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118.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Default Extension="wdp" ContentType="image/vnd.ms-photo"/>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8"/>
  </p:notesMasterIdLst>
  <p:sldIdLst>
    <p:sldId id="256" r:id="rId2"/>
    <p:sldId id="307" r:id="rId3"/>
    <p:sldId id="306" r:id="rId4"/>
    <p:sldId id="308" r:id="rId5"/>
    <p:sldId id="286" r:id="rId6"/>
    <p:sldId id="287" r:id="rId7"/>
    <p:sldId id="260" r:id="rId8"/>
    <p:sldId id="545" r:id="rId9"/>
    <p:sldId id="546" r:id="rId10"/>
    <p:sldId id="262" r:id="rId11"/>
    <p:sldId id="625" r:id="rId12"/>
    <p:sldId id="488" r:id="rId13"/>
    <p:sldId id="489" r:id="rId14"/>
    <p:sldId id="341" r:id="rId15"/>
    <p:sldId id="394" r:id="rId16"/>
    <p:sldId id="395" r:id="rId17"/>
    <p:sldId id="441" r:id="rId18"/>
    <p:sldId id="381" r:id="rId19"/>
    <p:sldId id="367" r:id="rId20"/>
    <p:sldId id="368" r:id="rId21"/>
    <p:sldId id="369" r:id="rId22"/>
    <p:sldId id="374" r:id="rId23"/>
    <p:sldId id="370" r:id="rId24"/>
    <p:sldId id="371" r:id="rId25"/>
    <p:sldId id="372" r:id="rId26"/>
    <p:sldId id="379" r:id="rId27"/>
    <p:sldId id="375" r:id="rId28"/>
    <p:sldId id="376" r:id="rId29"/>
    <p:sldId id="544" r:id="rId30"/>
    <p:sldId id="542" r:id="rId31"/>
    <p:sldId id="543" r:id="rId32"/>
    <p:sldId id="373" r:id="rId33"/>
    <p:sldId id="547" r:id="rId34"/>
    <p:sldId id="548" r:id="rId35"/>
    <p:sldId id="549" r:id="rId36"/>
    <p:sldId id="550" r:id="rId37"/>
    <p:sldId id="551" r:id="rId38"/>
    <p:sldId id="539" r:id="rId39"/>
    <p:sldId id="540" r:id="rId40"/>
    <p:sldId id="541" r:id="rId41"/>
    <p:sldId id="388" r:id="rId42"/>
    <p:sldId id="389" r:id="rId43"/>
    <p:sldId id="390" r:id="rId44"/>
    <p:sldId id="391" r:id="rId45"/>
    <p:sldId id="392" r:id="rId46"/>
    <p:sldId id="393" r:id="rId47"/>
    <p:sldId id="538" r:id="rId48"/>
    <p:sldId id="288" r:id="rId49"/>
    <p:sldId id="737" r:id="rId50"/>
    <p:sldId id="570" r:id="rId51"/>
    <p:sldId id="560" r:id="rId52"/>
    <p:sldId id="563" r:id="rId53"/>
    <p:sldId id="568" r:id="rId54"/>
    <p:sldId id="569" r:id="rId55"/>
    <p:sldId id="738" r:id="rId56"/>
    <p:sldId id="264" r:id="rId57"/>
    <p:sldId id="759" r:id="rId58"/>
    <p:sldId id="758" r:id="rId59"/>
    <p:sldId id="572" r:id="rId60"/>
    <p:sldId id="573" r:id="rId61"/>
    <p:sldId id="575" r:id="rId62"/>
    <p:sldId id="701" r:id="rId63"/>
    <p:sldId id="574" r:id="rId64"/>
    <p:sldId id="731" r:id="rId65"/>
    <p:sldId id="730" r:id="rId66"/>
    <p:sldId id="620" r:id="rId67"/>
    <p:sldId id="734" r:id="rId68"/>
    <p:sldId id="624" r:id="rId69"/>
    <p:sldId id="733" r:id="rId70"/>
    <p:sldId id="736" r:id="rId71"/>
    <p:sldId id="742" r:id="rId72"/>
    <p:sldId id="744" r:id="rId73"/>
    <p:sldId id="743" r:id="rId74"/>
    <p:sldId id="739" r:id="rId75"/>
    <p:sldId id="740" r:id="rId76"/>
    <p:sldId id="741" r:id="rId77"/>
    <p:sldId id="289" r:id="rId78"/>
    <p:sldId id="755" r:id="rId79"/>
    <p:sldId id="270" r:id="rId80"/>
    <p:sldId id="754" r:id="rId81"/>
    <p:sldId id="756" r:id="rId82"/>
    <p:sldId id="757" r:id="rId83"/>
    <p:sldId id="760" r:id="rId84"/>
    <p:sldId id="819" r:id="rId85"/>
    <p:sldId id="818" r:id="rId86"/>
    <p:sldId id="814" r:id="rId87"/>
    <p:sldId id="817" r:id="rId88"/>
    <p:sldId id="816" r:id="rId89"/>
    <p:sldId id="866" r:id="rId90"/>
    <p:sldId id="947" r:id="rId91"/>
    <p:sldId id="875" r:id="rId92"/>
    <p:sldId id="876" r:id="rId93"/>
    <p:sldId id="877" r:id="rId94"/>
    <p:sldId id="878" r:id="rId95"/>
    <p:sldId id="879" r:id="rId96"/>
    <p:sldId id="880" r:id="rId97"/>
    <p:sldId id="881" r:id="rId98"/>
    <p:sldId id="882" r:id="rId99"/>
    <p:sldId id="883" r:id="rId100"/>
    <p:sldId id="884" r:id="rId101"/>
    <p:sldId id="920" r:id="rId102"/>
    <p:sldId id="921" r:id="rId103"/>
    <p:sldId id="922" r:id="rId104"/>
    <p:sldId id="887" r:id="rId105"/>
    <p:sldId id="888" r:id="rId106"/>
    <p:sldId id="889" r:id="rId107"/>
    <p:sldId id="886" r:id="rId108"/>
    <p:sldId id="290" r:id="rId109"/>
    <p:sldId id="956" r:id="rId110"/>
    <p:sldId id="955" r:id="rId111"/>
    <p:sldId id="953" r:id="rId112"/>
    <p:sldId id="983" r:id="rId113"/>
    <p:sldId id="951" r:id="rId114"/>
    <p:sldId id="950" r:id="rId115"/>
    <p:sldId id="949" r:id="rId116"/>
    <p:sldId id="964" r:id="rId117"/>
    <p:sldId id="958" r:id="rId118"/>
    <p:sldId id="959" r:id="rId119"/>
    <p:sldId id="960" r:id="rId120"/>
    <p:sldId id="961" r:id="rId121"/>
    <p:sldId id="962" r:id="rId122"/>
    <p:sldId id="963" r:id="rId123"/>
    <p:sldId id="952" r:id="rId124"/>
    <p:sldId id="558" r:id="rId125"/>
    <p:sldId id="559" r:id="rId126"/>
    <p:sldId id="291" r:id="rId1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00" autoAdjust="0"/>
    <p:restoredTop sz="94196" autoAdjust="0"/>
  </p:normalViewPr>
  <p:slideViewPr>
    <p:cSldViewPr snapToGrid="0" showGuides="1">
      <p:cViewPr varScale="1">
        <p:scale>
          <a:sx n="82" d="100"/>
          <a:sy n="82" d="100"/>
        </p:scale>
        <p:origin x="-450" y="-90"/>
      </p:cViewPr>
      <p:guideLst>
        <p:guide orient="horz" pos="2053"/>
        <p:guide pos="3781"/>
      </p:guideLst>
    </p:cSldViewPr>
  </p:slid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E31FD0-23A2-4C07-A04A-A62FD5FACC03}" type="datetimeFigureOut">
              <a:rPr lang="zh-CN" altLang="en-US" smtClean="0"/>
              <a:pPr/>
              <a:t>2018/10/5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85682-9DEC-42C5-A725-37F3467D211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TextEdit="1"/>
          </p:cNvSpPr>
          <p:nvPr>
            <p:ph type="sldImg"/>
          </p:nvPr>
        </p:nvSpPr>
        <p:spPr/>
      </p:sp>
      <p:sp>
        <p:nvSpPr>
          <p:cNvPr id="21506" name="备注占位符 2"/>
          <p:cNvSpPr>
            <a:spLocks noGrp="1"/>
          </p:cNvSpPr>
          <p:nvPr>
            <p:ph type="body"/>
          </p:nvPr>
        </p:nvSpPr>
        <p:spPr>
          <a:xfrm>
            <a:off x="533400" y="4770438"/>
            <a:ext cx="5745163" cy="4297362"/>
          </a:xfrm>
        </p:spPr>
        <p:txBody>
          <a:bodyPr wrap="square" lIns="91440" tIns="45720" rIns="91440" bIns="45720" anchor="t"/>
          <a:lstStyle/>
          <a:p>
            <a:pPr lvl="0"/>
            <a:endParaRPr lang="zh-CN" altLang="en-US" dirty="0"/>
          </a:p>
        </p:txBody>
      </p:sp>
      <p:sp>
        <p:nvSpPr>
          <p:cNvPr id="21507" name="灯片编号占位符 3"/>
          <p:cNvSpPr txBox="1">
            <a:spLocks noGrp="1"/>
          </p:cNvSpPr>
          <p:nvPr>
            <p:ph type="sldNum" sz="quarter"/>
          </p:nvPr>
        </p:nvSpPr>
        <p:spPr>
          <a:xfrm>
            <a:off x="3859213" y="9445625"/>
            <a:ext cx="2955925" cy="496888"/>
          </a:xfrm>
          <a:prstGeom prst="rect">
            <a:avLst/>
          </a:prstGeom>
          <a:noFill/>
          <a:ln w="9525">
            <a:noFill/>
          </a:ln>
        </p:spPr>
        <p:txBody>
          <a:bodyPr wrap="square" lIns="91440" tIns="45720" rIns="91440" bIns="45720" anchor="t"/>
          <a:lstStyle/>
          <a:p>
            <a:pPr lvl="0" indent="0" algn="r"/>
            <a:fld id="{9A0DB2DC-4C9A-4742-B13C-FB6460FD3503}" type="slidenum">
              <a:rPr lang="zh-CN" altLang="en-US" sz="1200" i="0" dirty="0"/>
              <a:pPr lvl="0" indent="0" algn="r"/>
              <a:t>82</a:t>
            </a:fld>
            <a:endParaRPr lang="zh-CN" altLang="en-US" sz="1200" i="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109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pPr/>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56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TextEdit="1"/>
          </p:cNvSpPr>
          <p:nvPr>
            <p:ph type="sldImg"/>
          </p:nvPr>
        </p:nvSpPr>
        <p:spPr/>
      </p:sp>
      <p:sp>
        <p:nvSpPr>
          <p:cNvPr id="17410" name="备注占位符 2"/>
          <p:cNvSpPr>
            <a:spLocks noGrp="1"/>
          </p:cNvSpPr>
          <p:nvPr>
            <p:ph type="body"/>
          </p:nvPr>
        </p:nvSpPr>
        <p:spPr>
          <a:xfrm>
            <a:off x="533400" y="4770438"/>
            <a:ext cx="5745163" cy="4297362"/>
          </a:xfrm>
        </p:spPr>
        <p:txBody>
          <a:bodyPr wrap="square" lIns="91440" tIns="45720" rIns="91440" bIns="45720" anchor="t"/>
          <a:lstStyle/>
          <a:p>
            <a:pPr lvl="0"/>
            <a:endParaRPr lang="zh-CN" altLang="en-US" dirty="0"/>
          </a:p>
        </p:txBody>
      </p:sp>
      <p:sp>
        <p:nvSpPr>
          <p:cNvPr id="17411" name="灯片编号占位符 3"/>
          <p:cNvSpPr txBox="1">
            <a:spLocks noGrp="1"/>
          </p:cNvSpPr>
          <p:nvPr>
            <p:ph type="sldNum" sz="quarter"/>
          </p:nvPr>
        </p:nvSpPr>
        <p:spPr>
          <a:xfrm>
            <a:off x="3859213" y="9445625"/>
            <a:ext cx="2955925" cy="496888"/>
          </a:xfrm>
          <a:prstGeom prst="rect">
            <a:avLst/>
          </a:prstGeom>
          <a:noFill/>
          <a:ln w="9525">
            <a:noFill/>
          </a:ln>
        </p:spPr>
        <p:txBody>
          <a:bodyPr wrap="square" lIns="91440" tIns="45720" rIns="91440" bIns="45720" anchor="t"/>
          <a:lstStyle/>
          <a:p>
            <a:pPr lvl="0" indent="0" algn="r"/>
            <a:fld id="{9A0DB2DC-4C9A-4742-B13C-FB6460FD3503}" type="slidenum">
              <a:rPr lang="zh-CN" altLang="en-US" sz="1200" i="0" dirty="0"/>
              <a:pPr lvl="0" indent="0" algn="r"/>
              <a:t>78</a:t>
            </a:fld>
            <a:endParaRPr lang="zh-CN" altLang="en-US" sz="1200" i="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pPr/>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TextEdit="1"/>
          </p:cNvSpPr>
          <p:nvPr>
            <p:ph type="sldImg"/>
          </p:nvPr>
        </p:nvSpPr>
        <p:spPr/>
      </p:sp>
      <p:sp>
        <p:nvSpPr>
          <p:cNvPr id="15362" name="备注占位符 2"/>
          <p:cNvSpPr>
            <a:spLocks noGrp="1"/>
          </p:cNvSpPr>
          <p:nvPr>
            <p:ph type="body"/>
          </p:nvPr>
        </p:nvSpPr>
        <p:spPr>
          <a:xfrm>
            <a:off x="533400" y="4770438"/>
            <a:ext cx="5745163" cy="4297362"/>
          </a:xfrm>
        </p:spPr>
        <p:txBody>
          <a:bodyPr wrap="square" lIns="91440" tIns="45720" rIns="91440" bIns="45720" anchor="t"/>
          <a:lstStyle/>
          <a:p>
            <a:pPr lvl="0"/>
            <a:endParaRPr lang="zh-CN" altLang="en-US" dirty="0"/>
          </a:p>
        </p:txBody>
      </p:sp>
      <p:sp>
        <p:nvSpPr>
          <p:cNvPr id="15363" name="灯片编号占位符 3"/>
          <p:cNvSpPr txBox="1">
            <a:spLocks noGrp="1"/>
          </p:cNvSpPr>
          <p:nvPr>
            <p:ph type="sldNum" sz="quarter"/>
          </p:nvPr>
        </p:nvSpPr>
        <p:spPr>
          <a:xfrm>
            <a:off x="3859213" y="9445625"/>
            <a:ext cx="2955925" cy="496888"/>
          </a:xfrm>
          <a:prstGeom prst="rect">
            <a:avLst/>
          </a:prstGeom>
          <a:noFill/>
          <a:ln w="9525">
            <a:noFill/>
          </a:ln>
        </p:spPr>
        <p:txBody>
          <a:bodyPr wrap="square" lIns="91440" tIns="45720" rIns="91440" bIns="45720" anchor="t"/>
          <a:lstStyle/>
          <a:p>
            <a:pPr lvl="0" indent="0" algn="r"/>
            <a:fld id="{9A0DB2DC-4C9A-4742-B13C-FB6460FD3503}" type="slidenum">
              <a:rPr lang="zh-CN" altLang="en-US" sz="1200" i="0" dirty="0"/>
              <a:pPr lvl="0" indent="0" algn="r"/>
              <a:t>80</a:t>
            </a:fld>
            <a:endParaRPr lang="zh-CN" altLang="en-US" sz="1200" i="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p:sp>
      <p:sp>
        <p:nvSpPr>
          <p:cNvPr id="19458" name="备注占位符 2"/>
          <p:cNvSpPr>
            <a:spLocks noGrp="1"/>
          </p:cNvSpPr>
          <p:nvPr>
            <p:ph type="body"/>
          </p:nvPr>
        </p:nvSpPr>
        <p:spPr>
          <a:xfrm>
            <a:off x="533400" y="4770438"/>
            <a:ext cx="5745163" cy="4297362"/>
          </a:xfrm>
        </p:spPr>
        <p:txBody>
          <a:bodyPr wrap="square" lIns="91440" tIns="45720" rIns="91440" bIns="45720" anchor="t"/>
          <a:lstStyle/>
          <a:p>
            <a:pPr lvl="0"/>
            <a:endParaRPr lang="zh-CN" altLang="en-US" dirty="0"/>
          </a:p>
        </p:txBody>
      </p:sp>
      <p:sp>
        <p:nvSpPr>
          <p:cNvPr id="19459" name="灯片编号占位符 3"/>
          <p:cNvSpPr txBox="1">
            <a:spLocks noGrp="1"/>
          </p:cNvSpPr>
          <p:nvPr>
            <p:ph type="sldNum" sz="quarter"/>
          </p:nvPr>
        </p:nvSpPr>
        <p:spPr>
          <a:xfrm>
            <a:off x="3859213" y="9445625"/>
            <a:ext cx="2955925" cy="496888"/>
          </a:xfrm>
          <a:prstGeom prst="rect">
            <a:avLst/>
          </a:prstGeom>
          <a:noFill/>
          <a:ln w="9525">
            <a:noFill/>
          </a:ln>
        </p:spPr>
        <p:txBody>
          <a:bodyPr wrap="square" lIns="91440" tIns="45720" rIns="91440" bIns="45720" anchor="t"/>
          <a:lstStyle/>
          <a:p>
            <a:pPr lvl="0" indent="0" algn="r"/>
            <a:fld id="{9A0DB2DC-4C9A-4742-B13C-FB6460FD3503}" type="slidenum">
              <a:rPr lang="zh-CN" altLang="en-US" sz="1200" i="0" dirty="0"/>
              <a:pPr lvl="0" indent="0" algn="r"/>
              <a:t>81</a:t>
            </a:fld>
            <a:endParaRPr lang="zh-CN" altLang="en-US" sz="1200" i="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7299A6B-0115-4F4D-82E6-9E49BB5B72E3}" type="datetimeFigureOut">
              <a:rPr lang="zh-CN" altLang="en-US" smtClean="0"/>
              <a:pPr/>
              <a:t>2018/10/5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7299A6B-0115-4F4D-82E6-9E49BB5B72E3}" type="datetimeFigureOut">
              <a:rPr lang="zh-CN" altLang="en-US" smtClean="0"/>
              <a:pPr/>
              <a:t>2018/10/5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672D93A-9FE6-4EDC-96C2-14D3EAA295D7}" type="datetimeFigureOut">
              <a:rPr lang="zh-CN" altLang="en-US" smtClean="0"/>
              <a:pPr/>
              <a:t>2018/10/5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87C00E-3343-482F-80B6-47A05FBEBA0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72D93A-9FE6-4EDC-96C2-14D3EAA295D7}" type="datetimeFigureOut">
              <a:rPr lang="zh-CN" altLang="en-US" smtClean="0"/>
              <a:pPr/>
              <a:t>2018/10/5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87C00E-3343-482F-80B6-47A05FBEBA0B}" type="slidenum">
              <a:rPr lang="zh-CN" altLang="en-US" smtClean="0"/>
              <a:pPr/>
              <a:t>‹#›</a:t>
            </a:fld>
            <a:endParaRPr lang="zh-CN" altLang="en-US"/>
          </a:p>
        </p:txBody>
      </p:sp>
      <p:grpSp>
        <p:nvGrpSpPr>
          <p:cNvPr id="9" name="组合 8"/>
          <p:cNvGrpSpPr/>
          <p:nvPr userDrawn="1"/>
        </p:nvGrpSpPr>
        <p:grpSpPr>
          <a:xfrm>
            <a:off x="-1" y="6504750"/>
            <a:ext cx="12192001" cy="389536"/>
            <a:chOff x="-1" y="6504750"/>
            <a:chExt cx="12192001" cy="389536"/>
          </a:xfrm>
        </p:grpSpPr>
        <p:pic>
          <p:nvPicPr>
            <p:cNvPr id="10" name="Picture 3"/>
            <p:cNvPicPr>
              <a:picLocks noChangeAspect="1" noChangeArrowheads="1"/>
            </p:cNvPicPr>
            <p:nvPr/>
          </p:nvPicPr>
          <p:blipFill rotWithShape="1">
            <a:blip r:embed="rId16" cstate="email"/>
            <a:srcRect/>
            <a:stretch>
              <a:fillRect/>
            </a:stretch>
          </p:blipFill>
          <p:spPr bwMode="auto">
            <a:xfrm>
              <a:off x="3552000" y="6504750"/>
              <a:ext cx="8640000" cy="353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3"/>
            <p:cNvPicPr>
              <a:picLocks noChangeAspect="1" noChangeArrowheads="1"/>
            </p:cNvPicPr>
            <p:nvPr/>
          </p:nvPicPr>
          <p:blipFill rotWithShape="1">
            <a:blip r:embed="rId16" cstate="email"/>
            <a:srcRect t="-1" r="58231" b="-10272"/>
            <a:stretch>
              <a:fillRect/>
            </a:stretch>
          </p:blipFill>
          <p:spPr bwMode="auto">
            <a:xfrm flipH="1">
              <a:off x="-1" y="6504750"/>
              <a:ext cx="3608822" cy="389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2" name="Picture 2" descr="D:\Desktop\ai3864.png"/>
          <p:cNvPicPr>
            <a:picLocks noChangeAspect="1" noChangeArrowheads="1"/>
          </p:cNvPicPr>
          <p:nvPr userDrawn="1"/>
        </p:nvPicPr>
        <p:blipFill rotWithShape="1">
          <a:blip r:embed="rId17" cstate="print">
            <a:extLst>
              <a:ext uri="{BEBA8EAE-BF5A-486C-A8C5-ECC9F3942E4B}">
                <a14:imgProps xmlns:a14="http://schemas.microsoft.com/office/drawing/2010/main" xmlns="">
                  <a14:imgLayer r:embed="rId18">
                    <a14:imgEffect>
                      <a14:saturation sat="0"/>
                    </a14:imgEffect>
                  </a14:imgLayer>
                </a14:imgProps>
              </a:ext>
              <a:ext uri="{28A0092B-C50C-407E-A947-70E740481C1C}">
                <a14:useLocalDpi xmlns:a14="http://schemas.microsoft.com/office/drawing/2010/main" xmlns="" val="0"/>
              </a:ext>
            </a:extLst>
          </a:blip>
          <a:srcRect l="19176" t="18227" r="36000"/>
          <a:stretch>
            <a:fillRect/>
          </a:stretch>
        </p:blipFill>
        <p:spPr bwMode="auto">
          <a:xfrm flipH="1">
            <a:off x="10232570" y="1"/>
            <a:ext cx="1959429" cy="20032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51.jpeg"/><Relationship Id="rId4" Type="http://schemas.openxmlformats.org/officeDocument/2006/relationships/image" Target="../media/image50.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hyperlink" Target="&#35770;&#36848;&#31867;&#25991;&#26412;&#24605;&#32500;&#23548;&#22270;.pdf"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image" Target="../media/image18.emf"/></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4.png"/><Relationship Id="rId5" Type="http://schemas.microsoft.com/office/2007/relationships/hdphoto" Target="../media/hdphoto3.wdp"/><Relationship Id="rId4" Type="http://schemas.openxmlformats.org/officeDocument/2006/relationships/image" Target="../media/image21.png"/></Relationships>
</file>

<file path=ppt/slides/_rels/slide5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7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8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8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7144" y="1885950"/>
            <a:ext cx="12226834" cy="4972050"/>
          </a:xfrm>
          <a:prstGeom prst="rect">
            <a:avLst/>
          </a:prstGeom>
        </p:spPr>
      </p:pic>
      <p:pic>
        <p:nvPicPr>
          <p:cNvPr id="6" name="图片 1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270062" y="184480"/>
            <a:ext cx="2315941" cy="20531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小旭音乐 - 柳桥春曲">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903605" y="2599690"/>
            <a:ext cx="609600" cy="609600"/>
          </a:xfrm>
          <a:prstGeom prst="rect">
            <a:avLst/>
          </a:prstGeom>
        </p:spPr>
      </p:pic>
      <p:sp>
        <p:nvSpPr>
          <p:cNvPr id="3" name="文本框 2"/>
          <p:cNvSpPr txBox="1"/>
          <p:nvPr/>
        </p:nvSpPr>
        <p:spPr>
          <a:xfrm>
            <a:off x="6419850" y="1227455"/>
            <a:ext cx="1254125" cy="4154170"/>
          </a:xfrm>
          <a:prstGeom prst="rect">
            <a:avLst/>
          </a:prstGeom>
          <a:noFill/>
        </p:spPr>
        <p:txBody>
          <a:bodyPr wrap="square" rtlCol="0">
            <a:spAutoFit/>
          </a:bodyPr>
          <a:lstStyle/>
          <a:p>
            <a:r>
              <a:rPr lang="zh-CN" altLang="en-US" sz="6600" b="1">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问道高考</a:t>
            </a:r>
          </a:p>
        </p:txBody>
      </p:sp>
      <p:sp>
        <p:nvSpPr>
          <p:cNvPr id="5" name="文本框 4"/>
          <p:cNvSpPr txBox="1"/>
          <p:nvPr/>
        </p:nvSpPr>
        <p:spPr>
          <a:xfrm>
            <a:off x="5586095" y="2664460"/>
            <a:ext cx="688340" cy="2308324"/>
          </a:xfrm>
          <a:prstGeom prst="rect">
            <a:avLst/>
          </a:prstGeom>
          <a:noFill/>
        </p:spPr>
        <p:txBody>
          <a:bodyPr wrap="square" rtlCol="0">
            <a:spAutoFit/>
          </a:bodyPr>
          <a:lstStyle/>
          <a:p>
            <a:r>
              <a:rPr lang="zh-CN" altLang="en-US" sz="2400" b="1" dirty="0">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北</a:t>
            </a:r>
          </a:p>
          <a:p>
            <a:r>
              <a:rPr lang="zh-CN" altLang="en-US" sz="2400" b="1" dirty="0">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师</a:t>
            </a:r>
          </a:p>
          <a:p>
            <a:r>
              <a:rPr lang="zh-CN" altLang="en-US" sz="2400" b="1" dirty="0">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大</a:t>
            </a:r>
          </a:p>
          <a:p>
            <a:r>
              <a:rPr lang="zh-CN" altLang="en-US" sz="2400" b="1" dirty="0">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附</a:t>
            </a:r>
          </a:p>
          <a:p>
            <a:r>
              <a:rPr lang="zh-CN" altLang="en-US" sz="2400" b="1" dirty="0">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校</a:t>
            </a:r>
          </a:p>
          <a:p>
            <a:endParaRPr lang="zh-CN" altLang="en-US" sz="2400" b="1" dirty="0">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endParaRPr>
          </a:p>
        </p:txBody>
      </p:sp>
      <p:sp>
        <p:nvSpPr>
          <p:cNvPr id="7" name="文本框 6"/>
          <p:cNvSpPr txBox="1"/>
          <p:nvPr/>
        </p:nvSpPr>
        <p:spPr>
          <a:xfrm>
            <a:off x="7673975" y="1227455"/>
            <a:ext cx="675640" cy="4154170"/>
          </a:xfrm>
          <a:prstGeom prst="rect">
            <a:avLst/>
          </a:prstGeom>
          <a:noFill/>
        </p:spPr>
        <p:txBody>
          <a:bodyPr wrap="square" rtlCol="0">
            <a:spAutoFit/>
          </a:bodyPr>
          <a:lstStyle/>
          <a:p>
            <a:r>
              <a:rPr lang="en-US" altLang="zh-CN" sz="6600" b="1">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2019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13" repeatCount="indefinite" fill="remove" display="0">
                  <p:stCondLst>
                    <p:cond delay="indefinite"/>
                  </p:stCondLst>
                  <p:endCondLst>
                    <p:cond evt="onStopAudio" delay="0">
                      <p:tgtEl>
                        <p:sldTgt/>
                      </p:tgtEl>
                    </p:cond>
                  </p:end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34576" y="2043400"/>
            <a:ext cx="8390255" cy="2489383"/>
          </a:xfrm>
          <a:prstGeom prst="rect">
            <a:avLst/>
          </a:prstGeom>
          <a:noFill/>
        </p:spPr>
        <p:txBody>
          <a:bodyPr vert="eaVert" wrap="square" rtlCol="0">
            <a:spAutoFit/>
          </a:bodyPr>
          <a:lstStyle/>
          <a:p>
            <a:pPr defTabSz="1218565">
              <a:lnSpc>
                <a:spcPct val="250000"/>
              </a:lnSpc>
              <a:spcBef>
                <a:spcPts val="1000"/>
              </a:spcBef>
              <a:defRPr/>
            </a:pPr>
            <a:r>
              <a:rPr lang="zh-CN" altLang="en-US" sz="4000" dirty="0">
                <a:solidFill>
                  <a:srgbClr val="FF0000"/>
                </a:solidFill>
                <a:latin typeface="隶书" panose="02010509060101010101" pitchFamily="49" charset="-122"/>
                <a:ea typeface="隶书" panose="02010509060101010101" pitchFamily="49" charset="-122"/>
                <a:cs typeface="宋体" panose="02010600030101010101" pitchFamily="2" charset="-122"/>
              </a:rPr>
              <a:t>必备知识</a:t>
            </a:r>
            <a:endParaRPr lang="zh-CN" altLang="en-US" sz="40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250000"/>
              </a:lnSpc>
              <a:spcBef>
                <a:spcPts val="1000"/>
              </a:spcBef>
              <a:defRPr/>
            </a:pPr>
            <a:r>
              <a:rPr lang="zh-CN" altLang="en-US" sz="4000" dirty="0">
                <a:solidFill>
                  <a:srgbClr val="080808"/>
                </a:solidFill>
                <a:latin typeface="隶书" panose="02010509060101010101" pitchFamily="49" charset="-122"/>
                <a:ea typeface="隶书" panose="02010509060101010101" pitchFamily="49" charset="-122"/>
                <a:cs typeface="宋体" panose="02010600030101010101" pitchFamily="2" charset="-122"/>
              </a:rPr>
              <a:t>关键能力</a:t>
            </a:r>
          </a:p>
          <a:p>
            <a:pPr defTabSz="1218565">
              <a:lnSpc>
                <a:spcPct val="250000"/>
              </a:lnSpc>
              <a:spcBef>
                <a:spcPts val="1000"/>
              </a:spcBef>
              <a:defRPr/>
            </a:pPr>
            <a:r>
              <a:rPr lang="zh-CN" altLang="en-US" sz="4000" dirty="0">
                <a:solidFill>
                  <a:srgbClr val="080808"/>
                </a:solidFill>
                <a:latin typeface="隶书" panose="02010509060101010101" pitchFamily="49" charset="-122"/>
                <a:ea typeface="隶书" panose="02010509060101010101" pitchFamily="49" charset="-122"/>
                <a:cs typeface="宋体" panose="02010600030101010101" pitchFamily="2" charset="-122"/>
              </a:rPr>
              <a:t>学科素养</a:t>
            </a:r>
          </a:p>
          <a:p>
            <a:pPr defTabSz="1218565">
              <a:lnSpc>
                <a:spcPct val="250000"/>
              </a:lnSpc>
              <a:spcBef>
                <a:spcPts val="1000"/>
              </a:spcBef>
              <a:defRPr/>
            </a:pPr>
            <a:r>
              <a:rPr lang="zh-CN" altLang="en-US" sz="4000" dirty="0">
                <a:solidFill>
                  <a:srgbClr val="080808"/>
                </a:solidFill>
                <a:latin typeface="隶书" panose="02010509060101010101" pitchFamily="49" charset="-122"/>
                <a:ea typeface="隶书" panose="02010509060101010101" pitchFamily="49" charset="-122"/>
                <a:cs typeface="宋体" panose="02010600030101010101" pitchFamily="2" charset="-122"/>
              </a:rPr>
              <a:t>核心价值</a:t>
            </a:r>
          </a:p>
          <a:p>
            <a:pPr defTabSz="1218565">
              <a:lnSpc>
                <a:spcPct val="250000"/>
              </a:lnSpc>
              <a:spcBef>
                <a:spcPts val="1000"/>
              </a:spcBef>
              <a:defRPr/>
            </a:pPr>
            <a:endParaRPr lang="zh-CN" altLang="en-US" sz="40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3" name="组合 3"/>
          <p:cNvGrpSpPr/>
          <p:nvPr/>
        </p:nvGrpSpPr>
        <p:grpSpPr bwMode="auto">
          <a:xfrm rot="5400000" flipV="1">
            <a:off x="6922135" y="3147060"/>
            <a:ext cx="5125720" cy="1094740"/>
            <a:chOff x="201757" y="263542"/>
            <a:chExt cx="6264696" cy="899790"/>
          </a:xfrm>
        </p:grpSpPr>
        <p:pic>
          <p:nvPicPr>
            <p:cNvPr id="4"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2884210" y="-2418911"/>
              <a:ext cx="899790" cy="6264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2"/>
            <p:cNvSpPr txBox="1">
              <a:spLocks noChangeArrowheads="1"/>
            </p:cNvSpPr>
            <p:nvPr/>
          </p:nvSpPr>
          <p:spPr bwMode="auto">
            <a:xfrm>
              <a:off x="1188350" y="520638"/>
              <a:ext cx="2674358" cy="54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lnSpc>
                  <a:spcPct val="150000"/>
                </a:lnSpc>
              </a:pPr>
              <a:endParaRPr lang="en-US" altLang="zh-CN"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2" name="矩形 1"/>
          <p:cNvSpPr/>
          <p:nvPr/>
        </p:nvSpPr>
        <p:spPr>
          <a:xfrm>
            <a:off x="9170856" y="2362077"/>
            <a:ext cx="1013460" cy="1470660"/>
          </a:xfrm>
          <a:prstGeom prst="rect">
            <a:avLst/>
          </a:prstGeom>
        </p:spPr>
        <p:txBody>
          <a:bodyPr vert="eaVert" wrap="none">
            <a:spAutoFit/>
          </a:bodyPr>
          <a:lstStyle/>
          <a:p>
            <a:pPr algn="dist">
              <a:lnSpc>
                <a:spcPct val="150000"/>
              </a:lnSpc>
            </a:pPr>
            <a:r>
              <a:rPr lang="zh-CN" altLang="en-US" sz="3600" b="1" dirty="0">
                <a:solidFill>
                  <a:schemeClr val="bg1"/>
                </a:solidFill>
                <a:latin typeface="隶书" panose="02010509060101010101" pitchFamily="49" charset="-122"/>
                <a:ea typeface="隶书" panose="02010509060101010101" pitchFamily="49" charset="-122"/>
              </a:rPr>
              <a:t>四  层</a:t>
            </a:r>
          </a:p>
        </p:txBody>
      </p:sp>
      <p:grpSp>
        <p:nvGrpSpPr>
          <p:cNvPr id="7" name="组合 6"/>
          <p:cNvGrpSpPr/>
          <p:nvPr/>
        </p:nvGrpSpPr>
        <p:grpSpPr>
          <a:xfrm>
            <a:off x="1742440" y="254000"/>
            <a:ext cx="7706360" cy="1250315"/>
            <a:chOff x="3256089" y="123377"/>
            <a:chExt cx="5022371" cy="1250846"/>
          </a:xfrm>
        </p:grpSpPr>
        <p:sp>
          <p:nvSpPr>
            <p:cNvPr id="8" name="矩形 3"/>
            <p:cNvSpPr/>
            <p:nvPr/>
          </p:nvSpPr>
          <p:spPr>
            <a:xfrm>
              <a:off x="4178805" y="493104"/>
              <a:ext cx="3766167" cy="705785"/>
            </a:xfrm>
            <a:prstGeom prst="rect">
              <a:avLst/>
            </a:prstGeom>
            <a:noFill/>
            <a:ln w="9525">
              <a:noFill/>
              <a:miter/>
            </a:ln>
          </p:spPr>
          <p:txBody>
            <a:bodyPr wrap="square" lIns="91410" tIns="45705" rIns="91410" bIns="45705">
              <a:spAutoFit/>
            </a:bodyPr>
            <a:lstStyle/>
            <a:p>
              <a:pPr lvl="0" eaLnBrk="1" hangingPunct="1">
                <a:buNone/>
              </a:pPr>
              <a:r>
                <a:rPr lang="zh-CN" altLang="zh-CN"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知彼：</a:t>
              </a:r>
              <a:r>
                <a:rPr lang="zh-CN" altLang="en-US"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一体四层四翼</a:t>
              </a:r>
            </a:p>
          </p:txBody>
        </p:sp>
        <p:pic>
          <p:nvPicPr>
            <p:cNvPr id="9" name="图片 1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图片 1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xmlns=""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down)">
                                      <p:cBhvr>
                                        <p:cTn id="13" dur="500"/>
                                        <p:tgtEl>
                                          <p:spTgt spid="2">
                                            <p:txEl>
                                              <p:pRg st="0" end="0"/>
                                            </p:txEl>
                                          </p:spTgt>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250"/>
                                        <p:tgtEl>
                                          <p:spTgt spid="11"/>
                                        </p:tgtEl>
                                      </p:cBhvr>
                                    </p:animEffect>
                                    <p:anim calcmode="lin" valueType="num">
                                      <p:cBhvr>
                                        <p:cTn id="18" dur="1250" fill="hold"/>
                                        <p:tgtEl>
                                          <p:spTgt spid="11"/>
                                        </p:tgtEl>
                                        <p:attrNameLst>
                                          <p:attrName>ppt_x</p:attrName>
                                        </p:attrNameLst>
                                      </p:cBhvr>
                                      <p:tavLst>
                                        <p:tav tm="0">
                                          <p:val>
                                            <p:strVal val="#ppt_x"/>
                                          </p:val>
                                        </p:tav>
                                        <p:tav tm="100000">
                                          <p:val>
                                            <p:strVal val="#ppt_x"/>
                                          </p:val>
                                        </p:tav>
                                      </p:tavLst>
                                    </p:anim>
                                    <p:anim calcmode="lin" valueType="num">
                                      <p:cBhvr>
                                        <p:cTn id="19"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圆角矩形 126979"/>
          <p:cNvSpPr/>
          <p:nvPr/>
        </p:nvSpPr>
        <p:spPr>
          <a:xfrm>
            <a:off x="5207000" y="1212850"/>
            <a:ext cx="5271770" cy="4587875"/>
          </a:xfrm>
          <a:prstGeom prst="roundRect">
            <a:avLst>
              <a:gd name="adj" fmla="val 12440"/>
            </a:avLst>
          </a:prstGeom>
          <a:solidFill>
            <a:schemeClr val="bg1"/>
          </a:solidFill>
          <a:ln w="25400" cap="flat" cmpd="sng">
            <a:solidFill>
              <a:srgbClr val="E0AD12"/>
            </a:solidFill>
            <a:prstDash val="solid"/>
            <a:headEnd type="none" w="med" len="med"/>
            <a:tailEnd type="none" w="med" len="med"/>
          </a:ln>
        </p:spPr>
        <p:txBody>
          <a:bodyPr lIns="45720" tIns="44450" rIns="45720" bIns="44450" anchor="ctr" anchorCtr="1"/>
          <a:lstStyle/>
          <a:p>
            <a:pPr>
              <a:buNone/>
            </a:pPr>
            <a:r>
              <a:rPr lang="en-US" altLang="zh-CN" sz="2200">
                <a:solidFill>
                  <a:srgbClr val="0000FF"/>
                </a:solidFill>
                <a:latin typeface="迷你简启体" pitchFamily="65" charset="-122"/>
                <a:ea typeface="迷你简启体" pitchFamily="65" charset="-122"/>
              </a:rPr>
              <a:t>  </a:t>
            </a:r>
            <a:r>
              <a:rPr lang="en-US" altLang="zh-CN" sz="2000" b="1">
                <a:solidFill>
                  <a:srgbClr val="0000FF"/>
                </a:solidFill>
                <a:latin typeface="迷你简启体" pitchFamily="65" charset="-122"/>
                <a:ea typeface="迷你简启体" pitchFamily="65" charset="-122"/>
              </a:rPr>
              <a:t> D.</a:t>
            </a:r>
            <a:r>
              <a:rPr lang="zh-CN" altLang="en-US" sz="2000" b="1">
                <a:solidFill>
                  <a:srgbClr val="0000FF"/>
                </a:solidFill>
                <a:latin typeface="迷你简启体" pitchFamily="65" charset="-122"/>
                <a:ea typeface="迷你简启体" pitchFamily="65" charset="-122"/>
              </a:rPr>
              <a:t>本诗前四句写弯弓射鸿，饮酒唱歌田野中；后四句抒发自己情感，借助景色表达自己自勉乐观心情。</a:t>
            </a:r>
          </a:p>
          <a:p>
            <a:pPr>
              <a:buNone/>
            </a:pPr>
            <a:r>
              <a:rPr lang="zh-CN" altLang="en-US" sz="1600" b="1">
                <a:solidFill>
                  <a:srgbClr val="0000FF"/>
                </a:solidFill>
                <a:latin typeface="迷你简启体" pitchFamily="65" charset="-122"/>
                <a:ea typeface="迷你简启体" pitchFamily="65" charset="-122"/>
              </a:rPr>
              <a:t>    </a:t>
            </a:r>
            <a:r>
              <a:rPr lang="zh-CN" altLang="en-US" sz="1600" b="1">
                <a:solidFill>
                  <a:srgbClr val="FF0000"/>
                </a:solidFill>
                <a:latin typeface="迷你简启体" pitchFamily="65" charset="-122"/>
                <a:ea typeface="迷你简启体" pitchFamily="65" charset="-122"/>
              </a:rPr>
              <a:t>诗的前四句紧扣诗题叙事</a:t>
            </a:r>
            <a:r>
              <a:rPr lang="en-US" altLang="zh-CN" sz="1600" b="1">
                <a:solidFill>
                  <a:srgbClr val="FF0000"/>
                </a:solidFill>
                <a:latin typeface="迷你简启体" pitchFamily="65" charset="-122"/>
                <a:ea typeface="迷你简启体" pitchFamily="65" charset="-122"/>
              </a:rPr>
              <a:t>:</a:t>
            </a:r>
            <a:r>
              <a:rPr lang="zh-CN" altLang="en-US" sz="1600" b="1">
                <a:solidFill>
                  <a:srgbClr val="0000FF"/>
                </a:solidFill>
                <a:latin typeface="迷你简启体" pitchFamily="65" charset="-122"/>
                <a:ea typeface="迷你简启体" pitchFamily="65" charset="-122"/>
              </a:rPr>
              <a:t>诗人穿着肥硕宽大的黑色粗麻布衣服，迎着呼啸的北风拉开山桑木制成的弓，仰天放射出用乌鸦羽毛作箭羽的箭，弦响箭飞，高空中口衔芦苇疾飞而过的大雁应声中箭，跌落下来。诗人在田野里烧烤着猎获物，饮酒高歌，直到暮色四起，黄昏来临。如此开怀畅饮，长时间纵情高歌，一个豪放、洒脱的诗人形象便宛然如立眼前。诗人的畅饮高歌之中会渲泄出一种什么样的心境呢</a:t>
            </a:r>
            <a:r>
              <a:rPr lang="en-US" altLang="zh-CN" sz="1600" b="1">
                <a:solidFill>
                  <a:srgbClr val="0000FF"/>
                </a:solidFill>
                <a:latin typeface="迷你简启体" pitchFamily="65" charset="-122"/>
                <a:ea typeface="迷你简启体" pitchFamily="65" charset="-122"/>
              </a:rPr>
              <a:t>?</a:t>
            </a:r>
          </a:p>
          <a:p>
            <a:pPr>
              <a:buNone/>
            </a:pPr>
            <a:r>
              <a:rPr lang="en-US" altLang="zh-CN" sz="1600" b="1">
                <a:solidFill>
                  <a:srgbClr val="0000FF"/>
                </a:solidFill>
                <a:latin typeface="迷你简启体" pitchFamily="65" charset="-122"/>
                <a:ea typeface="迷你简启体" pitchFamily="65" charset="-122"/>
              </a:rPr>
              <a:t>    </a:t>
            </a:r>
            <a:r>
              <a:rPr lang="zh-CN" altLang="en-US" sz="1600" b="1">
                <a:solidFill>
                  <a:srgbClr val="FF0000"/>
                </a:solidFill>
                <a:latin typeface="迷你简启体" pitchFamily="65" charset="-122"/>
                <a:ea typeface="迷你简启体" pitchFamily="65" charset="-122"/>
              </a:rPr>
              <a:t>诗的后四句正是诗人的脱口抒怀</a:t>
            </a:r>
            <a:r>
              <a:rPr lang="en-US" altLang="zh-CN" sz="1600" b="1">
                <a:solidFill>
                  <a:srgbClr val="FF0000"/>
                </a:solidFill>
                <a:latin typeface="迷你简启体" pitchFamily="65" charset="-122"/>
                <a:ea typeface="迷你简启体" pitchFamily="65" charset="-122"/>
              </a:rPr>
              <a:t>:</a:t>
            </a:r>
            <a:r>
              <a:rPr lang="zh-CN" altLang="en-US" sz="1600" b="1">
                <a:solidFill>
                  <a:srgbClr val="0000FF"/>
                </a:solidFill>
                <a:latin typeface="迷你简启体" pitchFamily="65" charset="-122"/>
                <a:ea typeface="迷你简启体" pitchFamily="65" charset="-122"/>
              </a:rPr>
              <a:t>大丈夫虽身受压抑，遭遇困窘，才志不得伸展，但一颗进取向上的心不可沉沦。人生的失意与得志这种不一样的际遇只能责怪上天不公平的安排。凛冽寒风终将过去，即将到来的应是和煦春风拂绿枯柳。到那时，缀满嫩绿的柳条看上去正好像轻烟笼罩一般摇曳多姿</a:t>
            </a:r>
            <a:r>
              <a:rPr lang="zh-CN" altLang="en-US" sz="1600" b="1">
                <a:solidFill>
                  <a:srgbClr val="0000FF"/>
                </a:solidFill>
                <a:latin typeface="宋体" panose="02010600030101010101" pitchFamily="2" charset="-122"/>
                <a:ea typeface="宋体" panose="02010600030101010101" pitchFamily="2" charset="-122"/>
              </a:rPr>
              <a:t>。</a:t>
            </a:r>
            <a:endParaRPr lang="zh-CN" altLang="en-US" sz="1600" b="1">
              <a:latin typeface="Arial" panose="020B0604020202020204" pitchFamily="34" charset="0"/>
              <a:ea typeface="宋体" panose="02010600030101010101" pitchFamily="2" charset="-122"/>
            </a:endParaRPr>
          </a:p>
        </p:txBody>
      </p:sp>
      <p:sp>
        <p:nvSpPr>
          <p:cNvPr id="126985" name="圆角矩形 126984"/>
          <p:cNvSpPr/>
          <p:nvPr/>
        </p:nvSpPr>
        <p:spPr>
          <a:xfrm>
            <a:off x="1111250" y="1290955"/>
            <a:ext cx="3732530" cy="4565650"/>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a:solidFill>
                  <a:srgbClr val="0000FF"/>
                </a:solidFill>
                <a:latin typeface="迷你简启体" pitchFamily="65" charset="-122"/>
                <a:ea typeface="宋体" panose="02010600030101010101" pitchFamily="2" charset="-122"/>
              </a:rPr>
              <a:t>【</a:t>
            </a:r>
            <a:r>
              <a:rPr lang="en-US" altLang="zh-CN">
                <a:solidFill>
                  <a:srgbClr val="0000FF"/>
                </a:solidFill>
                <a:latin typeface="迷你简启体" pitchFamily="65" charset="-122"/>
              </a:rPr>
              <a:t>2018</a:t>
            </a:r>
            <a:r>
              <a:rPr lang="zh-CN" altLang="en-US">
                <a:solidFill>
                  <a:srgbClr val="0000FF"/>
                </a:solidFill>
                <a:latin typeface="迷你简启体" pitchFamily="65" charset="-122"/>
                <a:ea typeface="迷你简启体" pitchFamily="65" charset="-122"/>
              </a:rPr>
              <a:t>全国</a:t>
            </a:r>
            <a:r>
              <a:rPr lang="en-US" altLang="zh-CN">
                <a:solidFill>
                  <a:srgbClr val="FF0000"/>
                </a:solidFill>
                <a:latin typeface="Arial" panose="020B0604020202020204" pitchFamily="34" charset="0"/>
              </a:rPr>
              <a:t>Ⅰ</a:t>
            </a:r>
            <a:r>
              <a:rPr lang="zh-CN" altLang="en-US">
                <a:solidFill>
                  <a:srgbClr val="0000FF"/>
                </a:solidFill>
                <a:latin typeface="迷你简启体" pitchFamily="65" charset="-122"/>
                <a:ea typeface="迷你简启体" pitchFamily="65" charset="-122"/>
              </a:rPr>
              <a:t>卷</a:t>
            </a:r>
            <a:r>
              <a:rPr lang="zh-CN" altLang="en-US">
                <a:solidFill>
                  <a:srgbClr val="0000FF"/>
                </a:solidFill>
                <a:latin typeface="迷你简启体" pitchFamily="65" charset="-122"/>
                <a:ea typeface="宋体" panose="02010600030101010101" pitchFamily="2" charset="-122"/>
              </a:rPr>
              <a:t>】</a:t>
            </a:r>
          </a:p>
          <a:p>
            <a:pPr algn="ctr">
              <a:buNone/>
            </a:pPr>
            <a:endParaRPr lang="zh-CN" altLang="en-US">
              <a:solidFill>
                <a:srgbClr val="0000FF"/>
              </a:solidFill>
              <a:latin typeface="迷你简启体" pitchFamily="65" charset="-122"/>
              <a:ea typeface="宋体" panose="02010600030101010101" pitchFamily="2" charset="-122"/>
            </a:endParaRPr>
          </a:p>
          <a:p>
            <a:pPr algn="ctr">
              <a:buNone/>
            </a:pPr>
            <a:r>
              <a:rPr lang="en-US" altLang="zh-CN" sz="2400">
                <a:solidFill>
                  <a:srgbClr val="0000FF"/>
                </a:solidFill>
                <a:latin typeface="黑体" panose="02010609060101010101" pitchFamily="49" charset="-122"/>
                <a:ea typeface="黑体" panose="02010609060101010101" pitchFamily="49" charset="-122"/>
              </a:rPr>
              <a:t>[</a:t>
            </a:r>
            <a:r>
              <a:rPr lang="zh-CN" altLang="en-US" sz="2400">
                <a:solidFill>
                  <a:srgbClr val="0000FF"/>
                </a:solidFill>
                <a:latin typeface="黑体" panose="02010609060101010101" pitchFamily="49" charset="-122"/>
                <a:ea typeface="黑体" panose="02010609060101010101" pitchFamily="49" charset="-122"/>
              </a:rPr>
              <a:t>野</a:t>
            </a:r>
            <a:r>
              <a:rPr lang="en-US" altLang="zh-CN" sz="2400">
                <a:solidFill>
                  <a:srgbClr val="0000FF"/>
                </a:solidFill>
                <a:latin typeface="黑体" panose="02010609060101010101" pitchFamily="49" charset="-122"/>
                <a:ea typeface="黑体" panose="02010609060101010101" pitchFamily="49" charset="-122"/>
              </a:rPr>
              <a:t>]</a:t>
            </a:r>
            <a:r>
              <a:rPr lang="zh-CN" altLang="en-US" sz="2400">
                <a:solidFill>
                  <a:srgbClr val="FF0000"/>
                </a:solidFill>
                <a:latin typeface="黑体" panose="02010609060101010101" pitchFamily="49" charset="-122"/>
                <a:ea typeface="黑体" panose="02010609060101010101" pitchFamily="49" charset="-122"/>
              </a:rPr>
              <a:t>歌</a:t>
            </a:r>
          </a:p>
          <a:p>
            <a:pPr algn="ctr">
              <a:buNone/>
            </a:pPr>
            <a:r>
              <a:rPr lang="zh-CN" altLang="en-US" sz="2400">
                <a:latin typeface="迷你简启体" pitchFamily="65" charset="-122"/>
                <a:ea typeface="迷你简启体" pitchFamily="65" charset="-122"/>
              </a:rPr>
              <a:t>唐</a:t>
            </a:r>
            <a:r>
              <a:rPr lang="en-US" altLang="zh-CN" sz="2400">
                <a:latin typeface="迷你简启体" pitchFamily="65" charset="-122"/>
                <a:ea typeface="迷你简启体" pitchFamily="65" charset="-122"/>
              </a:rPr>
              <a:t>·</a:t>
            </a:r>
            <a:r>
              <a:rPr lang="zh-CN" altLang="en-US" sz="2400">
                <a:latin typeface="迷你简启体" pitchFamily="65" charset="-122"/>
                <a:ea typeface="迷你简启体" pitchFamily="65" charset="-122"/>
              </a:rPr>
              <a:t>李贺</a:t>
            </a:r>
            <a:endParaRPr lang="zh-CN" altLang="en-US" sz="2400">
              <a:latin typeface="Arial" panose="020B0604020202020204" pitchFamily="34" charset="0"/>
              <a:ea typeface="宋体" panose="02010600030101010101" pitchFamily="2" charset="-122"/>
            </a:endParaRPr>
          </a:p>
          <a:p>
            <a:pPr algn="ctr">
              <a:buNone/>
            </a:pPr>
            <a:r>
              <a:rPr lang="zh-CN" altLang="en-US" sz="2400">
                <a:solidFill>
                  <a:srgbClr val="0000FF"/>
                </a:solidFill>
                <a:latin typeface="迷你简启体" pitchFamily="65" charset="-122"/>
                <a:ea typeface="迷你简启体" pitchFamily="65" charset="-122"/>
              </a:rPr>
              <a:t>鸦翎 羽箭</a:t>
            </a:r>
            <a:r>
              <a:rPr lang="zh-CN" altLang="en-US" sz="2400">
                <a:latin typeface="迷你简启体" pitchFamily="65" charset="-122"/>
                <a:ea typeface="迷你简启体" pitchFamily="65" charset="-122"/>
              </a:rPr>
              <a:t>  </a:t>
            </a:r>
            <a:r>
              <a:rPr lang="zh-CN" altLang="en-US" sz="2400">
                <a:solidFill>
                  <a:srgbClr val="0000FF"/>
                </a:solidFill>
                <a:latin typeface="迷你简启体" pitchFamily="65" charset="-122"/>
                <a:ea typeface="迷你简启体" pitchFamily="65" charset="-122"/>
              </a:rPr>
              <a:t>山桑弓</a:t>
            </a:r>
            <a:r>
              <a:rPr lang="zh-CN" altLang="en-US" sz="2400">
                <a:latin typeface="迷你简启体" pitchFamily="65" charset="-122"/>
                <a:ea typeface="迷你简启体" pitchFamily="65" charset="-122"/>
              </a:rPr>
              <a:t>，</a:t>
            </a:r>
          </a:p>
          <a:p>
            <a:pPr algn="ctr">
              <a:buNone/>
            </a:pPr>
            <a:r>
              <a:rPr lang="zh-CN" altLang="en-US" sz="2400">
                <a:solidFill>
                  <a:srgbClr val="FF0000"/>
                </a:solidFill>
                <a:latin typeface="迷你简启体" pitchFamily="65" charset="-122"/>
                <a:ea typeface="迷你简启体" pitchFamily="65" charset="-122"/>
              </a:rPr>
              <a:t>仰天</a:t>
            </a:r>
            <a:r>
              <a:rPr lang="zh-CN" altLang="en-US" sz="2400">
                <a:latin typeface="迷你简启体" pitchFamily="65" charset="-122"/>
                <a:ea typeface="迷你简启体" pitchFamily="65" charset="-122"/>
              </a:rPr>
              <a:t> </a:t>
            </a:r>
            <a:r>
              <a:rPr lang="zh-CN" altLang="en-US" sz="2400">
                <a:solidFill>
                  <a:srgbClr val="FF0000"/>
                </a:solidFill>
                <a:latin typeface="迷你简启体" pitchFamily="65" charset="-122"/>
                <a:ea typeface="迷你简启体" pitchFamily="65" charset="-122"/>
              </a:rPr>
              <a:t>射落</a:t>
            </a:r>
            <a:r>
              <a:rPr lang="zh-CN" altLang="en-US" sz="2400">
                <a:latin typeface="迷你简启体" pitchFamily="65" charset="-122"/>
                <a:ea typeface="迷你简启体" pitchFamily="65" charset="-122"/>
              </a:rPr>
              <a:t>  </a:t>
            </a:r>
            <a:r>
              <a:rPr lang="zh-CN" altLang="en-US" sz="2400">
                <a:solidFill>
                  <a:srgbClr val="FF0000"/>
                </a:solidFill>
                <a:latin typeface="迷你简启体" pitchFamily="65" charset="-122"/>
                <a:ea typeface="迷你简启体" pitchFamily="65" charset="-122"/>
              </a:rPr>
              <a:t>衔</a:t>
            </a:r>
            <a:r>
              <a:rPr lang="zh-CN" altLang="en-US" sz="2400">
                <a:solidFill>
                  <a:srgbClr val="0000FF"/>
                </a:solidFill>
                <a:latin typeface="迷你简启体" pitchFamily="65" charset="-122"/>
                <a:ea typeface="迷你简启体" pitchFamily="65" charset="-122"/>
              </a:rPr>
              <a:t>芦鸿</a:t>
            </a:r>
            <a:r>
              <a:rPr lang="zh-CN" altLang="en-US" sz="2400">
                <a:latin typeface="迷你简启体" pitchFamily="65" charset="-122"/>
                <a:ea typeface="迷你简启体" pitchFamily="65" charset="-122"/>
              </a:rPr>
              <a:t>。</a:t>
            </a:r>
            <a:br>
              <a:rPr lang="zh-CN" altLang="en-US" sz="2400">
                <a:latin typeface="迷你简启体" pitchFamily="65" charset="-122"/>
                <a:ea typeface="迷你简启体" pitchFamily="65" charset="-122"/>
              </a:rPr>
            </a:br>
            <a:r>
              <a:rPr lang="zh-CN" altLang="en-US" sz="2400">
                <a:solidFill>
                  <a:srgbClr val="0000FF"/>
                </a:solidFill>
                <a:latin typeface="迷你简启体" pitchFamily="65" charset="-122"/>
                <a:ea typeface="迷你简启体" pitchFamily="65" charset="-122"/>
              </a:rPr>
              <a:t>麻衣</a:t>
            </a:r>
            <a:r>
              <a:rPr lang="zh-CN" altLang="en-US" sz="2400">
                <a:latin typeface="迷你简启体" pitchFamily="65" charset="-122"/>
                <a:ea typeface="迷你简启体" pitchFamily="65" charset="-122"/>
              </a:rPr>
              <a:t> 黑肥  </a:t>
            </a:r>
            <a:r>
              <a:rPr lang="zh-CN" altLang="en-US" sz="2400">
                <a:solidFill>
                  <a:srgbClr val="FF0000"/>
                </a:solidFill>
                <a:latin typeface="迷你简启体" pitchFamily="65" charset="-122"/>
                <a:ea typeface="迷你简启体" pitchFamily="65" charset="-122"/>
              </a:rPr>
              <a:t>冲</a:t>
            </a:r>
            <a:r>
              <a:rPr lang="zh-CN" altLang="en-US" sz="2400">
                <a:solidFill>
                  <a:srgbClr val="0000FF"/>
                </a:solidFill>
                <a:latin typeface="迷你简启体" pitchFamily="65" charset="-122"/>
                <a:ea typeface="迷你简启体" pitchFamily="65" charset="-122"/>
              </a:rPr>
              <a:t>北风</a:t>
            </a:r>
            <a:r>
              <a:rPr lang="zh-CN" altLang="en-US" sz="2400">
                <a:latin typeface="迷你简启体" pitchFamily="65" charset="-122"/>
                <a:ea typeface="迷你简启体" pitchFamily="65" charset="-122"/>
              </a:rPr>
              <a:t>，</a:t>
            </a:r>
          </a:p>
          <a:p>
            <a:pPr algn="ctr">
              <a:buNone/>
            </a:pPr>
            <a:r>
              <a:rPr lang="zh-CN" altLang="en-US" sz="2400">
                <a:solidFill>
                  <a:srgbClr val="FF0000"/>
                </a:solidFill>
                <a:latin typeface="迷你简启体" pitchFamily="65" charset="-122"/>
                <a:ea typeface="迷你简启体" pitchFamily="65" charset="-122"/>
              </a:rPr>
              <a:t>带</a:t>
            </a:r>
            <a:r>
              <a:rPr lang="zh-CN" altLang="en-US" sz="2400">
                <a:solidFill>
                  <a:srgbClr val="0000FF"/>
                </a:solidFill>
                <a:latin typeface="迷你简启体" pitchFamily="65" charset="-122"/>
                <a:ea typeface="迷你简启体" pitchFamily="65" charset="-122"/>
              </a:rPr>
              <a:t>酒</a:t>
            </a:r>
            <a:r>
              <a:rPr lang="zh-CN" altLang="en-US" sz="2400">
                <a:latin typeface="迷你简启体" pitchFamily="65" charset="-122"/>
                <a:ea typeface="迷你简启体" pitchFamily="65" charset="-122"/>
              </a:rPr>
              <a:t> </a:t>
            </a:r>
            <a:r>
              <a:rPr lang="zh-CN" altLang="en-US" sz="2400">
                <a:solidFill>
                  <a:srgbClr val="0000FF"/>
                </a:solidFill>
                <a:latin typeface="迷你简启体" pitchFamily="65" charset="-122"/>
                <a:ea typeface="迷你简启体" pitchFamily="65" charset="-122"/>
              </a:rPr>
              <a:t>日</a:t>
            </a:r>
            <a:r>
              <a:rPr lang="zh-CN" altLang="en-US" sz="2400">
                <a:latin typeface="迷你简启体" pitchFamily="65" charset="-122"/>
                <a:ea typeface="迷你简启体" pitchFamily="65" charset="-122"/>
              </a:rPr>
              <a:t>晚  </a:t>
            </a:r>
            <a:r>
              <a:rPr lang="zh-CN" altLang="en-US" sz="2400">
                <a:solidFill>
                  <a:srgbClr val="FF0000"/>
                </a:solidFill>
                <a:latin typeface="迷你简启体" pitchFamily="65" charset="-122"/>
                <a:ea typeface="迷你简启体" pitchFamily="65" charset="-122"/>
              </a:rPr>
              <a:t>歌</a:t>
            </a:r>
            <a:r>
              <a:rPr lang="zh-CN" altLang="en-US" sz="2400">
                <a:solidFill>
                  <a:srgbClr val="0000FF"/>
                </a:solidFill>
                <a:latin typeface="迷你简启体" pitchFamily="65" charset="-122"/>
                <a:ea typeface="迷你简启体" pitchFamily="65" charset="-122"/>
              </a:rPr>
              <a:t>田中</a:t>
            </a:r>
            <a:r>
              <a:rPr lang="zh-CN" altLang="en-US" sz="2400">
                <a:latin typeface="迷你简启体" pitchFamily="65" charset="-122"/>
                <a:ea typeface="迷你简启体" pitchFamily="65" charset="-122"/>
              </a:rPr>
              <a:t>。</a:t>
            </a:r>
            <a:br>
              <a:rPr lang="zh-CN" altLang="en-US" sz="2400">
                <a:latin typeface="迷你简启体" pitchFamily="65" charset="-122"/>
                <a:ea typeface="迷你简启体" pitchFamily="65" charset="-122"/>
              </a:rPr>
            </a:br>
            <a:r>
              <a:rPr lang="zh-CN" altLang="en-US" sz="2400">
                <a:solidFill>
                  <a:srgbClr val="0000FF"/>
                </a:solidFill>
                <a:latin typeface="迷你简启体" pitchFamily="65" charset="-122"/>
                <a:ea typeface="迷你简启体" pitchFamily="65" charset="-122"/>
              </a:rPr>
              <a:t>男儿</a:t>
            </a:r>
            <a:r>
              <a:rPr lang="zh-CN" altLang="en-US" sz="2400">
                <a:latin typeface="迷你简启体" pitchFamily="65" charset="-122"/>
                <a:ea typeface="迷你简启体" pitchFamily="65" charset="-122"/>
              </a:rPr>
              <a:t> 屈</a:t>
            </a:r>
            <a:r>
              <a:rPr lang="zh-CN" altLang="en-US" sz="2400">
                <a:solidFill>
                  <a:srgbClr val="FF0000"/>
                </a:solidFill>
                <a:latin typeface="迷你简启体" pitchFamily="65" charset="-122"/>
                <a:ea typeface="迷你简启体" pitchFamily="65" charset="-122"/>
              </a:rPr>
              <a:t>穷</a:t>
            </a:r>
            <a:r>
              <a:rPr lang="zh-CN" altLang="en-US" sz="2400">
                <a:latin typeface="迷你简启体" pitchFamily="65" charset="-122"/>
                <a:ea typeface="迷你简启体" pitchFamily="65" charset="-122"/>
              </a:rPr>
              <a:t>  心不</a:t>
            </a:r>
            <a:r>
              <a:rPr lang="zh-CN" altLang="en-US" sz="2400">
                <a:solidFill>
                  <a:srgbClr val="FF0000"/>
                </a:solidFill>
                <a:latin typeface="迷你简启体" pitchFamily="65" charset="-122"/>
                <a:ea typeface="迷你简启体" pitchFamily="65" charset="-122"/>
              </a:rPr>
              <a:t>穷</a:t>
            </a:r>
            <a:r>
              <a:rPr lang="zh-CN" altLang="en-US" sz="2400">
                <a:latin typeface="迷你简启体" pitchFamily="65" charset="-122"/>
                <a:ea typeface="迷你简启体" pitchFamily="65" charset="-122"/>
              </a:rPr>
              <a:t>，</a:t>
            </a:r>
          </a:p>
          <a:p>
            <a:pPr algn="ctr">
              <a:buNone/>
            </a:pPr>
            <a:r>
              <a:rPr lang="zh-CN" altLang="en-US" sz="2400">
                <a:latin typeface="迷你简启体" pitchFamily="65" charset="-122"/>
                <a:ea typeface="迷你简启体" pitchFamily="65" charset="-122"/>
              </a:rPr>
              <a:t>枯荣 不等  </a:t>
            </a:r>
            <a:r>
              <a:rPr lang="zh-CN" altLang="en-US" sz="2400">
                <a:solidFill>
                  <a:srgbClr val="FF0000"/>
                </a:solidFill>
                <a:latin typeface="迷你简启体" pitchFamily="65" charset="-122"/>
                <a:ea typeface="迷你简启体" pitchFamily="65" charset="-122"/>
              </a:rPr>
              <a:t>嗔</a:t>
            </a:r>
            <a:r>
              <a:rPr lang="zh-CN" altLang="en-US" sz="2400">
                <a:solidFill>
                  <a:srgbClr val="0000FF"/>
                </a:solidFill>
                <a:latin typeface="迷你简启体" pitchFamily="65" charset="-122"/>
                <a:ea typeface="迷你简启体" pitchFamily="65" charset="-122"/>
              </a:rPr>
              <a:t>天公</a:t>
            </a:r>
            <a:r>
              <a:rPr lang="zh-CN" altLang="en-US" sz="2400">
                <a:latin typeface="迷你简启体" pitchFamily="65" charset="-122"/>
                <a:ea typeface="迷你简启体" pitchFamily="65" charset="-122"/>
              </a:rPr>
              <a:t>。</a:t>
            </a:r>
            <a:br>
              <a:rPr lang="zh-CN" altLang="en-US" sz="2400">
                <a:latin typeface="迷你简启体" pitchFamily="65" charset="-122"/>
                <a:ea typeface="迷你简启体" pitchFamily="65" charset="-122"/>
              </a:rPr>
            </a:br>
            <a:r>
              <a:rPr lang="zh-CN" altLang="en-US" sz="2400">
                <a:solidFill>
                  <a:srgbClr val="0000FF"/>
                </a:solidFill>
                <a:latin typeface="迷你简启体" pitchFamily="65" charset="-122"/>
                <a:ea typeface="迷你简启体" pitchFamily="65" charset="-122"/>
              </a:rPr>
              <a:t>寒风</a:t>
            </a:r>
            <a:r>
              <a:rPr lang="zh-CN" altLang="en-US" sz="2400">
                <a:latin typeface="迷你简启体" pitchFamily="65" charset="-122"/>
                <a:ea typeface="迷你简启体" pitchFamily="65" charset="-122"/>
              </a:rPr>
              <a:t> 又</a:t>
            </a:r>
            <a:r>
              <a:rPr lang="zh-CN" altLang="en-US" sz="2400">
                <a:solidFill>
                  <a:srgbClr val="FF0000"/>
                </a:solidFill>
                <a:latin typeface="迷你简启体" pitchFamily="65" charset="-122"/>
                <a:ea typeface="迷你简启体" pitchFamily="65" charset="-122"/>
              </a:rPr>
              <a:t>变为  </a:t>
            </a:r>
            <a:r>
              <a:rPr lang="zh-CN" altLang="en-US" sz="2400">
                <a:solidFill>
                  <a:srgbClr val="0000FF"/>
                </a:solidFill>
                <a:latin typeface="迷你简启体" pitchFamily="65" charset="-122"/>
                <a:ea typeface="迷你简启体" pitchFamily="65" charset="-122"/>
              </a:rPr>
              <a:t>春柳</a:t>
            </a:r>
            <a:r>
              <a:rPr lang="zh-CN" altLang="en-US" sz="2400">
                <a:latin typeface="迷你简启体" pitchFamily="65" charset="-122"/>
                <a:ea typeface="迷你简启体" pitchFamily="65" charset="-122"/>
              </a:rPr>
              <a:t>，</a:t>
            </a:r>
          </a:p>
          <a:p>
            <a:pPr>
              <a:buNone/>
            </a:pPr>
            <a:r>
              <a:rPr lang="zh-CN" altLang="en-US" sz="2400">
                <a:latin typeface="迷你简启体" pitchFamily="65" charset="-122"/>
                <a:ea typeface="迷你简启体" pitchFamily="65" charset="-122"/>
              </a:rPr>
              <a:t> </a:t>
            </a:r>
            <a:r>
              <a:rPr lang="zh-CN" altLang="en-US" sz="2400">
                <a:solidFill>
                  <a:srgbClr val="0000FF"/>
                </a:solidFill>
                <a:latin typeface="迷你简启体" pitchFamily="65" charset="-122"/>
                <a:ea typeface="迷你简启体" pitchFamily="65" charset="-122"/>
              </a:rPr>
              <a:t>条条</a:t>
            </a:r>
            <a:r>
              <a:rPr lang="zh-CN" altLang="en-US" sz="2400">
                <a:latin typeface="迷你简启体" pitchFamily="65" charset="-122"/>
                <a:ea typeface="迷你简启体" pitchFamily="65" charset="-122"/>
              </a:rPr>
              <a:t> 看即  </a:t>
            </a:r>
            <a:r>
              <a:rPr lang="zh-CN" altLang="en-US" sz="2400">
                <a:solidFill>
                  <a:srgbClr val="0000FF"/>
                </a:solidFill>
                <a:latin typeface="迷你简启体" pitchFamily="65" charset="-122"/>
                <a:ea typeface="迷你简启体" pitchFamily="65" charset="-122"/>
              </a:rPr>
              <a:t>烟</a:t>
            </a:r>
            <a:r>
              <a:rPr lang="zh-CN" altLang="en-US" sz="2400">
                <a:latin typeface="迷你简启体" pitchFamily="65" charset="-122"/>
                <a:ea typeface="迷你简启体" pitchFamily="65" charset="-122"/>
              </a:rPr>
              <a:t>濛濛。</a:t>
            </a:r>
            <a:endParaRPr lang="zh-CN" altLang="en-US">
              <a:latin typeface="Arial" panose="020B0604020202020204" pitchFamily="34" charset="0"/>
              <a:ea typeface="宋体" panose="02010600030101010101" pitchFamily="2" charset="-122"/>
            </a:endParaRPr>
          </a:p>
        </p:txBody>
      </p:sp>
    </p:spTree>
  </p:cSld>
  <p:clrMapOvr>
    <a:masterClrMapping/>
  </p:clrMapOvr>
  <p:transition>
    <p:randomBar dir="vert"/>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4000" y="260350"/>
            <a:ext cx="9036685" cy="671195"/>
          </a:xfrm>
        </p:spPr>
        <p:txBody>
          <a:bodyPr>
            <a:noAutofit/>
          </a:bodyPr>
          <a:lstStyle/>
          <a:p>
            <a:pPr algn="ctr"/>
            <a:r>
              <a:rPr lang="zh-CN" altLang="en-US" sz="3600" b="1" dirty="0"/>
              <a:t/>
            </a:r>
            <a:br>
              <a:rPr lang="zh-CN" altLang="en-US" sz="3600" b="1" dirty="0"/>
            </a:br>
            <a:r>
              <a:rPr lang="zh-CN" altLang="en-US" sz="3600" b="1" dirty="0">
                <a:solidFill>
                  <a:schemeClr val="tx1"/>
                </a:solidFill>
                <a:effectLst>
                  <a:outerShdw blurRad="38100" dist="19050" dir="2700000" algn="tl" rotWithShape="0">
                    <a:schemeClr val="dk1">
                      <a:alpha val="40000"/>
                    </a:schemeClr>
                  </a:outerShdw>
                </a:effectLst>
              </a:rPr>
              <a:t>读懂诗歌，再看选项，不为所惑</a:t>
            </a:r>
            <a:r>
              <a:rPr lang="en-US" altLang="zh-CN" sz="3600" dirty="0">
                <a:solidFill>
                  <a:schemeClr val="tx1"/>
                </a:solidFill>
                <a:effectLst>
                  <a:outerShdw blurRad="38100" dist="19050" dir="2700000" algn="tl" rotWithShape="0">
                    <a:schemeClr val="dk1">
                      <a:alpha val="40000"/>
                    </a:schemeClr>
                  </a:outerShdw>
                </a:effectLst>
              </a:rPr>
              <a:t/>
            </a:r>
            <a:br>
              <a:rPr lang="en-US" altLang="zh-CN" sz="3600" dirty="0">
                <a:solidFill>
                  <a:schemeClr val="tx1"/>
                </a:solidFill>
                <a:effectLst>
                  <a:outerShdw blurRad="38100" dist="19050" dir="2700000" algn="tl" rotWithShape="0">
                    <a:schemeClr val="dk1">
                      <a:alpha val="40000"/>
                    </a:schemeClr>
                  </a:outerShdw>
                </a:effectLst>
              </a:rPr>
            </a:br>
            <a:endParaRPr lang="en-US" altLang="zh-CN" sz="3600" dirty="0">
              <a:solidFill>
                <a:schemeClr val="tx1"/>
              </a:solidFill>
              <a:effectLst>
                <a:outerShdw blurRad="38100" dist="19050" dir="2700000" algn="tl" rotWithShape="0">
                  <a:schemeClr val="dk1">
                    <a:alpha val="40000"/>
                  </a:schemeClr>
                </a:outerShdw>
              </a:effectLst>
            </a:endParaRPr>
          </a:p>
        </p:txBody>
      </p:sp>
      <p:sp>
        <p:nvSpPr>
          <p:cNvPr id="4" name="文本框 3"/>
          <p:cNvSpPr txBox="1"/>
          <p:nvPr/>
        </p:nvSpPr>
        <p:spPr>
          <a:xfrm>
            <a:off x="593725" y="810895"/>
            <a:ext cx="10578465" cy="5507990"/>
          </a:xfrm>
          <a:prstGeom prst="rect">
            <a:avLst/>
          </a:prstGeom>
          <a:noFill/>
        </p:spPr>
        <p:txBody>
          <a:bodyPr wrap="square" rtlCol="0" anchor="t">
            <a:spAutoFit/>
          </a:bodyPr>
          <a:lstStyle/>
          <a:p>
            <a:pPr marL="0" indent="0">
              <a:buNone/>
            </a:pPr>
            <a:r>
              <a:rPr lang="en-US" altLang="zh-CN" sz="3200" b="1" dirty="0">
                <a:sym typeface="+mn-ea"/>
              </a:rPr>
              <a:t>14</a:t>
            </a:r>
            <a:r>
              <a:rPr lang="zh-CN" altLang="zh-CN" sz="3200" b="1" dirty="0">
                <a:sym typeface="+mn-ea"/>
              </a:rPr>
              <a:t>．下列对这首诗的赏析，不正确的一是（</a:t>
            </a:r>
            <a:r>
              <a:rPr lang="en-US" altLang="zh-CN" sz="3200" b="1" dirty="0">
                <a:sym typeface="+mn-ea"/>
              </a:rPr>
              <a:t>      </a:t>
            </a:r>
            <a:r>
              <a:rPr lang="zh-CN" altLang="zh-CN" sz="3200" b="1" dirty="0">
                <a:sym typeface="+mn-ea"/>
              </a:rPr>
              <a:t>）</a:t>
            </a:r>
            <a:r>
              <a:rPr lang="zh-CN" altLang="en-US" sz="3200" b="1" dirty="0">
                <a:sym typeface="+mn-ea"/>
              </a:rPr>
              <a:t>（</a:t>
            </a:r>
            <a:r>
              <a:rPr lang="en-US" altLang="zh-CN" sz="3200" b="1" dirty="0">
                <a:sym typeface="+mn-ea"/>
              </a:rPr>
              <a:t>3</a:t>
            </a:r>
            <a:r>
              <a:rPr lang="zh-CN" altLang="zh-CN" sz="3200" b="1" dirty="0">
                <a:sym typeface="+mn-ea"/>
              </a:rPr>
              <a:t>分</a:t>
            </a:r>
            <a:r>
              <a:rPr lang="zh-CN" altLang="en-US" sz="3200" b="1" dirty="0">
                <a:sym typeface="+mn-ea"/>
              </a:rPr>
              <a:t>）</a:t>
            </a:r>
            <a:endParaRPr lang="zh-CN" altLang="zh-CN" sz="3200" b="1" dirty="0"/>
          </a:p>
          <a:p>
            <a:pPr marL="0" indent="0">
              <a:buNone/>
            </a:pPr>
            <a:r>
              <a:rPr lang="en-US" altLang="zh-CN" sz="3200" b="1" dirty="0">
                <a:latin typeface="楷体" panose="02010609060101010101" charset="-122"/>
                <a:ea typeface="楷体" panose="02010609060101010101" charset="-122"/>
                <a:sym typeface="+mn-ea"/>
              </a:rPr>
              <a:t>A</a:t>
            </a:r>
            <a:r>
              <a:rPr lang="zh-CN" altLang="zh-CN" sz="3200" b="1" dirty="0">
                <a:latin typeface="楷体" panose="02010609060101010101" charset="-122"/>
                <a:ea typeface="楷体" panose="02010609060101010101" charset="-122"/>
                <a:sym typeface="+mn-ea"/>
              </a:rPr>
              <a:t>．弯弓射鸿，麻衣冲风、饮酒高歌都</a:t>
            </a:r>
            <a:r>
              <a:rPr lang="zh-CN" altLang="en-US" sz="3200" b="1" dirty="0">
                <a:latin typeface="楷体" panose="02010609060101010101" charset="-122"/>
                <a:ea typeface="楷体" panose="02010609060101010101" charset="-122"/>
                <a:sym typeface="+mn-ea"/>
              </a:rPr>
              <a:t>是</a:t>
            </a:r>
            <a:r>
              <a:rPr lang="zh-CN" altLang="zh-CN" sz="3200" b="1" dirty="0">
                <a:latin typeface="楷体" panose="02010609060101010101" charset="-122"/>
                <a:ea typeface="楷体" panose="02010609060101010101" charset="-122"/>
                <a:sym typeface="+mn-ea"/>
              </a:rPr>
              <a:t>诗人排解心头苦闷与抑郁的方式。</a:t>
            </a:r>
            <a:endParaRPr lang="zh-CN" altLang="zh-CN" sz="3200" b="1" dirty="0">
              <a:latin typeface="楷体" panose="02010609060101010101" charset="-122"/>
              <a:ea typeface="楷体" panose="02010609060101010101" charset="-122"/>
            </a:endParaRPr>
          </a:p>
          <a:p>
            <a:pPr marL="0" indent="0">
              <a:buNone/>
            </a:pPr>
            <a:r>
              <a:rPr lang="en-US" altLang="zh-CN" sz="3200" b="1" dirty="0">
                <a:latin typeface="楷体" panose="02010609060101010101" charset="-122"/>
                <a:ea typeface="楷体" panose="02010609060101010101" charset="-122"/>
                <a:sym typeface="+mn-ea"/>
              </a:rPr>
              <a:t>B</a:t>
            </a:r>
            <a:r>
              <a:rPr lang="zh-CN" altLang="zh-CN" sz="3200" b="1" dirty="0">
                <a:latin typeface="楷体" panose="02010609060101010101" charset="-122"/>
                <a:ea typeface="楷体" panose="02010609060101010101" charset="-122"/>
                <a:sym typeface="+mn-ea"/>
              </a:rPr>
              <a:t>．诗人虽不得不接受</a:t>
            </a:r>
            <a:r>
              <a:rPr lang="zh-CN" altLang="zh-CN" sz="3200" b="1" u="sng" dirty="0">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sym typeface="+mn-ea"/>
              </a:rPr>
              <a:t>生活贫穷</a:t>
            </a:r>
            <a:r>
              <a:rPr lang="zh-CN" altLang="zh-CN" sz="3200" b="1" dirty="0">
                <a:latin typeface="楷体" panose="02010609060101010101" charset="-122"/>
                <a:ea typeface="楷体" panose="02010609060101010101" charset="-122"/>
                <a:sym typeface="+mn-ea"/>
              </a:rPr>
              <a:t>的命运，但意志并未消沉，气概仍然豪迈。</a:t>
            </a:r>
            <a:endParaRPr lang="zh-CN" altLang="zh-CN" sz="3200" b="1" dirty="0">
              <a:latin typeface="楷体" panose="02010609060101010101" charset="-122"/>
              <a:ea typeface="楷体" panose="02010609060101010101" charset="-122"/>
            </a:endParaRPr>
          </a:p>
          <a:p>
            <a:pPr marL="0" indent="0">
              <a:buNone/>
            </a:pPr>
            <a:r>
              <a:rPr lang="en-US" altLang="zh-CN" sz="3200" b="1" dirty="0">
                <a:latin typeface="楷体" panose="02010609060101010101" charset="-122"/>
                <a:ea typeface="楷体" panose="02010609060101010101" charset="-122"/>
                <a:sym typeface="+mn-ea"/>
              </a:rPr>
              <a:t>C</a:t>
            </a:r>
            <a:r>
              <a:rPr lang="zh-CN" altLang="zh-CN" sz="3200" b="1" dirty="0">
                <a:latin typeface="楷体" panose="02010609060101010101" charset="-122"/>
                <a:ea typeface="楷体" panose="02010609060101010101" charset="-122"/>
                <a:sym typeface="+mn-ea"/>
              </a:rPr>
              <a:t>．诗中形容春柳的方式与韩愈《早春呈水部张十八员外》相同，较为常见。</a:t>
            </a:r>
            <a:endParaRPr lang="zh-CN" altLang="zh-CN" sz="3200" b="1" dirty="0">
              <a:latin typeface="楷体" panose="02010609060101010101" charset="-122"/>
              <a:ea typeface="楷体" panose="02010609060101010101" charset="-122"/>
            </a:endParaRPr>
          </a:p>
          <a:p>
            <a:pPr marL="0" indent="0">
              <a:buNone/>
            </a:pPr>
            <a:r>
              <a:rPr lang="en-US" altLang="zh-CN" sz="3200" b="1" dirty="0">
                <a:latin typeface="楷体" panose="02010609060101010101" charset="-122"/>
                <a:ea typeface="楷体" panose="02010609060101010101" charset="-122"/>
                <a:sym typeface="+mn-ea"/>
              </a:rPr>
              <a:t>D</a:t>
            </a:r>
            <a:r>
              <a:rPr lang="zh-CN" altLang="zh-CN" sz="3200" b="1" dirty="0">
                <a:latin typeface="楷体" panose="02010609060101010101" charset="-122"/>
                <a:ea typeface="楷体" panose="02010609060101010101" charset="-122"/>
                <a:sym typeface="+mn-ea"/>
              </a:rPr>
              <a:t>．本诗前半描写场景，后半感事抒怀，描写于抒情紧密关联，</a:t>
            </a:r>
            <a:r>
              <a:rPr lang="zh-CN" altLang="en-US" sz="3200" b="1" dirty="0">
                <a:latin typeface="楷体" panose="02010609060101010101" charset="-122"/>
                <a:ea typeface="楷体" panose="02010609060101010101" charset="-122"/>
                <a:sym typeface="+mn-ea"/>
              </a:rPr>
              <a:t>脉络清晰</a:t>
            </a:r>
            <a:r>
              <a:rPr lang="zh-CN" altLang="zh-CN" sz="3200" b="1" dirty="0">
                <a:latin typeface="楷体" panose="02010609060101010101" charset="-122"/>
                <a:ea typeface="楷体" panose="02010609060101010101" charset="-122"/>
                <a:sym typeface="+mn-ea"/>
              </a:rPr>
              <a:t>。</a:t>
            </a:r>
            <a:endParaRPr lang="en-US" altLang="zh-CN" sz="3200" b="1" dirty="0">
              <a:latin typeface="楷体" panose="02010609060101010101" charset="-122"/>
              <a:ea typeface="楷体" panose="02010609060101010101" charset="-122"/>
            </a:endParaRPr>
          </a:p>
          <a:p>
            <a:pPr marL="0" indent="0">
              <a:buNone/>
            </a:pPr>
            <a:r>
              <a:rPr lang="zh-CN" altLang="en-US" sz="3200" b="1" dirty="0">
                <a:latin typeface="楷体" panose="02010609060101010101" charset="-122"/>
                <a:ea typeface="楷体" panose="02010609060101010101" charset="-122"/>
                <a:sym typeface="+mn-ea"/>
              </a:rPr>
              <a:t>答案：</a:t>
            </a:r>
            <a:r>
              <a:rPr lang="en-US" altLang="zh-CN" sz="3200" b="1" dirty="0">
                <a:latin typeface="楷体" panose="02010609060101010101" charset="-122"/>
                <a:ea typeface="楷体" panose="02010609060101010101" charset="-122"/>
                <a:sym typeface="+mn-ea"/>
              </a:rPr>
              <a:t>14.B  (</a:t>
            </a:r>
            <a:r>
              <a:rPr lang="zh-CN" altLang="zh-CN" sz="3200" b="1" dirty="0">
                <a:latin typeface="楷体" panose="02010609060101010101" charset="-122"/>
                <a:ea typeface="楷体" panose="02010609060101010101" charset="-122"/>
                <a:sym typeface="+mn-ea"/>
              </a:rPr>
              <a:t>“诗人虽不得不接受生活贫穷的命运”理解错误。颈联中“屈穷”指有才志而不能施展</a:t>
            </a:r>
            <a:r>
              <a:rPr lang="en-US" altLang="zh-CN" sz="3200" b="1" dirty="0">
                <a:latin typeface="楷体" panose="02010609060101010101" charset="-122"/>
                <a:ea typeface="楷体" panose="02010609060101010101" charset="-122"/>
                <a:sym typeface="+mn-ea"/>
              </a:rPr>
              <a:t>)</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50390" y="768350"/>
            <a:ext cx="8145145" cy="4523105"/>
          </a:xfrm>
          <a:prstGeom prst="rect">
            <a:avLst/>
          </a:prstGeom>
          <a:noFill/>
          <a:ln w="9525">
            <a:noFill/>
          </a:ln>
        </p:spPr>
        <p:txBody>
          <a:bodyPr wrap="square">
            <a:spAutoFit/>
          </a:bodyPr>
          <a:lstStyle/>
          <a:p>
            <a:pPr indent="306070" algn="ctr" fontAlgn="auto">
              <a:lnSpc>
                <a:spcPct val="150000"/>
              </a:lnSpc>
            </a:pPr>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rPr>
              <a:t>题醉中所作草书卷后（节选）</a:t>
            </a:r>
            <a:r>
              <a:rPr lang="en-US" sz="3200" b="1">
                <a:solidFill>
                  <a:schemeClr val="tx1"/>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 </a:t>
            </a:r>
            <a:endPar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endParaRPr>
          </a:p>
          <a:p>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rPr>
              <a:t>陆</a:t>
            </a:r>
            <a:r>
              <a:rPr lang="en-US" sz="3200" b="1">
                <a:solidFill>
                  <a:schemeClr val="tx1"/>
                </a:solidFill>
                <a:effectLst>
                  <a:outerShdw blurRad="38100" dist="19050" dir="2700000" algn="tl" rotWithShape="0">
                    <a:schemeClr val="dk1">
                      <a:alpha val="40000"/>
                    </a:schemeClr>
                  </a:outerShdw>
                </a:effectLst>
                <a:latin typeface="黑体" panose="02010609060101010101" pitchFamily="49" charset="-122"/>
                <a:cs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rPr>
              <a:t>游</a:t>
            </a:r>
          </a:p>
          <a:p>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rPr>
              <a:t>胸中磊落藏五兵，欲试无路空峥嵘。</a:t>
            </a:r>
          </a:p>
          <a:p>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rPr>
              <a:t>酒为旗鼓笔刀槊，势从天落银河倾。</a:t>
            </a:r>
          </a:p>
          <a:p>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rPr>
              <a:t>端溪石池浓作墨，烛光</a:t>
            </a:r>
            <a:r>
              <a:rPr lang="zh-CN" sz="3200" b="1">
                <a:ln w="22225">
                  <a:solidFill>
                    <a:schemeClr val="accent2"/>
                  </a:solidFill>
                  <a:prstDash val="solid"/>
                </a:ln>
                <a:solidFill>
                  <a:schemeClr val="accent2">
                    <a:lumMod val="40000"/>
                    <a:lumOff val="60000"/>
                  </a:schemeClr>
                </a:solidFill>
                <a:effectLst/>
                <a:ea typeface="黑体" panose="02010609060101010101" pitchFamily="49" charset="-122"/>
              </a:rPr>
              <a:t>相</a:t>
            </a:r>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rPr>
              <a:t>射飞纵横。</a:t>
            </a:r>
          </a:p>
          <a:p>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rPr>
              <a:t>须臾收卷复把酒，如见万里烟尘清。</a:t>
            </a:r>
            <a:endParaRPr lang="zh-CN" altLang="en-US" sz="3200" b="1">
              <a:solidFill>
                <a:schemeClr val="tx1"/>
              </a:solidFill>
              <a:effectLst>
                <a:outerShdw blurRad="38100" dist="19050" dir="2700000" algn="tl" rotWithShape="0">
                  <a:schemeClr val="dk1">
                    <a:alpha val="40000"/>
                  </a:schemeClr>
                </a:outerShdw>
              </a:effectLst>
              <a:ea typeface="黑体" panose="02010609060101010101" pitchFamily="49"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200" y="406400"/>
            <a:ext cx="10472420" cy="5331460"/>
          </a:xfrm>
          <a:prstGeom prst="rect">
            <a:avLst/>
          </a:prstGeom>
          <a:noFill/>
          <a:ln w="9525">
            <a:noFill/>
          </a:ln>
        </p:spPr>
        <p:txBody>
          <a:bodyPr wrap="square">
            <a:spAutoFit/>
          </a:bodyPr>
          <a:lstStyle/>
          <a:p>
            <a:pPr indent="306070" fontAlgn="auto">
              <a:lnSpc>
                <a:spcPts val="4540"/>
              </a:lnSpc>
            </a:pPr>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cs typeface="宋体" panose="02010600030101010101" pitchFamily="2" charset="-122"/>
              </a:rPr>
              <a:t>14.下列对这首诗的赏析，不正确的一项是（3分）</a:t>
            </a:r>
          </a:p>
          <a:p>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cs typeface="宋体" panose="02010600030101010101" pitchFamily="2" charset="-122"/>
              </a:rPr>
              <a:t>A.这首诗写诗人观看自己已完成的一幅草书作品，并回顾它的创作过程。</a:t>
            </a:r>
          </a:p>
          <a:p>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cs typeface="宋体" panose="02010600030101010101" pitchFamily="2" charset="-122"/>
              </a:rPr>
              <a:t>B.诗人驰骋疆场杀敌报国的志向无法实现，借书法创作来抒发心中郁闷。</a:t>
            </a:r>
          </a:p>
          <a:p>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cs typeface="宋体" panose="02010600030101010101" pitchFamily="2" charset="-122"/>
              </a:rPr>
              <a:t>C.诗人把书法创作中的自己想象成战场上的战士，气吞山河，势不可挡。</a:t>
            </a:r>
          </a:p>
          <a:p>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cs typeface="宋体" panose="02010600030101010101" pitchFamily="2" charset="-122"/>
              </a:rPr>
              <a:t>D.诗人豪情勃发，他在砚台中磨出的浓黑墨汁，也</a:t>
            </a:r>
            <a:r>
              <a:rPr lang="zh-CN" sz="3200" b="1">
                <a:solidFill>
                  <a:srgbClr val="FF0000"/>
                </a:solidFill>
                <a:effectLst>
                  <a:outerShdw blurRad="38100" dist="19050" dir="2700000" algn="tl" rotWithShape="0">
                    <a:schemeClr val="dk1">
                      <a:alpha val="40000"/>
                    </a:schemeClr>
                  </a:outerShdw>
                </a:effectLst>
                <a:ea typeface="黑体" panose="02010609060101010101" pitchFamily="49" charset="-122"/>
                <a:cs typeface="宋体" panose="02010600030101010101" pitchFamily="2" charset="-122"/>
              </a:rPr>
              <a:t>映射着烛光</a:t>
            </a:r>
            <a:r>
              <a:rPr lang="zh-CN" sz="3200" b="1">
                <a:solidFill>
                  <a:schemeClr val="tx1"/>
                </a:solidFill>
                <a:effectLst>
                  <a:outerShdw blurRad="38100" dist="19050" dir="2700000" algn="tl" rotWithShape="0">
                    <a:schemeClr val="dk1">
                      <a:alpha val="40000"/>
                    </a:schemeClr>
                  </a:outerShdw>
                </a:effectLst>
                <a:ea typeface="黑体" panose="02010609060101010101" pitchFamily="49" charset="-122"/>
                <a:cs typeface="宋体" panose="02010600030101010101" pitchFamily="2" charset="-122"/>
              </a:rPr>
              <a:t>纵横飞溅。</a:t>
            </a:r>
            <a:endParaRPr lang="zh-CN" altLang="en-US" sz="3200" b="1">
              <a:solidFill>
                <a:schemeClr val="tx1"/>
              </a:solidFill>
              <a:effectLst>
                <a:outerShdw blurRad="38100" dist="19050" dir="2700000" algn="tl" rotWithShape="0">
                  <a:schemeClr val="dk1">
                    <a:alpha val="40000"/>
                  </a:schemeClr>
                </a:outerShdw>
              </a:effectLst>
              <a:ea typeface="黑体" panose="02010609060101010101" pitchFamily="49" charset="-122"/>
              <a:cs typeface="宋体" panose="02010600030101010101" pitchFamily="2"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8180" y="1443990"/>
            <a:ext cx="10285095" cy="3969385"/>
          </a:xfrm>
          <a:prstGeom prst="rect">
            <a:avLst/>
          </a:prstGeom>
          <a:noFill/>
          <a:ln w="9525">
            <a:noFill/>
          </a:ln>
        </p:spPr>
        <p:txBody>
          <a:bodyPr wrap="square">
            <a:spAutoFit/>
          </a:bodyPr>
          <a:lstStyle/>
          <a:p>
            <a:pPr indent="0"/>
            <a:r>
              <a:rPr lang="zh-CN" sz="3600" b="1">
                <a:ea typeface="宋体" panose="02010600030101010101" pitchFamily="2" charset="-122"/>
                <a:cs typeface="Times New Roman" panose="02020603050405020304" charset="0"/>
              </a:rPr>
              <a:t>15.诗的最后两句有何含意？请简要分析。（6分）</a:t>
            </a:r>
            <a:endParaRPr lang="zh-CN" sz="3600" b="1">
              <a:ea typeface="宋体" panose="02010600030101010101" pitchFamily="2" charset="-122"/>
            </a:endParaRPr>
          </a:p>
          <a:p>
            <a:pPr indent="0"/>
            <a:endParaRPr lang="zh-CN" sz="3600" b="1">
              <a:gradFill>
                <a:gsLst>
                  <a:gs pos="21000">
                    <a:srgbClr val="53575C"/>
                  </a:gs>
                  <a:gs pos="88000">
                    <a:srgbClr val="C5C7CA"/>
                  </a:gs>
                </a:gsLst>
                <a:lin ang="5400000"/>
              </a:gradFill>
              <a:effectLst/>
              <a:ea typeface="宋体" panose="02010600030101010101" pitchFamily="2" charset="-122"/>
            </a:endParaRPr>
          </a:p>
          <a:p>
            <a:pPr indent="0"/>
            <a:r>
              <a:rPr lang="zh-CN" sz="3600" b="1">
                <a:gradFill>
                  <a:gsLst>
                    <a:gs pos="21000">
                      <a:srgbClr val="53575C"/>
                    </a:gs>
                    <a:gs pos="88000">
                      <a:srgbClr val="C5C7CA"/>
                    </a:gs>
                  </a:gsLst>
                  <a:lin ang="5400000"/>
                </a:gradFill>
                <a:effectLst/>
                <a:ea typeface="宋体" panose="02010600030101010101" pitchFamily="2" charset="-122"/>
              </a:rPr>
              <a:t>【答案】</a:t>
            </a:r>
            <a:r>
              <a:rPr lang="zh-CN" sz="3600" b="1">
                <a:gradFill>
                  <a:gsLst>
                    <a:gs pos="21000">
                      <a:srgbClr val="53575C"/>
                    </a:gs>
                    <a:gs pos="88000">
                      <a:srgbClr val="C5C7CA"/>
                    </a:gs>
                  </a:gsLst>
                  <a:lin ang="5400000"/>
                </a:gradFill>
                <a:effectLst/>
                <a:ea typeface="宋体" panose="02010600030101010101" pitchFamily="2" charset="-122"/>
                <a:cs typeface="Times New Roman" panose="02020603050405020304" charset="0"/>
              </a:rPr>
              <a:t>①意为凛冽的寒风终将过去，和煦的春风拂绿枯柳，缀满嫩绿的柳条好像轻烟笼罩一般摇曳多姿；②表达了诗人虽感叹不遇于时，但不甘沉沦的乐观、自勉之情。</a:t>
            </a:r>
            <a:endParaRPr lang="zh-CN" altLang="en-US" sz="3600" b="1">
              <a:gradFill>
                <a:gsLst>
                  <a:gs pos="21000">
                    <a:srgbClr val="53575C"/>
                  </a:gs>
                  <a:gs pos="88000">
                    <a:srgbClr val="C5C7CA"/>
                  </a:gs>
                </a:gsLst>
                <a:lin ang="5400000"/>
              </a:gradFill>
              <a:effectLst/>
              <a:ea typeface="宋体" panose="02010600030101010101" pitchFamily="2" charset="-122"/>
              <a:cs typeface="Times New Roman" panose="0202060305040502030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42540" y="116840"/>
            <a:ext cx="5303520" cy="1143000"/>
          </a:xfrm>
        </p:spPr>
        <p:txBody>
          <a:bodyPr/>
          <a:lstStyle/>
          <a:p>
            <a:r>
              <a:rPr lang="zh-CN" altLang="en-US" sz="4000" b="1" dirty="0">
                <a:solidFill>
                  <a:schemeClr val="tx1"/>
                </a:solidFill>
                <a:effectLst>
                  <a:outerShdw blurRad="38100" dist="19050" dir="2700000" algn="tl" rotWithShape="0">
                    <a:schemeClr val="dk1">
                      <a:alpha val="40000"/>
                    </a:schemeClr>
                  </a:outerShdw>
                </a:effectLst>
              </a:rPr>
              <a:t>解读诗歌的思维过程</a:t>
            </a:r>
          </a:p>
        </p:txBody>
      </p:sp>
      <p:sp>
        <p:nvSpPr>
          <p:cNvPr id="4" name="矩形 3"/>
          <p:cNvSpPr/>
          <p:nvPr/>
        </p:nvSpPr>
        <p:spPr>
          <a:xfrm>
            <a:off x="660400" y="1259840"/>
            <a:ext cx="2653030" cy="230441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黑体" panose="02010609060101010101" pitchFamily="49" charset="-122"/>
                <a:ea typeface="黑体" panose="02010609060101010101" pitchFamily="49" charset="-122"/>
              </a:rPr>
              <a:t>字句缓存</a:t>
            </a:r>
            <a:endParaRPr lang="en-US" altLang="zh-CN" sz="3200" b="1" dirty="0">
              <a:latin typeface="黑体" panose="02010609060101010101" pitchFamily="49" charset="-122"/>
              <a:ea typeface="黑体" panose="02010609060101010101" pitchFamily="49" charset="-122"/>
            </a:endParaRPr>
          </a:p>
          <a:p>
            <a:pPr algn="ctr"/>
            <a:endParaRPr lang="en-US" altLang="zh-CN" sz="3200" b="1" dirty="0">
              <a:latin typeface="黑体" panose="02010609060101010101" pitchFamily="49" charset="-122"/>
              <a:ea typeface="黑体" panose="02010609060101010101" pitchFamily="49" charset="-122"/>
            </a:endParaRPr>
          </a:p>
          <a:p>
            <a:pPr algn="ctr"/>
            <a:r>
              <a:rPr lang="zh-CN" altLang="en-US" sz="3200" b="1" dirty="0">
                <a:latin typeface="黑体" panose="02010609060101010101" pitchFamily="49" charset="-122"/>
                <a:ea typeface="黑体" panose="02010609060101010101" pitchFamily="49" charset="-122"/>
              </a:rPr>
              <a:t>触发长期记忆</a:t>
            </a:r>
          </a:p>
        </p:txBody>
      </p:sp>
      <p:sp>
        <p:nvSpPr>
          <p:cNvPr id="5" name="矩形 4"/>
          <p:cNvSpPr/>
          <p:nvPr/>
        </p:nvSpPr>
        <p:spPr>
          <a:xfrm>
            <a:off x="3625215" y="2483485"/>
            <a:ext cx="2470785" cy="3321685"/>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b="1" dirty="0">
                <a:latin typeface="黑体" panose="02010609060101010101" pitchFamily="49" charset="-122"/>
                <a:ea typeface="黑体" panose="02010609060101010101" pitchFamily="49" charset="-122"/>
              </a:rPr>
              <a:t>调动语言文体知识</a:t>
            </a:r>
          </a:p>
          <a:p>
            <a:pPr algn="l"/>
            <a:r>
              <a:rPr lang="zh-CN" altLang="en-US" sz="3200" b="1" dirty="0">
                <a:latin typeface="黑体" panose="02010609060101010101" pitchFamily="49" charset="-122"/>
                <a:ea typeface="黑体" panose="02010609060101010101" pitchFamily="49" charset="-122"/>
              </a:rPr>
              <a:t>建构表面义</a:t>
            </a:r>
            <a:endParaRPr lang="en-US" altLang="zh-CN" sz="3200" b="1" dirty="0">
              <a:latin typeface="黑体" panose="02010609060101010101" pitchFamily="49" charset="-122"/>
              <a:ea typeface="黑体" panose="02010609060101010101" pitchFamily="49" charset="-122"/>
            </a:endParaRPr>
          </a:p>
          <a:p>
            <a:pPr algn="ctr"/>
            <a:endParaRPr lang="en-US" altLang="zh-CN" sz="3200" b="1" dirty="0">
              <a:latin typeface="黑体" panose="02010609060101010101" pitchFamily="49" charset="-122"/>
              <a:ea typeface="黑体" panose="02010609060101010101" pitchFamily="49" charset="-122"/>
            </a:endParaRPr>
          </a:p>
          <a:p>
            <a:pPr algn="l"/>
            <a:r>
              <a:rPr lang="zh-CN" altLang="en-US" sz="3200" b="1" dirty="0">
                <a:latin typeface="黑体" panose="02010609060101010101" pitchFamily="49" charset="-122"/>
                <a:ea typeface="黑体" panose="02010609060101010101" pitchFamily="49" charset="-122"/>
              </a:rPr>
              <a:t>调动文化情感知识</a:t>
            </a:r>
          </a:p>
          <a:p>
            <a:pPr algn="l"/>
            <a:r>
              <a:rPr lang="zh-CN" altLang="en-US" sz="3200" b="1" dirty="0">
                <a:latin typeface="黑体" panose="02010609060101010101" pitchFamily="49" charset="-122"/>
                <a:ea typeface="黑体" panose="02010609060101010101" pitchFamily="49" charset="-122"/>
              </a:rPr>
              <a:t>构建深层义</a:t>
            </a:r>
          </a:p>
        </p:txBody>
      </p:sp>
      <p:sp>
        <p:nvSpPr>
          <p:cNvPr id="6" name="矩形 5"/>
          <p:cNvSpPr/>
          <p:nvPr/>
        </p:nvSpPr>
        <p:spPr>
          <a:xfrm>
            <a:off x="7097395" y="1024255"/>
            <a:ext cx="3740150" cy="5301615"/>
          </a:xfrm>
          <a:prstGeom prst="rect">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黑体" panose="02010609060101010101" pitchFamily="49" charset="-122"/>
                <a:ea typeface="黑体" panose="02010609060101010101" pitchFamily="49" charset="-122"/>
                <a:cs typeface="黑体" panose="02010609060101010101" pitchFamily="49" charset="-122"/>
              </a:rPr>
              <a:t>1.</a:t>
            </a:r>
            <a:r>
              <a:rPr lang="zh-CN" altLang="en-US" sz="3200" b="1" dirty="0">
                <a:latin typeface="黑体" panose="02010609060101010101" pitchFamily="49" charset="-122"/>
                <a:ea typeface="黑体" panose="02010609060101010101" pitchFamily="49" charset="-122"/>
                <a:cs typeface="黑体" panose="02010609060101010101" pitchFamily="49" charset="-122"/>
              </a:rPr>
              <a:t>对语言知识字词解释的记忆</a:t>
            </a:r>
            <a:endParaRPr lang="en-US" altLang="zh-CN" sz="3200" b="1" dirty="0">
              <a:latin typeface="黑体" panose="02010609060101010101" pitchFamily="49" charset="-122"/>
              <a:ea typeface="黑体" panose="02010609060101010101" pitchFamily="49" charset="-122"/>
              <a:cs typeface="黑体" panose="02010609060101010101" pitchFamily="49" charset="-122"/>
            </a:endParaRPr>
          </a:p>
          <a:p>
            <a:pPr algn="ctr"/>
            <a:endParaRPr lang="en-US" altLang="zh-CN" sz="3200" b="1" dirty="0">
              <a:latin typeface="黑体" panose="02010609060101010101" pitchFamily="49" charset="-122"/>
              <a:ea typeface="黑体" panose="02010609060101010101" pitchFamily="49" charset="-122"/>
              <a:cs typeface="黑体" panose="02010609060101010101" pitchFamily="49" charset="-122"/>
            </a:endParaRPr>
          </a:p>
          <a:p>
            <a:pPr algn="ctr"/>
            <a:r>
              <a:rPr lang="en-US" altLang="zh-CN" sz="3200" b="1" dirty="0">
                <a:latin typeface="黑体" panose="02010609060101010101" pitchFamily="49" charset="-122"/>
                <a:ea typeface="黑体" panose="02010609060101010101" pitchFamily="49" charset="-122"/>
                <a:cs typeface="黑体" panose="02010609060101010101" pitchFamily="49" charset="-122"/>
              </a:rPr>
              <a:t>2.</a:t>
            </a:r>
            <a:r>
              <a:rPr lang="zh-CN" altLang="en-US" sz="3200" b="1" dirty="0">
                <a:latin typeface="黑体" panose="02010609060101010101" pitchFamily="49" charset="-122"/>
                <a:ea typeface="黑体" panose="02010609060101010101" pitchFamily="49" charset="-122"/>
                <a:cs typeface="黑体" panose="02010609060101010101" pitchFamily="49" charset="-122"/>
              </a:rPr>
              <a:t>对诗歌题材体裁知识的记忆</a:t>
            </a:r>
            <a:endParaRPr lang="en-US" altLang="zh-CN" sz="3200" b="1" dirty="0">
              <a:latin typeface="黑体" panose="02010609060101010101" pitchFamily="49" charset="-122"/>
              <a:ea typeface="黑体" panose="02010609060101010101" pitchFamily="49" charset="-122"/>
              <a:cs typeface="黑体" panose="02010609060101010101" pitchFamily="49" charset="-122"/>
            </a:endParaRPr>
          </a:p>
          <a:p>
            <a:pPr algn="ctr"/>
            <a:endParaRPr lang="en-US" altLang="zh-CN" sz="3200" b="1" dirty="0">
              <a:latin typeface="黑体" panose="02010609060101010101" pitchFamily="49" charset="-122"/>
              <a:ea typeface="黑体" panose="02010609060101010101" pitchFamily="49" charset="-122"/>
              <a:cs typeface="黑体" panose="02010609060101010101" pitchFamily="49" charset="-122"/>
            </a:endParaRPr>
          </a:p>
          <a:p>
            <a:pPr algn="ctr"/>
            <a:r>
              <a:rPr lang="en-US" altLang="zh-CN" sz="3200" b="1" dirty="0">
                <a:latin typeface="黑体" panose="02010609060101010101" pitchFamily="49" charset="-122"/>
                <a:ea typeface="黑体" panose="02010609060101010101" pitchFamily="49" charset="-122"/>
                <a:cs typeface="黑体" panose="02010609060101010101" pitchFamily="49" charset="-122"/>
              </a:rPr>
              <a:t>3.</a:t>
            </a:r>
            <a:r>
              <a:rPr lang="zh-CN" altLang="en-US" sz="3200" b="1" dirty="0">
                <a:latin typeface="黑体" panose="02010609060101010101" pitchFamily="49" charset="-122"/>
                <a:ea typeface="黑体" panose="02010609060101010101" pitchFamily="49" charset="-122"/>
                <a:cs typeface="黑体" panose="02010609060101010101" pitchFamily="49" charset="-122"/>
              </a:rPr>
              <a:t>对作者生平历史背景知识的记忆</a:t>
            </a:r>
            <a:endParaRPr lang="en-US" altLang="zh-CN" sz="3200" b="1" dirty="0">
              <a:latin typeface="黑体" panose="02010609060101010101" pitchFamily="49" charset="-122"/>
              <a:ea typeface="黑体" panose="02010609060101010101" pitchFamily="49" charset="-122"/>
              <a:cs typeface="黑体" panose="02010609060101010101" pitchFamily="49" charset="-122"/>
            </a:endParaRPr>
          </a:p>
          <a:p>
            <a:pPr algn="ctr"/>
            <a:endParaRPr lang="en-US" altLang="zh-CN" sz="3200" b="1" dirty="0">
              <a:latin typeface="黑体" panose="02010609060101010101" pitchFamily="49" charset="-122"/>
              <a:ea typeface="黑体" panose="02010609060101010101" pitchFamily="49" charset="-122"/>
              <a:cs typeface="黑体" panose="02010609060101010101" pitchFamily="49" charset="-122"/>
            </a:endParaRPr>
          </a:p>
          <a:p>
            <a:pPr algn="ctr"/>
            <a:r>
              <a:rPr lang="en-US" altLang="zh-CN" sz="3200" b="1" dirty="0">
                <a:latin typeface="黑体" panose="02010609060101010101" pitchFamily="49" charset="-122"/>
                <a:ea typeface="黑体" panose="02010609060101010101" pitchFamily="49" charset="-122"/>
                <a:cs typeface="黑体" panose="02010609060101010101" pitchFamily="49" charset="-122"/>
              </a:rPr>
              <a:t>4.</a:t>
            </a:r>
            <a:r>
              <a:rPr lang="zh-CN" altLang="en-US" sz="3200" b="1" dirty="0">
                <a:latin typeface="黑体" panose="02010609060101010101" pitchFamily="49" charset="-122"/>
                <a:ea typeface="黑体" panose="02010609060101010101" pitchFamily="49" charset="-122"/>
                <a:cs typeface="黑体" panose="02010609060101010101" pitchFamily="49" charset="-122"/>
              </a:rPr>
              <a:t>对个人经历情感体验的记忆</a:t>
            </a:r>
          </a:p>
        </p:txBody>
      </p:sp>
      <p:sp>
        <p:nvSpPr>
          <p:cNvPr id="9" name="右箭头 8"/>
          <p:cNvSpPr/>
          <p:nvPr/>
        </p:nvSpPr>
        <p:spPr>
          <a:xfrm>
            <a:off x="3313430" y="1500505"/>
            <a:ext cx="3761740" cy="50101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nvSpPr>
        <p:spPr>
          <a:xfrm rot="5400000">
            <a:off x="6330950" y="3166110"/>
            <a:ext cx="546735" cy="101727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上箭头 2"/>
          <p:cNvSpPr/>
          <p:nvPr/>
        </p:nvSpPr>
        <p:spPr>
          <a:xfrm rot="5400000">
            <a:off x="2372360" y="3613150"/>
            <a:ext cx="1261745" cy="1166495"/>
          </a:xfrm>
          <a:prstGeom prst="ben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2790" y="333375"/>
            <a:ext cx="4498975" cy="5911215"/>
          </a:xfrm>
          <a:solidFill>
            <a:schemeClr val="accent3">
              <a:lumMod val="20000"/>
              <a:lumOff val="80000"/>
            </a:schemeClr>
          </a:solidFill>
        </p:spPr>
        <p:txBody>
          <a:bodyPr>
            <a:normAutofit/>
          </a:bodyPr>
          <a:lstStyle/>
          <a:p>
            <a:r>
              <a:rPr lang="en-US" altLang="zh-CN" b="1" dirty="0">
                <a:latin typeface="+mn-ea"/>
              </a:rPr>
              <a:t>2018</a:t>
            </a:r>
            <a:r>
              <a:rPr lang="zh-CN" altLang="en-US" b="1" dirty="0">
                <a:latin typeface="+mn-ea"/>
              </a:rPr>
              <a:t>年全国</a:t>
            </a:r>
            <a:r>
              <a:rPr lang="en-US" altLang="zh-CN" b="1" dirty="0">
                <a:latin typeface="+mn-ea"/>
              </a:rPr>
              <a:t>I</a:t>
            </a:r>
            <a:r>
              <a:rPr lang="zh-CN" altLang="en-US" b="1" dirty="0">
                <a:latin typeface="+mn-ea"/>
              </a:rPr>
              <a:t>卷</a:t>
            </a:r>
            <a:endParaRPr lang="en-US" altLang="zh-CN" b="1" dirty="0">
              <a:latin typeface="+mn-ea"/>
            </a:endParaRPr>
          </a:p>
          <a:p>
            <a:pPr marL="0" indent="0" algn="ctr" fontAlgn="auto">
              <a:lnSpc>
                <a:spcPts val="3000"/>
              </a:lnSpc>
              <a:buNone/>
            </a:pPr>
            <a:r>
              <a:rPr lang="zh-CN" altLang="zh-CN" b="1" dirty="0">
                <a:latin typeface="楷体" panose="02010609060101010101" charset="-122"/>
                <a:ea typeface="楷体" panose="02010609060101010101" charset="-122"/>
              </a:rPr>
              <a:t>野歌</a:t>
            </a:r>
            <a:r>
              <a:rPr lang="en-US" altLang="zh-CN" b="1" dirty="0">
                <a:latin typeface="楷体" panose="02010609060101010101" charset="-122"/>
                <a:ea typeface="楷体" panose="02010609060101010101" charset="-122"/>
              </a:rPr>
              <a:t>      </a:t>
            </a:r>
          </a:p>
          <a:p>
            <a:pPr marL="0" indent="0" algn="ctr" fontAlgn="auto">
              <a:lnSpc>
                <a:spcPts val="3000"/>
              </a:lnSpc>
              <a:buNone/>
            </a:pPr>
            <a:r>
              <a:rPr lang="en-US" altLang="zh-CN" b="1" dirty="0">
                <a:latin typeface="楷体" panose="02010609060101010101" charset="-122"/>
                <a:ea typeface="楷体" panose="02010609060101010101" charset="-122"/>
              </a:rPr>
              <a:t>    </a:t>
            </a:r>
            <a:r>
              <a:rPr lang="zh-CN" altLang="zh-CN" b="1" dirty="0">
                <a:solidFill>
                  <a:srgbClr val="0070C0"/>
                </a:solidFill>
                <a:latin typeface="楷体" panose="02010609060101010101" charset="-122"/>
                <a:ea typeface="楷体" panose="02010609060101010101" charset="-122"/>
              </a:rPr>
              <a:t>李贺</a:t>
            </a:r>
          </a:p>
          <a:p>
            <a:pPr marL="0" indent="0" algn="ctr" fontAlgn="auto">
              <a:lnSpc>
                <a:spcPts val="3000"/>
              </a:lnSpc>
              <a:buNone/>
            </a:pPr>
            <a:r>
              <a:rPr lang="zh-CN" altLang="zh-CN" b="1" dirty="0">
                <a:latin typeface="楷体" panose="02010609060101010101" charset="-122"/>
                <a:ea typeface="楷体" panose="02010609060101010101" charset="-122"/>
              </a:rPr>
              <a:t>鸦翎羽箭山桑弓，</a:t>
            </a:r>
          </a:p>
          <a:p>
            <a:pPr marL="0" indent="0" algn="ctr" fontAlgn="auto">
              <a:lnSpc>
                <a:spcPts val="3000"/>
              </a:lnSpc>
              <a:buNone/>
            </a:pPr>
            <a:r>
              <a:rPr lang="zh-CN" altLang="zh-CN" b="1" dirty="0">
                <a:solidFill>
                  <a:srgbClr val="0070C0"/>
                </a:solidFill>
                <a:latin typeface="楷体" panose="02010609060101010101" charset="-122"/>
                <a:ea typeface="楷体" panose="02010609060101010101" charset="-122"/>
              </a:rPr>
              <a:t>仰天射落</a:t>
            </a:r>
            <a:r>
              <a:rPr lang="zh-CN" altLang="zh-CN" b="1" dirty="0">
                <a:latin typeface="楷体" panose="02010609060101010101" charset="-122"/>
                <a:ea typeface="楷体" panose="02010609060101010101" charset="-122"/>
              </a:rPr>
              <a:t>衔芦鸿。</a:t>
            </a:r>
          </a:p>
          <a:p>
            <a:pPr marL="0" indent="0" algn="ctr" fontAlgn="auto">
              <a:lnSpc>
                <a:spcPts val="3000"/>
              </a:lnSpc>
              <a:buNone/>
            </a:pPr>
            <a:r>
              <a:rPr lang="zh-CN" altLang="zh-CN" b="1" dirty="0">
                <a:latin typeface="楷体" panose="02010609060101010101" charset="-122"/>
                <a:ea typeface="楷体" panose="02010609060101010101" charset="-122"/>
              </a:rPr>
              <a:t>麻衣黑肥冲北风，</a:t>
            </a:r>
          </a:p>
          <a:p>
            <a:pPr marL="0" indent="0" algn="ctr" fontAlgn="auto">
              <a:lnSpc>
                <a:spcPts val="3000"/>
              </a:lnSpc>
              <a:buNone/>
            </a:pPr>
            <a:r>
              <a:rPr lang="zh-CN" altLang="zh-CN" b="1" dirty="0">
                <a:latin typeface="楷体" panose="02010609060101010101" charset="-122"/>
                <a:ea typeface="楷体" panose="02010609060101010101" charset="-122"/>
              </a:rPr>
              <a:t>带酒</a:t>
            </a:r>
            <a:r>
              <a:rPr lang="zh-CN" altLang="zh-CN" b="1" dirty="0">
                <a:solidFill>
                  <a:srgbClr val="0070C0"/>
                </a:solidFill>
                <a:latin typeface="楷体" panose="02010609060101010101" charset="-122"/>
                <a:ea typeface="楷体" panose="02010609060101010101" charset="-122"/>
              </a:rPr>
              <a:t>日晚歌</a:t>
            </a:r>
            <a:r>
              <a:rPr lang="zh-CN" altLang="zh-CN" b="1" dirty="0">
                <a:latin typeface="楷体" panose="02010609060101010101" charset="-122"/>
                <a:ea typeface="楷体" panose="02010609060101010101" charset="-122"/>
              </a:rPr>
              <a:t>田中。</a:t>
            </a:r>
          </a:p>
          <a:p>
            <a:pPr marL="0" indent="0" algn="ctr" fontAlgn="auto">
              <a:lnSpc>
                <a:spcPts val="3000"/>
              </a:lnSpc>
              <a:buNone/>
            </a:pPr>
            <a:r>
              <a:rPr lang="zh-CN" altLang="zh-CN" b="1" dirty="0">
                <a:latin typeface="楷体" panose="02010609060101010101" charset="-122"/>
                <a:ea typeface="楷体" panose="02010609060101010101" charset="-122"/>
              </a:rPr>
              <a:t>男儿屈穷心不穷，</a:t>
            </a:r>
          </a:p>
          <a:p>
            <a:pPr marL="0" indent="0" algn="ctr" fontAlgn="auto">
              <a:lnSpc>
                <a:spcPts val="3000"/>
              </a:lnSpc>
              <a:buNone/>
            </a:pPr>
            <a:r>
              <a:rPr lang="zh-CN" altLang="zh-CN" b="1" dirty="0">
                <a:latin typeface="楷体" panose="02010609060101010101" charset="-122"/>
                <a:ea typeface="楷体" panose="02010609060101010101" charset="-122"/>
              </a:rPr>
              <a:t>枯荣不等嗔天公。</a:t>
            </a:r>
          </a:p>
          <a:p>
            <a:pPr marL="0" indent="0" algn="ctr" fontAlgn="auto">
              <a:lnSpc>
                <a:spcPts val="3000"/>
              </a:lnSpc>
              <a:buNone/>
            </a:pPr>
            <a:r>
              <a:rPr lang="zh-CN" altLang="zh-CN" b="1" dirty="0">
                <a:latin typeface="楷体" panose="02010609060101010101" charset="-122"/>
                <a:ea typeface="楷体" panose="02010609060101010101" charset="-122"/>
              </a:rPr>
              <a:t>寒风又变为</a:t>
            </a:r>
            <a:r>
              <a:rPr lang="zh-CN" altLang="zh-CN" b="1" dirty="0">
                <a:solidFill>
                  <a:srgbClr val="0070C0"/>
                </a:solidFill>
                <a:latin typeface="楷体" panose="02010609060101010101" charset="-122"/>
                <a:ea typeface="楷体" panose="02010609060101010101" charset="-122"/>
              </a:rPr>
              <a:t>春柳</a:t>
            </a:r>
            <a:r>
              <a:rPr lang="zh-CN" altLang="zh-CN" b="1" dirty="0">
                <a:latin typeface="楷体" panose="02010609060101010101" charset="-122"/>
                <a:ea typeface="楷体" panose="02010609060101010101" charset="-122"/>
              </a:rPr>
              <a:t>，</a:t>
            </a:r>
          </a:p>
          <a:p>
            <a:pPr marL="0" indent="0" algn="ctr" fontAlgn="auto">
              <a:lnSpc>
                <a:spcPts val="3000"/>
              </a:lnSpc>
              <a:buNone/>
            </a:pPr>
            <a:r>
              <a:rPr lang="zh-CN" altLang="zh-CN" b="1" dirty="0">
                <a:latin typeface="楷体" panose="02010609060101010101" charset="-122"/>
                <a:ea typeface="楷体" panose="02010609060101010101" charset="-122"/>
              </a:rPr>
              <a:t>条条看即</a:t>
            </a:r>
            <a:r>
              <a:rPr lang="zh-CN" altLang="zh-CN" b="1" dirty="0">
                <a:solidFill>
                  <a:srgbClr val="0070C0"/>
                </a:solidFill>
                <a:latin typeface="楷体" panose="02010609060101010101" charset="-122"/>
                <a:ea typeface="楷体" panose="02010609060101010101" charset="-122"/>
              </a:rPr>
              <a:t>烟濛濛。</a:t>
            </a:r>
            <a:endParaRPr lang="en-US" altLang="zh-CN" b="1" dirty="0">
              <a:solidFill>
                <a:srgbClr val="0070C0"/>
              </a:solidFill>
              <a:latin typeface="楷体" panose="02010609060101010101" charset="-122"/>
              <a:ea typeface="楷体" panose="02010609060101010101" charset="-122"/>
            </a:endParaRPr>
          </a:p>
          <a:p>
            <a:pPr marL="0" indent="0">
              <a:buNone/>
            </a:pPr>
            <a:endParaRPr lang="en-US" altLang="zh-CN" b="1" dirty="0">
              <a:solidFill>
                <a:srgbClr val="0070C0"/>
              </a:solidFill>
              <a:latin typeface="楷体" panose="02010609060101010101" charset="-122"/>
              <a:ea typeface="楷体" panose="02010609060101010101" charset="-122"/>
            </a:endParaRPr>
          </a:p>
        </p:txBody>
      </p:sp>
      <p:sp>
        <p:nvSpPr>
          <p:cNvPr id="4" name="文本框 3"/>
          <p:cNvSpPr txBox="1"/>
          <p:nvPr/>
        </p:nvSpPr>
        <p:spPr>
          <a:xfrm>
            <a:off x="5467350" y="333375"/>
            <a:ext cx="5062855" cy="6000750"/>
          </a:xfrm>
          <a:prstGeom prst="rect">
            <a:avLst/>
          </a:prstGeom>
          <a:solidFill>
            <a:schemeClr val="bg1">
              <a:lumMod val="95000"/>
            </a:schemeClr>
          </a:solidFill>
        </p:spPr>
        <p:txBody>
          <a:bodyPr wrap="square" rtlCol="0">
            <a:spAutoFit/>
          </a:bodyPr>
          <a:lstStyle/>
          <a:p>
            <a:r>
              <a:rPr lang="zh-CN" altLang="en-US" sz="2400" b="1" dirty="0">
                <a:latin typeface="+mn-ea"/>
              </a:rPr>
              <a:t>触发及联想：</a:t>
            </a:r>
            <a:endParaRPr lang="en-US" altLang="zh-CN" sz="2400" b="1" dirty="0">
              <a:latin typeface="+mn-ea"/>
            </a:endParaRPr>
          </a:p>
          <a:p>
            <a:pPr fontAlgn="auto">
              <a:lnSpc>
                <a:spcPct val="150000"/>
              </a:lnSpc>
            </a:pPr>
            <a:r>
              <a:rPr lang="zh-CN" altLang="en-US" sz="2400" b="1" dirty="0">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rPr>
              <a:t>“李贺”</a:t>
            </a:r>
            <a:endParaRPr lang="en-US" altLang="zh-CN" sz="2400" b="1" dirty="0">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endParaRPr>
          </a:p>
          <a:p>
            <a:pPr fontAlgn="auto">
              <a:lnSpc>
                <a:spcPct val="150000"/>
              </a:lnSpc>
            </a:pPr>
            <a:r>
              <a:rPr lang="zh-CN" altLang="en-US" sz="2400" b="1" dirty="0">
                <a:latin typeface="楷体" panose="02010609060101010101" charset="-122"/>
                <a:ea typeface="楷体" panose="02010609060101010101" charset="-122"/>
              </a:rPr>
              <a:t>（生平遭际？典型风格？）</a:t>
            </a:r>
            <a:endParaRPr lang="zh-CN" altLang="zh-CN" sz="2400" b="1" dirty="0">
              <a:latin typeface="楷体" panose="02010609060101010101" charset="-122"/>
              <a:ea typeface="楷体" panose="02010609060101010101" charset="-122"/>
            </a:endParaRPr>
          </a:p>
          <a:p>
            <a:pPr fontAlgn="auto">
              <a:lnSpc>
                <a:spcPct val="150000"/>
              </a:lnSpc>
            </a:pPr>
            <a:r>
              <a:rPr lang="zh-CN" altLang="en-US" sz="2400" b="1" dirty="0">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rPr>
              <a:t>“仰天射鸿”</a:t>
            </a:r>
            <a:endParaRPr lang="en-US" altLang="zh-CN" sz="2400" b="1" dirty="0">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endParaRPr>
          </a:p>
          <a:p>
            <a:pPr fontAlgn="auto">
              <a:lnSpc>
                <a:spcPct val="150000"/>
              </a:lnSpc>
            </a:pPr>
            <a:r>
              <a:rPr lang="zh-CN" altLang="en-US" sz="2400" b="1" dirty="0">
                <a:latin typeface="楷体" panose="02010609060101010101" charset="-122"/>
                <a:ea typeface="楷体" panose="02010609060101010101" charset="-122"/>
              </a:rPr>
              <a:t>（含义？“会挽雕弓如满月”）</a:t>
            </a:r>
            <a:endParaRPr lang="zh-CN" altLang="zh-CN" sz="2400" b="1" dirty="0">
              <a:latin typeface="楷体" panose="02010609060101010101" charset="-122"/>
              <a:ea typeface="楷体" panose="02010609060101010101" charset="-122"/>
            </a:endParaRPr>
          </a:p>
          <a:p>
            <a:pPr fontAlgn="auto">
              <a:lnSpc>
                <a:spcPct val="150000"/>
              </a:lnSpc>
            </a:pPr>
            <a:r>
              <a:rPr lang="zh-CN" altLang="en-US" sz="2400" b="1" dirty="0">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rPr>
              <a:t>“日晚而歌”</a:t>
            </a:r>
            <a:endParaRPr lang="en-US" altLang="zh-CN" sz="2400" b="1" dirty="0">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endParaRPr>
          </a:p>
          <a:p>
            <a:pPr fontAlgn="auto">
              <a:lnSpc>
                <a:spcPct val="150000"/>
              </a:lnSpc>
            </a:pPr>
            <a:r>
              <a:rPr lang="zh-CN" altLang="en-US" sz="2400" b="1" dirty="0">
                <a:latin typeface="楷体" panose="02010609060101010101" charset="-122"/>
                <a:ea typeface="楷体" panose="02010609060101010101" charset="-122"/>
              </a:rPr>
              <a:t>（想象情境？“燕赵古称多感慨悲歌之士”）</a:t>
            </a:r>
            <a:endParaRPr lang="en-US" altLang="zh-CN" sz="2400" b="1" dirty="0">
              <a:latin typeface="楷体" panose="02010609060101010101" charset="-122"/>
              <a:ea typeface="楷体" panose="02010609060101010101" charset="-122"/>
            </a:endParaRPr>
          </a:p>
          <a:p>
            <a:pPr fontAlgn="auto">
              <a:lnSpc>
                <a:spcPct val="150000"/>
              </a:lnSpc>
            </a:pPr>
            <a:r>
              <a:rPr lang="zh-CN" altLang="en-US" sz="2400" b="1" dirty="0">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rPr>
              <a:t>“春柳”“柳烟濛濛”</a:t>
            </a:r>
            <a:endParaRPr lang="en-US" altLang="zh-CN" sz="2400" b="1" dirty="0">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endParaRPr>
          </a:p>
          <a:p>
            <a:pPr fontAlgn="auto">
              <a:lnSpc>
                <a:spcPct val="150000"/>
              </a:lnSpc>
            </a:pPr>
            <a:r>
              <a:rPr lang="zh-CN" altLang="en-US" sz="2400" b="1" dirty="0">
                <a:latin typeface="楷体" panose="02010609060101010101" charset="-122"/>
                <a:ea typeface="楷体" panose="02010609060101010101" charset="-122"/>
              </a:rPr>
              <a:t>（时节？氛围特点？“园柳变鸣禽”“草色遥看近却无”</a:t>
            </a:r>
            <a:r>
              <a:rPr lang="en-US" altLang="zh-CN" sz="2400" b="1" dirty="0">
                <a:latin typeface="楷体" panose="02010609060101010101" charset="-122"/>
                <a:ea typeface="楷体" panose="02010609060101010101" charset="-122"/>
              </a:rPr>
              <a:t>……</a:t>
            </a:r>
            <a:r>
              <a:rPr lang="zh-CN" altLang="en-US" sz="2400" b="1" dirty="0">
                <a:latin typeface="楷体" panose="02010609060101010101" charset="-122"/>
                <a:ea typeface="楷体" panose="02010609060101010101" charset="-122"/>
              </a:rPr>
              <a:t>）</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矩形 130051"/>
          <p:cNvSpPr/>
          <p:nvPr/>
        </p:nvSpPr>
        <p:spPr>
          <a:xfrm>
            <a:off x="1544955" y="1367155"/>
            <a:ext cx="9295765" cy="4769485"/>
          </a:xfrm>
          <a:prstGeom prst="rect">
            <a:avLst/>
          </a:prstGeom>
          <a:solidFill>
            <a:schemeClr val="bg1"/>
          </a:solidFill>
          <a:ln w="9525">
            <a:noFill/>
          </a:ln>
        </p:spPr>
        <p:txBody>
          <a:bodyPr wrap="square">
            <a:spAutoFit/>
          </a:bodyPr>
          <a:lstStyle/>
          <a:p>
            <a:pPr indent="266700">
              <a:buNone/>
            </a:pPr>
            <a:r>
              <a:rPr lang="en-US" altLang="zh-CN" sz="2400" b="1">
                <a:solidFill>
                  <a:srgbClr val="0000FF"/>
                </a:solidFill>
                <a:latin typeface="华文新魏" panose="02010800040101010101" pitchFamily="2" charset="-122"/>
                <a:ea typeface="华文新魏" panose="02010800040101010101" pitchFamily="2" charset="-122"/>
              </a:rPr>
              <a:t> </a:t>
            </a:r>
            <a:r>
              <a:rPr lang="en-US" altLang="zh-CN" sz="2400" b="1">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en-US" altLang="zh-CN" sz="28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zh-CN" altLang="en-US" sz="28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㈠培养读懂悟透古诗的能力</a:t>
            </a:r>
            <a:r>
              <a:rPr lang="zh-CN" altLang="en-US" sz="2800">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a:t>
            </a:r>
            <a:r>
              <a:rPr lang="zh-CN" altLang="en-US" sz="28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p>
          <a:p>
            <a:pPr indent="266700">
              <a:buNone/>
            </a:pPr>
            <a:r>
              <a:rPr lang="zh-CN" altLang="en-US" sz="28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zh-CN" altLang="en-US" sz="9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zh-CN" altLang="en-US" sz="28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㈡强化审题和规范答题意识</a:t>
            </a:r>
            <a:r>
              <a:rPr lang="zh-CN" altLang="en-US" sz="2800">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a:t>
            </a:r>
          </a:p>
          <a:p>
            <a:pPr indent="266700">
              <a:buNone/>
            </a:pPr>
            <a:r>
              <a:rPr lang="zh-CN" altLang="en-US" sz="2800">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  </a:t>
            </a:r>
            <a:r>
              <a:rPr lang="zh-CN" altLang="en-US" sz="28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㈢不给套路，给思路；少给概念，多体悟</a:t>
            </a:r>
            <a:r>
              <a:rPr lang="zh-CN" altLang="en-US" sz="2800">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a:t>
            </a:r>
          </a:p>
          <a:p>
            <a:pPr indent="266700">
              <a:buNone/>
            </a:pPr>
            <a:r>
              <a:rPr lang="zh-CN" altLang="en-US" sz="1600" b="1">
                <a:solidFill>
                  <a:srgbClr val="333333"/>
                </a:solidFill>
                <a:latin typeface="迷你简启体" pitchFamily="65" charset="-122"/>
                <a:ea typeface="迷你简启体" pitchFamily="65" charset="-122"/>
              </a:rPr>
              <a:t>   </a:t>
            </a:r>
            <a:r>
              <a:rPr lang="en-US" altLang="zh-CN" sz="2000" b="1">
                <a:solidFill>
                  <a:srgbClr val="333333"/>
                </a:solidFill>
                <a:latin typeface="迷你简启体" pitchFamily="65" charset="-122"/>
                <a:ea typeface="迷你简启体" pitchFamily="65" charset="-122"/>
              </a:rPr>
              <a:t>2017</a:t>
            </a:r>
            <a:r>
              <a:rPr lang="zh-CN" altLang="en-US" sz="2000" b="1">
                <a:solidFill>
                  <a:srgbClr val="333333"/>
                </a:solidFill>
                <a:latin typeface="迷你简启体" pitchFamily="65" charset="-122"/>
                <a:ea typeface="迷你简启体" pitchFamily="65" charset="-122"/>
              </a:rPr>
              <a:t>、</a:t>
            </a:r>
            <a:r>
              <a:rPr lang="en-US" altLang="zh-CN" sz="2000" b="1">
                <a:solidFill>
                  <a:srgbClr val="333333"/>
                </a:solidFill>
                <a:latin typeface="迷你简启体" pitchFamily="65" charset="-122"/>
                <a:ea typeface="迷你简启体" pitchFamily="65" charset="-122"/>
              </a:rPr>
              <a:t>2018 </a:t>
            </a:r>
            <a:r>
              <a:rPr lang="zh-CN" altLang="en-US" sz="2000" b="1">
                <a:latin typeface="迷你简启体" pitchFamily="65" charset="-122"/>
                <a:ea typeface="迷你简启体" pitchFamily="65" charset="-122"/>
              </a:rPr>
              <a:t>全国</a:t>
            </a:r>
            <a:r>
              <a:rPr lang="en-US" altLang="zh-CN" sz="2000" b="1">
                <a:latin typeface="宋体" panose="02010600030101010101" pitchFamily="2" charset="-122"/>
              </a:rPr>
              <a:t>Ⅰ</a:t>
            </a:r>
            <a:r>
              <a:rPr lang="zh-CN" altLang="en-US" sz="2000" b="1">
                <a:latin typeface="迷你简启体" pitchFamily="65" charset="-122"/>
                <a:ea typeface="迷你简启体" pitchFamily="65" charset="-122"/>
              </a:rPr>
              <a:t>卷</a:t>
            </a:r>
            <a:r>
              <a:rPr lang="zh-CN" altLang="en-US" sz="2000" b="1">
                <a:solidFill>
                  <a:srgbClr val="222222"/>
                </a:solidFill>
                <a:latin typeface="迷你简启体" pitchFamily="65" charset="-122"/>
                <a:ea typeface="迷你简启体" pitchFamily="65" charset="-122"/>
              </a:rPr>
              <a:t>从题材来划分，并不属于以前总结并约定俗成六大题材，属</a:t>
            </a:r>
            <a:r>
              <a:rPr lang="zh-CN" altLang="en-US" sz="2000" b="1">
                <a:solidFill>
                  <a:srgbClr val="FF0000"/>
                </a:solidFill>
                <a:latin typeface="迷你简启体" pitchFamily="65" charset="-122"/>
                <a:ea typeface="迷你简启体" pitchFamily="65" charset="-122"/>
              </a:rPr>
              <a:t>即景即事</a:t>
            </a:r>
            <a:r>
              <a:rPr lang="zh-CN" altLang="en-US" sz="2000" b="1">
                <a:solidFill>
                  <a:srgbClr val="222222"/>
                </a:solidFill>
                <a:latin typeface="迷你简启体" pitchFamily="65" charset="-122"/>
                <a:ea typeface="迷你简启体" pitchFamily="65" charset="-122"/>
              </a:rPr>
              <a:t>，可见高考命题的</a:t>
            </a:r>
            <a:r>
              <a:rPr lang="zh-CN" altLang="en-US" sz="2000" b="1">
                <a:solidFill>
                  <a:srgbClr val="FF0000"/>
                </a:solidFill>
                <a:latin typeface="迷你简启体" pitchFamily="65" charset="-122"/>
                <a:ea typeface="迷你简启体" pitchFamily="65" charset="-122"/>
              </a:rPr>
              <a:t>反套路化</a:t>
            </a:r>
            <a:r>
              <a:rPr lang="zh-CN" altLang="en-US" sz="2000" b="1">
                <a:solidFill>
                  <a:srgbClr val="222222"/>
                </a:solidFill>
                <a:latin typeface="迷你简启体" pitchFamily="65" charset="-122"/>
                <a:ea typeface="迷你简启体" pitchFamily="65" charset="-122"/>
              </a:rPr>
              <a:t>的体现，固守旧有方法和套路难以适应如今的高考变化与形势。</a:t>
            </a:r>
            <a:endParaRPr lang="zh-CN" altLang="en-US" sz="2000" b="1">
              <a:solidFill>
                <a:srgbClr val="333333"/>
              </a:solidFill>
              <a:latin typeface="迷你简启体" pitchFamily="65" charset="-122"/>
              <a:ea typeface="迷你简启体" pitchFamily="65" charset="-122"/>
            </a:endParaRPr>
          </a:p>
          <a:p>
            <a:pPr indent="266700">
              <a:buNone/>
            </a:pPr>
            <a:r>
              <a:rPr lang="zh-CN" altLang="en-US" sz="2000" b="1">
                <a:solidFill>
                  <a:srgbClr val="333333"/>
                </a:solidFill>
                <a:latin typeface="迷你简启体" pitchFamily="65" charset="-122"/>
                <a:ea typeface="迷你简启体" pitchFamily="65" charset="-122"/>
              </a:rPr>
              <a:t>  新高考</a:t>
            </a:r>
            <a:r>
              <a:rPr lang="zh-CN" altLang="en-US" sz="2000" b="1">
                <a:latin typeface="迷你简启体" pitchFamily="65" charset="-122"/>
                <a:ea typeface="迷你简启体" pitchFamily="65" charset="-122"/>
              </a:rPr>
              <a:t>语文题的解答诀窍：</a:t>
            </a:r>
            <a:r>
              <a:rPr lang="zh-CN" altLang="en-US" sz="2000" b="1">
                <a:solidFill>
                  <a:srgbClr val="FF0000"/>
                </a:solidFill>
                <a:latin typeface="迷你简启体" pitchFamily="65" charset="-122"/>
                <a:ea typeface="迷你简启体" pitchFamily="65" charset="-122"/>
              </a:rPr>
              <a:t>懂得活用语文</a:t>
            </a:r>
            <a:r>
              <a:rPr lang="zh-CN" altLang="en-US" sz="2000" b="1">
                <a:solidFill>
                  <a:srgbClr val="FF0000"/>
                </a:solidFill>
                <a:latin typeface="Arial" panose="020B0604020202020204" pitchFamily="34" charset="0"/>
                <a:ea typeface="迷你简启体" pitchFamily="65" charset="-122"/>
              </a:rPr>
              <a:t>“</a:t>
            </a:r>
            <a:r>
              <a:rPr lang="zh-CN" altLang="en-US" sz="2000" b="1">
                <a:solidFill>
                  <a:srgbClr val="FF0000"/>
                </a:solidFill>
                <a:latin typeface="迷你简启体" pitchFamily="65" charset="-122"/>
                <a:ea typeface="迷你简启体" pitchFamily="65" charset="-122"/>
              </a:rPr>
              <a:t>答题思维</a:t>
            </a:r>
            <a:r>
              <a:rPr lang="zh-CN" altLang="en-US" sz="2000" b="1">
                <a:solidFill>
                  <a:srgbClr val="FF0000"/>
                </a:solidFill>
                <a:latin typeface="Arial" panose="020B0604020202020204" pitchFamily="34" charset="0"/>
                <a:ea typeface="迷你简启体" pitchFamily="65" charset="-122"/>
              </a:rPr>
              <a:t>”</a:t>
            </a:r>
            <a:r>
              <a:rPr lang="zh-CN" altLang="en-US" sz="2000" b="1">
                <a:solidFill>
                  <a:srgbClr val="FF0000"/>
                </a:solidFill>
                <a:latin typeface="迷你简启体" pitchFamily="65" charset="-122"/>
                <a:ea typeface="迷你简启体" pitchFamily="65" charset="-122"/>
              </a:rPr>
              <a:t>，</a:t>
            </a:r>
            <a:r>
              <a:rPr lang="en-US" altLang="zh-CN" sz="2000" b="1">
                <a:solidFill>
                  <a:srgbClr val="FF0000"/>
                </a:solidFill>
                <a:latin typeface="Arial" panose="020B0604020202020204" pitchFamily="34" charset="0"/>
                <a:ea typeface="迷你简启体" pitchFamily="65" charset="-122"/>
              </a:rPr>
              <a:t> </a:t>
            </a:r>
            <a:r>
              <a:rPr lang="zh-CN" altLang="en-US" sz="2000" b="1">
                <a:solidFill>
                  <a:srgbClr val="FF0000"/>
                </a:solidFill>
                <a:latin typeface="迷你简启体" pitchFamily="65" charset="-122"/>
                <a:ea typeface="迷你简启体" pitchFamily="65" charset="-122"/>
              </a:rPr>
              <a:t>学会掌握内在标准，理解语文题目的形式、表述以及结合方式。</a:t>
            </a:r>
            <a:r>
              <a:rPr lang="zh-CN" altLang="en-US" sz="2000" b="1">
                <a:latin typeface="迷你简启体" pitchFamily="65" charset="-122"/>
                <a:ea typeface="迷你简启体" pitchFamily="65" charset="-122"/>
              </a:rPr>
              <a:t>高考语文要回到基础、探究</a:t>
            </a:r>
            <a:r>
              <a:rPr lang="zh-CN" altLang="en-US" sz="2000" b="1">
                <a:latin typeface="Arial" panose="020B0604020202020204" pitchFamily="34" charset="0"/>
                <a:ea typeface="迷你简启体" pitchFamily="65" charset="-122"/>
              </a:rPr>
              <a:t>“</a:t>
            </a:r>
            <a:r>
              <a:rPr lang="zh-CN" altLang="en-US" sz="2000" b="1">
                <a:latin typeface="迷你简启体" pitchFamily="65" charset="-122"/>
                <a:ea typeface="迷你简启体" pitchFamily="65" charset="-122"/>
              </a:rPr>
              <a:t>题</a:t>
            </a:r>
            <a:r>
              <a:rPr lang="zh-CN" altLang="en-US" sz="2000" b="1">
                <a:latin typeface="Arial" panose="020B0604020202020204" pitchFamily="34" charset="0"/>
                <a:ea typeface="迷你简启体" pitchFamily="65" charset="-122"/>
              </a:rPr>
              <a:t>”</a:t>
            </a:r>
            <a:r>
              <a:rPr lang="zh-CN" altLang="en-US" sz="2000" b="1">
                <a:latin typeface="迷你简启体" pitchFamily="65" charset="-122"/>
                <a:ea typeface="迷你简启体" pitchFamily="65" charset="-122"/>
              </a:rPr>
              <a:t>的本质，</a:t>
            </a:r>
            <a:r>
              <a:rPr lang="en-US" altLang="zh-CN" sz="2000" b="1">
                <a:latin typeface="Arial" panose="020B0604020202020204" pitchFamily="34" charset="0"/>
                <a:ea typeface="迷你简启体" pitchFamily="65" charset="-122"/>
              </a:rPr>
              <a:t> </a:t>
            </a:r>
            <a:r>
              <a:rPr lang="zh-CN" altLang="en-US" sz="2000" b="1">
                <a:latin typeface="迷你简启体" pitchFamily="65" charset="-122"/>
                <a:ea typeface="迷你简启体" pitchFamily="65" charset="-122"/>
              </a:rPr>
              <a:t>找准真正的矛盾点。培养解题思维</a:t>
            </a:r>
            <a:r>
              <a:rPr lang="en-US" altLang="zh-CN" sz="2000" b="1">
                <a:latin typeface="Arial" panose="020B0604020202020204" pitchFamily="34" charset="0"/>
                <a:ea typeface="迷你简启体" pitchFamily="65" charset="-122"/>
              </a:rPr>
              <a:t> </a:t>
            </a:r>
            <a:r>
              <a:rPr lang="zh-CN" altLang="en-US" sz="2000" b="1">
                <a:latin typeface="迷你简启体" pitchFamily="65" charset="-122"/>
                <a:ea typeface="迷你简启体" pitchFamily="65" charset="-122"/>
              </a:rPr>
              <a:t>从高考出题人的角度去考虑标准答案；夯实基础</a:t>
            </a:r>
            <a:r>
              <a:rPr lang="en-US" altLang="zh-CN" sz="2000" b="1">
                <a:latin typeface="Arial" panose="020B0604020202020204" pitchFamily="34" charset="0"/>
                <a:ea typeface="迷你简启体" pitchFamily="65" charset="-122"/>
              </a:rPr>
              <a:t> </a:t>
            </a:r>
            <a:r>
              <a:rPr lang="zh-CN" altLang="en-US" sz="2000" b="1">
                <a:latin typeface="迷你简启体" pitchFamily="65" charset="-122"/>
                <a:ea typeface="迷你简启体" pitchFamily="65" charset="-122"/>
              </a:rPr>
              <a:t>，</a:t>
            </a:r>
            <a:r>
              <a:rPr lang="en-US" altLang="zh-CN" sz="2000" b="1">
                <a:latin typeface="Arial" panose="020B0604020202020204" pitchFamily="34" charset="0"/>
                <a:ea typeface="迷你简启体" pitchFamily="65" charset="-122"/>
              </a:rPr>
              <a:t> </a:t>
            </a:r>
            <a:r>
              <a:rPr lang="zh-CN" altLang="en-US" sz="2000" b="1">
                <a:latin typeface="迷你简启体" pitchFamily="65" charset="-122"/>
                <a:ea typeface="迷你简启体" pitchFamily="65" charset="-122"/>
              </a:rPr>
              <a:t>用高三一年打磨思维与技巧。</a:t>
            </a:r>
          </a:p>
          <a:p>
            <a:pPr indent="266700" algn="just">
              <a:buNone/>
            </a:pPr>
            <a:r>
              <a:rPr lang="zh-CN" altLang="en-US" sz="2000" b="1">
                <a:latin typeface="迷你简启体" pitchFamily="65" charset="-122"/>
                <a:ea typeface="迷你简启体" pitchFamily="65" charset="-122"/>
              </a:rPr>
              <a:t>  </a:t>
            </a:r>
            <a:r>
              <a:rPr lang="zh-CN" altLang="en-US" sz="2000" b="1">
                <a:solidFill>
                  <a:srgbClr val="FF0000"/>
                </a:solidFill>
                <a:latin typeface="迷你简启体" pitchFamily="65" charset="-122"/>
                <a:ea typeface="迷你简启体" pitchFamily="65" charset="-122"/>
              </a:rPr>
              <a:t>纯技巧纯套路，做不好新高考卷。仅靠刷题已经远远不能应对目前的高考，古诗词鉴赏给答题思路重要；品读体悟，更重要。</a:t>
            </a:r>
            <a:r>
              <a:rPr lang="zh-CN" altLang="en-US" sz="2000" b="1">
                <a:solidFill>
                  <a:srgbClr val="333333"/>
                </a:solidFill>
                <a:latin typeface="迷你简启体" pitchFamily="65" charset="-122"/>
                <a:ea typeface="迷你简启体" pitchFamily="65" charset="-122"/>
              </a:rPr>
              <a:t>读懂悟透诗歌的基础上去作答，才是根本之根本。读懂</a:t>
            </a:r>
            <a:r>
              <a:rPr lang="zh-CN" altLang="en-US" sz="2000" b="1">
                <a:latin typeface="迷你简启体" pitchFamily="65" charset="-122"/>
                <a:ea typeface="迷你简启体" pitchFamily="65" charset="-122"/>
              </a:rPr>
              <a:t>悟透</a:t>
            </a:r>
            <a:r>
              <a:rPr lang="zh-CN" altLang="en-US" sz="2000" b="1">
                <a:solidFill>
                  <a:srgbClr val="333333"/>
                </a:solidFill>
                <a:latin typeface="迷你简启体" pitchFamily="65" charset="-122"/>
                <a:ea typeface="迷你简启体" pitchFamily="65" charset="-122"/>
              </a:rPr>
              <a:t>，在平时的教学中要多</a:t>
            </a:r>
            <a:r>
              <a:rPr lang="zh-CN" altLang="en-US" sz="2000" b="1">
                <a:solidFill>
                  <a:srgbClr val="333333"/>
                </a:solidFill>
                <a:latin typeface="Times New Roman" panose="02020603050405020304" charset="0"/>
                <a:ea typeface="迷你简启体" pitchFamily="65" charset="-122"/>
              </a:rPr>
              <a:t>“</a:t>
            </a:r>
            <a:r>
              <a:rPr lang="zh-CN" altLang="en-US" sz="2000" b="1">
                <a:solidFill>
                  <a:srgbClr val="FF0000"/>
                </a:solidFill>
                <a:latin typeface="迷你简启体" pitchFamily="65" charset="-122"/>
                <a:ea typeface="迷你简启体" pitchFamily="65" charset="-122"/>
              </a:rPr>
              <a:t>涵泳</a:t>
            </a:r>
            <a:r>
              <a:rPr lang="zh-CN" altLang="en-US" sz="2000" b="1">
                <a:solidFill>
                  <a:srgbClr val="333333"/>
                </a:solidFill>
                <a:latin typeface="Times New Roman" panose="02020603050405020304" charset="0"/>
                <a:ea typeface="迷你简启体" pitchFamily="65" charset="-122"/>
              </a:rPr>
              <a:t>”</a:t>
            </a:r>
            <a:r>
              <a:rPr lang="zh-CN" altLang="en-US" sz="2000" b="1">
                <a:solidFill>
                  <a:srgbClr val="333333"/>
                </a:solidFill>
                <a:latin typeface="迷你简启体" pitchFamily="65" charset="-122"/>
                <a:ea typeface="迷你简启体" pitchFamily="65" charset="-122"/>
              </a:rPr>
              <a:t>（浸润、沉浸，深入领会，反复玩味和推敲）。</a:t>
            </a:r>
            <a:r>
              <a:rPr lang="zh-CN" altLang="en-US" sz="2000" b="1">
                <a:solidFill>
                  <a:srgbClr val="333333"/>
                </a:solidFill>
                <a:latin typeface="Times New Roman" panose="02020603050405020304" charset="0"/>
                <a:ea typeface="迷你简启体" pitchFamily="65" charset="-122"/>
              </a:rPr>
              <a:t>“</a:t>
            </a:r>
            <a:r>
              <a:rPr lang="zh-CN" altLang="en-US" sz="2000" b="1">
                <a:solidFill>
                  <a:srgbClr val="333333"/>
                </a:solidFill>
                <a:latin typeface="迷你简启体" pitchFamily="65" charset="-122"/>
                <a:ea typeface="迷你简启体" pitchFamily="65" charset="-122"/>
              </a:rPr>
              <a:t>熟读唐诗三百首，不会作诗也会吟</a:t>
            </a:r>
            <a:r>
              <a:rPr lang="zh-CN" altLang="en-US" sz="2000" b="1">
                <a:solidFill>
                  <a:srgbClr val="333333"/>
                </a:solidFill>
                <a:latin typeface="Times New Roman" panose="02020603050405020304" charset="0"/>
                <a:ea typeface="迷你简启体" pitchFamily="65" charset="-122"/>
              </a:rPr>
              <a:t>”</a:t>
            </a:r>
            <a:r>
              <a:rPr lang="zh-CN" altLang="en-US" sz="2000" b="1">
                <a:solidFill>
                  <a:srgbClr val="333333"/>
                </a:solidFill>
                <a:latin typeface="迷你简启体" pitchFamily="65" charset="-122"/>
                <a:ea typeface="迷你简启体" pitchFamily="65" charset="-122"/>
              </a:rPr>
              <a:t>。</a:t>
            </a:r>
            <a:endParaRPr lang="zh-CN" altLang="en-US" sz="2000" b="1">
              <a:latin typeface="迷你简启体" pitchFamily="65" charset="-122"/>
              <a:ea typeface="迷你简启体" pitchFamily="65" charset="-122"/>
            </a:endParaRPr>
          </a:p>
        </p:txBody>
      </p:sp>
      <p:sp>
        <p:nvSpPr>
          <p:cNvPr id="130053" name="矩形 130052"/>
          <p:cNvSpPr/>
          <p:nvPr/>
        </p:nvSpPr>
        <p:spPr>
          <a:xfrm>
            <a:off x="1798638" y="733425"/>
            <a:ext cx="8594725" cy="521970"/>
          </a:xfrm>
          <a:prstGeom prst="rect">
            <a:avLst/>
          </a:prstGeom>
          <a:solidFill>
            <a:schemeClr val="bg1">
              <a:lumMod val="50000"/>
            </a:schemeClr>
          </a:solidFill>
          <a:ln w="9525">
            <a:noFill/>
          </a:ln>
        </p:spPr>
        <p:txBody>
          <a:bodyPr>
            <a:spAutoFit/>
          </a:bodyPr>
          <a:lstStyle/>
          <a:p>
            <a:pPr algn="ctr">
              <a:buNone/>
            </a:pPr>
            <a:r>
              <a:rPr lang="en-US" altLang="zh-CN" sz="2800" b="1">
                <a:solidFill>
                  <a:schemeClr val="bg1"/>
                </a:solidFill>
                <a:latin typeface="迷你简启体" pitchFamily="65" charset="-122"/>
                <a:ea typeface="迷你简启体" pitchFamily="65" charset="-122"/>
              </a:rPr>
              <a:t>——2019</a:t>
            </a:r>
            <a:r>
              <a:rPr lang="zh-CN" altLang="en-US" sz="2800" b="1">
                <a:solidFill>
                  <a:schemeClr val="bg1"/>
                </a:solidFill>
                <a:latin typeface="迷你简启体" pitchFamily="65" charset="-122"/>
                <a:ea typeface="迷你简启体" pitchFamily="65" charset="-122"/>
              </a:rPr>
              <a:t>年高考语文</a:t>
            </a:r>
            <a:r>
              <a:rPr lang="zh-CN" altLang="en-US" sz="2800" b="1">
                <a:solidFill>
                  <a:schemeClr val="bg1"/>
                </a:solidFill>
                <a:latin typeface="迷你简启体" pitchFamily="65" charset="-122"/>
                <a:ea typeface="迷你简启体" pitchFamily="65" charset="-122"/>
                <a:sym typeface="宋体" panose="02010600030101010101" pitchFamily="2" charset="-122"/>
              </a:rPr>
              <a:t>全国卷</a:t>
            </a:r>
            <a:r>
              <a:rPr lang="en-US" altLang="zh-CN" sz="2800" b="1">
                <a:solidFill>
                  <a:schemeClr val="bg1"/>
                </a:solidFill>
                <a:latin typeface="宋体" panose="02010600030101010101" pitchFamily="2" charset="-122"/>
                <a:ea typeface="宋体" panose="02010600030101010101" pitchFamily="2" charset="-122"/>
                <a:sym typeface="宋体" panose="02010600030101010101" pitchFamily="2" charset="-122"/>
              </a:rPr>
              <a:t>Ⅰ</a:t>
            </a:r>
            <a:r>
              <a:rPr lang="zh-CN" altLang="en-US" sz="2800" b="1">
                <a:solidFill>
                  <a:schemeClr val="bg1"/>
                </a:solidFill>
                <a:latin typeface="迷你简启体" pitchFamily="65" charset="-122"/>
                <a:ea typeface="迷你简启体" pitchFamily="65" charset="-122"/>
              </a:rPr>
              <a:t>古诗鉴赏备考复习</a:t>
            </a:r>
          </a:p>
        </p:txBody>
      </p:sp>
    </p:spTree>
  </p:cSld>
  <p:clrMapOvr>
    <a:masterClrMapping/>
  </p:clrMapOvr>
  <p:transition>
    <p:randomBar dir="vert"/>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1885950"/>
            <a:ext cx="12226834" cy="4972050"/>
          </a:xfrm>
          <a:prstGeom prst="rect">
            <a:avLst/>
          </a:prstGeom>
        </p:spPr>
      </p:pic>
      <p:pic>
        <p:nvPicPr>
          <p:cNvPr id="7" name="图片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36846" y="1885950"/>
            <a:ext cx="5318308" cy="2382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矩形 7"/>
          <p:cNvSpPr/>
          <p:nvPr/>
        </p:nvSpPr>
        <p:spPr>
          <a:xfrm>
            <a:off x="4734119" y="2045613"/>
            <a:ext cx="2723762" cy="1107965"/>
          </a:xfrm>
          <a:prstGeom prst="rect">
            <a:avLst/>
          </a:prstGeom>
          <a:noFill/>
          <a:ln w="9525">
            <a:noFill/>
            <a:miter/>
          </a:ln>
        </p:spPr>
        <p:txBody>
          <a:bodyPr vert="horz" wrap="none" lIns="91410" tIns="45705" rIns="91410" bIns="45705">
            <a:spAutoFit/>
          </a:bodyPr>
          <a:lstStyle/>
          <a:p>
            <a:pPr lvl="0" eaLnBrk="1" hangingPunct="1">
              <a:buNone/>
            </a:pPr>
            <a:r>
              <a:rPr lang="zh-CN" altLang="en-US" sz="66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第四章</a:t>
            </a:r>
          </a:p>
        </p:txBody>
      </p:sp>
      <p:sp>
        <p:nvSpPr>
          <p:cNvPr id="9" name="矩形 8"/>
          <p:cNvSpPr/>
          <p:nvPr/>
        </p:nvSpPr>
        <p:spPr>
          <a:xfrm>
            <a:off x="3845690" y="3153578"/>
            <a:ext cx="4522470" cy="705485"/>
          </a:xfrm>
          <a:prstGeom prst="rect">
            <a:avLst/>
          </a:prstGeom>
          <a:noFill/>
          <a:ln w="9525">
            <a:noFill/>
            <a:miter/>
          </a:ln>
        </p:spPr>
        <p:txBody>
          <a:bodyPr vert="horz" wrap="none" lIns="91410" tIns="45705" rIns="91410" bIns="45705">
            <a:spAutoFit/>
          </a:bodyPr>
          <a:lstStyle/>
          <a:p>
            <a:pPr lvl="0" eaLnBrk="1" hangingPunct="1">
              <a:buNone/>
            </a:pPr>
            <a:r>
              <a:rPr lang="zh-CN" altLang="en-US" sz="4000" b="1"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文以载道 按图索骥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08528"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椭圆 8"/>
          <p:cNvSpPr/>
          <p:nvPr/>
        </p:nvSpPr>
        <p:spPr>
          <a:xfrm>
            <a:off x="3156879"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椭圆 12"/>
          <p:cNvSpPr/>
          <p:nvPr/>
        </p:nvSpPr>
        <p:spPr>
          <a:xfrm>
            <a:off x="5728155"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椭圆 16"/>
          <p:cNvSpPr/>
          <p:nvPr/>
        </p:nvSpPr>
        <p:spPr>
          <a:xfrm>
            <a:off x="8320443" y="4965287"/>
            <a:ext cx="3522549" cy="929204"/>
          </a:xfrm>
          <a:prstGeom prst="ellipse">
            <a:avLst/>
          </a:prstGeom>
          <a:solidFill>
            <a:schemeClr val="tx1">
              <a:lumMod val="50000"/>
              <a:lumOff val="50000"/>
              <a:alpha val="62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3257540" y="253944"/>
            <a:ext cx="5021208" cy="1250556"/>
            <a:chOff x="3256089" y="123377"/>
            <a:chExt cx="5022371" cy="1250846"/>
          </a:xfrm>
        </p:grpSpPr>
        <p:sp>
          <p:nvSpPr>
            <p:cNvPr id="23" name="矩形 3"/>
            <p:cNvSpPr/>
            <p:nvPr/>
          </p:nvSpPr>
          <p:spPr>
            <a:xfrm>
              <a:off x="4141337" y="493046"/>
              <a:ext cx="3382793" cy="644039"/>
            </a:xfrm>
            <a:prstGeom prst="rect">
              <a:avLst/>
            </a:prstGeom>
            <a:noFill/>
            <a:ln w="9525">
              <a:noFill/>
              <a:miter/>
            </a:ln>
          </p:spPr>
          <p:txBody>
            <a:bodyPr wrap="none" lIns="91410" tIns="45705" rIns="91410" bIns="45705">
              <a:spAutoFit/>
            </a:bodyPr>
            <a:lstStyle/>
            <a:p>
              <a:pPr lvl="0" eaLnBrk="1" hangingPunct="1">
                <a:buNone/>
              </a:pPr>
              <a:r>
                <a:rPr lang="zh-CN" altLang="en-US" sz="36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自由创新写生活</a:t>
              </a:r>
            </a:p>
          </p:txBody>
        </p:sp>
        <p:pic>
          <p:nvPicPr>
            <p:cNvPr id="24" name="图片 1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图片 1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 name="内容占位符 1"/>
          <p:cNvSpPr>
            <a:spLocks noGrp="1"/>
          </p:cNvSpPr>
          <p:nvPr>
            <p:ph idx="1"/>
          </p:nvPr>
        </p:nvSpPr>
        <p:spPr>
          <a:xfrm>
            <a:off x="1058545" y="1809750"/>
            <a:ext cx="10311130" cy="3517900"/>
          </a:xfrm>
        </p:spPr>
        <p:txBody>
          <a:bodyPr/>
          <a:lstStyle/>
          <a:p>
            <a:pPr marL="0" indent="0" algn="ctr" fontAlgn="auto">
              <a:lnSpc>
                <a:spcPct val="200000"/>
              </a:lnSpc>
              <a:buNone/>
            </a:pPr>
            <a:r>
              <a:rPr lang="zh-CN" altLang="en-US" sz="4000" b="1" dirty="0">
                <a:solidFill>
                  <a:schemeClr val="tx1"/>
                </a:solidFill>
                <a:effectLst>
                  <a:outerShdw blurRad="38100" dist="19050" dir="2700000" algn="tl" rotWithShape="0">
                    <a:schemeClr val="dk1">
                      <a:alpha val="40000"/>
                    </a:schemeClr>
                  </a:outerShdw>
                </a:effectLst>
                <a:latin typeface="+mj-ea"/>
                <a:ea typeface="+mj-ea"/>
                <a:cs typeface="+mj-ea"/>
                <a:sym typeface="+mn-ea"/>
              </a:rPr>
              <a:t>文章自古无凭据，花样翻新作出来。</a:t>
            </a:r>
          </a:p>
          <a:p>
            <a:pPr marL="0" indent="0" algn="ctr" fontAlgn="auto">
              <a:lnSpc>
                <a:spcPct val="200000"/>
              </a:lnSpc>
              <a:buNone/>
            </a:pPr>
            <a:r>
              <a:rPr lang="zh-CN" altLang="en-US" sz="4000" b="1" dirty="0">
                <a:solidFill>
                  <a:schemeClr val="tx1"/>
                </a:solidFill>
                <a:effectLst>
                  <a:outerShdw blurRad="38100" dist="19050" dir="2700000" algn="tl" rotWithShape="0">
                    <a:schemeClr val="dk1">
                      <a:alpha val="40000"/>
                    </a:schemeClr>
                  </a:outerShdw>
                </a:effectLst>
                <a:latin typeface="+mj-ea"/>
                <a:ea typeface="+mj-ea"/>
                <a:cs typeface="+mj-ea"/>
                <a:sym typeface="+mn-ea"/>
              </a:rPr>
              <a:t>拾得篮中就是菜，且开怀处便开怀。</a:t>
            </a:r>
          </a:p>
          <a:p>
            <a:pPr marL="0" indent="0" algn="ctr" fontAlgn="auto">
              <a:lnSpc>
                <a:spcPct val="200000"/>
              </a:lnSpc>
              <a:buNone/>
            </a:pPr>
            <a:endParaRPr lang="zh-CN" altLang="en-US" sz="4000" b="1" dirty="0">
              <a:solidFill>
                <a:schemeClr val="tx1"/>
              </a:solidFill>
              <a:effectLst>
                <a:outerShdw blurRad="38100" dist="19050" dir="2700000" algn="tl" rotWithShape="0">
                  <a:schemeClr val="dk1">
                    <a:alpha val="40000"/>
                  </a:schemeClr>
                </a:outerShdw>
              </a:effectLst>
              <a:latin typeface="+mj-ea"/>
              <a:ea typeface="+mj-ea"/>
              <a:cs typeface="+mj-ea"/>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3" grpId="0" bldLvl="0" animBg="1"/>
      <p:bldP spid="1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482600" y="857251"/>
            <a:ext cx="11186584" cy="819149"/>
          </a:xfrm>
          <a:noFill/>
          <a:ln>
            <a:noFill/>
          </a:ln>
        </p:spPr>
        <p:txBody>
          <a:bodyPr/>
          <a:lstStyle/>
          <a:p>
            <a:pPr algn="ctr"/>
            <a:r>
              <a:rPr lang="zh-CN" altLang="en-US" sz="4400" b="1" dirty="0">
                <a:gradFill>
                  <a:gsLst>
                    <a:gs pos="21000">
                      <a:srgbClr val="53575C"/>
                    </a:gs>
                    <a:gs pos="88000">
                      <a:srgbClr val="C5C7CA"/>
                    </a:gs>
                  </a:gsLst>
                  <a:lin ang="5400000"/>
                </a:gradFill>
                <a:effectLst/>
                <a:latin typeface="隶书" panose="02010509060101010101" pitchFamily="49" charset="-122"/>
                <a:ea typeface="隶书" panose="02010509060101010101" pitchFamily="49" charset="-122"/>
                <a:cs typeface="+mn-cs"/>
              </a:rPr>
              <a:t>必备知识</a:t>
            </a:r>
            <a:endParaRPr lang="zh-CN" altLang="en-US" sz="4800" dirty="0">
              <a:solidFill>
                <a:srgbClr val="FF0000"/>
              </a:solidFill>
            </a:endParaRPr>
          </a:p>
        </p:txBody>
      </p:sp>
      <p:sp>
        <p:nvSpPr>
          <p:cNvPr id="41987" name="内容占位符 2"/>
          <p:cNvSpPr>
            <a:spLocks noGrp="1"/>
          </p:cNvSpPr>
          <p:nvPr>
            <p:ph idx="1"/>
          </p:nvPr>
        </p:nvSpPr>
        <p:spPr>
          <a:xfrm>
            <a:off x="1529080" y="1988820"/>
            <a:ext cx="9133840" cy="2880995"/>
          </a:xfrm>
          <a:noFill/>
          <a:ln>
            <a:noFill/>
          </a:ln>
        </p:spPr>
        <p:txBody>
          <a:bodyPr/>
          <a:lstStyle/>
          <a:p>
            <a:pPr marL="0" indent="0" fontAlgn="auto">
              <a:lnSpc>
                <a:spcPct val="150000"/>
              </a:lnSpc>
              <a:buNone/>
            </a:pPr>
            <a:r>
              <a:rPr lang="en-US" altLang="zh-CN" sz="3600" b="1" dirty="0">
                <a:solidFill>
                  <a:srgbClr val="000000"/>
                </a:solidFill>
                <a:latin typeface="+mj-ea"/>
                <a:ea typeface="+mj-ea"/>
              </a:rPr>
              <a:t>    </a:t>
            </a:r>
            <a:r>
              <a:rPr lang="zh-CN" altLang="zh-CN" sz="3600" b="1" dirty="0">
                <a:solidFill>
                  <a:srgbClr val="000000"/>
                </a:solidFill>
                <a:latin typeface="+mj-ea"/>
                <a:ea typeface="+mj-ea"/>
              </a:rPr>
              <a:t>强调考查学生长期学习的知识储备中的</a:t>
            </a:r>
            <a:r>
              <a:rPr lang="zh-CN" altLang="zh-CN" sz="3600" b="1" dirty="0">
                <a:solidFill>
                  <a:srgbClr val="00B050"/>
                </a:solidFill>
                <a:latin typeface="+mj-ea"/>
                <a:ea typeface="+mj-ea"/>
              </a:rPr>
              <a:t>基础性、通用性</a:t>
            </a:r>
            <a:r>
              <a:rPr lang="zh-CN" altLang="zh-CN" sz="3600" b="1" dirty="0">
                <a:solidFill>
                  <a:srgbClr val="000000"/>
                </a:solidFill>
                <a:latin typeface="+mj-ea"/>
                <a:ea typeface="+mj-ea"/>
              </a:rPr>
              <a:t>知识，是学生今后</a:t>
            </a:r>
            <a:r>
              <a:rPr lang="zh-CN" altLang="zh-CN" sz="3600" b="1" dirty="0">
                <a:solidFill>
                  <a:srgbClr val="00B0F0"/>
                </a:solidFill>
                <a:latin typeface="+mj-ea"/>
                <a:ea typeface="+mj-ea"/>
              </a:rPr>
              <a:t>进入大学学习</a:t>
            </a:r>
            <a:r>
              <a:rPr lang="zh-CN" altLang="zh-CN" sz="3600" b="1" dirty="0">
                <a:solidFill>
                  <a:srgbClr val="000000"/>
                </a:solidFill>
                <a:latin typeface="+mj-ea"/>
                <a:ea typeface="+mj-ea"/>
              </a:rPr>
              <a:t>以及</a:t>
            </a:r>
            <a:r>
              <a:rPr lang="zh-CN" altLang="zh-CN" sz="3600" b="1" dirty="0">
                <a:solidFill>
                  <a:srgbClr val="00B0F0"/>
                </a:solidFill>
                <a:latin typeface="+mj-ea"/>
                <a:ea typeface="+mj-ea"/>
              </a:rPr>
              <a:t>终身学习</a:t>
            </a:r>
            <a:r>
              <a:rPr lang="zh-CN" altLang="zh-CN" sz="3600" b="1" dirty="0">
                <a:solidFill>
                  <a:srgbClr val="000000"/>
                </a:solidFill>
                <a:latin typeface="+mj-ea"/>
                <a:ea typeface="+mj-ea"/>
              </a:rPr>
              <a:t>所必须掌握的。</a:t>
            </a:r>
          </a:p>
        </p:txBody>
      </p:sp>
    </p:spTree>
  </p:cSld>
  <p:clrMapOvr>
    <a:masterClrMapping/>
  </p:clrMapOvr>
  <p:transition spd="slow" advTm="4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blinds(horizontal)">
                                      <p:cBhvr>
                                        <p:cTn id="7" dur="500"/>
                                        <p:tgtEl>
                                          <p:spTgt spid="419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2670" y="1825625"/>
            <a:ext cx="10311130" cy="3517900"/>
          </a:xfrm>
        </p:spPr>
        <p:txBody>
          <a:bodyPr/>
          <a:lstStyle/>
          <a:p>
            <a:pPr marL="0" indent="0" fontAlgn="auto">
              <a:lnSpc>
                <a:spcPct val="200000"/>
              </a:lnSpc>
              <a:buNone/>
            </a:pPr>
            <a:r>
              <a:rPr lang="en-US" altLang="zh-CN" b="1">
                <a:effectLst>
                  <a:outerShdw blurRad="38100" dist="19050" dir="2700000" algn="tl" rotWithShape="0">
                    <a:schemeClr val="dk1">
                      <a:alpha val="40000"/>
                    </a:schemeClr>
                  </a:outerShdw>
                </a:effectLst>
                <a:latin typeface="+mj-ea"/>
                <a:ea typeface="+mj-ea"/>
                <a:cs typeface="+mj-ea"/>
                <a:sym typeface="+mn-ea"/>
              </a:rPr>
              <a:t>1、“写作”包括“写字”和“作文”，写字先于作文。</a:t>
            </a:r>
            <a:endParaRPr lang="zh-CN" altLang="en-US" b="1" dirty="0">
              <a:solidFill>
                <a:srgbClr val="0070C0"/>
              </a:solidFill>
              <a:effectLst>
                <a:outerShdw blurRad="38100" dist="38100" dir="2700000" algn="tl">
                  <a:srgbClr val="000000">
                    <a:alpha val="43137"/>
                  </a:srgbClr>
                </a:outerShdw>
              </a:effectLst>
              <a:latin typeface="+mj-ea"/>
              <a:ea typeface="+mj-ea"/>
              <a:cs typeface="+mj-ea"/>
              <a:sym typeface="+mn-ea"/>
            </a:endParaRPr>
          </a:p>
          <a:p>
            <a:pPr marL="0" indent="0" fontAlgn="auto">
              <a:lnSpc>
                <a:spcPct val="200000"/>
              </a:lnSpc>
              <a:buNone/>
            </a:pPr>
            <a:r>
              <a:rPr lang="en-US" altLang="zh-CN" b="1">
                <a:solidFill>
                  <a:schemeClr val="tx1"/>
                </a:solidFill>
                <a:effectLst>
                  <a:outerShdw blurRad="38100" dist="19050" dir="2700000" algn="tl" rotWithShape="0">
                    <a:schemeClr val="dk1">
                      <a:alpha val="40000"/>
                    </a:schemeClr>
                  </a:outerShdw>
                </a:effectLst>
                <a:latin typeface="+mj-ea"/>
                <a:ea typeface="+mj-ea"/>
                <a:cs typeface="+mj-ea"/>
              </a:rPr>
              <a:t>2</a:t>
            </a:r>
            <a:r>
              <a:rPr lang="zh-CN" altLang="en-US" b="1">
                <a:solidFill>
                  <a:schemeClr val="tx1"/>
                </a:solidFill>
                <a:effectLst>
                  <a:outerShdw blurRad="38100" dist="19050" dir="2700000" algn="tl" rotWithShape="0">
                    <a:schemeClr val="dk1">
                      <a:alpha val="40000"/>
                    </a:schemeClr>
                  </a:outerShdw>
                </a:effectLst>
                <a:latin typeface="+mj-ea"/>
                <a:ea typeface="+mj-ea"/>
                <a:cs typeface="+mj-ea"/>
              </a:rPr>
              <a:t>、</a:t>
            </a:r>
            <a:r>
              <a:rPr lang="zh-CN" altLang="en-US" b="1" dirty="0">
                <a:solidFill>
                  <a:schemeClr val="tx1"/>
                </a:solidFill>
                <a:effectLst>
                  <a:outerShdw blurRad="38100" dist="19050" dir="2700000" algn="tl" rotWithShape="0">
                    <a:schemeClr val="dk1">
                      <a:alpha val="40000"/>
                    </a:schemeClr>
                  </a:outerShdw>
                </a:effectLst>
                <a:latin typeface="+mj-ea"/>
                <a:ea typeface="+mj-ea"/>
                <a:cs typeface="+mj-ea"/>
                <a:sym typeface="+mn-ea"/>
              </a:rPr>
              <a:t>字练不好不仅仅是手的问题，更主要是眼睛的问题。</a:t>
            </a:r>
          </a:p>
          <a:p>
            <a:pPr marL="0" indent="0" fontAlgn="auto">
              <a:lnSpc>
                <a:spcPct val="200000"/>
              </a:lnSpc>
              <a:buNone/>
            </a:pPr>
            <a:r>
              <a:rPr lang="en-US" altLang="zh-CN" b="1" dirty="0">
                <a:solidFill>
                  <a:schemeClr val="tx1"/>
                </a:solidFill>
                <a:effectLst>
                  <a:outerShdw blurRad="38100" dist="19050" dir="2700000" algn="tl" rotWithShape="0">
                    <a:schemeClr val="dk1">
                      <a:alpha val="40000"/>
                    </a:schemeClr>
                  </a:outerShdw>
                </a:effectLst>
                <a:latin typeface="+mj-ea"/>
                <a:ea typeface="+mj-ea"/>
                <a:cs typeface="+mj-ea"/>
                <a:sym typeface="+mn-ea"/>
              </a:rPr>
              <a:t>3</a:t>
            </a:r>
            <a:r>
              <a:rPr lang="zh-CN" altLang="en-US" b="1" dirty="0">
                <a:solidFill>
                  <a:schemeClr val="tx1"/>
                </a:solidFill>
                <a:effectLst>
                  <a:outerShdw blurRad="38100" dist="19050" dir="2700000" algn="tl" rotWithShape="0">
                    <a:schemeClr val="dk1">
                      <a:alpha val="40000"/>
                    </a:schemeClr>
                  </a:outerShdw>
                </a:effectLst>
                <a:latin typeface="+mj-ea"/>
                <a:ea typeface="+mj-ea"/>
                <a:cs typeface="+mj-ea"/>
                <a:sym typeface="+mn-ea"/>
              </a:rPr>
              <a:t>、写字的法则：能缩不伸，能合不分，大小适中，结构匀称。</a:t>
            </a:r>
          </a:p>
        </p:txBody>
      </p:sp>
      <p:grpSp>
        <p:nvGrpSpPr>
          <p:cNvPr id="45" name="组合 44"/>
          <p:cNvGrpSpPr/>
          <p:nvPr/>
        </p:nvGrpSpPr>
        <p:grpSpPr>
          <a:xfrm>
            <a:off x="2386330" y="1015365"/>
            <a:ext cx="6466840" cy="1014730"/>
            <a:chOff x="864162" y="3561973"/>
            <a:chExt cx="1452730" cy="572612"/>
          </a:xfrm>
        </p:grpSpPr>
        <p:pic>
          <p:nvPicPr>
            <p:cNvPr id="46" name="Picture 6" descr="E:\水墨图表素材\图片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xmlns="">
                  <a:solidFill>
                    <a:srgbClr val="FFFFFF"/>
                  </a:solidFill>
                </a14:hiddenFill>
              </a:ext>
            </a:extLst>
          </p:spPr>
        </p:pic>
        <p:sp>
          <p:nvSpPr>
            <p:cNvPr id="47" name="Text Box 265"/>
            <p:cNvSpPr txBox="1">
              <a:spLocks noChangeArrowheads="1"/>
            </p:cNvSpPr>
            <p:nvPr/>
          </p:nvSpPr>
          <p:spPr bwMode="auto">
            <a:xfrm>
              <a:off x="1205036" y="3635722"/>
              <a:ext cx="806450" cy="3293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3200" b="1" dirty="0">
                  <a:solidFill>
                    <a:srgbClr val="FF0000"/>
                  </a:solidFill>
                  <a:ea typeface="宋体" panose="02010600030101010101" pitchFamily="2" charset="-122"/>
                </a:rPr>
                <a:t>一定要把字写好！</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noChangeArrowheads="1"/>
          </p:cNvSpPr>
          <p:nvPr>
            <p:ph type="title"/>
          </p:nvPr>
        </p:nvSpPr>
        <p:spPr>
          <a:xfrm>
            <a:off x="1981200" y="0"/>
            <a:ext cx="8229600" cy="831850"/>
          </a:xfrm>
        </p:spPr>
        <p:txBody>
          <a:bodyPr>
            <a:normAutofit fontScale="90000"/>
          </a:bodyPr>
          <a:lstStyle/>
          <a:p>
            <a:pPr algn="ctr"/>
            <a:r>
              <a:rPr lang="zh-CN" altLang="en-US" sz="3600" b="1" dirty="0">
                <a:latin typeface="+mn-ea"/>
                <a:ea typeface="+mn-ea"/>
              </a:rPr>
              <a:t>衡水中学</a:t>
            </a:r>
            <a:r>
              <a:rPr lang="en-US" altLang="zh-CN" sz="3600" b="1" dirty="0">
                <a:latin typeface="+mn-ea"/>
                <a:ea typeface="+mn-ea"/>
              </a:rPr>
              <a:t>2017</a:t>
            </a:r>
            <a:r>
              <a:rPr lang="zh-CN" altLang="en-US" sz="3600" b="1" dirty="0">
                <a:latin typeface="+mn-ea"/>
                <a:ea typeface="+mn-ea"/>
              </a:rPr>
              <a:t>届</a:t>
            </a:r>
            <a:r>
              <a:rPr lang="en-US" altLang="zh-CN" sz="3600" b="1" dirty="0">
                <a:latin typeface="+mn-ea"/>
                <a:ea typeface="+mn-ea"/>
              </a:rPr>
              <a:t>700</a:t>
            </a:r>
            <a:r>
              <a:rPr lang="zh-CN" altLang="en-US" sz="3600" b="1" dirty="0">
                <a:latin typeface="+mn-ea"/>
                <a:ea typeface="+mn-ea"/>
              </a:rPr>
              <a:t>班李筱箐三次调考作文卷</a:t>
            </a:r>
          </a:p>
        </p:txBody>
      </p:sp>
      <p:sp>
        <p:nvSpPr>
          <p:cNvPr id="25602" name="内容占位符 2"/>
          <p:cNvSpPr>
            <a:spLocks noGrp="1" noChangeArrowheads="1"/>
          </p:cNvSpPr>
          <p:nvPr>
            <p:ph idx="1"/>
          </p:nvPr>
        </p:nvSpPr>
        <p:spPr>
          <a:xfrm>
            <a:off x="1524000" y="765175"/>
            <a:ext cx="9048750" cy="4525963"/>
          </a:xfrm>
        </p:spPr>
        <p:txBody>
          <a:bodyPr/>
          <a:lstStyle/>
          <a:p>
            <a:pPr marL="0" indent="0">
              <a:buFont typeface="Arial" panose="020B0604020202020204" pitchFamily="34" charset="0"/>
              <a:buNone/>
              <a:defRPr/>
            </a:pPr>
            <a:r>
              <a:rPr lang="zh-CN" altLang="en-US" sz="2800" b="1" dirty="0">
                <a:latin typeface="楷体" panose="02010609060101010101" charset="-122"/>
                <a:ea typeface="楷体" panose="02010609060101010101" charset="-122"/>
              </a:rPr>
              <a:t>十六模得分</a:t>
            </a:r>
            <a:r>
              <a:rPr lang="en-US" altLang="zh-CN" sz="2800" b="1" dirty="0">
                <a:latin typeface="楷体" panose="02010609060101010101" charset="-122"/>
                <a:ea typeface="楷体" panose="02010609060101010101" charset="-122"/>
              </a:rPr>
              <a:t>60</a:t>
            </a:r>
            <a:r>
              <a:rPr lang="zh-CN" altLang="en-US" sz="2800" b="1" dirty="0">
                <a:latin typeface="楷体" panose="02010609060101010101" charset="-122"/>
                <a:ea typeface="楷体" panose="02010609060101010101" charset="-122"/>
              </a:rPr>
              <a:t>分；十八模得分</a:t>
            </a:r>
            <a:r>
              <a:rPr lang="en-US" altLang="zh-CN" sz="2800" b="1" dirty="0">
                <a:latin typeface="楷体" panose="02010609060101010101" charset="-122"/>
                <a:ea typeface="楷体" panose="02010609060101010101" charset="-122"/>
              </a:rPr>
              <a:t>60</a:t>
            </a:r>
            <a:r>
              <a:rPr lang="zh-CN" altLang="en-US" sz="2800" b="1" dirty="0">
                <a:latin typeface="楷体" panose="02010609060101010101" charset="-122"/>
                <a:ea typeface="楷体" panose="02010609060101010101" charset="-122"/>
              </a:rPr>
              <a:t>分；十九模得分</a:t>
            </a:r>
            <a:r>
              <a:rPr lang="en-US" altLang="zh-CN" sz="2800" b="1" dirty="0">
                <a:latin typeface="楷体" panose="02010609060101010101" charset="-122"/>
                <a:ea typeface="楷体" panose="02010609060101010101" charset="-122"/>
              </a:rPr>
              <a:t>59</a:t>
            </a:r>
            <a:r>
              <a:rPr lang="zh-CN" altLang="en-US" sz="2800" b="1" dirty="0">
                <a:latin typeface="楷体" panose="02010609060101010101" charset="-122"/>
                <a:ea typeface="楷体" panose="02010609060101010101" charset="-122"/>
              </a:rPr>
              <a:t>分</a:t>
            </a:r>
          </a:p>
          <a:p>
            <a:pPr>
              <a:defRPr/>
            </a:pPr>
            <a:endParaRPr lang="zh-CN" altLang="en-US" dirty="0"/>
          </a:p>
        </p:txBody>
      </p:sp>
      <p:pic>
        <p:nvPicPr>
          <p:cNvPr id="13315" name="图片 3" descr="02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19250" y="1279525"/>
            <a:ext cx="2857500" cy="5527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6" name="图片 4" descr="02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38663" y="1279525"/>
            <a:ext cx="2927350" cy="555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7" name="图片 5" descr="十九模"/>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527925" y="1279525"/>
            <a:ext cx="3044825" cy="5462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noChangeArrowheads="1"/>
          </p:cNvSpPr>
          <p:nvPr>
            <p:ph type="title"/>
          </p:nvPr>
        </p:nvSpPr>
        <p:spPr>
          <a:xfrm>
            <a:off x="1697038" y="274638"/>
            <a:ext cx="8845550" cy="1143000"/>
          </a:xfrm>
        </p:spPr>
        <p:txBody>
          <a:bodyPr>
            <a:normAutofit/>
          </a:bodyPr>
          <a:lstStyle/>
          <a:p>
            <a:pPr algn="ctr" eaLnBrk="1" hangingPunct="1"/>
            <a:r>
              <a:rPr lang="zh-CN" altLang="en-US" sz="3600" b="1" dirty="0"/>
              <a:t>练字的动力是看到自己字很烂</a:t>
            </a:r>
          </a:p>
        </p:txBody>
      </p:sp>
      <p:sp>
        <p:nvSpPr>
          <p:cNvPr id="27651" name="内容占位符 2"/>
          <p:cNvSpPr>
            <a:spLocks noGrp="1" noChangeArrowheads="1"/>
          </p:cNvSpPr>
          <p:nvPr>
            <p:ph idx="1"/>
          </p:nvPr>
        </p:nvSpPr>
        <p:spPr>
          <a:xfrm>
            <a:off x="1657985" y="1412875"/>
            <a:ext cx="8757920" cy="1080135"/>
          </a:xfrm>
          <a:solidFill>
            <a:schemeClr val="accent3">
              <a:lumMod val="20000"/>
              <a:lumOff val="80000"/>
            </a:schemeClr>
          </a:solidFill>
        </p:spPr>
        <p:txBody>
          <a:bodyPr>
            <a:normAutofit/>
          </a:bodyPr>
          <a:lstStyle/>
          <a:p>
            <a:pPr marL="0" indent="0">
              <a:buNone/>
            </a:pPr>
            <a:r>
              <a:rPr lang="en-US" altLang="zh-CN" sz="2800" b="1" dirty="0">
                <a:effectLst>
                  <a:outerShdw blurRad="38100" dist="38100" dir="2700000" algn="tl">
                    <a:srgbClr val="000000">
                      <a:alpha val="43137"/>
                    </a:srgbClr>
                  </a:outerShdw>
                </a:effectLst>
                <a:latin typeface="楷体" panose="02010609060101010101" charset="-122"/>
                <a:ea typeface="楷体" panose="02010609060101010101" charset="-122"/>
              </a:rPr>
              <a:t>1</a:t>
            </a:r>
            <a:r>
              <a:rPr lang="zh-CN" altLang="en-US" sz="2800" b="1" dirty="0">
                <a:effectLst>
                  <a:outerShdw blurRad="38100" dist="38100" dir="2700000" algn="tl">
                    <a:srgbClr val="000000">
                      <a:alpha val="43137"/>
                    </a:srgbClr>
                  </a:outerShdw>
                </a:effectLst>
                <a:latin typeface="楷体" panose="02010609060101010101" charset="-122"/>
                <a:ea typeface="楷体" panose="02010609060101010101" charset="-122"/>
              </a:rPr>
              <a:t>、“以毒攻毒法”</a:t>
            </a:r>
            <a:r>
              <a:rPr lang="zh-CN" altLang="en-US" sz="2800" dirty="0">
                <a:latin typeface="楷体" panose="02010609060101010101" charset="-122"/>
                <a:ea typeface="楷体" panose="02010609060101010101" charset="-122"/>
              </a:rPr>
              <a:t>：多在课堂上进行优劣字迹对比，同学之间的优劣对比，个人的前后对比；</a:t>
            </a:r>
            <a:endParaRPr lang="en-US" altLang="zh-CN" sz="2800" dirty="0">
              <a:latin typeface="楷体" panose="02010609060101010101" charset="-122"/>
              <a:ea typeface="楷体" panose="02010609060101010101" charset="-122"/>
            </a:endParaRPr>
          </a:p>
          <a:p>
            <a:pPr eaLnBrk="1" hangingPunct="1"/>
            <a:endParaRPr lang="en-US" altLang="zh-CN" sz="2800" dirty="0">
              <a:latin typeface="楷体" panose="02010609060101010101" charset="-122"/>
              <a:ea typeface="楷体" panose="02010609060101010101" charset="-122"/>
            </a:endParaRPr>
          </a:p>
        </p:txBody>
      </p:sp>
      <p:sp>
        <p:nvSpPr>
          <p:cNvPr id="2" name="文本框 1"/>
          <p:cNvSpPr txBox="1"/>
          <p:nvPr/>
        </p:nvSpPr>
        <p:spPr>
          <a:xfrm>
            <a:off x="1631504" y="2813447"/>
            <a:ext cx="8784976" cy="1229995"/>
          </a:xfrm>
          <a:prstGeom prst="rect">
            <a:avLst/>
          </a:prstGeom>
          <a:solidFill>
            <a:schemeClr val="accent3">
              <a:lumMod val="20000"/>
              <a:lumOff val="80000"/>
            </a:schemeClr>
          </a:solidFill>
        </p:spPr>
        <p:txBody>
          <a:bodyPr wrap="square" rtlCol="0">
            <a:spAutoFit/>
          </a:bodyPr>
          <a:lstStyle/>
          <a:p>
            <a:r>
              <a:rPr lang="en-US" altLang="zh-CN" sz="2800" dirty="0">
                <a:latin typeface="楷体" panose="02010609060101010101" charset="-122"/>
                <a:ea typeface="楷体" panose="02010609060101010101" charset="-122"/>
              </a:rPr>
              <a:t>2</a:t>
            </a:r>
            <a:r>
              <a:rPr lang="zh-CN" altLang="en-US" sz="2800" dirty="0">
                <a:latin typeface="楷体" panose="02010609060101010101" charset="-122"/>
                <a:ea typeface="楷体" panose="02010609060101010101" charset="-122"/>
              </a:rPr>
              <a:t>、“</a:t>
            </a:r>
            <a:r>
              <a:rPr lang="zh-CN" altLang="en-US" sz="2800" b="1" dirty="0">
                <a:latin typeface="楷体" panose="02010609060101010101" charset="-122"/>
                <a:ea typeface="楷体" panose="02010609060101010101" charset="-122"/>
              </a:rPr>
              <a:t>循序渐进法</a:t>
            </a:r>
            <a:r>
              <a:rPr lang="zh-CN" altLang="en-US" sz="2800" dirty="0">
                <a:latin typeface="楷体" panose="02010609060101010101" charset="-122"/>
                <a:ea typeface="楷体" panose="02010609060101010101" charset="-122"/>
              </a:rPr>
              <a:t>”：先练好字的字形大小间架结构，再美化笔画细节；</a:t>
            </a:r>
            <a:endParaRPr lang="en-US" altLang="zh-CN" sz="2800" dirty="0">
              <a:latin typeface="楷体" panose="02010609060101010101" charset="-122"/>
              <a:ea typeface="楷体" panose="02010609060101010101" charset="-122"/>
            </a:endParaRPr>
          </a:p>
          <a:p>
            <a:endParaRPr lang="en-US" altLang="zh-CN" dirty="0">
              <a:latin typeface="楷体" panose="02010609060101010101" charset="-122"/>
              <a:ea typeface="楷体" panose="02010609060101010101" charset="-122"/>
            </a:endParaRPr>
          </a:p>
        </p:txBody>
      </p:sp>
      <p:sp>
        <p:nvSpPr>
          <p:cNvPr id="3" name="文本框 2"/>
          <p:cNvSpPr txBox="1"/>
          <p:nvPr/>
        </p:nvSpPr>
        <p:spPr>
          <a:xfrm>
            <a:off x="1642745" y="4220845"/>
            <a:ext cx="8727440" cy="1383665"/>
          </a:xfrm>
          <a:prstGeom prst="rect">
            <a:avLst/>
          </a:prstGeom>
          <a:solidFill>
            <a:schemeClr val="accent3">
              <a:lumMod val="20000"/>
              <a:lumOff val="80000"/>
            </a:schemeClr>
          </a:solidFill>
        </p:spPr>
        <p:txBody>
          <a:bodyPr wrap="square" rtlCol="0">
            <a:spAutoFit/>
          </a:bodyPr>
          <a:lstStyle/>
          <a:p>
            <a:r>
              <a:rPr lang="en-US" altLang="zh-CN" sz="2800" dirty="0">
                <a:latin typeface="楷体" panose="02010609060101010101" charset="-122"/>
                <a:ea typeface="楷体" panose="02010609060101010101" charset="-122"/>
              </a:rPr>
              <a:t>3</a:t>
            </a:r>
            <a:r>
              <a:rPr lang="zh-CN" altLang="en-US" sz="2800" dirty="0">
                <a:latin typeface="楷体" panose="02010609060101010101" charset="-122"/>
                <a:ea typeface="楷体" panose="02010609060101010101" charset="-122"/>
              </a:rPr>
              <a:t>、“</a:t>
            </a:r>
            <a:r>
              <a:rPr lang="zh-CN" altLang="en-US" sz="2800" b="1" dirty="0">
                <a:latin typeface="楷体" panose="02010609060101010101" charset="-122"/>
                <a:ea typeface="楷体" panose="02010609060101010101" charset="-122"/>
              </a:rPr>
              <a:t>打通内容法</a:t>
            </a:r>
            <a:r>
              <a:rPr lang="zh-CN" altLang="en-US" sz="2800" dirty="0">
                <a:latin typeface="楷体" panose="02010609060101010101" charset="-122"/>
                <a:ea typeface="楷体" panose="02010609060101010101" charset="-122"/>
              </a:rPr>
              <a:t>”：把精彩的作文范文印成字帖，边习字边精度文章；待到字形基本练好以后，每天抄写精彩的文章片段提升速度。</a:t>
            </a:r>
            <a:endParaRPr lang="en-US" altLang="zh-CN" sz="2800"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651">
                                            <p:bg/>
                                          </p:spTgt>
                                        </p:tgtEl>
                                        <p:attrNameLst>
                                          <p:attrName>style.visibility</p:attrName>
                                        </p:attrNameLst>
                                      </p:cBhvr>
                                      <p:to>
                                        <p:strVal val="visible"/>
                                      </p:to>
                                    </p:set>
                                    <p:animEffect transition="in" filter="fade">
                                      <p:cBhvr>
                                        <p:cTn id="7" dur="1000"/>
                                        <p:tgtEl>
                                          <p:spTgt spid="27651">
                                            <p:bg/>
                                          </p:spTgt>
                                        </p:tgtEl>
                                      </p:cBhvr>
                                    </p:animEffect>
                                    <p:anim calcmode="lin" valueType="num">
                                      <p:cBhvr>
                                        <p:cTn id="8" dur="1000" fill="hold"/>
                                        <p:tgtEl>
                                          <p:spTgt spid="27651">
                                            <p:bg/>
                                          </p:spTgt>
                                        </p:tgtEl>
                                        <p:attrNameLst>
                                          <p:attrName>ppt_x</p:attrName>
                                        </p:attrNameLst>
                                      </p:cBhvr>
                                      <p:tavLst>
                                        <p:tav tm="0">
                                          <p:val>
                                            <p:strVal val="#ppt_x"/>
                                          </p:val>
                                        </p:tav>
                                        <p:tav tm="100000">
                                          <p:val>
                                            <p:strVal val="#ppt_x"/>
                                          </p:val>
                                        </p:tav>
                                      </p:tavLst>
                                    </p:anim>
                                    <p:anim calcmode="lin" valueType="num">
                                      <p:cBhvr>
                                        <p:cTn id="9" dur="1000" fill="hold"/>
                                        <p:tgtEl>
                                          <p:spTgt spid="27651">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651">
                                            <p:txEl>
                                              <p:pRg st="0" end="0"/>
                                            </p:txEl>
                                          </p:spTgt>
                                        </p:tgtEl>
                                        <p:attrNameLst>
                                          <p:attrName>style.visibility</p:attrName>
                                        </p:attrNameLst>
                                      </p:cBhvr>
                                      <p:to>
                                        <p:strVal val="visible"/>
                                      </p:to>
                                    </p:set>
                                    <p:animEffect transition="in" filter="fade">
                                      <p:cBhvr>
                                        <p:cTn id="14" dur="1000"/>
                                        <p:tgtEl>
                                          <p:spTgt spid="27651">
                                            <p:txEl>
                                              <p:pRg st="0" end="0"/>
                                            </p:txEl>
                                          </p:spTgt>
                                        </p:tgtEl>
                                      </p:cBhvr>
                                    </p:animEffect>
                                    <p:anim calcmode="lin" valueType="num">
                                      <p:cBhvr>
                                        <p:cTn id="15"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765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animBg="1"/>
      <p:bldP spid="2" grpId="0" bldLvl="0" animBg="1"/>
      <p:bldP spid="3" grpId="0" bldLvl="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47528" y="116632"/>
            <a:ext cx="8229600" cy="1143000"/>
          </a:xfrm>
        </p:spPr>
        <p:txBody>
          <a:bodyPr>
            <a:normAutofit/>
          </a:bodyPr>
          <a:lstStyle/>
          <a:p>
            <a:pPr algn="ctr"/>
            <a:r>
              <a:rPr lang="zh-CN" altLang="en-US" sz="4000" b="1" dirty="0"/>
              <a:t>近三年写作命题汇总</a:t>
            </a:r>
          </a:p>
        </p:txBody>
      </p:sp>
      <p:graphicFrame>
        <p:nvGraphicFramePr>
          <p:cNvPr id="4" name="内容占位符 3"/>
          <p:cNvGraphicFramePr>
            <a:graphicFrameLocks noGrp="1"/>
          </p:cNvGraphicFramePr>
          <p:nvPr>
            <p:ph idx="1"/>
          </p:nvPr>
        </p:nvGraphicFramePr>
        <p:xfrm>
          <a:off x="831850" y="1124585"/>
          <a:ext cx="10588625" cy="5020945"/>
        </p:xfrm>
        <a:graphic>
          <a:graphicData uri="http://schemas.openxmlformats.org/drawingml/2006/table">
            <a:tbl>
              <a:tblPr firstRow="1" bandRow="1">
                <a:tableStyleId>{5C22544A-7EE6-4342-B048-85BDC9FD1C3A}</a:tableStyleId>
              </a:tblPr>
              <a:tblGrid>
                <a:gridCol w="1765300"/>
                <a:gridCol w="1941195"/>
                <a:gridCol w="2292985"/>
                <a:gridCol w="4589145"/>
              </a:tblGrid>
              <a:tr h="385445">
                <a:tc>
                  <a:txBody>
                    <a:bodyPr/>
                    <a:lstStyle/>
                    <a:p>
                      <a:endParaRPr lang="zh-CN" altLang="en-US" sz="1800" b="1" dirty="0">
                        <a:latin typeface="楷体" panose="02010609060101010101" charset="-122"/>
                        <a:ea typeface="楷体" panose="02010609060101010101" charset="-122"/>
                      </a:endParaRPr>
                    </a:p>
                  </a:txBody>
                  <a:tcPr/>
                </a:tc>
                <a:tc>
                  <a:txBody>
                    <a:bodyPr/>
                    <a:lstStyle/>
                    <a:p>
                      <a:r>
                        <a:rPr lang="zh-CN" altLang="en-US" sz="1800" b="1" dirty="0">
                          <a:latin typeface="楷体" panose="02010609060101010101" charset="-122"/>
                          <a:ea typeface="楷体" panose="02010609060101010101" charset="-122"/>
                        </a:rPr>
                        <a:t>类型</a:t>
                      </a:r>
                    </a:p>
                  </a:txBody>
                  <a:tcPr/>
                </a:tc>
                <a:tc>
                  <a:txBody>
                    <a:bodyPr/>
                    <a:lstStyle/>
                    <a:p>
                      <a:r>
                        <a:rPr lang="zh-CN" altLang="en-US" sz="1800" b="1" dirty="0">
                          <a:latin typeface="楷体" panose="02010609060101010101" charset="-122"/>
                          <a:ea typeface="楷体" panose="02010609060101010101" charset="-122"/>
                        </a:rPr>
                        <a:t>选材</a:t>
                      </a:r>
                    </a:p>
                  </a:txBody>
                  <a:tcPr/>
                </a:tc>
                <a:tc>
                  <a:txBody>
                    <a:bodyPr/>
                    <a:lstStyle/>
                    <a:p>
                      <a:r>
                        <a:rPr lang="zh-CN" altLang="en-US" sz="1800" b="1" dirty="0">
                          <a:latin typeface="楷体" panose="02010609060101010101" charset="-122"/>
                          <a:ea typeface="楷体" panose="02010609060101010101" charset="-122"/>
                        </a:rPr>
                        <a:t>任务</a:t>
                      </a:r>
                    </a:p>
                  </a:txBody>
                  <a:tcPr/>
                </a:tc>
              </a:tr>
              <a:tr h="385445">
                <a:tc>
                  <a:txBody>
                    <a:bodyPr/>
                    <a:lstStyle/>
                    <a:p>
                      <a:r>
                        <a:rPr lang="en-US" altLang="zh-CN" sz="1800" b="1" dirty="0">
                          <a:effectLst>
                            <a:outerShdw blurRad="38100" dist="38100" dir="2700000" algn="tl">
                              <a:srgbClr val="000000">
                                <a:alpha val="43137"/>
                              </a:srgbClr>
                            </a:outerShdw>
                          </a:effectLst>
                          <a:latin typeface="楷体" panose="02010609060101010101" charset="-122"/>
                          <a:ea typeface="楷体" panose="02010609060101010101" charset="-122"/>
                        </a:rPr>
                        <a:t>2016</a:t>
                      </a:r>
                      <a:r>
                        <a:rPr lang="zh-CN" altLang="en-US" sz="1800" b="1" dirty="0">
                          <a:effectLst>
                            <a:outerShdw blurRad="38100" dist="38100" dir="2700000" algn="tl">
                              <a:srgbClr val="000000">
                                <a:alpha val="43137"/>
                              </a:srgbClr>
                            </a:outerShdw>
                          </a:effectLst>
                          <a:latin typeface="楷体" panose="02010609060101010101" charset="-122"/>
                          <a:ea typeface="楷体" panose="02010609060101010101" charset="-122"/>
                        </a:rPr>
                        <a:t>课标一</a:t>
                      </a:r>
                    </a:p>
                  </a:txBody>
                  <a:tcPr/>
                </a:tc>
                <a:tc>
                  <a:txBody>
                    <a:bodyPr/>
                    <a:lstStyle/>
                    <a:p>
                      <a:r>
                        <a:rPr lang="zh-CN" altLang="en-US" sz="1800" b="1" dirty="0">
                          <a:latin typeface="楷体" panose="02010609060101010101" charset="-122"/>
                          <a:ea typeface="楷体" panose="02010609060101010101" charset="-122"/>
                        </a:rPr>
                        <a:t>漫画类材料</a:t>
                      </a:r>
                    </a:p>
                  </a:txBody>
                  <a:tcPr/>
                </a:tc>
                <a:tc>
                  <a:txBody>
                    <a:bodyPr/>
                    <a:lstStyle/>
                    <a:p>
                      <a:r>
                        <a:rPr lang="zh-CN" altLang="en-US" sz="1800" b="1" dirty="0">
                          <a:latin typeface="楷体" panose="02010609060101010101" charset="-122"/>
                          <a:ea typeface="楷体" panose="02010609060101010101" charset="-122"/>
                        </a:rPr>
                        <a:t>“耳光与亲吻”</a:t>
                      </a:r>
                    </a:p>
                  </a:txBody>
                  <a:tcPr/>
                </a:tc>
                <a:tc>
                  <a:txBody>
                    <a:bodyPr/>
                    <a:lstStyle/>
                    <a:p>
                      <a:r>
                        <a:rPr lang="zh-CN" altLang="en-US" sz="1800" b="1" dirty="0">
                          <a:latin typeface="楷体" panose="02010609060101010101" charset="-122"/>
                          <a:ea typeface="楷体" panose="02010609060101010101" charset="-122"/>
                        </a:rPr>
                        <a:t>“结合材料内容寓意”</a:t>
                      </a:r>
                    </a:p>
                  </a:txBody>
                  <a:tcPr/>
                </a:tc>
              </a:tr>
              <a:tr h="385445">
                <a:tc>
                  <a:txBody>
                    <a:bodyPr/>
                    <a:lstStyle/>
                    <a:p>
                      <a:r>
                        <a:rPr lang="en-US" altLang="zh-CN" sz="1800" b="1" dirty="0">
                          <a:effectLst>
                            <a:outerShdw blurRad="38100" dist="38100" dir="2700000" algn="tl">
                              <a:srgbClr val="000000">
                                <a:alpha val="43137"/>
                              </a:srgbClr>
                            </a:outerShdw>
                          </a:effectLst>
                          <a:latin typeface="楷体" panose="02010609060101010101" charset="-122"/>
                          <a:ea typeface="楷体" panose="02010609060101010101" charset="-122"/>
                        </a:rPr>
                        <a:t>2016</a:t>
                      </a:r>
                      <a:r>
                        <a:rPr lang="zh-CN" altLang="en-US" sz="1800" b="1" dirty="0">
                          <a:effectLst>
                            <a:outerShdw blurRad="38100" dist="38100" dir="2700000" algn="tl">
                              <a:srgbClr val="000000">
                                <a:alpha val="43137"/>
                              </a:srgbClr>
                            </a:outerShdw>
                          </a:effectLst>
                          <a:latin typeface="楷体" panose="02010609060101010101" charset="-122"/>
                          <a:ea typeface="楷体" panose="02010609060101010101" charset="-122"/>
                        </a:rPr>
                        <a:t>课标二</a:t>
                      </a:r>
                    </a:p>
                  </a:txBody>
                  <a:tcPr/>
                </a:tc>
                <a:tc>
                  <a:txBody>
                    <a:bodyPr/>
                    <a:lstStyle/>
                    <a:p>
                      <a:r>
                        <a:rPr lang="zh-CN" altLang="en-US" sz="1800" b="1" dirty="0">
                          <a:latin typeface="楷体" panose="02010609060101010101" charset="-122"/>
                          <a:ea typeface="楷体" panose="02010609060101010101" charset="-122"/>
                        </a:rPr>
                        <a:t>话题类材料</a:t>
                      </a:r>
                    </a:p>
                  </a:txBody>
                  <a:tcPr/>
                </a:tc>
                <a:tc>
                  <a:txBody>
                    <a:bodyPr/>
                    <a:lstStyle/>
                    <a:p>
                      <a:r>
                        <a:rPr lang="zh-CN" altLang="en-US" sz="1800" b="1" dirty="0">
                          <a:latin typeface="楷体" panose="02010609060101010101" charset="-122"/>
                          <a:ea typeface="楷体" panose="02010609060101010101" charset="-122"/>
                        </a:rPr>
                        <a:t>“语言学习”</a:t>
                      </a:r>
                    </a:p>
                  </a:txBody>
                  <a:tcPr/>
                </a:tc>
                <a:tc>
                  <a:txBody>
                    <a:bodyPr/>
                    <a:lstStyle/>
                    <a:p>
                      <a:r>
                        <a:rPr lang="zh-CN" altLang="en-US" sz="1800" b="1" dirty="0">
                          <a:latin typeface="楷体" panose="02010609060101010101" charset="-122"/>
                          <a:ea typeface="楷体" panose="02010609060101010101" charset="-122"/>
                        </a:rPr>
                        <a:t>“比较三条途径，阐述看法理由”</a:t>
                      </a:r>
                    </a:p>
                  </a:txBody>
                  <a:tcPr/>
                </a:tc>
              </a:tr>
              <a:tr h="385445">
                <a:tc>
                  <a:txBody>
                    <a:bodyPr/>
                    <a:lstStyle/>
                    <a:p>
                      <a:r>
                        <a:rPr lang="en-US" altLang="zh-CN" sz="1800" b="1" dirty="0">
                          <a:effectLst>
                            <a:outerShdw blurRad="38100" dist="38100" dir="2700000" algn="tl">
                              <a:srgbClr val="000000">
                                <a:alpha val="43137"/>
                              </a:srgbClr>
                            </a:outerShdw>
                          </a:effectLst>
                          <a:latin typeface="楷体" panose="02010609060101010101" charset="-122"/>
                          <a:ea typeface="楷体" panose="02010609060101010101" charset="-122"/>
                        </a:rPr>
                        <a:t>2016</a:t>
                      </a:r>
                      <a:r>
                        <a:rPr lang="zh-CN" altLang="en-US" sz="1800" b="1" dirty="0">
                          <a:effectLst>
                            <a:outerShdw blurRad="38100" dist="38100" dir="2700000" algn="tl">
                              <a:srgbClr val="000000">
                                <a:alpha val="43137"/>
                              </a:srgbClr>
                            </a:outerShdw>
                          </a:effectLst>
                          <a:latin typeface="楷体" panose="02010609060101010101" charset="-122"/>
                          <a:ea typeface="楷体" panose="02010609060101010101" charset="-122"/>
                        </a:rPr>
                        <a:t>课标三</a:t>
                      </a:r>
                    </a:p>
                  </a:txBody>
                  <a:tcPr/>
                </a:tc>
                <a:tc>
                  <a:txBody>
                    <a:bodyPr/>
                    <a:lstStyle/>
                    <a:p>
                      <a:r>
                        <a:rPr lang="zh-CN" altLang="en-US" sz="1800" b="1" dirty="0">
                          <a:latin typeface="楷体" panose="02010609060101010101" charset="-122"/>
                          <a:ea typeface="楷体" panose="02010609060101010101" charset="-122"/>
                        </a:rPr>
                        <a:t>时事类材料</a:t>
                      </a:r>
                    </a:p>
                  </a:txBody>
                  <a:tcPr/>
                </a:tc>
                <a:tc>
                  <a:txBody>
                    <a:bodyPr/>
                    <a:lstStyle/>
                    <a:p>
                      <a:r>
                        <a:rPr lang="zh-CN" altLang="en-US" sz="1800" b="1" dirty="0">
                          <a:latin typeface="楷体" panose="02010609060101010101" charset="-122"/>
                          <a:ea typeface="楷体" panose="02010609060101010101" charset="-122"/>
                        </a:rPr>
                        <a:t>“创业创新”</a:t>
                      </a:r>
                    </a:p>
                  </a:txBody>
                  <a:tcPr/>
                </a:tc>
                <a:tc>
                  <a:txBody>
                    <a:bodyPr/>
                    <a:lstStyle/>
                    <a:p>
                      <a:r>
                        <a:rPr lang="zh-CN" altLang="en-US" sz="1800" b="1" dirty="0">
                          <a:latin typeface="楷体" panose="02010609060101010101" charset="-122"/>
                          <a:ea typeface="楷体" panose="02010609060101010101" charset="-122"/>
                        </a:rPr>
                        <a:t>“综合材料内容含义”</a:t>
                      </a:r>
                    </a:p>
                  </a:txBody>
                  <a:tcPr/>
                </a:tc>
              </a:tr>
              <a:tr h="665480">
                <a:tc>
                  <a:txBody>
                    <a:bodyPr/>
                    <a:lstStyle/>
                    <a:p>
                      <a:r>
                        <a:rPr lang="en-US" altLang="zh-CN" sz="1800" b="1" dirty="0">
                          <a:effectLst>
                            <a:outerShdw blurRad="38100" dist="38100" dir="2700000" algn="tl">
                              <a:srgbClr val="000000">
                                <a:alpha val="43137"/>
                              </a:srgbClr>
                            </a:outerShdw>
                          </a:effectLst>
                          <a:latin typeface="楷体" panose="02010609060101010101" charset="-122"/>
                          <a:ea typeface="楷体" panose="02010609060101010101" charset="-122"/>
                        </a:rPr>
                        <a:t>2017</a:t>
                      </a:r>
                      <a:r>
                        <a:rPr lang="zh-CN" altLang="en-US" sz="1800" b="1" dirty="0">
                          <a:effectLst>
                            <a:outerShdw blurRad="38100" dist="38100" dir="2700000" algn="tl">
                              <a:srgbClr val="000000">
                                <a:alpha val="43137"/>
                              </a:srgbClr>
                            </a:outerShdw>
                          </a:effectLst>
                          <a:latin typeface="楷体" panose="02010609060101010101" charset="-122"/>
                          <a:ea typeface="楷体" panose="02010609060101010101" charset="-122"/>
                        </a:rPr>
                        <a:t>课标一</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charset="-122"/>
                          <a:ea typeface="楷体" panose="02010609060101010101" charset="-122"/>
                        </a:rPr>
                        <a:t>时事类材料</a:t>
                      </a:r>
                    </a:p>
                    <a:p>
                      <a:endParaRPr lang="zh-CN" altLang="en-US" sz="1800" b="1" dirty="0">
                        <a:latin typeface="楷体" panose="02010609060101010101" charset="-122"/>
                        <a:ea typeface="楷体" panose="02010609060101010101" charset="-122"/>
                      </a:endParaRPr>
                    </a:p>
                  </a:txBody>
                  <a:tcPr/>
                </a:tc>
                <a:tc>
                  <a:txBody>
                    <a:bodyPr/>
                    <a:lstStyle/>
                    <a:p>
                      <a:r>
                        <a:rPr lang="zh-CN" altLang="en-US" sz="1800" b="1" dirty="0">
                          <a:latin typeface="楷体" panose="02010609060101010101" charset="-122"/>
                          <a:ea typeface="楷体" panose="02010609060101010101" charset="-122"/>
                        </a:rPr>
                        <a:t>“中国关键词”</a:t>
                      </a:r>
                    </a:p>
                  </a:txBody>
                  <a:tcPr/>
                </a:tc>
                <a:tc>
                  <a:txBody>
                    <a:bodyPr/>
                    <a:lstStyle/>
                    <a:p>
                      <a:r>
                        <a:rPr lang="zh-CN" altLang="en-US" sz="1800" b="1" dirty="0">
                          <a:latin typeface="楷体" panose="02010609060101010101" charset="-122"/>
                          <a:ea typeface="楷体" panose="02010609060101010101" charset="-122"/>
                        </a:rPr>
                        <a:t>“选词构成有机联系”“帮助外国青年了解中国”</a:t>
                      </a:r>
                    </a:p>
                  </a:txBody>
                  <a:tcPr/>
                </a:tc>
              </a:tr>
              <a:tr h="665480">
                <a:tc>
                  <a:txBody>
                    <a:bodyPr/>
                    <a:lstStyle/>
                    <a:p>
                      <a:r>
                        <a:rPr lang="en-US" altLang="zh-CN" sz="1800" b="1" dirty="0">
                          <a:effectLst>
                            <a:outerShdw blurRad="38100" dist="38100" dir="2700000" algn="tl">
                              <a:srgbClr val="000000">
                                <a:alpha val="43137"/>
                              </a:srgbClr>
                            </a:outerShdw>
                          </a:effectLst>
                          <a:latin typeface="楷体" panose="02010609060101010101" charset="-122"/>
                          <a:ea typeface="楷体" panose="02010609060101010101" charset="-122"/>
                        </a:rPr>
                        <a:t>2017</a:t>
                      </a:r>
                      <a:r>
                        <a:rPr lang="zh-CN" altLang="en-US" sz="1800" b="1" dirty="0">
                          <a:effectLst>
                            <a:outerShdw blurRad="38100" dist="38100" dir="2700000" algn="tl">
                              <a:srgbClr val="000000">
                                <a:alpha val="43137"/>
                              </a:srgbClr>
                            </a:outerShdw>
                          </a:effectLst>
                          <a:latin typeface="楷体" panose="02010609060101010101" charset="-122"/>
                          <a:ea typeface="楷体" panose="02010609060101010101" charset="-122"/>
                        </a:rPr>
                        <a:t>课标二</a:t>
                      </a:r>
                    </a:p>
                  </a:txBody>
                  <a:tcPr/>
                </a:tc>
                <a:tc>
                  <a:txBody>
                    <a:bodyPr/>
                    <a:lstStyle/>
                    <a:p>
                      <a:r>
                        <a:rPr lang="zh-CN" altLang="en-US" sz="1800" b="1" dirty="0">
                          <a:latin typeface="楷体" panose="02010609060101010101" charset="-122"/>
                          <a:ea typeface="楷体" panose="02010609060101010101" charset="-122"/>
                        </a:rPr>
                        <a:t>名句类材料</a:t>
                      </a:r>
                    </a:p>
                  </a:txBody>
                  <a:tcPr/>
                </a:tc>
                <a:tc>
                  <a:txBody>
                    <a:bodyPr/>
                    <a:lstStyle/>
                    <a:p>
                      <a:r>
                        <a:rPr lang="zh-CN" altLang="en-US" sz="1800" b="1" dirty="0">
                          <a:latin typeface="楷体" panose="02010609060101010101" charset="-122"/>
                          <a:ea typeface="楷体" panose="02010609060101010101" charset="-122"/>
                        </a:rPr>
                        <a:t>“中华名句”</a:t>
                      </a:r>
                    </a:p>
                  </a:txBody>
                  <a:tcPr/>
                </a:tc>
                <a:tc>
                  <a:txBody>
                    <a:bodyPr/>
                    <a:lstStyle/>
                    <a:p>
                      <a:r>
                        <a:rPr lang="zh-CN" altLang="en-US" sz="1800" b="1" dirty="0">
                          <a:latin typeface="楷体" panose="02010609060101010101" charset="-122"/>
                          <a:ea typeface="楷体" panose="02010609060101010101" charset="-122"/>
                        </a:rPr>
                        <a:t>“以其中两三句确定立意”“感触与思考”</a:t>
                      </a:r>
                    </a:p>
                  </a:txBody>
                  <a:tcPr/>
                </a:tc>
              </a:tr>
              <a:tr h="664845">
                <a:tc>
                  <a:txBody>
                    <a:bodyPr/>
                    <a:lstStyle/>
                    <a:p>
                      <a:r>
                        <a:rPr lang="en-US" altLang="zh-CN" sz="1800" b="1" dirty="0">
                          <a:effectLst>
                            <a:outerShdw blurRad="38100" dist="38100" dir="2700000" algn="tl">
                              <a:srgbClr val="000000">
                                <a:alpha val="43137"/>
                              </a:srgbClr>
                            </a:outerShdw>
                          </a:effectLst>
                          <a:latin typeface="楷体" panose="02010609060101010101" charset="-122"/>
                          <a:ea typeface="楷体" panose="02010609060101010101" charset="-122"/>
                        </a:rPr>
                        <a:t>2017</a:t>
                      </a:r>
                      <a:r>
                        <a:rPr lang="zh-CN" altLang="en-US" sz="1800" b="1" dirty="0">
                          <a:effectLst>
                            <a:outerShdw blurRad="38100" dist="38100" dir="2700000" algn="tl">
                              <a:srgbClr val="000000">
                                <a:alpha val="43137"/>
                              </a:srgbClr>
                            </a:outerShdw>
                          </a:effectLst>
                          <a:latin typeface="楷体" panose="02010609060101010101" charset="-122"/>
                          <a:ea typeface="楷体" panose="02010609060101010101" charset="-122"/>
                        </a:rPr>
                        <a:t>课标三</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charset="-122"/>
                          <a:ea typeface="楷体" panose="02010609060101010101" charset="-122"/>
                        </a:rPr>
                        <a:t>时事类材料</a:t>
                      </a:r>
                    </a:p>
                    <a:p>
                      <a:endParaRPr lang="zh-CN" altLang="en-US" sz="1800" b="1" dirty="0">
                        <a:latin typeface="楷体" panose="02010609060101010101" charset="-122"/>
                        <a:ea typeface="楷体" panose="02010609060101010101" charset="-122"/>
                      </a:endParaRPr>
                    </a:p>
                  </a:txBody>
                  <a:tcPr/>
                </a:tc>
                <a:tc>
                  <a:txBody>
                    <a:bodyPr/>
                    <a:lstStyle/>
                    <a:p>
                      <a:r>
                        <a:rPr lang="zh-CN" altLang="en-US" sz="1800" b="1" dirty="0">
                          <a:latin typeface="楷体" panose="02010609060101010101" charset="-122"/>
                          <a:ea typeface="楷体" panose="02010609060101010101" charset="-122"/>
                        </a:rPr>
                        <a:t>“高考四十周年”</a:t>
                      </a:r>
                    </a:p>
                  </a:txBody>
                  <a:tcPr/>
                </a:tc>
                <a:tc>
                  <a:txBody>
                    <a:bodyPr/>
                    <a:lstStyle/>
                    <a:p>
                      <a:r>
                        <a:rPr lang="zh-CN" altLang="en-US" sz="1800" b="1" dirty="0">
                          <a:latin typeface="楷体" panose="02010609060101010101" charset="-122"/>
                          <a:ea typeface="楷体" panose="02010609060101010101" charset="-122"/>
                        </a:rPr>
                        <a:t>“以我看高考为副标题”</a:t>
                      </a:r>
                    </a:p>
                  </a:txBody>
                  <a:tcPr/>
                </a:tc>
              </a:tr>
              <a:tr h="665480">
                <a:tc>
                  <a:txBody>
                    <a:bodyPr/>
                    <a:lstStyle/>
                    <a:p>
                      <a:r>
                        <a:rPr lang="en-US" altLang="zh-CN" sz="1800" b="1" dirty="0">
                          <a:effectLst>
                            <a:outerShdw blurRad="38100" dist="38100" dir="2700000" algn="tl">
                              <a:srgbClr val="000000">
                                <a:alpha val="43137"/>
                              </a:srgbClr>
                            </a:outerShdw>
                          </a:effectLst>
                          <a:latin typeface="楷体" panose="02010609060101010101" charset="-122"/>
                          <a:ea typeface="楷体" panose="02010609060101010101" charset="-122"/>
                        </a:rPr>
                        <a:t>2018</a:t>
                      </a:r>
                      <a:r>
                        <a:rPr lang="zh-CN" altLang="en-US" sz="1800" b="1" dirty="0">
                          <a:effectLst>
                            <a:outerShdw blurRad="38100" dist="38100" dir="2700000" algn="tl">
                              <a:srgbClr val="000000">
                                <a:alpha val="43137"/>
                              </a:srgbClr>
                            </a:outerShdw>
                          </a:effectLst>
                          <a:latin typeface="楷体" panose="02010609060101010101" charset="-122"/>
                          <a:ea typeface="楷体" panose="02010609060101010101" charset="-122"/>
                        </a:rPr>
                        <a:t>课标一</a:t>
                      </a:r>
                    </a:p>
                  </a:txBody>
                  <a:tcPr/>
                </a:tc>
                <a:tc>
                  <a:txBody>
                    <a:bodyPr/>
                    <a:lstStyle/>
                    <a:p>
                      <a:r>
                        <a:rPr lang="zh-CN" altLang="en-US" sz="1800" b="1" dirty="0">
                          <a:latin typeface="楷体" panose="02010609060101010101" charset="-122"/>
                          <a:ea typeface="楷体" panose="02010609060101010101" charset="-122"/>
                        </a:rPr>
                        <a:t>时事类材料</a:t>
                      </a:r>
                    </a:p>
                  </a:txBody>
                  <a:tcPr/>
                </a:tc>
                <a:tc>
                  <a:txBody>
                    <a:bodyPr/>
                    <a:lstStyle/>
                    <a:p>
                      <a:r>
                        <a:rPr lang="zh-CN" altLang="en-US" sz="1800" b="1" dirty="0">
                          <a:latin typeface="楷体" panose="02010609060101010101" charset="-122"/>
                          <a:ea typeface="楷体" panose="02010609060101010101" charset="-122"/>
                        </a:rPr>
                        <a:t>“新世纪编年史”</a:t>
                      </a:r>
                    </a:p>
                  </a:txBody>
                  <a:tcPr/>
                </a:tc>
                <a:tc>
                  <a:txBody>
                    <a:bodyPr/>
                    <a:lstStyle/>
                    <a:p>
                      <a:r>
                        <a:rPr lang="zh-CN" altLang="en-US" sz="1800" b="1" dirty="0">
                          <a:latin typeface="楷体" panose="02010609060101010101" charset="-122"/>
                          <a:ea typeface="楷体" panose="02010609060101010101" charset="-122"/>
                        </a:rPr>
                        <a:t>“装进时光瓶”“给</a:t>
                      </a:r>
                      <a:r>
                        <a:rPr lang="en-US" altLang="zh-CN" sz="1800" b="1" dirty="0">
                          <a:latin typeface="楷体" panose="02010609060101010101" charset="-122"/>
                          <a:ea typeface="楷体" panose="02010609060101010101" charset="-122"/>
                        </a:rPr>
                        <a:t>2035</a:t>
                      </a:r>
                      <a:r>
                        <a:rPr lang="zh-CN" altLang="en-US" sz="1800" b="1" dirty="0">
                          <a:latin typeface="楷体" panose="02010609060101010101" charset="-122"/>
                          <a:ea typeface="楷体" panose="02010609060101010101" charset="-122"/>
                        </a:rPr>
                        <a:t>年十八岁的一代”</a:t>
                      </a:r>
                    </a:p>
                  </a:txBody>
                  <a:tcPr/>
                </a:tc>
              </a:tr>
              <a:tr h="385445">
                <a:tc>
                  <a:txBody>
                    <a:bodyPr/>
                    <a:lstStyle/>
                    <a:p>
                      <a:r>
                        <a:rPr lang="en-US" altLang="zh-CN" sz="1800" b="1" dirty="0">
                          <a:effectLst>
                            <a:outerShdw blurRad="38100" dist="38100" dir="2700000" algn="tl">
                              <a:srgbClr val="000000">
                                <a:alpha val="43137"/>
                              </a:srgbClr>
                            </a:outerShdw>
                          </a:effectLst>
                          <a:latin typeface="楷体" panose="02010609060101010101" charset="-122"/>
                          <a:ea typeface="楷体" panose="02010609060101010101" charset="-122"/>
                        </a:rPr>
                        <a:t>2018</a:t>
                      </a:r>
                      <a:r>
                        <a:rPr lang="zh-CN" altLang="en-US" sz="1800" b="1" dirty="0">
                          <a:effectLst>
                            <a:outerShdw blurRad="38100" dist="38100" dir="2700000" algn="tl">
                              <a:srgbClr val="000000">
                                <a:alpha val="43137"/>
                              </a:srgbClr>
                            </a:outerShdw>
                          </a:effectLst>
                          <a:latin typeface="楷体" panose="02010609060101010101" charset="-122"/>
                          <a:ea typeface="楷体" panose="02010609060101010101" charset="-122"/>
                        </a:rPr>
                        <a:t>课标二</a:t>
                      </a:r>
                    </a:p>
                  </a:txBody>
                  <a:tcPr/>
                </a:tc>
                <a:tc>
                  <a:txBody>
                    <a:bodyPr/>
                    <a:lstStyle/>
                    <a:p>
                      <a:r>
                        <a:rPr lang="zh-CN" altLang="en-US" sz="1800" b="1" dirty="0">
                          <a:latin typeface="楷体" panose="02010609060101010101" charset="-122"/>
                          <a:ea typeface="楷体" panose="02010609060101010101" charset="-122"/>
                        </a:rPr>
                        <a:t>哲理类材料</a:t>
                      </a:r>
                    </a:p>
                  </a:txBody>
                  <a:tcPr/>
                </a:tc>
                <a:tc>
                  <a:txBody>
                    <a:bodyPr/>
                    <a:lstStyle/>
                    <a:p>
                      <a:r>
                        <a:rPr lang="zh-CN" altLang="en-US" sz="1800" b="1" dirty="0">
                          <a:latin typeface="楷体" panose="02010609060101010101" charset="-122"/>
                          <a:ea typeface="楷体" panose="02010609060101010101" charset="-122"/>
                        </a:rPr>
                        <a:t>“战机弹痕分布”</a:t>
                      </a:r>
                    </a:p>
                  </a:txBody>
                  <a:tcPr/>
                </a:tc>
                <a:tc>
                  <a:txBody>
                    <a:bodyPr/>
                    <a:lstStyle/>
                    <a:p>
                      <a:r>
                        <a:rPr lang="zh-CN" altLang="en-US" sz="1800" b="1" dirty="0">
                          <a:latin typeface="楷体" panose="02010609060101010101" charset="-122"/>
                          <a:ea typeface="楷体" panose="02010609060101010101" charset="-122"/>
                        </a:rPr>
                        <a:t>“综合材料内容及含意，选好角度”</a:t>
                      </a:r>
                    </a:p>
                  </a:txBody>
                  <a:tcPr/>
                </a:tc>
              </a:tr>
              <a:tr h="432435">
                <a:tc>
                  <a:txBody>
                    <a:bodyPr/>
                    <a:lstStyle/>
                    <a:p>
                      <a:r>
                        <a:rPr lang="en-US" altLang="zh-CN" sz="1800" b="1" dirty="0">
                          <a:effectLst>
                            <a:outerShdw blurRad="38100" dist="38100" dir="2700000" algn="tl">
                              <a:srgbClr val="000000">
                                <a:alpha val="43137"/>
                              </a:srgbClr>
                            </a:outerShdw>
                          </a:effectLst>
                          <a:latin typeface="楷体" panose="02010609060101010101" charset="-122"/>
                          <a:ea typeface="楷体" panose="02010609060101010101" charset="-122"/>
                        </a:rPr>
                        <a:t>2018</a:t>
                      </a:r>
                      <a:r>
                        <a:rPr lang="zh-CN" altLang="en-US" sz="1800" b="1" dirty="0">
                          <a:effectLst>
                            <a:outerShdw blurRad="38100" dist="38100" dir="2700000" algn="tl">
                              <a:srgbClr val="000000">
                                <a:alpha val="43137"/>
                              </a:srgbClr>
                            </a:outerShdw>
                          </a:effectLst>
                          <a:latin typeface="楷体" panose="02010609060101010101" charset="-122"/>
                          <a:ea typeface="楷体" panose="02010609060101010101" charset="-122"/>
                        </a:rPr>
                        <a:t>课标三</a:t>
                      </a:r>
                    </a:p>
                  </a:txBody>
                  <a:tcPr/>
                </a:tc>
                <a:tc>
                  <a:txBody>
                    <a:bodyPr/>
                    <a:lstStyle/>
                    <a:p>
                      <a:r>
                        <a:rPr lang="zh-CN" altLang="en-US" sz="1800" b="1" dirty="0">
                          <a:latin typeface="楷体" panose="02010609060101010101" charset="-122"/>
                          <a:ea typeface="楷体" panose="02010609060101010101" charset="-122"/>
                        </a:rPr>
                        <a:t>时事类材料</a:t>
                      </a:r>
                    </a:p>
                  </a:txBody>
                  <a:tcPr/>
                </a:tc>
                <a:tc>
                  <a:txBody>
                    <a:bodyPr/>
                    <a:lstStyle/>
                    <a:p>
                      <a:r>
                        <a:rPr lang="zh-CN" altLang="en-US" sz="1800" b="1" dirty="0">
                          <a:latin typeface="楷体" panose="02010609060101010101" charset="-122"/>
                          <a:ea typeface="楷体" panose="02010609060101010101" charset="-122"/>
                        </a:rPr>
                        <a:t>“改革开放口号”</a:t>
                      </a:r>
                    </a:p>
                  </a:txBody>
                  <a:tcPr/>
                </a:tc>
                <a:tc>
                  <a:txBody>
                    <a:bodyPr/>
                    <a:lstStyle/>
                    <a:p>
                      <a:r>
                        <a:rPr lang="zh-CN" altLang="en-US" sz="1800" b="1" dirty="0">
                          <a:latin typeface="楷体" panose="02010609060101010101" charset="-122"/>
                          <a:ea typeface="楷体" panose="02010609060101010101" charset="-122"/>
                        </a:rPr>
                        <a:t>“围绕材料内容及含意”</a:t>
                      </a: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14325" y="241300"/>
            <a:ext cx="11230610" cy="6108065"/>
            <a:chOff x="495" y="380"/>
            <a:chExt cx="17686" cy="9619"/>
          </a:xfrm>
        </p:grpSpPr>
        <p:pic>
          <p:nvPicPr>
            <p:cNvPr id="4" name="图片 3" descr="x86"/>
            <p:cNvPicPr>
              <a:picLocks noChangeAspect="1"/>
            </p:cNvPicPr>
            <p:nvPr/>
          </p:nvPicPr>
          <p:blipFill>
            <a:blip r:embed="rId2"/>
            <a:stretch>
              <a:fillRect/>
            </a:stretch>
          </p:blipFill>
          <p:spPr>
            <a:xfrm>
              <a:off x="495" y="380"/>
              <a:ext cx="17686" cy="9619"/>
            </a:xfrm>
            <a:prstGeom prst="rect">
              <a:avLst/>
            </a:prstGeom>
          </p:spPr>
        </p:pic>
        <p:sp>
          <p:nvSpPr>
            <p:cNvPr id="5" name="矩形 4"/>
            <p:cNvSpPr/>
            <p:nvPr/>
          </p:nvSpPr>
          <p:spPr>
            <a:xfrm>
              <a:off x="13353" y="8959"/>
              <a:ext cx="4558" cy="1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14045" y="382270"/>
            <a:ext cx="10633710" cy="5999480"/>
            <a:chOff x="967" y="602"/>
            <a:chExt cx="16746" cy="9448"/>
          </a:xfrm>
        </p:grpSpPr>
        <p:pic>
          <p:nvPicPr>
            <p:cNvPr id="4" name="图片 3" descr="x85"/>
            <p:cNvPicPr>
              <a:picLocks noChangeAspect="1"/>
            </p:cNvPicPr>
            <p:nvPr/>
          </p:nvPicPr>
          <p:blipFill>
            <a:blip r:embed="rId2"/>
            <a:stretch>
              <a:fillRect/>
            </a:stretch>
          </p:blipFill>
          <p:spPr>
            <a:xfrm>
              <a:off x="967" y="602"/>
              <a:ext cx="16747" cy="9448"/>
            </a:xfrm>
            <a:prstGeom prst="rect">
              <a:avLst/>
            </a:prstGeom>
          </p:spPr>
        </p:pic>
        <p:sp>
          <p:nvSpPr>
            <p:cNvPr id="5" name="矩形 4"/>
            <p:cNvSpPr/>
            <p:nvPr/>
          </p:nvSpPr>
          <p:spPr>
            <a:xfrm>
              <a:off x="12957" y="9010"/>
              <a:ext cx="4558" cy="1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722245"/>
            <a:ext cx="10515600" cy="1142365"/>
          </a:xfrm>
        </p:spPr>
        <p:txBody>
          <a:bodyPr/>
          <a:lstStyle/>
          <a:p>
            <a:pPr marL="0" indent="0" algn="ctr">
              <a:buNone/>
            </a:pPr>
            <a:r>
              <a:rPr lang="zh-CN" altLang="en-US" sz="4800" b="1">
                <a:solidFill>
                  <a:schemeClr val="tx1"/>
                </a:solidFill>
                <a:effectLst>
                  <a:outerShdw blurRad="38100" dist="19050" dir="2700000" algn="tl" rotWithShape="0">
                    <a:schemeClr val="dk1">
                      <a:alpha val="40000"/>
                    </a:schemeClr>
                  </a:outerShdw>
                </a:effectLst>
              </a:rPr>
              <a:t>怎么写比写什么重要！</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0520" y="220980"/>
            <a:ext cx="10515600" cy="4351338"/>
          </a:xfrm>
        </p:spPr>
        <p:txBody>
          <a:bodyPr>
            <a:noAutofit/>
          </a:bodyPr>
          <a:lstStyle/>
          <a:p>
            <a:pPr fontAlgn="auto">
              <a:lnSpc>
                <a:spcPts val="2200"/>
              </a:lnSpc>
            </a:pPr>
            <a:r>
              <a:rPr lang="zh-CN" altLang="en-US" sz="2000">
                <a:solidFill>
                  <a:schemeClr val="tx1"/>
                </a:solidFill>
                <a:effectLst>
                  <a:outerShdw blurRad="38100" dist="19050" dir="2700000" algn="tl" rotWithShape="0">
                    <a:schemeClr val="dk1">
                      <a:alpha val="40000"/>
                    </a:schemeClr>
                  </a:outerShdw>
                </a:effectLst>
              </a:rPr>
              <a:t>22.阅读下面的材料，根据要求写作。（60分）</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2000年  农历庚辰龙年，人类迈进新千年，中国千万“世纪宝宝”出生。</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2008年汶川大地震，北京奥运会。</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2013年“天宫一号”首次太空授课。</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公路“村村通”接近完成；“精准扶贫”开始推动。</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2017年网民规模达7.72亿，互联网普及率超全球平均水平。</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2018年“世纪宝宝”一代长大成人。</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2019年全面建成小康社会。</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2035年基本实现社会主义现代化。</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一代人有一代人的际遇和机缘、使命和挑战。你们与新世纪的中国一路同行、成长，和中国的新时代一起追梦、圆梦。以上材料触发了你怎样的联想和思考？请据此写一篇文章，想象它装进“时光甁”留待2035年开启，给那时18岁的一代人阅读。</a:t>
            </a:r>
          </a:p>
          <a:p>
            <a:pPr fontAlgn="auto">
              <a:lnSpc>
                <a:spcPts val="2200"/>
              </a:lnSpc>
            </a:pPr>
            <a:r>
              <a:rPr lang="zh-CN" altLang="en-US" sz="2400">
                <a:solidFill>
                  <a:schemeClr val="tx1"/>
                </a:solidFill>
                <a:effectLst>
                  <a:outerShdw blurRad="38100" dist="19050" dir="2700000" algn="tl" rotWithShape="0">
                    <a:schemeClr val="dk1">
                      <a:alpha val="40000"/>
                    </a:schemeClr>
                  </a:outerShdw>
                </a:effectLst>
              </a:rPr>
              <a:t>要求：选好角度，确定立意，明确文体，自拟标题，不要套作，不得抄袭，不得泄露个人信息；不少于800字。</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63295" y="331470"/>
            <a:ext cx="10264775" cy="5562600"/>
          </a:xfrm>
        </p:spPr>
        <p:txBody>
          <a:bodyPr>
            <a:normAutofit lnSpcReduction="10000"/>
          </a:bodyPr>
          <a:lstStyle/>
          <a:p>
            <a:pPr marL="0" indent="0" fontAlgn="auto">
              <a:lnSpc>
                <a:spcPct val="150000"/>
              </a:lnSpc>
              <a:buNone/>
            </a:pPr>
            <a:r>
              <a:rPr lang="zh-CN" altLang="en-US">
                <a:solidFill>
                  <a:schemeClr val="tx1"/>
                </a:solidFill>
                <a:effectLst>
                  <a:outerShdw blurRad="38100" dist="19050" dir="2700000" algn="tl" rotWithShape="0">
                    <a:schemeClr val="dk1">
                      <a:alpha val="40000"/>
                    </a:schemeClr>
                  </a:outerShdw>
                </a:effectLst>
              </a:rPr>
              <a:t>22、阅读下面的材料，根据要求写作。（60分）</a:t>
            </a:r>
          </a:p>
          <a:p>
            <a:pPr marL="0" indent="0" fontAlgn="auto">
              <a:lnSpc>
                <a:spcPct val="150000"/>
              </a:lnSpc>
              <a:buNone/>
            </a:pPr>
            <a:r>
              <a:rPr lang="zh-CN" altLang="en-US">
                <a:solidFill>
                  <a:schemeClr val="tx1"/>
                </a:solidFill>
                <a:effectLst>
                  <a:outerShdw blurRad="38100" dist="19050" dir="2700000" algn="tl" rotWithShape="0">
                    <a:schemeClr val="dk1">
                      <a:alpha val="40000"/>
                    </a:schemeClr>
                  </a:outerShdw>
                </a:effectLst>
              </a:rPr>
              <a:t>      </a:t>
            </a:r>
            <a:r>
              <a:rPr lang="zh-CN" altLang="en-US">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二战”期间，为了加强对战机的防护，英美军方调查了作战后幸存飞机上弹痕的分布，决定哪里弹痕多就加强哪里。然而统计学家沃德力排众议，指出更应该注意弹痕少的部位，因为这些部位受到重创的战机，很难有机会返航，而这部分数据被忽略了。事实证明，沃德是正确的。</a:t>
            </a:r>
          </a:p>
          <a:p>
            <a:pPr marL="0" indent="0" fontAlgn="auto">
              <a:lnSpc>
                <a:spcPct val="150000"/>
              </a:lnSpc>
              <a:buNone/>
            </a:pPr>
            <a:r>
              <a:rPr lang="zh-CN" altLang="en-US">
                <a:solidFill>
                  <a:schemeClr val="tx1"/>
                </a:solidFill>
                <a:effectLst>
                  <a:outerShdw blurRad="38100" dist="19050" dir="2700000" algn="tl" rotWithShape="0">
                    <a:schemeClr val="dk1">
                      <a:alpha val="40000"/>
                    </a:schemeClr>
                  </a:outerShdw>
                </a:effectLst>
              </a:rPr>
              <a:t>      要求：综合材料内容及含意，选好角度，确定立意，明确文体，自拟标题；不要套作，不得抄袭：不少于800字。</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2610" y="755650"/>
            <a:ext cx="11066780" cy="4940935"/>
          </a:xfrm>
        </p:spPr>
        <p:txBody>
          <a:bodyPr>
            <a:noAutofit/>
          </a:bodyPr>
          <a:lstStyle/>
          <a:p>
            <a:pPr marL="0" indent="0">
              <a:buNone/>
            </a:pPr>
            <a:r>
              <a:rPr lang="zh-CN" altLang="en-US" sz="3200">
                <a:solidFill>
                  <a:schemeClr val="tx1"/>
                </a:solidFill>
                <a:effectLst>
                  <a:outerShdw blurRad="38100" dist="19050" dir="2700000" algn="tl" rotWithShape="0">
                    <a:schemeClr val="dk1">
                      <a:alpha val="40000"/>
                    </a:schemeClr>
                  </a:outerShdw>
                </a:effectLst>
              </a:rPr>
              <a:t>22.阅读下面的材料，根据要求写作。(60分)</a:t>
            </a:r>
          </a:p>
          <a:p>
            <a:pPr marL="0" indent="0">
              <a:buNone/>
            </a:pPr>
            <a:r>
              <a:rPr lang="zh-CN" altLang="en-US"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时间就是金钱，效率就是生命</a:t>
            </a:r>
          </a:p>
          <a:p>
            <a:pPr marL="0" indent="0">
              <a:buNone/>
            </a:pPr>
            <a:r>
              <a:rPr lang="zh-CN" altLang="en-US"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——特区口号，深圳，1981</a:t>
            </a:r>
          </a:p>
          <a:p>
            <a:pPr marL="0" indent="0">
              <a:buNone/>
            </a:pPr>
            <a:r>
              <a:rPr lang="zh-CN" altLang="en-US"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绿水青山也是金山银山</a:t>
            </a:r>
          </a:p>
          <a:p>
            <a:pPr marL="0" indent="0">
              <a:buNone/>
            </a:pPr>
            <a:r>
              <a:rPr lang="zh-CN" altLang="en-US"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——时评标题，浙江，2005</a:t>
            </a:r>
          </a:p>
          <a:p>
            <a:pPr marL="0" indent="0">
              <a:buNone/>
            </a:pPr>
            <a:r>
              <a:rPr lang="zh-CN" altLang="en-US"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走好我们这一代人的长征路</a:t>
            </a:r>
          </a:p>
          <a:p>
            <a:pPr marL="0" indent="0">
              <a:buNone/>
            </a:pPr>
            <a:r>
              <a:rPr lang="zh-CN" altLang="en-US"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——新区标语，雄安，2017</a:t>
            </a:r>
          </a:p>
          <a:p>
            <a:pPr marL="0" indent="0">
              <a:buNone/>
            </a:pPr>
            <a:r>
              <a:rPr lang="zh-CN" altLang="en-US" sz="3200">
                <a:solidFill>
                  <a:schemeClr val="tx1"/>
                </a:solidFill>
                <a:effectLst>
                  <a:outerShdw blurRad="38100" dist="19050" dir="2700000" algn="tl" rotWithShape="0">
                    <a:schemeClr val="dk1">
                      <a:alpha val="40000"/>
                    </a:schemeClr>
                  </a:outerShdw>
                </a:effectLst>
              </a:rPr>
              <a:t>        要求：围绕材料内容及含意，选好角度，确定立意，明确文体，自拟标题；不要套作，不得抄袭；不少于800字。</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IJA_E7YM815C@W[4FB0$U~4"/>
          <p:cNvPicPr>
            <a:picLocks noChangeAspect="1"/>
          </p:cNvPicPr>
          <p:nvPr/>
        </p:nvPicPr>
        <p:blipFill>
          <a:blip r:embed="rId2"/>
          <a:stretch>
            <a:fillRect/>
          </a:stretch>
        </p:blipFill>
        <p:spPr>
          <a:xfrm>
            <a:off x="1066800" y="760095"/>
            <a:ext cx="10058400" cy="5337175"/>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文本框 1"/>
          <p:cNvSpPr txBox="1"/>
          <p:nvPr/>
        </p:nvSpPr>
        <p:spPr>
          <a:xfrm>
            <a:off x="1737995" y="1045210"/>
            <a:ext cx="8716010" cy="5015865"/>
          </a:xfrm>
          <a:prstGeom prst="rect">
            <a:avLst/>
          </a:prstGeom>
          <a:noFill/>
          <a:ln w="9525">
            <a:noFill/>
          </a:ln>
        </p:spPr>
        <p:txBody>
          <a:bodyPr wrap="square" anchor="t">
            <a:spAutoFit/>
          </a:bodyPr>
          <a:lstStyle/>
          <a:p>
            <a:pPr algn="ctr"/>
            <a:r>
              <a:rPr lang="zh-CN" altLang="en-US" sz="3200" b="1" i="0">
                <a:solidFill>
                  <a:schemeClr val="tx1"/>
                </a:solidFill>
                <a:latin typeface="黑体" panose="02010609060101010101" pitchFamily="49" charset="-122"/>
                <a:ea typeface="黑体" panose="02010609060101010101" pitchFamily="49" charset="-122"/>
              </a:rPr>
              <a:t>材料作文的</a:t>
            </a:r>
            <a:r>
              <a:rPr lang="en-US" altLang="zh-CN" sz="3200" b="1" i="0">
                <a:solidFill>
                  <a:schemeClr val="tx1"/>
                </a:solidFill>
                <a:latin typeface="黑体" panose="02010609060101010101" pitchFamily="49" charset="-122"/>
                <a:ea typeface="黑体" panose="02010609060101010101" pitchFamily="49" charset="-122"/>
              </a:rPr>
              <a:t>“</a:t>
            </a:r>
            <a:r>
              <a:rPr lang="zh-CN" altLang="en-US" sz="3200" b="1" i="0">
                <a:solidFill>
                  <a:schemeClr val="tx1"/>
                </a:solidFill>
                <a:latin typeface="黑体" panose="02010609060101010101" pitchFamily="49" charset="-122"/>
                <a:ea typeface="黑体" panose="02010609060101010101" pitchFamily="49" charset="-122"/>
              </a:rPr>
              <a:t>四大误区</a:t>
            </a:r>
            <a:r>
              <a:rPr lang="en-US" altLang="zh-CN" sz="3200" b="1" i="0">
                <a:solidFill>
                  <a:schemeClr val="tx1"/>
                </a:solidFill>
                <a:latin typeface="黑体" panose="02010609060101010101" pitchFamily="49" charset="-122"/>
                <a:ea typeface="黑体" panose="02010609060101010101" pitchFamily="49" charset="-122"/>
              </a:rPr>
              <a:t>”</a:t>
            </a:r>
            <a:r>
              <a:rPr lang="zh-CN" altLang="en-US" sz="3200" b="1">
                <a:latin typeface="黑体" panose="02010609060101010101" pitchFamily="49" charset="-122"/>
                <a:ea typeface="黑体" panose="02010609060101010101" pitchFamily="49" charset="-122"/>
                <a:sym typeface="+mn-ea"/>
              </a:rPr>
              <a:t>如何突破</a:t>
            </a:r>
            <a:r>
              <a:rPr lang="zh-CN" altLang="en-US" sz="3200" b="1" i="0">
                <a:solidFill>
                  <a:schemeClr val="tx1"/>
                </a:solidFill>
                <a:latin typeface="黑体" panose="02010609060101010101" pitchFamily="49" charset="-122"/>
                <a:ea typeface="黑体" panose="02010609060101010101" pitchFamily="49" charset="-122"/>
              </a:rPr>
              <a:t>？</a:t>
            </a:r>
          </a:p>
          <a:p>
            <a:pPr algn="ctr"/>
            <a:endPar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a:p>
            <a:pPr algn="l"/>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 一、不以从材料中概括出概念为终点，以归纳 </a:t>
            </a:r>
          </a:p>
          <a:p>
            <a:pPr algn="l"/>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     出个人观点为目标。</a:t>
            </a:r>
          </a:p>
          <a:p>
            <a:pPr algn="l"/>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 二、公理只能用来论证自己的观点，要思考</a:t>
            </a:r>
          </a:p>
          <a:p>
            <a:pPr algn="l"/>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    </a:t>
            </a:r>
            <a:r>
              <a:rPr lang="en-US" altLang="zh-CN"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a:t>
            </a:r>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文章合为时而著</a:t>
            </a:r>
            <a:r>
              <a:rPr lang="en-US" altLang="zh-CN"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a:t>
            </a:r>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的问题。</a:t>
            </a:r>
          </a:p>
          <a:p>
            <a:pPr algn="l"/>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 三、并列结构不能成为唯一的结构方式，从逻</a:t>
            </a:r>
          </a:p>
          <a:p>
            <a:pPr algn="l"/>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     辑的角度去框架文章结构。</a:t>
            </a:r>
          </a:p>
          <a:p>
            <a:pPr algn="l"/>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 四、形成基本的文体特征认知，强化从文体性</a:t>
            </a:r>
          </a:p>
          <a:p>
            <a:pPr algn="l"/>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     知识认知到实践性操作训练。</a:t>
            </a:r>
          </a:p>
        </p:txBody>
      </p:sp>
      <p:sp>
        <p:nvSpPr>
          <p:cNvPr id="4" name="标题 3"/>
          <p:cNvSpPr>
            <a:spLocks noGrp="1"/>
          </p:cNvSpPr>
          <p:nvPr>
            <p:ph type="title"/>
          </p:nvPr>
        </p:nvSpPr>
        <p:spPr>
          <a:xfrm>
            <a:off x="2424113" y="136525"/>
            <a:ext cx="4608513" cy="482600"/>
          </a:xfrm>
        </p:spPr>
        <p:txBody>
          <a:bodyPr vert="horz" lIns="91440" tIns="45720" rIns="91440" bIns="45720" rtlCol="0"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新课标  新考纲  新高考</a:t>
            </a:r>
          </a:p>
        </p:txBody>
      </p:sp>
    </p:spTree>
  </p:cSld>
  <p:clrMapOvr>
    <a:masterClrMapping/>
  </p:clrMapOvr>
  <p:transition spd="slow" advTm="4000">
    <p:comb/>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3590" y="899160"/>
            <a:ext cx="8366125" cy="5384800"/>
          </a:xfrm>
          <a:prstGeom prst="rect">
            <a:avLst/>
          </a:prstGeom>
          <a:noFill/>
        </p:spPr>
        <p:txBody>
          <a:bodyPr wrap="square" rtlCol="0">
            <a:spAutoFit/>
          </a:bodyPr>
          <a:lstStyle/>
          <a:p>
            <a:pPr algn="ctr"/>
            <a:r>
              <a:rPr lang="zh-CN" altLang="en-US" sz="3200" b="1" i="0" noProof="1">
                <a:solidFill>
                  <a:schemeClr val="tx1"/>
                </a:solidFill>
                <a:latin typeface="黑体" panose="02010609060101010101" pitchFamily="49" charset="-122"/>
                <a:ea typeface="黑体" panose="02010609060101010101" pitchFamily="49" charset="-122"/>
                <a:cs typeface="+mn-cs"/>
              </a:rPr>
              <a:t>中等水平的作文如何突破瓶颈？</a:t>
            </a:r>
          </a:p>
          <a:p>
            <a:pPr algn="ctr"/>
            <a:endParaRPr lang="zh-CN" altLang="en-US" sz="3200" b="1" i="0" noProof="1">
              <a:solidFill>
                <a:schemeClr val="tx1"/>
              </a:solidFill>
              <a:latin typeface="黑体" panose="02010609060101010101" pitchFamily="49" charset="-122"/>
              <a:ea typeface="黑体" panose="02010609060101010101" pitchFamily="49" charset="-122"/>
              <a:cs typeface="+mn-cs"/>
            </a:endParaRP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mn-cs"/>
              </a:rPr>
              <a:t>一、</a:t>
            </a:r>
            <a:r>
              <a:rPr lang="zh-CN" altLang="en-US" sz="2800" b="1" i="0" noProof="1">
                <a:solidFill>
                  <a:srgbClr val="FF0000"/>
                </a:solidFill>
                <a:latin typeface="楷体" panose="02010609060101010101" charset="-122"/>
                <a:ea typeface="楷体" panose="02010609060101010101" charset="-122"/>
                <a:cs typeface="+mn-cs"/>
              </a:rPr>
              <a:t>任务写作</a:t>
            </a:r>
            <a:r>
              <a:rPr lang="en-US" altLang="zh-CN" sz="2800" b="1" i="0" noProof="1">
                <a:solidFill>
                  <a:srgbClr val="FF0000"/>
                </a:solidFill>
                <a:latin typeface="楷体" panose="02010609060101010101" charset="-122"/>
                <a:ea typeface="楷体" panose="02010609060101010101" charset="-122"/>
                <a:cs typeface="+mn-cs"/>
              </a:rPr>
              <a:t>:</a:t>
            </a:r>
            <a:r>
              <a:rPr lang="en-US" altLang="zh-CN"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 </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并列结构无法承受之重，以任务链</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              形成文章结构</a:t>
            </a: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mn-cs"/>
              </a:rPr>
              <a:t>二、</a:t>
            </a:r>
            <a:r>
              <a:rPr lang="zh-CN" altLang="en-US" sz="2800" b="1" i="0" noProof="1">
                <a:solidFill>
                  <a:srgbClr val="FF0000"/>
                </a:solidFill>
                <a:latin typeface="楷体" panose="02010609060101010101" charset="-122"/>
                <a:ea typeface="楷体" panose="02010609060101010101" charset="-122"/>
                <a:cs typeface="+mn-cs"/>
              </a:rPr>
              <a:t>多项选择：</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而非多向选择，选择背后要有统一</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              思想</a:t>
            </a: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mn-cs"/>
              </a:rPr>
              <a:t>三、</a:t>
            </a:r>
            <a:r>
              <a:rPr lang="zh-CN" altLang="en-US" sz="2800" b="1" i="0" noProof="1">
                <a:solidFill>
                  <a:srgbClr val="FF0000"/>
                </a:solidFill>
                <a:latin typeface="楷体" panose="02010609060101010101" charset="-122"/>
                <a:ea typeface="楷体" panose="02010609060101010101" charset="-122"/>
                <a:cs typeface="+mn-cs"/>
              </a:rPr>
              <a:t>选择显隐：</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选择只是结果，结果需要有逻辑，</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              逻辑呈现思维</a:t>
            </a: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mn-cs"/>
              </a:rPr>
              <a:t>四、</a:t>
            </a:r>
            <a:r>
              <a:rPr lang="zh-CN" altLang="en-US" sz="2800" b="1" i="0" noProof="1">
                <a:solidFill>
                  <a:srgbClr val="FF0000"/>
                </a:solidFill>
                <a:latin typeface="楷体" panose="02010609060101010101" charset="-122"/>
                <a:ea typeface="楷体" panose="02010609060101010101" charset="-122"/>
                <a:cs typeface="+mn-cs"/>
              </a:rPr>
              <a:t>概念透析：</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避免百度百科式的说明，下功夫分</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              析透概念内涵</a:t>
            </a: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mn-cs"/>
              </a:rPr>
              <a:t>五、</a:t>
            </a:r>
            <a:r>
              <a:rPr lang="zh-CN" altLang="en-US" sz="2800" b="1" i="0" noProof="1">
                <a:solidFill>
                  <a:srgbClr val="FF0000"/>
                </a:solidFill>
                <a:latin typeface="楷体" panose="02010609060101010101" charset="-122"/>
                <a:ea typeface="楷体" panose="02010609060101010101" charset="-122"/>
                <a:cs typeface="+mn-cs"/>
              </a:rPr>
              <a:t>交际写作：</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确定对象，确定任务，确定核心、</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              任务完成方式</a:t>
            </a:r>
          </a:p>
        </p:txBody>
      </p:sp>
      <p:sp>
        <p:nvSpPr>
          <p:cNvPr id="4" name="标题 3"/>
          <p:cNvSpPr>
            <a:spLocks noGrp="1"/>
          </p:cNvSpPr>
          <p:nvPr>
            <p:ph type="title"/>
          </p:nvPr>
        </p:nvSpPr>
        <p:spPr>
          <a:xfrm>
            <a:off x="2424113" y="136525"/>
            <a:ext cx="4608513" cy="482600"/>
          </a:xfrm>
        </p:spPr>
        <p:txBody>
          <a:bodyPr vert="horz" lIns="91440" tIns="45720" rIns="91440" bIns="45720" rtlCol="0"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新课标  新考纲  新高考</a:t>
            </a:r>
          </a:p>
        </p:txBody>
      </p:sp>
    </p:spTree>
  </p:cSld>
  <p:clrMapOvr>
    <a:masterClrMapping/>
  </p:clrMapOvr>
  <p:transition spd="slow" advTm="4000">
    <p:comb/>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24113" y="136525"/>
            <a:ext cx="4608513" cy="482600"/>
          </a:xfrm>
        </p:spPr>
        <p:txBody>
          <a:bodyPr vert="horz" lIns="91440" tIns="45720" rIns="91440" bIns="45720" rtlCol="0"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新课标  新考纲  新高考</a:t>
            </a:r>
          </a:p>
        </p:txBody>
      </p:sp>
      <p:sp>
        <p:nvSpPr>
          <p:cNvPr id="83969" name="文本框 1"/>
          <p:cNvSpPr txBox="1"/>
          <p:nvPr/>
        </p:nvSpPr>
        <p:spPr>
          <a:xfrm>
            <a:off x="2212975" y="713740"/>
            <a:ext cx="7766050" cy="4769485"/>
          </a:xfrm>
          <a:prstGeom prst="rect">
            <a:avLst/>
          </a:prstGeom>
          <a:noFill/>
          <a:ln w="9525">
            <a:noFill/>
          </a:ln>
        </p:spPr>
        <p:txBody>
          <a:bodyPr wrap="square" anchor="t">
            <a:spAutoFit/>
          </a:bodyPr>
          <a:lstStyle/>
          <a:p>
            <a:pPr algn="ctr"/>
            <a:r>
              <a:rPr lang="zh-CN" altLang="en-US" sz="3200" b="1" i="0">
                <a:solidFill>
                  <a:schemeClr val="tx1"/>
                </a:solidFill>
                <a:latin typeface="微软雅黑" panose="020B0503020204020204" charset="-122"/>
                <a:ea typeface="微软雅黑" panose="020B0503020204020204" charset="-122"/>
              </a:rPr>
              <a:t>几点建议</a:t>
            </a:r>
          </a:p>
          <a:p>
            <a:pPr algn="ctr"/>
            <a:endParaRPr lang="zh-CN" altLang="en-US" sz="3200" b="1" i="0">
              <a:solidFill>
                <a:schemeClr val="tx1"/>
              </a:solidFill>
              <a:latin typeface="微软雅黑" panose="020B0503020204020204" charset="-122"/>
              <a:ea typeface="微软雅黑" panose="020B0503020204020204" charset="-122"/>
            </a:endParaRPr>
          </a:p>
          <a:p>
            <a:pPr algn="l">
              <a:lnSpc>
                <a:spcPct val="150000"/>
              </a:lnSpc>
            </a:pPr>
            <a:r>
              <a:rPr lang="zh-CN" altLang="en-US" sz="3200" b="1" i="0">
                <a:solidFill>
                  <a:srgbClr val="FF0000"/>
                </a:solidFill>
                <a:latin typeface="楷体" panose="02010609060101010101" charset="-122"/>
                <a:ea typeface="楷体" panose="02010609060101010101" charset="-122"/>
              </a:rPr>
              <a:t>一、优化卷面：</a:t>
            </a:r>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书写、修改</a:t>
            </a:r>
          </a:p>
          <a:p>
            <a:pPr algn="l">
              <a:lnSpc>
                <a:spcPct val="150000"/>
              </a:lnSpc>
            </a:pPr>
            <a:r>
              <a:rPr lang="zh-CN" altLang="en-US" sz="3200" b="1" i="0">
                <a:solidFill>
                  <a:srgbClr val="FF0000"/>
                </a:solidFill>
                <a:latin typeface="楷体" panose="02010609060101010101" charset="-122"/>
                <a:ea typeface="楷体" panose="02010609060101010101" charset="-122"/>
              </a:rPr>
              <a:t>二、提升结构：</a:t>
            </a:r>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题目、开头、结尾、段落</a:t>
            </a:r>
          </a:p>
          <a:p>
            <a:pPr algn="l">
              <a:lnSpc>
                <a:spcPct val="150000"/>
              </a:lnSpc>
            </a:pPr>
            <a:r>
              <a:rPr lang="zh-CN" altLang="en-US" sz="3200" b="1" i="0">
                <a:solidFill>
                  <a:srgbClr val="FF0000"/>
                </a:solidFill>
                <a:latin typeface="楷体" panose="02010609060101010101" charset="-122"/>
                <a:ea typeface="楷体" panose="02010609060101010101" charset="-122"/>
              </a:rPr>
              <a:t>三、灵活</a:t>
            </a:r>
            <a:r>
              <a:rPr lang="zh-CN" altLang="en-US" sz="3200" b="1">
                <a:solidFill>
                  <a:srgbClr val="FF0000"/>
                </a:solidFill>
                <a:latin typeface="楷体" panose="02010609060101010101" charset="-122"/>
                <a:ea typeface="楷体" panose="02010609060101010101" charset="-122"/>
                <a:sym typeface="+mn-ea"/>
              </a:rPr>
              <a:t>批改：</a:t>
            </a:r>
            <a:r>
              <a:rPr lang="zh-CN" altLang="en-US"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制定标准，同学互批</a:t>
            </a:r>
            <a:endParaRPr lang="zh-CN" altLang="en-US" sz="28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a:p>
            <a:pPr algn="l">
              <a:lnSpc>
                <a:spcPct val="150000"/>
              </a:lnSpc>
            </a:pPr>
            <a:r>
              <a:rPr lang="zh-CN" altLang="en-US" sz="3200" b="1" i="0">
                <a:solidFill>
                  <a:srgbClr val="FF0000"/>
                </a:solidFill>
                <a:latin typeface="楷体" panose="02010609060101010101" charset="-122"/>
                <a:ea typeface="楷体" panose="02010609060101010101" charset="-122"/>
              </a:rPr>
              <a:t>四、深度</a:t>
            </a:r>
            <a:r>
              <a:rPr lang="zh-CN" altLang="en-US" sz="3200" b="1">
                <a:solidFill>
                  <a:srgbClr val="FF0000"/>
                </a:solidFill>
                <a:latin typeface="楷体" panose="02010609060101010101" charset="-122"/>
                <a:ea typeface="楷体" panose="02010609060101010101" charset="-122"/>
                <a:sym typeface="+mn-ea"/>
              </a:rPr>
              <a:t>讲评：</a:t>
            </a:r>
            <a:r>
              <a:rPr lang="zh-CN" altLang="en-US"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边读边讲，同学互评</a:t>
            </a:r>
          </a:p>
          <a:p>
            <a:pPr algn="l">
              <a:lnSpc>
                <a:spcPct val="150000"/>
              </a:lnSpc>
            </a:pPr>
            <a:r>
              <a:rPr lang="zh-CN" altLang="en-US" sz="3200" b="1" i="0">
                <a:solidFill>
                  <a:srgbClr val="FF0000"/>
                </a:solidFill>
                <a:latin typeface="楷体" panose="02010609060101010101" charset="-122"/>
                <a:ea typeface="楷体" panose="02010609060101010101" charset="-122"/>
                <a:sym typeface="+mn-ea"/>
              </a:rPr>
              <a:t>五、完美升格：</a:t>
            </a:r>
            <a:r>
              <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原主题升格，新主题升格</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文本框 1"/>
          <p:cNvSpPr txBox="1"/>
          <p:nvPr/>
        </p:nvSpPr>
        <p:spPr>
          <a:xfrm>
            <a:off x="1737995" y="1045210"/>
            <a:ext cx="8716010" cy="4461510"/>
          </a:xfrm>
          <a:prstGeom prst="rect">
            <a:avLst/>
          </a:prstGeom>
          <a:noFill/>
          <a:ln w="9525">
            <a:noFill/>
          </a:ln>
        </p:spPr>
        <p:txBody>
          <a:bodyPr wrap="square" anchor="t">
            <a:spAutoFit/>
          </a:bodyPr>
          <a:lstStyle/>
          <a:p>
            <a:pPr algn="ctr"/>
            <a:r>
              <a:rPr lang="zh-CN" altLang="en-US" sz="3200" b="1" i="0">
                <a:solidFill>
                  <a:schemeClr val="tx1"/>
                </a:solidFill>
                <a:latin typeface="黑体" panose="02010609060101010101" pitchFamily="49" charset="-122"/>
                <a:ea typeface="黑体" panose="02010609060101010101" pitchFamily="49" charset="-122"/>
              </a:rPr>
              <a:t>作文那点儿理</a:t>
            </a:r>
          </a:p>
          <a:p>
            <a:pPr algn="ctr"/>
            <a:endParaRPr lang="zh-CN" altLang="en-US" sz="32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a:p>
            <a:pPr algn="ctr"/>
            <a:r>
              <a:rPr lang="zh-CN" altLang="en-US"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立意</a:t>
            </a:r>
            <a:r>
              <a:rPr lang="en-US" altLang="zh-CN"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a:t>
            </a:r>
            <a:r>
              <a:rPr lang="zh-CN" altLang="en-US"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文心一片</a:t>
            </a:r>
          </a:p>
          <a:p>
            <a:pPr algn="ctr"/>
            <a:r>
              <a:rPr lang="zh-CN" altLang="en-US"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情思</a:t>
            </a:r>
            <a:r>
              <a:rPr lang="en-US" altLang="zh-CN"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a:t>
            </a:r>
            <a:r>
              <a:rPr lang="zh-CN" altLang="en-US"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文思一点</a:t>
            </a:r>
          </a:p>
          <a:p>
            <a:pPr algn="ctr"/>
            <a:r>
              <a:rPr lang="zh-CN" altLang="en-US"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意蕴</a:t>
            </a:r>
            <a:r>
              <a:rPr lang="en-US" altLang="zh-CN"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a:t>
            </a:r>
            <a:r>
              <a:rPr lang="zh-CN" altLang="en-US"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文采一缕</a:t>
            </a:r>
          </a:p>
          <a:p>
            <a:pPr algn="ctr"/>
            <a:r>
              <a:rPr lang="zh-CN" altLang="en-US"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书写</a:t>
            </a:r>
            <a:r>
              <a:rPr lang="en-US" altLang="zh-CN"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a:t>
            </a:r>
            <a:r>
              <a:rPr lang="zh-CN" altLang="en-US"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文面一篇</a:t>
            </a:r>
          </a:p>
          <a:p>
            <a:pPr algn="l"/>
            <a:endParaRPr lang="zh-CN" altLang="en-US" sz="4400" b="1" i="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779905" y="59055"/>
            <a:ext cx="9331960" cy="6438900"/>
            <a:chOff x="2803" y="93"/>
            <a:chExt cx="14696" cy="10140"/>
          </a:xfrm>
        </p:grpSpPr>
        <p:sp>
          <p:nvSpPr>
            <p:cNvPr id="2" name="文本框 1"/>
            <p:cNvSpPr txBox="1"/>
            <p:nvPr/>
          </p:nvSpPr>
          <p:spPr>
            <a:xfrm>
              <a:off x="2803" y="93"/>
              <a:ext cx="10247" cy="919"/>
            </a:xfrm>
            <a:prstGeom prst="rect">
              <a:avLst/>
            </a:prstGeom>
            <a:noFill/>
          </p:spPr>
          <p:txBody>
            <a:bodyPr wrap="square" rtlCol="0">
              <a:spAutoFit/>
            </a:bodyPr>
            <a:lstStyle/>
            <a:p>
              <a:r>
                <a:rPr lang="en-US" altLang="zh-CN" sz="3200" i="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  </a:t>
              </a:r>
              <a:r>
                <a:rPr lang="zh-CN" altLang="en-US" sz="3200" i="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一、做规范的践行者</a:t>
              </a:r>
              <a:endParaRPr lang="zh-CN" altLang="en-US" sz="3200" i="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p:txBody>
        </p:sp>
        <p:grpSp>
          <p:nvGrpSpPr>
            <p:cNvPr id="4" name="组合 3"/>
            <p:cNvGrpSpPr/>
            <p:nvPr/>
          </p:nvGrpSpPr>
          <p:grpSpPr>
            <a:xfrm>
              <a:off x="3077" y="1053"/>
              <a:ext cx="14422" cy="9180"/>
              <a:chOff x="3077" y="1053"/>
              <a:chExt cx="14422" cy="9180"/>
            </a:xfrm>
          </p:grpSpPr>
          <p:pic>
            <p:nvPicPr>
              <p:cNvPr id="76801" name="图片 2" descr="QQ图片20170315141741"/>
              <p:cNvPicPr>
                <a:picLocks noChangeAspect="1"/>
              </p:cNvPicPr>
              <p:nvPr/>
            </p:nvPicPr>
            <p:blipFill>
              <a:blip r:embed="rId2"/>
              <a:stretch>
                <a:fillRect/>
              </a:stretch>
            </p:blipFill>
            <p:spPr>
              <a:xfrm>
                <a:off x="3077" y="1053"/>
                <a:ext cx="14423" cy="9180"/>
              </a:xfrm>
              <a:prstGeom prst="rect">
                <a:avLst/>
              </a:prstGeom>
              <a:noFill/>
              <a:ln w="9525">
                <a:noFill/>
              </a:ln>
            </p:spPr>
          </p:pic>
          <p:sp>
            <p:nvSpPr>
              <p:cNvPr id="3" name="圆角矩形 2"/>
              <p:cNvSpPr/>
              <p:nvPr/>
            </p:nvSpPr>
            <p:spPr>
              <a:xfrm>
                <a:off x="3703" y="1240"/>
                <a:ext cx="907" cy="717"/>
              </a:xfrm>
              <a:prstGeom prst="roundRect">
                <a:avLst/>
              </a:prstGeom>
              <a:solidFill>
                <a:schemeClr val="bg1"/>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121920" tIns="60960" rIns="121920" bIns="6096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1" u="none" strike="noStrike" cap="none" normalizeH="0" baseline="0" noProof="1" smtClean="0">
                  <a:ln>
                    <a:noFill/>
                  </a:ln>
                  <a:solidFill>
                    <a:schemeClr val="tx1"/>
                  </a:solidFill>
                  <a:effectLst/>
                  <a:latin typeface="Arial" panose="020B0604020202020204" pitchFamily="34" charset="0"/>
                  <a:ea typeface="宋体" panose="02010600030101010101" pitchFamily="2" charset="-122"/>
                </a:endParaRPr>
              </a:p>
            </p:txBody>
          </p:sp>
        </p:grpSp>
      </p:grpSp>
    </p:spTree>
  </p:cSld>
  <p:clrMapOvr>
    <a:masterClrMapping/>
  </p:clrMapOvr>
  <p:transition spd="slow" advTm="4000">
    <p:comb/>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51355" y="340995"/>
            <a:ext cx="9331960" cy="6236970"/>
            <a:chOff x="3073" y="537"/>
            <a:chExt cx="14696" cy="9822"/>
          </a:xfrm>
        </p:grpSpPr>
        <p:pic>
          <p:nvPicPr>
            <p:cNvPr id="77825" name="图片 1" descr="QQ图片20170315141746"/>
            <p:cNvPicPr>
              <a:picLocks noChangeAspect="1"/>
            </p:cNvPicPr>
            <p:nvPr/>
          </p:nvPicPr>
          <p:blipFill>
            <a:blip r:embed="rId2"/>
            <a:stretch>
              <a:fillRect/>
            </a:stretch>
          </p:blipFill>
          <p:spPr>
            <a:xfrm>
              <a:off x="3073" y="537"/>
              <a:ext cx="14697" cy="9823"/>
            </a:xfrm>
            <a:prstGeom prst="rect">
              <a:avLst/>
            </a:prstGeom>
            <a:solidFill>
              <a:schemeClr val="bg1"/>
            </a:solidFill>
            <a:ln w="9525">
              <a:noFill/>
            </a:ln>
          </p:spPr>
        </p:pic>
        <p:sp>
          <p:nvSpPr>
            <p:cNvPr id="2" name="文本框 1"/>
            <p:cNvSpPr txBox="1"/>
            <p:nvPr/>
          </p:nvSpPr>
          <p:spPr>
            <a:xfrm>
              <a:off x="3073" y="4330"/>
              <a:ext cx="8900" cy="919"/>
            </a:xfrm>
            <a:prstGeom prst="rect">
              <a:avLst/>
            </a:prstGeom>
            <a:noFill/>
          </p:spPr>
          <p:txBody>
            <a:bodyPr wrap="square" rtlCol="0">
              <a:spAutoFit/>
            </a:bodyPr>
            <a:lstStyle/>
            <a:p>
              <a:r>
                <a:rPr lang="en-US" altLang="zh-CN" sz="3200" i="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 </a:t>
              </a:r>
              <a:r>
                <a:rPr lang="zh-CN" altLang="en-US" sz="3200" i="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五、做梦想的坚守者</a:t>
              </a:r>
              <a:endParaRPr lang="zh-CN" altLang="en-US" sz="3200" i="0" noProof="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p:txBody>
        </p:sp>
        <p:sp>
          <p:nvSpPr>
            <p:cNvPr id="3" name="圆角矩形 2"/>
            <p:cNvSpPr/>
            <p:nvPr/>
          </p:nvSpPr>
          <p:spPr>
            <a:xfrm>
              <a:off x="3703" y="5090"/>
              <a:ext cx="907" cy="870"/>
            </a:xfrm>
            <a:prstGeom prst="roundRect">
              <a:avLst/>
            </a:prstGeom>
            <a:solidFill>
              <a:schemeClr val="bg1"/>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121920" tIns="60960" rIns="121920" bIns="6096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1" u="none" strike="noStrike" cap="none" normalizeH="0" baseline="0" noProof="1" smtClean="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p:transition spd="slow" advTm="4000">
    <p:comb/>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1885950"/>
            <a:ext cx="12226834" cy="4972050"/>
          </a:xfrm>
          <a:prstGeom prst="rect">
            <a:avLst/>
          </a:prstGeom>
        </p:spPr>
      </p:pic>
      <p:pic>
        <p:nvPicPr>
          <p:cNvPr id="6" name="图片 1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28172" y="546430"/>
            <a:ext cx="2315941" cy="20531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矩形 7"/>
          <p:cNvSpPr/>
          <p:nvPr/>
        </p:nvSpPr>
        <p:spPr>
          <a:xfrm>
            <a:off x="5235705" y="1226463"/>
            <a:ext cx="1292601" cy="3785621"/>
          </a:xfrm>
          <a:prstGeom prst="rect">
            <a:avLst/>
          </a:prstGeom>
          <a:noFill/>
          <a:ln w="9525">
            <a:noFill/>
            <a:miter/>
          </a:ln>
        </p:spPr>
        <p:txBody>
          <a:bodyPr vert="eaVert" wrap="none" lIns="91410" tIns="45705" rIns="91410" bIns="45705">
            <a:spAutoFit/>
          </a:bodyPr>
          <a:lstStyle/>
          <a:p>
            <a:pPr lvl="0" eaLnBrk="1" hangingPunct="1">
              <a:buNone/>
            </a:pPr>
            <a:r>
              <a:rPr lang="zh-CN" altLang="en-US" sz="72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感谢聆听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W`MB3O1[N1UA1GTM(320BMM"/>
          <p:cNvPicPr>
            <a:picLocks noChangeAspect="1"/>
          </p:cNvPicPr>
          <p:nvPr/>
        </p:nvPicPr>
        <p:blipFill>
          <a:blip r:embed="rId2"/>
          <a:stretch>
            <a:fillRect/>
          </a:stretch>
        </p:blipFill>
        <p:spPr>
          <a:xfrm>
            <a:off x="586105" y="214630"/>
            <a:ext cx="11019790" cy="624459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advClick="0" advTm="5000">
        <p15:prstTrans prst="pageCurlDouble"/>
      </p:transition>
    </mc:Choice>
    <mc:Fallback>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815960" y="2677705"/>
            <a:ext cx="0" cy="704850"/>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934845" y="1937385"/>
            <a:ext cx="2880995" cy="1046691"/>
            <a:chOff x="3711197" y="2409187"/>
            <a:chExt cx="2880696" cy="704542"/>
          </a:xfrm>
        </p:grpSpPr>
        <p:sp>
          <p:nvSpPr>
            <p:cNvPr id="10" name="文本框 45"/>
            <p:cNvSpPr txBox="1">
              <a:spLocks noChangeArrowheads="1"/>
            </p:cNvSpPr>
            <p:nvPr/>
          </p:nvSpPr>
          <p:spPr bwMode="auto">
            <a:xfrm>
              <a:off x="3711197" y="2409187"/>
              <a:ext cx="2880695" cy="3513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dirty="0">
                  <a:latin typeface="隶书" panose="02010509060101010101" pitchFamily="49" charset="-122"/>
                  <a:ea typeface="隶书" panose="02010509060101010101" pitchFamily="49" charset="-122"/>
                </a:rPr>
                <a:t>必备知识</a:t>
              </a:r>
            </a:p>
          </p:txBody>
        </p:sp>
        <p:sp>
          <p:nvSpPr>
            <p:cNvPr id="11" name="文本框 49"/>
            <p:cNvSpPr txBox="1">
              <a:spLocks noChangeArrowheads="1"/>
            </p:cNvSpPr>
            <p:nvPr/>
          </p:nvSpPr>
          <p:spPr bwMode="auto">
            <a:xfrm>
              <a:off x="3732113" y="2845305"/>
              <a:ext cx="2859780" cy="268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kern="0" dirty="0">
                  <a:solidFill>
                    <a:srgbClr val="000000">
                      <a:lumMod val="65000"/>
                      <a:lumOff val="35000"/>
                    </a:srgbClr>
                  </a:solidFill>
                  <a:latin typeface="隶书" panose="02010509060101010101" pitchFamily="49" charset="-122"/>
                  <a:ea typeface="隶书" panose="02010509060101010101" pitchFamily="49" charset="-122"/>
                </a:rPr>
                <a:t>论述类文本文体知识</a:t>
              </a:r>
            </a:p>
          </p:txBody>
        </p:sp>
      </p:grpSp>
      <p:cxnSp>
        <p:nvCxnSpPr>
          <p:cNvPr id="12" name="直接连接符 11"/>
          <p:cNvCxnSpPr/>
          <p:nvPr/>
        </p:nvCxnSpPr>
        <p:spPr>
          <a:xfrm>
            <a:off x="7163283" y="2677756"/>
            <a:ext cx="0" cy="704850"/>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6576060" y="1850390"/>
            <a:ext cx="3723004" cy="1344930"/>
            <a:chOff x="3711197" y="2409187"/>
            <a:chExt cx="2880695" cy="1017157"/>
          </a:xfrm>
        </p:grpSpPr>
        <p:sp>
          <p:nvSpPr>
            <p:cNvPr id="15" name="文本框 45"/>
            <p:cNvSpPr txBox="1">
              <a:spLocks noChangeArrowheads="1"/>
            </p:cNvSpPr>
            <p:nvPr/>
          </p:nvSpPr>
          <p:spPr bwMode="auto">
            <a:xfrm>
              <a:off x="3711197" y="2409187"/>
              <a:ext cx="2880695" cy="394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zh-CN" sz="2800" b="1" dirty="0">
                  <a:latin typeface="隶书" panose="02010509060101010101" pitchFamily="49" charset="-122"/>
                  <a:ea typeface="隶书" panose="02010509060101010101" pitchFamily="49" charset="-122"/>
                </a:rPr>
                <a:t>关键能力</a:t>
              </a:r>
            </a:p>
          </p:txBody>
        </p:sp>
        <p:sp>
          <p:nvSpPr>
            <p:cNvPr id="18" name="文本框 49"/>
            <p:cNvSpPr txBox="1">
              <a:spLocks noChangeArrowheads="1"/>
            </p:cNvSpPr>
            <p:nvPr/>
          </p:nvSpPr>
          <p:spPr bwMode="auto">
            <a:xfrm>
              <a:off x="3732324" y="2845249"/>
              <a:ext cx="2611936" cy="5810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2000" b="1" kern="0" dirty="0">
                  <a:solidFill>
                    <a:srgbClr val="000000">
                      <a:lumMod val="65000"/>
                      <a:lumOff val="35000"/>
                    </a:srgbClr>
                  </a:solidFill>
                  <a:latin typeface="隶书" panose="02010509060101010101" pitchFamily="49" charset="-122"/>
                  <a:ea typeface="隶书" panose="02010509060101010101" pitchFamily="49" charset="-122"/>
                </a:rPr>
                <a:t>理解、分析、综合能力</a:t>
              </a:r>
              <a:endParaRPr lang="en-US" altLang="zh-CN" sz="1400" kern="0" dirty="0">
                <a:solidFill>
                  <a:srgbClr val="000000">
                    <a:lumMod val="65000"/>
                    <a:lumOff val="35000"/>
                  </a:srgbClr>
                </a:solidFill>
                <a:latin typeface="隶书" panose="02010509060101010101" pitchFamily="49" charset="-122"/>
                <a:ea typeface="隶书" panose="02010509060101010101" pitchFamily="49" charset="-122"/>
              </a:endParaRPr>
            </a:p>
            <a:p>
              <a:pPr eaLnBrk="1" hangingPunct="1"/>
              <a:endParaRPr lang="zh-CN" altLang="en-US" sz="1400" dirty="0">
                <a:latin typeface="隶书" panose="02010509060101010101" pitchFamily="49" charset="-122"/>
                <a:ea typeface="隶书" panose="02010509060101010101" pitchFamily="49" charset="-122"/>
              </a:endParaRPr>
            </a:p>
          </p:txBody>
        </p:sp>
      </p:grpSp>
      <p:grpSp>
        <p:nvGrpSpPr>
          <p:cNvPr id="16" name="组合 15"/>
          <p:cNvGrpSpPr/>
          <p:nvPr/>
        </p:nvGrpSpPr>
        <p:grpSpPr>
          <a:xfrm>
            <a:off x="2178685" y="254000"/>
            <a:ext cx="7800975" cy="1250950"/>
            <a:chOff x="3256089" y="123377"/>
            <a:chExt cx="5278233" cy="1251481"/>
          </a:xfrm>
        </p:grpSpPr>
        <p:sp>
          <p:nvSpPr>
            <p:cNvPr id="17" name="矩形 3"/>
            <p:cNvSpPr/>
            <p:nvPr/>
          </p:nvSpPr>
          <p:spPr>
            <a:xfrm>
              <a:off x="4202605" y="365415"/>
              <a:ext cx="4331717" cy="767406"/>
            </a:xfrm>
            <a:prstGeom prst="rect">
              <a:avLst/>
            </a:prstGeom>
            <a:noFill/>
            <a:ln w="9525">
              <a:noFill/>
              <a:miter/>
            </a:ln>
          </p:spPr>
          <p:txBody>
            <a:bodyPr wrap="square" lIns="91410" tIns="45705" rIns="91410" bIns="45705">
              <a:spAutoFit/>
            </a:bodyPr>
            <a:lstStyle/>
            <a:p>
              <a:pPr lvl="0" eaLnBrk="1" hangingPunct="1">
                <a:buNone/>
              </a:pPr>
              <a:r>
                <a:rPr lang="zh-CN" altLang="en-US" sz="4400" b="1" dirty="0">
                  <a:gradFill>
                    <a:gsLst>
                      <a:gs pos="21000">
                        <a:srgbClr val="53575C"/>
                      </a:gs>
                      <a:gs pos="88000">
                        <a:srgbClr val="C5C7CA"/>
                      </a:gs>
                    </a:gsLst>
                    <a:lin ang="5400000"/>
                  </a:gradFill>
                  <a:effectLst/>
                  <a:latin typeface="隶书" panose="02010509060101010101" pitchFamily="49" charset="-122"/>
                  <a:ea typeface="隶书" panose="02010509060101010101" pitchFamily="49" charset="-122"/>
                  <a:sym typeface="Arial" panose="020B0604020202020204" pitchFamily="34" charset="0"/>
                </a:rPr>
                <a:t>知彼：论述类文本</a:t>
              </a:r>
            </a:p>
          </p:txBody>
        </p:sp>
        <p:pic>
          <p:nvPicPr>
            <p:cNvPr id="19" name="图片 1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56089" y="123377"/>
              <a:ext cx="1135132"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图片 1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7259125" y="124012"/>
              <a:ext cx="101912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 name="Text Box 39"/>
          <p:cNvSpPr txBox="1">
            <a:spLocks noChangeArrowheads="1"/>
          </p:cNvSpPr>
          <p:nvPr/>
        </p:nvSpPr>
        <p:spPr bwMode="auto">
          <a:xfrm>
            <a:off x="1174566" y="1940399"/>
            <a:ext cx="1182225" cy="7078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20000"/>
              </a:lnSpc>
            </a:pPr>
            <a:r>
              <a:rPr lang="en-US" altLang="zh-CN" sz="3335" b="1" dirty="0">
                <a:solidFill>
                  <a:schemeClr val="bg1"/>
                </a:solidFill>
                <a:latin typeface="隶书" panose="02010509060101010101" pitchFamily="49" charset="-122"/>
                <a:ea typeface="隶书" panose="02010509060101010101" pitchFamily="49" charset="-122"/>
              </a:rPr>
              <a:t>1</a:t>
            </a:r>
            <a:endParaRPr lang="zh-CN" altLang="en-US" sz="3335" b="1" dirty="0">
              <a:solidFill>
                <a:schemeClr val="bg1"/>
              </a:solidFill>
              <a:latin typeface="隶书" panose="02010509060101010101" pitchFamily="49" charset="-122"/>
              <a:ea typeface="隶书" panose="02010509060101010101" pitchFamily="49" charset="-122"/>
            </a:endParaRPr>
          </a:p>
        </p:txBody>
      </p:sp>
      <p:sp>
        <p:nvSpPr>
          <p:cNvPr id="4" name="Freeform 61">
            <a:hlinkClick r:id="rId3" action="ppaction://hlinkfile"/>
          </p:cNvPr>
          <p:cNvSpPr/>
          <p:nvPr/>
        </p:nvSpPr>
        <p:spPr bwMode="auto">
          <a:xfrm rot="20580000">
            <a:off x="5930900" y="3112770"/>
            <a:ext cx="329565" cy="226695"/>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1"/>
          </a:solidFill>
          <a:ln>
            <a:noFill/>
          </a:ln>
        </p:spPr>
        <p:txBody>
          <a:bodyPr vert="horz" wrap="square" lIns="57150" tIns="28575" rIns="57150" bIns="28575" numCol="1" anchor="t" anchorCtr="0" compatLnSpc="1"/>
          <a:lstStyle/>
          <a:p>
            <a:endParaRPr lang="en-AU" sz="1400"/>
          </a:p>
        </p:txBody>
      </p:sp>
      <p:sp>
        <p:nvSpPr>
          <p:cNvPr id="5" name="文本框 4"/>
          <p:cNvSpPr txBox="1"/>
          <p:nvPr/>
        </p:nvSpPr>
        <p:spPr>
          <a:xfrm>
            <a:off x="1686560" y="3846195"/>
            <a:ext cx="8818245" cy="1753235"/>
          </a:xfrm>
          <a:prstGeom prst="rect">
            <a:avLst/>
          </a:prstGeom>
          <a:noFill/>
        </p:spPr>
        <p:txBody>
          <a:bodyPr wrap="square" rtlCol="0">
            <a:spAutoFit/>
          </a:bodyPr>
          <a:lstStyle/>
          <a:p>
            <a:pPr fontAlgn="auto">
              <a:lnSpc>
                <a:spcPct val="150000"/>
              </a:lnSpc>
            </a:pPr>
            <a:r>
              <a:rPr lang="en-US" altLang="zh-CN" sz="2400" b="1">
                <a:latin typeface="华文仿宋" panose="02010600040101010101" charset="-122"/>
                <a:ea typeface="华文仿宋" panose="02010600040101010101" charset="-122"/>
              </a:rPr>
              <a:t>        </a:t>
            </a:r>
            <a:r>
              <a:rPr lang="zh-CN" altLang="en-US" sz="2400" b="1" u="sng">
                <a:latin typeface="华文仿宋" panose="02010600040101010101" charset="-122"/>
                <a:ea typeface="华文仿宋" panose="02010600040101010101" charset="-122"/>
              </a:rPr>
              <a:t>分析</a:t>
            </a:r>
            <a:r>
              <a:rPr lang="zh-CN" altLang="en-US" sz="2400" b="1" u="sng">
                <a:latin typeface="华文仿宋" panose="02010600040101010101" charset="-122"/>
                <a:ea typeface="华文仿宋" panose="02010600040101010101" charset="-122"/>
                <a:sym typeface="+mn-ea"/>
              </a:rPr>
              <a:t>（简单分解、识别关系、多重演绎、复杂剖析）</a:t>
            </a:r>
            <a:r>
              <a:rPr lang="zh-CN" altLang="en-US" sz="2400" b="1" u="sng">
                <a:latin typeface="华文仿宋" panose="02010600040101010101" charset="-122"/>
                <a:ea typeface="华文仿宋" panose="02010600040101010101" charset="-122"/>
              </a:rPr>
              <a:t>能力是基础能力，主动思维能力是核心能力，社会沟通能力与自控自抑能力是过程能力，责任承担能力是结果能力。</a:t>
            </a:r>
          </a:p>
        </p:txBody>
      </p:sp>
      <p:sp>
        <p:nvSpPr>
          <p:cNvPr id="7" name="文本框 49"/>
          <p:cNvSpPr txBox="1">
            <a:spLocks noChangeArrowheads="1"/>
          </p:cNvSpPr>
          <p:nvPr/>
        </p:nvSpPr>
        <p:spPr bwMode="auto">
          <a:xfrm>
            <a:off x="1851623" y="2984076"/>
            <a:ext cx="2860077" cy="3987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kern="0" dirty="0">
                <a:solidFill>
                  <a:srgbClr val="000000">
                    <a:lumMod val="65000"/>
                    <a:lumOff val="35000"/>
                  </a:srgbClr>
                </a:solidFill>
                <a:latin typeface="隶书" panose="02010509060101010101" pitchFamily="49" charset="-122"/>
                <a:ea typeface="隶书" panose="02010509060101010101" pitchFamily="49" charset="-122"/>
              </a:rPr>
              <a:t>逻辑基础知识</a:t>
            </a:r>
          </a:p>
        </p:txBody>
      </p:sp>
      <p:sp>
        <p:nvSpPr>
          <p:cNvPr id="8" name="文本框 49"/>
          <p:cNvSpPr txBox="1">
            <a:spLocks noChangeArrowheads="1"/>
          </p:cNvSpPr>
          <p:nvPr/>
        </p:nvSpPr>
        <p:spPr bwMode="auto">
          <a:xfrm>
            <a:off x="6586220" y="2983865"/>
            <a:ext cx="3175635" cy="3987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r>
              <a:rPr lang="en-US" altLang="zh-CN" sz="2000" b="1" kern="0" dirty="0">
                <a:solidFill>
                  <a:srgbClr val="000000">
                    <a:lumMod val="65000"/>
                    <a:lumOff val="35000"/>
                  </a:srgbClr>
                </a:solidFill>
                <a:latin typeface="隶书" panose="02010509060101010101" pitchFamily="49" charset="-122"/>
                <a:ea typeface="隶书" panose="02010509060101010101" pitchFamily="49" charset="-122"/>
              </a:rPr>
              <a:t>     </a:t>
            </a:r>
            <a:r>
              <a:rPr lang="zh-CN" altLang="en-US" sz="2000" b="1" kern="0" dirty="0">
                <a:solidFill>
                  <a:srgbClr val="000000">
                    <a:lumMod val="65000"/>
                    <a:lumOff val="35000"/>
                  </a:srgbClr>
                </a:solidFill>
                <a:latin typeface="隶书" panose="02010509060101010101" pitchFamily="49" charset="-122"/>
                <a:ea typeface="隶书" panose="02010509060101010101" pitchFamily="49" charset="-122"/>
              </a:rPr>
              <a:t>逻辑思维能力</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QDZ4YF682C8)8ALVF0G)T"/>
          <p:cNvPicPr>
            <a:picLocks noChangeAspect="1"/>
          </p:cNvPicPr>
          <p:nvPr/>
        </p:nvPicPr>
        <p:blipFill>
          <a:blip r:embed="rId2"/>
          <a:stretch>
            <a:fillRect/>
          </a:stretch>
        </p:blipFill>
        <p:spPr>
          <a:xfrm>
            <a:off x="149860" y="111760"/>
            <a:ext cx="11906250" cy="644969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_0L$RU67}Y6X6R)Q)ULOV{Q"/>
          <p:cNvPicPr>
            <a:picLocks noChangeAspect="1"/>
          </p:cNvPicPr>
          <p:nvPr/>
        </p:nvPicPr>
        <p:blipFill>
          <a:blip r:embed="rId2"/>
          <a:stretch>
            <a:fillRect/>
          </a:stretch>
        </p:blipFill>
        <p:spPr>
          <a:xfrm>
            <a:off x="2446655" y="187960"/>
            <a:ext cx="7298055" cy="624459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RM5][T1(]U5S4`)PFDAM0ZT"/>
          <p:cNvPicPr>
            <a:picLocks noChangeAspect="1"/>
          </p:cNvPicPr>
          <p:nvPr/>
        </p:nvPicPr>
        <p:blipFill>
          <a:blip r:embed="rId2"/>
          <a:stretch>
            <a:fillRect/>
          </a:stretch>
        </p:blipFill>
        <p:spPr>
          <a:xfrm>
            <a:off x="260350" y="363220"/>
            <a:ext cx="3956050" cy="5833745"/>
          </a:xfrm>
          <a:prstGeom prst="rect">
            <a:avLst/>
          </a:prstGeom>
        </p:spPr>
      </p:pic>
      <p:pic>
        <p:nvPicPr>
          <p:cNvPr id="3" name="图片 2" descr="B~1C%8H4TA5[SFOB}53MA3X"/>
          <p:cNvPicPr>
            <a:picLocks noChangeAspect="1"/>
          </p:cNvPicPr>
          <p:nvPr/>
        </p:nvPicPr>
        <p:blipFill>
          <a:blip r:embed="rId3"/>
          <a:stretch>
            <a:fillRect/>
          </a:stretch>
        </p:blipFill>
        <p:spPr>
          <a:xfrm>
            <a:off x="4216400" y="363220"/>
            <a:ext cx="7593330" cy="583374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2693670" y="2701290"/>
            <a:ext cx="6409055"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2018  </a:t>
            </a:r>
            <a:r>
              <a:rPr kumimoji="0" lang="zh-CN" altLang="en-US"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历史视域中的诸子学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8335" y="763270"/>
            <a:ext cx="9896475" cy="5331460"/>
          </a:xfrm>
          <a:prstGeom prst="rect">
            <a:avLst/>
          </a:prstGeom>
          <a:noFill/>
          <a:ln w="9525">
            <a:noFill/>
          </a:ln>
        </p:spPr>
        <p:txBody>
          <a:bodyPr wrap="square">
            <a:spAutoFit/>
          </a:bodyPr>
          <a:lstStyle/>
          <a:p>
            <a:pPr indent="0" fontAlgn="auto">
              <a:lnSpc>
                <a:spcPts val="4540"/>
              </a:lnSpc>
            </a:pPr>
            <a:r>
              <a:rPr lang="zh-CN" sz="3200" b="1">
                <a:latin typeface="+mj-ea"/>
                <a:ea typeface="+mj-ea"/>
                <a:cs typeface="+mj-ea"/>
              </a:rPr>
              <a:t>1、下列关于原文内容的</a:t>
            </a:r>
            <a:r>
              <a:rPr lang="zh-CN" sz="3200" b="1">
                <a:solidFill>
                  <a:srgbClr val="00B0F0"/>
                </a:solidFill>
                <a:latin typeface="+mj-ea"/>
                <a:ea typeface="+mj-ea"/>
                <a:cs typeface="+mj-ea"/>
              </a:rPr>
              <a:t>理解和分析</a:t>
            </a:r>
            <a:r>
              <a:rPr lang="zh-CN" sz="3200" b="1">
                <a:latin typeface="+mj-ea"/>
                <a:ea typeface="+mj-ea"/>
                <a:cs typeface="+mj-ea"/>
              </a:rPr>
              <a:t>，不正确的一项是</a:t>
            </a:r>
          </a:p>
          <a:p>
            <a:r>
              <a:rPr lang="zh-CN" sz="3200" b="1">
                <a:latin typeface="+mj-ea"/>
                <a:ea typeface="+mj-ea"/>
                <a:cs typeface="+mj-ea"/>
              </a:rPr>
              <a:t>A.广义上的诸子之学始于先秦，贯穿此后中国思想史，</a:t>
            </a:r>
          </a:p>
          <a:p>
            <a:pPr indent="0" fontAlgn="auto">
              <a:lnSpc>
                <a:spcPts val="4540"/>
              </a:lnSpc>
            </a:pPr>
            <a:r>
              <a:rPr lang="zh-CN" sz="3200" b="1">
                <a:latin typeface="+mj-ea"/>
                <a:ea typeface="+mj-ea"/>
                <a:cs typeface="+mj-ea"/>
              </a:rPr>
              <a:t>  也是当代思想的组成部分。</a:t>
            </a:r>
            <a:r>
              <a:rPr lang="zh-CN" sz="3200" b="1">
                <a:solidFill>
                  <a:srgbClr val="FF0000"/>
                </a:solidFill>
                <a:latin typeface="+mj-ea"/>
                <a:ea typeface="+mj-ea"/>
                <a:cs typeface="+mj-ea"/>
              </a:rPr>
              <a:t>（</a:t>
            </a:r>
            <a:r>
              <a:rPr lang="zh-CN" sz="3200" b="1">
                <a:solidFill>
                  <a:srgbClr val="FF0000"/>
                </a:solidFill>
                <a:latin typeface="+mj-ea"/>
                <a:ea typeface="+mj-ea"/>
                <a:cs typeface="+mj-ea"/>
                <a:sym typeface="+mn-ea"/>
              </a:rPr>
              <a:t>概念、观点）</a:t>
            </a:r>
            <a:endParaRPr lang="zh-CN" sz="3200" b="1">
              <a:latin typeface="+mj-ea"/>
              <a:ea typeface="+mj-ea"/>
              <a:cs typeface="+mj-ea"/>
            </a:endParaRPr>
          </a:p>
          <a:p>
            <a:r>
              <a:rPr lang="zh-CN" sz="3200" b="1">
                <a:latin typeface="+mj-ea"/>
                <a:ea typeface="+mj-ea"/>
                <a:cs typeface="+mj-ea"/>
              </a:rPr>
              <a:t>B.“照着讲”主要指对经典的整理和实证性研究，并</a:t>
            </a:r>
          </a:p>
          <a:p>
            <a:pPr indent="0" fontAlgn="auto">
              <a:lnSpc>
                <a:spcPts val="4540"/>
              </a:lnSpc>
            </a:pPr>
            <a:r>
              <a:rPr lang="zh-CN" sz="3200" b="1">
                <a:latin typeface="+mj-ea"/>
                <a:ea typeface="+mj-ea"/>
                <a:cs typeface="+mj-ea"/>
              </a:rPr>
              <a:t>  发掘历史上思想家的思想内涵。</a:t>
            </a:r>
            <a:r>
              <a:rPr lang="zh-CN" sz="3200" b="1">
                <a:solidFill>
                  <a:srgbClr val="FF0000"/>
                </a:solidFill>
                <a:latin typeface="+mj-ea"/>
                <a:ea typeface="+mj-ea"/>
                <a:cs typeface="+mj-ea"/>
                <a:sym typeface="+mn-ea"/>
              </a:rPr>
              <a:t>（概念、观点）</a:t>
            </a:r>
            <a:endParaRPr lang="zh-CN" sz="3200" b="1">
              <a:latin typeface="+mj-ea"/>
              <a:ea typeface="+mj-ea"/>
              <a:cs typeface="+mj-ea"/>
            </a:endParaRPr>
          </a:p>
          <a:p>
            <a:r>
              <a:rPr lang="zh-CN" sz="3200" b="1">
                <a:latin typeface="+mj-ea"/>
                <a:ea typeface="+mj-ea"/>
                <a:cs typeface="+mj-ea"/>
              </a:rPr>
              <a:t>C.“接着讲”主要指接续诸子注重思想创造的传统，</a:t>
            </a:r>
          </a:p>
          <a:p>
            <a:pPr indent="0" fontAlgn="auto">
              <a:lnSpc>
                <a:spcPts val="4540"/>
              </a:lnSpc>
            </a:pPr>
            <a:r>
              <a:rPr lang="zh-CN" sz="3200" b="1">
                <a:latin typeface="+mj-ea"/>
                <a:ea typeface="+mj-ea"/>
                <a:cs typeface="+mj-ea"/>
              </a:rPr>
              <a:t>  在新条件下形成创造性的思想。</a:t>
            </a:r>
            <a:r>
              <a:rPr lang="zh-CN" sz="3200" b="1">
                <a:solidFill>
                  <a:srgbClr val="FF0000"/>
                </a:solidFill>
                <a:latin typeface="+mj-ea"/>
                <a:ea typeface="+mj-ea"/>
                <a:cs typeface="+mj-ea"/>
                <a:sym typeface="+mn-ea"/>
              </a:rPr>
              <a:t>（概念、观点）</a:t>
            </a:r>
            <a:endParaRPr lang="zh-CN" sz="3200" b="1">
              <a:latin typeface="+mj-ea"/>
              <a:ea typeface="+mj-ea"/>
              <a:cs typeface="+mj-ea"/>
            </a:endParaRPr>
          </a:p>
          <a:p>
            <a:r>
              <a:rPr lang="zh-CN" sz="3200" b="1">
                <a:latin typeface="+mj-ea"/>
                <a:ea typeface="+mj-ea"/>
                <a:cs typeface="+mj-ea"/>
              </a:rPr>
              <a:t>D.不同于以往诸子之学，“新子学”受西方思想影响，</a:t>
            </a:r>
          </a:p>
          <a:p>
            <a:pPr indent="0" fontAlgn="auto">
              <a:lnSpc>
                <a:spcPts val="4540"/>
              </a:lnSpc>
            </a:pPr>
            <a:r>
              <a:rPr lang="zh-CN" sz="3200" b="1">
                <a:latin typeface="+mj-ea"/>
                <a:ea typeface="+mj-ea"/>
                <a:cs typeface="+mj-ea"/>
              </a:rPr>
              <a:t>  脱离了既有思想演进的过程。</a:t>
            </a:r>
            <a:r>
              <a:rPr lang="zh-CN" sz="3200" b="1">
                <a:solidFill>
                  <a:srgbClr val="FF0000"/>
                </a:solidFill>
                <a:latin typeface="+mj-ea"/>
                <a:ea typeface="+mj-ea"/>
                <a:cs typeface="+mj-ea"/>
                <a:sym typeface="+mn-ea"/>
              </a:rPr>
              <a:t>（概念、观点）</a:t>
            </a:r>
            <a:endParaRPr lang="zh-CN" altLang="en-US" sz="3200">
              <a:latin typeface="+mj-ea"/>
              <a:ea typeface="+mj-ea"/>
              <a:cs typeface="+mj-ea"/>
            </a:endParaRPr>
          </a:p>
        </p:txBody>
      </p:sp>
      <p:cxnSp>
        <p:nvCxnSpPr>
          <p:cNvPr id="4" name="直接连接符 3"/>
          <p:cNvCxnSpPr/>
          <p:nvPr/>
        </p:nvCxnSpPr>
        <p:spPr>
          <a:xfrm>
            <a:off x="2736215" y="1985010"/>
            <a:ext cx="170053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296670" y="3112135"/>
            <a:ext cx="170053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296670" y="4231005"/>
            <a:ext cx="170053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364480" y="5415915"/>
            <a:ext cx="170053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412875"/>
          </a:xfrm>
        </p:spPr>
        <p:txBody>
          <a:bodyPr>
            <a:normAutofit fontScale="90000"/>
          </a:bodyPr>
          <a:lstStyle/>
          <a:p>
            <a:pPr algn="ctr"/>
            <a:r>
              <a:rPr lang="zh-CN" altLang="en-US" b="1">
                <a:sym typeface="+mn-ea"/>
              </a:rPr>
              <a:t/>
            </a:r>
            <a:br>
              <a:rPr lang="zh-CN" altLang="en-US" b="1">
                <a:sym typeface="+mn-ea"/>
              </a:rPr>
            </a:br>
            <a:r>
              <a:rPr lang="zh-CN" altLang="en-US" b="1">
                <a:sym typeface="+mn-ea"/>
              </a:rPr>
              <a:t/>
            </a:r>
            <a:br>
              <a:rPr lang="zh-CN" altLang="en-US" b="1">
                <a:sym typeface="+mn-ea"/>
              </a:rPr>
            </a:br>
            <a:r>
              <a:rPr lang="zh-CN" altLang="en-US" b="1">
                <a:sym typeface="+mn-ea"/>
              </a:rPr>
              <a:t/>
            </a:r>
            <a:br>
              <a:rPr lang="zh-CN" altLang="en-US" b="1">
                <a:sym typeface="+mn-ea"/>
              </a:rPr>
            </a:br>
            <a:r>
              <a:rPr lang="zh-CN" altLang="en-US" b="1">
                <a:sym typeface="+mn-ea"/>
              </a:rPr>
              <a:t>【赠药山高僧惟俨二首】  </a:t>
            </a:r>
            <a:br>
              <a:rPr lang="zh-CN" altLang="en-US" b="1">
                <a:sym typeface="+mn-ea"/>
              </a:rPr>
            </a:br>
            <a:r>
              <a:rPr lang="zh-CN" altLang="en-US" b="1">
                <a:latin typeface="楷体" panose="02010609060101010101" charset="-122"/>
                <a:ea typeface="楷体" panose="02010609060101010101" charset="-122"/>
                <a:sym typeface="+mn-ea"/>
              </a:rPr>
              <a:t>李翱</a:t>
            </a:r>
            <a:r>
              <a:rPr lang="zh-CN" altLang="en-US" b="1">
                <a:sym typeface="+mn-ea"/>
              </a:rPr>
              <a:t/>
            </a:r>
            <a:br>
              <a:rPr lang="zh-CN" altLang="en-US" b="1">
                <a:sym typeface="+mn-ea"/>
              </a:rPr>
            </a:br>
            <a:r>
              <a:rPr lang="zh-CN" altLang="en-US"/>
              <a:t/>
            </a:r>
            <a:br>
              <a:rPr lang="zh-CN" altLang="en-US"/>
            </a:br>
            <a:endParaRPr lang="zh-CN" altLang="en-US" b="1"/>
          </a:p>
        </p:txBody>
      </p:sp>
      <p:sp>
        <p:nvSpPr>
          <p:cNvPr id="3" name="内容占位符 2"/>
          <p:cNvSpPr>
            <a:spLocks noGrp="1"/>
          </p:cNvSpPr>
          <p:nvPr>
            <p:ph idx="1"/>
          </p:nvPr>
        </p:nvSpPr>
        <p:spPr>
          <a:xfrm>
            <a:off x="1489075" y="2069465"/>
            <a:ext cx="9612630" cy="3648075"/>
          </a:xfrm>
        </p:spPr>
        <p:txBody>
          <a:bodyPr>
            <a:noAutofit/>
          </a:bodyPr>
          <a:lstStyle/>
          <a:p>
            <a:pPr marL="0" indent="0" algn="ctr">
              <a:buNone/>
            </a:pPr>
            <a:r>
              <a:rPr lang="zh-CN" altLang="en-US" sz="4000" b="1">
                <a:latin typeface="楷体" panose="02010609060101010101" charset="-122"/>
                <a:ea typeface="楷体" panose="02010609060101010101" charset="-122"/>
                <a:cs typeface="楷体" panose="02010609060101010101" charset="-122"/>
              </a:rPr>
              <a:t>练得身形似鹤形，千株松下两函经。</a:t>
            </a:r>
          </a:p>
          <a:p>
            <a:pPr marL="0" indent="0" algn="ctr">
              <a:buNone/>
            </a:pPr>
            <a:r>
              <a:rPr lang="zh-CN" altLang="en-US" sz="4000" b="1">
                <a:latin typeface="楷体" panose="02010609060101010101" charset="-122"/>
                <a:ea typeface="楷体" panose="02010609060101010101" charset="-122"/>
                <a:cs typeface="楷体" panose="02010609060101010101" charset="-122"/>
              </a:rPr>
              <a:t>我来问道无余说，云在青天水在瓶。</a:t>
            </a:r>
          </a:p>
          <a:p>
            <a:pPr algn="ctr"/>
            <a:endParaRPr lang="zh-CN" altLang="en-US" sz="4000" b="1">
              <a:latin typeface="楷体" panose="02010609060101010101" charset="-122"/>
              <a:ea typeface="楷体" panose="02010609060101010101" charset="-122"/>
              <a:cs typeface="楷体" panose="02010609060101010101" charset="-122"/>
            </a:endParaRPr>
          </a:p>
          <a:p>
            <a:pPr marL="0" indent="0" algn="ctr">
              <a:buNone/>
            </a:pPr>
            <a:r>
              <a:rPr lang="zh-CN" altLang="en-US" sz="4000" b="1">
                <a:latin typeface="楷体" panose="02010609060101010101" charset="-122"/>
                <a:ea typeface="楷体" panose="02010609060101010101" charset="-122"/>
                <a:cs typeface="楷体" panose="02010609060101010101" charset="-122"/>
              </a:rPr>
              <a:t>选得幽居惬野情，终年无送亦无迎。</a:t>
            </a:r>
          </a:p>
          <a:p>
            <a:pPr marL="0" indent="0" algn="ctr">
              <a:buNone/>
            </a:pPr>
            <a:r>
              <a:rPr lang="zh-CN" altLang="en-US" sz="4000" b="1">
                <a:latin typeface="楷体" panose="02010609060101010101" charset="-122"/>
                <a:ea typeface="楷体" panose="02010609060101010101" charset="-122"/>
                <a:cs typeface="楷体" panose="02010609060101010101" charset="-122"/>
              </a:rPr>
              <a:t>有时直上孤峰顶，月下披云啸一声。</a:t>
            </a:r>
          </a:p>
        </p:txBody>
      </p:sp>
      <p:pic>
        <p:nvPicPr>
          <p:cNvPr id="6" name="图片 1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860000">
            <a:off x="358775" y="867410"/>
            <a:ext cx="2096135" cy="18580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74955" y="565150"/>
            <a:ext cx="10607675" cy="5354320"/>
          </a:xfrm>
          <a:prstGeom prst="rect">
            <a:avLst/>
          </a:prstGeom>
          <a:noFill/>
          <a:ln w="9525">
            <a:noFill/>
          </a:ln>
        </p:spPr>
        <p:txBody>
          <a:bodyPr wrap="square">
            <a:spAutoFit/>
          </a:bodyPr>
          <a:lstStyle/>
          <a:p>
            <a:pPr indent="0" fontAlgn="auto">
              <a:lnSpc>
                <a:spcPts val="4560"/>
              </a:lnSpc>
            </a:pPr>
            <a:r>
              <a:rPr lang="en-US" altLang="zh-CN" sz="3200" b="1">
                <a:latin typeface="+mj-ea"/>
                <a:ea typeface="+mj-ea"/>
                <a:cs typeface="+mj-ea"/>
                <a:sym typeface="+mn-ea"/>
              </a:rPr>
              <a:t>2</a:t>
            </a:r>
            <a:r>
              <a:rPr lang="zh-CN" altLang="en-US" sz="3200" b="1">
                <a:latin typeface="+mj-ea"/>
                <a:ea typeface="+mj-ea"/>
                <a:cs typeface="+mj-ea"/>
                <a:sym typeface="+mn-ea"/>
              </a:rPr>
              <a:t>、</a:t>
            </a:r>
            <a:r>
              <a:rPr lang="zh-CN" sz="3200" b="1">
                <a:latin typeface="+mj-ea"/>
                <a:ea typeface="+mj-ea"/>
                <a:cs typeface="+mj-ea"/>
                <a:sym typeface="+mn-ea"/>
              </a:rPr>
              <a:t>下列对原文</a:t>
            </a:r>
            <a:r>
              <a:rPr lang="zh-CN" sz="3200" b="1">
                <a:solidFill>
                  <a:srgbClr val="00B0F0"/>
                </a:solidFill>
                <a:latin typeface="+mj-ea"/>
                <a:ea typeface="+mj-ea"/>
                <a:cs typeface="+mj-ea"/>
                <a:sym typeface="+mn-ea"/>
              </a:rPr>
              <a:t>论证的相关分析</a:t>
            </a:r>
            <a:r>
              <a:rPr lang="zh-CN" sz="3200" b="1">
                <a:latin typeface="+mj-ea"/>
                <a:ea typeface="+mj-ea"/>
                <a:cs typeface="+mj-ea"/>
                <a:sym typeface="+mn-ea"/>
              </a:rPr>
              <a:t>，不正确的一项是</a:t>
            </a:r>
          </a:p>
          <a:p>
            <a:r>
              <a:rPr lang="zh-CN" sz="3200" b="1">
                <a:latin typeface="+mj-ea"/>
                <a:ea typeface="+mj-ea"/>
                <a:cs typeface="+mj-ea"/>
                <a:sym typeface="+mn-ea"/>
              </a:rPr>
              <a:t>A.文章采用了对比的论证手法，以突出“新子学”与历史</a:t>
            </a:r>
          </a:p>
          <a:p>
            <a:pPr indent="0" fontAlgn="auto">
              <a:lnSpc>
                <a:spcPts val="4560"/>
              </a:lnSpc>
            </a:pPr>
            <a:r>
              <a:rPr lang="zh-CN" sz="3200" b="1">
                <a:latin typeface="+mj-ea"/>
                <a:ea typeface="+mj-ea"/>
                <a:cs typeface="+mj-ea"/>
                <a:sym typeface="+mn-ea"/>
              </a:rPr>
              <a:t>  上诸子之学的差异。</a:t>
            </a:r>
            <a:r>
              <a:rPr lang="zh-CN" sz="3200" b="1">
                <a:solidFill>
                  <a:srgbClr val="FF0000"/>
                </a:solidFill>
                <a:latin typeface="+mj-ea"/>
                <a:ea typeface="+mj-ea"/>
                <a:cs typeface="+mj-ea"/>
                <a:sym typeface="+mn-ea"/>
              </a:rPr>
              <a:t>（论证方法）</a:t>
            </a:r>
            <a:endParaRPr lang="zh-CN" sz="3200" b="1">
              <a:latin typeface="+mj-ea"/>
              <a:ea typeface="+mj-ea"/>
              <a:cs typeface="+mj-ea"/>
              <a:sym typeface="+mn-ea"/>
            </a:endParaRPr>
          </a:p>
          <a:p>
            <a:pPr indent="0" fontAlgn="auto">
              <a:lnSpc>
                <a:spcPts val="4560"/>
              </a:lnSpc>
            </a:pPr>
            <a:r>
              <a:rPr lang="zh-CN" sz="3200" b="1">
                <a:latin typeface="+mj-ea"/>
                <a:ea typeface="+mj-ea"/>
                <a:cs typeface="+mj-ea"/>
                <a:sym typeface="+mn-ea"/>
              </a:rPr>
              <a:t>B.文章指出理解“新子学”的品格可从两方面入手，并就</a:t>
            </a:r>
          </a:p>
          <a:p>
            <a:pPr indent="0" fontAlgn="auto">
              <a:lnSpc>
                <a:spcPts val="4560"/>
              </a:lnSpc>
            </a:pPr>
            <a:r>
              <a:rPr lang="zh-CN" sz="3200" b="1">
                <a:latin typeface="+mj-ea"/>
                <a:ea typeface="+mj-ea"/>
                <a:cs typeface="+mj-ea"/>
                <a:sym typeface="+mn-ea"/>
              </a:rPr>
              <a:t>  二者的关系进行论证。</a:t>
            </a:r>
            <a:r>
              <a:rPr lang="zh-CN" sz="3200" b="1">
                <a:solidFill>
                  <a:srgbClr val="FF0000"/>
                </a:solidFill>
                <a:latin typeface="+mj-ea"/>
                <a:ea typeface="+mj-ea"/>
                <a:cs typeface="+mj-ea"/>
                <a:sym typeface="+mn-ea"/>
              </a:rPr>
              <a:t>（论证结构）</a:t>
            </a:r>
            <a:endParaRPr lang="zh-CN" sz="3200" b="1">
              <a:latin typeface="+mj-ea"/>
              <a:ea typeface="+mj-ea"/>
              <a:cs typeface="+mj-ea"/>
              <a:sym typeface="+mn-ea"/>
            </a:endParaRPr>
          </a:p>
          <a:p>
            <a:r>
              <a:rPr lang="zh-CN" sz="3200" b="1">
                <a:latin typeface="+mj-ea"/>
                <a:ea typeface="+mj-ea"/>
                <a:cs typeface="+mj-ea"/>
                <a:sym typeface="+mn-ea"/>
              </a:rPr>
              <a:t>C.文章以中西思想交融互动为前提，论证“新子学”“接</a:t>
            </a:r>
          </a:p>
          <a:p>
            <a:pPr indent="0" fontAlgn="auto">
              <a:lnSpc>
                <a:spcPts val="4560"/>
              </a:lnSpc>
            </a:pPr>
            <a:r>
              <a:rPr lang="zh-CN" sz="3200" b="1">
                <a:latin typeface="+mj-ea"/>
                <a:ea typeface="+mj-ea"/>
                <a:cs typeface="+mj-ea"/>
                <a:sym typeface="+mn-ea"/>
              </a:rPr>
              <a:t>  着讲”的必要和可能。</a:t>
            </a:r>
            <a:r>
              <a:rPr lang="zh-CN" sz="3200" b="1">
                <a:solidFill>
                  <a:srgbClr val="FF0000"/>
                </a:solidFill>
                <a:latin typeface="+mj-ea"/>
                <a:ea typeface="+mj-ea"/>
                <a:cs typeface="+mj-ea"/>
                <a:sym typeface="+mn-ea"/>
              </a:rPr>
              <a:t>（论证前提</a:t>
            </a:r>
            <a:r>
              <a:rPr lang="en-US" altLang="zh-CN" sz="3200" b="1">
                <a:solidFill>
                  <a:srgbClr val="FF0000"/>
                </a:solidFill>
                <a:latin typeface="+mj-ea"/>
                <a:ea typeface="+mj-ea"/>
                <a:cs typeface="+mj-ea"/>
                <a:sym typeface="+mn-ea"/>
              </a:rPr>
              <a:t>-</a:t>
            </a:r>
            <a:r>
              <a:rPr lang="zh-CN" sz="3200" b="1">
                <a:solidFill>
                  <a:srgbClr val="FF0000"/>
                </a:solidFill>
                <a:latin typeface="+mj-ea"/>
                <a:ea typeface="+mj-ea"/>
                <a:cs typeface="+mj-ea"/>
                <a:sym typeface="+mn-ea"/>
              </a:rPr>
              <a:t>事实论据）</a:t>
            </a:r>
            <a:endParaRPr lang="zh-CN" sz="3200" b="1">
              <a:latin typeface="+mj-ea"/>
              <a:ea typeface="+mj-ea"/>
              <a:cs typeface="+mj-ea"/>
              <a:sym typeface="+mn-ea"/>
            </a:endParaRPr>
          </a:p>
          <a:p>
            <a:r>
              <a:rPr lang="zh-CN" sz="3200" b="1">
                <a:latin typeface="+mj-ea"/>
                <a:ea typeface="+mj-ea"/>
                <a:cs typeface="+mj-ea"/>
                <a:sym typeface="+mn-ea"/>
              </a:rPr>
              <a:t>D.文章论证“照着讲”“接着讲”无法分离，是按</a:t>
            </a:r>
            <a:r>
              <a:rPr lang="zh-CN" sz="3200" b="1">
                <a:solidFill>
                  <a:schemeClr val="accent1"/>
                </a:solidFill>
                <a:effectLst>
                  <a:outerShdw blurRad="38100" dist="25400" dir="5400000" algn="ctr" rotWithShape="0">
                    <a:srgbClr val="6E747A">
                      <a:alpha val="43000"/>
                    </a:srgbClr>
                  </a:outerShdw>
                </a:effectLst>
                <a:latin typeface="+mj-ea"/>
                <a:ea typeface="+mj-ea"/>
                <a:cs typeface="+mj-ea"/>
                <a:sym typeface="+mn-ea"/>
              </a:rPr>
              <a:t>从</a:t>
            </a:r>
            <a:r>
              <a:rPr lang="zh-CN" sz="3200" b="1">
                <a:latin typeface="+mj-ea"/>
                <a:ea typeface="+mj-ea"/>
                <a:cs typeface="+mj-ea"/>
                <a:sym typeface="+mn-ea"/>
              </a:rPr>
              <a:t>逻辑</a:t>
            </a:r>
          </a:p>
          <a:p>
            <a:pPr indent="0" fontAlgn="auto">
              <a:lnSpc>
                <a:spcPts val="4560"/>
              </a:lnSpc>
            </a:pPr>
            <a:r>
              <a:rPr lang="zh-CN" sz="3200" b="1">
                <a:latin typeface="+mj-ea"/>
                <a:ea typeface="+mj-ea"/>
                <a:cs typeface="+mj-ea"/>
                <a:sym typeface="+mn-ea"/>
              </a:rPr>
              <a:t>  </a:t>
            </a:r>
            <a:r>
              <a:rPr lang="zh-CN" sz="3200" b="1">
                <a:solidFill>
                  <a:schemeClr val="accent1"/>
                </a:solidFill>
                <a:effectLst>
                  <a:outerShdw blurRad="38100" dist="25400" dir="5400000" algn="ctr" rotWithShape="0">
                    <a:srgbClr val="6E747A">
                      <a:alpha val="43000"/>
                    </a:srgbClr>
                  </a:outerShdw>
                </a:effectLst>
                <a:latin typeface="+mj-ea"/>
                <a:ea typeface="+mj-ea"/>
                <a:cs typeface="+mj-ea"/>
                <a:sym typeface="+mn-ea"/>
              </a:rPr>
              <a:t>到</a:t>
            </a:r>
            <a:r>
              <a:rPr lang="zh-CN" sz="3200" b="1">
                <a:latin typeface="+mj-ea"/>
                <a:ea typeface="+mj-ea"/>
                <a:cs typeface="+mj-ea"/>
                <a:sym typeface="+mn-ea"/>
              </a:rPr>
              <a:t>现实的顺序推进的。</a:t>
            </a:r>
            <a:r>
              <a:rPr lang="zh-CN" sz="3200" b="1">
                <a:solidFill>
                  <a:srgbClr val="FF0000"/>
                </a:solidFill>
                <a:latin typeface="+mj-ea"/>
                <a:ea typeface="+mj-ea"/>
                <a:cs typeface="+mj-ea"/>
                <a:sym typeface="+mn-ea"/>
              </a:rPr>
              <a:t>（论证思路）</a:t>
            </a:r>
            <a:endParaRPr lang="zh-CN" sz="3200" b="1">
              <a:latin typeface="+mj-ea"/>
              <a:ea typeface="+mj-ea"/>
              <a:cs typeface="+mj-ea"/>
            </a:endParaRPr>
          </a:p>
        </p:txBody>
      </p:sp>
      <p:cxnSp>
        <p:nvCxnSpPr>
          <p:cNvPr id="4" name="直接连接符 3"/>
          <p:cNvCxnSpPr/>
          <p:nvPr/>
        </p:nvCxnSpPr>
        <p:spPr>
          <a:xfrm>
            <a:off x="2887345" y="1800225"/>
            <a:ext cx="27006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840740" y="3524885"/>
            <a:ext cx="34772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62000" y="5840095"/>
            <a:ext cx="226631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331325" y="5276215"/>
            <a:ext cx="117348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588000" y="4104005"/>
            <a:ext cx="1016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845" y="614680"/>
            <a:ext cx="10396855" cy="5331460"/>
          </a:xfrm>
          <a:prstGeom prst="rect">
            <a:avLst/>
          </a:prstGeom>
          <a:noFill/>
          <a:ln w="9525">
            <a:noFill/>
          </a:ln>
        </p:spPr>
        <p:txBody>
          <a:bodyPr wrap="square">
            <a:spAutoFit/>
          </a:bodyPr>
          <a:lstStyle/>
          <a:p>
            <a:pPr indent="0" fontAlgn="auto">
              <a:lnSpc>
                <a:spcPts val="4540"/>
              </a:lnSpc>
            </a:pPr>
            <a:r>
              <a:rPr lang="zh-CN" sz="3200" b="1">
                <a:latin typeface="+mj-ea"/>
                <a:ea typeface="+mj-ea"/>
                <a:cs typeface="+mj-ea"/>
              </a:rPr>
              <a:t>3、根据原文内容，下列</a:t>
            </a:r>
            <a:r>
              <a:rPr lang="zh-CN" sz="3200" b="1">
                <a:solidFill>
                  <a:srgbClr val="00B0F0"/>
                </a:solidFill>
                <a:latin typeface="+mj-ea"/>
                <a:ea typeface="+mj-ea"/>
                <a:cs typeface="+mj-ea"/>
              </a:rPr>
              <a:t>说法</a:t>
            </a:r>
            <a:r>
              <a:rPr lang="zh-CN" sz="3200" b="1">
                <a:latin typeface="+mj-ea"/>
                <a:ea typeface="+mj-ea"/>
                <a:cs typeface="+mj-ea"/>
              </a:rPr>
              <a:t>正确的一项是</a:t>
            </a:r>
          </a:p>
          <a:p>
            <a:r>
              <a:rPr lang="zh-CN" sz="3200" b="1">
                <a:latin typeface="+mj-ea"/>
                <a:ea typeface="+mj-ea"/>
                <a:cs typeface="+mj-ea"/>
              </a:rPr>
              <a:t>A.对经典进行文本校勘和文献编篡与进一步阐发之间，在</a:t>
            </a:r>
          </a:p>
          <a:p>
            <a:pPr indent="0" fontAlgn="auto">
              <a:lnSpc>
                <a:spcPts val="4540"/>
              </a:lnSpc>
            </a:pPr>
            <a:r>
              <a:rPr lang="zh-CN" sz="3200" b="1">
                <a:latin typeface="+mj-ea"/>
                <a:ea typeface="+mj-ea"/>
                <a:cs typeface="+mj-ea"/>
              </a:rPr>
              <a:t>  历史上是互相隔膜的。</a:t>
            </a:r>
            <a:r>
              <a:rPr lang="zh-CN" sz="3200" b="1">
                <a:solidFill>
                  <a:srgbClr val="FF0000"/>
                </a:solidFill>
                <a:latin typeface="+mj-ea"/>
                <a:ea typeface="+mj-ea"/>
                <a:cs typeface="+mj-ea"/>
                <a:sym typeface="+mn-ea"/>
              </a:rPr>
              <a:t>（观点、发现</a:t>
            </a:r>
            <a:r>
              <a:rPr lang="en-US" altLang="zh-CN" sz="3200" b="1">
                <a:solidFill>
                  <a:srgbClr val="FF0000"/>
                </a:solidFill>
                <a:latin typeface="+mj-ea"/>
                <a:ea typeface="+mj-ea"/>
                <a:cs typeface="+mj-ea"/>
                <a:sym typeface="+mn-ea"/>
              </a:rPr>
              <a:t>——</a:t>
            </a:r>
            <a:r>
              <a:rPr lang="zh-CN" altLang="en-US" sz="3200" b="1">
                <a:solidFill>
                  <a:srgbClr val="FF0000"/>
                </a:solidFill>
                <a:latin typeface="+mj-ea"/>
                <a:ea typeface="+mj-ea"/>
                <a:cs typeface="+mj-ea"/>
                <a:sym typeface="+mn-ea"/>
              </a:rPr>
              <a:t>判断</a:t>
            </a:r>
            <a:r>
              <a:rPr lang="zh-CN" sz="3200" b="1">
                <a:solidFill>
                  <a:srgbClr val="FF0000"/>
                </a:solidFill>
                <a:latin typeface="+mj-ea"/>
                <a:ea typeface="+mj-ea"/>
                <a:cs typeface="+mj-ea"/>
                <a:sym typeface="+mn-ea"/>
              </a:rPr>
              <a:t>）</a:t>
            </a:r>
            <a:endParaRPr lang="zh-CN" sz="3200" b="1">
              <a:latin typeface="+mj-ea"/>
              <a:ea typeface="+mj-ea"/>
              <a:cs typeface="+mj-ea"/>
            </a:endParaRPr>
          </a:p>
          <a:p>
            <a:r>
              <a:rPr lang="zh-CN" sz="3200" b="1">
                <a:latin typeface="+mj-ea"/>
                <a:ea typeface="+mj-ea"/>
                <a:cs typeface="+mj-ea"/>
              </a:rPr>
              <a:t>B.面对中西思想的交融与互动，“新子学”应该同时致力</a:t>
            </a:r>
          </a:p>
          <a:p>
            <a:pPr indent="0" fontAlgn="auto">
              <a:lnSpc>
                <a:spcPts val="4540"/>
              </a:lnSpc>
            </a:pPr>
            <a:r>
              <a:rPr lang="zh-CN" sz="3200" b="1">
                <a:latin typeface="+mj-ea"/>
                <a:ea typeface="+mj-ea"/>
                <a:cs typeface="+mj-ea"/>
              </a:rPr>
              <a:t>  于中国和世界文化的建构。</a:t>
            </a:r>
            <a:r>
              <a:rPr lang="zh-CN" sz="3200" b="1">
                <a:solidFill>
                  <a:srgbClr val="FF0000"/>
                </a:solidFill>
                <a:latin typeface="+mj-ea"/>
                <a:ea typeface="+mj-ea"/>
                <a:cs typeface="+mj-ea"/>
                <a:sym typeface="+mn-ea"/>
              </a:rPr>
              <a:t>（观点、发现</a:t>
            </a:r>
            <a:r>
              <a:rPr lang="en-US" altLang="zh-CN" sz="3200" b="1">
                <a:solidFill>
                  <a:srgbClr val="FF0000"/>
                </a:solidFill>
                <a:latin typeface="+mj-ea"/>
                <a:ea typeface="+mj-ea"/>
                <a:cs typeface="+mj-ea"/>
                <a:sym typeface="+mn-ea"/>
              </a:rPr>
              <a:t>——</a:t>
            </a:r>
            <a:r>
              <a:rPr lang="zh-CN" altLang="en-US" sz="3200" b="1">
                <a:solidFill>
                  <a:srgbClr val="FF0000"/>
                </a:solidFill>
                <a:latin typeface="+mj-ea"/>
                <a:ea typeface="+mj-ea"/>
                <a:cs typeface="+mj-ea"/>
                <a:sym typeface="+mn-ea"/>
              </a:rPr>
              <a:t>推理</a:t>
            </a:r>
            <a:r>
              <a:rPr lang="zh-CN" sz="3200" b="1">
                <a:solidFill>
                  <a:srgbClr val="FF0000"/>
                </a:solidFill>
                <a:latin typeface="+mj-ea"/>
                <a:ea typeface="+mj-ea"/>
                <a:cs typeface="+mj-ea"/>
                <a:sym typeface="+mn-ea"/>
              </a:rPr>
              <a:t>）</a:t>
            </a:r>
            <a:endParaRPr lang="zh-CN" sz="3200" b="1">
              <a:latin typeface="+mj-ea"/>
              <a:ea typeface="+mj-ea"/>
              <a:cs typeface="+mj-ea"/>
            </a:endParaRPr>
          </a:p>
          <a:p>
            <a:r>
              <a:rPr lang="zh-CN" sz="3200" b="1">
                <a:latin typeface="+mj-ea"/>
                <a:ea typeface="+mj-ea"/>
                <a:cs typeface="+mj-ea"/>
              </a:rPr>
              <a:t>C.“照着讲”内含“接着讲”，虽然能发扬以往的思想，</a:t>
            </a:r>
          </a:p>
          <a:p>
            <a:pPr indent="0" fontAlgn="auto">
              <a:lnSpc>
                <a:spcPts val="4540"/>
              </a:lnSpc>
            </a:pPr>
            <a:r>
              <a:rPr lang="zh-CN" sz="3200" b="1">
                <a:latin typeface="+mj-ea"/>
                <a:ea typeface="+mj-ea"/>
                <a:cs typeface="+mj-ea"/>
              </a:rPr>
              <a:t>  但无助于促进新思想生成。</a:t>
            </a:r>
            <a:r>
              <a:rPr lang="zh-CN" sz="3200" b="1">
                <a:solidFill>
                  <a:srgbClr val="FF0000"/>
                </a:solidFill>
                <a:latin typeface="+mj-ea"/>
                <a:ea typeface="+mj-ea"/>
                <a:cs typeface="+mj-ea"/>
                <a:sym typeface="+mn-ea"/>
              </a:rPr>
              <a:t>（观点、发现</a:t>
            </a:r>
            <a:r>
              <a:rPr lang="en-US" altLang="zh-CN" sz="3200" b="1">
                <a:solidFill>
                  <a:srgbClr val="FF0000"/>
                </a:solidFill>
                <a:latin typeface="+mj-ea"/>
                <a:ea typeface="+mj-ea"/>
                <a:cs typeface="+mj-ea"/>
                <a:sym typeface="+mn-ea"/>
              </a:rPr>
              <a:t>——</a:t>
            </a:r>
            <a:r>
              <a:rPr lang="zh-CN" altLang="en-US" sz="3200" b="1">
                <a:solidFill>
                  <a:srgbClr val="FF0000"/>
                </a:solidFill>
                <a:latin typeface="+mj-ea"/>
                <a:ea typeface="+mj-ea"/>
                <a:cs typeface="+mj-ea"/>
                <a:sym typeface="+mn-ea"/>
              </a:rPr>
              <a:t>判断</a:t>
            </a:r>
            <a:r>
              <a:rPr lang="zh-CN" sz="3200" b="1">
                <a:solidFill>
                  <a:srgbClr val="FF0000"/>
                </a:solidFill>
                <a:latin typeface="+mj-ea"/>
                <a:ea typeface="+mj-ea"/>
                <a:cs typeface="+mj-ea"/>
                <a:sym typeface="+mn-ea"/>
              </a:rPr>
              <a:t>）</a:t>
            </a:r>
            <a:endParaRPr lang="zh-CN" sz="3200" b="1">
              <a:latin typeface="+mj-ea"/>
              <a:ea typeface="+mj-ea"/>
              <a:cs typeface="+mj-ea"/>
            </a:endParaRPr>
          </a:p>
          <a:p>
            <a:r>
              <a:rPr lang="zh-CN" sz="3200" b="1">
                <a:latin typeface="+mj-ea"/>
                <a:ea typeface="+mj-ea"/>
                <a:cs typeface="+mj-ea"/>
              </a:rPr>
              <a:t>D.“新子学”要参与世界文化的发展，就有必要从“照着</a:t>
            </a:r>
          </a:p>
          <a:p>
            <a:pPr indent="0" fontAlgn="auto">
              <a:lnSpc>
                <a:spcPts val="4540"/>
              </a:lnSpc>
            </a:pPr>
            <a:r>
              <a:rPr lang="zh-CN" sz="3200" b="1">
                <a:latin typeface="+mj-ea"/>
                <a:ea typeface="+mj-ea"/>
                <a:cs typeface="+mj-ea"/>
              </a:rPr>
              <a:t>  讲”逐渐过渡到“接着讲”。</a:t>
            </a:r>
            <a:r>
              <a:rPr lang="zh-CN" sz="3200" b="1">
                <a:solidFill>
                  <a:srgbClr val="FF0000"/>
                </a:solidFill>
                <a:latin typeface="+mj-ea"/>
                <a:ea typeface="+mj-ea"/>
                <a:cs typeface="+mj-ea"/>
                <a:sym typeface="+mn-ea"/>
              </a:rPr>
              <a:t>（观点、发现</a:t>
            </a:r>
            <a:r>
              <a:rPr lang="en-US" altLang="zh-CN" sz="3200" b="1">
                <a:solidFill>
                  <a:srgbClr val="FF0000"/>
                </a:solidFill>
                <a:latin typeface="+mj-ea"/>
                <a:ea typeface="+mj-ea"/>
                <a:cs typeface="+mj-ea"/>
                <a:sym typeface="+mn-ea"/>
              </a:rPr>
              <a:t>——</a:t>
            </a:r>
            <a:r>
              <a:rPr lang="zh-CN" altLang="en-US" sz="3200" b="1">
                <a:solidFill>
                  <a:srgbClr val="FF0000"/>
                </a:solidFill>
                <a:latin typeface="+mj-ea"/>
                <a:ea typeface="+mj-ea"/>
                <a:cs typeface="+mj-ea"/>
                <a:sym typeface="+mn-ea"/>
              </a:rPr>
              <a:t>推理</a:t>
            </a:r>
            <a:r>
              <a:rPr lang="zh-CN" sz="3200" b="1">
                <a:solidFill>
                  <a:srgbClr val="FF0000"/>
                </a:solidFill>
                <a:latin typeface="+mj-ea"/>
                <a:ea typeface="+mj-ea"/>
                <a:cs typeface="+mj-ea"/>
                <a:sym typeface="+mn-ea"/>
              </a:rPr>
              <a:t>）</a:t>
            </a:r>
            <a:endParaRPr lang="zh-CN" sz="3200" b="1">
              <a:latin typeface="+mj-ea"/>
              <a:ea typeface="+mj-ea"/>
              <a:cs typeface="+mj-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2936875" y="2122170"/>
            <a:ext cx="6318885" cy="1753235"/>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2017  </a:t>
            </a:r>
            <a:r>
              <a:rPr kumimoji="0" lang="zh-CN" altLang="en-US"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《中国参与国际气候治理的法律立场和策略：以气候正义为视角》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3555" y="645160"/>
            <a:ext cx="10266045" cy="5331460"/>
          </a:xfrm>
          <a:prstGeom prst="rect">
            <a:avLst/>
          </a:prstGeom>
          <a:noFill/>
          <a:ln w="9525">
            <a:noFill/>
          </a:ln>
        </p:spPr>
        <p:txBody>
          <a:bodyPr wrap="square">
            <a:spAutoFit/>
          </a:bodyPr>
          <a:lstStyle/>
          <a:p>
            <a:pPr indent="0" fontAlgn="auto">
              <a:lnSpc>
                <a:spcPts val="4540"/>
              </a:lnSpc>
            </a:pPr>
            <a:r>
              <a:rPr lang="zh-CN" sz="3200" b="1">
                <a:latin typeface="+mj-ea"/>
                <a:ea typeface="+mj-ea"/>
                <a:cs typeface="+mj-ea"/>
              </a:rPr>
              <a:t>1．下列关于原文内容的理解和分析，正确的一项是</a:t>
            </a:r>
          </a:p>
          <a:p>
            <a:pPr indent="0" fontAlgn="auto">
              <a:lnSpc>
                <a:spcPts val="4540"/>
              </a:lnSpc>
            </a:pPr>
            <a:r>
              <a:rPr lang="zh-CN" sz="3200" b="1">
                <a:latin typeface="+mj-ea"/>
                <a:ea typeface="+mj-ea"/>
                <a:cs typeface="+mj-ea"/>
              </a:rPr>
              <a:t>A.为了应对气候变化，非政府组织承袭环境正义运动的</a:t>
            </a:r>
          </a:p>
          <a:p>
            <a:pPr indent="0" fontAlgn="auto">
              <a:lnSpc>
                <a:spcPts val="4540"/>
              </a:lnSpc>
            </a:pPr>
            <a:r>
              <a:rPr lang="zh-CN" sz="3200" b="1">
                <a:latin typeface="+mj-ea"/>
                <a:ea typeface="+mj-ea"/>
                <a:cs typeface="+mj-ea"/>
              </a:rPr>
              <a:t>  精神，提出了气候正义。</a:t>
            </a:r>
            <a:r>
              <a:rPr lang="zh-CN" sz="3200" b="1">
                <a:solidFill>
                  <a:srgbClr val="FF0000"/>
                </a:solidFill>
                <a:latin typeface="+mj-ea"/>
                <a:ea typeface="+mj-ea"/>
                <a:cs typeface="+mj-ea"/>
                <a:sym typeface="+mn-ea"/>
              </a:rPr>
              <a:t>（观点）</a:t>
            </a:r>
            <a:endParaRPr lang="zh-CN" sz="3200" b="1">
              <a:latin typeface="+mj-ea"/>
              <a:ea typeface="+mj-ea"/>
              <a:cs typeface="+mj-ea"/>
            </a:endParaRPr>
          </a:p>
          <a:p>
            <a:pPr indent="0" fontAlgn="auto">
              <a:lnSpc>
                <a:spcPts val="4540"/>
              </a:lnSpc>
            </a:pPr>
            <a:r>
              <a:rPr lang="zh-CN" sz="3200" b="1">
                <a:latin typeface="+mj-ea"/>
                <a:ea typeface="+mj-ea"/>
                <a:cs typeface="+mj-ea"/>
              </a:rPr>
              <a:t>B.与气候变化有关的国际公平和国内公平问题，实际上</a:t>
            </a:r>
          </a:p>
          <a:p>
            <a:pPr indent="0" fontAlgn="auto">
              <a:lnSpc>
                <a:spcPts val="4540"/>
              </a:lnSpc>
            </a:pPr>
            <a:r>
              <a:rPr lang="zh-CN" sz="3200" b="1">
                <a:latin typeface="+mj-ea"/>
                <a:ea typeface="+mj-ea"/>
                <a:cs typeface="+mj-ea"/>
              </a:rPr>
              <a:t>  就是限制排放的问题。</a:t>
            </a:r>
            <a:r>
              <a:rPr lang="zh-CN" sz="3200" b="1">
                <a:solidFill>
                  <a:srgbClr val="FF0000"/>
                </a:solidFill>
                <a:latin typeface="+mj-ea"/>
                <a:ea typeface="+mj-ea"/>
                <a:cs typeface="+mj-ea"/>
                <a:sym typeface="+mn-ea"/>
              </a:rPr>
              <a:t>（概念、观点、</a:t>
            </a:r>
            <a:r>
              <a:rPr lang="zh-CN" altLang="en-US" sz="3200" b="1">
                <a:solidFill>
                  <a:srgbClr val="FF0000"/>
                </a:solidFill>
                <a:latin typeface="+mj-ea"/>
                <a:ea typeface="+mj-ea"/>
                <a:cs typeface="+mj-ea"/>
                <a:sym typeface="+mn-ea"/>
              </a:rPr>
              <a:t>判断</a:t>
            </a:r>
            <a:r>
              <a:rPr lang="zh-CN" sz="3200" b="1">
                <a:solidFill>
                  <a:srgbClr val="FF0000"/>
                </a:solidFill>
                <a:latin typeface="+mj-ea"/>
                <a:ea typeface="+mj-ea"/>
                <a:cs typeface="+mj-ea"/>
                <a:sym typeface="+mn-ea"/>
              </a:rPr>
              <a:t>）</a:t>
            </a:r>
            <a:endParaRPr lang="zh-CN" sz="3200" b="1">
              <a:latin typeface="+mj-ea"/>
              <a:ea typeface="+mj-ea"/>
              <a:cs typeface="+mj-ea"/>
            </a:endParaRPr>
          </a:p>
          <a:p>
            <a:pPr indent="0" fontAlgn="auto">
              <a:lnSpc>
                <a:spcPts val="4540"/>
              </a:lnSpc>
            </a:pPr>
            <a:r>
              <a:rPr lang="zh-CN" sz="3200" b="1">
                <a:latin typeface="+mj-ea"/>
                <a:ea typeface="+mj-ea"/>
                <a:cs typeface="+mj-ea"/>
              </a:rPr>
              <a:t>C.气候正义中的义务问题，是指我们对后代负有义务，</a:t>
            </a:r>
          </a:p>
          <a:p>
            <a:pPr indent="0" fontAlgn="auto">
              <a:lnSpc>
                <a:spcPts val="4540"/>
              </a:lnSpc>
            </a:pPr>
            <a:r>
              <a:rPr lang="zh-CN" sz="3200" b="1">
                <a:latin typeface="+mj-ea"/>
                <a:ea typeface="+mj-ea"/>
                <a:cs typeface="+mj-ea"/>
              </a:rPr>
              <a:t>  而且要为后代设定义务。</a:t>
            </a:r>
            <a:r>
              <a:rPr lang="zh-CN" sz="3200" b="1">
                <a:solidFill>
                  <a:srgbClr val="FF0000"/>
                </a:solidFill>
                <a:latin typeface="+mj-ea"/>
                <a:ea typeface="+mj-ea"/>
                <a:cs typeface="+mj-ea"/>
                <a:sym typeface="+mn-ea"/>
              </a:rPr>
              <a:t>（观点、</a:t>
            </a:r>
            <a:r>
              <a:rPr lang="zh-CN" altLang="en-US" sz="3200" b="1">
                <a:solidFill>
                  <a:srgbClr val="FF0000"/>
                </a:solidFill>
                <a:latin typeface="+mj-ea"/>
                <a:ea typeface="+mj-ea"/>
                <a:cs typeface="+mj-ea"/>
                <a:sym typeface="+mn-ea"/>
              </a:rPr>
              <a:t>判断</a:t>
            </a:r>
            <a:r>
              <a:rPr lang="zh-CN" sz="3200" b="1">
                <a:solidFill>
                  <a:srgbClr val="FF0000"/>
                </a:solidFill>
                <a:latin typeface="+mj-ea"/>
                <a:ea typeface="+mj-ea"/>
                <a:cs typeface="+mj-ea"/>
                <a:sym typeface="+mn-ea"/>
              </a:rPr>
              <a:t>）</a:t>
            </a:r>
            <a:endParaRPr lang="zh-CN" sz="3200" b="1">
              <a:latin typeface="+mj-ea"/>
              <a:ea typeface="+mj-ea"/>
              <a:cs typeface="+mj-ea"/>
            </a:endParaRPr>
          </a:p>
          <a:p>
            <a:pPr indent="0" fontAlgn="auto">
              <a:lnSpc>
                <a:spcPts val="4540"/>
              </a:lnSpc>
            </a:pPr>
            <a:r>
              <a:rPr lang="zh-CN" sz="3200" b="1">
                <a:latin typeface="+mj-ea"/>
                <a:ea typeface="+mj-ea"/>
                <a:cs typeface="+mj-ea"/>
              </a:rPr>
              <a:t>D.已有的科学认识和对利益分配的认识都会影响我们对</a:t>
            </a:r>
          </a:p>
          <a:p>
            <a:pPr indent="0" fontAlgn="auto">
              <a:lnSpc>
                <a:spcPts val="4540"/>
              </a:lnSpc>
            </a:pPr>
            <a:r>
              <a:rPr lang="zh-CN" sz="3200" b="1">
                <a:latin typeface="+mj-ea"/>
                <a:ea typeface="+mj-ea"/>
                <a:cs typeface="+mj-ea"/>
              </a:rPr>
              <a:t>  气候正义内涵的理解。</a:t>
            </a:r>
            <a:r>
              <a:rPr lang="zh-CN" sz="3200" b="1">
                <a:solidFill>
                  <a:srgbClr val="FF0000"/>
                </a:solidFill>
                <a:latin typeface="+mj-ea"/>
                <a:ea typeface="+mj-ea"/>
                <a:cs typeface="+mj-ea"/>
                <a:sym typeface="+mn-ea"/>
              </a:rPr>
              <a:t>（观点、</a:t>
            </a:r>
            <a:r>
              <a:rPr lang="zh-CN" altLang="en-US" sz="3200" b="1">
                <a:solidFill>
                  <a:srgbClr val="FF0000"/>
                </a:solidFill>
                <a:latin typeface="+mj-ea"/>
                <a:ea typeface="+mj-ea"/>
                <a:cs typeface="+mj-ea"/>
                <a:sym typeface="+mn-ea"/>
              </a:rPr>
              <a:t>判断</a:t>
            </a:r>
            <a:r>
              <a:rPr lang="zh-CN" sz="3200" b="1">
                <a:solidFill>
                  <a:srgbClr val="FF0000"/>
                </a:solidFill>
                <a:latin typeface="+mj-ea"/>
                <a:ea typeface="+mj-ea"/>
                <a:cs typeface="+mj-ea"/>
                <a:sym typeface="+mn-ea"/>
              </a:rPr>
              <a:t>）</a:t>
            </a:r>
            <a:endParaRPr lang="zh-CN" sz="3200" b="1">
              <a:latin typeface="+mj-ea"/>
              <a:ea typeface="+mj-ea"/>
              <a:cs typeface="+mj-ea"/>
            </a:endParaRPr>
          </a:p>
        </p:txBody>
      </p:sp>
      <p:cxnSp>
        <p:nvCxnSpPr>
          <p:cNvPr id="2" name="直接连接符 1"/>
          <p:cNvCxnSpPr/>
          <p:nvPr/>
        </p:nvCxnSpPr>
        <p:spPr>
          <a:xfrm>
            <a:off x="998855" y="1854200"/>
            <a:ext cx="34772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998855" y="3603625"/>
            <a:ext cx="370141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581400" y="4156710"/>
            <a:ext cx="156591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98855" y="5880735"/>
            <a:ext cx="16211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258945" y="3005455"/>
            <a:ext cx="16211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325235" y="3005455"/>
            <a:ext cx="16211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1655" y="544195"/>
            <a:ext cx="9843770" cy="5331460"/>
          </a:xfrm>
          <a:prstGeom prst="rect">
            <a:avLst/>
          </a:prstGeom>
          <a:noFill/>
          <a:ln w="9525">
            <a:noFill/>
          </a:ln>
        </p:spPr>
        <p:txBody>
          <a:bodyPr wrap="square">
            <a:spAutoFit/>
          </a:bodyPr>
          <a:lstStyle/>
          <a:p>
            <a:pPr indent="0" fontAlgn="auto">
              <a:lnSpc>
                <a:spcPts val="4540"/>
              </a:lnSpc>
            </a:pPr>
            <a:r>
              <a:rPr lang="zh-CN" sz="3200" b="1">
                <a:latin typeface="+mj-ea"/>
                <a:ea typeface="+mj-ea"/>
                <a:cs typeface="+mj-ea"/>
              </a:rPr>
              <a:t>2．下列对原文论证的相关分析，不正确的一项是A．文章从两个维度审视气候正义，并较为深入地阐述</a:t>
            </a:r>
          </a:p>
          <a:p>
            <a:pPr indent="0" fontAlgn="auto">
              <a:lnSpc>
                <a:spcPts val="4540"/>
              </a:lnSpc>
            </a:pPr>
            <a:r>
              <a:rPr lang="zh-CN" sz="3200" b="1">
                <a:latin typeface="+mj-ea"/>
                <a:ea typeface="+mj-ea"/>
                <a:cs typeface="+mj-ea"/>
              </a:rPr>
              <a:t>  了后一维度的两个方面。</a:t>
            </a:r>
            <a:r>
              <a:rPr lang="zh-CN" sz="3200" b="1">
                <a:solidFill>
                  <a:srgbClr val="FF0000"/>
                </a:solidFill>
                <a:latin typeface="+mj-ea"/>
                <a:ea typeface="+mj-ea"/>
                <a:cs typeface="+mj-ea"/>
                <a:sym typeface="+mn-ea"/>
              </a:rPr>
              <a:t>（论证结构）</a:t>
            </a:r>
            <a:endParaRPr lang="zh-CN" sz="3200" b="1">
              <a:latin typeface="+mj-ea"/>
              <a:ea typeface="+mj-ea"/>
              <a:cs typeface="+mj-ea"/>
            </a:endParaRPr>
          </a:p>
          <a:p>
            <a:r>
              <a:rPr lang="zh-CN" sz="3200" b="1">
                <a:latin typeface="+mj-ea"/>
                <a:ea typeface="+mj-ea"/>
                <a:cs typeface="+mj-ea"/>
              </a:rPr>
              <a:t>B．文章以气候容量有限为立论前提，并由此指向了气</a:t>
            </a:r>
          </a:p>
          <a:p>
            <a:pPr indent="0" fontAlgn="auto">
              <a:lnSpc>
                <a:spcPts val="4540"/>
              </a:lnSpc>
            </a:pPr>
            <a:r>
              <a:rPr lang="zh-CN" sz="3200" b="1">
                <a:latin typeface="+mj-ea"/>
                <a:ea typeface="+mj-ea"/>
                <a:cs typeface="+mj-ea"/>
              </a:rPr>
              <a:t>  候方面的社会正义问题。</a:t>
            </a:r>
            <a:r>
              <a:rPr lang="zh-CN" sz="3200" b="1">
                <a:solidFill>
                  <a:srgbClr val="FF0000"/>
                </a:solidFill>
                <a:latin typeface="+mj-ea"/>
                <a:ea typeface="+mj-ea"/>
                <a:cs typeface="+mj-ea"/>
                <a:sym typeface="+mn-ea"/>
              </a:rPr>
              <a:t>（事实论据）</a:t>
            </a:r>
            <a:endParaRPr lang="zh-CN" sz="3200" b="1">
              <a:latin typeface="+mj-ea"/>
              <a:ea typeface="+mj-ea"/>
              <a:cs typeface="+mj-ea"/>
            </a:endParaRPr>
          </a:p>
          <a:p>
            <a:r>
              <a:rPr lang="zh-CN" sz="3200" b="1">
                <a:latin typeface="+mj-ea"/>
                <a:ea typeface="+mj-ea"/>
                <a:cs typeface="+mj-ea"/>
              </a:rPr>
              <a:t>C．文章在论证中以大量篇幅阐述代际公平，彰显了立</a:t>
            </a:r>
          </a:p>
          <a:p>
            <a:pPr indent="0" fontAlgn="auto">
              <a:lnSpc>
                <a:spcPts val="4540"/>
              </a:lnSpc>
            </a:pPr>
            <a:r>
              <a:rPr lang="zh-CN" sz="3200" b="1">
                <a:latin typeface="+mj-ea"/>
                <a:ea typeface="+mj-ea"/>
                <a:cs typeface="+mj-ea"/>
              </a:rPr>
              <a:t>  足未来的气候正义立场。</a:t>
            </a:r>
            <a:r>
              <a:rPr lang="zh-CN" sz="3200" b="1">
                <a:solidFill>
                  <a:srgbClr val="FF0000"/>
                </a:solidFill>
                <a:latin typeface="+mj-ea"/>
                <a:ea typeface="+mj-ea"/>
                <a:cs typeface="+mj-ea"/>
                <a:sym typeface="+mn-ea"/>
              </a:rPr>
              <a:t>（论证中心）</a:t>
            </a:r>
            <a:endParaRPr lang="zh-CN" sz="3200" b="1">
              <a:latin typeface="+mj-ea"/>
              <a:ea typeface="+mj-ea"/>
              <a:cs typeface="+mj-ea"/>
            </a:endParaRPr>
          </a:p>
          <a:p>
            <a:r>
              <a:rPr lang="zh-CN" sz="3200" b="1">
                <a:latin typeface="+mj-ea"/>
                <a:ea typeface="+mj-ea"/>
                <a:cs typeface="+mj-ea"/>
              </a:rPr>
              <a:t>D．对于气候正义，文章先交代背景，接着逐层分析，</a:t>
            </a:r>
          </a:p>
          <a:p>
            <a:pPr indent="0" fontAlgn="auto">
              <a:lnSpc>
                <a:spcPts val="4540"/>
              </a:lnSpc>
            </a:pPr>
            <a:r>
              <a:rPr lang="zh-CN" sz="3200" b="1">
                <a:latin typeface="+mj-ea"/>
                <a:ea typeface="+mj-ea"/>
                <a:cs typeface="+mj-ea"/>
              </a:rPr>
              <a:t>  最后梳理出了它的内涵。</a:t>
            </a:r>
            <a:r>
              <a:rPr lang="zh-CN" sz="3200" b="1">
                <a:solidFill>
                  <a:srgbClr val="FF0000"/>
                </a:solidFill>
                <a:latin typeface="+mj-ea"/>
                <a:ea typeface="+mj-ea"/>
                <a:cs typeface="+mj-ea"/>
                <a:sym typeface="+mn-ea"/>
              </a:rPr>
              <a:t>（论证思路）</a:t>
            </a:r>
            <a:endParaRPr lang="zh-CN" sz="3200" b="1">
              <a:latin typeface="+mj-ea"/>
              <a:ea typeface="+mj-ea"/>
              <a:cs typeface="+mj-ea"/>
            </a:endParaRPr>
          </a:p>
        </p:txBody>
      </p:sp>
      <p:cxnSp>
        <p:nvCxnSpPr>
          <p:cNvPr id="5" name="直接连接符 4"/>
          <p:cNvCxnSpPr/>
          <p:nvPr/>
        </p:nvCxnSpPr>
        <p:spPr>
          <a:xfrm>
            <a:off x="4960620" y="1760855"/>
            <a:ext cx="16211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2472690" y="2905760"/>
            <a:ext cx="16211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6581775" y="4064000"/>
            <a:ext cx="16211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250" y="346710"/>
            <a:ext cx="9607550" cy="5913120"/>
          </a:xfrm>
          <a:prstGeom prst="rect">
            <a:avLst/>
          </a:prstGeom>
          <a:noFill/>
          <a:ln w="9525">
            <a:noFill/>
          </a:ln>
        </p:spPr>
        <p:txBody>
          <a:bodyPr wrap="square">
            <a:spAutoFit/>
          </a:bodyPr>
          <a:lstStyle/>
          <a:p>
            <a:pPr indent="0" fontAlgn="auto">
              <a:lnSpc>
                <a:spcPts val="4540"/>
              </a:lnSpc>
            </a:pPr>
            <a:r>
              <a:rPr lang="zh-CN" sz="3200" b="1">
                <a:latin typeface="+mj-ea"/>
                <a:ea typeface="+mj-ea"/>
                <a:cs typeface="+mj-ea"/>
              </a:rPr>
              <a:t>3．根据原文内容，下列说法不正确的一项是</a:t>
            </a:r>
          </a:p>
          <a:p>
            <a:r>
              <a:rPr lang="zh-CN" sz="3200" b="1">
                <a:latin typeface="+mj-ea"/>
                <a:ea typeface="+mj-ea"/>
                <a:cs typeface="+mj-ea"/>
              </a:rPr>
              <a:t>A．如果气候容量无限，就不必对气候变化进行伦理</a:t>
            </a:r>
          </a:p>
          <a:p>
            <a:pPr indent="0" fontAlgn="auto">
              <a:lnSpc>
                <a:spcPts val="4540"/>
              </a:lnSpc>
            </a:pPr>
            <a:r>
              <a:rPr lang="zh-CN" sz="3200" b="1">
                <a:latin typeface="+mj-ea"/>
                <a:ea typeface="+mj-ea"/>
                <a:cs typeface="+mj-ea"/>
              </a:rPr>
              <a:t>  审视、讨论气候的正义问题。</a:t>
            </a:r>
            <a:r>
              <a:rPr lang="zh-CN" sz="3200" b="1">
                <a:solidFill>
                  <a:srgbClr val="FF0000"/>
                </a:solidFill>
                <a:latin typeface="+mj-ea"/>
                <a:ea typeface="+mj-ea"/>
                <a:cs typeface="+mj-ea"/>
                <a:sym typeface="+mn-ea"/>
              </a:rPr>
              <a:t>（推理）</a:t>
            </a:r>
            <a:endParaRPr lang="zh-CN" sz="3200" b="1">
              <a:latin typeface="+mj-ea"/>
              <a:ea typeface="+mj-ea"/>
              <a:cs typeface="+mj-ea"/>
            </a:endParaRPr>
          </a:p>
          <a:p>
            <a:r>
              <a:rPr lang="zh-CN" sz="3200" b="1">
                <a:latin typeface="+mj-ea"/>
                <a:ea typeface="+mj-ea"/>
                <a:cs typeface="+mj-ea"/>
              </a:rPr>
              <a:t>B．如果气候变化公约或协定的长期目标能落实，那</a:t>
            </a:r>
          </a:p>
          <a:p>
            <a:pPr indent="0" fontAlgn="auto">
              <a:lnSpc>
                <a:spcPts val="4540"/>
              </a:lnSpc>
            </a:pPr>
            <a:r>
              <a:rPr lang="zh-CN" sz="3200" b="1">
                <a:latin typeface="+mj-ea"/>
                <a:ea typeface="+mj-ea"/>
                <a:cs typeface="+mj-ea"/>
              </a:rPr>
              <a:t>  么后代需求就可以得到保证。</a:t>
            </a:r>
            <a:r>
              <a:rPr lang="zh-CN" sz="3200" b="1">
                <a:solidFill>
                  <a:srgbClr val="FF0000"/>
                </a:solidFill>
                <a:latin typeface="+mj-ea"/>
                <a:ea typeface="+mj-ea"/>
                <a:cs typeface="+mj-ea"/>
                <a:sym typeface="+mn-ea"/>
              </a:rPr>
              <a:t>（推理）</a:t>
            </a:r>
            <a:endParaRPr lang="zh-CN" sz="3200" b="1">
              <a:latin typeface="+mj-ea"/>
              <a:ea typeface="+mj-ea"/>
              <a:cs typeface="+mj-ea"/>
            </a:endParaRPr>
          </a:p>
          <a:p>
            <a:pPr indent="0" fontAlgn="auto">
              <a:lnSpc>
                <a:spcPts val="4540"/>
              </a:lnSpc>
            </a:pPr>
            <a:r>
              <a:rPr lang="zh-CN" sz="3200" b="1">
                <a:latin typeface="+mj-ea"/>
                <a:ea typeface="+mj-ea"/>
                <a:cs typeface="+mj-ea"/>
              </a:rPr>
              <a:t>C．只有每个人都控制“碳足迹”，从而实现了代际</a:t>
            </a:r>
          </a:p>
          <a:p>
            <a:pPr indent="0" fontAlgn="auto">
              <a:lnSpc>
                <a:spcPts val="4540"/>
              </a:lnSpc>
            </a:pPr>
            <a:r>
              <a:rPr lang="zh-CN" sz="3200" b="1">
                <a:latin typeface="+mj-ea"/>
                <a:ea typeface="+mj-ea"/>
                <a:cs typeface="+mj-ea"/>
              </a:rPr>
              <a:t>  共享，才能避免“生态赤字”。</a:t>
            </a:r>
            <a:r>
              <a:rPr lang="zh-CN" sz="3200" b="1">
                <a:solidFill>
                  <a:srgbClr val="FF0000"/>
                </a:solidFill>
                <a:latin typeface="+mj-ea"/>
                <a:ea typeface="+mj-ea"/>
                <a:cs typeface="+mj-ea"/>
                <a:sym typeface="+mn-ea"/>
              </a:rPr>
              <a:t>（推理）</a:t>
            </a:r>
            <a:endParaRPr lang="zh-CN" sz="3200" b="1">
              <a:latin typeface="+mj-ea"/>
              <a:ea typeface="+mj-ea"/>
              <a:cs typeface="+mj-ea"/>
            </a:endParaRPr>
          </a:p>
          <a:p>
            <a:r>
              <a:rPr lang="zh-CN" sz="3200" b="1">
                <a:latin typeface="+mj-ea"/>
                <a:ea typeface="+mj-ea"/>
                <a:cs typeface="+mj-ea"/>
              </a:rPr>
              <a:t>D．气候容量的公平享有是很复杂的问题，气候正义</a:t>
            </a:r>
          </a:p>
          <a:p>
            <a:pPr indent="0" fontAlgn="auto">
              <a:lnSpc>
                <a:spcPts val="4540"/>
              </a:lnSpc>
            </a:pPr>
            <a:r>
              <a:rPr lang="zh-CN" sz="3200" b="1">
                <a:latin typeface="+mj-ea"/>
                <a:ea typeface="+mj-ea"/>
                <a:cs typeface="+mj-ea"/>
              </a:rPr>
              <a:t>  只是理解该问题的一种视角。</a:t>
            </a:r>
            <a:r>
              <a:rPr lang="zh-CN" sz="3200" b="1">
                <a:solidFill>
                  <a:srgbClr val="FF0000"/>
                </a:solidFill>
                <a:latin typeface="+mj-ea"/>
                <a:ea typeface="+mj-ea"/>
                <a:cs typeface="+mj-ea"/>
                <a:sym typeface="+mn-ea"/>
              </a:rPr>
              <a:t>（</a:t>
            </a:r>
            <a:r>
              <a:rPr lang="zh-CN" altLang="en-US" sz="3200" b="1">
                <a:solidFill>
                  <a:srgbClr val="FF0000"/>
                </a:solidFill>
                <a:latin typeface="+mj-ea"/>
                <a:ea typeface="+mj-ea"/>
                <a:cs typeface="+mj-ea"/>
                <a:sym typeface="+mn-ea"/>
              </a:rPr>
              <a:t>判断</a:t>
            </a:r>
            <a:r>
              <a:rPr lang="zh-CN" sz="3200" b="1">
                <a:solidFill>
                  <a:srgbClr val="FF0000"/>
                </a:solidFill>
                <a:latin typeface="+mj-ea"/>
                <a:ea typeface="+mj-ea"/>
                <a:cs typeface="+mj-ea"/>
                <a:sym typeface="+mn-ea"/>
              </a:rPr>
              <a:t>）</a:t>
            </a:r>
            <a:endParaRPr lang="zh-CN" sz="3200" b="1">
              <a:latin typeface="+mj-ea"/>
              <a:ea typeface="+mj-ea"/>
              <a:cs typeface="+mj-ea"/>
            </a:endParaRPr>
          </a:p>
          <a:p>
            <a:pPr indent="0" fontAlgn="auto">
              <a:lnSpc>
                <a:spcPts val="4540"/>
              </a:lnSpc>
            </a:pPr>
            <a:endParaRPr lang="zh-CN" sz="3200" b="1">
              <a:latin typeface="+mj-ea"/>
              <a:ea typeface="+mj-ea"/>
              <a:cs typeface="+mj-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995805" y="2701925"/>
            <a:ext cx="8200390"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2016  </a:t>
            </a:r>
            <a:r>
              <a:rPr kumimoji="0" lang="zh-CN" altLang="en-US"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a:t>
            </a:r>
            <a:r>
              <a:rPr lang="zh-CN" altLang="en-US" sz="3600" noProof="0" dirty="0">
                <a:ln>
                  <a:noFill/>
                </a:ln>
                <a:solidFill>
                  <a:schemeClr val="tx1"/>
                </a:solidFill>
                <a:effectLst/>
                <a:uLnTx/>
                <a:uFillTx/>
                <a:latin typeface="隶书" panose="02010509060101010101" pitchFamily="49" charset="-122"/>
                <a:ea typeface="隶书" panose="02010509060101010101" pitchFamily="49" charset="-122"/>
                <a:sym typeface="+mn-ea"/>
              </a:rPr>
              <a:t>近百年来的殷墟甲骨文研究</a:t>
            </a:r>
            <a:r>
              <a:rPr kumimoji="0" lang="zh-CN" altLang="en-US"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2650" y="5989320"/>
            <a:ext cx="9332595" cy="481330"/>
          </a:xfrm>
        </p:spPr>
        <p:txBody>
          <a:bodyPr>
            <a:noAutofit/>
          </a:bodyPr>
          <a:lstStyle/>
          <a:p>
            <a:r>
              <a:rPr lang="zh-CN" altLang="en-US" sz="2800" b="1" u="sng">
                <a:solidFill>
                  <a:schemeClr val="tx1"/>
                </a:solidFill>
                <a:latin typeface="华文仿宋" panose="02010600040101010101" charset="-122"/>
                <a:ea typeface="华文仿宋" panose="02010600040101010101" charset="-122"/>
                <a:cs typeface="华文仿宋" panose="02010600040101010101" charset="-122"/>
              </a:rPr>
              <a:t>（西周初年至春秋中叶(前11世纪至前6世纪)的诗歌,共3</a:t>
            </a:r>
            <a:r>
              <a:rPr lang="en-US" altLang="zh-CN" sz="2800" b="1" u="sng">
                <a:solidFill>
                  <a:schemeClr val="tx1"/>
                </a:solidFill>
                <a:latin typeface="华文仿宋" panose="02010600040101010101" charset="-122"/>
                <a:ea typeface="华文仿宋" panose="02010600040101010101" charset="-122"/>
                <a:cs typeface="华文仿宋" panose="02010600040101010101" charset="-122"/>
              </a:rPr>
              <a:t>05</a:t>
            </a:r>
            <a:r>
              <a:rPr lang="zh-CN" altLang="en-US" sz="2800" b="1" u="sng">
                <a:solidFill>
                  <a:schemeClr val="tx1"/>
                </a:solidFill>
                <a:latin typeface="华文仿宋" panose="02010600040101010101" charset="-122"/>
                <a:ea typeface="华文仿宋" panose="02010600040101010101" charset="-122"/>
                <a:cs typeface="华文仿宋" panose="02010600040101010101" charset="-122"/>
              </a:rPr>
              <a:t>篇</a:t>
            </a:r>
            <a:r>
              <a:rPr lang="zh-CN" altLang="en-US" sz="2800" u="sng">
                <a:solidFill>
                  <a:schemeClr val="tx1"/>
                </a:solidFill>
                <a:latin typeface="华文仿宋" panose="02010600040101010101" charset="-122"/>
                <a:ea typeface="华文仿宋" panose="02010600040101010101" charset="-122"/>
                <a:cs typeface="华文仿宋" panose="02010600040101010101" charset="-122"/>
              </a:rPr>
              <a:t>）</a:t>
            </a:r>
          </a:p>
        </p:txBody>
      </p:sp>
      <p:sp>
        <p:nvSpPr>
          <p:cNvPr id="100" name="文本框 99"/>
          <p:cNvSpPr txBox="1"/>
          <p:nvPr/>
        </p:nvSpPr>
        <p:spPr>
          <a:xfrm>
            <a:off x="396240" y="494030"/>
            <a:ext cx="10306050" cy="5297805"/>
          </a:xfrm>
          <a:prstGeom prst="rect">
            <a:avLst/>
          </a:prstGeom>
          <a:noFill/>
          <a:ln w="9525">
            <a:noFill/>
          </a:ln>
        </p:spPr>
        <p:txBody>
          <a:bodyPr wrap="square">
            <a:spAutoFit/>
          </a:bodyPr>
          <a:lstStyle/>
          <a:p>
            <a:pPr indent="273685" fontAlgn="auto">
              <a:lnSpc>
                <a:spcPts val="4060"/>
              </a:lnSpc>
            </a:pPr>
            <a:r>
              <a:rPr lang="en-US" altLang="zh-CN" sz="2800" b="1">
                <a:solidFill>
                  <a:schemeClr val="tx1"/>
                </a:solidFill>
                <a:latin typeface="黑体" panose="02010609060101010101" pitchFamily="49" charset="-122"/>
                <a:ea typeface="黑体" panose="02010609060101010101" pitchFamily="49" charset="-122"/>
                <a:cs typeface="楷体" panose="02010609060101010101" charset="-122"/>
              </a:rPr>
              <a:t>  </a:t>
            </a:r>
            <a:r>
              <a:rPr lang="zh-CN" altLang="en-US" sz="2800" b="1">
                <a:solidFill>
                  <a:schemeClr val="tx1"/>
                </a:solidFill>
                <a:latin typeface="楷体" panose="02010609060101010101" charset="-122"/>
                <a:ea typeface="楷体" panose="02010609060101010101" charset="-122"/>
                <a:cs typeface="楷体" panose="02010609060101010101" charset="-122"/>
              </a:rPr>
              <a:t>甲骨文的发现证实了商王朝的存在。历史上，系统讲述商史的是司马迁的</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史记</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殷本纪</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，但此书撰写的时代距商代较远；即使公认保留了较多商人语言的</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尚书</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盘庚</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篇，其中亦多杂有西周时的词语，显然是被改造过的文章。因此，胡适曾主张古史作为研究对象，可“缩短二三千年，从</a:t>
            </a:r>
            <a:r>
              <a:rPr lang="zh-CN" altLang="en-US" sz="2800" b="1">
                <a:solidFill>
                  <a:srgbClr val="FF0000"/>
                </a:solidFill>
                <a:latin typeface="楷体" panose="02010609060101010101" charset="-122"/>
                <a:ea typeface="楷体" panose="02010609060101010101" charset="-122"/>
                <a:cs typeface="楷体" panose="02010609060101010101" charset="-122"/>
              </a:rPr>
              <a:t>诗三百篇</a:t>
            </a:r>
            <a:r>
              <a:rPr lang="zh-CN" altLang="en-US" sz="2800" b="1">
                <a:solidFill>
                  <a:schemeClr val="tx1"/>
                </a:solidFill>
                <a:latin typeface="楷体" panose="02010609060101010101" charset="-122"/>
                <a:ea typeface="楷体" panose="02010609060101010101" charset="-122"/>
                <a:cs typeface="楷体" panose="02010609060101010101" charset="-122"/>
              </a:rPr>
              <a:t>做起”。甲骨文的发现，将商人亲手书写、契刻的文字展现在学者面前，使商史与传说时代分离而进入历史时代。特别是</a:t>
            </a:r>
            <a:r>
              <a:rPr lang="en-US" altLang="zh-CN" sz="2800" b="1">
                <a:solidFill>
                  <a:schemeClr val="tx1"/>
                </a:solidFill>
                <a:latin typeface="楷体" panose="02010609060101010101" charset="-122"/>
                <a:ea typeface="楷体" panose="02010609060101010101" charset="-122"/>
                <a:cs typeface="楷体" panose="02010609060101010101" charset="-122"/>
              </a:rPr>
              <a:t>1917</a:t>
            </a:r>
            <a:r>
              <a:rPr lang="zh-CN" altLang="en-US" sz="2800" b="1">
                <a:solidFill>
                  <a:schemeClr val="tx1"/>
                </a:solidFill>
                <a:latin typeface="楷体" panose="02010609060101010101" charset="-122"/>
                <a:ea typeface="楷体" panose="02010609060101010101" charset="-122"/>
                <a:cs typeface="楷体" panose="02010609060101010101" charset="-122"/>
              </a:rPr>
              <a:t>年王国维写了</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殷卜辞中所见先公先王考</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及</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续考</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，证明</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史记</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殷本纪</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与</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世本</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所载殷王世系几乎皆可由卜辞资料印证，是基本可靠的。论文无可辩驳地证明</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殷本纪</a:t>
            </a:r>
            <a:r>
              <a:rPr lang="en-US" altLang="zh-CN" sz="2800" b="1">
                <a:solidFill>
                  <a:schemeClr val="tx1"/>
                </a:solidFill>
                <a:latin typeface="楷体" panose="02010609060101010101" charset="-122"/>
                <a:ea typeface="楷体" panose="02010609060101010101" charset="-122"/>
                <a:cs typeface="楷体" panose="02010609060101010101" charset="-122"/>
              </a:rPr>
              <a:t>》</a:t>
            </a:r>
            <a:r>
              <a:rPr lang="zh-CN" altLang="en-US" sz="2800" b="1">
                <a:solidFill>
                  <a:schemeClr val="tx1"/>
                </a:solidFill>
                <a:latin typeface="楷体" panose="02010609060101010101" charset="-122"/>
                <a:ea typeface="楷体" panose="02010609060101010101" charset="-122"/>
                <a:cs typeface="楷体" panose="02010609060101010101" charset="-122"/>
              </a:rPr>
              <a:t>所载的商王朝是确实存在的。</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3550" y="668655"/>
            <a:ext cx="10711815" cy="5354320"/>
          </a:xfrm>
          <a:prstGeom prst="rect">
            <a:avLst/>
          </a:prstGeom>
          <a:noFill/>
          <a:ln w="9525">
            <a:noFill/>
          </a:ln>
        </p:spPr>
        <p:txBody>
          <a:bodyPr wrap="square">
            <a:spAutoFit/>
          </a:bodyPr>
          <a:lstStyle/>
          <a:p>
            <a:pPr fontAlgn="auto">
              <a:lnSpc>
                <a:spcPts val="4560"/>
              </a:lnSpc>
            </a:pPr>
            <a:r>
              <a:rPr lang="zh-CN" altLang="en-US" sz="2800" b="1">
                <a:solidFill>
                  <a:schemeClr val="tx1"/>
                </a:solidFill>
                <a:effectLst>
                  <a:outerShdw blurRad="38100" dist="19050" dir="2700000" algn="tl" rotWithShape="0">
                    <a:schemeClr val="dk1">
                      <a:alpha val="40000"/>
                    </a:schemeClr>
                  </a:outerShdw>
                </a:effectLst>
                <a:latin typeface="+mn-ea"/>
                <a:cs typeface="+mn-ea"/>
              </a:rPr>
              <a:t>1．下列关于原文内容的表述，不正确的一项是</a:t>
            </a:r>
          </a:p>
          <a:p>
            <a:pPr fontAlgn="auto">
              <a:lnSpc>
                <a:spcPts val="4560"/>
              </a:lnSpc>
            </a:pPr>
            <a:r>
              <a:rPr lang="zh-CN" altLang="en-US" sz="2800" b="1">
                <a:solidFill>
                  <a:schemeClr val="tx1"/>
                </a:solidFill>
                <a:effectLst>
                  <a:outerShdw blurRad="38100" dist="19050" dir="2700000" algn="tl" rotWithShape="0">
                    <a:schemeClr val="dk1">
                      <a:alpha val="40000"/>
                    </a:schemeClr>
                  </a:outerShdw>
                </a:effectLst>
                <a:latin typeface="+mn-ea"/>
                <a:cs typeface="+mn-ea"/>
              </a:rPr>
              <a:t>A．殷墟甲骨文是商代后期王公贵族占卜吉凶时写刻在龟甲或兽骨上的文字，它的发现对中国学术界产生了深远的影响。</a:t>
            </a:r>
          </a:p>
          <a:p>
            <a:pPr fontAlgn="auto">
              <a:lnSpc>
                <a:spcPts val="4560"/>
              </a:lnSpc>
            </a:pPr>
            <a:r>
              <a:rPr lang="zh-CN" altLang="en-US" sz="2800" b="1">
                <a:solidFill>
                  <a:schemeClr val="tx1"/>
                </a:solidFill>
                <a:effectLst>
                  <a:outerShdw blurRad="38100" dist="19050" dir="2700000" algn="tl" rotWithShape="0">
                    <a:schemeClr val="dk1">
                      <a:alpha val="40000"/>
                    </a:schemeClr>
                  </a:outerShdw>
                </a:effectLst>
                <a:latin typeface="+mn-ea"/>
                <a:cs typeface="+mn-ea"/>
              </a:rPr>
              <a:t>B．在殷墟甲骨文发现之前，人们只能从有限的文献记载中了解到中国历史上存在过一个商王朝，然而这些文献却并非成于商代。</a:t>
            </a:r>
          </a:p>
          <a:p>
            <a:pPr fontAlgn="auto">
              <a:lnSpc>
                <a:spcPts val="4560"/>
              </a:lnSpc>
            </a:pPr>
            <a:r>
              <a:rPr lang="zh-CN" altLang="en-US" sz="2800" b="1">
                <a:solidFill>
                  <a:schemeClr val="tx1"/>
                </a:solidFill>
                <a:effectLst>
                  <a:outerShdw blurRad="38100" dist="19050" dir="2700000" algn="tl" rotWithShape="0">
                    <a:schemeClr val="dk1">
                      <a:alpha val="40000"/>
                    </a:schemeClr>
                  </a:outerShdw>
                </a:effectLst>
                <a:latin typeface="+mn-ea"/>
                <a:cs typeface="+mn-ea"/>
              </a:rPr>
              <a:t>C．由于缺少成于商代的文字史料，因此从稳妥的角度出发，胡适认为古史研究大致可从</a:t>
            </a:r>
            <a:r>
              <a:rPr lang="zh-CN" altLang="en-US" sz="2800" b="1">
                <a:solidFill>
                  <a:srgbClr val="FF0000"/>
                </a:solidFill>
                <a:effectLst>
                  <a:outerShdw blurRad="38100" dist="19050" dir="2700000" algn="tl" rotWithShape="0">
                    <a:schemeClr val="dk1">
                      <a:alpha val="40000"/>
                    </a:schemeClr>
                  </a:outerShdw>
                </a:effectLst>
                <a:latin typeface="+mn-ea"/>
                <a:cs typeface="+mn-ea"/>
              </a:rPr>
              <a:t>西周时代</a:t>
            </a:r>
            <a:r>
              <a:rPr lang="zh-CN" altLang="en-US" sz="2800" b="1">
                <a:solidFill>
                  <a:schemeClr val="tx1"/>
                </a:solidFill>
                <a:effectLst>
                  <a:outerShdw blurRad="38100" dist="19050" dir="2700000" algn="tl" rotWithShape="0">
                    <a:schemeClr val="dk1">
                      <a:alpha val="40000"/>
                    </a:schemeClr>
                  </a:outerShdw>
                </a:effectLst>
                <a:latin typeface="+mn-ea"/>
                <a:cs typeface="+mn-ea"/>
              </a:rPr>
              <a:t>开始进行。</a:t>
            </a:r>
          </a:p>
          <a:p>
            <a:pPr fontAlgn="auto">
              <a:lnSpc>
                <a:spcPts val="4560"/>
              </a:lnSpc>
            </a:pPr>
            <a:r>
              <a:rPr lang="zh-CN" altLang="en-US" sz="2800" b="1">
                <a:solidFill>
                  <a:schemeClr val="tx1"/>
                </a:solidFill>
                <a:effectLst>
                  <a:outerShdw blurRad="38100" dist="19050" dir="2700000" algn="tl" rotWithShape="0">
                    <a:schemeClr val="dk1">
                      <a:alpha val="40000"/>
                    </a:schemeClr>
                  </a:outerShdw>
                </a:effectLst>
                <a:latin typeface="+mn-ea"/>
                <a:cs typeface="+mn-ea"/>
              </a:rPr>
              <a:t>D．1917年王国维写的《殷卜辞中所见先公先王考》及《续考》，证明了《史记·殷本纪》所载内容的真实性。</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536700" y="2750820"/>
            <a:ext cx="8331835"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2016  </a:t>
            </a:r>
            <a:r>
              <a:rPr lang="en-US" altLang="zh-CN" sz="3600" noProof="0" dirty="0">
                <a:ln>
                  <a:noFill/>
                </a:ln>
                <a:solidFill>
                  <a:schemeClr val="tx1"/>
                </a:solidFill>
                <a:effectLst/>
                <a:uLnTx/>
                <a:uFillTx/>
                <a:latin typeface="隶书" panose="02010509060101010101" pitchFamily="49" charset="-122"/>
                <a:ea typeface="隶书" panose="02010509060101010101" pitchFamily="49" charset="-122"/>
                <a:sym typeface="+mn-ea"/>
              </a:rPr>
              <a:t>《宋代信用的特点与影响》</a:t>
            </a:r>
            <a:endPar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412875"/>
          </a:xfrm>
        </p:spPr>
        <p:txBody>
          <a:bodyPr>
            <a:normAutofit fontScale="90000"/>
          </a:bodyPr>
          <a:lstStyle/>
          <a:p>
            <a:pPr algn="ctr"/>
            <a:r>
              <a:rPr lang="zh-CN" altLang="en-US" b="1">
                <a:sym typeface="+mn-ea"/>
              </a:rPr>
              <a:t/>
            </a:r>
            <a:br>
              <a:rPr lang="zh-CN" altLang="en-US" b="1">
                <a:sym typeface="+mn-ea"/>
              </a:rPr>
            </a:br>
            <a:r>
              <a:rPr lang="zh-CN" altLang="en-US" b="1">
                <a:sym typeface="+mn-ea"/>
              </a:rPr>
              <a:t/>
            </a:r>
            <a:br>
              <a:rPr lang="zh-CN" altLang="en-US" b="1">
                <a:sym typeface="+mn-ea"/>
              </a:rPr>
            </a:br>
            <a:r>
              <a:rPr lang="zh-CN" altLang="en-US" b="1">
                <a:sym typeface="+mn-ea"/>
              </a:rPr>
              <a:t/>
            </a:r>
            <a:br>
              <a:rPr lang="zh-CN" altLang="en-US" b="1">
                <a:sym typeface="+mn-ea"/>
              </a:rPr>
            </a:br>
            <a:r>
              <a:rPr lang="zh-CN" altLang="en-US" b="1">
                <a:sym typeface="+mn-ea"/>
              </a:rPr>
              <a:t>【赠药山高僧惟俨二首】  </a:t>
            </a:r>
            <a:br>
              <a:rPr lang="zh-CN" altLang="en-US" b="1">
                <a:sym typeface="+mn-ea"/>
              </a:rPr>
            </a:br>
            <a:r>
              <a:rPr lang="zh-CN" altLang="en-US" b="1">
                <a:latin typeface="楷体" panose="02010609060101010101" charset="-122"/>
                <a:ea typeface="楷体" panose="02010609060101010101" charset="-122"/>
                <a:sym typeface="+mn-ea"/>
              </a:rPr>
              <a:t>李翱</a:t>
            </a:r>
            <a:r>
              <a:rPr lang="zh-CN" altLang="en-US" b="1">
                <a:sym typeface="+mn-ea"/>
              </a:rPr>
              <a:t/>
            </a:r>
            <a:br>
              <a:rPr lang="zh-CN" altLang="en-US" b="1">
                <a:sym typeface="+mn-ea"/>
              </a:rPr>
            </a:br>
            <a:r>
              <a:rPr lang="zh-CN" altLang="en-US"/>
              <a:t/>
            </a:r>
            <a:br>
              <a:rPr lang="zh-CN" altLang="en-US"/>
            </a:br>
            <a:endParaRPr lang="zh-CN" altLang="en-US" b="1"/>
          </a:p>
        </p:txBody>
      </p:sp>
      <p:sp>
        <p:nvSpPr>
          <p:cNvPr id="3" name="内容占位符 2"/>
          <p:cNvSpPr>
            <a:spLocks noGrp="1"/>
          </p:cNvSpPr>
          <p:nvPr>
            <p:ph idx="1"/>
          </p:nvPr>
        </p:nvSpPr>
        <p:spPr>
          <a:xfrm>
            <a:off x="1489075" y="2069465"/>
            <a:ext cx="9612630" cy="3648075"/>
          </a:xfrm>
        </p:spPr>
        <p:txBody>
          <a:bodyPr>
            <a:noAutofit/>
          </a:bodyPr>
          <a:lstStyle/>
          <a:p>
            <a:pPr marL="0" indent="0" algn="ctr">
              <a:buNone/>
            </a:pPr>
            <a:r>
              <a:rPr lang="zh-CN" altLang="en-US" sz="4000" b="1">
                <a:latin typeface="楷体" panose="02010609060101010101" charset="-122"/>
                <a:ea typeface="楷体" panose="02010609060101010101" charset="-122"/>
                <a:cs typeface="楷体" panose="02010609060101010101" charset="-122"/>
              </a:rPr>
              <a:t>练得身形似鹤形，千株松下两函经。</a:t>
            </a:r>
          </a:p>
          <a:p>
            <a:pPr marL="0" indent="0" algn="ctr">
              <a:buNone/>
            </a:pPr>
            <a:r>
              <a:rPr lang="zh-CN" altLang="en-US" sz="4000" b="1">
                <a:latin typeface="楷体" panose="02010609060101010101" charset="-122"/>
                <a:ea typeface="楷体" panose="02010609060101010101" charset="-122"/>
                <a:cs typeface="楷体" panose="02010609060101010101" charset="-122"/>
              </a:rPr>
              <a:t>我来问道无余说，</a:t>
            </a:r>
            <a:r>
              <a:rPr lang="zh-CN" altLang="en-US" sz="4000" b="1">
                <a:solidFill>
                  <a:srgbClr val="FF0000"/>
                </a:solidFill>
                <a:latin typeface="楷体" panose="02010609060101010101" charset="-122"/>
                <a:ea typeface="楷体" panose="02010609060101010101" charset="-122"/>
                <a:cs typeface="楷体" panose="02010609060101010101" charset="-122"/>
              </a:rPr>
              <a:t>云在青天水在瓶</a:t>
            </a:r>
            <a:r>
              <a:rPr lang="zh-CN" altLang="en-US" sz="4000" b="1">
                <a:latin typeface="楷体" panose="02010609060101010101" charset="-122"/>
                <a:ea typeface="楷体" panose="02010609060101010101" charset="-122"/>
                <a:cs typeface="楷体" panose="02010609060101010101" charset="-122"/>
              </a:rPr>
              <a:t>。</a:t>
            </a:r>
          </a:p>
          <a:p>
            <a:pPr algn="ctr"/>
            <a:endParaRPr lang="zh-CN" altLang="en-US" sz="4000" b="1">
              <a:latin typeface="楷体" panose="02010609060101010101" charset="-122"/>
              <a:ea typeface="楷体" panose="02010609060101010101" charset="-122"/>
              <a:cs typeface="楷体" panose="02010609060101010101" charset="-122"/>
            </a:endParaRPr>
          </a:p>
          <a:p>
            <a:pPr marL="0" indent="0" algn="ctr">
              <a:buNone/>
            </a:pPr>
            <a:r>
              <a:rPr lang="zh-CN" altLang="en-US" sz="4000" b="1">
                <a:latin typeface="楷体" panose="02010609060101010101" charset="-122"/>
                <a:ea typeface="楷体" panose="02010609060101010101" charset="-122"/>
                <a:cs typeface="楷体" panose="02010609060101010101" charset="-122"/>
              </a:rPr>
              <a:t>选得幽居惬野情，终年无送亦无迎。</a:t>
            </a:r>
          </a:p>
          <a:p>
            <a:pPr marL="0" indent="0" algn="ctr">
              <a:buNone/>
            </a:pPr>
            <a:r>
              <a:rPr lang="zh-CN" altLang="en-US" sz="4000" b="1">
                <a:latin typeface="楷体" panose="02010609060101010101" charset="-122"/>
                <a:ea typeface="楷体" panose="02010609060101010101" charset="-122"/>
                <a:cs typeface="楷体" panose="02010609060101010101" charset="-122"/>
              </a:rPr>
              <a:t>有时直上孤峰顶，</a:t>
            </a:r>
            <a:r>
              <a:rPr lang="zh-CN" altLang="en-US" sz="4000" b="1">
                <a:solidFill>
                  <a:srgbClr val="FF0000"/>
                </a:solidFill>
                <a:latin typeface="楷体" panose="02010609060101010101" charset="-122"/>
                <a:ea typeface="楷体" panose="02010609060101010101" charset="-122"/>
                <a:cs typeface="楷体" panose="02010609060101010101" charset="-122"/>
              </a:rPr>
              <a:t>月下披云啸一声</a:t>
            </a:r>
            <a:r>
              <a:rPr lang="zh-CN" altLang="en-US" sz="4000" b="1">
                <a:latin typeface="楷体" panose="02010609060101010101" charset="-122"/>
                <a:ea typeface="楷体" panose="02010609060101010101" charset="-122"/>
                <a:cs typeface="楷体" panose="02010609060101010101" charset="-122"/>
              </a:rPr>
              <a:t>。</a:t>
            </a:r>
          </a:p>
        </p:txBody>
      </p:sp>
      <p:pic>
        <p:nvPicPr>
          <p:cNvPr id="6" name="图片 1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0580000">
            <a:off x="234127" y="1084275"/>
            <a:ext cx="2315941" cy="20531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2730" y="19685"/>
            <a:ext cx="10751820" cy="6518910"/>
          </a:xfrm>
          <a:prstGeom prst="rect">
            <a:avLst/>
          </a:prstGeom>
          <a:noFill/>
        </p:spPr>
        <p:txBody>
          <a:bodyPr wrap="square" rtlCol="0" anchor="t">
            <a:spAutoFit/>
          </a:bodyPr>
          <a:lstStyle/>
          <a:p>
            <a:pPr algn="l" fontAlgn="auto">
              <a:lnSpc>
                <a:spcPts val="3580"/>
              </a:lnSpc>
            </a:pPr>
            <a:r>
              <a:rPr lang="en-US" altLang="zh-CN" sz="2400" b="1"/>
              <a:t>   </a:t>
            </a:r>
            <a:r>
              <a:rPr lang="en-US" altLang="zh-CN" sz="2400" b="1">
                <a:solidFill>
                  <a:schemeClr val="tx1"/>
                </a:solidFill>
              </a:rPr>
              <a:t>     </a:t>
            </a:r>
            <a:r>
              <a:rPr lang="zh-CN" altLang="en-US" sz="2400" b="1">
                <a:solidFill>
                  <a:schemeClr val="tx1"/>
                </a:solidFill>
                <a:latin typeface="楷体" panose="02010609060101010101" charset="-122"/>
                <a:ea typeface="楷体" panose="02010609060101010101" charset="-122"/>
                <a:cs typeface="楷体" panose="02010609060101010101" charset="-122"/>
              </a:rPr>
              <a:t>宋代在信用形式和信用工具方面都呈现出新的特点。信用形式有借贷、质、押、典、赊买赊卖等多种形式。借贷分为政府借贷和私人借贷。政府借贷主要表现为赈贷的形式，在紧急情况下通过贷给百姓粮食或种子的方式，帮助他们度过困境。私人借贷多为高利贷，它可以解决社会分化和“钱荒”带来的平民百姓资金严重不足的问题，满足特殊支付和燃眉之急的需要。质、押是借贷的担保形式，由质库、解库等机构经营。质属于动产担保，它必须转移动产的占有；押属于不动产担保，通常将抵押物的契约交付债权人即可。债务人违约时，债权人可用变卖价款优先受偿。</a:t>
            </a:r>
            <a:r>
              <a:rPr lang="zh-CN" altLang="en-US" sz="24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典作为不动产转移的一种形式是在宋代形成和发展起来的。</a:t>
            </a:r>
            <a:r>
              <a:rPr lang="zh-CN" altLang="en-US" sz="2400" b="1">
                <a:solidFill>
                  <a:schemeClr val="tx1"/>
                </a:solidFill>
                <a:latin typeface="楷体" panose="02010609060101010101" charset="-122"/>
                <a:ea typeface="楷体" panose="02010609060101010101" charset="-122"/>
                <a:cs typeface="楷体" panose="02010609060101010101" charset="-122"/>
              </a:rPr>
              <a:t>其特点是典权人向出典人支付典价后，在典期内就占有了出典人典产的使用权和收益支配权，出典人也不必向典权人支付利息。宋代的商业贸易非常发达，但存在着通货紧缩现象，故赊买赊卖行为也很普遍，几乎生产、流通、消费领域的所有物品都能进行赊买赊卖。从实际效果看，它</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它解决了军需、加强了流通，更重要的一点，</a:t>
            </a:r>
            <a:r>
              <a:rPr lang="zh-CN" altLang="en-US" sz="24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sym typeface="+mn-ea"/>
              </a:rPr>
              <a:t>它对束缚生产流通扩大和发展的高利贷构成了冲击。</a:t>
            </a:r>
            <a:r>
              <a:rPr lang="zh-CN" altLang="en-US" sz="2400" b="1">
                <a:solidFill>
                  <a:schemeClr val="tx1"/>
                </a:solidFill>
                <a:latin typeface="楷体" panose="02010609060101010101" charset="-122"/>
                <a:ea typeface="楷体" panose="02010609060101010101" charset="-122"/>
                <a:cs typeface="楷体" panose="02010609060101010101" charset="-122"/>
              </a:rPr>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5605" y="167005"/>
            <a:ext cx="10386060" cy="5354320"/>
          </a:xfrm>
          <a:prstGeom prst="rect">
            <a:avLst/>
          </a:prstGeom>
          <a:noFill/>
        </p:spPr>
        <p:txBody>
          <a:bodyPr wrap="square" rtlCol="0" anchor="t">
            <a:spAutoFit/>
          </a:bodyPr>
          <a:lstStyle/>
          <a:p>
            <a:pPr fontAlgn="auto">
              <a:lnSpc>
                <a:spcPts val="4560"/>
              </a:lnSpc>
            </a:pPr>
            <a:r>
              <a:rPr lang="zh-CN" altLang="en-US" sz="2800" b="1">
                <a:solidFill>
                  <a:schemeClr val="tx1"/>
                </a:solidFill>
                <a:latin typeface="+mj-ea"/>
                <a:ea typeface="+mj-ea"/>
                <a:cs typeface="+mj-ea"/>
              </a:rPr>
              <a:t>1．下列关于原文内容的表述，不正确的一项是</a:t>
            </a:r>
          </a:p>
          <a:p>
            <a:pPr fontAlgn="auto">
              <a:lnSpc>
                <a:spcPts val="4560"/>
              </a:lnSpc>
            </a:pPr>
            <a:r>
              <a:rPr lang="zh-CN" altLang="en-US" sz="2800" b="1">
                <a:solidFill>
                  <a:schemeClr val="tx1"/>
                </a:solidFill>
                <a:latin typeface="+mj-ea"/>
                <a:ea typeface="+mj-ea"/>
                <a:cs typeface="+mj-ea"/>
              </a:rPr>
              <a:t>A．宋代的信用进入迅速发展时期，</a:t>
            </a:r>
            <a:r>
              <a:rPr lang="zh-CN" altLang="en-US" sz="2800" b="1">
                <a:ln w="22225">
                  <a:solidFill>
                    <a:schemeClr val="accent2"/>
                  </a:solidFill>
                  <a:prstDash val="solid"/>
                </a:ln>
                <a:solidFill>
                  <a:schemeClr val="accent2">
                    <a:lumMod val="40000"/>
                    <a:lumOff val="60000"/>
                  </a:schemeClr>
                </a:solidFill>
                <a:effectLst/>
                <a:latin typeface="+mj-ea"/>
                <a:ea typeface="+mj-ea"/>
                <a:cs typeface="+mj-ea"/>
              </a:rPr>
              <a:t>借贷、质、典、赊买赊卖等信用形式的产生</a:t>
            </a:r>
            <a:r>
              <a:rPr lang="zh-CN" altLang="en-US" sz="2800" b="1">
                <a:solidFill>
                  <a:schemeClr val="tx1"/>
                </a:solidFill>
                <a:latin typeface="+mj-ea"/>
                <a:ea typeface="+mj-ea"/>
                <a:cs typeface="+mj-ea"/>
              </a:rPr>
              <a:t>是宋代金融的一个新特点。</a:t>
            </a:r>
          </a:p>
          <a:p>
            <a:pPr fontAlgn="auto">
              <a:lnSpc>
                <a:spcPts val="4560"/>
              </a:lnSpc>
            </a:pPr>
            <a:r>
              <a:rPr lang="zh-CN" altLang="en-US" sz="2800" b="1">
                <a:solidFill>
                  <a:schemeClr val="tx1"/>
                </a:solidFill>
                <a:latin typeface="+mj-ea"/>
                <a:ea typeface="+mj-ea"/>
                <a:cs typeface="+mj-ea"/>
              </a:rPr>
              <a:t>B．宋代的政府借贷基本上是赈济性借贷，主要目的是帮助百姓度过困境，因此与私人借贷相比，政府借贷的利率要低得多。</a:t>
            </a:r>
          </a:p>
          <a:p>
            <a:pPr fontAlgn="auto">
              <a:lnSpc>
                <a:spcPts val="4560"/>
              </a:lnSpc>
            </a:pPr>
            <a:r>
              <a:rPr lang="zh-CN" altLang="en-US" sz="2800" b="1">
                <a:solidFill>
                  <a:schemeClr val="tx1"/>
                </a:solidFill>
                <a:latin typeface="+mj-ea"/>
                <a:ea typeface="+mj-ea"/>
                <a:cs typeface="+mj-ea"/>
              </a:rPr>
              <a:t>C．在宋代，债务人可以用不动产的契约或动产作为担保，向债权人借贷。在债务人不偿还债务时，债权人可用变卖价款优先受偿。</a:t>
            </a:r>
          </a:p>
          <a:p>
            <a:pPr fontAlgn="auto">
              <a:lnSpc>
                <a:spcPts val="4560"/>
              </a:lnSpc>
            </a:pPr>
            <a:r>
              <a:rPr lang="zh-CN" altLang="en-US" sz="2800" b="1">
                <a:solidFill>
                  <a:schemeClr val="tx1"/>
                </a:solidFill>
                <a:latin typeface="+mj-ea"/>
                <a:ea typeface="+mj-ea"/>
                <a:cs typeface="+mj-ea"/>
              </a:rPr>
              <a:t>D．赊买赊卖的信用形式在一定程度上解决了宋代通货紧缩带来的资金不足的问题，缓解了生产、流通、消费领域中的诸多矛盾。</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内容占位符 2"/>
          <p:cNvSpPr>
            <a:spLocks noGrp="1"/>
          </p:cNvSpPr>
          <p:nvPr/>
        </p:nvSpPr>
        <p:spPr>
          <a:xfrm>
            <a:off x="992505" y="1273175"/>
            <a:ext cx="8637270" cy="3972560"/>
          </a:xfrm>
          <a:prstGeom prst="rect">
            <a:avLst/>
          </a:prstGeom>
          <a:noFill/>
          <a:ln w="9525">
            <a:noFill/>
          </a:ln>
        </p:spPr>
        <p:txBody>
          <a:bodyPr anchor="t"/>
          <a:lstStyle>
            <a:lvl1pPr marL="342900" indent="-342900" algn="l" defTabSz="914400" rtl="0" eaLnBrk="1" latinLnBrk="0" hangingPunct="1">
              <a:spcBef>
                <a:spcPct val="20000"/>
              </a:spcBef>
              <a:buFont typeface="Arial" panose="020B0604020202020204" pitchFamily="34" charset="0"/>
              <a:buChar char="•"/>
              <a:defRPr sz="3600" kern="1200">
                <a:solidFill>
                  <a:schemeClr val="bg1"/>
                </a:solidFill>
                <a:latin typeface="微软雅黑" panose="020B0503020204020204" charset="-122"/>
                <a:ea typeface="微软雅黑" panose="020B0503020204020204" charset="-122"/>
                <a:cs typeface="+mn-cs"/>
              </a:defRPr>
            </a:lvl1pPr>
            <a:lvl2pPr marL="742950" indent="-28575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FF0000"/>
                </a:solidFill>
                <a:latin typeface="微软雅黑" panose="020B0503020204020204" charset="-122"/>
                <a:ea typeface="微软雅黑" panose="020B050302020402020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FFFF00"/>
                </a:solidFill>
                <a:latin typeface="微软雅黑" panose="020B0503020204020204" charset="-122"/>
                <a:ea typeface="微软雅黑" panose="020B050302020402020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7030A0"/>
                </a:solidFill>
                <a:latin typeface="微软雅黑" panose="020B0503020204020204" charset="-122"/>
                <a:ea typeface="微软雅黑" panose="020B050302020402020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buFont typeface="Wingdings" panose="05000000000000000000" pitchFamily="2" charset="2"/>
              <a:buNone/>
            </a:pPr>
            <a:r>
              <a:rPr lang="zh-CN" altLang="en-US" sz="3200" dirty="0">
                <a:gradFill>
                  <a:gsLst>
                    <a:gs pos="21000">
                      <a:srgbClr val="53575C"/>
                    </a:gs>
                    <a:gs pos="88000">
                      <a:srgbClr val="C5C7CA"/>
                    </a:gs>
                  </a:gsLst>
                  <a:lin ang="5400000"/>
                </a:gradFill>
                <a:effectLst/>
                <a:sym typeface="+mn-ea"/>
              </a:rPr>
              <a:t>四步读懂论述类文本</a:t>
            </a:r>
            <a:endParaRPr lang="zh-CN" altLang="en-US" sz="3200" b="1" dirty="0">
              <a:gradFill>
                <a:gsLst>
                  <a:gs pos="21000">
                    <a:srgbClr val="53575C"/>
                  </a:gs>
                  <a:gs pos="88000">
                    <a:srgbClr val="C5C7CA"/>
                  </a:gs>
                </a:gsLst>
                <a:lin ang="5400000"/>
              </a:gradFill>
              <a:effectLst/>
            </a:endParaRPr>
          </a:p>
          <a:p>
            <a:pPr marL="0" indent="0" algn="ctr" fontAlgn="auto">
              <a:lnSpc>
                <a:spcPct val="150000"/>
              </a:lnSpc>
              <a:buFont typeface="Wingdings" panose="05000000000000000000" pitchFamily="2" charset="2"/>
              <a:buNone/>
            </a:pPr>
            <a:endParaRPr lang="zh-CN" altLang="en-US" sz="3200" b="1" dirty="0">
              <a:solidFill>
                <a:schemeClr val="tx1"/>
              </a:solidFill>
              <a:latin typeface="黑体" panose="02010609060101010101" pitchFamily="49" charset="-122"/>
              <a:ea typeface="黑体" panose="02010609060101010101" pitchFamily="49" charset="-122"/>
            </a:endParaRPr>
          </a:p>
          <a:p>
            <a:pPr marL="0" indent="0" algn="ctr" fontAlgn="auto">
              <a:lnSpc>
                <a:spcPct val="150000"/>
              </a:lnSpc>
              <a:spcBef>
                <a:spcPts val="0"/>
              </a:spcBef>
              <a:buFont typeface="Wingdings" panose="05000000000000000000" pitchFamily="2" charset="2"/>
              <a:buNone/>
            </a:pPr>
            <a:r>
              <a:rPr lang="zh-CN" altLang="en-US" sz="3200" b="1" dirty="0">
                <a:solidFill>
                  <a:schemeClr val="tx1"/>
                </a:solidFill>
                <a:latin typeface="黑体" panose="02010609060101010101" pitchFamily="49" charset="-122"/>
                <a:ea typeface="黑体" panose="02010609060101010101" pitchFamily="49" charset="-122"/>
              </a:rPr>
              <a:t> （一）找关键句     （二）划分层次</a:t>
            </a:r>
          </a:p>
          <a:p>
            <a:pPr marL="0" indent="0" algn="ctr" fontAlgn="auto">
              <a:lnSpc>
                <a:spcPct val="150000"/>
              </a:lnSpc>
              <a:spcBef>
                <a:spcPts val="0"/>
              </a:spcBef>
              <a:buFont typeface="Wingdings" panose="05000000000000000000" pitchFamily="2" charset="2"/>
              <a:buNone/>
            </a:pPr>
            <a:r>
              <a:rPr lang="zh-CN" altLang="en-US" sz="3200" b="1" dirty="0">
                <a:solidFill>
                  <a:schemeClr val="tx1"/>
                </a:solidFill>
                <a:latin typeface="黑体" panose="02010609060101010101" pitchFamily="49" charset="-122"/>
                <a:ea typeface="黑体" panose="02010609060101010101" pitchFamily="49" charset="-122"/>
              </a:rPr>
              <a:t> （三）锁住</a:t>
            </a:r>
            <a:r>
              <a:rPr lang="zh-CN" altLang="en-US" sz="3200" b="1" dirty="0">
                <a:solidFill>
                  <a:schemeClr val="tx1"/>
                </a:solidFill>
                <a:latin typeface="黑体" panose="02010609060101010101" pitchFamily="49" charset="-122"/>
                <a:ea typeface="黑体" panose="02010609060101010101" pitchFamily="49" charset="-122"/>
                <a:sym typeface="黑体" panose="02010609060101010101" pitchFamily="49" charset="-122"/>
              </a:rPr>
              <a:t>概念</a:t>
            </a:r>
            <a:r>
              <a:rPr lang="zh-CN" altLang="en-US" sz="3200" b="1" dirty="0">
                <a:solidFill>
                  <a:schemeClr val="tx1"/>
                </a:solidFill>
                <a:latin typeface="黑体" panose="02010609060101010101" pitchFamily="49" charset="-122"/>
                <a:ea typeface="黑体" panose="02010609060101010101" pitchFamily="49" charset="-122"/>
              </a:rPr>
              <a:t>     （四）辨明关系</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7390" y="619125"/>
            <a:ext cx="9711690" cy="5384800"/>
          </a:xfrm>
          <a:prstGeom prst="rect">
            <a:avLst/>
          </a:prstGeom>
          <a:noFill/>
          <a:ln w="9525">
            <a:noFill/>
          </a:ln>
        </p:spPr>
        <p:txBody>
          <a:bodyPr wrap="square">
            <a:spAutoFit/>
          </a:bodyPr>
          <a:lstStyle/>
          <a:p>
            <a:pPr indent="266700"/>
            <a:r>
              <a:rPr lang="zh-CN" altLang="en-US"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（一）（</a:t>
            </a:r>
            <a:r>
              <a:rPr lang="en-US" altLang="zh-CN"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2017·</a:t>
            </a:r>
            <a:r>
              <a:rPr lang="zh-CN" altLang="en-US"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全国</a:t>
            </a:r>
            <a:r>
              <a:rPr lang="en-US" altLang="zh-CN"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Times New Roman" panose="02020603050405020304" charset="0"/>
              </a:rPr>
              <a:t>Ⅰ</a:t>
            </a:r>
            <a:r>
              <a:rPr lang="zh-CN" altLang="en-US"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卷）阅读下面的文字，完成</a:t>
            </a:r>
            <a:r>
              <a:rPr lang="en-US" altLang="zh-CN"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1</a:t>
            </a:r>
            <a:r>
              <a:rPr lang="zh-CN" altLang="en-US"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a:t>
            </a:r>
            <a:r>
              <a:rPr lang="en-US" altLang="zh-CN"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3</a:t>
            </a:r>
            <a:r>
              <a:rPr lang="zh-CN" altLang="en-US"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题。</a:t>
            </a:r>
            <a:r>
              <a:rPr lang="en-US" altLang="zh-CN"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   </a:t>
            </a:r>
          </a:p>
          <a:p>
            <a:pPr indent="266700"/>
            <a:r>
              <a:rPr lang="en-US" altLang="zh-CN" sz="28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   </a:t>
            </a:r>
          </a:p>
          <a:p>
            <a:pPr indent="266700" fontAlgn="auto">
              <a:lnSpc>
                <a:spcPct val="150000"/>
              </a:lnSpc>
            </a:pPr>
            <a:r>
              <a:rPr lang="en-US" altLang="zh-CN" sz="3200" b="1">
                <a:solidFill>
                  <a:schemeClr val="tx1"/>
                </a:solidFill>
                <a:latin typeface="黑体" panose="02010609060101010101" pitchFamily="49" charset="-122"/>
                <a:ea typeface="黑体" panose="02010609060101010101" pitchFamily="49" charset="-122"/>
                <a:cs typeface="宋体" panose="02010600030101010101" pitchFamily="2" charset="-122"/>
              </a:rPr>
              <a:t>   </a:t>
            </a:r>
            <a:r>
              <a:rPr lang="zh-CN" altLang="en-US" sz="3200" b="1">
                <a:solidFill>
                  <a:srgbClr val="7030A0"/>
                </a:solidFill>
                <a:latin typeface="楷体" panose="02010609060101010101" charset="-122"/>
                <a:ea typeface="楷体" panose="02010609060101010101" charset="-122"/>
                <a:cs typeface="楷体" panose="02010609060101010101" charset="-122"/>
              </a:rPr>
              <a:t>气候正义</a:t>
            </a:r>
            <a:r>
              <a:rPr lang="zh-CN" altLang="en-US" sz="3200" b="1">
                <a:solidFill>
                  <a:schemeClr val="tx1"/>
                </a:solidFill>
                <a:latin typeface="楷体" panose="02010609060101010101" charset="-122"/>
                <a:ea typeface="楷体" panose="02010609060101010101" charset="-122"/>
                <a:cs typeface="楷体" panose="02010609060101010101" charset="-122"/>
              </a:rPr>
              <a:t>是环境主义在气候变化领域的具体发展和体现。</a:t>
            </a:r>
            <a:r>
              <a:rPr lang="en-US" altLang="zh-CN" sz="3200" b="1">
                <a:solidFill>
                  <a:schemeClr val="tx1"/>
                </a:solidFill>
                <a:latin typeface="楷体" panose="02010609060101010101" charset="-122"/>
                <a:ea typeface="楷体" panose="02010609060101010101" charset="-122"/>
                <a:cs typeface="楷体" panose="02010609060101010101" charset="-122"/>
              </a:rPr>
              <a:t>2000</a:t>
            </a:r>
            <a:r>
              <a:rPr lang="zh-CN" altLang="en-US" sz="3200" b="1">
                <a:solidFill>
                  <a:schemeClr val="tx1"/>
                </a:solidFill>
                <a:latin typeface="楷体" panose="02010609060101010101" charset="-122"/>
                <a:ea typeface="楷体" panose="02010609060101010101" charset="-122"/>
                <a:cs typeface="楷体" panose="02010609060101010101" charset="-122"/>
              </a:rPr>
              <a:t>年前后，一些非政府组织承袭环境正义运动的精神，开始对气候变化的影响进行伦理审视，气候正义便应运而生。</a:t>
            </a:r>
            <a:r>
              <a:rPr lang="zh-CN" altLang="en-US" sz="32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气候正义关注的核心主要是</a:t>
            </a:r>
            <a:r>
              <a:rPr lang="zh-CN" altLang="en-US" sz="3200" b="1">
                <a:solidFill>
                  <a:schemeClr val="tx1"/>
                </a:solidFill>
                <a:latin typeface="楷体" panose="02010609060101010101" charset="-122"/>
                <a:ea typeface="楷体" panose="02010609060101010101" charset="-122"/>
                <a:cs typeface="楷体" panose="02010609060101010101" charset="-122"/>
              </a:rPr>
              <a:t>在气候容量有限的前提下，</a:t>
            </a:r>
            <a:r>
              <a:rPr lang="zh-CN" altLang="en-US" sz="32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如何界定各方的权利和义务，主要表现为一种社会正义或法律正义。</a:t>
            </a:r>
            <a:endParaRPr lang="zh-CN" altLang="en-US" sz="3200" b="1">
              <a:solidFill>
                <a:schemeClr val="tx1"/>
              </a:solidFill>
              <a:latin typeface="楷体" panose="02010609060101010101" charset="-122"/>
              <a:ea typeface="楷体" panose="02010609060101010101" charset="-122"/>
              <a:cs typeface="楷体" panose="02010609060101010101" charset="-122"/>
            </a:endParaRPr>
          </a:p>
        </p:txBody>
      </p:sp>
      <p:sp>
        <p:nvSpPr>
          <p:cNvPr id="5" name="标题 4"/>
          <p:cNvSpPr>
            <a:spLocks noGrp="1"/>
          </p:cNvSpPr>
          <p:nvPr/>
        </p:nvSpPr>
        <p:spPr>
          <a:xfrm>
            <a:off x="2424113" y="136525"/>
            <a:ext cx="4608513" cy="482600"/>
          </a:xfrm>
          <a:prstGeom prst="rect">
            <a:avLst/>
          </a:prstGeom>
          <a:noFill/>
          <a:ln w="9525">
            <a:noFill/>
          </a:ln>
        </p:spPr>
        <p:txBody>
          <a:bodyPr vert="horz" lIns="91440" tIns="45720" rIns="91440" bIns="45720" rtlCol="0" anchor="ctr">
            <a:noAutofit/>
          </a:bodyPr>
          <a:lstStyle>
            <a:lvl1pPr algn="l" defTabSz="914400" rtl="0" eaLnBrk="1" latinLnBrk="0" hangingPunct="1">
              <a:spcBef>
                <a:spcPct val="0"/>
              </a:spcBef>
              <a:buNone/>
              <a:defRPr sz="2800" kern="1200">
                <a:solidFill>
                  <a:schemeClr val="bg1"/>
                </a:solidFill>
                <a:latin typeface="黑体" panose="02010609060101010101" pitchFamily="49" charset="-122"/>
                <a:ea typeface="黑体" panose="02010609060101010101" pitchFamily="49" charset="-122"/>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论述类文本阅读</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9265" y="402590"/>
            <a:ext cx="10120630" cy="5528945"/>
          </a:xfrm>
          <a:prstGeom prst="rect">
            <a:avLst/>
          </a:prstGeom>
          <a:noFill/>
          <a:ln w="9525">
            <a:noFill/>
          </a:ln>
        </p:spPr>
        <p:txBody>
          <a:bodyPr wrap="square">
            <a:spAutoFit/>
          </a:bodyPr>
          <a:lstStyle/>
          <a:p>
            <a:pPr indent="266700" fontAlgn="auto">
              <a:lnSpc>
                <a:spcPts val="4240"/>
              </a:lnSpc>
            </a:pPr>
            <a:r>
              <a:rPr lang="zh-CN" altLang="en-US" sz="2400" b="1">
                <a:solidFill>
                  <a:schemeClr val="bg1"/>
                </a:solidFill>
                <a:latin typeface="黑体" panose="02010609060101010101" pitchFamily="49" charset="-122"/>
                <a:ea typeface="黑体" panose="02010609060101010101" pitchFamily="49" charset="-122"/>
                <a:cs typeface="楷体" panose="02010609060101010101" charset="-122"/>
              </a:rPr>
              <a:t>   </a:t>
            </a:r>
            <a:r>
              <a:rPr lang="zh-CN" altLang="en-US" sz="2400" b="1">
                <a:solidFill>
                  <a:srgbClr val="FFFF00"/>
                </a:solidFill>
                <a:latin typeface="黑体" panose="02010609060101010101" pitchFamily="49" charset="-122"/>
                <a:ea typeface="黑体" panose="02010609060101010101" pitchFamily="49" charset="-122"/>
                <a:cs typeface="楷体" panose="02010609060101010101" charset="-122"/>
              </a:rPr>
              <a:t> </a:t>
            </a:r>
            <a:r>
              <a:rPr lang="zh-CN" altLang="en-US" sz="32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从空间维度来看</a:t>
            </a:r>
            <a:r>
              <a:rPr lang="zh-CN" altLang="en-US" sz="3200" b="1">
                <a:solidFill>
                  <a:schemeClr val="tx1"/>
                </a:solidFill>
                <a:latin typeface="楷体" panose="02010609060101010101" charset="-122"/>
                <a:ea typeface="楷体" panose="02010609060101010101" charset="-122"/>
                <a:cs typeface="楷体" panose="02010609060101010101" charset="-122"/>
              </a:rPr>
              <a:t>，气候正义涉及不同国家和地区之间公平享有</a:t>
            </a:r>
            <a:r>
              <a:rPr lang="zh-CN" altLang="en-US" sz="3200" b="1">
                <a:solidFill>
                  <a:srgbClr val="7030A0"/>
                </a:solidFill>
                <a:latin typeface="楷体" panose="02010609060101010101" charset="-122"/>
                <a:ea typeface="楷体" panose="02010609060101010101" charset="-122"/>
                <a:cs typeface="楷体" panose="02010609060101010101" charset="-122"/>
              </a:rPr>
              <a:t>气候容量</a:t>
            </a:r>
            <a:r>
              <a:rPr lang="zh-CN" altLang="en-US" sz="3200" b="1">
                <a:solidFill>
                  <a:schemeClr val="tx1"/>
                </a:solidFill>
                <a:latin typeface="楷体" panose="02010609060101010101" charset="-122"/>
                <a:ea typeface="楷体" panose="02010609060101010101" charset="-122"/>
                <a:cs typeface="楷体" panose="02010609060101010101" charset="-122"/>
              </a:rPr>
              <a:t>的问题，也涉及一国内部不同区域之间公平享有气候容量的问题，因而存在气候变化的</a:t>
            </a:r>
            <a:r>
              <a:rPr lang="zh-CN" altLang="en-US" sz="32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国际公平和国内公平</a:t>
            </a:r>
            <a:r>
              <a:rPr lang="zh-CN" altLang="en-US" sz="3200" b="1">
                <a:solidFill>
                  <a:schemeClr val="tx1"/>
                </a:solidFill>
                <a:latin typeface="楷体" panose="02010609060101010101" charset="-122"/>
                <a:ea typeface="楷体" panose="02010609060101010101" charset="-122"/>
                <a:cs typeface="楷体" panose="02010609060101010101" charset="-122"/>
              </a:rPr>
              <a:t>问题。公平原则应以满足人的基本需求作为首要目标，每个人都有义务将自己的“碳足迹”控制在合理范围之内。比如说，鉴于全球排放空间有限，而发达国家已实现工业化，在分配排放空间时，就应首先</a:t>
            </a:r>
            <a:r>
              <a:rPr lang="zh-CN" altLang="en-US" sz="32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满足发展中国家</a:t>
            </a:r>
            <a:r>
              <a:rPr lang="zh-CN" altLang="en-US" sz="3200" b="1">
                <a:solidFill>
                  <a:schemeClr val="tx1"/>
                </a:solidFill>
                <a:latin typeface="楷体" panose="02010609060101010101" charset="-122"/>
                <a:ea typeface="楷体" panose="02010609060101010101" charset="-122"/>
                <a:cs typeface="楷体" panose="02010609060101010101" charset="-122"/>
              </a:rPr>
              <a:t>在衣食住行和公共基础设施建设等方面</a:t>
            </a:r>
            <a:r>
              <a:rPr lang="zh-CN" altLang="en-US" sz="32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的基本发展需求，同时遏制在满足基本需求之上的奢侈排放</a:t>
            </a:r>
            <a:r>
              <a:rPr lang="zh-CN" altLang="en-US" sz="3200" b="1">
                <a:solidFill>
                  <a:schemeClr val="tx1"/>
                </a:solidFill>
                <a:latin typeface="楷体" panose="02010609060101010101" charset="-122"/>
                <a:ea typeface="楷体" panose="02010609060101010101" charset="-122"/>
                <a:cs typeface="楷体" panose="02010609060101010101" charset="-122"/>
              </a:rPr>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5115" y="213360"/>
            <a:ext cx="10778490" cy="6431280"/>
          </a:xfrm>
          <a:prstGeom prst="rect">
            <a:avLst/>
          </a:prstGeom>
          <a:noFill/>
          <a:ln w="9525">
            <a:noFill/>
          </a:ln>
        </p:spPr>
        <p:txBody>
          <a:bodyPr wrap="square">
            <a:spAutoFit/>
          </a:bodyPr>
          <a:lstStyle/>
          <a:p>
            <a:pPr indent="266700"/>
            <a:r>
              <a:rPr lang="en-US" altLang="zh-CN" sz="2000" b="1">
                <a:solidFill>
                  <a:schemeClr val="bg1"/>
                </a:solidFill>
                <a:latin typeface="黑体" panose="02010609060101010101" pitchFamily="49" charset="-122"/>
                <a:ea typeface="黑体" panose="02010609060101010101" pitchFamily="49" charset="-122"/>
                <a:cs typeface="楷体" panose="02010609060101010101" charset="-122"/>
              </a:rPr>
              <a:t>  </a:t>
            </a:r>
            <a:r>
              <a:rPr lang="zh-CN" altLang="en-US" sz="28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从时间维度上来看，</a:t>
            </a:r>
            <a:r>
              <a:rPr lang="zh-CN" altLang="en-US" sz="2800" b="1">
                <a:solidFill>
                  <a:schemeClr val="tx1"/>
                </a:solidFill>
                <a:latin typeface="楷体" panose="02010609060101010101" charset="-122"/>
                <a:ea typeface="楷体" panose="02010609060101010101" charset="-122"/>
                <a:cs typeface="楷体" panose="02010609060101010101" charset="-122"/>
              </a:rPr>
              <a:t>气候正义涉及</a:t>
            </a:r>
            <a:r>
              <a:rPr lang="zh-CN" altLang="en-US" sz="28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当代人与后代之间公平享有气候容量的问题，</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因而</a:t>
            </a:r>
            <a:r>
              <a:rPr lang="zh-CN" altLang="en-US" sz="2800" b="1">
                <a:solidFill>
                  <a:schemeClr val="tx1"/>
                </a:solidFill>
                <a:latin typeface="楷体" panose="02010609060101010101" charset="-122"/>
                <a:ea typeface="楷体" panose="02010609060101010101" charset="-122"/>
                <a:cs typeface="楷体" panose="02010609060101010101" charset="-122"/>
              </a:rPr>
              <a:t>存在代际权利义务关系问题。这一权利义务关系，从消极方面看，体现为当代人如何约束自己的行为来保护地球气候系统，以将同等质量的气候系统交给后代；从积极方面看，体现为当代人为自己及后代设定义务。就</a:t>
            </a:r>
            <a:r>
              <a:rPr lang="zh-CN" altLang="en-US" sz="2800" b="1">
                <a:solidFill>
                  <a:srgbClr val="7030A0"/>
                </a:solidFill>
                <a:latin typeface="楷体" panose="02010609060101010101" charset="-122"/>
                <a:ea typeface="楷体" panose="02010609060101010101" charset="-122"/>
                <a:cs typeface="楷体" panose="02010609060101010101" charset="-122"/>
              </a:rPr>
              <a:t>代际公平</a:t>
            </a:r>
            <a:r>
              <a:rPr lang="zh-CN" altLang="en-US" sz="2800" b="1">
                <a:solidFill>
                  <a:schemeClr val="tx1"/>
                </a:solidFill>
                <a:latin typeface="楷体" panose="02010609060101010101" charset="-122"/>
                <a:ea typeface="楷体" panose="02010609060101010101" charset="-122"/>
                <a:cs typeface="楷体" panose="02010609060101010101" charset="-122"/>
              </a:rPr>
              <a:t>而言，地球上的自然资源在代际分配问题上应实现代际共享，避免“生态赤字”。</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因为</a:t>
            </a:r>
            <a:r>
              <a:rPr lang="zh-CN" altLang="en-US" sz="2800" b="1">
                <a:solidFill>
                  <a:schemeClr val="tx1"/>
                </a:solidFill>
                <a:latin typeface="楷体" panose="02010609060101010101" charset="-122"/>
                <a:ea typeface="楷体" panose="02010609060101010101" charset="-122"/>
                <a:cs typeface="楷体" panose="02010609060101010101" charset="-122"/>
              </a:rPr>
              <a:t>，地球这个行星上的自然资源包括气候资源，是人类所有成员，包括上一代、这一代和下一代，共同享有和掌管的。我们这一代</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既</a:t>
            </a:r>
            <a:r>
              <a:rPr lang="zh-CN" altLang="en-US" sz="2800" b="1">
                <a:solidFill>
                  <a:schemeClr val="tx1"/>
                </a:solidFill>
                <a:latin typeface="楷体" panose="02010609060101010101" charset="-122"/>
                <a:ea typeface="楷体" panose="02010609060101010101" charset="-122"/>
                <a:cs typeface="楷体" panose="02010609060101010101" charset="-122"/>
              </a:rPr>
              <a:t>是受益人，有权使用并受益于地球，</a:t>
            </a:r>
            <a:r>
              <a:rPr lang="zh-CN" altLang="en-US" sz="2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又</a:t>
            </a:r>
            <a:r>
              <a:rPr lang="zh-CN" altLang="en-US" sz="2800" b="1">
                <a:solidFill>
                  <a:schemeClr val="tx1"/>
                </a:solidFill>
                <a:latin typeface="楷体" panose="02010609060101010101" charset="-122"/>
                <a:ea typeface="楷体" panose="02010609060101010101" charset="-122"/>
                <a:cs typeface="楷体" panose="02010609060101010101" charset="-122"/>
              </a:rPr>
              <a:t>是受托人，为下一代掌管地球。我们作为地球的受托管理人，对子孙后代负有道德义务。实际上气候变化公约或协定把长期目标设定为保护气候系统免受人为原因引起的温室气体排放导致的干扰，其目的正是为了保护地球气候系统，这是符合后代利益的。至少从我们当代人已有的科学认识来看，</a:t>
            </a:r>
            <a:r>
              <a:rPr lang="zh-CN" altLang="en-US" sz="28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气候正义的本质是为了保护后代的利益，而非为其设定义务。</a:t>
            </a:r>
            <a:endParaRPr lang="zh-CN" altLang="en-US" sz="2800" b="1">
              <a:ln w="22225">
                <a:solidFill>
                  <a:schemeClr val="accent2"/>
                </a:solidFill>
                <a:prstDash val="solid"/>
              </a:ln>
              <a:solidFill>
                <a:schemeClr val="tx1"/>
              </a:solidFill>
              <a:effectLst/>
              <a:latin typeface="楷体" panose="02010609060101010101" charset="-122"/>
              <a:ea typeface="楷体" panose="02010609060101010101" charset="-122"/>
              <a:cs typeface="楷体" panose="02010609060101010101" charset="-122"/>
            </a:endParaRPr>
          </a:p>
          <a:p>
            <a:pPr indent="266700"/>
            <a:r>
              <a:rPr lang="zh-CN" altLang="en-US" sz="2000" b="1">
                <a:solidFill>
                  <a:schemeClr val="tx1"/>
                </a:solidFill>
                <a:latin typeface="楷体" panose="02010609060101010101" charset="-122"/>
                <a:ea typeface="楷体" panose="02010609060101010101" charset="-122"/>
                <a:cs typeface="楷体" panose="02010609060101010101" charset="-122"/>
              </a:rPr>
              <a:t>    </a:t>
            </a:r>
          </a:p>
        </p:txBody>
      </p:sp>
      <p:sp>
        <p:nvSpPr>
          <p:cNvPr id="5" name="标题 4"/>
          <p:cNvSpPr>
            <a:spLocks noGrp="1"/>
          </p:cNvSpPr>
          <p:nvPr/>
        </p:nvSpPr>
        <p:spPr>
          <a:xfrm>
            <a:off x="2424113" y="136525"/>
            <a:ext cx="4608513" cy="482600"/>
          </a:xfrm>
          <a:prstGeom prst="rect">
            <a:avLst/>
          </a:prstGeom>
          <a:noFill/>
          <a:ln w="9525">
            <a:noFill/>
          </a:ln>
        </p:spPr>
        <p:txBody>
          <a:bodyPr vert="horz" lIns="91440" tIns="45720" rIns="91440" bIns="45720" rtlCol="0" anchor="ctr">
            <a:noAutofit/>
          </a:bodyPr>
          <a:lstStyle>
            <a:lvl1pPr algn="l" defTabSz="914400" rtl="0" eaLnBrk="1" latinLnBrk="0" hangingPunct="1">
              <a:spcBef>
                <a:spcPct val="0"/>
              </a:spcBef>
              <a:buNone/>
              <a:defRPr sz="2800" kern="1200">
                <a:solidFill>
                  <a:schemeClr val="bg1"/>
                </a:solidFill>
                <a:latin typeface="黑体" panose="02010609060101010101" pitchFamily="49" charset="-122"/>
                <a:ea typeface="黑体" panose="02010609060101010101" pitchFamily="49" charset="-122"/>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论述类文本阅读</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83615" y="989965"/>
            <a:ext cx="9514205" cy="4287520"/>
          </a:xfrm>
          <a:prstGeom prst="rect">
            <a:avLst/>
          </a:prstGeom>
          <a:noFill/>
          <a:ln w="9525">
            <a:noFill/>
          </a:ln>
        </p:spPr>
        <p:txBody>
          <a:bodyPr wrap="square">
            <a:spAutoFit/>
          </a:bodyPr>
          <a:lstStyle/>
          <a:p>
            <a:pPr indent="266700" fontAlgn="auto">
              <a:lnSpc>
                <a:spcPts val="4240"/>
              </a:lnSpc>
            </a:pPr>
            <a:r>
              <a:rPr lang="en-US" altLang="zh-CN" sz="2000" b="1">
                <a:solidFill>
                  <a:schemeClr val="bg1"/>
                </a:solidFill>
                <a:latin typeface="黑体" panose="02010609060101010101" pitchFamily="49" charset="-122"/>
                <a:ea typeface="黑体" panose="02010609060101010101" pitchFamily="49" charset="-122"/>
                <a:cs typeface="楷体" panose="02010609060101010101" charset="-122"/>
              </a:rPr>
              <a:t>    </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总之</a:t>
            </a:r>
            <a:r>
              <a:rPr lang="zh-CN" altLang="en-US" sz="3200" b="1">
                <a:solidFill>
                  <a:schemeClr val="tx1"/>
                </a:solidFill>
                <a:latin typeface="楷体" panose="02010609060101010101" charset="-122"/>
                <a:ea typeface="楷体" panose="02010609060101010101" charset="-122"/>
                <a:cs typeface="楷体" panose="02010609060101010101" charset="-122"/>
              </a:rPr>
              <a:t>，气候正义既有空间的维度，也有时间的维度，既涉及国际公平和国内公平，也涉及代际公平和</a:t>
            </a:r>
            <a:r>
              <a:rPr lang="zh-CN" altLang="en-US" sz="3200" b="1">
                <a:solidFill>
                  <a:srgbClr val="7030A0"/>
                </a:solidFill>
                <a:latin typeface="楷体" panose="02010609060101010101" charset="-122"/>
                <a:ea typeface="楷体" panose="02010609060101010101" charset="-122"/>
                <a:cs typeface="楷体" panose="02010609060101010101" charset="-122"/>
              </a:rPr>
              <a:t>代内公平</a:t>
            </a:r>
            <a:r>
              <a:rPr lang="zh-CN" altLang="en-US" sz="3200" b="1">
                <a:solidFill>
                  <a:schemeClr val="tx1"/>
                </a:solidFill>
                <a:latin typeface="楷体" panose="02010609060101010101" charset="-122"/>
                <a:ea typeface="楷体" panose="02010609060101010101" charset="-122"/>
                <a:cs typeface="楷体" panose="02010609060101010101" charset="-122"/>
              </a:rPr>
              <a:t>。</a:t>
            </a: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因此</a:t>
            </a:r>
            <a:r>
              <a:rPr lang="zh-CN" altLang="en-US" sz="3200" b="1">
                <a:solidFill>
                  <a:schemeClr val="tx1"/>
                </a:solidFill>
                <a:latin typeface="楷体" panose="02010609060101010101" charset="-122"/>
                <a:ea typeface="楷体" panose="02010609060101010101" charset="-122"/>
                <a:cs typeface="楷体" panose="02010609060101010101" charset="-122"/>
              </a:rPr>
              <a:t>，</a:t>
            </a:r>
            <a:r>
              <a:rPr lang="zh-CN" altLang="en-US" sz="32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cs typeface="楷体" panose="02010609060101010101" charset="-122"/>
              </a:rPr>
              <a:t>气候正义的内涵是：</a:t>
            </a:r>
            <a:r>
              <a:rPr lang="zh-CN" altLang="en-US" sz="3200" b="1">
                <a:solidFill>
                  <a:schemeClr val="tx1"/>
                </a:solidFill>
                <a:latin typeface="楷体" panose="02010609060101010101" charset="-122"/>
                <a:ea typeface="楷体" panose="02010609060101010101" charset="-122"/>
                <a:cs typeface="楷体" panose="02010609060101010101" charset="-122"/>
              </a:rPr>
              <a:t>所有国家、地区和个人都有平等使用、享受气候容量的权利，也应公平地分担稳定气候系统的义务和成本。 </a:t>
            </a:r>
          </a:p>
          <a:p>
            <a:pPr indent="266700"/>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indent="266700"/>
            <a:r>
              <a:rPr lang="zh-CN" altLang="en-US" sz="3200" b="1">
                <a:gradFill>
                  <a:gsLst>
                    <a:gs pos="21000">
                      <a:srgbClr val="53575C"/>
                    </a:gs>
                    <a:gs pos="88000">
                      <a:srgbClr val="C5C7CA"/>
                    </a:gs>
                  </a:gsLst>
                  <a:lin ang="5400000"/>
                </a:gradFill>
                <a:effectLst/>
                <a:latin typeface="+mj-ea"/>
                <a:ea typeface="+mj-ea"/>
                <a:cs typeface="宋体" panose="02010600030101010101" pitchFamily="2" charset="-122"/>
              </a:rPr>
              <a:t>（摘编自明德</a:t>
            </a:r>
            <a:r>
              <a:rPr lang="en-US" altLang="zh-CN" sz="3200" b="1">
                <a:gradFill>
                  <a:gsLst>
                    <a:gs pos="21000">
                      <a:srgbClr val="53575C"/>
                    </a:gs>
                    <a:gs pos="88000">
                      <a:srgbClr val="C5C7CA"/>
                    </a:gs>
                  </a:gsLst>
                  <a:lin ang="5400000"/>
                </a:gradFill>
                <a:effectLst/>
                <a:latin typeface="+mj-ea"/>
                <a:ea typeface="+mj-ea"/>
                <a:cs typeface="宋体" panose="02010600030101010101" pitchFamily="2" charset="-122"/>
              </a:rPr>
              <a:t>《</a:t>
            </a:r>
            <a:r>
              <a:rPr lang="zh-CN" altLang="en-US" sz="3200" b="1">
                <a:gradFill>
                  <a:gsLst>
                    <a:gs pos="21000">
                      <a:srgbClr val="53575C"/>
                    </a:gs>
                    <a:gs pos="88000">
                      <a:srgbClr val="C5C7CA"/>
                    </a:gs>
                  </a:gsLst>
                  <a:lin ang="5400000"/>
                </a:gradFill>
                <a:effectLst/>
                <a:latin typeface="+mj-ea"/>
                <a:ea typeface="+mj-ea"/>
                <a:cs typeface="宋体" panose="02010600030101010101" pitchFamily="2" charset="-122"/>
              </a:rPr>
              <a:t>中国参与国际气候治理的法律立场和策略：以气候正义为视角</a:t>
            </a:r>
            <a:r>
              <a:rPr lang="en-US" altLang="zh-CN" sz="3200" b="1">
                <a:gradFill>
                  <a:gsLst>
                    <a:gs pos="21000">
                      <a:srgbClr val="53575C"/>
                    </a:gs>
                    <a:gs pos="88000">
                      <a:srgbClr val="C5C7CA"/>
                    </a:gs>
                  </a:gsLst>
                  <a:lin ang="5400000"/>
                </a:gradFill>
                <a:effectLst/>
                <a:latin typeface="+mj-ea"/>
                <a:ea typeface="+mj-ea"/>
                <a:cs typeface="宋体" panose="02010600030101010101" pitchFamily="2" charset="-122"/>
              </a:rPr>
              <a:t>》</a:t>
            </a:r>
            <a:r>
              <a:rPr lang="zh-CN" altLang="en-US" sz="3200" b="1">
                <a:gradFill>
                  <a:gsLst>
                    <a:gs pos="21000">
                      <a:srgbClr val="53575C"/>
                    </a:gs>
                    <a:gs pos="88000">
                      <a:srgbClr val="C5C7CA"/>
                    </a:gs>
                  </a:gsLst>
                  <a:lin ang="5400000"/>
                </a:gradFill>
                <a:effectLst/>
                <a:latin typeface="+mj-ea"/>
                <a:ea typeface="+mj-ea"/>
                <a:cs typeface="宋体" panose="02010600030101010101" pitchFamily="2" charset="-122"/>
              </a:rPr>
              <a:t>）</a:t>
            </a:r>
          </a:p>
        </p:txBody>
      </p:sp>
      <p:sp>
        <p:nvSpPr>
          <p:cNvPr id="5" name="标题 4"/>
          <p:cNvSpPr>
            <a:spLocks noGrp="1"/>
          </p:cNvSpPr>
          <p:nvPr/>
        </p:nvSpPr>
        <p:spPr>
          <a:xfrm>
            <a:off x="2424113" y="136525"/>
            <a:ext cx="4608513" cy="482600"/>
          </a:xfrm>
          <a:prstGeom prst="rect">
            <a:avLst/>
          </a:prstGeom>
          <a:noFill/>
          <a:ln w="9525">
            <a:noFill/>
          </a:ln>
        </p:spPr>
        <p:txBody>
          <a:bodyPr vert="horz" lIns="91440" tIns="45720" rIns="91440" bIns="45720" rtlCol="0" anchor="ctr">
            <a:noAutofit/>
          </a:bodyPr>
          <a:lstStyle>
            <a:lvl1pPr algn="l" defTabSz="914400" rtl="0" eaLnBrk="1" latinLnBrk="0" hangingPunct="1">
              <a:spcBef>
                <a:spcPct val="0"/>
              </a:spcBef>
              <a:buNone/>
              <a:defRPr sz="2800" kern="1200">
                <a:solidFill>
                  <a:schemeClr val="bg1"/>
                </a:solidFill>
                <a:latin typeface="黑体" panose="02010609060101010101" pitchFamily="49" charset="-122"/>
                <a:ea typeface="黑体" panose="02010609060101010101" pitchFamily="49" charset="-122"/>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论述类文本阅读</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68070" y="1245870"/>
            <a:ext cx="9554210" cy="3784600"/>
          </a:xfrm>
          <a:prstGeom prst="rect">
            <a:avLst/>
          </a:prstGeom>
          <a:noFill/>
          <a:ln w="9525">
            <a:noFill/>
          </a:ln>
        </p:spPr>
        <p:txBody>
          <a:bodyPr wrap="square">
            <a:spAutoFit/>
          </a:bodyPr>
          <a:lstStyle/>
          <a:p>
            <a:pPr fontAlgn="auto">
              <a:lnSpc>
                <a:spcPct val="150000"/>
              </a:lnSpc>
            </a:pPr>
            <a:r>
              <a:rPr lang="en-US" altLang="zh-CN" sz="3200" b="1">
                <a:solidFill>
                  <a:schemeClr val="bg1"/>
                </a:solidFill>
                <a:latin typeface="黑体" panose="02010609060101010101" pitchFamily="49" charset="-122"/>
                <a:ea typeface="黑体" panose="02010609060101010101" pitchFamily="49" charset="-122"/>
                <a:cs typeface="宋体" panose="02010600030101010101" pitchFamily="2" charset="-122"/>
              </a:rPr>
              <a:t>  </a:t>
            </a:r>
            <a:r>
              <a:rPr lang="en-US" altLang="zh-CN" sz="3200" b="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宋体" panose="02010600030101010101" pitchFamily="2" charset="-122"/>
              </a:rPr>
              <a:t>  </a:t>
            </a:r>
            <a:r>
              <a:rPr lang="zh-CN" altLang="en-US" sz="3200" b="1">
                <a:solidFill>
                  <a:schemeClr val="tx1"/>
                </a:solidFill>
                <a:effectLst>
                  <a:outerShdw blurRad="38100" dist="19050" dir="2700000" algn="tl" rotWithShape="0">
                    <a:schemeClr val="dk1">
                      <a:alpha val="40000"/>
                    </a:schemeClr>
                  </a:outerShdw>
                </a:effectLst>
                <a:latin typeface="+mn-ea"/>
                <a:cs typeface="+mn-ea"/>
              </a:rPr>
              <a:t>选文共四段文字，呈现“总—分—总”的论证结构，条理清晰、文字简明，着重归纳了气候正义的空间与时间维度、国际公平与国内公平、代际公平与代内公平三大重要方面，并由此得出了气候正义的内涵。</a:t>
            </a:r>
            <a:endParaRPr lang="zh-CN" altLang="en-US" sz="3200" b="1">
              <a:solidFill>
                <a:schemeClr val="tx1"/>
              </a:solidFill>
              <a:effectLst>
                <a:outerShdw blurRad="38100" dist="19050" dir="2700000" algn="tl" rotWithShape="0">
                  <a:schemeClr val="dk1">
                    <a:alpha val="40000"/>
                  </a:schemeClr>
                </a:outerShdw>
              </a:effectLst>
              <a:latin typeface="+mn-ea"/>
              <a:ea typeface="+mj-ea"/>
              <a:cs typeface="+mn-ea"/>
            </a:endParaRPr>
          </a:p>
        </p:txBody>
      </p:sp>
      <p:sp>
        <p:nvSpPr>
          <p:cNvPr id="5" name="标题 4"/>
          <p:cNvSpPr>
            <a:spLocks noGrp="1"/>
          </p:cNvSpPr>
          <p:nvPr/>
        </p:nvSpPr>
        <p:spPr>
          <a:xfrm>
            <a:off x="2424113" y="136525"/>
            <a:ext cx="4608513" cy="482600"/>
          </a:xfrm>
          <a:prstGeom prst="rect">
            <a:avLst/>
          </a:prstGeom>
          <a:noFill/>
          <a:ln w="9525">
            <a:noFill/>
          </a:ln>
        </p:spPr>
        <p:txBody>
          <a:bodyPr vert="horz" lIns="91440" tIns="45720" rIns="91440" bIns="45720" rtlCol="0" anchor="ctr">
            <a:noAutofit/>
          </a:bodyPr>
          <a:lstStyle>
            <a:lvl1pPr algn="l" defTabSz="914400" rtl="0" eaLnBrk="1" latinLnBrk="0" hangingPunct="1">
              <a:spcBef>
                <a:spcPct val="0"/>
              </a:spcBef>
              <a:buNone/>
              <a:defRPr sz="2800" kern="1200">
                <a:solidFill>
                  <a:schemeClr val="bg1"/>
                </a:solidFill>
                <a:latin typeface="黑体" panose="02010609060101010101" pitchFamily="49" charset="-122"/>
                <a:ea typeface="黑体" panose="02010609060101010101" pitchFamily="49" charset="-122"/>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j-cs"/>
              </a:rPr>
              <a:t>论述类文本阅读</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66750" y="1336675"/>
            <a:ext cx="10015855" cy="4184650"/>
          </a:xfrm>
          <a:prstGeom prst="rect">
            <a:avLst/>
          </a:prstGeom>
          <a:noFill/>
          <a:ln w="9525">
            <a:noFill/>
          </a:ln>
        </p:spPr>
        <p:txBody>
          <a:bodyPr wrap="square">
            <a:spAutoFit/>
          </a:bodyPr>
          <a:lstStyle/>
          <a:p>
            <a:pPr indent="267970" fontAlgn="auto">
              <a:lnSpc>
                <a:spcPts val="4560"/>
              </a:lnSpc>
            </a:pPr>
            <a:r>
              <a:rPr lang="en-US" altLang="zh-CN" sz="2800" b="1">
                <a:effectLst>
                  <a:outerShdw blurRad="38100" dist="19050" dir="2700000" algn="tl" rotWithShape="0">
                    <a:schemeClr val="dk1">
                      <a:alpha val="40000"/>
                    </a:schemeClr>
                  </a:outerShdw>
                </a:effectLst>
                <a:latin typeface="+mn-ea"/>
                <a:cs typeface="+mn-ea"/>
              </a:rPr>
              <a:t>  </a:t>
            </a:r>
            <a:r>
              <a:rPr lang="zh-CN" altLang="en-US" sz="2800" b="1">
                <a:effectLst>
                  <a:outerShdw blurRad="38100" dist="19050" dir="2700000" algn="tl" rotWithShape="0">
                    <a:schemeClr val="dk1">
                      <a:alpha val="40000"/>
                    </a:schemeClr>
                  </a:outerShdw>
                </a:effectLst>
                <a:latin typeface="+mn-ea"/>
                <a:cs typeface="+mn-ea"/>
              </a:rPr>
              <a:t>选文共四段文字，整体呈“总—分—总”的论证结构。第1段总起，从狭义和广义两个方面简要概述中国思想史上“诸子学”的发展过程；第2段从“照着讲”的层面论证“新子学”的内在品格——历史的承继性；第3段从“接着讲”的层面论证“新子学”另一方面的内在品格——思想的创造性和突破性；第4段论证了“照着讲”与“接着讲”的关系，并归纳中心论点——“新子学”，应追求“照着讲”与“接着讲”的统一。</a:t>
            </a:r>
          </a:p>
        </p:txBody>
      </p:sp>
      <p:sp>
        <p:nvSpPr>
          <p:cNvPr id="14" name="文本框 13"/>
          <p:cNvSpPr txBox="1"/>
          <p:nvPr/>
        </p:nvSpPr>
        <p:spPr>
          <a:xfrm>
            <a:off x="2470150" y="476885"/>
            <a:ext cx="6409055"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2018  </a:t>
            </a:r>
            <a:r>
              <a:rPr kumimoji="0" lang="zh-CN" altLang="en-US"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历史视域中的诸子学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1030" y="1492250"/>
            <a:ext cx="10335895" cy="4184650"/>
          </a:xfrm>
          <a:prstGeom prst="rect">
            <a:avLst/>
          </a:prstGeom>
          <a:noFill/>
          <a:ln w="9525">
            <a:noFill/>
          </a:ln>
        </p:spPr>
        <p:txBody>
          <a:bodyPr wrap="square">
            <a:spAutoFit/>
          </a:bodyPr>
          <a:lstStyle/>
          <a:p>
            <a:pPr indent="0" fontAlgn="auto">
              <a:lnSpc>
                <a:spcPts val="4560"/>
              </a:lnSpc>
            </a:pPr>
            <a:r>
              <a:rPr lang="zh-CN" sz="1050" b="1">
                <a:solidFill>
                  <a:srgbClr val="FFFFFF"/>
                </a:solidFill>
                <a:ea typeface="黑体" panose="02010609060101010101" pitchFamily="49" charset="-122"/>
              </a:rPr>
              <a:t>试题        </a:t>
            </a:r>
            <a:r>
              <a:rPr lang="zh-CN" altLang="en-US" sz="2800" b="1">
                <a:solidFill>
                  <a:schemeClr val="tx1"/>
                </a:solidFill>
                <a:effectLst>
                  <a:outerShdw blurRad="38100" dist="19050" dir="2700000" algn="tl" rotWithShape="0">
                    <a:schemeClr val="dk1">
                      <a:alpha val="40000"/>
                    </a:schemeClr>
                  </a:outerShdw>
                </a:effectLst>
                <a:latin typeface="+mn-ea"/>
                <a:cs typeface="+mn-ea"/>
              </a:rPr>
              <a:t>文本部分共计934字，阐释了“被遗忘权”这一核心概念。选文共分四段，为总分结构。首段先阐释“被遗忘权”的概念，接着交代这个概念被提出的背景，然后提出本文的中心论点，指出“被遗忘权”的出现所具有的重要意义,即“赋予数据主体对信息进行自决控制的权利，并且有着更深的调节、修复大数据时代数字化记忆伦理的意义”；下面三段从三个角度分别展开论证，主次分明，条理清楚。</a:t>
            </a:r>
            <a:endParaRPr lang="zh-CN" altLang="en-US" sz="1050" b="1">
              <a:solidFill>
                <a:schemeClr val="tx1"/>
              </a:solidFill>
              <a:ea typeface="黑体" panose="02010609060101010101" pitchFamily="49" charset="-122"/>
            </a:endParaRPr>
          </a:p>
        </p:txBody>
      </p:sp>
      <p:sp>
        <p:nvSpPr>
          <p:cNvPr id="14" name="文本框 13"/>
          <p:cNvSpPr txBox="1"/>
          <p:nvPr/>
        </p:nvSpPr>
        <p:spPr>
          <a:xfrm>
            <a:off x="706120" y="568960"/>
            <a:ext cx="9896475" cy="460375"/>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2018  </a:t>
            </a:r>
            <a:r>
              <a:rPr kumimoji="0" lang="zh-CN" altLang="en-US" sz="24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《“被遗忘权”之争：大数据时代的数字化记忆与隐私边界》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25295" y="1367790"/>
            <a:ext cx="8466455" cy="3599815"/>
          </a:xfrm>
          <a:prstGeom prst="rect">
            <a:avLst/>
          </a:prstGeom>
          <a:noFill/>
          <a:ln>
            <a:noFill/>
          </a:ln>
        </p:spPr>
        <p:txBody>
          <a:bodyPr wrap="square" rtlCol="0" anchor="t">
            <a:spAutoFit/>
          </a:bodyPr>
          <a:lstStyle/>
          <a:p>
            <a:pPr algn="ctr"/>
            <a:r>
              <a:rPr lang="zh-CN" altLang="en-US" sz="4800">
                <a:uFillTx/>
                <a:latin typeface="华文隶书" panose="02010800040101010101" charset="-122"/>
                <a:ea typeface="华文隶书" panose="02010800040101010101" charset="-122"/>
                <a:cs typeface="华文隶书" panose="02010800040101010101" charset="-122"/>
              </a:rPr>
              <a:t>我有明珠一颗，</a:t>
            </a:r>
          </a:p>
          <a:p>
            <a:pPr algn="ctr"/>
            <a:r>
              <a:rPr lang="zh-CN" altLang="en-US" sz="4800">
                <a:uFillTx/>
                <a:latin typeface="华文隶书" panose="02010800040101010101" charset="-122"/>
                <a:ea typeface="华文隶书" panose="02010800040101010101" charset="-122"/>
                <a:cs typeface="华文隶书" panose="02010800040101010101" charset="-122"/>
              </a:rPr>
              <a:t>久被尘劳关锁；</a:t>
            </a:r>
          </a:p>
          <a:p>
            <a:pPr algn="ctr"/>
            <a:r>
              <a:rPr lang="zh-CN" altLang="en-US" sz="4800">
                <a:uFillTx/>
                <a:latin typeface="华文隶书" panose="02010800040101010101" charset="-122"/>
                <a:ea typeface="华文隶书" panose="02010800040101010101" charset="-122"/>
                <a:cs typeface="华文隶书" panose="02010800040101010101" charset="-122"/>
              </a:rPr>
              <a:t>今朝尘尽光生，</a:t>
            </a:r>
          </a:p>
          <a:p>
            <a:pPr algn="ctr"/>
            <a:r>
              <a:rPr lang="zh-CN" altLang="en-US" sz="4800">
                <a:uFillTx/>
                <a:latin typeface="华文隶书" panose="02010800040101010101" charset="-122"/>
                <a:ea typeface="华文隶书" panose="02010800040101010101" charset="-122"/>
                <a:cs typeface="华文隶书" panose="02010800040101010101" charset="-122"/>
              </a:rPr>
              <a:t>照破山河万朵。</a:t>
            </a:r>
            <a:endParaRPr lang="zh-CN" altLang="en-US" sz="5400">
              <a:uFillTx/>
              <a:latin typeface="华文隶书" panose="02010800040101010101" charset="-122"/>
              <a:ea typeface="华文隶书" panose="02010800040101010101" charset="-122"/>
              <a:cs typeface="华文隶书" panose="02010800040101010101" charset="-122"/>
            </a:endParaRPr>
          </a:p>
          <a:p>
            <a:pPr algn="ctr"/>
            <a:r>
              <a:rPr lang="en-US" altLang="zh-CN" sz="3600">
                <a:uFillTx/>
                <a:latin typeface="华文隶书" panose="02010800040101010101" charset="-122"/>
                <a:ea typeface="华文隶书" panose="02010800040101010101" charset="-122"/>
                <a:cs typeface="华文隶书" panose="02010800040101010101" charset="-122"/>
              </a:rPr>
              <a:t>                   —</a:t>
            </a:r>
            <a:r>
              <a:rPr lang="zh-CN" altLang="en-US" sz="3600">
                <a:uFillTx/>
                <a:latin typeface="华文隶书" panose="02010800040101010101" charset="-122"/>
                <a:ea typeface="华文隶书" panose="02010800040101010101" charset="-122"/>
                <a:cs typeface="华文隶书" panose="02010800040101010101" charset="-122"/>
              </a:rPr>
              <a:t>柴郁陵禅师</a:t>
            </a:r>
          </a:p>
        </p:txBody>
      </p:sp>
      <p:pic>
        <p:nvPicPr>
          <p:cNvPr id="6" name="图片 1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0280000">
            <a:off x="29022" y="1726895"/>
            <a:ext cx="2315941" cy="20531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图片 1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740000">
            <a:off x="1261745" y="393700"/>
            <a:ext cx="1296670" cy="1149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9955" y="1625600"/>
            <a:ext cx="9692005" cy="4184650"/>
          </a:xfrm>
          <a:prstGeom prst="rect">
            <a:avLst/>
          </a:prstGeom>
          <a:noFill/>
          <a:ln w="9525">
            <a:noFill/>
          </a:ln>
        </p:spPr>
        <p:txBody>
          <a:bodyPr wrap="square">
            <a:spAutoFit/>
          </a:bodyPr>
          <a:lstStyle/>
          <a:p>
            <a:pPr indent="0" fontAlgn="auto">
              <a:lnSpc>
                <a:spcPts val="4560"/>
              </a:lnSpc>
            </a:pPr>
            <a:r>
              <a:rPr lang="en-US" altLang="zh-CN" sz="2800" b="1">
                <a:effectLst>
                  <a:outerShdw blurRad="38100" dist="19050" dir="2700000" algn="tl" rotWithShape="0">
                    <a:schemeClr val="dk1">
                      <a:alpha val="40000"/>
                    </a:schemeClr>
                  </a:outerShdw>
                </a:effectLst>
                <a:latin typeface="+mn-ea"/>
                <a:cs typeface="+mn-ea"/>
              </a:rPr>
              <a:t> </a:t>
            </a:r>
            <a:r>
              <a:rPr lang="zh-CN" altLang="en-US" sz="2800" b="1">
                <a:effectLst>
                  <a:outerShdw blurRad="38100" dist="19050" dir="2700000" algn="tl" rotWithShape="0">
                    <a:schemeClr val="dk1">
                      <a:alpha val="40000"/>
                    </a:schemeClr>
                  </a:outerShdw>
                </a:effectLst>
                <a:latin typeface="+mn-ea"/>
                <a:cs typeface="+mn-ea"/>
              </a:rPr>
              <a:t>   文本摘编部分近千字，由五个段落组成，采用了“总—分—总”结构。第一段整体诠释“文明弹性”这一概念，第二至第四段分别从“空间弹性”、“制度弹性”、“意义弹性”三个方面阐述了当代城市社会尤其需要关注的文明弹性问题。最后一段总结强调了保持城市的空间弹性、制度弹性、意义弹性，并以此为基础，把握城市的类型构成与历史，建构城市命运共同体，对于城市社会的健康发展的重大意义。</a:t>
            </a:r>
          </a:p>
        </p:txBody>
      </p:sp>
      <p:sp>
        <p:nvSpPr>
          <p:cNvPr id="14" name="文本框 13"/>
          <p:cNvSpPr txBox="1"/>
          <p:nvPr/>
        </p:nvSpPr>
        <p:spPr>
          <a:xfrm>
            <a:off x="706120" y="568960"/>
            <a:ext cx="9896475" cy="52197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2018  </a:t>
            </a:r>
            <a:r>
              <a:rPr lang="zh-CN" sz="2800" b="1">
                <a:solidFill>
                  <a:schemeClr val="tx1"/>
                </a:solidFill>
                <a:latin typeface="华文隶书" panose="02010800040101010101" charset="-122"/>
                <a:ea typeface="华文隶书" panose="02010800040101010101" charset="-122"/>
                <a:cs typeface="华文隶书" panose="02010800040101010101" charset="-122"/>
                <a:sym typeface="+mn-ea"/>
              </a:rPr>
              <a:t>《城市社会:文明多样性与命运共同体》</a:t>
            </a:r>
            <a:endParaRPr kumimoji="0" lang="zh-CN" altLang="en-US" sz="2800" b="1" i="0" u="none" strike="noStrike" kern="1200" cap="none" spc="0" normalizeH="0" baseline="0" noProof="0" dirty="0">
              <a:ln>
                <a:noFill/>
              </a:ln>
              <a:solidFill>
                <a:schemeClr val="tx1"/>
              </a:solidFill>
              <a:effectLst/>
              <a:uLnTx/>
              <a:uFillTx/>
              <a:latin typeface="华文隶书" panose="02010800040101010101" charset="-122"/>
              <a:ea typeface="华文隶书" panose="02010800040101010101" charset="-122"/>
              <a:cs typeface="华文隶书"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29" name="文本框 115728"/>
          <p:cNvSpPr txBox="1"/>
          <p:nvPr/>
        </p:nvSpPr>
        <p:spPr>
          <a:xfrm>
            <a:off x="2279650" y="2222500"/>
            <a:ext cx="1871663" cy="583565"/>
          </a:xfrm>
          <a:prstGeom prst="rect">
            <a:avLst/>
          </a:prstGeom>
          <a:noFill/>
          <a:ln w="12700" cap="flat" cmpd="sng">
            <a:solidFill>
              <a:srgbClr val="0000FF"/>
            </a:solidFill>
            <a:prstDash val="solid"/>
            <a:miter/>
            <a:headEnd type="none" w="med" len="med"/>
            <a:tailEnd type="none" w="med" len="med"/>
          </a:ln>
        </p:spPr>
        <p:txBody>
          <a:bodyPr>
            <a:spAutoFit/>
          </a:bodyPr>
          <a:lstStyle/>
          <a:p>
            <a:pPr>
              <a:spcBef>
                <a:spcPct val="50000"/>
              </a:spcBef>
            </a:pPr>
            <a:r>
              <a:rPr lang="zh-CN" altLang="en-US" sz="3200" u="none" dirty="0">
                <a:latin typeface="Arial" panose="020B0604020202020204" pitchFamily="34" charset="0"/>
                <a:ea typeface="黑体" panose="02010609060101010101" pitchFamily="49" charset="-122"/>
              </a:rPr>
              <a:t>切片定点</a:t>
            </a:r>
          </a:p>
        </p:txBody>
      </p:sp>
      <p:sp>
        <p:nvSpPr>
          <p:cNvPr id="115731" name="文本框 115730"/>
          <p:cNvSpPr txBox="1"/>
          <p:nvPr/>
        </p:nvSpPr>
        <p:spPr>
          <a:xfrm>
            <a:off x="4800600" y="2222500"/>
            <a:ext cx="1871663" cy="583565"/>
          </a:xfrm>
          <a:prstGeom prst="rect">
            <a:avLst/>
          </a:prstGeom>
          <a:noFill/>
          <a:ln w="12700" cap="flat" cmpd="sng">
            <a:solidFill>
              <a:srgbClr val="0000FF"/>
            </a:solidFill>
            <a:prstDash val="solid"/>
            <a:miter/>
            <a:headEnd type="none" w="med" len="med"/>
            <a:tailEnd type="none" w="med" len="med"/>
          </a:ln>
        </p:spPr>
        <p:txBody>
          <a:bodyPr>
            <a:spAutoFit/>
          </a:bodyPr>
          <a:lstStyle/>
          <a:p>
            <a:pPr>
              <a:spcBef>
                <a:spcPct val="50000"/>
              </a:spcBef>
            </a:pPr>
            <a:r>
              <a:rPr lang="zh-CN" altLang="en-US" sz="3200" u="none" dirty="0">
                <a:latin typeface="Arial" panose="020B0604020202020204" pitchFamily="34" charset="0"/>
                <a:ea typeface="黑体" panose="02010609060101010101" pitchFamily="49" charset="-122"/>
              </a:rPr>
              <a:t>明确关系</a:t>
            </a:r>
          </a:p>
        </p:txBody>
      </p:sp>
      <p:sp>
        <p:nvSpPr>
          <p:cNvPr id="115732" name="文本框 115731"/>
          <p:cNvSpPr txBox="1"/>
          <p:nvPr/>
        </p:nvSpPr>
        <p:spPr>
          <a:xfrm>
            <a:off x="7464425" y="2222500"/>
            <a:ext cx="1871663" cy="583565"/>
          </a:xfrm>
          <a:prstGeom prst="rect">
            <a:avLst/>
          </a:prstGeom>
          <a:noFill/>
          <a:ln w="12700" cap="flat" cmpd="sng">
            <a:solidFill>
              <a:srgbClr val="0000FF"/>
            </a:solidFill>
            <a:prstDash val="solid"/>
            <a:miter/>
            <a:headEnd type="none" w="med" len="med"/>
            <a:tailEnd type="none" w="med" len="med"/>
          </a:ln>
        </p:spPr>
        <p:txBody>
          <a:bodyPr>
            <a:spAutoFit/>
          </a:bodyPr>
          <a:lstStyle/>
          <a:p>
            <a:pPr>
              <a:spcBef>
                <a:spcPct val="50000"/>
              </a:spcBef>
            </a:pPr>
            <a:r>
              <a:rPr lang="zh-CN" altLang="en-US" sz="3200" u="none" dirty="0">
                <a:latin typeface="Arial" panose="020B0604020202020204" pitchFamily="34" charset="0"/>
                <a:ea typeface="黑体" panose="02010609060101010101" pitchFamily="49" charset="-122"/>
              </a:rPr>
              <a:t>判断正误</a:t>
            </a:r>
          </a:p>
        </p:txBody>
      </p:sp>
      <p:sp>
        <p:nvSpPr>
          <p:cNvPr id="115733" name="文本框 115732"/>
          <p:cNvSpPr txBox="1"/>
          <p:nvPr/>
        </p:nvSpPr>
        <p:spPr>
          <a:xfrm>
            <a:off x="1857375" y="665163"/>
            <a:ext cx="7200900" cy="583565"/>
          </a:xfrm>
          <a:prstGeom prst="rect">
            <a:avLst/>
          </a:prstGeom>
          <a:noFill/>
          <a:ln w="9525">
            <a:noFill/>
          </a:ln>
        </p:spPr>
        <p:txBody>
          <a:bodyPr wrap="square">
            <a:spAutoFit/>
          </a:bodyPr>
          <a:lstStyle/>
          <a:p>
            <a:pPr algn="ctr">
              <a:spcBef>
                <a:spcPct val="50000"/>
              </a:spcBef>
            </a:pPr>
            <a:r>
              <a:rPr lang="zh-CN" altLang="en-US" sz="3200"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sym typeface="+mn-ea"/>
              </a:rPr>
              <a:t>三步解答论述类</a:t>
            </a:r>
            <a:r>
              <a:rPr lang="zh-CN" altLang="en-US" sz="32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选择题</a:t>
            </a:r>
          </a:p>
        </p:txBody>
      </p:sp>
      <p:sp>
        <p:nvSpPr>
          <p:cNvPr id="115734" name="右箭头 115733"/>
          <p:cNvSpPr/>
          <p:nvPr/>
        </p:nvSpPr>
        <p:spPr>
          <a:xfrm>
            <a:off x="4224338" y="2366963"/>
            <a:ext cx="503237" cy="358775"/>
          </a:xfrm>
          <a:prstGeom prst="rightArrow">
            <a:avLst>
              <a:gd name="adj1" fmla="val 50000"/>
              <a:gd name="adj2" fmla="val 35066"/>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3200"/>
          </a:p>
        </p:txBody>
      </p:sp>
      <p:sp>
        <p:nvSpPr>
          <p:cNvPr id="115735" name="右箭头 115734"/>
          <p:cNvSpPr/>
          <p:nvPr/>
        </p:nvSpPr>
        <p:spPr>
          <a:xfrm>
            <a:off x="6816725" y="2366963"/>
            <a:ext cx="503238" cy="358775"/>
          </a:xfrm>
          <a:prstGeom prst="rightArrow">
            <a:avLst>
              <a:gd name="adj1" fmla="val 50000"/>
              <a:gd name="adj2" fmla="val 35066"/>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3200"/>
          </a:p>
        </p:txBody>
      </p:sp>
      <p:sp>
        <p:nvSpPr>
          <p:cNvPr id="115737" name="文本框 115736"/>
          <p:cNvSpPr txBox="1"/>
          <p:nvPr/>
        </p:nvSpPr>
        <p:spPr>
          <a:xfrm>
            <a:off x="2208530" y="3230880"/>
            <a:ext cx="2144395" cy="953135"/>
          </a:xfrm>
          <a:prstGeom prst="rect">
            <a:avLst/>
          </a:prstGeom>
          <a:noFill/>
          <a:ln w="9525" cap="flat" cmpd="sng">
            <a:solidFill>
              <a:srgbClr val="0000FF"/>
            </a:solidFill>
            <a:prstDash val="solid"/>
            <a:miter/>
            <a:headEnd type="none" w="med" len="med"/>
            <a:tailEnd type="none" w="med" len="med"/>
          </a:ln>
        </p:spPr>
        <p:txBody>
          <a:bodyPr wrap="square">
            <a:spAutoFit/>
            <a:scene3d>
              <a:camera prst="orthographicFront"/>
              <a:lightRig rig="threePt" dir="t"/>
            </a:scene3d>
          </a:bodyPr>
          <a:lstStyle/>
          <a:p>
            <a:pPr>
              <a:spcBef>
                <a:spcPct val="50000"/>
              </a:spcBef>
            </a:pPr>
            <a:r>
              <a:rPr lang="zh-CN" altLang="en-US" sz="28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所谓“分析”首先要分开</a:t>
            </a:r>
          </a:p>
        </p:txBody>
      </p:sp>
      <p:sp>
        <p:nvSpPr>
          <p:cNvPr id="115738" name="上箭头 115737"/>
          <p:cNvSpPr/>
          <p:nvPr/>
        </p:nvSpPr>
        <p:spPr>
          <a:xfrm>
            <a:off x="3143250" y="2870200"/>
            <a:ext cx="288925" cy="288925"/>
          </a:xfrm>
          <a:prstGeom prst="up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5733"/>
                                        </p:tgtEl>
                                        <p:attrNameLst>
                                          <p:attrName>style.visibility</p:attrName>
                                        </p:attrNameLst>
                                      </p:cBhvr>
                                      <p:to>
                                        <p:strVal val="visible"/>
                                      </p:to>
                                    </p:set>
                                    <p:animEffect transition="in" filter="fade">
                                      <p:cBhvr>
                                        <p:cTn id="7" dur="1000"/>
                                        <p:tgtEl>
                                          <p:spTgt spid="115733"/>
                                        </p:tgtEl>
                                      </p:cBhvr>
                                    </p:animEffect>
                                    <p:anim calcmode="lin" valueType="num">
                                      <p:cBhvr>
                                        <p:cTn id="8" dur="1000" fill="hold"/>
                                        <p:tgtEl>
                                          <p:spTgt spid="115733"/>
                                        </p:tgtEl>
                                        <p:attrNameLst>
                                          <p:attrName>ppt_x</p:attrName>
                                        </p:attrNameLst>
                                      </p:cBhvr>
                                      <p:tavLst>
                                        <p:tav tm="0">
                                          <p:val>
                                            <p:strVal val="#ppt_x"/>
                                          </p:val>
                                        </p:tav>
                                        <p:tav tm="100000">
                                          <p:val>
                                            <p:strVal val="#ppt_x"/>
                                          </p:val>
                                        </p:tav>
                                      </p:tavLst>
                                    </p:anim>
                                    <p:anim calcmode="lin" valueType="num">
                                      <p:cBhvr>
                                        <p:cTn id="9" dur="1000" fill="hold"/>
                                        <p:tgtEl>
                                          <p:spTgt spid="1157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5729"/>
                                        </p:tgtEl>
                                        <p:attrNameLst>
                                          <p:attrName>style.visibility</p:attrName>
                                        </p:attrNameLst>
                                      </p:cBhvr>
                                      <p:to>
                                        <p:strVal val="visible"/>
                                      </p:to>
                                    </p:set>
                                    <p:animEffect transition="in" filter="fade">
                                      <p:cBhvr>
                                        <p:cTn id="14" dur="1000"/>
                                        <p:tgtEl>
                                          <p:spTgt spid="115729"/>
                                        </p:tgtEl>
                                      </p:cBhvr>
                                    </p:animEffect>
                                    <p:anim calcmode="lin" valueType="num">
                                      <p:cBhvr>
                                        <p:cTn id="15" dur="1000" fill="hold"/>
                                        <p:tgtEl>
                                          <p:spTgt spid="115729"/>
                                        </p:tgtEl>
                                        <p:attrNameLst>
                                          <p:attrName>ppt_x</p:attrName>
                                        </p:attrNameLst>
                                      </p:cBhvr>
                                      <p:tavLst>
                                        <p:tav tm="0">
                                          <p:val>
                                            <p:strVal val="#ppt_x"/>
                                          </p:val>
                                        </p:tav>
                                        <p:tav tm="100000">
                                          <p:val>
                                            <p:strVal val="#ppt_x"/>
                                          </p:val>
                                        </p:tav>
                                      </p:tavLst>
                                    </p:anim>
                                    <p:anim calcmode="lin" valueType="num">
                                      <p:cBhvr>
                                        <p:cTn id="16" dur="1000" fill="hold"/>
                                        <p:tgtEl>
                                          <p:spTgt spid="1157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115734"/>
                                        </p:tgtEl>
                                        <p:attrNameLst>
                                          <p:attrName>style.visibility</p:attrName>
                                        </p:attrNameLst>
                                      </p:cBhvr>
                                      <p:to>
                                        <p:strVal val="visible"/>
                                      </p:to>
                                    </p:set>
                                    <p:animEffect transition="in" filter="slide(fromLeft)">
                                      <p:cBhvr>
                                        <p:cTn id="21" dur="500"/>
                                        <p:tgtEl>
                                          <p:spTgt spid="11573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5731"/>
                                        </p:tgtEl>
                                        <p:attrNameLst>
                                          <p:attrName>style.visibility</p:attrName>
                                        </p:attrNameLst>
                                      </p:cBhvr>
                                      <p:to>
                                        <p:strVal val="visible"/>
                                      </p:to>
                                    </p:set>
                                    <p:animEffect transition="in" filter="fade">
                                      <p:cBhvr>
                                        <p:cTn id="26" dur="1000"/>
                                        <p:tgtEl>
                                          <p:spTgt spid="115731"/>
                                        </p:tgtEl>
                                      </p:cBhvr>
                                    </p:animEffect>
                                    <p:anim calcmode="lin" valueType="num">
                                      <p:cBhvr>
                                        <p:cTn id="27" dur="1000" fill="hold"/>
                                        <p:tgtEl>
                                          <p:spTgt spid="115731"/>
                                        </p:tgtEl>
                                        <p:attrNameLst>
                                          <p:attrName>ppt_x</p:attrName>
                                        </p:attrNameLst>
                                      </p:cBhvr>
                                      <p:tavLst>
                                        <p:tav tm="0">
                                          <p:val>
                                            <p:strVal val="#ppt_x"/>
                                          </p:val>
                                        </p:tav>
                                        <p:tav tm="100000">
                                          <p:val>
                                            <p:strVal val="#ppt_x"/>
                                          </p:val>
                                        </p:tav>
                                      </p:tavLst>
                                    </p:anim>
                                    <p:anim calcmode="lin" valueType="num">
                                      <p:cBhvr>
                                        <p:cTn id="28" dur="1000" fill="hold"/>
                                        <p:tgtEl>
                                          <p:spTgt spid="11573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115735"/>
                                        </p:tgtEl>
                                        <p:attrNameLst>
                                          <p:attrName>style.visibility</p:attrName>
                                        </p:attrNameLst>
                                      </p:cBhvr>
                                      <p:to>
                                        <p:strVal val="visible"/>
                                      </p:to>
                                    </p:set>
                                    <p:animEffect transition="in" filter="slide(fromLeft)">
                                      <p:cBhvr>
                                        <p:cTn id="33" dur="500"/>
                                        <p:tgtEl>
                                          <p:spTgt spid="115735"/>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5732"/>
                                        </p:tgtEl>
                                        <p:attrNameLst>
                                          <p:attrName>style.visibility</p:attrName>
                                        </p:attrNameLst>
                                      </p:cBhvr>
                                      <p:to>
                                        <p:strVal val="visible"/>
                                      </p:to>
                                    </p:set>
                                    <p:animEffect transition="in" filter="fade">
                                      <p:cBhvr>
                                        <p:cTn id="38" dur="1000"/>
                                        <p:tgtEl>
                                          <p:spTgt spid="115732"/>
                                        </p:tgtEl>
                                      </p:cBhvr>
                                    </p:animEffect>
                                    <p:anim calcmode="lin" valueType="num">
                                      <p:cBhvr>
                                        <p:cTn id="39" dur="1000" fill="hold"/>
                                        <p:tgtEl>
                                          <p:spTgt spid="115732"/>
                                        </p:tgtEl>
                                        <p:attrNameLst>
                                          <p:attrName>ppt_x</p:attrName>
                                        </p:attrNameLst>
                                      </p:cBhvr>
                                      <p:tavLst>
                                        <p:tav tm="0">
                                          <p:val>
                                            <p:strVal val="#ppt_x"/>
                                          </p:val>
                                        </p:tav>
                                        <p:tav tm="100000">
                                          <p:val>
                                            <p:strVal val="#ppt_x"/>
                                          </p:val>
                                        </p:tav>
                                      </p:tavLst>
                                    </p:anim>
                                    <p:anim calcmode="lin" valueType="num">
                                      <p:cBhvr>
                                        <p:cTn id="40" dur="1000" fill="hold"/>
                                        <p:tgtEl>
                                          <p:spTgt spid="11573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15737"/>
                                        </p:tgtEl>
                                        <p:attrNameLst>
                                          <p:attrName>style.visibility</p:attrName>
                                        </p:attrNameLst>
                                      </p:cBhvr>
                                      <p:to>
                                        <p:strVal val="visible"/>
                                      </p:to>
                                    </p:set>
                                    <p:animEffect transition="in" filter="fade">
                                      <p:cBhvr>
                                        <p:cTn id="45" dur="1000"/>
                                        <p:tgtEl>
                                          <p:spTgt spid="115737"/>
                                        </p:tgtEl>
                                      </p:cBhvr>
                                    </p:animEffect>
                                    <p:anim calcmode="lin" valueType="num">
                                      <p:cBhvr>
                                        <p:cTn id="46" dur="1000" fill="hold"/>
                                        <p:tgtEl>
                                          <p:spTgt spid="115737"/>
                                        </p:tgtEl>
                                        <p:attrNameLst>
                                          <p:attrName>ppt_x</p:attrName>
                                        </p:attrNameLst>
                                      </p:cBhvr>
                                      <p:tavLst>
                                        <p:tav tm="0">
                                          <p:val>
                                            <p:strVal val="#ppt_x"/>
                                          </p:val>
                                        </p:tav>
                                        <p:tav tm="100000">
                                          <p:val>
                                            <p:strVal val="#ppt_x"/>
                                          </p:val>
                                        </p:tav>
                                      </p:tavLst>
                                    </p:anim>
                                    <p:anim calcmode="lin" valueType="num">
                                      <p:cBhvr>
                                        <p:cTn id="47" dur="1000" fill="hold"/>
                                        <p:tgtEl>
                                          <p:spTgt spid="11573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115738"/>
                                        </p:tgtEl>
                                        <p:attrNameLst>
                                          <p:attrName>style.visibility</p:attrName>
                                        </p:attrNameLst>
                                      </p:cBhvr>
                                      <p:to>
                                        <p:strVal val="visible"/>
                                      </p:to>
                                    </p:set>
                                    <p:animEffect transition="in" filter="slide(fromBottom)">
                                      <p:cBhvr>
                                        <p:cTn id="52" dur="500"/>
                                        <p:tgtEl>
                                          <p:spTgt spid="115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29" grpId="0" bldLvl="0" animBg="1"/>
      <p:bldP spid="115731" grpId="0" bldLvl="0" animBg="1"/>
      <p:bldP spid="115732" grpId="0" bldLvl="0" animBg="1"/>
      <p:bldP spid="115733" grpId="0"/>
      <p:bldP spid="115737"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文本占位符 116738"/>
          <p:cNvSpPr>
            <a:spLocks noGrp="1"/>
          </p:cNvSpPr>
          <p:nvPr>
            <p:ph type="body" idx="1"/>
          </p:nvPr>
        </p:nvSpPr>
        <p:spPr>
          <a:xfrm>
            <a:off x="1143000" y="725805"/>
            <a:ext cx="8953500" cy="4935220"/>
          </a:xfrm>
        </p:spPr>
        <p:txBody>
          <a:bodyPr>
            <a:normAutofit fontScale="90000"/>
          </a:bodyPr>
          <a:lstStyle/>
          <a:p>
            <a:pPr fontAlgn="auto">
              <a:lnSpc>
                <a:spcPct val="140000"/>
              </a:lnSpc>
              <a:buNone/>
            </a:pPr>
            <a:r>
              <a:rPr lang="en-US" altLang="zh-CN" b="1" dirty="0">
                <a:solidFill>
                  <a:srgbClr val="FF0000"/>
                </a:solidFill>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 </a:t>
            </a:r>
            <a:r>
              <a:rPr lang="zh-CN" altLang="en-US" sz="3200" b="1"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 </a:t>
            </a:r>
            <a:r>
              <a:rPr lang="zh-CN" altLang="zh-CN" sz="32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下列关于原文内容的理解和分析，正确的一项是</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A</a:t>
            </a:r>
            <a:r>
              <a:rPr lang="zh-CN" altLang="zh-CN" sz="32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．为了应对气候变化，非政府组织承袭环境正义运动的精神，提出了气候正义。</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B</a:t>
            </a:r>
            <a:r>
              <a:rPr lang="zh-CN" altLang="zh-CN" sz="32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．与气候变化有关的国际公平和国内公平问题，实际上就是限制排放的问题。</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C</a:t>
            </a:r>
            <a:r>
              <a:rPr lang="zh-CN" altLang="zh-CN" sz="32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．气候正义中的义务问题，是指我们对后代负有义务，而且要为后代设定义务。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Effect transition="in" filter="fade">
                                      <p:cBhvr>
                                        <p:cTn id="7" dur="1000"/>
                                        <p:tgtEl>
                                          <p:spTgt spid="116739">
                                            <p:txEl>
                                              <p:pRg st="0" end="0"/>
                                            </p:txEl>
                                          </p:spTgt>
                                        </p:tgtEl>
                                      </p:cBhvr>
                                    </p:animEffect>
                                    <p:anim calcmode="lin" valueType="num">
                                      <p:cBhvr>
                                        <p:cTn id="8" dur="1000" fill="hold"/>
                                        <p:tgtEl>
                                          <p:spTgt spid="11673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67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6739">
                                            <p:txEl>
                                              <p:pRg st="1" end="1"/>
                                            </p:txEl>
                                          </p:spTgt>
                                        </p:tgtEl>
                                        <p:attrNameLst>
                                          <p:attrName>style.visibility</p:attrName>
                                        </p:attrNameLst>
                                      </p:cBhvr>
                                      <p:to>
                                        <p:strVal val="visible"/>
                                      </p:to>
                                    </p:set>
                                    <p:animEffect transition="in" filter="fade">
                                      <p:cBhvr>
                                        <p:cTn id="14" dur="1000"/>
                                        <p:tgtEl>
                                          <p:spTgt spid="116739">
                                            <p:txEl>
                                              <p:pRg st="1" end="1"/>
                                            </p:txEl>
                                          </p:spTgt>
                                        </p:tgtEl>
                                      </p:cBhvr>
                                    </p:animEffect>
                                    <p:anim calcmode="lin" valueType="num">
                                      <p:cBhvr>
                                        <p:cTn id="15" dur="1000" fill="hold"/>
                                        <p:tgtEl>
                                          <p:spTgt spid="11673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67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6739">
                                            <p:txEl>
                                              <p:pRg st="2" end="2"/>
                                            </p:txEl>
                                          </p:spTgt>
                                        </p:tgtEl>
                                        <p:attrNameLst>
                                          <p:attrName>style.visibility</p:attrName>
                                        </p:attrNameLst>
                                      </p:cBhvr>
                                      <p:to>
                                        <p:strVal val="visible"/>
                                      </p:to>
                                    </p:set>
                                    <p:animEffect transition="in" filter="fade">
                                      <p:cBhvr>
                                        <p:cTn id="21" dur="1000"/>
                                        <p:tgtEl>
                                          <p:spTgt spid="116739">
                                            <p:txEl>
                                              <p:pRg st="2" end="2"/>
                                            </p:txEl>
                                          </p:spTgt>
                                        </p:tgtEl>
                                      </p:cBhvr>
                                    </p:animEffect>
                                    <p:anim calcmode="lin" valueType="num">
                                      <p:cBhvr>
                                        <p:cTn id="22" dur="1000" fill="hold"/>
                                        <p:tgtEl>
                                          <p:spTgt spid="11673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167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6739">
                                            <p:txEl>
                                              <p:pRg st="3" end="3"/>
                                            </p:txEl>
                                          </p:spTgt>
                                        </p:tgtEl>
                                        <p:attrNameLst>
                                          <p:attrName>style.visibility</p:attrName>
                                        </p:attrNameLst>
                                      </p:cBhvr>
                                      <p:to>
                                        <p:strVal val="visible"/>
                                      </p:to>
                                    </p:set>
                                    <p:animEffect transition="in" filter="fade">
                                      <p:cBhvr>
                                        <p:cTn id="28" dur="1000"/>
                                        <p:tgtEl>
                                          <p:spTgt spid="116739">
                                            <p:txEl>
                                              <p:pRg st="3" end="3"/>
                                            </p:txEl>
                                          </p:spTgt>
                                        </p:tgtEl>
                                      </p:cBhvr>
                                    </p:animEffect>
                                    <p:anim calcmode="lin" valueType="num">
                                      <p:cBhvr>
                                        <p:cTn id="29" dur="1000" fill="hold"/>
                                        <p:tgtEl>
                                          <p:spTgt spid="11673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1673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6" name="文本框 141315"/>
          <p:cNvSpPr txBox="1"/>
          <p:nvPr/>
        </p:nvSpPr>
        <p:spPr>
          <a:xfrm>
            <a:off x="1868488" y="1125538"/>
            <a:ext cx="2376487" cy="521970"/>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应对气候变化</a:t>
            </a:r>
          </a:p>
        </p:txBody>
      </p:sp>
      <p:sp>
        <p:nvSpPr>
          <p:cNvPr id="141317" name="文本框 141316"/>
          <p:cNvSpPr txBox="1"/>
          <p:nvPr/>
        </p:nvSpPr>
        <p:spPr>
          <a:xfrm>
            <a:off x="5664200" y="981075"/>
            <a:ext cx="4608513" cy="953135"/>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非政府组织承袭环境正义运动的精神，提出了气候正义</a:t>
            </a:r>
          </a:p>
        </p:txBody>
      </p:sp>
      <p:sp>
        <p:nvSpPr>
          <p:cNvPr id="141318" name="文本框 141317"/>
          <p:cNvSpPr txBox="1"/>
          <p:nvPr/>
        </p:nvSpPr>
        <p:spPr>
          <a:xfrm>
            <a:off x="1847850" y="2565400"/>
            <a:ext cx="3816350" cy="953135"/>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与气候变化有关的国际公平和国内公平问题</a:t>
            </a:r>
          </a:p>
        </p:txBody>
      </p:sp>
      <p:sp>
        <p:nvSpPr>
          <p:cNvPr id="141319" name="文本框 141318"/>
          <p:cNvSpPr txBox="1"/>
          <p:nvPr/>
        </p:nvSpPr>
        <p:spPr>
          <a:xfrm>
            <a:off x="7319963" y="2781300"/>
            <a:ext cx="2952750" cy="521970"/>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限制排放的问题</a:t>
            </a:r>
          </a:p>
        </p:txBody>
      </p:sp>
      <p:sp>
        <p:nvSpPr>
          <p:cNvPr id="141320" name="文本框 141319"/>
          <p:cNvSpPr txBox="1"/>
          <p:nvPr/>
        </p:nvSpPr>
        <p:spPr>
          <a:xfrm>
            <a:off x="1827530" y="4149725"/>
            <a:ext cx="3331845" cy="953135"/>
          </a:xfrm>
          <a:prstGeom prst="rect">
            <a:avLst/>
          </a:prstGeom>
          <a:noFill/>
          <a:ln w="9525" cap="flat" cmpd="sng">
            <a:solidFill>
              <a:srgbClr val="0000FF"/>
            </a:solidFill>
            <a:prstDash val="solid"/>
            <a:miter/>
            <a:headEnd type="none" w="med" len="med"/>
            <a:tailEnd type="none" w="med" len="med"/>
          </a:ln>
        </p:spPr>
        <p:txBody>
          <a:bodyPr wrap="square">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气候正义中的义务问题</a:t>
            </a:r>
          </a:p>
        </p:txBody>
      </p:sp>
      <p:sp>
        <p:nvSpPr>
          <p:cNvPr id="141321" name="文本框 141320"/>
          <p:cNvSpPr txBox="1"/>
          <p:nvPr/>
        </p:nvSpPr>
        <p:spPr>
          <a:xfrm>
            <a:off x="6743700" y="4076700"/>
            <a:ext cx="3529013" cy="138366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我们对后代负有义务，</a:t>
            </a:r>
            <a:r>
              <a:rPr lang="zh-CN" altLang="zh-CN" sz="28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而且</a:t>
            </a: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（递进关系）</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要为后代设定义务</a:t>
            </a:r>
          </a:p>
        </p:txBody>
      </p:sp>
      <p:sp>
        <p:nvSpPr>
          <p:cNvPr id="141323" name="右箭头 141322"/>
          <p:cNvSpPr/>
          <p:nvPr/>
        </p:nvSpPr>
        <p:spPr>
          <a:xfrm>
            <a:off x="5664200" y="2997200"/>
            <a:ext cx="1511300" cy="142875"/>
          </a:xfrm>
          <a:prstGeom prst="rightArrow">
            <a:avLst>
              <a:gd name="adj1" fmla="val 50000"/>
              <a:gd name="adj2" fmla="val 2644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1324" name="左箭头 141323"/>
          <p:cNvSpPr/>
          <p:nvPr/>
        </p:nvSpPr>
        <p:spPr>
          <a:xfrm>
            <a:off x="4367213" y="1341438"/>
            <a:ext cx="1296987" cy="142875"/>
          </a:xfrm>
          <a:prstGeom prst="leftArrow">
            <a:avLst>
              <a:gd name="adj1" fmla="val 50000"/>
              <a:gd name="adj2" fmla="val 2269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1325" name="文本框 141324"/>
          <p:cNvSpPr txBox="1"/>
          <p:nvPr/>
        </p:nvSpPr>
        <p:spPr>
          <a:xfrm>
            <a:off x="4656138" y="836613"/>
            <a:ext cx="1008062"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为了</a:t>
            </a:r>
          </a:p>
        </p:txBody>
      </p:sp>
      <p:sp>
        <p:nvSpPr>
          <p:cNvPr id="141326" name="文本框 141325"/>
          <p:cNvSpPr txBox="1"/>
          <p:nvPr/>
        </p:nvSpPr>
        <p:spPr>
          <a:xfrm>
            <a:off x="3935413" y="1557338"/>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（目的关系）</a:t>
            </a:r>
          </a:p>
        </p:txBody>
      </p:sp>
      <p:sp>
        <p:nvSpPr>
          <p:cNvPr id="141327" name="文本框 141326"/>
          <p:cNvSpPr txBox="1"/>
          <p:nvPr/>
        </p:nvSpPr>
        <p:spPr>
          <a:xfrm>
            <a:off x="5880100" y="2492375"/>
            <a:ext cx="1008063"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就是</a:t>
            </a:r>
          </a:p>
        </p:txBody>
      </p:sp>
      <p:sp>
        <p:nvSpPr>
          <p:cNvPr id="141328" name="文本框 141327"/>
          <p:cNvSpPr txBox="1"/>
          <p:nvPr/>
        </p:nvSpPr>
        <p:spPr>
          <a:xfrm>
            <a:off x="5303838" y="3141663"/>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（性质判断）</a:t>
            </a:r>
          </a:p>
        </p:txBody>
      </p:sp>
      <p:sp>
        <p:nvSpPr>
          <p:cNvPr id="141329" name="右箭头 141328"/>
          <p:cNvSpPr/>
          <p:nvPr/>
        </p:nvSpPr>
        <p:spPr>
          <a:xfrm>
            <a:off x="5159375" y="4581525"/>
            <a:ext cx="1511300" cy="142875"/>
          </a:xfrm>
          <a:prstGeom prst="rightArrow">
            <a:avLst>
              <a:gd name="adj1" fmla="val 50000"/>
              <a:gd name="adj2" fmla="val 2644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1330" name="文本框 141329"/>
          <p:cNvSpPr txBox="1"/>
          <p:nvPr/>
        </p:nvSpPr>
        <p:spPr>
          <a:xfrm>
            <a:off x="5303838" y="4076700"/>
            <a:ext cx="1008062" cy="460375"/>
          </a:xfrm>
          <a:prstGeom prst="rect">
            <a:avLst/>
          </a:prstGeom>
          <a:noFill/>
          <a:ln w="9525">
            <a:noFill/>
          </a:ln>
        </p:spPr>
        <p:txBody>
          <a:bodyPr>
            <a:spAutoFit/>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是指</a:t>
            </a:r>
          </a:p>
        </p:txBody>
      </p:sp>
      <p:sp>
        <p:nvSpPr>
          <p:cNvPr id="141331" name="文本框 141330"/>
          <p:cNvSpPr txBox="1"/>
          <p:nvPr/>
        </p:nvSpPr>
        <p:spPr>
          <a:xfrm>
            <a:off x="4872038" y="4797425"/>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（性质判断）</a:t>
            </a:r>
          </a:p>
        </p:txBody>
      </p:sp>
      <p:sp>
        <p:nvSpPr>
          <p:cNvPr id="141332" name="矩形 141331"/>
          <p:cNvSpPr/>
          <p:nvPr/>
        </p:nvSpPr>
        <p:spPr>
          <a:xfrm>
            <a:off x="1992313" y="549275"/>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1334" name="矩形 141333"/>
          <p:cNvSpPr/>
          <p:nvPr/>
        </p:nvSpPr>
        <p:spPr>
          <a:xfrm>
            <a:off x="1992313" y="1916113"/>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B</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1335" name="矩形 141334"/>
          <p:cNvSpPr/>
          <p:nvPr/>
        </p:nvSpPr>
        <p:spPr>
          <a:xfrm>
            <a:off x="1919288" y="3644900"/>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C</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1338" name="矩形 141337"/>
          <p:cNvSpPr/>
          <p:nvPr/>
        </p:nvSpPr>
        <p:spPr>
          <a:xfrm>
            <a:off x="4151313" y="1052513"/>
            <a:ext cx="690880" cy="706755"/>
          </a:xfrm>
          <a:prstGeom prst="rect">
            <a:avLst/>
          </a:prstGeom>
          <a:noFill/>
          <a:ln w="9525">
            <a:noFill/>
          </a:ln>
        </p:spPr>
        <p:txBody>
          <a:bodyPr wrap="none" anchor="t">
            <a:spAutoFit/>
          </a:bodyPr>
          <a:lstStyle/>
          <a:p>
            <a:pPr>
              <a:spcBef>
                <a:spcPct val="0"/>
              </a:spcBef>
            </a:pPr>
            <a:r>
              <a:rPr lang="en-US" altLang="zh-CN" sz="4000" u="none" dirty="0">
                <a:latin typeface="Arial" panose="020B0604020202020204" pitchFamily="34" charset="0"/>
                <a:ea typeface="黑体" panose="02010609060101010101" pitchFamily="49" charset="-122"/>
              </a:rPr>
              <a:t>×</a:t>
            </a:r>
          </a:p>
        </p:txBody>
      </p:sp>
      <p:sp>
        <p:nvSpPr>
          <p:cNvPr id="141339" name="矩形 141338"/>
          <p:cNvSpPr/>
          <p:nvPr/>
        </p:nvSpPr>
        <p:spPr>
          <a:xfrm>
            <a:off x="6816725" y="2636838"/>
            <a:ext cx="690880" cy="706755"/>
          </a:xfrm>
          <a:prstGeom prst="rect">
            <a:avLst/>
          </a:prstGeom>
          <a:noFill/>
          <a:ln w="9525">
            <a:noFill/>
          </a:ln>
        </p:spPr>
        <p:txBody>
          <a:bodyPr wrap="none" anchor="t">
            <a:spAutoFit/>
          </a:bodyPr>
          <a:lstStyle/>
          <a:p>
            <a:pPr>
              <a:spcBef>
                <a:spcPct val="0"/>
              </a:spcBef>
            </a:pPr>
            <a:r>
              <a:rPr lang="en-US" altLang="zh-CN" sz="4000" u="none" dirty="0">
                <a:latin typeface="Arial" panose="020B0604020202020204" pitchFamily="34" charset="0"/>
                <a:ea typeface="黑体" panose="02010609060101010101" pitchFamily="49" charset="-122"/>
              </a:rPr>
              <a:t>×</a:t>
            </a:r>
          </a:p>
        </p:txBody>
      </p:sp>
      <p:sp>
        <p:nvSpPr>
          <p:cNvPr id="141340" name="矩形 141339"/>
          <p:cNvSpPr/>
          <p:nvPr/>
        </p:nvSpPr>
        <p:spPr>
          <a:xfrm>
            <a:off x="6240463" y="4221163"/>
            <a:ext cx="690880" cy="706755"/>
          </a:xfrm>
          <a:prstGeom prst="rect">
            <a:avLst/>
          </a:prstGeom>
          <a:noFill/>
          <a:ln w="9525">
            <a:noFill/>
          </a:ln>
        </p:spPr>
        <p:txBody>
          <a:bodyPr wrap="none" anchor="t">
            <a:spAutoFit/>
          </a:bodyPr>
          <a:lstStyle/>
          <a:p>
            <a:pPr>
              <a:spcBef>
                <a:spcPct val="0"/>
              </a:spcBef>
            </a:pPr>
            <a:r>
              <a:rPr lang="en-US" altLang="zh-CN" sz="4000" u="none" dirty="0">
                <a:latin typeface="Arial" panose="020B0604020202020204" pitchFamily="34" charset="0"/>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1332"/>
                                        </p:tgtEl>
                                        <p:attrNameLst>
                                          <p:attrName>style.visibility</p:attrName>
                                        </p:attrNameLst>
                                      </p:cBhvr>
                                      <p:to>
                                        <p:strVal val="visible"/>
                                      </p:to>
                                    </p:set>
                                    <p:animEffect transition="in" filter="fade">
                                      <p:cBhvr>
                                        <p:cTn id="7" dur="1000"/>
                                        <p:tgtEl>
                                          <p:spTgt spid="141332"/>
                                        </p:tgtEl>
                                      </p:cBhvr>
                                    </p:animEffect>
                                    <p:anim calcmode="lin" valueType="num">
                                      <p:cBhvr>
                                        <p:cTn id="8" dur="1000" fill="hold"/>
                                        <p:tgtEl>
                                          <p:spTgt spid="141332"/>
                                        </p:tgtEl>
                                        <p:attrNameLst>
                                          <p:attrName>ppt_x</p:attrName>
                                        </p:attrNameLst>
                                      </p:cBhvr>
                                      <p:tavLst>
                                        <p:tav tm="0">
                                          <p:val>
                                            <p:strVal val="#ppt_x"/>
                                          </p:val>
                                        </p:tav>
                                        <p:tav tm="100000">
                                          <p:val>
                                            <p:strVal val="#ppt_x"/>
                                          </p:val>
                                        </p:tav>
                                      </p:tavLst>
                                    </p:anim>
                                    <p:anim calcmode="lin" valueType="num">
                                      <p:cBhvr>
                                        <p:cTn id="9" dur="1000" fill="hold"/>
                                        <p:tgtEl>
                                          <p:spTgt spid="1413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1316"/>
                                        </p:tgtEl>
                                        <p:attrNameLst>
                                          <p:attrName>style.visibility</p:attrName>
                                        </p:attrNameLst>
                                      </p:cBhvr>
                                      <p:to>
                                        <p:strVal val="visible"/>
                                      </p:to>
                                    </p:set>
                                    <p:animEffect transition="in" filter="fade">
                                      <p:cBhvr>
                                        <p:cTn id="13" dur="1000"/>
                                        <p:tgtEl>
                                          <p:spTgt spid="141316"/>
                                        </p:tgtEl>
                                      </p:cBhvr>
                                    </p:animEffect>
                                    <p:anim calcmode="lin" valueType="num">
                                      <p:cBhvr>
                                        <p:cTn id="14" dur="1000" fill="hold"/>
                                        <p:tgtEl>
                                          <p:spTgt spid="141316"/>
                                        </p:tgtEl>
                                        <p:attrNameLst>
                                          <p:attrName>ppt_x</p:attrName>
                                        </p:attrNameLst>
                                      </p:cBhvr>
                                      <p:tavLst>
                                        <p:tav tm="0">
                                          <p:val>
                                            <p:strVal val="#ppt_x"/>
                                          </p:val>
                                        </p:tav>
                                        <p:tav tm="100000">
                                          <p:val>
                                            <p:strVal val="#ppt_x"/>
                                          </p:val>
                                        </p:tav>
                                      </p:tavLst>
                                    </p:anim>
                                    <p:anim calcmode="lin" valueType="num">
                                      <p:cBhvr>
                                        <p:cTn id="15" dur="1000" fill="hold"/>
                                        <p:tgtEl>
                                          <p:spTgt spid="14131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1317"/>
                                        </p:tgtEl>
                                        <p:attrNameLst>
                                          <p:attrName>style.visibility</p:attrName>
                                        </p:attrNameLst>
                                      </p:cBhvr>
                                      <p:to>
                                        <p:strVal val="visible"/>
                                      </p:to>
                                    </p:set>
                                    <p:animEffect transition="in" filter="fade">
                                      <p:cBhvr>
                                        <p:cTn id="20" dur="1000"/>
                                        <p:tgtEl>
                                          <p:spTgt spid="141317"/>
                                        </p:tgtEl>
                                      </p:cBhvr>
                                    </p:animEffect>
                                    <p:anim calcmode="lin" valueType="num">
                                      <p:cBhvr>
                                        <p:cTn id="21" dur="1000" fill="hold"/>
                                        <p:tgtEl>
                                          <p:spTgt spid="141317"/>
                                        </p:tgtEl>
                                        <p:attrNameLst>
                                          <p:attrName>ppt_x</p:attrName>
                                        </p:attrNameLst>
                                      </p:cBhvr>
                                      <p:tavLst>
                                        <p:tav tm="0">
                                          <p:val>
                                            <p:strVal val="#ppt_x"/>
                                          </p:val>
                                        </p:tav>
                                        <p:tav tm="100000">
                                          <p:val>
                                            <p:strVal val="#ppt_x"/>
                                          </p:val>
                                        </p:tav>
                                      </p:tavLst>
                                    </p:anim>
                                    <p:anim calcmode="lin" valueType="num">
                                      <p:cBhvr>
                                        <p:cTn id="22" dur="1000" fill="hold"/>
                                        <p:tgtEl>
                                          <p:spTgt spid="14131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2" fill="hold" nodeType="clickEffect">
                                  <p:stCondLst>
                                    <p:cond delay="0"/>
                                  </p:stCondLst>
                                  <p:childTnLst>
                                    <p:set>
                                      <p:cBhvr>
                                        <p:cTn id="26" dur="1" fill="hold">
                                          <p:stCondLst>
                                            <p:cond delay="0"/>
                                          </p:stCondLst>
                                        </p:cTn>
                                        <p:tgtEl>
                                          <p:spTgt spid="141324"/>
                                        </p:tgtEl>
                                        <p:attrNameLst>
                                          <p:attrName>style.visibility</p:attrName>
                                        </p:attrNameLst>
                                      </p:cBhvr>
                                      <p:to>
                                        <p:strVal val="visible"/>
                                      </p:to>
                                    </p:set>
                                    <p:animEffect transition="in" filter="slide(fromRight)">
                                      <p:cBhvr>
                                        <p:cTn id="27" dur="500"/>
                                        <p:tgtEl>
                                          <p:spTgt spid="14132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41325"/>
                                        </p:tgtEl>
                                        <p:attrNameLst>
                                          <p:attrName>style.visibility</p:attrName>
                                        </p:attrNameLst>
                                      </p:cBhvr>
                                      <p:to>
                                        <p:strVal val="visible"/>
                                      </p:to>
                                    </p:set>
                                    <p:animEffect transition="in" filter="fade">
                                      <p:cBhvr>
                                        <p:cTn id="32" dur="1000"/>
                                        <p:tgtEl>
                                          <p:spTgt spid="141325"/>
                                        </p:tgtEl>
                                      </p:cBhvr>
                                    </p:animEffect>
                                    <p:anim calcmode="lin" valueType="num">
                                      <p:cBhvr>
                                        <p:cTn id="33" dur="1000" fill="hold"/>
                                        <p:tgtEl>
                                          <p:spTgt spid="141325"/>
                                        </p:tgtEl>
                                        <p:attrNameLst>
                                          <p:attrName>ppt_x</p:attrName>
                                        </p:attrNameLst>
                                      </p:cBhvr>
                                      <p:tavLst>
                                        <p:tav tm="0">
                                          <p:val>
                                            <p:strVal val="#ppt_x"/>
                                          </p:val>
                                        </p:tav>
                                        <p:tav tm="100000">
                                          <p:val>
                                            <p:strVal val="#ppt_x"/>
                                          </p:val>
                                        </p:tav>
                                      </p:tavLst>
                                    </p:anim>
                                    <p:anim calcmode="lin" valueType="num">
                                      <p:cBhvr>
                                        <p:cTn id="34" dur="1000" fill="hold"/>
                                        <p:tgtEl>
                                          <p:spTgt spid="14132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1326"/>
                                        </p:tgtEl>
                                        <p:attrNameLst>
                                          <p:attrName>style.visibility</p:attrName>
                                        </p:attrNameLst>
                                      </p:cBhvr>
                                      <p:to>
                                        <p:strVal val="visible"/>
                                      </p:to>
                                    </p:set>
                                    <p:animEffect transition="in" filter="fade">
                                      <p:cBhvr>
                                        <p:cTn id="39" dur="1000"/>
                                        <p:tgtEl>
                                          <p:spTgt spid="141326"/>
                                        </p:tgtEl>
                                      </p:cBhvr>
                                    </p:animEffect>
                                    <p:anim calcmode="lin" valueType="num">
                                      <p:cBhvr>
                                        <p:cTn id="40" dur="1000" fill="hold"/>
                                        <p:tgtEl>
                                          <p:spTgt spid="141326"/>
                                        </p:tgtEl>
                                        <p:attrNameLst>
                                          <p:attrName>ppt_x</p:attrName>
                                        </p:attrNameLst>
                                      </p:cBhvr>
                                      <p:tavLst>
                                        <p:tav tm="0">
                                          <p:val>
                                            <p:strVal val="#ppt_x"/>
                                          </p:val>
                                        </p:tav>
                                        <p:tav tm="100000">
                                          <p:val>
                                            <p:strVal val="#ppt_x"/>
                                          </p:val>
                                        </p:tav>
                                      </p:tavLst>
                                    </p:anim>
                                    <p:anim calcmode="lin" valueType="num">
                                      <p:cBhvr>
                                        <p:cTn id="41" dur="1000" fill="hold"/>
                                        <p:tgtEl>
                                          <p:spTgt spid="14132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141338"/>
                                        </p:tgtEl>
                                        <p:attrNameLst>
                                          <p:attrName>style.visibility</p:attrName>
                                        </p:attrNameLst>
                                      </p:cBhvr>
                                      <p:to>
                                        <p:strVal val="visible"/>
                                      </p:to>
                                    </p:set>
                                    <p:anim calcmode="lin" valueType="num">
                                      <p:cBhvr>
                                        <p:cTn id="46" dur="1000" fill="hold"/>
                                        <p:tgtEl>
                                          <p:spTgt spid="141338"/>
                                        </p:tgtEl>
                                        <p:attrNameLst>
                                          <p:attrName>ppt_w</p:attrName>
                                        </p:attrNameLst>
                                      </p:cBhvr>
                                      <p:tavLst>
                                        <p:tav tm="0">
                                          <p:val>
                                            <p:strVal val="#ppt_w*0.70"/>
                                          </p:val>
                                        </p:tav>
                                        <p:tav tm="100000">
                                          <p:val>
                                            <p:strVal val="#ppt_w"/>
                                          </p:val>
                                        </p:tav>
                                      </p:tavLst>
                                    </p:anim>
                                    <p:anim calcmode="lin" valueType="num">
                                      <p:cBhvr>
                                        <p:cTn id="47" dur="1000" fill="hold"/>
                                        <p:tgtEl>
                                          <p:spTgt spid="141338"/>
                                        </p:tgtEl>
                                        <p:attrNameLst>
                                          <p:attrName>ppt_h</p:attrName>
                                        </p:attrNameLst>
                                      </p:cBhvr>
                                      <p:tavLst>
                                        <p:tav tm="0">
                                          <p:val>
                                            <p:strVal val="#ppt_h"/>
                                          </p:val>
                                        </p:tav>
                                        <p:tav tm="100000">
                                          <p:val>
                                            <p:strVal val="#ppt_h"/>
                                          </p:val>
                                        </p:tav>
                                      </p:tavLst>
                                    </p:anim>
                                    <p:animEffect transition="in" filter="fade">
                                      <p:cBhvr>
                                        <p:cTn id="48" dur="1000"/>
                                        <p:tgtEl>
                                          <p:spTgt spid="141338"/>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41334"/>
                                        </p:tgtEl>
                                        <p:attrNameLst>
                                          <p:attrName>style.visibility</p:attrName>
                                        </p:attrNameLst>
                                      </p:cBhvr>
                                      <p:to>
                                        <p:strVal val="visible"/>
                                      </p:to>
                                    </p:set>
                                    <p:animEffect transition="in" filter="fade">
                                      <p:cBhvr>
                                        <p:cTn id="53" dur="1000"/>
                                        <p:tgtEl>
                                          <p:spTgt spid="141334"/>
                                        </p:tgtEl>
                                      </p:cBhvr>
                                    </p:animEffect>
                                    <p:anim calcmode="lin" valueType="num">
                                      <p:cBhvr>
                                        <p:cTn id="54" dur="1000" fill="hold"/>
                                        <p:tgtEl>
                                          <p:spTgt spid="141334"/>
                                        </p:tgtEl>
                                        <p:attrNameLst>
                                          <p:attrName>ppt_x</p:attrName>
                                        </p:attrNameLst>
                                      </p:cBhvr>
                                      <p:tavLst>
                                        <p:tav tm="0">
                                          <p:val>
                                            <p:strVal val="#ppt_x"/>
                                          </p:val>
                                        </p:tav>
                                        <p:tav tm="100000">
                                          <p:val>
                                            <p:strVal val="#ppt_x"/>
                                          </p:val>
                                        </p:tav>
                                      </p:tavLst>
                                    </p:anim>
                                    <p:anim calcmode="lin" valueType="num">
                                      <p:cBhvr>
                                        <p:cTn id="55" dur="1000" fill="hold"/>
                                        <p:tgtEl>
                                          <p:spTgt spid="141334"/>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42" presetClass="entr" presetSubtype="0" fill="hold" grpId="0" nodeType="afterEffect">
                                  <p:stCondLst>
                                    <p:cond delay="0"/>
                                  </p:stCondLst>
                                  <p:childTnLst>
                                    <p:set>
                                      <p:cBhvr>
                                        <p:cTn id="58" dur="1" fill="hold">
                                          <p:stCondLst>
                                            <p:cond delay="0"/>
                                          </p:stCondLst>
                                        </p:cTn>
                                        <p:tgtEl>
                                          <p:spTgt spid="141318"/>
                                        </p:tgtEl>
                                        <p:attrNameLst>
                                          <p:attrName>style.visibility</p:attrName>
                                        </p:attrNameLst>
                                      </p:cBhvr>
                                      <p:to>
                                        <p:strVal val="visible"/>
                                      </p:to>
                                    </p:set>
                                    <p:animEffect transition="in" filter="fade">
                                      <p:cBhvr>
                                        <p:cTn id="59" dur="1000"/>
                                        <p:tgtEl>
                                          <p:spTgt spid="141318"/>
                                        </p:tgtEl>
                                      </p:cBhvr>
                                    </p:animEffect>
                                    <p:anim calcmode="lin" valueType="num">
                                      <p:cBhvr>
                                        <p:cTn id="60" dur="1000" fill="hold"/>
                                        <p:tgtEl>
                                          <p:spTgt spid="141318"/>
                                        </p:tgtEl>
                                        <p:attrNameLst>
                                          <p:attrName>ppt_x</p:attrName>
                                        </p:attrNameLst>
                                      </p:cBhvr>
                                      <p:tavLst>
                                        <p:tav tm="0">
                                          <p:val>
                                            <p:strVal val="#ppt_x"/>
                                          </p:val>
                                        </p:tav>
                                        <p:tav tm="100000">
                                          <p:val>
                                            <p:strVal val="#ppt_x"/>
                                          </p:val>
                                        </p:tav>
                                      </p:tavLst>
                                    </p:anim>
                                    <p:anim calcmode="lin" valueType="num">
                                      <p:cBhvr>
                                        <p:cTn id="61" dur="1000" fill="hold"/>
                                        <p:tgtEl>
                                          <p:spTgt spid="141318"/>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41319"/>
                                        </p:tgtEl>
                                        <p:attrNameLst>
                                          <p:attrName>style.visibility</p:attrName>
                                        </p:attrNameLst>
                                      </p:cBhvr>
                                      <p:to>
                                        <p:strVal val="visible"/>
                                      </p:to>
                                    </p:set>
                                    <p:animEffect transition="in" filter="fade">
                                      <p:cBhvr>
                                        <p:cTn id="66" dur="1000"/>
                                        <p:tgtEl>
                                          <p:spTgt spid="141319"/>
                                        </p:tgtEl>
                                      </p:cBhvr>
                                    </p:animEffect>
                                    <p:anim calcmode="lin" valueType="num">
                                      <p:cBhvr>
                                        <p:cTn id="67" dur="1000" fill="hold"/>
                                        <p:tgtEl>
                                          <p:spTgt spid="141319"/>
                                        </p:tgtEl>
                                        <p:attrNameLst>
                                          <p:attrName>ppt_x</p:attrName>
                                        </p:attrNameLst>
                                      </p:cBhvr>
                                      <p:tavLst>
                                        <p:tav tm="0">
                                          <p:val>
                                            <p:strVal val="#ppt_x"/>
                                          </p:val>
                                        </p:tav>
                                        <p:tav tm="100000">
                                          <p:val>
                                            <p:strVal val="#ppt_x"/>
                                          </p:val>
                                        </p:tav>
                                      </p:tavLst>
                                    </p:anim>
                                    <p:anim calcmode="lin" valueType="num">
                                      <p:cBhvr>
                                        <p:cTn id="68" dur="1000" fill="hold"/>
                                        <p:tgtEl>
                                          <p:spTgt spid="141319"/>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2" presetClass="entr" presetSubtype="8" fill="hold" nodeType="clickEffect">
                                  <p:stCondLst>
                                    <p:cond delay="0"/>
                                  </p:stCondLst>
                                  <p:childTnLst>
                                    <p:set>
                                      <p:cBhvr>
                                        <p:cTn id="72" dur="1" fill="hold">
                                          <p:stCondLst>
                                            <p:cond delay="0"/>
                                          </p:stCondLst>
                                        </p:cTn>
                                        <p:tgtEl>
                                          <p:spTgt spid="141323"/>
                                        </p:tgtEl>
                                        <p:attrNameLst>
                                          <p:attrName>style.visibility</p:attrName>
                                        </p:attrNameLst>
                                      </p:cBhvr>
                                      <p:to>
                                        <p:strVal val="visible"/>
                                      </p:to>
                                    </p:set>
                                    <p:animEffect transition="in" filter="slide(fromLeft)">
                                      <p:cBhvr>
                                        <p:cTn id="73" dur="500"/>
                                        <p:tgtEl>
                                          <p:spTgt spid="141323"/>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41327"/>
                                        </p:tgtEl>
                                        <p:attrNameLst>
                                          <p:attrName>style.visibility</p:attrName>
                                        </p:attrNameLst>
                                      </p:cBhvr>
                                      <p:to>
                                        <p:strVal val="visible"/>
                                      </p:to>
                                    </p:set>
                                    <p:animEffect transition="in" filter="fade">
                                      <p:cBhvr>
                                        <p:cTn id="78" dur="1000"/>
                                        <p:tgtEl>
                                          <p:spTgt spid="141327"/>
                                        </p:tgtEl>
                                      </p:cBhvr>
                                    </p:animEffect>
                                    <p:anim calcmode="lin" valueType="num">
                                      <p:cBhvr>
                                        <p:cTn id="79" dur="1000" fill="hold"/>
                                        <p:tgtEl>
                                          <p:spTgt spid="141327"/>
                                        </p:tgtEl>
                                        <p:attrNameLst>
                                          <p:attrName>ppt_x</p:attrName>
                                        </p:attrNameLst>
                                      </p:cBhvr>
                                      <p:tavLst>
                                        <p:tav tm="0">
                                          <p:val>
                                            <p:strVal val="#ppt_x"/>
                                          </p:val>
                                        </p:tav>
                                        <p:tav tm="100000">
                                          <p:val>
                                            <p:strVal val="#ppt_x"/>
                                          </p:val>
                                        </p:tav>
                                      </p:tavLst>
                                    </p:anim>
                                    <p:anim calcmode="lin" valueType="num">
                                      <p:cBhvr>
                                        <p:cTn id="80" dur="1000" fill="hold"/>
                                        <p:tgtEl>
                                          <p:spTgt spid="141327"/>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141328"/>
                                        </p:tgtEl>
                                        <p:attrNameLst>
                                          <p:attrName>style.visibility</p:attrName>
                                        </p:attrNameLst>
                                      </p:cBhvr>
                                      <p:to>
                                        <p:strVal val="visible"/>
                                      </p:to>
                                    </p:set>
                                    <p:animEffect transition="in" filter="fade">
                                      <p:cBhvr>
                                        <p:cTn id="85" dur="1000"/>
                                        <p:tgtEl>
                                          <p:spTgt spid="141328"/>
                                        </p:tgtEl>
                                      </p:cBhvr>
                                    </p:animEffect>
                                    <p:anim calcmode="lin" valueType="num">
                                      <p:cBhvr>
                                        <p:cTn id="86" dur="1000" fill="hold"/>
                                        <p:tgtEl>
                                          <p:spTgt spid="141328"/>
                                        </p:tgtEl>
                                        <p:attrNameLst>
                                          <p:attrName>ppt_x</p:attrName>
                                        </p:attrNameLst>
                                      </p:cBhvr>
                                      <p:tavLst>
                                        <p:tav tm="0">
                                          <p:val>
                                            <p:strVal val="#ppt_x"/>
                                          </p:val>
                                        </p:tav>
                                        <p:tav tm="100000">
                                          <p:val>
                                            <p:strVal val="#ppt_x"/>
                                          </p:val>
                                        </p:tav>
                                      </p:tavLst>
                                    </p:anim>
                                    <p:anim calcmode="lin" valueType="num">
                                      <p:cBhvr>
                                        <p:cTn id="87" dur="1000" fill="hold"/>
                                        <p:tgtEl>
                                          <p:spTgt spid="141328"/>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55" presetClass="entr" presetSubtype="0" fill="hold" grpId="0" nodeType="clickEffect">
                                  <p:stCondLst>
                                    <p:cond delay="0"/>
                                  </p:stCondLst>
                                  <p:childTnLst>
                                    <p:set>
                                      <p:cBhvr>
                                        <p:cTn id="91" dur="1" fill="hold">
                                          <p:stCondLst>
                                            <p:cond delay="0"/>
                                          </p:stCondLst>
                                        </p:cTn>
                                        <p:tgtEl>
                                          <p:spTgt spid="141339"/>
                                        </p:tgtEl>
                                        <p:attrNameLst>
                                          <p:attrName>style.visibility</p:attrName>
                                        </p:attrNameLst>
                                      </p:cBhvr>
                                      <p:to>
                                        <p:strVal val="visible"/>
                                      </p:to>
                                    </p:set>
                                    <p:anim calcmode="lin" valueType="num">
                                      <p:cBhvr>
                                        <p:cTn id="92" dur="1000" fill="hold"/>
                                        <p:tgtEl>
                                          <p:spTgt spid="141339"/>
                                        </p:tgtEl>
                                        <p:attrNameLst>
                                          <p:attrName>ppt_w</p:attrName>
                                        </p:attrNameLst>
                                      </p:cBhvr>
                                      <p:tavLst>
                                        <p:tav tm="0">
                                          <p:val>
                                            <p:strVal val="#ppt_w*0.70"/>
                                          </p:val>
                                        </p:tav>
                                        <p:tav tm="100000">
                                          <p:val>
                                            <p:strVal val="#ppt_w"/>
                                          </p:val>
                                        </p:tav>
                                      </p:tavLst>
                                    </p:anim>
                                    <p:anim calcmode="lin" valueType="num">
                                      <p:cBhvr>
                                        <p:cTn id="93" dur="1000" fill="hold"/>
                                        <p:tgtEl>
                                          <p:spTgt spid="141339"/>
                                        </p:tgtEl>
                                        <p:attrNameLst>
                                          <p:attrName>ppt_h</p:attrName>
                                        </p:attrNameLst>
                                      </p:cBhvr>
                                      <p:tavLst>
                                        <p:tav tm="0">
                                          <p:val>
                                            <p:strVal val="#ppt_h"/>
                                          </p:val>
                                        </p:tav>
                                        <p:tav tm="100000">
                                          <p:val>
                                            <p:strVal val="#ppt_h"/>
                                          </p:val>
                                        </p:tav>
                                      </p:tavLst>
                                    </p:anim>
                                    <p:animEffect transition="in" filter="fade">
                                      <p:cBhvr>
                                        <p:cTn id="94" dur="1000"/>
                                        <p:tgtEl>
                                          <p:spTgt spid="141339"/>
                                        </p:tgtEl>
                                      </p:cBhvr>
                                    </p:animEffect>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141335"/>
                                        </p:tgtEl>
                                        <p:attrNameLst>
                                          <p:attrName>style.visibility</p:attrName>
                                        </p:attrNameLst>
                                      </p:cBhvr>
                                      <p:to>
                                        <p:strVal val="visible"/>
                                      </p:to>
                                    </p:set>
                                    <p:animEffect transition="in" filter="fade">
                                      <p:cBhvr>
                                        <p:cTn id="99" dur="1000"/>
                                        <p:tgtEl>
                                          <p:spTgt spid="141335"/>
                                        </p:tgtEl>
                                      </p:cBhvr>
                                    </p:animEffect>
                                    <p:anim calcmode="lin" valueType="num">
                                      <p:cBhvr>
                                        <p:cTn id="100" dur="1000" fill="hold"/>
                                        <p:tgtEl>
                                          <p:spTgt spid="141335"/>
                                        </p:tgtEl>
                                        <p:attrNameLst>
                                          <p:attrName>ppt_x</p:attrName>
                                        </p:attrNameLst>
                                      </p:cBhvr>
                                      <p:tavLst>
                                        <p:tav tm="0">
                                          <p:val>
                                            <p:strVal val="#ppt_x"/>
                                          </p:val>
                                        </p:tav>
                                        <p:tav tm="100000">
                                          <p:val>
                                            <p:strVal val="#ppt_x"/>
                                          </p:val>
                                        </p:tav>
                                      </p:tavLst>
                                    </p:anim>
                                    <p:anim calcmode="lin" valueType="num">
                                      <p:cBhvr>
                                        <p:cTn id="101" dur="1000" fill="hold"/>
                                        <p:tgtEl>
                                          <p:spTgt spid="141335"/>
                                        </p:tgtEl>
                                        <p:attrNameLst>
                                          <p:attrName>ppt_y</p:attrName>
                                        </p:attrNameLst>
                                      </p:cBhvr>
                                      <p:tavLst>
                                        <p:tav tm="0">
                                          <p:val>
                                            <p:strVal val="#ppt_y+.1"/>
                                          </p:val>
                                        </p:tav>
                                        <p:tav tm="100000">
                                          <p:val>
                                            <p:strVal val="#ppt_y"/>
                                          </p:val>
                                        </p:tav>
                                      </p:tavLst>
                                    </p:anim>
                                  </p:childTnLst>
                                </p:cTn>
                              </p:par>
                            </p:childTnLst>
                          </p:cTn>
                        </p:par>
                        <p:par>
                          <p:cTn id="102" fill="hold">
                            <p:stCondLst>
                              <p:cond delay="1000"/>
                            </p:stCondLst>
                            <p:childTnLst>
                              <p:par>
                                <p:cTn id="103" presetID="42" presetClass="entr" presetSubtype="0" fill="hold" grpId="0" nodeType="afterEffect">
                                  <p:stCondLst>
                                    <p:cond delay="0"/>
                                  </p:stCondLst>
                                  <p:childTnLst>
                                    <p:set>
                                      <p:cBhvr>
                                        <p:cTn id="104" dur="1" fill="hold">
                                          <p:stCondLst>
                                            <p:cond delay="0"/>
                                          </p:stCondLst>
                                        </p:cTn>
                                        <p:tgtEl>
                                          <p:spTgt spid="141320"/>
                                        </p:tgtEl>
                                        <p:attrNameLst>
                                          <p:attrName>style.visibility</p:attrName>
                                        </p:attrNameLst>
                                      </p:cBhvr>
                                      <p:to>
                                        <p:strVal val="visible"/>
                                      </p:to>
                                    </p:set>
                                    <p:animEffect transition="in" filter="fade">
                                      <p:cBhvr>
                                        <p:cTn id="105" dur="1000"/>
                                        <p:tgtEl>
                                          <p:spTgt spid="141320"/>
                                        </p:tgtEl>
                                      </p:cBhvr>
                                    </p:animEffect>
                                    <p:anim calcmode="lin" valueType="num">
                                      <p:cBhvr>
                                        <p:cTn id="106" dur="1000" fill="hold"/>
                                        <p:tgtEl>
                                          <p:spTgt spid="141320"/>
                                        </p:tgtEl>
                                        <p:attrNameLst>
                                          <p:attrName>ppt_x</p:attrName>
                                        </p:attrNameLst>
                                      </p:cBhvr>
                                      <p:tavLst>
                                        <p:tav tm="0">
                                          <p:val>
                                            <p:strVal val="#ppt_x"/>
                                          </p:val>
                                        </p:tav>
                                        <p:tav tm="100000">
                                          <p:val>
                                            <p:strVal val="#ppt_x"/>
                                          </p:val>
                                        </p:tav>
                                      </p:tavLst>
                                    </p:anim>
                                    <p:anim calcmode="lin" valueType="num">
                                      <p:cBhvr>
                                        <p:cTn id="107" dur="1000" fill="hold"/>
                                        <p:tgtEl>
                                          <p:spTgt spid="141320"/>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141321"/>
                                        </p:tgtEl>
                                        <p:attrNameLst>
                                          <p:attrName>style.visibility</p:attrName>
                                        </p:attrNameLst>
                                      </p:cBhvr>
                                      <p:to>
                                        <p:strVal val="visible"/>
                                      </p:to>
                                    </p:set>
                                    <p:animEffect transition="in" filter="fade">
                                      <p:cBhvr>
                                        <p:cTn id="112" dur="1000"/>
                                        <p:tgtEl>
                                          <p:spTgt spid="141321"/>
                                        </p:tgtEl>
                                      </p:cBhvr>
                                    </p:animEffect>
                                    <p:anim calcmode="lin" valueType="num">
                                      <p:cBhvr>
                                        <p:cTn id="113" dur="1000" fill="hold"/>
                                        <p:tgtEl>
                                          <p:spTgt spid="141321"/>
                                        </p:tgtEl>
                                        <p:attrNameLst>
                                          <p:attrName>ppt_x</p:attrName>
                                        </p:attrNameLst>
                                      </p:cBhvr>
                                      <p:tavLst>
                                        <p:tav tm="0">
                                          <p:val>
                                            <p:strVal val="#ppt_x"/>
                                          </p:val>
                                        </p:tav>
                                        <p:tav tm="100000">
                                          <p:val>
                                            <p:strVal val="#ppt_x"/>
                                          </p:val>
                                        </p:tav>
                                      </p:tavLst>
                                    </p:anim>
                                    <p:anim calcmode="lin" valueType="num">
                                      <p:cBhvr>
                                        <p:cTn id="114" dur="1000" fill="hold"/>
                                        <p:tgtEl>
                                          <p:spTgt spid="141321"/>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12" presetClass="entr" presetSubtype="8" fill="hold" nodeType="clickEffect">
                                  <p:stCondLst>
                                    <p:cond delay="0"/>
                                  </p:stCondLst>
                                  <p:childTnLst>
                                    <p:set>
                                      <p:cBhvr>
                                        <p:cTn id="118" dur="1" fill="hold">
                                          <p:stCondLst>
                                            <p:cond delay="0"/>
                                          </p:stCondLst>
                                        </p:cTn>
                                        <p:tgtEl>
                                          <p:spTgt spid="141329"/>
                                        </p:tgtEl>
                                        <p:attrNameLst>
                                          <p:attrName>style.visibility</p:attrName>
                                        </p:attrNameLst>
                                      </p:cBhvr>
                                      <p:to>
                                        <p:strVal val="visible"/>
                                      </p:to>
                                    </p:set>
                                    <p:animEffect transition="in" filter="slide(fromLeft)">
                                      <p:cBhvr>
                                        <p:cTn id="119" dur="500"/>
                                        <p:tgtEl>
                                          <p:spTgt spid="141329"/>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141330"/>
                                        </p:tgtEl>
                                        <p:attrNameLst>
                                          <p:attrName>style.visibility</p:attrName>
                                        </p:attrNameLst>
                                      </p:cBhvr>
                                      <p:to>
                                        <p:strVal val="visible"/>
                                      </p:to>
                                    </p:set>
                                    <p:animEffect transition="in" filter="fade">
                                      <p:cBhvr>
                                        <p:cTn id="124" dur="1000"/>
                                        <p:tgtEl>
                                          <p:spTgt spid="141330"/>
                                        </p:tgtEl>
                                      </p:cBhvr>
                                    </p:animEffect>
                                    <p:anim calcmode="lin" valueType="num">
                                      <p:cBhvr>
                                        <p:cTn id="125" dur="1000" fill="hold"/>
                                        <p:tgtEl>
                                          <p:spTgt spid="141330"/>
                                        </p:tgtEl>
                                        <p:attrNameLst>
                                          <p:attrName>ppt_x</p:attrName>
                                        </p:attrNameLst>
                                      </p:cBhvr>
                                      <p:tavLst>
                                        <p:tav tm="0">
                                          <p:val>
                                            <p:strVal val="#ppt_x"/>
                                          </p:val>
                                        </p:tav>
                                        <p:tav tm="100000">
                                          <p:val>
                                            <p:strVal val="#ppt_x"/>
                                          </p:val>
                                        </p:tav>
                                      </p:tavLst>
                                    </p:anim>
                                    <p:anim calcmode="lin" valueType="num">
                                      <p:cBhvr>
                                        <p:cTn id="126" dur="1000" fill="hold"/>
                                        <p:tgtEl>
                                          <p:spTgt spid="141330"/>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childTnLst>
                                    <p:set>
                                      <p:cBhvr>
                                        <p:cTn id="130" dur="1" fill="hold">
                                          <p:stCondLst>
                                            <p:cond delay="0"/>
                                          </p:stCondLst>
                                        </p:cTn>
                                        <p:tgtEl>
                                          <p:spTgt spid="141331"/>
                                        </p:tgtEl>
                                        <p:attrNameLst>
                                          <p:attrName>style.visibility</p:attrName>
                                        </p:attrNameLst>
                                      </p:cBhvr>
                                      <p:to>
                                        <p:strVal val="visible"/>
                                      </p:to>
                                    </p:set>
                                    <p:animEffect transition="in" filter="fade">
                                      <p:cBhvr>
                                        <p:cTn id="131" dur="1000"/>
                                        <p:tgtEl>
                                          <p:spTgt spid="141331"/>
                                        </p:tgtEl>
                                      </p:cBhvr>
                                    </p:animEffect>
                                    <p:anim calcmode="lin" valueType="num">
                                      <p:cBhvr>
                                        <p:cTn id="132" dur="1000" fill="hold"/>
                                        <p:tgtEl>
                                          <p:spTgt spid="141331"/>
                                        </p:tgtEl>
                                        <p:attrNameLst>
                                          <p:attrName>ppt_x</p:attrName>
                                        </p:attrNameLst>
                                      </p:cBhvr>
                                      <p:tavLst>
                                        <p:tav tm="0">
                                          <p:val>
                                            <p:strVal val="#ppt_x"/>
                                          </p:val>
                                        </p:tav>
                                        <p:tav tm="100000">
                                          <p:val>
                                            <p:strVal val="#ppt_x"/>
                                          </p:val>
                                        </p:tav>
                                      </p:tavLst>
                                    </p:anim>
                                    <p:anim calcmode="lin" valueType="num">
                                      <p:cBhvr>
                                        <p:cTn id="133" dur="1000" fill="hold"/>
                                        <p:tgtEl>
                                          <p:spTgt spid="141331"/>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55" presetClass="entr" presetSubtype="0" fill="hold" grpId="0" nodeType="clickEffect">
                                  <p:stCondLst>
                                    <p:cond delay="0"/>
                                  </p:stCondLst>
                                  <p:childTnLst>
                                    <p:set>
                                      <p:cBhvr>
                                        <p:cTn id="137" dur="1" fill="hold">
                                          <p:stCondLst>
                                            <p:cond delay="0"/>
                                          </p:stCondLst>
                                        </p:cTn>
                                        <p:tgtEl>
                                          <p:spTgt spid="141340"/>
                                        </p:tgtEl>
                                        <p:attrNameLst>
                                          <p:attrName>style.visibility</p:attrName>
                                        </p:attrNameLst>
                                      </p:cBhvr>
                                      <p:to>
                                        <p:strVal val="visible"/>
                                      </p:to>
                                    </p:set>
                                    <p:anim calcmode="lin" valueType="num">
                                      <p:cBhvr>
                                        <p:cTn id="138" dur="1000" fill="hold"/>
                                        <p:tgtEl>
                                          <p:spTgt spid="141340"/>
                                        </p:tgtEl>
                                        <p:attrNameLst>
                                          <p:attrName>ppt_w</p:attrName>
                                        </p:attrNameLst>
                                      </p:cBhvr>
                                      <p:tavLst>
                                        <p:tav tm="0">
                                          <p:val>
                                            <p:strVal val="#ppt_w*0.70"/>
                                          </p:val>
                                        </p:tav>
                                        <p:tav tm="100000">
                                          <p:val>
                                            <p:strVal val="#ppt_w"/>
                                          </p:val>
                                        </p:tav>
                                      </p:tavLst>
                                    </p:anim>
                                    <p:anim calcmode="lin" valueType="num">
                                      <p:cBhvr>
                                        <p:cTn id="139" dur="1000" fill="hold"/>
                                        <p:tgtEl>
                                          <p:spTgt spid="141340"/>
                                        </p:tgtEl>
                                        <p:attrNameLst>
                                          <p:attrName>ppt_h</p:attrName>
                                        </p:attrNameLst>
                                      </p:cBhvr>
                                      <p:tavLst>
                                        <p:tav tm="0">
                                          <p:val>
                                            <p:strVal val="#ppt_h"/>
                                          </p:val>
                                        </p:tav>
                                        <p:tav tm="100000">
                                          <p:val>
                                            <p:strVal val="#ppt_h"/>
                                          </p:val>
                                        </p:tav>
                                      </p:tavLst>
                                    </p:anim>
                                    <p:animEffect transition="in" filter="fade">
                                      <p:cBhvr>
                                        <p:cTn id="140" dur="1000"/>
                                        <p:tgtEl>
                                          <p:spTgt spid="141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6" grpId="0" bldLvl="0" animBg="1"/>
      <p:bldP spid="141317" grpId="0" bldLvl="0" animBg="1"/>
      <p:bldP spid="141318" grpId="0" bldLvl="0" animBg="1"/>
      <p:bldP spid="141319" grpId="0" bldLvl="0" animBg="1"/>
      <p:bldP spid="141320" grpId="0" bldLvl="0" animBg="1"/>
      <p:bldP spid="141321" grpId="0" bldLvl="0" animBg="1"/>
      <p:bldP spid="141325" grpId="0"/>
      <p:bldP spid="141326" grpId="0"/>
      <p:bldP spid="141327" grpId="0"/>
      <p:bldP spid="141328" grpId="0"/>
      <p:bldP spid="141330" grpId="0"/>
      <p:bldP spid="141331" grpId="0"/>
      <p:bldP spid="141332" grpId="0"/>
      <p:bldP spid="141334" grpId="0"/>
      <p:bldP spid="141335" grpId="0"/>
      <p:bldP spid="141338" grpId="0"/>
      <p:bldP spid="141339" grpId="0"/>
      <p:bldP spid="14134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文本占位符 144386"/>
          <p:cNvSpPr>
            <a:spLocks noGrp="1"/>
          </p:cNvSpPr>
          <p:nvPr>
            <p:ph type="body" idx="1"/>
          </p:nvPr>
        </p:nvSpPr>
        <p:spPr>
          <a:xfrm>
            <a:off x="1501140" y="607060"/>
            <a:ext cx="9189720" cy="2160905"/>
          </a:xfrm>
        </p:spPr>
        <p:txBody>
          <a:bodyPr>
            <a:normAutofit lnSpcReduction="10000"/>
          </a:bodyPr>
          <a:lstStyle/>
          <a:p>
            <a:pPr fontAlgn="auto">
              <a:lnSpc>
                <a:spcPct val="140000"/>
              </a:lnSpc>
              <a:buSzPct val="150000"/>
              <a:buNone/>
            </a:pPr>
            <a:r>
              <a:rPr lang="en-US" altLang="zh-CN" sz="2400" b="1" dirty="0">
                <a:solidFill>
                  <a:srgbClr val="FF0000"/>
                </a:solidFill>
              </a:rPr>
              <a:t>    </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下列对原文论证的相关分析，不正确的一项是</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mj-ea"/>
                <a:ea typeface="+mj-ea"/>
                <a:cs typeface="+mj-ea"/>
              </a:rPr>
              <a:t>  C</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．文章在论证中以大量篇幅阐述代际公平，彰显了立足未来的气候正义立场。</a:t>
            </a:r>
          </a:p>
          <a:p>
            <a:pPr fontAlgn="auto">
              <a:lnSpc>
                <a:spcPct val="140000"/>
              </a:lnSpc>
              <a:buNone/>
            </a:pPr>
            <a:endPar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endParaRPr>
          </a:p>
        </p:txBody>
      </p:sp>
      <p:sp>
        <p:nvSpPr>
          <p:cNvPr id="144388" name="文本框 144387"/>
          <p:cNvSpPr txBox="1"/>
          <p:nvPr/>
        </p:nvSpPr>
        <p:spPr>
          <a:xfrm>
            <a:off x="5175885" y="5000625"/>
            <a:ext cx="3027680" cy="829945"/>
          </a:xfrm>
          <a:prstGeom prst="rect">
            <a:avLst/>
          </a:prstGeom>
          <a:noFill/>
          <a:ln w="9525" cap="flat" cmpd="sng">
            <a:solidFill>
              <a:srgbClr val="0000FF"/>
            </a:solidFill>
            <a:prstDash val="solid"/>
            <a:miter/>
            <a:headEnd type="none" w="med" len="med"/>
            <a:tailEnd type="none" w="med" len="med"/>
          </a:ln>
        </p:spPr>
        <p:txBody>
          <a:bodyPr wrap="square">
            <a:spAutoFit/>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混淆概念，应为“立足现在，面向未来”</a:t>
            </a:r>
          </a:p>
        </p:txBody>
      </p:sp>
      <p:sp>
        <p:nvSpPr>
          <p:cNvPr id="144389" name="文本框 144388"/>
          <p:cNvSpPr txBox="1"/>
          <p:nvPr/>
        </p:nvSpPr>
        <p:spPr>
          <a:xfrm>
            <a:off x="2135188" y="3284538"/>
            <a:ext cx="2376487" cy="138366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rPr>
              <a:t>文章在论证中以大量篇幅阐述代际公平</a:t>
            </a:r>
          </a:p>
        </p:txBody>
      </p:sp>
      <p:sp>
        <p:nvSpPr>
          <p:cNvPr id="144390" name="文本框 144389"/>
          <p:cNvSpPr txBox="1"/>
          <p:nvPr/>
        </p:nvSpPr>
        <p:spPr>
          <a:xfrm>
            <a:off x="6024563" y="3573463"/>
            <a:ext cx="4176712" cy="521970"/>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sng"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立足</a:t>
            </a:r>
            <a:r>
              <a:rPr lang="zh-CN" altLang="zh-CN" sz="2800" u="sng"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rPr>
              <a:t>未来</a:t>
            </a:r>
            <a:r>
              <a:rPr lang="zh-CN" altLang="zh-CN" sz="2800" u="none"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rPr>
              <a:t>的气候正义立场</a:t>
            </a:r>
          </a:p>
        </p:txBody>
      </p:sp>
      <p:sp>
        <p:nvSpPr>
          <p:cNvPr id="144391" name="下箭头 144390"/>
          <p:cNvSpPr/>
          <p:nvPr/>
        </p:nvSpPr>
        <p:spPr>
          <a:xfrm>
            <a:off x="6456680" y="4149725"/>
            <a:ext cx="215900" cy="850900"/>
          </a:xfrm>
          <a:prstGeom prst="downArrow">
            <a:avLst>
              <a:gd name="adj1" fmla="val 50000"/>
              <a:gd name="adj2" fmla="val 116727"/>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4392" name="右箭头 144391"/>
          <p:cNvSpPr/>
          <p:nvPr/>
        </p:nvSpPr>
        <p:spPr>
          <a:xfrm>
            <a:off x="4511675" y="3860800"/>
            <a:ext cx="1439863" cy="144463"/>
          </a:xfrm>
          <a:prstGeom prst="rightArrow">
            <a:avLst>
              <a:gd name="adj1" fmla="val 50000"/>
              <a:gd name="adj2" fmla="val 249175"/>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4393" name="文本框 144392"/>
          <p:cNvSpPr txBox="1"/>
          <p:nvPr/>
        </p:nvSpPr>
        <p:spPr>
          <a:xfrm>
            <a:off x="4800600" y="3357563"/>
            <a:ext cx="935038"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彰显</a:t>
            </a:r>
          </a:p>
        </p:txBody>
      </p:sp>
      <p:sp>
        <p:nvSpPr>
          <p:cNvPr id="144394" name="文本框 144393"/>
          <p:cNvSpPr txBox="1"/>
          <p:nvPr/>
        </p:nvSpPr>
        <p:spPr>
          <a:xfrm>
            <a:off x="4295775" y="4076700"/>
            <a:ext cx="1655763"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（同一律）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4387">
                                            <p:txEl>
                                              <p:pRg st="0" end="0"/>
                                            </p:txEl>
                                          </p:spTgt>
                                        </p:tgtEl>
                                        <p:attrNameLst>
                                          <p:attrName>style.visibility</p:attrName>
                                        </p:attrNameLst>
                                      </p:cBhvr>
                                      <p:to>
                                        <p:strVal val="visible"/>
                                      </p:to>
                                    </p:set>
                                    <p:animEffect transition="in" filter="fade">
                                      <p:cBhvr>
                                        <p:cTn id="7" dur="1000"/>
                                        <p:tgtEl>
                                          <p:spTgt spid="144387">
                                            <p:txEl>
                                              <p:pRg st="0" end="0"/>
                                            </p:txEl>
                                          </p:spTgt>
                                        </p:tgtEl>
                                      </p:cBhvr>
                                    </p:animEffect>
                                    <p:anim calcmode="lin" valueType="num">
                                      <p:cBhvr>
                                        <p:cTn id="8" dur="1000" fill="hold"/>
                                        <p:tgtEl>
                                          <p:spTgt spid="14438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438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4387">
                                            <p:txEl>
                                              <p:pRg st="1" end="1"/>
                                            </p:txEl>
                                          </p:spTgt>
                                        </p:tgtEl>
                                        <p:attrNameLst>
                                          <p:attrName>style.visibility</p:attrName>
                                        </p:attrNameLst>
                                      </p:cBhvr>
                                      <p:to>
                                        <p:strVal val="visible"/>
                                      </p:to>
                                    </p:set>
                                    <p:animEffect transition="in" filter="fade">
                                      <p:cBhvr>
                                        <p:cTn id="14" dur="1000"/>
                                        <p:tgtEl>
                                          <p:spTgt spid="144387">
                                            <p:txEl>
                                              <p:pRg st="1" end="1"/>
                                            </p:txEl>
                                          </p:spTgt>
                                        </p:tgtEl>
                                      </p:cBhvr>
                                    </p:animEffect>
                                    <p:anim calcmode="lin" valueType="num">
                                      <p:cBhvr>
                                        <p:cTn id="15" dur="1000" fill="hold"/>
                                        <p:tgtEl>
                                          <p:spTgt spid="14438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43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4389"/>
                                        </p:tgtEl>
                                        <p:attrNameLst>
                                          <p:attrName>style.visibility</p:attrName>
                                        </p:attrNameLst>
                                      </p:cBhvr>
                                      <p:to>
                                        <p:strVal val="visible"/>
                                      </p:to>
                                    </p:set>
                                    <p:animEffect transition="in" filter="fade">
                                      <p:cBhvr>
                                        <p:cTn id="21" dur="1000"/>
                                        <p:tgtEl>
                                          <p:spTgt spid="144389"/>
                                        </p:tgtEl>
                                      </p:cBhvr>
                                    </p:animEffect>
                                    <p:anim calcmode="lin" valueType="num">
                                      <p:cBhvr>
                                        <p:cTn id="22" dur="1000" fill="hold"/>
                                        <p:tgtEl>
                                          <p:spTgt spid="144389"/>
                                        </p:tgtEl>
                                        <p:attrNameLst>
                                          <p:attrName>ppt_x</p:attrName>
                                        </p:attrNameLst>
                                      </p:cBhvr>
                                      <p:tavLst>
                                        <p:tav tm="0">
                                          <p:val>
                                            <p:strVal val="#ppt_x"/>
                                          </p:val>
                                        </p:tav>
                                        <p:tav tm="100000">
                                          <p:val>
                                            <p:strVal val="#ppt_x"/>
                                          </p:val>
                                        </p:tav>
                                      </p:tavLst>
                                    </p:anim>
                                    <p:anim calcmode="lin" valueType="num">
                                      <p:cBhvr>
                                        <p:cTn id="23" dur="1000" fill="hold"/>
                                        <p:tgtEl>
                                          <p:spTgt spid="14438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4390"/>
                                        </p:tgtEl>
                                        <p:attrNameLst>
                                          <p:attrName>style.visibility</p:attrName>
                                        </p:attrNameLst>
                                      </p:cBhvr>
                                      <p:to>
                                        <p:strVal val="visible"/>
                                      </p:to>
                                    </p:set>
                                    <p:animEffect transition="in" filter="fade">
                                      <p:cBhvr>
                                        <p:cTn id="28" dur="1000"/>
                                        <p:tgtEl>
                                          <p:spTgt spid="144390"/>
                                        </p:tgtEl>
                                      </p:cBhvr>
                                    </p:animEffect>
                                    <p:anim calcmode="lin" valueType="num">
                                      <p:cBhvr>
                                        <p:cTn id="29" dur="1000" fill="hold"/>
                                        <p:tgtEl>
                                          <p:spTgt spid="144390"/>
                                        </p:tgtEl>
                                        <p:attrNameLst>
                                          <p:attrName>ppt_x</p:attrName>
                                        </p:attrNameLst>
                                      </p:cBhvr>
                                      <p:tavLst>
                                        <p:tav tm="0">
                                          <p:val>
                                            <p:strVal val="#ppt_x"/>
                                          </p:val>
                                        </p:tav>
                                        <p:tav tm="100000">
                                          <p:val>
                                            <p:strVal val="#ppt_x"/>
                                          </p:val>
                                        </p:tav>
                                      </p:tavLst>
                                    </p:anim>
                                    <p:anim calcmode="lin" valueType="num">
                                      <p:cBhvr>
                                        <p:cTn id="30" dur="1000" fill="hold"/>
                                        <p:tgtEl>
                                          <p:spTgt spid="1443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nodeType="clickEffect">
                                  <p:stCondLst>
                                    <p:cond delay="0"/>
                                  </p:stCondLst>
                                  <p:childTnLst>
                                    <p:set>
                                      <p:cBhvr>
                                        <p:cTn id="34" dur="1" fill="hold">
                                          <p:stCondLst>
                                            <p:cond delay="0"/>
                                          </p:stCondLst>
                                        </p:cTn>
                                        <p:tgtEl>
                                          <p:spTgt spid="144392"/>
                                        </p:tgtEl>
                                        <p:attrNameLst>
                                          <p:attrName>style.visibility</p:attrName>
                                        </p:attrNameLst>
                                      </p:cBhvr>
                                      <p:to>
                                        <p:strVal val="visible"/>
                                      </p:to>
                                    </p:set>
                                    <p:animEffect transition="in" filter="slide(fromLeft)">
                                      <p:cBhvr>
                                        <p:cTn id="35" dur="500"/>
                                        <p:tgtEl>
                                          <p:spTgt spid="144392"/>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4393"/>
                                        </p:tgtEl>
                                        <p:attrNameLst>
                                          <p:attrName>style.visibility</p:attrName>
                                        </p:attrNameLst>
                                      </p:cBhvr>
                                      <p:to>
                                        <p:strVal val="visible"/>
                                      </p:to>
                                    </p:set>
                                    <p:animEffect transition="in" filter="fade">
                                      <p:cBhvr>
                                        <p:cTn id="40" dur="1000"/>
                                        <p:tgtEl>
                                          <p:spTgt spid="144393"/>
                                        </p:tgtEl>
                                      </p:cBhvr>
                                    </p:animEffect>
                                    <p:anim calcmode="lin" valueType="num">
                                      <p:cBhvr>
                                        <p:cTn id="41" dur="1000" fill="hold"/>
                                        <p:tgtEl>
                                          <p:spTgt spid="144393"/>
                                        </p:tgtEl>
                                        <p:attrNameLst>
                                          <p:attrName>ppt_x</p:attrName>
                                        </p:attrNameLst>
                                      </p:cBhvr>
                                      <p:tavLst>
                                        <p:tav tm="0">
                                          <p:val>
                                            <p:strVal val="#ppt_x"/>
                                          </p:val>
                                        </p:tav>
                                        <p:tav tm="100000">
                                          <p:val>
                                            <p:strVal val="#ppt_x"/>
                                          </p:val>
                                        </p:tav>
                                      </p:tavLst>
                                    </p:anim>
                                    <p:anim calcmode="lin" valueType="num">
                                      <p:cBhvr>
                                        <p:cTn id="42" dur="1000" fill="hold"/>
                                        <p:tgtEl>
                                          <p:spTgt spid="14439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4394"/>
                                        </p:tgtEl>
                                        <p:attrNameLst>
                                          <p:attrName>style.visibility</p:attrName>
                                        </p:attrNameLst>
                                      </p:cBhvr>
                                      <p:to>
                                        <p:strVal val="visible"/>
                                      </p:to>
                                    </p:set>
                                    <p:animEffect transition="in" filter="fade">
                                      <p:cBhvr>
                                        <p:cTn id="47" dur="1000"/>
                                        <p:tgtEl>
                                          <p:spTgt spid="144394"/>
                                        </p:tgtEl>
                                      </p:cBhvr>
                                    </p:animEffect>
                                    <p:anim calcmode="lin" valueType="num">
                                      <p:cBhvr>
                                        <p:cTn id="48" dur="1000" fill="hold"/>
                                        <p:tgtEl>
                                          <p:spTgt spid="144394"/>
                                        </p:tgtEl>
                                        <p:attrNameLst>
                                          <p:attrName>ppt_x</p:attrName>
                                        </p:attrNameLst>
                                      </p:cBhvr>
                                      <p:tavLst>
                                        <p:tav tm="0">
                                          <p:val>
                                            <p:strVal val="#ppt_x"/>
                                          </p:val>
                                        </p:tav>
                                        <p:tav tm="100000">
                                          <p:val>
                                            <p:strVal val="#ppt_x"/>
                                          </p:val>
                                        </p:tav>
                                      </p:tavLst>
                                    </p:anim>
                                    <p:anim calcmode="lin" valueType="num">
                                      <p:cBhvr>
                                        <p:cTn id="49" dur="1000" fill="hold"/>
                                        <p:tgtEl>
                                          <p:spTgt spid="14439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2" presetClass="entr" presetSubtype="1" fill="hold" nodeType="clickEffect">
                                  <p:stCondLst>
                                    <p:cond delay="0"/>
                                  </p:stCondLst>
                                  <p:childTnLst>
                                    <p:set>
                                      <p:cBhvr>
                                        <p:cTn id="53" dur="1" fill="hold">
                                          <p:stCondLst>
                                            <p:cond delay="0"/>
                                          </p:stCondLst>
                                        </p:cTn>
                                        <p:tgtEl>
                                          <p:spTgt spid="144391"/>
                                        </p:tgtEl>
                                        <p:attrNameLst>
                                          <p:attrName>style.visibility</p:attrName>
                                        </p:attrNameLst>
                                      </p:cBhvr>
                                      <p:to>
                                        <p:strVal val="visible"/>
                                      </p:to>
                                    </p:set>
                                    <p:animEffect transition="in" filter="slide(fromTop)">
                                      <p:cBhvr>
                                        <p:cTn id="54" dur="500"/>
                                        <p:tgtEl>
                                          <p:spTgt spid="144391"/>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44388"/>
                                        </p:tgtEl>
                                        <p:attrNameLst>
                                          <p:attrName>style.visibility</p:attrName>
                                        </p:attrNameLst>
                                      </p:cBhvr>
                                      <p:to>
                                        <p:strVal val="visible"/>
                                      </p:to>
                                    </p:set>
                                    <p:animEffect transition="in" filter="fade">
                                      <p:cBhvr>
                                        <p:cTn id="59" dur="1000"/>
                                        <p:tgtEl>
                                          <p:spTgt spid="144388"/>
                                        </p:tgtEl>
                                      </p:cBhvr>
                                    </p:animEffect>
                                    <p:anim calcmode="lin" valueType="num">
                                      <p:cBhvr>
                                        <p:cTn id="60" dur="1000" fill="hold"/>
                                        <p:tgtEl>
                                          <p:spTgt spid="144388"/>
                                        </p:tgtEl>
                                        <p:attrNameLst>
                                          <p:attrName>ppt_x</p:attrName>
                                        </p:attrNameLst>
                                      </p:cBhvr>
                                      <p:tavLst>
                                        <p:tav tm="0">
                                          <p:val>
                                            <p:strVal val="#ppt_x"/>
                                          </p:val>
                                        </p:tav>
                                        <p:tav tm="100000">
                                          <p:val>
                                            <p:strVal val="#ppt_x"/>
                                          </p:val>
                                        </p:tav>
                                      </p:tavLst>
                                    </p:anim>
                                    <p:anim calcmode="lin" valueType="num">
                                      <p:cBhvr>
                                        <p:cTn id="61" dur="1000" fill="hold"/>
                                        <p:tgtEl>
                                          <p:spTgt spid="1443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uiExpand="1" build="p"/>
      <p:bldP spid="144388" grpId="0" bldLvl="0" animBg="1"/>
      <p:bldP spid="144389" grpId="0" bldLvl="0" animBg="1"/>
      <p:bldP spid="144390" grpId="0" bldLvl="0" animBg="1"/>
      <p:bldP spid="144393" grpId="0"/>
      <p:bldP spid="14439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文本占位符 135170"/>
          <p:cNvSpPr>
            <a:spLocks noGrp="1"/>
          </p:cNvSpPr>
          <p:nvPr>
            <p:ph type="body" idx="1"/>
          </p:nvPr>
        </p:nvSpPr>
        <p:spPr>
          <a:xfrm>
            <a:off x="821055" y="836295"/>
            <a:ext cx="9689465" cy="4919980"/>
          </a:xfrm>
        </p:spPr>
        <p:txBody>
          <a:bodyPr>
            <a:normAutofit fontScale="90000"/>
          </a:bodyPr>
          <a:lstStyle/>
          <a:p>
            <a:pPr fontAlgn="auto">
              <a:lnSpc>
                <a:spcPct val="140000"/>
              </a:lnSpc>
              <a:buSzPct val="150000"/>
              <a:buNone/>
            </a:pPr>
            <a:r>
              <a:rPr lang="en-US" altLang="zh-CN" sz="2400" b="1" dirty="0">
                <a:solidFill>
                  <a:srgbClr val="FF0000"/>
                </a:solidFill>
              </a:rPr>
              <a:t>  </a:t>
            </a:r>
            <a:r>
              <a:rPr lang="en-US" altLang="zh-CN" sz="2400" b="1" dirty="0">
                <a:gradFill>
                  <a:gsLst>
                    <a:gs pos="21000">
                      <a:srgbClr val="53575C"/>
                    </a:gs>
                    <a:gs pos="88000">
                      <a:srgbClr val="C5C7CA"/>
                    </a:gs>
                  </a:gsLst>
                  <a:lin ang="5400000"/>
                </a:gradFill>
                <a:effectLst/>
              </a:rPr>
              <a:t> </a:t>
            </a:r>
            <a:r>
              <a:rPr lang="en-US" altLang="zh-CN" b="1" dirty="0">
                <a:gradFill>
                  <a:gsLst>
                    <a:gs pos="21000">
                      <a:srgbClr val="53575C"/>
                    </a:gs>
                    <a:gs pos="88000">
                      <a:srgbClr val="C5C7CA"/>
                    </a:gs>
                  </a:gsLst>
                  <a:lin ang="5400000"/>
                </a:gradFill>
                <a:effectLst/>
                <a:latin typeface="+mj-ea"/>
                <a:ea typeface="+mj-ea"/>
                <a:cs typeface="+mj-ea"/>
              </a:rPr>
              <a:t> </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根据原文内容，下列说法不正确的一项是</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mj-ea"/>
                <a:ea typeface="+mj-ea"/>
                <a:cs typeface="+mj-ea"/>
              </a:rPr>
              <a:t>    A</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．如果气候容量无限，就不必对气候变化进行伦理审视、讨论气候的正义问题。</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mj-ea"/>
                <a:ea typeface="+mj-ea"/>
                <a:cs typeface="+mj-ea"/>
              </a:rPr>
              <a:t>    B</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．如果气候变化公约或协定的长期目标能落实，那么后代需求就可以得到保证。</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mj-ea"/>
                <a:ea typeface="+mj-ea"/>
                <a:cs typeface="+mj-ea"/>
              </a:rPr>
              <a:t>    C</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．只有每个人都控制“碳足迹”，从而实现了代际共享，才能避免“生态赤字”。</a:t>
            </a:r>
          </a:p>
          <a:p>
            <a:pPr fontAlgn="auto">
              <a:lnSpc>
                <a:spcPct val="140000"/>
              </a:lnSpc>
              <a:buNone/>
            </a:pPr>
            <a:endPar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fade">
                                      <p:cBhvr>
                                        <p:cTn id="7" dur="1000"/>
                                        <p:tgtEl>
                                          <p:spTgt spid="135171">
                                            <p:txEl>
                                              <p:pRg st="0" end="0"/>
                                            </p:txEl>
                                          </p:spTgt>
                                        </p:tgtEl>
                                      </p:cBhvr>
                                    </p:animEffect>
                                    <p:anim calcmode="lin" valueType="num">
                                      <p:cBhvr>
                                        <p:cTn id="8" dur="1000" fill="hold"/>
                                        <p:tgtEl>
                                          <p:spTgt spid="135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51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文本框 143362"/>
          <p:cNvSpPr txBox="1"/>
          <p:nvPr/>
        </p:nvSpPr>
        <p:spPr>
          <a:xfrm>
            <a:off x="1919288" y="1052513"/>
            <a:ext cx="2089150" cy="95313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en-US" sz="2800" u="none" dirty="0">
                <a:latin typeface="Arial" panose="020B0604020202020204" pitchFamily="34" charset="0"/>
                <a:ea typeface="黑体" panose="02010609060101010101" pitchFamily="49" charset="-122"/>
              </a:rPr>
              <a:t>如果</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气候容量无限</a:t>
            </a:r>
          </a:p>
        </p:txBody>
      </p:sp>
      <p:sp>
        <p:nvSpPr>
          <p:cNvPr id="143364" name="文本框 143363"/>
          <p:cNvSpPr txBox="1"/>
          <p:nvPr/>
        </p:nvSpPr>
        <p:spPr>
          <a:xfrm>
            <a:off x="5664200" y="981075"/>
            <a:ext cx="4608513" cy="953135"/>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en-US" sz="2800" u="none" dirty="0">
                <a:latin typeface="Arial" panose="020B0604020202020204" pitchFamily="34" charset="0"/>
                <a:ea typeface="黑体" panose="02010609060101010101" pitchFamily="49" charset="-122"/>
              </a:rPr>
              <a:t>就</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不必对气候变化进行伦理审视、讨论气候的正义问题</a:t>
            </a:r>
          </a:p>
        </p:txBody>
      </p:sp>
      <p:sp>
        <p:nvSpPr>
          <p:cNvPr id="143365" name="文本框 143364"/>
          <p:cNvSpPr txBox="1"/>
          <p:nvPr/>
        </p:nvSpPr>
        <p:spPr>
          <a:xfrm>
            <a:off x="1847850" y="2708275"/>
            <a:ext cx="3816350" cy="95313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latin typeface="Arial" panose="020B0604020202020204" pitchFamily="34" charset="0"/>
                <a:ea typeface="黑体" panose="02010609060101010101" pitchFamily="49" charset="-122"/>
              </a:rPr>
              <a:t>如果</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气候变化公约或协定的长期目标能落实</a:t>
            </a:r>
          </a:p>
        </p:txBody>
      </p:sp>
      <p:sp>
        <p:nvSpPr>
          <p:cNvPr id="143366" name="文本框 143365"/>
          <p:cNvSpPr txBox="1"/>
          <p:nvPr/>
        </p:nvSpPr>
        <p:spPr>
          <a:xfrm>
            <a:off x="7391400" y="2708275"/>
            <a:ext cx="2808288" cy="95313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latin typeface="Arial" panose="020B0604020202020204" pitchFamily="34" charset="0"/>
                <a:ea typeface="黑体" panose="02010609060101010101" pitchFamily="49" charset="-122"/>
              </a:rPr>
              <a:t>那么</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后代需求</a:t>
            </a:r>
            <a:r>
              <a:rPr lang="zh-CN" altLang="zh-CN" sz="2800" u="none" dirty="0">
                <a:latin typeface="Arial" panose="020B0604020202020204" pitchFamily="34" charset="0"/>
                <a:ea typeface="黑体" panose="02010609060101010101" pitchFamily="49" charset="-122"/>
              </a:rPr>
              <a:t>就</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可以得到保证</a:t>
            </a:r>
          </a:p>
        </p:txBody>
      </p:sp>
      <p:sp>
        <p:nvSpPr>
          <p:cNvPr id="143367" name="文本框 143366"/>
          <p:cNvSpPr txBox="1"/>
          <p:nvPr/>
        </p:nvSpPr>
        <p:spPr>
          <a:xfrm>
            <a:off x="1919288" y="4221163"/>
            <a:ext cx="3240087" cy="138366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latin typeface="Arial" panose="020B0604020202020204" pitchFamily="34" charset="0"/>
                <a:ea typeface="黑体" panose="02010609060101010101" pitchFamily="49" charset="-122"/>
              </a:rPr>
              <a:t>只有</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每个人都控制“碳足迹”，从而实现了代际共享</a:t>
            </a:r>
          </a:p>
        </p:txBody>
      </p:sp>
      <p:sp>
        <p:nvSpPr>
          <p:cNvPr id="143368" name="文本框 143367"/>
          <p:cNvSpPr txBox="1"/>
          <p:nvPr/>
        </p:nvSpPr>
        <p:spPr>
          <a:xfrm>
            <a:off x="7248525" y="4365625"/>
            <a:ext cx="2592388" cy="95313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latin typeface="Arial" panose="020B0604020202020204" pitchFamily="34" charset="0"/>
                <a:ea typeface="黑体" panose="02010609060101010101" pitchFamily="49" charset="-122"/>
              </a:rPr>
              <a:t>才能</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pitchFamily="49" charset="-122"/>
              </a:rPr>
              <a:t>避免“生态赤字”</a:t>
            </a:r>
          </a:p>
        </p:txBody>
      </p:sp>
      <p:sp>
        <p:nvSpPr>
          <p:cNvPr id="143369" name="右箭头 143368"/>
          <p:cNvSpPr/>
          <p:nvPr/>
        </p:nvSpPr>
        <p:spPr>
          <a:xfrm>
            <a:off x="5664200" y="3141663"/>
            <a:ext cx="1511300" cy="142875"/>
          </a:xfrm>
          <a:prstGeom prst="rightArrow">
            <a:avLst>
              <a:gd name="adj1" fmla="val 50000"/>
              <a:gd name="adj2" fmla="val 2644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3372" name="文本框 143371"/>
          <p:cNvSpPr txBox="1"/>
          <p:nvPr/>
        </p:nvSpPr>
        <p:spPr>
          <a:xfrm>
            <a:off x="3863975" y="1557338"/>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（假设关系）</a:t>
            </a:r>
          </a:p>
        </p:txBody>
      </p:sp>
      <p:sp>
        <p:nvSpPr>
          <p:cNvPr id="143373" name="文本框 143372"/>
          <p:cNvSpPr txBox="1"/>
          <p:nvPr/>
        </p:nvSpPr>
        <p:spPr>
          <a:xfrm>
            <a:off x="5591175" y="2349500"/>
            <a:ext cx="1655763" cy="829945"/>
          </a:xfrm>
          <a:prstGeom prst="rect">
            <a:avLst/>
          </a:prstGeom>
          <a:noFill/>
          <a:ln w="9525">
            <a:noFill/>
          </a:ln>
        </p:spPr>
        <p:txBody>
          <a:bodyPr>
            <a:spAutoFit/>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充分条件假言推理</a:t>
            </a:r>
          </a:p>
        </p:txBody>
      </p:sp>
      <p:sp>
        <p:nvSpPr>
          <p:cNvPr id="143374" name="文本框 143373"/>
          <p:cNvSpPr txBox="1"/>
          <p:nvPr/>
        </p:nvSpPr>
        <p:spPr>
          <a:xfrm>
            <a:off x="5303838" y="3284538"/>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（假设关系）</a:t>
            </a:r>
          </a:p>
        </p:txBody>
      </p:sp>
      <p:sp>
        <p:nvSpPr>
          <p:cNvPr id="143375" name="右箭头 143374"/>
          <p:cNvSpPr/>
          <p:nvPr/>
        </p:nvSpPr>
        <p:spPr>
          <a:xfrm>
            <a:off x="5448300" y="4724400"/>
            <a:ext cx="1511300" cy="142875"/>
          </a:xfrm>
          <a:prstGeom prst="rightArrow">
            <a:avLst>
              <a:gd name="adj1" fmla="val 50000"/>
              <a:gd name="adj2" fmla="val 2644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3376" name="文本框 143375"/>
          <p:cNvSpPr txBox="1"/>
          <p:nvPr/>
        </p:nvSpPr>
        <p:spPr>
          <a:xfrm>
            <a:off x="5375275" y="3933825"/>
            <a:ext cx="1441450" cy="82994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必要条件假言推理</a:t>
            </a:r>
          </a:p>
        </p:txBody>
      </p:sp>
      <p:sp>
        <p:nvSpPr>
          <p:cNvPr id="143377" name="文本框 143376"/>
          <p:cNvSpPr txBox="1"/>
          <p:nvPr/>
        </p:nvSpPr>
        <p:spPr>
          <a:xfrm>
            <a:off x="5016500" y="4868863"/>
            <a:ext cx="1943100"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（条件关系）</a:t>
            </a:r>
          </a:p>
        </p:txBody>
      </p:sp>
      <p:sp>
        <p:nvSpPr>
          <p:cNvPr id="143378" name="矩形 143377"/>
          <p:cNvSpPr/>
          <p:nvPr/>
        </p:nvSpPr>
        <p:spPr>
          <a:xfrm>
            <a:off x="1992313" y="404813"/>
            <a:ext cx="1079500" cy="521970"/>
          </a:xfrm>
          <a:prstGeom prst="rect">
            <a:avLst/>
          </a:prstGeom>
          <a:noFill/>
          <a:ln w="9525">
            <a:noFill/>
          </a:ln>
        </p:spPr>
        <p:txBody>
          <a:bodyPr>
            <a:spAutoFit/>
            <a:scene3d>
              <a:camera prst="orthographicFront"/>
              <a:lightRig rig="threePt" dir="t"/>
            </a:scene3d>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3379" name="矩形 143378"/>
          <p:cNvSpPr/>
          <p:nvPr/>
        </p:nvSpPr>
        <p:spPr>
          <a:xfrm>
            <a:off x="1992313" y="2205038"/>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B</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3380" name="矩形 143379"/>
          <p:cNvSpPr/>
          <p:nvPr/>
        </p:nvSpPr>
        <p:spPr>
          <a:xfrm>
            <a:off x="1919288" y="3716338"/>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C</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3383" name="矩形 143382"/>
          <p:cNvSpPr/>
          <p:nvPr/>
        </p:nvSpPr>
        <p:spPr>
          <a:xfrm>
            <a:off x="6816725" y="2852738"/>
            <a:ext cx="690880" cy="706755"/>
          </a:xfrm>
          <a:prstGeom prst="rect">
            <a:avLst/>
          </a:prstGeom>
          <a:noFill/>
          <a:ln w="9525">
            <a:noFill/>
          </a:ln>
        </p:spPr>
        <p:txBody>
          <a:bodyPr wrap="none" anchor="t">
            <a:spAutoFit/>
          </a:bodyPr>
          <a:lstStyle/>
          <a:p>
            <a:pPr>
              <a:spcBef>
                <a:spcPct val="0"/>
              </a:spcBef>
            </a:pPr>
            <a:r>
              <a:rPr lang="en-US" altLang="zh-CN" sz="4000" u="none" dirty="0">
                <a:latin typeface="Arial" panose="020B0604020202020204" pitchFamily="34" charset="0"/>
                <a:ea typeface="黑体" panose="02010609060101010101" pitchFamily="49" charset="-122"/>
              </a:rPr>
              <a:t>×</a:t>
            </a:r>
          </a:p>
        </p:txBody>
      </p:sp>
      <p:sp>
        <p:nvSpPr>
          <p:cNvPr id="143385" name="矩形 143384"/>
          <p:cNvSpPr/>
          <p:nvPr/>
        </p:nvSpPr>
        <p:spPr>
          <a:xfrm>
            <a:off x="5159375" y="1052513"/>
            <a:ext cx="719138" cy="706755"/>
          </a:xfrm>
          <a:prstGeom prst="rect">
            <a:avLst/>
          </a:prstGeom>
          <a:noFill/>
          <a:ln w="9525">
            <a:noFill/>
          </a:ln>
        </p:spPr>
        <p:txBody>
          <a:bodyPr>
            <a:spAutoFit/>
          </a:bodyPr>
          <a:lstStyle/>
          <a:p>
            <a:pPr>
              <a:spcBef>
                <a:spcPct val="0"/>
              </a:spcBef>
            </a:pPr>
            <a:r>
              <a:rPr lang="en-US" altLang="zh-CN" sz="4000" u="none" dirty="0">
                <a:latin typeface="Arial" panose="020B0604020202020204" pitchFamily="34" charset="0"/>
                <a:ea typeface="宋体" panose="02010600030101010101" pitchFamily="2" charset="-122"/>
              </a:rPr>
              <a:t>√</a:t>
            </a:r>
          </a:p>
        </p:txBody>
      </p:sp>
      <p:sp>
        <p:nvSpPr>
          <p:cNvPr id="143386" name="右箭头 143385"/>
          <p:cNvSpPr/>
          <p:nvPr/>
        </p:nvSpPr>
        <p:spPr>
          <a:xfrm>
            <a:off x="4295775" y="1412875"/>
            <a:ext cx="1152525" cy="144463"/>
          </a:xfrm>
          <a:prstGeom prst="rightArrow">
            <a:avLst>
              <a:gd name="adj1" fmla="val 50000"/>
              <a:gd name="adj2" fmla="val 199449"/>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3387" name="文本框 143386"/>
          <p:cNvSpPr txBox="1"/>
          <p:nvPr/>
        </p:nvSpPr>
        <p:spPr>
          <a:xfrm>
            <a:off x="4151313" y="620713"/>
            <a:ext cx="1511300" cy="82994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rPr>
              <a:t>充分条件假言推理</a:t>
            </a:r>
          </a:p>
        </p:txBody>
      </p:sp>
      <p:sp>
        <p:nvSpPr>
          <p:cNvPr id="143388" name="矩形 143387"/>
          <p:cNvSpPr/>
          <p:nvPr/>
        </p:nvSpPr>
        <p:spPr>
          <a:xfrm>
            <a:off x="6672263" y="4365625"/>
            <a:ext cx="719137" cy="706755"/>
          </a:xfrm>
          <a:prstGeom prst="rect">
            <a:avLst/>
          </a:prstGeom>
          <a:noFill/>
          <a:ln w="9525">
            <a:noFill/>
          </a:ln>
        </p:spPr>
        <p:txBody>
          <a:bodyPr>
            <a:spAutoFit/>
          </a:bodyPr>
          <a:lstStyle/>
          <a:p>
            <a:pPr>
              <a:spcBef>
                <a:spcPct val="0"/>
              </a:spcBef>
            </a:pPr>
            <a:r>
              <a:rPr lang="en-US" altLang="zh-CN" sz="4000" u="none" dirty="0">
                <a:latin typeface="Arial" panose="020B0604020202020204" pitchFamily="34" charset="0"/>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78"/>
                                        </p:tgtEl>
                                        <p:attrNameLst>
                                          <p:attrName>style.visibility</p:attrName>
                                        </p:attrNameLst>
                                      </p:cBhvr>
                                      <p:to>
                                        <p:strVal val="visible"/>
                                      </p:to>
                                    </p:set>
                                    <p:animEffect transition="in" filter="fade">
                                      <p:cBhvr>
                                        <p:cTn id="7" dur="1000"/>
                                        <p:tgtEl>
                                          <p:spTgt spid="143378"/>
                                        </p:tgtEl>
                                      </p:cBhvr>
                                    </p:animEffect>
                                    <p:anim calcmode="lin" valueType="num">
                                      <p:cBhvr>
                                        <p:cTn id="8" dur="1000" fill="hold"/>
                                        <p:tgtEl>
                                          <p:spTgt spid="143378"/>
                                        </p:tgtEl>
                                        <p:attrNameLst>
                                          <p:attrName>ppt_x</p:attrName>
                                        </p:attrNameLst>
                                      </p:cBhvr>
                                      <p:tavLst>
                                        <p:tav tm="0">
                                          <p:val>
                                            <p:strVal val="#ppt_x"/>
                                          </p:val>
                                        </p:tav>
                                        <p:tav tm="100000">
                                          <p:val>
                                            <p:strVal val="#ppt_x"/>
                                          </p:val>
                                        </p:tav>
                                      </p:tavLst>
                                    </p:anim>
                                    <p:anim calcmode="lin" valueType="num">
                                      <p:cBhvr>
                                        <p:cTn id="9" dur="1000" fill="hold"/>
                                        <p:tgtEl>
                                          <p:spTgt spid="14337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3363"/>
                                        </p:tgtEl>
                                        <p:attrNameLst>
                                          <p:attrName>style.visibility</p:attrName>
                                        </p:attrNameLst>
                                      </p:cBhvr>
                                      <p:to>
                                        <p:strVal val="visible"/>
                                      </p:to>
                                    </p:set>
                                    <p:animEffect transition="in" filter="fade">
                                      <p:cBhvr>
                                        <p:cTn id="13" dur="1000"/>
                                        <p:tgtEl>
                                          <p:spTgt spid="143363"/>
                                        </p:tgtEl>
                                      </p:cBhvr>
                                    </p:animEffect>
                                    <p:anim calcmode="lin" valueType="num">
                                      <p:cBhvr>
                                        <p:cTn id="14" dur="1000" fill="hold"/>
                                        <p:tgtEl>
                                          <p:spTgt spid="143363"/>
                                        </p:tgtEl>
                                        <p:attrNameLst>
                                          <p:attrName>ppt_x</p:attrName>
                                        </p:attrNameLst>
                                      </p:cBhvr>
                                      <p:tavLst>
                                        <p:tav tm="0">
                                          <p:val>
                                            <p:strVal val="#ppt_x"/>
                                          </p:val>
                                        </p:tav>
                                        <p:tav tm="100000">
                                          <p:val>
                                            <p:strVal val="#ppt_x"/>
                                          </p:val>
                                        </p:tav>
                                      </p:tavLst>
                                    </p:anim>
                                    <p:anim calcmode="lin" valueType="num">
                                      <p:cBhvr>
                                        <p:cTn id="15" dur="1000" fill="hold"/>
                                        <p:tgtEl>
                                          <p:spTgt spid="14336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3364"/>
                                        </p:tgtEl>
                                        <p:attrNameLst>
                                          <p:attrName>style.visibility</p:attrName>
                                        </p:attrNameLst>
                                      </p:cBhvr>
                                      <p:to>
                                        <p:strVal val="visible"/>
                                      </p:to>
                                    </p:set>
                                    <p:animEffect transition="in" filter="fade">
                                      <p:cBhvr>
                                        <p:cTn id="20" dur="1000"/>
                                        <p:tgtEl>
                                          <p:spTgt spid="143364"/>
                                        </p:tgtEl>
                                      </p:cBhvr>
                                    </p:animEffect>
                                    <p:anim calcmode="lin" valueType="num">
                                      <p:cBhvr>
                                        <p:cTn id="21" dur="1000" fill="hold"/>
                                        <p:tgtEl>
                                          <p:spTgt spid="143364"/>
                                        </p:tgtEl>
                                        <p:attrNameLst>
                                          <p:attrName>ppt_x</p:attrName>
                                        </p:attrNameLst>
                                      </p:cBhvr>
                                      <p:tavLst>
                                        <p:tav tm="0">
                                          <p:val>
                                            <p:strVal val="#ppt_x"/>
                                          </p:val>
                                        </p:tav>
                                        <p:tav tm="100000">
                                          <p:val>
                                            <p:strVal val="#ppt_x"/>
                                          </p:val>
                                        </p:tav>
                                      </p:tavLst>
                                    </p:anim>
                                    <p:anim calcmode="lin" valueType="num">
                                      <p:cBhvr>
                                        <p:cTn id="22" dur="1000" fill="hold"/>
                                        <p:tgtEl>
                                          <p:spTgt spid="14336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143386"/>
                                        </p:tgtEl>
                                        <p:attrNameLst>
                                          <p:attrName>style.visibility</p:attrName>
                                        </p:attrNameLst>
                                      </p:cBhvr>
                                      <p:to>
                                        <p:strVal val="visible"/>
                                      </p:to>
                                    </p:set>
                                    <p:animEffect transition="in" filter="slide(fromLeft)">
                                      <p:cBhvr>
                                        <p:cTn id="27" dur="500"/>
                                        <p:tgtEl>
                                          <p:spTgt spid="143386"/>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43372"/>
                                        </p:tgtEl>
                                        <p:attrNameLst>
                                          <p:attrName>style.visibility</p:attrName>
                                        </p:attrNameLst>
                                      </p:cBhvr>
                                      <p:to>
                                        <p:strVal val="visible"/>
                                      </p:to>
                                    </p:set>
                                    <p:animEffect transition="in" filter="fade">
                                      <p:cBhvr>
                                        <p:cTn id="32" dur="1000"/>
                                        <p:tgtEl>
                                          <p:spTgt spid="143372"/>
                                        </p:tgtEl>
                                      </p:cBhvr>
                                    </p:animEffect>
                                    <p:anim calcmode="lin" valueType="num">
                                      <p:cBhvr>
                                        <p:cTn id="33" dur="1000" fill="hold"/>
                                        <p:tgtEl>
                                          <p:spTgt spid="143372"/>
                                        </p:tgtEl>
                                        <p:attrNameLst>
                                          <p:attrName>ppt_x</p:attrName>
                                        </p:attrNameLst>
                                      </p:cBhvr>
                                      <p:tavLst>
                                        <p:tav tm="0">
                                          <p:val>
                                            <p:strVal val="#ppt_x"/>
                                          </p:val>
                                        </p:tav>
                                        <p:tav tm="100000">
                                          <p:val>
                                            <p:strVal val="#ppt_x"/>
                                          </p:val>
                                        </p:tav>
                                      </p:tavLst>
                                    </p:anim>
                                    <p:anim calcmode="lin" valueType="num">
                                      <p:cBhvr>
                                        <p:cTn id="34" dur="1000" fill="hold"/>
                                        <p:tgtEl>
                                          <p:spTgt spid="14337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3387"/>
                                        </p:tgtEl>
                                        <p:attrNameLst>
                                          <p:attrName>style.visibility</p:attrName>
                                        </p:attrNameLst>
                                      </p:cBhvr>
                                      <p:to>
                                        <p:strVal val="visible"/>
                                      </p:to>
                                    </p:set>
                                    <p:animEffect transition="in" filter="fade">
                                      <p:cBhvr>
                                        <p:cTn id="39" dur="1000"/>
                                        <p:tgtEl>
                                          <p:spTgt spid="143387"/>
                                        </p:tgtEl>
                                      </p:cBhvr>
                                    </p:animEffect>
                                    <p:anim calcmode="lin" valueType="num">
                                      <p:cBhvr>
                                        <p:cTn id="40" dur="1000" fill="hold"/>
                                        <p:tgtEl>
                                          <p:spTgt spid="143387"/>
                                        </p:tgtEl>
                                        <p:attrNameLst>
                                          <p:attrName>ppt_x</p:attrName>
                                        </p:attrNameLst>
                                      </p:cBhvr>
                                      <p:tavLst>
                                        <p:tav tm="0">
                                          <p:val>
                                            <p:strVal val="#ppt_x"/>
                                          </p:val>
                                        </p:tav>
                                        <p:tav tm="100000">
                                          <p:val>
                                            <p:strVal val="#ppt_x"/>
                                          </p:val>
                                        </p:tav>
                                      </p:tavLst>
                                    </p:anim>
                                    <p:anim calcmode="lin" valueType="num">
                                      <p:cBhvr>
                                        <p:cTn id="41" dur="1000" fill="hold"/>
                                        <p:tgtEl>
                                          <p:spTgt spid="14338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143385"/>
                                        </p:tgtEl>
                                        <p:attrNameLst>
                                          <p:attrName>style.visibility</p:attrName>
                                        </p:attrNameLst>
                                      </p:cBhvr>
                                      <p:to>
                                        <p:strVal val="visible"/>
                                      </p:to>
                                    </p:set>
                                    <p:anim calcmode="lin" valueType="num">
                                      <p:cBhvr>
                                        <p:cTn id="46" dur="1000" fill="hold"/>
                                        <p:tgtEl>
                                          <p:spTgt spid="143385"/>
                                        </p:tgtEl>
                                        <p:attrNameLst>
                                          <p:attrName>ppt_w</p:attrName>
                                        </p:attrNameLst>
                                      </p:cBhvr>
                                      <p:tavLst>
                                        <p:tav tm="0">
                                          <p:val>
                                            <p:strVal val="#ppt_w*0.70"/>
                                          </p:val>
                                        </p:tav>
                                        <p:tav tm="100000">
                                          <p:val>
                                            <p:strVal val="#ppt_w"/>
                                          </p:val>
                                        </p:tav>
                                      </p:tavLst>
                                    </p:anim>
                                    <p:anim calcmode="lin" valueType="num">
                                      <p:cBhvr>
                                        <p:cTn id="47" dur="1000" fill="hold"/>
                                        <p:tgtEl>
                                          <p:spTgt spid="143385"/>
                                        </p:tgtEl>
                                        <p:attrNameLst>
                                          <p:attrName>ppt_h</p:attrName>
                                        </p:attrNameLst>
                                      </p:cBhvr>
                                      <p:tavLst>
                                        <p:tav tm="0">
                                          <p:val>
                                            <p:strVal val="#ppt_h"/>
                                          </p:val>
                                        </p:tav>
                                        <p:tav tm="100000">
                                          <p:val>
                                            <p:strVal val="#ppt_h"/>
                                          </p:val>
                                        </p:tav>
                                      </p:tavLst>
                                    </p:anim>
                                    <p:animEffect transition="in" filter="fade">
                                      <p:cBhvr>
                                        <p:cTn id="48" dur="1000"/>
                                        <p:tgtEl>
                                          <p:spTgt spid="143385"/>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43379"/>
                                        </p:tgtEl>
                                        <p:attrNameLst>
                                          <p:attrName>style.visibility</p:attrName>
                                        </p:attrNameLst>
                                      </p:cBhvr>
                                      <p:to>
                                        <p:strVal val="visible"/>
                                      </p:to>
                                    </p:set>
                                    <p:animEffect transition="in" filter="fade">
                                      <p:cBhvr>
                                        <p:cTn id="53" dur="1000"/>
                                        <p:tgtEl>
                                          <p:spTgt spid="143379"/>
                                        </p:tgtEl>
                                      </p:cBhvr>
                                    </p:animEffect>
                                    <p:anim calcmode="lin" valueType="num">
                                      <p:cBhvr>
                                        <p:cTn id="54" dur="1000" fill="hold"/>
                                        <p:tgtEl>
                                          <p:spTgt spid="143379"/>
                                        </p:tgtEl>
                                        <p:attrNameLst>
                                          <p:attrName>ppt_x</p:attrName>
                                        </p:attrNameLst>
                                      </p:cBhvr>
                                      <p:tavLst>
                                        <p:tav tm="0">
                                          <p:val>
                                            <p:strVal val="#ppt_x"/>
                                          </p:val>
                                        </p:tav>
                                        <p:tav tm="100000">
                                          <p:val>
                                            <p:strVal val="#ppt_x"/>
                                          </p:val>
                                        </p:tav>
                                      </p:tavLst>
                                    </p:anim>
                                    <p:anim calcmode="lin" valueType="num">
                                      <p:cBhvr>
                                        <p:cTn id="55" dur="1000" fill="hold"/>
                                        <p:tgtEl>
                                          <p:spTgt spid="143379"/>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43365"/>
                                        </p:tgtEl>
                                        <p:attrNameLst>
                                          <p:attrName>style.visibility</p:attrName>
                                        </p:attrNameLst>
                                      </p:cBhvr>
                                      <p:to>
                                        <p:strVal val="visible"/>
                                      </p:to>
                                    </p:set>
                                    <p:animEffect transition="in" filter="fade">
                                      <p:cBhvr>
                                        <p:cTn id="60" dur="1000"/>
                                        <p:tgtEl>
                                          <p:spTgt spid="143365"/>
                                        </p:tgtEl>
                                      </p:cBhvr>
                                    </p:animEffect>
                                    <p:anim calcmode="lin" valueType="num">
                                      <p:cBhvr>
                                        <p:cTn id="61" dur="1000" fill="hold"/>
                                        <p:tgtEl>
                                          <p:spTgt spid="143365"/>
                                        </p:tgtEl>
                                        <p:attrNameLst>
                                          <p:attrName>ppt_x</p:attrName>
                                        </p:attrNameLst>
                                      </p:cBhvr>
                                      <p:tavLst>
                                        <p:tav tm="0">
                                          <p:val>
                                            <p:strVal val="#ppt_x"/>
                                          </p:val>
                                        </p:tav>
                                        <p:tav tm="100000">
                                          <p:val>
                                            <p:strVal val="#ppt_x"/>
                                          </p:val>
                                        </p:tav>
                                      </p:tavLst>
                                    </p:anim>
                                    <p:anim calcmode="lin" valueType="num">
                                      <p:cBhvr>
                                        <p:cTn id="62" dur="1000" fill="hold"/>
                                        <p:tgtEl>
                                          <p:spTgt spid="14336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43366"/>
                                        </p:tgtEl>
                                        <p:attrNameLst>
                                          <p:attrName>style.visibility</p:attrName>
                                        </p:attrNameLst>
                                      </p:cBhvr>
                                      <p:to>
                                        <p:strVal val="visible"/>
                                      </p:to>
                                    </p:set>
                                    <p:animEffect transition="in" filter="fade">
                                      <p:cBhvr>
                                        <p:cTn id="67" dur="1000"/>
                                        <p:tgtEl>
                                          <p:spTgt spid="143366"/>
                                        </p:tgtEl>
                                      </p:cBhvr>
                                    </p:animEffect>
                                    <p:anim calcmode="lin" valueType="num">
                                      <p:cBhvr>
                                        <p:cTn id="68" dur="1000" fill="hold"/>
                                        <p:tgtEl>
                                          <p:spTgt spid="143366"/>
                                        </p:tgtEl>
                                        <p:attrNameLst>
                                          <p:attrName>ppt_x</p:attrName>
                                        </p:attrNameLst>
                                      </p:cBhvr>
                                      <p:tavLst>
                                        <p:tav tm="0">
                                          <p:val>
                                            <p:strVal val="#ppt_x"/>
                                          </p:val>
                                        </p:tav>
                                        <p:tav tm="100000">
                                          <p:val>
                                            <p:strVal val="#ppt_x"/>
                                          </p:val>
                                        </p:tav>
                                      </p:tavLst>
                                    </p:anim>
                                    <p:anim calcmode="lin" valueType="num">
                                      <p:cBhvr>
                                        <p:cTn id="69" dur="1000" fill="hold"/>
                                        <p:tgtEl>
                                          <p:spTgt spid="14336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2" presetClass="entr" presetSubtype="8" fill="hold" nodeType="clickEffect">
                                  <p:stCondLst>
                                    <p:cond delay="0"/>
                                  </p:stCondLst>
                                  <p:childTnLst>
                                    <p:set>
                                      <p:cBhvr>
                                        <p:cTn id="73" dur="1" fill="hold">
                                          <p:stCondLst>
                                            <p:cond delay="0"/>
                                          </p:stCondLst>
                                        </p:cTn>
                                        <p:tgtEl>
                                          <p:spTgt spid="143369"/>
                                        </p:tgtEl>
                                        <p:attrNameLst>
                                          <p:attrName>style.visibility</p:attrName>
                                        </p:attrNameLst>
                                      </p:cBhvr>
                                      <p:to>
                                        <p:strVal val="visible"/>
                                      </p:to>
                                    </p:set>
                                    <p:animEffect transition="in" filter="slide(fromLeft)">
                                      <p:cBhvr>
                                        <p:cTn id="74" dur="500"/>
                                        <p:tgtEl>
                                          <p:spTgt spid="143369"/>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43374"/>
                                        </p:tgtEl>
                                        <p:attrNameLst>
                                          <p:attrName>style.visibility</p:attrName>
                                        </p:attrNameLst>
                                      </p:cBhvr>
                                      <p:to>
                                        <p:strVal val="visible"/>
                                      </p:to>
                                    </p:set>
                                    <p:animEffect transition="in" filter="fade">
                                      <p:cBhvr>
                                        <p:cTn id="79" dur="1000"/>
                                        <p:tgtEl>
                                          <p:spTgt spid="143374"/>
                                        </p:tgtEl>
                                      </p:cBhvr>
                                    </p:animEffect>
                                    <p:anim calcmode="lin" valueType="num">
                                      <p:cBhvr>
                                        <p:cTn id="80" dur="1000" fill="hold"/>
                                        <p:tgtEl>
                                          <p:spTgt spid="143374"/>
                                        </p:tgtEl>
                                        <p:attrNameLst>
                                          <p:attrName>ppt_x</p:attrName>
                                        </p:attrNameLst>
                                      </p:cBhvr>
                                      <p:tavLst>
                                        <p:tav tm="0">
                                          <p:val>
                                            <p:strVal val="#ppt_x"/>
                                          </p:val>
                                        </p:tav>
                                        <p:tav tm="100000">
                                          <p:val>
                                            <p:strVal val="#ppt_x"/>
                                          </p:val>
                                        </p:tav>
                                      </p:tavLst>
                                    </p:anim>
                                    <p:anim calcmode="lin" valueType="num">
                                      <p:cBhvr>
                                        <p:cTn id="81" dur="1000" fill="hold"/>
                                        <p:tgtEl>
                                          <p:spTgt spid="143374"/>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143373"/>
                                        </p:tgtEl>
                                        <p:attrNameLst>
                                          <p:attrName>style.visibility</p:attrName>
                                        </p:attrNameLst>
                                      </p:cBhvr>
                                      <p:to>
                                        <p:strVal val="visible"/>
                                      </p:to>
                                    </p:set>
                                    <p:animEffect transition="in" filter="fade">
                                      <p:cBhvr>
                                        <p:cTn id="86" dur="1000"/>
                                        <p:tgtEl>
                                          <p:spTgt spid="143373"/>
                                        </p:tgtEl>
                                      </p:cBhvr>
                                    </p:animEffect>
                                    <p:anim calcmode="lin" valueType="num">
                                      <p:cBhvr>
                                        <p:cTn id="87" dur="1000" fill="hold"/>
                                        <p:tgtEl>
                                          <p:spTgt spid="143373"/>
                                        </p:tgtEl>
                                        <p:attrNameLst>
                                          <p:attrName>ppt_x</p:attrName>
                                        </p:attrNameLst>
                                      </p:cBhvr>
                                      <p:tavLst>
                                        <p:tav tm="0">
                                          <p:val>
                                            <p:strVal val="#ppt_x"/>
                                          </p:val>
                                        </p:tav>
                                        <p:tav tm="100000">
                                          <p:val>
                                            <p:strVal val="#ppt_x"/>
                                          </p:val>
                                        </p:tav>
                                      </p:tavLst>
                                    </p:anim>
                                    <p:anim calcmode="lin" valueType="num">
                                      <p:cBhvr>
                                        <p:cTn id="88" dur="1000" fill="hold"/>
                                        <p:tgtEl>
                                          <p:spTgt spid="143373"/>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55" presetClass="entr" presetSubtype="0" fill="hold" grpId="0" nodeType="clickEffect">
                                  <p:stCondLst>
                                    <p:cond delay="0"/>
                                  </p:stCondLst>
                                  <p:childTnLst>
                                    <p:set>
                                      <p:cBhvr>
                                        <p:cTn id="92" dur="1" fill="hold">
                                          <p:stCondLst>
                                            <p:cond delay="0"/>
                                          </p:stCondLst>
                                        </p:cTn>
                                        <p:tgtEl>
                                          <p:spTgt spid="143383"/>
                                        </p:tgtEl>
                                        <p:attrNameLst>
                                          <p:attrName>style.visibility</p:attrName>
                                        </p:attrNameLst>
                                      </p:cBhvr>
                                      <p:to>
                                        <p:strVal val="visible"/>
                                      </p:to>
                                    </p:set>
                                    <p:anim calcmode="lin" valueType="num">
                                      <p:cBhvr>
                                        <p:cTn id="93" dur="1000" fill="hold"/>
                                        <p:tgtEl>
                                          <p:spTgt spid="143383"/>
                                        </p:tgtEl>
                                        <p:attrNameLst>
                                          <p:attrName>ppt_w</p:attrName>
                                        </p:attrNameLst>
                                      </p:cBhvr>
                                      <p:tavLst>
                                        <p:tav tm="0">
                                          <p:val>
                                            <p:strVal val="#ppt_w*0.70"/>
                                          </p:val>
                                        </p:tav>
                                        <p:tav tm="100000">
                                          <p:val>
                                            <p:strVal val="#ppt_w"/>
                                          </p:val>
                                        </p:tav>
                                      </p:tavLst>
                                    </p:anim>
                                    <p:anim calcmode="lin" valueType="num">
                                      <p:cBhvr>
                                        <p:cTn id="94" dur="1000" fill="hold"/>
                                        <p:tgtEl>
                                          <p:spTgt spid="143383"/>
                                        </p:tgtEl>
                                        <p:attrNameLst>
                                          <p:attrName>ppt_h</p:attrName>
                                        </p:attrNameLst>
                                      </p:cBhvr>
                                      <p:tavLst>
                                        <p:tav tm="0">
                                          <p:val>
                                            <p:strVal val="#ppt_h"/>
                                          </p:val>
                                        </p:tav>
                                        <p:tav tm="100000">
                                          <p:val>
                                            <p:strVal val="#ppt_h"/>
                                          </p:val>
                                        </p:tav>
                                      </p:tavLst>
                                    </p:anim>
                                    <p:animEffect transition="in" filter="fade">
                                      <p:cBhvr>
                                        <p:cTn id="95" dur="1000"/>
                                        <p:tgtEl>
                                          <p:spTgt spid="143383"/>
                                        </p:tgtEl>
                                      </p:cBhvr>
                                    </p:animEffect>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143380"/>
                                        </p:tgtEl>
                                        <p:attrNameLst>
                                          <p:attrName>style.visibility</p:attrName>
                                        </p:attrNameLst>
                                      </p:cBhvr>
                                      <p:to>
                                        <p:strVal val="visible"/>
                                      </p:to>
                                    </p:set>
                                    <p:animEffect transition="in" filter="fade">
                                      <p:cBhvr>
                                        <p:cTn id="100" dur="1000"/>
                                        <p:tgtEl>
                                          <p:spTgt spid="143380"/>
                                        </p:tgtEl>
                                      </p:cBhvr>
                                    </p:animEffect>
                                    <p:anim calcmode="lin" valueType="num">
                                      <p:cBhvr>
                                        <p:cTn id="101" dur="1000" fill="hold"/>
                                        <p:tgtEl>
                                          <p:spTgt spid="143380"/>
                                        </p:tgtEl>
                                        <p:attrNameLst>
                                          <p:attrName>ppt_x</p:attrName>
                                        </p:attrNameLst>
                                      </p:cBhvr>
                                      <p:tavLst>
                                        <p:tav tm="0">
                                          <p:val>
                                            <p:strVal val="#ppt_x"/>
                                          </p:val>
                                        </p:tav>
                                        <p:tav tm="100000">
                                          <p:val>
                                            <p:strVal val="#ppt_x"/>
                                          </p:val>
                                        </p:tav>
                                      </p:tavLst>
                                    </p:anim>
                                    <p:anim calcmode="lin" valueType="num">
                                      <p:cBhvr>
                                        <p:cTn id="102" dur="1000" fill="hold"/>
                                        <p:tgtEl>
                                          <p:spTgt spid="143380"/>
                                        </p:tgtEl>
                                        <p:attrNameLst>
                                          <p:attrName>ppt_y</p:attrName>
                                        </p:attrNameLst>
                                      </p:cBhvr>
                                      <p:tavLst>
                                        <p:tav tm="0">
                                          <p:val>
                                            <p:strVal val="#ppt_y+.1"/>
                                          </p:val>
                                        </p:tav>
                                        <p:tav tm="100000">
                                          <p:val>
                                            <p:strVal val="#ppt_y"/>
                                          </p:val>
                                        </p:tav>
                                      </p:tavLst>
                                    </p:anim>
                                  </p:childTnLst>
                                </p:cTn>
                              </p:par>
                            </p:childTnLst>
                          </p:cTn>
                        </p:par>
                        <p:par>
                          <p:cTn id="103" fill="hold">
                            <p:stCondLst>
                              <p:cond delay="1000"/>
                            </p:stCondLst>
                            <p:childTnLst>
                              <p:par>
                                <p:cTn id="104" presetID="42" presetClass="entr" presetSubtype="0" fill="hold" grpId="0" nodeType="afterEffect">
                                  <p:stCondLst>
                                    <p:cond delay="0"/>
                                  </p:stCondLst>
                                  <p:childTnLst>
                                    <p:set>
                                      <p:cBhvr>
                                        <p:cTn id="105" dur="1" fill="hold">
                                          <p:stCondLst>
                                            <p:cond delay="0"/>
                                          </p:stCondLst>
                                        </p:cTn>
                                        <p:tgtEl>
                                          <p:spTgt spid="143367"/>
                                        </p:tgtEl>
                                        <p:attrNameLst>
                                          <p:attrName>style.visibility</p:attrName>
                                        </p:attrNameLst>
                                      </p:cBhvr>
                                      <p:to>
                                        <p:strVal val="visible"/>
                                      </p:to>
                                    </p:set>
                                    <p:animEffect transition="in" filter="fade">
                                      <p:cBhvr>
                                        <p:cTn id="106" dur="1000"/>
                                        <p:tgtEl>
                                          <p:spTgt spid="143367"/>
                                        </p:tgtEl>
                                      </p:cBhvr>
                                    </p:animEffect>
                                    <p:anim calcmode="lin" valueType="num">
                                      <p:cBhvr>
                                        <p:cTn id="107" dur="1000" fill="hold"/>
                                        <p:tgtEl>
                                          <p:spTgt spid="143367"/>
                                        </p:tgtEl>
                                        <p:attrNameLst>
                                          <p:attrName>ppt_x</p:attrName>
                                        </p:attrNameLst>
                                      </p:cBhvr>
                                      <p:tavLst>
                                        <p:tav tm="0">
                                          <p:val>
                                            <p:strVal val="#ppt_x"/>
                                          </p:val>
                                        </p:tav>
                                        <p:tav tm="100000">
                                          <p:val>
                                            <p:strVal val="#ppt_x"/>
                                          </p:val>
                                        </p:tav>
                                      </p:tavLst>
                                    </p:anim>
                                    <p:anim calcmode="lin" valueType="num">
                                      <p:cBhvr>
                                        <p:cTn id="108" dur="1000" fill="hold"/>
                                        <p:tgtEl>
                                          <p:spTgt spid="143367"/>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2" presetClass="entr" presetSubtype="0" fill="hold" grpId="0" nodeType="clickEffect">
                                  <p:stCondLst>
                                    <p:cond delay="0"/>
                                  </p:stCondLst>
                                  <p:childTnLst>
                                    <p:set>
                                      <p:cBhvr>
                                        <p:cTn id="112" dur="1" fill="hold">
                                          <p:stCondLst>
                                            <p:cond delay="0"/>
                                          </p:stCondLst>
                                        </p:cTn>
                                        <p:tgtEl>
                                          <p:spTgt spid="143368"/>
                                        </p:tgtEl>
                                        <p:attrNameLst>
                                          <p:attrName>style.visibility</p:attrName>
                                        </p:attrNameLst>
                                      </p:cBhvr>
                                      <p:to>
                                        <p:strVal val="visible"/>
                                      </p:to>
                                    </p:set>
                                    <p:animEffect transition="in" filter="fade">
                                      <p:cBhvr>
                                        <p:cTn id="113" dur="1000"/>
                                        <p:tgtEl>
                                          <p:spTgt spid="143368"/>
                                        </p:tgtEl>
                                      </p:cBhvr>
                                    </p:animEffect>
                                    <p:anim calcmode="lin" valueType="num">
                                      <p:cBhvr>
                                        <p:cTn id="114" dur="1000" fill="hold"/>
                                        <p:tgtEl>
                                          <p:spTgt spid="143368"/>
                                        </p:tgtEl>
                                        <p:attrNameLst>
                                          <p:attrName>ppt_x</p:attrName>
                                        </p:attrNameLst>
                                      </p:cBhvr>
                                      <p:tavLst>
                                        <p:tav tm="0">
                                          <p:val>
                                            <p:strVal val="#ppt_x"/>
                                          </p:val>
                                        </p:tav>
                                        <p:tav tm="100000">
                                          <p:val>
                                            <p:strVal val="#ppt_x"/>
                                          </p:val>
                                        </p:tav>
                                      </p:tavLst>
                                    </p:anim>
                                    <p:anim calcmode="lin" valueType="num">
                                      <p:cBhvr>
                                        <p:cTn id="115" dur="1000" fill="hold"/>
                                        <p:tgtEl>
                                          <p:spTgt spid="143368"/>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12" presetClass="entr" presetSubtype="8" fill="hold" nodeType="clickEffect">
                                  <p:stCondLst>
                                    <p:cond delay="0"/>
                                  </p:stCondLst>
                                  <p:childTnLst>
                                    <p:set>
                                      <p:cBhvr>
                                        <p:cTn id="119" dur="1" fill="hold">
                                          <p:stCondLst>
                                            <p:cond delay="0"/>
                                          </p:stCondLst>
                                        </p:cTn>
                                        <p:tgtEl>
                                          <p:spTgt spid="143375"/>
                                        </p:tgtEl>
                                        <p:attrNameLst>
                                          <p:attrName>style.visibility</p:attrName>
                                        </p:attrNameLst>
                                      </p:cBhvr>
                                      <p:to>
                                        <p:strVal val="visible"/>
                                      </p:to>
                                    </p:set>
                                    <p:animEffect transition="in" filter="slide(fromLeft)">
                                      <p:cBhvr>
                                        <p:cTn id="120" dur="500"/>
                                        <p:tgtEl>
                                          <p:spTgt spid="143375"/>
                                        </p:tgtEl>
                                      </p:cBhvr>
                                    </p:animEffect>
                                  </p:childTnLst>
                                </p:cTn>
                              </p:par>
                            </p:childTnLst>
                          </p:cTn>
                        </p:par>
                      </p:childTnLst>
                    </p:cTn>
                  </p:par>
                  <p:par>
                    <p:cTn id="121" fill="hold">
                      <p:stCondLst>
                        <p:cond delay="indefinite"/>
                      </p:stCondLst>
                      <p:childTnLst>
                        <p:par>
                          <p:cTn id="122" fill="hold">
                            <p:stCondLst>
                              <p:cond delay="0"/>
                            </p:stCondLst>
                            <p:childTnLst>
                              <p:par>
                                <p:cTn id="123" presetID="42" presetClass="entr" presetSubtype="0" fill="hold" grpId="0" nodeType="clickEffect">
                                  <p:stCondLst>
                                    <p:cond delay="0"/>
                                  </p:stCondLst>
                                  <p:childTnLst>
                                    <p:set>
                                      <p:cBhvr>
                                        <p:cTn id="124" dur="1" fill="hold">
                                          <p:stCondLst>
                                            <p:cond delay="0"/>
                                          </p:stCondLst>
                                        </p:cTn>
                                        <p:tgtEl>
                                          <p:spTgt spid="143377"/>
                                        </p:tgtEl>
                                        <p:attrNameLst>
                                          <p:attrName>style.visibility</p:attrName>
                                        </p:attrNameLst>
                                      </p:cBhvr>
                                      <p:to>
                                        <p:strVal val="visible"/>
                                      </p:to>
                                    </p:set>
                                    <p:animEffect transition="in" filter="fade">
                                      <p:cBhvr>
                                        <p:cTn id="125" dur="1000"/>
                                        <p:tgtEl>
                                          <p:spTgt spid="143377"/>
                                        </p:tgtEl>
                                      </p:cBhvr>
                                    </p:animEffect>
                                    <p:anim calcmode="lin" valueType="num">
                                      <p:cBhvr>
                                        <p:cTn id="126" dur="1000" fill="hold"/>
                                        <p:tgtEl>
                                          <p:spTgt spid="143377"/>
                                        </p:tgtEl>
                                        <p:attrNameLst>
                                          <p:attrName>ppt_x</p:attrName>
                                        </p:attrNameLst>
                                      </p:cBhvr>
                                      <p:tavLst>
                                        <p:tav tm="0">
                                          <p:val>
                                            <p:strVal val="#ppt_x"/>
                                          </p:val>
                                        </p:tav>
                                        <p:tav tm="100000">
                                          <p:val>
                                            <p:strVal val="#ppt_x"/>
                                          </p:val>
                                        </p:tav>
                                      </p:tavLst>
                                    </p:anim>
                                    <p:anim calcmode="lin" valueType="num">
                                      <p:cBhvr>
                                        <p:cTn id="127" dur="1000" fill="hold"/>
                                        <p:tgtEl>
                                          <p:spTgt spid="143377"/>
                                        </p:tgtEl>
                                        <p:attrNameLst>
                                          <p:attrName>ppt_y</p:attrName>
                                        </p:attrNameLst>
                                      </p:cBhvr>
                                      <p:tavLst>
                                        <p:tav tm="0">
                                          <p:val>
                                            <p:strVal val="#ppt_y+.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42" presetClass="entr" presetSubtype="0" fill="hold" grpId="0" nodeType="clickEffect">
                                  <p:stCondLst>
                                    <p:cond delay="0"/>
                                  </p:stCondLst>
                                  <p:childTnLst>
                                    <p:set>
                                      <p:cBhvr>
                                        <p:cTn id="131" dur="1" fill="hold">
                                          <p:stCondLst>
                                            <p:cond delay="0"/>
                                          </p:stCondLst>
                                        </p:cTn>
                                        <p:tgtEl>
                                          <p:spTgt spid="143376"/>
                                        </p:tgtEl>
                                        <p:attrNameLst>
                                          <p:attrName>style.visibility</p:attrName>
                                        </p:attrNameLst>
                                      </p:cBhvr>
                                      <p:to>
                                        <p:strVal val="visible"/>
                                      </p:to>
                                    </p:set>
                                    <p:animEffect transition="in" filter="fade">
                                      <p:cBhvr>
                                        <p:cTn id="132" dur="1000"/>
                                        <p:tgtEl>
                                          <p:spTgt spid="143376"/>
                                        </p:tgtEl>
                                      </p:cBhvr>
                                    </p:animEffect>
                                    <p:anim calcmode="lin" valueType="num">
                                      <p:cBhvr>
                                        <p:cTn id="133" dur="1000" fill="hold"/>
                                        <p:tgtEl>
                                          <p:spTgt spid="143376"/>
                                        </p:tgtEl>
                                        <p:attrNameLst>
                                          <p:attrName>ppt_x</p:attrName>
                                        </p:attrNameLst>
                                      </p:cBhvr>
                                      <p:tavLst>
                                        <p:tav tm="0">
                                          <p:val>
                                            <p:strVal val="#ppt_x"/>
                                          </p:val>
                                        </p:tav>
                                        <p:tav tm="100000">
                                          <p:val>
                                            <p:strVal val="#ppt_x"/>
                                          </p:val>
                                        </p:tav>
                                      </p:tavLst>
                                    </p:anim>
                                    <p:anim calcmode="lin" valueType="num">
                                      <p:cBhvr>
                                        <p:cTn id="134" dur="1000" fill="hold"/>
                                        <p:tgtEl>
                                          <p:spTgt spid="143376"/>
                                        </p:tgtEl>
                                        <p:attrNameLst>
                                          <p:attrName>ppt_y</p:attrName>
                                        </p:attrNameLst>
                                      </p:cBhvr>
                                      <p:tavLst>
                                        <p:tav tm="0">
                                          <p:val>
                                            <p:strVal val="#ppt_y+.1"/>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55" presetClass="entr" presetSubtype="0" fill="hold" grpId="0" nodeType="clickEffect">
                                  <p:stCondLst>
                                    <p:cond delay="0"/>
                                  </p:stCondLst>
                                  <p:childTnLst>
                                    <p:set>
                                      <p:cBhvr>
                                        <p:cTn id="138" dur="1" fill="hold">
                                          <p:stCondLst>
                                            <p:cond delay="0"/>
                                          </p:stCondLst>
                                        </p:cTn>
                                        <p:tgtEl>
                                          <p:spTgt spid="143388"/>
                                        </p:tgtEl>
                                        <p:attrNameLst>
                                          <p:attrName>style.visibility</p:attrName>
                                        </p:attrNameLst>
                                      </p:cBhvr>
                                      <p:to>
                                        <p:strVal val="visible"/>
                                      </p:to>
                                    </p:set>
                                    <p:anim calcmode="lin" valueType="num">
                                      <p:cBhvr>
                                        <p:cTn id="139" dur="1000" fill="hold"/>
                                        <p:tgtEl>
                                          <p:spTgt spid="143388"/>
                                        </p:tgtEl>
                                        <p:attrNameLst>
                                          <p:attrName>ppt_w</p:attrName>
                                        </p:attrNameLst>
                                      </p:cBhvr>
                                      <p:tavLst>
                                        <p:tav tm="0">
                                          <p:val>
                                            <p:strVal val="#ppt_w*0.70"/>
                                          </p:val>
                                        </p:tav>
                                        <p:tav tm="100000">
                                          <p:val>
                                            <p:strVal val="#ppt_w"/>
                                          </p:val>
                                        </p:tav>
                                      </p:tavLst>
                                    </p:anim>
                                    <p:anim calcmode="lin" valueType="num">
                                      <p:cBhvr>
                                        <p:cTn id="140" dur="1000" fill="hold"/>
                                        <p:tgtEl>
                                          <p:spTgt spid="143388"/>
                                        </p:tgtEl>
                                        <p:attrNameLst>
                                          <p:attrName>ppt_h</p:attrName>
                                        </p:attrNameLst>
                                      </p:cBhvr>
                                      <p:tavLst>
                                        <p:tav tm="0">
                                          <p:val>
                                            <p:strVal val="#ppt_h"/>
                                          </p:val>
                                        </p:tav>
                                        <p:tav tm="100000">
                                          <p:val>
                                            <p:strVal val="#ppt_h"/>
                                          </p:val>
                                        </p:tav>
                                      </p:tavLst>
                                    </p:anim>
                                    <p:animEffect transition="in" filter="fade">
                                      <p:cBhvr>
                                        <p:cTn id="141" dur="1000"/>
                                        <p:tgtEl>
                                          <p:spTgt spid="143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ldLvl="0" animBg="1"/>
      <p:bldP spid="143364" grpId="0" bldLvl="0" animBg="1"/>
      <p:bldP spid="143365" grpId="0" bldLvl="0" animBg="1"/>
      <p:bldP spid="143366" grpId="0" bldLvl="0" animBg="1"/>
      <p:bldP spid="143367" grpId="0" bldLvl="0" animBg="1"/>
      <p:bldP spid="143368" grpId="0" bldLvl="0" animBg="1"/>
      <p:bldP spid="143372" grpId="0"/>
      <p:bldP spid="143373" grpId="0"/>
      <p:bldP spid="143374" grpId="0"/>
      <p:bldP spid="143376" grpId="0"/>
      <p:bldP spid="143377" grpId="0"/>
      <p:bldP spid="143378" grpId="0"/>
      <p:bldP spid="143379" grpId="0"/>
      <p:bldP spid="143380" grpId="0"/>
      <p:bldP spid="143383" grpId="0"/>
      <p:bldP spid="143385" grpId="0"/>
      <p:bldP spid="143387" grpId="0"/>
      <p:bldP spid="14338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6"/>
          <p:cNvSpPr>
            <a:spLocks noGrp="1"/>
          </p:cNvSpPr>
          <p:nvPr/>
        </p:nvSpPr>
        <p:spPr>
          <a:xfrm>
            <a:off x="3146425" y="1970723"/>
            <a:ext cx="5113338" cy="1366837"/>
          </a:xfrm>
          <a:prstGeom prst="rect">
            <a:avLst/>
          </a:prstGeom>
          <a:noFill/>
          <a:ln w="9525">
            <a:solidFill>
              <a:srgbClr val="FF0000">
                <a:alpha val="100000"/>
              </a:srgbClr>
            </a:solidFill>
            <a:miter/>
          </a:ln>
        </p:spPr>
        <p:txBody>
          <a:bodyPr vert="horz" wrap="square" lIns="91440" tIns="45720" rIns="91440" bIns="45720" anchor="ctr">
            <a:scene3d>
              <a:camera prst="orthographicFront"/>
              <a:lightRig rig="threePt" dir="t"/>
            </a:scene3d>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z="4000" b="1" dirty="0">
                <a:gradFill>
                  <a:gsLst>
                    <a:gs pos="21000">
                      <a:srgbClr val="53575C"/>
                    </a:gs>
                    <a:gs pos="88000">
                      <a:srgbClr val="C5C7CA"/>
                    </a:gs>
                  </a:gsLst>
                  <a:lin ang="5400000"/>
                </a:gradFill>
                <a:effectLst/>
                <a:ea typeface="华文中宋" panose="02010600040101010101" pitchFamily="2" charset="-122"/>
              </a:rPr>
              <a:t>熟习文体知识</a:t>
            </a:r>
          </a:p>
        </p:txBody>
      </p:sp>
      <p:sp>
        <p:nvSpPr>
          <p:cNvPr id="4" name="Rectangle 6"/>
          <p:cNvSpPr>
            <a:spLocks noGrp="1"/>
          </p:cNvSpPr>
          <p:nvPr/>
        </p:nvSpPr>
        <p:spPr>
          <a:xfrm>
            <a:off x="3146425" y="3337243"/>
            <a:ext cx="5113338" cy="1366837"/>
          </a:xfrm>
          <a:prstGeom prst="rect">
            <a:avLst/>
          </a:prstGeom>
          <a:noFill/>
          <a:ln w="9525">
            <a:solidFill>
              <a:srgbClr val="FF0000">
                <a:alpha val="100000"/>
              </a:srgbClr>
            </a:solidFill>
            <a:miter/>
          </a:ln>
        </p:spPr>
        <p:txBody>
          <a:bodyPr vert="horz" wrap="square" lIns="91440" tIns="45720" rIns="91440" bIns="45720"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z="4800" b="1" dirty="0">
                <a:gradFill>
                  <a:gsLst>
                    <a:gs pos="21000">
                      <a:srgbClr val="53575C"/>
                    </a:gs>
                    <a:gs pos="88000">
                      <a:srgbClr val="C5C7CA"/>
                    </a:gs>
                  </a:gsLst>
                  <a:lin ang="5400000"/>
                </a:gradFill>
                <a:effectLst/>
                <a:ea typeface="华文中宋" panose="02010600040101010101" pitchFamily="2" charset="-122"/>
              </a:rPr>
              <a:t>学点形式逻辑</a:t>
            </a:r>
          </a:p>
        </p:txBody>
      </p:sp>
      <p:sp>
        <p:nvSpPr>
          <p:cNvPr id="17" name="矩形 3"/>
          <p:cNvSpPr/>
          <p:nvPr/>
        </p:nvSpPr>
        <p:spPr>
          <a:xfrm>
            <a:off x="2501900" y="1009015"/>
            <a:ext cx="6402070" cy="767080"/>
          </a:xfrm>
          <a:prstGeom prst="rect">
            <a:avLst/>
          </a:prstGeom>
          <a:noFill/>
          <a:ln w="9525">
            <a:noFill/>
            <a:miter/>
          </a:ln>
        </p:spPr>
        <p:txBody>
          <a:bodyPr wrap="square" lIns="91410" tIns="45705" rIns="91410" bIns="45705">
            <a:spAutoFit/>
          </a:bodyPr>
          <a:lstStyle/>
          <a:p>
            <a:pPr lvl="0" algn="ctr" eaLnBrk="1" hangingPunct="1">
              <a:buNone/>
            </a:pPr>
            <a:r>
              <a:rPr lang="zh-CN" altLang="en-US" sz="4400" b="1" dirty="0">
                <a:gradFill>
                  <a:gsLst>
                    <a:gs pos="21000">
                      <a:srgbClr val="53575C"/>
                    </a:gs>
                    <a:gs pos="88000">
                      <a:srgbClr val="C5C7CA"/>
                    </a:gs>
                  </a:gsLst>
                  <a:lin ang="5400000"/>
                </a:gradFill>
                <a:effectLst/>
                <a:latin typeface="隶书" panose="02010509060101010101" pitchFamily="49" charset="-122"/>
                <a:ea typeface="隶书" panose="02010509060101010101" pitchFamily="49" charset="-122"/>
                <a:sym typeface="Arial" panose="020B0604020202020204" pitchFamily="34" charset="0"/>
              </a:rPr>
              <a:t>有的放矢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05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bldLvl="0" animBg="1"/>
      <p:bldP spid="4"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1885950"/>
            <a:ext cx="12226834" cy="4972050"/>
          </a:xfrm>
          <a:prstGeom prst="rect">
            <a:avLst/>
          </a:prstGeom>
        </p:spPr>
      </p:pic>
      <p:pic>
        <p:nvPicPr>
          <p:cNvPr id="7" name="图片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36846" y="1885950"/>
            <a:ext cx="5318308" cy="2382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矩形 7"/>
          <p:cNvSpPr/>
          <p:nvPr/>
        </p:nvSpPr>
        <p:spPr>
          <a:xfrm>
            <a:off x="4734119" y="2045613"/>
            <a:ext cx="2723762" cy="1107965"/>
          </a:xfrm>
          <a:prstGeom prst="rect">
            <a:avLst/>
          </a:prstGeom>
          <a:noFill/>
          <a:ln w="9525">
            <a:noFill/>
            <a:miter/>
          </a:ln>
        </p:spPr>
        <p:txBody>
          <a:bodyPr vert="horz" wrap="none" lIns="91410" tIns="45705" rIns="91410" bIns="45705">
            <a:spAutoFit/>
          </a:bodyPr>
          <a:lstStyle/>
          <a:p>
            <a:pPr lvl="0" eaLnBrk="1" hangingPunct="1">
              <a:buNone/>
            </a:pPr>
            <a:r>
              <a:rPr lang="zh-CN" altLang="en-US" sz="66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第二章</a:t>
            </a:r>
          </a:p>
        </p:txBody>
      </p:sp>
      <p:sp>
        <p:nvSpPr>
          <p:cNvPr id="9" name="矩形 8"/>
          <p:cNvSpPr/>
          <p:nvPr/>
        </p:nvSpPr>
        <p:spPr>
          <a:xfrm>
            <a:off x="3700780" y="3153410"/>
            <a:ext cx="4793615" cy="705485"/>
          </a:xfrm>
          <a:prstGeom prst="rect">
            <a:avLst/>
          </a:prstGeom>
          <a:noFill/>
          <a:ln w="9525">
            <a:noFill/>
            <a:miter/>
          </a:ln>
        </p:spPr>
        <p:txBody>
          <a:bodyPr vert="horz" wrap="square" lIns="91410" tIns="45705" rIns="91410" bIns="45705">
            <a:spAutoFit/>
          </a:bodyPr>
          <a:lstStyle/>
          <a:p>
            <a:pPr lvl="0" eaLnBrk="1" hangingPunct="1">
              <a:buNone/>
            </a:pPr>
            <a:r>
              <a:rPr lang="zh-CN" altLang="en-US"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求标溯本  举三反一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59191" y="1800367"/>
            <a:ext cx="9540513" cy="2028265"/>
            <a:chOff x="577605" y="1214438"/>
            <a:chExt cx="8617213" cy="1831975"/>
          </a:xfrm>
        </p:grpSpPr>
        <p:pic>
          <p:nvPicPr>
            <p:cNvPr id="5" name="Picture 4"/>
            <p:cNvPicPr>
              <a:picLocks noChangeAspect="1" noChangeArrowheads="1"/>
            </p:cNvPicPr>
            <p:nvPr/>
          </p:nvPicPr>
          <p:blipFill>
            <a:blip r:embed="rId4" cstate="print"/>
            <a:srcRect/>
            <a:stretch>
              <a:fillRect/>
            </a:stretch>
          </p:blipFill>
          <p:spPr bwMode="auto">
            <a:xfrm>
              <a:off x="577605" y="1214438"/>
              <a:ext cx="1941513" cy="183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8"/>
            <p:cNvSpPr txBox="1">
              <a:spLocks noChangeArrowheads="1"/>
            </p:cNvSpPr>
            <p:nvPr/>
          </p:nvSpPr>
          <p:spPr bwMode="auto">
            <a:xfrm>
              <a:off x="976268" y="1635710"/>
              <a:ext cx="1143000" cy="1305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400" b="1" dirty="0">
                  <a:solidFill>
                    <a:schemeClr val="bg1"/>
                  </a:solidFill>
                  <a:latin typeface="隶书" panose="02010509060101010101" pitchFamily="49" charset="-122"/>
                  <a:ea typeface="隶书" panose="02010509060101010101" pitchFamily="49" charset="-122"/>
                  <a:cs typeface="DFPGuYinMedium-B5"/>
                </a:rPr>
                <a:t>课标</a:t>
              </a:r>
            </a:p>
          </p:txBody>
        </p:sp>
        <p:pic>
          <p:nvPicPr>
            <p:cNvPr id="7" name="Picture 4"/>
            <p:cNvPicPr>
              <a:picLocks noChangeAspect="1" noChangeArrowheads="1"/>
            </p:cNvPicPr>
            <p:nvPr/>
          </p:nvPicPr>
          <p:blipFill>
            <a:blip r:embed="rId4" cstate="print"/>
            <a:srcRect/>
            <a:stretch>
              <a:fillRect/>
            </a:stretch>
          </p:blipFill>
          <p:spPr bwMode="auto">
            <a:xfrm>
              <a:off x="3965206" y="1214438"/>
              <a:ext cx="1941513" cy="183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12"/>
            <p:cNvSpPr txBox="1">
              <a:spLocks noChangeArrowheads="1"/>
            </p:cNvSpPr>
            <p:nvPr/>
          </p:nvSpPr>
          <p:spPr bwMode="auto">
            <a:xfrm>
              <a:off x="4364739" y="1635710"/>
              <a:ext cx="1143000" cy="1305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400" b="1" dirty="0">
                  <a:solidFill>
                    <a:schemeClr val="bg1"/>
                  </a:solidFill>
                  <a:latin typeface="隶书" panose="02010509060101010101" pitchFamily="49" charset="-122"/>
                  <a:ea typeface="隶书" panose="02010509060101010101" pitchFamily="49" charset="-122"/>
                  <a:cs typeface="DFPGuYinMedium-B5"/>
                </a:rPr>
                <a:t>大纲</a:t>
              </a:r>
            </a:p>
          </p:txBody>
        </p:sp>
        <p:pic>
          <p:nvPicPr>
            <p:cNvPr id="9" name="Picture 4"/>
            <p:cNvPicPr>
              <a:picLocks noChangeAspect="1" noChangeArrowheads="1"/>
            </p:cNvPicPr>
            <p:nvPr/>
          </p:nvPicPr>
          <p:blipFill>
            <a:blip r:embed="rId4" cstate="print"/>
            <a:srcRect/>
            <a:stretch>
              <a:fillRect/>
            </a:stretch>
          </p:blipFill>
          <p:spPr bwMode="auto">
            <a:xfrm>
              <a:off x="7253305" y="1214438"/>
              <a:ext cx="1941513" cy="183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16"/>
            <p:cNvSpPr txBox="1">
              <a:spLocks noChangeArrowheads="1"/>
            </p:cNvSpPr>
            <p:nvPr/>
          </p:nvSpPr>
          <p:spPr bwMode="auto">
            <a:xfrm>
              <a:off x="7601448" y="1635710"/>
              <a:ext cx="1143000" cy="1305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400" b="1" dirty="0">
                  <a:solidFill>
                    <a:schemeClr val="bg1"/>
                  </a:solidFill>
                  <a:latin typeface="隶书" panose="02010509060101010101" pitchFamily="49" charset="-122"/>
                  <a:ea typeface="隶书" panose="02010509060101010101" pitchFamily="49" charset="-122"/>
                  <a:cs typeface="DFPGuYinMedium-B5"/>
                </a:rPr>
                <a:t>教材</a:t>
              </a:r>
            </a:p>
          </p:txBody>
        </p:sp>
      </p:grpSp>
      <p:sp>
        <p:nvSpPr>
          <p:cNvPr id="11" name="文本框 45"/>
          <p:cNvSpPr txBox="1">
            <a:spLocks noChangeArrowheads="1"/>
          </p:cNvSpPr>
          <p:nvPr/>
        </p:nvSpPr>
        <p:spPr bwMode="auto">
          <a:xfrm>
            <a:off x="1496163" y="4345105"/>
            <a:ext cx="1821024"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latin typeface="隶书" panose="02010509060101010101" pitchFamily="49" charset="-122"/>
                <a:ea typeface="隶书" panose="02010509060101010101" pitchFamily="49" charset="-122"/>
              </a:rPr>
              <a:t>（一）</a:t>
            </a:r>
          </a:p>
        </p:txBody>
      </p:sp>
      <p:sp>
        <p:nvSpPr>
          <p:cNvPr id="12" name="文本框 49"/>
          <p:cNvSpPr txBox="1">
            <a:spLocks noChangeArrowheads="1"/>
          </p:cNvSpPr>
          <p:nvPr/>
        </p:nvSpPr>
        <p:spPr bwMode="auto">
          <a:xfrm>
            <a:off x="958877" y="4786452"/>
            <a:ext cx="289559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sz="2400" b="1" kern="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2017</a:t>
            </a:r>
            <a:r>
              <a:rPr lang="zh-CN" altLang="en-US" sz="2400" b="1" kern="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版新课程标准</a:t>
            </a:r>
          </a:p>
        </p:txBody>
      </p:sp>
      <p:sp>
        <p:nvSpPr>
          <p:cNvPr id="13" name="文本框 45"/>
          <p:cNvSpPr txBox="1">
            <a:spLocks noChangeArrowheads="1"/>
          </p:cNvSpPr>
          <p:nvPr/>
        </p:nvSpPr>
        <p:spPr bwMode="auto">
          <a:xfrm>
            <a:off x="5229511" y="4362126"/>
            <a:ext cx="1821024"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latin typeface="隶书" panose="02010509060101010101" pitchFamily="49" charset="-122"/>
                <a:ea typeface="隶书" panose="02010509060101010101" pitchFamily="49" charset="-122"/>
              </a:rPr>
              <a:t>（二）</a:t>
            </a:r>
          </a:p>
        </p:txBody>
      </p:sp>
      <p:sp>
        <p:nvSpPr>
          <p:cNvPr id="14" name="文本框 49"/>
          <p:cNvSpPr txBox="1">
            <a:spLocks noChangeArrowheads="1"/>
          </p:cNvSpPr>
          <p:nvPr/>
        </p:nvSpPr>
        <p:spPr bwMode="auto">
          <a:xfrm>
            <a:off x="4692225" y="4803473"/>
            <a:ext cx="289559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sz="2400" b="1" kern="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2018-19</a:t>
            </a:r>
            <a:r>
              <a:rPr lang="zh-CN" altLang="en-US" sz="2400" b="1" kern="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考试大纲</a:t>
            </a:r>
          </a:p>
        </p:txBody>
      </p:sp>
      <p:sp>
        <p:nvSpPr>
          <p:cNvPr id="15" name="文本框 45"/>
          <p:cNvSpPr txBox="1">
            <a:spLocks noChangeArrowheads="1"/>
          </p:cNvSpPr>
          <p:nvPr/>
        </p:nvSpPr>
        <p:spPr bwMode="auto">
          <a:xfrm>
            <a:off x="8857635" y="4382444"/>
            <a:ext cx="1821024"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latin typeface="隶书" panose="02010509060101010101" pitchFamily="49" charset="-122"/>
                <a:ea typeface="隶书" panose="02010509060101010101" pitchFamily="49" charset="-122"/>
              </a:rPr>
              <a:t>（三）</a:t>
            </a:r>
          </a:p>
        </p:txBody>
      </p:sp>
      <p:sp>
        <p:nvSpPr>
          <p:cNvPr id="16" name="文本框 49"/>
          <p:cNvSpPr txBox="1">
            <a:spLocks noChangeArrowheads="1"/>
          </p:cNvSpPr>
          <p:nvPr/>
        </p:nvSpPr>
        <p:spPr bwMode="auto">
          <a:xfrm>
            <a:off x="8006080" y="4824095"/>
            <a:ext cx="380619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dirty="0">
                <a:latin typeface="隶书" panose="02010509060101010101" pitchFamily="49" charset="-122"/>
                <a:ea typeface="隶书" panose="02010509060101010101" pitchFamily="49" charset="-122"/>
              </a:rPr>
              <a:t>必修选修教材学习任务群</a:t>
            </a:r>
          </a:p>
        </p:txBody>
      </p:sp>
      <p:grpSp>
        <p:nvGrpSpPr>
          <p:cNvPr id="17" name="组合 16"/>
          <p:cNvGrpSpPr/>
          <p:nvPr/>
        </p:nvGrpSpPr>
        <p:grpSpPr>
          <a:xfrm>
            <a:off x="3257540" y="253944"/>
            <a:ext cx="5021208" cy="1250556"/>
            <a:chOff x="3256089" y="123377"/>
            <a:chExt cx="5022371" cy="1250846"/>
          </a:xfrm>
        </p:grpSpPr>
        <p:sp>
          <p:nvSpPr>
            <p:cNvPr id="18" name="矩形 3"/>
            <p:cNvSpPr/>
            <p:nvPr/>
          </p:nvSpPr>
          <p:spPr>
            <a:xfrm>
              <a:off x="4522437" y="493046"/>
              <a:ext cx="2417370" cy="767258"/>
            </a:xfrm>
            <a:prstGeom prst="rect">
              <a:avLst/>
            </a:prstGeom>
            <a:noFill/>
            <a:ln w="9525">
              <a:noFill/>
              <a:miter/>
            </a:ln>
          </p:spPr>
          <p:txBody>
            <a:bodyPr wrap="none" lIns="91410" tIns="45705" rIns="91410" bIns="45705">
              <a:spAutoFit/>
            </a:bodyPr>
            <a:lstStyle/>
            <a:p>
              <a:pPr lvl="0" eaLnBrk="1" hangingPunct="1">
                <a:buNone/>
              </a:pPr>
              <a:r>
                <a:rPr lang="zh-CN" altLang="en-US" sz="44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求标溯本</a:t>
              </a:r>
            </a:p>
          </p:txBody>
        </p:sp>
        <p:pic>
          <p:nvPicPr>
            <p:cNvPr id="19" name="图片 1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图片 1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ustDataLst>
      <p:tags r:id="rId1"/>
    </p:custData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50"/>
                                        <p:tgtEl>
                                          <p:spTgt spid="4"/>
                                        </p:tgtEl>
                                      </p:cBhvr>
                                    </p:animEffect>
                                  </p:childTnLst>
                                </p:cTn>
                              </p:par>
                            </p:childTnLst>
                          </p:cTn>
                        </p:par>
                        <p:par>
                          <p:cTn id="8" fill="hold">
                            <p:stCondLst>
                              <p:cond delay="1500"/>
                            </p:stCondLst>
                            <p:childTnLst>
                              <p:par>
                                <p:cTn id="9" presetID="3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2500"/>
                            </p:stCondLst>
                            <p:childTnLst>
                              <p:par>
                                <p:cTn id="16" presetID="3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1000" fill="hold"/>
                                        <p:tgtEl>
                                          <p:spTgt spid="12"/>
                                        </p:tgtEl>
                                        <p:attrNameLst>
                                          <p:attrName>ppt_w</p:attrName>
                                        </p:attrNameLst>
                                      </p:cBhvr>
                                      <p:tavLst>
                                        <p:tav tm="0">
                                          <p:val>
                                            <p:fltVal val="0"/>
                                          </p:val>
                                        </p:tav>
                                        <p:tav tm="100000">
                                          <p:val>
                                            <p:strVal val="#ppt_w"/>
                                          </p:val>
                                        </p:tav>
                                      </p:tavLst>
                                    </p:anim>
                                    <p:anim calcmode="lin" valueType="num">
                                      <p:cBhvr>
                                        <p:cTn id="19" dur="1000" fill="hold"/>
                                        <p:tgtEl>
                                          <p:spTgt spid="12"/>
                                        </p:tgtEl>
                                        <p:attrNameLst>
                                          <p:attrName>ppt_h</p:attrName>
                                        </p:attrNameLst>
                                      </p:cBhvr>
                                      <p:tavLst>
                                        <p:tav tm="0">
                                          <p:val>
                                            <p:fltVal val="0"/>
                                          </p:val>
                                        </p:tav>
                                        <p:tav tm="100000">
                                          <p:val>
                                            <p:strVal val="#ppt_h"/>
                                          </p:val>
                                        </p:tav>
                                      </p:tavLst>
                                    </p:anim>
                                    <p:anim calcmode="lin" valueType="num">
                                      <p:cBhvr>
                                        <p:cTn id="20" dur="1000" fill="hold"/>
                                        <p:tgtEl>
                                          <p:spTgt spid="12"/>
                                        </p:tgtEl>
                                        <p:attrNameLst>
                                          <p:attrName>style.rotation</p:attrName>
                                        </p:attrNameLst>
                                      </p:cBhvr>
                                      <p:tavLst>
                                        <p:tav tm="0">
                                          <p:val>
                                            <p:fltVal val="90"/>
                                          </p:val>
                                        </p:tav>
                                        <p:tav tm="100000">
                                          <p:val>
                                            <p:fltVal val="0"/>
                                          </p:val>
                                        </p:tav>
                                      </p:tavLst>
                                    </p:anim>
                                    <p:animEffect transition="in" filter="fade">
                                      <p:cBhvr>
                                        <p:cTn id="21" dur="1000"/>
                                        <p:tgtEl>
                                          <p:spTgt spid="12"/>
                                        </p:tgtEl>
                                      </p:cBhvr>
                                    </p:animEffect>
                                  </p:childTnLst>
                                </p:cTn>
                              </p:par>
                            </p:childTnLst>
                          </p:cTn>
                        </p:par>
                        <p:par>
                          <p:cTn id="22" fill="hold">
                            <p:stCondLst>
                              <p:cond delay="3500"/>
                            </p:stCondLst>
                            <p:childTnLst>
                              <p:par>
                                <p:cTn id="23" presetID="31"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450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par>
                          <p:cTn id="36" fill="hold">
                            <p:stCondLst>
                              <p:cond delay="55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1000" fill="hold"/>
                                        <p:tgtEl>
                                          <p:spTgt spid="15"/>
                                        </p:tgtEl>
                                        <p:attrNameLst>
                                          <p:attrName>ppt_w</p:attrName>
                                        </p:attrNameLst>
                                      </p:cBhvr>
                                      <p:tavLst>
                                        <p:tav tm="0">
                                          <p:val>
                                            <p:fltVal val="0"/>
                                          </p:val>
                                        </p:tav>
                                        <p:tav tm="100000">
                                          <p:val>
                                            <p:strVal val="#ppt_w"/>
                                          </p:val>
                                        </p:tav>
                                      </p:tavLst>
                                    </p:anim>
                                    <p:anim calcmode="lin" valueType="num">
                                      <p:cBhvr>
                                        <p:cTn id="40" dur="1000" fill="hold"/>
                                        <p:tgtEl>
                                          <p:spTgt spid="15"/>
                                        </p:tgtEl>
                                        <p:attrNameLst>
                                          <p:attrName>ppt_h</p:attrName>
                                        </p:attrNameLst>
                                      </p:cBhvr>
                                      <p:tavLst>
                                        <p:tav tm="0">
                                          <p:val>
                                            <p:fltVal val="0"/>
                                          </p:val>
                                        </p:tav>
                                        <p:tav tm="100000">
                                          <p:val>
                                            <p:strVal val="#ppt_h"/>
                                          </p:val>
                                        </p:tav>
                                      </p:tavLst>
                                    </p:anim>
                                    <p:anim calcmode="lin" valueType="num">
                                      <p:cBhvr>
                                        <p:cTn id="41" dur="1000" fill="hold"/>
                                        <p:tgtEl>
                                          <p:spTgt spid="15"/>
                                        </p:tgtEl>
                                        <p:attrNameLst>
                                          <p:attrName>style.rotation</p:attrName>
                                        </p:attrNameLst>
                                      </p:cBhvr>
                                      <p:tavLst>
                                        <p:tav tm="0">
                                          <p:val>
                                            <p:fltVal val="90"/>
                                          </p:val>
                                        </p:tav>
                                        <p:tav tm="100000">
                                          <p:val>
                                            <p:fltVal val="0"/>
                                          </p:val>
                                        </p:tav>
                                      </p:tavLst>
                                    </p:anim>
                                    <p:animEffect transition="in" filter="fade">
                                      <p:cBhvr>
                                        <p:cTn id="42" dur="1000"/>
                                        <p:tgtEl>
                                          <p:spTgt spid="15"/>
                                        </p:tgtEl>
                                      </p:cBhvr>
                                    </p:animEffect>
                                  </p:childTnLst>
                                </p:cTn>
                              </p:par>
                            </p:childTnLst>
                          </p:cTn>
                        </p:par>
                        <p:par>
                          <p:cTn id="43" fill="hold">
                            <p:stCondLst>
                              <p:cond delay="6500"/>
                            </p:stCondLst>
                            <p:childTnLst>
                              <p:par>
                                <p:cTn id="44" presetID="31"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1000" fill="hold"/>
                                        <p:tgtEl>
                                          <p:spTgt spid="16"/>
                                        </p:tgtEl>
                                        <p:attrNameLst>
                                          <p:attrName>ppt_w</p:attrName>
                                        </p:attrNameLst>
                                      </p:cBhvr>
                                      <p:tavLst>
                                        <p:tav tm="0">
                                          <p:val>
                                            <p:fltVal val="0"/>
                                          </p:val>
                                        </p:tav>
                                        <p:tav tm="100000">
                                          <p:val>
                                            <p:strVal val="#ppt_w"/>
                                          </p:val>
                                        </p:tav>
                                      </p:tavLst>
                                    </p:anim>
                                    <p:anim calcmode="lin" valueType="num">
                                      <p:cBhvr>
                                        <p:cTn id="47" dur="1000" fill="hold"/>
                                        <p:tgtEl>
                                          <p:spTgt spid="16"/>
                                        </p:tgtEl>
                                        <p:attrNameLst>
                                          <p:attrName>ppt_h</p:attrName>
                                        </p:attrNameLst>
                                      </p:cBhvr>
                                      <p:tavLst>
                                        <p:tav tm="0">
                                          <p:val>
                                            <p:fltVal val="0"/>
                                          </p:val>
                                        </p:tav>
                                        <p:tav tm="100000">
                                          <p:val>
                                            <p:strVal val="#ppt_h"/>
                                          </p:val>
                                        </p:tav>
                                      </p:tavLst>
                                    </p:anim>
                                    <p:anim calcmode="lin" valueType="num">
                                      <p:cBhvr>
                                        <p:cTn id="48" dur="1000" fill="hold"/>
                                        <p:tgtEl>
                                          <p:spTgt spid="16"/>
                                        </p:tgtEl>
                                        <p:attrNameLst>
                                          <p:attrName>style.rotation</p:attrName>
                                        </p:attrNameLst>
                                      </p:cBhvr>
                                      <p:tavLst>
                                        <p:tav tm="0">
                                          <p:val>
                                            <p:fltVal val="90"/>
                                          </p:val>
                                        </p:tav>
                                        <p:tav tm="100000">
                                          <p:val>
                                            <p:fltVal val="0"/>
                                          </p:val>
                                        </p:tav>
                                      </p:tavLst>
                                    </p:anim>
                                    <p:animEffect transition="in" filter="fade">
                                      <p:cBhvr>
                                        <p:cTn id="4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2874" y="2329087"/>
            <a:ext cx="2844152" cy="4528913"/>
          </a:xfrm>
          <a:prstGeom prst="rect">
            <a:avLst/>
          </a:prstGeom>
        </p:spPr>
      </p:pic>
      <p:grpSp>
        <p:nvGrpSpPr>
          <p:cNvPr id="6" name="组合 2"/>
          <p:cNvGrpSpPr/>
          <p:nvPr/>
        </p:nvGrpSpPr>
        <p:grpSpPr bwMode="auto">
          <a:xfrm>
            <a:off x="5697141" y="983456"/>
            <a:ext cx="1295400" cy="590550"/>
            <a:chOff x="1485899" y="1092199"/>
            <a:chExt cx="1727201" cy="787142"/>
          </a:xfrm>
        </p:grpSpPr>
        <p:pic>
          <p:nvPicPr>
            <p:cNvPr id="7" name="图片 3"/>
            <p:cNvPicPr>
              <a:picLocks noChangeAspect="1"/>
            </p:cNvPicPr>
            <p:nvPr/>
          </p:nvPicPr>
          <p:blipFill>
            <a:blip r:embed="rId3" cstate="print">
              <a:extLst>
                <a:ext uri="{28A0092B-C50C-407E-A947-70E740481C1C}">
                  <a14:useLocalDpi xmlns:a14="http://schemas.microsoft.com/office/drawing/2010/main" xmlns="" val="0"/>
                </a:ext>
              </a:extLst>
            </a:blip>
            <a:srcRect l="24042" t="14458" r="17552" b="31241"/>
            <a:stretch>
              <a:fillRect/>
            </a:stretch>
          </p:blipFill>
          <p:spPr bwMode="auto">
            <a:xfrm>
              <a:off x="1485899" y="1092199"/>
              <a:ext cx="1143001" cy="6985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图片 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2244488" y="1441449"/>
              <a:ext cx="968612" cy="4378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 name="组合 8"/>
          <p:cNvGrpSpPr/>
          <p:nvPr/>
        </p:nvGrpSpPr>
        <p:grpSpPr>
          <a:xfrm>
            <a:off x="2412365" y="2469515"/>
            <a:ext cx="7152640" cy="1352550"/>
            <a:chOff x="2629351" y="1726772"/>
            <a:chExt cx="6133187" cy="1352583"/>
          </a:xfrm>
        </p:grpSpPr>
        <p:grpSp>
          <p:nvGrpSpPr>
            <p:cNvPr id="10" name="组合 5"/>
            <p:cNvGrpSpPr/>
            <p:nvPr/>
          </p:nvGrpSpPr>
          <p:grpSpPr bwMode="auto">
            <a:xfrm>
              <a:off x="3769625" y="2158546"/>
              <a:ext cx="4992913" cy="531519"/>
              <a:chOff x="1531999" y="2380991"/>
              <a:chExt cx="5089159" cy="707827"/>
            </a:xfrm>
          </p:grpSpPr>
          <p:grpSp>
            <p:nvGrpSpPr>
              <p:cNvPr id="12" name="组合 6"/>
              <p:cNvGrpSpPr/>
              <p:nvPr/>
            </p:nvGrpSpPr>
            <p:grpSpPr bwMode="auto">
              <a:xfrm>
                <a:off x="1531999" y="2380991"/>
                <a:ext cx="2394007" cy="707827"/>
                <a:chOff x="1531999" y="2380991"/>
                <a:chExt cx="2394007" cy="707827"/>
              </a:xfrm>
            </p:grpSpPr>
            <p:sp>
              <p:nvSpPr>
                <p:cNvPr id="14" name="文本框 8"/>
                <p:cNvSpPr txBox="1">
                  <a:spLocks noChangeArrowheads="1"/>
                </p:cNvSpPr>
                <p:nvPr/>
              </p:nvSpPr>
              <p:spPr bwMode="auto">
                <a:xfrm>
                  <a:off x="1531999" y="2380991"/>
                  <a:ext cx="1563863" cy="695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第二章</a:t>
                  </a:r>
                  <a:endParaRPr lang="en-US" altLang="zh-CN" sz="2800" dirty="0">
                    <a:latin typeface="隶书" panose="02010509060101010101" pitchFamily="49" charset="-122"/>
                    <a:ea typeface="隶书" panose="02010509060101010101" pitchFamily="49" charset="-122"/>
                  </a:endParaRPr>
                </a:p>
              </p:txBody>
            </p:sp>
            <p:sp>
              <p:nvSpPr>
                <p:cNvPr id="15" name="文本框 9"/>
                <p:cNvSpPr txBox="1">
                  <a:spLocks noChangeArrowheads="1"/>
                </p:cNvSpPr>
                <p:nvPr/>
              </p:nvSpPr>
              <p:spPr bwMode="auto">
                <a:xfrm>
                  <a:off x="2773719" y="2393691"/>
                  <a:ext cx="1152287" cy="695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C00000"/>
                      </a:solidFill>
                      <a:latin typeface="隶书" panose="02010509060101010101" pitchFamily="49" charset="-122"/>
                      <a:ea typeface="隶书" panose="02010509060101010101" pitchFamily="49" charset="-122"/>
                    </a:rPr>
                    <a:t>·</a:t>
                  </a:r>
                  <a:endParaRPr lang="zh-CN" altLang="en-US" sz="2800">
                    <a:solidFill>
                      <a:srgbClr val="C00000"/>
                    </a:solidFill>
                    <a:latin typeface="隶书" panose="02010509060101010101" pitchFamily="49" charset="-122"/>
                    <a:ea typeface="隶书" panose="02010509060101010101" pitchFamily="49" charset="-122"/>
                  </a:endParaRPr>
                </a:p>
              </p:txBody>
            </p:sp>
          </p:grpSp>
          <p:sp>
            <p:nvSpPr>
              <p:cNvPr id="13" name="文本框 7"/>
              <p:cNvSpPr txBox="1">
                <a:spLocks noChangeArrowheads="1"/>
              </p:cNvSpPr>
              <p:nvPr/>
            </p:nvSpPr>
            <p:spPr bwMode="auto">
              <a:xfrm>
                <a:off x="3238501" y="2380991"/>
                <a:ext cx="3382657" cy="695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sym typeface="+mn-ea"/>
                  </a:rPr>
                  <a:t>求标</a:t>
                </a:r>
                <a:r>
                  <a:rPr lang="zh-CN" altLang="en-US" sz="2800" dirty="0">
                    <a:latin typeface="隶书" panose="02010509060101010101" pitchFamily="49" charset="-122"/>
                    <a:ea typeface="隶书" panose="02010509060101010101" pitchFamily="49" charset="-122"/>
                  </a:rPr>
                  <a:t>溯本  举三反一</a:t>
                </a:r>
              </a:p>
            </p:txBody>
          </p:sp>
        </p:grpSp>
        <p:pic>
          <p:nvPicPr>
            <p:cNvPr id="11" name="图片 1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29351" y="1726772"/>
              <a:ext cx="1525694" cy="13525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6" name="组合 15"/>
          <p:cNvGrpSpPr/>
          <p:nvPr/>
        </p:nvGrpSpPr>
        <p:grpSpPr>
          <a:xfrm>
            <a:off x="2488565" y="3487420"/>
            <a:ext cx="6902450" cy="1352550"/>
            <a:chOff x="2629351" y="1726772"/>
            <a:chExt cx="6133187" cy="1352583"/>
          </a:xfrm>
        </p:grpSpPr>
        <p:grpSp>
          <p:nvGrpSpPr>
            <p:cNvPr id="17" name="组合 5"/>
            <p:cNvGrpSpPr/>
            <p:nvPr/>
          </p:nvGrpSpPr>
          <p:grpSpPr bwMode="auto">
            <a:xfrm>
              <a:off x="3769625" y="2158546"/>
              <a:ext cx="4992913" cy="531519"/>
              <a:chOff x="1531999" y="2380991"/>
              <a:chExt cx="5089159" cy="707827"/>
            </a:xfrm>
          </p:grpSpPr>
          <p:grpSp>
            <p:nvGrpSpPr>
              <p:cNvPr id="19" name="组合 6"/>
              <p:cNvGrpSpPr/>
              <p:nvPr/>
            </p:nvGrpSpPr>
            <p:grpSpPr bwMode="auto">
              <a:xfrm>
                <a:off x="1531999" y="2380991"/>
                <a:ext cx="2394007" cy="707827"/>
                <a:chOff x="1531999" y="2380991"/>
                <a:chExt cx="2394007" cy="707827"/>
              </a:xfrm>
            </p:grpSpPr>
            <p:sp>
              <p:nvSpPr>
                <p:cNvPr id="21" name="文本框 8"/>
                <p:cNvSpPr txBox="1">
                  <a:spLocks noChangeArrowheads="1"/>
                </p:cNvSpPr>
                <p:nvPr/>
              </p:nvSpPr>
              <p:spPr bwMode="auto">
                <a:xfrm>
                  <a:off x="1531999" y="2380991"/>
                  <a:ext cx="1563863" cy="695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第三章</a:t>
                  </a:r>
                  <a:endParaRPr lang="en-US" altLang="zh-CN" sz="2800" dirty="0">
                    <a:latin typeface="隶书" panose="02010509060101010101" pitchFamily="49" charset="-122"/>
                    <a:ea typeface="隶书" panose="02010509060101010101" pitchFamily="49" charset="-122"/>
                  </a:endParaRPr>
                </a:p>
              </p:txBody>
            </p:sp>
            <p:sp>
              <p:nvSpPr>
                <p:cNvPr id="22" name="文本框 9"/>
                <p:cNvSpPr txBox="1">
                  <a:spLocks noChangeArrowheads="1"/>
                </p:cNvSpPr>
                <p:nvPr/>
              </p:nvSpPr>
              <p:spPr bwMode="auto">
                <a:xfrm>
                  <a:off x="2773719" y="2393691"/>
                  <a:ext cx="1152287" cy="695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C00000"/>
                      </a:solidFill>
                      <a:latin typeface="隶书" panose="02010509060101010101" pitchFamily="49" charset="-122"/>
                      <a:ea typeface="隶书" panose="02010509060101010101" pitchFamily="49" charset="-122"/>
                    </a:rPr>
                    <a:t>·</a:t>
                  </a:r>
                  <a:endParaRPr lang="zh-CN" altLang="en-US" sz="2800">
                    <a:solidFill>
                      <a:srgbClr val="C00000"/>
                    </a:solidFill>
                    <a:latin typeface="隶书" panose="02010509060101010101" pitchFamily="49" charset="-122"/>
                    <a:ea typeface="隶书" panose="02010509060101010101" pitchFamily="49" charset="-122"/>
                  </a:endParaRPr>
                </a:p>
              </p:txBody>
            </p:sp>
          </p:grpSp>
          <p:sp>
            <p:nvSpPr>
              <p:cNvPr id="20" name="文本框 7"/>
              <p:cNvSpPr txBox="1">
                <a:spLocks noChangeArrowheads="1"/>
              </p:cNvSpPr>
              <p:nvPr/>
            </p:nvSpPr>
            <p:spPr bwMode="auto">
              <a:xfrm>
                <a:off x="3238501" y="2380991"/>
                <a:ext cx="3382657" cy="695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我爱我师  切问近思</a:t>
                </a:r>
              </a:p>
            </p:txBody>
          </p:sp>
        </p:grpSp>
        <p:pic>
          <p:nvPicPr>
            <p:cNvPr id="18" name="图片 1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29351" y="1726772"/>
              <a:ext cx="1525694" cy="13525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23" name="组合 22"/>
          <p:cNvGrpSpPr/>
          <p:nvPr/>
        </p:nvGrpSpPr>
        <p:grpSpPr>
          <a:xfrm>
            <a:off x="2488565" y="4505325"/>
            <a:ext cx="6903085" cy="1352550"/>
            <a:chOff x="2629351" y="1726772"/>
            <a:chExt cx="6133187" cy="1352583"/>
          </a:xfrm>
        </p:grpSpPr>
        <p:grpSp>
          <p:nvGrpSpPr>
            <p:cNvPr id="24" name="组合 5"/>
            <p:cNvGrpSpPr/>
            <p:nvPr/>
          </p:nvGrpSpPr>
          <p:grpSpPr bwMode="auto">
            <a:xfrm>
              <a:off x="3769625" y="2158546"/>
              <a:ext cx="4992913" cy="531519"/>
              <a:chOff x="1531999" y="2380991"/>
              <a:chExt cx="5089159" cy="707827"/>
            </a:xfrm>
          </p:grpSpPr>
          <p:grpSp>
            <p:nvGrpSpPr>
              <p:cNvPr id="26" name="组合 6"/>
              <p:cNvGrpSpPr/>
              <p:nvPr/>
            </p:nvGrpSpPr>
            <p:grpSpPr bwMode="auto">
              <a:xfrm>
                <a:off x="1531999" y="2380991"/>
                <a:ext cx="2394007" cy="707827"/>
                <a:chOff x="1531999" y="2380991"/>
                <a:chExt cx="2394007" cy="707827"/>
              </a:xfrm>
            </p:grpSpPr>
            <p:sp>
              <p:nvSpPr>
                <p:cNvPr id="28" name="文本框 8"/>
                <p:cNvSpPr txBox="1">
                  <a:spLocks noChangeArrowheads="1"/>
                </p:cNvSpPr>
                <p:nvPr/>
              </p:nvSpPr>
              <p:spPr bwMode="auto">
                <a:xfrm>
                  <a:off x="1531999" y="2380991"/>
                  <a:ext cx="1563863" cy="695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第四章</a:t>
                  </a:r>
                  <a:endParaRPr lang="en-US" altLang="zh-CN" sz="2800" dirty="0">
                    <a:latin typeface="隶书" panose="02010509060101010101" pitchFamily="49" charset="-122"/>
                    <a:ea typeface="隶书" panose="02010509060101010101" pitchFamily="49" charset="-122"/>
                  </a:endParaRPr>
                </a:p>
              </p:txBody>
            </p:sp>
            <p:sp>
              <p:nvSpPr>
                <p:cNvPr id="29" name="文本框 9"/>
                <p:cNvSpPr txBox="1">
                  <a:spLocks noChangeArrowheads="1"/>
                </p:cNvSpPr>
                <p:nvPr/>
              </p:nvSpPr>
              <p:spPr bwMode="auto">
                <a:xfrm>
                  <a:off x="2773719" y="2393691"/>
                  <a:ext cx="1152287" cy="695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C00000"/>
                      </a:solidFill>
                      <a:latin typeface="隶书" panose="02010509060101010101" pitchFamily="49" charset="-122"/>
                      <a:ea typeface="隶书" panose="02010509060101010101" pitchFamily="49" charset="-122"/>
                    </a:rPr>
                    <a:t>·</a:t>
                  </a:r>
                  <a:endParaRPr lang="zh-CN" altLang="en-US" sz="2800">
                    <a:solidFill>
                      <a:srgbClr val="C00000"/>
                    </a:solidFill>
                    <a:latin typeface="隶书" panose="02010509060101010101" pitchFamily="49" charset="-122"/>
                    <a:ea typeface="隶书" panose="02010509060101010101" pitchFamily="49" charset="-122"/>
                  </a:endParaRPr>
                </a:p>
              </p:txBody>
            </p:sp>
          </p:grpSp>
          <p:sp>
            <p:nvSpPr>
              <p:cNvPr id="27" name="文本框 7"/>
              <p:cNvSpPr txBox="1">
                <a:spLocks noChangeArrowheads="1"/>
              </p:cNvSpPr>
              <p:nvPr/>
            </p:nvSpPr>
            <p:spPr bwMode="auto">
              <a:xfrm>
                <a:off x="3238501" y="2380991"/>
                <a:ext cx="3382657" cy="695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sym typeface="+mn-ea"/>
                  </a:rPr>
                  <a:t>文以载道  按图索骥</a:t>
                </a:r>
                <a:endParaRPr lang="zh-CN" altLang="en-US" sz="2800" dirty="0">
                  <a:latin typeface="隶书" panose="02010509060101010101" pitchFamily="49" charset="-122"/>
                  <a:ea typeface="隶书" panose="02010509060101010101" pitchFamily="49" charset="-122"/>
                </a:endParaRPr>
              </a:p>
            </p:txBody>
          </p:sp>
        </p:grpSp>
        <p:pic>
          <p:nvPicPr>
            <p:cNvPr id="25" name="图片 1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29351" y="1726772"/>
              <a:ext cx="1525694" cy="13525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0" name="组合 29"/>
          <p:cNvGrpSpPr/>
          <p:nvPr/>
        </p:nvGrpSpPr>
        <p:grpSpPr>
          <a:xfrm>
            <a:off x="2526665" y="1452245"/>
            <a:ext cx="6903085" cy="1352609"/>
            <a:chOff x="2629351" y="1726772"/>
            <a:chExt cx="6133187" cy="1352583"/>
          </a:xfrm>
        </p:grpSpPr>
        <p:grpSp>
          <p:nvGrpSpPr>
            <p:cNvPr id="31" name="组合 5"/>
            <p:cNvGrpSpPr/>
            <p:nvPr/>
          </p:nvGrpSpPr>
          <p:grpSpPr bwMode="auto">
            <a:xfrm>
              <a:off x="3769625" y="2158546"/>
              <a:ext cx="4992913" cy="531497"/>
              <a:chOff x="1531999" y="2380991"/>
              <a:chExt cx="5089159" cy="707797"/>
            </a:xfrm>
          </p:grpSpPr>
          <p:grpSp>
            <p:nvGrpSpPr>
              <p:cNvPr id="33" name="组合 6"/>
              <p:cNvGrpSpPr/>
              <p:nvPr/>
            </p:nvGrpSpPr>
            <p:grpSpPr bwMode="auto">
              <a:xfrm>
                <a:off x="1531999" y="2380991"/>
                <a:ext cx="2394007" cy="707797"/>
                <a:chOff x="1531999" y="2380991"/>
                <a:chExt cx="2394007" cy="707797"/>
              </a:xfrm>
            </p:grpSpPr>
            <p:sp>
              <p:nvSpPr>
                <p:cNvPr id="35" name="文本框 8"/>
                <p:cNvSpPr txBox="1">
                  <a:spLocks noChangeArrowheads="1"/>
                </p:cNvSpPr>
                <p:nvPr/>
              </p:nvSpPr>
              <p:spPr bwMode="auto">
                <a:xfrm>
                  <a:off x="1531999" y="2380991"/>
                  <a:ext cx="1563863" cy="695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rPr>
                    <a:t>第一章</a:t>
                  </a:r>
                  <a:endParaRPr lang="en-US" altLang="zh-CN" sz="2800" dirty="0">
                    <a:latin typeface="隶书" panose="02010509060101010101" pitchFamily="49" charset="-122"/>
                    <a:ea typeface="隶书" panose="02010509060101010101" pitchFamily="49" charset="-122"/>
                  </a:endParaRPr>
                </a:p>
              </p:txBody>
            </p:sp>
            <p:sp>
              <p:nvSpPr>
                <p:cNvPr id="36" name="文本框 9"/>
                <p:cNvSpPr txBox="1">
                  <a:spLocks noChangeArrowheads="1"/>
                </p:cNvSpPr>
                <p:nvPr/>
              </p:nvSpPr>
              <p:spPr bwMode="auto">
                <a:xfrm>
                  <a:off x="2773719" y="2393691"/>
                  <a:ext cx="1152287" cy="695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C00000"/>
                      </a:solidFill>
                      <a:latin typeface="隶书" panose="02010509060101010101" pitchFamily="49" charset="-122"/>
                      <a:ea typeface="隶书" panose="02010509060101010101" pitchFamily="49" charset="-122"/>
                    </a:rPr>
                    <a:t>·</a:t>
                  </a:r>
                  <a:endParaRPr lang="zh-CN" altLang="en-US" sz="2800">
                    <a:solidFill>
                      <a:srgbClr val="C00000"/>
                    </a:solidFill>
                    <a:latin typeface="隶书" panose="02010509060101010101" pitchFamily="49" charset="-122"/>
                    <a:ea typeface="隶书" panose="02010509060101010101" pitchFamily="49" charset="-122"/>
                  </a:endParaRPr>
                </a:p>
              </p:txBody>
            </p:sp>
          </p:grpSp>
          <p:sp>
            <p:nvSpPr>
              <p:cNvPr id="34" name="文本框 7"/>
              <p:cNvSpPr txBox="1">
                <a:spLocks noChangeArrowheads="1"/>
              </p:cNvSpPr>
              <p:nvPr/>
            </p:nvSpPr>
            <p:spPr bwMode="auto">
              <a:xfrm>
                <a:off x="3238501" y="2380991"/>
                <a:ext cx="3382657" cy="695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latin typeface="隶书" panose="02010509060101010101" pitchFamily="49" charset="-122"/>
                    <a:ea typeface="隶书" panose="02010509060101010101" pitchFamily="49" charset="-122"/>
                    <a:sym typeface="+mn-ea"/>
                  </a:rPr>
                  <a:t>知彼</a:t>
                </a:r>
                <a:r>
                  <a:rPr lang="zh-CN" altLang="en-US" sz="2800" dirty="0">
                    <a:latin typeface="隶书" panose="02010509060101010101" pitchFamily="49" charset="-122"/>
                    <a:ea typeface="隶书" panose="02010509060101010101" pitchFamily="49" charset="-122"/>
                  </a:rPr>
                  <a:t>知己  有的放矢</a:t>
                </a:r>
              </a:p>
            </p:txBody>
          </p:sp>
        </p:grpSp>
        <p:pic>
          <p:nvPicPr>
            <p:cNvPr id="32" name="图片 1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29351" y="1726772"/>
              <a:ext cx="1525694" cy="13525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4210" y="761365"/>
            <a:ext cx="9871075" cy="4642485"/>
          </a:xfrm>
        </p:spPr>
        <p:txBody>
          <a:bodyPr/>
          <a:lstStyle/>
          <a:p>
            <a:pPr marL="0" indent="0" fontAlgn="base">
              <a:lnSpc>
                <a:spcPct val="150000"/>
              </a:lnSpc>
              <a:spcBef>
                <a:spcPts val="0"/>
              </a:spcBef>
              <a:buNone/>
            </a:pPr>
            <a:r>
              <a:rPr lang="en-US" altLang="zh-CN" strike="noStrike" noProof="1">
                <a:solidFill>
                  <a:schemeClr val="tx1"/>
                </a:solidFill>
                <a:effectLst>
                  <a:outerShdw blurRad="38100" dist="19050" dir="2700000" algn="tl" rotWithShape="0">
                    <a:schemeClr val="dk1">
                      <a:alpha val="40000"/>
                    </a:schemeClr>
                  </a:outerShdw>
                </a:effectLst>
              </a:rPr>
              <a:t>         </a:t>
            </a:r>
            <a:r>
              <a:rPr lang="en-US" altLang="zh-CN" sz="3600" strike="noStrike" noProof="1">
                <a:solidFill>
                  <a:schemeClr val="tx1"/>
                </a:solidFill>
                <a:effectLst>
                  <a:outerShdw blurRad="38100" dist="19050" dir="2700000" algn="tl" rotWithShape="0">
                    <a:schemeClr val="dk1">
                      <a:alpha val="40000"/>
                    </a:schemeClr>
                  </a:outerShdw>
                </a:effectLst>
              </a:rPr>
              <a:t> </a:t>
            </a:r>
            <a:r>
              <a:rPr lang="en-US" altLang="zh-CN" sz="3600" b="1" strike="noStrike" noProof="1">
                <a:solidFill>
                  <a:schemeClr val="tx1"/>
                </a:solidFill>
                <a:effectLst>
                  <a:outerShdw blurRad="38100" dist="19050" dir="2700000" algn="tl" rotWithShape="0">
                    <a:schemeClr val="dk1">
                      <a:alpha val="40000"/>
                    </a:schemeClr>
                  </a:outerShdw>
                </a:effectLst>
              </a:rPr>
              <a:t>2018</a:t>
            </a:r>
            <a:r>
              <a:rPr lang="zh-CN" altLang="en-US" sz="3600" b="1" strike="noStrike" noProof="1">
                <a:solidFill>
                  <a:schemeClr val="tx1"/>
                </a:solidFill>
                <a:effectLst>
                  <a:outerShdw blurRad="38100" dist="19050" dir="2700000" algn="tl" rotWithShape="0">
                    <a:schemeClr val="dk1">
                      <a:alpha val="40000"/>
                    </a:schemeClr>
                  </a:outerShdw>
                </a:effectLst>
              </a:rPr>
              <a:t>年1月16日上午，教育部召开新闻发布会，宣布历时4年的普通高中新课程方案和语文学科等学科课程标准修改工作已全部完成，经国家教材委员会审查通过，于2017年底印发，并于2018年秋季开始执行。</a:t>
            </a:r>
          </a:p>
        </p:txBody>
      </p:sp>
    </p:spTree>
  </p:cSld>
  <p:clrMapOvr>
    <a:masterClrMapping/>
  </p:clrMapOvr>
  <p:transition spd="slow" advTm="4000">
    <p:comb/>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
          <p:cNvSpPr txBox="1"/>
          <p:nvPr/>
        </p:nvSpPr>
        <p:spPr>
          <a:xfrm>
            <a:off x="713105" y="1341120"/>
            <a:ext cx="10298430" cy="3569970"/>
          </a:xfrm>
          <a:prstGeom prst="rect">
            <a:avLst/>
          </a:prstGeom>
          <a:noFill/>
          <a:ln w="9525">
            <a:noFill/>
          </a:ln>
        </p:spPr>
        <p:txBody>
          <a:bodyPr wrap="square" anchor="t">
            <a:spAutoFit/>
          </a:bodyPr>
          <a:lstStyle/>
          <a:p>
            <a:pPr>
              <a:lnSpc>
                <a:spcPct val="150000"/>
              </a:lnSpc>
            </a:pPr>
            <a:r>
              <a:rPr lang="en-US" altLang="zh-CN" sz="4265" b="1" i="0">
                <a:latin typeface="微软雅黑" panose="020B0503020204020204" charset="-122"/>
                <a:ea typeface="微软雅黑" panose="020B0503020204020204" charset="-122"/>
              </a:rPr>
              <a:t>      </a:t>
            </a:r>
            <a:r>
              <a:rPr lang="zh-CN" altLang="en-US" sz="3600" b="1" i="0">
                <a:solidFill>
                  <a:schemeClr val="tx1"/>
                </a:solidFill>
                <a:effectLst>
                  <a:outerShdw blurRad="38100" dist="19050" dir="2700000" algn="tl" rotWithShape="0">
                    <a:schemeClr val="dk1">
                      <a:alpha val="40000"/>
                    </a:schemeClr>
                  </a:outerShdw>
                </a:effectLst>
                <a:latin typeface="+mj-ea"/>
                <a:ea typeface="+mj-ea"/>
                <a:cs typeface="+mj-ea"/>
              </a:rPr>
              <a:t>坚持语文课程学科内容与育人目标相融合的改革方向，突出落实立德树人根本任务，充分体现社会主义核心价值观，加强中华优秀传统文化、革命文化和社会主义先进文化的教育。</a:t>
            </a:r>
          </a:p>
        </p:txBody>
      </p:sp>
      <p:cxnSp>
        <p:nvCxnSpPr>
          <p:cNvPr id="2" name="直接连接符 1"/>
          <p:cNvCxnSpPr/>
          <p:nvPr/>
        </p:nvCxnSpPr>
        <p:spPr>
          <a:xfrm>
            <a:off x="5036185" y="3126105"/>
            <a:ext cx="1710690"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944245" y="4020185"/>
            <a:ext cx="9893935"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944245" y="4911090"/>
            <a:ext cx="5489575"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comb/>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1"/>
          <p:cNvSpPr txBox="1"/>
          <p:nvPr/>
        </p:nvSpPr>
        <p:spPr>
          <a:xfrm>
            <a:off x="933450" y="1427903"/>
            <a:ext cx="10325100" cy="3415030"/>
          </a:xfrm>
          <a:prstGeom prst="rect">
            <a:avLst/>
          </a:prstGeom>
          <a:noFill/>
          <a:ln w="9525">
            <a:noFill/>
          </a:ln>
        </p:spPr>
        <p:txBody>
          <a:bodyPr wrap="square" anchor="t">
            <a:spAutoFit/>
          </a:bodyPr>
          <a:lstStyle/>
          <a:p>
            <a:pPr fontAlgn="auto">
              <a:lnSpc>
                <a:spcPct val="150000"/>
              </a:lnSpc>
            </a:pPr>
            <a:r>
              <a:rPr lang="en-US" altLang="zh-CN" sz="2400">
                <a:latin typeface="Arial" panose="020B0604020202020204" pitchFamily="34" charset="0"/>
              </a:rPr>
              <a:t>          </a:t>
            </a:r>
            <a:r>
              <a:rPr lang="zh-CN" altLang="en-US" sz="3600" b="1" i="0">
                <a:effectLst>
                  <a:outerShdw blurRad="38100" dist="19050" dir="2700000" algn="tl" rotWithShape="0">
                    <a:schemeClr val="dk1">
                      <a:alpha val="40000"/>
                    </a:schemeClr>
                  </a:outerShdw>
                </a:effectLst>
                <a:latin typeface="+mj-ea"/>
                <a:ea typeface="+mj-ea"/>
                <a:cs typeface="+mj-ea"/>
              </a:rPr>
              <a:t>这次课程标准修订，把语文核心素养凝练为四个方面，即：语言建构与运用、思维发展与提升、审美鉴赏与创造、文化传承与理解。这四个方面的具体内容是互相关联的。</a:t>
            </a:r>
          </a:p>
        </p:txBody>
      </p:sp>
      <p:cxnSp>
        <p:nvCxnSpPr>
          <p:cNvPr id="3" name="直接连接符 2"/>
          <p:cNvCxnSpPr/>
          <p:nvPr/>
        </p:nvCxnSpPr>
        <p:spPr>
          <a:xfrm>
            <a:off x="944245" y="4020185"/>
            <a:ext cx="7188200"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3903980" y="3135630"/>
            <a:ext cx="6827520"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comb/>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1"/>
          <p:cNvSpPr txBox="1"/>
          <p:nvPr/>
        </p:nvSpPr>
        <p:spPr>
          <a:xfrm>
            <a:off x="1064895" y="1388745"/>
            <a:ext cx="9368790" cy="3569970"/>
          </a:xfrm>
          <a:prstGeom prst="rect">
            <a:avLst/>
          </a:prstGeom>
          <a:noFill/>
          <a:ln w="9525">
            <a:noFill/>
          </a:ln>
        </p:spPr>
        <p:txBody>
          <a:bodyPr wrap="square" anchor="t">
            <a:spAutoFit/>
          </a:bodyPr>
          <a:lstStyle/>
          <a:p>
            <a:pPr fontAlgn="auto">
              <a:lnSpc>
                <a:spcPct val="150000"/>
              </a:lnSpc>
            </a:pPr>
            <a:r>
              <a:rPr lang="zh-CN" altLang="en-US" sz="1600">
                <a:latin typeface="Arial" panose="020B0604020202020204" pitchFamily="34" charset="0"/>
              </a:rPr>
              <a:t>       </a:t>
            </a:r>
            <a:r>
              <a:rPr lang="zh-CN" altLang="en-US" sz="4265" b="1" i="0">
                <a:latin typeface="微软雅黑" panose="020B0503020204020204" charset="-122"/>
                <a:ea typeface="微软雅黑" panose="020B0503020204020204" charset="-122"/>
              </a:rPr>
              <a:t>   </a:t>
            </a:r>
            <a:r>
              <a:rPr lang="zh-CN" altLang="en-US" sz="3600" b="1" i="0">
                <a:effectLst>
                  <a:outerShdw blurRad="38100" dist="19050" dir="2700000" algn="tl" rotWithShape="0">
                    <a:schemeClr val="dk1">
                      <a:alpha val="40000"/>
                    </a:schemeClr>
                  </a:outerShdw>
                </a:effectLst>
                <a:latin typeface="+mj-ea"/>
                <a:ea typeface="+mj-ea"/>
                <a:cs typeface="+mj-ea"/>
              </a:rPr>
              <a:t>根据语文课程的实践性、综合性特征和培养学生创新能力的需要，语文课程必须以学生为中心，走出知识本位、技术主义、文本为纲、讲解分析的传统教学模式。</a:t>
            </a:r>
          </a:p>
        </p:txBody>
      </p:sp>
      <p:cxnSp>
        <p:nvCxnSpPr>
          <p:cNvPr id="3" name="直接连接符 2"/>
          <p:cNvCxnSpPr/>
          <p:nvPr/>
        </p:nvCxnSpPr>
        <p:spPr>
          <a:xfrm>
            <a:off x="4026535" y="4020185"/>
            <a:ext cx="6339840"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195070" y="4852035"/>
            <a:ext cx="1809115"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comb/>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1"/>
          <p:cNvSpPr txBox="1"/>
          <p:nvPr/>
        </p:nvSpPr>
        <p:spPr>
          <a:xfrm>
            <a:off x="1189355" y="791845"/>
            <a:ext cx="9404985" cy="3827145"/>
          </a:xfrm>
          <a:prstGeom prst="rect">
            <a:avLst/>
          </a:prstGeom>
          <a:noFill/>
          <a:ln w="9525">
            <a:noFill/>
          </a:ln>
        </p:spPr>
        <p:txBody>
          <a:bodyPr wrap="square" anchor="t">
            <a:spAutoFit/>
          </a:bodyPr>
          <a:lstStyle/>
          <a:p>
            <a:endParaRPr lang="zh-CN" altLang="en-US" sz="1335">
              <a:latin typeface="Arial" panose="020B0604020202020204" pitchFamily="34" charset="0"/>
            </a:endParaRPr>
          </a:p>
          <a:p>
            <a:pPr>
              <a:lnSpc>
                <a:spcPct val="200000"/>
              </a:lnSpc>
            </a:pPr>
            <a:r>
              <a:rPr lang="zh-CN" altLang="en-US" sz="1600">
                <a:latin typeface="Arial" panose="020B0604020202020204" pitchFamily="34" charset="0"/>
              </a:rPr>
              <a:t>      </a:t>
            </a:r>
            <a:r>
              <a:rPr lang="zh-CN" altLang="en-US" sz="4265" b="1" i="0">
                <a:latin typeface="微软雅黑" panose="020B0503020204020204" charset="-122"/>
                <a:ea typeface="微软雅黑" panose="020B0503020204020204" charset="-122"/>
              </a:rPr>
              <a:t>     </a:t>
            </a:r>
            <a:r>
              <a:rPr lang="zh-CN" altLang="en-US" sz="3600" b="1" i="0">
                <a:effectLst>
                  <a:outerShdw blurRad="38100" dist="19050" dir="2700000" algn="tl" rotWithShape="0">
                    <a:schemeClr val="dk1">
                      <a:alpha val="40000"/>
                    </a:schemeClr>
                  </a:outerShdw>
                </a:effectLst>
                <a:latin typeface="+mj-ea"/>
                <a:ea typeface="+mj-ea"/>
                <a:cs typeface="+mj-ea"/>
              </a:rPr>
              <a:t>增强考试评价的指导性和可操作性，进一步与高考有机衔接。即体现新课程标准、新教材、新考试协调一致的思想。</a:t>
            </a:r>
          </a:p>
        </p:txBody>
      </p:sp>
      <p:cxnSp>
        <p:nvCxnSpPr>
          <p:cNvPr id="3" name="直接连接符 2"/>
          <p:cNvCxnSpPr/>
          <p:nvPr/>
        </p:nvCxnSpPr>
        <p:spPr>
          <a:xfrm>
            <a:off x="7330440" y="3429000"/>
            <a:ext cx="3130550"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1265555" y="4460240"/>
            <a:ext cx="2790190"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comb/>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81884" y="44624"/>
            <a:ext cx="8229600" cy="1143000"/>
          </a:xfrm>
        </p:spPr>
        <p:txBody>
          <a:bodyPr>
            <a:normAutofit/>
          </a:bodyPr>
          <a:lstStyle/>
          <a:p>
            <a:pPr algn="ctr"/>
            <a:r>
              <a:rPr lang="zh-CN" altLang="en-US" sz="4000" b="1" dirty="0"/>
              <a:t>“</a:t>
            </a:r>
            <a:r>
              <a:rPr lang="zh-CN" altLang="en-US" sz="4000" b="1" dirty="0">
                <a:solidFill>
                  <a:srgbClr val="0070C0"/>
                </a:solidFill>
              </a:rPr>
              <a:t>四层</a:t>
            </a:r>
            <a:r>
              <a:rPr lang="zh-CN" altLang="en-US" sz="4000" b="1" dirty="0"/>
              <a:t>”与“六大能力”</a:t>
            </a:r>
          </a:p>
        </p:txBody>
      </p:sp>
      <p:sp>
        <p:nvSpPr>
          <p:cNvPr id="3" name="内容占位符 2"/>
          <p:cNvSpPr>
            <a:spLocks noGrp="1"/>
          </p:cNvSpPr>
          <p:nvPr>
            <p:ph idx="1"/>
          </p:nvPr>
        </p:nvSpPr>
        <p:spPr>
          <a:xfrm>
            <a:off x="751840" y="1052830"/>
            <a:ext cx="4911725" cy="4988560"/>
          </a:xfrm>
          <a:solidFill>
            <a:schemeClr val="accent3">
              <a:lumMod val="40000"/>
              <a:lumOff val="60000"/>
            </a:schemeClr>
          </a:solidFill>
        </p:spPr>
        <p:txBody>
          <a:bodyPr/>
          <a:lstStyle/>
          <a:p>
            <a:pPr marL="0" indent="0">
              <a:buNone/>
            </a:pPr>
            <a:r>
              <a:rPr lang="en-US" altLang="zh-CN" b="1" dirty="0">
                <a:latin typeface="黑体" panose="02010609060101010101" pitchFamily="49" charset="-122"/>
                <a:ea typeface="黑体" panose="02010609060101010101" pitchFamily="49" charset="-122"/>
              </a:rPr>
              <a:t>  </a:t>
            </a:r>
            <a:r>
              <a:rPr lang="zh-CN" altLang="en-US" b="1" dirty="0">
                <a:latin typeface="黑体" panose="02010609060101010101" pitchFamily="49" charset="-122"/>
                <a:ea typeface="黑体" panose="02010609060101010101" pitchFamily="49" charset="-122"/>
              </a:rPr>
              <a:t>“四层”：</a:t>
            </a:r>
          </a:p>
          <a:p>
            <a:pPr marL="0" indent="0">
              <a:buNone/>
            </a:pPr>
            <a:endParaRPr lang="en-US" altLang="zh-CN" dirty="0">
              <a:latin typeface="黑体" panose="02010609060101010101" pitchFamily="49" charset="-122"/>
              <a:ea typeface="黑体" panose="02010609060101010101" pitchFamily="49" charset="-122"/>
            </a:endParaRPr>
          </a:p>
          <a:p>
            <a:pPr marL="0" indent="0">
              <a:buNone/>
            </a:pPr>
            <a:r>
              <a:rPr lang="zh-CN" altLang="en-US" sz="2800" b="1" dirty="0">
                <a:solidFill>
                  <a:schemeClr val="tx1"/>
                </a:solidFill>
                <a:effectLst>
                  <a:outerShdw blurRad="38100" dist="19050" dir="2700000" algn="tl" rotWithShape="0">
                    <a:schemeClr val="dk1">
                      <a:alpha val="40000"/>
                    </a:schemeClr>
                  </a:outerShdw>
                </a:effectLst>
                <a:latin typeface="+mn-ea"/>
              </a:rPr>
              <a:t>“核心价值”</a:t>
            </a:r>
            <a:endParaRPr lang="en-US" altLang="zh-CN" sz="2800" b="1" dirty="0">
              <a:solidFill>
                <a:schemeClr val="tx1"/>
              </a:solidFill>
              <a:effectLst>
                <a:outerShdw blurRad="38100" dist="19050" dir="2700000" algn="tl" rotWithShape="0">
                  <a:schemeClr val="dk1">
                    <a:alpha val="40000"/>
                  </a:schemeClr>
                </a:outerShdw>
              </a:effectLst>
              <a:latin typeface="+mn-ea"/>
            </a:endParaRPr>
          </a:p>
          <a:p>
            <a:pPr marL="0" indent="0">
              <a:buNone/>
            </a:pPr>
            <a:endParaRPr lang="en-US" altLang="zh-CN" sz="2800" b="1" dirty="0">
              <a:solidFill>
                <a:schemeClr val="tx1"/>
              </a:solidFill>
              <a:effectLst>
                <a:outerShdw blurRad="38100" dist="19050" dir="2700000" algn="tl" rotWithShape="0">
                  <a:schemeClr val="dk1">
                    <a:alpha val="40000"/>
                  </a:schemeClr>
                </a:outerShdw>
              </a:effectLst>
              <a:latin typeface="+mn-ea"/>
            </a:endParaRPr>
          </a:p>
          <a:p>
            <a:pPr marL="0" indent="0">
              <a:buNone/>
            </a:pPr>
            <a:r>
              <a:rPr lang="zh-CN" altLang="en-US" sz="2800" b="1" dirty="0">
                <a:solidFill>
                  <a:schemeClr val="tx1"/>
                </a:solidFill>
                <a:effectLst>
                  <a:outerShdw blurRad="38100" dist="19050" dir="2700000" algn="tl" rotWithShape="0">
                    <a:schemeClr val="dk1">
                      <a:alpha val="40000"/>
                    </a:schemeClr>
                  </a:outerShdw>
                </a:effectLst>
                <a:latin typeface="+mn-ea"/>
              </a:rPr>
              <a:t>“学科素养”</a:t>
            </a:r>
            <a:endParaRPr lang="en-US" altLang="zh-CN" sz="2800" b="1" dirty="0">
              <a:solidFill>
                <a:schemeClr val="tx1"/>
              </a:solidFill>
              <a:effectLst>
                <a:outerShdw blurRad="38100" dist="19050" dir="2700000" algn="tl" rotWithShape="0">
                  <a:schemeClr val="dk1">
                    <a:alpha val="40000"/>
                  </a:schemeClr>
                </a:outerShdw>
              </a:effectLst>
              <a:latin typeface="+mn-ea"/>
            </a:endParaRPr>
          </a:p>
          <a:p>
            <a:pPr marL="0" indent="0">
              <a:buNone/>
            </a:pPr>
            <a:endParaRPr lang="en-US" altLang="zh-CN" sz="2800" b="1" dirty="0">
              <a:solidFill>
                <a:schemeClr val="tx1"/>
              </a:solidFill>
              <a:effectLst>
                <a:outerShdw blurRad="38100" dist="19050" dir="2700000" algn="tl" rotWithShape="0">
                  <a:schemeClr val="dk1">
                    <a:alpha val="40000"/>
                  </a:schemeClr>
                </a:outerShdw>
              </a:effectLst>
              <a:latin typeface="+mn-ea"/>
            </a:endParaRPr>
          </a:p>
          <a:p>
            <a:pPr marL="0" indent="0">
              <a:buNone/>
            </a:pPr>
            <a:r>
              <a:rPr lang="zh-CN" altLang="en-US" sz="2800" b="1" dirty="0">
                <a:solidFill>
                  <a:schemeClr val="tx1"/>
                </a:solidFill>
                <a:effectLst>
                  <a:outerShdw blurRad="38100" dist="19050" dir="2700000" algn="tl" rotWithShape="0">
                    <a:schemeClr val="dk1">
                      <a:alpha val="40000"/>
                    </a:schemeClr>
                  </a:outerShdw>
                </a:effectLst>
                <a:latin typeface="+mn-ea"/>
              </a:rPr>
              <a:t>“关键能力”</a:t>
            </a:r>
            <a:endParaRPr lang="en-US" altLang="zh-CN" sz="2800" b="1" dirty="0">
              <a:solidFill>
                <a:schemeClr val="tx1"/>
              </a:solidFill>
              <a:effectLst>
                <a:outerShdw blurRad="38100" dist="19050" dir="2700000" algn="tl" rotWithShape="0">
                  <a:schemeClr val="dk1">
                    <a:alpha val="40000"/>
                  </a:schemeClr>
                </a:outerShdw>
              </a:effectLst>
              <a:latin typeface="+mn-ea"/>
            </a:endParaRPr>
          </a:p>
          <a:p>
            <a:pPr marL="0" indent="0">
              <a:buNone/>
            </a:pPr>
            <a:endParaRPr lang="en-US" altLang="zh-CN" sz="2800" b="1" dirty="0">
              <a:solidFill>
                <a:schemeClr val="tx1"/>
              </a:solidFill>
              <a:effectLst>
                <a:outerShdw blurRad="38100" dist="19050" dir="2700000" algn="tl" rotWithShape="0">
                  <a:schemeClr val="dk1">
                    <a:alpha val="40000"/>
                  </a:schemeClr>
                </a:outerShdw>
              </a:effectLst>
              <a:latin typeface="+mn-ea"/>
            </a:endParaRPr>
          </a:p>
          <a:p>
            <a:pPr marL="0" indent="0">
              <a:buNone/>
            </a:pPr>
            <a:r>
              <a:rPr lang="zh-CN" altLang="en-US" sz="2800" b="1" dirty="0">
                <a:solidFill>
                  <a:schemeClr val="tx1"/>
                </a:solidFill>
                <a:effectLst>
                  <a:outerShdw blurRad="38100" dist="19050" dir="2700000" algn="tl" rotWithShape="0">
                    <a:schemeClr val="dk1">
                      <a:alpha val="40000"/>
                    </a:schemeClr>
                  </a:outerShdw>
                </a:effectLst>
                <a:latin typeface="+mn-ea"/>
              </a:rPr>
              <a:t>“必备知识”</a:t>
            </a:r>
          </a:p>
        </p:txBody>
      </p:sp>
      <p:pic>
        <p:nvPicPr>
          <p:cNvPr id="4" name="Picture 2"/>
          <p:cNvPicPr>
            <a:picLocks noChangeAspect="1" noChangeArrowheads="1"/>
          </p:cNvPicPr>
          <p:nvPr/>
        </p:nvPicPr>
        <p:blipFill>
          <a:blip r:embed="rId2">
            <a:extLst>
              <a:ext uri="{BEBA8EAE-BF5A-486C-A8C5-ECC9F3942E4B}">
                <a14:imgProps xmlns:a14="http://schemas.microsoft.com/office/drawing/2010/main" xmlns="">
                  <a14:imgLayer r:embed="rId3">
                    <a14:imgEffect>
                      <a14:brightnessContrast contrast="-30000"/>
                    </a14:imgEffect>
                  </a14:imgLayer>
                </a14:imgProps>
              </a:ext>
              <a:ext uri="{28A0092B-C50C-407E-A947-70E740481C1C}">
                <a14:useLocalDpi xmlns:a14="http://schemas.microsoft.com/office/drawing/2010/main" xmlns="" val="0"/>
              </a:ext>
            </a:extLst>
          </a:blip>
          <a:srcRect/>
          <a:stretch>
            <a:fillRect/>
          </a:stretch>
        </p:blipFill>
        <p:spPr bwMode="auto">
          <a:xfrm>
            <a:off x="5890260" y="1052830"/>
            <a:ext cx="4879975" cy="5022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1221751" y="2020480"/>
            <a:ext cx="4069186" cy="2162070"/>
          </a:xfrm>
          <a:prstGeom prst="rect">
            <a:avLst/>
          </a:prstGeom>
          <a:blipFill dpi="0" rotWithShape="1">
            <a:blip r:embed="rId3" cstate="print"/>
            <a:srcRect/>
            <a:stretch>
              <a:fillRect/>
            </a:stretch>
          </a:blipFill>
          <a:ln>
            <a:noFill/>
          </a:ln>
        </p:spPr>
        <p:txBody>
          <a:bodyPr vert="horz" wrap="square" lIns="91419" tIns="45709" rIns="91419" bIns="45709" numCol="1" anchor="t" anchorCtr="0" compatLnSpc="1"/>
          <a:lstStyle/>
          <a:p>
            <a:endParaRPr lang="zh-CN" altLang="en-US" dirty="0">
              <a:latin typeface="Avant GardeBook" pitchFamily="50" charset="0"/>
            </a:endParaRPr>
          </a:p>
        </p:txBody>
      </p:sp>
      <p:sp>
        <p:nvSpPr>
          <p:cNvPr id="7" name="Rectangle 7"/>
          <p:cNvSpPr>
            <a:spLocks noChangeArrowheads="1"/>
          </p:cNvSpPr>
          <p:nvPr/>
        </p:nvSpPr>
        <p:spPr bwMode="auto">
          <a:xfrm>
            <a:off x="7453007" y="2020480"/>
            <a:ext cx="3082980" cy="2162070"/>
          </a:xfrm>
          <a:prstGeom prst="rect">
            <a:avLst/>
          </a:prstGeom>
          <a:blipFill dpi="0" rotWithShape="1">
            <a:blip r:embed="rId4" cstate="print">
              <a:extLst>
                <a:ext uri="{BEBA8EAE-BF5A-486C-A8C5-ECC9F3942E4B}">
                  <a14:imgProps xmlns:a14="http://schemas.microsoft.com/office/drawing/2010/main" xmlns="">
                    <a14:imgLayer r:embed="rId5">
                      <a14:imgEffect>
                        <a14:saturation sat="0"/>
                      </a14:imgEffect>
                    </a14:imgLayer>
                  </a14:imgProps>
                </a:ext>
              </a:extLst>
            </a:blip>
            <a:srcRect/>
            <a:stretch>
              <a:fillRect/>
            </a:stretch>
          </a:blipFill>
          <a:ln>
            <a:noFill/>
          </a:ln>
        </p:spPr>
        <p:txBody>
          <a:bodyPr vert="horz" wrap="square" lIns="91419" tIns="45709" rIns="91419" bIns="45709" numCol="1" anchor="t" anchorCtr="0" compatLnSpc="1"/>
          <a:lstStyle/>
          <a:p>
            <a:endParaRPr lang="zh-CN" altLang="en-US" dirty="0">
              <a:latin typeface="Avant GardeBook" pitchFamily="50" charset="0"/>
            </a:endParaRPr>
          </a:p>
        </p:txBody>
      </p:sp>
      <p:sp>
        <p:nvSpPr>
          <p:cNvPr id="8" name="Rectangle 8"/>
          <p:cNvSpPr>
            <a:spLocks noChangeArrowheads="1"/>
          </p:cNvSpPr>
          <p:nvPr/>
        </p:nvSpPr>
        <p:spPr bwMode="auto">
          <a:xfrm>
            <a:off x="5290937" y="2020480"/>
            <a:ext cx="2162070" cy="2162070"/>
          </a:xfrm>
          <a:prstGeom prst="rect">
            <a:avLst/>
          </a:prstGeom>
          <a:noFill/>
          <a:ln>
            <a:solidFill>
              <a:srgbClr val="404040"/>
            </a:solidFill>
          </a:ln>
        </p:spPr>
        <p:txBody>
          <a:bodyPr vert="horz" wrap="square" lIns="91419" tIns="45709" rIns="91419" bIns="45709" numCol="1" anchor="ctr" anchorCtr="0" compatLnSpc="1"/>
          <a:lstStyle/>
          <a:p>
            <a:pPr algn="ctr"/>
            <a:endParaRPr lang="zh-CN" altLang="en-US" sz="1600" dirty="0">
              <a:solidFill>
                <a:schemeClr val="bg1">
                  <a:lumMod val="50000"/>
                </a:schemeClr>
              </a:solidFill>
              <a:latin typeface="微软雅黑" panose="020B0503020204020204" charset="-122"/>
              <a:ea typeface="微软雅黑" panose="020B0503020204020204" charset="-122"/>
            </a:endParaRPr>
          </a:p>
        </p:txBody>
      </p:sp>
      <p:sp>
        <p:nvSpPr>
          <p:cNvPr id="9" name="Oval 9"/>
          <p:cNvSpPr>
            <a:spLocks noChangeArrowheads="1"/>
          </p:cNvSpPr>
          <p:nvPr/>
        </p:nvSpPr>
        <p:spPr bwMode="auto">
          <a:xfrm>
            <a:off x="1452302" y="4478695"/>
            <a:ext cx="779987" cy="779987"/>
          </a:xfrm>
          <a:prstGeom prst="ellipse">
            <a:avLst/>
          </a:prstGeom>
          <a:noFill/>
          <a:ln>
            <a:solidFill>
              <a:srgbClr val="404040"/>
            </a:solid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sp>
        <p:nvSpPr>
          <p:cNvPr id="11" name="Oval 10"/>
          <p:cNvSpPr>
            <a:spLocks noChangeArrowheads="1"/>
          </p:cNvSpPr>
          <p:nvPr/>
        </p:nvSpPr>
        <p:spPr bwMode="auto">
          <a:xfrm>
            <a:off x="9597428" y="4375825"/>
            <a:ext cx="774857" cy="779987"/>
          </a:xfrm>
          <a:prstGeom prst="ellipse">
            <a:avLst/>
          </a:prstGeom>
          <a:noFill/>
          <a:ln>
            <a:solidFill>
              <a:srgbClr val="404040"/>
            </a:solid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sp>
        <p:nvSpPr>
          <p:cNvPr id="24" name="Freeform 9"/>
          <p:cNvSpPr>
            <a:spLocks noEditPoints="1"/>
          </p:cNvSpPr>
          <p:nvPr/>
        </p:nvSpPr>
        <p:spPr bwMode="auto">
          <a:xfrm>
            <a:off x="9752490" y="4478741"/>
            <a:ext cx="464732" cy="485256"/>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rgbClr val="404040"/>
          </a:solidFill>
          <a:ln>
            <a:no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sp>
        <p:nvSpPr>
          <p:cNvPr id="25" name="Freeform 11"/>
          <p:cNvSpPr>
            <a:spLocks noEditPoints="1"/>
          </p:cNvSpPr>
          <p:nvPr/>
        </p:nvSpPr>
        <p:spPr bwMode="auto">
          <a:xfrm>
            <a:off x="1645114" y="4610668"/>
            <a:ext cx="394365" cy="516043"/>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rgbClr val="404040"/>
          </a:solidFill>
          <a:ln>
            <a:no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grpSp>
        <p:nvGrpSpPr>
          <p:cNvPr id="27" name="组合 26"/>
          <p:cNvGrpSpPr/>
          <p:nvPr/>
        </p:nvGrpSpPr>
        <p:grpSpPr>
          <a:xfrm>
            <a:off x="2419985" y="4375785"/>
            <a:ext cx="4030345" cy="987370"/>
            <a:chOff x="1352057" y="4119727"/>
            <a:chExt cx="2918894" cy="981493"/>
          </a:xfrm>
        </p:grpSpPr>
        <p:sp>
          <p:nvSpPr>
            <p:cNvPr id="28" name="矩形 27"/>
            <p:cNvSpPr/>
            <p:nvPr/>
          </p:nvSpPr>
          <p:spPr>
            <a:xfrm>
              <a:off x="1352057" y="4119727"/>
              <a:ext cx="2340514" cy="677931"/>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3200" b="1" dirty="0">
                  <a:solidFill>
                    <a:schemeClr val="tx1">
                      <a:lumMod val="85000"/>
                      <a:lumOff val="15000"/>
                    </a:schemeClr>
                  </a:solidFill>
                  <a:latin typeface="隶书" panose="02010509060101010101" pitchFamily="49" charset="-122"/>
                  <a:ea typeface="隶书" panose="02010509060101010101" pitchFamily="49" charset="-122"/>
                </a:rPr>
                <a:t>    </a:t>
              </a:r>
              <a:r>
                <a:rPr lang="zh-CN" altLang="en-US" sz="3200" b="1" dirty="0">
                  <a:solidFill>
                    <a:schemeClr val="tx1">
                      <a:lumMod val="85000"/>
                      <a:lumOff val="15000"/>
                    </a:schemeClr>
                  </a:solidFill>
                  <a:latin typeface="隶书" panose="02010509060101010101" pitchFamily="49" charset="-122"/>
                  <a:ea typeface="隶书" panose="02010509060101010101" pitchFamily="49" charset="-122"/>
                </a:rPr>
                <a:t>赵一曼女士</a:t>
              </a:r>
            </a:p>
          </p:txBody>
        </p:sp>
        <p:sp>
          <p:nvSpPr>
            <p:cNvPr id="29" name="矩形 28"/>
            <p:cNvSpPr/>
            <p:nvPr/>
          </p:nvSpPr>
          <p:spPr>
            <a:xfrm>
              <a:off x="1352058" y="4459900"/>
              <a:ext cx="2918893" cy="641320"/>
            </a:xfrm>
            <a:prstGeom prst="rect">
              <a:avLst/>
            </a:prstGeom>
          </p:spPr>
          <p:txBody>
            <a:bodyPr wrap="square">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2400" spc="3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微软雅黑" panose="020B0503020204020204" charset="-122"/>
                </a:rPr>
                <a:t>阿成</a:t>
              </a:r>
            </a:p>
          </p:txBody>
        </p:sp>
      </p:grpSp>
      <p:grpSp>
        <p:nvGrpSpPr>
          <p:cNvPr id="30" name="组合 29"/>
          <p:cNvGrpSpPr/>
          <p:nvPr/>
        </p:nvGrpSpPr>
        <p:grpSpPr>
          <a:xfrm>
            <a:off x="7453007" y="4376062"/>
            <a:ext cx="2918894" cy="985333"/>
            <a:chOff x="1352057" y="4119727"/>
            <a:chExt cx="2918894" cy="985333"/>
          </a:xfrm>
        </p:grpSpPr>
        <p:sp>
          <p:nvSpPr>
            <p:cNvPr id="31" name="矩形 30"/>
            <p:cNvSpPr/>
            <p:nvPr/>
          </p:nvSpPr>
          <p:spPr>
            <a:xfrm>
              <a:off x="1352057" y="4119727"/>
              <a:ext cx="2340514" cy="68199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3200" b="1" dirty="0">
                  <a:solidFill>
                    <a:schemeClr val="tx1">
                      <a:lumMod val="85000"/>
                      <a:lumOff val="15000"/>
                    </a:schemeClr>
                  </a:solidFill>
                  <a:latin typeface="隶书" panose="02010509060101010101" pitchFamily="49" charset="-122"/>
                  <a:ea typeface="隶书" panose="02010509060101010101" pitchFamily="49" charset="-122"/>
                </a:rPr>
                <a:t>天嚣</a:t>
              </a:r>
            </a:p>
          </p:txBody>
        </p:sp>
        <p:sp>
          <p:nvSpPr>
            <p:cNvPr id="32" name="矩形 31"/>
            <p:cNvSpPr/>
            <p:nvPr/>
          </p:nvSpPr>
          <p:spPr>
            <a:xfrm>
              <a:off x="1352058" y="4459900"/>
              <a:ext cx="2918893" cy="645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charset="-122"/>
                </a:rPr>
                <a:t>        </a:t>
              </a:r>
              <a:r>
                <a:rPr lang="zh-CN" altLang="en-US" sz="2400" spc="3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微软雅黑" panose="020B0503020204020204" charset="-122"/>
                </a:rPr>
                <a:t>赵长天</a:t>
              </a:r>
            </a:p>
          </p:txBody>
        </p:sp>
      </p:grpSp>
      <p:sp>
        <p:nvSpPr>
          <p:cNvPr id="34" name="矩形 33"/>
          <p:cNvSpPr/>
          <p:nvPr/>
        </p:nvSpPr>
        <p:spPr>
          <a:xfrm>
            <a:off x="5290820" y="2432050"/>
            <a:ext cx="2162175" cy="607695"/>
          </a:xfrm>
          <a:prstGeom prst="rect">
            <a:avLst/>
          </a:prstGeom>
        </p:spPr>
        <p:txBody>
          <a:bodyPr wrap="square">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800" b="1"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窗子以外</a:t>
            </a:r>
          </a:p>
        </p:txBody>
      </p:sp>
      <p:grpSp>
        <p:nvGrpSpPr>
          <p:cNvPr id="18" name="组合 17"/>
          <p:cNvGrpSpPr/>
          <p:nvPr/>
        </p:nvGrpSpPr>
        <p:grpSpPr>
          <a:xfrm>
            <a:off x="3836660" y="253944"/>
            <a:ext cx="5021208" cy="1250556"/>
            <a:chOff x="3256089" y="123377"/>
            <a:chExt cx="5022371" cy="1250846"/>
          </a:xfrm>
        </p:grpSpPr>
        <p:sp>
          <p:nvSpPr>
            <p:cNvPr id="19" name="矩形 3"/>
            <p:cNvSpPr/>
            <p:nvPr/>
          </p:nvSpPr>
          <p:spPr>
            <a:xfrm>
              <a:off x="4568169" y="493046"/>
              <a:ext cx="2468182" cy="644039"/>
            </a:xfrm>
            <a:prstGeom prst="rect">
              <a:avLst/>
            </a:prstGeom>
            <a:noFill/>
            <a:ln w="9525">
              <a:noFill/>
              <a:miter/>
            </a:ln>
          </p:spPr>
          <p:txBody>
            <a:bodyPr wrap="none" lIns="91410" tIns="45705" rIns="91410" bIns="45705">
              <a:spAutoFit/>
              <a:scene3d>
                <a:camera prst="orthographicFront"/>
                <a:lightRig rig="threePt" dir="t"/>
              </a:scene3d>
            </a:bodyPr>
            <a:lstStyle/>
            <a:p>
              <a:pPr lvl="0" eaLnBrk="1" hangingPunct="1">
                <a:buNone/>
              </a:pPr>
              <a:r>
                <a:rPr lang="zh-CN" altLang="en-US" sz="36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Arial" panose="020B0604020202020204" pitchFamily="34" charset="0"/>
                </a:rPr>
                <a:t>文学类阅读</a:t>
              </a:r>
            </a:p>
          </p:txBody>
        </p:sp>
        <p:pic>
          <p:nvPicPr>
            <p:cNvPr id="20" name="图片 18"/>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图片 18"/>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 name="矩形 1"/>
          <p:cNvSpPr/>
          <p:nvPr/>
        </p:nvSpPr>
        <p:spPr>
          <a:xfrm>
            <a:off x="5247005" y="3106420"/>
            <a:ext cx="2243455" cy="645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24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charset="-122"/>
              </a:rPr>
              <a:t>林徽因</a:t>
            </a:r>
            <a:endParaRPr lang="zh-CN" altLang="en-US" sz="2400" b="1" spc="300" dirty="0">
              <a:solidFill>
                <a:schemeClr val="tx1">
                  <a:lumMod val="85000"/>
                  <a:lumOff val="15000"/>
                </a:schemeClr>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500" advTm="1000">
        <p:random/>
      </p:transition>
    </mc:Choice>
    <mc:Fallback>
      <p:transition spd="slow"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22000">
                                          <p:cBhvr additive="base">
                                            <p:cTn id="7" dur="500" fill="hold"/>
                                            <p:tgtEl>
                                              <p:spTgt spid="6"/>
                                            </p:tgtEl>
                                            <p:attrNameLst>
                                              <p:attrName>ppt_x</p:attrName>
                                            </p:attrNameLst>
                                          </p:cBhvr>
                                          <p:tavLst>
                                            <p:tav tm="0">
                                              <p:val>
                                                <p:strVal val="0-#ppt_w/2"/>
                                              </p:val>
                                            </p:tav>
                                            <p:tav tm="100000">
                                              <p:val>
                                                <p:strVal val="#ppt_x"/>
                                              </p:val>
                                            </p:tav>
                                          </p:tavLst>
                                        </p:anim>
                                        <p:anim calcmode="lin" valueType="num" p14:bounceEnd="22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22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fmla="#ppt_w*sin(2.5*pi*$)">
                                              <p:val>
                                                <p:fltVal val="0"/>
                                              </p:val>
                                            </p:tav>
                                            <p:tav tm="100000">
                                              <p:val>
                                                <p:fltVal val="1"/>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fmla="#ppt_w*sin(2.5*pi*$)">
                                              <p:val>
                                                <p:fltVal val="0"/>
                                              </p:val>
                                            </p:tav>
                                            <p:tav tm="100000">
                                              <p:val>
                                                <p:fltVal val="1"/>
                                              </p:val>
                                            </p:tav>
                                          </p:tavLst>
                                        </p:anim>
                                        <p:anim calcmode="lin" valueType="num">
                                          <p:cBhvr>
                                            <p:cTn id="21" dur="500" fill="hold"/>
                                            <p:tgtEl>
                                              <p:spTgt spid="11"/>
                                            </p:tgtEl>
                                            <p:attrNameLst>
                                              <p:attrName>ppt_h</p:attrName>
                                            </p:attrNameLst>
                                          </p:cBhvr>
                                          <p:tavLst>
                                            <p:tav tm="0">
                                              <p:val>
                                                <p:strVal val="#ppt_h"/>
                                              </p:val>
                                            </p:tav>
                                            <p:tav tm="100000">
                                              <p:val>
                                                <p:strVal val="#ppt_h"/>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bldLvl="0" animBg="1"/>
          <p:bldP spid="24" grpId="0" bldLvl="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fmla="#ppt_w*sin(2.5*pi*$)">
                                              <p:val>
                                                <p:fltVal val="0"/>
                                              </p:val>
                                            </p:tav>
                                            <p:tav tm="100000">
                                              <p:val>
                                                <p:fltVal val="1"/>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fmla="#ppt_w*sin(2.5*pi*$)">
                                              <p:val>
                                                <p:fltVal val="0"/>
                                              </p:val>
                                            </p:tav>
                                            <p:tav tm="100000">
                                              <p:val>
                                                <p:fltVal val="1"/>
                                              </p:val>
                                            </p:tav>
                                          </p:tavLst>
                                        </p:anim>
                                        <p:anim calcmode="lin" valueType="num">
                                          <p:cBhvr>
                                            <p:cTn id="21" dur="500" fill="hold"/>
                                            <p:tgtEl>
                                              <p:spTgt spid="11"/>
                                            </p:tgtEl>
                                            <p:attrNameLst>
                                              <p:attrName>ppt_h</p:attrName>
                                            </p:attrNameLst>
                                          </p:cBhvr>
                                          <p:tavLst>
                                            <p:tav tm="0">
                                              <p:val>
                                                <p:strVal val="#ppt_h"/>
                                              </p:val>
                                            </p:tav>
                                            <p:tav tm="100000">
                                              <p:val>
                                                <p:strVal val="#ppt_h"/>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bldLvl="0" animBg="1"/>
          <p:bldP spid="24" grpId="0" bldLvl="0" animBg="1"/>
          <p:bldP spid="25" grpId="0" animBg="1"/>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46400" y="365125"/>
            <a:ext cx="6992620" cy="1325880"/>
          </a:xfrm>
        </p:spPr>
        <p:txBody>
          <a:bodyPr>
            <a:normAutofit/>
          </a:bodyPr>
          <a:lstStyle/>
          <a:p>
            <a:r>
              <a:rPr lang="zh-CN" altLang="en-US" sz="3600" b="1" dirty="0"/>
              <a:t>从鉴赏高度突破文学类阅读</a:t>
            </a: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097915" y="1691005"/>
            <a:ext cx="3204845" cy="4199255"/>
          </a:xfrm>
          <a:prstGeom prst="rect">
            <a:avLst/>
          </a:prstGeom>
        </p:spPr>
      </p:pic>
      <p:sp>
        <p:nvSpPr>
          <p:cNvPr id="5" name="TextBox 4"/>
          <p:cNvSpPr txBox="1"/>
          <p:nvPr/>
        </p:nvSpPr>
        <p:spPr>
          <a:xfrm>
            <a:off x="5734685" y="2282190"/>
            <a:ext cx="4204335" cy="2676525"/>
          </a:xfrm>
          <a:prstGeom prst="rect">
            <a:avLst/>
          </a:prstGeom>
          <a:noFill/>
        </p:spPr>
        <p:txBody>
          <a:bodyPr wrap="square" rtlCol="0">
            <a:spAutoFit/>
          </a:bodyPr>
          <a:lstStyle/>
          <a:p>
            <a:pPr algn="ctr"/>
            <a:r>
              <a:rPr lang="zh-CN" altLang="en-US" sz="4000" b="1" dirty="0">
                <a:latin typeface="楷体" panose="02010609060101010101" charset="-122"/>
                <a:ea typeface="楷体" panose="02010609060101010101" charset="-122"/>
              </a:rPr>
              <a:t>赵一曼</a:t>
            </a:r>
            <a:endParaRPr lang="en-US" altLang="zh-CN" sz="4000" b="1" dirty="0">
              <a:latin typeface="楷体" panose="02010609060101010101" charset="-122"/>
              <a:ea typeface="楷体" panose="02010609060101010101" charset="-122"/>
            </a:endParaRPr>
          </a:p>
          <a:p>
            <a:pPr algn="ctr"/>
            <a:r>
              <a:rPr lang="zh-CN" altLang="en-US" sz="2400" b="1" dirty="0">
                <a:solidFill>
                  <a:srgbClr val="FF0000"/>
                </a:solidFill>
              </a:rPr>
              <a:t>（</a:t>
            </a:r>
            <a:r>
              <a:rPr lang="en-US" altLang="zh-CN" sz="3200" b="1" dirty="0">
                <a:solidFill>
                  <a:srgbClr val="FF0000"/>
                </a:solidFill>
              </a:rPr>
              <a:t>1905-1936</a:t>
            </a:r>
            <a:r>
              <a:rPr lang="zh-CN" altLang="en-US" sz="3200" b="1" dirty="0">
                <a:solidFill>
                  <a:srgbClr val="FF0000"/>
                </a:solidFill>
              </a:rPr>
              <a:t>）</a:t>
            </a:r>
            <a:endParaRPr lang="en-US" altLang="zh-CN" sz="3200" b="1" dirty="0">
              <a:solidFill>
                <a:srgbClr val="FF0000"/>
              </a:solidFill>
            </a:endParaRPr>
          </a:p>
          <a:p>
            <a:pPr algn="l"/>
            <a:r>
              <a:rPr lang="en-US" altLang="zh-CN" sz="3200" b="1" dirty="0"/>
              <a:t>        "100</a:t>
            </a:r>
            <a:r>
              <a:rPr lang="zh-CN" altLang="en-US" sz="3200" b="1" dirty="0"/>
              <a:t>位为新中国成立作出突出贡献的英雄模范人物</a:t>
            </a:r>
            <a:r>
              <a:rPr lang="en-US" altLang="zh-CN" sz="3200" b="1" dirty="0"/>
              <a:t>"</a:t>
            </a:r>
            <a:r>
              <a:rPr lang="zh-CN" altLang="en-US" sz="3200" b="1" dirty="0"/>
              <a:t>之一。</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57505" y="367030"/>
            <a:ext cx="10767695" cy="6123940"/>
          </a:xfrm>
          <a:prstGeom prst="rect">
            <a:avLst/>
          </a:prstGeom>
          <a:noFill/>
        </p:spPr>
        <p:txBody>
          <a:bodyPr wrap="square" rtlCol="0" anchor="t">
            <a:spAutoFit/>
          </a:bodyPr>
          <a:lstStyle/>
          <a:p>
            <a:pPr marL="0" indent="0">
              <a:buNone/>
            </a:pPr>
            <a:r>
              <a:rPr lang="en-US" altLang="zh-CN" sz="2800" b="1" dirty="0">
                <a:latin typeface="+mn-ea"/>
                <a:sym typeface="+mn-ea"/>
              </a:rPr>
              <a:t>2018</a:t>
            </a:r>
            <a:r>
              <a:rPr lang="zh-CN" altLang="en-US" sz="2800" b="1" dirty="0">
                <a:latin typeface="+mn-ea"/>
                <a:sym typeface="+mn-ea"/>
              </a:rPr>
              <a:t>年全国卷一第</a:t>
            </a:r>
            <a:r>
              <a:rPr lang="en-US" altLang="zh-CN" sz="2800" b="1" dirty="0">
                <a:latin typeface="+mn-ea"/>
                <a:sym typeface="+mn-ea"/>
              </a:rPr>
              <a:t>4</a:t>
            </a:r>
            <a:r>
              <a:rPr lang="zh-CN" altLang="en-US" sz="2800" b="1" dirty="0">
                <a:latin typeface="+mn-ea"/>
                <a:sym typeface="+mn-ea"/>
              </a:rPr>
              <a:t>题</a:t>
            </a:r>
            <a:r>
              <a:rPr lang="en-US" altLang="zh-CN" sz="2800" b="1" dirty="0">
                <a:latin typeface="+mn-ea"/>
                <a:sym typeface="+mn-ea"/>
              </a:rPr>
              <a:t>——</a:t>
            </a:r>
            <a:endParaRPr lang="en-US" altLang="zh-CN" sz="2800" b="1" dirty="0">
              <a:latin typeface="+mn-ea"/>
            </a:endParaRPr>
          </a:p>
          <a:p>
            <a:pPr marL="0" indent="0">
              <a:buNone/>
            </a:pPr>
            <a:r>
              <a:rPr lang="en-US" altLang="zh-CN" sz="2800" b="1" dirty="0">
                <a:latin typeface="楷体" panose="02010609060101010101" charset="-122"/>
                <a:ea typeface="楷体" panose="02010609060101010101" charset="-122"/>
                <a:sym typeface="+mn-ea"/>
              </a:rPr>
              <a:t>4.</a:t>
            </a:r>
            <a:r>
              <a:rPr lang="zh-CN" altLang="zh-CN" sz="2800" b="1" dirty="0">
                <a:latin typeface="楷体" panose="02010609060101010101" charset="-122"/>
                <a:ea typeface="楷体" panose="02010609060101010101" charset="-122"/>
                <a:sym typeface="+mn-ea"/>
              </a:rPr>
              <a:t>下列对小说相关内容和艺术特色的分析鉴赏，不正确的一项是</a:t>
            </a:r>
            <a:endParaRPr lang="zh-CN" altLang="zh-CN" sz="2800" b="1" dirty="0">
              <a:latin typeface="楷体" panose="02010609060101010101" charset="-122"/>
              <a:ea typeface="楷体" panose="02010609060101010101" charset="-122"/>
            </a:endParaRPr>
          </a:p>
          <a:p>
            <a:pPr marL="0" indent="0">
              <a:buNone/>
            </a:pPr>
            <a:r>
              <a:rPr lang="en-US" altLang="zh-CN" sz="2800" b="1" dirty="0">
                <a:latin typeface="楷体" panose="02010609060101010101" charset="-122"/>
                <a:ea typeface="楷体" panose="02010609060101010101" charset="-122"/>
                <a:sym typeface="+mn-ea"/>
              </a:rPr>
              <a:t>A. </a:t>
            </a:r>
            <a:r>
              <a:rPr lang="zh-CN" altLang="zh-CN" sz="2800" b="1" dirty="0">
                <a:latin typeface="楷体" panose="02010609060101010101" charset="-122"/>
                <a:ea typeface="楷体" panose="02010609060101010101" charset="-122"/>
                <a:sym typeface="+mn-ea"/>
              </a:rPr>
              <a:t>小说以“赵一曼女士”为题，不同于以往烈士、同志、英雄等惯常用法，称谓的</a:t>
            </a:r>
            <a:r>
              <a:rPr lang="zh-CN" altLang="zh-CN" sz="2800" b="1"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sym typeface="+mn-ea"/>
              </a:rPr>
              <a:t>陌生化</a:t>
            </a:r>
            <a:r>
              <a:rPr lang="zh-CN" altLang="zh-CN" sz="2800" b="1" dirty="0">
                <a:latin typeface="楷体" panose="02010609060101010101" charset="-122"/>
                <a:ea typeface="楷体" panose="02010609060101010101" charset="-122"/>
                <a:sym typeface="+mn-ea"/>
              </a:rPr>
              <a:t>既表达了对主人公的尊敬之意，</a:t>
            </a:r>
            <a:r>
              <a:rPr lang="zh-CN" altLang="zh-CN" sz="2800" b="1"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sym typeface="+mn-ea"/>
              </a:rPr>
              <a:t>又引起了读者的注意</a:t>
            </a:r>
            <a:r>
              <a:rPr lang="zh-CN" altLang="zh-CN" sz="2800" b="1" dirty="0">
                <a:latin typeface="楷体" panose="02010609060101010101" charset="-122"/>
                <a:ea typeface="楷体" panose="02010609060101010101" charset="-122"/>
                <a:sym typeface="+mn-ea"/>
              </a:rPr>
              <a:t>。</a:t>
            </a:r>
            <a:endParaRPr lang="zh-CN" altLang="zh-CN" sz="2800" b="1" dirty="0">
              <a:latin typeface="楷体" panose="02010609060101010101" charset="-122"/>
              <a:ea typeface="楷体" panose="02010609060101010101" charset="-122"/>
            </a:endParaRPr>
          </a:p>
          <a:p>
            <a:pPr marL="0" indent="0">
              <a:buNone/>
            </a:pPr>
            <a:r>
              <a:rPr lang="en-US" altLang="zh-CN" sz="2800" b="1" u="sng" dirty="0">
                <a:latin typeface="楷体" panose="02010609060101010101" charset="-122"/>
                <a:ea typeface="楷体" panose="02010609060101010101" charset="-122"/>
                <a:sym typeface="+mn-ea"/>
              </a:rPr>
              <a:t>B.</a:t>
            </a:r>
            <a:r>
              <a:rPr lang="zh-CN" altLang="zh-CN" sz="2800" b="1" u="sng" dirty="0">
                <a:latin typeface="楷体" panose="02010609060101010101" charset="-122"/>
                <a:ea typeface="楷体" panose="02010609060101010101" charset="-122"/>
                <a:sym typeface="+mn-ea"/>
              </a:rPr>
              <a:t>“通过对此人的严厉审讯，有可能澄清中共与苏联的关系”，这既是大野泰治向上级提出的建议，也</a:t>
            </a:r>
            <a:r>
              <a:rPr lang="zh-CN" altLang="zh-CN" sz="2800" b="1" u="sng"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sym typeface="+mn-ea"/>
              </a:rPr>
              <a:t>暗示</a:t>
            </a:r>
            <a:r>
              <a:rPr lang="zh-CN" altLang="zh-CN" sz="2800" b="1" u="sng" dirty="0">
                <a:latin typeface="楷体" panose="02010609060101010101" charset="-122"/>
                <a:ea typeface="楷体" panose="02010609060101010101" charset="-122"/>
                <a:sym typeface="+mn-ea"/>
              </a:rPr>
              <a:t>他已从赵一曼那里得到有价值的回答。</a:t>
            </a:r>
            <a:endParaRPr lang="zh-CN" altLang="zh-CN" sz="2800" b="1" u="sng" dirty="0">
              <a:latin typeface="楷体" panose="02010609060101010101" charset="-122"/>
              <a:ea typeface="楷体" panose="02010609060101010101" charset="-122"/>
            </a:endParaRPr>
          </a:p>
          <a:p>
            <a:pPr marL="0" indent="0">
              <a:buNone/>
            </a:pPr>
            <a:r>
              <a:rPr lang="en-US" altLang="zh-CN" sz="2800" b="1" dirty="0">
                <a:latin typeface="楷体" panose="02010609060101010101" charset="-122"/>
                <a:ea typeface="楷体" panose="02010609060101010101" charset="-122"/>
                <a:sym typeface="+mn-ea"/>
              </a:rPr>
              <a:t>C.</a:t>
            </a:r>
            <a:r>
              <a:rPr lang="zh-CN" altLang="zh-CN" sz="2800" b="1" dirty="0">
                <a:latin typeface="楷体" panose="02010609060101010101" charset="-122"/>
                <a:ea typeface="楷体" panose="02010609060101010101" charset="-122"/>
                <a:sym typeface="+mn-ea"/>
              </a:rPr>
              <a:t>“他指着石碑说，赵一曼</a:t>
            </a:r>
            <a:r>
              <a:rPr lang="en-US" altLang="zh-CN" sz="2800" b="1" dirty="0">
                <a:latin typeface="楷体" panose="02010609060101010101" charset="-122"/>
                <a:ea typeface="楷体" panose="02010609060101010101" charset="-122"/>
                <a:sym typeface="+mn-ea"/>
              </a:rPr>
              <a:t>?</a:t>
            </a:r>
            <a:r>
              <a:rPr lang="zh-CN" altLang="zh-CN" sz="2800" b="1" dirty="0">
                <a:latin typeface="楷体" panose="02010609060101010101" charset="-122"/>
                <a:ea typeface="楷体" panose="02010609060101010101" charset="-122"/>
                <a:sym typeface="+mn-ea"/>
              </a:rPr>
              <a:t>我说，对，赵一曼。”两个陌生人之间有意无意的搭讪，</a:t>
            </a:r>
            <a:r>
              <a:rPr lang="zh-CN" altLang="zh-CN" sz="2800" b="1"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sym typeface="+mn-ea"/>
              </a:rPr>
              <a:t>看似闲笔，实则很有用心</a:t>
            </a:r>
            <a:r>
              <a:rPr lang="zh-CN" altLang="zh-CN" sz="2800" b="1" dirty="0">
                <a:latin typeface="楷体" panose="02010609060101010101" charset="-122"/>
                <a:ea typeface="楷体" panose="02010609060101010101" charset="-122"/>
                <a:sym typeface="+mn-ea"/>
              </a:rPr>
              <a:t>，说明赵一曼仍活在人们的记忆里。</a:t>
            </a:r>
            <a:endParaRPr lang="zh-CN" altLang="zh-CN" sz="2800" b="1" dirty="0">
              <a:latin typeface="楷体" panose="02010609060101010101" charset="-122"/>
              <a:ea typeface="楷体" panose="02010609060101010101" charset="-122"/>
            </a:endParaRPr>
          </a:p>
          <a:p>
            <a:pPr marL="0" indent="0">
              <a:buNone/>
            </a:pPr>
            <a:r>
              <a:rPr lang="en-US" altLang="zh-CN" sz="2800" b="1" dirty="0">
                <a:latin typeface="楷体" panose="02010609060101010101" charset="-122"/>
                <a:ea typeface="楷体" panose="02010609060101010101" charset="-122"/>
                <a:sym typeface="+mn-ea"/>
              </a:rPr>
              <a:t>D.</a:t>
            </a:r>
            <a:r>
              <a:rPr lang="zh-CN" altLang="zh-CN" sz="2800" b="1" dirty="0">
                <a:latin typeface="楷体" panose="02010609060101010101" charset="-122"/>
                <a:ea typeface="楷体" panose="02010609060101010101" charset="-122"/>
                <a:sym typeface="+mn-ea"/>
              </a:rPr>
              <a:t>医院是“我”与赵一曼的连接点，小说由此切入主人公监禁期间鲜为人知的特殊生活经历，在跨越时空的精神对话中</a:t>
            </a:r>
            <a:r>
              <a:rPr lang="zh-CN" altLang="zh-CN" sz="2800" b="1" dirty="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sym typeface="+mn-ea"/>
              </a:rPr>
              <a:t>再现</a:t>
            </a:r>
            <a:r>
              <a:rPr lang="zh-CN" altLang="zh-CN" sz="2800" b="1" dirty="0">
                <a:latin typeface="楷体" panose="02010609060101010101" charset="-122"/>
                <a:ea typeface="楷体" panose="02010609060101010101" charset="-122"/>
                <a:sym typeface="+mn-ea"/>
              </a:rPr>
              <a:t>了赵一曼的英雄本色。</a:t>
            </a:r>
            <a:endParaRPr lang="en-US" altLang="zh-CN"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7900" y="2202815"/>
            <a:ext cx="9392920" cy="1753235"/>
          </a:xfrm>
          <a:prstGeom prst="rect">
            <a:avLst/>
          </a:prstGeom>
          <a:noFill/>
          <a:ln w="9525">
            <a:noFill/>
          </a:ln>
        </p:spPr>
        <p:txBody>
          <a:bodyPr wrap="square">
            <a:spAutoFit/>
          </a:bodyPr>
          <a:lstStyle/>
          <a:p>
            <a:pPr indent="0" fontAlgn="auto">
              <a:lnSpc>
                <a:spcPct val="150000"/>
              </a:lnSpc>
            </a:pPr>
            <a:r>
              <a:rPr lang="zh-CN" sz="3600" b="1">
                <a:ea typeface="宋体" panose="02010600030101010101" pitchFamily="2" charset="-122"/>
                <a:cs typeface="Times New Roman" panose="02020603050405020304" charset="0"/>
                <a:sym typeface="+mn-ea"/>
              </a:rPr>
              <a:t>6.小说中</a:t>
            </a:r>
            <a:r>
              <a:rPr lang="zh-CN" sz="3600" b="1">
                <a:ea typeface="宋体" panose="02010600030101010101" pitchFamily="2" charset="-122"/>
                <a:sym typeface="+mn-ea"/>
              </a:rPr>
              <a:t>历史与现实交织穿插，这种叙述方式有哪些好处？请结合作品简要分析。（</a:t>
            </a:r>
            <a:r>
              <a:rPr lang="zh-CN" sz="3600" b="1">
                <a:ea typeface="宋体" panose="02010600030101010101" pitchFamily="2" charset="-122"/>
                <a:cs typeface="Times New Roman" panose="02020603050405020304" charset="0"/>
                <a:sym typeface="+mn-ea"/>
              </a:rPr>
              <a:t>6分</a:t>
            </a:r>
            <a:r>
              <a:rPr lang="zh-CN" sz="3600" b="1">
                <a:ea typeface="宋体" panose="02010600030101010101" pitchFamily="2" charset="-122"/>
                <a:sym typeface="+mn-ea"/>
              </a:rPr>
              <a:t>）</a:t>
            </a:r>
            <a:endParaRPr lang="zh-CN" altLang="en-US" sz="3600" b="1">
              <a:ea typeface="宋体" panose="02010600030101010101" pitchFamily="2" charset="-122"/>
            </a:endParaRPr>
          </a:p>
        </p:txBody>
      </p:sp>
      <p:sp>
        <p:nvSpPr>
          <p:cNvPr id="14" name="文本框 13"/>
          <p:cNvSpPr txBox="1"/>
          <p:nvPr/>
        </p:nvSpPr>
        <p:spPr>
          <a:xfrm>
            <a:off x="2798445" y="991870"/>
            <a:ext cx="5496560"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a:t>
            </a:r>
            <a:r>
              <a:rPr kumimoji="0" lang="en-US" altLang="zh-CN"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2018  </a:t>
            </a:r>
            <a:r>
              <a:rPr kumimoji="0" lang="zh-CN" altLang="en-US"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《赵一曼女士》</a:t>
            </a:r>
          </a:p>
        </p:txBody>
      </p:sp>
      <p:sp>
        <p:nvSpPr>
          <p:cNvPr id="100" name="文本框 99"/>
          <p:cNvSpPr txBox="1"/>
          <p:nvPr/>
        </p:nvSpPr>
        <p:spPr>
          <a:xfrm>
            <a:off x="1285240" y="4811395"/>
            <a:ext cx="9291320" cy="922020"/>
          </a:xfrm>
          <a:prstGeom prst="rect">
            <a:avLst/>
          </a:prstGeom>
          <a:noFill/>
          <a:ln w="9525">
            <a:noFill/>
          </a:ln>
        </p:spPr>
        <p:txBody>
          <a:bodyPr wrap="square">
            <a:spAutoFit/>
          </a:bodyPr>
          <a:lstStyle/>
          <a:p>
            <a:pPr indent="266700" algn="l"/>
            <a:r>
              <a:rPr lang="zh-CN" sz="1800" b="1">
                <a:gradFill>
                  <a:gsLst>
                    <a:gs pos="21000">
                      <a:srgbClr val="53575C"/>
                    </a:gs>
                    <a:gs pos="88000">
                      <a:srgbClr val="C5C7CA"/>
                    </a:gs>
                  </a:gsLst>
                  <a:lin ang="5400000"/>
                </a:gradFill>
                <a:effectLst/>
                <a:latin typeface="Times New Roman" panose="02020603050405020304" charset="0"/>
                <a:ea typeface="宋体" panose="02010600030101010101" pitchFamily="2" charset="-122"/>
              </a:rPr>
              <a:t>【答案】① 既能表现当代人对赵一曼女士的尊敬之情，又能表现赵一曼精神的当下意义，使主题内蕴更深刻；②可以拉开时间距离，更加全面地认识英雄，使人物形象更加立体；③灵活使用文献档案，与小说叙述相互印证，使艺术描写更真实。</a:t>
            </a:r>
            <a:endParaRPr lang="zh-CN" b="1">
              <a:gradFill>
                <a:gsLst>
                  <a:gs pos="21000">
                    <a:srgbClr val="53575C"/>
                  </a:gs>
                  <a:gs pos="88000">
                    <a:srgbClr val="C5C7CA"/>
                  </a:gs>
                </a:gsLst>
                <a:lin ang="5400000"/>
              </a:gradFill>
              <a:effectLst/>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1885950"/>
            <a:ext cx="12226834" cy="4972050"/>
          </a:xfrm>
          <a:prstGeom prst="rect">
            <a:avLst/>
          </a:prstGeom>
        </p:spPr>
      </p:pic>
      <p:pic>
        <p:nvPicPr>
          <p:cNvPr id="7" name="图片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36846" y="1885950"/>
            <a:ext cx="5318308" cy="2382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矩形 7"/>
          <p:cNvSpPr/>
          <p:nvPr/>
        </p:nvSpPr>
        <p:spPr>
          <a:xfrm>
            <a:off x="4734119" y="2045613"/>
            <a:ext cx="2723762" cy="1107965"/>
          </a:xfrm>
          <a:prstGeom prst="rect">
            <a:avLst/>
          </a:prstGeom>
          <a:noFill/>
          <a:ln w="9525">
            <a:noFill/>
            <a:miter/>
          </a:ln>
        </p:spPr>
        <p:txBody>
          <a:bodyPr vert="horz" wrap="none" lIns="91410" tIns="45705" rIns="91410" bIns="45705">
            <a:spAutoFit/>
          </a:bodyPr>
          <a:lstStyle/>
          <a:p>
            <a:pPr lvl="0" eaLnBrk="1" hangingPunct="1">
              <a:buNone/>
            </a:pPr>
            <a:r>
              <a:rPr lang="zh-CN" altLang="en-US" sz="66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第一章</a:t>
            </a:r>
          </a:p>
        </p:txBody>
      </p:sp>
      <p:sp>
        <p:nvSpPr>
          <p:cNvPr id="9" name="矩形 8"/>
          <p:cNvSpPr/>
          <p:nvPr/>
        </p:nvSpPr>
        <p:spPr>
          <a:xfrm>
            <a:off x="3842515" y="3153578"/>
            <a:ext cx="4499610" cy="705485"/>
          </a:xfrm>
          <a:prstGeom prst="rect">
            <a:avLst/>
          </a:prstGeom>
          <a:noFill/>
          <a:ln w="9525">
            <a:noFill/>
            <a:miter/>
          </a:ln>
        </p:spPr>
        <p:txBody>
          <a:bodyPr vert="horz" wrap="none" lIns="91410" tIns="45705" rIns="91410" bIns="45705">
            <a:spAutoFit/>
          </a:bodyPr>
          <a:lstStyle/>
          <a:p>
            <a:pPr lvl="0" algn="l" eaLnBrk="1" hangingPunct="1">
              <a:buNone/>
            </a:pPr>
            <a:r>
              <a:rPr lang="zh-CN" altLang="en-US"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知彼知己 有的放矢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351530" y="453390"/>
            <a:ext cx="4338955"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a:t>
            </a:r>
            <a:r>
              <a:rPr kumimoji="0" lang="en-US" altLang="zh-CN"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2017  </a:t>
            </a:r>
            <a:r>
              <a:rPr kumimoji="0" lang="zh-CN" altLang="en-US"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《天嚣》</a:t>
            </a:r>
          </a:p>
        </p:txBody>
      </p:sp>
      <p:sp>
        <p:nvSpPr>
          <p:cNvPr id="100" name="文本框 99"/>
          <p:cNvSpPr txBox="1"/>
          <p:nvPr/>
        </p:nvSpPr>
        <p:spPr>
          <a:xfrm>
            <a:off x="975995" y="1390015"/>
            <a:ext cx="9551035" cy="2584450"/>
          </a:xfrm>
          <a:prstGeom prst="rect">
            <a:avLst/>
          </a:prstGeom>
          <a:noFill/>
          <a:ln w="9525">
            <a:noFill/>
          </a:ln>
        </p:spPr>
        <p:txBody>
          <a:bodyPr wrap="square">
            <a:spAutoFit/>
          </a:bodyPr>
          <a:lstStyle/>
          <a:p>
            <a:pPr indent="266700" fontAlgn="auto">
              <a:lnSpc>
                <a:spcPct val="150000"/>
              </a:lnSpc>
            </a:pPr>
            <a:r>
              <a:rPr lang="en-US" sz="3600" b="1">
                <a:solidFill>
                  <a:srgbClr val="000000"/>
                </a:solidFill>
                <a:latin typeface="Calibri" panose="020F0502020204030204" pitchFamily="34" charset="0"/>
                <a:ea typeface="宋体" panose="02010600030101010101" pitchFamily="2" charset="-122"/>
                <a:cs typeface="Times New Roman" panose="02020603050405020304" charset="0"/>
              </a:rPr>
              <a:t>  6</a:t>
            </a:r>
            <a:r>
              <a:rPr lang="zh-CN" sz="3600" b="1">
                <a:solidFill>
                  <a:srgbClr val="000000"/>
                </a:solidFill>
                <a:ea typeface="宋体" panose="02010600030101010101" pitchFamily="2" charset="-122"/>
              </a:rPr>
              <a:t>．小说以一个没有谜底的</a:t>
            </a:r>
            <a:r>
              <a:rPr lang="en-US" sz="3600" b="1">
                <a:solidFill>
                  <a:srgbClr val="000000"/>
                </a:solidFill>
                <a:latin typeface="Calibri" panose="020F0502020204030204" pitchFamily="34" charset="0"/>
                <a:ea typeface="宋体" panose="02010600030101010101" pitchFamily="2" charset="-122"/>
              </a:rPr>
              <a:t>“</a:t>
            </a:r>
            <a:r>
              <a:rPr lang="zh-CN" sz="3600" b="1">
                <a:solidFill>
                  <a:srgbClr val="000000"/>
                </a:solidFill>
                <a:latin typeface="Calibri" panose="020F0502020204030204" pitchFamily="34" charset="0"/>
                <a:ea typeface="宋体" panose="02010600030101010101" pitchFamily="2" charset="-122"/>
              </a:rPr>
              <a:t>美好</a:t>
            </a:r>
            <a:r>
              <a:rPr lang="zh-CN" sz="3600" b="1">
                <a:solidFill>
                  <a:srgbClr val="000000"/>
                </a:solidFill>
                <a:ea typeface="宋体" panose="02010600030101010101" pitchFamily="2" charset="-122"/>
              </a:rPr>
              <a:t>的谜</a:t>
            </a:r>
            <a:r>
              <a:rPr lang="en-US" sz="3600" b="1">
                <a:solidFill>
                  <a:srgbClr val="000000"/>
                </a:solidFill>
                <a:latin typeface="Calibri" panose="020F0502020204030204" pitchFamily="34" charset="0"/>
                <a:ea typeface="宋体" panose="02010600030101010101" pitchFamily="2" charset="-122"/>
                <a:cs typeface="Times New Roman" panose="02020603050405020304" charset="0"/>
              </a:rPr>
              <a:t>”</a:t>
            </a:r>
            <a:r>
              <a:rPr lang="zh-CN" sz="3600" b="1">
                <a:solidFill>
                  <a:srgbClr val="000000"/>
                </a:solidFill>
                <a:ea typeface="宋体" panose="02010600030101010101" pitchFamily="2" charset="-122"/>
              </a:rPr>
              <a:t>结尾，这样处理有怎样的艺术效果？请结合作品进行分析。（</a:t>
            </a:r>
            <a:r>
              <a:rPr lang="en-US" sz="3600" b="1">
                <a:solidFill>
                  <a:srgbClr val="000000"/>
                </a:solidFill>
                <a:latin typeface="Calibri" panose="020F0502020204030204" pitchFamily="34" charset="0"/>
                <a:ea typeface="宋体" panose="02010600030101010101" pitchFamily="2" charset="-122"/>
              </a:rPr>
              <a:t>6</a:t>
            </a:r>
            <a:r>
              <a:rPr lang="zh-CN" sz="3600" b="1">
                <a:solidFill>
                  <a:srgbClr val="000000"/>
                </a:solidFill>
                <a:ea typeface="宋体" panose="02010600030101010101" pitchFamily="2" charset="-122"/>
              </a:rPr>
              <a:t>分）</a:t>
            </a:r>
            <a:endParaRPr lang="zh-CN" altLang="en-US" sz="3600" b="1">
              <a:solidFill>
                <a:srgbClr val="000000"/>
              </a:solidFill>
              <a:ea typeface="宋体" panose="02010600030101010101" pitchFamily="2" charset="-122"/>
            </a:endParaRPr>
          </a:p>
        </p:txBody>
      </p:sp>
      <p:sp>
        <p:nvSpPr>
          <p:cNvPr id="2" name="文本框 1"/>
          <p:cNvSpPr txBox="1"/>
          <p:nvPr/>
        </p:nvSpPr>
        <p:spPr>
          <a:xfrm>
            <a:off x="975995" y="4798060"/>
            <a:ext cx="9726295" cy="1198880"/>
          </a:xfrm>
          <a:prstGeom prst="rect">
            <a:avLst/>
          </a:prstGeom>
          <a:noFill/>
          <a:ln w="9525">
            <a:noFill/>
          </a:ln>
        </p:spPr>
        <p:txBody>
          <a:bodyPr wrap="square">
            <a:spAutoFit/>
          </a:bodyPr>
          <a:lstStyle/>
          <a:p>
            <a:pPr indent="0"/>
            <a:r>
              <a:rPr lang="en-US" altLang="zh-CN" sz="1800" b="1">
                <a:gradFill>
                  <a:gsLst>
                    <a:gs pos="21000">
                      <a:srgbClr val="53575C"/>
                    </a:gs>
                    <a:gs pos="88000">
                      <a:srgbClr val="C5C7CA"/>
                    </a:gs>
                  </a:gsLst>
                  <a:lin ang="5400000"/>
                </a:gradFill>
                <a:effectLst/>
                <a:latin typeface="Times New Roman" panose="02020603050405020304" charset="0"/>
                <a:ea typeface="宋体" panose="02010600030101010101" pitchFamily="2" charset="-122"/>
              </a:rPr>
              <a:t>5.</a:t>
            </a:r>
            <a:r>
              <a:rPr lang="zh-CN" sz="1800" b="1">
                <a:gradFill>
                  <a:gsLst>
                    <a:gs pos="21000">
                      <a:srgbClr val="53575C"/>
                    </a:gs>
                    <a:gs pos="88000">
                      <a:srgbClr val="C5C7CA"/>
                    </a:gs>
                  </a:gsLst>
                  <a:lin ang="5400000"/>
                </a:gradFill>
                <a:effectLst/>
                <a:latin typeface="Times New Roman" panose="02020603050405020304" charset="0"/>
                <a:ea typeface="宋体" panose="02010600030101010101" pitchFamily="2" charset="-122"/>
              </a:rPr>
              <a:t>【答案】①省去许多不必要的叙述交代，使情节更简洁；②集中描写人物在特定环境下的状态与感受，使主题更突出。</a:t>
            </a:r>
          </a:p>
          <a:p>
            <a:pPr indent="0"/>
            <a:r>
              <a:rPr lang="en-US" altLang="zh-CN" sz="1800" b="1">
                <a:gradFill>
                  <a:gsLst>
                    <a:gs pos="21000">
                      <a:srgbClr val="53575C"/>
                    </a:gs>
                    <a:gs pos="88000">
                      <a:srgbClr val="C5C7CA"/>
                    </a:gs>
                  </a:gsLst>
                  <a:lin ang="5400000"/>
                </a:gradFill>
                <a:effectLst/>
                <a:latin typeface="Times New Roman" panose="02020603050405020304" charset="0"/>
                <a:ea typeface="宋体" panose="02010600030101010101" pitchFamily="2" charset="-122"/>
              </a:rPr>
              <a:t>6.</a:t>
            </a:r>
            <a:r>
              <a:rPr lang="zh-CN" sz="1800" b="1">
                <a:gradFill>
                  <a:gsLst>
                    <a:gs pos="21000">
                      <a:srgbClr val="53575C"/>
                    </a:gs>
                    <a:gs pos="88000">
                      <a:srgbClr val="C5C7CA"/>
                    </a:gs>
                  </a:gsLst>
                  <a:lin ang="5400000"/>
                </a:gradFill>
                <a:effectLst/>
                <a:latin typeface="Times New Roman" panose="02020603050405020304" charset="0"/>
                <a:ea typeface="宋体" panose="02010600030101010101" pitchFamily="2" charset="-122"/>
              </a:rPr>
              <a:t>【答案】①小说人物“他”所知有限，这样写很真实；②故事戛然而止，强化了小说的神秘氛围；③打破读者的心理预期，留下了更多想象回味的空间。</a:t>
            </a:r>
            <a:endParaRPr lang="zh-CN" b="1">
              <a:gradFill>
                <a:gsLst>
                  <a:gs pos="21000">
                    <a:srgbClr val="53575C"/>
                  </a:gs>
                  <a:gs pos="88000">
                    <a:srgbClr val="C5C7CA"/>
                  </a:gs>
                </a:gsLst>
                <a:lin ang="5400000"/>
              </a:gradFill>
              <a:effectLst/>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28775" y="2293620"/>
            <a:ext cx="8934450" cy="2584450"/>
          </a:xfrm>
          <a:prstGeom prst="rect">
            <a:avLst/>
          </a:prstGeom>
          <a:noFill/>
          <a:ln w="9525">
            <a:noFill/>
          </a:ln>
        </p:spPr>
        <p:txBody>
          <a:bodyPr wrap="square">
            <a:spAutoFit/>
          </a:bodyPr>
          <a:lstStyle/>
          <a:p>
            <a:pPr indent="267970" fontAlgn="auto">
              <a:lnSpc>
                <a:spcPct val="150000"/>
              </a:lnSpc>
            </a:pPr>
            <a:r>
              <a:rPr lang="zh-CN" sz="3600" b="1">
                <a:solidFill>
                  <a:srgbClr val="000000"/>
                </a:solidFill>
                <a:ea typeface="宋体" panose="02010600030101010101" pitchFamily="2" charset="-122"/>
              </a:rPr>
              <a:t>6. 作者交替使用“你”和“我”两个不同的人称，其中蕴涵着怎样的态度？请结合全文进行分析。（6分）</a:t>
            </a:r>
          </a:p>
        </p:txBody>
      </p:sp>
      <p:sp>
        <p:nvSpPr>
          <p:cNvPr id="14" name="文本框 13"/>
          <p:cNvSpPr txBox="1"/>
          <p:nvPr/>
        </p:nvSpPr>
        <p:spPr>
          <a:xfrm>
            <a:off x="3347720" y="1350010"/>
            <a:ext cx="5496560"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a:t>
            </a:r>
            <a:r>
              <a:rPr kumimoji="0" lang="en-US" altLang="zh-CN"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2017  </a:t>
            </a:r>
            <a:r>
              <a:rPr kumimoji="0" lang="zh-CN" altLang="en-US"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《窗子以外》</a:t>
            </a:r>
          </a:p>
        </p:txBody>
      </p:sp>
      <p:sp>
        <p:nvSpPr>
          <p:cNvPr id="2" name="文本框 1"/>
          <p:cNvSpPr txBox="1"/>
          <p:nvPr/>
        </p:nvSpPr>
        <p:spPr>
          <a:xfrm>
            <a:off x="1781175" y="5457190"/>
            <a:ext cx="8757285" cy="645160"/>
          </a:xfrm>
          <a:prstGeom prst="rect">
            <a:avLst/>
          </a:prstGeom>
          <a:noFill/>
          <a:ln w="9525">
            <a:noFill/>
          </a:ln>
        </p:spPr>
        <p:txBody>
          <a:bodyPr wrap="square">
            <a:spAutoFit/>
          </a:bodyPr>
          <a:lstStyle/>
          <a:p>
            <a:pPr indent="266700"/>
            <a:r>
              <a:rPr lang="zh-CN" b="1">
                <a:gradFill>
                  <a:gsLst>
                    <a:gs pos="21000">
                      <a:srgbClr val="53575C"/>
                    </a:gs>
                    <a:gs pos="88000">
                      <a:srgbClr val="C5C7CA"/>
                    </a:gs>
                  </a:gsLst>
                  <a:lin ang="5400000"/>
                </a:gradFill>
                <a:effectLst/>
                <a:latin typeface="Times New Roman" panose="02020603050405020304" charset="0"/>
                <a:ea typeface="宋体" panose="02010600030101010101" pitchFamily="2" charset="-122"/>
              </a:rPr>
              <a:t>【答案】</a:t>
            </a:r>
            <a:r>
              <a:rPr lang="zh-CN" b="1">
                <a:gradFill>
                  <a:gsLst>
                    <a:gs pos="21000">
                      <a:srgbClr val="53575C"/>
                    </a:gs>
                    <a:gs pos="88000">
                      <a:srgbClr val="C5C7CA"/>
                    </a:gs>
                  </a:gsLst>
                  <a:lin ang="5400000"/>
                </a:gradFill>
                <a:effectLst/>
                <a:latin typeface="Calibri" panose="020F0502020204030204" pitchFamily="34" charset="0"/>
                <a:ea typeface="宋体" panose="02010600030101010101" pitchFamily="2" charset="-122"/>
                <a:cs typeface="Times New Roman" panose="02020603050405020304" charset="0"/>
              </a:rPr>
              <a:t>①转“我”为“你”，“你”成为自我观察与描写的对象，蕴含着作者冷静审视的态度；②使用“你”的同时，又使用了“我”，蕴含着作者的自嘲与反思。</a:t>
            </a:r>
            <a:endParaRPr lang="zh-CN" altLang="en-US" b="1">
              <a:gradFill>
                <a:gsLst>
                  <a:gs pos="21000">
                    <a:srgbClr val="53575C"/>
                  </a:gs>
                  <a:gs pos="88000">
                    <a:srgbClr val="C5C7CA"/>
                  </a:gs>
                </a:gsLst>
                <a:lin ang="5400000"/>
              </a:gradFill>
              <a:effectLst/>
              <a:latin typeface="Calibri" panose="020F0502020204030204" pitchFamily="3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3510" y="2829560"/>
            <a:ext cx="9364980" cy="1198880"/>
          </a:xfrm>
          <a:prstGeom prst="rect">
            <a:avLst/>
          </a:prstGeom>
          <a:noFill/>
          <a:ln>
            <a:noFill/>
          </a:ln>
        </p:spPr>
        <p:txBody>
          <a:bodyPr wrap="none" rtlCol="0" anchor="t">
            <a:spAutoFit/>
          </a:bodyPr>
          <a:lstStyle/>
          <a:p>
            <a:pPr algn="ctr"/>
            <a:r>
              <a:rPr lang="zh-CN" altLang="en-US" sz="7200" b="1">
                <a:solidFill>
                  <a:schemeClr val="tx1"/>
                </a:solidFill>
                <a:effectLst>
                  <a:outerShdw blurRad="38100" dist="19050" dir="2700000" algn="tl" rotWithShape="0">
                    <a:schemeClr val="dk1">
                      <a:alpha val="40000"/>
                    </a:schemeClr>
                  </a:outerShdw>
                </a:effectLst>
              </a:rPr>
              <a:t>高考必备知识思维导图</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文本框 4104"/>
          <p:cNvSpPr txBox="1"/>
          <p:nvPr/>
        </p:nvSpPr>
        <p:spPr>
          <a:xfrm>
            <a:off x="4615180" y="228600"/>
            <a:ext cx="3194050" cy="645160"/>
          </a:xfrm>
          <a:prstGeom prst="rect">
            <a:avLst/>
          </a:prstGeom>
          <a:noFill/>
          <a:ln w="9525">
            <a:noFill/>
          </a:ln>
        </p:spPr>
        <p:txBody>
          <a:bodyPr wrap="square">
            <a:spAutoFit/>
          </a:bodyPr>
          <a:lstStyle/>
          <a:p>
            <a:pPr algn="ctr">
              <a:spcBef>
                <a:spcPct val="50000"/>
              </a:spcBef>
              <a:buClr>
                <a:schemeClr val="bg1"/>
              </a:buClr>
            </a:pPr>
            <a:r>
              <a:rPr lang="zh-CN" altLang="en-US" sz="3600" dirty="0">
                <a:latin typeface="Bookshelf Symbol 7" panose="05010101010101010101" pitchFamily="2" charset="2"/>
                <a:ea typeface="华文隶书" panose="02010800040101010101" charset="-122"/>
              </a:rPr>
              <a:t>小说叙事学</a:t>
            </a:r>
          </a:p>
        </p:txBody>
      </p:sp>
      <p:pic>
        <p:nvPicPr>
          <p:cNvPr id="2" name="图片 1" descr="%4_2GB`3161TAO7M4Z)`H4Q"/>
          <p:cNvPicPr>
            <a:picLocks noChangeAspect="1"/>
          </p:cNvPicPr>
          <p:nvPr/>
        </p:nvPicPr>
        <p:blipFill>
          <a:blip r:embed="rId2"/>
          <a:stretch>
            <a:fillRect/>
          </a:stretch>
        </p:blipFill>
        <p:spPr>
          <a:xfrm>
            <a:off x="1066800" y="818515"/>
            <a:ext cx="10058400" cy="522097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90320"/>
            <a:ext cx="10515600" cy="2196465"/>
          </a:xfrm>
        </p:spPr>
        <p:txBody>
          <a:bodyPr>
            <a:normAutofit lnSpcReduction="10000"/>
          </a:bodyPr>
          <a:lstStyle/>
          <a:p>
            <a:pPr marL="0" indent="0" fontAlgn="auto">
              <a:lnSpc>
                <a:spcPct val="150000"/>
              </a:lnSpc>
              <a:buNone/>
            </a:pPr>
            <a:r>
              <a:rPr lang="zh-CN" altLang="en-US" sz="3600" b="1">
                <a:solidFill>
                  <a:schemeClr val="tx1"/>
                </a:solidFill>
                <a:effectLst>
                  <a:outerShdw blurRad="38100" dist="19050" dir="2700000" algn="tl" rotWithShape="0">
                    <a:schemeClr val="dk1">
                      <a:alpha val="40000"/>
                    </a:schemeClr>
                  </a:outerShdw>
                </a:effectLst>
              </a:rPr>
              <a:t>5.小说中说赵一曼“身上弥漫着拔俗的文人气质和职业军人的冷峻”，请结合作品简要分析。（6分）</a:t>
            </a:r>
          </a:p>
          <a:p>
            <a:pPr marL="0" indent="0" fontAlgn="auto">
              <a:lnSpc>
                <a:spcPct val="150000"/>
              </a:lnSpc>
              <a:buNone/>
            </a:pPr>
            <a:endParaRPr lang="zh-CN" altLang="en-US" sz="3600" b="1">
              <a:gradFill>
                <a:gsLst>
                  <a:gs pos="21000">
                    <a:srgbClr val="53575C"/>
                  </a:gs>
                  <a:gs pos="88000">
                    <a:srgbClr val="C5C7CA"/>
                  </a:gs>
                </a:gsLst>
                <a:lin ang="5400000"/>
              </a:gradFill>
              <a:effectLst/>
            </a:endParaRPr>
          </a:p>
        </p:txBody>
      </p:sp>
      <p:sp>
        <p:nvSpPr>
          <p:cNvPr id="4" name="文本框 3"/>
          <p:cNvSpPr txBox="1"/>
          <p:nvPr/>
        </p:nvSpPr>
        <p:spPr>
          <a:xfrm>
            <a:off x="838200" y="3769995"/>
            <a:ext cx="10104755" cy="1568450"/>
          </a:xfrm>
          <a:prstGeom prst="rect">
            <a:avLst/>
          </a:prstGeom>
          <a:noFill/>
        </p:spPr>
        <p:txBody>
          <a:bodyPr wrap="square" rtlCol="0" anchor="t">
            <a:spAutoFit/>
          </a:bodyPr>
          <a:lstStyle/>
          <a:p>
            <a:pPr marL="0" indent="0">
              <a:buNone/>
            </a:pPr>
            <a:r>
              <a:rPr lang="zh-CN" altLang="en-US" sz="2400" b="1">
                <a:gradFill>
                  <a:gsLst>
                    <a:gs pos="21000">
                      <a:srgbClr val="53575C"/>
                    </a:gs>
                    <a:gs pos="88000">
                      <a:srgbClr val="C5C7CA"/>
                    </a:gs>
                  </a:gsLst>
                  <a:lin ang="5400000"/>
                </a:gradFill>
                <a:effectLst/>
                <a:sym typeface="+mn-ea"/>
              </a:rPr>
              <a:t>【答案】①文人的气质：喜欢丁香花，情趣不俗；时常深情、甜蜜地回忆战斗生活，文雅浪漫；用大义与真情感化青年，智慧过人；②军人的冷峻：遭严刑拷打而不屈服，意志坚定；笑对即将到来的死亡，从容淡定；充满母爱又不忘大义，理智沉稳。</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614045" y="824865"/>
            <a:ext cx="10963275" cy="520827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87170" y="1031240"/>
            <a:ext cx="9392920" cy="1753235"/>
          </a:xfrm>
          <a:prstGeom prst="rect">
            <a:avLst/>
          </a:prstGeom>
          <a:noFill/>
          <a:ln w="9525">
            <a:noFill/>
          </a:ln>
        </p:spPr>
        <p:txBody>
          <a:bodyPr wrap="square">
            <a:spAutoFit/>
          </a:bodyPr>
          <a:lstStyle/>
          <a:p>
            <a:pPr indent="0" fontAlgn="auto">
              <a:lnSpc>
                <a:spcPct val="150000"/>
              </a:lnSpc>
            </a:pPr>
            <a:r>
              <a:rPr lang="zh-CN" sz="3600" b="1">
                <a:ea typeface="宋体" panose="02010600030101010101" pitchFamily="2" charset="-122"/>
                <a:cs typeface="Times New Roman" panose="02020603050405020304" charset="0"/>
                <a:sym typeface="+mn-ea"/>
              </a:rPr>
              <a:t>6.小说中</a:t>
            </a:r>
            <a:r>
              <a:rPr lang="zh-CN" sz="3600" b="1">
                <a:ea typeface="宋体" panose="02010600030101010101" pitchFamily="2" charset="-122"/>
                <a:sym typeface="+mn-ea"/>
              </a:rPr>
              <a:t>历史与现实交织穿插，这种叙述方式有哪些好处？请结合作品简要分析。（</a:t>
            </a:r>
            <a:r>
              <a:rPr lang="zh-CN" sz="3600" b="1">
                <a:ea typeface="宋体" panose="02010600030101010101" pitchFamily="2" charset="-122"/>
                <a:cs typeface="Times New Roman" panose="02020603050405020304" charset="0"/>
                <a:sym typeface="+mn-ea"/>
              </a:rPr>
              <a:t>6分</a:t>
            </a:r>
            <a:r>
              <a:rPr lang="zh-CN" sz="3600" b="1">
                <a:ea typeface="宋体" panose="02010600030101010101" pitchFamily="2" charset="-122"/>
                <a:sym typeface="+mn-ea"/>
              </a:rPr>
              <a:t>）</a:t>
            </a:r>
            <a:endParaRPr lang="zh-CN" altLang="en-US" sz="3600" b="1">
              <a:ea typeface="宋体" panose="02010600030101010101" pitchFamily="2" charset="-122"/>
            </a:endParaRPr>
          </a:p>
        </p:txBody>
      </p:sp>
      <p:sp>
        <p:nvSpPr>
          <p:cNvPr id="100" name="文本框 99"/>
          <p:cNvSpPr txBox="1"/>
          <p:nvPr/>
        </p:nvSpPr>
        <p:spPr>
          <a:xfrm>
            <a:off x="1356360" y="3144520"/>
            <a:ext cx="9684385" cy="2553335"/>
          </a:xfrm>
          <a:prstGeom prst="rect">
            <a:avLst/>
          </a:prstGeom>
          <a:noFill/>
          <a:ln w="9525">
            <a:noFill/>
          </a:ln>
        </p:spPr>
        <p:txBody>
          <a:bodyPr wrap="square">
            <a:spAutoFit/>
          </a:bodyPr>
          <a:lstStyle/>
          <a:p>
            <a:pPr indent="266700" algn="l"/>
            <a:r>
              <a:rPr lang="zh-CN" sz="3200" b="1">
                <a:ln w="22225">
                  <a:solidFill>
                    <a:schemeClr val="accent2"/>
                  </a:solidFill>
                  <a:prstDash val="solid"/>
                </a:ln>
                <a:solidFill>
                  <a:schemeClr val="accent2">
                    <a:lumMod val="40000"/>
                    <a:lumOff val="60000"/>
                  </a:schemeClr>
                </a:solidFill>
                <a:effectLst/>
                <a:latin typeface="Times New Roman" panose="02020603050405020304" charset="0"/>
                <a:ea typeface="宋体" panose="02010600030101010101" pitchFamily="2" charset="-122"/>
              </a:rPr>
              <a:t>【答案】① 既能表现当代人对赵一曼女士的尊敬之情，又能表现赵一曼精神的当下意义，使主题内蕴更深刻；②可以拉开时间距离，更加全面地认识英雄，使人物形象更加立体；③灵活使用文献档案，与小说叙述相互印证，使艺术描写更真实。</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9CV3DY9UQKD[{PZ$GI76C7"/>
          <p:cNvPicPr>
            <a:picLocks noChangeAspect="1"/>
          </p:cNvPicPr>
          <p:nvPr/>
        </p:nvPicPr>
        <p:blipFill>
          <a:blip r:embed="rId2"/>
          <a:stretch>
            <a:fillRect/>
          </a:stretch>
        </p:blipFill>
        <p:spPr>
          <a:xfrm>
            <a:off x="833120" y="1016635"/>
            <a:ext cx="9723120" cy="482473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04010" y="2411730"/>
            <a:ext cx="8934450" cy="2584450"/>
          </a:xfrm>
          <a:prstGeom prst="rect">
            <a:avLst/>
          </a:prstGeom>
          <a:noFill/>
          <a:ln w="9525">
            <a:noFill/>
          </a:ln>
        </p:spPr>
        <p:txBody>
          <a:bodyPr wrap="square">
            <a:spAutoFit/>
          </a:bodyPr>
          <a:lstStyle/>
          <a:p>
            <a:pPr indent="267970" fontAlgn="auto">
              <a:lnSpc>
                <a:spcPct val="150000"/>
              </a:lnSpc>
            </a:pPr>
            <a:r>
              <a:rPr lang="zh-CN" sz="3600" b="1">
                <a:solidFill>
                  <a:srgbClr val="000000"/>
                </a:solidFill>
                <a:ea typeface="宋体" panose="02010600030101010101" pitchFamily="2" charset="-122"/>
              </a:rPr>
              <a:t>6. 作者交替使用“你”和“我”两个不同的人称，其中蕴涵着怎样的态度？请结合全文进行分析。（6分）</a:t>
            </a:r>
          </a:p>
        </p:txBody>
      </p:sp>
      <p:sp>
        <p:nvSpPr>
          <p:cNvPr id="14" name="文本框 13"/>
          <p:cNvSpPr txBox="1"/>
          <p:nvPr/>
        </p:nvSpPr>
        <p:spPr>
          <a:xfrm>
            <a:off x="3347720" y="1350010"/>
            <a:ext cx="5496560"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a:t>
            </a:r>
            <a:r>
              <a:rPr kumimoji="0" lang="en-US" altLang="zh-CN"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2017  </a:t>
            </a:r>
            <a:r>
              <a:rPr kumimoji="0" lang="zh-CN" altLang="en-US"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《窗子以外》</a:t>
            </a:r>
          </a:p>
        </p:txBody>
      </p:sp>
      <p:sp>
        <p:nvSpPr>
          <p:cNvPr id="2" name="文本框 1"/>
          <p:cNvSpPr txBox="1"/>
          <p:nvPr/>
        </p:nvSpPr>
        <p:spPr>
          <a:xfrm>
            <a:off x="1781175" y="5300345"/>
            <a:ext cx="8757285" cy="645160"/>
          </a:xfrm>
          <a:prstGeom prst="rect">
            <a:avLst/>
          </a:prstGeom>
          <a:noFill/>
          <a:ln w="9525">
            <a:noFill/>
          </a:ln>
        </p:spPr>
        <p:txBody>
          <a:bodyPr wrap="square">
            <a:spAutoFit/>
          </a:bodyPr>
          <a:lstStyle/>
          <a:p>
            <a:pPr indent="266700"/>
            <a:r>
              <a:rPr lang="zh-CN" b="1">
                <a:gradFill>
                  <a:gsLst>
                    <a:gs pos="21000">
                      <a:srgbClr val="53575C"/>
                    </a:gs>
                    <a:gs pos="88000">
                      <a:srgbClr val="C5C7CA"/>
                    </a:gs>
                  </a:gsLst>
                  <a:lin ang="5400000"/>
                </a:gradFill>
                <a:effectLst/>
                <a:latin typeface="Times New Roman" panose="02020603050405020304" charset="0"/>
                <a:ea typeface="宋体" panose="02010600030101010101" pitchFamily="2" charset="-122"/>
              </a:rPr>
              <a:t>【答案】</a:t>
            </a:r>
            <a:r>
              <a:rPr lang="zh-CN" b="1">
                <a:gradFill>
                  <a:gsLst>
                    <a:gs pos="21000">
                      <a:srgbClr val="53575C"/>
                    </a:gs>
                    <a:gs pos="88000">
                      <a:srgbClr val="C5C7CA"/>
                    </a:gs>
                  </a:gsLst>
                  <a:lin ang="5400000"/>
                </a:gradFill>
                <a:effectLst/>
                <a:latin typeface="Calibri" panose="020F0502020204030204" pitchFamily="34" charset="0"/>
                <a:ea typeface="宋体" panose="02010600030101010101" pitchFamily="2" charset="-122"/>
                <a:cs typeface="Times New Roman" panose="02020603050405020304" charset="0"/>
              </a:rPr>
              <a:t>①转“我”为“你”，“你”成为自我观察与描写的对象，蕴含着作者冷静审视的态度；②使用“你”的同时，又使用了“我”，蕴含着作者的自嘲与反思。</a:t>
            </a:r>
            <a:endParaRPr lang="zh-CN" altLang="en-US" b="1">
              <a:gradFill>
                <a:gsLst>
                  <a:gs pos="21000">
                    <a:srgbClr val="53575C"/>
                  </a:gs>
                  <a:gs pos="88000">
                    <a:srgbClr val="C5C7CA"/>
                  </a:gs>
                </a:gsLst>
                <a:lin ang="5400000"/>
              </a:gradFill>
              <a:effectLst/>
              <a:latin typeface="Calibri" panose="020F0502020204030204" pitchFamily="3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8" name="矩形 140297"/>
          <p:cNvSpPr/>
          <p:nvPr/>
        </p:nvSpPr>
        <p:spPr>
          <a:xfrm>
            <a:off x="453390" y="220345"/>
            <a:ext cx="10297795" cy="3322955"/>
          </a:xfrm>
          <a:prstGeom prst="rect">
            <a:avLst/>
          </a:prstGeom>
          <a:noFill/>
          <a:ln w="9525">
            <a:noFill/>
          </a:ln>
        </p:spPr>
        <p:txBody>
          <a:bodyPr wrap="square">
            <a:spAutoFit/>
          </a:bodyPr>
          <a:lstStyle/>
          <a:p>
            <a:pPr fontAlgn="auto">
              <a:lnSpc>
                <a:spcPct val="150000"/>
              </a:lnSpc>
            </a:pPr>
            <a:r>
              <a:rPr lang="en-US" altLang="zh-CN" u="none" dirty="0">
                <a:solidFill>
                  <a:srgbClr val="0000FF"/>
                </a:solidFill>
                <a:latin typeface="黑体" panose="02010609060101010101" pitchFamily="49" charset="-122"/>
                <a:ea typeface="黑体" panose="02010609060101010101" pitchFamily="49" charset="-122"/>
              </a:rPr>
              <a:t> </a:t>
            </a:r>
            <a:r>
              <a:rPr lang="zh-CN" altLang="en-US" sz="2400" u="none" dirty="0">
                <a:solidFill>
                  <a:srgbClr val="0000FF"/>
                </a:solidFill>
                <a:latin typeface="黑体" panose="02010609060101010101" pitchFamily="49" charset="-122"/>
                <a:ea typeface="黑体" panose="02010609060101010101" pitchFamily="49" charset="-122"/>
              </a:rPr>
              <a:t>  </a:t>
            </a: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小说以一个没有谜底的“美好的谜”结尾，这样处理有怎样的艺术效果？请结合作品进行分析。（</a:t>
            </a:r>
            <a:r>
              <a:rPr lang="en-US" altLang="zh-CN" sz="2800" u="none"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6</a:t>
            </a: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分）</a:t>
            </a:r>
          </a:p>
          <a:p>
            <a:pPr fontAlgn="auto">
              <a:lnSpc>
                <a:spcPct val="150000"/>
              </a:lnSpc>
            </a:pP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a:t>
            </a:r>
            <a:r>
              <a:rPr lang="zh-CN" altLang="en-US"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答案：</a:t>
            </a:r>
            <a:r>
              <a:rPr lang="en-US" altLang="zh-CN"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①</a:t>
            </a:r>
            <a:r>
              <a:rPr lang="zh-CN" altLang="en-US"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小说人物“他”所知有限，这样写很真实；</a:t>
            </a:r>
            <a:r>
              <a:rPr lang="en-US" altLang="zh-CN"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②</a:t>
            </a:r>
            <a:r>
              <a:rPr lang="zh-CN" altLang="en-US"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故事戛然而止，强化了小说的神秘氛围；</a:t>
            </a:r>
            <a:r>
              <a:rPr lang="en-US" altLang="zh-CN"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③</a:t>
            </a:r>
            <a:r>
              <a:rPr lang="zh-CN" altLang="en-US"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打破读者的心理预期，留下了更多想象回味的空间。</a:t>
            </a:r>
          </a:p>
        </p:txBody>
      </p:sp>
      <p:cxnSp>
        <p:nvCxnSpPr>
          <p:cNvPr id="140303" name="直接箭头连接符 140302"/>
          <p:cNvCxnSpPr/>
          <p:nvPr/>
        </p:nvCxnSpPr>
        <p:spPr>
          <a:xfrm flipH="1">
            <a:off x="3935413" y="5229225"/>
            <a:ext cx="2341562" cy="379413"/>
          </a:xfrm>
          <a:prstGeom prst="straightConnector1">
            <a:avLst/>
          </a:prstGeom>
          <a:ln w="9525">
            <a:noFill/>
          </a:ln>
        </p:spPr>
      </p:cxnSp>
      <p:pic>
        <p:nvPicPr>
          <p:cNvPr id="3" name="图片 2" descr="R9CV3DY9UQKD[{PZ$GI76C7"/>
          <p:cNvPicPr>
            <a:picLocks noChangeAspect="1"/>
          </p:cNvPicPr>
          <p:nvPr/>
        </p:nvPicPr>
        <p:blipFill>
          <a:blip r:embed="rId2"/>
          <a:stretch>
            <a:fillRect/>
          </a:stretch>
        </p:blipFill>
        <p:spPr>
          <a:xfrm>
            <a:off x="453390" y="3543300"/>
            <a:ext cx="10297795" cy="2838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0298"/>
                                        </p:tgtEl>
                                        <p:attrNameLst>
                                          <p:attrName>style.visibility</p:attrName>
                                        </p:attrNameLst>
                                      </p:cBhvr>
                                      <p:to>
                                        <p:strVal val="visible"/>
                                      </p:to>
                                    </p:set>
                                    <p:animEffect transition="in" filter="fade">
                                      <p:cBhvr>
                                        <p:cTn id="7" dur="1000"/>
                                        <p:tgtEl>
                                          <p:spTgt spid="140298"/>
                                        </p:tgtEl>
                                      </p:cBhvr>
                                    </p:animEffect>
                                    <p:anim calcmode="lin" valueType="num">
                                      <p:cBhvr>
                                        <p:cTn id="8" dur="1000" fill="hold"/>
                                        <p:tgtEl>
                                          <p:spTgt spid="140298"/>
                                        </p:tgtEl>
                                        <p:attrNameLst>
                                          <p:attrName>ppt_x</p:attrName>
                                        </p:attrNameLst>
                                      </p:cBhvr>
                                      <p:tavLst>
                                        <p:tav tm="0">
                                          <p:val>
                                            <p:strVal val="#ppt_x"/>
                                          </p:val>
                                        </p:tav>
                                        <p:tav tm="100000">
                                          <p:val>
                                            <p:strVal val="#ppt_x"/>
                                          </p:val>
                                        </p:tav>
                                      </p:tavLst>
                                    </p:anim>
                                    <p:anim calcmode="lin" valueType="num">
                                      <p:cBhvr>
                                        <p:cTn id="9" dur="1000" fill="hold"/>
                                        <p:tgtEl>
                                          <p:spTgt spid="1402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54544a3364fa6.png"/>
          <p:cNvPicPr>
            <a:picLocks noChangeAspect="1" noChangeArrowheads="1"/>
          </p:cNvPicPr>
          <p:nvPr/>
        </p:nvPicPr>
        <p:blipFill rotWithShape="1">
          <a:blip r:embed="rId3" cstate="print">
            <a:grayscl/>
            <a:extLst>
              <a:ext uri="{28A0092B-C50C-407E-A947-70E740481C1C}">
                <a14:useLocalDpi xmlns:a14="http://schemas.microsoft.com/office/drawing/2010/main" xmlns="" val="0"/>
              </a:ext>
            </a:extLst>
          </a:blip>
          <a:srcRect l="10872" t="40990" r="17995" b="19693"/>
          <a:stretch>
            <a:fillRect/>
          </a:stretch>
        </p:blipFill>
        <p:spPr bwMode="auto">
          <a:xfrm>
            <a:off x="4507703" y="1874083"/>
            <a:ext cx="3217321" cy="4056724"/>
          </a:xfrm>
          <a:prstGeom prst="rect">
            <a:avLst/>
          </a:prstGeom>
          <a:noFill/>
          <a:extLst>
            <a:ext uri="{909E8E84-426E-40DD-AFC4-6F175D3DCCD1}">
              <a14:hiddenFill xmlns:a14="http://schemas.microsoft.com/office/drawing/2010/main" xmlns="">
                <a:solidFill>
                  <a:srgbClr val="FFFFFF"/>
                </a:solidFill>
              </a14:hiddenFill>
            </a:ext>
          </a:extLst>
        </p:spPr>
      </p:pic>
      <p:sp>
        <p:nvSpPr>
          <p:cNvPr id="6" name="文本框 45"/>
          <p:cNvSpPr txBox="1">
            <a:spLocks noChangeArrowheads="1"/>
          </p:cNvSpPr>
          <p:nvPr/>
        </p:nvSpPr>
        <p:spPr bwMode="auto">
          <a:xfrm>
            <a:off x="7586345" y="3451860"/>
            <a:ext cx="3717290"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3600" b="1" dirty="0">
                <a:latin typeface="隶书" panose="02010509060101010101" pitchFamily="49" charset="-122"/>
                <a:ea typeface="隶书" panose="02010509060101010101" pitchFamily="49" charset="-122"/>
              </a:rPr>
              <a:t>项羽卒，关羽卒。</a:t>
            </a:r>
          </a:p>
        </p:txBody>
      </p:sp>
      <p:sp>
        <p:nvSpPr>
          <p:cNvPr id="10" name="文本框 45"/>
          <p:cNvSpPr txBox="1">
            <a:spLocks noChangeArrowheads="1"/>
          </p:cNvSpPr>
          <p:nvPr/>
        </p:nvSpPr>
        <p:spPr bwMode="auto">
          <a:xfrm>
            <a:off x="565785" y="2725420"/>
            <a:ext cx="4604385"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r>
              <a:rPr lang="zh-CN" altLang="zh-CN" sz="3600" b="1" dirty="0">
                <a:latin typeface="隶书" panose="02010509060101010101" pitchFamily="49" charset="-122"/>
                <a:ea typeface="隶书" panose="02010509060101010101" pitchFamily="49" charset="-122"/>
              </a:rPr>
              <a:t>刘邦大喜，刘备甚忧。</a:t>
            </a:r>
          </a:p>
          <a:p>
            <a:pPr algn="l" eaLnBrk="1" hangingPunct="1"/>
            <a:r>
              <a:rPr lang="zh-CN" altLang="zh-CN" sz="3600" b="1" dirty="0">
                <a:latin typeface="隶书" panose="02010509060101010101" pitchFamily="49" charset="-122"/>
                <a:ea typeface="隶书" panose="02010509060101010101" pitchFamily="49" charset="-122"/>
              </a:rPr>
              <a:t>       </a:t>
            </a:r>
            <a:r>
              <a:rPr lang="en-US" altLang="zh-CN" sz="3600" b="1" dirty="0">
                <a:latin typeface="隶书" panose="02010509060101010101" pitchFamily="49" charset="-122"/>
                <a:ea typeface="隶书" panose="02010509060101010101" pitchFamily="49" charset="-122"/>
              </a:rPr>
              <a:t>——</a:t>
            </a:r>
            <a:r>
              <a:rPr lang="zh-CN" altLang="zh-CN" sz="3600" b="1" dirty="0">
                <a:latin typeface="隶书" panose="02010509060101010101" pitchFamily="49" charset="-122"/>
                <a:ea typeface="隶书" panose="02010509060101010101" pitchFamily="49" charset="-122"/>
              </a:rPr>
              <a:t>打一字</a:t>
            </a:r>
          </a:p>
        </p:txBody>
      </p:sp>
      <p:grpSp>
        <p:nvGrpSpPr>
          <p:cNvPr id="11" name="组合 10"/>
          <p:cNvGrpSpPr/>
          <p:nvPr/>
        </p:nvGrpSpPr>
        <p:grpSpPr>
          <a:xfrm>
            <a:off x="3562340" y="253944"/>
            <a:ext cx="5021208" cy="1250556"/>
            <a:chOff x="3256089" y="123377"/>
            <a:chExt cx="5022371" cy="1250846"/>
          </a:xfrm>
        </p:grpSpPr>
        <p:sp>
          <p:nvSpPr>
            <p:cNvPr id="12" name="矩形 3"/>
            <p:cNvSpPr/>
            <p:nvPr/>
          </p:nvSpPr>
          <p:spPr>
            <a:xfrm>
              <a:off x="5059136" y="395868"/>
              <a:ext cx="1197887" cy="705649"/>
            </a:xfrm>
            <a:prstGeom prst="rect">
              <a:avLst/>
            </a:prstGeom>
            <a:noFill/>
            <a:ln w="9525">
              <a:noFill/>
              <a:miter/>
            </a:ln>
          </p:spPr>
          <p:txBody>
            <a:bodyPr wrap="none" lIns="91410" tIns="45705" rIns="91410" bIns="45705">
              <a:spAutoFit/>
            </a:bodyPr>
            <a:lstStyle/>
            <a:p>
              <a:pPr lvl="0" eaLnBrk="1" hangingPunct="1">
                <a:buNone/>
              </a:pPr>
              <a:r>
                <a:rPr lang="zh-CN" altLang="en-US"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谜语</a:t>
              </a:r>
            </a:p>
          </p:txBody>
        </p:sp>
        <p:pic>
          <p:nvPicPr>
            <p:cNvPr id="14" name="图片 1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图片 1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 name="矩形 3"/>
          <p:cNvSpPr/>
          <p:nvPr/>
        </p:nvSpPr>
        <p:spPr>
          <a:xfrm>
            <a:off x="5585949" y="2792687"/>
            <a:ext cx="1019810" cy="1105535"/>
          </a:xfrm>
          <a:prstGeom prst="rect">
            <a:avLst/>
          </a:prstGeom>
          <a:noFill/>
          <a:ln w="9525">
            <a:noFill/>
            <a:miter/>
          </a:ln>
        </p:spPr>
        <p:txBody>
          <a:bodyPr wrap="none" lIns="91410" tIns="45705" rIns="91410" bIns="45705">
            <a:spAutoFit/>
          </a:bodyPr>
          <a:lstStyle/>
          <a:p>
            <a:pPr lvl="0" eaLnBrk="1" hangingPunct="1">
              <a:buNone/>
            </a:pPr>
            <a:r>
              <a:rPr lang="zh-CN" altLang="en-US" sz="6600" dirty="0">
                <a:solidFill>
                  <a:srgbClr val="FF0000"/>
                </a:solidFill>
                <a:latin typeface="隶书" panose="02010509060101010101" pitchFamily="49" charset="-122"/>
                <a:ea typeface="隶书" panose="02010509060101010101" pitchFamily="49" charset="-122"/>
                <a:sym typeface="Arial" panose="020B0604020202020204" pitchFamily="34" charset="0"/>
              </a:rPr>
              <a:t>翠</a:t>
            </a:r>
          </a:p>
        </p:txBody>
      </p:sp>
      <p:sp>
        <p:nvSpPr>
          <p:cNvPr id="3" name="文本框 45"/>
          <p:cNvSpPr txBox="1">
            <a:spLocks noChangeArrowheads="1"/>
          </p:cNvSpPr>
          <p:nvPr/>
        </p:nvSpPr>
        <p:spPr bwMode="auto">
          <a:xfrm>
            <a:off x="7586345" y="2435860"/>
            <a:ext cx="3717290" cy="645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3600" b="1" dirty="0">
                <a:latin typeface="隶书" panose="02010509060101010101" pitchFamily="49" charset="-122"/>
                <a:ea typeface="隶书" panose="02010509060101010101" pitchFamily="49" charset="-122"/>
              </a:rPr>
              <a:t>项羽死，关羽死。</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5000">
        <p:comb dir="vert"/>
      </p:transition>
    </mc:Choice>
    <mc:Fallback>
      <p:transition spd="slow" advClick="0" advTm="5000">
        <p:comb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0" fill="hold"/>
                                        <p:tgtEl>
                                          <p:spTgt spid="10"/>
                                        </p:tgtEl>
                                        <p:attrNameLst>
                                          <p:attrName>ppt_x</p:attrName>
                                        </p:attrNameLst>
                                      </p:cBhvr>
                                      <p:tavLst>
                                        <p:tav tm="0">
                                          <p:val>
                                            <p:strVal val="#ppt_x"/>
                                          </p:val>
                                        </p:tav>
                                        <p:tav tm="100000">
                                          <p:val>
                                            <p:strVal val="#ppt_x"/>
                                          </p:val>
                                        </p:tav>
                                      </p:tavLst>
                                    </p:anim>
                                    <p:anim calcmode="lin" valueType="num">
                                      <p:cBhvr additive="base">
                                        <p:cTn id="8" dur="5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0" fill="hold"/>
                                        <p:tgtEl>
                                          <p:spTgt spid="3"/>
                                        </p:tgtEl>
                                        <p:attrNameLst>
                                          <p:attrName>ppt_x</p:attrName>
                                        </p:attrNameLst>
                                      </p:cBhvr>
                                      <p:tavLst>
                                        <p:tav tm="0">
                                          <p:val>
                                            <p:strVal val="#ppt_x"/>
                                          </p:val>
                                        </p:tav>
                                        <p:tav tm="100000">
                                          <p:val>
                                            <p:strVal val="#ppt_x"/>
                                          </p:val>
                                        </p:tav>
                                      </p:tavLst>
                                    </p:anim>
                                    <p:anim calcmode="lin" valueType="num">
                                      <p:cBhvr additive="base">
                                        <p:cTn id="14"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1"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0" fill="hold"/>
                                        <p:tgtEl>
                                          <p:spTgt spid="6"/>
                                        </p:tgtEl>
                                        <p:attrNameLst>
                                          <p:attrName>ppt_x</p:attrName>
                                        </p:attrNameLst>
                                      </p:cBhvr>
                                      <p:tavLst>
                                        <p:tav tm="0">
                                          <p:val>
                                            <p:strVal val="#ppt_x"/>
                                          </p:val>
                                        </p:tav>
                                        <p:tav tm="100000">
                                          <p:val>
                                            <p:strVal val="#ppt_x"/>
                                          </p:val>
                                        </p:tav>
                                      </p:tavLst>
                                    </p:anim>
                                    <p:anim calcmode="lin" valueType="num">
                                      <p:cBhvr additive="base">
                                        <p:cTn id="20"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0" fill="hold"/>
                                        <p:tgtEl>
                                          <p:spTgt spid="2"/>
                                        </p:tgtEl>
                                        <p:attrNameLst>
                                          <p:attrName>ppt_x</p:attrName>
                                        </p:attrNameLst>
                                      </p:cBhvr>
                                      <p:tavLst>
                                        <p:tav tm="0">
                                          <p:val>
                                            <p:strVal val="#ppt_x"/>
                                          </p:val>
                                        </p:tav>
                                        <p:tav tm="100000">
                                          <p:val>
                                            <p:strVal val="#ppt_x"/>
                                          </p:val>
                                        </p:tav>
                                      </p:tavLst>
                                    </p:anim>
                                    <p:anim calcmode="lin" valueType="num">
                                      <p:cBhvr additive="base">
                                        <p:cTn id="26"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10" grpId="1"/>
      <p:bldP spid="2" grpId="1"/>
      <p:bldP spid="3"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8" name="矩形 140297"/>
          <p:cNvSpPr/>
          <p:nvPr/>
        </p:nvSpPr>
        <p:spPr>
          <a:xfrm>
            <a:off x="453390" y="220345"/>
            <a:ext cx="10297795" cy="3322955"/>
          </a:xfrm>
          <a:prstGeom prst="rect">
            <a:avLst/>
          </a:prstGeom>
          <a:noFill/>
          <a:ln w="9525">
            <a:noFill/>
          </a:ln>
        </p:spPr>
        <p:txBody>
          <a:bodyPr wrap="square">
            <a:spAutoFit/>
          </a:bodyPr>
          <a:lstStyle/>
          <a:p>
            <a:pPr fontAlgn="auto">
              <a:lnSpc>
                <a:spcPct val="150000"/>
              </a:lnSpc>
            </a:pPr>
            <a:r>
              <a:rPr lang="en-US" altLang="zh-CN" u="none" dirty="0">
                <a:solidFill>
                  <a:srgbClr val="0000FF"/>
                </a:solidFill>
                <a:latin typeface="黑体" panose="02010609060101010101" pitchFamily="49" charset="-122"/>
                <a:ea typeface="黑体" panose="02010609060101010101" pitchFamily="49" charset="-122"/>
              </a:rPr>
              <a:t> </a:t>
            </a:r>
            <a:r>
              <a:rPr lang="zh-CN" altLang="en-US" sz="2400" u="none" dirty="0">
                <a:solidFill>
                  <a:srgbClr val="0000FF"/>
                </a:solidFill>
                <a:latin typeface="黑体" panose="02010609060101010101" pitchFamily="49" charset="-122"/>
                <a:ea typeface="黑体" panose="02010609060101010101" pitchFamily="49" charset="-122"/>
              </a:rPr>
              <a:t>  </a:t>
            </a: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小说以一个没有谜底的“美好的谜”结尾，这样处理有怎样的艺术效果？请结合作品进行分析。（</a:t>
            </a:r>
            <a:r>
              <a:rPr lang="en-US" altLang="zh-CN" sz="2800" u="none"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6</a:t>
            </a: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分）</a:t>
            </a:r>
          </a:p>
          <a:p>
            <a:pPr fontAlgn="auto">
              <a:lnSpc>
                <a:spcPct val="150000"/>
              </a:lnSpc>
            </a:pP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a:t>
            </a:r>
            <a:r>
              <a:rPr lang="zh-CN" altLang="en-US"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答案：</a:t>
            </a:r>
            <a:r>
              <a:rPr lang="en-US" altLang="zh-CN"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①</a:t>
            </a:r>
            <a:r>
              <a:rPr lang="zh-CN" altLang="en-US"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小说人物“他”所知有限，这样写很真实；</a:t>
            </a:r>
            <a:r>
              <a:rPr lang="en-US" altLang="zh-CN"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②</a:t>
            </a:r>
            <a:r>
              <a:rPr lang="zh-CN" altLang="en-US"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故事戛然而止，强化了小说的神秘氛围；</a:t>
            </a:r>
            <a:r>
              <a:rPr lang="en-US" altLang="zh-CN"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③</a:t>
            </a:r>
            <a:r>
              <a:rPr lang="zh-CN" altLang="en-US" sz="2800" u="none" dirty="0">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rPr>
              <a:t>打破读者的心理预期，留下了更多想象回味的空间。</a:t>
            </a:r>
          </a:p>
        </p:txBody>
      </p:sp>
      <p:cxnSp>
        <p:nvCxnSpPr>
          <p:cNvPr id="140303" name="直接箭头连接符 140302"/>
          <p:cNvCxnSpPr/>
          <p:nvPr/>
        </p:nvCxnSpPr>
        <p:spPr>
          <a:xfrm flipH="1">
            <a:off x="3935413" y="5229225"/>
            <a:ext cx="2341562" cy="379413"/>
          </a:xfrm>
          <a:prstGeom prst="straightConnector1">
            <a:avLst/>
          </a:prstGeom>
          <a:ln w="9525">
            <a:noFill/>
          </a:ln>
        </p:spPr>
      </p:cxnSp>
      <p:grpSp>
        <p:nvGrpSpPr>
          <p:cNvPr id="4" name="组合 3"/>
          <p:cNvGrpSpPr/>
          <p:nvPr/>
        </p:nvGrpSpPr>
        <p:grpSpPr>
          <a:xfrm>
            <a:off x="1603375" y="3446145"/>
            <a:ext cx="9170670" cy="1871980"/>
            <a:chOff x="2525" y="5427"/>
            <a:chExt cx="14442" cy="2948"/>
          </a:xfrm>
        </p:grpSpPr>
        <p:sp>
          <p:nvSpPr>
            <p:cNvPr id="140299" name="文本框 140298"/>
            <p:cNvSpPr txBox="1"/>
            <p:nvPr/>
          </p:nvSpPr>
          <p:spPr>
            <a:xfrm>
              <a:off x="7161" y="5427"/>
              <a:ext cx="4281" cy="822"/>
            </a:xfrm>
            <a:prstGeom prst="rect">
              <a:avLst/>
            </a:prstGeom>
            <a:noFill/>
            <a:ln w="19050" cap="flat" cmpd="sng">
              <a:solidFill>
                <a:srgbClr val="0000FF"/>
              </a:solidFill>
              <a:prstDash val="solid"/>
              <a:miter/>
              <a:headEnd type="none" w="med" len="med"/>
              <a:tailEnd type="none" w="med" len="med"/>
            </a:ln>
          </p:spPr>
          <p:txBody>
            <a:bodyPr wrap="square">
              <a:spAutoFit/>
            </a:bodyPr>
            <a:lstStyle/>
            <a:p>
              <a:pPr marL="342900" indent="-342900">
                <a:spcBef>
                  <a:spcPct val="50000"/>
                </a:spcBef>
              </a:pPr>
              <a:r>
                <a:rPr lang="zh-CN" altLang="en-US" sz="2800" b="1" dirty="0">
                  <a:latin typeface="黑体" panose="02010609060101010101" pitchFamily="49" charset="-122"/>
                  <a:ea typeface="黑体" panose="02010609060101010101" pitchFamily="49" charset="-122"/>
                </a:rPr>
                <a:t>结尾的艺术效果</a:t>
              </a:r>
            </a:p>
          </p:txBody>
        </p:sp>
        <p:sp>
          <p:nvSpPr>
            <p:cNvPr id="140300" name="文本框 140299"/>
            <p:cNvSpPr txBox="1"/>
            <p:nvPr/>
          </p:nvSpPr>
          <p:spPr>
            <a:xfrm>
              <a:off x="7535" y="6935"/>
              <a:ext cx="3742" cy="1441"/>
            </a:xfrm>
            <a:prstGeom prst="rect">
              <a:avLst/>
            </a:prstGeom>
            <a:noFill/>
            <a:ln w="19050" cap="flat" cmpd="sng">
              <a:solidFill>
                <a:srgbClr val="0000FF"/>
              </a:solidFill>
              <a:prstDash val="solid"/>
              <a:miter/>
              <a:headEnd type="none" w="med" len="med"/>
              <a:tailEnd type="none" w="med" len="med"/>
            </a:ln>
          </p:spPr>
          <p:txBody>
            <a:bodyPr>
              <a:spAutoFit/>
            </a:bodyPr>
            <a:lstStyle/>
            <a:p>
              <a:pPr marL="342900" indent="-342900">
                <a:lnSpc>
                  <a:spcPct val="80000"/>
                </a:lnSpc>
                <a:spcBef>
                  <a:spcPct val="50000"/>
                </a:spcBef>
              </a:pPr>
              <a:r>
                <a:rPr lang="zh-CN" altLang="en-US" sz="2800" b="1"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rPr>
                <a:t>文本氛围</a:t>
              </a:r>
              <a:r>
                <a:rPr lang="zh-CN" altLang="en-US" sz="2800" b="1" dirty="0">
                  <a:latin typeface="黑体" panose="02010609060101010101" pitchFamily="49" charset="-122"/>
                  <a:ea typeface="黑体" panose="02010609060101010101" pitchFamily="49" charset="-122"/>
                </a:rPr>
                <a:t>角度</a:t>
              </a:r>
            </a:p>
            <a:p>
              <a:pPr marL="342900" indent="-342900">
                <a:lnSpc>
                  <a:spcPct val="80000"/>
                </a:lnSpc>
                <a:spcBef>
                  <a:spcPct val="50000"/>
                </a:spcBef>
              </a:pPr>
              <a:r>
                <a:rPr lang="zh-CN" altLang="en-US" sz="2400" b="1" dirty="0">
                  <a:latin typeface="黑体" panose="02010609060101010101" pitchFamily="49" charset="-122"/>
                  <a:ea typeface="黑体" panose="02010609060101010101" pitchFamily="49" charset="-122"/>
                </a:rPr>
                <a:t>   （神秘）</a:t>
              </a:r>
            </a:p>
          </p:txBody>
        </p:sp>
        <p:sp>
          <p:nvSpPr>
            <p:cNvPr id="140301" name="文本框 140300"/>
            <p:cNvSpPr txBox="1"/>
            <p:nvPr/>
          </p:nvSpPr>
          <p:spPr>
            <a:xfrm>
              <a:off x="2525" y="6932"/>
              <a:ext cx="3673" cy="1441"/>
            </a:xfrm>
            <a:prstGeom prst="rect">
              <a:avLst/>
            </a:prstGeom>
            <a:noFill/>
            <a:ln w="19050" cap="flat" cmpd="sng">
              <a:solidFill>
                <a:srgbClr val="0000FF"/>
              </a:solidFill>
              <a:prstDash val="solid"/>
              <a:miter/>
              <a:headEnd type="none" w="med" len="med"/>
              <a:tailEnd type="none" w="med" len="med"/>
            </a:ln>
          </p:spPr>
          <p:txBody>
            <a:bodyPr wrap="square">
              <a:spAutoFit/>
            </a:bodyPr>
            <a:lstStyle/>
            <a:p>
              <a:pPr marL="342900" indent="-342900" algn="ctr">
                <a:lnSpc>
                  <a:spcPct val="80000"/>
                </a:lnSpc>
                <a:spcBef>
                  <a:spcPct val="50000"/>
                </a:spcBef>
              </a:pPr>
              <a:r>
                <a:rPr lang="zh-CN" altLang="en-US" sz="2800" b="1" dirty="0">
                  <a:ln w="22225">
                    <a:solidFill>
                      <a:schemeClr val="accent2"/>
                    </a:solidFill>
                    <a:prstDash val="solid"/>
                  </a:ln>
                  <a:solidFill>
                    <a:schemeClr val="accent2">
                      <a:lumMod val="40000"/>
                      <a:lumOff val="60000"/>
                    </a:schemeClr>
                  </a:solidFill>
                  <a:latin typeface="黑体" panose="02010609060101010101" pitchFamily="49" charset="-122"/>
                  <a:ea typeface="黑体" panose="02010609060101010101" pitchFamily="49" charset="-122"/>
                </a:rPr>
                <a:t>叙述者</a:t>
              </a:r>
              <a:r>
                <a:rPr lang="zh-CN" altLang="en-US" sz="2800" b="1" dirty="0">
                  <a:latin typeface="黑体" panose="02010609060101010101" pitchFamily="49" charset="-122"/>
                  <a:ea typeface="黑体" panose="02010609060101010101" pitchFamily="49" charset="-122"/>
                </a:rPr>
                <a:t>角度</a:t>
              </a:r>
            </a:p>
            <a:p>
              <a:pPr marL="342900" indent="-342900">
                <a:lnSpc>
                  <a:spcPct val="80000"/>
                </a:lnSpc>
                <a:spcBef>
                  <a:spcPct val="50000"/>
                </a:spcBef>
              </a:pPr>
              <a:r>
                <a:rPr lang="zh-CN" altLang="en-US" sz="2400" b="1" dirty="0">
                  <a:latin typeface="黑体" panose="02010609060101010101" pitchFamily="49" charset="-122"/>
                  <a:ea typeface="黑体" panose="02010609060101010101" pitchFamily="49" charset="-122"/>
                </a:rPr>
                <a:t> （真实）</a:t>
              </a:r>
            </a:p>
          </p:txBody>
        </p:sp>
        <p:sp>
          <p:nvSpPr>
            <p:cNvPr id="140302" name="文本框 140301"/>
            <p:cNvSpPr txBox="1"/>
            <p:nvPr/>
          </p:nvSpPr>
          <p:spPr>
            <a:xfrm>
              <a:off x="12337" y="6932"/>
              <a:ext cx="4631" cy="1441"/>
            </a:xfrm>
            <a:prstGeom prst="rect">
              <a:avLst/>
            </a:prstGeom>
            <a:noFill/>
            <a:ln w="19050" cap="flat" cmpd="sng">
              <a:solidFill>
                <a:srgbClr val="0000FF"/>
              </a:solidFill>
              <a:prstDash val="solid"/>
              <a:miter/>
              <a:headEnd type="none" w="med" len="med"/>
              <a:tailEnd type="none" w="med" len="med"/>
            </a:ln>
          </p:spPr>
          <p:txBody>
            <a:bodyPr wrap="square">
              <a:spAutoFit/>
            </a:bodyPr>
            <a:lstStyle/>
            <a:p>
              <a:pPr marL="342900" indent="-342900">
                <a:lnSpc>
                  <a:spcPct val="80000"/>
                </a:lnSpc>
                <a:spcBef>
                  <a:spcPct val="50000"/>
                </a:spcBef>
              </a:pPr>
              <a:r>
                <a:rPr lang="zh-CN" altLang="en-US" sz="2800" b="1" dirty="0">
                  <a:ln w="22225">
                    <a:solidFill>
                      <a:schemeClr val="accent2"/>
                    </a:solidFill>
                    <a:prstDash val="solid"/>
                  </a:ln>
                  <a:solidFill>
                    <a:schemeClr val="accent2">
                      <a:lumMod val="40000"/>
                      <a:lumOff val="60000"/>
                    </a:schemeClr>
                  </a:solidFill>
                  <a:latin typeface="黑体" panose="02010609060101010101" pitchFamily="49" charset="-122"/>
                  <a:ea typeface="黑体" panose="02010609060101010101" pitchFamily="49" charset="-122"/>
                </a:rPr>
                <a:t>作（读）者</a:t>
              </a:r>
              <a:r>
                <a:rPr lang="zh-CN" altLang="en-US" sz="2800" b="1" dirty="0">
                  <a:latin typeface="黑体" panose="02010609060101010101" pitchFamily="49" charset="-122"/>
                  <a:ea typeface="黑体" panose="02010609060101010101" pitchFamily="49" charset="-122"/>
                </a:rPr>
                <a:t>角度</a:t>
              </a:r>
            </a:p>
            <a:p>
              <a:pPr marL="342900" indent="-342900" algn="ctr">
                <a:lnSpc>
                  <a:spcPct val="80000"/>
                </a:lnSpc>
                <a:spcBef>
                  <a:spcPct val="50000"/>
                </a:spcBef>
              </a:pPr>
              <a:r>
                <a:rPr lang="zh-CN" altLang="en-US" sz="2400" b="1" dirty="0">
                  <a:latin typeface="黑体" panose="02010609060101010101" pitchFamily="49" charset="-122"/>
                  <a:ea typeface="黑体" panose="02010609060101010101" pitchFamily="49" charset="-122"/>
                </a:rPr>
                <a:t>（可想象）</a:t>
              </a:r>
            </a:p>
          </p:txBody>
        </p:sp>
        <p:cxnSp>
          <p:nvCxnSpPr>
            <p:cNvPr id="140305" name="肘形连接符 140304"/>
            <p:cNvCxnSpPr>
              <a:stCxn id="140302" idx="0"/>
              <a:endCxn id="140301" idx="0"/>
            </p:cNvCxnSpPr>
            <p:nvPr/>
          </p:nvCxnSpPr>
          <p:spPr>
            <a:xfrm rot="16200000" flipV="1">
              <a:off x="9508" y="1787"/>
              <a:ext cx="5" cy="10291"/>
            </a:xfrm>
            <a:prstGeom prst="bentConnector3">
              <a:avLst>
                <a:gd name="adj1" fmla="val 7560000"/>
              </a:avLst>
            </a:prstGeom>
            <a:ln w="19050" cap="flat" cmpd="sng">
              <a:solidFill>
                <a:srgbClr val="0000FF"/>
              </a:solidFill>
              <a:prstDash val="solid"/>
              <a:miter/>
              <a:headEnd type="none" w="med" len="med"/>
              <a:tailEnd type="none" w="med" len="med"/>
            </a:ln>
          </p:spPr>
        </p:cxnSp>
        <p:cxnSp>
          <p:nvCxnSpPr>
            <p:cNvPr id="2" name="直接连接符 1"/>
            <p:cNvCxnSpPr/>
            <p:nvPr/>
          </p:nvCxnSpPr>
          <p:spPr>
            <a:xfrm>
              <a:off x="9267" y="6254"/>
              <a:ext cx="0" cy="829"/>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891540" y="5437505"/>
            <a:ext cx="9883140" cy="891540"/>
          </a:xfrm>
          <a:prstGeom prst="rect">
            <a:avLst/>
          </a:prstGeom>
          <a:noFill/>
          <a:ln w="9525">
            <a:noFill/>
          </a:ln>
        </p:spPr>
        <p:txBody>
          <a:bodyPr wrap="square">
            <a:spAutoFit/>
          </a:bodyPr>
          <a:lstStyle/>
          <a:p>
            <a:pPr indent="0"/>
            <a:r>
              <a:rPr lang="en-US" altLang="zh-CN" sz="2800" b="1" u="sng">
                <a:gradFill>
                  <a:gsLst>
                    <a:gs pos="21000">
                      <a:srgbClr val="53575C"/>
                    </a:gs>
                    <a:gs pos="88000">
                      <a:srgbClr val="C5C7CA"/>
                    </a:gs>
                  </a:gsLst>
                  <a:lin ang="5400000"/>
                </a:gradFill>
                <a:effectLst/>
                <a:ea typeface="宋体" panose="02010600030101010101" pitchFamily="2" charset="-122"/>
              </a:rPr>
              <a:t>    </a:t>
            </a:r>
            <a:r>
              <a:rPr lang="zh-CN" sz="2400" b="1" u="sng">
                <a:solidFill>
                  <a:schemeClr val="accent1"/>
                </a:solidFill>
                <a:effectLst>
                  <a:outerShdw blurRad="38100" dist="25400" dir="5400000" algn="ctr" rotWithShape="0">
                    <a:srgbClr val="6E747A">
                      <a:alpha val="43000"/>
                    </a:srgbClr>
                  </a:outerShdw>
                </a:effectLst>
                <a:ea typeface="宋体" panose="02010600030101010101" pitchFamily="2" charset="-122"/>
              </a:rPr>
              <a:t>有的作家充分发挥内聚焦的这种限定性功能，在作品中有意造成死角或空白，以获得某种意蕴，或引起读者的好奇心，拓宽</a:t>
            </a:r>
            <a:r>
              <a:rPr lang="zh-CN" altLang="en-US" sz="2400" b="1" u="sng">
                <a:solidFill>
                  <a:schemeClr val="accent1"/>
                </a:solidFill>
                <a:effectLst>
                  <a:outerShdw blurRad="38100" dist="25400" dir="5400000" algn="ctr" rotWithShape="0">
                    <a:srgbClr val="6E747A">
                      <a:alpha val="43000"/>
                    </a:srgbClr>
                  </a:outerShdw>
                </a:effectLst>
                <a:ea typeface="宋体" panose="02010600030101010101" pitchFamily="2" charset="-122"/>
              </a:rPr>
              <a:t>想象的空间</a:t>
            </a:r>
            <a:r>
              <a:rPr lang="zh-CN" sz="2400" b="1" u="sng">
                <a:solidFill>
                  <a:schemeClr val="accent1"/>
                </a:solidFill>
                <a:effectLst>
                  <a:outerShdw blurRad="38100" dist="25400" dir="5400000" algn="ctr" rotWithShape="0">
                    <a:srgbClr val="6E747A">
                      <a:alpha val="43000"/>
                    </a:srgbClr>
                  </a:outerShdw>
                </a:effectLst>
                <a:ea typeface="宋体" panose="02010600030101010101" pitchFamily="2" charset="-122"/>
              </a:rPr>
              <a:t>。</a:t>
            </a:r>
            <a:endParaRPr lang="zh-CN" altLang="en-US" sz="2400" b="1" u="sng">
              <a:solidFill>
                <a:schemeClr val="accent1"/>
              </a:solidFill>
              <a:effectLst>
                <a:outerShdw blurRad="38100" dist="25400" dir="5400000" algn="ctr" rotWithShape="0">
                  <a:srgbClr val="6E747A">
                    <a:alpha val="43000"/>
                  </a:srgbClr>
                </a:outerShdw>
              </a:effectLs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0298"/>
                                        </p:tgtEl>
                                        <p:attrNameLst>
                                          <p:attrName>style.visibility</p:attrName>
                                        </p:attrNameLst>
                                      </p:cBhvr>
                                      <p:to>
                                        <p:strVal val="visible"/>
                                      </p:to>
                                    </p:set>
                                    <p:animEffect transition="in" filter="fade">
                                      <p:cBhvr>
                                        <p:cTn id="7" dur="1000"/>
                                        <p:tgtEl>
                                          <p:spTgt spid="140298"/>
                                        </p:tgtEl>
                                      </p:cBhvr>
                                    </p:animEffect>
                                    <p:anim calcmode="lin" valueType="num">
                                      <p:cBhvr>
                                        <p:cTn id="8" dur="1000" fill="hold"/>
                                        <p:tgtEl>
                                          <p:spTgt spid="140298"/>
                                        </p:tgtEl>
                                        <p:attrNameLst>
                                          <p:attrName>ppt_x</p:attrName>
                                        </p:attrNameLst>
                                      </p:cBhvr>
                                      <p:tavLst>
                                        <p:tav tm="0">
                                          <p:val>
                                            <p:strVal val="#ppt_x"/>
                                          </p:val>
                                        </p:tav>
                                        <p:tav tm="100000">
                                          <p:val>
                                            <p:strVal val="#ppt_x"/>
                                          </p:val>
                                        </p:tav>
                                      </p:tavLst>
                                    </p:anim>
                                    <p:anim calcmode="lin" valueType="num">
                                      <p:cBhvr>
                                        <p:cTn id="9" dur="1000" fill="hold"/>
                                        <p:tgtEl>
                                          <p:spTgt spid="1402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90825" y="2185035"/>
            <a:ext cx="6610350" cy="1198880"/>
          </a:xfrm>
          <a:prstGeom prst="rect">
            <a:avLst/>
          </a:prstGeom>
          <a:noFill/>
          <a:ln>
            <a:noFill/>
          </a:ln>
        </p:spPr>
        <p:txBody>
          <a:bodyPr wrap="none" rtlCol="0" anchor="t">
            <a:spAutoFit/>
          </a:bodyPr>
          <a:lstStyle/>
          <a:p>
            <a:pPr algn="ctr"/>
            <a:r>
              <a:rPr lang="zh-CN" altLang="en-US" sz="7200" b="1">
                <a:solidFill>
                  <a:schemeClr val="tx1"/>
                </a:solidFill>
                <a:effectLst>
                  <a:outerShdw blurRad="38100" dist="19050" dir="2700000" algn="tl" rotWithShape="0">
                    <a:schemeClr val="dk1">
                      <a:alpha val="40000"/>
                    </a:schemeClr>
                  </a:outerShdw>
                </a:effectLst>
              </a:rPr>
              <a:t>以《祝福》为例</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ZFEN9WYTHLOJ4ZO`YVI~EWR"/>
          <p:cNvPicPr>
            <a:picLocks noChangeAspect="1"/>
          </p:cNvPicPr>
          <p:nvPr/>
        </p:nvPicPr>
        <p:blipFill>
          <a:blip r:embed="rId2"/>
          <a:stretch>
            <a:fillRect/>
          </a:stretch>
        </p:blipFill>
        <p:spPr>
          <a:xfrm>
            <a:off x="630555" y="349885"/>
            <a:ext cx="10920730" cy="5907405"/>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0065" y="440055"/>
            <a:ext cx="10978515" cy="5913120"/>
          </a:xfrm>
          <a:prstGeom prst="rect">
            <a:avLst/>
          </a:prstGeom>
          <a:noFill/>
          <a:ln w="9525">
            <a:noFill/>
          </a:ln>
        </p:spPr>
        <p:txBody>
          <a:bodyPr wrap="square">
            <a:spAutoFit/>
          </a:bodyPr>
          <a:lstStyle/>
          <a:p>
            <a:pPr indent="0" fontAlgn="auto">
              <a:lnSpc>
                <a:spcPts val="4540"/>
              </a:lnSpc>
            </a:pPr>
            <a:r>
              <a:rPr lang="en-US" alt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鲁迅写死亡的悲剧，最重要的成就不在写死亡本身，而在死亡的原因和死亡在人们心目中引起的感受。所以，祥林嫂的故事中有好多环节，逃出来的情节，被抢亲的情节，孩子、丈夫死的情节、譬</a:t>
            </a:r>
            <a:r>
              <a:rPr lang="en-US" sz="32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捐门槛</a:t>
            </a:r>
            <a:r>
              <a:rPr lang="en-US" sz="32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的情节等等，鲁迅都放到幕后去了，只让人物间接叙述。鲁迅正面写的是这些情节的后果，尤其是在人们心目中引起思绪和感觉，这是关键。鲁迅的艺术原则可以这样讲，事情不重要，情节链可以打碎，可以省略，可以留下空白，可以一笔带过，重要的是周围的人们怎样感觉，或者用</a:t>
            </a:r>
            <a:r>
              <a:rPr lang="zh-CN" sz="3200" b="1" u="sng">
                <a:ln w="22225">
                  <a:solidFill>
                    <a:schemeClr val="accent2"/>
                  </a:solidFill>
                  <a:prstDash val="solid"/>
                </a:ln>
                <a:solidFill>
                  <a:schemeClr val="accent2">
                    <a:lumMod val="40000"/>
                    <a:lumOff val="60000"/>
                  </a:schemeClr>
                </a:solidFill>
                <a:effectLst/>
                <a:ea typeface="宋体" panose="02010600030101010101" pitchFamily="2" charset="-122"/>
              </a:rPr>
              <a:t>叙事学的、结构主义</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的话来说，关键在于人物怎么</a:t>
            </a:r>
            <a:r>
              <a:rPr lang="en-US" sz="32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看</a:t>
            </a:r>
            <a:r>
              <a:rPr lang="en-US" sz="3200" b="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呀。</a:t>
            </a:r>
            <a:endParaRPr lang="zh-CN" altLang="en-US" sz="3200" b="1">
              <a:solidFill>
                <a:schemeClr val="tx1"/>
              </a:solidFill>
              <a:effectLst>
                <a:outerShdw blurRad="38100" dist="19050" dir="2700000" algn="tl" rotWithShape="0">
                  <a:schemeClr val="dk1">
                    <a:alpha val="40000"/>
                  </a:schemeClr>
                </a:outerShdw>
              </a:effectLst>
              <a:ea typeface="宋体" panose="02010600030101010101"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7980" y="582295"/>
            <a:ext cx="11057255" cy="5692775"/>
          </a:xfrm>
          <a:prstGeom prst="rect">
            <a:avLst/>
          </a:prstGeom>
          <a:noFill/>
          <a:ln w="9525">
            <a:noFill/>
          </a:ln>
        </p:spPr>
        <p:txBody>
          <a:bodyPr wrap="square">
            <a:spAutoFit/>
          </a:bodyPr>
          <a:lstStyle/>
          <a:p>
            <a:pPr indent="0"/>
            <a:r>
              <a:rPr lang="en-US"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cs typeface="Times New Roman" panose="02020603050405020304" charset="0"/>
              </a:rPr>
              <a:t>        1</a:t>
            </a:r>
            <a:r>
              <a:rPr 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rPr>
              <a:t>、</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小说三次写祥林嫂的外貌，每次都不同，请结合小说内容进行具体分析，并说明这样刻画人物外貌有什么作用？（</a:t>
            </a:r>
            <a:r>
              <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2015</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年考过）☆☆</a:t>
            </a:r>
            <a:endPar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Times New Roman" panose="02020603050405020304" charset="0"/>
            </a:endParaRPr>
          </a:p>
          <a:p>
            <a:pPr indent="0"/>
            <a:r>
              <a:rPr lang="en-US"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cs typeface="Times New Roman" panose="02020603050405020304" charset="0"/>
              </a:rPr>
              <a:t>        2</a:t>
            </a:r>
            <a:r>
              <a:rPr 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rPr>
              <a:t>、</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小说在刻画祥林嫂这个形象时，突出了她的那些性格特征？请简要分析。（</a:t>
            </a:r>
            <a:r>
              <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2015/2016</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都考过）☆☆☆☆</a:t>
            </a:r>
            <a:endPar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Times New Roman" panose="02020603050405020304" charset="0"/>
            </a:endParaRPr>
          </a:p>
          <a:p>
            <a:pPr indent="0"/>
            <a:r>
              <a:rPr lang="en-US"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cs typeface="Times New Roman" panose="02020603050405020304" charset="0"/>
              </a:rPr>
              <a:t>        3</a:t>
            </a:r>
            <a:r>
              <a:rPr 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rPr>
              <a:t>、</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小说以“祝福”为标题，有什么寓意？请结合全文简要分析。（</a:t>
            </a:r>
            <a:r>
              <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2015/2016</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考过）☆☆</a:t>
            </a:r>
            <a:endPar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Times New Roman" panose="02020603050405020304" charset="0"/>
            </a:endParaRPr>
          </a:p>
          <a:p>
            <a:pPr indent="0"/>
            <a:r>
              <a:rPr lang="en-US"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cs typeface="Times New Roman" panose="02020603050405020304" charset="0"/>
              </a:rPr>
              <a:t>        4</a:t>
            </a:r>
            <a:r>
              <a:rPr 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rPr>
              <a:t>、</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小说在序幕中极有分量地写鲁镇的祝福“年年如此，家家如此”“——今年自然也如此”之类的词语描述鲁镇祝福的历史，这样写的作用是什么</a:t>
            </a:r>
            <a:r>
              <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试简要分析。（</a:t>
            </a:r>
            <a:r>
              <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2016</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年考过）☆☆☆☆</a:t>
            </a:r>
            <a:endPar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Times New Roman" panose="02020603050405020304" charset="0"/>
            </a:endParaRPr>
          </a:p>
          <a:p>
            <a:pPr indent="0"/>
            <a:r>
              <a:rPr lang="en-US"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cs typeface="Times New Roman" panose="02020603050405020304" charset="0"/>
              </a:rPr>
              <a:t>        5</a:t>
            </a:r>
            <a:r>
              <a:rPr 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rPr>
              <a:t>、</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小说写的只是写祥林嫂一个人物的命运，却用了“祝福”这样一个题目，你认为这样处理合适吗？请结合全文，谈谈你的观点。（</a:t>
            </a:r>
            <a:r>
              <a:rPr 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2016</a:t>
            </a:r>
            <a:r>
              <a:rPr lang="zh-CN"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endParaRPr lang="zh-CN" altLang="en-US" sz="2800">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7515" y="367030"/>
            <a:ext cx="10610215" cy="6123940"/>
          </a:xfrm>
          <a:prstGeom prst="rect">
            <a:avLst/>
          </a:prstGeom>
          <a:noFill/>
        </p:spPr>
        <p:txBody>
          <a:bodyPr wrap="square" rtlCol="0" anchor="t">
            <a:spAutoFit/>
          </a:bodyPr>
          <a:lstStyle/>
          <a:p>
            <a:pPr indent="0"/>
            <a:r>
              <a:rPr lang="en-US" alt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       </a:t>
            </a:r>
            <a:r>
              <a:rPr lang="en-US" alt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sym typeface="+mn-ea"/>
              </a:rPr>
              <a:t> </a:t>
            </a:r>
            <a:r>
              <a:rPr 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sym typeface="+mn-ea"/>
              </a:rPr>
              <a:t>6.</a:t>
            </a:r>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祥林嫂在祝福的年关悲惨地死去，但是小说的结尾却这样写“只觉得天地圣众歆享了牲醴和香烟，都醉醺醺的在空中蹒跚，预备给鲁镇人们以无限的幸福。”这句话，既是理解祥林嫂的关键，也是理解小说主旨的关键，请结合全文进行 </a:t>
            </a:r>
          </a:p>
          <a:p>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分析。（2016）☆☆☆</a:t>
            </a:r>
          </a:p>
          <a:p>
            <a:pPr indent="0"/>
            <a:r>
              <a:rPr lang="en-US" alt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sym typeface="+mn-ea"/>
              </a:rPr>
              <a:t>        7、</a:t>
            </a:r>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祥林嫂这一形象与《孔雀东南飞》里的刘兰芝在性情气质上有不少相似之处，且二人都遭遇了一个恶婆婆，但二人的精神困境是不同的，请简要分析这种相似与不同。（2015）☆☆☆</a:t>
            </a:r>
          </a:p>
          <a:p>
            <a:pPr indent="0"/>
            <a:r>
              <a:rPr lang="en-US" alt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sym typeface="+mn-ea"/>
              </a:rPr>
              <a:t>        8、</a:t>
            </a:r>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请探究小说中自然景物描写的深刻寓意，以及对表现人物的作用。☆☆☆☆☆</a:t>
            </a:r>
          </a:p>
          <a:p>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        </a:t>
            </a:r>
            <a:r>
              <a:rPr lang="en-US" alt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sym typeface="+mn-ea"/>
              </a:rPr>
              <a:t>9、</a:t>
            </a:r>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小说中常常以第一人称“我”来进行叙述，本文的“我”不是主人公，根据你的阅读体验，“我”是怎样一个人？这样写有什么作用？☆☆☆☆☆</a:t>
            </a:r>
          </a:p>
          <a:p>
            <a:endPar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5135" y="384175"/>
            <a:ext cx="10497820" cy="5692775"/>
          </a:xfrm>
          <a:prstGeom prst="rect">
            <a:avLst/>
          </a:prstGeom>
          <a:noFill/>
        </p:spPr>
        <p:txBody>
          <a:bodyPr wrap="square" rtlCol="0" anchor="t">
            <a:spAutoFit/>
          </a:bodyPr>
          <a:lstStyle/>
          <a:p>
            <a:pPr indent="0"/>
            <a:r>
              <a:rPr lang="en-US" alt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sym typeface="+mn-ea"/>
              </a:rPr>
              <a:t>        10、</a:t>
            </a:r>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小说把祥林嫂的死放在前面叙述，后面回忆祥林嫂的生活片段。作者这样安排有什么用意？请结合全文谈谈你的看法。☆☆☆☆</a:t>
            </a:r>
          </a:p>
          <a:p>
            <a:pPr indent="0"/>
            <a:r>
              <a:rPr lang="en-US" alt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sym typeface="+mn-ea"/>
              </a:rPr>
              <a:t>        11、</a:t>
            </a:r>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鲁四老爷、四婶、柳妈都是小说中的次要人物，但是都间接地与主人公有联系，甚至左右了祥林嫂的命运，试以“柳妈”为例，联系全文，谈谈你对这个人物的看法。☆☆☆</a:t>
            </a:r>
          </a:p>
          <a:p>
            <a:pPr indent="0"/>
            <a:r>
              <a:rPr lang="en-US" alt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sym typeface="+mn-ea"/>
              </a:rPr>
              <a:t>        12、</a:t>
            </a:r>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追寻祥林嫂悲剧一生的轨迹，请结合全文分析造成她悲剧的原因。你从这个人物的身上得到了什么启示？☆☆☆☆</a:t>
            </a:r>
          </a:p>
          <a:p>
            <a:pPr indent="0"/>
            <a:r>
              <a:rPr lang="en-US" altLang="zh-CN" sz="2800">
                <a:ln w="22225">
                  <a:solidFill>
                    <a:schemeClr val="accent2"/>
                  </a:solidFill>
                  <a:prstDash val="solid"/>
                </a:ln>
                <a:solidFill>
                  <a:schemeClr val="accent2">
                    <a:lumMod val="40000"/>
                    <a:lumOff val="60000"/>
                  </a:schemeClr>
                </a:solidFill>
                <a:effectLst/>
                <a:latin typeface="Calibri" panose="020F0502020204030204" pitchFamily="34" charset="0"/>
                <a:ea typeface="宋体" panose="02010600030101010101" pitchFamily="2" charset="-122"/>
                <a:sym typeface="+mn-ea"/>
              </a:rPr>
              <a:t>        13、</a:t>
            </a:r>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细节、个别情节、语言的赏析：☆☆</a:t>
            </a:r>
          </a:p>
          <a:p>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 （1）“我真傻，真的”祥林嫂反复说着这样的话，有何作用？</a:t>
            </a:r>
          </a:p>
          <a:p>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 （2）柳妈为什么饶有兴致地追问祥林嫂改嫁的细节？</a:t>
            </a:r>
          </a:p>
          <a:p>
            <a:r>
              <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sym typeface="+mn-ea"/>
              </a:rPr>
              <a:t> （3）“祥林嫂，你放着吧！”她像是受了炮烙似的缩手，脸色同时变作灰黑——这一细节的描写对刻画人物有什么作用？</a:t>
            </a:r>
            <a:endParaRPr lang="zh-CN" sz="2800">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1885950"/>
            <a:ext cx="12226834" cy="4972050"/>
          </a:xfrm>
          <a:prstGeom prst="rect">
            <a:avLst/>
          </a:prstGeom>
        </p:spPr>
      </p:pic>
      <p:pic>
        <p:nvPicPr>
          <p:cNvPr id="7" name="图片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36846" y="1885950"/>
            <a:ext cx="5318308" cy="2382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矩形 7"/>
          <p:cNvSpPr/>
          <p:nvPr/>
        </p:nvSpPr>
        <p:spPr>
          <a:xfrm>
            <a:off x="4734119" y="2045613"/>
            <a:ext cx="2723762" cy="1107965"/>
          </a:xfrm>
          <a:prstGeom prst="rect">
            <a:avLst/>
          </a:prstGeom>
          <a:noFill/>
          <a:ln w="9525">
            <a:noFill/>
            <a:miter/>
          </a:ln>
        </p:spPr>
        <p:txBody>
          <a:bodyPr vert="horz" wrap="none" lIns="91410" tIns="45705" rIns="91410" bIns="45705">
            <a:spAutoFit/>
          </a:bodyPr>
          <a:lstStyle/>
          <a:p>
            <a:pPr lvl="0" eaLnBrk="1" hangingPunct="1">
              <a:buNone/>
            </a:pPr>
            <a:r>
              <a:rPr lang="zh-CN" altLang="en-US" sz="66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第三章</a:t>
            </a:r>
          </a:p>
        </p:txBody>
      </p:sp>
      <p:sp>
        <p:nvSpPr>
          <p:cNvPr id="9" name="矩形 8"/>
          <p:cNvSpPr/>
          <p:nvPr/>
        </p:nvSpPr>
        <p:spPr>
          <a:xfrm>
            <a:off x="3864105" y="3153578"/>
            <a:ext cx="4499610" cy="705485"/>
          </a:xfrm>
          <a:prstGeom prst="rect">
            <a:avLst/>
          </a:prstGeom>
          <a:noFill/>
          <a:ln w="9525">
            <a:noFill/>
            <a:miter/>
          </a:ln>
        </p:spPr>
        <p:txBody>
          <a:bodyPr vert="horz" wrap="none" lIns="91410" tIns="45705" rIns="91410" bIns="45705">
            <a:spAutoFit/>
          </a:bodyPr>
          <a:lstStyle/>
          <a:p>
            <a:pPr lvl="0" eaLnBrk="1" hangingPunct="1">
              <a:buNone/>
            </a:pPr>
            <a:r>
              <a:rPr lang="zh-CN" altLang="en-US" sz="40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我爱我师 切问近思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p:nvPr/>
        </p:nvSpPr>
        <p:spPr>
          <a:xfrm>
            <a:off x="431800" y="165100"/>
            <a:ext cx="5020733" cy="583565"/>
          </a:xfrm>
          <a:prstGeom prst="rect">
            <a:avLst/>
          </a:prstGeom>
          <a:noFill/>
          <a:ln w="9525">
            <a:noFill/>
          </a:ln>
        </p:spPr>
        <p:txBody>
          <a:bodyPr anchor="t">
            <a:spAutoFit/>
          </a:bodyPr>
          <a:lstStyle/>
          <a:p>
            <a:pPr>
              <a:buFont typeface="Arial" panose="020B0604020202020204" pitchFamily="34" charset="0"/>
              <a:buNone/>
            </a:pPr>
            <a:r>
              <a:rPr lang="en-US" altLang="zh-CN" sz="3200" i="0" dirty="0">
                <a:latin typeface="方正大标宋简体"/>
                <a:ea typeface="方正大标宋简体"/>
              </a:rPr>
              <a:t>&gt;&gt; </a:t>
            </a:r>
            <a:r>
              <a:rPr lang="zh-CN" altLang="en-US" sz="3200" b="1" i="0" dirty="0">
                <a:latin typeface="方正大标宋简体"/>
                <a:ea typeface="方正大标宋简体"/>
              </a:rPr>
              <a:t>教师引导策略</a:t>
            </a:r>
          </a:p>
        </p:txBody>
      </p:sp>
      <p:pic>
        <p:nvPicPr>
          <p:cNvPr id="37" name="Picture 2" descr="C:\Users\Thinkpad\Desktop\s.png"/>
          <p:cNvPicPr>
            <a:picLocks noChangeAspect="1"/>
          </p:cNvPicPr>
          <p:nvPr/>
        </p:nvPicPr>
        <p:blipFill>
          <a:blip r:embed="rId3"/>
          <a:srcRect t="34212" b="35393"/>
          <a:stretch>
            <a:fillRect/>
          </a:stretch>
        </p:blipFill>
        <p:spPr>
          <a:xfrm>
            <a:off x="175684" y="2398184"/>
            <a:ext cx="11328400" cy="2084916"/>
          </a:xfrm>
          <a:prstGeom prst="rect">
            <a:avLst/>
          </a:prstGeom>
          <a:noFill/>
          <a:ln w="9525">
            <a:noFill/>
          </a:ln>
        </p:spPr>
      </p:pic>
      <p:grpSp>
        <p:nvGrpSpPr>
          <p:cNvPr id="2" name="组合 37"/>
          <p:cNvGrpSpPr/>
          <p:nvPr/>
        </p:nvGrpSpPr>
        <p:grpSpPr>
          <a:xfrm>
            <a:off x="8238052" y="2609836"/>
            <a:ext cx="2133600" cy="1854200"/>
            <a:chOff x="6165140" y="2023467"/>
            <a:chExt cx="1599107" cy="1391339"/>
          </a:xfrm>
        </p:grpSpPr>
        <p:pic>
          <p:nvPicPr>
            <p:cNvPr id="16388" name="Picture 2" descr="C:\Users\Thinkpad\Desktop\PNG\1_0003_渐变映射-2-副本-2.png"/>
            <p:cNvPicPr>
              <a:picLocks noChangeAspect="1"/>
            </p:cNvPicPr>
            <p:nvPr/>
          </p:nvPicPr>
          <p:blipFill>
            <a:blip r:embed="rId4"/>
            <a:stretch>
              <a:fillRect/>
            </a:stretch>
          </p:blipFill>
          <p:spPr>
            <a:xfrm rot="-5197814">
              <a:off x="6269024" y="1919583"/>
              <a:ext cx="1391339" cy="1599107"/>
            </a:xfrm>
            <a:prstGeom prst="rect">
              <a:avLst/>
            </a:prstGeom>
            <a:noFill/>
            <a:ln w="9525">
              <a:noFill/>
            </a:ln>
          </p:spPr>
        </p:pic>
        <p:sp>
          <p:nvSpPr>
            <p:cNvPr id="16389" name="Text Box 9"/>
            <p:cNvSpPr txBox="1"/>
            <p:nvPr/>
          </p:nvSpPr>
          <p:spPr>
            <a:xfrm>
              <a:off x="6460738" y="2522085"/>
              <a:ext cx="1162225" cy="345452"/>
            </a:xfrm>
            <a:prstGeom prst="rect">
              <a:avLst/>
            </a:prstGeom>
            <a:noFill/>
            <a:ln w="9525">
              <a:noFill/>
            </a:ln>
          </p:spPr>
          <p:txBody>
            <a:bodyPr anchor="t">
              <a:spAutoFit/>
            </a:bodyPr>
            <a:lstStyle/>
            <a:p>
              <a:pPr algn="ctr">
                <a:buFont typeface="Arial" panose="020B0604020202020204" pitchFamily="34" charset="0"/>
                <a:buNone/>
              </a:pPr>
              <a:r>
                <a:rPr lang="zh-CN" altLang="en-US" sz="2400" b="1" dirty="0">
                  <a:solidFill>
                    <a:schemeClr val="bg1"/>
                  </a:solidFill>
                  <a:latin typeface="Arial" panose="020B0604020202020204" pitchFamily="34" charset="0"/>
                  <a:ea typeface="楷体" panose="02010609060101010101" charset="-122"/>
                </a:rPr>
                <a:t>策略四</a:t>
              </a:r>
            </a:p>
          </p:txBody>
        </p:sp>
      </p:grpSp>
      <p:grpSp>
        <p:nvGrpSpPr>
          <p:cNvPr id="3" name="组合 40"/>
          <p:cNvGrpSpPr/>
          <p:nvPr/>
        </p:nvGrpSpPr>
        <p:grpSpPr>
          <a:xfrm>
            <a:off x="2235200" y="1502833"/>
            <a:ext cx="2112433" cy="808567"/>
            <a:chOff x="1361330" y="1123458"/>
            <a:chExt cx="1584840" cy="606652"/>
          </a:xfrm>
        </p:grpSpPr>
        <p:sp>
          <p:nvSpPr>
            <p:cNvPr id="42" name="矩形标注 41"/>
            <p:cNvSpPr/>
            <p:nvPr/>
          </p:nvSpPr>
          <p:spPr>
            <a:xfrm>
              <a:off x="1361330" y="1684056"/>
              <a:ext cx="1584840" cy="46054"/>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1" u="none" strike="noStrike" kern="1200" cap="none" spc="0" normalizeH="0" baseline="0" noProof="1">
                <a:ln>
                  <a:noFill/>
                </a:ln>
                <a:solidFill>
                  <a:srgbClr val="C00000"/>
                </a:solidFill>
                <a:effectLst/>
                <a:uLnTx/>
                <a:uFillTx/>
                <a:latin typeface="+mn-lt"/>
                <a:ea typeface="+mn-ea"/>
                <a:cs typeface="+mn-cs"/>
              </a:endParaRPr>
            </a:p>
          </p:txBody>
        </p:sp>
        <p:sp>
          <p:nvSpPr>
            <p:cNvPr id="16392" name="Rectangle 28"/>
            <p:cNvSpPr/>
            <p:nvPr/>
          </p:nvSpPr>
          <p:spPr>
            <a:xfrm>
              <a:off x="1428402" y="1123458"/>
              <a:ext cx="1475159" cy="437838"/>
            </a:xfrm>
            <a:prstGeom prst="rect">
              <a:avLst/>
            </a:prstGeom>
            <a:noFill/>
            <a:ln w="9525">
              <a:noFill/>
            </a:ln>
          </p:spPr>
          <p:txBody>
            <a:bodyPr anchor="t">
              <a:spAutoFit/>
            </a:bodyPr>
            <a:lstStyle/>
            <a:p>
              <a:pPr>
                <a:lnSpc>
                  <a:spcPct val="120000"/>
                </a:lnSpc>
                <a:buFont typeface="Arial" panose="020B0604020202020204" pitchFamily="34" charset="0"/>
                <a:buNone/>
              </a:pPr>
              <a:r>
                <a:rPr lang="zh-CN" altLang="en-US" sz="2665" b="1" dirty="0">
                  <a:solidFill>
                    <a:srgbClr val="0D0D0D"/>
                  </a:solidFill>
                  <a:latin typeface="方正宋黑简体"/>
                  <a:ea typeface="方正宋黑简体"/>
                </a:rPr>
                <a:t>阅读与悦读</a:t>
              </a:r>
            </a:p>
          </p:txBody>
        </p:sp>
      </p:grpSp>
      <p:grpSp>
        <p:nvGrpSpPr>
          <p:cNvPr id="4" name="组合 43"/>
          <p:cNvGrpSpPr/>
          <p:nvPr/>
        </p:nvGrpSpPr>
        <p:grpSpPr>
          <a:xfrm>
            <a:off x="6438900" y="1502833"/>
            <a:ext cx="2114551" cy="808567"/>
            <a:chOff x="4751345" y="1097852"/>
            <a:chExt cx="1584840" cy="606652"/>
          </a:xfrm>
        </p:grpSpPr>
        <p:sp>
          <p:nvSpPr>
            <p:cNvPr id="45" name="矩形标注 44"/>
            <p:cNvSpPr/>
            <p:nvPr/>
          </p:nvSpPr>
          <p:spPr>
            <a:xfrm>
              <a:off x="4751345" y="1658450"/>
              <a:ext cx="1584840" cy="46054"/>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1" u="none" strike="noStrike" kern="1200" cap="none" spc="0" normalizeH="0" baseline="0" noProof="1">
                <a:ln>
                  <a:noFill/>
                </a:ln>
                <a:solidFill>
                  <a:srgbClr val="C00000"/>
                </a:solidFill>
                <a:effectLst/>
                <a:uLnTx/>
                <a:uFillTx/>
                <a:latin typeface="+mn-lt"/>
                <a:ea typeface="+mn-ea"/>
                <a:cs typeface="+mn-cs"/>
              </a:endParaRPr>
            </a:p>
          </p:txBody>
        </p:sp>
        <p:sp>
          <p:nvSpPr>
            <p:cNvPr id="16395" name="Rectangle 28"/>
            <p:cNvSpPr/>
            <p:nvPr/>
          </p:nvSpPr>
          <p:spPr>
            <a:xfrm>
              <a:off x="4818417" y="1097852"/>
              <a:ext cx="1475159" cy="437838"/>
            </a:xfrm>
            <a:prstGeom prst="rect">
              <a:avLst/>
            </a:prstGeom>
            <a:noFill/>
            <a:ln w="9525">
              <a:noFill/>
            </a:ln>
          </p:spPr>
          <p:txBody>
            <a:bodyPr anchor="t">
              <a:spAutoFit/>
            </a:bodyPr>
            <a:lstStyle/>
            <a:p>
              <a:pPr>
                <a:lnSpc>
                  <a:spcPct val="120000"/>
                </a:lnSpc>
                <a:buFont typeface="Arial" panose="020B0604020202020204" pitchFamily="34" charset="0"/>
                <a:buNone/>
              </a:pPr>
              <a:r>
                <a:rPr lang="zh-CN" altLang="en-US" sz="2665" b="1" dirty="0">
                  <a:solidFill>
                    <a:srgbClr val="0D0D0D"/>
                  </a:solidFill>
                  <a:latin typeface="方正宋黑简体"/>
                  <a:ea typeface="方正宋黑简体"/>
                </a:rPr>
                <a:t>考点与题点</a:t>
              </a:r>
            </a:p>
          </p:txBody>
        </p:sp>
      </p:grpSp>
      <p:grpSp>
        <p:nvGrpSpPr>
          <p:cNvPr id="5" name="组合 46"/>
          <p:cNvGrpSpPr/>
          <p:nvPr/>
        </p:nvGrpSpPr>
        <p:grpSpPr>
          <a:xfrm>
            <a:off x="4326467" y="4673600"/>
            <a:ext cx="2114551" cy="610500"/>
            <a:chOff x="1361330" y="1103207"/>
            <a:chExt cx="1584840" cy="459003"/>
          </a:xfrm>
        </p:grpSpPr>
        <p:sp>
          <p:nvSpPr>
            <p:cNvPr id="48" name="矩形标注 47"/>
            <p:cNvSpPr/>
            <p:nvPr/>
          </p:nvSpPr>
          <p:spPr>
            <a:xfrm flipV="1">
              <a:off x="1361330" y="1103207"/>
              <a:ext cx="1584840" cy="46151"/>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1" u="none" strike="noStrike" kern="1200" cap="none" spc="0" normalizeH="0" baseline="0" noProof="1">
                <a:ln>
                  <a:noFill/>
                </a:ln>
                <a:solidFill>
                  <a:srgbClr val="C00000"/>
                </a:solidFill>
                <a:effectLst/>
                <a:uLnTx/>
                <a:uFillTx/>
                <a:latin typeface="+mn-lt"/>
                <a:ea typeface="+mn-ea"/>
                <a:cs typeface="+mn-cs"/>
              </a:endParaRPr>
            </a:p>
          </p:txBody>
        </p:sp>
        <p:sp>
          <p:nvSpPr>
            <p:cNvPr id="16398" name="Rectangle 28"/>
            <p:cNvSpPr/>
            <p:nvPr/>
          </p:nvSpPr>
          <p:spPr>
            <a:xfrm>
              <a:off x="1428402" y="1123458"/>
              <a:ext cx="1475159" cy="438752"/>
            </a:xfrm>
            <a:prstGeom prst="rect">
              <a:avLst/>
            </a:prstGeom>
            <a:noFill/>
            <a:ln w="9525">
              <a:noFill/>
            </a:ln>
          </p:spPr>
          <p:txBody>
            <a:bodyPr anchor="t">
              <a:spAutoFit/>
            </a:bodyPr>
            <a:lstStyle/>
            <a:p>
              <a:pPr>
                <a:lnSpc>
                  <a:spcPct val="120000"/>
                </a:lnSpc>
                <a:buFont typeface="Arial" panose="020B0604020202020204" pitchFamily="34" charset="0"/>
                <a:buNone/>
              </a:pPr>
              <a:r>
                <a:rPr lang="zh-CN" altLang="en-US" sz="2665" b="1" dirty="0">
                  <a:solidFill>
                    <a:srgbClr val="0D0D0D"/>
                  </a:solidFill>
                  <a:latin typeface="方正宋黑简体"/>
                  <a:ea typeface="方正宋黑简体"/>
                </a:rPr>
                <a:t>作文与做人</a:t>
              </a:r>
            </a:p>
          </p:txBody>
        </p:sp>
      </p:grpSp>
      <p:grpSp>
        <p:nvGrpSpPr>
          <p:cNvPr id="6" name="组合 49"/>
          <p:cNvGrpSpPr/>
          <p:nvPr/>
        </p:nvGrpSpPr>
        <p:grpSpPr>
          <a:xfrm>
            <a:off x="8475133" y="4673600"/>
            <a:ext cx="2114551" cy="610500"/>
            <a:chOff x="1361330" y="1103207"/>
            <a:chExt cx="1584840" cy="459003"/>
          </a:xfrm>
        </p:grpSpPr>
        <p:sp>
          <p:nvSpPr>
            <p:cNvPr id="51" name="矩形标注 50"/>
            <p:cNvSpPr/>
            <p:nvPr/>
          </p:nvSpPr>
          <p:spPr>
            <a:xfrm flipV="1">
              <a:off x="1361330" y="1103207"/>
              <a:ext cx="1584840" cy="46151"/>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1" u="none" strike="noStrike" kern="1200" cap="none" spc="0" normalizeH="0" baseline="0" noProof="1">
                <a:ln>
                  <a:noFill/>
                </a:ln>
                <a:solidFill>
                  <a:srgbClr val="C00000"/>
                </a:solidFill>
                <a:effectLst/>
                <a:uLnTx/>
                <a:uFillTx/>
                <a:latin typeface="+mn-lt"/>
                <a:ea typeface="+mn-ea"/>
                <a:cs typeface="+mn-cs"/>
              </a:endParaRPr>
            </a:p>
          </p:txBody>
        </p:sp>
        <p:sp>
          <p:nvSpPr>
            <p:cNvPr id="16401" name="Rectangle 28"/>
            <p:cNvSpPr/>
            <p:nvPr/>
          </p:nvSpPr>
          <p:spPr>
            <a:xfrm>
              <a:off x="1428402" y="1123458"/>
              <a:ext cx="1475159" cy="438752"/>
            </a:xfrm>
            <a:prstGeom prst="rect">
              <a:avLst/>
            </a:prstGeom>
            <a:noFill/>
            <a:ln w="9525">
              <a:noFill/>
            </a:ln>
          </p:spPr>
          <p:txBody>
            <a:bodyPr anchor="t">
              <a:spAutoFit/>
            </a:bodyPr>
            <a:lstStyle/>
            <a:p>
              <a:pPr>
                <a:lnSpc>
                  <a:spcPct val="120000"/>
                </a:lnSpc>
                <a:buFont typeface="Arial" panose="020B0604020202020204" pitchFamily="34" charset="0"/>
                <a:buNone/>
              </a:pPr>
              <a:r>
                <a:rPr lang="zh-CN" altLang="en-US" sz="2665" b="1" dirty="0">
                  <a:solidFill>
                    <a:srgbClr val="0D0D0D"/>
                  </a:solidFill>
                  <a:latin typeface="方正宋黑简体"/>
                  <a:ea typeface="方正宋黑简体"/>
                </a:rPr>
                <a:t>学情与考情</a:t>
              </a:r>
            </a:p>
          </p:txBody>
        </p:sp>
      </p:grpSp>
      <p:grpSp>
        <p:nvGrpSpPr>
          <p:cNvPr id="7" name="组合 52"/>
          <p:cNvGrpSpPr/>
          <p:nvPr/>
        </p:nvGrpSpPr>
        <p:grpSpPr>
          <a:xfrm>
            <a:off x="6218752" y="2609836"/>
            <a:ext cx="2131484" cy="1854200"/>
            <a:chOff x="6165140" y="2023467"/>
            <a:chExt cx="1599107" cy="1391339"/>
          </a:xfrm>
        </p:grpSpPr>
        <p:pic>
          <p:nvPicPr>
            <p:cNvPr id="16403" name="Picture 2" descr="C:\Users\Thinkpad\Desktop\PNG\1_0003_渐变映射-2-副本-2.png"/>
            <p:cNvPicPr>
              <a:picLocks noChangeAspect="1"/>
            </p:cNvPicPr>
            <p:nvPr/>
          </p:nvPicPr>
          <p:blipFill>
            <a:blip r:embed="rId4"/>
            <a:stretch>
              <a:fillRect/>
            </a:stretch>
          </p:blipFill>
          <p:spPr>
            <a:xfrm rot="-5197814">
              <a:off x="6269024" y="1919583"/>
              <a:ext cx="1391339" cy="1599107"/>
            </a:xfrm>
            <a:prstGeom prst="rect">
              <a:avLst/>
            </a:prstGeom>
            <a:noFill/>
            <a:ln w="9525">
              <a:noFill/>
            </a:ln>
          </p:spPr>
        </p:pic>
        <p:sp>
          <p:nvSpPr>
            <p:cNvPr id="16404" name="Text Box 9"/>
            <p:cNvSpPr txBox="1"/>
            <p:nvPr/>
          </p:nvSpPr>
          <p:spPr>
            <a:xfrm>
              <a:off x="6460738" y="2522085"/>
              <a:ext cx="1162225" cy="345452"/>
            </a:xfrm>
            <a:prstGeom prst="rect">
              <a:avLst/>
            </a:prstGeom>
            <a:noFill/>
            <a:ln w="9525">
              <a:noFill/>
            </a:ln>
          </p:spPr>
          <p:txBody>
            <a:bodyPr anchor="t">
              <a:spAutoFit/>
            </a:bodyPr>
            <a:lstStyle/>
            <a:p>
              <a:pPr algn="ctr">
                <a:buFont typeface="Arial" panose="020B0604020202020204" pitchFamily="34" charset="0"/>
                <a:buNone/>
              </a:pPr>
              <a:r>
                <a:rPr lang="zh-CN" altLang="en-US" sz="2400" b="1" dirty="0">
                  <a:solidFill>
                    <a:schemeClr val="bg1"/>
                  </a:solidFill>
                  <a:latin typeface="Arial" panose="020B0604020202020204" pitchFamily="34" charset="0"/>
                  <a:ea typeface="楷体" panose="02010609060101010101" charset="-122"/>
                </a:rPr>
                <a:t>策略三</a:t>
              </a:r>
            </a:p>
          </p:txBody>
        </p:sp>
      </p:grpSp>
      <p:grpSp>
        <p:nvGrpSpPr>
          <p:cNvPr id="8" name="组合 55"/>
          <p:cNvGrpSpPr/>
          <p:nvPr/>
        </p:nvGrpSpPr>
        <p:grpSpPr>
          <a:xfrm>
            <a:off x="4199452" y="2609836"/>
            <a:ext cx="2131484" cy="1854200"/>
            <a:chOff x="6165140" y="2023467"/>
            <a:chExt cx="1599107" cy="1391339"/>
          </a:xfrm>
        </p:grpSpPr>
        <p:pic>
          <p:nvPicPr>
            <p:cNvPr id="16406" name="Picture 2" descr="C:\Users\Thinkpad\Desktop\PNG\1_0003_渐变映射-2-副本-2.png"/>
            <p:cNvPicPr>
              <a:picLocks noChangeAspect="1"/>
            </p:cNvPicPr>
            <p:nvPr/>
          </p:nvPicPr>
          <p:blipFill>
            <a:blip r:embed="rId4"/>
            <a:stretch>
              <a:fillRect/>
            </a:stretch>
          </p:blipFill>
          <p:spPr>
            <a:xfrm rot="-5197814">
              <a:off x="6269024" y="1919583"/>
              <a:ext cx="1391339" cy="1599107"/>
            </a:xfrm>
            <a:prstGeom prst="rect">
              <a:avLst/>
            </a:prstGeom>
            <a:noFill/>
            <a:ln w="9525">
              <a:noFill/>
            </a:ln>
          </p:spPr>
        </p:pic>
        <p:sp>
          <p:nvSpPr>
            <p:cNvPr id="16407" name="Text Box 9"/>
            <p:cNvSpPr txBox="1"/>
            <p:nvPr/>
          </p:nvSpPr>
          <p:spPr>
            <a:xfrm>
              <a:off x="6460738" y="2522085"/>
              <a:ext cx="1162225" cy="345452"/>
            </a:xfrm>
            <a:prstGeom prst="rect">
              <a:avLst/>
            </a:prstGeom>
            <a:noFill/>
            <a:ln w="9525">
              <a:noFill/>
            </a:ln>
          </p:spPr>
          <p:txBody>
            <a:bodyPr anchor="t">
              <a:spAutoFit/>
            </a:bodyPr>
            <a:lstStyle/>
            <a:p>
              <a:pPr algn="ctr">
                <a:buFont typeface="Arial" panose="020B0604020202020204" pitchFamily="34" charset="0"/>
                <a:buNone/>
              </a:pPr>
              <a:r>
                <a:rPr lang="zh-CN" altLang="en-US" sz="2400" b="1" dirty="0">
                  <a:solidFill>
                    <a:schemeClr val="bg1"/>
                  </a:solidFill>
                  <a:latin typeface="Arial" panose="020B0604020202020204" pitchFamily="34" charset="0"/>
                  <a:ea typeface="楷体" panose="02010609060101010101" charset="-122"/>
                </a:rPr>
                <a:t>策略二</a:t>
              </a:r>
            </a:p>
          </p:txBody>
        </p:sp>
      </p:grpSp>
      <p:grpSp>
        <p:nvGrpSpPr>
          <p:cNvPr id="9" name="组合 58"/>
          <p:cNvGrpSpPr/>
          <p:nvPr/>
        </p:nvGrpSpPr>
        <p:grpSpPr>
          <a:xfrm>
            <a:off x="2178036" y="2609836"/>
            <a:ext cx="2131483" cy="1854200"/>
            <a:chOff x="6165140" y="2023467"/>
            <a:chExt cx="1599107" cy="1391339"/>
          </a:xfrm>
        </p:grpSpPr>
        <p:pic>
          <p:nvPicPr>
            <p:cNvPr id="16409" name="Picture 2" descr="C:\Users\Thinkpad\Desktop\PNG\1_0003_渐变映射-2-副本-2.png"/>
            <p:cNvPicPr>
              <a:picLocks noChangeAspect="1"/>
            </p:cNvPicPr>
            <p:nvPr/>
          </p:nvPicPr>
          <p:blipFill>
            <a:blip r:embed="rId4"/>
            <a:stretch>
              <a:fillRect/>
            </a:stretch>
          </p:blipFill>
          <p:spPr>
            <a:xfrm rot="-5197814">
              <a:off x="6269024" y="1919583"/>
              <a:ext cx="1391339" cy="1599107"/>
            </a:xfrm>
            <a:prstGeom prst="rect">
              <a:avLst/>
            </a:prstGeom>
            <a:noFill/>
            <a:ln w="9525">
              <a:noFill/>
            </a:ln>
          </p:spPr>
        </p:pic>
        <p:sp>
          <p:nvSpPr>
            <p:cNvPr id="16410" name="Text Box 9"/>
            <p:cNvSpPr txBox="1"/>
            <p:nvPr/>
          </p:nvSpPr>
          <p:spPr>
            <a:xfrm>
              <a:off x="6460738" y="2522085"/>
              <a:ext cx="1162225" cy="345452"/>
            </a:xfrm>
            <a:prstGeom prst="rect">
              <a:avLst/>
            </a:prstGeom>
            <a:noFill/>
            <a:ln w="9525">
              <a:noFill/>
            </a:ln>
          </p:spPr>
          <p:txBody>
            <a:bodyPr anchor="t">
              <a:spAutoFit/>
            </a:bodyPr>
            <a:lstStyle/>
            <a:p>
              <a:pPr algn="ctr">
                <a:buFont typeface="Arial" panose="020B0604020202020204" pitchFamily="34" charset="0"/>
                <a:buNone/>
              </a:pPr>
              <a:r>
                <a:rPr lang="zh-CN" altLang="en-US" sz="2400" b="1" dirty="0">
                  <a:solidFill>
                    <a:schemeClr val="bg1"/>
                  </a:solidFill>
                  <a:latin typeface="Arial" panose="020B0604020202020204" pitchFamily="34" charset="0"/>
                  <a:ea typeface="楷体" panose="02010609060101010101" charset="-122"/>
                </a:rPr>
                <a:t>策略一</a:t>
              </a:r>
            </a:p>
          </p:txBody>
        </p:sp>
      </p:grpSp>
    </p:spTree>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ppt_x</p:attrName>
                                        </p:attrNameLst>
                                      </p:cBhvr>
                                      <p:tavLst>
                                        <p:tav tm="0">
                                          <p:val>
                                            <p:strVal val="0-#ppt_w/2"/>
                                          </p:val>
                                        </p:tav>
                                        <p:tav tm="100000">
                                          <p:val>
                                            <p:strVal val="#ppt_x"/>
                                          </p:val>
                                        </p:tav>
                                      </p:tavLst>
                                    </p:anim>
                                    <p:anim calcmode="lin" valueType="num">
                                      <p:cBhvr>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899"/>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25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7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1399"/>
                            </p:stCondLst>
                            <p:childTnLst>
                              <p:par>
                                <p:cTn id="29" presetID="47"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269"/>
          <p:cNvSpPr txBox="1">
            <a:spLocks noChangeArrowheads="1"/>
          </p:cNvSpPr>
          <p:nvPr/>
        </p:nvSpPr>
        <p:spPr bwMode="auto">
          <a:xfrm>
            <a:off x="3257550" y="4791710"/>
            <a:ext cx="7313930"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2400" b="1" dirty="0">
                <a:latin typeface="黑体" panose="02010609060101010101" pitchFamily="49" charset="-122"/>
                <a:ea typeface="黑体" panose="02010609060101010101" pitchFamily="49" charset="-122"/>
                <a:sym typeface="+mn-ea"/>
              </a:rPr>
              <a:t>千淘万漉虽辛苦</a:t>
            </a:r>
          </a:p>
          <a:p>
            <a:pPr>
              <a:lnSpc>
                <a:spcPct val="150000"/>
              </a:lnSpc>
              <a:defRPr/>
            </a:pPr>
            <a:r>
              <a:rPr lang="zh-CN" altLang="en-US" sz="2400" b="1" dirty="0">
                <a:latin typeface="黑体" panose="02010609060101010101" pitchFamily="49" charset="-122"/>
                <a:ea typeface="黑体" panose="02010609060101010101" pitchFamily="49" charset="-122"/>
                <a:sym typeface="+mn-ea"/>
              </a:rPr>
              <a:t>吹尽黄沙始到金</a:t>
            </a:r>
            <a:endParaRPr lang="zh-CN" altLang="en-US" sz="2400" b="1" spc="300" dirty="0">
              <a:solidFill>
                <a:schemeClr val="tx1">
                  <a:lumMod val="85000"/>
                  <a:lumOff val="15000"/>
                </a:schemeClr>
              </a:solidFill>
              <a:latin typeface="黑体" panose="02010609060101010101" pitchFamily="49" charset="-122"/>
              <a:ea typeface="黑体" panose="02010609060101010101" pitchFamily="49" charset="-122"/>
              <a:sym typeface="+mn-ea"/>
            </a:endParaRPr>
          </a:p>
        </p:txBody>
      </p:sp>
      <p:sp>
        <p:nvSpPr>
          <p:cNvPr id="32" name="Text Box 270"/>
          <p:cNvSpPr txBox="1">
            <a:spLocks noChangeArrowheads="1"/>
          </p:cNvSpPr>
          <p:nvPr/>
        </p:nvSpPr>
        <p:spPr bwMode="auto">
          <a:xfrm>
            <a:off x="5244465" y="3599180"/>
            <a:ext cx="6135370"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2400" b="1" dirty="0">
                <a:latin typeface="黑体" panose="02010609060101010101" pitchFamily="49" charset="-122"/>
                <a:ea typeface="黑体" panose="02010609060101010101" pitchFamily="49" charset="-122"/>
                <a:sym typeface="+mn-ea"/>
              </a:rPr>
              <a:t>不畏浮云遮望眼</a:t>
            </a:r>
          </a:p>
          <a:p>
            <a:pPr>
              <a:lnSpc>
                <a:spcPct val="150000"/>
              </a:lnSpc>
              <a:defRPr/>
            </a:pPr>
            <a:r>
              <a:rPr lang="zh-CN" altLang="en-US" sz="2400" b="1" dirty="0">
                <a:latin typeface="黑体" panose="02010609060101010101" pitchFamily="49" charset="-122"/>
                <a:ea typeface="黑体" panose="02010609060101010101" pitchFamily="49" charset="-122"/>
                <a:sym typeface="+mn-ea"/>
              </a:rPr>
              <a:t>只缘身在最高层</a:t>
            </a:r>
            <a:endParaRPr lang="zh-CN" altLang="en-US" sz="2400" b="1" spc="300" dirty="0">
              <a:solidFill>
                <a:schemeClr val="tx1">
                  <a:lumMod val="85000"/>
                  <a:lumOff val="15000"/>
                </a:schemeClr>
              </a:solidFill>
              <a:latin typeface="黑体" panose="02010609060101010101" pitchFamily="49" charset="-122"/>
              <a:ea typeface="黑体" panose="02010609060101010101" pitchFamily="49" charset="-122"/>
              <a:sym typeface="+mn-ea"/>
            </a:endParaRPr>
          </a:p>
        </p:txBody>
      </p:sp>
      <p:sp>
        <p:nvSpPr>
          <p:cNvPr id="33" name="Text Box 271"/>
          <p:cNvSpPr txBox="1">
            <a:spLocks noChangeArrowheads="1"/>
          </p:cNvSpPr>
          <p:nvPr/>
        </p:nvSpPr>
        <p:spPr bwMode="auto">
          <a:xfrm>
            <a:off x="7021830" y="2281555"/>
            <a:ext cx="4975225" cy="119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2400" b="1" dirty="0">
                <a:latin typeface="黑体" panose="02010609060101010101" pitchFamily="49" charset="-122"/>
                <a:ea typeface="黑体" panose="02010609060101010101" pitchFamily="49" charset="-122"/>
                <a:sym typeface="+mn-ea"/>
              </a:rPr>
              <a:t>归来笑捻梅花嗅</a:t>
            </a:r>
          </a:p>
          <a:p>
            <a:pPr>
              <a:lnSpc>
                <a:spcPct val="150000"/>
              </a:lnSpc>
              <a:defRPr/>
            </a:pPr>
            <a:r>
              <a:rPr lang="zh-CN" altLang="en-US" sz="2400" b="1" dirty="0">
                <a:latin typeface="黑体" panose="02010609060101010101" pitchFamily="49" charset="-122"/>
                <a:ea typeface="黑体" panose="02010609060101010101" pitchFamily="49" charset="-122"/>
                <a:sym typeface="+mn-ea"/>
              </a:rPr>
              <a:t>春在枝头已十分</a:t>
            </a:r>
            <a:endParaRPr lang="zh-CN" altLang="en-US" sz="2400" b="1" spc="300" dirty="0">
              <a:solidFill>
                <a:schemeClr val="tx1">
                  <a:lumMod val="85000"/>
                  <a:lumOff val="15000"/>
                </a:schemeClr>
              </a:solidFill>
              <a:latin typeface="黑体" panose="02010609060101010101" pitchFamily="49" charset="-122"/>
              <a:ea typeface="黑体" panose="02010609060101010101" pitchFamily="49" charset="-122"/>
              <a:sym typeface="+mn-ea"/>
            </a:endParaRPr>
          </a:p>
        </p:txBody>
      </p:sp>
      <p:grpSp>
        <p:nvGrpSpPr>
          <p:cNvPr id="36" name="组合 35"/>
          <p:cNvGrpSpPr/>
          <p:nvPr/>
        </p:nvGrpSpPr>
        <p:grpSpPr>
          <a:xfrm>
            <a:off x="3261802" y="2320925"/>
            <a:ext cx="3733993" cy="2431863"/>
            <a:chOff x="2219874" y="971088"/>
            <a:chExt cx="5093068" cy="3316269"/>
          </a:xfrm>
        </p:grpSpPr>
        <p:grpSp>
          <p:nvGrpSpPr>
            <p:cNvPr id="37" name="组合 36"/>
            <p:cNvGrpSpPr/>
            <p:nvPr/>
          </p:nvGrpSpPr>
          <p:grpSpPr>
            <a:xfrm>
              <a:off x="2354386" y="971088"/>
              <a:ext cx="4958556" cy="3171047"/>
              <a:chOff x="2354386" y="971088"/>
              <a:chExt cx="4958556" cy="3171047"/>
            </a:xfrm>
          </p:grpSpPr>
          <p:sp>
            <p:nvSpPr>
              <p:cNvPr id="39" name="Line 201"/>
              <p:cNvSpPr>
                <a:spLocks noChangeShapeType="1"/>
              </p:cNvSpPr>
              <p:nvPr/>
            </p:nvSpPr>
            <p:spPr bwMode="auto">
              <a:xfrm flipV="1">
                <a:off x="2354386" y="1116360"/>
                <a:ext cx="4784725" cy="3025775"/>
              </a:xfrm>
              <a:prstGeom prst="line">
                <a:avLst/>
              </a:prstGeom>
              <a:noFill/>
              <a:ln w="38100">
                <a:solidFill>
                  <a:srgbClr val="000000"/>
                </a:solidFill>
                <a:round/>
              </a:ln>
              <a:extLst>
                <a:ext uri="{909E8E84-426E-40DD-AFC4-6F175D3DCCD1}">
                  <a14:hiddenFill xmlns:a14="http://schemas.microsoft.com/office/drawing/2010/main" xmlns="">
                    <a:noFill/>
                  </a14:hiddenFill>
                </a:ext>
              </a:extLst>
            </p:spPr>
            <p:txBody>
              <a:bodyPr wrap="none" anchor="ctr"/>
              <a:lstStyle/>
              <a:p>
                <a:endParaRPr lang="zh-CN" altLang="en-US" sz="2400"/>
              </a:p>
            </p:txBody>
          </p:sp>
          <p:pic>
            <p:nvPicPr>
              <p:cNvPr id="40"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08142" y="971088"/>
                <a:ext cx="304800" cy="290544"/>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16017" y="2558648"/>
                <a:ext cx="304800" cy="290544"/>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38"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19874" y="3996813"/>
              <a:ext cx="304800" cy="29054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2" name="组合 41"/>
          <p:cNvGrpSpPr/>
          <p:nvPr/>
        </p:nvGrpSpPr>
        <p:grpSpPr>
          <a:xfrm>
            <a:off x="1152216" y="4028254"/>
            <a:ext cx="1936973" cy="763482"/>
            <a:chOff x="864162" y="3561973"/>
            <a:chExt cx="1452730" cy="572612"/>
          </a:xfrm>
        </p:grpSpPr>
        <p:sp>
          <p:nvSpPr>
            <p:cNvPr id="43" name="Text Box 265"/>
            <p:cNvSpPr txBox="1">
              <a:spLocks noChangeArrowheads="1"/>
            </p:cNvSpPr>
            <p:nvPr/>
          </p:nvSpPr>
          <p:spPr bwMode="auto">
            <a:xfrm>
              <a:off x="1205036" y="3635722"/>
              <a:ext cx="806450" cy="315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a:ea typeface="宋体" panose="02010600030101010101" pitchFamily="2" charset="-122"/>
                </a:rPr>
                <a:t>第一步</a:t>
              </a:r>
            </a:p>
          </p:txBody>
        </p:sp>
        <p:pic>
          <p:nvPicPr>
            <p:cNvPr id="44"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5" name="组合 44"/>
          <p:cNvGrpSpPr/>
          <p:nvPr/>
        </p:nvGrpSpPr>
        <p:grpSpPr>
          <a:xfrm>
            <a:off x="3047136" y="2744472"/>
            <a:ext cx="1936973" cy="763482"/>
            <a:chOff x="864162" y="3561973"/>
            <a:chExt cx="1452730" cy="572612"/>
          </a:xfrm>
        </p:grpSpPr>
        <p:pic>
          <p:nvPicPr>
            <p:cNvPr id="46"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xmlns="">
                  <a:solidFill>
                    <a:srgbClr val="FFFFFF"/>
                  </a:solidFill>
                </a14:hiddenFill>
              </a:ext>
            </a:extLst>
          </p:spPr>
        </p:pic>
        <p:sp>
          <p:nvSpPr>
            <p:cNvPr id="47" name="Text Box 265"/>
            <p:cNvSpPr txBox="1">
              <a:spLocks noChangeArrowheads="1"/>
            </p:cNvSpPr>
            <p:nvPr/>
          </p:nvSpPr>
          <p:spPr bwMode="auto">
            <a:xfrm>
              <a:off x="1205036" y="3635722"/>
              <a:ext cx="806450" cy="315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dirty="0">
                  <a:ea typeface="宋体" panose="02010600030101010101" pitchFamily="2" charset="-122"/>
                </a:rPr>
                <a:t>第二步</a:t>
              </a:r>
            </a:p>
          </p:txBody>
        </p:sp>
      </p:grpSp>
      <p:grpSp>
        <p:nvGrpSpPr>
          <p:cNvPr id="48" name="组合 47"/>
          <p:cNvGrpSpPr/>
          <p:nvPr/>
        </p:nvGrpSpPr>
        <p:grpSpPr>
          <a:xfrm>
            <a:off x="4783872" y="1518860"/>
            <a:ext cx="1936973" cy="763482"/>
            <a:chOff x="4127382" y="1496248"/>
            <a:chExt cx="1452730" cy="572612"/>
          </a:xfrm>
        </p:grpSpPr>
        <p:pic>
          <p:nvPicPr>
            <p:cNvPr id="49"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27382" y="1496248"/>
              <a:ext cx="1452730" cy="572612"/>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Text Box 265"/>
            <p:cNvSpPr txBox="1">
              <a:spLocks noChangeArrowheads="1"/>
            </p:cNvSpPr>
            <p:nvPr/>
          </p:nvSpPr>
          <p:spPr bwMode="auto">
            <a:xfrm>
              <a:off x="4468256" y="1569997"/>
              <a:ext cx="806450" cy="315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dirty="0">
                  <a:ea typeface="宋体" panose="02010600030101010101" pitchFamily="2" charset="-122"/>
                </a:rPr>
                <a:t>第三步</a:t>
              </a:r>
            </a:p>
          </p:txBody>
        </p:sp>
      </p:grpSp>
      <p:grpSp>
        <p:nvGrpSpPr>
          <p:cNvPr id="26" name="组合 25"/>
          <p:cNvGrpSpPr/>
          <p:nvPr/>
        </p:nvGrpSpPr>
        <p:grpSpPr>
          <a:xfrm>
            <a:off x="3257540" y="253944"/>
            <a:ext cx="5021208" cy="1250556"/>
            <a:chOff x="3256089" y="123377"/>
            <a:chExt cx="5022371" cy="1250846"/>
          </a:xfrm>
        </p:grpSpPr>
        <p:sp>
          <p:nvSpPr>
            <p:cNvPr id="28" name="矩形 3"/>
            <p:cNvSpPr/>
            <p:nvPr/>
          </p:nvSpPr>
          <p:spPr>
            <a:xfrm>
              <a:off x="4339509" y="493046"/>
              <a:ext cx="2989002" cy="767258"/>
            </a:xfrm>
            <a:prstGeom prst="rect">
              <a:avLst/>
            </a:prstGeom>
            <a:noFill/>
            <a:ln w="9525">
              <a:noFill/>
              <a:miter/>
            </a:ln>
          </p:spPr>
          <p:txBody>
            <a:bodyPr wrap="none" lIns="91410" tIns="45705" rIns="91410" bIns="45705">
              <a:spAutoFit/>
            </a:bodyPr>
            <a:lstStyle/>
            <a:p>
              <a:pPr lvl="0" eaLnBrk="1" hangingPunct="1">
                <a:buNone/>
              </a:pPr>
              <a:r>
                <a:rPr lang="zh-CN" altLang="en-US" sz="4400" b="1"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三轮复习法</a:t>
              </a:r>
            </a:p>
          </p:txBody>
        </p:sp>
        <p:pic>
          <p:nvPicPr>
            <p:cNvPr id="29" name="图片 1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图片 1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 name="文本框 1"/>
          <p:cNvSpPr txBox="1"/>
          <p:nvPr/>
        </p:nvSpPr>
        <p:spPr>
          <a:xfrm>
            <a:off x="1179195" y="4646295"/>
            <a:ext cx="1791970" cy="423545"/>
          </a:xfrm>
          <a:prstGeom prst="rect">
            <a:avLst/>
          </a:prstGeom>
          <a:noFill/>
        </p:spPr>
        <p:txBody>
          <a:bodyPr wrap="none" rtlCol="0" anchor="t">
            <a:spAutoFit/>
          </a:bodyPr>
          <a:lstStyle/>
          <a:p>
            <a:pPr marL="812800" indent="-812800" eaLnBrk="1" hangingPunct="1">
              <a:lnSpc>
                <a:spcPct val="120000"/>
              </a:lnSpc>
              <a:spcBef>
                <a:spcPct val="10000"/>
              </a:spcBef>
              <a:buNone/>
            </a:pPr>
            <a:r>
              <a:rPr lang="zh-CN" altLang="en-US" b="1" dirty="0">
                <a:solidFill>
                  <a:srgbClr val="00CCFF"/>
                </a:solidFill>
                <a:latin typeface="黑体" panose="02010609060101010101" pitchFamily="49" charset="-122"/>
                <a:ea typeface="黑体" panose="02010609060101010101" pitchFamily="49" charset="-122"/>
                <a:sym typeface="+mn-ea"/>
              </a:rPr>
              <a:t>（功夫和基础）</a:t>
            </a:r>
            <a:endParaRPr lang="zh-CN" altLang="en-US"/>
          </a:p>
        </p:txBody>
      </p:sp>
      <p:sp>
        <p:nvSpPr>
          <p:cNvPr id="3" name="文本框 2"/>
          <p:cNvSpPr txBox="1"/>
          <p:nvPr/>
        </p:nvSpPr>
        <p:spPr>
          <a:xfrm>
            <a:off x="3120390" y="3322320"/>
            <a:ext cx="1791970" cy="368300"/>
          </a:xfrm>
          <a:prstGeom prst="rect">
            <a:avLst/>
          </a:prstGeom>
          <a:noFill/>
        </p:spPr>
        <p:txBody>
          <a:bodyPr wrap="none" rtlCol="0" anchor="t">
            <a:spAutoFit/>
          </a:bodyPr>
          <a:lstStyle/>
          <a:p>
            <a:r>
              <a:rPr lang="zh-CN" altLang="en-US" b="1" dirty="0">
                <a:solidFill>
                  <a:srgbClr val="00CCFF"/>
                </a:solidFill>
                <a:latin typeface="黑体" panose="02010609060101010101" pitchFamily="49" charset="-122"/>
                <a:ea typeface="黑体" panose="02010609060101010101" pitchFamily="49" charset="-122"/>
                <a:sym typeface="+mn-ea"/>
              </a:rPr>
              <a:t>（心态和能力）</a:t>
            </a:r>
            <a:endParaRPr lang="zh-CN" altLang="en-US"/>
          </a:p>
        </p:txBody>
      </p:sp>
      <p:sp>
        <p:nvSpPr>
          <p:cNvPr id="4" name="文本框 3"/>
          <p:cNvSpPr txBox="1"/>
          <p:nvPr/>
        </p:nvSpPr>
        <p:spPr>
          <a:xfrm>
            <a:off x="4784090" y="2165985"/>
            <a:ext cx="1791970" cy="368300"/>
          </a:xfrm>
          <a:prstGeom prst="rect">
            <a:avLst/>
          </a:prstGeom>
          <a:noFill/>
        </p:spPr>
        <p:txBody>
          <a:bodyPr wrap="none" rtlCol="0" anchor="t">
            <a:spAutoFit/>
          </a:bodyPr>
          <a:lstStyle/>
          <a:p>
            <a:r>
              <a:rPr lang="zh-CN" altLang="en-US" b="1" dirty="0">
                <a:solidFill>
                  <a:srgbClr val="00CCFF"/>
                </a:solidFill>
                <a:latin typeface="黑体" panose="02010609060101010101" pitchFamily="49" charset="-122"/>
                <a:ea typeface="黑体" panose="02010609060101010101" pitchFamily="49" charset="-122"/>
                <a:sym typeface="+mn-ea"/>
              </a:rPr>
              <a:t>（信心和感觉）</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2430" y="908050"/>
            <a:ext cx="10762615" cy="5041265"/>
          </a:xfrm>
          <a:prstGeom prst="rect">
            <a:avLst/>
          </a:prstGeom>
          <a:noFill/>
        </p:spPr>
        <p:txBody>
          <a:bodyPr wrap="square" rtlCol="0" anchor="t">
            <a:spAutoFit/>
          </a:bodyPr>
          <a:lstStyle/>
          <a:p>
            <a:pPr fontAlgn="auto">
              <a:lnSpc>
                <a:spcPts val="3860"/>
              </a:lnSpc>
            </a:pPr>
            <a:r>
              <a:rPr lang="zh-CN" altLang="en-US" sz="2400" b="1" i="0" noProof="1">
                <a:gradFill>
                  <a:gsLst>
                    <a:gs pos="21000">
                      <a:srgbClr val="53575C"/>
                    </a:gs>
                    <a:gs pos="88000">
                      <a:srgbClr val="C5C7CA"/>
                    </a:gs>
                  </a:gsLst>
                  <a:lin ang="5400000"/>
                </a:gradFill>
                <a:effectLst/>
                <a:latin typeface="Arial" panose="020B0604020202020204" pitchFamily="34" charset="0"/>
                <a:ea typeface="宋体" panose="02010600030101010101" pitchFamily="2" charset="-122"/>
                <a:cs typeface="+mn-ea"/>
                <a:sym typeface="+mn-ea"/>
              </a:rPr>
              <a:t>　</a:t>
            </a:r>
            <a:r>
              <a:rPr lang="zh-CN" altLang="en-US" sz="2800" b="1" i="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ea"/>
                <a:sym typeface="+mn-ea"/>
              </a:rPr>
              <a:t>    </a:t>
            </a:r>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sym typeface="+mn-ea"/>
              </a:rPr>
              <a:t>“千门万户曈曈日，总把新桃换旧符。”贴春联是中国人过年时的一项传统民俗活动。人们通常在除夕这天，将写好的春联贴于门上，春联的字数可多可少，但上下联必须构成对仗，如四言联“春安夏泰，秋稔(rěn)冬祥”，六言联“冬尽梅花点点，</a:t>
            </a:r>
            <a:r>
              <a:rPr lang="zh-CN" altLang="en-US" sz="2800" b="1" i="0" u="sng"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sym typeface="+mn-ea"/>
              </a:rPr>
              <a:t>     </a:t>
            </a:r>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sym typeface="+mn-ea"/>
              </a:rPr>
              <a:t>”。春联寓意吉祥，言简意赅(gāi)，深受人们喜爱。春联是仅在春节这一特定时节张贴的对联，而对联还有其他种类，如婚联、寿联、挽联，以及为园林建筑 </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sym typeface="+mn-ea"/>
              </a:rPr>
              <a:t>甲 (题写/题签)</a:t>
            </a:r>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sym typeface="+mn-ea"/>
              </a:rPr>
              <a:t>的楹(yíng)联等。对联的撰写，往往注重其 </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sym typeface="+mn-ea"/>
              </a:rPr>
              <a:t>乙(蕴涵/内涵)</a:t>
            </a:r>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sym typeface="+mn-ea"/>
              </a:rPr>
              <a:t>与品位。尤其是名联佳对，文辞讲究、意蕴丰富，</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ea"/>
                <a:sym typeface="+mn-ea"/>
              </a:rPr>
              <a:t> 丙 (吟咏/涵泳)</a:t>
            </a:r>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sym typeface="+mn-ea"/>
              </a:rPr>
              <a:t>起来锒锒上口，齿颊留香。对联或镌(jùn)刻或书写，楷行隶篆，其中不乏艺术精品。</a:t>
            </a:r>
          </a:p>
        </p:txBody>
      </p:sp>
      <p:sp>
        <p:nvSpPr>
          <p:cNvPr id="3" name="文本框 2"/>
          <p:cNvSpPr txBox="1"/>
          <p:nvPr/>
        </p:nvSpPr>
        <p:spPr>
          <a:xfrm>
            <a:off x="902970" y="157480"/>
            <a:ext cx="7233920" cy="521970"/>
          </a:xfrm>
          <a:prstGeom prst="rect">
            <a:avLst/>
          </a:prstGeom>
          <a:noFill/>
        </p:spPr>
        <p:txBody>
          <a:bodyPr wrap="none" rtlCol="0">
            <a:spAutoFit/>
          </a:bodyPr>
          <a:lstStyle/>
          <a:p>
            <a:pPr algn="l"/>
            <a:r>
              <a:rPr lang="zh-CN" altLang="en-US" sz="2800" b="1">
                <a:gradFill>
                  <a:gsLst>
                    <a:gs pos="21000">
                      <a:srgbClr val="53575C"/>
                    </a:gs>
                    <a:gs pos="88000">
                      <a:srgbClr val="C5C7CA"/>
                    </a:gs>
                  </a:gsLst>
                  <a:lin ang="5400000"/>
                </a:gradFill>
                <a:effectLst/>
                <a:uFillTx/>
                <a:latin typeface="黑体" panose="02010609060101010101" pitchFamily="49" charset="-122"/>
                <a:ea typeface="黑体" panose="02010609060101010101" pitchFamily="49" charset="-122"/>
                <a:cs typeface="+mn-ea"/>
                <a:sym typeface="+mn-ea"/>
              </a:rPr>
              <a:t>（</a:t>
            </a:r>
            <a:r>
              <a:rPr lang="en-US" altLang="zh-CN" sz="2800" b="1">
                <a:gradFill>
                  <a:gsLst>
                    <a:gs pos="21000">
                      <a:srgbClr val="53575C"/>
                    </a:gs>
                    <a:gs pos="88000">
                      <a:srgbClr val="C5C7CA"/>
                    </a:gs>
                  </a:gsLst>
                  <a:lin ang="5400000"/>
                </a:gradFill>
                <a:effectLst/>
                <a:uFillTx/>
                <a:latin typeface="黑体" panose="02010609060101010101" pitchFamily="49" charset="-122"/>
                <a:ea typeface="黑体" panose="02010609060101010101" pitchFamily="49" charset="-122"/>
                <a:cs typeface="+mn-ea"/>
                <a:sym typeface="+mn-ea"/>
              </a:rPr>
              <a:t>2014</a:t>
            </a:r>
            <a:r>
              <a:rPr lang="zh-CN" altLang="en-US" sz="2800" b="1">
                <a:gradFill>
                  <a:gsLst>
                    <a:gs pos="21000">
                      <a:srgbClr val="53575C"/>
                    </a:gs>
                    <a:gs pos="88000">
                      <a:srgbClr val="C5C7CA"/>
                    </a:gs>
                  </a:gsLst>
                  <a:lin ang="5400000"/>
                </a:gradFill>
                <a:effectLst/>
                <a:uFillTx/>
                <a:latin typeface="黑体" panose="02010609060101010101" pitchFamily="49" charset="-122"/>
                <a:ea typeface="黑体" panose="02010609060101010101" pitchFamily="49" charset="-122"/>
                <a:cs typeface="+mn-ea"/>
                <a:sym typeface="+mn-ea"/>
              </a:rPr>
              <a:t>北京）</a:t>
            </a:r>
            <a:r>
              <a:rPr lang="zh-CN" altLang="en-US" sz="2800" b="1">
                <a:gradFill>
                  <a:gsLst>
                    <a:gs pos="21000">
                      <a:srgbClr val="53575C"/>
                    </a:gs>
                    <a:gs pos="88000">
                      <a:srgbClr val="C5C7CA"/>
                    </a:gs>
                  </a:gsLst>
                  <a:lin ang="5400000"/>
                </a:gradFill>
                <a:effectLst/>
                <a:latin typeface="Arial" panose="020B0604020202020204" pitchFamily="34" charset="0"/>
                <a:ea typeface="宋体" panose="02010600030101010101" pitchFamily="2" charset="-122"/>
                <a:cs typeface="+mn-ea"/>
                <a:sym typeface="+mn-ea"/>
              </a:rPr>
              <a:t>阅读下面的文字，完成1</a:t>
            </a:r>
            <a:r>
              <a:rPr lang="en-US" altLang="zh-CN" sz="2800" b="1">
                <a:gradFill>
                  <a:gsLst>
                    <a:gs pos="21000">
                      <a:srgbClr val="53575C"/>
                    </a:gs>
                    <a:gs pos="88000">
                      <a:srgbClr val="C5C7CA"/>
                    </a:gs>
                  </a:gsLst>
                  <a:lin ang="5400000"/>
                </a:gradFill>
                <a:effectLst/>
                <a:latin typeface="Arial" panose="020B0604020202020204" pitchFamily="34" charset="0"/>
                <a:ea typeface="宋体" panose="02010600030101010101" pitchFamily="2" charset="-122"/>
                <a:cs typeface="+mn-ea"/>
                <a:sym typeface="+mn-ea"/>
              </a:rPr>
              <a:t>-</a:t>
            </a:r>
            <a:r>
              <a:rPr lang="zh-CN" altLang="en-US" sz="2800" b="1">
                <a:gradFill>
                  <a:gsLst>
                    <a:gs pos="21000">
                      <a:srgbClr val="53575C"/>
                    </a:gs>
                    <a:gs pos="88000">
                      <a:srgbClr val="C5C7CA"/>
                    </a:gs>
                  </a:gsLst>
                  <a:lin ang="5400000"/>
                </a:gradFill>
                <a:effectLst/>
                <a:latin typeface="Arial" panose="020B0604020202020204" pitchFamily="34" charset="0"/>
                <a:ea typeface="宋体" panose="02010600030101010101" pitchFamily="2" charset="-122"/>
                <a:cs typeface="+mn-ea"/>
                <a:sym typeface="+mn-ea"/>
              </a:rPr>
              <a:t>4题。</a:t>
            </a:r>
            <a:r>
              <a:rPr lang="zh-CN" altLang="en-US" sz="2800" b="1">
                <a:effectLst>
                  <a:outerShdw blurRad="38100" dist="19050" dir="2700000" algn="tl" rotWithShape="0">
                    <a:schemeClr val="dk1">
                      <a:alpha val="40000"/>
                    </a:schemeClr>
                  </a:outerShdw>
                </a:effectLst>
                <a:latin typeface="Arial" panose="020B0604020202020204" pitchFamily="34" charset="0"/>
                <a:cs typeface="+mn-ea"/>
                <a:sym typeface="+mn-ea"/>
              </a:rPr>
              <a:t> </a:t>
            </a:r>
            <a:endParaRPr lang="zh-CN" altLang="en-US" sz="2400" b="1" i="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ea"/>
              <a:sym typeface="+mn-ea"/>
            </a:endParaRPr>
          </a:p>
        </p:txBody>
      </p:sp>
    </p:spTree>
  </p:cSld>
  <p:clrMapOvr>
    <a:masterClrMapping/>
  </p:clrMapOvr>
  <p:transition spd="slow" advTm="4000">
    <p:comb/>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7245351" y="2307167"/>
            <a:ext cx="4997449" cy="3479800"/>
          </a:xfrm>
          <a:prstGeom prst="rect">
            <a:avLst/>
          </a:prstGeom>
          <a:noFill/>
          <a:ln w="9525">
            <a:noFill/>
          </a:ln>
        </p:spPr>
      </p:pic>
      <p:pic>
        <p:nvPicPr>
          <p:cNvPr id="66" name="Picture 116" descr="68"/>
          <p:cNvPicPr>
            <a:picLocks noChangeAspect="1"/>
          </p:cNvPicPr>
          <p:nvPr/>
        </p:nvPicPr>
        <p:blipFill>
          <a:blip r:embed="rId4"/>
          <a:stretch>
            <a:fillRect/>
          </a:stretch>
        </p:blipFill>
        <p:spPr>
          <a:xfrm>
            <a:off x="5943600" y="2961217"/>
            <a:ext cx="1219200" cy="751416"/>
          </a:xfrm>
          <a:prstGeom prst="rect">
            <a:avLst/>
          </a:prstGeom>
          <a:noFill/>
          <a:ln w="9525">
            <a:noFill/>
          </a:ln>
        </p:spPr>
      </p:pic>
      <p:pic>
        <p:nvPicPr>
          <p:cNvPr id="67" name="Picture 118" descr="68"/>
          <p:cNvPicPr>
            <a:picLocks noChangeAspect="1"/>
          </p:cNvPicPr>
          <p:nvPr/>
        </p:nvPicPr>
        <p:blipFill>
          <a:blip r:embed="rId5"/>
          <a:stretch>
            <a:fillRect/>
          </a:stretch>
        </p:blipFill>
        <p:spPr>
          <a:xfrm>
            <a:off x="2690284" y="4946651"/>
            <a:ext cx="1221316" cy="755649"/>
          </a:xfrm>
          <a:prstGeom prst="rect">
            <a:avLst/>
          </a:prstGeom>
          <a:noFill/>
          <a:ln w="9525">
            <a:noFill/>
          </a:ln>
        </p:spPr>
      </p:pic>
      <p:pic>
        <p:nvPicPr>
          <p:cNvPr id="69" name="Picture 117" descr="68"/>
          <p:cNvPicPr>
            <a:picLocks noChangeAspect="1"/>
          </p:cNvPicPr>
          <p:nvPr/>
        </p:nvPicPr>
        <p:blipFill>
          <a:blip r:embed="rId4"/>
          <a:stretch>
            <a:fillRect/>
          </a:stretch>
        </p:blipFill>
        <p:spPr>
          <a:xfrm>
            <a:off x="4419600" y="3917951"/>
            <a:ext cx="1219200" cy="753533"/>
          </a:xfrm>
          <a:prstGeom prst="rect">
            <a:avLst/>
          </a:prstGeom>
          <a:noFill/>
          <a:ln w="9525">
            <a:noFill/>
          </a:ln>
        </p:spPr>
      </p:pic>
      <p:pic>
        <p:nvPicPr>
          <p:cNvPr id="70" name="Picture 123" descr="83"/>
          <p:cNvPicPr>
            <a:picLocks noChangeAspect="1"/>
          </p:cNvPicPr>
          <p:nvPr/>
        </p:nvPicPr>
        <p:blipFill>
          <a:blip r:embed="rId6">
            <a:lum bright="21997"/>
          </a:blip>
          <a:stretch>
            <a:fillRect/>
          </a:stretch>
        </p:blipFill>
        <p:spPr>
          <a:xfrm>
            <a:off x="5435600" y="1858433"/>
            <a:ext cx="2173817" cy="618067"/>
          </a:xfrm>
          <a:prstGeom prst="rect">
            <a:avLst/>
          </a:prstGeom>
          <a:noFill/>
          <a:ln w="9525">
            <a:noFill/>
          </a:ln>
        </p:spPr>
      </p:pic>
      <p:sp>
        <p:nvSpPr>
          <p:cNvPr id="71" name="Rectangle 124"/>
          <p:cNvSpPr/>
          <p:nvPr/>
        </p:nvSpPr>
        <p:spPr>
          <a:xfrm>
            <a:off x="5740400" y="1858328"/>
            <a:ext cx="15240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charset="-122"/>
              </a:rPr>
              <a:t>语言运用</a:t>
            </a:r>
          </a:p>
        </p:txBody>
      </p:sp>
      <p:pic>
        <p:nvPicPr>
          <p:cNvPr id="72" name="Picture 125" descr="83"/>
          <p:cNvPicPr>
            <a:picLocks noChangeAspect="1"/>
          </p:cNvPicPr>
          <p:nvPr/>
        </p:nvPicPr>
        <p:blipFill>
          <a:blip r:embed="rId6">
            <a:lum bright="21997"/>
          </a:blip>
          <a:stretch>
            <a:fillRect/>
          </a:stretch>
        </p:blipFill>
        <p:spPr>
          <a:xfrm>
            <a:off x="3911600" y="2819400"/>
            <a:ext cx="2173817" cy="618067"/>
          </a:xfrm>
          <a:prstGeom prst="rect">
            <a:avLst/>
          </a:prstGeom>
          <a:noFill/>
          <a:ln w="9525">
            <a:noFill/>
          </a:ln>
        </p:spPr>
      </p:pic>
      <p:sp>
        <p:nvSpPr>
          <p:cNvPr id="73" name="Rectangle 126"/>
          <p:cNvSpPr/>
          <p:nvPr/>
        </p:nvSpPr>
        <p:spPr>
          <a:xfrm>
            <a:off x="4521200" y="2820353"/>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charset="-122"/>
              </a:rPr>
              <a:t>诗歌</a:t>
            </a:r>
          </a:p>
        </p:txBody>
      </p:sp>
      <p:pic>
        <p:nvPicPr>
          <p:cNvPr id="74" name="Picture 127" descr="83"/>
          <p:cNvPicPr>
            <a:picLocks noChangeAspect="1"/>
          </p:cNvPicPr>
          <p:nvPr/>
        </p:nvPicPr>
        <p:blipFill>
          <a:blip r:embed="rId7">
            <a:lum bright="21997"/>
          </a:blip>
          <a:stretch>
            <a:fillRect/>
          </a:stretch>
        </p:blipFill>
        <p:spPr>
          <a:xfrm>
            <a:off x="2487084" y="3642784"/>
            <a:ext cx="2175933" cy="618067"/>
          </a:xfrm>
          <a:prstGeom prst="rect">
            <a:avLst/>
          </a:prstGeom>
          <a:noFill/>
          <a:ln w="9525">
            <a:noFill/>
          </a:ln>
        </p:spPr>
      </p:pic>
      <p:sp>
        <p:nvSpPr>
          <p:cNvPr id="75" name="Rectangle 128"/>
          <p:cNvSpPr/>
          <p:nvPr/>
        </p:nvSpPr>
        <p:spPr>
          <a:xfrm>
            <a:off x="3098800" y="3643736"/>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charset="-122"/>
              </a:rPr>
              <a:t>文言文</a:t>
            </a:r>
          </a:p>
        </p:txBody>
      </p:sp>
      <p:pic>
        <p:nvPicPr>
          <p:cNvPr id="76" name="Picture 129" descr="83"/>
          <p:cNvPicPr>
            <a:picLocks noChangeAspect="1"/>
          </p:cNvPicPr>
          <p:nvPr/>
        </p:nvPicPr>
        <p:blipFill>
          <a:blip r:embed="rId6">
            <a:lum bright="21997"/>
          </a:blip>
          <a:stretch>
            <a:fillRect/>
          </a:stretch>
        </p:blipFill>
        <p:spPr>
          <a:xfrm>
            <a:off x="719667" y="4811184"/>
            <a:ext cx="2175933" cy="615949"/>
          </a:xfrm>
          <a:prstGeom prst="rect">
            <a:avLst/>
          </a:prstGeom>
          <a:noFill/>
          <a:ln w="9525">
            <a:noFill/>
          </a:ln>
        </p:spPr>
      </p:pic>
      <p:sp>
        <p:nvSpPr>
          <p:cNvPr id="77" name="Rectangle 130"/>
          <p:cNvSpPr/>
          <p:nvPr/>
        </p:nvSpPr>
        <p:spPr>
          <a:xfrm>
            <a:off x="1329267" y="4808961"/>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charset="-122"/>
              </a:rPr>
              <a:t>现代文</a:t>
            </a:r>
          </a:p>
        </p:txBody>
      </p:sp>
      <p:sp>
        <p:nvSpPr>
          <p:cNvPr id="78" name="Rectangle 131"/>
          <p:cNvSpPr/>
          <p:nvPr/>
        </p:nvSpPr>
        <p:spPr>
          <a:xfrm>
            <a:off x="8178800" y="2447079"/>
            <a:ext cx="2133600" cy="797560"/>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00000"/>
                </a:solidFill>
                <a:latin typeface="Arial" panose="020B0604020202020204" pitchFamily="34" charset="0"/>
                <a:ea typeface="楷体" panose="02010609060101010101" charset="-122"/>
              </a:rPr>
              <a:t>基础系统、表达系统、应用系统</a:t>
            </a:r>
          </a:p>
        </p:txBody>
      </p:sp>
      <p:sp>
        <p:nvSpPr>
          <p:cNvPr id="79" name="Rectangle 132"/>
          <p:cNvSpPr/>
          <p:nvPr/>
        </p:nvSpPr>
        <p:spPr>
          <a:xfrm>
            <a:off x="6654800" y="3406987"/>
            <a:ext cx="2133600" cy="797560"/>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00000"/>
                </a:solidFill>
                <a:latin typeface="Arial" panose="020B0604020202020204" pitchFamily="34" charset="0"/>
                <a:ea typeface="楷体" panose="02010609060101010101" charset="-122"/>
              </a:rPr>
              <a:t>诗体系统、问题系统、答题系统</a:t>
            </a:r>
          </a:p>
        </p:txBody>
      </p:sp>
      <p:sp>
        <p:nvSpPr>
          <p:cNvPr id="80" name="Rectangle 133"/>
          <p:cNvSpPr/>
          <p:nvPr/>
        </p:nvSpPr>
        <p:spPr>
          <a:xfrm>
            <a:off x="5323840" y="4030239"/>
            <a:ext cx="2133600" cy="148780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00000"/>
                </a:solidFill>
                <a:latin typeface="Arial" panose="020B0604020202020204" pitchFamily="34" charset="0"/>
                <a:ea typeface="楷体" panose="02010609060101010101" charset="-122"/>
              </a:rPr>
              <a:t>文、言、题三位一体系统；读法、教法、练法三法融合系统；</a:t>
            </a:r>
          </a:p>
        </p:txBody>
      </p:sp>
      <p:sp>
        <p:nvSpPr>
          <p:cNvPr id="81" name="Rectangle 134"/>
          <p:cNvSpPr/>
          <p:nvPr/>
        </p:nvSpPr>
        <p:spPr>
          <a:xfrm>
            <a:off x="3503084" y="5357601"/>
            <a:ext cx="2133600" cy="114236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00000"/>
                </a:solidFill>
                <a:latin typeface="Arial" panose="020B0604020202020204" pitchFamily="34" charset="0"/>
                <a:ea typeface="楷体" panose="02010609060101010101" charset="-122"/>
              </a:rPr>
              <a:t>文本细读有步骤，设问分析有程序，答案组织有思路。</a:t>
            </a:r>
          </a:p>
        </p:txBody>
      </p:sp>
      <p:pic>
        <p:nvPicPr>
          <p:cNvPr id="82" name="Picture 115" descr="68"/>
          <p:cNvPicPr>
            <a:picLocks noChangeAspect="1"/>
          </p:cNvPicPr>
          <p:nvPr/>
        </p:nvPicPr>
        <p:blipFill>
          <a:blip r:embed="rId8"/>
          <a:stretch>
            <a:fillRect/>
          </a:stretch>
        </p:blipFill>
        <p:spPr>
          <a:xfrm>
            <a:off x="7569200" y="1612900"/>
            <a:ext cx="1727200" cy="1068917"/>
          </a:xfrm>
          <a:prstGeom prst="rect">
            <a:avLst/>
          </a:prstGeom>
          <a:noFill/>
          <a:ln w="9525">
            <a:noFill/>
          </a:ln>
        </p:spPr>
      </p:pic>
      <p:pic>
        <p:nvPicPr>
          <p:cNvPr id="86" name="Picture 22" descr="2476235_090730667281_2副本"/>
          <p:cNvPicPr>
            <a:picLocks noChangeAspect="1"/>
          </p:cNvPicPr>
          <p:nvPr/>
        </p:nvPicPr>
        <p:blipFill>
          <a:blip r:embed="rId9"/>
          <a:stretch>
            <a:fillRect/>
          </a:stretch>
        </p:blipFill>
        <p:spPr>
          <a:xfrm>
            <a:off x="302684" y="1885951"/>
            <a:ext cx="2343149" cy="1974849"/>
          </a:xfrm>
          <a:prstGeom prst="rect">
            <a:avLst/>
          </a:prstGeom>
          <a:noFill/>
          <a:ln w="9525">
            <a:noFill/>
          </a:ln>
        </p:spPr>
      </p:pic>
      <p:pic>
        <p:nvPicPr>
          <p:cNvPr id="87" name="Picture 8" descr="49"/>
          <p:cNvPicPr>
            <a:picLocks noChangeAspect="1"/>
          </p:cNvPicPr>
          <p:nvPr/>
        </p:nvPicPr>
        <p:blipFill>
          <a:blip r:embed="rId10"/>
          <a:stretch>
            <a:fillRect/>
          </a:stretch>
        </p:blipFill>
        <p:spPr>
          <a:xfrm rot="8531166">
            <a:off x="3562351" y="4622800"/>
            <a:ext cx="1236133" cy="374651"/>
          </a:xfrm>
          <a:prstGeom prst="rect">
            <a:avLst/>
          </a:prstGeom>
          <a:noFill/>
          <a:ln w="9525">
            <a:noFill/>
          </a:ln>
        </p:spPr>
      </p:pic>
      <p:pic>
        <p:nvPicPr>
          <p:cNvPr id="88" name="Picture 8" descr="49"/>
          <p:cNvPicPr>
            <a:picLocks noChangeAspect="1"/>
          </p:cNvPicPr>
          <p:nvPr/>
        </p:nvPicPr>
        <p:blipFill>
          <a:blip r:embed="rId10"/>
          <a:stretch>
            <a:fillRect/>
          </a:stretch>
        </p:blipFill>
        <p:spPr>
          <a:xfrm rot="8531166">
            <a:off x="5128684" y="3627967"/>
            <a:ext cx="1236133" cy="372533"/>
          </a:xfrm>
          <a:prstGeom prst="rect">
            <a:avLst/>
          </a:prstGeom>
          <a:noFill/>
          <a:ln w="9525">
            <a:noFill/>
          </a:ln>
        </p:spPr>
      </p:pic>
      <p:pic>
        <p:nvPicPr>
          <p:cNvPr id="89" name="Picture 8" descr="49"/>
          <p:cNvPicPr>
            <a:picLocks noChangeAspect="1"/>
          </p:cNvPicPr>
          <p:nvPr/>
        </p:nvPicPr>
        <p:blipFill>
          <a:blip r:embed="rId10"/>
          <a:stretch>
            <a:fillRect/>
          </a:stretch>
        </p:blipFill>
        <p:spPr>
          <a:xfrm rot="8531166">
            <a:off x="6758517" y="2599267"/>
            <a:ext cx="1236133" cy="372533"/>
          </a:xfrm>
          <a:prstGeom prst="rect">
            <a:avLst/>
          </a:prstGeom>
          <a:noFill/>
          <a:ln w="9525">
            <a:noFill/>
          </a:ln>
        </p:spPr>
      </p:pic>
      <p:sp>
        <p:nvSpPr>
          <p:cNvPr id="25" name="Text Box 34"/>
          <p:cNvSpPr txBox="1"/>
          <p:nvPr/>
        </p:nvSpPr>
        <p:spPr>
          <a:xfrm>
            <a:off x="527051" y="260351"/>
            <a:ext cx="5022849" cy="583565"/>
          </a:xfrm>
          <a:prstGeom prst="rect">
            <a:avLst/>
          </a:prstGeom>
          <a:noFill/>
          <a:ln w="9525">
            <a:noFill/>
          </a:ln>
        </p:spPr>
        <p:txBody>
          <a:bodyPr anchor="t">
            <a:spAutoFit/>
          </a:bodyPr>
          <a:lstStyle/>
          <a:p>
            <a:pPr>
              <a:buFont typeface="Arial" panose="020B0604020202020204" pitchFamily="34" charset="0"/>
              <a:buNone/>
            </a:pPr>
            <a:r>
              <a:rPr lang="en-US" altLang="zh-CN" sz="3200" i="0" dirty="0">
                <a:latin typeface="方正大标宋简体"/>
                <a:ea typeface="方正大标宋简体"/>
              </a:rPr>
              <a:t>&gt;&gt; </a:t>
            </a:r>
            <a:r>
              <a:rPr lang="zh-CN" altLang="en-US" sz="3200" b="1" i="0" dirty="0">
                <a:latin typeface="方正大标宋简体"/>
                <a:ea typeface="方正大标宋简体"/>
              </a:rPr>
              <a:t>备考的内容体系</a:t>
            </a:r>
          </a:p>
        </p:txBody>
      </p:sp>
      <p:sp>
        <p:nvSpPr>
          <p:cNvPr id="24" name="Rectangle 124"/>
          <p:cNvSpPr/>
          <p:nvPr/>
        </p:nvSpPr>
        <p:spPr>
          <a:xfrm>
            <a:off x="7920567" y="535411"/>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charset="-122"/>
              </a:rPr>
              <a:t>文字</a:t>
            </a:r>
          </a:p>
        </p:txBody>
      </p:sp>
      <p:sp>
        <p:nvSpPr>
          <p:cNvPr id="26" name="Rectangle 131"/>
          <p:cNvSpPr/>
          <p:nvPr/>
        </p:nvSpPr>
        <p:spPr>
          <a:xfrm>
            <a:off x="9666817" y="1221529"/>
            <a:ext cx="2133600" cy="797560"/>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00000"/>
                </a:solidFill>
                <a:latin typeface="Arial" panose="020B0604020202020204" pitchFamily="34" charset="0"/>
                <a:ea typeface="楷体" panose="02010609060101010101" charset="-122"/>
              </a:rPr>
              <a:t>审题、拟题、扣题；行文、章法、思辨。</a:t>
            </a:r>
          </a:p>
        </p:txBody>
      </p:sp>
      <p:pic>
        <p:nvPicPr>
          <p:cNvPr id="27" name="Picture 115" descr="68"/>
          <p:cNvPicPr>
            <a:picLocks noChangeAspect="1"/>
          </p:cNvPicPr>
          <p:nvPr/>
        </p:nvPicPr>
        <p:blipFill>
          <a:blip r:embed="rId8"/>
          <a:stretch>
            <a:fillRect/>
          </a:stretch>
        </p:blipFill>
        <p:spPr>
          <a:xfrm>
            <a:off x="9444567" y="289984"/>
            <a:ext cx="1727200" cy="1068916"/>
          </a:xfrm>
          <a:prstGeom prst="rect">
            <a:avLst/>
          </a:prstGeom>
          <a:noFill/>
          <a:ln w="9525">
            <a:noFill/>
          </a:ln>
        </p:spPr>
      </p:pic>
      <p:pic>
        <p:nvPicPr>
          <p:cNvPr id="28" name="Picture 8" descr="49"/>
          <p:cNvPicPr>
            <a:picLocks noChangeAspect="1"/>
          </p:cNvPicPr>
          <p:nvPr/>
        </p:nvPicPr>
        <p:blipFill>
          <a:blip r:embed="rId10"/>
          <a:stretch>
            <a:fillRect/>
          </a:stretch>
        </p:blipFill>
        <p:spPr>
          <a:xfrm rot="8531166">
            <a:off x="8633884" y="1276351"/>
            <a:ext cx="1236133" cy="372533"/>
          </a:xfrm>
          <a:prstGeom prst="rect">
            <a:avLst/>
          </a:prstGeom>
          <a:noFill/>
          <a:ln w="9525">
            <a:noFill/>
          </a:ln>
        </p:spPr>
      </p:pic>
      <p:pic>
        <p:nvPicPr>
          <p:cNvPr id="29" name="Picture 123" descr="83"/>
          <p:cNvPicPr>
            <a:picLocks noChangeAspect="1"/>
          </p:cNvPicPr>
          <p:nvPr/>
        </p:nvPicPr>
        <p:blipFill>
          <a:blip r:embed="rId6">
            <a:lum bright="21997"/>
          </a:blip>
          <a:stretch>
            <a:fillRect/>
          </a:stretch>
        </p:blipFill>
        <p:spPr>
          <a:xfrm>
            <a:off x="7440084" y="603251"/>
            <a:ext cx="2173816" cy="618067"/>
          </a:xfrm>
          <a:prstGeom prst="rect">
            <a:avLst/>
          </a:prstGeom>
          <a:noFill/>
          <a:ln w="9525">
            <a:noFill/>
          </a:ln>
        </p:spPr>
      </p:pic>
      <p:sp>
        <p:nvSpPr>
          <p:cNvPr id="30" name="Rectangle 124"/>
          <p:cNvSpPr/>
          <p:nvPr/>
        </p:nvSpPr>
        <p:spPr>
          <a:xfrm>
            <a:off x="8049684" y="602086"/>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charset="-122"/>
              </a:rPr>
              <a:t>作文</a:t>
            </a:r>
          </a:p>
        </p:txBody>
      </p:sp>
      <p:pic>
        <p:nvPicPr>
          <p:cNvPr id="31" name="Picture 118" descr="68"/>
          <p:cNvPicPr>
            <a:picLocks noChangeAspect="1"/>
          </p:cNvPicPr>
          <p:nvPr/>
        </p:nvPicPr>
        <p:blipFill>
          <a:blip r:embed="rId5"/>
          <a:stretch>
            <a:fillRect/>
          </a:stretch>
        </p:blipFill>
        <p:spPr>
          <a:xfrm>
            <a:off x="7683500" y="5052484"/>
            <a:ext cx="1221317" cy="753533"/>
          </a:xfrm>
          <a:prstGeom prst="rect">
            <a:avLst/>
          </a:prstGeom>
          <a:noFill/>
          <a:ln w="9525">
            <a:noFill/>
          </a:ln>
        </p:spPr>
      </p:pic>
      <p:pic>
        <p:nvPicPr>
          <p:cNvPr id="32" name="Picture 129" descr="83"/>
          <p:cNvPicPr>
            <a:picLocks noChangeAspect="1"/>
          </p:cNvPicPr>
          <p:nvPr/>
        </p:nvPicPr>
        <p:blipFill>
          <a:blip r:embed="rId6">
            <a:lum bright="21997"/>
          </a:blip>
          <a:stretch>
            <a:fillRect/>
          </a:stretch>
        </p:blipFill>
        <p:spPr>
          <a:xfrm>
            <a:off x="5937251" y="5020733"/>
            <a:ext cx="2175933" cy="615951"/>
          </a:xfrm>
          <a:prstGeom prst="rect">
            <a:avLst/>
          </a:prstGeom>
          <a:noFill/>
          <a:ln w="9525">
            <a:noFill/>
          </a:ln>
        </p:spPr>
      </p:pic>
      <p:sp>
        <p:nvSpPr>
          <p:cNvPr id="33" name="Rectangle 130"/>
          <p:cNvSpPr/>
          <p:nvPr/>
        </p:nvSpPr>
        <p:spPr>
          <a:xfrm>
            <a:off x="5943600" y="5085186"/>
            <a:ext cx="1794933"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charset="-122"/>
              </a:rPr>
              <a:t>备考体系</a:t>
            </a:r>
          </a:p>
        </p:txBody>
      </p:sp>
      <p:sp>
        <p:nvSpPr>
          <p:cNvPr id="34" name="Rectangle 134"/>
          <p:cNvSpPr/>
          <p:nvPr/>
        </p:nvSpPr>
        <p:spPr>
          <a:xfrm>
            <a:off x="8600017" y="5441103"/>
            <a:ext cx="2133600" cy="797560"/>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00000"/>
                </a:solidFill>
                <a:latin typeface="Arial" panose="020B0604020202020204" pitchFamily="34" charset="0"/>
                <a:ea typeface="楷体" panose="02010609060101010101" charset="-122"/>
              </a:rPr>
              <a:t>小、细、全、实，点、线、面、体。</a:t>
            </a:r>
          </a:p>
        </p:txBody>
      </p:sp>
      <p:pic>
        <p:nvPicPr>
          <p:cNvPr id="35" name="Picture 8" descr="49"/>
          <p:cNvPicPr>
            <a:picLocks noChangeAspect="1"/>
          </p:cNvPicPr>
          <p:nvPr/>
        </p:nvPicPr>
        <p:blipFill>
          <a:blip r:embed="rId10"/>
          <a:stretch>
            <a:fillRect/>
          </a:stretch>
        </p:blipFill>
        <p:spPr>
          <a:xfrm>
            <a:off x="6140451" y="5422900"/>
            <a:ext cx="1236133" cy="374651"/>
          </a:xfrm>
          <a:prstGeom prst="rect">
            <a:avLst/>
          </a:prstGeom>
          <a:noFill/>
          <a:ln w="9525">
            <a:noFill/>
          </a:ln>
        </p:spPr>
      </p:pic>
    </p:spTree>
  </p:cSld>
  <p:clrMapOvr>
    <a:masterClrMapping/>
  </p:clrMapOvr>
  <p:transition spd="slow" advTm="8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par>
                          <p:cTn id="11" fill="hold">
                            <p:stCondLst>
                              <p:cond delay="949"/>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67"/>
                                        </p:tgtEl>
                                        <p:attrNameLst>
                                          <p:attrName>style.visibility</p:attrName>
                                        </p:attrNameLst>
                                      </p:cBhvr>
                                      <p:to>
                                        <p:strVal val="visible"/>
                                      </p:to>
                                    </p:set>
                                    <p:anim calcmode="lin" valueType="num">
                                      <p:cBhvr>
                                        <p:cTn id="14" dur="1000" fill="hold"/>
                                        <p:tgtEl>
                                          <p:spTgt spid="67"/>
                                        </p:tgtEl>
                                        <p:attrNameLst>
                                          <p:attrName>ppt_w</p:attrName>
                                        </p:attrNameLst>
                                      </p:cBhvr>
                                      <p:tavLst>
                                        <p:tav tm="0">
                                          <p:val>
                                            <p:fltVal val="0"/>
                                          </p:val>
                                        </p:tav>
                                        <p:tav tm="100000">
                                          <p:val>
                                            <p:strVal val="#ppt_w"/>
                                          </p:val>
                                        </p:tav>
                                      </p:tavLst>
                                    </p:anim>
                                    <p:anim calcmode="lin" valueType="num">
                                      <p:cBhvr>
                                        <p:cTn id="15" dur="1000" fill="hold"/>
                                        <p:tgtEl>
                                          <p:spTgt spid="67"/>
                                        </p:tgtEl>
                                        <p:attrNameLst>
                                          <p:attrName>ppt_h</p:attrName>
                                        </p:attrNameLst>
                                      </p:cBhvr>
                                      <p:tavLst>
                                        <p:tav tm="0">
                                          <p:val>
                                            <p:fltVal val="0"/>
                                          </p:val>
                                        </p:tav>
                                        <p:tav tm="100000">
                                          <p:val>
                                            <p:strVal val="#ppt_h"/>
                                          </p:val>
                                        </p:tav>
                                      </p:tavLst>
                                    </p:anim>
                                    <p:anim calcmode="lin" valueType="num">
                                      <p:cBhvr>
                                        <p:cTn id="16" dur="1000" fill="hold"/>
                                        <p:tgtEl>
                                          <p:spTgt spid="67"/>
                                        </p:tgtEl>
                                        <p:attrNameLst>
                                          <p:attrName>style.rotation</p:attrName>
                                        </p:attrNameLst>
                                      </p:cBhvr>
                                      <p:tavLst>
                                        <p:tav tm="0">
                                          <p:val>
                                            <p:fltVal val="90"/>
                                          </p:val>
                                        </p:tav>
                                        <p:tav tm="100000">
                                          <p:val>
                                            <p:fltVal val="0"/>
                                          </p:val>
                                        </p:tav>
                                      </p:tavLst>
                                    </p:anim>
                                    <p:animEffect transition="in" filter="fade">
                                      <p:cBhvr>
                                        <p:cTn id="17" dur="1000"/>
                                        <p:tgtEl>
                                          <p:spTgt spid="67"/>
                                        </p:tgtEl>
                                      </p:cBhvr>
                                    </p:animEffect>
                                  </p:childTnLst>
                                </p:cTn>
                              </p:par>
                            </p:childTnLst>
                          </p:cTn>
                        </p:par>
                        <p:par>
                          <p:cTn id="18" fill="hold">
                            <p:stCondLst>
                              <p:cond delay="1950"/>
                            </p:stCondLst>
                            <p:childTnLst>
                              <p:par>
                                <p:cTn id="19" presetID="55" presetClass="entr" presetSubtype="0" fill="hold" nodeType="after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1000" fill="hold"/>
                                        <p:tgtEl>
                                          <p:spTgt spid="76"/>
                                        </p:tgtEl>
                                        <p:attrNameLst>
                                          <p:attrName>ppt_w</p:attrName>
                                        </p:attrNameLst>
                                      </p:cBhvr>
                                      <p:tavLst>
                                        <p:tav tm="0">
                                          <p:val>
                                            <p:strVal val="#ppt_w*0.70"/>
                                          </p:val>
                                        </p:tav>
                                        <p:tav tm="100000">
                                          <p:val>
                                            <p:strVal val="#ppt_w"/>
                                          </p:val>
                                        </p:tav>
                                      </p:tavLst>
                                    </p:anim>
                                    <p:anim calcmode="lin" valueType="num">
                                      <p:cBhvr>
                                        <p:cTn id="22" dur="1000" fill="hold"/>
                                        <p:tgtEl>
                                          <p:spTgt spid="76"/>
                                        </p:tgtEl>
                                        <p:attrNameLst>
                                          <p:attrName>ppt_h</p:attrName>
                                        </p:attrNameLst>
                                      </p:cBhvr>
                                      <p:tavLst>
                                        <p:tav tm="0">
                                          <p:val>
                                            <p:strVal val="#ppt_h"/>
                                          </p:val>
                                        </p:tav>
                                        <p:tav tm="100000">
                                          <p:val>
                                            <p:strVal val="#ppt_h"/>
                                          </p:val>
                                        </p:tav>
                                      </p:tavLst>
                                    </p:anim>
                                    <p:animEffect transition="in" filter="fade">
                                      <p:cBhvr>
                                        <p:cTn id="23" dur="1000"/>
                                        <p:tgtEl>
                                          <p:spTgt spid="76"/>
                                        </p:tgtEl>
                                      </p:cBhvr>
                                    </p:animEffect>
                                  </p:childTnLst>
                                </p:cTn>
                              </p:par>
                            </p:childTnLst>
                          </p:cTn>
                        </p:par>
                        <p:par>
                          <p:cTn id="24" fill="hold">
                            <p:stCondLst>
                              <p:cond delay="2950"/>
                            </p:stCondLst>
                            <p:childTnLst>
                              <p:par>
                                <p:cTn id="25" presetID="22" presetClass="entr" presetSubtype="8"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left)">
                                      <p:cBhvr>
                                        <p:cTn id="27" dur="1000"/>
                                        <p:tgtEl>
                                          <p:spTgt spid="77"/>
                                        </p:tgtEl>
                                      </p:cBhvr>
                                    </p:animEffect>
                                  </p:childTnLst>
                                </p:cTn>
                              </p:par>
                            </p:childTnLst>
                          </p:cTn>
                        </p:par>
                        <p:par>
                          <p:cTn id="28" fill="hold">
                            <p:stCondLst>
                              <p:cond delay="3950"/>
                            </p:stCondLst>
                            <p:childTnLst>
                              <p:par>
                                <p:cTn id="29" presetID="47" presetClass="entr" presetSubtype="0" fill="hold" grpId="0"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1000"/>
                                        <p:tgtEl>
                                          <p:spTgt spid="81"/>
                                        </p:tgtEl>
                                      </p:cBhvr>
                                    </p:animEffect>
                                    <p:anim calcmode="lin" valueType="num">
                                      <p:cBhvr>
                                        <p:cTn id="32" dur="1000" fill="hold"/>
                                        <p:tgtEl>
                                          <p:spTgt spid="81"/>
                                        </p:tgtEl>
                                        <p:attrNameLst>
                                          <p:attrName>ppt_x</p:attrName>
                                        </p:attrNameLst>
                                      </p:cBhvr>
                                      <p:tavLst>
                                        <p:tav tm="0">
                                          <p:val>
                                            <p:strVal val="#ppt_x"/>
                                          </p:val>
                                        </p:tav>
                                        <p:tav tm="100000">
                                          <p:val>
                                            <p:strVal val="#ppt_x"/>
                                          </p:val>
                                        </p:tav>
                                      </p:tavLst>
                                    </p:anim>
                                    <p:anim calcmode="lin" valueType="num">
                                      <p:cBhvr>
                                        <p:cTn id="33" dur="1000" fill="hold"/>
                                        <p:tgtEl>
                                          <p:spTgt spid="81"/>
                                        </p:tgtEl>
                                        <p:attrNameLst>
                                          <p:attrName>ppt_y</p:attrName>
                                        </p:attrNameLst>
                                      </p:cBhvr>
                                      <p:tavLst>
                                        <p:tav tm="0">
                                          <p:val>
                                            <p:strVal val="#ppt_y-.1"/>
                                          </p:val>
                                        </p:tav>
                                        <p:tav tm="100000">
                                          <p:val>
                                            <p:strVal val="#ppt_y"/>
                                          </p:val>
                                        </p:tav>
                                      </p:tavLst>
                                    </p:anim>
                                  </p:childTnLst>
                                </p:cTn>
                              </p:par>
                            </p:childTnLst>
                          </p:cTn>
                        </p:par>
                        <p:par>
                          <p:cTn id="34" fill="hold">
                            <p:stCondLst>
                              <p:cond delay="4950"/>
                            </p:stCondLst>
                            <p:childTnLst>
                              <p:par>
                                <p:cTn id="35" presetID="22" presetClass="entr" presetSubtype="4"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wipe(down)">
                                      <p:cBhvr>
                                        <p:cTn id="37" dur="500"/>
                                        <p:tgtEl>
                                          <p:spTgt spid="87"/>
                                        </p:tgtEl>
                                      </p:cBhvr>
                                    </p:animEffect>
                                  </p:childTnLst>
                                </p:cTn>
                              </p:par>
                            </p:childTnLst>
                          </p:cTn>
                        </p:par>
                        <p:par>
                          <p:cTn id="38" fill="hold">
                            <p:stCondLst>
                              <p:cond delay="5450"/>
                            </p:stCondLst>
                            <p:childTnLst>
                              <p:par>
                                <p:cTn id="39" presetID="31" presetClass="entr" presetSubtype="0" fill="hold" nodeType="afterEffect">
                                  <p:stCondLst>
                                    <p:cond delay="0"/>
                                  </p:stCondLst>
                                  <p:iterate type="lt">
                                    <p:tmPct val="5000"/>
                                  </p:iterate>
                                  <p:childTnLst>
                                    <p:set>
                                      <p:cBhvr>
                                        <p:cTn id="40" dur="1" fill="hold">
                                          <p:stCondLst>
                                            <p:cond delay="0"/>
                                          </p:stCondLst>
                                        </p:cTn>
                                        <p:tgtEl>
                                          <p:spTgt spid="69"/>
                                        </p:tgtEl>
                                        <p:attrNameLst>
                                          <p:attrName>style.visibility</p:attrName>
                                        </p:attrNameLst>
                                      </p:cBhvr>
                                      <p:to>
                                        <p:strVal val="visible"/>
                                      </p:to>
                                    </p:set>
                                    <p:anim calcmode="lin" valueType="num">
                                      <p:cBhvr>
                                        <p:cTn id="41" dur="1000" fill="hold"/>
                                        <p:tgtEl>
                                          <p:spTgt spid="69"/>
                                        </p:tgtEl>
                                        <p:attrNameLst>
                                          <p:attrName>ppt_w</p:attrName>
                                        </p:attrNameLst>
                                      </p:cBhvr>
                                      <p:tavLst>
                                        <p:tav tm="0">
                                          <p:val>
                                            <p:fltVal val="0"/>
                                          </p:val>
                                        </p:tav>
                                        <p:tav tm="100000">
                                          <p:val>
                                            <p:strVal val="#ppt_w"/>
                                          </p:val>
                                        </p:tav>
                                      </p:tavLst>
                                    </p:anim>
                                    <p:anim calcmode="lin" valueType="num">
                                      <p:cBhvr>
                                        <p:cTn id="42" dur="1000" fill="hold"/>
                                        <p:tgtEl>
                                          <p:spTgt spid="69"/>
                                        </p:tgtEl>
                                        <p:attrNameLst>
                                          <p:attrName>ppt_h</p:attrName>
                                        </p:attrNameLst>
                                      </p:cBhvr>
                                      <p:tavLst>
                                        <p:tav tm="0">
                                          <p:val>
                                            <p:fltVal val="0"/>
                                          </p:val>
                                        </p:tav>
                                        <p:tav tm="100000">
                                          <p:val>
                                            <p:strVal val="#ppt_h"/>
                                          </p:val>
                                        </p:tav>
                                      </p:tavLst>
                                    </p:anim>
                                    <p:anim calcmode="lin" valueType="num">
                                      <p:cBhvr>
                                        <p:cTn id="43" dur="1000" fill="hold"/>
                                        <p:tgtEl>
                                          <p:spTgt spid="69"/>
                                        </p:tgtEl>
                                        <p:attrNameLst>
                                          <p:attrName>style.rotation</p:attrName>
                                        </p:attrNameLst>
                                      </p:cBhvr>
                                      <p:tavLst>
                                        <p:tav tm="0">
                                          <p:val>
                                            <p:fltVal val="90"/>
                                          </p:val>
                                        </p:tav>
                                        <p:tav tm="100000">
                                          <p:val>
                                            <p:fltVal val="0"/>
                                          </p:val>
                                        </p:tav>
                                      </p:tavLst>
                                    </p:anim>
                                    <p:animEffect transition="in" filter="fade">
                                      <p:cBhvr>
                                        <p:cTn id="44" dur="1000"/>
                                        <p:tgtEl>
                                          <p:spTgt spid="69"/>
                                        </p:tgtEl>
                                      </p:cBhvr>
                                    </p:animEffect>
                                  </p:childTnLst>
                                </p:cTn>
                              </p:par>
                            </p:childTnLst>
                          </p:cTn>
                        </p:par>
                        <p:par>
                          <p:cTn id="45" fill="hold">
                            <p:stCondLst>
                              <p:cond delay="6449"/>
                            </p:stCondLst>
                            <p:childTnLst>
                              <p:par>
                                <p:cTn id="46" presetID="55" presetClass="entr" presetSubtype="0"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p:cTn id="48" dur="1000" fill="hold"/>
                                        <p:tgtEl>
                                          <p:spTgt spid="74"/>
                                        </p:tgtEl>
                                        <p:attrNameLst>
                                          <p:attrName>ppt_w</p:attrName>
                                        </p:attrNameLst>
                                      </p:cBhvr>
                                      <p:tavLst>
                                        <p:tav tm="0">
                                          <p:val>
                                            <p:strVal val="#ppt_w*0.70"/>
                                          </p:val>
                                        </p:tav>
                                        <p:tav tm="100000">
                                          <p:val>
                                            <p:strVal val="#ppt_w"/>
                                          </p:val>
                                        </p:tav>
                                      </p:tavLst>
                                    </p:anim>
                                    <p:anim calcmode="lin" valueType="num">
                                      <p:cBhvr>
                                        <p:cTn id="49" dur="1000" fill="hold"/>
                                        <p:tgtEl>
                                          <p:spTgt spid="74"/>
                                        </p:tgtEl>
                                        <p:attrNameLst>
                                          <p:attrName>ppt_h</p:attrName>
                                        </p:attrNameLst>
                                      </p:cBhvr>
                                      <p:tavLst>
                                        <p:tav tm="0">
                                          <p:val>
                                            <p:strVal val="#ppt_h"/>
                                          </p:val>
                                        </p:tav>
                                        <p:tav tm="100000">
                                          <p:val>
                                            <p:strVal val="#ppt_h"/>
                                          </p:val>
                                        </p:tav>
                                      </p:tavLst>
                                    </p:anim>
                                    <p:animEffect transition="in" filter="fade">
                                      <p:cBhvr>
                                        <p:cTn id="50" dur="1000"/>
                                        <p:tgtEl>
                                          <p:spTgt spid="74"/>
                                        </p:tgtEl>
                                      </p:cBhvr>
                                    </p:animEffect>
                                  </p:childTnLst>
                                </p:cTn>
                              </p:par>
                            </p:childTnLst>
                          </p:cTn>
                        </p:par>
                        <p:par>
                          <p:cTn id="51" fill="hold">
                            <p:stCondLst>
                              <p:cond delay="7449"/>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1000"/>
                                        <p:tgtEl>
                                          <p:spTgt spid="75"/>
                                        </p:tgtEl>
                                      </p:cBhvr>
                                    </p:animEffect>
                                  </p:childTnLst>
                                </p:cTn>
                              </p:par>
                            </p:childTnLst>
                          </p:cTn>
                        </p:par>
                        <p:par>
                          <p:cTn id="55" fill="hold">
                            <p:stCondLst>
                              <p:cond delay="8449"/>
                            </p:stCondLst>
                            <p:childTnLst>
                              <p:par>
                                <p:cTn id="56" presetID="47" presetClass="entr" presetSubtype="0"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1000"/>
                                        <p:tgtEl>
                                          <p:spTgt spid="80"/>
                                        </p:tgtEl>
                                      </p:cBhvr>
                                    </p:animEffect>
                                    <p:anim calcmode="lin" valueType="num">
                                      <p:cBhvr>
                                        <p:cTn id="59" dur="1000" fill="hold"/>
                                        <p:tgtEl>
                                          <p:spTgt spid="80"/>
                                        </p:tgtEl>
                                        <p:attrNameLst>
                                          <p:attrName>ppt_x</p:attrName>
                                        </p:attrNameLst>
                                      </p:cBhvr>
                                      <p:tavLst>
                                        <p:tav tm="0">
                                          <p:val>
                                            <p:strVal val="#ppt_x"/>
                                          </p:val>
                                        </p:tav>
                                        <p:tav tm="100000">
                                          <p:val>
                                            <p:strVal val="#ppt_x"/>
                                          </p:val>
                                        </p:tav>
                                      </p:tavLst>
                                    </p:anim>
                                    <p:anim calcmode="lin" valueType="num">
                                      <p:cBhvr>
                                        <p:cTn id="60" dur="1000" fill="hold"/>
                                        <p:tgtEl>
                                          <p:spTgt spid="80"/>
                                        </p:tgtEl>
                                        <p:attrNameLst>
                                          <p:attrName>ppt_y</p:attrName>
                                        </p:attrNameLst>
                                      </p:cBhvr>
                                      <p:tavLst>
                                        <p:tav tm="0">
                                          <p:val>
                                            <p:strVal val="#ppt_y-.1"/>
                                          </p:val>
                                        </p:tav>
                                        <p:tav tm="100000">
                                          <p:val>
                                            <p:strVal val="#ppt_y"/>
                                          </p:val>
                                        </p:tav>
                                      </p:tavLst>
                                    </p:anim>
                                  </p:childTnLst>
                                </p:cTn>
                              </p:par>
                            </p:childTnLst>
                          </p:cTn>
                        </p:par>
                        <p:par>
                          <p:cTn id="61" fill="hold">
                            <p:stCondLst>
                              <p:cond delay="9449"/>
                            </p:stCondLst>
                            <p:childTnLst>
                              <p:par>
                                <p:cTn id="62" presetID="22" presetClass="entr" presetSubtype="4" fill="hold" nodeType="after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wipe(down)">
                                      <p:cBhvr>
                                        <p:cTn id="64" dur="500"/>
                                        <p:tgtEl>
                                          <p:spTgt spid="88"/>
                                        </p:tgtEl>
                                      </p:cBhvr>
                                    </p:animEffect>
                                  </p:childTnLst>
                                </p:cTn>
                              </p:par>
                            </p:childTnLst>
                          </p:cTn>
                        </p:par>
                        <p:par>
                          <p:cTn id="65" fill="hold">
                            <p:stCondLst>
                              <p:cond delay="9949"/>
                            </p:stCondLst>
                            <p:childTnLst>
                              <p:par>
                                <p:cTn id="66" presetID="31" presetClass="entr" presetSubtype="0" fill="hold" nodeType="afterEffect">
                                  <p:stCondLst>
                                    <p:cond delay="0"/>
                                  </p:stCondLst>
                                  <p:iterate type="lt">
                                    <p:tmPct val="5000"/>
                                  </p:iterate>
                                  <p:childTnLst>
                                    <p:set>
                                      <p:cBhvr>
                                        <p:cTn id="67" dur="1" fill="hold">
                                          <p:stCondLst>
                                            <p:cond delay="0"/>
                                          </p:stCondLst>
                                        </p:cTn>
                                        <p:tgtEl>
                                          <p:spTgt spid="66"/>
                                        </p:tgtEl>
                                        <p:attrNameLst>
                                          <p:attrName>style.visibility</p:attrName>
                                        </p:attrNameLst>
                                      </p:cBhvr>
                                      <p:to>
                                        <p:strVal val="visible"/>
                                      </p:to>
                                    </p:set>
                                    <p:anim calcmode="lin" valueType="num">
                                      <p:cBhvr>
                                        <p:cTn id="68" dur="1000" fill="hold"/>
                                        <p:tgtEl>
                                          <p:spTgt spid="66"/>
                                        </p:tgtEl>
                                        <p:attrNameLst>
                                          <p:attrName>ppt_w</p:attrName>
                                        </p:attrNameLst>
                                      </p:cBhvr>
                                      <p:tavLst>
                                        <p:tav tm="0">
                                          <p:val>
                                            <p:fltVal val="0"/>
                                          </p:val>
                                        </p:tav>
                                        <p:tav tm="100000">
                                          <p:val>
                                            <p:strVal val="#ppt_w"/>
                                          </p:val>
                                        </p:tav>
                                      </p:tavLst>
                                    </p:anim>
                                    <p:anim calcmode="lin" valueType="num">
                                      <p:cBhvr>
                                        <p:cTn id="69" dur="1000" fill="hold"/>
                                        <p:tgtEl>
                                          <p:spTgt spid="66"/>
                                        </p:tgtEl>
                                        <p:attrNameLst>
                                          <p:attrName>ppt_h</p:attrName>
                                        </p:attrNameLst>
                                      </p:cBhvr>
                                      <p:tavLst>
                                        <p:tav tm="0">
                                          <p:val>
                                            <p:fltVal val="0"/>
                                          </p:val>
                                        </p:tav>
                                        <p:tav tm="100000">
                                          <p:val>
                                            <p:strVal val="#ppt_h"/>
                                          </p:val>
                                        </p:tav>
                                      </p:tavLst>
                                    </p:anim>
                                    <p:anim calcmode="lin" valueType="num">
                                      <p:cBhvr>
                                        <p:cTn id="70" dur="1000" fill="hold"/>
                                        <p:tgtEl>
                                          <p:spTgt spid="66"/>
                                        </p:tgtEl>
                                        <p:attrNameLst>
                                          <p:attrName>style.rotation</p:attrName>
                                        </p:attrNameLst>
                                      </p:cBhvr>
                                      <p:tavLst>
                                        <p:tav tm="0">
                                          <p:val>
                                            <p:fltVal val="90"/>
                                          </p:val>
                                        </p:tav>
                                        <p:tav tm="100000">
                                          <p:val>
                                            <p:fltVal val="0"/>
                                          </p:val>
                                        </p:tav>
                                      </p:tavLst>
                                    </p:anim>
                                    <p:animEffect transition="in" filter="fade">
                                      <p:cBhvr>
                                        <p:cTn id="71" dur="1000"/>
                                        <p:tgtEl>
                                          <p:spTgt spid="66"/>
                                        </p:tgtEl>
                                      </p:cBhvr>
                                    </p:animEffect>
                                  </p:childTnLst>
                                </p:cTn>
                              </p:par>
                            </p:childTnLst>
                          </p:cTn>
                        </p:par>
                        <p:par>
                          <p:cTn id="72" fill="hold">
                            <p:stCondLst>
                              <p:cond delay="10949"/>
                            </p:stCondLst>
                            <p:childTnLst>
                              <p:par>
                                <p:cTn id="73" presetID="55" presetClass="entr" presetSubtype="0" fill="hold" nodeType="afterEffect">
                                  <p:stCondLst>
                                    <p:cond delay="0"/>
                                  </p:stCondLst>
                                  <p:childTnLst>
                                    <p:set>
                                      <p:cBhvr>
                                        <p:cTn id="74" dur="1" fill="hold">
                                          <p:stCondLst>
                                            <p:cond delay="0"/>
                                          </p:stCondLst>
                                        </p:cTn>
                                        <p:tgtEl>
                                          <p:spTgt spid="72"/>
                                        </p:tgtEl>
                                        <p:attrNameLst>
                                          <p:attrName>style.visibility</p:attrName>
                                        </p:attrNameLst>
                                      </p:cBhvr>
                                      <p:to>
                                        <p:strVal val="visible"/>
                                      </p:to>
                                    </p:set>
                                    <p:anim calcmode="lin" valueType="num">
                                      <p:cBhvr>
                                        <p:cTn id="75" dur="1000" fill="hold"/>
                                        <p:tgtEl>
                                          <p:spTgt spid="72"/>
                                        </p:tgtEl>
                                        <p:attrNameLst>
                                          <p:attrName>ppt_w</p:attrName>
                                        </p:attrNameLst>
                                      </p:cBhvr>
                                      <p:tavLst>
                                        <p:tav tm="0">
                                          <p:val>
                                            <p:strVal val="#ppt_w*0.70"/>
                                          </p:val>
                                        </p:tav>
                                        <p:tav tm="100000">
                                          <p:val>
                                            <p:strVal val="#ppt_w"/>
                                          </p:val>
                                        </p:tav>
                                      </p:tavLst>
                                    </p:anim>
                                    <p:anim calcmode="lin" valueType="num">
                                      <p:cBhvr>
                                        <p:cTn id="76" dur="1000" fill="hold"/>
                                        <p:tgtEl>
                                          <p:spTgt spid="72"/>
                                        </p:tgtEl>
                                        <p:attrNameLst>
                                          <p:attrName>ppt_h</p:attrName>
                                        </p:attrNameLst>
                                      </p:cBhvr>
                                      <p:tavLst>
                                        <p:tav tm="0">
                                          <p:val>
                                            <p:strVal val="#ppt_h"/>
                                          </p:val>
                                        </p:tav>
                                        <p:tav tm="100000">
                                          <p:val>
                                            <p:strVal val="#ppt_h"/>
                                          </p:val>
                                        </p:tav>
                                      </p:tavLst>
                                    </p:anim>
                                    <p:animEffect transition="in" filter="fade">
                                      <p:cBhvr>
                                        <p:cTn id="77" dur="1000"/>
                                        <p:tgtEl>
                                          <p:spTgt spid="72"/>
                                        </p:tgtEl>
                                      </p:cBhvr>
                                    </p:animEffect>
                                  </p:childTnLst>
                                </p:cTn>
                              </p:par>
                            </p:childTnLst>
                          </p:cTn>
                        </p:par>
                        <p:par>
                          <p:cTn id="78" fill="hold">
                            <p:stCondLst>
                              <p:cond delay="11949"/>
                            </p:stCondLst>
                            <p:childTnLst>
                              <p:par>
                                <p:cTn id="79" presetID="22" presetClass="entr" presetSubtype="8"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1000"/>
                                        <p:tgtEl>
                                          <p:spTgt spid="73"/>
                                        </p:tgtEl>
                                      </p:cBhvr>
                                    </p:animEffect>
                                  </p:childTnLst>
                                </p:cTn>
                              </p:par>
                            </p:childTnLst>
                          </p:cTn>
                        </p:par>
                        <p:par>
                          <p:cTn id="82" fill="hold">
                            <p:stCondLst>
                              <p:cond delay="12949"/>
                            </p:stCondLst>
                            <p:childTnLst>
                              <p:par>
                                <p:cTn id="83" presetID="47" presetClass="entr" presetSubtype="0" fill="hold" grpId="0" nodeType="after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fade">
                                      <p:cBhvr>
                                        <p:cTn id="85" dur="1000"/>
                                        <p:tgtEl>
                                          <p:spTgt spid="79"/>
                                        </p:tgtEl>
                                      </p:cBhvr>
                                    </p:animEffect>
                                    <p:anim calcmode="lin" valueType="num">
                                      <p:cBhvr>
                                        <p:cTn id="86" dur="1000" fill="hold"/>
                                        <p:tgtEl>
                                          <p:spTgt spid="79"/>
                                        </p:tgtEl>
                                        <p:attrNameLst>
                                          <p:attrName>ppt_x</p:attrName>
                                        </p:attrNameLst>
                                      </p:cBhvr>
                                      <p:tavLst>
                                        <p:tav tm="0">
                                          <p:val>
                                            <p:strVal val="#ppt_x"/>
                                          </p:val>
                                        </p:tav>
                                        <p:tav tm="100000">
                                          <p:val>
                                            <p:strVal val="#ppt_x"/>
                                          </p:val>
                                        </p:tav>
                                      </p:tavLst>
                                    </p:anim>
                                    <p:anim calcmode="lin" valueType="num">
                                      <p:cBhvr>
                                        <p:cTn id="87" dur="1000" fill="hold"/>
                                        <p:tgtEl>
                                          <p:spTgt spid="79"/>
                                        </p:tgtEl>
                                        <p:attrNameLst>
                                          <p:attrName>ppt_y</p:attrName>
                                        </p:attrNameLst>
                                      </p:cBhvr>
                                      <p:tavLst>
                                        <p:tav tm="0">
                                          <p:val>
                                            <p:strVal val="#ppt_y-.1"/>
                                          </p:val>
                                        </p:tav>
                                        <p:tav tm="100000">
                                          <p:val>
                                            <p:strVal val="#ppt_y"/>
                                          </p:val>
                                        </p:tav>
                                      </p:tavLst>
                                    </p:anim>
                                  </p:childTnLst>
                                </p:cTn>
                              </p:par>
                            </p:childTnLst>
                          </p:cTn>
                        </p:par>
                        <p:par>
                          <p:cTn id="88" fill="hold">
                            <p:stCondLst>
                              <p:cond delay="13949"/>
                            </p:stCondLst>
                            <p:childTnLst>
                              <p:par>
                                <p:cTn id="89" presetID="22" presetClass="entr" presetSubtype="4"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down)">
                                      <p:cBhvr>
                                        <p:cTn id="91" dur="500"/>
                                        <p:tgtEl>
                                          <p:spTgt spid="89"/>
                                        </p:tgtEl>
                                      </p:cBhvr>
                                    </p:animEffect>
                                  </p:childTnLst>
                                </p:cTn>
                              </p:par>
                            </p:childTnLst>
                          </p:cTn>
                        </p:par>
                        <p:par>
                          <p:cTn id="92" fill="hold">
                            <p:stCondLst>
                              <p:cond delay="14449"/>
                            </p:stCondLst>
                            <p:childTnLst>
                              <p:par>
                                <p:cTn id="93" presetID="31" presetClass="entr" presetSubtype="0" fill="hold" nodeType="afterEffect">
                                  <p:stCondLst>
                                    <p:cond delay="0"/>
                                  </p:stCondLst>
                                  <p:iterate type="lt">
                                    <p:tmPct val="5000"/>
                                  </p:iterate>
                                  <p:childTnLst>
                                    <p:set>
                                      <p:cBhvr>
                                        <p:cTn id="94" dur="1" fill="hold">
                                          <p:stCondLst>
                                            <p:cond delay="0"/>
                                          </p:stCondLst>
                                        </p:cTn>
                                        <p:tgtEl>
                                          <p:spTgt spid="82"/>
                                        </p:tgtEl>
                                        <p:attrNameLst>
                                          <p:attrName>style.visibility</p:attrName>
                                        </p:attrNameLst>
                                      </p:cBhvr>
                                      <p:to>
                                        <p:strVal val="visible"/>
                                      </p:to>
                                    </p:set>
                                    <p:anim calcmode="lin" valueType="num">
                                      <p:cBhvr>
                                        <p:cTn id="95" dur="1000" fill="hold"/>
                                        <p:tgtEl>
                                          <p:spTgt spid="82"/>
                                        </p:tgtEl>
                                        <p:attrNameLst>
                                          <p:attrName>ppt_w</p:attrName>
                                        </p:attrNameLst>
                                      </p:cBhvr>
                                      <p:tavLst>
                                        <p:tav tm="0">
                                          <p:val>
                                            <p:fltVal val="0"/>
                                          </p:val>
                                        </p:tav>
                                        <p:tav tm="100000">
                                          <p:val>
                                            <p:strVal val="#ppt_w"/>
                                          </p:val>
                                        </p:tav>
                                      </p:tavLst>
                                    </p:anim>
                                    <p:anim calcmode="lin" valueType="num">
                                      <p:cBhvr>
                                        <p:cTn id="96" dur="1000" fill="hold"/>
                                        <p:tgtEl>
                                          <p:spTgt spid="82"/>
                                        </p:tgtEl>
                                        <p:attrNameLst>
                                          <p:attrName>ppt_h</p:attrName>
                                        </p:attrNameLst>
                                      </p:cBhvr>
                                      <p:tavLst>
                                        <p:tav tm="0">
                                          <p:val>
                                            <p:fltVal val="0"/>
                                          </p:val>
                                        </p:tav>
                                        <p:tav tm="100000">
                                          <p:val>
                                            <p:strVal val="#ppt_h"/>
                                          </p:val>
                                        </p:tav>
                                      </p:tavLst>
                                    </p:anim>
                                    <p:anim calcmode="lin" valueType="num">
                                      <p:cBhvr>
                                        <p:cTn id="97" dur="1000" fill="hold"/>
                                        <p:tgtEl>
                                          <p:spTgt spid="82"/>
                                        </p:tgtEl>
                                        <p:attrNameLst>
                                          <p:attrName>style.rotation</p:attrName>
                                        </p:attrNameLst>
                                      </p:cBhvr>
                                      <p:tavLst>
                                        <p:tav tm="0">
                                          <p:val>
                                            <p:fltVal val="90"/>
                                          </p:val>
                                        </p:tav>
                                        <p:tav tm="100000">
                                          <p:val>
                                            <p:fltVal val="0"/>
                                          </p:val>
                                        </p:tav>
                                      </p:tavLst>
                                    </p:anim>
                                    <p:animEffect transition="in" filter="fade">
                                      <p:cBhvr>
                                        <p:cTn id="98" dur="1000"/>
                                        <p:tgtEl>
                                          <p:spTgt spid="82"/>
                                        </p:tgtEl>
                                      </p:cBhvr>
                                    </p:animEffect>
                                  </p:childTnLst>
                                </p:cTn>
                              </p:par>
                            </p:childTnLst>
                          </p:cTn>
                        </p:par>
                        <p:par>
                          <p:cTn id="99" fill="hold">
                            <p:stCondLst>
                              <p:cond delay="15449"/>
                            </p:stCondLst>
                            <p:childTnLst>
                              <p:par>
                                <p:cTn id="100" presetID="55" presetClass="entr" presetSubtype="0" fill="hold" nodeType="afterEffect">
                                  <p:stCondLst>
                                    <p:cond delay="0"/>
                                  </p:stCondLst>
                                  <p:childTnLst>
                                    <p:set>
                                      <p:cBhvr>
                                        <p:cTn id="101" dur="1" fill="hold">
                                          <p:stCondLst>
                                            <p:cond delay="0"/>
                                          </p:stCondLst>
                                        </p:cTn>
                                        <p:tgtEl>
                                          <p:spTgt spid="70"/>
                                        </p:tgtEl>
                                        <p:attrNameLst>
                                          <p:attrName>style.visibility</p:attrName>
                                        </p:attrNameLst>
                                      </p:cBhvr>
                                      <p:to>
                                        <p:strVal val="visible"/>
                                      </p:to>
                                    </p:set>
                                    <p:anim calcmode="lin" valueType="num">
                                      <p:cBhvr>
                                        <p:cTn id="102" dur="1000" fill="hold"/>
                                        <p:tgtEl>
                                          <p:spTgt spid="70"/>
                                        </p:tgtEl>
                                        <p:attrNameLst>
                                          <p:attrName>ppt_w</p:attrName>
                                        </p:attrNameLst>
                                      </p:cBhvr>
                                      <p:tavLst>
                                        <p:tav tm="0">
                                          <p:val>
                                            <p:strVal val="#ppt_w*0.70"/>
                                          </p:val>
                                        </p:tav>
                                        <p:tav tm="100000">
                                          <p:val>
                                            <p:strVal val="#ppt_w"/>
                                          </p:val>
                                        </p:tav>
                                      </p:tavLst>
                                    </p:anim>
                                    <p:anim calcmode="lin" valueType="num">
                                      <p:cBhvr>
                                        <p:cTn id="103" dur="1000" fill="hold"/>
                                        <p:tgtEl>
                                          <p:spTgt spid="70"/>
                                        </p:tgtEl>
                                        <p:attrNameLst>
                                          <p:attrName>ppt_h</p:attrName>
                                        </p:attrNameLst>
                                      </p:cBhvr>
                                      <p:tavLst>
                                        <p:tav tm="0">
                                          <p:val>
                                            <p:strVal val="#ppt_h"/>
                                          </p:val>
                                        </p:tav>
                                        <p:tav tm="100000">
                                          <p:val>
                                            <p:strVal val="#ppt_h"/>
                                          </p:val>
                                        </p:tav>
                                      </p:tavLst>
                                    </p:anim>
                                    <p:animEffect transition="in" filter="fade">
                                      <p:cBhvr>
                                        <p:cTn id="104" dur="1000"/>
                                        <p:tgtEl>
                                          <p:spTgt spid="70"/>
                                        </p:tgtEl>
                                      </p:cBhvr>
                                    </p:animEffect>
                                  </p:childTnLst>
                                </p:cTn>
                              </p:par>
                            </p:childTnLst>
                          </p:cTn>
                        </p:par>
                        <p:par>
                          <p:cTn id="105" fill="hold">
                            <p:stCondLst>
                              <p:cond delay="16449"/>
                            </p:stCondLst>
                            <p:childTnLst>
                              <p:par>
                                <p:cTn id="106" presetID="22" presetClass="entr" presetSubtype="8" fill="hold" grpId="0" nodeType="afterEffect">
                                  <p:stCondLst>
                                    <p:cond delay="0"/>
                                  </p:stCondLst>
                                  <p:childTnLst>
                                    <p:set>
                                      <p:cBhvr>
                                        <p:cTn id="107" dur="1" fill="hold">
                                          <p:stCondLst>
                                            <p:cond delay="0"/>
                                          </p:stCondLst>
                                        </p:cTn>
                                        <p:tgtEl>
                                          <p:spTgt spid="71"/>
                                        </p:tgtEl>
                                        <p:attrNameLst>
                                          <p:attrName>style.visibility</p:attrName>
                                        </p:attrNameLst>
                                      </p:cBhvr>
                                      <p:to>
                                        <p:strVal val="visible"/>
                                      </p:to>
                                    </p:set>
                                    <p:animEffect transition="in" filter="wipe(left)">
                                      <p:cBhvr>
                                        <p:cTn id="108" dur="1000"/>
                                        <p:tgtEl>
                                          <p:spTgt spid="71"/>
                                        </p:tgtEl>
                                      </p:cBhvr>
                                    </p:animEffect>
                                  </p:childTnLst>
                                </p:cTn>
                              </p:par>
                            </p:childTnLst>
                          </p:cTn>
                        </p:par>
                        <p:par>
                          <p:cTn id="109" fill="hold">
                            <p:stCondLst>
                              <p:cond delay="17449"/>
                            </p:stCondLst>
                            <p:childTnLst>
                              <p:par>
                                <p:cTn id="110" presetID="47" presetClass="entr" presetSubtype="0" fill="hold" grpId="0" nodeType="afterEffect">
                                  <p:stCondLst>
                                    <p:cond delay="0"/>
                                  </p:stCondLst>
                                  <p:childTnLst>
                                    <p:set>
                                      <p:cBhvr>
                                        <p:cTn id="111" dur="1" fill="hold">
                                          <p:stCondLst>
                                            <p:cond delay="0"/>
                                          </p:stCondLst>
                                        </p:cTn>
                                        <p:tgtEl>
                                          <p:spTgt spid="78"/>
                                        </p:tgtEl>
                                        <p:attrNameLst>
                                          <p:attrName>style.visibility</p:attrName>
                                        </p:attrNameLst>
                                      </p:cBhvr>
                                      <p:to>
                                        <p:strVal val="visible"/>
                                      </p:to>
                                    </p:set>
                                    <p:animEffect transition="in" filter="fade">
                                      <p:cBhvr>
                                        <p:cTn id="112" dur="1000"/>
                                        <p:tgtEl>
                                          <p:spTgt spid="78"/>
                                        </p:tgtEl>
                                      </p:cBhvr>
                                    </p:animEffect>
                                    <p:anim calcmode="lin" valueType="num">
                                      <p:cBhvr>
                                        <p:cTn id="113" dur="1000" fill="hold"/>
                                        <p:tgtEl>
                                          <p:spTgt spid="78"/>
                                        </p:tgtEl>
                                        <p:attrNameLst>
                                          <p:attrName>ppt_x</p:attrName>
                                        </p:attrNameLst>
                                      </p:cBhvr>
                                      <p:tavLst>
                                        <p:tav tm="0">
                                          <p:val>
                                            <p:strVal val="#ppt_x"/>
                                          </p:val>
                                        </p:tav>
                                        <p:tav tm="100000">
                                          <p:val>
                                            <p:strVal val="#ppt_x"/>
                                          </p:val>
                                        </p:tav>
                                      </p:tavLst>
                                    </p:anim>
                                    <p:anim calcmode="lin" valueType="num">
                                      <p:cBhvr>
                                        <p:cTn id="11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nodeType="clickEffect">
                                  <p:stCondLst>
                                    <p:cond delay="0"/>
                                  </p:stCondLst>
                                  <p:childTnLst>
                                    <p:set>
                                      <p:cBhvr>
                                        <p:cTn id="118" dur="1" fill="hold">
                                          <p:stCondLst>
                                            <p:cond delay="0"/>
                                          </p:stCondLst>
                                        </p:cTn>
                                        <p:tgtEl>
                                          <p:spTgt spid="86"/>
                                        </p:tgtEl>
                                        <p:attrNameLst>
                                          <p:attrName>style.visibility</p:attrName>
                                        </p:attrNameLst>
                                      </p:cBhvr>
                                      <p:to>
                                        <p:strVal val="visible"/>
                                      </p:to>
                                    </p:set>
                                    <p:animEffect transition="in" filter="fade">
                                      <p:cBhvr>
                                        <p:cTn id="119" dur="500"/>
                                        <p:tgtEl>
                                          <p:spTgt spid="86"/>
                                        </p:tgtEl>
                                      </p:cBhvr>
                                    </p:animEffect>
                                    <p:anim calcmode="lin" valueType="num">
                                      <p:cBhvr>
                                        <p:cTn id="120" dur="500" fill="hold"/>
                                        <p:tgtEl>
                                          <p:spTgt spid="86"/>
                                        </p:tgtEl>
                                        <p:attrNameLst>
                                          <p:attrName>ppt_x</p:attrName>
                                        </p:attrNameLst>
                                      </p:cBhvr>
                                      <p:tavLst>
                                        <p:tav tm="0">
                                          <p:val>
                                            <p:strVal val="#ppt_x"/>
                                          </p:val>
                                        </p:tav>
                                        <p:tav tm="100000">
                                          <p:val>
                                            <p:strVal val="#ppt_x"/>
                                          </p:val>
                                        </p:tav>
                                      </p:tavLst>
                                    </p:anim>
                                    <p:anim calcmode="lin" valueType="num">
                                      <p:cBhvr>
                                        <p:cTn id="121"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8" fill="hold" nodeType="clickEffect">
                                  <p:stCondLst>
                                    <p:cond delay="0"/>
                                  </p:stCondLst>
                                  <p:childTnLst>
                                    <p:set>
                                      <p:cBhvr>
                                        <p:cTn id="125" dur="1" fill="hold">
                                          <p:stCondLst>
                                            <p:cond delay="0"/>
                                          </p:stCondLst>
                                        </p:cTn>
                                        <p:tgtEl>
                                          <p:spTgt spid="6"/>
                                        </p:tgtEl>
                                        <p:attrNameLst>
                                          <p:attrName>style.visibility</p:attrName>
                                        </p:attrNameLst>
                                      </p:cBhvr>
                                      <p:to>
                                        <p:strVal val="visible"/>
                                      </p:to>
                                    </p:set>
                                    <p:anim calcmode="lin" valueType="num">
                                      <p:cBhvr>
                                        <p:cTn id="126" dur="2000" fill="hold"/>
                                        <p:tgtEl>
                                          <p:spTgt spid="6"/>
                                        </p:tgtEl>
                                        <p:attrNameLst>
                                          <p:attrName>ppt_x</p:attrName>
                                        </p:attrNameLst>
                                      </p:cBhvr>
                                      <p:tavLst>
                                        <p:tav tm="0">
                                          <p:val>
                                            <p:strVal val="0-#ppt_w/2"/>
                                          </p:val>
                                        </p:tav>
                                        <p:tav tm="100000">
                                          <p:val>
                                            <p:strVal val="#ppt_x"/>
                                          </p:val>
                                        </p:tav>
                                      </p:tavLst>
                                    </p:anim>
                                    <p:anim calcmode="lin" valueType="num">
                                      <p:cBhvr>
                                        <p:cTn id="127" dur="2000" fill="hold"/>
                                        <p:tgtEl>
                                          <p:spTgt spid="6"/>
                                        </p:tgtEl>
                                        <p:attrNameLst>
                                          <p:attrName>ppt_y</p:attrName>
                                        </p:attrNameLst>
                                      </p:cBhvr>
                                      <p:tavLst>
                                        <p:tav tm="0">
                                          <p:val>
                                            <p:strVal val="#ppt_y"/>
                                          </p:val>
                                        </p:tav>
                                        <p:tav tm="100000">
                                          <p:val>
                                            <p:strVal val="#ppt_y"/>
                                          </p:val>
                                        </p:tav>
                                      </p:tavLst>
                                    </p:anim>
                                  </p:childTnLst>
                                </p:cTn>
                              </p:par>
                            </p:childTnLst>
                          </p:cTn>
                        </p:par>
                        <p:par>
                          <p:cTn id="128" fill="hold">
                            <p:stCondLst>
                              <p:cond delay="2000"/>
                            </p:stCondLst>
                            <p:childTnLst>
                              <p:par>
                                <p:cTn id="129" presetID="22" presetClass="entr" presetSubtype="4" fill="hold"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wipe(down)">
                                      <p:cBhvr>
                                        <p:cTn id="131" dur="500"/>
                                        <p:tgtEl>
                                          <p:spTgt spid="28"/>
                                        </p:tgtEl>
                                      </p:cBhvr>
                                    </p:animEffect>
                                  </p:childTnLst>
                                </p:cTn>
                              </p:par>
                            </p:childTnLst>
                          </p:cTn>
                        </p:par>
                        <p:par>
                          <p:cTn id="132" fill="hold">
                            <p:stCondLst>
                              <p:cond delay="2500"/>
                            </p:stCondLst>
                            <p:childTnLst>
                              <p:par>
                                <p:cTn id="133" presetID="31" presetClass="entr" presetSubtype="0" fill="hold" nodeType="afterEffect">
                                  <p:stCondLst>
                                    <p:cond delay="0"/>
                                  </p:stCondLst>
                                  <p:iterate type="lt">
                                    <p:tmPct val="5000"/>
                                  </p:iterate>
                                  <p:childTnLst>
                                    <p:set>
                                      <p:cBhvr>
                                        <p:cTn id="134" dur="1" fill="hold">
                                          <p:stCondLst>
                                            <p:cond delay="0"/>
                                          </p:stCondLst>
                                        </p:cTn>
                                        <p:tgtEl>
                                          <p:spTgt spid="27"/>
                                        </p:tgtEl>
                                        <p:attrNameLst>
                                          <p:attrName>style.visibility</p:attrName>
                                        </p:attrNameLst>
                                      </p:cBhvr>
                                      <p:to>
                                        <p:strVal val="visible"/>
                                      </p:to>
                                    </p:set>
                                    <p:anim calcmode="lin" valueType="num">
                                      <p:cBhvr>
                                        <p:cTn id="135" dur="1000" fill="hold"/>
                                        <p:tgtEl>
                                          <p:spTgt spid="27"/>
                                        </p:tgtEl>
                                        <p:attrNameLst>
                                          <p:attrName>ppt_w</p:attrName>
                                        </p:attrNameLst>
                                      </p:cBhvr>
                                      <p:tavLst>
                                        <p:tav tm="0">
                                          <p:val>
                                            <p:fltVal val="0"/>
                                          </p:val>
                                        </p:tav>
                                        <p:tav tm="100000">
                                          <p:val>
                                            <p:strVal val="#ppt_w"/>
                                          </p:val>
                                        </p:tav>
                                      </p:tavLst>
                                    </p:anim>
                                    <p:anim calcmode="lin" valueType="num">
                                      <p:cBhvr>
                                        <p:cTn id="136" dur="1000" fill="hold"/>
                                        <p:tgtEl>
                                          <p:spTgt spid="27"/>
                                        </p:tgtEl>
                                        <p:attrNameLst>
                                          <p:attrName>ppt_h</p:attrName>
                                        </p:attrNameLst>
                                      </p:cBhvr>
                                      <p:tavLst>
                                        <p:tav tm="0">
                                          <p:val>
                                            <p:fltVal val="0"/>
                                          </p:val>
                                        </p:tav>
                                        <p:tav tm="100000">
                                          <p:val>
                                            <p:strVal val="#ppt_h"/>
                                          </p:val>
                                        </p:tav>
                                      </p:tavLst>
                                    </p:anim>
                                    <p:anim calcmode="lin" valueType="num">
                                      <p:cBhvr>
                                        <p:cTn id="137" dur="1000" fill="hold"/>
                                        <p:tgtEl>
                                          <p:spTgt spid="27"/>
                                        </p:tgtEl>
                                        <p:attrNameLst>
                                          <p:attrName>style.rotation</p:attrName>
                                        </p:attrNameLst>
                                      </p:cBhvr>
                                      <p:tavLst>
                                        <p:tav tm="0">
                                          <p:val>
                                            <p:fltVal val="90"/>
                                          </p:val>
                                        </p:tav>
                                        <p:tav tm="100000">
                                          <p:val>
                                            <p:fltVal val="0"/>
                                          </p:val>
                                        </p:tav>
                                      </p:tavLst>
                                    </p:anim>
                                    <p:animEffect transition="in" filter="fade">
                                      <p:cBhvr>
                                        <p:cTn id="138" dur="1000"/>
                                        <p:tgtEl>
                                          <p:spTgt spid="27"/>
                                        </p:tgtEl>
                                      </p:cBhvr>
                                    </p:animEffect>
                                  </p:childTnLst>
                                </p:cTn>
                              </p:par>
                            </p:childTnLst>
                          </p:cTn>
                        </p:par>
                        <p:par>
                          <p:cTn id="139" fill="hold">
                            <p:stCondLst>
                              <p:cond delay="3500"/>
                            </p:stCondLst>
                            <p:childTnLst>
                              <p:par>
                                <p:cTn id="140" presetID="22" presetClass="entr" presetSubtype="8" fill="hold" grpId="0" nodeType="afterEffect">
                                  <p:stCondLst>
                                    <p:cond delay="0"/>
                                  </p:stCondLst>
                                  <p:childTnLst>
                                    <p:set>
                                      <p:cBhvr>
                                        <p:cTn id="141" dur="1" fill="hold">
                                          <p:stCondLst>
                                            <p:cond delay="0"/>
                                          </p:stCondLst>
                                        </p:cTn>
                                        <p:tgtEl>
                                          <p:spTgt spid="24"/>
                                        </p:tgtEl>
                                        <p:attrNameLst>
                                          <p:attrName>style.visibility</p:attrName>
                                        </p:attrNameLst>
                                      </p:cBhvr>
                                      <p:to>
                                        <p:strVal val="visible"/>
                                      </p:to>
                                    </p:set>
                                    <p:animEffect transition="in" filter="wipe(left)">
                                      <p:cBhvr>
                                        <p:cTn id="142" dur="1000"/>
                                        <p:tgtEl>
                                          <p:spTgt spid="24"/>
                                        </p:tgtEl>
                                      </p:cBhvr>
                                    </p:animEffect>
                                  </p:childTnLst>
                                </p:cTn>
                              </p:par>
                            </p:childTnLst>
                          </p:cTn>
                        </p:par>
                        <p:par>
                          <p:cTn id="143" fill="hold">
                            <p:stCondLst>
                              <p:cond delay="4500"/>
                            </p:stCondLst>
                            <p:childTnLst>
                              <p:par>
                                <p:cTn id="144" presetID="47" presetClass="entr" presetSubtype="0" fill="hold" grpId="0" nodeType="after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fade">
                                      <p:cBhvr>
                                        <p:cTn id="146" dur="1000"/>
                                        <p:tgtEl>
                                          <p:spTgt spid="26"/>
                                        </p:tgtEl>
                                      </p:cBhvr>
                                    </p:animEffect>
                                    <p:anim calcmode="lin" valueType="num">
                                      <p:cBhvr>
                                        <p:cTn id="147" dur="1000" fill="hold"/>
                                        <p:tgtEl>
                                          <p:spTgt spid="26"/>
                                        </p:tgtEl>
                                        <p:attrNameLst>
                                          <p:attrName>ppt_x</p:attrName>
                                        </p:attrNameLst>
                                      </p:cBhvr>
                                      <p:tavLst>
                                        <p:tav tm="0">
                                          <p:val>
                                            <p:strVal val="#ppt_x"/>
                                          </p:val>
                                        </p:tav>
                                        <p:tav tm="100000">
                                          <p:val>
                                            <p:strVal val="#ppt_x"/>
                                          </p:val>
                                        </p:tav>
                                      </p:tavLst>
                                    </p:anim>
                                    <p:anim calcmode="lin" valueType="num">
                                      <p:cBhvr>
                                        <p:cTn id="148" dur="1000" fill="hold"/>
                                        <p:tgtEl>
                                          <p:spTgt spid="26"/>
                                        </p:tgtEl>
                                        <p:attrNameLst>
                                          <p:attrName>ppt_y</p:attrName>
                                        </p:attrNameLst>
                                      </p:cBhvr>
                                      <p:tavLst>
                                        <p:tav tm="0">
                                          <p:val>
                                            <p:strVal val="#ppt_y-.1"/>
                                          </p:val>
                                        </p:tav>
                                        <p:tav tm="100000">
                                          <p:val>
                                            <p:strVal val="#ppt_y"/>
                                          </p:val>
                                        </p:tav>
                                      </p:tavLst>
                                    </p:anim>
                                  </p:childTnLst>
                                </p:cTn>
                              </p:par>
                            </p:childTnLst>
                          </p:cTn>
                        </p:par>
                        <p:par>
                          <p:cTn id="149" fill="hold">
                            <p:stCondLst>
                              <p:cond delay="5500"/>
                            </p:stCondLst>
                            <p:childTnLst>
                              <p:par>
                                <p:cTn id="150" presetID="55" presetClass="entr" presetSubtype="0" fill="hold" nodeType="afterEffect">
                                  <p:stCondLst>
                                    <p:cond delay="0"/>
                                  </p:stCondLst>
                                  <p:childTnLst>
                                    <p:set>
                                      <p:cBhvr>
                                        <p:cTn id="151" dur="1" fill="hold">
                                          <p:stCondLst>
                                            <p:cond delay="0"/>
                                          </p:stCondLst>
                                        </p:cTn>
                                        <p:tgtEl>
                                          <p:spTgt spid="29"/>
                                        </p:tgtEl>
                                        <p:attrNameLst>
                                          <p:attrName>style.visibility</p:attrName>
                                        </p:attrNameLst>
                                      </p:cBhvr>
                                      <p:to>
                                        <p:strVal val="visible"/>
                                      </p:to>
                                    </p:set>
                                    <p:anim calcmode="lin" valueType="num">
                                      <p:cBhvr>
                                        <p:cTn id="152" dur="1000" fill="hold"/>
                                        <p:tgtEl>
                                          <p:spTgt spid="29"/>
                                        </p:tgtEl>
                                        <p:attrNameLst>
                                          <p:attrName>ppt_w</p:attrName>
                                        </p:attrNameLst>
                                      </p:cBhvr>
                                      <p:tavLst>
                                        <p:tav tm="0">
                                          <p:val>
                                            <p:strVal val="#ppt_w*0.70"/>
                                          </p:val>
                                        </p:tav>
                                        <p:tav tm="100000">
                                          <p:val>
                                            <p:strVal val="#ppt_w"/>
                                          </p:val>
                                        </p:tav>
                                      </p:tavLst>
                                    </p:anim>
                                    <p:anim calcmode="lin" valueType="num">
                                      <p:cBhvr>
                                        <p:cTn id="153" dur="1000" fill="hold"/>
                                        <p:tgtEl>
                                          <p:spTgt spid="29"/>
                                        </p:tgtEl>
                                        <p:attrNameLst>
                                          <p:attrName>ppt_h</p:attrName>
                                        </p:attrNameLst>
                                      </p:cBhvr>
                                      <p:tavLst>
                                        <p:tav tm="0">
                                          <p:val>
                                            <p:strVal val="#ppt_h"/>
                                          </p:val>
                                        </p:tav>
                                        <p:tav tm="100000">
                                          <p:val>
                                            <p:strVal val="#ppt_h"/>
                                          </p:val>
                                        </p:tav>
                                      </p:tavLst>
                                    </p:anim>
                                    <p:animEffect transition="in" filter="fade">
                                      <p:cBhvr>
                                        <p:cTn id="154" dur="1000"/>
                                        <p:tgtEl>
                                          <p:spTgt spid="29"/>
                                        </p:tgtEl>
                                      </p:cBhvr>
                                    </p:animEffect>
                                  </p:childTnLst>
                                </p:cTn>
                              </p:par>
                            </p:childTnLst>
                          </p:cTn>
                        </p:par>
                        <p:par>
                          <p:cTn id="155" fill="hold">
                            <p:stCondLst>
                              <p:cond delay="6500"/>
                            </p:stCondLst>
                            <p:childTnLst>
                              <p:par>
                                <p:cTn id="156" presetID="22" presetClass="entr" presetSubtype="8" fill="hold" grpId="0" nodeType="afterEffect">
                                  <p:stCondLst>
                                    <p:cond delay="0"/>
                                  </p:stCondLst>
                                  <p:childTnLst>
                                    <p:set>
                                      <p:cBhvr>
                                        <p:cTn id="157" dur="1" fill="hold">
                                          <p:stCondLst>
                                            <p:cond delay="0"/>
                                          </p:stCondLst>
                                        </p:cTn>
                                        <p:tgtEl>
                                          <p:spTgt spid="30"/>
                                        </p:tgtEl>
                                        <p:attrNameLst>
                                          <p:attrName>style.visibility</p:attrName>
                                        </p:attrNameLst>
                                      </p:cBhvr>
                                      <p:to>
                                        <p:strVal val="visible"/>
                                      </p:to>
                                    </p:set>
                                    <p:animEffect transition="in" filter="wipe(left)">
                                      <p:cBhvr>
                                        <p:cTn id="158" dur="1000"/>
                                        <p:tgtEl>
                                          <p:spTgt spid="30"/>
                                        </p:tgtEl>
                                      </p:cBhvr>
                                    </p:animEffect>
                                  </p:childTnLst>
                                </p:cTn>
                              </p:par>
                            </p:childTnLst>
                          </p:cTn>
                        </p:par>
                        <p:par>
                          <p:cTn id="159" fill="hold">
                            <p:stCondLst>
                              <p:cond delay="7500"/>
                            </p:stCondLst>
                            <p:childTnLst>
                              <p:par>
                                <p:cTn id="160" presetID="31" presetClass="entr" presetSubtype="0" fill="hold" nodeType="afterEffect">
                                  <p:stCondLst>
                                    <p:cond delay="0"/>
                                  </p:stCondLst>
                                  <p:iterate type="lt">
                                    <p:tmPct val="5000"/>
                                  </p:iterate>
                                  <p:childTnLst>
                                    <p:set>
                                      <p:cBhvr>
                                        <p:cTn id="161" dur="1" fill="hold">
                                          <p:stCondLst>
                                            <p:cond delay="0"/>
                                          </p:stCondLst>
                                        </p:cTn>
                                        <p:tgtEl>
                                          <p:spTgt spid="31"/>
                                        </p:tgtEl>
                                        <p:attrNameLst>
                                          <p:attrName>style.visibility</p:attrName>
                                        </p:attrNameLst>
                                      </p:cBhvr>
                                      <p:to>
                                        <p:strVal val="visible"/>
                                      </p:to>
                                    </p:set>
                                    <p:anim calcmode="lin" valueType="num">
                                      <p:cBhvr>
                                        <p:cTn id="162" dur="1000" fill="hold"/>
                                        <p:tgtEl>
                                          <p:spTgt spid="31"/>
                                        </p:tgtEl>
                                        <p:attrNameLst>
                                          <p:attrName>ppt_w</p:attrName>
                                        </p:attrNameLst>
                                      </p:cBhvr>
                                      <p:tavLst>
                                        <p:tav tm="0">
                                          <p:val>
                                            <p:fltVal val="0"/>
                                          </p:val>
                                        </p:tav>
                                        <p:tav tm="100000">
                                          <p:val>
                                            <p:strVal val="#ppt_w"/>
                                          </p:val>
                                        </p:tav>
                                      </p:tavLst>
                                    </p:anim>
                                    <p:anim calcmode="lin" valueType="num">
                                      <p:cBhvr>
                                        <p:cTn id="163" dur="1000" fill="hold"/>
                                        <p:tgtEl>
                                          <p:spTgt spid="31"/>
                                        </p:tgtEl>
                                        <p:attrNameLst>
                                          <p:attrName>ppt_h</p:attrName>
                                        </p:attrNameLst>
                                      </p:cBhvr>
                                      <p:tavLst>
                                        <p:tav tm="0">
                                          <p:val>
                                            <p:fltVal val="0"/>
                                          </p:val>
                                        </p:tav>
                                        <p:tav tm="100000">
                                          <p:val>
                                            <p:strVal val="#ppt_h"/>
                                          </p:val>
                                        </p:tav>
                                      </p:tavLst>
                                    </p:anim>
                                    <p:anim calcmode="lin" valueType="num">
                                      <p:cBhvr>
                                        <p:cTn id="164" dur="1000" fill="hold"/>
                                        <p:tgtEl>
                                          <p:spTgt spid="31"/>
                                        </p:tgtEl>
                                        <p:attrNameLst>
                                          <p:attrName>style.rotation</p:attrName>
                                        </p:attrNameLst>
                                      </p:cBhvr>
                                      <p:tavLst>
                                        <p:tav tm="0">
                                          <p:val>
                                            <p:fltVal val="90"/>
                                          </p:val>
                                        </p:tav>
                                        <p:tav tm="100000">
                                          <p:val>
                                            <p:fltVal val="0"/>
                                          </p:val>
                                        </p:tav>
                                      </p:tavLst>
                                    </p:anim>
                                    <p:animEffect transition="in" filter="fade">
                                      <p:cBhvr>
                                        <p:cTn id="165" dur="1000"/>
                                        <p:tgtEl>
                                          <p:spTgt spid="31"/>
                                        </p:tgtEl>
                                      </p:cBhvr>
                                    </p:animEffect>
                                  </p:childTnLst>
                                </p:cTn>
                              </p:par>
                            </p:childTnLst>
                          </p:cTn>
                        </p:par>
                        <p:par>
                          <p:cTn id="166" fill="hold">
                            <p:stCondLst>
                              <p:cond delay="8500"/>
                            </p:stCondLst>
                            <p:childTnLst>
                              <p:par>
                                <p:cTn id="167" presetID="55" presetClass="entr" presetSubtype="0" fill="hold" nodeType="after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1000" fill="hold"/>
                                        <p:tgtEl>
                                          <p:spTgt spid="32"/>
                                        </p:tgtEl>
                                        <p:attrNameLst>
                                          <p:attrName>ppt_w</p:attrName>
                                        </p:attrNameLst>
                                      </p:cBhvr>
                                      <p:tavLst>
                                        <p:tav tm="0">
                                          <p:val>
                                            <p:strVal val="#ppt_w*0.70"/>
                                          </p:val>
                                        </p:tav>
                                        <p:tav tm="100000">
                                          <p:val>
                                            <p:strVal val="#ppt_w"/>
                                          </p:val>
                                        </p:tav>
                                      </p:tavLst>
                                    </p:anim>
                                    <p:anim calcmode="lin" valueType="num">
                                      <p:cBhvr>
                                        <p:cTn id="170" dur="1000" fill="hold"/>
                                        <p:tgtEl>
                                          <p:spTgt spid="32"/>
                                        </p:tgtEl>
                                        <p:attrNameLst>
                                          <p:attrName>ppt_h</p:attrName>
                                        </p:attrNameLst>
                                      </p:cBhvr>
                                      <p:tavLst>
                                        <p:tav tm="0">
                                          <p:val>
                                            <p:strVal val="#ppt_h"/>
                                          </p:val>
                                        </p:tav>
                                        <p:tav tm="100000">
                                          <p:val>
                                            <p:strVal val="#ppt_h"/>
                                          </p:val>
                                        </p:tav>
                                      </p:tavLst>
                                    </p:anim>
                                    <p:animEffect transition="in" filter="fade">
                                      <p:cBhvr>
                                        <p:cTn id="171" dur="1000"/>
                                        <p:tgtEl>
                                          <p:spTgt spid="32"/>
                                        </p:tgtEl>
                                      </p:cBhvr>
                                    </p:animEffect>
                                  </p:childTnLst>
                                </p:cTn>
                              </p:par>
                            </p:childTnLst>
                          </p:cTn>
                        </p:par>
                        <p:par>
                          <p:cTn id="172" fill="hold">
                            <p:stCondLst>
                              <p:cond delay="9500"/>
                            </p:stCondLst>
                            <p:childTnLst>
                              <p:par>
                                <p:cTn id="173" presetID="22" presetClass="entr" presetSubtype="8" fill="hold" grpId="0" nodeType="afterEffect">
                                  <p:stCondLst>
                                    <p:cond delay="0"/>
                                  </p:stCondLst>
                                  <p:childTnLst>
                                    <p:set>
                                      <p:cBhvr>
                                        <p:cTn id="174" dur="1" fill="hold">
                                          <p:stCondLst>
                                            <p:cond delay="0"/>
                                          </p:stCondLst>
                                        </p:cTn>
                                        <p:tgtEl>
                                          <p:spTgt spid="33"/>
                                        </p:tgtEl>
                                        <p:attrNameLst>
                                          <p:attrName>style.visibility</p:attrName>
                                        </p:attrNameLst>
                                      </p:cBhvr>
                                      <p:to>
                                        <p:strVal val="visible"/>
                                      </p:to>
                                    </p:set>
                                    <p:animEffect transition="in" filter="wipe(left)">
                                      <p:cBhvr>
                                        <p:cTn id="175" dur="1000"/>
                                        <p:tgtEl>
                                          <p:spTgt spid="33"/>
                                        </p:tgtEl>
                                      </p:cBhvr>
                                    </p:animEffect>
                                  </p:childTnLst>
                                </p:cTn>
                              </p:par>
                            </p:childTnLst>
                          </p:cTn>
                        </p:par>
                        <p:par>
                          <p:cTn id="176" fill="hold">
                            <p:stCondLst>
                              <p:cond delay="10500"/>
                            </p:stCondLst>
                            <p:childTnLst>
                              <p:par>
                                <p:cTn id="177" presetID="47" presetClass="entr" presetSubtype="0" fill="hold" grpId="0" nodeType="afterEffect">
                                  <p:stCondLst>
                                    <p:cond delay="0"/>
                                  </p:stCondLst>
                                  <p:childTnLst>
                                    <p:set>
                                      <p:cBhvr>
                                        <p:cTn id="178" dur="1" fill="hold">
                                          <p:stCondLst>
                                            <p:cond delay="0"/>
                                          </p:stCondLst>
                                        </p:cTn>
                                        <p:tgtEl>
                                          <p:spTgt spid="34"/>
                                        </p:tgtEl>
                                        <p:attrNameLst>
                                          <p:attrName>style.visibility</p:attrName>
                                        </p:attrNameLst>
                                      </p:cBhvr>
                                      <p:to>
                                        <p:strVal val="visible"/>
                                      </p:to>
                                    </p:set>
                                    <p:animEffect transition="in" filter="fade">
                                      <p:cBhvr>
                                        <p:cTn id="179" dur="1000"/>
                                        <p:tgtEl>
                                          <p:spTgt spid="34"/>
                                        </p:tgtEl>
                                      </p:cBhvr>
                                    </p:animEffect>
                                    <p:anim calcmode="lin" valueType="num">
                                      <p:cBhvr>
                                        <p:cTn id="180" dur="1000" fill="hold"/>
                                        <p:tgtEl>
                                          <p:spTgt spid="34"/>
                                        </p:tgtEl>
                                        <p:attrNameLst>
                                          <p:attrName>ppt_x</p:attrName>
                                        </p:attrNameLst>
                                      </p:cBhvr>
                                      <p:tavLst>
                                        <p:tav tm="0">
                                          <p:val>
                                            <p:strVal val="#ppt_x"/>
                                          </p:val>
                                        </p:tav>
                                        <p:tav tm="100000">
                                          <p:val>
                                            <p:strVal val="#ppt_x"/>
                                          </p:val>
                                        </p:tav>
                                      </p:tavLst>
                                    </p:anim>
                                    <p:anim calcmode="lin" valueType="num">
                                      <p:cBhvr>
                                        <p:cTn id="181" dur="1000" fill="hold"/>
                                        <p:tgtEl>
                                          <p:spTgt spid="34"/>
                                        </p:tgtEl>
                                        <p:attrNameLst>
                                          <p:attrName>ppt_y</p:attrName>
                                        </p:attrNameLst>
                                      </p:cBhvr>
                                      <p:tavLst>
                                        <p:tav tm="0">
                                          <p:val>
                                            <p:strVal val="#ppt_y-.1"/>
                                          </p:val>
                                        </p:tav>
                                        <p:tav tm="100000">
                                          <p:val>
                                            <p:strVal val="#ppt_y"/>
                                          </p:val>
                                        </p:tav>
                                      </p:tavLst>
                                    </p:anim>
                                  </p:childTnLst>
                                </p:cTn>
                              </p:par>
                            </p:childTnLst>
                          </p:cTn>
                        </p:par>
                        <p:par>
                          <p:cTn id="182" fill="hold">
                            <p:stCondLst>
                              <p:cond delay="11500"/>
                            </p:stCondLst>
                            <p:childTnLst>
                              <p:par>
                                <p:cTn id="183" presetID="22" presetClass="entr" presetSubtype="4" fill="hold" nodeType="afterEffect">
                                  <p:stCondLst>
                                    <p:cond delay="0"/>
                                  </p:stCondLst>
                                  <p:childTnLst>
                                    <p:set>
                                      <p:cBhvr>
                                        <p:cTn id="184" dur="1" fill="hold">
                                          <p:stCondLst>
                                            <p:cond delay="0"/>
                                          </p:stCondLst>
                                        </p:cTn>
                                        <p:tgtEl>
                                          <p:spTgt spid="35"/>
                                        </p:tgtEl>
                                        <p:attrNameLst>
                                          <p:attrName>style.visibility</p:attrName>
                                        </p:attrNameLst>
                                      </p:cBhvr>
                                      <p:to>
                                        <p:strVal val="visible"/>
                                      </p:to>
                                    </p:set>
                                    <p:animEffect transition="in" filter="wipe(down)">
                                      <p:cBhvr>
                                        <p:cTn id="18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75" grpId="0"/>
      <p:bldP spid="77" grpId="0"/>
      <p:bldP spid="78" grpId="0"/>
      <p:bldP spid="79" grpId="0"/>
      <p:bldP spid="80" grpId="0"/>
      <p:bldP spid="81" grpId="0"/>
      <p:bldP spid="25" grpId="0"/>
      <p:bldP spid="24" grpId="0"/>
      <p:bldP spid="26" grpId="0"/>
      <p:bldP spid="30" grpId="0"/>
      <p:bldP spid="33" grpId="0"/>
      <p:bldP spid="3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4" descr="C:\Users\Thinkpad\Desktop\e.png"/>
          <p:cNvPicPr>
            <a:picLocks noChangeAspect="1"/>
          </p:cNvPicPr>
          <p:nvPr/>
        </p:nvPicPr>
        <p:blipFill>
          <a:blip r:embed="rId3"/>
          <a:srcRect l="10463" t="9674" r="10063" b="8206"/>
          <a:stretch>
            <a:fillRect/>
          </a:stretch>
        </p:blipFill>
        <p:spPr>
          <a:xfrm>
            <a:off x="3727451" y="1509184"/>
            <a:ext cx="2529416" cy="2499783"/>
          </a:xfrm>
          <a:prstGeom prst="rect">
            <a:avLst/>
          </a:prstGeom>
          <a:noFill/>
          <a:ln w="9525">
            <a:noFill/>
          </a:ln>
        </p:spPr>
      </p:pic>
      <p:pic>
        <p:nvPicPr>
          <p:cNvPr id="27" name="Picture 4" descr="C:\Users\Thinkpad\Desktop\e.png"/>
          <p:cNvPicPr>
            <a:picLocks noChangeAspect="1"/>
          </p:cNvPicPr>
          <p:nvPr/>
        </p:nvPicPr>
        <p:blipFill>
          <a:blip r:embed="rId4"/>
          <a:srcRect l="10463" t="9674" r="10063" b="8206"/>
          <a:stretch>
            <a:fillRect/>
          </a:stretch>
        </p:blipFill>
        <p:spPr>
          <a:xfrm>
            <a:off x="5619751" y="1085851"/>
            <a:ext cx="2986616" cy="2954867"/>
          </a:xfrm>
          <a:prstGeom prst="rect">
            <a:avLst/>
          </a:prstGeom>
          <a:noFill/>
          <a:ln w="9525">
            <a:noFill/>
          </a:ln>
        </p:spPr>
      </p:pic>
      <p:pic>
        <p:nvPicPr>
          <p:cNvPr id="28" name="Picture 4" descr="C:\Users\Thinkpad\Desktop\e.png"/>
          <p:cNvPicPr>
            <a:picLocks noChangeAspect="1"/>
          </p:cNvPicPr>
          <p:nvPr/>
        </p:nvPicPr>
        <p:blipFill>
          <a:blip r:embed="rId5"/>
          <a:srcRect l="10463" t="9674" r="10063" b="8206"/>
          <a:stretch>
            <a:fillRect/>
          </a:stretch>
        </p:blipFill>
        <p:spPr>
          <a:xfrm>
            <a:off x="4777317" y="3041651"/>
            <a:ext cx="2199216" cy="2175933"/>
          </a:xfrm>
          <a:prstGeom prst="rect">
            <a:avLst/>
          </a:prstGeom>
          <a:noFill/>
          <a:ln w="9525">
            <a:noFill/>
          </a:ln>
        </p:spPr>
      </p:pic>
      <p:sp>
        <p:nvSpPr>
          <p:cNvPr id="29" name="TextBox 28"/>
          <p:cNvSpPr txBox="1"/>
          <p:nvPr/>
        </p:nvSpPr>
        <p:spPr>
          <a:xfrm>
            <a:off x="4993217" y="3668184"/>
            <a:ext cx="1661584" cy="583565"/>
          </a:xfrm>
          <a:prstGeom prst="rect">
            <a:avLst/>
          </a:prstGeom>
          <a:noFill/>
          <a:ln>
            <a:noFill/>
          </a:ln>
        </p:spPr>
        <p:txBody>
          <a:bodyPr>
            <a:spAutoFit/>
          </a:bodyPr>
          <a:lstStyle>
            <a:defPPr>
              <a:defRPr lang="zh-CN"/>
            </a:defPPr>
            <a:lvl1pPr algn="ctr">
              <a:defRPr b="1">
                <a:solidFill>
                  <a:schemeClr val="bg1"/>
                </a:solidFill>
                <a:latin typeface="楷体" panose="02010609060101010101" charset="-122"/>
                <a:ea typeface="楷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1" u="none" strike="noStrike" kern="1200" cap="none" spc="0" normalizeH="0" baseline="0" noProof="1" smtClean="0">
                <a:ln>
                  <a:noFill/>
                </a:ln>
                <a:solidFill>
                  <a:schemeClr val="tx1"/>
                </a:solidFill>
                <a:effectLst/>
                <a:uLnTx/>
                <a:uFillTx/>
                <a:latin typeface="楷体" panose="02010609060101010101" charset="-122"/>
                <a:ea typeface="楷体" panose="02010609060101010101" charset="-122"/>
                <a:cs typeface="+mn-cs"/>
              </a:rPr>
              <a:t>作文</a:t>
            </a:r>
            <a:endParaRPr kumimoji="0" lang="zh-CN" altLang="en-US" sz="3200" b="1" i="1" u="none" strike="noStrike" kern="1200" cap="none" spc="0" normalizeH="0" baseline="0" noProof="1">
              <a:ln>
                <a:noFill/>
              </a:ln>
              <a:solidFill>
                <a:schemeClr val="tx1"/>
              </a:solidFill>
              <a:effectLst>
                <a:outerShdw blurRad="101600" dist="38100" dir="5400000" algn="t" rotWithShape="0">
                  <a:prstClr val="black"/>
                </a:outerShdw>
              </a:effectLst>
              <a:uLnTx/>
              <a:uFillTx/>
              <a:latin typeface="楷体" panose="02010609060101010101" charset="-122"/>
              <a:ea typeface="楷体" panose="02010609060101010101" charset="-122"/>
              <a:cs typeface="+mn-cs"/>
            </a:endParaRPr>
          </a:p>
        </p:txBody>
      </p:sp>
      <p:sp>
        <p:nvSpPr>
          <p:cNvPr id="30" name="TextBox 29"/>
          <p:cNvSpPr txBox="1"/>
          <p:nvPr/>
        </p:nvSpPr>
        <p:spPr>
          <a:xfrm>
            <a:off x="6309784" y="2133600"/>
            <a:ext cx="1661583" cy="583565"/>
          </a:xfrm>
          <a:prstGeom prst="rect">
            <a:avLst/>
          </a:prstGeom>
          <a:noFill/>
          <a:ln w="9525">
            <a:noFill/>
          </a:ln>
        </p:spPr>
        <p:txBody>
          <a:bodyPr anchor="t">
            <a:spAutoFit/>
          </a:bodyPr>
          <a:lstStyle/>
          <a:p>
            <a:pPr algn="ctr">
              <a:buFont typeface="Arial" panose="020B0604020202020204" pitchFamily="34" charset="0"/>
              <a:buNone/>
            </a:pPr>
            <a:r>
              <a:rPr lang="zh-CN" altLang="en-US" sz="3200" b="1" dirty="0">
                <a:solidFill>
                  <a:schemeClr val="bg1"/>
                </a:solidFill>
                <a:latin typeface="Arial" panose="020B0604020202020204" pitchFamily="34" charset="0"/>
                <a:ea typeface="楷体" panose="02010609060101010101" charset="-122"/>
              </a:rPr>
              <a:t>语用</a:t>
            </a:r>
          </a:p>
        </p:txBody>
      </p:sp>
      <p:sp>
        <p:nvSpPr>
          <p:cNvPr id="31" name="TextBox 30"/>
          <p:cNvSpPr txBox="1"/>
          <p:nvPr/>
        </p:nvSpPr>
        <p:spPr>
          <a:xfrm>
            <a:off x="4070351" y="2298700"/>
            <a:ext cx="1663700" cy="583565"/>
          </a:xfrm>
          <a:prstGeom prst="rect">
            <a:avLst/>
          </a:prstGeom>
          <a:noFill/>
          <a:ln w="9525">
            <a:noFill/>
          </a:ln>
        </p:spPr>
        <p:txBody>
          <a:bodyPr anchor="t">
            <a:spAutoFit/>
          </a:bodyPr>
          <a:lstStyle/>
          <a:p>
            <a:pPr algn="ctr">
              <a:buFont typeface="Arial" panose="020B0604020202020204" pitchFamily="34" charset="0"/>
              <a:buNone/>
            </a:pPr>
            <a:r>
              <a:rPr lang="zh-CN" altLang="en-US" sz="3200" b="1" dirty="0">
                <a:latin typeface="Arial" panose="020B0604020202020204" pitchFamily="34" charset="0"/>
                <a:ea typeface="楷体" panose="02010609060101010101" charset="-122"/>
              </a:rPr>
              <a:t>阅读</a:t>
            </a:r>
            <a:endParaRPr lang="zh-CN" altLang="en-US" sz="3200" b="1" dirty="0">
              <a:solidFill>
                <a:schemeClr val="bg1"/>
              </a:solidFill>
              <a:latin typeface="Arial" panose="020B0604020202020204" pitchFamily="34" charset="0"/>
              <a:ea typeface="楷体" panose="02010609060101010101" charset="-122"/>
            </a:endParaRPr>
          </a:p>
        </p:txBody>
      </p:sp>
      <p:sp>
        <p:nvSpPr>
          <p:cNvPr id="32" name="右弧形箭头 31"/>
          <p:cNvSpPr/>
          <p:nvPr/>
        </p:nvSpPr>
        <p:spPr>
          <a:xfrm rot="9229339">
            <a:off x="4195233" y="3920067"/>
            <a:ext cx="423333" cy="819151"/>
          </a:xfrm>
          <a:prstGeom prst="curvedLeftArrow">
            <a:avLst>
              <a:gd name="adj1" fmla="val 24886"/>
              <a:gd name="adj2" fmla="val 49754"/>
              <a:gd name="adj3" fmla="val 25000"/>
            </a:avLst>
          </a:prstGeom>
          <a:solidFill>
            <a:srgbClr val="808080"/>
          </a:solidFill>
          <a:ln w="19050">
            <a:noFill/>
          </a:ln>
        </p:spPr>
        <p:txBody>
          <a:bodyPr anchor="t"/>
          <a:lstStyle/>
          <a:p>
            <a:pPr>
              <a:buFont typeface="Arial" panose="020B0604020202020204" pitchFamily="34" charset="0"/>
              <a:buNone/>
            </a:pPr>
            <a:endParaRPr lang="zh-CN" altLang="en-US" sz="2400" dirty="0">
              <a:solidFill>
                <a:srgbClr val="0F0F0F"/>
              </a:solidFill>
              <a:latin typeface="Calibri" panose="020F0502020204030204" pitchFamily="34" charset="0"/>
              <a:ea typeface="微软雅黑" panose="020B0503020204020204" charset="-122"/>
            </a:endParaRPr>
          </a:p>
        </p:txBody>
      </p:sp>
      <p:sp>
        <p:nvSpPr>
          <p:cNvPr id="33" name="TextBox 32"/>
          <p:cNvSpPr txBox="1"/>
          <p:nvPr/>
        </p:nvSpPr>
        <p:spPr>
          <a:xfrm>
            <a:off x="2159000" y="4296833"/>
            <a:ext cx="1911351" cy="534035"/>
          </a:xfrm>
          <a:prstGeom prst="rect">
            <a:avLst/>
          </a:prstGeom>
          <a:noFill/>
          <a:ln w="9525">
            <a:noFill/>
          </a:ln>
        </p:spPr>
        <p:txBody>
          <a:bodyPr anchor="t">
            <a:spAutoFit/>
          </a:bodyPr>
          <a:lstStyle/>
          <a:p>
            <a:pPr>
              <a:lnSpc>
                <a:spcPct val="120000"/>
              </a:lnSpc>
              <a:buFont typeface="Arial" panose="020B0604020202020204" pitchFamily="34" charset="0"/>
              <a:buNone/>
            </a:pPr>
            <a:r>
              <a:rPr lang="zh-CN" altLang="en-US" sz="2400" b="1" dirty="0">
                <a:solidFill>
                  <a:srgbClr val="FF0000"/>
                </a:solidFill>
                <a:latin typeface="Arial" panose="020B0604020202020204" pitchFamily="34" charset="0"/>
                <a:ea typeface="方正宋黑简体"/>
              </a:rPr>
              <a:t>读写一体化</a:t>
            </a:r>
          </a:p>
        </p:txBody>
      </p:sp>
      <p:sp>
        <p:nvSpPr>
          <p:cNvPr id="34" name="TextBox 33"/>
          <p:cNvSpPr txBox="1"/>
          <p:nvPr/>
        </p:nvSpPr>
        <p:spPr>
          <a:xfrm>
            <a:off x="1549400" y="1284817"/>
            <a:ext cx="2487084" cy="1322070"/>
          </a:xfrm>
          <a:prstGeom prst="rect">
            <a:avLst/>
          </a:prstGeom>
          <a:noFill/>
          <a:ln w="9525">
            <a:noFill/>
          </a:ln>
        </p:spPr>
        <p:txBody>
          <a:bodyPr anchor="t">
            <a:spAutoFit/>
          </a:bodyPr>
          <a:lstStyle/>
          <a:p>
            <a:pPr>
              <a:buFont typeface="Arial" panose="020B0604020202020204" pitchFamily="34" charset="0"/>
              <a:buNone/>
            </a:pPr>
            <a:r>
              <a:rPr lang="zh-CN" altLang="en-US" sz="2665" b="1" dirty="0">
                <a:latin typeface="Arial" panose="020B0604020202020204" pitchFamily="34" charset="0"/>
                <a:ea typeface="楷体" panose="02010609060101010101" charset="-122"/>
              </a:rPr>
              <a:t>每一次阅读都是高贵心灵的美丽旅行</a:t>
            </a:r>
          </a:p>
        </p:txBody>
      </p:sp>
      <p:cxnSp>
        <p:nvCxnSpPr>
          <p:cNvPr id="35" name="直接箭头连接符 34"/>
          <p:cNvCxnSpPr/>
          <p:nvPr/>
        </p:nvCxnSpPr>
        <p:spPr>
          <a:xfrm flipH="1">
            <a:off x="1828800" y="2660651"/>
            <a:ext cx="2015067" cy="0"/>
          </a:xfrm>
          <a:prstGeom prst="straightConnector1">
            <a:avLst/>
          </a:prstGeom>
          <a:ln w="9525" cap="flat" cmpd="sng">
            <a:solidFill>
              <a:schemeClr val="tx1"/>
            </a:solidFill>
            <a:prstDash val="solid"/>
            <a:round/>
            <a:headEnd type="none" w="med" len="med"/>
            <a:tailEnd type="arrow" w="med" len="med"/>
          </a:ln>
        </p:spPr>
      </p:cxnSp>
      <p:cxnSp>
        <p:nvCxnSpPr>
          <p:cNvPr id="36" name="直接箭头连接符 35"/>
          <p:cNvCxnSpPr/>
          <p:nvPr/>
        </p:nvCxnSpPr>
        <p:spPr>
          <a:xfrm>
            <a:off x="8519584" y="2548467"/>
            <a:ext cx="2169583" cy="0"/>
          </a:xfrm>
          <a:prstGeom prst="straightConnector1">
            <a:avLst/>
          </a:prstGeom>
          <a:ln w="9525" cap="flat" cmpd="sng">
            <a:solidFill>
              <a:schemeClr val="tx1"/>
            </a:solidFill>
            <a:prstDash val="solid"/>
            <a:round/>
            <a:headEnd type="none" w="med" len="med"/>
            <a:tailEnd type="arrow" w="med" len="med"/>
          </a:ln>
        </p:spPr>
      </p:cxnSp>
      <p:sp>
        <p:nvSpPr>
          <p:cNvPr id="37" name="TextBox 36"/>
          <p:cNvSpPr txBox="1"/>
          <p:nvPr/>
        </p:nvSpPr>
        <p:spPr>
          <a:xfrm>
            <a:off x="8386233" y="1253067"/>
            <a:ext cx="2605617" cy="1322070"/>
          </a:xfrm>
          <a:prstGeom prst="rect">
            <a:avLst/>
          </a:prstGeom>
          <a:noFill/>
          <a:ln w="9525">
            <a:noFill/>
          </a:ln>
        </p:spPr>
        <p:txBody>
          <a:bodyPr anchor="t">
            <a:spAutoFit/>
          </a:bodyPr>
          <a:lstStyle/>
          <a:p>
            <a:pPr>
              <a:buFont typeface="Arial" panose="020B0604020202020204" pitchFamily="34" charset="0"/>
              <a:buNone/>
            </a:pPr>
            <a:r>
              <a:rPr lang="zh-CN" altLang="en-US" sz="2665" b="1" dirty="0">
                <a:latin typeface="Arial" panose="020B0604020202020204" pitchFamily="34" charset="0"/>
                <a:ea typeface="楷体" panose="02010609060101010101" charset="-122"/>
              </a:rPr>
              <a:t>每一个词句都是社会生活的精彩再现</a:t>
            </a:r>
          </a:p>
        </p:txBody>
      </p:sp>
      <p:cxnSp>
        <p:nvCxnSpPr>
          <p:cNvPr id="38" name="直接箭头连接符 37"/>
          <p:cNvCxnSpPr/>
          <p:nvPr/>
        </p:nvCxnSpPr>
        <p:spPr>
          <a:xfrm>
            <a:off x="5861051" y="5099051"/>
            <a:ext cx="0" cy="861483"/>
          </a:xfrm>
          <a:prstGeom prst="straightConnector1">
            <a:avLst/>
          </a:prstGeom>
          <a:ln w="9525" cap="flat" cmpd="sng">
            <a:solidFill>
              <a:schemeClr val="tx1"/>
            </a:solidFill>
            <a:prstDash val="solid"/>
            <a:round/>
            <a:headEnd type="none" w="med" len="med"/>
            <a:tailEnd type="arrow" w="med" len="med"/>
          </a:ln>
        </p:spPr>
      </p:cxnSp>
      <p:sp>
        <p:nvSpPr>
          <p:cNvPr id="39" name="TextBox 38"/>
          <p:cNvSpPr txBox="1"/>
          <p:nvPr/>
        </p:nvSpPr>
        <p:spPr>
          <a:xfrm>
            <a:off x="5966884" y="5099051"/>
            <a:ext cx="2419349" cy="1322070"/>
          </a:xfrm>
          <a:prstGeom prst="rect">
            <a:avLst/>
          </a:prstGeom>
          <a:noFill/>
          <a:ln w="9525">
            <a:noFill/>
          </a:ln>
        </p:spPr>
        <p:txBody>
          <a:bodyPr anchor="t">
            <a:spAutoFit/>
          </a:bodyPr>
          <a:lstStyle/>
          <a:p>
            <a:pPr>
              <a:buFont typeface="Arial" panose="020B0604020202020204" pitchFamily="34" charset="0"/>
              <a:buNone/>
            </a:pPr>
            <a:r>
              <a:rPr lang="zh-CN" altLang="en-US" sz="2665" b="1" dirty="0">
                <a:latin typeface="Arial" panose="020B0604020202020204" pitchFamily="34" charset="0"/>
                <a:ea typeface="楷体" panose="02010609060101010101" charset="-122"/>
              </a:rPr>
              <a:t>每一次写作都是独立生命的辉煌出发</a:t>
            </a:r>
          </a:p>
        </p:txBody>
      </p:sp>
      <p:pic>
        <p:nvPicPr>
          <p:cNvPr id="18447" name="Picture 2"/>
          <p:cNvPicPr>
            <a:picLocks noChangeAspect="1"/>
          </p:cNvPicPr>
          <p:nvPr/>
        </p:nvPicPr>
        <p:blipFill>
          <a:blip r:embed="rId6"/>
          <a:srcRect r="6767" b="6888"/>
          <a:stretch>
            <a:fillRect/>
          </a:stretch>
        </p:blipFill>
        <p:spPr>
          <a:xfrm>
            <a:off x="9021233" y="3524251"/>
            <a:ext cx="3170767" cy="3333749"/>
          </a:xfrm>
          <a:prstGeom prst="rect">
            <a:avLst/>
          </a:prstGeom>
          <a:noFill/>
          <a:ln w="9525">
            <a:noFill/>
          </a:ln>
        </p:spPr>
      </p:pic>
      <p:sp>
        <p:nvSpPr>
          <p:cNvPr id="41" name="Text Box 34"/>
          <p:cNvSpPr txBox="1"/>
          <p:nvPr/>
        </p:nvSpPr>
        <p:spPr>
          <a:xfrm>
            <a:off x="431800" y="165100"/>
            <a:ext cx="5020733" cy="583565"/>
          </a:xfrm>
          <a:prstGeom prst="rect">
            <a:avLst/>
          </a:prstGeom>
          <a:noFill/>
          <a:ln w="9525">
            <a:noFill/>
          </a:ln>
        </p:spPr>
        <p:txBody>
          <a:bodyPr anchor="t">
            <a:spAutoFit/>
          </a:bodyPr>
          <a:lstStyle/>
          <a:p>
            <a:pPr>
              <a:buFont typeface="Arial" panose="020B0604020202020204" pitchFamily="34" charset="0"/>
              <a:buNone/>
            </a:pPr>
            <a:r>
              <a:rPr lang="en-US" altLang="zh-CN" sz="3200" i="0" dirty="0">
                <a:latin typeface="方正大标宋简体"/>
                <a:ea typeface="方正大标宋简体"/>
              </a:rPr>
              <a:t>&gt;&gt; </a:t>
            </a:r>
            <a:r>
              <a:rPr lang="zh-CN" altLang="en-US" sz="3200" b="1" i="0" dirty="0">
                <a:latin typeface="方正大标宋简体"/>
                <a:ea typeface="方正大标宋简体"/>
              </a:rPr>
              <a:t>深入灵魂的备考</a:t>
            </a:r>
          </a:p>
        </p:txBody>
      </p:sp>
    </p:spTree>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by="(-#ppt_w*2)" calcmode="lin" valueType="num">
                                      <p:cBhvr rctx="PPT">
                                        <p:cTn id="7" dur="250" autoRev="1" fill="hold">
                                          <p:stCondLst>
                                            <p:cond delay="0"/>
                                          </p:stCondLst>
                                        </p:cTn>
                                        <p:tgtEl>
                                          <p:spTgt spid="41"/>
                                        </p:tgtEl>
                                        <p:attrNameLst>
                                          <p:attrName>ppt_w</p:attrName>
                                        </p:attrNameLst>
                                      </p:cBhvr>
                                    </p:anim>
                                    <p:anim by="(#ppt_w*0.50)" calcmode="lin" valueType="num">
                                      <p:cBhvr>
                                        <p:cTn id="8" dur="250" decel="50000" autoRev="1" fill="hold">
                                          <p:stCondLst>
                                            <p:cond delay="0"/>
                                          </p:stCondLst>
                                        </p:cTn>
                                        <p:tgtEl>
                                          <p:spTgt spid="41"/>
                                        </p:tgtEl>
                                        <p:attrNameLst>
                                          <p:attrName>ppt_x</p:attrName>
                                        </p:attrNameLst>
                                      </p:cBhvr>
                                    </p:anim>
                                    <p:anim from="(-#ppt_h/2)" to="(#ppt_y)" calcmode="lin" valueType="num">
                                      <p:cBhvr>
                                        <p:cTn id="9" dur="500" fill="hold">
                                          <p:stCondLst>
                                            <p:cond delay="0"/>
                                          </p:stCondLst>
                                        </p:cTn>
                                        <p:tgtEl>
                                          <p:spTgt spid="41"/>
                                        </p:tgtEl>
                                        <p:attrNameLst>
                                          <p:attrName>ppt_y</p:attrName>
                                        </p:attrNameLst>
                                      </p:cBhvr>
                                    </p:anim>
                                    <p:animRot by="21600000">
                                      <p:cBhvr>
                                        <p:cTn id="10" dur="500" fill="hold">
                                          <p:stCondLst>
                                            <p:cond delay="0"/>
                                          </p:stCondLst>
                                        </p:cTn>
                                        <p:tgtEl>
                                          <p:spTgt spid="41"/>
                                        </p:tgtEl>
                                        <p:attrNameLst>
                                          <p:attrName>r</p:attrName>
                                        </p:attrNameLst>
                                      </p:cBhvr>
                                    </p:animRot>
                                  </p:childTnLst>
                                </p:cTn>
                              </p:par>
                              <p:par>
                                <p:cTn id="11" presetID="14" presetClass="entr" presetSubtype="1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500"/>
                                        <p:tgtEl>
                                          <p:spTgt spid="26"/>
                                        </p:tgtEl>
                                      </p:cBhvr>
                                    </p:animEffect>
                                  </p:childTnLst>
                                </p:cTn>
                              </p:par>
                              <p:par>
                                <p:cTn id="14" presetID="14" presetClass="entr" presetSubtype="10" fill="hold" nodeType="withEffect">
                                  <p:stCondLst>
                                    <p:cond delay="250"/>
                                  </p:stCondLst>
                                  <p:childTnLst>
                                    <p:set>
                                      <p:cBhvr>
                                        <p:cTn id="15" dur="1" fill="hold">
                                          <p:stCondLst>
                                            <p:cond delay="0"/>
                                          </p:stCondLst>
                                        </p:cTn>
                                        <p:tgtEl>
                                          <p:spTgt spid="27"/>
                                        </p:tgtEl>
                                        <p:attrNameLst>
                                          <p:attrName>style.visibility</p:attrName>
                                        </p:attrNameLst>
                                      </p:cBhvr>
                                      <p:to>
                                        <p:strVal val="visible"/>
                                      </p:to>
                                    </p:set>
                                    <p:animEffect transition="in" filter="randombar(horizontal)">
                                      <p:cBhvr>
                                        <p:cTn id="16" dur="500"/>
                                        <p:tgtEl>
                                          <p:spTgt spid="27"/>
                                        </p:tgtEl>
                                      </p:cBhvr>
                                    </p:animEffect>
                                  </p:childTnLst>
                                </p:cTn>
                              </p:par>
                              <p:par>
                                <p:cTn id="17" presetID="14" presetClass="entr" presetSubtype="10" fill="hold" nodeType="withEffect">
                                  <p:stCondLst>
                                    <p:cond delay="500"/>
                                  </p:stCondLst>
                                  <p:childTnLst>
                                    <p:set>
                                      <p:cBhvr>
                                        <p:cTn id="18" dur="1" fill="hold">
                                          <p:stCondLst>
                                            <p:cond delay="0"/>
                                          </p:stCondLst>
                                        </p:cTn>
                                        <p:tgtEl>
                                          <p:spTgt spid="28"/>
                                        </p:tgtEl>
                                        <p:attrNameLst>
                                          <p:attrName>style.visibility</p:attrName>
                                        </p:attrNameLst>
                                      </p:cBhvr>
                                      <p:to>
                                        <p:strVal val="visible"/>
                                      </p:to>
                                    </p:set>
                                    <p:animEffect transition="in" filter="randombar(horizontal)">
                                      <p:cBhvr>
                                        <p:cTn id="19" dur="500"/>
                                        <p:tgtEl>
                                          <p:spTgt spid="28"/>
                                        </p:tgtEl>
                                      </p:cBhvr>
                                    </p:animEffect>
                                  </p:childTnLst>
                                </p:cTn>
                              </p:par>
                            </p:childTnLst>
                          </p:cTn>
                        </p:par>
                        <p:par>
                          <p:cTn id="20" fill="hold">
                            <p:stCondLst>
                              <p:cond delay="1000"/>
                            </p:stCondLst>
                            <p:childTnLst>
                              <p:par>
                                <p:cTn id="21" presetID="49" presetClass="entr" presetSubtype="0" decel="10000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 calcmode="lin" valueType="num">
                                      <p:cBhvr>
                                        <p:cTn id="25" dur="500" fill="hold"/>
                                        <p:tgtEl>
                                          <p:spTgt spid="29"/>
                                        </p:tgtEl>
                                        <p:attrNameLst>
                                          <p:attrName>style.rotation</p:attrName>
                                        </p:attrNameLst>
                                      </p:cBhvr>
                                      <p:tavLst>
                                        <p:tav tm="0">
                                          <p:val>
                                            <p:fltVal val="360"/>
                                          </p:val>
                                        </p:tav>
                                        <p:tav tm="100000">
                                          <p:val>
                                            <p:fltVal val="0"/>
                                          </p:val>
                                        </p:tav>
                                      </p:tavLst>
                                    </p:anim>
                                    <p:animEffect transition="in" filter="fade">
                                      <p:cBhvr>
                                        <p:cTn id="26" dur="500"/>
                                        <p:tgtEl>
                                          <p:spTgt spid="29"/>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 calcmode="lin" valueType="num">
                                      <p:cBhvr>
                                        <p:cTn id="31" dur="500" fill="hold"/>
                                        <p:tgtEl>
                                          <p:spTgt spid="30"/>
                                        </p:tgtEl>
                                        <p:attrNameLst>
                                          <p:attrName>style.rotation</p:attrName>
                                        </p:attrNameLst>
                                      </p:cBhvr>
                                      <p:tavLst>
                                        <p:tav tm="0">
                                          <p:val>
                                            <p:fltVal val="360"/>
                                          </p:val>
                                        </p:tav>
                                        <p:tav tm="100000">
                                          <p:val>
                                            <p:fltVal val="0"/>
                                          </p:val>
                                        </p:tav>
                                      </p:tavLst>
                                    </p:anim>
                                    <p:animEffect transition="in" filter="fade">
                                      <p:cBhvr>
                                        <p:cTn id="32" dur="500"/>
                                        <p:tgtEl>
                                          <p:spTgt spid="30"/>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 calcmode="lin" valueType="num">
                                      <p:cBhvr>
                                        <p:cTn id="37" dur="500" fill="hold"/>
                                        <p:tgtEl>
                                          <p:spTgt spid="31"/>
                                        </p:tgtEl>
                                        <p:attrNameLst>
                                          <p:attrName>style.rotation</p:attrName>
                                        </p:attrNameLst>
                                      </p:cBhvr>
                                      <p:tavLst>
                                        <p:tav tm="0">
                                          <p:val>
                                            <p:fltVal val="360"/>
                                          </p:val>
                                        </p:tav>
                                        <p:tav tm="100000">
                                          <p:val>
                                            <p:fltVal val="0"/>
                                          </p:val>
                                        </p:tav>
                                      </p:tavLst>
                                    </p:anim>
                                    <p:animEffect transition="in" filter="fade">
                                      <p:cBhvr>
                                        <p:cTn id="38" dur="500"/>
                                        <p:tgtEl>
                                          <p:spTgt spid="31"/>
                                        </p:tgtEl>
                                      </p:cBhvr>
                                    </p:animEffect>
                                  </p:childTnLst>
                                </p:cTn>
                              </p:par>
                            </p:childTnLst>
                          </p:cTn>
                        </p:par>
                        <p:par>
                          <p:cTn id="39" fill="hold">
                            <p:stCondLst>
                              <p:cond delay="1500"/>
                            </p:stCondLst>
                            <p:childTnLst>
                              <p:par>
                                <p:cTn id="40" presetID="22" presetClass="entr" presetSubtype="4"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childTnLst>
                          </p:cTn>
                        </p:par>
                        <p:par>
                          <p:cTn id="43" fill="hold">
                            <p:stCondLst>
                              <p:cond delay="2000"/>
                            </p:stCondLst>
                            <p:childTnLst>
                              <p:par>
                                <p:cTn id="44" presetID="16" presetClass="entr" presetSubtype="37"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barn(outVertical)">
                                      <p:cBhvr>
                                        <p:cTn id="46" dur="500"/>
                                        <p:tgtEl>
                                          <p:spTgt spid="33"/>
                                        </p:tgtEl>
                                      </p:cBhvr>
                                    </p:animEffect>
                                  </p:childTnLst>
                                </p:cTn>
                              </p:par>
                              <p:par>
                                <p:cTn id="47" presetID="22" presetClass="entr" presetSubtype="2"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right)">
                                      <p:cBhvr>
                                        <p:cTn id="49" dur="500"/>
                                        <p:tgtEl>
                                          <p:spTgt spid="35"/>
                                        </p:tgtEl>
                                      </p:cBhvr>
                                    </p:animEffect>
                                  </p:childTnLst>
                                </p:cTn>
                              </p:par>
                            </p:childTnLst>
                          </p:cTn>
                        </p:par>
                        <p:par>
                          <p:cTn id="50" fill="hold">
                            <p:stCondLst>
                              <p:cond delay="2500"/>
                            </p:stCondLst>
                            <p:childTnLst>
                              <p:par>
                                <p:cTn id="51" presetID="22" presetClass="entr" presetSubtype="2"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right)">
                                      <p:cBhvr>
                                        <p:cTn id="53" dur="500"/>
                                        <p:tgtEl>
                                          <p:spTgt spid="34"/>
                                        </p:tgtEl>
                                      </p:cBhvr>
                                    </p:animEffect>
                                  </p:childTnLst>
                                </p:cTn>
                              </p:par>
                            </p:childTnLst>
                          </p:cTn>
                        </p:par>
                        <p:par>
                          <p:cTn id="54" fill="hold">
                            <p:stCondLst>
                              <p:cond delay="3000"/>
                            </p:stCondLst>
                            <p:childTnLst>
                              <p:par>
                                <p:cTn id="55" presetID="22" presetClass="entr" presetSubtype="8"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right)">
                                      <p:cBhvr>
                                        <p:cTn id="60" dur="500"/>
                                        <p:tgtEl>
                                          <p:spTgt spid="37"/>
                                        </p:tgtEl>
                                      </p:cBhvr>
                                    </p:animEffect>
                                  </p:childTnLst>
                                </p:cTn>
                              </p:par>
                              <p:par>
                                <p:cTn id="61" presetID="22" presetClass="entr" presetSubtype="1"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up)">
                                      <p:cBhvr>
                                        <p:cTn id="63" dur="500"/>
                                        <p:tgtEl>
                                          <p:spTgt spid="38"/>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right)">
                                      <p:cBhvr>
                                        <p:cTn id="6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bldLvl="0" animBg="1"/>
      <p:bldP spid="33" grpId="0"/>
      <p:bldP spid="34" grpId="0"/>
      <p:bldP spid="37" grpId="0"/>
      <p:bldP spid="39" grpId="0"/>
      <p:bldP spid="4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我的模板\中国风模板\中国风模板05\宽版\页面5\切片\小桥.png"/>
          <p:cNvPicPr>
            <a:picLocks noChangeAspect="1"/>
          </p:cNvPicPr>
          <p:nvPr/>
        </p:nvPicPr>
        <p:blipFill>
          <a:blip r:embed="rId3"/>
          <a:stretch>
            <a:fillRect/>
          </a:stretch>
        </p:blipFill>
        <p:spPr>
          <a:xfrm>
            <a:off x="2027767" y="3141133"/>
            <a:ext cx="9948333" cy="3568700"/>
          </a:xfrm>
          <a:prstGeom prst="rect">
            <a:avLst/>
          </a:prstGeom>
          <a:noFill/>
          <a:ln w="9525">
            <a:noFill/>
          </a:ln>
        </p:spPr>
      </p:pic>
      <p:grpSp>
        <p:nvGrpSpPr>
          <p:cNvPr id="2" name="组合 4"/>
          <p:cNvGrpSpPr/>
          <p:nvPr/>
        </p:nvGrpSpPr>
        <p:grpSpPr>
          <a:xfrm>
            <a:off x="1295400" y="1509184"/>
            <a:ext cx="2400300" cy="2324100"/>
            <a:chOff x="766556" y="1915953"/>
            <a:chExt cx="3346272" cy="3240360"/>
          </a:xfrm>
        </p:grpSpPr>
        <p:pic>
          <p:nvPicPr>
            <p:cNvPr id="20483" name="图片 5"/>
            <p:cNvPicPr>
              <a:picLocks noChangeAspect="1"/>
            </p:cNvPicPr>
            <p:nvPr/>
          </p:nvPicPr>
          <p:blipFill>
            <a:blip r:embed="rId4"/>
            <a:stretch>
              <a:fillRect/>
            </a:stretch>
          </p:blipFill>
          <p:spPr>
            <a:xfrm>
              <a:off x="971600" y="1915953"/>
              <a:ext cx="3141228" cy="3240360"/>
            </a:xfrm>
            <a:prstGeom prst="rect">
              <a:avLst/>
            </a:prstGeom>
            <a:noFill/>
            <a:ln w="9525">
              <a:noFill/>
            </a:ln>
          </p:spPr>
        </p:pic>
        <p:sp>
          <p:nvSpPr>
            <p:cNvPr id="20484" name="TextBox 6"/>
            <p:cNvSpPr txBox="1"/>
            <p:nvPr/>
          </p:nvSpPr>
          <p:spPr>
            <a:xfrm>
              <a:off x="766556" y="3058964"/>
              <a:ext cx="3091318" cy="699422"/>
            </a:xfrm>
            <a:prstGeom prst="rect">
              <a:avLst/>
            </a:prstGeom>
            <a:noFill/>
            <a:ln w="9525">
              <a:noFill/>
            </a:ln>
          </p:spPr>
          <p:txBody>
            <a:bodyPr wrap="none" anchor="t">
              <a:spAutoFit/>
            </a:bodyPr>
            <a:lstStyle/>
            <a:p>
              <a:pPr>
                <a:buFont typeface="Arial" panose="020B0604020202020204" pitchFamily="34" charset="0"/>
                <a:buNone/>
              </a:pPr>
              <a:r>
                <a:rPr lang="zh-CN" altLang="en-US" sz="2665" dirty="0">
                  <a:solidFill>
                    <a:schemeClr val="bg1"/>
                  </a:solidFill>
                  <a:latin typeface="华文隶书" panose="02010800040101010101" charset="-122"/>
                  <a:ea typeface="华文隶书" panose="02010800040101010101" charset="-122"/>
                </a:rPr>
                <a:t>精选高考真题</a:t>
              </a:r>
            </a:p>
          </p:txBody>
        </p:sp>
      </p:grpSp>
      <p:grpSp>
        <p:nvGrpSpPr>
          <p:cNvPr id="3" name="组合 7"/>
          <p:cNvGrpSpPr/>
          <p:nvPr/>
        </p:nvGrpSpPr>
        <p:grpSpPr>
          <a:xfrm>
            <a:off x="5039784" y="1509184"/>
            <a:ext cx="2349500" cy="2324100"/>
            <a:chOff x="837749" y="1915953"/>
            <a:chExt cx="3275079" cy="3240360"/>
          </a:xfrm>
        </p:grpSpPr>
        <p:pic>
          <p:nvPicPr>
            <p:cNvPr id="20486" name="图片 8"/>
            <p:cNvPicPr>
              <a:picLocks noChangeAspect="1"/>
            </p:cNvPicPr>
            <p:nvPr/>
          </p:nvPicPr>
          <p:blipFill>
            <a:blip r:embed="rId4"/>
            <a:stretch>
              <a:fillRect/>
            </a:stretch>
          </p:blipFill>
          <p:spPr>
            <a:xfrm>
              <a:off x="971600" y="1915953"/>
              <a:ext cx="3141228" cy="3240360"/>
            </a:xfrm>
            <a:prstGeom prst="rect">
              <a:avLst/>
            </a:prstGeom>
            <a:noFill/>
            <a:ln w="9525">
              <a:noFill/>
            </a:ln>
          </p:spPr>
        </p:pic>
        <p:sp>
          <p:nvSpPr>
            <p:cNvPr id="20487" name="TextBox 9"/>
            <p:cNvSpPr txBox="1"/>
            <p:nvPr/>
          </p:nvSpPr>
          <p:spPr>
            <a:xfrm>
              <a:off x="837749" y="3024152"/>
              <a:ext cx="3090966" cy="699422"/>
            </a:xfrm>
            <a:prstGeom prst="rect">
              <a:avLst/>
            </a:prstGeom>
            <a:noFill/>
            <a:ln w="9525">
              <a:noFill/>
            </a:ln>
          </p:spPr>
          <p:txBody>
            <a:bodyPr wrap="none" anchor="t">
              <a:spAutoFit/>
            </a:bodyPr>
            <a:lstStyle/>
            <a:p>
              <a:pPr>
                <a:buFont typeface="Arial" panose="020B0604020202020204" pitchFamily="34" charset="0"/>
                <a:buNone/>
              </a:pPr>
              <a:r>
                <a:rPr lang="zh-CN" altLang="en-US" sz="2665" dirty="0">
                  <a:solidFill>
                    <a:schemeClr val="bg1"/>
                  </a:solidFill>
                  <a:latin typeface="华文隶书" panose="02010800040101010101" charset="-122"/>
                  <a:ea typeface="华文隶书" panose="02010800040101010101" charset="-122"/>
                </a:rPr>
                <a:t>研读答案示例</a:t>
              </a:r>
            </a:p>
          </p:txBody>
        </p:sp>
      </p:grpSp>
      <p:grpSp>
        <p:nvGrpSpPr>
          <p:cNvPr id="5" name="组合 10"/>
          <p:cNvGrpSpPr/>
          <p:nvPr/>
        </p:nvGrpSpPr>
        <p:grpSpPr>
          <a:xfrm>
            <a:off x="8591551" y="1485900"/>
            <a:ext cx="2349500" cy="2324100"/>
            <a:chOff x="837749" y="1915953"/>
            <a:chExt cx="3275079" cy="3240360"/>
          </a:xfrm>
        </p:grpSpPr>
        <p:pic>
          <p:nvPicPr>
            <p:cNvPr id="20489" name="图片 11"/>
            <p:cNvPicPr>
              <a:picLocks noChangeAspect="1"/>
            </p:cNvPicPr>
            <p:nvPr/>
          </p:nvPicPr>
          <p:blipFill>
            <a:blip r:embed="rId4"/>
            <a:stretch>
              <a:fillRect/>
            </a:stretch>
          </p:blipFill>
          <p:spPr>
            <a:xfrm>
              <a:off x="971600" y="1915953"/>
              <a:ext cx="3141228" cy="3240360"/>
            </a:xfrm>
            <a:prstGeom prst="rect">
              <a:avLst/>
            </a:prstGeom>
            <a:noFill/>
            <a:ln w="9525">
              <a:noFill/>
            </a:ln>
          </p:spPr>
        </p:pic>
        <p:sp>
          <p:nvSpPr>
            <p:cNvPr id="20490" name="TextBox 12"/>
            <p:cNvSpPr txBox="1"/>
            <p:nvPr/>
          </p:nvSpPr>
          <p:spPr>
            <a:xfrm>
              <a:off x="837749" y="3024152"/>
              <a:ext cx="3090966" cy="699422"/>
            </a:xfrm>
            <a:prstGeom prst="rect">
              <a:avLst/>
            </a:prstGeom>
            <a:noFill/>
            <a:ln w="9525">
              <a:noFill/>
            </a:ln>
          </p:spPr>
          <p:txBody>
            <a:bodyPr wrap="none" anchor="t">
              <a:spAutoFit/>
            </a:bodyPr>
            <a:lstStyle/>
            <a:p>
              <a:pPr>
                <a:buFont typeface="Arial" panose="020B0604020202020204" pitchFamily="34" charset="0"/>
                <a:buNone/>
              </a:pPr>
              <a:r>
                <a:rPr lang="zh-CN" altLang="en-US" sz="2665" dirty="0">
                  <a:solidFill>
                    <a:schemeClr val="bg1"/>
                  </a:solidFill>
                  <a:latin typeface="华文隶书" panose="02010800040101010101" charset="-122"/>
                  <a:ea typeface="华文隶书" panose="02010800040101010101" charset="-122"/>
                </a:rPr>
                <a:t>推求生成过程</a:t>
              </a:r>
            </a:p>
          </p:txBody>
        </p:sp>
      </p:grpSp>
      <p:pic>
        <p:nvPicPr>
          <p:cNvPr id="87051" name="Picture 4" descr="C:\Users\zjd\Desktop\Nipic_9501016_20120419161707519191.png"/>
          <p:cNvPicPr>
            <a:picLocks noChangeAspect="1"/>
          </p:cNvPicPr>
          <p:nvPr/>
        </p:nvPicPr>
        <p:blipFill>
          <a:blip r:embed="rId5"/>
          <a:stretch>
            <a:fillRect/>
          </a:stretch>
        </p:blipFill>
        <p:spPr>
          <a:xfrm>
            <a:off x="3312584" y="2302933"/>
            <a:ext cx="1710267" cy="558800"/>
          </a:xfrm>
          <a:prstGeom prst="rect">
            <a:avLst/>
          </a:prstGeom>
          <a:noFill/>
          <a:ln w="9525">
            <a:noFill/>
          </a:ln>
        </p:spPr>
      </p:pic>
      <p:pic>
        <p:nvPicPr>
          <p:cNvPr id="87052" name="Picture 4" descr="C:\Users\zjd\Desktop\Nipic_9501016_20120419161707519191.png"/>
          <p:cNvPicPr>
            <a:picLocks noChangeAspect="1"/>
          </p:cNvPicPr>
          <p:nvPr/>
        </p:nvPicPr>
        <p:blipFill>
          <a:blip r:embed="rId5"/>
          <a:stretch>
            <a:fillRect/>
          </a:stretch>
        </p:blipFill>
        <p:spPr>
          <a:xfrm>
            <a:off x="6978651" y="2281767"/>
            <a:ext cx="1710267" cy="558800"/>
          </a:xfrm>
          <a:prstGeom prst="rect">
            <a:avLst/>
          </a:prstGeom>
          <a:noFill/>
          <a:ln w="9525">
            <a:noFill/>
          </a:ln>
        </p:spPr>
      </p:pic>
      <p:sp>
        <p:nvSpPr>
          <p:cNvPr id="16" name="矩形 15"/>
          <p:cNvSpPr/>
          <p:nvPr/>
        </p:nvSpPr>
        <p:spPr>
          <a:xfrm>
            <a:off x="1132417" y="3994151"/>
            <a:ext cx="2872316" cy="583565"/>
          </a:xfrm>
          <a:prstGeom prst="rect">
            <a:avLst/>
          </a:prstGeom>
          <a:noFill/>
          <a:ln w="9525">
            <a:noFill/>
          </a:ln>
        </p:spPr>
        <p:txBody>
          <a:bodyPr anchor="t">
            <a:spAutoFit/>
          </a:bodyPr>
          <a:lstStyle/>
          <a:p>
            <a:pPr>
              <a:buFont typeface="Arial" panose="020B0604020202020204" pitchFamily="34" charset="0"/>
              <a:buNone/>
            </a:pPr>
            <a:r>
              <a:rPr lang="zh-CN" altLang="en-US" sz="3200" b="1" dirty="0">
                <a:latin typeface="华文隶书" panose="02010800040101010101" charset="-122"/>
                <a:ea typeface="华文隶书" panose="02010800040101010101" charset="-122"/>
              </a:rPr>
              <a:t>总结答题规范</a:t>
            </a:r>
          </a:p>
        </p:txBody>
      </p:sp>
      <p:sp>
        <p:nvSpPr>
          <p:cNvPr id="19" name="矩形 18"/>
          <p:cNvSpPr/>
          <p:nvPr/>
        </p:nvSpPr>
        <p:spPr>
          <a:xfrm>
            <a:off x="4908551" y="4004733"/>
            <a:ext cx="2625090" cy="583565"/>
          </a:xfrm>
          <a:prstGeom prst="rect">
            <a:avLst/>
          </a:prstGeom>
          <a:noFill/>
          <a:ln w="9525">
            <a:noFill/>
          </a:ln>
        </p:spPr>
        <p:txBody>
          <a:bodyPr wrap="none" anchor="t">
            <a:spAutoFit/>
          </a:bodyPr>
          <a:lstStyle/>
          <a:p>
            <a:pPr>
              <a:buFont typeface="Arial" panose="020B0604020202020204" pitchFamily="34" charset="0"/>
              <a:buNone/>
            </a:pPr>
            <a:r>
              <a:rPr lang="zh-CN" altLang="en-US" sz="3200" b="1" dirty="0">
                <a:latin typeface="华文隶书" panose="02010800040101010101" charset="-122"/>
                <a:ea typeface="华文隶书" panose="02010800040101010101" charset="-122"/>
              </a:rPr>
              <a:t>熟习关键术语</a:t>
            </a:r>
          </a:p>
        </p:txBody>
      </p:sp>
      <p:sp>
        <p:nvSpPr>
          <p:cNvPr id="22" name="矩形 21"/>
          <p:cNvSpPr/>
          <p:nvPr/>
        </p:nvSpPr>
        <p:spPr>
          <a:xfrm>
            <a:off x="8460317" y="4004733"/>
            <a:ext cx="2625090" cy="583565"/>
          </a:xfrm>
          <a:prstGeom prst="rect">
            <a:avLst/>
          </a:prstGeom>
          <a:noFill/>
          <a:ln w="9525">
            <a:noFill/>
          </a:ln>
        </p:spPr>
        <p:txBody>
          <a:bodyPr wrap="none" anchor="t">
            <a:spAutoFit/>
          </a:bodyPr>
          <a:lstStyle/>
          <a:p>
            <a:pPr>
              <a:buFont typeface="Arial" panose="020B0604020202020204" pitchFamily="34" charset="0"/>
              <a:buNone/>
            </a:pPr>
            <a:r>
              <a:rPr lang="zh-CN" altLang="en-US" sz="3200" b="1" dirty="0">
                <a:latin typeface="华文隶书" panose="02010800040101010101" charset="-122"/>
                <a:ea typeface="华文隶书" panose="02010800040101010101" charset="-122"/>
              </a:rPr>
              <a:t>反思作答误区</a:t>
            </a:r>
          </a:p>
        </p:txBody>
      </p:sp>
      <p:sp>
        <p:nvSpPr>
          <p:cNvPr id="25" name="Text Box 34"/>
          <p:cNvSpPr txBox="1"/>
          <p:nvPr/>
        </p:nvSpPr>
        <p:spPr>
          <a:xfrm>
            <a:off x="431800" y="165100"/>
            <a:ext cx="5020733" cy="583565"/>
          </a:xfrm>
          <a:prstGeom prst="rect">
            <a:avLst/>
          </a:prstGeom>
          <a:noFill/>
          <a:ln w="9525">
            <a:noFill/>
          </a:ln>
        </p:spPr>
        <p:txBody>
          <a:bodyPr anchor="t">
            <a:spAutoFit/>
          </a:bodyPr>
          <a:lstStyle/>
          <a:p>
            <a:pPr>
              <a:buFont typeface="Arial" panose="020B0604020202020204" pitchFamily="34" charset="0"/>
              <a:buNone/>
            </a:pPr>
            <a:r>
              <a:rPr lang="en-US" altLang="zh-CN" sz="3200" i="0" dirty="0">
                <a:latin typeface="方正大标宋简体"/>
                <a:ea typeface="方正大标宋简体"/>
              </a:rPr>
              <a:t>&gt;&gt; </a:t>
            </a:r>
            <a:r>
              <a:rPr lang="zh-CN" altLang="en-US" sz="3200" b="1" i="0" dirty="0">
                <a:latin typeface="方正大标宋简体"/>
                <a:ea typeface="方正大标宋简体"/>
              </a:rPr>
              <a:t>学生操作性策略</a:t>
            </a:r>
          </a:p>
        </p:txBody>
      </p:sp>
    </p:spTree>
  </p:cSld>
  <p:clrMapOvr>
    <a:masterClrMapping/>
  </p:clrMapOvr>
  <p:transition spd="slow" advTm="8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1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22" presetClass="entr" presetSubtype="8" fill="hold" nodeType="withEffect">
                                  <p:stCondLst>
                                    <p:cond delay="500"/>
                                  </p:stCondLst>
                                  <p:childTnLst>
                                    <p:set>
                                      <p:cBhvr>
                                        <p:cTn id="18" dur="1" fill="hold">
                                          <p:stCondLst>
                                            <p:cond delay="0"/>
                                          </p:stCondLst>
                                        </p:cTn>
                                        <p:tgtEl>
                                          <p:spTgt spid="87051"/>
                                        </p:tgtEl>
                                        <p:attrNameLst>
                                          <p:attrName>style.visibility</p:attrName>
                                        </p:attrNameLst>
                                      </p:cBhvr>
                                      <p:to>
                                        <p:strVal val="visible"/>
                                      </p:to>
                                    </p:set>
                                    <p:animEffect transition="in" filter="wipe(left)">
                                      <p:cBhvr>
                                        <p:cTn id="19" dur="500"/>
                                        <p:tgtEl>
                                          <p:spTgt spid="87051"/>
                                        </p:tgtEl>
                                      </p:cBhvr>
                                    </p:animEffect>
                                  </p:childTnLst>
                                </p:cTn>
                              </p:par>
                              <p:par>
                                <p:cTn id="20" presetID="10" presetClass="entr" presetSubtype="0" fill="hold" nodeType="withEffect">
                                  <p:stCondLst>
                                    <p:cond delay="9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22" presetClass="entr" presetSubtype="8" fill="hold" nodeType="withEffect">
                                  <p:stCondLst>
                                    <p:cond delay="1300"/>
                                  </p:stCondLst>
                                  <p:childTnLst>
                                    <p:set>
                                      <p:cBhvr>
                                        <p:cTn id="24" dur="1" fill="hold">
                                          <p:stCondLst>
                                            <p:cond delay="0"/>
                                          </p:stCondLst>
                                        </p:cTn>
                                        <p:tgtEl>
                                          <p:spTgt spid="87052"/>
                                        </p:tgtEl>
                                        <p:attrNameLst>
                                          <p:attrName>style.visibility</p:attrName>
                                        </p:attrNameLst>
                                      </p:cBhvr>
                                      <p:to>
                                        <p:strVal val="visible"/>
                                      </p:to>
                                    </p:set>
                                    <p:animEffect transition="in" filter="wipe(left)">
                                      <p:cBhvr>
                                        <p:cTn id="25" dur="500"/>
                                        <p:tgtEl>
                                          <p:spTgt spid="87052"/>
                                        </p:tgtEl>
                                      </p:cBhvr>
                                    </p:animEffect>
                                  </p:childTnLst>
                                </p:cTn>
                              </p:par>
                              <p:par>
                                <p:cTn id="26" presetID="10" presetClass="entr" presetSubtype="0" fill="hold" nodeType="withEffect">
                                  <p:stCondLst>
                                    <p:cond delay="17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42" presetClass="entr" presetSubtype="0" fill="hold" grpId="0" nodeType="withEffect">
                                  <p:stCondLst>
                                    <p:cond delay="17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60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2" grpId="0"/>
      <p:bldP spid="2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0560"/>
            <a:ext cx="8229600" cy="1143000"/>
          </a:xfrm>
        </p:spPr>
        <p:txBody>
          <a:bodyPr>
            <a:normAutofit/>
          </a:bodyPr>
          <a:lstStyle/>
          <a:p>
            <a:pPr algn="ctr"/>
            <a:r>
              <a:rPr lang="zh-CN" altLang="en-US" sz="4000" b="1" dirty="0"/>
              <a:t>近三年诗歌鉴赏题命题汇总</a:t>
            </a:r>
          </a:p>
        </p:txBody>
      </p:sp>
      <p:graphicFrame>
        <p:nvGraphicFramePr>
          <p:cNvPr id="4" name="内容占位符 3"/>
          <p:cNvGraphicFramePr>
            <a:graphicFrameLocks noGrp="1"/>
          </p:cNvGraphicFramePr>
          <p:nvPr>
            <p:ph idx="1"/>
          </p:nvPr>
        </p:nvGraphicFramePr>
        <p:xfrm>
          <a:off x="765175" y="980440"/>
          <a:ext cx="9928860" cy="5412105"/>
        </p:xfrm>
        <a:graphic>
          <a:graphicData uri="http://schemas.openxmlformats.org/drawingml/2006/table">
            <a:tbl>
              <a:tblPr firstRow="1" bandRow="1">
                <a:tableStyleId>{5C22544A-7EE6-4342-B048-85BDC9FD1C3A}</a:tableStyleId>
              </a:tblPr>
              <a:tblGrid>
                <a:gridCol w="1497330"/>
                <a:gridCol w="1435100"/>
                <a:gridCol w="1544320"/>
                <a:gridCol w="2425700"/>
                <a:gridCol w="1371600"/>
                <a:gridCol w="1654810"/>
              </a:tblGrid>
              <a:tr h="437515">
                <a:tc>
                  <a:txBody>
                    <a:bodyPr/>
                    <a:lstStyle/>
                    <a:p>
                      <a:pPr algn="ctr"/>
                      <a:endParaRPr lang="zh-CN" altLang="en-US" sz="2000" b="1" dirty="0">
                        <a:latin typeface="楷体" panose="02010609060101010101" charset="-122"/>
                        <a:ea typeface="楷体" panose="02010609060101010101" charset="-122"/>
                      </a:endParaRPr>
                    </a:p>
                  </a:txBody>
                  <a:tcPr/>
                </a:tc>
                <a:tc>
                  <a:txBody>
                    <a:bodyPr/>
                    <a:lstStyle/>
                    <a:p>
                      <a:pPr algn="ctr"/>
                      <a:r>
                        <a:rPr lang="zh-CN" altLang="en-US" sz="2000" b="1" dirty="0">
                          <a:latin typeface="楷体" panose="02010609060101010101" charset="-122"/>
                          <a:ea typeface="楷体" panose="02010609060101010101" charset="-122"/>
                        </a:rPr>
                        <a:t>第</a:t>
                      </a:r>
                      <a:r>
                        <a:rPr lang="en-US" altLang="zh-CN" sz="2000" b="1" dirty="0">
                          <a:latin typeface="楷体" panose="02010609060101010101" charset="-122"/>
                          <a:ea typeface="楷体" panose="02010609060101010101" charset="-122"/>
                        </a:rPr>
                        <a:t>1</a:t>
                      </a:r>
                      <a:r>
                        <a:rPr lang="zh-CN" altLang="en-US" sz="2000" b="1" dirty="0">
                          <a:latin typeface="楷体" panose="02010609060101010101" charset="-122"/>
                          <a:ea typeface="楷体" panose="02010609060101010101" charset="-122"/>
                        </a:rPr>
                        <a:t>题</a:t>
                      </a:r>
                    </a:p>
                  </a:txBody>
                  <a:tcPr/>
                </a:tc>
                <a:tc>
                  <a:txBody>
                    <a:bodyPr/>
                    <a:lstStyle/>
                    <a:p>
                      <a:pPr algn="ctr"/>
                      <a:r>
                        <a:rPr lang="zh-CN" altLang="en-US" sz="2000" b="1" dirty="0">
                          <a:latin typeface="楷体" panose="02010609060101010101" charset="-122"/>
                          <a:ea typeface="楷体" panose="02010609060101010101" charset="-122"/>
                        </a:rPr>
                        <a:t>第</a:t>
                      </a:r>
                      <a:r>
                        <a:rPr lang="en-US" altLang="zh-CN" sz="2000" b="1" dirty="0">
                          <a:latin typeface="楷体" panose="02010609060101010101" charset="-122"/>
                          <a:ea typeface="楷体" panose="02010609060101010101" charset="-122"/>
                        </a:rPr>
                        <a:t>2</a:t>
                      </a:r>
                      <a:r>
                        <a:rPr lang="zh-CN" altLang="en-US" sz="2000" b="1" dirty="0">
                          <a:latin typeface="楷体" panose="02010609060101010101" charset="-122"/>
                          <a:ea typeface="楷体" panose="02010609060101010101" charset="-122"/>
                        </a:rPr>
                        <a:t>题</a:t>
                      </a:r>
                    </a:p>
                  </a:txBody>
                  <a:tcPr/>
                </a:tc>
                <a:tc>
                  <a:txBody>
                    <a:bodyPr/>
                    <a:lstStyle/>
                    <a:p>
                      <a:pPr algn="ctr"/>
                      <a:r>
                        <a:rPr lang="zh-CN" altLang="en-US" sz="2000" b="1" dirty="0">
                          <a:latin typeface="楷体" panose="02010609060101010101" charset="-122"/>
                          <a:ea typeface="楷体" panose="02010609060101010101" charset="-122"/>
                        </a:rPr>
                        <a:t>选材</a:t>
                      </a:r>
                    </a:p>
                  </a:txBody>
                  <a:tcPr/>
                </a:tc>
                <a:tc>
                  <a:txBody>
                    <a:bodyPr/>
                    <a:lstStyle/>
                    <a:p>
                      <a:pPr algn="ctr"/>
                      <a:r>
                        <a:rPr lang="zh-CN" altLang="en-US" sz="2000" b="1" dirty="0">
                          <a:latin typeface="楷体" panose="02010609060101010101" charset="-122"/>
                          <a:ea typeface="楷体" panose="02010609060101010101" charset="-122"/>
                        </a:rPr>
                        <a:t>体裁</a:t>
                      </a:r>
                    </a:p>
                  </a:txBody>
                  <a:tcPr/>
                </a:tc>
                <a:tc>
                  <a:txBody>
                    <a:bodyPr/>
                    <a:lstStyle/>
                    <a:p>
                      <a:pPr algn="ctr"/>
                      <a:r>
                        <a:rPr lang="zh-CN" altLang="en-US" sz="2000" b="1" dirty="0">
                          <a:latin typeface="楷体" panose="02010609060101010101" charset="-122"/>
                          <a:ea typeface="楷体" panose="02010609060101010101" charset="-122"/>
                        </a:rPr>
                        <a:t>作者朝代</a:t>
                      </a:r>
                    </a:p>
                  </a:txBody>
                  <a:tcPr/>
                </a:tc>
              </a:tr>
              <a:tr h="438150">
                <a:tc>
                  <a:txBody>
                    <a:bodyPr/>
                    <a:lstStyle/>
                    <a:p>
                      <a:r>
                        <a:rPr lang="en-US" altLang="zh-CN" sz="2000" b="1" dirty="0">
                          <a:effectLst>
                            <a:outerShdw blurRad="38100" dist="38100" dir="2700000" algn="tl">
                              <a:srgbClr val="000000">
                                <a:alpha val="43137"/>
                              </a:srgbClr>
                            </a:outerShdw>
                          </a:effectLst>
                          <a:latin typeface="楷体" panose="02010609060101010101" charset="-122"/>
                          <a:ea typeface="楷体" panose="02010609060101010101" charset="-122"/>
                        </a:rPr>
                        <a:t>2016</a:t>
                      </a:r>
                      <a:r>
                        <a:rPr lang="zh-CN" altLang="en-US" sz="2000" b="1" dirty="0">
                          <a:effectLst>
                            <a:outerShdw blurRad="38100" dist="38100" dir="2700000" algn="tl">
                              <a:srgbClr val="000000">
                                <a:alpha val="43137"/>
                              </a:srgbClr>
                            </a:outerShdw>
                          </a:effectLst>
                          <a:latin typeface="楷体" panose="02010609060101010101" charset="-122"/>
                          <a:ea typeface="楷体" panose="02010609060101010101" charset="-122"/>
                        </a:rPr>
                        <a:t>课标一</a:t>
                      </a:r>
                    </a:p>
                  </a:txBody>
                  <a:tcPr/>
                </a:tc>
                <a:tc>
                  <a:txBody>
                    <a:bodyPr/>
                    <a:lstStyle/>
                    <a:p>
                      <a:r>
                        <a:rPr lang="en-US" altLang="zh-CN" sz="2000" b="1" dirty="0">
                          <a:latin typeface="楷体" panose="02010609060101010101" charset="-122"/>
                          <a:ea typeface="楷体" panose="02010609060101010101" charset="-122"/>
                        </a:rPr>
                        <a:t>D</a:t>
                      </a:r>
                      <a:r>
                        <a:rPr lang="zh-CN" altLang="en-US" sz="2000" b="1" dirty="0">
                          <a:latin typeface="楷体" panose="02010609060101010101" charset="-122"/>
                          <a:ea typeface="楷体" panose="02010609060101010101" charset="-122"/>
                        </a:rPr>
                        <a:t>鉴赏评价</a:t>
                      </a:r>
                    </a:p>
                  </a:txBody>
                  <a:tcPr/>
                </a:tc>
                <a:tc>
                  <a:txBody>
                    <a:bodyPr/>
                    <a:lstStyle/>
                    <a:p>
                      <a:r>
                        <a:rPr lang="en-US" altLang="zh-CN" sz="2000" b="1" dirty="0">
                          <a:latin typeface="楷体" panose="02010609060101010101" charset="-122"/>
                          <a:ea typeface="楷体" panose="02010609060101010101" charset="-122"/>
                        </a:rPr>
                        <a:t>C</a:t>
                      </a:r>
                      <a:r>
                        <a:rPr lang="zh-CN" altLang="en-US" sz="2000" b="1" dirty="0">
                          <a:latin typeface="楷体" panose="02010609060101010101" charset="-122"/>
                          <a:ea typeface="楷体" panose="02010609060101010101" charset="-122"/>
                        </a:rPr>
                        <a:t>分析综合</a:t>
                      </a:r>
                    </a:p>
                  </a:txBody>
                  <a:tcPr/>
                </a:tc>
                <a:tc>
                  <a:txBody>
                    <a:bodyPr/>
                    <a:lstStyle/>
                    <a:p>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金陵望汉江</a:t>
                      </a:r>
                      <a:r>
                        <a:rPr lang="en-US" altLang="zh-CN" sz="2000" b="1" dirty="0">
                          <a:latin typeface="楷体" panose="02010609060101010101" charset="-122"/>
                          <a:ea typeface="楷体" panose="02010609060101010101" charset="-122"/>
                        </a:rPr>
                        <a:t>》</a:t>
                      </a:r>
                    </a:p>
                  </a:txBody>
                  <a:tcPr/>
                </a:tc>
                <a:tc>
                  <a:txBody>
                    <a:bodyPr/>
                    <a:lstStyle/>
                    <a:p>
                      <a:r>
                        <a:rPr lang="zh-CN" altLang="en-US" sz="2000" b="1" dirty="0">
                          <a:latin typeface="楷体" panose="02010609060101010101" charset="-122"/>
                          <a:ea typeface="楷体" panose="02010609060101010101" charset="-122"/>
                        </a:rPr>
                        <a:t>五言古诗</a:t>
                      </a:r>
                    </a:p>
                  </a:txBody>
                  <a:tcPr/>
                </a:tc>
                <a:tc>
                  <a:txBody>
                    <a:bodyPr/>
                    <a:lstStyle/>
                    <a:p>
                      <a:r>
                        <a:rPr lang="zh-CN" altLang="en-US" sz="2000" b="1" dirty="0">
                          <a:latin typeface="楷体" panose="02010609060101010101" charset="-122"/>
                          <a:ea typeface="楷体" panose="02010609060101010101" charset="-122"/>
                        </a:rPr>
                        <a:t>唐</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李白</a:t>
                      </a:r>
                    </a:p>
                  </a:txBody>
                  <a:tcPr/>
                </a:tc>
              </a:tr>
              <a:tr h="682625">
                <a:tc>
                  <a:txBody>
                    <a:bodyPr/>
                    <a:lstStyle/>
                    <a:p>
                      <a:r>
                        <a:rPr lang="en-US" altLang="zh-CN" sz="2000" b="1" dirty="0">
                          <a:effectLst>
                            <a:outerShdw blurRad="38100" dist="38100" dir="2700000" algn="tl">
                              <a:srgbClr val="000000">
                                <a:alpha val="43137"/>
                              </a:srgbClr>
                            </a:outerShdw>
                          </a:effectLst>
                          <a:latin typeface="楷体" panose="02010609060101010101" charset="-122"/>
                          <a:ea typeface="楷体" panose="02010609060101010101" charset="-122"/>
                        </a:rPr>
                        <a:t>2016</a:t>
                      </a:r>
                      <a:r>
                        <a:rPr lang="zh-CN" altLang="en-US" sz="2000" b="1" dirty="0">
                          <a:effectLst>
                            <a:outerShdw blurRad="38100" dist="38100" dir="2700000" algn="tl">
                              <a:srgbClr val="000000">
                                <a:alpha val="43137"/>
                              </a:srgbClr>
                            </a:outerShdw>
                          </a:effectLst>
                          <a:latin typeface="楷体" panose="02010609060101010101" charset="-122"/>
                          <a:ea typeface="楷体" panose="02010609060101010101" charset="-122"/>
                        </a:rPr>
                        <a:t>课标二</a:t>
                      </a:r>
                    </a:p>
                  </a:txBody>
                  <a:tcPr/>
                </a:tc>
                <a:tc>
                  <a:txBody>
                    <a:bodyPr/>
                    <a:lstStyle/>
                    <a:p>
                      <a:r>
                        <a:rPr lang="en-US" altLang="zh-CN" sz="2000" b="1" dirty="0">
                          <a:latin typeface="楷体" panose="02010609060101010101" charset="-122"/>
                          <a:ea typeface="楷体" panose="02010609060101010101" charset="-122"/>
                        </a:rPr>
                        <a:t>B </a:t>
                      </a:r>
                      <a:r>
                        <a:rPr lang="zh-CN" altLang="en-US" sz="2000" b="1" dirty="0">
                          <a:latin typeface="楷体" panose="02010609060101010101" charset="-122"/>
                          <a:ea typeface="楷体" panose="02010609060101010101" charset="-122"/>
                        </a:rPr>
                        <a:t>理解</a:t>
                      </a:r>
                      <a:r>
                        <a:rPr lang="en-US" altLang="zh-CN" sz="2000" b="1" dirty="0">
                          <a:latin typeface="楷体" panose="02010609060101010101" charset="-122"/>
                          <a:ea typeface="楷体" panose="02010609060101010101" charset="-122"/>
                        </a:rPr>
                        <a:t>+C </a:t>
                      </a:r>
                      <a:r>
                        <a:rPr lang="zh-CN" altLang="en-US" sz="2000" b="1" dirty="0">
                          <a:latin typeface="楷体" panose="02010609060101010101" charset="-122"/>
                          <a:ea typeface="楷体" panose="02010609060101010101" charset="-122"/>
                        </a:rPr>
                        <a:t>分析综合</a:t>
                      </a:r>
                    </a:p>
                  </a:txBody>
                  <a:tcPr/>
                </a:tc>
                <a:tc>
                  <a:txBody>
                    <a:bodyPr/>
                    <a:lstStyle/>
                    <a:p>
                      <a:r>
                        <a:rPr lang="en-US" altLang="zh-CN" sz="2000" b="1" dirty="0">
                          <a:latin typeface="楷体" panose="02010609060101010101" charset="-122"/>
                          <a:ea typeface="楷体" panose="02010609060101010101" charset="-122"/>
                        </a:rPr>
                        <a:t>D</a:t>
                      </a:r>
                      <a:r>
                        <a:rPr lang="zh-CN" altLang="en-US" sz="2000" b="1" dirty="0">
                          <a:latin typeface="楷体" panose="02010609060101010101" charset="-122"/>
                          <a:ea typeface="楷体" panose="02010609060101010101" charset="-122"/>
                        </a:rPr>
                        <a:t>鉴赏评价</a:t>
                      </a:r>
                    </a:p>
                  </a:txBody>
                  <a:tcPr/>
                </a:tc>
                <a:tc>
                  <a:txBody>
                    <a:bodyPr/>
                    <a:lstStyle/>
                    <a:p>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丹青引</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（节选）</a:t>
                      </a:r>
                    </a:p>
                  </a:txBody>
                  <a:tcPr/>
                </a:tc>
                <a:tc>
                  <a:txBody>
                    <a:bodyPr/>
                    <a:lstStyle/>
                    <a:p>
                      <a:r>
                        <a:rPr lang="zh-CN" altLang="en-US" sz="2000" b="1" dirty="0">
                          <a:latin typeface="楷体" panose="02010609060101010101" charset="-122"/>
                          <a:ea typeface="楷体" panose="02010609060101010101" charset="-122"/>
                        </a:rPr>
                        <a:t>七言古诗</a:t>
                      </a:r>
                    </a:p>
                  </a:txBody>
                  <a:tcPr/>
                </a:tc>
                <a:tc>
                  <a:txBody>
                    <a:bodyPr/>
                    <a:lstStyle/>
                    <a:p>
                      <a:r>
                        <a:rPr lang="zh-CN" altLang="en-US" sz="2000" b="1" dirty="0">
                          <a:latin typeface="楷体" panose="02010609060101010101" charset="-122"/>
                          <a:ea typeface="楷体" panose="02010609060101010101" charset="-122"/>
                        </a:rPr>
                        <a:t>唐</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杜甫</a:t>
                      </a:r>
                    </a:p>
                  </a:txBody>
                  <a:tcPr/>
                </a:tc>
              </a:tr>
              <a:tr h="437515">
                <a:tc>
                  <a:txBody>
                    <a:bodyPr/>
                    <a:lstStyle/>
                    <a:p>
                      <a:r>
                        <a:rPr lang="en-US" altLang="zh-CN" sz="2000" b="1" dirty="0">
                          <a:effectLst>
                            <a:outerShdw blurRad="38100" dist="38100" dir="2700000" algn="tl">
                              <a:srgbClr val="000000">
                                <a:alpha val="43137"/>
                              </a:srgbClr>
                            </a:outerShdw>
                          </a:effectLst>
                          <a:latin typeface="楷体" panose="02010609060101010101" charset="-122"/>
                          <a:ea typeface="楷体" panose="02010609060101010101" charset="-122"/>
                        </a:rPr>
                        <a:t>2016</a:t>
                      </a:r>
                      <a:r>
                        <a:rPr lang="zh-CN" altLang="en-US" sz="2000" b="1" dirty="0">
                          <a:effectLst>
                            <a:outerShdw blurRad="38100" dist="38100" dir="2700000" algn="tl">
                              <a:srgbClr val="000000">
                                <a:alpha val="43137"/>
                              </a:srgbClr>
                            </a:outerShdw>
                          </a:effectLst>
                          <a:latin typeface="楷体" panose="02010609060101010101" charset="-122"/>
                          <a:ea typeface="楷体" panose="02010609060101010101" charset="-122"/>
                        </a:rPr>
                        <a:t>课标三</a:t>
                      </a:r>
                    </a:p>
                  </a:txBody>
                  <a:tcPr/>
                </a:tc>
                <a:tc>
                  <a:txBody>
                    <a:bodyPr/>
                    <a:lstStyle/>
                    <a:p>
                      <a:r>
                        <a:rPr lang="en-US" altLang="zh-CN" sz="2000" b="1" dirty="0">
                          <a:latin typeface="楷体" panose="02010609060101010101" charset="-122"/>
                          <a:ea typeface="楷体" panose="02010609060101010101" charset="-122"/>
                        </a:rPr>
                        <a:t>D</a:t>
                      </a:r>
                      <a:r>
                        <a:rPr lang="zh-CN" altLang="en-US" sz="2000" b="1" dirty="0">
                          <a:latin typeface="楷体" panose="02010609060101010101" charset="-122"/>
                          <a:ea typeface="楷体" panose="02010609060101010101" charset="-122"/>
                        </a:rPr>
                        <a:t>鉴赏评价</a:t>
                      </a:r>
                    </a:p>
                  </a:txBody>
                  <a:tcPr/>
                </a:tc>
                <a:tc>
                  <a:txBody>
                    <a:bodyPr/>
                    <a:lstStyle/>
                    <a:p>
                      <a:r>
                        <a:rPr lang="en-US" altLang="zh-CN" sz="2000" b="1" dirty="0">
                          <a:latin typeface="楷体" panose="02010609060101010101" charset="-122"/>
                          <a:ea typeface="楷体" panose="02010609060101010101" charset="-122"/>
                        </a:rPr>
                        <a:t>C</a:t>
                      </a:r>
                      <a:r>
                        <a:rPr lang="zh-CN" altLang="en-US" sz="2000" b="1" dirty="0">
                          <a:latin typeface="楷体" panose="02010609060101010101" charset="-122"/>
                          <a:ea typeface="楷体" panose="02010609060101010101" charset="-122"/>
                        </a:rPr>
                        <a:t>分析综合</a:t>
                      </a:r>
                    </a:p>
                  </a:txBody>
                  <a:tcPr/>
                </a:tc>
                <a:tc>
                  <a:txBody>
                    <a:bodyPr/>
                    <a:lstStyle/>
                    <a:p>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内宴奉诏作</a:t>
                      </a:r>
                      <a:r>
                        <a:rPr lang="en-US" altLang="zh-CN" sz="2000" b="1" dirty="0">
                          <a:latin typeface="楷体" panose="02010609060101010101" charset="-122"/>
                          <a:ea typeface="楷体" panose="02010609060101010101" charset="-122"/>
                        </a:rPr>
                        <a:t>》</a:t>
                      </a:r>
                    </a:p>
                  </a:txBody>
                  <a:tcPr/>
                </a:tc>
                <a:tc>
                  <a:txBody>
                    <a:bodyPr/>
                    <a:lstStyle/>
                    <a:p>
                      <a:r>
                        <a:rPr lang="zh-CN" altLang="en-US" sz="2000" b="1" dirty="0">
                          <a:latin typeface="楷体" panose="02010609060101010101" charset="-122"/>
                          <a:ea typeface="楷体" panose="02010609060101010101" charset="-122"/>
                        </a:rPr>
                        <a:t>七律</a:t>
                      </a:r>
                    </a:p>
                  </a:txBody>
                  <a:tcPr/>
                </a:tc>
                <a:tc>
                  <a:txBody>
                    <a:bodyPr/>
                    <a:lstStyle/>
                    <a:p>
                      <a:r>
                        <a:rPr lang="zh-CN" altLang="en-US" sz="2000" b="1" dirty="0">
                          <a:latin typeface="楷体" panose="02010609060101010101" charset="-122"/>
                          <a:ea typeface="楷体" panose="02010609060101010101" charset="-122"/>
                        </a:rPr>
                        <a:t>宋</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曹翰</a:t>
                      </a:r>
                    </a:p>
                  </a:txBody>
                  <a:tcPr/>
                </a:tc>
              </a:tr>
              <a:tr h="683895">
                <a:tc>
                  <a:txBody>
                    <a:bodyPr/>
                    <a:lstStyle/>
                    <a:p>
                      <a:r>
                        <a:rPr lang="en-US" altLang="zh-CN" sz="2000" b="1" dirty="0">
                          <a:effectLst>
                            <a:outerShdw blurRad="38100" dist="38100" dir="2700000" algn="tl">
                              <a:srgbClr val="000000">
                                <a:alpha val="43137"/>
                              </a:srgbClr>
                            </a:outerShdw>
                          </a:effectLst>
                          <a:latin typeface="楷体" panose="02010609060101010101" charset="-122"/>
                          <a:ea typeface="楷体" panose="02010609060101010101" charset="-122"/>
                        </a:rPr>
                        <a:t>2017</a:t>
                      </a:r>
                      <a:r>
                        <a:rPr lang="zh-CN" altLang="en-US" sz="2000" b="1" dirty="0">
                          <a:effectLst>
                            <a:outerShdw blurRad="38100" dist="38100" dir="2700000" algn="tl">
                              <a:srgbClr val="000000">
                                <a:alpha val="43137"/>
                              </a:srgbClr>
                            </a:outerShdw>
                          </a:effectLst>
                          <a:latin typeface="楷体" panose="02010609060101010101" charset="-122"/>
                          <a:ea typeface="楷体" panose="02010609060101010101" charset="-122"/>
                        </a:rPr>
                        <a:t>课标一</a:t>
                      </a:r>
                    </a:p>
                  </a:txBody>
                  <a:tcPr/>
                </a:tc>
                <a:tc>
                  <a:txBody>
                    <a:bodyPr/>
                    <a:lstStyle/>
                    <a:p>
                      <a:r>
                        <a:rPr lang="en-US" altLang="zh-CN" sz="2000" b="1" dirty="0">
                          <a:latin typeface="楷体" panose="02010609060101010101" charset="-122"/>
                          <a:ea typeface="楷体" panose="02010609060101010101" charset="-122"/>
                        </a:rPr>
                        <a:t>C</a:t>
                      </a:r>
                      <a:r>
                        <a:rPr lang="zh-CN" altLang="en-US" sz="2000" b="1" dirty="0">
                          <a:latin typeface="楷体" panose="02010609060101010101" charset="-122"/>
                          <a:ea typeface="楷体" panose="02010609060101010101" charset="-122"/>
                        </a:rPr>
                        <a:t>分析综合</a:t>
                      </a:r>
                    </a:p>
                  </a:txBody>
                  <a:tcPr/>
                </a:tc>
                <a:tc>
                  <a:txBody>
                    <a:bodyPr/>
                    <a:lstStyle/>
                    <a:p>
                      <a:r>
                        <a:rPr lang="en-US" altLang="zh-CN" sz="2000" b="1" dirty="0">
                          <a:latin typeface="楷体" panose="02010609060101010101" charset="-122"/>
                          <a:ea typeface="楷体" panose="02010609060101010101" charset="-122"/>
                        </a:rPr>
                        <a:t>D</a:t>
                      </a:r>
                      <a:r>
                        <a:rPr lang="zh-CN" altLang="en-US" sz="2000" b="1" dirty="0">
                          <a:latin typeface="楷体" panose="02010609060101010101" charset="-122"/>
                          <a:ea typeface="楷体" panose="02010609060101010101" charset="-122"/>
                        </a:rPr>
                        <a:t>鉴赏评价</a:t>
                      </a:r>
                    </a:p>
                  </a:txBody>
                  <a:tcPr/>
                </a:tc>
                <a:tc>
                  <a:txBody>
                    <a:bodyPr/>
                    <a:lstStyle/>
                    <a:p>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礼部贡院阅进士就试</a:t>
                      </a:r>
                      <a:r>
                        <a:rPr lang="en-US" altLang="zh-CN" sz="2000" b="1" dirty="0">
                          <a:latin typeface="楷体" panose="02010609060101010101" charset="-122"/>
                          <a:ea typeface="楷体" panose="02010609060101010101" charset="-122"/>
                        </a:rPr>
                        <a:t>》</a:t>
                      </a:r>
                    </a:p>
                  </a:txBody>
                  <a:tcPr/>
                </a:tc>
                <a:tc>
                  <a:txBody>
                    <a:bodyPr/>
                    <a:lstStyle/>
                    <a:p>
                      <a:r>
                        <a:rPr lang="zh-CN" altLang="en-US" sz="2000" b="1" dirty="0">
                          <a:latin typeface="楷体" panose="02010609060101010101" charset="-122"/>
                          <a:ea typeface="楷体" panose="02010609060101010101" charset="-122"/>
                        </a:rPr>
                        <a:t>七律</a:t>
                      </a:r>
                    </a:p>
                  </a:txBody>
                  <a:tcPr/>
                </a:tc>
                <a:tc>
                  <a:txBody>
                    <a:bodyPr/>
                    <a:lstStyle/>
                    <a:p>
                      <a:r>
                        <a:rPr lang="zh-CN" altLang="en-US" sz="2000" b="1" dirty="0">
                          <a:latin typeface="楷体" panose="02010609060101010101" charset="-122"/>
                          <a:ea typeface="楷体" panose="02010609060101010101" charset="-122"/>
                        </a:rPr>
                        <a:t>宋</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欧阳修</a:t>
                      </a:r>
                    </a:p>
                  </a:txBody>
                  <a:tcPr/>
                </a:tc>
              </a:tr>
              <a:tr h="683260">
                <a:tc>
                  <a:txBody>
                    <a:bodyPr/>
                    <a:lstStyle/>
                    <a:p>
                      <a:r>
                        <a:rPr lang="en-US" altLang="zh-CN" sz="2000" b="1" dirty="0">
                          <a:effectLst>
                            <a:outerShdw blurRad="38100" dist="38100" dir="2700000" algn="tl">
                              <a:srgbClr val="000000">
                                <a:alpha val="43137"/>
                              </a:srgbClr>
                            </a:outerShdw>
                          </a:effectLst>
                          <a:latin typeface="楷体" panose="02010609060101010101" charset="-122"/>
                          <a:ea typeface="楷体" panose="02010609060101010101" charset="-122"/>
                        </a:rPr>
                        <a:t>2017</a:t>
                      </a:r>
                      <a:r>
                        <a:rPr lang="zh-CN" altLang="en-US" sz="2000" b="1" dirty="0">
                          <a:effectLst>
                            <a:outerShdw blurRad="38100" dist="38100" dir="2700000" algn="tl">
                              <a:srgbClr val="000000">
                                <a:alpha val="43137"/>
                              </a:srgbClr>
                            </a:outerShdw>
                          </a:effectLst>
                          <a:latin typeface="楷体" panose="02010609060101010101" charset="-122"/>
                          <a:ea typeface="楷体" panose="02010609060101010101" charset="-122"/>
                        </a:rPr>
                        <a:t>课标二</a:t>
                      </a:r>
                    </a:p>
                  </a:txBody>
                  <a:tcPr/>
                </a:tc>
                <a:tc>
                  <a:txBody>
                    <a:bodyPr/>
                    <a:lstStyle/>
                    <a:p>
                      <a:r>
                        <a:rPr lang="en-US" altLang="zh-CN" sz="2000" b="1" dirty="0">
                          <a:latin typeface="楷体" panose="02010609060101010101" charset="-122"/>
                          <a:ea typeface="楷体" panose="02010609060101010101" charset="-122"/>
                        </a:rPr>
                        <a:t>D</a:t>
                      </a:r>
                      <a:r>
                        <a:rPr lang="zh-CN" altLang="en-US" sz="2000" b="1" dirty="0">
                          <a:latin typeface="楷体" panose="02010609060101010101" charset="-122"/>
                          <a:ea typeface="楷体" panose="02010609060101010101" charset="-122"/>
                        </a:rPr>
                        <a:t>鉴赏评价</a:t>
                      </a:r>
                    </a:p>
                  </a:txBody>
                  <a:tcPr/>
                </a:tc>
                <a:tc>
                  <a:txBody>
                    <a:bodyPr/>
                    <a:lstStyle/>
                    <a:p>
                      <a:r>
                        <a:rPr lang="en-US" altLang="zh-CN" sz="2000" b="1" dirty="0">
                          <a:latin typeface="楷体" panose="02010609060101010101" charset="-122"/>
                          <a:ea typeface="楷体" panose="02010609060101010101" charset="-122"/>
                        </a:rPr>
                        <a:t>C</a:t>
                      </a:r>
                      <a:r>
                        <a:rPr lang="zh-CN" altLang="en-US" sz="2000" b="1" dirty="0">
                          <a:latin typeface="楷体" panose="02010609060101010101" charset="-122"/>
                          <a:ea typeface="楷体" panose="02010609060101010101" charset="-122"/>
                        </a:rPr>
                        <a:t>分析综合</a:t>
                      </a:r>
                    </a:p>
                  </a:txBody>
                  <a:tcPr/>
                </a:tc>
                <a:tc>
                  <a:txBody>
                    <a:bodyPr/>
                    <a:lstStyle/>
                    <a:p>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送子由使契丹</a:t>
                      </a:r>
                      <a:r>
                        <a:rPr lang="en-US" altLang="zh-CN" sz="2000" b="1" dirty="0">
                          <a:latin typeface="楷体" panose="02010609060101010101" charset="-122"/>
                          <a:ea typeface="楷体" panose="02010609060101010101" charset="-122"/>
                        </a:rPr>
                        <a:t>》</a:t>
                      </a:r>
                    </a:p>
                  </a:txBody>
                  <a:tcPr/>
                </a:tc>
                <a:tc>
                  <a:txBody>
                    <a:bodyPr/>
                    <a:lstStyle/>
                    <a:p>
                      <a:r>
                        <a:rPr lang="zh-CN" altLang="en-US" sz="2000" b="1" dirty="0">
                          <a:latin typeface="楷体" panose="02010609060101010101" charset="-122"/>
                          <a:ea typeface="楷体" panose="02010609060101010101" charset="-122"/>
                        </a:rPr>
                        <a:t>七律</a:t>
                      </a:r>
                    </a:p>
                  </a:txBody>
                  <a:tcPr/>
                </a:tc>
                <a:tc>
                  <a:txBody>
                    <a:bodyPr/>
                    <a:lstStyle/>
                    <a:p>
                      <a:r>
                        <a:rPr lang="zh-CN" altLang="en-US" sz="2000" b="1" dirty="0">
                          <a:latin typeface="楷体" panose="02010609060101010101" charset="-122"/>
                          <a:ea typeface="楷体" panose="02010609060101010101" charset="-122"/>
                        </a:rPr>
                        <a:t>宋</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苏轼</a:t>
                      </a:r>
                    </a:p>
                  </a:txBody>
                  <a:tcPr/>
                </a:tc>
              </a:tr>
              <a:tr h="437515">
                <a:tc>
                  <a:txBody>
                    <a:bodyPr/>
                    <a:lstStyle/>
                    <a:p>
                      <a:r>
                        <a:rPr lang="en-US" altLang="zh-CN" sz="2000" b="1" dirty="0">
                          <a:effectLst>
                            <a:outerShdw blurRad="38100" dist="38100" dir="2700000" algn="tl">
                              <a:srgbClr val="000000">
                                <a:alpha val="43137"/>
                              </a:srgbClr>
                            </a:outerShdw>
                          </a:effectLst>
                          <a:latin typeface="楷体" panose="02010609060101010101" charset="-122"/>
                          <a:ea typeface="楷体" panose="02010609060101010101" charset="-122"/>
                        </a:rPr>
                        <a:t>2017</a:t>
                      </a:r>
                      <a:r>
                        <a:rPr lang="zh-CN" altLang="en-US" sz="2000" b="1" dirty="0">
                          <a:effectLst>
                            <a:outerShdw blurRad="38100" dist="38100" dir="2700000" algn="tl">
                              <a:srgbClr val="000000">
                                <a:alpha val="43137"/>
                              </a:srgbClr>
                            </a:outerShdw>
                          </a:effectLst>
                          <a:latin typeface="楷体" panose="02010609060101010101" charset="-122"/>
                          <a:ea typeface="楷体" panose="02010609060101010101" charset="-122"/>
                        </a:rPr>
                        <a:t>课标三</a:t>
                      </a:r>
                    </a:p>
                  </a:txBody>
                  <a:tcPr/>
                </a:tc>
                <a:tc>
                  <a:txBody>
                    <a:bodyPr/>
                    <a:lstStyle/>
                    <a:p>
                      <a:r>
                        <a:rPr lang="en-US" altLang="zh-CN" sz="2000" b="1" dirty="0">
                          <a:latin typeface="楷体" panose="02010609060101010101" charset="-122"/>
                          <a:ea typeface="楷体" panose="02010609060101010101" charset="-122"/>
                        </a:rPr>
                        <a:t>C</a:t>
                      </a:r>
                      <a:r>
                        <a:rPr lang="zh-CN" altLang="en-US" sz="2000" b="1" dirty="0">
                          <a:latin typeface="楷体" panose="02010609060101010101" charset="-122"/>
                          <a:ea typeface="楷体" panose="02010609060101010101" charset="-122"/>
                        </a:rPr>
                        <a:t>分析综合</a:t>
                      </a:r>
                    </a:p>
                  </a:txBody>
                  <a:tcPr/>
                </a:tc>
                <a:tc>
                  <a:txBody>
                    <a:bodyPr/>
                    <a:lstStyle/>
                    <a:p>
                      <a:r>
                        <a:rPr lang="en-US" altLang="zh-CN" sz="2000" b="1" dirty="0">
                          <a:latin typeface="楷体" panose="02010609060101010101" charset="-122"/>
                          <a:ea typeface="楷体" panose="02010609060101010101" charset="-122"/>
                        </a:rPr>
                        <a:t>C</a:t>
                      </a:r>
                      <a:r>
                        <a:rPr lang="zh-CN" altLang="en-US" sz="2000" b="1" dirty="0">
                          <a:latin typeface="楷体" panose="02010609060101010101" charset="-122"/>
                          <a:ea typeface="楷体" panose="02010609060101010101" charset="-122"/>
                        </a:rPr>
                        <a:t>分析综合</a:t>
                      </a:r>
                    </a:p>
                  </a:txBody>
                  <a:tcPr/>
                </a:tc>
                <a:tc>
                  <a:txBody>
                    <a:bodyPr/>
                    <a:lstStyle/>
                    <a:p>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编集拙诗</a:t>
                      </a:r>
                      <a:r>
                        <a:rPr lang="en-US" altLang="zh-CN" sz="2000" b="1" dirty="0">
                          <a:latin typeface="楷体" panose="02010609060101010101" charset="-122"/>
                          <a:ea typeface="楷体" panose="02010609060101010101" charset="-122"/>
                        </a:rPr>
                        <a:t>》</a:t>
                      </a:r>
                    </a:p>
                  </a:txBody>
                  <a:tcPr/>
                </a:tc>
                <a:tc>
                  <a:txBody>
                    <a:bodyPr/>
                    <a:lstStyle/>
                    <a:p>
                      <a:r>
                        <a:rPr lang="zh-CN" altLang="en-US" sz="2000" b="1" dirty="0">
                          <a:latin typeface="楷体" panose="02010609060101010101" charset="-122"/>
                          <a:ea typeface="楷体" panose="02010609060101010101" charset="-122"/>
                        </a:rPr>
                        <a:t>七律</a:t>
                      </a:r>
                    </a:p>
                  </a:txBody>
                  <a:tcPr/>
                </a:tc>
                <a:tc>
                  <a:txBody>
                    <a:bodyPr/>
                    <a:lstStyle/>
                    <a:p>
                      <a:r>
                        <a:rPr lang="zh-CN" altLang="en-US" sz="2000" b="1" dirty="0">
                          <a:latin typeface="楷体" panose="02010609060101010101" charset="-122"/>
                          <a:ea typeface="楷体" panose="02010609060101010101" charset="-122"/>
                        </a:rPr>
                        <a:t>唐</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白居易</a:t>
                      </a:r>
                    </a:p>
                  </a:txBody>
                  <a:tcPr/>
                </a:tc>
              </a:tr>
              <a:tr h="437515">
                <a:tc>
                  <a:txBody>
                    <a:bodyPr/>
                    <a:lstStyle/>
                    <a:p>
                      <a:r>
                        <a:rPr lang="en-US" altLang="zh-CN" sz="2000" b="1" dirty="0">
                          <a:effectLst>
                            <a:outerShdw blurRad="38100" dist="38100" dir="2700000" algn="tl">
                              <a:srgbClr val="000000">
                                <a:alpha val="43137"/>
                              </a:srgbClr>
                            </a:outerShdw>
                          </a:effectLst>
                          <a:latin typeface="楷体" panose="02010609060101010101" charset="-122"/>
                          <a:ea typeface="楷体" panose="02010609060101010101" charset="-122"/>
                        </a:rPr>
                        <a:t>2018</a:t>
                      </a:r>
                      <a:r>
                        <a:rPr lang="zh-CN" altLang="en-US" sz="2000" b="1" dirty="0">
                          <a:effectLst>
                            <a:outerShdw blurRad="38100" dist="38100" dir="2700000" algn="tl">
                              <a:srgbClr val="000000">
                                <a:alpha val="43137"/>
                              </a:srgbClr>
                            </a:outerShdw>
                          </a:effectLst>
                          <a:latin typeface="楷体" panose="02010609060101010101" charset="-122"/>
                          <a:ea typeface="楷体" panose="02010609060101010101" charset="-122"/>
                        </a:rPr>
                        <a:t>课标一</a:t>
                      </a:r>
                    </a:p>
                  </a:txBody>
                  <a:tcPr/>
                </a:tc>
                <a:tc>
                  <a:txBody>
                    <a:bodyPr/>
                    <a:lstStyle/>
                    <a:p>
                      <a:r>
                        <a:rPr lang="en-US" altLang="zh-CN" sz="2000" b="1" dirty="0">
                          <a:latin typeface="楷体" panose="02010609060101010101" charset="-122"/>
                          <a:ea typeface="楷体" panose="02010609060101010101" charset="-122"/>
                        </a:rPr>
                        <a:t>D</a:t>
                      </a:r>
                      <a:r>
                        <a:rPr lang="zh-CN" altLang="en-US" sz="2000" b="1" dirty="0">
                          <a:latin typeface="楷体" panose="02010609060101010101" charset="-122"/>
                          <a:ea typeface="楷体" panose="02010609060101010101" charset="-122"/>
                        </a:rPr>
                        <a:t>鉴赏评价</a:t>
                      </a:r>
                    </a:p>
                  </a:txBody>
                  <a:tcPr/>
                </a:tc>
                <a:tc>
                  <a:txBody>
                    <a:bodyPr/>
                    <a:lstStyle/>
                    <a:p>
                      <a:r>
                        <a:rPr lang="en-US" altLang="zh-CN" sz="2000" b="1" dirty="0">
                          <a:latin typeface="楷体" panose="02010609060101010101" charset="-122"/>
                          <a:ea typeface="楷体" panose="02010609060101010101" charset="-122"/>
                        </a:rPr>
                        <a:t>C</a:t>
                      </a:r>
                      <a:r>
                        <a:rPr lang="zh-CN" altLang="en-US" sz="2000" b="1" dirty="0">
                          <a:latin typeface="楷体" panose="02010609060101010101" charset="-122"/>
                          <a:ea typeface="楷体" panose="02010609060101010101" charset="-122"/>
                        </a:rPr>
                        <a:t>分析综合</a:t>
                      </a:r>
                    </a:p>
                  </a:txBody>
                  <a:tcPr/>
                </a:tc>
                <a:tc>
                  <a:txBody>
                    <a:bodyPr/>
                    <a:lstStyle/>
                    <a:p>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野歌</a:t>
                      </a:r>
                      <a:r>
                        <a:rPr lang="en-US" altLang="zh-CN" sz="2000" b="1" dirty="0">
                          <a:latin typeface="楷体" panose="02010609060101010101" charset="-122"/>
                          <a:ea typeface="楷体" panose="02010609060101010101" charset="-122"/>
                        </a:rPr>
                        <a:t>》</a:t>
                      </a:r>
                    </a:p>
                  </a:txBody>
                  <a:tcPr/>
                </a:tc>
                <a:tc>
                  <a:txBody>
                    <a:bodyPr/>
                    <a:lstStyle/>
                    <a:p>
                      <a:r>
                        <a:rPr lang="zh-CN" altLang="en-US" sz="2000" b="1" dirty="0">
                          <a:latin typeface="楷体" panose="02010609060101010101" charset="-122"/>
                          <a:ea typeface="楷体" panose="02010609060101010101" charset="-122"/>
                        </a:rPr>
                        <a:t>七律</a:t>
                      </a:r>
                    </a:p>
                  </a:txBody>
                  <a:tcPr/>
                </a:tc>
                <a:tc>
                  <a:txBody>
                    <a:bodyPr/>
                    <a:lstStyle/>
                    <a:p>
                      <a:r>
                        <a:rPr lang="zh-CN" altLang="en-US" sz="2000" b="1" dirty="0">
                          <a:latin typeface="楷体" panose="02010609060101010101" charset="-122"/>
                          <a:ea typeface="楷体" panose="02010609060101010101" charset="-122"/>
                        </a:rPr>
                        <a:t>唐</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李贺</a:t>
                      </a:r>
                    </a:p>
                  </a:txBody>
                  <a:tcPr/>
                </a:tc>
              </a:tr>
              <a:tr h="683260">
                <a:tc>
                  <a:txBody>
                    <a:bodyPr/>
                    <a:lstStyle/>
                    <a:p>
                      <a:r>
                        <a:rPr lang="en-US" altLang="zh-CN" sz="2000" b="1" dirty="0">
                          <a:effectLst>
                            <a:outerShdw blurRad="38100" dist="38100" dir="2700000" algn="tl">
                              <a:srgbClr val="000000">
                                <a:alpha val="43137"/>
                              </a:srgbClr>
                            </a:outerShdw>
                          </a:effectLst>
                          <a:latin typeface="楷体" panose="02010609060101010101" charset="-122"/>
                          <a:ea typeface="楷体" panose="02010609060101010101" charset="-122"/>
                        </a:rPr>
                        <a:t>2018</a:t>
                      </a:r>
                      <a:r>
                        <a:rPr lang="zh-CN" altLang="en-US" sz="2000" b="1" dirty="0">
                          <a:effectLst>
                            <a:outerShdw blurRad="38100" dist="38100" dir="2700000" algn="tl">
                              <a:srgbClr val="000000">
                                <a:alpha val="43137"/>
                              </a:srgbClr>
                            </a:outerShdw>
                          </a:effectLst>
                          <a:latin typeface="楷体" panose="02010609060101010101" charset="-122"/>
                          <a:ea typeface="楷体" panose="02010609060101010101" charset="-122"/>
                        </a:rPr>
                        <a:t>课标二</a:t>
                      </a:r>
                    </a:p>
                  </a:txBody>
                  <a:tcPr/>
                </a:tc>
                <a:tc>
                  <a:txBody>
                    <a:bodyPr/>
                    <a:lstStyle/>
                    <a:p>
                      <a:r>
                        <a:rPr lang="en-US" altLang="zh-CN" sz="2000" b="1" dirty="0">
                          <a:latin typeface="楷体" panose="02010609060101010101" charset="-122"/>
                          <a:ea typeface="楷体" panose="02010609060101010101" charset="-122"/>
                        </a:rPr>
                        <a:t>D</a:t>
                      </a:r>
                      <a:r>
                        <a:rPr lang="zh-CN" altLang="en-US" sz="2000" b="1" dirty="0">
                          <a:latin typeface="楷体" panose="02010609060101010101" charset="-122"/>
                          <a:ea typeface="楷体" panose="02010609060101010101" charset="-122"/>
                        </a:rPr>
                        <a:t>鉴赏评价</a:t>
                      </a:r>
                    </a:p>
                  </a:txBody>
                  <a:tcPr/>
                </a:tc>
                <a:tc>
                  <a:txBody>
                    <a:bodyPr/>
                    <a:lstStyle/>
                    <a:p>
                      <a:r>
                        <a:rPr lang="en-US" altLang="zh-CN" sz="2000" b="1" dirty="0">
                          <a:latin typeface="楷体" panose="02010609060101010101" charset="-122"/>
                          <a:ea typeface="楷体" panose="02010609060101010101" charset="-122"/>
                        </a:rPr>
                        <a:t>C</a:t>
                      </a:r>
                      <a:r>
                        <a:rPr lang="zh-CN" altLang="en-US" sz="2000" b="1" dirty="0">
                          <a:latin typeface="楷体" panose="02010609060101010101" charset="-122"/>
                          <a:ea typeface="楷体" panose="02010609060101010101" charset="-122"/>
                        </a:rPr>
                        <a:t>分析综合</a:t>
                      </a:r>
                    </a:p>
                  </a:txBody>
                  <a:tcPr/>
                </a:tc>
                <a:tc>
                  <a:txBody>
                    <a:bodyPr/>
                    <a:lstStyle/>
                    <a:p>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题醉中所作草书卷后</a:t>
                      </a:r>
                      <a:r>
                        <a:rPr lang="en-US" altLang="zh-CN" sz="2000" b="1" dirty="0">
                          <a:latin typeface="楷体" panose="02010609060101010101" charset="-122"/>
                          <a:ea typeface="楷体" panose="02010609060101010101" charset="-122"/>
                        </a:rPr>
                        <a:t>》</a:t>
                      </a:r>
                    </a:p>
                  </a:txBody>
                  <a:tcPr/>
                </a:tc>
                <a:tc>
                  <a:txBody>
                    <a:bodyPr/>
                    <a:lstStyle/>
                    <a:p>
                      <a:r>
                        <a:rPr lang="zh-CN" altLang="en-US" sz="2000" b="1" dirty="0">
                          <a:latin typeface="楷体" panose="02010609060101010101" charset="-122"/>
                          <a:ea typeface="楷体" panose="02010609060101010101" charset="-122"/>
                        </a:rPr>
                        <a:t>七言古诗</a:t>
                      </a:r>
                    </a:p>
                  </a:txBody>
                  <a:tcPr/>
                </a:tc>
                <a:tc>
                  <a:txBody>
                    <a:bodyPr/>
                    <a:lstStyle/>
                    <a:p>
                      <a:r>
                        <a:rPr lang="zh-CN" altLang="en-US" sz="2000" b="1" dirty="0">
                          <a:latin typeface="楷体" panose="02010609060101010101" charset="-122"/>
                          <a:ea typeface="楷体" panose="02010609060101010101" charset="-122"/>
                        </a:rPr>
                        <a:t>宋</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陆游</a:t>
                      </a:r>
                    </a:p>
                  </a:txBody>
                  <a:tcPr/>
                </a:tc>
              </a:tr>
              <a:tr h="437515">
                <a:tc>
                  <a:txBody>
                    <a:bodyPr/>
                    <a:lstStyle/>
                    <a:p>
                      <a:r>
                        <a:rPr lang="en-US" altLang="zh-CN" sz="2000" b="1" dirty="0">
                          <a:effectLst>
                            <a:outerShdw blurRad="38100" dist="38100" dir="2700000" algn="tl">
                              <a:srgbClr val="000000">
                                <a:alpha val="43137"/>
                              </a:srgbClr>
                            </a:outerShdw>
                          </a:effectLst>
                          <a:latin typeface="楷体" panose="02010609060101010101" charset="-122"/>
                          <a:ea typeface="楷体" panose="02010609060101010101" charset="-122"/>
                        </a:rPr>
                        <a:t>2018</a:t>
                      </a:r>
                      <a:r>
                        <a:rPr lang="zh-CN" altLang="en-US" sz="2000" b="1" dirty="0">
                          <a:effectLst>
                            <a:outerShdw blurRad="38100" dist="38100" dir="2700000" algn="tl">
                              <a:srgbClr val="000000">
                                <a:alpha val="43137"/>
                              </a:srgbClr>
                            </a:outerShdw>
                          </a:effectLst>
                          <a:latin typeface="楷体" panose="02010609060101010101" charset="-122"/>
                          <a:ea typeface="楷体" panose="02010609060101010101" charset="-122"/>
                        </a:rPr>
                        <a:t>课标三</a:t>
                      </a:r>
                    </a:p>
                  </a:txBody>
                  <a:tcPr/>
                </a:tc>
                <a:tc>
                  <a:txBody>
                    <a:bodyPr/>
                    <a:lstStyle/>
                    <a:p>
                      <a:r>
                        <a:rPr lang="en-US" altLang="zh-CN" sz="2000" b="1" dirty="0">
                          <a:latin typeface="楷体" panose="02010609060101010101" charset="-122"/>
                          <a:ea typeface="楷体" panose="02010609060101010101" charset="-122"/>
                        </a:rPr>
                        <a:t>D</a:t>
                      </a:r>
                      <a:r>
                        <a:rPr lang="zh-CN" altLang="en-US" sz="2000" b="1" dirty="0">
                          <a:latin typeface="楷体" panose="02010609060101010101" charset="-122"/>
                          <a:ea typeface="楷体" panose="02010609060101010101" charset="-122"/>
                        </a:rPr>
                        <a:t>鉴赏评价</a:t>
                      </a:r>
                    </a:p>
                  </a:txBody>
                  <a:tcPr/>
                </a:tc>
                <a:tc>
                  <a:txBody>
                    <a:bodyPr/>
                    <a:lstStyle/>
                    <a:p>
                      <a:r>
                        <a:rPr lang="en-US" altLang="zh-CN" sz="2000" b="1" dirty="0">
                          <a:latin typeface="楷体" panose="02010609060101010101" charset="-122"/>
                          <a:ea typeface="楷体" panose="02010609060101010101" charset="-122"/>
                        </a:rPr>
                        <a:t>F</a:t>
                      </a:r>
                      <a:r>
                        <a:rPr lang="zh-CN" altLang="en-US" sz="2000" b="1" dirty="0">
                          <a:latin typeface="楷体" panose="02010609060101010101" charset="-122"/>
                          <a:ea typeface="楷体" panose="02010609060101010101" charset="-122"/>
                        </a:rPr>
                        <a:t>探究</a:t>
                      </a:r>
                    </a:p>
                  </a:txBody>
                  <a:tcPr/>
                </a:tc>
                <a:tc>
                  <a:txBody>
                    <a:bodyPr/>
                    <a:lstStyle/>
                    <a:p>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精卫祠</a:t>
                      </a:r>
                      <a:r>
                        <a:rPr lang="en-US" altLang="zh-CN" sz="2000" b="1" dirty="0">
                          <a:latin typeface="楷体" panose="02010609060101010101" charset="-122"/>
                          <a:ea typeface="楷体" panose="02010609060101010101" charset="-122"/>
                        </a:rPr>
                        <a:t>》</a:t>
                      </a:r>
                    </a:p>
                  </a:txBody>
                  <a:tcPr/>
                </a:tc>
                <a:tc>
                  <a:txBody>
                    <a:bodyPr/>
                    <a:lstStyle/>
                    <a:p>
                      <a:r>
                        <a:rPr lang="zh-CN" altLang="en-US" sz="2000" b="1" dirty="0">
                          <a:latin typeface="楷体" panose="02010609060101010101" charset="-122"/>
                          <a:ea typeface="楷体" panose="02010609060101010101" charset="-122"/>
                        </a:rPr>
                        <a:t>七律</a:t>
                      </a:r>
                    </a:p>
                  </a:txBody>
                  <a:tcPr/>
                </a:tc>
                <a:tc>
                  <a:txBody>
                    <a:bodyPr/>
                    <a:lstStyle/>
                    <a:p>
                      <a:r>
                        <a:rPr lang="zh-CN" altLang="en-US" sz="2000" b="1" dirty="0">
                          <a:latin typeface="楷体" panose="02010609060101010101" charset="-122"/>
                          <a:ea typeface="楷体" panose="02010609060101010101" charset="-122"/>
                        </a:rPr>
                        <a:t>唐</a:t>
                      </a:r>
                      <a:r>
                        <a:rPr lang="en-US" altLang="zh-CN" sz="2000" b="1" dirty="0">
                          <a:latin typeface="楷体" panose="02010609060101010101" charset="-122"/>
                          <a:ea typeface="楷体" panose="02010609060101010101" charset="-122"/>
                        </a:rPr>
                        <a:t>-</a:t>
                      </a:r>
                      <a:r>
                        <a:rPr lang="zh-CN" altLang="en-US" sz="2000" b="1" dirty="0">
                          <a:latin typeface="楷体" panose="02010609060101010101" charset="-122"/>
                          <a:ea typeface="楷体" panose="02010609060101010101" charset="-122"/>
                        </a:rPr>
                        <a:t>王建</a:t>
                      </a: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65537"/>
          <p:cNvSpPr/>
          <p:nvPr/>
        </p:nvSpPr>
        <p:spPr>
          <a:xfrm>
            <a:off x="342265" y="340360"/>
            <a:ext cx="11507470" cy="5692775"/>
          </a:xfrm>
          <a:prstGeom prst="rect">
            <a:avLst/>
          </a:prstGeom>
          <a:solidFill>
            <a:schemeClr val="bg1"/>
          </a:solidFill>
          <a:ln w="9525">
            <a:noFill/>
          </a:ln>
        </p:spPr>
        <p:txBody>
          <a:bodyPr wrap="square">
            <a:spAutoFit/>
          </a:bodyPr>
          <a:lstStyle/>
          <a:p>
            <a:pPr>
              <a:buNone/>
            </a:pPr>
            <a:r>
              <a:rPr lang="en-US" altLang="zh-CN" sz="2000">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 </a:t>
            </a:r>
            <a:r>
              <a:rPr lang="zh-CN" altLang="en-US" sz="2800" b="1">
                <a:solidFill>
                  <a:schemeClr val="tx1"/>
                </a:solidFill>
                <a:effectLst>
                  <a:outerShdw blurRad="38100" dist="19050" dir="2700000" algn="tl" rotWithShape="0">
                    <a:schemeClr val="dk1">
                      <a:alpha val="40000"/>
                    </a:schemeClr>
                  </a:outerShdw>
                </a:effectLst>
                <a:latin typeface="+mj-ea"/>
                <a:ea typeface="+mj-ea"/>
                <a:cs typeface="+mj-ea"/>
              </a:rPr>
              <a:t>【</a:t>
            </a:r>
            <a:r>
              <a:rPr lang="en-US" altLang="zh-CN" sz="2800" b="1">
                <a:solidFill>
                  <a:schemeClr val="tx1"/>
                </a:solidFill>
                <a:effectLst>
                  <a:outerShdw blurRad="38100" dist="19050" dir="2700000" algn="tl" rotWithShape="0">
                    <a:schemeClr val="dk1">
                      <a:alpha val="40000"/>
                    </a:schemeClr>
                  </a:outerShdw>
                </a:effectLst>
                <a:latin typeface="+mj-ea"/>
                <a:ea typeface="+mj-ea"/>
                <a:cs typeface="+mj-ea"/>
              </a:rPr>
              <a:t>2018</a:t>
            </a:r>
            <a:r>
              <a:rPr lang="zh-CN" altLang="en-US" sz="2800" b="1">
                <a:solidFill>
                  <a:schemeClr val="tx1"/>
                </a:solidFill>
                <a:effectLst>
                  <a:outerShdw blurRad="38100" dist="19050" dir="2700000" algn="tl" rotWithShape="0">
                    <a:schemeClr val="dk1">
                      <a:alpha val="40000"/>
                    </a:schemeClr>
                  </a:outerShdw>
                </a:effectLst>
                <a:latin typeface="+mj-ea"/>
                <a:ea typeface="+mj-ea"/>
                <a:cs typeface="+mj-ea"/>
              </a:rPr>
              <a:t>考情分析】</a:t>
            </a:r>
            <a:endParaRPr lang="zh-CN" altLang="en-US" sz="2800" b="1">
              <a:solidFill>
                <a:srgbClr val="0000FF"/>
              </a:solidFill>
              <a:latin typeface="+mj-ea"/>
              <a:ea typeface="+mj-ea"/>
              <a:cs typeface="+mj-ea"/>
            </a:endParaRPr>
          </a:p>
          <a:p>
            <a:pPr>
              <a:buNone/>
            </a:pPr>
            <a:r>
              <a:rPr lang="zh-CN" altLang="en-US" sz="2800" b="1">
                <a:latin typeface="+mj-ea"/>
                <a:ea typeface="+mj-ea"/>
                <a:cs typeface="+mj-ea"/>
              </a:rPr>
              <a:t>    结合近几年高考语文“诗歌鉴赏”题考生的答题情况，可看出诗歌鉴赏的难点表现在以下几个方面：</a:t>
            </a:r>
          </a:p>
          <a:p>
            <a:pPr>
              <a:buNone/>
            </a:pPr>
            <a:r>
              <a:rPr lang="zh-CN" altLang="en-US" sz="2800" b="1">
                <a:solidFill>
                  <a:srgbClr val="FF0000"/>
                </a:solidFill>
                <a:latin typeface="+mj-ea"/>
                <a:ea typeface="+mj-ea"/>
                <a:cs typeface="+mj-ea"/>
              </a:rPr>
              <a:t>    </a:t>
            </a:r>
            <a:r>
              <a:rPr lang="en-US" altLang="zh-CN" sz="2800" b="1">
                <a:effectLst>
                  <a:outerShdw blurRad="38100" dist="19050" dir="2700000" algn="tl" rotWithShape="0">
                    <a:schemeClr val="dk1">
                      <a:alpha val="40000"/>
                    </a:schemeClr>
                  </a:outerShdw>
                </a:effectLst>
                <a:latin typeface="+mj-ea"/>
                <a:ea typeface="+mj-ea"/>
                <a:cs typeface="+mj-ea"/>
              </a:rPr>
              <a:t>①诗意不明</a:t>
            </a:r>
            <a:r>
              <a:rPr lang="en-US" altLang="zh-CN" sz="2800" b="1">
                <a:latin typeface="+mj-ea"/>
                <a:ea typeface="+mj-ea"/>
                <a:cs typeface="+mj-ea"/>
              </a:rPr>
              <a:t>——</a:t>
            </a:r>
            <a:r>
              <a:rPr lang="zh-CN" altLang="en-US" sz="2800" b="1">
                <a:latin typeface="+mj-ea"/>
                <a:ea typeface="+mj-ea"/>
                <a:cs typeface="+mj-ea"/>
              </a:rPr>
              <a:t>词义不清，诗序不清，译读不畅；</a:t>
            </a:r>
          </a:p>
          <a:p>
            <a:pPr>
              <a:buNone/>
            </a:pPr>
            <a:r>
              <a:rPr lang="zh-CN" altLang="en-US" sz="2800" b="1">
                <a:solidFill>
                  <a:srgbClr val="FF0000"/>
                </a:solidFill>
                <a:latin typeface="+mj-ea"/>
                <a:ea typeface="+mj-ea"/>
                <a:cs typeface="+mj-ea"/>
              </a:rPr>
              <a:t>    </a:t>
            </a:r>
            <a:r>
              <a:rPr lang="en-US" altLang="zh-CN" sz="2800" b="1">
                <a:effectLst>
                  <a:outerShdw blurRad="38100" dist="19050" dir="2700000" algn="tl" rotWithShape="0">
                    <a:schemeClr val="dk1">
                      <a:alpha val="40000"/>
                    </a:schemeClr>
                  </a:outerShdw>
                </a:effectLst>
                <a:latin typeface="+mj-ea"/>
                <a:ea typeface="+mj-ea"/>
                <a:cs typeface="+mj-ea"/>
              </a:rPr>
              <a:t>②术语不熟</a:t>
            </a:r>
            <a:r>
              <a:rPr lang="en-US" altLang="zh-CN" sz="2800" b="1">
                <a:latin typeface="+mj-ea"/>
                <a:ea typeface="+mj-ea"/>
                <a:cs typeface="+mj-ea"/>
              </a:rPr>
              <a:t>——</a:t>
            </a:r>
            <a:r>
              <a:rPr lang="zh-CN" altLang="en-US" sz="2800" b="1">
                <a:latin typeface="+mj-ea"/>
                <a:ea typeface="+mj-ea"/>
                <a:cs typeface="+mj-ea"/>
              </a:rPr>
              <a:t>术语含义不懂，术语积累有限；</a:t>
            </a:r>
          </a:p>
          <a:p>
            <a:pPr>
              <a:buNone/>
            </a:pPr>
            <a:r>
              <a:rPr lang="zh-CN" altLang="en-US" sz="2800" b="1">
                <a:solidFill>
                  <a:srgbClr val="FF0000"/>
                </a:solidFill>
                <a:latin typeface="+mj-ea"/>
                <a:ea typeface="+mj-ea"/>
                <a:cs typeface="+mj-ea"/>
              </a:rPr>
              <a:t>    </a:t>
            </a:r>
            <a:r>
              <a:rPr lang="en-US" altLang="zh-CN" sz="2800" b="1">
                <a:effectLst>
                  <a:outerShdw blurRad="38100" dist="19050" dir="2700000" algn="tl" rotWithShape="0">
                    <a:schemeClr val="dk1">
                      <a:alpha val="40000"/>
                    </a:schemeClr>
                  </a:outerShdw>
                </a:effectLst>
                <a:latin typeface="+mj-ea"/>
                <a:ea typeface="+mj-ea"/>
                <a:cs typeface="+mj-ea"/>
              </a:rPr>
              <a:t>③表达不全</a:t>
            </a:r>
            <a:r>
              <a:rPr lang="en-US" altLang="zh-CN" sz="2800" b="1">
                <a:latin typeface="+mj-ea"/>
                <a:ea typeface="+mj-ea"/>
                <a:cs typeface="+mj-ea"/>
              </a:rPr>
              <a:t>——</a:t>
            </a:r>
            <a:r>
              <a:rPr lang="zh-CN" altLang="en-US" sz="2800" b="1">
                <a:latin typeface="+mj-ea"/>
                <a:ea typeface="+mj-ea"/>
                <a:cs typeface="+mj-ea"/>
              </a:rPr>
              <a:t>表述格式不明，诗意结合不紧；</a:t>
            </a:r>
          </a:p>
          <a:p>
            <a:pPr>
              <a:buNone/>
            </a:pPr>
            <a:r>
              <a:rPr lang="zh-CN" altLang="en-US" sz="2800" b="1">
                <a:solidFill>
                  <a:srgbClr val="FF0000"/>
                </a:solidFill>
                <a:latin typeface="+mj-ea"/>
                <a:ea typeface="+mj-ea"/>
                <a:cs typeface="+mj-ea"/>
              </a:rPr>
              <a:t>    </a:t>
            </a:r>
            <a:r>
              <a:rPr lang="en-US" altLang="zh-CN" sz="2800" b="1">
                <a:effectLst>
                  <a:outerShdw blurRad="38100" dist="19050" dir="2700000" algn="tl" rotWithShape="0">
                    <a:schemeClr val="dk1">
                      <a:alpha val="40000"/>
                    </a:schemeClr>
                  </a:outerShdw>
                </a:effectLst>
                <a:latin typeface="+mj-ea"/>
                <a:ea typeface="+mj-ea"/>
                <a:cs typeface="+mj-ea"/>
              </a:rPr>
              <a:t>④审题不慎</a:t>
            </a:r>
            <a:r>
              <a:rPr lang="en-US" altLang="zh-CN" sz="2800" b="1">
                <a:latin typeface="+mj-ea"/>
                <a:ea typeface="+mj-ea"/>
                <a:cs typeface="+mj-ea"/>
              </a:rPr>
              <a:t>——</a:t>
            </a:r>
            <a:r>
              <a:rPr lang="zh-CN" altLang="en-US" sz="2800" b="1">
                <a:latin typeface="+mj-ea"/>
                <a:ea typeface="+mj-ea"/>
                <a:cs typeface="+mj-ea"/>
              </a:rPr>
              <a:t>题干要求不明，分值踩点不准。</a:t>
            </a:r>
          </a:p>
          <a:p>
            <a:pPr>
              <a:buNone/>
            </a:pPr>
            <a:r>
              <a:rPr lang="zh-CN" altLang="en-US" sz="2800" b="1">
                <a:latin typeface="+mj-ea"/>
                <a:ea typeface="+mj-ea"/>
                <a:cs typeface="+mj-ea"/>
              </a:rPr>
              <a:t>    其实高考古诗鉴赏主要在</a:t>
            </a:r>
            <a:r>
              <a:rPr lang="zh-CN" altLang="en-US" sz="2800" b="1">
                <a:ln w="22225">
                  <a:solidFill>
                    <a:schemeClr val="accent2"/>
                  </a:solidFill>
                  <a:prstDash val="solid"/>
                </a:ln>
                <a:solidFill>
                  <a:schemeClr val="accent2">
                    <a:lumMod val="40000"/>
                    <a:lumOff val="60000"/>
                  </a:schemeClr>
                </a:solidFill>
                <a:effectLst/>
                <a:latin typeface="+mj-ea"/>
                <a:ea typeface="+mj-ea"/>
                <a:cs typeface="+mj-ea"/>
              </a:rPr>
              <a:t>读懂、悟透和答对</a:t>
            </a:r>
            <a:r>
              <a:rPr lang="zh-CN" altLang="en-US" sz="2800" b="1">
                <a:latin typeface="+mj-ea"/>
                <a:ea typeface="+mj-ea"/>
                <a:cs typeface="+mj-ea"/>
              </a:rPr>
              <a:t>等三方面存在四种障碍：</a:t>
            </a:r>
          </a:p>
          <a:p>
            <a:pPr>
              <a:buNone/>
            </a:pPr>
            <a:r>
              <a:rPr lang="zh-CN" altLang="en-US" sz="2800" b="1">
                <a:solidFill>
                  <a:srgbClr val="FF0000"/>
                </a:solidFill>
                <a:latin typeface="+mj-ea"/>
                <a:ea typeface="+mj-ea"/>
                <a:cs typeface="+mj-ea"/>
              </a:rPr>
              <a:t>    </a:t>
            </a:r>
            <a:r>
              <a:rPr lang="en-US" altLang="zh-CN" sz="2800" b="1">
                <a:effectLst>
                  <a:outerShdw blurRad="38100" dist="19050" dir="2700000" algn="tl" rotWithShape="0">
                    <a:schemeClr val="dk1">
                      <a:alpha val="40000"/>
                    </a:schemeClr>
                  </a:outerShdw>
                </a:effectLst>
                <a:latin typeface="+mj-ea"/>
                <a:ea typeface="+mj-ea"/>
                <a:cs typeface="+mj-ea"/>
              </a:rPr>
              <a:t>⑴语言理解障碍：</a:t>
            </a:r>
            <a:r>
              <a:rPr lang="en-US" altLang="zh-CN" sz="2800" b="1">
                <a:latin typeface="+mj-ea"/>
                <a:ea typeface="+mj-ea"/>
                <a:cs typeface="+mj-ea"/>
              </a:rPr>
              <a:t>①</a:t>
            </a:r>
            <a:r>
              <a:rPr lang="zh-CN" altLang="en-US" sz="2800" b="1">
                <a:latin typeface="+mj-ea"/>
                <a:ea typeface="+mj-ea"/>
                <a:cs typeface="+mj-ea"/>
              </a:rPr>
              <a:t>省略  </a:t>
            </a:r>
            <a:r>
              <a:rPr lang="en-US" altLang="zh-CN" sz="2800" b="1">
                <a:latin typeface="+mj-ea"/>
                <a:ea typeface="+mj-ea"/>
                <a:cs typeface="+mj-ea"/>
              </a:rPr>
              <a:t>②</a:t>
            </a:r>
            <a:r>
              <a:rPr lang="zh-CN" altLang="en-US" sz="2800" b="1">
                <a:latin typeface="+mj-ea"/>
                <a:ea typeface="+mj-ea"/>
                <a:cs typeface="+mj-ea"/>
              </a:rPr>
              <a:t>语序  </a:t>
            </a:r>
            <a:r>
              <a:rPr lang="en-US" altLang="zh-CN" sz="2800" b="1">
                <a:latin typeface="+mj-ea"/>
                <a:ea typeface="+mj-ea"/>
                <a:cs typeface="+mj-ea"/>
              </a:rPr>
              <a:t>③</a:t>
            </a:r>
            <a:r>
              <a:rPr lang="zh-CN" altLang="en-US" sz="2800" b="1">
                <a:latin typeface="+mj-ea"/>
                <a:ea typeface="+mj-ea"/>
                <a:cs typeface="+mj-ea"/>
              </a:rPr>
              <a:t>词类活用  </a:t>
            </a:r>
            <a:r>
              <a:rPr lang="en-US" altLang="zh-CN" sz="2800" b="1">
                <a:latin typeface="+mj-ea"/>
                <a:ea typeface="+mj-ea"/>
                <a:cs typeface="+mj-ea"/>
              </a:rPr>
              <a:t>④</a:t>
            </a:r>
            <a:r>
              <a:rPr lang="zh-CN" altLang="en-US" sz="2800" b="1">
                <a:latin typeface="+mj-ea"/>
                <a:ea typeface="+mj-ea"/>
                <a:cs typeface="+mj-ea"/>
              </a:rPr>
              <a:t>词义解读</a:t>
            </a:r>
          </a:p>
          <a:p>
            <a:pPr>
              <a:buNone/>
            </a:pPr>
            <a:r>
              <a:rPr lang="zh-CN" altLang="en-US" sz="2800" b="1">
                <a:solidFill>
                  <a:srgbClr val="FF0000"/>
                </a:solidFill>
                <a:latin typeface="+mj-ea"/>
                <a:ea typeface="+mj-ea"/>
                <a:cs typeface="+mj-ea"/>
              </a:rPr>
              <a:t>    </a:t>
            </a:r>
            <a:r>
              <a:rPr lang="en-US" altLang="zh-CN" sz="2800" b="1">
                <a:effectLst>
                  <a:outerShdw blurRad="38100" dist="19050" dir="2700000" algn="tl" rotWithShape="0">
                    <a:schemeClr val="dk1">
                      <a:alpha val="40000"/>
                    </a:schemeClr>
                  </a:outerShdw>
                </a:effectLst>
                <a:latin typeface="+mj-ea"/>
                <a:ea typeface="+mj-ea"/>
                <a:cs typeface="+mj-ea"/>
              </a:rPr>
              <a:t>⑵文学欣赏障碍：</a:t>
            </a:r>
            <a:r>
              <a:rPr lang="en-US" altLang="zh-CN" sz="2800" b="1">
                <a:latin typeface="+mj-ea"/>
                <a:ea typeface="+mj-ea"/>
                <a:cs typeface="+mj-ea"/>
              </a:rPr>
              <a:t>⑤</a:t>
            </a:r>
            <a:r>
              <a:rPr lang="zh-CN" altLang="en-US" sz="2800" b="1">
                <a:latin typeface="+mj-ea"/>
                <a:ea typeface="+mj-ea"/>
                <a:cs typeface="+mj-ea"/>
              </a:rPr>
              <a:t>修辞（用典</a:t>
            </a:r>
            <a:r>
              <a:rPr lang="en-US" altLang="zh-CN" sz="2800" b="1">
                <a:effectLst>
                  <a:outerShdw blurRad="38100" dist="19050" dir="2700000" algn="tl" rotWithShape="0">
                    <a:schemeClr val="dk1">
                      <a:alpha val="40000"/>
                    </a:schemeClr>
                  </a:outerShdw>
                </a:effectLst>
                <a:latin typeface="+mj-ea"/>
                <a:ea typeface="+mj-ea"/>
                <a:cs typeface="+mj-ea"/>
              </a:rPr>
              <a:t>）  </a:t>
            </a:r>
            <a:r>
              <a:rPr lang="en-US" altLang="zh-CN" sz="2800" b="1">
                <a:latin typeface="+mj-ea"/>
                <a:ea typeface="+mj-ea"/>
                <a:cs typeface="+mj-ea"/>
              </a:rPr>
              <a:t>⑥</a:t>
            </a:r>
            <a:r>
              <a:rPr lang="zh-CN" altLang="en-US" sz="2800" b="1">
                <a:latin typeface="+mj-ea"/>
                <a:ea typeface="+mj-ea"/>
                <a:cs typeface="+mj-ea"/>
              </a:rPr>
              <a:t>意象</a:t>
            </a:r>
          </a:p>
          <a:p>
            <a:pPr>
              <a:buNone/>
            </a:pPr>
            <a:r>
              <a:rPr lang="zh-CN" altLang="en-US" sz="2800" b="1">
                <a:solidFill>
                  <a:srgbClr val="FF0000"/>
                </a:solidFill>
                <a:latin typeface="+mj-ea"/>
                <a:ea typeface="+mj-ea"/>
                <a:cs typeface="+mj-ea"/>
              </a:rPr>
              <a:t>    </a:t>
            </a:r>
            <a:r>
              <a:rPr lang="en-US" altLang="zh-CN" sz="2800" b="1">
                <a:effectLst>
                  <a:outerShdw blurRad="38100" dist="19050" dir="2700000" algn="tl" rotWithShape="0">
                    <a:schemeClr val="dk1">
                      <a:alpha val="40000"/>
                    </a:schemeClr>
                  </a:outerShdw>
                </a:effectLst>
                <a:latin typeface="+mj-ea"/>
                <a:ea typeface="+mj-ea"/>
                <a:cs typeface="+mj-ea"/>
              </a:rPr>
              <a:t>⑶文化传承障碍：</a:t>
            </a:r>
            <a:r>
              <a:rPr lang="en-US" altLang="zh-CN" sz="2800" b="1">
                <a:latin typeface="+mj-ea"/>
                <a:ea typeface="+mj-ea"/>
                <a:cs typeface="+mj-ea"/>
              </a:rPr>
              <a:t>⑦</a:t>
            </a:r>
            <a:r>
              <a:rPr lang="zh-CN" altLang="en-US" sz="2800" b="1">
                <a:latin typeface="+mj-ea"/>
                <a:ea typeface="+mj-ea"/>
                <a:cs typeface="+mj-ea"/>
              </a:rPr>
              <a:t>节气文化  </a:t>
            </a:r>
            <a:r>
              <a:rPr lang="en-US" altLang="zh-CN" sz="2800" b="1">
                <a:latin typeface="+mj-ea"/>
                <a:ea typeface="+mj-ea"/>
                <a:cs typeface="+mj-ea"/>
              </a:rPr>
              <a:t>⑧</a:t>
            </a:r>
            <a:r>
              <a:rPr lang="zh-CN" altLang="en-US" sz="2800" b="1">
                <a:latin typeface="+mj-ea"/>
                <a:ea typeface="+mj-ea"/>
                <a:cs typeface="+mj-ea"/>
              </a:rPr>
              <a:t>礼仪文化  </a:t>
            </a:r>
            <a:r>
              <a:rPr lang="en-US" altLang="zh-CN" sz="2800" b="1">
                <a:latin typeface="+mj-ea"/>
                <a:ea typeface="+mj-ea"/>
                <a:cs typeface="+mj-ea"/>
              </a:rPr>
              <a:t>⑨</a:t>
            </a:r>
            <a:r>
              <a:rPr lang="zh-CN" altLang="en-US" sz="2800" b="1">
                <a:latin typeface="+mj-ea"/>
                <a:ea typeface="+mj-ea"/>
                <a:cs typeface="+mj-ea"/>
              </a:rPr>
              <a:t>官场文化  </a:t>
            </a:r>
            <a:r>
              <a:rPr lang="en-US" altLang="zh-CN" sz="2800" b="1">
                <a:latin typeface="+mj-ea"/>
                <a:ea typeface="+mj-ea"/>
                <a:cs typeface="+mj-ea"/>
              </a:rPr>
              <a:t>⑩</a:t>
            </a:r>
            <a:r>
              <a:rPr lang="zh-CN" altLang="en-US" sz="2800" b="1">
                <a:latin typeface="+mj-ea"/>
                <a:ea typeface="+mj-ea"/>
                <a:cs typeface="+mj-ea"/>
              </a:rPr>
              <a:t>民俗文化（婚姻爱情文化）。</a:t>
            </a:r>
          </a:p>
          <a:p>
            <a:pPr>
              <a:buNone/>
            </a:pPr>
            <a:r>
              <a:rPr lang="zh-CN" altLang="en-US" sz="2800" b="1">
                <a:solidFill>
                  <a:srgbClr val="FF0000"/>
                </a:solidFill>
                <a:latin typeface="+mj-ea"/>
                <a:ea typeface="+mj-ea"/>
                <a:cs typeface="+mj-ea"/>
              </a:rPr>
              <a:t>    </a:t>
            </a:r>
            <a:r>
              <a:rPr lang="en-US" altLang="zh-CN" sz="2800" b="1">
                <a:effectLst>
                  <a:outerShdw blurRad="38100" dist="19050" dir="2700000" algn="tl" rotWithShape="0">
                    <a:schemeClr val="dk1">
                      <a:alpha val="40000"/>
                    </a:schemeClr>
                  </a:outerShdw>
                </a:effectLst>
                <a:latin typeface="+mj-ea"/>
                <a:ea typeface="+mj-ea"/>
                <a:cs typeface="+mj-ea"/>
              </a:rPr>
              <a:t>⑷阅读心理障碍：</a:t>
            </a:r>
            <a:r>
              <a:rPr lang="en-US" altLang="zh-CN" sz="2800" b="1">
                <a:latin typeface="+mj-ea"/>
                <a:ea typeface="+mj-ea"/>
                <a:cs typeface="+mj-ea"/>
              </a:rPr>
              <a:t>⑾</a:t>
            </a:r>
            <a:r>
              <a:rPr lang="zh-CN" altLang="en-US" sz="2800" b="1">
                <a:latin typeface="+mj-ea"/>
                <a:ea typeface="+mj-ea"/>
                <a:cs typeface="+mj-ea"/>
              </a:rPr>
              <a:t>审题不清  </a:t>
            </a:r>
            <a:r>
              <a:rPr lang="en-US" altLang="zh-CN" sz="2800" b="1">
                <a:latin typeface="+mj-ea"/>
                <a:ea typeface="+mj-ea"/>
                <a:cs typeface="+mj-ea"/>
              </a:rPr>
              <a:t>⑿</a:t>
            </a:r>
            <a:r>
              <a:rPr lang="zh-CN" altLang="en-US" sz="2800" b="1">
                <a:latin typeface="+mj-ea"/>
                <a:ea typeface="+mj-ea"/>
                <a:cs typeface="+mj-ea"/>
              </a:rPr>
              <a:t>表达混乱  </a:t>
            </a:r>
            <a:r>
              <a:rPr lang="en-US" altLang="zh-CN" sz="2800" b="1">
                <a:latin typeface="+mj-ea"/>
                <a:ea typeface="+mj-ea"/>
                <a:cs typeface="+mj-ea"/>
              </a:rPr>
              <a:t>⒀</a:t>
            </a:r>
            <a:r>
              <a:rPr lang="zh-CN" altLang="en-US" sz="2800" b="1">
                <a:latin typeface="+mj-ea"/>
                <a:ea typeface="+mj-ea"/>
                <a:cs typeface="+mj-ea"/>
              </a:rPr>
              <a:t>情绪失调。</a:t>
            </a:r>
          </a:p>
        </p:txBody>
      </p:sp>
    </p:spTree>
  </p:cSld>
  <p:clrMapOvr>
    <a:masterClrMapping/>
  </p:clrMapOvr>
  <p:transition>
    <p:randomBar dir="vert"/>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组合 64513"/>
          <p:cNvGrpSpPr/>
          <p:nvPr/>
        </p:nvGrpSpPr>
        <p:grpSpPr>
          <a:xfrm>
            <a:off x="2813685" y="2025650"/>
            <a:ext cx="1350963" cy="2235200"/>
            <a:chOff x="1506" y="1246"/>
            <a:chExt cx="851" cy="1408"/>
          </a:xfrm>
        </p:grpSpPr>
        <p:sp>
          <p:nvSpPr>
            <p:cNvPr id="64515" name="矩形 64514"/>
            <p:cNvSpPr>
              <a:spLocks noChangeAspect="1"/>
            </p:cNvSpPr>
            <p:nvPr/>
          </p:nvSpPr>
          <p:spPr>
            <a:xfrm>
              <a:off x="1506" y="1246"/>
              <a:ext cx="838" cy="1396"/>
            </a:xfrm>
            <a:prstGeom prst="rect">
              <a:avLst/>
            </a:prstGeom>
            <a:noFill/>
            <a:ln w="9525">
              <a:noFill/>
            </a:ln>
          </p:spPr>
          <p:txBody>
            <a:bodyPr/>
            <a:lstStyle/>
            <a:p>
              <a:pPr>
                <a:buNone/>
              </a:pPr>
              <a:endParaRPr/>
            </a:p>
          </p:txBody>
        </p:sp>
        <p:sp>
          <p:nvSpPr>
            <p:cNvPr id="64516" name="任意多边形 64515"/>
            <p:cNvSpPr/>
            <p:nvPr/>
          </p:nvSpPr>
          <p:spPr>
            <a:xfrm>
              <a:off x="2226" y="1444"/>
              <a:ext cx="131" cy="137"/>
            </a:xfrm>
            <a:custGeom>
              <a:avLst/>
              <a:gdLst/>
              <a:ahLst/>
              <a:cxnLst/>
              <a:rect l="0" t="0" r="0" b="0"/>
              <a:pathLst>
                <a:path w="327" h="342">
                  <a:moveTo>
                    <a:pt x="15" y="326"/>
                  </a:moveTo>
                  <a:cubicBezTo>
                    <a:pt x="15" y="326"/>
                    <a:pt x="62" y="342"/>
                    <a:pt x="77" y="342"/>
                  </a:cubicBezTo>
                  <a:cubicBezTo>
                    <a:pt x="93" y="326"/>
                    <a:pt x="201" y="249"/>
                    <a:pt x="201" y="249"/>
                  </a:cubicBezTo>
                  <a:cubicBezTo>
                    <a:pt x="201" y="249"/>
                    <a:pt x="217" y="217"/>
                    <a:pt x="234" y="201"/>
                  </a:cubicBezTo>
                  <a:cubicBezTo>
                    <a:pt x="249" y="186"/>
                    <a:pt x="296" y="139"/>
                    <a:pt x="265" y="124"/>
                  </a:cubicBezTo>
                  <a:cubicBezTo>
                    <a:pt x="249" y="139"/>
                    <a:pt x="249" y="139"/>
                    <a:pt x="249" y="139"/>
                  </a:cubicBezTo>
                  <a:cubicBezTo>
                    <a:pt x="249" y="139"/>
                    <a:pt x="249" y="108"/>
                    <a:pt x="265" y="93"/>
                  </a:cubicBezTo>
                  <a:cubicBezTo>
                    <a:pt x="265" y="93"/>
                    <a:pt x="327" y="31"/>
                    <a:pt x="311" y="0"/>
                  </a:cubicBezTo>
                  <a:cubicBezTo>
                    <a:pt x="311" y="0"/>
                    <a:pt x="296" y="0"/>
                    <a:pt x="280" y="15"/>
                  </a:cubicBezTo>
                  <a:cubicBezTo>
                    <a:pt x="280" y="15"/>
                    <a:pt x="265" y="15"/>
                    <a:pt x="265" y="15"/>
                  </a:cubicBezTo>
                  <a:cubicBezTo>
                    <a:pt x="234" y="31"/>
                    <a:pt x="217" y="62"/>
                    <a:pt x="201" y="62"/>
                  </a:cubicBezTo>
                  <a:cubicBezTo>
                    <a:pt x="186" y="93"/>
                    <a:pt x="155" y="139"/>
                    <a:pt x="155" y="155"/>
                  </a:cubicBezTo>
                  <a:cubicBezTo>
                    <a:pt x="139" y="155"/>
                    <a:pt x="93" y="186"/>
                    <a:pt x="62" y="217"/>
                  </a:cubicBezTo>
                  <a:cubicBezTo>
                    <a:pt x="15" y="249"/>
                    <a:pt x="0" y="233"/>
                    <a:pt x="0" y="233"/>
                  </a:cubicBezTo>
                  <a:cubicBezTo>
                    <a:pt x="0" y="233"/>
                    <a:pt x="0" y="295"/>
                    <a:pt x="15" y="326"/>
                  </a:cubicBezTo>
                  <a:lnTo>
                    <a:pt x="15" y="326"/>
                  </a:lnTo>
                  <a:close/>
                </a:path>
              </a:pathLst>
            </a:custGeom>
            <a:solidFill>
              <a:srgbClr val="F1B15F"/>
            </a:solidFill>
            <a:ln w="9525">
              <a:noFill/>
            </a:ln>
          </p:spPr>
          <p:txBody>
            <a:bodyPr/>
            <a:lstStyle/>
            <a:p>
              <a:endParaRPr lang="zh-CN" altLang="en-US"/>
            </a:p>
          </p:txBody>
        </p:sp>
        <p:sp>
          <p:nvSpPr>
            <p:cNvPr id="64517" name="任意多边形 64516"/>
            <p:cNvSpPr/>
            <p:nvPr/>
          </p:nvSpPr>
          <p:spPr>
            <a:xfrm>
              <a:off x="2233" y="1444"/>
              <a:ext cx="124" cy="137"/>
            </a:xfrm>
            <a:custGeom>
              <a:avLst/>
              <a:gdLst/>
              <a:ahLst/>
              <a:cxnLst/>
              <a:rect l="0" t="0" r="0" b="0"/>
              <a:pathLst>
                <a:path w="310" h="342">
                  <a:moveTo>
                    <a:pt x="294" y="0"/>
                  </a:moveTo>
                  <a:cubicBezTo>
                    <a:pt x="294" y="0"/>
                    <a:pt x="278" y="0"/>
                    <a:pt x="278" y="0"/>
                  </a:cubicBezTo>
                  <a:cubicBezTo>
                    <a:pt x="294" y="31"/>
                    <a:pt x="232" y="93"/>
                    <a:pt x="232" y="93"/>
                  </a:cubicBezTo>
                  <a:cubicBezTo>
                    <a:pt x="201" y="155"/>
                    <a:pt x="201" y="155"/>
                    <a:pt x="201" y="155"/>
                  </a:cubicBezTo>
                  <a:cubicBezTo>
                    <a:pt x="201" y="155"/>
                    <a:pt x="232" y="139"/>
                    <a:pt x="232" y="155"/>
                  </a:cubicBezTo>
                  <a:cubicBezTo>
                    <a:pt x="217" y="170"/>
                    <a:pt x="169" y="249"/>
                    <a:pt x="169" y="249"/>
                  </a:cubicBezTo>
                  <a:cubicBezTo>
                    <a:pt x="169" y="249"/>
                    <a:pt x="123" y="280"/>
                    <a:pt x="77" y="311"/>
                  </a:cubicBezTo>
                  <a:cubicBezTo>
                    <a:pt x="15" y="342"/>
                    <a:pt x="15" y="295"/>
                    <a:pt x="15" y="295"/>
                  </a:cubicBezTo>
                  <a:cubicBezTo>
                    <a:pt x="0" y="326"/>
                    <a:pt x="0" y="326"/>
                    <a:pt x="0" y="326"/>
                  </a:cubicBezTo>
                  <a:cubicBezTo>
                    <a:pt x="0" y="326"/>
                    <a:pt x="0" y="326"/>
                    <a:pt x="0" y="326"/>
                  </a:cubicBezTo>
                  <a:cubicBezTo>
                    <a:pt x="0" y="326"/>
                    <a:pt x="45" y="342"/>
                    <a:pt x="61" y="342"/>
                  </a:cubicBezTo>
                  <a:cubicBezTo>
                    <a:pt x="77" y="326"/>
                    <a:pt x="186" y="249"/>
                    <a:pt x="186" y="249"/>
                  </a:cubicBezTo>
                  <a:cubicBezTo>
                    <a:pt x="186" y="249"/>
                    <a:pt x="201" y="217"/>
                    <a:pt x="217" y="201"/>
                  </a:cubicBezTo>
                  <a:cubicBezTo>
                    <a:pt x="232" y="186"/>
                    <a:pt x="278" y="139"/>
                    <a:pt x="248" y="124"/>
                  </a:cubicBezTo>
                  <a:cubicBezTo>
                    <a:pt x="232" y="139"/>
                    <a:pt x="232" y="139"/>
                    <a:pt x="232" y="139"/>
                  </a:cubicBezTo>
                  <a:cubicBezTo>
                    <a:pt x="232" y="139"/>
                    <a:pt x="232" y="108"/>
                    <a:pt x="248" y="93"/>
                  </a:cubicBezTo>
                  <a:cubicBezTo>
                    <a:pt x="248" y="93"/>
                    <a:pt x="310" y="31"/>
                    <a:pt x="294" y="0"/>
                  </a:cubicBezTo>
                  <a:lnTo>
                    <a:pt x="294" y="0"/>
                  </a:lnTo>
                  <a:close/>
                </a:path>
              </a:pathLst>
            </a:custGeom>
            <a:solidFill>
              <a:srgbClr val="E99D5A"/>
            </a:solidFill>
            <a:ln w="9525">
              <a:noFill/>
            </a:ln>
          </p:spPr>
          <p:txBody>
            <a:bodyPr/>
            <a:lstStyle/>
            <a:p>
              <a:endParaRPr lang="zh-CN" altLang="en-US"/>
            </a:p>
          </p:txBody>
        </p:sp>
        <p:sp>
          <p:nvSpPr>
            <p:cNvPr id="64518" name="任意多边形 64517"/>
            <p:cNvSpPr/>
            <p:nvPr/>
          </p:nvSpPr>
          <p:spPr>
            <a:xfrm>
              <a:off x="2295" y="1494"/>
              <a:ext cx="31" cy="31"/>
            </a:xfrm>
            <a:custGeom>
              <a:avLst/>
              <a:gdLst/>
              <a:ahLst/>
              <a:cxnLst/>
              <a:rect l="0" t="0" r="0" b="0"/>
              <a:pathLst>
                <a:path w="77" h="77">
                  <a:moveTo>
                    <a:pt x="0" y="77"/>
                  </a:moveTo>
                  <a:cubicBezTo>
                    <a:pt x="0" y="77"/>
                    <a:pt x="46" y="30"/>
                    <a:pt x="77" y="30"/>
                  </a:cubicBezTo>
                  <a:cubicBezTo>
                    <a:pt x="61" y="0"/>
                    <a:pt x="61" y="0"/>
                    <a:pt x="61" y="0"/>
                  </a:cubicBezTo>
                  <a:cubicBezTo>
                    <a:pt x="61" y="0"/>
                    <a:pt x="14" y="62"/>
                    <a:pt x="0" y="77"/>
                  </a:cubicBezTo>
                  <a:lnTo>
                    <a:pt x="0" y="77"/>
                  </a:lnTo>
                  <a:close/>
                </a:path>
              </a:pathLst>
            </a:custGeom>
            <a:solidFill>
              <a:srgbClr val="E99D5A"/>
            </a:solidFill>
            <a:ln w="9525">
              <a:noFill/>
            </a:ln>
          </p:spPr>
          <p:txBody>
            <a:bodyPr/>
            <a:lstStyle/>
            <a:p>
              <a:endParaRPr lang="zh-CN" altLang="en-US"/>
            </a:p>
          </p:txBody>
        </p:sp>
        <p:sp>
          <p:nvSpPr>
            <p:cNvPr id="64519" name="任意多边形 64518"/>
            <p:cNvSpPr/>
            <p:nvPr/>
          </p:nvSpPr>
          <p:spPr>
            <a:xfrm>
              <a:off x="2301" y="1456"/>
              <a:ext cx="38" cy="38"/>
            </a:xfrm>
            <a:custGeom>
              <a:avLst/>
              <a:gdLst/>
              <a:ahLst/>
              <a:cxnLst/>
              <a:rect l="0" t="0" r="0" b="0"/>
              <a:pathLst>
                <a:path w="95" h="95">
                  <a:moveTo>
                    <a:pt x="0" y="95"/>
                  </a:moveTo>
                  <a:cubicBezTo>
                    <a:pt x="0" y="95"/>
                    <a:pt x="31" y="45"/>
                    <a:pt x="31" y="45"/>
                  </a:cubicBezTo>
                  <a:cubicBezTo>
                    <a:pt x="47" y="45"/>
                    <a:pt x="95" y="0"/>
                    <a:pt x="95" y="0"/>
                  </a:cubicBezTo>
                  <a:cubicBezTo>
                    <a:pt x="31" y="45"/>
                    <a:pt x="31" y="45"/>
                    <a:pt x="31" y="45"/>
                  </a:cubicBezTo>
                  <a:lnTo>
                    <a:pt x="0" y="95"/>
                  </a:lnTo>
                  <a:lnTo>
                    <a:pt x="0" y="95"/>
                  </a:lnTo>
                  <a:close/>
                </a:path>
              </a:pathLst>
            </a:custGeom>
            <a:solidFill>
              <a:srgbClr val="E99D5A"/>
            </a:solidFill>
            <a:ln w="9525">
              <a:noFill/>
            </a:ln>
          </p:spPr>
          <p:txBody>
            <a:bodyPr/>
            <a:lstStyle/>
            <a:p>
              <a:endParaRPr lang="zh-CN" altLang="en-US"/>
            </a:p>
          </p:txBody>
        </p:sp>
        <p:sp>
          <p:nvSpPr>
            <p:cNvPr id="64520" name="任意多边形 64519"/>
            <p:cNvSpPr/>
            <p:nvPr/>
          </p:nvSpPr>
          <p:spPr>
            <a:xfrm>
              <a:off x="2251" y="1512"/>
              <a:ext cx="32" cy="75"/>
            </a:xfrm>
            <a:custGeom>
              <a:avLst/>
              <a:gdLst/>
              <a:ahLst/>
              <a:cxnLst/>
              <a:rect l="0" t="0" r="0" b="0"/>
              <a:pathLst>
                <a:path w="79" h="187">
                  <a:moveTo>
                    <a:pt x="48" y="0"/>
                  </a:moveTo>
                  <a:cubicBezTo>
                    <a:pt x="0" y="31"/>
                    <a:pt x="0" y="31"/>
                    <a:pt x="0" y="31"/>
                  </a:cubicBezTo>
                  <a:cubicBezTo>
                    <a:pt x="48" y="187"/>
                    <a:pt x="48" y="187"/>
                    <a:pt x="48" y="187"/>
                  </a:cubicBezTo>
                  <a:cubicBezTo>
                    <a:pt x="48" y="187"/>
                    <a:pt x="79" y="77"/>
                    <a:pt x="48" y="0"/>
                  </a:cubicBezTo>
                  <a:lnTo>
                    <a:pt x="48" y="0"/>
                  </a:lnTo>
                  <a:close/>
                </a:path>
              </a:pathLst>
            </a:custGeom>
            <a:solidFill>
              <a:srgbClr val="BABABA"/>
            </a:solidFill>
            <a:ln w="9525">
              <a:noFill/>
            </a:ln>
          </p:spPr>
          <p:txBody>
            <a:bodyPr/>
            <a:lstStyle/>
            <a:p>
              <a:endParaRPr lang="zh-CN" altLang="en-US"/>
            </a:p>
          </p:txBody>
        </p:sp>
        <p:sp>
          <p:nvSpPr>
            <p:cNvPr id="64521" name="任意多边形 64520"/>
            <p:cNvSpPr/>
            <p:nvPr/>
          </p:nvSpPr>
          <p:spPr>
            <a:xfrm>
              <a:off x="1568" y="1897"/>
              <a:ext cx="68" cy="106"/>
            </a:xfrm>
            <a:custGeom>
              <a:avLst/>
              <a:gdLst/>
              <a:ahLst/>
              <a:cxnLst/>
              <a:rect l="0" t="0" r="0" b="0"/>
              <a:pathLst>
                <a:path w="170" h="265">
                  <a:moveTo>
                    <a:pt x="0" y="0"/>
                  </a:moveTo>
                  <a:cubicBezTo>
                    <a:pt x="0" y="0"/>
                    <a:pt x="0" y="202"/>
                    <a:pt x="0" y="217"/>
                  </a:cubicBezTo>
                  <a:cubicBezTo>
                    <a:pt x="15" y="248"/>
                    <a:pt x="170" y="265"/>
                    <a:pt x="170" y="265"/>
                  </a:cubicBezTo>
                  <a:cubicBezTo>
                    <a:pt x="91" y="0"/>
                    <a:pt x="91" y="0"/>
                    <a:pt x="91" y="0"/>
                  </a:cubicBezTo>
                  <a:lnTo>
                    <a:pt x="0" y="0"/>
                  </a:lnTo>
                  <a:lnTo>
                    <a:pt x="0" y="0"/>
                  </a:lnTo>
                  <a:close/>
                </a:path>
              </a:pathLst>
            </a:custGeom>
            <a:solidFill>
              <a:srgbClr val="000000"/>
            </a:solidFill>
            <a:ln w="9525">
              <a:noFill/>
            </a:ln>
          </p:spPr>
          <p:txBody>
            <a:bodyPr/>
            <a:lstStyle/>
            <a:p>
              <a:endParaRPr lang="zh-CN" altLang="en-US"/>
            </a:p>
          </p:txBody>
        </p:sp>
        <p:sp>
          <p:nvSpPr>
            <p:cNvPr id="64522" name="任意多边形 64521"/>
            <p:cNvSpPr/>
            <p:nvPr/>
          </p:nvSpPr>
          <p:spPr>
            <a:xfrm>
              <a:off x="1705" y="1370"/>
              <a:ext cx="99" cy="118"/>
            </a:xfrm>
            <a:custGeom>
              <a:avLst/>
              <a:gdLst/>
              <a:ahLst/>
              <a:cxnLst/>
              <a:rect l="0" t="0" r="0" b="0"/>
              <a:pathLst>
                <a:path w="247" h="294">
                  <a:moveTo>
                    <a:pt x="247" y="123"/>
                  </a:moveTo>
                  <a:cubicBezTo>
                    <a:pt x="231" y="186"/>
                    <a:pt x="231" y="186"/>
                    <a:pt x="231" y="186"/>
                  </a:cubicBezTo>
                  <a:cubicBezTo>
                    <a:pt x="231" y="186"/>
                    <a:pt x="154" y="279"/>
                    <a:pt x="123" y="294"/>
                  </a:cubicBezTo>
                  <a:cubicBezTo>
                    <a:pt x="107" y="294"/>
                    <a:pt x="45" y="263"/>
                    <a:pt x="45" y="263"/>
                  </a:cubicBezTo>
                  <a:cubicBezTo>
                    <a:pt x="14" y="171"/>
                    <a:pt x="14" y="171"/>
                    <a:pt x="14" y="171"/>
                  </a:cubicBezTo>
                  <a:cubicBezTo>
                    <a:pt x="14" y="171"/>
                    <a:pt x="14" y="77"/>
                    <a:pt x="0" y="30"/>
                  </a:cubicBezTo>
                  <a:cubicBezTo>
                    <a:pt x="0" y="0"/>
                    <a:pt x="185" y="108"/>
                    <a:pt x="247" y="123"/>
                  </a:cubicBezTo>
                  <a:lnTo>
                    <a:pt x="247" y="123"/>
                  </a:lnTo>
                  <a:close/>
                </a:path>
              </a:pathLst>
            </a:custGeom>
            <a:solidFill>
              <a:srgbClr val="D08147"/>
            </a:solidFill>
            <a:ln w="9525">
              <a:noFill/>
            </a:ln>
          </p:spPr>
          <p:txBody>
            <a:bodyPr/>
            <a:lstStyle/>
            <a:p>
              <a:endParaRPr lang="zh-CN" altLang="en-US"/>
            </a:p>
          </p:txBody>
        </p:sp>
        <p:sp>
          <p:nvSpPr>
            <p:cNvPr id="64523" name="任意多边形 64522"/>
            <p:cNvSpPr/>
            <p:nvPr/>
          </p:nvSpPr>
          <p:spPr>
            <a:xfrm>
              <a:off x="1717" y="1407"/>
              <a:ext cx="68" cy="81"/>
            </a:xfrm>
            <a:custGeom>
              <a:avLst/>
              <a:gdLst/>
              <a:ahLst/>
              <a:cxnLst/>
              <a:rect l="0" t="0" r="0" b="0"/>
              <a:pathLst>
                <a:path w="170" h="202">
                  <a:moveTo>
                    <a:pt x="0" y="0"/>
                  </a:moveTo>
                  <a:cubicBezTo>
                    <a:pt x="15" y="0"/>
                    <a:pt x="45" y="62"/>
                    <a:pt x="61" y="77"/>
                  </a:cubicBezTo>
                  <a:cubicBezTo>
                    <a:pt x="61" y="93"/>
                    <a:pt x="124" y="124"/>
                    <a:pt x="170" y="140"/>
                  </a:cubicBezTo>
                  <a:cubicBezTo>
                    <a:pt x="139" y="171"/>
                    <a:pt x="108" y="202"/>
                    <a:pt x="93" y="202"/>
                  </a:cubicBezTo>
                  <a:cubicBezTo>
                    <a:pt x="77" y="202"/>
                    <a:pt x="15" y="171"/>
                    <a:pt x="15" y="171"/>
                  </a:cubicBezTo>
                  <a:cubicBezTo>
                    <a:pt x="0" y="108"/>
                    <a:pt x="0" y="108"/>
                    <a:pt x="0" y="108"/>
                  </a:cubicBezTo>
                  <a:cubicBezTo>
                    <a:pt x="0" y="77"/>
                    <a:pt x="0" y="0"/>
                    <a:pt x="0" y="0"/>
                  </a:cubicBezTo>
                  <a:lnTo>
                    <a:pt x="0" y="0"/>
                  </a:lnTo>
                  <a:close/>
                </a:path>
              </a:pathLst>
            </a:custGeom>
            <a:solidFill>
              <a:srgbClr val="E99D5A"/>
            </a:solidFill>
            <a:ln w="9525">
              <a:noFill/>
            </a:ln>
          </p:spPr>
          <p:txBody>
            <a:bodyPr/>
            <a:lstStyle/>
            <a:p>
              <a:endParaRPr lang="zh-CN" altLang="en-US"/>
            </a:p>
          </p:txBody>
        </p:sp>
        <p:sp>
          <p:nvSpPr>
            <p:cNvPr id="64524" name="任意多边形 64523"/>
            <p:cNvSpPr/>
            <p:nvPr/>
          </p:nvSpPr>
          <p:spPr>
            <a:xfrm>
              <a:off x="1674" y="1246"/>
              <a:ext cx="149" cy="142"/>
            </a:xfrm>
            <a:custGeom>
              <a:avLst/>
              <a:gdLst/>
              <a:ahLst/>
              <a:cxnLst/>
              <a:rect l="0" t="0" r="0" b="0"/>
              <a:pathLst>
                <a:path w="372" h="355">
                  <a:moveTo>
                    <a:pt x="356" y="90"/>
                  </a:moveTo>
                  <a:cubicBezTo>
                    <a:pt x="356" y="90"/>
                    <a:pt x="372" y="75"/>
                    <a:pt x="372" y="75"/>
                  </a:cubicBezTo>
                  <a:cubicBezTo>
                    <a:pt x="356" y="60"/>
                    <a:pt x="325" y="0"/>
                    <a:pt x="278" y="0"/>
                  </a:cubicBezTo>
                  <a:cubicBezTo>
                    <a:pt x="232" y="0"/>
                    <a:pt x="138" y="0"/>
                    <a:pt x="138" y="0"/>
                  </a:cubicBezTo>
                  <a:cubicBezTo>
                    <a:pt x="138" y="0"/>
                    <a:pt x="61" y="45"/>
                    <a:pt x="30" y="90"/>
                  </a:cubicBezTo>
                  <a:cubicBezTo>
                    <a:pt x="0" y="139"/>
                    <a:pt x="14" y="201"/>
                    <a:pt x="14" y="201"/>
                  </a:cubicBezTo>
                  <a:cubicBezTo>
                    <a:pt x="14" y="201"/>
                    <a:pt x="0" y="293"/>
                    <a:pt x="61" y="309"/>
                  </a:cubicBezTo>
                  <a:cubicBezTo>
                    <a:pt x="61" y="309"/>
                    <a:pt x="170" y="355"/>
                    <a:pt x="356" y="90"/>
                  </a:cubicBezTo>
                  <a:lnTo>
                    <a:pt x="356" y="90"/>
                  </a:lnTo>
                  <a:close/>
                </a:path>
              </a:pathLst>
            </a:custGeom>
            <a:solidFill>
              <a:srgbClr val="121212"/>
            </a:solidFill>
            <a:ln w="9525">
              <a:noFill/>
            </a:ln>
          </p:spPr>
          <p:txBody>
            <a:bodyPr/>
            <a:lstStyle/>
            <a:p>
              <a:endParaRPr lang="zh-CN" altLang="en-US"/>
            </a:p>
          </p:txBody>
        </p:sp>
        <p:sp>
          <p:nvSpPr>
            <p:cNvPr id="64525" name="任意多边形 64524"/>
            <p:cNvSpPr/>
            <p:nvPr/>
          </p:nvSpPr>
          <p:spPr>
            <a:xfrm>
              <a:off x="1680" y="1283"/>
              <a:ext cx="155" cy="155"/>
            </a:xfrm>
            <a:custGeom>
              <a:avLst/>
              <a:gdLst/>
              <a:ahLst/>
              <a:cxnLst/>
              <a:rect l="0" t="0" r="0" b="0"/>
              <a:pathLst>
                <a:path w="387" h="387">
                  <a:moveTo>
                    <a:pt x="325" y="371"/>
                  </a:moveTo>
                  <a:cubicBezTo>
                    <a:pt x="325" y="371"/>
                    <a:pt x="278" y="387"/>
                    <a:pt x="262" y="387"/>
                  </a:cubicBezTo>
                  <a:cubicBezTo>
                    <a:pt x="262" y="387"/>
                    <a:pt x="169" y="387"/>
                    <a:pt x="138" y="340"/>
                  </a:cubicBezTo>
                  <a:cubicBezTo>
                    <a:pt x="107" y="293"/>
                    <a:pt x="92" y="262"/>
                    <a:pt x="92" y="262"/>
                  </a:cubicBezTo>
                  <a:cubicBezTo>
                    <a:pt x="92" y="262"/>
                    <a:pt x="76" y="262"/>
                    <a:pt x="76" y="262"/>
                  </a:cubicBezTo>
                  <a:cubicBezTo>
                    <a:pt x="61" y="262"/>
                    <a:pt x="45" y="216"/>
                    <a:pt x="30" y="216"/>
                  </a:cubicBezTo>
                  <a:cubicBezTo>
                    <a:pt x="30" y="200"/>
                    <a:pt x="0" y="154"/>
                    <a:pt x="30" y="138"/>
                  </a:cubicBezTo>
                  <a:cubicBezTo>
                    <a:pt x="45" y="123"/>
                    <a:pt x="76" y="138"/>
                    <a:pt x="76" y="154"/>
                  </a:cubicBezTo>
                  <a:cubicBezTo>
                    <a:pt x="76" y="154"/>
                    <a:pt x="107" y="200"/>
                    <a:pt x="107" y="200"/>
                  </a:cubicBezTo>
                  <a:cubicBezTo>
                    <a:pt x="123" y="200"/>
                    <a:pt x="123" y="200"/>
                    <a:pt x="123" y="200"/>
                  </a:cubicBezTo>
                  <a:cubicBezTo>
                    <a:pt x="123" y="200"/>
                    <a:pt x="107" y="154"/>
                    <a:pt x="107" y="154"/>
                  </a:cubicBezTo>
                  <a:cubicBezTo>
                    <a:pt x="123" y="138"/>
                    <a:pt x="169" y="92"/>
                    <a:pt x="154" y="76"/>
                  </a:cubicBezTo>
                  <a:cubicBezTo>
                    <a:pt x="154" y="76"/>
                    <a:pt x="138" y="61"/>
                    <a:pt x="138" y="61"/>
                  </a:cubicBezTo>
                  <a:cubicBezTo>
                    <a:pt x="138" y="45"/>
                    <a:pt x="185" y="14"/>
                    <a:pt x="185" y="0"/>
                  </a:cubicBezTo>
                  <a:cubicBezTo>
                    <a:pt x="200" y="0"/>
                    <a:pt x="293" y="0"/>
                    <a:pt x="340" y="0"/>
                  </a:cubicBezTo>
                  <a:cubicBezTo>
                    <a:pt x="340" y="0"/>
                    <a:pt x="371" y="45"/>
                    <a:pt x="371" y="107"/>
                  </a:cubicBezTo>
                  <a:cubicBezTo>
                    <a:pt x="371" y="107"/>
                    <a:pt x="371" y="123"/>
                    <a:pt x="356" y="138"/>
                  </a:cubicBezTo>
                  <a:cubicBezTo>
                    <a:pt x="356" y="138"/>
                    <a:pt x="387" y="169"/>
                    <a:pt x="371" y="216"/>
                  </a:cubicBezTo>
                  <a:cubicBezTo>
                    <a:pt x="371" y="262"/>
                    <a:pt x="340" y="309"/>
                    <a:pt x="340" y="325"/>
                  </a:cubicBezTo>
                  <a:cubicBezTo>
                    <a:pt x="340" y="340"/>
                    <a:pt x="340" y="371"/>
                    <a:pt x="325" y="371"/>
                  </a:cubicBezTo>
                  <a:lnTo>
                    <a:pt x="325" y="371"/>
                  </a:lnTo>
                  <a:close/>
                </a:path>
              </a:pathLst>
            </a:custGeom>
            <a:solidFill>
              <a:srgbClr val="F1B15F"/>
            </a:solidFill>
            <a:ln w="9525">
              <a:noFill/>
            </a:ln>
          </p:spPr>
          <p:txBody>
            <a:bodyPr/>
            <a:lstStyle/>
            <a:p>
              <a:endParaRPr lang="zh-CN" altLang="en-US"/>
            </a:p>
          </p:txBody>
        </p:sp>
        <p:sp>
          <p:nvSpPr>
            <p:cNvPr id="64526" name="任意多边形 64525"/>
            <p:cNvSpPr/>
            <p:nvPr/>
          </p:nvSpPr>
          <p:spPr>
            <a:xfrm>
              <a:off x="1680" y="1283"/>
              <a:ext cx="136" cy="155"/>
            </a:xfrm>
            <a:custGeom>
              <a:avLst/>
              <a:gdLst/>
              <a:ahLst/>
              <a:cxnLst/>
              <a:rect l="0" t="0" r="0" b="0"/>
              <a:pathLst>
                <a:path w="340" h="387">
                  <a:moveTo>
                    <a:pt x="30" y="138"/>
                  </a:moveTo>
                  <a:cubicBezTo>
                    <a:pt x="45" y="123"/>
                    <a:pt x="75" y="138"/>
                    <a:pt x="75" y="154"/>
                  </a:cubicBezTo>
                  <a:cubicBezTo>
                    <a:pt x="75" y="154"/>
                    <a:pt x="107" y="200"/>
                    <a:pt x="107" y="200"/>
                  </a:cubicBezTo>
                  <a:cubicBezTo>
                    <a:pt x="123" y="200"/>
                    <a:pt x="123" y="200"/>
                    <a:pt x="123" y="200"/>
                  </a:cubicBezTo>
                  <a:cubicBezTo>
                    <a:pt x="123" y="200"/>
                    <a:pt x="107" y="154"/>
                    <a:pt x="107" y="154"/>
                  </a:cubicBezTo>
                  <a:cubicBezTo>
                    <a:pt x="123" y="138"/>
                    <a:pt x="169" y="92"/>
                    <a:pt x="153" y="76"/>
                  </a:cubicBezTo>
                  <a:cubicBezTo>
                    <a:pt x="153" y="76"/>
                    <a:pt x="137" y="61"/>
                    <a:pt x="137" y="61"/>
                  </a:cubicBezTo>
                  <a:cubicBezTo>
                    <a:pt x="137" y="45"/>
                    <a:pt x="185" y="14"/>
                    <a:pt x="185" y="0"/>
                  </a:cubicBezTo>
                  <a:cubicBezTo>
                    <a:pt x="185" y="0"/>
                    <a:pt x="200" y="0"/>
                    <a:pt x="200" y="0"/>
                  </a:cubicBezTo>
                  <a:cubicBezTo>
                    <a:pt x="231" y="30"/>
                    <a:pt x="262" y="92"/>
                    <a:pt x="247" y="92"/>
                  </a:cubicBezTo>
                  <a:cubicBezTo>
                    <a:pt x="231" y="92"/>
                    <a:pt x="200" y="107"/>
                    <a:pt x="200" y="107"/>
                  </a:cubicBezTo>
                  <a:cubicBezTo>
                    <a:pt x="200" y="107"/>
                    <a:pt x="200" y="138"/>
                    <a:pt x="200" y="154"/>
                  </a:cubicBezTo>
                  <a:cubicBezTo>
                    <a:pt x="185" y="154"/>
                    <a:pt x="169" y="154"/>
                    <a:pt x="169" y="154"/>
                  </a:cubicBezTo>
                  <a:cubicBezTo>
                    <a:pt x="169" y="169"/>
                    <a:pt x="169" y="216"/>
                    <a:pt x="185" y="231"/>
                  </a:cubicBezTo>
                  <a:cubicBezTo>
                    <a:pt x="200" y="247"/>
                    <a:pt x="231" y="231"/>
                    <a:pt x="231" y="231"/>
                  </a:cubicBezTo>
                  <a:cubicBezTo>
                    <a:pt x="216" y="247"/>
                    <a:pt x="216" y="293"/>
                    <a:pt x="216" y="309"/>
                  </a:cubicBezTo>
                  <a:cubicBezTo>
                    <a:pt x="216" y="325"/>
                    <a:pt x="247" y="356"/>
                    <a:pt x="278" y="371"/>
                  </a:cubicBezTo>
                  <a:cubicBezTo>
                    <a:pt x="278" y="371"/>
                    <a:pt x="308" y="356"/>
                    <a:pt x="340" y="356"/>
                  </a:cubicBezTo>
                  <a:cubicBezTo>
                    <a:pt x="340" y="371"/>
                    <a:pt x="324" y="371"/>
                    <a:pt x="324" y="371"/>
                  </a:cubicBezTo>
                  <a:cubicBezTo>
                    <a:pt x="324" y="371"/>
                    <a:pt x="278" y="387"/>
                    <a:pt x="262" y="387"/>
                  </a:cubicBezTo>
                  <a:cubicBezTo>
                    <a:pt x="262" y="387"/>
                    <a:pt x="169" y="387"/>
                    <a:pt x="137" y="340"/>
                  </a:cubicBezTo>
                  <a:cubicBezTo>
                    <a:pt x="107" y="293"/>
                    <a:pt x="91" y="262"/>
                    <a:pt x="91" y="262"/>
                  </a:cubicBezTo>
                  <a:cubicBezTo>
                    <a:pt x="91" y="262"/>
                    <a:pt x="75" y="262"/>
                    <a:pt x="75" y="262"/>
                  </a:cubicBezTo>
                  <a:cubicBezTo>
                    <a:pt x="61" y="262"/>
                    <a:pt x="45" y="216"/>
                    <a:pt x="30" y="216"/>
                  </a:cubicBezTo>
                  <a:cubicBezTo>
                    <a:pt x="30" y="200"/>
                    <a:pt x="0" y="154"/>
                    <a:pt x="30" y="138"/>
                  </a:cubicBezTo>
                  <a:lnTo>
                    <a:pt x="30" y="138"/>
                  </a:lnTo>
                  <a:close/>
                </a:path>
              </a:pathLst>
            </a:custGeom>
            <a:solidFill>
              <a:srgbClr val="E99D5A"/>
            </a:solidFill>
            <a:ln w="9525">
              <a:noFill/>
            </a:ln>
          </p:spPr>
          <p:txBody>
            <a:bodyPr/>
            <a:lstStyle/>
            <a:p>
              <a:endParaRPr lang="zh-CN" altLang="en-US"/>
            </a:p>
          </p:txBody>
        </p:sp>
        <p:sp>
          <p:nvSpPr>
            <p:cNvPr id="64527" name="任意多边形 64526"/>
            <p:cNvSpPr/>
            <p:nvPr/>
          </p:nvSpPr>
          <p:spPr>
            <a:xfrm>
              <a:off x="1612" y="2294"/>
              <a:ext cx="80" cy="31"/>
            </a:xfrm>
            <a:custGeom>
              <a:avLst/>
              <a:gdLst/>
              <a:ahLst/>
              <a:cxnLst/>
              <a:rect l="0" t="0" r="0" b="0"/>
              <a:pathLst>
                <a:path w="199" h="77">
                  <a:moveTo>
                    <a:pt x="76" y="77"/>
                  </a:moveTo>
                  <a:cubicBezTo>
                    <a:pt x="122" y="77"/>
                    <a:pt x="199" y="0"/>
                    <a:pt x="122" y="0"/>
                  </a:cubicBezTo>
                  <a:cubicBezTo>
                    <a:pt x="76" y="0"/>
                    <a:pt x="0" y="77"/>
                    <a:pt x="76" y="77"/>
                  </a:cubicBezTo>
                  <a:lnTo>
                    <a:pt x="76" y="77"/>
                  </a:lnTo>
                  <a:close/>
                </a:path>
              </a:pathLst>
            </a:custGeom>
            <a:solidFill>
              <a:srgbClr val="121212"/>
            </a:solidFill>
            <a:ln w="9525">
              <a:noFill/>
            </a:ln>
          </p:spPr>
          <p:txBody>
            <a:bodyPr/>
            <a:lstStyle/>
            <a:p>
              <a:endParaRPr lang="zh-CN" altLang="en-US"/>
            </a:p>
          </p:txBody>
        </p:sp>
        <p:sp>
          <p:nvSpPr>
            <p:cNvPr id="64528" name="任意多边形 64527"/>
            <p:cNvSpPr/>
            <p:nvPr/>
          </p:nvSpPr>
          <p:spPr>
            <a:xfrm>
              <a:off x="1562" y="2568"/>
              <a:ext cx="112" cy="86"/>
            </a:xfrm>
            <a:custGeom>
              <a:avLst/>
              <a:gdLst/>
              <a:ahLst/>
              <a:cxnLst/>
              <a:rect l="0" t="0" r="0" b="0"/>
              <a:pathLst>
                <a:path w="280" h="215">
                  <a:moveTo>
                    <a:pt x="93" y="0"/>
                  </a:moveTo>
                  <a:cubicBezTo>
                    <a:pt x="93" y="0"/>
                    <a:pt x="0" y="123"/>
                    <a:pt x="0" y="183"/>
                  </a:cubicBezTo>
                  <a:cubicBezTo>
                    <a:pt x="0" y="183"/>
                    <a:pt x="217" y="215"/>
                    <a:pt x="232" y="137"/>
                  </a:cubicBezTo>
                  <a:cubicBezTo>
                    <a:pt x="248" y="91"/>
                    <a:pt x="248" y="91"/>
                    <a:pt x="248" y="91"/>
                  </a:cubicBezTo>
                  <a:cubicBezTo>
                    <a:pt x="248" y="91"/>
                    <a:pt x="280" y="123"/>
                    <a:pt x="262" y="15"/>
                  </a:cubicBezTo>
                  <a:lnTo>
                    <a:pt x="93" y="0"/>
                  </a:lnTo>
                  <a:lnTo>
                    <a:pt x="93" y="0"/>
                  </a:lnTo>
                  <a:close/>
                </a:path>
              </a:pathLst>
            </a:custGeom>
            <a:solidFill>
              <a:srgbClr val="000000"/>
            </a:solidFill>
            <a:ln w="9525">
              <a:noFill/>
            </a:ln>
          </p:spPr>
          <p:txBody>
            <a:bodyPr/>
            <a:lstStyle/>
            <a:p>
              <a:endParaRPr lang="zh-CN" altLang="en-US"/>
            </a:p>
          </p:txBody>
        </p:sp>
        <p:sp>
          <p:nvSpPr>
            <p:cNvPr id="64529" name="任意多边形 64528"/>
            <p:cNvSpPr/>
            <p:nvPr/>
          </p:nvSpPr>
          <p:spPr>
            <a:xfrm>
              <a:off x="1860" y="2542"/>
              <a:ext cx="124" cy="112"/>
            </a:xfrm>
            <a:custGeom>
              <a:avLst/>
              <a:gdLst/>
              <a:ahLst/>
              <a:cxnLst/>
              <a:rect l="0" t="0" r="0" b="0"/>
              <a:pathLst>
                <a:path w="310" h="280">
                  <a:moveTo>
                    <a:pt x="0" y="61"/>
                  </a:moveTo>
                  <a:cubicBezTo>
                    <a:pt x="0" y="61"/>
                    <a:pt x="0" y="123"/>
                    <a:pt x="0" y="155"/>
                  </a:cubicBezTo>
                  <a:cubicBezTo>
                    <a:pt x="0" y="155"/>
                    <a:pt x="45" y="201"/>
                    <a:pt x="93" y="201"/>
                  </a:cubicBezTo>
                  <a:cubicBezTo>
                    <a:pt x="93" y="201"/>
                    <a:pt x="107" y="248"/>
                    <a:pt x="107" y="248"/>
                  </a:cubicBezTo>
                  <a:cubicBezTo>
                    <a:pt x="123" y="262"/>
                    <a:pt x="107" y="248"/>
                    <a:pt x="107" y="248"/>
                  </a:cubicBezTo>
                  <a:cubicBezTo>
                    <a:pt x="107" y="248"/>
                    <a:pt x="262" y="280"/>
                    <a:pt x="310" y="262"/>
                  </a:cubicBezTo>
                  <a:cubicBezTo>
                    <a:pt x="310" y="217"/>
                    <a:pt x="310" y="217"/>
                    <a:pt x="310" y="217"/>
                  </a:cubicBezTo>
                  <a:cubicBezTo>
                    <a:pt x="310" y="217"/>
                    <a:pt x="217" y="107"/>
                    <a:pt x="186" y="61"/>
                  </a:cubicBezTo>
                  <a:cubicBezTo>
                    <a:pt x="169" y="0"/>
                    <a:pt x="0" y="61"/>
                    <a:pt x="0" y="61"/>
                  </a:cubicBezTo>
                  <a:lnTo>
                    <a:pt x="0" y="61"/>
                  </a:lnTo>
                  <a:close/>
                </a:path>
              </a:pathLst>
            </a:custGeom>
            <a:solidFill>
              <a:srgbClr val="000000"/>
            </a:solidFill>
            <a:ln w="9525">
              <a:noFill/>
            </a:ln>
          </p:spPr>
          <p:txBody>
            <a:bodyPr/>
            <a:lstStyle/>
            <a:p>
              <a:endParaRPr lang="zh-CN" altLang="en-US"/>
            </a:p>
          </p:txBody>
        </p:sp>
        <p:sp>
          <p:nvSpPr>
            <p:cNvPr id="64530" name="任意多边形 64529"/>
            <p:cNvSpPr/>
            <p:nvPr/>
          </p:nvSpPr>
          <p:spPr>
            <a:xfrm>
              <a:off x="1574" y="1823"/>
              <a:ext cx="385" cy="782"/>
            </a:xfrm>
            <a:custGeom>
              <a:avLst/>
              <a:gdLst/>
              <a:ahLst/>
              <a:cxnLst/>
              <a:rect l="0" t="0" r="0" b="0"/>
              <a:pathLst>
                <a:path w="962" h="1955">
                  <a:moveTo>
                    <a:pt x="46" y="1877"/>
                  </a:moveTo>
                  <a:cubicBezTo>
                    <a:pt x="46" y="1877"/>
                    <a:pt x="248" y="1923"/>
                    <a:pt x="263" y="1861"/>
                  </a:cubicBezTo>
                  <a:cubicBezTo>
                    <a:pt x="279" y="1799"/>
                    <a:pt x="232" y="1644"/>
                    <a:pt x="232" y="1644"/>
                  </a:cubicBezTo>
                  <a:cubicBezTo>
                    <a:pt x="232" y="1644"/>
                    <a:pt x="341" y="1008"/>
                    <a:pt x="357" y="992"/>
                  </a:cubicBezTo>
                  <a:cubicBezTo>
                    <a:pt x="372" y="992"/>
                    <a:pt x="434" y="729"/>
                    <a:pt x="465" y="558"/>
                  </a:cubicBezTo>
                  <a:cubicBezTo>
                    <a:pt x="496" y="620"/>
                    <a:pt x="496" y="620"/>
                    <a:pt x="496" y="620"/>
                  </a:cubicBezTo>
                  <a:cubicBezTo>
                    <a:pt x="496" y="620"/>
                    <a:pt x="605" y="1721"/>
                    <a:pt x="714" y="1861"/>
                  </a:cubicBezTo>
                  <a:cubicBezTo>
                    <a:pt x="714" y="1861"/>
                    <a:pt x="854" y="1955"/>
                    <a:pt x="916" y="1892"/>
                  </a:cubicBezTo>
                  <a:cubicBezTo>
                    <a:pt x="916" y="1892"/>
                    <a:pt x="962" y="1846"/>
                    <a:pt x="916" y="1706"/>
                  </a:cubicBezTo>
                  <a:cubicBezTo>
                    <a:pt x="916" y="1706"/>
                    <a:pt x="947" y="1473"/>
                    <a:pt x="900" y="1365"/>
                  </a:cubicBezTo>
                  <a:cubicBezTo>
                    <a:pt x="900" y="1365"/>
                    <a:pt x="900" y="977"/>
                    <a:pt x="900" y="899"/>
                  </a:cubicBezTo>
                  <a:cubicBezTo>
                    <a:pt x="900" y="822"/>
                    <a:pt x="854" y="434"/>
                    <a:pt x="869" y="372"/>
                  </a:cubicBezTo>
                  <a:cubicBezTo>
                    <a:pt x="869" y="310"/>
                    <a:pt x="869" y="310"/>
                    <a:pt x="869" y="310"/>
                  </a:cubicBezTo>
                  <a:cubicBezTo>
                    <a:pt x="823" y="186"/>
                    <a:pt x="823" y="186"/>
                    <a:pt x="823" y="186"/>
                  </a:cubicBezTo>
                  <a:cubicBezTo>
                    <a:pt x="807" y="31"/>
                    <a:pt x="807" y="31"/>
                    <a:pt x="807" y="31"/>
                  </a:cubicBezTo>
                  <a:cubicBezTo>
                    <a:pt x="807" y="31"/>
                    <a:pt x="574" y="93"/>
                    <a:pt x="465" y="77"/>
                  </a:cubicBezTo>
                  <a:cubicBezTo>
                    <a:pt x="217" y="0"/>
                    <a:pt x="217" y="0"/>
                    <a:pt x="217" y="0"/>
                  </a:cubicBezTo>
                  <a:cubicBezTo>
                    <a:pt x="201" y="77"/>
                    <a:pt x="201" y="77"/>
                    <a:pt x="201" y="77"/>
                  </a:cubicBezTo>
                  <a:cubicBezTo>
                    <a:pt x="201" y="77"/>
                    <a:pt x="62" y="217"/>
                    <a:pt x="46" y="262"/>
                  </a:cubicBezTo>
                  <a:cubicBezTo>
                    <a:pt x="77" y="356"/>
                    <a:pt x="77" y="356"/>
                    <a:pt x="77" y="356"/>
                  </a:cubicBezTo>
                  <a:cubicBezTo>
                    <a:pt x="77" y="356"/>
                    <a:pt x="62" y="744"/>
                    <a:pt x="77" y="853"/>
                  </a:cubicBezTo>
                  <a:cubicBezTo>
                    <a:pt x="77" y="853"/>
                    <a:pt x="31" y="1349"/>
                    <a:pt x="46" y="1442"/>
                  </a:cubicBezTo>
                  <a:cubicBezTo>
                    <a:pt x="46" y="1442"/>
                    <a:pt x="0" y="1690"/>
                    <a:pt x="15" y="1737"/>
                  </a:cubicBezTo>
                  <a:cubicBezTo>
                    <a:pt x="31" y="1784"/>
                    <a:pt x="46" y="1877"/>
                    <a:pt x="46" y="1877"/>
                  </a:cubicBezTo>
                  <a:lnTo>
                    <a:pt x="46" y="1877"/>
                  </a:lnTo>
                  <a:close/>
                </a:path>
              </a:pathLst>
            </a:custGeom>
            <a:solidFill>
              <a:srgbClr val="121212"/>
            </a:solidFill>
            <a:ln w="9525">
              <a:noFill/>
            </a:ln>
          </p:spPr>
          <p:txBody>
            <a:bodyPr/>
            <a:lstStyle/>
            <a:p>
              <a:endParaRPr lang="zh-CN" altLang="en-US"/>
            </a:p>
          </p:txBody>
        </p:sp>
        <p:sp>
          <p:nvSpPr>
            <p:cNvPr id="64531" name="任意多边形 64530"/>
            <p:cNvSpPr/>
            <p:nvPr/>
          </p:nvSpPr>
          <p:spPr>
            <a:xfrm>
              <a:off x="1816" y="1935"/>
              <a:ext cx="7" cy="1"/>
            </a:xfrm>
            <a:custGeom>
              <a:avLst/>
              <a:gdLst/>
              <a:ahLst/>
              <a:cxnLst/>
              <a:rect l="0" t="0" r="0" b="0"/>
              <a:pathLst>
                <a:path w="17" h="2">
                  <a:moveTo>
                    <a:pt x="0" y="0"/>
                  </a:moveTo>
                  <a:cubicBezTo>
                    <a:pt x="0" y="0"/>
                    <a:pt x="0" y="0"/>
                    <a:pt x="17" y="0"/>
                  </a:cubicBezTo>
                  <a:lnTo>
                    <a:pt x="0" y="0"/>
                  </a:lnTo>
                  <a:lnTo>
                    <a:pt x="0" y="0"/>
                  </a:lnTo>
                  <a:close/>
                </a:path>
              </a:pathLst>
            </a:custGeom>
            <a:solidFill>
              <a:srgbClr val="000000"/>
            </a:solidFill>
            <a:ln w="9525">
              <a:noFill/>
            </a:ln>
          </p:spPr>
          <p:txBody>
            <a:bodyPr/>
            <a:lstStyle/>
            <a:p>
              <a:endParaRPr lang="zh-CN" altLang="en-US"/>
            </a:p>
          </p:txBody>
        </p:sp>
        <p:sp>
          <p:nvSpPr>
            <p:cNvPr id="64532" name="任意多边形 64531"/>
            <p:cNvSpPr/>
            <p:nvPr/>
          </p:nvSpPr>
          <p:spPr>
            <a:xfrm>
              <a:off x="1872" y="1965"/>
              <a:ext cx="7" cy="7"/>
            </a:xfrm>
            <a:custGeom>
              <a:avLst/>
              <a:gdLst/>
              <a:ahLst/>
              <a:cxnLst/>
              <a:rect l="0" t="0" r="0" b="0"/>
              <a:pathLst>
                <a:path w="17" h="17">
                  <a:moveTo>
                    <a:pt x="0" y="17"/>
                  </a:moveTo>
                  <a:cubicBezTo>
                    <a:pt x="0" y="17"/>
                    <a:pt x="17" y="17"/>
                    <a:pt x="17" y="0"/>
                  </a:cubicBezTo>
                  <a:cubicBezTo>
                    <a:pt x="17" y="0"/>
                    <a:pt x="17" y="17"/>
                    <a:pt x="0" y="17"/>
                  </a:cubicBezTo>
                  <a:lnTo>
                    <a:pt x="0" y="17"/>
                  </a:lnTo>
                  <a:close/>
                </a:path>
              </a:pathLst>
            </a:custGeom>
            <a:solidFill>
              <a:srgbClr val="000000"/>
            </a:solidFill>
            <a:ln w="9525">
              <a:noFill/>
            </a:ln>
          </p:spPr>
          <p:txBody>
            <a:bodyPr/>
            <a:lstStyle/>
            <a:p>
              <a:endParaRPr lang="zh-CN" altLang="en-US"/>
            </a:p>
          </p:txBody>
        </p:sp>
        <p:sp>
          <p:nvSpPr>
            <p:cNvPr id="64533" name="任意多边形 64532"/>
            <p:cNvSpPr/>
            <p:nvPr/>
          </p:nvSpPr>
          <p:spPr>
            <a:xfrm>
              <a:off x="1872" y="2028"/>
              <a:ext cx="7" cy="1"/>
            </a:xfrm>
            <a:custGeom>
              <a:avLst/>
              <a:gdLst/>
              <a:ahLst/>
              <a:cxnLst/>
              <a:rect l="0" t="0" r="0" b="0"/>
              <a:pathLst>
                <a:path w="17" h="2">
                  <a:moveTo>
                    <a:pt x="0" y="0"/>
                  </a:moveTo>
                  <a:cubicBezTo>
                    <a:pt x="17" y="0"/>
                    <a:pt x="17" y="0"/>
                    <a:pt x="17" y="0"/>
                  </a:cubicBezTo>
                  <a:cubicBezTo>
                    <a:pt x="17" y="0"/>
                    <a:pt x="17" y="0"/>
                    <a:pt x="0" y="0"/>
                  </a:cubicBezTo>
                  <a:lnTo>
                    <a:pt x="0" y="0"/>
                  </a:lnTo>
                  <a:close/>
                </a:path>
              </a:pathLst>
            </a:custGeom>
            <a:solidFill>
              <a:srgbClr val="000000"/>
            </a:solidFill>
            <a:ln w="9525">
              <a:noFill/>
            </a:ln>
          </p:spPr>
          <p:txBody>
            <a:bodyPr/>
            <a:lstStyle/>
            <a:p>
              <a:endParaRPr lang="zh-CN" altLang="en-US"/>
            </a:p>
          </p:txBody>
        </p:sp>
        <p:sp>
          <p:nvSpPr>
            <p:cNvPr id="64534" name="任意多边形 64533"/>
            <p:cNvSpPr/>
            <p:nvPr/>
          </p:nvSpPr>
          <p:spPr>
            <a:xfrm>
              <a:off x="1593" y="1885"/>
              <a:ext cx="329" cy="701"/>
            </a:xfrm>
            <a:custGeom>
              <a:avLst/>
              <a:gdLst/>
              <a:ahLst/>
              <a:cxnLst/>
              <a:rect l="0" t="0" r="0" b="0"/>
              <a:pathLst>
                <a:path w="822" h="1752">
                  <a:moveTo>
                    <a:pt x="822" y="1752"/>
                  </a:moveTo>
                  <a:cubicBezTo>
                    <a:pt x="806" y="1674"/>
                    <a:pt x="791" y="1581"/>
                    <a:pt x="775" y="1550"/>
                  </a:cubicBezTo>
                  <a:cubicBezTo>
                    <a:pt x="744" y="1488"/>
                    <a:pt x="744" y="1379"/>
                    <a:pt x="744" y="1379"/>
                  </a:cubicBezTo>
                  <a:cubicBezTo>
                    <a:pt x="806" y="1364"/>
                    <a:pt x="822" y="1131"/>
                    <a:pt x="822" y="1131"/>
                  </a:cubicBezTo>
                  <a:cubicBezTo>
                    <a:pt x="822" y="1131"/>
                    <a:pt x="744" y="1224"/>
                    <a:pt x="713" y="1209"/>
                  </a:cubicBezTo>
                  <a:cubicBezTo>
                    <a:pt x="682" y="1209"/>
                    <a:pt x="697" y="1162"/>
                    <a:pt x="713" y="1053"/>
                  </a:cubicBezTo>
                  <a:cubicBezTo>
                    <a:pt x="728" y="960"/>
                    <a:pt x="666" y="681"/>
                    <a:pt x="666" y="681"/>
                  </a:cubicBezTo>
                  <a:cubicBezTo>
                    <a:pt x="682" y="759"/>
                    <a:pt x="666" y="929"/>
                    <a:pt x="666" y="929"/>
                  </a:cubicBezTo>
                  <a:cubicBezTo>
                    <a:pt x="666" y="929"/>
                    <a:pt x="589" y="619"/>
                    <a:pt x="573" y="526"/>
                  </a:cubicBezTo>
                  <a:cubicBezTo>
                    <a:pt x="573" y="448"/>
                    <a:pt x="682" y="371"/>
                    <a:pt x="697" y="355"/>
                  </a:cubicBezTo>
                  <a:cubicBezTo>
                    <a:pt x="604" y="433"/>
                    <a:pt x="495" y="355"/>
                    <a:pt x="495" y="355"/>
                  </a:cubicBezTo>
                  <a:cubicBezTo>
                    <a:pt x="542" y="340"/>
                    <a:pt x="666" y="247"/>
                    <a:pt x="697" y="216"/>
                  </a:cubicBezTo>
                  <a:cubicBezTo>
                    <a:pt x="635" y="247"/>
                    <a:pt x="495" y="278"/>
                    <a:pt x="495" y="278"/>
                  </a:cubicBezTo>
                  <a:cubicBezTo>
                    <a:pt x="558" y="123"/>
                    <a:pt x="558" y="123"/>
                    <a:pt x="558" y="123"/>
                  </a:cubicBezTo>
                  <a:cubicBezTo>
                    <a:pt x="527" y="216"/>
                    <a:pt x="433" y="262"/>
                    <a:pt x="371" y="169"/>
                  </a:cubicBezTo>
                  <a:cubicBezTo>
                    <a:pt x="325" y="76"/>
                    <a:pt x="216" y="0"/>
                    <a:pt x="216" y="0"/>
                  </a:cubicBezTo>
                  <a:cubicBezTo>
                    <a:pt x="263" y="61"/>
                    <a:pt x="294" y="216"/>
                    <a:pt x="294" y="216"/>
                  </a:cubicBezTo>
                  <a:cubicBezTo>
                    <a:pt x="294" y="216"/>
                    <a:pt x="263" y="200"/>
                    <a:pt x="154" y="154"/>
                  </a:cubicBezTo>
                  <a:cubicBezTo>
                    <a:pt x="76" y="123"/>
                    <a:pt x="61" y="61"/>
                    <a:pt x="61" y="14"/>
                  </a:cubicBezTo>
                  <a:cubicBezTo>
                    <a:pt x="30" y="61"/>
                    <a:pt x="14" y="92"/>
                    <a:pt x="0" y="107"/>
                  </a:cubicBezTo>
                  <a:cubicBezTo>
                    <a:pt x="14" y="154"/>
                    <a:pt x="14" y="154"/>
                    <a:pt x="14" y="154"/>
                  </a:cubicBezTo>
                  <a:cubicBezTo>
                    <a:pt x="61" y="355"/>
                    <a:pt x="387" y="309"/>
                    <a:pt x="340" y="355"/>
                  </a:cubicBezTo>
                  <a:cubicBezTo>
                    <a:pt x="278" y="402"/>
                    <a:pt x="123" y="324"/>
                    <a:pt x="123" y="324"/>
                  </a:cubicBezTo>
                  <a:cubicBezTo>
                    <a:pt x="154" y="386"/>
                    <a:pt x="278" y="417"/>
                    <a:pt x="278" y="417"/>
                  </a:cubicBezTo>
                  <a:cubicBezTo>
                    <a:pt x="278" y="417"/>
                    <a:pt x="278" y="541"/>
                    <a:pt x="185" y="728"/>
                  </a:cubicBezTo>
                  <a:cubicBezTo>
                    <a:pt x="107" y="898"/>
                    <a:pt x="185" y="1038"/>
                    <a:pt x="185" y="1038"/>
                  </a:cubicBezTo>
                  <a:cubicBezTo>
                    <a:pt x="123" y="1038"/>
                    <a:pt x="107" y="836"/>
                    <a:pt x="107" y="836"/>
                  </a:cubicBezTo>
                  <a:cubicBezTo>
                    <a:pt x="107" y="836"/>
                    <a:pt x="107" y="1116"/>
                    <a:pt x="92" y="1209"/>
                  </a:cubicBezTo>
                  <a:cubicBezTo>
                    <a:pt x="76" y="1302"/>
                    <a:pt x="154" y="1519"/>
                    <a:pt x="154" y="1519"/>
                  </a:cubicBezTo>
                  <a:cubicBezTo>
                    <a:pt x="76" y="1519"/>
                    <a:pt x="45" y="1317"/>
                    <a:pt x="45" y="1317"/>
                  </a:cubicBezTo>
                  <a:cubicBezTo>
                    <a:pt x="30" y="1348"/>
                    <a:pt x="61" y="1519"/>
                    <a:pt x="92" y="1596"/>
                  </a:cubicBezTo>
                  <a:cubicBezTo>
                    <a:pt x="107" y="1627"/>
                    <a:pt x="107" y="1690"/>
                    <a:pt x="92" y="1736"/>
                  </a:cubicBezTo>
                  <a:cubicBezTo>
                    <a:pt x="138" y="1736"/>
                    <a:pt x="200" y="1736"/>
                    <a:pt x="216" y="1705"/>
                  </a:cubicBezTo>
                  <a:cubicBezTo>
                    <a:pt x="231" y="1643"/>
                    <a:pt x="185" y="1488"/>
                    <a:pt x="185" y="1488"/>
                  </a:cubicBezTo>
                  <a:cubicBezTo>
                    <a:pt x="185" y="1488"/>
                    <a:pt x="294" y="852"/>
                    <a:pt x="309" y="836"/>
                  </a:cubicBezTo>
                  <a:cubicBezTo>
                    <a:pt x="325" y="836"/>
                    <a:pt x="387" y="573"/>
                    <a:pt x="418" y="402"/>
                  </a:cubicBezTo>
                  <a:cubicBezTo>
                    <a:pt x="449" y="464"/>
                    <a:pt x="449" y="464"/>
                    <a:pt x="449" y="464"/>
                  </a:cubicBezTo>
                  <a:cubicBezTo>
                    <a:pt x="449" y="464"/>
                    <a:pt x="558" y="1565"/>
                    <a:pt x="666" y="1705"/>
                  </a:cubicBezTo>
                  <a:cubicBezTo>
                    <a:pt x="666" y="1705"/>
                    <a:pt x="744" y="1752"/>
                    <a:pt x="822" y="1752"/>
                  </a:cubicBezTo>
                  <a:lnTo>
                    <a:pt x="822" y="1752"/>
                  </a:lnTo>
                  <a:close/>
                </a:path>
              </a:pathLst>
            </a:custGeom>
            <a:solidFill>
              <a:srgbClr val="000000"/>
            </a:solidFill>
            <a:ln w="9525">
              <a:noFill/>
            </a:ln>
          </p:spPr>
          <p:txBody>
            <a:bodyPr/>
            <a:lstStyle/>
            <a:p>
              <a:endParaRPr lang="zh-CN" altLang="en-US"/>
            </a:p>
          </p:txBody>
        </p:sp>
        <p:sp>
          <p:nvSpPr>
            <p:cNvPr id="64535" name="任意多边形 64534"/>
            <p:cNvSpPr/>
            <p:nvPr/>
          </p:nvSpPr>
          <p:spPr>
            <a:xfrm>
              <a:off x="1587" y="1897"/>
              <a:ext cx="55" cy="81"/>
            </a:xfrm>
            <a:custGeom>
              <a:avLst/>
              <a:gdLst/>
              <a:ahLst/>
              <a:cxnLst/>
              <a:rect l="0" t="0" r="0" b="0"/>
              <a:pathLst>
                <a:path w="137" h="202">
                  <a:moveTo>
                    <a:pt x="0" y="93"/>
                  </a:moveTo>
                  <a:cubicBezTo>
                    <a:pt x="0" y="93"/>
                    <a:pt x="29" y="187"/>
                    <a:pt x="76" y="202"/>
                  </a:cubicBezTo>
                  <a:cubicBezTo>
                    <a:pt x="76" y="202"/>
                    <a:pt x="45" y="124"/>
                    <a:pt x="76" y="108"/>
                  </a:cubicBezTo>
                  <a:cubicBezTo>
                    <a:pt x="76" y="108"/>
                    <a:pt x="137" y="62"/>
                    <a:pt x="106" y="0"/>
                  </a:cubicBezTo>
                  <a:lnTo>
                    <a:pt x="0" y="93"/>
                  </a:lnTo>
                  <a:lnTo>
                    <a:pt x="0" y="93"/>
                  </a:lnTo>
                  <a:close/>
                </a:path>
              </a:pathLst>
            </a:custGeom>
            <a:solidFill>
              <a:srgbClr val="E99D5A"/>
            </a:solidFill>
            <a:ln w="9525">
              <a:noFill/>
            </a:ln>
          </p:spPr>
          <p:txBody>
            <a:bodyPr/>
            <a:lstStyle/>
            <a:p>
              <a:endParaRPr lang="zh-CN" altLang="en-US"/>
            </a:p>
          </p:txBody>
        </p:sp>
        <p:sp>
          <p:nvSpPr>
            <p:cNvPr id="64536" name="任意多边形 64535"/>
            <p:cNvSpPr/>
            <p:nvPr/>
          </p:nvSpPr>
          <p:spPr>
            <a:xfrm>
              <a:off x="1612" y="1432"/>
              <a:ext cx="291" cy="422"/>
            </a:xfrm>
            <a:custGeom>
              <a:avLst/>
              <a:gdLst/>
              <a:ahLst/>
              <a:cxnLst/>
              <a:rect l="0" t="0" r="0" b="0"/>
              <a:pathLst>
                <a:path w="727" h="1055">
                  <a:moveTo>
                    <a:pt x="216" y="0"/>
                  </a:moveTo>
                  <a:cubicBezTo>
                    <a:pt x="216" y="0"/>
                    <a:pt x="262" y="108"/>
                    <a:pt x="309" y="108"/>
                  </a:cubicBezTo>
                  <a:cubicBezTo>
                    <a:pt x="309" y="108"/>
                    <a:pt x="386" y="139"/>
                    <a:pt x="464" y="77"/>
                  </a:cubicBezTo>
                  <a:cubicBezTo>
                    <a:pt x="619" y="713"/>
                    <a:pt x="619" y="713"/>
                    <a:pt x="619" y="713"/>
                  </a:cubicBezTo>
                  <a:cubicBezTo>
                    <a:pt x="727" y="1023"/>
                    <a:pt x="727" y="1023"/>
                    <a:pt x="727" y="1023"/>
                  </a:cubicBezTo>
                  <a:cubicBezTo>
                    <a:pt x="371" y="1055"/>
                    <a:pt x="371" y="1055"/>
                    <a:pt x="371" y="1055"/>
                  </a:cubicBezTo>
                  <a:cubicBezTo>
                    <a:pt x="30" y="1023"/>
                    <a:pt x="30" y="1023"/>
                    <a:pt x="30" y="1023"/>
                  </a:cubicBezTo>
                  <a:cubicBezTo>
                    <a:pt x="0" y="310"/>
                    <a:pt x="0" y="310"/>
                    <a:pt x="0" y="310"/>
                  </a:cubicBezTo>
                  <a:lnTo>
                    <a:pt x="216" y="0"/>
                  </a:lnTo>
                  <a:lnTo>
                    <a:pt x="216" y="0"/>
                  </a:lnTo>
                  <a:close/>
                </a:path>
              </a:pathLst>
            </a:custGeom>
            <a:solidFill>
              <a:srgbClr val="F2F2F8"/>
            </a:solidFill>
            <a:ln w="9525">
              <a:noFill/>
            </a:ln>
          </p:spPr>
          <p:txBody>
            <a:bodyPr/>
            <a:lstStyle/>
            <a:p>
              <a:endParaRPr lang="zh-CN" altLang="en-US"/>
            </a:p>
          </p:txBody>
        </p:sp>
        <p:sp>
          <p:nvSpPr>
            <p:cNvPr id="64537" name="任意多边形 64536"/>
            <p:cNvSpPr/>
            <p:nvPr/>
          </p:nvSpPr>
          <p:spPr>
            <a:xfrm>
              <a:off x="1668" y="1481"/>
              <a:ext cx="61" cy="56"/>
            </a:xfrm>
            <a:custGeom>
              <a:avLst/>
              <a:gdLst/>
              <a:ahLst/>
              <a:cxnLst/>
              <a:rect l="0" t="0" r="0" b="0"/>
              <a:pathLst>
                <a:path w="152" h="139">
                  <a:moveTo>
                    <a:pt x="0" y="108"/>
                  </a:moveTo>
                  <a:lnTo>
                    <a:pt x="152" y="0"/>
                  </a:lnTo>
                  <a:lnTo>
                    <a:pt x="0" y="139"/>
                  </a:lnTo>
                  <a:lnTo>
                    <a:pt x="0" y="108"/>
                  </a:lnTo>
                  <a:lnTo>
                    <a:pt x="0" y="108"/>
                  </a:lnTo>
                  <a:close/>
                </a:path>
              </a:pathLst>
            </a:custGeom>
            <a:solidFill>
              <a:srgbClr val="BABABA"/>
            </a:solidFill>
            <a:ln w="9525">
              <a:noFill/>
            </a:ln>
          </p:spPr>
          <p:txBody>
            <a:bodyPr/>
            <a:lstStyle/>
            <a:p>
              <a:endParaRPr lang="zh-CN" altLang="en-US"/>
            </a:p>
          </p:txBody>
        </p:sp>
        <p:sp>
          <p:nvSpPr>
            <p:cNvPr id="64538" name="任意多边形 64537"/>
            <p:cNvSpPr/>
            <p:nvPr/>
          </p:nvSpPr>
          <p:spPr>
            <a:xfrm>
              <a:off x="1755" y="1494"/>
              <a:ext cx="136" cy="335"/>
            </a:xfrm>
            <a:custGeom>
              <a:avLst/>
              <a:gdLst/>
              <a:ahLst/>
              <a:cxnLst/>
              <a:rect l="0" t="0" r="0" b="0"/>
              <a:pathLst>
                <a:path w="340" h="837">
                  <a:moveTo>
                    <a:pt x="0" y="0"/>
                  </a:moveTo>
                  <a:cubicBezTo>
                    <a:pt x="123" y="92"/>
                    <a:pt x="123" y="92"/>
                    <a:pt x="123" y="92"/>
                  </a:cubicBezTo>
                  <a:cubicBezTo>
                    <a:pt x="231" y="449"/>
                    <a:pt x="231" y="449"/>
                    <a:pt x="231" y="449"/>
                  </a:cubicBezTo>
                  <a:cubicBezTo>
                    <a:pt x="340" y="775"/>
                    <a:pt x="340" y="775"/>
                    <a:pt x="340" y="775"/>
                  </a:cubicBezTo>
                  <a:cubicBezTo>
                    <a:pt x="340" y="775"/>
                    <a:pt x="137" y="837"/>
                    <a:pt x="91" y="760"/>
                  </a:cubicBezTo>
                  <a:cubicBezTo>
                    <a:pt x="91" y="760"/>
                    <a:pt x="216" y="806"/>
                    <a:pt x="200" y="682"/>
                  </a:cubicBezTo>
                  <a:cubicBezTo>
                    <a:pt x="185" y="557"/>
                    <a:pt x="123" y="574"/>
                    <a:pt x="91" y="526"/>
                  </a:cubicBezTo>
                  <a:cubicBezTo>
                    <a:pt x="91" y="526"/>
                    <a:pt x="123" y="526"/>
                    <a:pt x="123" y="433"/>
                  </a:cubicBezTo>
                  <a:cubicBezTo>
                    <a:pt x="123" y="340"/>
                    <a:pt x="107" y="123"/>
                    <a:pt x="107" y="123"/>
                  </a:cubicBezTo>
                  <a:cubicBezTo>
                    <a:pt x="107" y="123"/>
                    <a:pt x="61" y="61"/>
                    <a:pt x="0" y="0"/>
                  </a:cubicBezTo>
                  <a:lnTo>
                    <a:pt x="0" y="0"/>
                  </a:lnTo>
                  <a:close/>
                </a:path>
              </a:pathLst>
            </a:custGeom>
            <a:solidFill>
              <a:srgbClr val="BABABA"/>
            </a:solidFill>
            <a:ln w="9525">
              <a:noFill/>
            </a:ln>
          </p:spPr>
          <p:txBody>
            <a:bodyPr/>
            <a:lstStyle/>
            <a:p>
              <a:endParaRPr lang="zh-CN" altLang="en-US"/>
            </a:p>
          </p:txBody>
        </p:sp>
        <p:sp>
          <p:nvSpPr>
            <p:cNvPr id="64539" name="任意多边形 64538"/>
            <p:cNvSpPr/>
            <p:nvPr/>
          </p:nvSpPr>
          <p:spPr>
            <a:xfrm>
              <a:off x="1513" y="1444"/>
              <a:ext cx="179" cy="521"/>
            </a:xfrm>
            <a:custGeom>
              <a:avLst/>
              <a:gdLst/>
              <a:ahLst/>
              <a:cxnLst/>
              <a:rect l="0" t="0" r="0" b="0"/>
              <a:pathLst>
                <a:path w="447" h="1302">
                  <a:moveTo>
                    <a:pt x="185" y="1302"/>
                  </a:moveTo>
                  <a:cubicBezTo>
                    <a:pt x="185" y="1302"/>
                    <a:pt x="200" y="1209"/>
                    <a:pt x="308" y="1162"/>
                  </a:cubicBezTo>
                  <a:cubicBezTo>
                    <a:pt x="308" y="1162"/>
                    <a:pt x="416" y="914"/>
                    <a:pt x="416" y="681"/>
                  </a:cubicBezTo>
                  <a:cubicBezTo>
                    <a:pt x="432" y="433"/>
                    <a:pt x="416" y="61"/>
                    <a:pt x="447" y="0"/>
                  </a:cubicBezTo>
                  <a:cubicBezTo>
                    <a:pt x="447" y="0"/>
                    <a:pt x="416" y="14"/>
                    <a:pt x="385" y="61"/>
                  </a:cubicBezTo>
                  <a:cubicBezTo>
                    <a:pt x="385" y="61"/>
                    <a:pt x="154" y="107"/>
                    <a:pt x="107" y="138"/>
                  </a:cubicBezTo>
                  <a:cubicBezTo>
                    <a:pt x="107" y="138"/>
                    <a:pt x="30" y="340"/>
                    <a:pt x="0" y="712"/>
                  </a:cubicBezTo>
                  <a:cubicBezTo>
                    <a:pt x="0" y="712"/>
                    <a:pt x="30" y="945"/>
                    <a:pt x="45" y="976"/>
                  </a:cubicBezTo>
                  <a:cubicBezTo>
                    <a:pt x="61" y="1007"/>
                    <a:pt x="123" y="1178"/>
                    <a:pt x="185" y="1302"/>
                  </a:cubicBezTo>
                  <a:lnTo>
                    <a:pt x="185" y="1302"/>
                  </a:lnTo>
                  <a:close/>
                </a:path>
              </a:pathLst>
            </a:custGeom>
            <a:solidFill>
              <a:srgbClr val="121212"/>
            </a:solidFill>
            <a:ln w="9525">
              <a:noFill/>
            </a:ln>
          </p:spPr>
          <p:txBody>
            <a:bodyPr/>
            <a:lstStyle/>
            <a:p>
              <a:endParaRPr lang="zh-CN" altLang="en-US"/>
            </a:p>
          </p:txBody>
        </p:sp>
        <p:sp>
          <p:nvSpPr>
            <p:cNvPr id="64540" name="任意多边形 64539"/>
            <p:cNvSpPr/>
            <p:nvPr/>
          </p:nvSpPr>
          <p:spPr>
            <a:xfrm>
              <a:off x="1668" y="1823"/>
              <a:ext cx="211" cy="56"/>
            </a:xfrm>
            <a:custGeom>
              <a:avLst/>
              <a:gdLst/>
              <a:ahLst/>
              <a:cxnLst/>
              <a:rect l="0" t="0" r="0" b="0"/>
              <a:pathLst>
                <a:path w="527" h="139">
                  <a:moveTo>
                    <a:pt x="496" y="0"/>
                  </a:moveTo>
                  <a:cubicBezTo>
                    <a:pt x="325" y="77"/>
                    <a:pt x="108" y="62"/>
                    <a:pt x="15" y="62"/>
                  </a:cubicBezTo>
                  <a:cubicBezTo>
                    <a:pt x="15" y="62"/>
                    <a:pt x="0" y="77"/>
                    <a:pt x="0" y="77"/>
                  </a:cubicBezTo>
                  <a:cubicBezTo>
                    <a:pt x="0" y="77"/>
                    <a:pt x="310" y="139"/>
                    <a:pt x="527" y="62"/>
                  </a:cubicBezTo>
                  <a:lnTo>
                    <a:pt x="496" y="0"/>
                  </a:lnTo>
                  <a:lnTo>
                    <a:pt x="496" y="0"/>
                  </a:lnTo>
                  <a:close/>
                </a:path>
              </a:pathLst>
            </a:custGeom>
            <a:solidFill>
              <a:srgbClr val="000000"/>
            </a:solidFill>
            <a:ln w="9525">
              <a:noFill/>
            </a:ln>
          </p:spPr>
          <p:txBody>
            <a:bodyPr/>
            <a:lstStyle/>
            <a:p>
              <a:endParaRPr lang="zh-CN" altLang="en-US"/>
            </a:p>
          </p:txBody>
        </p:sp>
        <p:sp>
          <p:nvSpPr>
            <p:cNvPr id="64541" name="任意多边形 64540"/>
            <p:cNvSpPr/>
            <p:nvPr/>
          </p:nvSpPr>
          <p:spPr>
            <a:xfrm>
              <a:off x="1624" y="1494"/>
              <a:ext cx="62" cy="285"/>
            </a:xfrm>
            <a:custGeom>
              <a:avLst/>
              <a:gdLst/>
              <a:ahLst/>
              <a:cxnLst/>
              <a:rect l="0" t="0" r="0" b="0"/>
              <a:pathLst>
                <a:path w="155" h="712">
                  <a:moveTo>
                    <a:pt x="123" y="712"/>
                  </a:moveTo>
                  <a:cubicBezTo>
                    <a:pt x="139" y="666"/>
                    <a:pt x="139" y="604"/>
                    <a:pt x="139" y="557"/>
                  </a:cubicBezTo>
                  <a:cubicBezTo>
                    <a:pt x="155" y="542"/>
                    <a:pt x="155" y="526"/>
                    <a:pt x="155" y="526"/>
                  </a:cubicBezTo>
                  <a:cubicBezTo>
                    <a:pt x="91" y="356"/>
                    <a:pt x="15" y="77"/>
                    <a:pt x="15" y="77"/>
                  </a:cubicBezTo>
                  <a:cubicBezTo>
                    <a:pt x="61" y="61"/>
                    <a:pt x="61" y="61"/>
                    <a:pt x="61" y="61"/>
                  </a:cubicBezTo>
                  <a:cubicBezTo>
                    <a:pt x="45" y="30"/>
                    <a:pt x="15" y="0"/>
                    <a:pt x="15" y="0"/>
                  </a:cubicBezTo>
                  <a:cubicBezTo>
                    <a:pt x="45" y="61"/>
                    <a:pt x="45" y="61"/>
                    <a:pt x="45" y="61"/>
                  </a:cubicBezTo>
                  <a:cubicBezTo>
                    <a:pt x="15" y="61"/>
                    <a:pt x="0" y="77"/>
                    <a:pt x="0" y="77"/>
                  </a:cubicBezTo>
                  <a:cubicBezTo>
                    <a:pt x="61" y="340"/>
                    <a:pt x="107" y="588"/>
                    <a:pt x="123" y="712"/>
                  </a:cubicBezTo>
                  <a:lnTo>
                    <a:pt x="123" y="712"/>
                  </a:lnTo>
                  <a:close/>
                </a:path>
              </a:pathLst>
            </a:custGeom>
            <a:solidFill>
              <a:srgbClr val="000000"/>
            </a:solidFill>
            <a:ln w="9525">
              <a:noFill/>
            </a:ln>
          </p:spPr>
          <p:txBody>
            <a:bodyPr/>
            <a:lstStyle/>
            <a:p>
              <a:endParaRPr lang="zh-CN" altLang="en-US"/>
            </a:p>
          </p:txBody>
        </p:sp>
        <p:sp>
          <p:nvSpPr>
            <p:cNvPr id="64542" name="任意多边形 64541"/>
            <p:cNvSpPr/>
            <p:nvPr/>
          </p:nvSpPr>
          <p:spPr>
            <a:xfrm>
              <a:off x="1630" y="1631"/>
              <a:ext cx="1" cy="30"/>
            </a:xfrm>
            <a:custGeom>
              <a:avLst/>
              <a:gdLst/>
              <a:ahLst/>
              <a:cxnLst/>
              <a:rect l="0" t="0" r="0" b="0"/>
              <a:pathLst>
                <a:path w="2" h="74">
                  <a:moveTo>
                    <a:pt x="0" y="14"/>
                  </a:moveTo>
                  <a:cubicBezTo>
                    <a:pt x="0" y="0"/>
                    <a:pt x="0" y="14"/>
                    <a:pt x="0" y="74"/>
                  </a:cubicBezTo>
                  <a:cubicBezTo>
                    <a:pt x="0" y="60"/>
                    <a:pt x="0" y="44"/>
                    <a:pt x="0" y="29"/>
                  </a:cubicBezTo>
                  <a:cubicBezTo>
                    <a:pt x="0" y="14"/>
                    <a:pt x="0" y="14"/>
                    <a:pt x="0" y="14"/>
                  </a:cubicBezTo>
                  <a:lnTo>
                    <a:pt x="0" y="14"/>
                  </a:lnTo>
                  <a:close/>
                </a:path>
              </a:pathLst>
            </a:custGeom>
            <a:solidFill>
              <a:srgbClr val="000000"/>
            </a:solidFill>
            <a:ln w="9525">
              <a:noFill/>
            </a:ln>
          </p:spPr>
          <p:txBody>
            <a:bodyPr/>
            <a:lstStyle/>
            <a:p>
              <a:endParaRPr lang="zh-CN" altLang="en-US"/>
            </a:p>
          </p:txBody>
        </p:sp>
        <p:sp>
          <p:nvSpPr>
            <p:cNvPr id="64543" name="任意多边形 64542"/>
            <p:cNvSpPr/>
            <p:nvPr/>
          </p:nvSpPr>
          <p:spPr>
            <a:xfrm>
              <a:off x="1531" y="1531"/>
              <a:ext cx="118" cy="378"/>
            </a:xfrm>
            <a:custGeom>
              <a:avLst/>
              <a:gdLst/>
              <a:ahLst/>
              <a:cxnLst/>
              <a:rect l="0" t="0" r="0" b="0"/>
              <a:pathLst>
                <a:path w="294" h="944">
                  <a:moveTo>
                    <a:pt x="294" y="882"/>
                  </a:moveTo>
                  <a:cubicBezTo>
                    <a:pt x="263" y="805"/>
                    <a:pt x="263" y="681"/>
                    <a:pt x="263" y="681"/>
                  </a:cubicBezTo>
                  <a:cubicBezTo>
                    <a:pt x="263" y="572"/>
                    <a:pt x="247" y="418"/>
                    <a:pt x="247" y="324"/>
                  </a:cubicBezTo>
                  <a:cubicBezTo>
                    <a:pt x="247" y="434"/>
                    <a:pt x="217" y="588"/>
                    <a:pt x="217" y="588"/>
                  </a:cubicBezTo>
                  <a:cubicBezTo>
                    <a:pt x="217" y="495"/>
                    <a:pt x="201" y="262"/>
                    <a:pt x="201" y="262"/>
                  </a:cubicBezTo>
                  <a:cubicBezTo>
                    <a:pt x="201" y="262"/>
                    <a:pt x="201" y="681"/>
                    <a:pt x="201" y="681"/>
                  </a:cubicBezTo>
                  <a:cubicBezTo>
                    <a:pt x="139" y="619"/>
                    <a:pt x="123" y="418"/>
                    <a:pt x="123" y="418"/>
                  </a:cubicBezTo>
                  <a:cubicBezTo>
                    <a:pt x="139" y="293"/>
                    <a:pt x="93" y="0"/>
                    <a:pt x="93" y="0"/>
                  </a:cubicBezTo>
                  <a:cubicBezTo>
                    <a:pt x="93" y="0"/>
                    <a:pt x="123" y="356"/>
                    <a:pt x="93" y="386"/>
                  </a:cubicBezTo>
                  <a:cubicBezTo>
                    <a:pt x="45" y="418"/>
                    <a:pt x="0" y="293"/>
                    <a:pt x="0" y="293"/>
                  </a:cubicBezTo>
                  <a:cubicBezTo>
                    <a:pt x="14" y="386"/>
                    <a:pt x="77" y="434"/>
                    <a:pt x="93" y="434"/>
                  </a:cubicBezTo>
                  <a:cubicBezTo>
                    <a:pt x="77" y="434"/>
                    <a:pt x="61" y="464"/>
                    <a:pt x="61" y="464"/>
                  </a:cubicBezTo>
                  <a:cubicBezTo>
                    <a:pt x="93" y="464"/>
                    <a:pt x="93" y="495"/>
                    <a:pt x="93" y="495"/>
                  </a:cubicBezTo>
                  <a:cubicBezTo>
                    <a:pt x="77" y="495"/>
                    <a:pt x="14" y="541"/>
                    <a:pt x="14" y="541"/>
                  </a:cubicBezTo>
                  <a:cubicBezTo>
                    <a:pt x="61" y="526"/>
                    <a:pt x="107" y="541"/>
                    <a:pt x="107" y="541"/>
                  </a:cubicBezTo>
                  <a:cubicBezTo>
                    <a:pt x="77" y="541"/>
                    <a:pt x="31" y="572"/>
                    <a:pt x="31" y="572"/>
                  </a:cubicBezTo>
                  <a:cubicBezTo>
                    <a:pt x="93" y="557"/>
                    <a:pt x="123" y="619"/>
                    <a:pt x="139" y="635"/>
                  </a:cubicBezTo>
                  <a:cubicBezTo>
                    <a:pt x="139" y="651"/>
                    <a:pt x="217" y="836"/>
                    <a:pt x="263" y="944"/>
                  </a:cubicBezTo>
                  <a:cubicBezTo>
                    <a:pt x="263" y="944"/>
                    <a:pt x="278" y="913"/>
                    <a:pt x="294" y="882"/>
                  </a:cubicBezTo>
                  <a:lnTo>
                    <a:pt x="294" y="882"/>
                  </a:lnTo>
                  <a:close/>
                </a:path>
              </a:pathLst>
            </a:custGeom>
            <a:solidFill>
              <a:srgbClr val="000000"/>
            </a:solidFill>
            <a:ln w="9525">
              <a:noFill/>
            </a:ln>
          </p:spPr>
          <p:txBody>
            <a:bodyPr/>
            <a:lstStyle/>
            <a:p>
              <a:endParaRPr lang="zh-CN" altLang="en-US"/>
            </a:p>
          </p:txBody>
        </p:sp>
        <p:sp>
          <p:nvSpPr>
            <p:cNvPr id="64544" name="任意多边形 64543"/>
            <p:cNvSpPr/>
            <p:nvPr/>
          </p:nvSpPr>
          <p:spPr>
            <a:xfrm>
              <a:off x="1792" y="1456"/>
              <a:ext cx="491" cy="559"/>
            </a:xfrm>
            <a:custGeom>
              <a:avLst/>
              <a:gdLst/>
              <a:ahLst/>
              <a:cxnLst/>
              <a:rect l="0" t="0" r="0" b="0"/>
              <a:pathLst>
                <a:path w="1227" h="1397">
                  <a:moveTo>
                    <a:pt x="0" y="31"/>
                  </a:moveTo>
                  <a:cubicBezTo>
                    <a:pt x="0" y="31"/>
                    <a:pt x="0" y="388"/>
                    <a:pt x="30" y="574"/>
                  </a:cubicBezTo>
                  <a:cubicBezTo>
                    <a:pt x="30" y="574"/>
                    <a:pt x="216" y="1273"/>
                    <a:pt x="434" y="1397"/>
                  </a:cubicBezTo>
                  <a:cubicBezTo>
                    <a:pt x="434" y="1397"/>
                    <a:pt x="512" y="1351"/>
                    <a:pt x="512" y="1335"/>
                  </a:cubicBezTo>
                  <a:cubicBezTo>
                    <a:pt x="527" y="1304"/>
                    <a:pt x="418" y="698"/>
                    <a:pt x="403" y="651"/>
                  </a:cubicBezTo>
                  <a:cubicBezTo>
                    <a:pt x="387" y="605"/>
                    <a:pt x="372" y="388"/>
                    <a:pt x="372" y="388"/>
                  </a:cubicBezTo>
                  <a:cubicBezTo>
                    <a:pt x="372" y="388"/>
                    <a:pt x="558" y="403"/>
                    <a:pt x="589" y="403"/>
                  </a:cubicBezTo>
                  <a:cubicBezTo>
                    <a:pt x="589" y="403"/>
                    <a:pt x="589" y="450"/>
                    <a:pt x="636" y="434"/>
                  </a:cubicBezTo>
                  <a:cubicBezTo>
                    <a:pt x="683" y="434"/>
                    <a:pt x="854" y="403"/>
                    <a:pt x="869" y="388"/>
                  </a:cubicBezTo>
                  <a:cubicBezTo>
                    <a:pt x="900" y="388"/>
                    <a:pt x="1196" y="341"/>
                    <a:pt x="1211" y="341"/>
                  </a:cubicBezTo>
                  <a:cubicBezTo>
                    <a:pt x="1227" y="325"/>
                    <a:pt x="1180" y="170"/>
                    <a:pt x="1164" y="155"/>
                  </a:cubicBezTo>
                  <a:cubicBezTo>
                    <a:pt x="1164" y="139"/>
                    <a:pt x="760" y="170"/>
                    <a:pt x="667" y="186"/>
                  </a:cubicBezTo>
                  <a:cubicBezTo>
                    <a:pt x="667" y="186"/>
                    <a:pt x="512" y="170"/>
                    <a:pt x="496" y="170"/>
                  </a:cubicBezTo>
                  <a:cubicBezTo>
                    <a:pt x="480" y="155"/>
                    <a:pt x="418" y="170"/>
                    <a:pt x="418" y="170"/>
                  </a:cubicBezTo>
                  <a:cubicBezTo>
                    <a:pt x="418" y="170"/>
                    <a:pt x="403" y="124"/>
                    <a:pt x="387" y="124"/>
                  </a:cubicBezTo>
                  <a:cubicBezTo>
                    <a:pt x="387" y="124"/>
                    <a:pt x="341" y="124"/>
                    <a:pt x="341" y="124"/>
                  </a:cubicBezTo>
                  <a:cubicBezTo>
                    <a:pt x="341" y="124"/>
                    <a:pt x="356" y="62"/>
                    <a:pt x="309" y="31"/>
                  </a:cubicBezTo>
                  <a:cubicBezTo>
                    <a:pt x="247" y="15"/>
                    <a:pt x="170" y="31"/>
                    <a:pt x="138" y="15"/>
                  </a:cubicBezTo>
                  <a:cubicBezTo>
                    <a:pt x="107" y="0"/>
                    <a:pt x="45" y="0"/>
                    <a:pt x="45" y="0"/>
                  </a:cubicBezTo>
                  <a:lnTo>
                    <a:pt x="0" y="31"/>
                  </a:lnTo>
                  <a:lnTo>
                    <a:pt x="0" y="31"/>
                  </a:lnTo>
                  <a:close/>
                </a:path>
              </a:pathLst>
            </a:custGeom>
            <a:solidFill>
              <a:srgbClr val="000000"/>
            </a:solidFill>
            <a:ln w="9525">
              <a:noFill/>
            </a:ln>
          </p:spPr>
          <p:txBody>
            <a:bodyPr/>
            <a:lstStyle/>
            <a:p>
              <a:endParaRPr lang="zh-CN" altLang="en-US"/>
            </a:p>
          </p:txBody>
        </p:sp>
        <p:sp>
          <p:nvSpPr>
            <p:cNvPr id="64545" name="任意多边形 64544"/>
            <p:cNvSpPr/>
            <p:nvPr/>
          </p:nvSpPr>
          <p:spPr>
            <a:xfrm>
              <a:off x="1792" y="1463"/>
              <a:ext cx="472" cy="515"/>
            </a:xfrm>
            <a:custGeom>
              <a:avLst/>
              <a:gdLst/>
              <a:ahLst/>
              <a:cxnLst/>
              <a:rect l="0" t="0" r="0" b="0"/>
              <a:pathLst>
                <a:path w="1180" h="1287">
                  <a:moveTo>
                    <a:pt x="1149" y="155"/>
                  </a:moveTo>
                  <a:cubicBezTo>
                    <a:pt x="1118" y="139"/>
                    <a:pt x="698" y="201"/>
                    <a:pt x="698" y="201"/>
                  </a:cubicBezTo>
                  <a:cubicBezTo>
                    <a:pt x="698" y="201"/>
                    <a:pt x="543" y="325"/>
                    <a:pt x="481" y="325"/>
                  </a:cubicBezTo>
                  <a:cubicBezTo>
                    <a:pt x="481" y="325"/>
                    <a:pt x="636" y="248"/>
                    <a:pt x="605" y="201"/>
                  </a:cubicBezTo>
                  <a:cubicBezTo>
                    <a:pt x="573" y="155"/>
                    <a:pt x="450" y="325"/>
                    <a:pt x="450" y="325"/>
                  </a:cubicBezTo>
                  <a:cubicBezTo>
                    <a:pt x="450" y="325"/>
                    <a:pt x="481" y="232"/>
                    <a:pt x="543" y="201"/>
                  </a:cubicBezTo>
                  <a:cubicBezTo>
                    <a:pt x="543" y="201"/>
                    <a:pt x="465" y="170"/>
                    <a:pt x="402" y="310"/>
                  </a:cubicBezTo>
                  <a:cubicBezTo>
                    <a:pt x="402" y="310"/>
                    <a:pt x="419" y="232"/>
                    <a:pt x="434" y="201"/>
                  </a:cubicBezTo>
                  <a:cubicBezTo>
                    <a:pt x="450" y="201"/>
                    <a:pt x="450" y="186"/>
                    <a:pt x="450" y="186"/>
                  </a:cubicBezTo>
                  <a:cubicBezTo>
                    <a:pt x="481" y="170"/>
                    <a:pt x="434" y="170"/>
                    <a:pt x="419" y="186"/>
                  </a:cubicBezTo>
                  <a:cubicBezTo>
                    <a:pt x="388" y="201"/>
                    <a:pt x="372" y="279"/>
                    <a:pt x="372" y="279"/>
                  </a:cubicBezTo>
                  <a:cubicBezTo>
                    <a:pt x="372" y="279"/>
                    <a:pt x="340" y="186"/>
                    <a:pt x="388" y="170"/>
                  </a:cubicBezTo>
                  <a:cubicBezTo>
                    <a:pt x="388" y="170"/>
                    <a:pt x="326" y="139"/>
                    <a:pt x="340" y="232"/>
                  </a:cubicBezTo>
                  <a:cubicBezTo>
                    <a:pt x="340" y="232"/>
                    <a:pt x="340" y="232"/>
                    <a:pt x="340" y="232"/>
                  </a:cubicBezTo>
                  <a:cubicBezTo>
                    <a:pt x="340" y="325"/>
                    <a:pt x="248" y="93"/>
                    <a:pt x="326" y="31"/>
                  </a:cubicBezTo>
                  <a:cubicBezTo>
                    <a:pt x="310" y="31"/>
                    <a:pt x="310" y="15"/>
                    <a:pt x="310" y="15"/>
                  </a:cubicBezTo>
                  <a:cubicBezTo>
                    <a:pt x="278" y="15"/>
                    <a:pt x="264" y="15"/>
                    <a:pt x="232" y="15"/>
                  </a:cubicBezTo>
                  <a:cubicBezTo>
                    <a:pt x="232" y="15"/>
                    <a:pt x="232" y="15"/>
                    <a:pt x="232" y="15"/>
                  </a:cubicBezTo>
                  <a:cubicBezTo>
                    <a:pt x="232" y="15"/>
                    <a:pt x="139" y="15"/>
                    <a:pt x="139" y="15"/>
                  </a:cubicBezTo>
                  <a:cubicBezTo>
                    <a:pt x="155" y="15"/>
                    <a:pt x="169" y="62"/>
                    <a:pt x="201" y="62"/>
                  </a:cubicBezTo>
                  <a:cubicBezTo>
                    <a:pt x="201" y="62"/>
                    <a:pt x="77" y="62"/>
                    <a:pt x="15" y="0"/>
                  </a:cubicBezTo>
                  <a:cubicBezTo>
                    <a:pt x="0" y="15"/>
                    <a:pt x="0" y="15"/>
                    <a:pt x="0" y="15"/>
                  </a:cubicBezTo>
                  <a:cubicBezTo>
                    <a:pt x="0" y="15"/>
                    <a:pt x="0" y="15"/>
                    <a:pt x="0" y="31"/>
                  </a:cubicBezTo>
                  <a:cubicBezTo>
                    <a:pt x="31" y="62"/>
                    <a:pt x="61" y="93"/>
                    <a:pt x="77" y="93"/>
                  </a:cubicBezTo>
                  <a:cubicBezTo>
                    <a:pt x="107" y="108"/>
                    <a:pt x="31" y="170"/>
                    <a:pt x="31" y="341"/>
                  </a:cubicBezTo>
                  <a:cubicBezTo>
                    <a:pt x="31" y="403"/>
                    <a:pt x="31" y="465"/>
                    <a:pt x="15" y="511"/>
                  </a:cubicBezTo>
                  <a:cubicBezTo>
                    <a:pt x="15" y="527"/>
                    <a:pt x="31" y="542"/>
                    <a:pt x="31" y="558"/>
                  </a:cubicBezTo>
                  <a:cubicBezTo>
                    <a:pt x="31" y="558"/>
                    <a:pt x="31" y="589"/>
                    <a:pt x="45" y="635"/>
                  </a:cubicBezTo>
                  <a:cubicBezTo>
                    <a:pt x="93" y="356"/>
                    <a:pt x="93" y="356"/>
                    <a:pt x="93" y="356"/>
                  </a:cubicBezTo>
                  <a:cubicBezTo>
                    <a:pt x="123" y="108"/>
                    <a:pt x="123" y="108"/>
                    <a:pt x="123" y="108"/>
                  </a:cubicBezTo>
                  <a:cubicBezTo>
                    <a:pt x="107" y="372"/>
                    <a:pt x="107" y="372"/>
                    <a:pt x="107" y="372"/>
                  </a:cubicBezTo>
                  <a:cubicBezTo>
                    <a:pt x="107" y="372"/>
                    <a:pt x="93" y="651"/>
                    <a:pt x="123" y="651"/>
                  </a:cubicBezTo>
                  <a:cubicBezTo>
                    <a:pt x="155" y="666"/>
                    <a:pt x="310" y="1148"/>
                    <a:pt x="326" y="1148"/>
                  </a:cubicBezTo>
                  <a:cubicBezTo>
                    <a:pt x="340" y="1163"/>
                    <a:pt x="434" y="1287"/>
                    <a:pt x="434" y="1287"/>
                  </a:cubicBezTo>
                  <a:cubicBezTo>
                    <a:pt x="434" y="1287"/>
                    <a:pt x="388" y="837"/>
                    <a:pt x="388" y="790"/>
                  </a:cubicBezTo>
                  <a:cubicBezTo>
                    <a:pt x="388" y="759"/>
                    <a:pt x="356" y="356"/>
                    <a:pt x="356" y="356"/>
                  </a:cubicBezTo>
                  <a:cubicBezTo>
                    <a:pt x="356" y="356"/>
                    <a:pt x="495" y="356"/>
                    <a:pt x="511" y="341"/>
                  </a:cubicBezTo>
                  <a:cubicBezTo>
                    <a:pt x="543" y="341"/>
                    <a:pt x="636" y="325"/>
                    <a:pt x="667" y="325"/>
                  </a:cubicBezTo>
                  <a:cubicBezTo>
                    <a:pt x="667" y="325"/>
                    <a:pt x="621" y="341"/>
                    <a:pt x="636" y="356"/>
                  </a:cubicBezTo>
                  <a:cubicBezTo>
                    <a:pt x="652" y="387"/>
                    <a:pt x="760" y="356"/>
                    <a:pt x="806" y="341"/>
                  </a:cubicBezTo>
                  <a:cubicBezTo>
                    <a:pt x="838" y="341"/>
                    <a:pt x="1180" y="294"/>
                    <a:pt x="1180" y="294"/>
                  </a:cubicBezTo>
                  <a:cubicBezTo>
                    <a:pt x="1180" y="294"/>
                    <a:pt x="1180" y="170"/>
                    <a:pt x="1149" y="155"/>
                  </a:cubicBezTo>
                  <a:lnTo>
                    <a:pt x="1149" y="155"/>
                  </a:lnTo>
                  <a:close/>
                </a:path>
              </a:pathLst>
            </a:custGeom>
            <a:solidFill>
              <a:srgbClr val="121212"/>
            </a:solidFill>
            <a:ln w="9525">
              <a:noFill/>
            </a:ln>
          </p:spPr>
          <p:txBody>
            <a:bodyPr/>
            <a:lstStyle/>
            <a:p>
              <a:endParaRPr lang="zh-CN" altLang="en-US"/>
            </a:p>
          </p:txBody>
        </p:sp>
        <p:sp>
          <p:nvSpPr>
            <p:cNvPr id="64546" name="任意多边形 64545"/>
            <p:cNvSpPr/>
            <p:nvPr/>
          </p:nvSpPr>
          <p:spPr>
            <a:xfrm>
              <a:off x="1692" y="1469"/>
              <a:ext cx="81" cy="335"/>
            </a:xfrm>
            <a:custGeom>
              <a:avLst/>
              <a:gdLst/>
              <a:ahLst/>
              <a:cxnLst/>
              <a:rect l="0" t="0" r="0" b="0"/>
              <a:pathLst>
                <a:path w="202" h="837">
                  <a:moveTo>
                    <a:pt x="0" y="759"/>
                  </a:moveTo>
                  <a:cubicBezTo>
                    <a:pt x="108" y="837"/>
                    <a:pt x="108" y="837"/>
                    <a:pt x="108" y="837"/>
                  </a:cubicBezTo>
                  <a:cubicBezTo>
                    <a:pt x="202" y="743"/>
                    <a:pt x="202" y="743"/>
                    <a:pt x="202" y="743"/>
                  </a:cubicBezTo>
                  <a:cubicBezTo>
                    <a:pt x="202" y="743"/>
                    <a:pt x="171" y="200"/>
                    <a:pt x="171" y="185"/>
                  </a:cubicBezTo>
                  <a:cubicBezTo>
                    <a:pt x="171" y="169"/>
                    <a:pt x="140" y="107"/>
                    <a:pt x="140" y="107"/>
                  </a:cubicBezTo>
                  <a:cubicBezTo>
                    <a:pt x="171" y="45"/>
                    <a:pt x="171" y="45"/>
                    <a:pt x="171" y="45"/>
                  </a:cubicBezTo>
                  <a:cubicBezTo>
                    <a:pt x="171" y="45"/>
                    <a:pt x="140" y="0"/>
                    <a:pt x="108" y="14"/>
                  </a:cubicBezTo>
                  <a:cubicBezTo>
                    <a:pt x="77" y="30"/>
                    <a:pt x="62" y="92"/>
                    <a:pt x="62" y="92"/>
                  </a:cubicBezTo>
                  <a:cubicBezTo>
                    <a:pt x="31" y="169"/>
                    <a:pt x="31" y="169"/>
                    <a:pt x="31" y="169"/>
                  </a:cubicBezTo>
                  <a:lnTo>
                    <a:pt x="0" y="759"/>
                  </a:lnTo>
                  <a:lnTo>
                    <a:pt x="0" y="759"/>
                  </a:lnTo>
                  <a:close/>
                </a:path>
              </a:pathLst>
            </a:custGeom>
            <a:solidFill>
              <a:srgbClr val="121212"/>
            </a:solidFill>
            <a:ln w="9525">
              <a:noFill/>
            </a:ln>
          </p:spPr>
          <p:txBody>
            <a:bodyPr/>
            <a:lstStyle/>
            <a:p>
              <a:endParaRPr lang="zh-CN" altLang="en-US"/>
            </a:p>
          </p:txBody>
        </p:sp>
      </p:grpSp>
      <p:pic>
        <p:nvPicPr>
          <p:cNvPr id="64547" name="图片 64546" descr="988252781535893461614.png"/>
          <p:cNvPicPr>
            <a:picLocks noChangeAspect="1"/>
          </p:cNvPicPr>
          <p:nvPr/>
        </p:nvPicPr>
        <p:blipFill>
          <a:blip r:embed="rId2"/>
          <a:stretch>
            <a:fillRect/>
          </a:stretch>
        </p:blipFill>
        <p:spPr>
          <a:xfrm>
            <a:off x="542608" y="877570"/>
            <a:ext cx="1928812" cy="5102225"/>
          </a:xfrm>
          <a:prstGeom prst="rect">
            <a:avLst/>
          </a:prstGeom>
          <a:noFill/>
          <a:ln w="9525">
            <a:noFill/>
          </a:ln>
        </p:spPr>
      </p:pic>
      <p:grpSp>
        <p:nvGrpSpPr>
          <p:cNvPr id="64548" name="组合 64547"/>
          <p:cNvGrpSpPr/>
          <p:nvPr/>
        </p:nvGrpSpPr>
        <p:grpSpPr>
          <a:xfrm>
            <a:off x="4913630" y="1395730"/>
            <a:ext cx="4397375" cy="960631"/>
            <a:chOff x="2700" y="879"/>
            <a:chExt cx="2205" cy="605"/>
          </a:xfrm>
        </p:grpSpPr>
        <p:sp>
          <p:nvSpPr>
            <p:cNvPr id="64549" name="文本框 64548"/>
            <p:cNvSpPr txBox="1"/>
            <p:nvPr/>
          </p:nvSpPr>
          <p:spPr>
            <a:xfrm flipH="1">
              <a:off x="3030" y="1039"/>
              <a:ext cx="1875" cy="445"/>
            </a:xfrm>
            <a:prstGeom prst="rect">
              <a:avLst/>
            </a:prstGeom>
            <a:noFill/>
            <a:ln w="9525">
              <a:noFill/>
            </a:ln>
          </p:spPr>
          <p:txBody>
            <a:bodyPr>
              <a:spAutoFit/>
            </a:bodyPr>
            <a:lstStyle/>
            <a:p>
              <a:pPr algn="ctr">
                <a:buNone/>
              </a:pPr>
              <a:r>
                <a:rPr lang="zh-CN" altLang="en-US" sz="40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读不懂，悟不透</a:t>
              </a:r>
            </a:p>
          </p:txBody>
        </p:sp>
        <p:sp>
          <p:nvSpPr>
            <p:cNvPr id="64550" name="直接连接符 64549"/>
            <p:cNvSpPr/>
            <p:nvPr/>
          </p:nvSpPr>
          <p:spPr>
            <a:xfrm flipH="1">
              <a:off x="3035" y="1036"/>
              <a:ext cx="1870" cy="3"/>
            </a:xfrm>
            <a:prstGeom prst="line">
              <a:avLst/>
            </a:prstGeom>
            <a:ln w="6350" cap="flat" cmpd="sng">
              <a:solidFill>
                <a:srgbClr val="FF7300"/>
              </a:solidFill>
              <a:prstDash val="sysDot"/>
              <a:headEnd type="oval" w="med" len="med"/>
              <a:tailEnd type="none" w="med" len="med"/>
            </a:ln>
          </p:spPr>
        </p:sp>
        <p:sp>
          <p:nvSpPr>
            <p:cNvPr id="64551" name="椭圆 64550"/>
            <p:cNvSpPr/>
            <p:nvPr/>
          </p:nvSpPr>
          <p:spPr>
            <a:xfrm>
              <a:off x="2700" y="879"/>
              <a:ext cx="362" cy="313"/>
            </a:xfrm>
            <a:prstGeom prst="ellipse">
              <a:avLst/>
            </a:prstGeom>
            <a:solidFill>
              <a:srgbClr val="FF7300"/>
            </a:solidFill>
            <a:ln w="9525">
              <a:noFill/>
            </a:ln>
          </p:spPr>
          <p:txBody>
            <a:bodyPr/>
            <a:lstStyle/>
            <a:p>
              <a:pPr>
                <a:buNone/>
              </a:pPr>
              <a:endParaRPr sz="3200">
                <a:latin typeface="宋体" panose="02010600030101010101" pitchFamily="2" charset="-122"/>
              </a:endParaRPr>
            </a:p>
          </p:txBody>
        </p:sp>
        <p:sp>
          <p:nvSpPr>
            <p:cNvPr id="64552" name="任意多边形 64551"/>
            <p:cNvSpPr/>
            <p:nvPr/>
          </p:nvSpPr>
          <p:spPr>
            <a:xfrm>
              <a:off x="2750" y="941"/>
              <a:ext cx="262" cy="190"/>
            </a:xfrm>
            <a:custGeom>
              <a:avLst/>
              <a:gdLst/>
              <a:ahLst/>
              <a:cxnLst/>
              <a:rect l="0" t="0" r="0" b="0"/>
              <a:pathLst>
                <a:path w="654" h="474">
                  <a:moveTo>
                    <a:pt x="326" y="0"/>
                  </a:moveTo>
                  <a:lnTo>
                    <a:pt x="654" y="243"/>
                  </a:lnTo>
                  <a:lnTo>
                    <a:pt x="561" y="243"/>
                  </a:lnTo>
                  <a:lnTo>
                    <a:pt x="561" y="474"/>
                  </a:lnTo>
                  <a:lnTo>
                    <a:pt x="420" y="474"/>
                  </a:lnTo>
                  <a:lnTo>
                    <a:pt x="420" y="351"/>
                  </a:lnTo>
                  <a:lnTo>
                    <a:pt x="234" y="351"/>
                  </a:lnTo>
                  <a:lnTo>
                    <a:pt x="234" y="474"/>
                  </a:lnTo>
                  <a:lnTo>
                    <a:pt x="93" y="474"/>
                  </a:lnTo>
                  <a:lnTo>
                    <a:pt x="93" y="243"/>
                  </a:lnTo>
                  <a:lnTo>
                    <a:pt x="0" y="243"/>
                  </a:lnTo>
                  <a:lnTo>
                    <a:pt x="326" y="0"/>
                  </a:lnTo>
                  <a:lnTo>
                    <a:pt x="326" y="0"/>
                  </a:lnTo>
                  <a:close/>
                </a:path>
              </a:pathLst>
            </a:custGeom>
            <a:solidFill>
              <a:srgbClr val="FFFFFF"/>
            </a:solidFill>
            <a:ln w="25400">
              <a:noFill/>
            </a:ln>
          </p:spPr>
          <p:txBody>
            <a:bodyPr/>
            <a:lstStyle/>
            <a:p>
              <a:endParaRPr lang="zh-CN" altLang="en-US" sz="2800"/>
            </a:p>
          </p:txBody>
        </p:sp>
      </p:grpSp>
      <p:grpSp>
        <p:nvGrpSpPr>
          <p:cNvPr id="64553" name="组合 64552"/>
          <p:cNvGrpSpPr/>
          <p:nvPr/>
        </p:nvGrpSpPr>
        <p:grpSpPr>
          <a:xfrm>
            <a:off x="4913630" y="2710180"/>
            <a:ext cx="4397375" cy="954280"/>
            <a:chOff x="2700" y="1707"/>
            <a:chExt cx="2205" cy="601"/>
          </a:xfrm>
        </p:grpSpPr>
        <p:sp>
          <p:nvSpPr>
            <p:cNvPr id="64554" name="椭圆 64553"/>
            <p:cNvSpPr/>
            <p:nvPr/>
          </p:nvSpPr>
          <p:spPr>
            <a:xfrm>
              <a:off x="2700" y="1707"/>
              <a:ext cx="362" cy="313"/>
            </a:xfrm>
            <a:prstGeom prst="ellipse">
              <a:avLst/>
            </a:prstGeom>
            <a:solidFill>
              <a:srgbClr val="F4736C"/>
            </a:solidFill>
            <a:ln w="25400">
              <a:noFill/>
            </a:ln>
          </p:spPr>
          <p:txBody>
            <a:bodyPr anchor="ctr"/>
            <a:lstStyle/>
            <a:p>
              <a:pPr algn="ctr">
                <a:buNone/>
              </a:pPr>
              <a:endParaRPr sz="2800">
                <a:solidFill>
                  <a:srgbClr val="FFFFFF"/>
                </a:solidFill>
                <a:latin typeface="宋体" panose="02010600030101010101" pitchFamily="2" charset="-122"/>
              </a:endParaRPr>
            </a:p>
          </p:txBody>
        </p:sp>
        <p:sp>
          <p:nvSpPr>
            <p:cNvPr id="64555" name="任意多边形 64554"/>
            <p:cNvSpPr/>
            <p:nvPr/>
          </p:nvSpPr>
          <p:spPr>
            <a:xfrm>
              <a:off x="2738" y="1783"/>
              <a:ext cx="209" cy="181"/>
            </a:xfrm>
            <a:custGeom>
              <a:avLst/>
              <a:gdLst/>
              <a:ahLst/>
              <a:cxnLst/>
              <a:rect l="0" t="0" r="0" b="0"/>
              <a:pathLst>
                <a:path w="522" h="452">
                  <a:moveTo>
                    <a:pt x="522" y="215"/>
                  </a:moveTo>
                  <a:cubicBezTo>
                    <a:pt x="513" y="174"/>
                    <a:pt x="513" y="174"/>
                    <a:pt x="513" y="174"/>
                  </a:cubicBezTo>
                  <a:cubicBezTo>
                    <a:pt x="511" y="169"/>
                    <a:pt x="507" y="166"/>
                    <a:pt x="500" y="164"/>
                  </a:cubicBezTo>
                  <a:cubicBezTo>
                    <a:pt x="427" y="161"/>
                    <a:pt x="427" y="161"/>
                    <a:pt x="427" y="161"/>
                  </a:cubicBezTo>
                  <a:cubicBezTo>
                    <a:pt x="423" y="157"/>
                    <a:pt x="420" y="150"/>
                    <a:pt x="416" y="146"/>
                  </a:cubicBezTo>
                  <a:cubicBezTo>
                    <a:pt x="450" y="89"/>
                    <a:pt x="450" y="89"/>
                    <a:pt x="450" y="89"/>
                  </a:cubicBezTo>
                  <a:cubicBezTo>
                    <a:pt x="454" y="84"/>
                    <a:pt x="452" y="78"/>
                    <a:pt x="446" y="75"/>
                  </a:cubicBezTo>
                  <a:cubicBezTo>
                    <a:pt x="409" y="49"/>
                    <a:pt x="409" y="49"/>
                    <a:pt x="409" y="49"/>
                  </a:cubicBezTo>
                  <a:cubicBezTo>
                    <a:pt x="405" y="44"/>
                    <a:pt x="398" y="44"/>
                    <a:pt x="393" y="47"/>
                  </a:cubicBezTo>
                  <a:cubicBezTo>
                    <a:pt x="334" y="87"/>
                    <a:pt x="334" y="87"/>
                    <a:pt x="334" y="87"/>
                  </a:cubicBezTo>
                  <a:cubicBezTo>
                    <a:pt x="328" y="84"/>
                    <a:pt x="323" y="83"/>
                    <a:pt x="316" y="81"/>
                  </a:cubicBezTo>
                  <a:cubicBezTo>
                    <a:pt x="298" y="9"/>
                    <a:pt x="298" y="9"/>
                    <a:pt x="298" y="9"/>
                  </a:cubicBezTo>
                  <a:cubicBezTo>
                    <a:pt x="296" y="4"/>
                    <a:pt x="291" y="0"/>
                    <a:pt x="285" y="0"/>
                  </a:cubicBezTo>
                  <a:cubicBezTo>
                    <a:pt x="235" y="0"/>
                    <a:pt x="235" y="0"/>
                    <a:pt x="235" y="0"/>
                  </a:cubicBezTo>
                  <a:cubicBezTo>
                    <a:pt x="230" y="0"/>
                    <a:pt x="224" y="4"/>
                    <a:pt x="222" y="9"/>
                  </a:cubicBezTo>
                  <a:cubicBezTo>
                    <a:pt x="205" y="81"/>
                    <a:pt x="205" y="81"/>
                    <a:pt x="205" y="81"/>
                  </a:cubicBezTo>
                  <a:cubicBezTo>
                    <a:pt x="197" y="83"/>
                    <a:pt x="192" y="84"/>
                    <a:pt x="187" y="87"/>
                  </a:cubicBezTo>
                  <a:cubicBezTo>
                    <a:pt x="127" y="47"/>
                    <a:pt x="127" y="47"/>
                    <a:pt x="127" y="47"/>
                  </a:cubicBezTo>
                  <a:cubicBezTo>
                    <a:pt x="122" y="44"/>
                    <a:pt x="115" y="44"/>
                    <a:pt x="111" y="47"/>
                  </a:cubicBezTo>
                  <a:cubicBezTo>
                    <a:pt x="74" y="75"/>
                    <a:pt x="74" y="75"/>
                    <a:pt x="74" y="75"/>
                  </a:cubicBezTo>
                  <a:cubicBezTo>
                    <a:pt x="68" y="78"/>
                    <a:pt x="68" y="84"/>
                    <a:pt x="70" y="89"/>
                  </a:cubicBezTo>
                  <a:cubicBezTo>
                    <a:pt x="104" y="146"/>
                    <a:pt x="104" y="146"/>
                    <a:pt x="104" y="146"/>
                  </a:cubicBezTo>
                  <a:cubicBezTo>
                    <a:pt x="101" y="150"/>
                    <a:pt x="97" y="157"/>
                    <a:pt x="93" y="161"/>
                  </a:cubicBezTo>
                  <a:cubicBezTo>
                    <a:pt x="20" y="164"/>
                    <a:pt x="20" y="164"/>
                    <a:pt x="20" y="164"/>
                  </a:cubicBezTo>
                  <a:cubicBezTo>
                    <a:pt x="13" y="164"/>
                    <a:pt x="9" y="169"/>
                    <a:pt x="7" y="174"/>
                  </a:cubicBezTo>
                  <a:cubicBezTo>
                    <a:pt x="0" y="215"/>
                    <a:pt x="0" y="215"/>
                    <a:pt x="0" y="215"/>
                  </a:cubicBezTo>
                  <a:cubicBezTo>
                    <a:pt x="0" y="220"/>
                    <a:pt x="0" y="226"/>
                    <a:pt x="6" y="227"/>
                  </a:cubicBezTo>
                  <a:cubicBezTo>
                    <a:pt x="76" y="252"/>
                    <a:pt x="76" y="252"/>
                    <a:pt x="76" y="252"/>
                  </a:cubicBezTo>
                  <a:cubicBezTo>
                    <a:pt x="77" y="258"/>
                    <a:pt x="77" y="264"/>
                    <a:pt x="79" y="271"/>
                  </a:cubicBezTo>
                  <a:cubicBezTo>
                    <a:pt x="24" y="314"/>
                    <a:pt x="24" y="314"/>
                    <a:pt x="24" y="314"/>
                  </a:cubicBezTo>
                  <a:cubicBezTo>
                    <a:pt x="20" y="317"/>
                    <a:pt x="18" y="323"/>
                    <a:pt x="22" y="328"/>
                  </a:cubicBezTo>
                  <a:cubicBezTo>
                    <a:pt x="47" y="365"/>
                    <a:pt x="47" y="365"/>
                    <a:pt x="47" y="365"/>
                  </a:cubicBezTo>
                  <a:cubicBezTo>
                    <a:pt x="49" y="368"/>
                    <a:pt x="56" y="371"/>
                    <a:pt x="61" y="369"/>
                  </a:cubicBezTo>
                  <a:cubicBezTo>
                    <a:pt x="133" y="349"/>
                    <a:pt x="133" y="349"/>
                    <a:pt x="133" y="349"/>
                  </a:cubicBezTo>
                  <a:cubicBezTo>
                    <a:pt x="138" y="354"/>
                    <a:pt x="144" y="358"/>
                    <a:pt x="149" y="361"/>
                  </a:cubicBezTo>
                  <a:cubicBezTo>
                    <a:pt x="140" y="425"/>
                    <a:pt x="140" y="425"/>
                    <a:pt x="140" y="425"/>
                  </a:cubicBezTo>
                  <a:cubicBezTo>
                    <a:pt x="138" y="431"/>
                    <a:pt x="142" y="435"/>
                    <a:pt x="147" y="437"/>
                  </a:cubicBezTo>
                  <a:cubicBezTo>
                    <a:pt x="194" y="451"/>
                    <a:pt x="194" y="451"/>
                    <a:pt x="194" y="451"/>
                  </a:cubicBezTo>
                  <a:cubicBezTo>
                    <a:pt x="199" y="452"/>
                    <a:pt x="206" y="451"/>
                    <a:pt x="210" y="448"/>
                  </a:cubicBezTo>
                  <a:cubicBezTo>
                    <a:pt x="249" y="392"/>
                    <a:pt x="249" y="392"/>
                    <a:pt x="249" y="392"/>
                  </a:cubicBezTo>
                  <a:cubicBezTo>
                    <a:pt x="253" y="392"/>
                    <a:pt x="256" y="394"/>
                    <a:pt x="260" y="394"/>
                  </a:cubicBezTo>
                  <a:cubicBezTo>
                    <a:pt x="264" y="394"/>
                    <a:pt x="267" y="392"/>
                    <a:pt x="271" y="392"/>
                  </a:cubicBezTo>
                  <a:cubicBezTo>
                    <a:pt x="310" y="448"/>
                    <a:pt x="310" y="448"/>
                    <a:pt x="310" y="448"/>
                  </a:cubicBezTo>
                  <a:cubicBezTo>
                    <a:pt x="314" y="451"/>
                    <a:pt x="321" y="452"/>
                    <a:pt x="326" y="451"/>
                  </a:cubicBezTo>
                  <a:cubicBezTo>
                    <a:pt x="373" y="437"/>
                    <a:pt x="373" y="437"/>
                    <a:pt x="373" y="437"/>
                  </a:cubicBezTo>
                  <a:cubicBezTo>
                    <a:pt x="378" y="435"/>
                    <a:pt x="382" y="431"/>
                    <a:pt x="380" y="425"/>
                  </a:cubicBezTo>
                  <a:cubicBezTo>
                    <a:pt x="371" y="361"/>
                    <a:pt x="371" y="361"/>
                    <a:pt x="371" y="361"/>
                  </a:cubicBezTo>
                  <a:cubicBezTo>
                    <a:pt x="377" y="357"/>
                    <a:pt x="382" y="354"/>
                    <a:pt x="387" y="349"/>
                  </a:cubicBezTo>
                  <a:cubicBezTo>
                    <a:pt x="459" y="369"/>
                    <a:pt x="459" y="369"/>
                    <a:pt x="459" y="369"/>
                  </a:cubicBezTo>
                  <a:cubicBezTo>
                    <a:pt x="464" y="371"/>
                    <a:pt x="471" y="368"/>
                    <a:pt x="473" y="365"/>
                  </a:cubicBezTo>
                  <a:cubicBezTo>
                    <a:pt x="498" y="328"/>
                    <a:pt x="498" y="328"/>
                    <a:pt x="498" y="328"/>
                  </a:cubicBezTo>
                  <a:cubicBezTo>
                    <a:pt x="502" y="323"/>
                    <a:pt x="500" y="317"/>
                    <a:pt x="497" y="314"/>
                  </a:cubicBezTo>
                  <a:cubicBezTo>
                    <a:pt x="441" y="271"/>
                    <a:pt x="441" y="271"/>
                    <a:pt x="441" y="271"/>
                  </a:cubicBezTo>
                  <a:cubicBezTo>
                    <a:pt x="443" y="264"/>
                    <a:pt x="443" y="258"/>
                    <a:pt x="445" y="252"/>
                  </a:cubicBezTo>
                  <a:cubicBezTo>
                    <a:pt x="514" y="227"/>
                    <a:pt x="514" y="227"/>
                    <a:pt x="514" y="227"/>
                  </a:cubicBezTo>
                  <a:moveTo>
                    <a:pt x="520" y="226"/>
                  </a:moveTo>
                  <a:cubicBezTo>
                    <a:pt x="522" y="221"/>
                    <a:pt x="522" y="215"/>
                    <a:pt x="364" y="234"/>
                  </a:cubicBezTo>
                  <a:cubicBezTo>
                    <a:pt x="364" y="258"/>
                    <a:pt x="351" y="280"/>
                    <a:pt x="334" y="297"/>
                  </a:cubicBezTo>
                  <a:cubicBezTo>
                    <a:pt x="314" y="312"/>
                    <a:pt x="289" y="323"/>
                    <a:pt x="260" y="323"/>
                  </a:cubicBezTo>
                  <a:cubicBezTo>
                    <a:pt x="231" y="323"/>
                    <a:pt x="206" y="312"/>
                    <a:pt x="187" y="297"/>
                  </a:cubicBezTo>
                  <a:cubicBezTo>
                    <a:pt x="169" y="280"/>
                    <a:pt x="156" y="258"/>
                    <a:pt x="156" y="234"/>
                  </a:cubicBezTo>
                  <a:cubicBezTo>
                    <a:pt x="156" y="209"/>
                    <a:pt x="169" y="186"/>
                    <a:pt x="187" y="170"/>
                  </a:cubicBezTo>
                  <a:cubicBezTo>
                    <a:pt x="206" y="154"/>
                    <a:pt x="231" y="144"/>
                    <a:pt x="260" y="144"/>
                  </a:cubicBezTo>
                  <a:cubicBezTo>
                    <a:pt x="289" y="144"/>
                    <a:pt x="314" y="154"/>
                    <a:pt x="334" y="170"/>
                  </a:cubicBezTo>
                  <a:close/>
                </a:path>
              </a:pathLst>
            </a:custGeom>
            <a:solidFill>
              <a:srgbClr val="FFFFFF"/>
            </a:solidFill>
            <a:ln w="9525">
              <a:noFill/>
            </a:ln>
          </p:spPr>
          <p:txBody>
            <a:bodyPr/>
            <a:lstStyle/>
            <a:p>
              <a:endParaRPr lang="zh-CN" altLang="en-US" sz="2800"/>
            </a:p>
          </p:txBody>
        </p:sp>
        <p:sp>
          <p:nvSpPr>
            <p:cNvPr id="64556" name="任意多边形 64555"/>
            <p:cNvSpPr/>
            <p:nvPr/>
          </p:nvSpPr>
          <p:spPr>
            <a:xfrm>
              <a:off x="2918" y="1763"/>
              <a:ext cx="106" cy="99"/>
            </a:xfrm>
            <a:custGeom>
              <a:avLst/>
              <a:gdLst/>
              <a:ahLst/>
              <a:cxnLst/>
              <a:rect l="0" t="0" r="0" b="0"/>
              <a:pathLst>
                <a:path w="264" h="247">
                  <a:moveTo>
                    <a:pt x="231" y="140"/>
                  </a:moveTo>
                  <a:cubicBezTo>
                    <a:pt x="232" y="136"/>
                    <a:pt x="233" y="129"/>
                    <a:pt x="233" y="123"/>
                  </a:cubicBezTo>
                  <a:cubicBezTo>
                    <a:pt x="233" y="119"/>
                    <a:pt x="232" y="112"/>
                    <a:pt x="231" y="108"/>
                  </a:cubicBezTo>
                  <a:cubicBezTo>
                    <a:pt x="259" y="85"/>
                    <a:pt x="259" y="85"/>
                    <a:pt x="259" y="85"/>
                  </a:cubicBezTo>
                  <a:cubicBezTo>
                    <a:pt x="262" y="83"/>
                    <a:pt x="262" y="80"/>
                    <a:pt x="262" y="77"/>
                  </a:cubicBezTo>
                  <a:cubicBezTo>
                    <a:pt x="262" y="75"/>
                    <a:pt x="262" y="72"/>
                    <a:pt x="262" y="71"/>
                  </a:cubicBezTo>
                  <a:cubicBezTo>
                    <a:pt x="249" y="52"/>
                    <a:pt x="249" y="52"/>
                    <a:pt x="249" y="52"/>
                  </a:cubicBezTo>
                  <a:cubicBezTo>
                    <a:pt x="247" y="49"/>
                    <a:pt x="243" y="47"/>
                    <a:pt x="238" y="47"/>
                  </a:cubicBezTo>
                  <a:cubicBezTo>
                    <a:pt x="238" y="47"/>
                    <a:pt x="236" y="47"/>
                    <a:pt x="233" y="47"/>
                  </a:cubicBezTo>
                  <a:cubicBezTo>
                    <a:pt x="197" y="57"/>
                    <a:pt x="197" y="57"/>
                    <a:pt x="197" y="57"/>
                  </a:cubicBezTo>
                  <a:cubicBezTo>
                    <a:pt x="187" y="51"/>
                    <a:pt x="176" y="44"/>
                    <a:pt x="164" y="41"/>
                  </a:cubicBezTo>
                  <a:cubicBezTo>
                    <a:pt x="157" y="9"/>
                    <a:pt x="157" y="9"/>
                    <a:pt x="157" y="9"/>
                  </a:cubicBezTo>
                  <a:cubicBezTo>
                    <a:pt x="155" y="4"/>
                    <a:pt x="150" y="0"/>
                    <a:pt x="144" y="0"/>
                  </a:cubicBezTo>
                  <a:cubicBezTo>
                    <a:pt x="120" y="0"/>
                    <a:pt x="120" y="0"/>
                    <a:pt x="120" y="0"/>
                  </a:cubicBezTo>
                  <a:cubicBezTo>
                    <a:pt x="111" y="0"/>
                    <a:pt x="109" y="4"/>
                    <a:pt x="107" y="9"/>
                  </a:cubicBezTo>
                  <a:cubicBezTo>
                    <a:pt x="97" y="41"/>
                    <a:pt x="97" y="41"/>
                    <a:pt x="97" y="41"/>
                  </a:cubicBezTo>
                  <a:cubicBezTo>
                    <a:pt x="86" y="44"/>
                    <a:pt x="74" y="51"/>
                    <a:pt x="65" y="58"/>
                  </a:cubicBezTo>
                  <a:cubicBezTo>
                    <a:pt x="28" y="47"/>
                    <a:pt x="28" y="47"/>
                    <a:pt x="28" y="47"/>
                  </a:cubicBezTo>
                  <a:cubicBezTo>
                    <a:pt x="26" y="47"/>
                    <a:pt x="26" y="47"/>
                    <a:pt x="24" y="47"/>
                  </a:cubicBezTo>
                  <a:cubicBezTo>
                    <a:pt x="21" y="47"/>
                    <a:pt x="15" y="49"/>
                    <a:pt x="14" y="52"/>
                  </a:cubicBezTo>
                  <a:cubicBezTo>
                    <a:pt x="1" y="71"/>
                    <a:pt x="1" y="71"/>
                    <a:pt x="1" y="71"/>
                  </a:cubicBezTo>
                  <a:cubicBezTo>
                    <a:pt x="0" y="72"/>
                    <a:pt x="0" y="75"/>
                    <a:pt x="0" y="77"/>
                  </a:cubicBezTo>
                  <a:cubicBezTo>
                    <a:pt x="0" y="80"/>
                    <a:pt x="1" y="83"/>
                    <a:pt x="3" y="85"/>
                  </a:cubicBezTo>
                  <a:cubicBezTo>
                    <a:pt x="33" y="108"/>
                    <a:pt x="33" y="108"/>
                    <a:pt x="33" y="108"/>
                  </a:cubicBezTo>
                  <a:cubicBezTo>
                    <a:pt x="31" y="112"/>
                    <a:pt x="30" y="119"/>
                    <a:pt x="30" y="123"/>
                  </a:cubicBezTo>
                  <a:cubicBezTo>
                    <a:pt x="30" y="129"/>
                    <a:pt x="31" y="134"/>
                    <a:pt x="33" y="140"/>
                  </a:cubicBezTo>
                  <a:cubicBezTo>
                    <a:pt x="3" y="163"/>
                    <a:pt x="3" y="163"/>
                    <a:pt x="3" y="163"/>
                  </a:cubicBezTo>
                  <a:cubicBezTo>
                    <a:pt x="1" y="165"/>
                    <a:pt x="0" y="168"/>
                    <a:pt x="0" y="171"/>
                  </a:cubicBezTo>
                  <a:cubicBezTo>
                    <a:pt x="0" y="173"/>
                    <a:pt x="0" y="174"/>
                    <a:pt x="1" y="176"/>
                  </a:cubicBezTo>
                  <a:cubicBezTo>
                    <a:pt x="14" y="194"/>
                    <a:pt x="14" y="194"/>
                    <a:pt x="14" y="194"/>
                  </a:cubicBezTo>
                  <a:cubicBezTo>
                    <a:pt x="15" y="199"/>
                    <a:pt x="21" y="201"/>
                    <a:pt x="24" y="201"/>
                  </a:cubicBezTo>
                  <a:cubicBezTo>
                    <a:pt x="26" y="201"/>
                    <a:pt x="26" y="201"/>
                    <a:pt x="28" y="201"/>
                  </a:cubicBezTo>
                  <a:cubicBezTo>
                    <a:pt x="65" y="190"/>
                    <a:pt x="65" y="190"/>
                    <a:pt x="65" y="190"/>
                  </a:cubicBezTo>
                  <a:cubicBezTo>
                    <a:pt x="74" y="196"/>
                    <a:pt x="86" y="202"/>
                    <a:pt x="97" y="205"/>
                  </a:cubicBezTo>
                  <a:cubicBezTo>
                    <a:pt x="107" y="239"/>
                    <a:pt x="107" y="239"/>
                    <a:pt x="107" y="239"/>
                  </a:cubicBezTo>
                  <a:cubicBezTo>
                    <a:pt x="109" y="244"/>
                    <a:pt x="111" y="247"/>
                    <a:pt x="120" y="247"/>
                  </a:cubicBezTo>
                  <a:cubicBezTo>
                    <a:pt x="144" y="247"/>
                    <a:pt x="144" y="247"/>
                    <a:pt x="144" y="247"/>
                  </a:cubicBezTo>
                  <a:cubicBezTo>
                    <a:pt x="150" y="247"/>
                    <a:pt x="155" y="244"/>
                    <a:pt x="157" y="239"/>
                  </a:cubicBezTo>
                  <a:cubicBezTo>
                    <a:pt x="164" y="207"/>
                    <a:pt x="164" y="207"/>
                    <a:pt x="164" y="207"/>
                  </a:cubicBezTo>
                  <a:cubicBezTo>
                    <a:pt x="176" y="202"/>
                    <a:pt x="187" y="197"/>
                    <a:pt x="197" y="190"/>
                  </a:cubicBezTo>
                  <a:cubicBezTo>
                    <a:pt x="233" y="201"/>
                    <a:pt x="233" y="201"/>
                    <a:pt x="233" y="201"/>
                  </a:cubicBezTo>
                  <a:cubicBezTo>
                    <a:pt x="236" y="201"/>
                    <a:pt x="238" y="201"/>
                    <a:pt x="238" y="201"/>
                  </a:cubicBezTo>
                  <a:cubicBezTo>
                    <a:pt x="243" y="201"/>
                    <a:pt x="247" y="199"/>
                    <a:pt x="249" y="194"/>
                  </a:cubicBezTo>
                  <a:cubicBezTo>
                    <a:pt x="262" y="176"/>
                    <a:pt x="262" y="176"/>
                    <a:pt x="262" y="176"/>
                  </a:cubicBezTo>
                  <a:cubicBezTo>
                    <a:pt x="262" y="174"/>
                    <a:pt x="264" y="173"/>
                    <a:pt x="262" y="171"/>
                  </a:cubicBezTo>
                  <a:cubicBezTo>
                    <a:pt x="264" y="168"/>
                    <a:pt x="262" y="165"/>
                    <a:pt x="259" y="163"/>
                  </a:cubicBezTo>
                  <a:lnTo>
                    <a:pt x="231" y="140"/>
                  </a:lnTo>
                  <a:moveTo>
                    <a:pt x="171" y="123"/>
                  </a:moveTo>
                  <a:cubicBezTo>
                    <a:pt x="171" y="142"/>
                    <a:pt x="153" y="157"/>
                    <a:pt x="132" y="157"/>
                  </a:cubicBezTo>
                  <a:cubicBezTo>
                    <a:pt x="111" y="157"/>
                    <a:pt x="93" y="142"/>
                    <a:pt x="93" y="123"/>
                  </a:cubicBezTo>
                  <a:cubicBezTo>
                    <a:pt x="93" y="105"/>
                    <a:pt x="111" y="89"/>
                    <a:pt x="132" y="89"/>
                  </a:cubicBezTo>
                  <a:cubicBezTo>
                    <a:pt x="153" y="89"/>
                    <a:pt x="171" y="105"/>
                    <a:pt x="171" y="123"/>
                  </a:cubicBezTo>
                  <a:close/>
                </a:path>
              </a:pathLst>
            </a:custGeom>
            <a:solidFill>
              <a:srgbClr val="FFFFFF"/>
            </a:solidFill>
            <a:ln w="9525">
              <a:noFill/>
            </a:ln>
          </p:spPr>
          <p:txBody>
            <a:bodyPr/>
            <a:lstStyle/>
            <a:p>
              <a:endParaRPr lang="zh-CN" altLang="en-US" sz="2800"/>
            </a:p>
          </p:txBody>
        </p:sp>
        <p:sp>
          <p:nvSpPr>
            <p:cNvPr id="64557" name="直接连接符 64556"/>
            <p:cNvSpPr/>
            <p:nvPr/>
          </p:nvSpPr>
          <p:spPr>
            <a:xfrm flipH="1">
              <a:off x="3040" y="1852"/>
              <a:ext cx="1865" cy="0"/>
            </a:xfrm>
            <a:prstGeom prst="line">
              <a:avLst/>
            </a:prstGeom>
            <a:ln w="6350" cap="flat" cmpd="sng">
              <a:solidFill>
                <a:srgbClr val="74787D"/>
              </a:solidFill>
              <a:prstDash val="sysDot"/>
              <a:headEnd type="oval" w="med" len="med"/>
              <a:tailEnd type="none" w="med" len="med"/>
            </a:ln>
          </p:spPr>
        </p:sp>
        <p:sp>
          <p:nvSpPr>
            <p:cNvPr id="64558" name="文本框 64557"/>
            <p:cNvSpPr txBox="1"/>
            <p:nvPr/>
          </p:nvSpPr>
          <p:spPr>
            <a:xfrm flipH="1">
              <a:off x="3030" y="1863"/>
              <a:ext cx="1875" cy="445"/>
            </a:xfrm>
            <a:prstGeom prst="rect">
              <a:avLst/>
            </a:prstGeom>
            <a:noFill/>
            <a:ln w="9525">
              <a:noFill/>
            </a:ln>
          </p:spPr>
          <p:txBody>
            <a:bodyPr>
              <a:spAutoFit/>
              <a:scene3d>
                <a:camera prst="orthographicFront"/>
                <a:lightRig rig="threePt" dir="t"/>
              </a:scene3d>
            </a:bodyPr>
            <a:lstStyle/>
            <a:p>
              <a:pPr algn="ctr">
                <a:buNone/>
              </a:pPr>
              <a:r>
                <a:rPr lang="zh-CN" altLang="en-US" sz="40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说不清，道不明</a:t>
              </a:r>
            </a:p>
          </p:txBody>
        </p:sp>
      </p:grpSp>
      <p:grpSp>
        <p:nvGrpSpPr>
          <p:cNvPr id="64559" name="组合 64558"/>
          <p:cNvGrpSpPr/>
          <p:nvPr/>
        </p:nvGrpSpPr>
        <p:grpSpPr>
          <a:xfrm>
            <a:off x="4912995" y="3932555"/>
            <a:ext cx="4398010" cy="1571625"/>
            <a:chOff x="2686" y="2477"/>
            <a:chExt cx="2219" cy="990"/>
          </a:xfrm>
        </p:grpSpPr>
        <p:sp>
          <p:nvSpPr>
            <p:cNvPr id="64560" name="椭圆 64559"/>
            <p:cNvSpPr/>
            <p:nvPr/>
          </p:nvSpPr>
          <p:spPr>
            <a:xfrm>
              <a:off x="2686" y="2477"/>
              <a:ext cx="365" cy="313"/>
            </a:xfrm>
            <a:prstGeom prst="ellipse">
              <a:avLst/>
            </a:prstGeom>
            <a:solidFill>
              <a:srgbClr val="009999"/>
            </a:solidFill>
            <a:ln w="9525">
              <a:noFill/>
            </a:ln>
          </p:spPr>
          <p:txBody>
            <a:bodyPr/>
            <a:lstStyle/>
            <a:p>
              <a:pPr>
                <a:buNone/>
              </a:pPr>
              <a:endParaRPr sz="2000">
                <a:latin typeface="宋体" panose="02010600030101010101" pitchFamily="2" charset="-122"/>
              </a:endParaRPr>
            </a:p>
          </p:txBody>
        </p:sp>
        <p:sp>
          <p:nvSpPr>
            <p:cNvPr id="64561" name="矩形 64560"/>
            <p:cNvSpPr/>
            <p:nvPr/>
          </p:nvSpPr>
          <p:spPr>
            <a:xfrm>
              <a:off x="2750" y="2581"/>
              <a:ext cx="237" cy="115"/>
            </a:xfrm>
            <a:prstGeom prst="rect">
              <a:avLst/>
            </a:prstGeom>
            <a:solidFill>
              <a:srgbClr val="FFFFFF"/>
            </a:solidFill>
            <a:ln w="25400">
              <a:noFill/>
            </a:ln>
          </p:spPr>
          <p:txBody>
            <a:bodyPr anchor="ctr"/>
            <a:lstStyle/>
            <a:p>
              <a:pPr algn="ctr">
                <a:buNone/>
              </a:pPr>
              <a:endParaRPr sz="2000">
                <a:solidFill>
                  <a:srgbClr val="FFFFFF"/>
                </a:solidFill>
                <a:latin typeface="宋体" panose="02010600030101010101" pitchFamily="2" charset="-122"/>
              </a:endParaRPr>
            </a:p>
          </p:txBody>
        </p:sp>
        <p:sp>
          <p:nvSpPr>
            <p:cNvPr id="64562" name="等腰三角形 64561"/>
            <p:cNvSpPr/>
            <p:nvPr/>
          </p:nvSpPr>
          <p:spPr>
            <a:xfrm flipV="1">
              <a:off x="2750" y="2581"/>
              <a:ext cx="236" cy="86"/>
            </a:xfrm>
            <a:prstGeom prst="triangle">
              <a:avLst>
                <a:gd name="adj" fmla="val 50000"/>
              </a:avLst>
            </a:prstGeom>
            <a:solidFill>
              <a:srgbClr val="FFFFFF"/>
            </a:solidFill>
            <a:ln w="3175" cap="flat" cmpd="sng">
              <a:solidFill>
                <a:srgbClr val="E5E1D6"/>
              </a:solidFill>
              <a:prstDash val="solid"/>
              <a:miter/>
              <a:headEnd type="none" w="med" len="med"/>
              <a:tailEnd type="none" w="med" len="med"/>
            </a:ln>
          </p:spPr>
          <p:txBody>
            <a:bodyPr anchor="ctr"/>
            <a:lstStyle/>
            <a:p>
              <a:pPr algn="ctr">
                <a:buNone/>
              </a:pPr>
              <a:endParaRPr sz="2000">
                <a:solidFill>
                  <a:srgbClr val="FFFFFF"/>
                </a:solidFill>
                <a:latin typeface="宋体" panose="02010600030101010101" pitchFamily="2" charset="-122"/>
              </a:endParaRPr>
            </a:p>
          </p:txBody>
        </p:sp>
        <p:sp>
          <p:nvSpPr>
            <p:cNvPr id="64563" name="直接连接符 64562"/>
            <p:cNvSpPr/>
            <p:nvPr/>
          </p:nvSpPr>
          <p:spPr>
            <a:xfrm flipH="1">
              <a:off x="3023" y="2634"/>
              <a:ext cx="1882" cy="1"/>
            </a:xfrm>
            <a:prstGeom prst="line">
              <a:avLst/>
            </a:prstGeom>
            <a:ln w="6350" cap="flat" cmpd="sng">
              <a:solidFill>
                <a:srgbClr val="6EB3D2"/>
              </a:solidFill>
              <a:prstDash val="sysDot"/>
              <a:headEnd type="oval" w="med" len="med"/>
              <a:tailEnd type="none" w="med" len="med"/>
            </a:ln>
          </p:spPr>
        </p:sp>
        <p:sp>
          <p:nvSpPr>
            <p:cNvPr id="64564" name="文本框 64563"/>
            <p:cNvSpPr txBox="1"/>
            <p:nvPr/>
          </p:nvSpPr>
          <p:spPr>
            <a:xfrm flipH="1">
              <a:off x="3018" y="2634"/>
              <a:ext cx="1887" cy="833"/>
            </a:xfrm>
            <a:prstGeom prst="rect">
              <a:avLst/>
            </a:prstGeom>
            <a:noFill/>
            <a:ln w="9525">
              <a:noFill/>
            </a:ln>
          </p:spPr>
          <p:txBody>
            <a:bodyPr>
              <a:spAutoFit/>
            </a:bodyPr>
            <a:lstStyle/>
            <a:p>
              <a:pPr algn="ctr">
                <a:buNone/>
              </a:pPr>
              <a:r>
                <a:rPr lang="zh-CN" altLang="en-US" sz="40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写不全，答不对</a:t>
              </a:r>
              <a:endParaRPr lang="zh-CN" altLang="en-US" sz="4000">
                <a:solidFill>
                  <a:srgbClr val="0000FF"/>
                </a:solidFill>
                <a:latin typeface="宋体" panose="02010600030101010101" pitchFamily="2" charset="-122"/>
              </a:endParaRPr>
            </a:p>
            <a:p>
              <a:pPr algn="ctr">
                <a:buNone/>
              </a:pPr>
              <a:endParaRPr lang="zh-CN" altLang="en-US" sz="4000">
                <a:solidFill>
                  <a:srgbClr val="0000FF"/>
                </a:solidFill>
                <a:latin typeface="宋体" panose="02010600030101010101" pitchFamily="2" charset="-122"/>
              </a:endParaRPr>
            </a:p>
          </p:txBody>
        </p:sp>
      </p:grpSp>
      <p:sp>
        <p:nvSpPr>
          <p:cNvPr id="64565" name="文本框 64564"/>
          <p:cNvSpPr txBox="1"/>
          <p:nvPr/>
        </p:nvSpPr>
        <p:spPr>
          <a:xfrm>
            <a:off x="9311005" y="1309370"/>
            <a:ext cx="622300" cy="583565"/>
          </a:xfrm>
          <a:prstGeom prst="rect">
            <a:avLst/>
          </a:prstGeom>
          <a:noFill/>
          <a:ln w="9525">
            <a:noFill/>
          </a:ln>
        </p:spPr>
        <p:txBody>
          <a:bodyPr>
            <a:spAutoFit/>
          </a:bodyPr>
          <a:lstStyle/>
          <a:p>
            <a:pPr algn="r">
              <a:buNone/>
            </a:pPr>
            <a:r>
              <a:rPr lang="en-US" altLang="zh-CN" sz="3200">
                <a:solidFill>
                  <a:srgbClr val="FF3300"/>
                </a:solidFill>
              </a:rPr>
              <a:t>01</a:t>
            </a:r>
          </a:p>
        </p:txBody>
      </p:sp>
      <p:sp>
        <p:nvSpPr>
          <p:cNvPr id="64566" name="文本框 64565"/>
          <p:cNvSpPr txBox="1"/>
          <p:nvPr/>
        </p:nvSpPr>
        <p:spPr>
          <a:xfrm>
            <a:off x="9311005" y="2666683"/>
            <a:ext cx="622300" cy="583565"/>
          </a:xfrm>
          <a:prstGeom prst="rect">
            <a:avLst/>
          </a:prstGeom>
          <a:noFill/>
          <a:ln w="9525">
            <a:noFill/>
          </a:ln>
        </p:spPr>
        <p:txBody>
          <a:bodyPr>
            <a:spAutoFit/>
          </a:bodyPr>
          <a:lstStyle/>
          <a:p>
            <a:pPr algn="r">
              <a:buNone/>
            </a:pPr>
            <a:r>
              <a:rPr lang="en-US" altLang="zh-CN" sz="3200">
                <a:solidFill>
                  <a:srgbClr val="FF3300"/>
                </a:solidFill>
              </a:rPr>
              <a:t>02</a:t>
            </a:r>
          </a:p>
        </p:txBody>
      </p:sp>
      <p:sp>
        <p:nvSpPr>
          <p:cNvPr id="64567" name="文本框 64566"/>
          <p:cNvSpPr txBox="1"/>
          <p:nvPr/>
        </p:nvSpPr>
        <p:spPr>
          <a:xfrm>
            <a:off x="9311005" y="3845878"/>
            <a:ext cx="622300" cy="583565"/>
          </a:xfrm>
          <a:prstGeom prst="rect">
            <a:avLst/>
          </a:prstGeom>
          <a:noFill/>
          <a:ln w="9525">
            <a:noFill/>
          </a:ln>
        </p:spPr>
        <p:txBody>
          <a:bodyPr>
            <a:spAutoFit/>
          </a:bodyPr>
          <a:lstStyle/>
          <a:p>
            <a:pPr algn="r">
              <a:buNone/>
            </a:pPr>
            <a:r>
              <a:rPr lang="en-US" altLang="zh-CN" sz="3200">
                <a:solidFill>
                  <a:srgbClr val="FF3300"/>
                </a:solidFill>
              </a:rPr>
              <a:t>03</a:t>
            </a:r>
            <a:endParaRPr lang="en-US" altLang="zh-CN" sz="2400">
              <a:solidFill>
                <a:srgbClr val="FF3300"/>
              </a:solidFill>
            </a:endParaRPr>
          </a:p>
        </p:txBody>
      </p:sp>
    </p:spTree>
  </p:cSld>
  <p:clrMapOvr>
    <a:masterClrMapping/>
  </p:clrMapOvr>
  <p:transition spd="slow">
    <p:zoom dir="in"/>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57345"/>
          <p:cNvSpPr/>
          <p:nvPr/>
        </p:nvSpPr>
        <p:spPr>
          <a:xfrm>
            <a:off x="1029335" y="1290320"/>
            <a:ext cx="9570085" cy="3723005"/>
          </a:xfrm>
          <a:prstGeom prst="rect">
            <a:avLst/>
          </a:prstGeom>
          <a:solidFill>
            <a:schemeClr val="bg1"/>
          </a:solidFill>
          <a:ln w="9525">
            <a:noFill/>
          </a:ln>
        </p:spPr>
        <p:txBody>
          <a:bodyPr wrap="square">
            <a:spAutoFit/>
          </a:bodyPr>
          <a:lstStyle/>
          <a:p>
            <a:pPr algn="ctr">
              <a:buNone/>
            </a:pPr>
            <a:endParaRPr lang="en-US" altLang="zh-CN" sz="4000">
              <a:solidFill>
                <a:srgbClr val="FF0000"/>
              </a:solidFill>
              <a:latin typeface="迷你简启体" pitchFamily="65" charset="-122"/>
              <a:ea typeface="迷你简启体" pitchFamily="65" charset="-122"/>
            </a:endParaRPr>
          </a:p>
          <a:p>
            <a:pPr algn="ctr">
              <a:buNone/>
            </a:pPr>
            <a:r>
              <a:rPr lang="zh-CN" altLang="en-US" sz="4000">
                <a:solidFill>
                  <a:srgbClr val="FF0000"/>
                </a:solidFill>
                <a:latin typeface="迷你简启体" pitchFamily="65" charset="-122"/>
                <a:ea typeface="迷你简启体" pitchFamily="65" charset="-122"/>
              </a:rPr>
              <a:t>   </a:t>
            </a:r>
            <a:r>
              <a:rPr lang="zh-CN" altLang="en-US" sz="4400" b="1" dirty="0">
                <a:effectLst>
                  <a:outerShdw blurRad="38100" dist="19050" dir="2700000" algn="tl" rotWithShape="0">
                    <a:schemeClr val="dk1">
                      <a:alpha val="40000"/>
                    </a:schemeClr>
                  </a:outerShdw>
                </a:effectLst>
                <a:latin typeface="+mj-lt"/>
                <a:ea typeface="+mj-ea"/>
                <a:cs typeface="+mj-cs"/>
              </a:rPr>
              <a:t>功夫在诗外</a:t>
            </a:r>
            <a:endParaRPr lang="zh-CN" altLang="en-US" sz="5400" b="1">
              <a:solidFill>
                <a:srgbClr val="FF0000"/>
              </a:solidFill>
              <a:latin typeface="迷你简启体" pitchFamily="65" charset="-122"/>
              <a:ea typeface="迷你简启体" pitchFamily="65" charset="-122"/>
            </a:endParaRPr>
          </a:p>
          <a:p>
            <a:pPr algn="ctr">
              <a:buNone/>
            </a:pPr>
            <a:endParaRPr lang="en-US" altLang="zh-CN" sz="3200" b="1">
              <a:solidFill>
                <a:srgbClr val="0000FF"/>
              </a:solidFill>
              <a:latin typeface="迷你简启体" pitchFamily="65" charset="-122"/>
              <a:ea typeface="迷你简启体" pitchFamily="65" charset="-122"/>
              <a:sym typeface="宋体" panose="02010600030101010101" pitchFamily="2" charset="-122"/>
            </a:endParaRPr>
          </a:p>
          <a:p>
            <a:pPr algn="ctr">
              <a:buNone/>
            </a:pPr>
            <a:r>
              <a:rPr lang="zh-CN" altLang="en-US" sz="3200" dirty="0">
                <a:effectLst>
                  <a:outerShdw blurRad="38100" dist="19050" dir="2700000" algn="tl" rotWithShape="0">
                    <a:schemeClr val="dk1">
                      <a:alpha val="40000"/>
                    </a:schemeClr>
                  </a:outerShdw>
                </a:effectLst>
                <a:latin typeface="+mj-lt"/>
                <a:ea typeface="+mj-ea"/>
                <a:cs typeface="+mj-cs"/>
                <a:sym typeface="宋体" panose="02010600030101010101" pitchFamily="2" charset="-122"/>
              </a:rPr>
              <a:t>——2019年高考语文全国卷Ⅰ古诗鉴赏备考复习</a:t>
            </a:r>
            <a:endParaRPr lang="zh-CN" altLang="en-US" sz="3200" b="1">
              <a:solidFill>
                <a:srgbClr val="0000FF"/>
              </a:solidFill>
              <a:latin typeface="迷你简启体" pitchFamily="65" charset="-122"/>
              <a:ea typeface="迷你简启体" pitchFamily="65" charset="-122"/>
              <a:sym typeface="宋体" panose="02010600030101010101" pitchFamily="2" charset="-122"/>
            </a:endParaRPr>
          </a:p>
          <a:p>
            <a:pPr algn="ctr">
              <a:buNone/>
            </a:pPr>
            <a:endParaRPr lang="zh-CN" altLang="en-US" sz="3200" b="1">
              <a:solidFill>
                <a:srgbClr val="FF0000"/>
              </a:solidFill>
              <a:latin typeface="迷你简启体" pitchFamily="65" charset="-122"/>
              <a:ea typeface="迷你简启体" pitchFamily="65" charset="-122"/>
            </a:endParaRPr>
          </a:p>
          <a:p>
            <a:pPr algn="ctr">
              <a:buNone/>
            </a:pPr>
            <a:endParaRPr lang="zh-CN" altLang="en-US" sz="2800">
              <a:solidFill>
                <a:srgbClr val="0000FF"/>
              </a:solidFill>
              <a:latin typeface="迷你简启体" pitchFamily="65" charset="-122"/>
              <a:ea typeface="迷你简启体" pitchFamily="65" charset="-122"/>
            </a:endParaRPr>
          </a:p>
          <a:p>
            <a:pPr algn="ctr">
              <a:buNone/>
            </a:pPr>
            <a:endParaRPr lang="zh-CN" altLang="en-US" sz="2800">
              <a:latin typeface="迷你简启体" pitchFamily="65" charset="-122"/>
              <a:ea typeface="迷你简启体" pitchFamily="65"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矩形 63490"/>
          <p:cNvSpPr/>
          <p:nvPr/>
        </p:nvSpPr>
        <p:spPr>
          <a:xfrm>
            <a:off x="1791970" y="47943"/>
            <a:ext cx="9897745" cy="6762115"/>
          </a:xfrm>
          <a:prstGeom prst="rect">
            <a:avLst/>
          </a:prstGeom>
          <a:solidFill>
            <a:schemeClr val="bg1"/>
          </a:solidFill>
          <a:ln w="9525">
            <a:noFill/>
          </a:ln>
        </p:spPr>
        <p:txBody>
          <a:bodyPr wrap="square" anchor="ctr">
            <a:spAutoFit/>
          </a:bodyPr>
          <a:lstStyle/>
          <a:p>
            <a:pPr indent="266700" algn="ctr" eaLnBrk="0" fontAlgn="auto" hangingPunct="0">
              <a:lnSpc>
                <a:spcPts val="3060"/>
              </a:lnSpc>
              <a:buNone/>
            </a:pPr>
            <a:r>
              <a:rPr lang="en-US" altLang="zh-CN" sz="3200" b="1">
                <a:gradFill>
                  <a:gsLst>
                    <a:gs pos="21000">
                      <a:srgbClr val="53575C"/>
                    </a:gs>
                    <a:gs pos="88000">
                      <a:srgbClr val="C5C7CA"/>
                    </a:gs>
                  </a:gsLst>
                  <a:lin ang="5400000"/>
                </a:gradFill>
                <a:effectLst/>
                <a:latin typeface="迷你简启体" pitchFamily="65" charset="-122"/>
                <a:ea typeface="迷你简启体" pitchFamily="65" charset="-122"/>
              </a:rPr>
              <a:t>2017-2018</a:t>
            </a:r>
            <a:r>
              <a:rPr lang="zh-CN" altLang="en-US" sz="3200" b="1">
                <a:gradFill>
                  <a:gsLst>
                    <a:gs pos="21000">
                      <a:srgbClr val="53575C"/>
                    </a:gs>
                    <a:gs pos="88000">
                      <a:srgbClr val="C5C7CA"/>
                    </a:gs>
                  </a:gsLst>
                  <a:lin ang="5400000"/>
                </a:gradFill>
                <a:effectLst/>
                <a:latin typeface="迷你简启体" pitchFamily="65" charset="-122"/>
                <a:ea typeface="迷你简启体" pitchFamily="65" charset="-122"/>
              </a:rPr>
              <a:t>年</a:t>
            </a:r>
            <a:r>
              <a:rPr lang="zh-CN" altLang="en-US" sz="2800" b="1">
                <a:gradFill>
                  <a:gsLst>
                    <a:gs pos="21000">
                      <a:srgbClr val="53575C"/>
                    </a:gs>
                    <a:gs pos="88000">
                      <a:srgbClr val="C5C7CA"/>
                    </a:gs>
                  </a:gsLst>
                  <a:lin ang="5400000"/>
                </a:gradFill>
                <a:effectLst/>
                <a:latin typeface="迷你简启体" pitchFamily="65" charset="-122"/>
                <a:ea typeface="迷你简启体" pitchFamily="65" charset="-122"/>
              </a:rPr>
              <a:t>高考古诗鉴赏命题变化特点</a:t>
            </a:r>
          </a:p>
          <a:p>
            <a:pPr indent="266700" eaLnBrk="0" fontAlgn="auto" hangingPunct="0">
              <a:lnSpc>
                <a:spcPts val="3060"/>
              </a:lnSpc>
              <a:buNone/>
            </a:pPr>
            <a:r>
              <a:rPr lang="zh-CN" altLang="en-US" b="1">
                <a:gradFill>
                  <a:gsLst>
                    <a:gs pos="21000">
                      <a:srgbClr val="53575C"/>
                    </a:gs>
                    <a:gs pos="88000">
                      <a:srgbClr val="C5C7CA"/>
                    </a:gs>
                  </a:gsLst>
                  <a:lin ang="5400000"/>
                </a:gradFill>
                <a:effectLst/>
                <a:latin typeface="迷你简启体" pitchFamily="65" charset="-122"/>
                <a:ea typeface="迷你简启体" pitchFamily="65" charset="-122"/>
              </a:rPr>
              <a:t>    </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首先，要注重古代诗歌鉴赏试题对于区分高分段考生、引导高中语文教学的重要作用，加强所选材料的经典性，避免试题设问过于宽泛，注意防止套作等问题。   </a:t>
            </a:r>
          </a:p>
          <a:p>
            <a:pPr indent="266700" eaLnBrk="0" fontAlgn="auto" hangingPunct="0">
              <a:lnSpc>
                <a:spcPts val="3060"/>
              </a:lnSpc>
              <a:buNone/>
            </a:pP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    再次，古代诗歌阅读由</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11</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分降为</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9</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分，其中</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1</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分给了现代文阅读，另一分则给了名句名篇默写。再细看，第</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14-15</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小题中，选择题第</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14</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题由</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5</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分降为</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3</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分，由“</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5</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选</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2”</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变为“</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4</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选</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1”</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15</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题简答题分值无变化。       </a:t>
            </a:r>
          </a:p>
          <a:p>
            <a:pPr indent="266700" eaLnBrk="0" fontAlgn="auto" hangingPunct="0">
              <a:lnSpc>
                <a:spcPts val="3060"/>
              </a:lnSpc>
              <a:buNone/>
            </a:pP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    第三，</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2017</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年、</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2018</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年两年全国</a:t>
            </a:r>
            <a:r>
              <a:rPr lang="en-US" altLang="zh-CN" sz="2000" b="1">
                <a:solidFill>
                  <a:schemeClr val="tx1"/>
                </a:solidFill>
                <a:effectLst>
                  <a:outerShdw blurRad="38100" dist="19050" dir="2700000" algn="tl" rotWithShape="0">
                    <a:schemeClr val="dk1">
                      <a:alpha val="40000"/>
                    </a:schemeClr>
                  </a:outerShdw>
                </a:effectLst>
                <a:latin typeface="宋体" panose="02010600030101010101" pitchFamily="2" charset="-122"/>
              </a:rPr>
              <a:t>Ⅰ</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卷以唐宋诗词为重点的诗歌鉴赏题在悄悄变化。</a:t>
            </a:r>
          </a:p>
          <a:p>
            <a:pPr indent="266700" eaLnBrk="0" fontAlgn="auto" hangingPunct="0">
              <a:lnSpc>
                <a:spcPts val="3060"/>
              </a:lnSpc>
              <a:buNone/>
            </a:pP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    </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1.</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选材变。</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⑴</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名家作品频频亮相，现如今不回避了。两年三套全国</a:t>
            </a:r>
            <a:r>
              <a:rPr lang="en-US" altLang="zh-CN" sz="2000" b="1">
                <a:solidFill>
                  <a:schemeClr val="tx1"/>
                </a:solidFill>
                <a:effectLst>
                  <a:outerShdw blurRad="38100" dist="19050" dir="2700000" algn="tl" rotWithShape="0">
                    <a:schemeClr val="dk1">
                      <a:alpha val="40000"/>
                    </a:schemeClr>
                  </a:outerShdw>
                </a:effectLst>
                <a:latin typeface="宋体" panose="02010600030101010101" pitchFamily="2" charset="-122"/>
              </a:rPr>
              <a:t>Ⅰ</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卷分别把欧阳修、苏轼、白居易，李</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 </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贺、陆游、王建六位赫赫大名的诗人拿来做了考题。</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⑵</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山水田园不入围，题材创新有变化。连续两年与考试有关，题材有趣，意义深远。</a:t>
            </a:r>
          </a:p>
          <a:p>
            <a:pPr indent="266700" eaLnBrk="0" fontAlgn="auto" hangingPunct="0">
              <a:lnSpc>
                <a:spcPts val="3060"/>
              </a:lnSpc>
              <a:buNone/>
            </a:pP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    </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2.</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设问变。设问的方式也在变。选择题</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一般按照古诗词内容的顺序从词句理解、技巧赏析、语言、情感态度等角度转而更关注内容理解来设选项。主观题：过去的试题设问，总能从题目中找出考查的方向，或形象、或炼字、或技法，然后，应对之相应的答题套路、术语。现在命题设问更接近于“开放式”的问题，更类似于探究题。</a:t>
            </a:r>
          </a:p>
          <a:p>
            <a:pPr indent="266700" eaLnBrk="0" fontAlgn="auto" hangingPunct="0">
              <a:lnSpc>
                <a:spcPts val="3060"/>
              </a:lnSpc>
              <a:buNone/>
            </a:pP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    </a:t>
            </a:r>
            <a:r>
              <a:rPr lang="en-US" altLang="zh-CN"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3.</a:t>
            </a:r>
            <a:r>
              <a:rPr lang="zh-CN" altLang="en-US" sz="2000" b="1">
                <a:solidFill>
                  <a:schemeClr val="tx1"/>
                </a:solidFill>
                <a:effectLst>
                  <a:outerShdw blurRad="38100" dist="19050" dir="2700000" algn="tl" rotWithShape="0">
                    <a:schemeClr val="dk1">
                      <a:alpha val="40000"/>
                    </a:schemeClr>
                  </a:outerShdw>
                </a:effectLst>
                <a:latin typeface="迷你简启体" pitchFamily="65" charset="-122"/>
                <a:ea typeface="迷你简启体" pitchFamily="65" charset="-122"/>
              </a:rPr>
              <a:t>题型变。选题无片言只字注释，倒逼考生博览群书，加强中华优秀传统文化的积淀。</a:t>
            </a:r>
          </a:p>
        </p:txBody>
      </p:sp>
      <p:pic>
        <p:nvPicPr>
          <p:cNvPr id="63492" name="图片 63491" descr="988252781535893461614.png"/>
          <p:cNvPicPr>
            <a:picLocks noChangeAspect="1"/>
          </p:cNvPicPr>
          <p:nvPr/>
        </p:nvPicPr>
        <p:blipFill>
          <a:blip r:embed="rId2"/>
          <a:stretch>
            <a:fillRect/>
          </a:stretch>
        </p:blipFill>
        <p:spPr>
          <a:xfrm>
            <a:off x="256540" y="250825"/>
            <a:ext cx="1535430" cy="5948680"/>
          </a:xfrm>
          <a:prstGeom prst="rect">
            <a:avLst/>
          </a:prstGeom>
          <a:noFill/>
          <a:ln w="9525">
            <a:noFill/>
          </a:ln>
        </p:spPr>
      </p:pic>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58369"/>
          <p:cNvSpPr/>
          <p:nvPr/>
        </p:nvSpPr>
        <p:spPr>
          <a:xfrm>
            <a:off x="1388745" y="704215"/>
            <a:ext cx="8615045" cy="645160"/>
          </a:xfrm>
          <a:prstGeom prst="rect">
            <a:avLst/>
          </a:prstGeom>
          <a:solidFill>
            <a:schemeClr val="bg1"/>
          </a:solidFill>
          <a:ln w="9525">
            <a:noFill/>
          </a:ln>
        </p:spPr>
        <p:txBody>
          <a:bodyPr wrap="square">
            <a:spAutoFit/>
            <a:scene3d>
              <a:camera prst="orthographicFront"/>
              <a:lightRig rig="threePt" dir="t"/>
            </a:scene3d>
          </a:bodyPr>
          <a:lstStyle/>
          <a:p>
            <a:pPr algn="ctr">
              <a:buNone/>
            </a:pPr>
            <a:r>
              <a:rPr lang="zh-CN" altLang="en-US" sz="3600" b="1" dirty="0">
                <a:ln w="22225">
                  <a:solidFill>
                    <a:schemeClr val="accent2"/>
                  </a:solidFill>
                  <a:prstDash val="solid"/>
                </a:ln>
                <a:solidFill>
                  <a:schemeClr val="accent2">
                    <a:lumMod val="40000"/>
                    <a:lumOff val="60000"/>
                  </a:schemeClr>
                </a:solidFill>
                <a:effectLst/>
                <a:latin typeface="+mj-lt"/>
                <a:ea typeface="+mj-ea"/>
                <a:cs typeface="+mj-cs"/>
              </a:rPr>
              <a:t>高考不只是做题的苟且，还有诗和远方。</a:t>
            </a:r>
          </a:p>
        </p:txBody>
      </p:sp>
      <p:pic>
        <p:nvPicPr>
          <p:cNvPr id="58372" name="图片 58371" descr="5380767691536501388546.png"/>
          <p:cNvPicPr>
            <a:picLocks noChangeAspect="1"/>
          </p:cNvPicPr>
          <p:nvPr/>
        </p:nvPicPr>
        <p:blipFill>
          <a:blip r:embed="rId2"/>
          <a:stretch>
            <a:fillRect/>
          </a:stretch>
        </p:blipFill>
        <p:spPr>
          <a:xfrm>
            <a:off x="1995805" y="2202180"/>
            <a:ext cx="6875780" cy="2454275"/>
          </a:xfrm>
          <a:prstGeom prst="rect">
            <a:avLst/>
          </a:prstGeom>
          <a:noFill/>
          <a:ln w="9525">
            <a:noFill/>
          </a:ln>
        </p:spPr>
      </p:pic>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矩形 107521"/>
          <p:cNvSpPr/>
          <p:nvPr/>
        </p:nvSpPr>
        <p:spPr>
          <a:xfrm>
            <a:off x="1783080" y="1439545"/>
            <a:ext cx="1825625" cy="4405313"/>
          </a:xfrm>
          <a:prstGeom prst="rect">
            <a:avLst/>
          </a:prstGeom>
          <a:solidFill>
            <a:srgbClr val="E0AD12"/>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a:buNone/>
            </a:pPr>
            <a:r>
              <a:rPr lang="zh-CN" altLang="en-US" sz="400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体悟</a:t>
            </a:r>
          </a:p>
          <a:p>
            <a:pPr>
              <a:buNone/>
            </a:pPr>
            <a:r>
              <a:rPr lang="zh-CN" altLang="en-US" sz="400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诗意</a:t>
            </a:r>
          </a:p>
          <a:p>
            <a:pPr>
              <a:buNone/>
            </a:pPr>
            <a:r>
              <a:rPr lang="zh-CN" altLang="en-US" sz="40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基本</a:t>
            </a:r>
          </a:p>
          <a:p>
            <a:pPr>
              <a:buNone/>
            </a:pPr>
            <a:r>
              <a:rPr lang="zh-CN" altLang="en-US" sz="400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路径</a:t>
            </a:r>
            <a:r>
              <a:rPr lang="zh-CN" altLang="en-US" sz="400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 </a:t>
            </a:r>
          </a:p>
          <a:p>
            <a:pPr eaLnBrk="0" hangingPunct="0">
              <a:lnSpc>
                <a:spcPct val="85000"/>
              </a:lnSpc>
              <a:spcBef>
                <a:spcPct val="30000"/>
              </a:spcBef>
              <a:buNone/>
            </a:pPr>
            <a:endParaRPr lang="zh-CN" altLang="en-US" sz="400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endParaRPr>
          </a:p>
        </p:txBody>
      </p:sp>
      <p:sp>
        <p:nvSpPr>
          <p:cNvPr id="107523" name="燕尾形 107522"/>
          <p:cNvSpPr/>
          <p:nvPr/>
        </p:nvSpPr>
        <p:spPr>
          <a:xfrm>
            <a:off x="4041775" y="217328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charset="0"/>
              <a:ea typeface="宋体" panose="02010600030101010101" pitchFamily="2" charset="-122"/>
            </a:endParaRPr>
          </a:p>
        </p:txBody>
      </p:sp>
      <p:sp>
        <p:nvSpPr>
          <p:cNvPr id="107524" name="燕尾形 107523"/>
          <p:cNvSpPr/>
          <p:nvPr/>
        </p:nvSpPr>
        <p:spPr>
          <a:xfrm>
            <a:off x="4041775" y="287813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charset="0"/>
              <a:ea typeface="宋体" panose="02010600030101010101" pitchFamily="2" charset="-122"/>
            </a:endParaRPr>
          </a:p>
        </p:txBody>
      </p:sp>
      <p:sp>
        <p:nvSpPr>
          <p:cNvPr id="107525" name="燕尾形 107524"/>
          <p:cNvSpPr/>
          <p:nvPr/>
        </p:nvSpPr>
        <p:spPr>
          <a:xfrm>
            <a:off x="4041775" y="352583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charset="0"/>
              <a:ea typeface="宋体" panose="02010600030101010101" pitchFamily="2" charset="-122"/>
            </a:endParaRPr>
          </a:p>
        </p:txBody>
      </p:sp>
      <p:sp>
        <p:nvSpPr>
          <p:cNvPr id="107526" name="燕尾形 107525"/>
          <p:cNvSpPr/>
          <p:nvPr/>
        </p:nvSpPr>
        <p:spPr>
          <a:xfrm>
            <a:off x="4056063" y="417353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charset="0"/>
              <a:ea typeface="宋体" panose="02010600030101010101" pitchFamily="2" charset="-122"/>
            </a:endParaRPr>
          </a:p>
        </p:txBody>
      </p:sp>
      <p:sp>
        <p:nvSpPr>
          <p:cNvPr id="107527" name="燕尾形 107526"/>
          <p:cNvSpPr/>
          <p:nvPr/>
        </p:nvSpPr>
        <p:spPr>
          <a:xfrm>
            <a:off x="4056063" y="4767263"/>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charset="0"/>
              <a:ea typeface="宋体" panose="02010600030101010101" pitchFamily="2" charset="-122"/>
            </a:endParaRPr>
          </a:p>
        </p:txBody>
      </p:sp>
      <p:sp>
        <p:nvSpPr>
          <p:cNvPr id="107528" name="燕尾形 107527"/>
          <p:cNvSpPr/>
          <p:nvPr/>
        </p:nvSpPr>
        <p:spPr>
          <a:xfrm>
            <a:off x="4041775" y="548163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charset="0"/>
              <a:ea typeface="宋体" panose="02010600030101010101" pitchFamily="2" charset="-122"/>
            </a:endParaRPr>
          </a:p>
        </p:txBody>
      </p:sp>
      <p:sp>
        <p:nvSpPr>
          <p:cNvPr id="107529" name="燕尾形 107528"/>
          <p:cNvSpPr/>
          <p:nvPr/>
        </p:nvSpPr>
        <p:spPr>
          <a:xfrm>
            <a:off x="4041775" y="1457325"/>
            <a:ext cx="379413" cy="381000"/>
          </a:xfrm>
          <a:prstGeom prst="chevron">
            <a:avLst>
              <a:gd name="adj" fmla="val 25000"/>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charset="0"/>
              <a:ea typeface="宋体" panose="02010600030101010101" pitchFamily="2" charset="-122"/>
            </a:endParaRPr>
          </a:p>
        </p:txBody>
      </p:sp>
      <p:grpSp>
        <p:nvGrpSpPr>
          <p:cNvPr id="107530" name="组合 107529"/>
          <p:cNvGrpSpPr/>
          <p:nvPr/>
        </p:nvGrpSpPr>
        <p:grpSpPr>
          <a:xfrm>
            <a:off x="4738688" y="1304925"/>
            <a:ext cx="5643562" cy="4624388"/>
            <a:chOff x="2025" y="822"/>
            <a:chExt cx="3555" cy="2913"/>
          </a:xfrm>
        </p:grpSpPr>
        <p:sp>
          <p:nvSpPr>
            <p:cNvPr id="107531" name="矩形 107530"/>
            <p:cNvSpPr/>
            <p:nvPr/>
          </p:nvSpPr>
          <p:spPr>
            <a:xfrm>
              <a:off x="2030" y="1254"/>
              <a:ext cx="3550" cy="354"/>
            </a:xfrm>
            <a:prstGeom prst="rect">
              <a:avLst/>
            </a:prstGeom>
            <a:solidFill>
              <a:srgbClr val="5274A6"/>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t" anchorCtr="1"/>
            <a:lstStyle/>
            <a:p>
              <a:pPr eaLnBrk="0" hangingPunct="0">
                <a:lnSpc>
                  <a:spcPct val="85000"/>
                </a:lnSpc>
                <a:spcBef>
                  <a:spcPct val="30000"/>
                </a:spcBef>
                <a:buNone/>
              </a:pPr>
              <a:r>
                <a:rPr lang="zh-CN" altLang="en-US" sz="2400">
                  <a:solidFill>
                    <a:schemeClr val="bg1"/>
                  </a:solidFill>
                  <a:latin typeface="华文新魏" panose="02010800040101010101" pitchFamily="2" charset="-122"/>
                  <a:ea typeface="华文新魏" panose="02010800040101010101" pitchFamily="2" charset="-122"/>
                </a:rPr>
                <a:t>㈡</a:t>
              </a:r>
              <a:r>
                <a:rPr lang="zh-CN" altLang="en-US" sz="2400">
                  <a:solidFill>
                    <a:schemeClr val="bg1"/>
                  </a:solidFill>
                  <a:latin typeface="华文新魏" panose="02010800040101010101" pitchFamily="2" charset="-122"/>
                  <a:ea typeface="华文新魏" panose="02010800040101010101" pitchFamily="2" charset="-122"/>
                  <a:sym typeface="Arial" panose="020B0604020202020204" pitchFamily="34" charset="0"/>
                </a:rPr>
                <a:t>看作者，知人论世明诗风</a:t>
              </a:r>
              <a:r>
                <a:rPr lang="en-US" altLang="zh-CN" sz="240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a:p>
              <a:pPr eaLnBrk="0" hangingPunct="0">
                <a:lnSpc>
                  <a:spcPct val="85000"/>
                </a:lnSpc>
                <a:spcBef>
                  <a:spcPct val="30000"/>
                </a:spcBef>
                <a:buNone/>
              </a:pPr>
              <a:endParaRPr lang="en-US" altLang="zh-CN" sz="240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a:p>
              <a:pPr eaLnBrk="0" hangingPunct="0">
                <a:lnSpc>
                  <a:spcPct val="85000"/>
                </a:lnSpc>
                <a:spcBef>
                  <a:spcPct val="30000"/>
                </a:spcBef>
                <a:buNone/>
              </a:pPr>
              <a:endParaRPr lang="en-US" altLang="zh-CN" sz="1600">
                <a:solidFill>
                  <a:srgbClr val="FFFFFF"/>
                </a:solidFill>
                <a:latin typeface="Arial" panose="020B0604020202020204" pitchFamily="34" charset="0"/>
              </a:endParaRPr>
            </a:p>
          </p:txBody>
        </p:sp>
        <p:sp>
          <p:nvSpPr>
            <p:cNvPr id="107532" name="矩形 107531"/>
            <p:cNvSpPr/>
            <p:nvPr/>
          </p:nvSpPr>
          <p:spPr>
            <a:xfrm>
              <a:off x="2025" y="1697"/>
              <a:ext cx="3555" cy="356"/>
            </a:xfrm>
            <a:prstGeom prst="rect">
              <a:avLst/>
            </a:prstGeom>
            <a:solidFill>
              <a:srgbClr val="6399AB"/>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zh-CN" altLang="en-US" sz="2400">
                  <a:solidFill>
                    <a:schemeClr val="bg1"/>
                  </a:solidFill>
                  <a:latin typeface="华文新魏" panose="02010800040101010101" pitchFamily="2" charset="-122"/>
                  <a:ea typeface="华文新魏" panose="02010800040101010101" pitchFamily="2" charset="-122"/>
                </a:rPr>
                <a:t>㈢读诗</a:t>
              </a:r>
              <a:r>
                <a:rPr lang="zh-CN" altLang="en-US" sz="2400">
                  <a:solidFill>
                    <a:schemeClr val="bg1"/>
                  </a:solidFill>
                  <a:latin typeface="华文新魏" panose="02010800040101010101" pitchFamily="2" charset="-122"/>
                  <a:ea typeface="华文新魏" panose="02010800040101010101" pitchFamily="2" charset="-122"/>
                  <a:sym typeface="Arial" panose="020B0604020202020204" pitchFamily="34" charset="0"/>
                </a:rPr>
                <a:t>，明常识，懂诗家语</a:t>
              </a:r>
              <a:r>
                <a:rPr lang="en-US" altLang="zh-CN" sz="240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3" name="矩形 107532"/>
            <p:cNvSpPr/>
            <p:nvPr/>
          </p:nvSpPr>
          <p:spPr>
            <a:xfrm>
              <a:off x="2025" y="2117"/>
              <a:ext cx="3555" cy="354"/>
            </a:xfrm>
            <a:prstGeom prst="rect">
              <a:avLst/>
            </a:prstGeom>
            <a:solidFill>
              <a:srgbClr val="5274A6"/>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en-US" altLang="zh-CN" sz="1600">
                  <a:solidFill>
                    <a:srgbClr val="FFFFFF"/>
                  </a:solidFill>
                  <a:latin typeface="Arial" panose="020B0604020202020204" pitchFamily="34" charset="0"/>
                </a:rPr>
                <a:t> </a:t>
              </a:r>
              <a:r>
                <a:rPr lang="zh-CN" altLang="en-US" sz="2400">
                  <a:solidFill>
                    <a:schemeClr val="bg1"/>
                  </a:solidFill>
                  <a:latin typeface="华文新魏" panose="02010800040101010101" pitchFamily="2" charset="-122"/>
                  <a:ea typeface="华文新魏" panose="02010800040101010101" pitchFamily="2" charset="-122"/>
                </a:rPr>
                <a:t>㈣</a:t>
              </a:r>
              <a:r>
                <a:rPr lang="zh-CN" altLang="en-US" sz="2400">
                  <a:solidFill>
                    <a:schemeClr val="bg1"/>
                  </a:solidFill>
                  <a:latin typeface="华文新魏" panose="02010800040101010101" pitchFamily="2" charset="-122"/>
                  <a:ea typeface="华文新魏" panose="02010800040101010101" pitchFamily="2" charset="-122"/>
                  <a:sym typeface="Arial" panose="020B0604020202020204" pitchFamily="34" charset="0"/>
                </a:rPr>
                <a:t>看注解，抓暗示语除障碍</a:t>
              </a:r>
              <a:r>
                <a:rPr lang="en-US" altLang="zh-CN" sz="240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4" name="矩形 107533"/>
            <p:cNvSpPr/>
            <p:nvPr/>
          </p:nvSpPr>
          <p:spPr>
            <a:xfrm>
              <a:off x="2036" y="2536"/>
              <a:ext cx="3544" cy="354"/>
            </a:xfrm>
            <a:prstGeom prst="rect">
              <a:avLst/>
            </a:prstGeom>
            <a:solidFill>
              <a:srgbClr val="6399AB"/>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zh-CN" altLang="en-US" sz="2400">
                  <a:solidFill>
                    <a:schemeClr val="bg1"/>
                  </a:solidFill>
                  <a:latin typeface="华文新魏" panose="02010800040101010101" pitchFamily="2" charset="-122"/>
                  <a:ea typeface="华文新魏" panose="02010800040101010101" pitchFamily="2" charset="-122"/>
                </a:rPr>
                <a:t>㈤</a:t>
              </a:r>
              <a:r>
                <a:rPr lang="zh-CN" altLang="en-US" sz="2400">
                  <a:solidFill>
                    <a:schemeClr val="bg1"/>
                  </a:solidFill>
                  <a:latin typeface="华文新魏" panose="02010800040101010101" pitchFamily="2" charset="-122"/>
                  <a:ea typeface="华文新魏" panose="02010800040101010101" pitchFamily="2" charset="-122"/>
                  <a:sym typeface="Arial" panose="020B0604020202020204" pitchFamily="34" charset="0"/>
                </a:rPr>
                <a:t>看字词，把握情感关键词</a:t>
              </a:r>
              <a:r>
                <a:rPr lang="en-US" altLang="zh-CN" sz="240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5" name="矩形 107534"/>
            <p:cNvSpPr/>
            <p:nvPr/>
          </p:nvSpPr>
          <p:spPr>
            <a:xfrm>
              <a:off x="2036" y="2963"/>
              <a:ext cx="3544" cy="356"/>
            </a:xfrm>
            <a:prstGeom prst="rect">
              <a:avLst/>
            </a:prstGeom>
            <a:solidFill>
              <a:srgbClr val="5274A6"/>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zh-CN" altLang="en-US" sz="2400">
                  <a:solidFill>
                    <a:schemeClr val="bg1"/>
                  </a:solidFill>
                  <a:latin typeface="华文新魏" panose="02010800040101010101" pitchFamily="2" charset="-122"/>
                  <a:ea typeface="华文新魏" panose="02010800040101010101" pitchFamily="2" charset="-122"/>
                </a:rPr>
                <a:t>㈥</a:t>
              </a:r>
              <a:r>
                <a:rPr lang="zh-CN" altLang="en-US" sz="2400">
                  <a:solidFill>
                    <a:schemeClr val="bg1"/>
                  </a:solidFill>
                  <a:latin typeface="华文新魏" panose="02010800040101010101" pitchFamily="2" charset="-122"/>
                  <a:ea typeface="华文新魏" panose="02010800040101010101" pitchFamily="2" charset="-122"/>
                  <a:sym typeface="Arial" panose="020B0604020202020204" pitchFamily="34" charset="0"/>
                </a:rPr>
                <a:t>看意象，把握其特定含意</a:t>
              </a:r>
              <a:r>
                <a:rPr lang="en-US" altLang="zh-CN" sz="240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6" name="矩形 107535"/>
            <p:cNvSpPr/>
            <p:nvPr/>
          </p:nvSpPr>
          <p:spPr>
            <a:xfrm>
              <a:off x="2046" y="3399"/>
              <a:ext cx="3534" cy="336"/>
            </a:xfrm>
            <a:prstGeom prst="rect">
              <a:avLst/>
            </a:prstGeom>
            <a:solidFill>
              <a:srgbClr val="6399AB"/>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endParaRPr lang="en-US" altLang="zh-CN" sz="1600">
                <a:solidFill>
                  <a:srgbClr val="FFFFFF"/>
                </a:solidFill>
                <a:latin typeface="Arial" panose="020B0604020202020204" pitchFamily="34" charset="0"/>
              </a:endParaRPr>
            </a:p>
            <a:p>
              <a:pPr eaLnBrk="0" hangingPunct="0">
                <a:lnSpc>
                  <a:spcPct val="85000"/>
                </a:lnSpc>
                <a:spcBef>
                  <a:spcPct val="30000"/>
                </a:spcBef>
                <a:buNone/>
              </a:pPr>
              <a:r>
                <a:rPr lang="en-US" altLang="zh-CN" sz="2400">
                  <a:solidFill>
                    <a:srgbClr val="FFFFFF"/>
                  </a:solidFill>
                  <a:latin typeface="Arial" panose="020B0604020202020204" pitchFamily="34" charset="0"/>
                </a:rPr>
                <a:t> </a:t>
              </a:r>
              <a:r>
                <a:rPr lang="zh-CN" altLang="en-US" sz="2400">
                  <a:solidFill>
                    <a:schemeClr val="bg1"/>
                  </a:solidFill>
                  <a:latin typeface="华文新魏" panose="02010800040101010101" pitchFamily="2" charset="-122"/>
                  <a:ea typeface="华文新魏" panose="02010800040101010101" pitchFamily="2" charset="-122"/>
                </a:rPr>
                <a:t>㈦</a:t>
              </a:r>
              <a:r>
                <a:rPr lang="zh-CN" altLang="en-US" sz="2400">
                  <a:solidFill>
                    <a:schemeClr val="bg1"/>
                  </a:solidFill>
                  <a:latin typeface="华文新魏" panose="02010800040101010101" pitchFamily="2" charset="-122"/>
                  <a:ea typeface="华文新魏" panose="02010800040101010101" pitchFamily="2" charset="-122"/>
                  <a:sym typeface="Arial" panose="020B0604020202020204" pitchFamily="34" charset="0"/>
                </a:rPr>
                <a:t>看典故，取用典原来意义。 </a:t>
              </a:r>
            </a:p>
            <a:p>
              <a:pPr eaLnBrk="0" hangingPunct="0">
                <a:lnSpc>
                  <a:spcPct val="85000"/>
                </a:lnSpc>
                <a:spcBef>
                  <a:spcPct val="30000"/>
                </a:spcBef>
                <a:buNone/>
              </a:pPr>
              <a:endParaRPr lang="zh-CN" altLang="en-US" sz="1600">
                <a:solidFill>
                  <a:srgbClr val="FFFFFF"/>
                </a:solidFill>
                <a:latin typeface="Arial" panose="020B0604020202020204" pitchFamily="34" charset="0"/>
                <a:ea typeface="宋体" panose="02010600030101010101" pitchFamily="2" charset="-122"/>
              </a:endParaRPr>
            </a:p>
          </p:txBody>
        </p:sp>
        <p:sp>
          <p:nvSpPr>
            <p:cNvPr id="107537" name="矩形 107536"/>
            <p:cNvSpPr/>
            <p:nvPr/>
          </p:nvSpPr>
          <p:spPr>
            <a:xfrm>
              <a:off x="2030" y="822"/>
              <a:ext cx="3550" cy="336"/>
            </a:xfrm>
            <a:prstGeom prst="rect">
              <a:avLst/>
            </a:prstGeom>
            <a:solidFill>
              <a:srgbClr val="6399AB"/>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zh-CN" altLang="en-US" sz="2400">
                  <a:solidFill>
                    <a:schemeClr val="bg1"/>
                  </a:solidFill>
                  <a:latin typeface="华文新魏" panose="02010800040101010101" pitchFamily="2" charset="-122"/>
                  <a:ea typeface="华文新魏" panose="02010800040101010101" pitchFamily="2" charset="-122"/>
                </a:rPr>
                <a:t>㈠</a:t>
              </a:r>
              <a:r>
                <a:rPr lang="zh-CN" altLang="en-US" sz="2400">
                  <a:solidFill>
                    <a:schemeClr val="bg1"/>
                  </a:solidFill>
                  <a:latin typeface="华文新魏" panose="02010800040101010101" pitchFamily="2" charset="-122"/>
                  <a:ea typeface="华文新魏" panose="02010800040101010101" pitchFamily="2" charset="-122"/>
                  <a:sym typeface="Arial" panose="020B0604020202020204" pitchFamily="34" charset="0"/>
                </a:rPr>
                <a:t>看标题，抓题眼，定内容</a:t>
              </a:r>
              <a:r>
                <a:rPr lang="en-US" altLang="zh-CN" sz="240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endParaRPr lang="en-US" altLang="zh-CN" sz="2400">
                <a:solidFill>
                  <a:srgbClr val="FFFFFF"/>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checkerboard(across)">
                                      <p:cBhvr>
                                        <p:cTn id="7" dur="500"/>
                                        <p:tgtEl>
                                          <p:spTgt spid="1075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7529"/>
                                        </p:tgtEl>
                                        <p:attrNameLst>
                                          <p:attrName>style.visibility</p:attrName>
                                        </p:attrNameLst>
                                      </p:cBhvr>
                                      <p:to>
                                        <p:strVal val="visible"/>
                                      </p:to>
                                    </p:set>
                                    <p:anim calcmode="lin" valueType="num">
                                      <p:cBhvr additive="base">
                                        <p:cTn id="12" dur="500" fill="hold"/>
                                        <p:tgtEl>
                                          <p:spTgt spid="107529"/>
                                        </p:tgtEl>
                                        <p:attrNameLst>
                                          <p:attrName>ppt_x</p:attrName>
                                        </p:attrNameLst>
                                      </p:cBhvr>
                                      <p:tavLst>
                                        <p:tav tm="0">
                                          <p:val>
                                            <p:strVal val="ppt_x"/>
                                          </p:val>
                                        </p:tav>
                                        <p:tav tm="100000">
                                          <p:val>
                                            <p:strVal val="ppt_x"/>
                                          </p:val>
                                        </p:tav>
                                      </p:tavLst>
                                    </p:anim>
                                    <p:anim calcmode="lin" valueType="num">
                                      <p:cBhvr additive="base">
                                        <p:cTn id="13" dur="500" fill="hold"/>
                                        <p:tgtEl>
                                          <p:spTgt spid="10752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07523"/>
                                        </p:tgtEl>
                                        <p:attrNameLst>
                                          <p:attrName>style.visibility</p:attrName>
                                        </p:attrNameLst>
                                      </p:cBhvr>
                                      <p:to>
                                        <p:strVal val="visible"/>
                                      </p:to>
                                    </p:set>
                                    <p:anim calcmode="lin" valueType="num">
                                      <p:cBhvr additive="base">
                                        <p:cTn id="16" dur="500" fill="hold"/>
                                        <p:tgtEl>
                                          <p:spTgt spid="107523"/>
                                        </p:tgtEl>
                                        <p:attrNameLst>
                                          <p:attrName>ppt_x</p:attrName>
                                        </p:attrNameLst>
                                      </p:cBhvr>
                                      <p:tavLst>
                                        <p:tav tm="0">
                                          <p:val>
                                            <p:strVal val="ppt_x"/>
                                          </p:val>
                                        </p:tav>
                                        <p:tav tm="100000">
                                          <p:val>
                                            <p:strVal val="ppt_x"/>
                                          </p:val>
                                        </p:tav>
                                      </p:tavLst>
                                    </p:anim>
                                    <p:anim calcmode="lin" valueType="num">
                                      <p:cBhvr additive="base">
                                        <p:cTn id="17" dur="500" fill="hold"/>
                                        <p:tgtEl>
                                          <p:spTgt spid="10752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7524"/>
                                        </p:tgtEl>
                                        <p:attrNameLst>
                                          <p:attrName>style.visibility</p:attrName>
                                        </p:attrNameLst>
                                      </p:cBhvr>
                                      <p:to>
                                        <p:strVal val="visible"/>
                                      </p:to>
                                    </p:set>
                                    <p:anim calcmode="lin" valueType="num">
                                      <p:cBhvr additive="base">
                                        <p:cTn id="20" dur="500" fill="hold"/>
                                        <p:tgtEl>
                                          <p:spTgt spid="107524"/>
                                        </p:tgtEl>
                                        <p:attrNameLst>
                                          <p:attrName>ppt_x</p:attrName>
                                        </p:attrNameLst>
                                      </p:cBhvr>
                                      <p:tavLst>
                                        <p:tav tm="0">
                                          <p:val>
                                            <p:strVal val="ppt_x"/>
                                          </p:val>
                                        </p:tav>
                                        <p:tav tm="100000">
                                          <p:val>
                                            <p:strVal val="ppt_x"/>
                                          </p:val>
                                        </p:tav>
                                      </p:tavLst>
                                    </p:anim>
                                    <p:anim calcmode="lin" valueType="num">
                                      <p:cBhvr additive="base">
                                        <p:cTn id="21" dur="500" fill="hold"/>
                                        <p:tgtEl>
                                          <p:spTgt spid="10752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07525"/>
                                        </p:tgtEl>
                                        <p:attrNameLst>
                                          <p:attrName>style.visibility</p:attrName>
                                        </p:attrNameLst>
                                      </p:cBhvr>
                                      <p:to>
                                        <p:strVal val="visible"/>
                                      </p:to>
                                    </p:set>
                                    <p:anim calcmode="lin" valueType="num">
                                      <p:cBhvr additive="base">
                                        <p:cTn id="24" dur="500" fill="hold"/>
                                        <p:tgtEl>
                                          <p:spTgt spid="107525"/>
                                        </p:tgtEl>
                                        <p:attrNameLst>
                                          <p:attrName>ppt_x</p:attrName>
                                        </p:attrNameLst>
                                      </p:cBhvr>
                                      <p:tavLst>
                                        <p:tav tm="0">
                                          <p:val>
                                            <p:strVal val="ppt_x"/>
                                          </p:val>
                                        </p:tav>
                                        <p:tav tm="100000">
                                          <p:val>
                                            <p:strVal val="ppt_x"/>
                                          </p:val>
                                        </p:tav>
                                      </p:tavLst>
                                    </p:anim>
                                    <p:anim calcmode="lin" valueType="num">
                                      <p:cBhvr additive="base">
                                        <p:cTn id="25" dur="500" fill="hold"/>
                                        <p:tgtEl>
                                          <p:spTgt spid="10752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07526"/>
                                        </p:tgtEl>
                                        <p:attrNameLst>
                                          <p:attrName>style.visibility</p:attrName>
                                        </p:attrNameLst>
                                      </p:cBhvr>
                                      <p:to>
                                        <p:strVal val="visible"/>
                                      </p:to>
                                    </p:set>
                                    <p:anim calcmode="lin" valueType="num">
                                      <p:cBhvr additive="base">
                                        <p:cTn id="28" dur="500" fill="hold"/>
                                        <p:tgtEl>
                                          <p:spTgt spid="107526"/>
                                        </p:tgtEl>
                                        <p:attrNameLst>
                                          <p:attrName>ppt_x</p:attrName>
                                        </p:attrNameLst>
                                      </p:cBhvr>
                                      <p:tavLst>
                                        <p:tav tm="0">
                                          <p:val>
                                            <p:strVal val="ppt_x"/>
                                          </p:val>
                                        </p:tav>
                                        <p:tav tm="100000">
                                          <p:val>
                                            <p:strVal val="ppt_x"/>
                                          </p:val>
                                        </p:tav>
                                      </p:tavLst>
                                    </p:anim>
                                    <p:anim calcmode="lin" valueType="num">
                                      <p:cBhvr additive="base">
                                        <p:cTn id="29" dur="500" fill="hold"/>
                                        <p:tgtEl>
                                          <p:spTgt spid="10752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7527"/>
                                        </p:tgtEl>
                                        <p:attrNameLst>
                                          <p:attrName>style.visibility</p:attrName>
                                        </p:attrNameLst>
                                      </p:cBhvr>
                                      <p:to>
                                        <p:strVal val="visible"/>
                                      </p:to>
                                    </p:set>
                                    <p:anim calcmode="lin" valueType="num">
                                      <p:cBhvr additive="base">
                                        <p:cTn id="32" dur="500" fill="hold"/>
                                        <p:tgtEl>
                                          <p:spTgt spid="107527"/>
                                        </p:tgtEl>
                                        <p:attrNameLst>
                                          <p:attrName>ppt_x</p:attrName>
                                        </p:attrNameLst>
                                      </p:cBhvr>
                                      <p:tavLst>
                                        <p:tav tm="0">
                                          <p:val>
                                            <p:strVal val="ppt_x"/>
                                          </p:val>
                                        </p:tav>
                                        <p:tav tm="100000">
                                          <p:val>
                                            <p:strVal val="ppt_x"/>
                                          </p:val>
                                        </p:tav>
                                      </p:tavLst>
                                    </p:anim>
                                    <p:anim calcmode="lin" valueType="num">
                                      <p:cBhvr additive="base">
                                        <p:cTn id="33" dur="500" fill="hold"/>
                                        <p:tgtEl>
                                          <p:spTgt spid="10752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7528"/>
                                        </p:tgtEl>
                                        <p:attrNameLst>
                                          <p:attrName>style.visibility</p:attrName>
                                        </p:attrNameLst>
                                      </p:cBhvr>
                                      <p:to>
                                        <p:strVal val="visible"/>
                                      </p:to>
                                    </p:set>
                                    <p:anim calcmode="lin" valueType="num">
                                      <p:cBhvr additive="base">
                                        <p:cTn id="36" dur="500" fill="hold"/>
                                        <p:tgtEl>
                                          <p:spTgt spid="107528"/>
                                        </p:tgtEl>
                                        <p:attrNameLst>
                                          <p:attrName>ppt_x</p:attrName>
                                        </p:attrNameLst>
                                      </p:cBhvr>
                                      <p:tavLst>
                                        <p:tav tm="0">
                                          <p:val>
                                            <p:strVal val="ppt_x"/>
                                          </p:val>
                                        </p:tav>
                                        <p:tav tm="100000">
                                          <p:val>
                                            <p:strVal val="ppt_x"/>
                                          </p:val>
                                        </p:tav>
                                      </p:tavLst>
                                    </p:anim>
                                    <p:anim calcmode="lin" valueType="num">
                                      <p:cBhvr additive="base">
                                        <p:cTn id="37" dur="500" fill="hold"/>
                                        <p:tgtEl>
                                          <p:spTgt spid="10752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107530"/>
                                        </p:tgtEl>
                                        <p:attrNameLst>
                                          <p:attrName>style.visibility</p:attrName>
                                        </p:attrNameLst>
                                      </p:cBhvr>
                                      <p:to>
                                        <p:strVal val="visible"/>
                                      </p:to>
                                    </p:set>
                                    <p:animEffect transition="in" filter="diamond(in)">
                                      <p:cBhvr>
                                        <p:cTn id="42" dur="2000"/>
                                        <p:tgtEl>
                                          <p:spTgt spid="107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ldLvl="0" animBg="1"/>
      <p:bldP spid="107523" grpId="0" bldLvl="0" animBg="1"/>
      <p:bldP spid="107524" grpId="0" bldLvl="0" animBg="1"/>
      <p:bldP spid="107525" grpId="0" bldLvl="0" animBg="1"/>
      <p:bldP spid="107526" grpId="0" bldLvl="0" animBg="1"/>
      <p:bldP spid="107527" grpId="0" bldLvl="0" animBg="1"/>
      <p:bldP spid="107528" grpId="0" bldLvl="0" animBg="1"/>
      <p:bldP spid="10752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37235" y="718185"/>
            <a:ext cx="10191115" cy="5262245"/>
          </a:xfrm>
          <a:prstGeom prst="rect">
            <a:avLst/>
          </a:prstGeom>
          <a:noFill/>
        </p:spPr>
        <p:txBody>
          <a:bodyPr wrap="square" rtlCol="0" anchor="t">
            <a:spAutoFit/>
          </a:bodyPr>
          <a:lstStyle/>
          <a:p>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1.文中加点字的注音和字形都不正确的是(2分)</a:t>
            </a:r>
          </a:p>
          <a:p>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  A</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秋稔(rěn)冬祥  意蕴 B</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楹(yíng)联   齿颊留香</a:t>
            </a:r>
          </a:p>
          <a:p>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  C</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言简意赅(gāi)  撰写 D</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镌刻         锒锒上口</a:t>
            </a:r>
          </a:p>
          <a:p>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2.在文中方格处填入下列语句，恰当的一项是(2分)</a:t>
            </a:r>
          </a:p>
          <a:p>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　A</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万户杨柳依依         B</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千家喜气洋洋</a:t>
            </a:r>
          </a:p>
          <a:p>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　C</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春回爆竹声声         D</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春来微风缕缕</a:t>
            </a:r>
          </a:p>
          <a:p>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3.在文中甲乙丙处依次填入词语，恰当的一项是(2分)</a:t>
            </a:r>
          </a:p>
          <a:p>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　A</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题写 内涵 吟咏       B</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题签 内涵 涵泳</a:t>
            </a:r>
          </a:p>
          <a:p>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　C</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题写 蕴涵 涵泳       D</a:t>
            </a:r>
            <a:r>
              <a:rPr lang="en-US" altLang="zh-CN"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a:t>
            </a:r>
            <a:r>
              <a:rPr lang="zh-CN" altLang="en-US" sz="2800" b="1" i="0" noProof="1">
                <a:gradFill>
                  <a:gsLst>
                    <a:gs pos="21000">
                      <a:srgbClr val="53575C"/>
                    </a:gs>
                    <a:gs pos="88000">
                      <a:srgbClr val="C5C7CA"/>
                    </a:gs>
                  </a:gsLst>
                  <a:lin ang="5400000"/>
                </a:gradFill>
                <a:effectLst/>
                <a:latin typeface="黑体" panose="02010609060101010101" pitchFamily="49" charset="-122"/>
                <a:ea typeface="黑体" panose="02010609060101010101" pitchFamily="49" charset="-122"/>
                <a:cs typeface="+mn-ea"/>
              </a:rPr>
              <a:t>题签 蕴涵 吟咏</a:t>
            </a:r>
          </a:p>
          <a:p>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4.下列关于“对联”的表述，正确的一项是(2分)</a:t>
            </a:r>
          </a:p>
          <a:p>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　A</a:t>
            </a:r>
            <a:r>
              <a:rPr lang="en-US" altLang="zh-CN"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a:t>
            </a:r>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字数限于四言和六言   B</a:t>
            </a:r>
            <a:r>
              <a:rPr lang="en-US" altLang="zh-CN"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a:t>
            </a:r>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上下联讲究对仗和押韵</a:t>
            </a:r>
          </a:p>
          <a:p>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　C</a:t>
            </a:r>
            <a:r>
              <a:rPr lang="en-US" altLang="zh-CN"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a:t>
            </a:r>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只适合在喜庆场合张贴 D</a:t>
            </a:r>
            <a:r>
              <a:rPr lang="en-US" altLang="zh-CN"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a:t>
            </a:r>
            <a:r>
              <a:rPr lang="zh-CN" altLang="en-US" sz="2800" b="1" i="0"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ea"/>
              </a:rPr>
              <a:t>常常与书法艺术相结合</a:t>
            </a:r>
          </a:p>
        </p:txBody>
      </p:sp>
    </p:spTree>
  </p:cSld>
  <p:clrMapOvr>
    <a:masterClrMapping/>
  </p:clrMapOvr>
  <p:transition spd="slow" advTm="4000">
    <p:comb/>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矩形 107521"/>
          <p:cNvSpPr/>
          <p:nvPr/>
        </p:nvSpPr>
        <p:spPr>
          <a:xfrm>
            <a:off x="2044700" y="889000"/>
            <a:ext cx="8101965" cy="4405630"/>
          </a:xfrm>
          <a:prstGeom prst="rect">
            <a:avLst/>
          </a:prstGeom>
          <a:solidFill>
            <a:schemeClr val="bg1">
              <a:lumMod val="50000"/>
            </a:schemeClr>
          </a:solidFill>
          <a:ln w="25400" cap="flat" cmpd="sng">
            <a:solidFill>
              <a:schemeClr val="bg1">
                <a:lumMod val="50000"/>
              </a:schemeClr>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fontAlgn="auto">
              <a:lnSpc>
                <a:spcPct val="200000"/>
              </a:lnSpc>
              <a:buNone/>
            </a:pPr>
            <a:endParaRPr lang="zh-CN" altLang="en-US" sz="4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a:p>
            <a:pPr fontAlgn="auto">
              <a:lnSpc>
                <a:spcPct val="200000"/>
              </a:lnSpc>
              <a:buNone/>
            </a:pPr>
            <a:r>
              <a:rPr lang="zh-CN" altLang="en-US" sz="4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把古诗当古文读</a:t>
            </a:r>
          </a:p>
          <a:p>
            <a:pPr fontAlgn="auto">
              <a:lnSpc>
                <a:spcPct val="200000"/>
              </a:lnSpc>
              <a:buNone/>
            </a:pPr>
            <a:r>
              <a:rPr lang="zh-CN" altLang="en-US" sz="4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把古诗当散文读</a:t>
            </a:r>
          </a:p>
          <a:p>
            <a:pPr fontAlgn="auto">
              <a:lnSpc>
                <a:spcPct val="200000"/>
              </a:lnSpc>
              <a:buNone/>
            </a:pPr>
            <a:r>
              <a:rPr lang="zh-CN" altLang="en-US" sz="4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把古诗当传记读</a:t>
            </a:r>
          </a:p>
          <a:p>
            <a:pPr eaLnBrk="0" fontAlgn="auto" hangingPunct="0">
              <a:lnSpc>
                <a:spcPct val="200000"/>
              </a:lnSpc>
              <a:spcBef>
                <a:spcPct val="30000"/>
              </a:spcBef>
              <a:buNone/>
            </a:pPr>
            <a:endParaRPr lang="zh-CN" altLang="en-US" sz="40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checkerboard(across)">
                                      <p:cBhvr>
                                        <p:cTn id="7" dur="500"/>
                                        <p:tgtEl>
                                          <p:spTgt spid="107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图片 117761" descr="328591511535893462260.png"/>
          <p:cNvPicPr>
            <a:picLocks noChangeAspect="1"/>
          </p:cNvPicPr>
          <p:nvPr/>
        </p:nvPicPr>
        <p:blipFill>
          <a:blip r:embed="rId2"/>
          <a:stretch>
            <a:fillRect/>
          </a:stretch>
        </p:blipFill>
        <p:spPr>
          <a:xfrm>
            <a:off x="7096125" y="1196975"/>
            <a:ext cx="3557588" cy="4860925"/>
          </a:xfrm>
          <a:prstGeom prst="rect">
            <a:avLst/>
          </a:prstGeom>
          <a:noFill/>
          <a:ln w="9525">
            <a:noFill/>
          </a:ln>
        </p:spPr>
      </p:pic>
      <p:sp>
        <p:nvSpPr>
          <p:cNvPr id="117767" name="圆角矩形 117766"/>
          <p:cNvSpPr/>
          <p:nvPr/>
        </p:nvSpPr>
        <p:spPr>
          <a:xfrm>
            <a:off x="2024380" y="1343025"/>
            <a:ext cx="4570730" cy="4443730"/>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a:solidFill>
                  <a:srgbClr val="0000FF"/>
                </a:solidFill>
                <a:latin typeface="迷你简启体" pitchFamily="65" charset="-122"/>
                <a:ea typeface="宋体" panose="02010600030101010101" pitchFamily="2" charset="-122"/>
              </a:rPr>
              <a:t>【</a:t>
            </a:r>
            <a:r>
              <a:rPr lang="en-US" altLang="zh-CN">
                <a:solidFill>
                  <a:srgbClr val="0000FF"/>
                </a:solidFill>
                <a:latin typeface="迷你简启体" pitchFamily="65" charset="-122"/>
              </a:rPr>
              <a:t>2018</a:t>
            </a:r>
            <a:r>
              <a:rPr lang="zh-CN" altLang="en-US">
                <a:solidFill>
                  <a:srgbClr val="0000FF"/>
                </a:solidFill>
                <a:latin typeface="迷你简启体" pitchFamily="65" charset="-122"/>
                <a:ea typeface="迷你简启体" pitchFamily="65" charset="-122"/>
              </a:rPr>
              <a:t>全国</a:t>
            </a:r>
            <a:r>
              <a:rPr lang="en-US" altLang="zh-CN">
                <a:solidFill>
                  <a:srgbClr val="FF0000"/>
                </a:solidFill>
                <a:latin typeface="Arial" panose="020B0604020202020204" pitchFamily="34" charset="0"/>
              </a:rPr>
              <a:t>Ⅰ</a:t>
            </a:r>
            <a:r>
              <a:rPr lang="zh-CN" altLang="en-US">
                <a:solidFill>
                  <a:srgbClr val="0000FF"/>
                </a:solidFill>
                <a:latin typeface="迷你简启体" pitchFamily="65" charset="-122"/>
                <a:ea typeface="迷你简启体" pitchFamily="65" charset="-122"/>
              </a:rPr>
              <a:t>卷</a:t>
            </a:r>
            <a:r>
              <a:rPr lang="zh-CN" altLang="en-US">
                <a:solidFill>
                  <a:srgbClr val="0000FF"/>
                </a:solidFill>
                <a:latin typeface="迷你简启体" pitchFamily="65" charset="-122"/>
                <a:ea typeface="宋体" panose="02010600030101010101" pitchFamily="2" charset="-122"/>
              </a:rPr>
              <a:t>】</a:t>
            </a:r>
          </a:p>
          <a:p>
            <a:pPr>
              <a:buNone/>
            </a:pPr>
            <a:endParaRPr lang="zh-CN" altLang="en-US">
              <a:solidFill>
                <a:srgbClr val="0000FF"/>
              </a:solidFill>
              <a:latin typeface="迷你简启体" pitchFamily="65" charset="-122"/>
              <a:ea typeface="宋体" panose="02010600030101010101" pitchFamily="2" charset="-122"/>
            </a:endParaRPr>
          </a:p>
          <a:p>
            <a:pPr>
              <a:buNone/>
            </a:pPr>
            <a:r>
              <a:rPr lang="zh-CN" altLang="en-US" sz="2400">
                <a:solidFill>
                  <a:srgbClr val="0000FF"/>
                </a:solidFill>
                <a:latin typeface="黑体" panose="02010609060101010101" pitchFamily="49" charset="-122"/>
                <a:ea typeface="黑体" panose="02010609060101010101" pitchFamily="49" charset="-122"/>
              </a:rPr>
              <a:t>   </a:t>
            </a:r>
            <a:r>
              <a:rPr lang="en-US" altLang="zh-CN" sz="2400">
                <a:solidFill>
                  <a:srgbClr val="0000FF"/>
                </a:solidFill>
                <a:latin typeface="黑体" panose="02010609060101010101" pitchFamily="49" charset="-122"/>
                <a:ea typeface="黑体" panose="02010609060101010101" pitchFamily="49" charset="-122"/>
              </a:rPr>
              <a:t>[</a:t>
            </a:r>
            <a:r>
              <a:rPr lang="zh-CN" altLang="en-US" sz="2400">
                <a:solidFill>
                  <a:srgbClr val="0000FF"/>
                </a:solidFill>
                <a:latin typeface="黑体" panose="02010609060101010101" pitchFamily="49" charset="-122"/>
                <a:ea typeface="黑体" panose="02010609060101010101" pitchFamily="49" charset="-122"/>
              </a:rPr>
              <a:t>野</a:t>
            </a:r>
            <a:r>
              <a:rPr lang="en-US" altLang="zh-CN" sz="2400">
                <a:solidFill>
                  <a:srgbClr val="0000FF"/>
                </a:solidFill>
                <a:latin typeface="黑体" panose="02010609060101010101" pitchFamily="49" charset="-122"/>
                <a:ea typeface="黑体" panose="02010609060101010101" pitchFamily="49" charset="-122"/>
              </a:rPr>
              <a:t>]</a:t>
            </a:r>
            <a:r>
              <a:rPr lang="zh-CN" altLang="en-US" sz="2400">
                <a:solidFill>
                  <a:srgbClr val="FF0000"/>
                </a:solidFill>
                <a:latin typeface="黑体" panose="02010609060101010101" pitchFamily="49" charset="-122"/>
                <a:ea typeface="黑体" panose="02010609060101010101" pitchFamily="49" charset="-122"/>
              </a:rPr>
              <a:t>歌</a:t>
            </a:r>
          </a:p>
          <a:p>
            <a:pPr>
              <a:buNone/>
            </a:pPr>
            <a:r>
              <a:rPr lang="zh-CN" altLang="en-US" sz="2400">
                <a:latin typeface="迷你简启体" pitchFamily="65" charset="-122"/>
                <a:ea typeface="迷你简启体" pitchFamily="65" charset="-122"/>
              </a:rPr>
              <a:t>       唐</a:t>
            </a:r>
            <a:r>
              <a:rPr lang="en-US" altLang="zh-CN" sz="2400">
                <a:latin typeface="迷你简启体" pitchFamily="65" charset="-122"/>
                <a:ea typeface="迷你简启体" pitchFamily="65" charset="-122"/>
              </a:rPr>
              <a:t>·</a:t>
            </a:r>
            <a:r>
              <a:rPr lang="zh-CN" altLang="en-US" sz="2400">
                <a:latin typeface="迷你简启体" pitchFamily="65" charset="-122"/>
                <a:ea typeface="迷你简启体" pitchFamily="65" charset="-122"/>
              </a:rPr>
              <a:t>李贺</a:t>
            </a:r>
          </a:p>
          <a:p>
            <a:pPr>
              <a:buNone/>
            </a:pPr>
            <a:r>
              <a:rPr lang="zh-CN" altLang="en-US" sz="2400">
                <a:solidFill>
                  <a:srgbClr val="0000FF"/>
                </a:solidFill>
                <a:latin typeface="迷你简启体" pitchFamily="65" charset="-122"/>
                <a:ea typeface="迷你简启体" pitchFamily="65" charset="-122"/>
              </a:rPr>
              <a:t>鸦翎 羽箭</a:t>
            </a:r>
            <a:r>
              <a:rPr lang="zh-CN" altLang="en-US" sz="2400">
                <a:latin typeface="迷你简启体" pitchFamily="65" charset="-122"/>
                <a:ea typeface="迷你简启体" pitchFamily="65" charset="-122"/>
              </a:rPr>
              <a:t>  </a:t>
            </a:r>
            <a:r>
              <a:rPr lang="zh-CN" altLang="en-US" sz="2400">
                <a:solidFill>
                  <a:srgbClr val="0000FF"/>
                </a:solidFill>
                <a:latin typeface="迷你简启体" pitchFamily="65" charset="-122"/>
                <a:ea typeface="迷你简启体" pitchFamily="65" charset="-122"/>
              </a:rPr>
              <a:t>山桑弓</a:t>
            </a:r>
            <a:r>
              <a:rPr lang="zh-CN" altLang="en-US" sz="2400">
                <a:latin typeface="迷你简启体" pitchFamily="65" charset="-122"/>
                <a:ea typeface="迷你简启体" pitchFamily="65" charset="-122"/>
              </a:rPr>
              <a:t>，</a:t>
            </a:r>
          </a:p>
          <a:p>
            <a:pPr>
              <a:buNone/>
            </a:pPr>
            <a:r>
              <a:rPr lang="zh-CN" altLang="en-US" sz="2400">
                <a:solidFill>
                  <a:srgbClr val="FF0000"/>
                </a:solidFill>
                <a:latin typeface="迷你简启体" pitchFamily="65" charset="-122"/>
                <a:ea typeface="迷你简启体" pitchFamily="65" charset="-122"/>
              </a:rPr>
              <a:t>仰天</a:t>
            </a:r>
            <a:r>
              <a:rPr lang="zh-CN" altLang="en-US" sz="2400">
                <a:latin typeface="迷你简启体" pitchFamily="65" charset="-122"/>
                <a:ea typeface="迷你简启体" pitchFamily="65" charset="-122"/>
              </a:rPr>
              <a:t> </a:t>
            </a:r>
            <a:r>
              <a:rPr lang="zh-CN" altLang="en-US" sz="2400">
                <a:solidFill>
                  <a:srgbClr val="FF0000"/>
                </a:solidFill>
                <a:latin typeface="迷你简启体" pitchFamily="65" charset="-122"/>
                <a:ea typeface="迷你简启体" pitchFamily="65" charset="-122"/>
              </a:rPr>
              <a:t>射落</a:t>
            </a:r>
            <a:r>
              <a:rPr lang="zh-CN" altLang="en-US" sz="2400">
                <a:latin typeface="迷你简启体" pitchFamily="65" charset="-122"/>
                <a:ea typeface="迷你简启体" pitchFamily="65" charset="-122"/>
              </a:rPr>
              <a:t>  </a:t>
            </a:r>
            <a:r>
              <a:rPr lang="zh-CN" altLang="en-US" sz="2400">
                <a:solidFill>
                  <a:srgbClr val="FF0000"/>
                </a:solidFill>
                <a:latin typeface="迷你简启体" pitchFamily="65" charset="-122"/>
                <a:ea typeface="迷你简启体" pitchFamily="65" charset="-122"/>
              </a:rPr>
              <a:t>衔</a:t>
            </a:r>
            <a:r>
              <a:rPr lang="zh-CN" altLang="en-US" sz="2400">
                <a:solidFill>
                  <a:srgbClr val="0000FF"/>
                </a:solidFill>
                <a:latin typeface="迷你简启体" pitchFamily="65" charset="-122"/>
                <a:ea typeface="迷你简启体" pitchFamily="65" charset="-122"/>
              </a:rPr>
              <a:t>芦鸿</a:t>
            </a:r>
            <a:r>
              <a:rPr lang="zh-CN" altLang="en-US" sz="2400">
                <a:latin typeface="迷你简启体" pitchFamily="65" charset="-122"/>
                <a:ea typeface="迷你简启体" pitchFamily="65" charset="-122"/>
              </a:rPr>
              <a:t>。</a:t>
            </a:r>
            <a:br>
              <a:rPr lang="zh-CN" altLang="en-US" sz="2400">
                <a:latin typeface="迷你简启体" pitchFamily="65" charset="-122"/>
                <a:ea typeface="迷你简启体" pitchFamily="65" charset="-122"/>
              </a:rPr>
            </a:br>
            <a:r>
              <a:rPr lang="zh-CN" altLang="en-US" sz="2400">
                <a:solidFill>
                  <a:srgbClr val="0000FF"/>
                </a:solidFill>
                <a:latin typeface="迷你简启体" pitchFamily="65" charset="-122"/>
                <a:ea typeface="迷你简启体" pitchFamily="65" charset="-122"/>
              </a:rPr>
              <a:t>麻衣</a:t>
            </a:r>
            <a:r>
              <a:rPr lang="zh-CN" altLang="en-US" sz="2400">
                <a:latin typeface="迷你简启体" pitchFamily="65" charset="-122"/>
                <a:ea typeface="迷你简启体" pitchFamily="65" charset="-122"/>
              </a:rPr>
              <a:t> 黑肥  </a:t>
            </a:r>
            <a:r>
              <a:rPr lang="zh-CN" altLang="en-US" sz="2400">
                <a:solidFill>
                  <a:srgbClr val="FF0000"/>
                </a:solidFill>
                <a:latin typeface="迷你简启体" pitchFamily="65" charset="-122"/>
                <a:ea typeface="迷你简启体" pitchFamily="65" charset="-122"/>
              </a:rPr>
              <a:t>冲</a:t>
            </a:r>
            <a:r>
              <a:rPr lang="zh-CN" altLang="en-US" sz="2400">
                <a:solidFill>
                  <a:srgbClr val="0000FF"/>
                </a:solidFill>
                <a:latin typeface="迷你简启体" pitchFamily="65" charset="-122"/>
                <a:ea typeface="迷你简启体" pitchFamily="65" charset="-122"/>
              </a:rPr>
              <a:t>北风</a:t>
            </a:r>
            <a:r>
              <a:rPr lang="zh-CN" altLang="en-US" sz="2400">
                <a:latin typeface="迷你简启体" pitchFamily="65" charset="-122"/>
                <a:ea typeface="迷你简启体" pitchFamily="65" charset="-122"/>
              </a:rPr>
              <a:t>，</a:t>
            </a:r>
          </a:p>
          <a:p>
            <a:pPr>
              <a:buNone/>
            </a:pPr>
            <a:r>
              <a:rPr lang="zh-CN" altLang="en-US" sz="2400">
                <a:solidFill>
                  <a:srgbClr val="FF0000"/>
                </a:solidFill>
                <a:latin typeface="迷你简启体" pitchFamily="65" charset="-122"/>
                <a:ea typeface="迷你简启体" pitchFamily="65" charset="-122"/>
              </a:rPr>
              <a:t>带</a:t>
            </a:r>
            <a:r>
              <a:rPr lang="zh-CN" altLang="en-US" sz="2400">
                <a:solidFill>
                  <a:srgbClr val="0000FF"/>
                </a:solidFill>
                <a:latin typeface="迷你简启体" pitchFamily="65" charset="-122"/>
                <a:ea typeface="迷你简启体" pitchFamily="65" charset="-122"/>
              </a:rPr>
              <a:t>酒</a:t>
            </a:r>
            <a:r>
              <a:rPr lang="zh-CN" altLang="en-US" sz="2400">
                <a:latin typeface="迷你简启体" pitchFamily="65" charset="-122"/>
                <a:ea typeface="迷你简启体" pitchFamily="65" charset="-122"/>
              </a:rPr>
              <a:t> </a:t>
            </a:r>
            <a:r>
              <a:rPr lang="zh-CN" altLang="en-US" sz="2400">
                <a:solidFill>
                  <a:srgbClr val="0000FF"/>
                </a:solidFill>
                <a:latin typeface="迷你简启体" pitchFamily="65" charset="-122"/>
                <a:ea typeface="迷你简启体" pitchFamily="65" charset="-122"/>
              </a:rPr>
              <a:t>日</a:t>
            </a:r>
            <a:r>
              <a:rPr lang="zh-CN" altLang="en-US" sz="2400">
                <a:latin typeface="迷你简启体" pitchFamily="65" charset="-122"/>
                <a:ea typeface="迷你简启体" pitchFamily="65" charset="-122"/>
              </a:rPr>
              <a:t>晚  </a:t>
            </a:r>
            <a:r>
              <a:rPr lang="zh-CN" altLang="en-US" sz="2400">
                <a:solidFill>
                  <a:srgbClr val="FF0000"/>
                </a:solidFill>
                <a:latin typeface="迷你简启体" pitchFamily="65" charset="-122"/>
                <a:ea typeface="迷你简启体" pitchFamily="65" charset="-122"/>
              </a:rPr>
              <a:t>歌</a:t>
            </a:r>
            <a:r>
              <a:rPr lang="zh-CN" altLang="en-US" sz="2400">
                <a:solidFill>
                  <a:srgbClr val="0000FF"/>
                </a:solidFill>
                <a:latin typeface="迷你简启体" pitchFamily="65" charset="-122"/>
                <a:ea typeface="迷你简启体" pitchFamily="65" charset="-122"/>
              </a:rPr>
              <a:t>田中</a:t>
            </a:r>
            <a:r>
              <a:rPr lang="zh-CN" altLang="en-US" sz="2400">
                <a:latin typeface="迷你简启体" pitchFamily="65" charset="-122"/>
                <a:ea typeface="迷你简启体" pitchFamily="65" charset="-122"/>
              </a:rPr>
              <a:t>。</a:t>
            </a:r>
            <a:br>
              <a:rPr lang="zh-CN" altLang="en-US" sz="2400">
                <a:latin typeface="迷你简启体" pitchFamily="65" charset="-122"/>
                <a:ea typeface="迷你简启体" pitchFamily="65" charset="-122"/>
              </a:rPr>
            </a:br>
            <a:r>
              <a:rPr lang="zh-CN" altLang="en-US" sz="2400">
                <a:solidFill>
                  <a:srgbClr val="0000FF"/>
                </a:solidFill>
                <a:latin typeface="迷你简启体" pitchFamily="65" charset="-122"/>
                <a:ea typeface="迷你简启体" pitchFamily="65" charset="-122"/>
              </a:rPr>
              <a:t>男儿</a:t>
            </a:r>
            <a:r>
              <a:rPr lang="zh-CN" altLang="en-US" sz="2400">
                <a:latin typeface="迷你简启体" pitchFamily="65" charset="-122"/>
                <a:ea typeface="迷你简启体" pitchFamily="65" charset="-122"/>
              </a:rPr>
              <a:t> 屈</a:t>
            </a:r>
            <a:r>
              <a:rPr lang="zh-CN" altLang="en-US" sz="2400">
                <a:solidFill>
                  <a:srgbClr val="FF0000"/>
                </a:solidFill>
                <a:latin typeface="迷你简启体" pitchFamily="65" charset="-122"/>
                <a:ea typeface="迷你简启体" pitchFamily="65" charset="-122"/>
              </a:rPr>
              <a:t>穷</a:t>
            </a:r>
            <a:r>
              <a:rPr lang="zh-CN" altLang="en-US" sz="2400">
                <a:latin typeface="迷你简启体" pitchFamily="65" charset="-122"/>
                <a:ea typeface="迷你简启体" pitchFamily="65" charset="-122"/>
              </a:rPr>
              <a:t>  心不</a:t>
            </a:r>
            <a:r>
              <a:rPr lang="zh-CN" altLang="en-US" sz="2400">
                <a:solidFill>
                  <a:srgbClr val="FF0000"/>
                </a:solidFill>
                <a:latin typeface="迷你简启体" pitchFamily="65" charset="-122"/>
                <a:ea typeface="迷你简启体" pitchFamily="65" charset="-122"/>
              </a:rPr>
              <a:t>穷</a:t>
            </a:r>
            <a:r>
              <a:rPr lang="zh-CN" altLang="en-US" sz="2400">
                <a:latin typeface="迷你简启体" pitchFamily="65" charset="-122"/>
                <a:ea typeface="迷你简启体" pitchFamily="65" charset="-122"/>
              </a:rPr>
              <a:t>，</a:t>
            </a:r>
          </a:p>
          <a:p>
            <a:pPr>
              <a:buNone/>
            </a:pPr>
            <a:r>
              <a:rPr lang="zh-CN" altLang="en-US" sz="2400">
                <a:latin typeface="迷你简启体" pitchFamily="65" charset="-122"/>
                <a:ea typeface="迷你简启体" pitchFamily="65" charset="-122"/>
              </a:rPr>
              <a:t>枯荣 不等  </a:t>
            </a:r>
            <a:r>
              <a:rPr lang="zh-CN" altLang="en-US" sz="2400">
                <a:solidFill>
                  <a:srgbClr val="FF0000"/>
                </a:solidFill>
                <a:latin typeface="迷你简启体" pitchFamily="65" charset="-122"/>
                <a:ea typeface="迷你简启体" pitchFamily="65" charset="-122"/>
              </a:rPr>
              <a:t>嗔</a:t>
            </a:r>
            <a:r>
              <a:rPr lang="zh-CN" altLang="en-US" sz="2400">
                <a:solidFill>
                  <a:srgbClr val="0000FF"/>
                </a:solidFill>
                <a:latin typeface="迷你简启体" pitchFamily="65" charset="-122"/>
                <a:ea typeface="迷你简启体" pitchFamily="65" charset="-122"/>
              </a:rPr>
              <a:t>天公</a:t>
            </a:r>
            <a:r>
              <a:rPr lang="zh-CN" altLang="en-US" sz="2400">
                <a:latin typeface="迷你简启体" pitchFamily="65" charset="-122"/>
                <a:ea typeface="迷你简启体" pitchFamily="65" charset="-122"/>
              </a:rPr>
              <a:t>。</a:t>
            </a:r>
            <a:br>
              <a:rPr lang="zh-CN" altLang="en-US" sz="2400">
                <a:latin typeface="迷你简启体" pitchFamily="65" charset="-122"/>
                <a:ea typeface="迷你简启体" pitchFamily="65" charset="-122"/>
              </a:rPr>
            </a:br>
            <a:r>
              <a:rPr lang="zh-CN" altLang="en-US" sz="2400">
                <a:solidFill>
                  <a:srgbClr val="0000FF"/>
                </a:solidFill>
                <a:latin typeface="迷你简启体" pitchFamily="65" charset="-122"/>
                <a:ea typeface="迷你简启体" pitchFamily="65" charset="-122"/>
              </a:rPr>
              <a:t>寒风</a:t>
            </a:r>
            <a:r>
              <a:rPr lang="zh-CN" altLang="en-US" sz="2400">
                <a:latin typeface="迷你简启体" pitchFamily="65" charset="-122"/>
                <a:ea typeface="迷你简启体" pitchFamily="65" charset="-122"/>
              </a:rPr>
              <a:t> 又</a:t>
            </a:r>
            <a:r>
              <a:rPr lang="zh-CN" altLang="en-US" sz="2400">
                <a:solidFill>
                  <a:srgbClr val="FF0000"/>
                </a:solidFill>
                <a:latin typeface="迷你简启体" pitchFamily="65" charset="-122"/>
                <a:ea typeface="迷你简启体" pitchFamily="65" charset="-122"/>
              </a:rPr>
              <a:t>变为  </a:t>
            </a:r>
            <a:r>
              <a:rPr lang="zh-CN" altLang="en-US" sz="2400">
                <a:solidFill>
                  <a:srgbClr val="0000FF"/>
                </a:solidFill>
                <a:latin typeface="迷你简启体" pitchFamily="65" charset="-122"/>
                <a:ea typeface="迷你简启体" pitchFamily="65" charset="-122"/>
              </a:rPr>
              <a:t>春柳</a:t>
            </a:r>
            <a:r>
              <a:rPr lang="zh-CN" altLang="en-US" sz="2400">
                <a:latin typeface="迷你简启体" pitchFamily="65" charset="-122"/>
                <a:ea typeface="迷你简启体" pitchFamily="65" charset="-122"/>
              </a:rPr>
              <a:t>，</a:t>
            </a:r>
          </a:p>
          <a:p>
            <a:pPr>
              <a:buNone/>
            </a:pPr>
            <a:r>
              <a:rPr lang="zh-CN" altLang="en-US" sz="2400">
                <a:solidFill>
                  <a:srgbClr val="0000FF"/>
                </a:solidFill>
                <a:latin typeface="迷你简启体" pitchFamily="65" charset="-122"/>
                <a:ea typeface="迷你简启体" pitchFamily="65" charset="-122"/>
              </a:rPr>
              <a:t>条条</a:t>
            </a:r>
            <a:r>
              <a:rPr lang="zh-CN" altLang="en-US" sz="2400">
                <a:latin typeface="迷你简启体" pitchFamily="65" charset="-122"/>
                <a:ea typeface="迷你简启体" pitchFamily="65" charset="-122"/>
              </a:rPr>
              <a:t> 看即  </a:t>
            </a:r>
            <a:r>
              <a:rPr lang="zh-CN" altLang="en-US" sz="2400">
                <a:solidFill>
                  <a:srgbClr val="0000FF"/>
                </a:solidFill>
                <a:latin typeface="迷你简启体" pitchFamily="65" charset="-122"/>
                <a:ea typeface="迷你简启体" pitchFamily="65" charset="-122"/>
              </a:rPr>
              <a:t>烟</a:t>
            </a:r>
            <a:r>
              <a:rPr lang="zh-CN" altLang="en-US" sz="2400">
                <a:latin typeface="迷你简启体" pitchFamily="65" charset="-122"/>
                <a:ea typeface="迷你简启体" pitchFamily="65" charset="-122"/>
              </a:rPr>
              <a:t>濛濛。</a:t>
            </a:r>
            <a:endParaRPr lang="zh-CN" altLang="en-US">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90" name="圆角矩形 118789"/>
          <p:cNvSpPr/>
          <p:nvPr/>
        </p:nvSpPr>
        <p:spPr>
          <a:xfrm>
            <a:off x="1460500" y="1213485"/>
            <a:ext cx="3473450" cy="4565650"/>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a:solidFill>
                  <a:srgbClr val="0000FF"/>
                </a:solidFill>
                <a:latin typeface="迷你简启体" pitchFamily="65" charset="-122"/>
                <a:ea typeface="宋体" panose="02010600030101010101" pitchFamily="2" charset="-122"/>
              </a:rPr>
              <a:t>【</a:t>
            </a:r>
            <a:r>
              <a:rPr lang="en-US" altLang="zh-CN">
                <a:solidFill>
                  <a:srgbClr val="0000FF"/>
                </a:solidFill>
                <a:latin typeface="迷你简启体" pitchFamily="65" charset="-122"/>
              </a:rPr>
              <a:t>2018</a:t>
            </a:r>
            <a:r>
              <a:rPr lang="zh-CN" altLang="en-US">
                <a:solidFill>
                  <a:srgbClr val="0000FF"/>
                </a:solidFill>
                <a:latin typeface="迷你简启体" pitchFamily="65" charset="-122"/>
                <a:ea typeface="迷你简启体" pitchFamily="65" charset="-122"/>
              </a:rPr>
              <a:t>全国</a:t>
            </a:r>
            <a:r>
              <a:rPr lang="en-US" altLang="zh-CN">
                <a:solidFill>
                  <a:srgbClr val="FF0000"/>
                </a:solidFill>
                <a:latin typeface="Arial" panose="020B0604020202020204" pitchFamily="34" charset="0"/>
              </a:rPr>
              <a:t>Ⅰ</a:t>
            </a:r>
            <a:r>
              <a:rPr lang="zh-CN" altLang="en-US">
                <a:solidFill>
                  <a:srgbClr val="0000FF"/>
                </a:solidFill>
                <a:latin typeface="迷你简启体" pitchFamily="65" charset="-122"/>
                <a:ea typeface="迷你简启体" pitchFamily="65" charset="-122"/>
              </a:rPr>
              <a:t>卷</a:t>
            </a:r>
            <a:r>
              <a:rPr lang="zh-CN" altLang="en-US">
                <a:solidFill>
                  <a:srgbClr val="0000FF"/>
                </a:solidFill>
                <a:latin typeface="迷你简启体" pitchFamily="65" charset="-122"/>
                <a:ea typeface="宋体" panose="02010600030101010101" pitchFamily="2" charset="-122"/>
              </a:rPr>
              <a:t>】</a:t>
            </a:r>
          </a:p>
          <a:p>
            <a:pPr algn="ctr">
              <a:buNone/>
            </a:pPr>
            <a:endParaRPr lang="zh-CN" altLang="en-US">
              <a:solidFill>
                <a:srgbClr val="0000FF"/>
              </a:solidFill>
              <a:latin typeface="迷你简启体" pitchFamily="65" charset="-122"/>
              <a:ea typeface="宋体" panose="02010600030101010101" pitchFamily="2" charset="-122"/>
            </a:endParaRPr>
          </a:p>
          <a:p>
            <a:pPr algn="ctr">
              <a:buNone/>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野</a:t>
            </a: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rPr>
              <a:t>歌</a:t>
            </a:r>
          </a:p>
          <a:p>
            <a:pPr algn="ctr">
              <a:buNone/>
            </a:pPr>
            <a:r>
              <a:rPr lang="zh-CN" altLang="en-US" sz="2400" b="1">
                <a:latin typeface="迷你简启体" pitchFamily="65" charset="-122"/>
                <a:ea typeface="迷你简启体" pitchFamily="65" charset="-122"/>
              </a:rPr>
              <a:t>唐</a:t>
            </a:r>
            <a:r>
              <a:rPr lang="en-US" altLang="zh-CN" sz="2400" b="1">
                <a:latin typeface="迷你简启体" pitchFamily="65" charset="-122"/>
                <a:ea typeface="迷你简启体" pitchFamily="65" charset="-122"/>
              </a:rPr>
              <a:t>·</a:t>
            </a:r>
            <a:r>
              <a:rPr lang="zh-CN" altLang="en-US" sz="2400" b="1">
                <a:latin typeface="迷你简启体" pitchFamily="65" charset="-122"/>
                <a:ea typeface="迷你简启体" pitchFamily="65" charset="-122"/>
              </a:rPr>
              <a:t>李贺</a:t>
            </a:r>
            <a:endParaRPr lang="zh-CN" altLang="en-US" sz="2400" b="1">
              <a:latin typeface="Arial" panose="020B0604020202020204" pitchFamily="34" charset="0"/>
              <a:ea typeface="宋体" panose="02010600030101010101" pitchFamily="2" charset="-122"/>
            </a:endParaRPr>
          </a:p>
          <a:p>
            <a:pPr algn="just">
              <a:buNone/>
            </a:pPr>
            <a:r>
              <a:rPr lang="zh-CN" altLang="en-US" sz="2400" b="1">
                <a:solidFill>
                  <a:srgbClr val="0000FF"/>
                </a:solidFill>
                <a:latin typeface="迷你简启体" pitchFamily="65" charset="-122"/>
                <a:ea typeface="迷你简启体" pitchFamily="65" charset="-122"/>
              </a:rPr>
              <a:t>   鸦翎 羽箭</a:t>
            </a: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山桑弓</a:t>
            </a:r>
            <a:r>
              <a:rPr lang="zh-CN" altLang="en-US" sz="2400" b="1">
                <a:latin typeface="迷你简启体" pitchFamily="65" charset="-122"/>
                <a:ea typeface="迷你简启体" pitchFamily="65" charset="-122"/>
              </a:rPr>
              <a:t>，</a:t>
            </a:r>
          </a:p>
          <a:p>
            <a:pPr algn="just">
              <a:buNone/>
            </a:pPr>
            <a:r>
              <a:rPr lang="zh-CN" altLang="en-US" sz="2400" b="1">
                <a:solidFill>
                  <a:srgbClr val="FF0000"/>
                </a:solidFill>
                <a:latin typeface="迷你简启体" pitchFamily="65" charset="-122"/>
                <a:ea typeface="迷你简启体" pitchFamily="65" charset="-122"/>
              </a:rPr>
              <a:t>   仰天</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射落</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衔</a:t>
            </a:r>
            <a:r>
              <a:rPr lang="zh-CN" altLang="en-US" sz="2400" b="1">
                <a:solidFill>
                  <a:srgbClr val="0000FF"/>
                </a:solidFill>
                <a:latin typeface="迷你简启体" pitchFamily="65" charset="-122"/>
                <a:ea typeface="迷你简启体" pitchFamily="65" charset="-122"/>
              </a:rPr>
              <a:t>芦鸿</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麻衣</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黑肥</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冲</a:t>
            </a:r>
            <a:r>
              <a:rPr lang="zh-CN" altLang="en-US" sz="2400" b="1">
                <a:solidFill>
                  <a:srgbClr val="0000FF"/>
                </a:solidFill>
                <a:latin typeface="迷你简启体" pitchFamily="65" charset="-122"/>
                <a:ea typeface="迷你简启体" pitchFamily="65" charset="-122"/>
              </a:rPr>
              <a:t>北风</a:t>
            </a:r>
            <a:r>
              <a:rPr lang="zh-CN" altLang="en-US" sz="2400" b="1">
                <a:solidFill>
                  <a:srgbClr val="000000"/>
                </a:solidFill>
                <a:latin typeface="迷你简启体" pitchFamily="65" charset="-122"/>
                <a:ea typeface="迷你简启体" pitchFamily="65" charset="-122"/>
              </a:rPr>
              <a:t>，</a:t>
            </a:r>
            <a:endParaRPr lang="zh-CN" altLang="en-US" sz="2400" b="1">
              <a:latin typeface="迷你简启体" pitchFamily="65" charset="-122"/>
              <a:ea typeface="迷你简启体" pitchFamily="65" charset="-122"/>
            </a:endParaRPr>
          </a:p>
          <a:p>
            <a:pPr algn="just">
              <a:buNone/>
            </a:pPr>
            <a:r>
              <a:rPr lang="zh-CN" altLang="en-US" sz="2400" b="1">
                <a:solidFill>
                  <a:srgbClr val="FF0000"/>
                </a:solidFill>
                <a:latin typeface="迷你简启体" pitchFamily="65" charset="-122"/>
                <a:ea typeface="迷你简启体" pitchFamily="65" charset="-122"/>
              </a:rPr>
              <a:t>   带</a:t>
            </a:r>
            <a:r>
              <a:rPr lang="zh-CN" altLang="en-US" sz="2400" b="1">
                <a:solidFill>
                  <a:srgbClr val="0000FF"/>
                </a:solidFill>
                <a:latin typeface="迷你简启体" pitchFamily="65" charset="-122"/>
                <a:ea typeface="迷你简启体" pitchFamily="65" charset="-122"/>
              </a:rPr>
              <a:t>酒</a:t>
            </a: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日</a:t>
            </a:r>
            <a:r>
              <a:rPr lang="zh-CN" altLang="en-US" sz="2400" b="1">
                <a:solidFill>
                  <a:srgbClr val="000000"/>
                </a:solidFill>
                <a:latin typeface="迷你简启体" pitchFamily="65" charset="-122"/>
                <a:ea typeface="迷你简启体" pitchFamily="65" charset="-122"/>
              </a:rPr>
              <a:t>晚  </a:t>
            </a:r>
            <a:r>
              <a:rPr lang="zh-CN" altLang="en-US" sz="2400" b="1">
                <a:solidFill>
                  <a:srgbClr val="FF0000"/>
                </a:solidFill>
                <a:latin typeface="迷你简启体" pitchFamily="65" charset="-122"/>
                <a:ea typeface="迷你简启体" pitchFamily="65" charset="-122"/>
              </a:rPr>
              <a:t>歌</a:t>
            </a:r>
            <a:r>
              <a:rPr lang="zh-CN" altLang="en-US" sz="2400" b="1">
                <a:solidFill>
                  <a:srgbClr val="0000FF"/>
                </a:solidFill>
                <a:latin typeface="迷你简启体" pitchFamily="65" charset="-122"/>
                <a:ea typeface="迷你简启体" pitchFamily="65" charset="-122"/>
              </a:rPr>
              <a:t>田中</a:t>
            </a:r>
            <a:r>
              <a:rPr lang="zh-CN" altLang="en-US" sz="2400" b="1">
                <a:solidFill>
                  <a:srgbClr val="000000"/>
                </a:solidFill>
                <a:latin typeface="迷你简启体" pitchFamily="65" charset="-122"/>
                <a:ea typeface="迷你简启体" pitchFamily="65" charset="-122"/>
              </a:rPr>
              <a:t>。</a:t>
            </a:r>
            <a:r>
              <a:rPr lang="zh-CN" altLang="en-US" sz="2400" b="1">
                <a:latin typeface="迷你简启体" pitchFamily="65" charset="-122"/>
                <a:ea typeface="迷你简启体" pitchFamily="65" charset="-122"/>
              </a:rPr>
              <a:t/>
            </a:r>
            <a:br>
              <a:rPr lang="zh-CN" altLang="en-US" sz="2400" b="1">
                <a:latin typeface="迷你简启体" pitchFamily="65" charset="-122"/>
                <a:ea typeface="迷你简启体" pitchFamily="65" charset="-122"/>
              </a:rPr>
            </a:b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男儿</a:t>
            </a:r>
            <a:r>
              <a:rPr lang="zh-CN" altLang="en-US" sz="2400" b="1">
                <a:solidFill>
                  <a:srgbClr val="000000"/>
                </a:solidFill>
                <a:latin typeface="迷你简启体" pitchFamily="65" charset="-122"/>
                <a:ea typeface="迷你简启体" pitchFamily="65" charset="-122"/>
              </a:rPr>
              <a:t> 屈</a:t>
            </a:r>
            <a:r>
              <a:rPr lang="zh-CN" altLang="en-US" sz="2400" b="1">
                <a:solidFill>
                  <a:srgbClr val="FF0000"/>
                </a:solidFill>
                <a:latin typeface="迷你简启体" pitchFamily="65" charset="-122"/>
                <a:ea typeface="迷你简启体" pitchFamily="65" charset="-122"/>
              </a:rPr>
              <a:t>穷</a:t>
            </a:r>
            <a:r>
              <a:rPr lang="zh-CN" altLang="en-US" sz="2400" b="1">
                <a:solidFill>
                  <a:srgbClr val="000000"/>
                </a:solidFill>
                <a:latin typeface="迷你简启体" pitchFamily="65" charset="-122"/>
                <a:ea typeface="迷你简启体" pitchFamily="65" charset="-122"/>
              </a:rPr>
              <a:t>  心不</a:t>
            </a:r>
            <a:r>
              <a:rPr lang="zh-CN" altLang="en-US" sz="2400" b="1">
                <a:solidFill>
                  <a:srgbClr val="FF0000"/>
                </a:solidFill>
                <a:latin typeface="迷你简启体" pitchFamily="65" charset="-122"/>
                <a:ea typeface="迷你简启体" pitchFamily="65" charset="-122"/>
              </a:rPr>
              <a:t>穷</a:t>
            </a:r>
            <a:r>
              <a:rPr lang="zh-CN" altLang="en-US" sz="2400" b="1">
                <a:solidFill>
                  <a:srgbClr val="000000"/>
                </a:solidFill>
                <a:latin typeface="迷你简启体" pitchFamily="65" charset="-122"/>
                <a:ea typeface="迷你简启体" pitchFamily="65" charset="-122"/>
              </a:rPr>
              <a:t>，     </a:t>
            </a:r>
          </a:p>
          <a:p>
            <a:pPr algn="just">
              <a:buNone/>
            </a:pPr>
            <a:r>
              <a:rPr lang="zh-CN" altLang="en-US" sz="2400" b="1">
                <a:solidFill>
                  <a:srgbClr val="000000"/>
                </a:solidFill>
                <a:latin typeface="迷你简启体" pitchFamily="65" charset="-122"/>
                <a:ea typeface="迷你简启体" pitchFamily="65" charset="-122"/>
              </a:rPr>
              <a:t>   枯荣 不等  嗔</a:t>
            </a:r>
            <a:r>
              <a:rPr lang="zh-CN" altLang="en-US" sz="2400" b="1">
                <a:solidFill>
                  <a:srgbClr val="0000FF"/>
                </a:solidFill>
                <a:latin typeface="迷你简启体" pitchFamily="65" charset="-122"/>
                <a:ea typeface="迷你简启体" pitchFamily="65" charset="-122"/>
              </a:rPr>
              <a:t>天公</a:t>
            </a:r>
            <a:r>
              <a:rPr lang="zh-CN" altLang="en-US" sz="2400" b="1">
                <a:solidFill>
                  <a:srgbClr val="000000"/>
                </a:solidFill>
                <a:latin typeface="迷你简启体" pitchFamily="65" charset="-122"/>
                <a:ea typeface="迷你简启体" pitchFamily="65" charset="-122"/>
              </a:rPr>
              <a:t>。</a:t>
            </a:r>
          </a:p>
          <a:p>
            <a:pPr algn="just">
              <a:buNone/>
            </a:pPr>
            <a:r>
              <a:rPr lang="zh-CN" altLang="en-US" sz="2400" b="1">
                <a:solidFill>
                  <a:srgbClr val="0000FF"/>
                </a:solidFill>
                <a:latin typeface="迷你简启体" pitchFamily="65" charset="-122"/>
                <a:ea typeface="迷你简启体" pitchFamily="65" charset="-122"/>
              </a:rPr>
              <a:t>   寒风</a:t>
            </a:r>
            <a:r>
              <a:rPr lang="zh-CN" altLang="en-US" sz="2400" b="1">
                <a:solidFill>
                  <a:srgbClr val="000000"/>
                </a:solidFill>
                <a:latin typeface="迷你简启体" pitchFamily="65" charset="-122"/>
                <a:ea typeface="迷你简启体" pitchFamily="65" charset="-122"/>
              </a:rPr>
              <a:t> 又变为  </a:t>
            </a:r>
            <a:r>
              <a:rPr lang="zh-CN" altLang="en-US" sz="2400" b="1">
                <a:solidFill>
                  <a:srgbClr val="0000FF"/>
                </a:solidFill>
                <a:latin typeface="迷你简启体" pitchFamily="65" charset="-122"/>
                <a:ea typeface="迷你简启体" pitchFamily="65" charset="-122"/>
              </a:rPr>
              <a:t>春柳</a:t>
            </a:r>
            <a:r>
              <a:rPr lang="zh-CN" altLang="en-US" sz="2400" b="1">
                <a:solidFill>
                  <a:srgbClr val="000000"/>
                </a:solidFill>
                <a:latin typeface="迷你简启体" pitchFamily="65" charset="-122"/>
                <a:ea typeface="迷你简启体" pitchFamily="65" charset="-122"/>
              </a:rPr>
              <a:t>，</a:t>
            </a:r>
          </a:p>
          <a:p>
            <a:pPr algn="just">
              <a:buNone/>
            </a:pP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条条</a:t>
            </a:r>
            <a:r>
              <a:rPr lang="zh-CN" altLang="en-US" sz="2400" b="1">
                <a:solidFill>
                  <a:srgbClr val="000000"/>
                </a:solidFill>
                <a:latin typeface="迷你简启体" pitchFamily="65" charset="-122"/>
                <a:ea typeface="迷你简启体" pitchFamily="65" charset="-122"/>
              </a:rPr>
              <a:t> 看即  </a:t>
            </a:r>
            <a:r>
              <a:rPr lang="zh-CN" altLang="en-US" sz="2400" b="1">
                <a:solidFill>
                  <a:srgbClr val="0000FF"/>
                </a:solidFill>
                <a:latin typeface="迷你简启体" pitchFamily="65" charset="-122"/>
                <a:ea typeface="迷你简启体" pitchFamily="65" charset="-122"/>
              </a:rPr>
              <a:t>烟</a:t>
            </a:r>
            <a:r>
              <a:rPr lang="zh-CN" altLang="en-US" sz="2400" b="1">
                <a:solidFill>
                  <a:srgbClr val="000000"/>
                </a:solidFill>
                <a:latin typeface="迷你简启体" pitchFamily="65" charset="-122"/>
                <a:ea typeface="迷你简启体" pitchFamily="65" charset="-122"/>
              </a:rPr>
              <a:t>濛濛。</a:t>
            </a:r>
          </a:p>
          <a:p>
            <a:pPr algn="ctr">
              <a:buNone/>
            </a:pPr>
            <a:endParaRPr lang="zh-CN" altLang="en-US" b="1">
              <a:latin typeface="Arial" panose="020B0604020202020204" pitchFamily="34" charset="0"/>
              <a:ea typeface="宋体" panose="02010600030101010101" pitchFamily="2" charset="-122"/>
            </a:endParaRPr>
          </a:p>
        </p:txBody>
      </p:sp>
      <p:cxnSp>
        <p:nvCxnSpPr>
          <p:cNvPr id="118791" name="肘形连接符 118790"/>
          <p:cNvCxnSpPr/>
          <p:nvPr/>
        </p:nvCxnSpPr>
        <p:spPr>
          <a:xfrm>
            <a:off x="2063750" y="4368800"/>
            <a:ext cx="2651125" cy="381000"/>
          </a:xfrm>
          <a:prstGeom prst="bentConnector3">
            <a:avLst>
              <a:gd name="adj1" fmla="val 50000"/>
            </a:avLst>
          </a:prstGeom>
          <a:ln w="38100" cap="flat" cmpd="sng">
            <a:solidFill>
              <a:srgbClr val="FF0000"/>
            </a:solidFill>
            <a:prstDash val="solid"/>
            <a:miter/>
            <a:headEnd type="none" w="med" len="med"/>
            <a:tailEnd type="none" w="med" len="med"/>
          </a:ln>
        </p:spPr>
      </p:cxnSp>
      <p:sp>
        <p:nvSpPr>
          <p:cNvPr id="118794" name="圆角矩形 118793"/>
          <p:cNvSpPr/>
          <p:nvPr/>
        </p:nvSpPr>
        <p:spPr>
          <a:xfrm>
            <a:off x="5356225" y="1213485"/>
            <a:ext cx="5224145" cy="4565650"/>
          </a:xfrm>
          <a:prstGeom prst="roundRect">
            <a:avLst>
              <a:gd name="adj" fmla="val 12440"/>
            </a:avLst>
          </a:prstGeom>
          <a:solidFill>
            <a:schemeClr val="bg1"/>
          </a:solidFill>
          <a:ln w="28575" cap="flat" cmpd="sng">
            <a:solidFill>
              <a:srgbClr val="6399AB"/>
            </a:solidFill>
            <a:prstDash val="solid"/>
            <a:headEnd type="none" w="med" len="med"/>
            <a:tailEnd type="none" w="med" len="med"/>
          </a:ln>
        </p:spPr>
        <p:txBody>
          <a:bodyPr lIns="45720" tIns="44450" rIns="45720" bIns="44450" anchor="ctr" anchorCtr="1"/>
          <a:lstStyle/>
          <a:p>
            <a:pPr indent="266700">
              <a:buNone/>
            </a:pPr>
            <a:r>
              <a:rPr lang="en-US" altLang="zh-CN" sz="2000">
                <a:latin typeface="迷你简启体" pitchFamily="65" charset="-122"/>
                <a:ea typeface="迷你简启体" pitchFamily="65" charset="-122"/>
              </a:rPr>
              <a:t>      </a:t>
            </a:r>
          </a:p>
          <a:p>
            <a:pPr indent="266700">
              <a:buNone/>
            </a:pPr>
            <a:endParaRPr lang="en-US" altLang="zh-CN">
              <a:latin typeface="华文新魏" panose="02010800040101010101" pitchFamily="2" charset="-122"/>
              <a:ea typeface="华文新魏" panose="02010800040101010101" pitchFamily="2" charset="-122"/>
            </a:endParaRPr>
          </a:p>
          <a:p>
            <a:pPr indent="266700">
              <a:buNone/>
            </a:pPr>
            <a:r>
              <a:rPr lang="en-US" altLang="zh-CN" sz="2200" b="1" u="sng">
                <a:solidFill>
                  <a:srgbClr val="FF0000"/>
                </a:solidFill>
                <a:latin typeface="黑体" panose="02010609060101010101" pitchFamily="49" charset="-122"/>
                <a:ea typeface="黑体" panose="02010609060101010101" pitchFamily="49" charset="-122"/>
              </a:rPr>
              <a:t>“</a:t>
            </a:r>
            <a:r>
              <a:rPr lang="zh-CN" altLang="en-US" sz="2200" b="1" u="sng">
                <a:solidFill>
                  <a:srgbClr val="FF0000"/>
                </a:solidFill>
                <a:latin typeface="黑体" panose="02010609060101010101" pitchFamily="49" charset="-122"/>
                <a:ea typeface="黑体" panose="02010609060101010101" pitchFamily="49" charset="-122"/>
              </a:rPr>
              <a:t>泡”</a:t>
            </a:r>
            <a:r>
              <a:rPr lang="zh-CN" altLang="en-US" sz="2200" b="1" u="sng">
                <a:solidFill>
                  <a:srgbClr val="0000FF"/>
                </a:solidFill>
                <a:latin typeface="黑体" panose="02010609060101010101" pitchFamily="49" charset="-122"/>
                <a:ea typeface="黑体" panose="02010609060101010101" pitchFamily="49" charset="-122"/>
              </a:rPr>
              <a:t>开古代诗性语言，当古文读</a:t>
            </a:r>
          </a:p>
          <a:p>
            <a:pPr indent="266700">
              <a:buNone/>
            </a:pPr>
            <a:r>
              <a:rPr lang="zh-CN" altLang="en-US" b="1">
                <a:solidFill>
                  <a:srgbClr val="FF0000"/>
                </a:solidFill>
                <a:latin typeface="华文新魏" panose="02010800040101010101" pitchFamily="2" charset="-122"/>
                <a:ea typeface="华文新魏" panose="02010800040101010101" pitchFamily="2" charset="-122"/>
              </a:rPr>
              <a:t>【四步骤】推敲字词、补充内容、调整语序、整合诗句</a:t>
            </a:r>
          </a:p>
          <a:p>
            <a:pPr indent="266700" algn="ctr">
              <a:buNone/>
            </a:pPr>
            <a:r>
              <a:rPr lang="zh-CN" altLang="en-US" b="1">
                <a:solidFill>
                  <a:srgbClr val="0000FF"/>
                </a:solidFill>
                <a:latin typeface="迷你简启体" pitchFamily="65" charset="-122"/>
                <a:ea typeface="迷你简启体" pitchFamily="65" charset="-122"/>
              </a:rPr>
              <a:t>【在田野中】</a:t>
            </a:r>
            <a:r>
              <a:rPr lang="zh-CN" altLang="en-US" b="1">
                <a:solidFill>
                  <a:srgbClr val="FF0000"/>
                </a:solidFill>
                <a:latin typeface="迷你简启体" pitchFamily="65" charset="-122"/>
                <a:ea typeface="迷你简启体" pitchFamily="65" charset="-122"/>
              </a:rPr>
              <a:t>放声高歌</a:t>
            </a:r>
          </a:p>
          <a:p>
            <a:pPr indent="266700">
              <a:buNone/>
            </a:pPr>
            <a:r>
              <a:rPr lang="zh-CN" altLang="en-US" b="1">
                <a:solidFill>
                  <a:srgbClr val="0000FF"/>
                </a:solidFill>
                <a:latin typeface="迷你简启体" pitchFamily="65" charset="-122"/>
                <a:ea typeface="迷你简启体" pitchFamily="65" charset="-122"/>
              </a:rPr>
              <a:t> （我）</a:t>
            </a:r>
            <a:r>
              <a:rPr lang="zh-CN" altLang="en-US" b="1">
                <a:solidFill>
                  <a:srgbClr val="FF0000"/>
                </a:solidFill>
                <a:latin typeface="迷你简启体" pitchFamily="65" charset="-122"/>
                <a:ea typeface="迷你简启体" pitchFamily="65" charset="-122"/>
              </a:rPr>
              <a:t>拉开</a:t>
            </a:r>
            <a:r>
              <a:rPr lang="zh-CN" altLang="en-US" b="1">
                <a:solidFill>
                  <a:srgbClr val="0000FF"/>
                </a:solidFill>
                <a:latin typeface="迷你简启体" pitchFamily="65" charset="-122"/>
                <a:ea typeface="迷你简启体" pitchFamily="65" charset="-122"/>
              </a:rPr>
              <a:t>山桑木的弓，仰天</a:t>
            </a:r>
            <a:r>
              <a:rPr lang="zh-CN" altLang="en-US" b="1">
                <a:solidFill>
                  <a:srgbClr val="FF0000"/>
                </a:solidFill>
                <a:latin typeface="迷你简启体" pitchFamily="65" charset="-122"/>
                <a:ea typeface="迷你简启体" pitchFamily="65" charset="-122"/>
              </a:rPr>
              <a:t>射出</a:t>
            </a:r>
            <a:r>
              <a:rPr lang="zh-CN" altLang="en-US" b="1">
                <a:solidFill>
                  <a:srgbClr val="0000FF"/>
                </a:solidFill>
                <a:latin typeface="迷你简启体" pitchFamily="65" charset="-122"/>
                <a:ea typeface="迷你简启体" pitchFamily="65" charset="-122"/>
              </a:rPr>
              <a:t>用乌鸦羽毛</a:t>
            </a:r>
            <a:r>
              <a:rPr lang="zh-CN" altLang="en-US" b="1">
                <a:solidFill>
                  <a:srgbClr val="FF0000"/>
                </a:solidFill>
                <a:latin typeface="迷你简启体" pitchFamily="65" charset="-122"/>
                <a:ea typeface="迷你简启体" pitchFamily="65" charset="-122"/>
              </a:rPr>
              <a:t>制作</a:t>
            </a:r>
            <a:r>
              <a:rPr lang="zh-CN" altLang="en-US" b="1">
                <a:solidFill>
                  <a:srgbClr val="0000FF"/>
                </a:solidFill>
                <a:latin typeface="迷你简启体" pitchFamily="65" charset="-122"/>
                <a:ea typeface="迷你简启体" pitchFamily="65" charset="-122"/>
              </a:rPr>
              <a:t>的箭，（空中）</a:t>
            </a:r>
            <a:r>
              <a:rPr lang="zh-CN" altLang="en-US" b="1">
                <a:solidFill>
                  <a:srgbClr val="FF0000"/>
                </a:solidFill>
                <a:latin typeface="迷你简启体" pitchFamily="65" charset="-122"/>
                <a:ea typeface="迷你简启体" pitchFamily="65" charset="-122"/>
              </a:rPr>
              <a:t>口衔</a:t>
            </a:r>
            <a:r>
              <a:rPr lang="zh-CN" altLang="en-US" b="1">
                <a:solidFill>
                  <a:srgbClr val="0000FF"/>
                </a:solidFill>
                <a:latin typeface="迷你简启体" pitchFamily="65" charset="-122"/>
                <a:ea typeface="迷你简启体" pitchFamily="65" charset="-122"/>
              </a:rPr>
              <a:t>芦苇（疾飞而过）的大雁，（被）</a:t>
            </a:r>
            <a:r>
              <a:rPr lang="zh-CN" altLang="en-US" b="1">
                <a:solidFill>
                  <a:srgbClr val="FF0000"/>
                </a:solidFill>
                <a:latin typeface="迷你简启体" pitchFamily="65" charset="-122"/>
                <a:ea typeface="迷你简启体" pitchFamily="65" charset="-122"/>
              </a:rPr>
              <a:t>射落</a:t>
            </a:r>
            <a:r>
              <a:rPr lang="zh-CN" altLang="en-US" b="1">
                <a:solidFill>
                  <a:srgbClr val="0000FF"/>
                </a:solidFill>
                <a:latin typeface="迷你简启体" pitchFamily="65" charset="-122"/>
                <a:ea typeface="迷你简启体" pitchFamily="65" charset="-122"/>
              </a:rPr>
              <a:t>下来。</a:t>
            </a:r>
            <a:r>
              <a:rPr lang="en-US" altLang="zh-CN" b="1">
                <a:solidFill>
                  <a:srgbClr val="0000FF"/>
                </a:solidFill>
                <a:latin typeface="Times New Roman" panose="02020603050405020304" charset="0"/>
                <a:ea typeface="迷你简启体" pitchFamily="65" charset="-122"/>
              </a:rPr>
              <a:t> </a:t>
            </a:r>
            <a:endParaRPr lang="en-US" altLang="zh-CN" b="1">
              <a:solidFill>
                <a:srgbClr val="0000FF"/>
              </a:solidFill>
              <a:latin typeface="宋体" panose="02010600030101010101" pitchFamily="2" charset="-122"/>
              <a:ea typeface="迷你简启体" pitchFamily="65" charset="-122"/>
            </a:endParaRPr>
          </a:p>
          <a:p>
            <a:pPr indent="266700">
              <a:buNone/>
            </a:pPr>
            <a:r>
              <a:rPr lang="en-US" altLang="zh-CN" b="1">
                <a:solidFill>
                  <a:srgbClr val="FF0000"/>
                </a:solidFill>
                <a:latin typeface="迷你简启体" pitchFamily="65" charset="-122"/>
                <a:ea typeface="迷你简启体" pitchFamily="65" charset="-122"/>
              </a:rPr>
              <a:t> </a:t>
            </a:r>
            <a:r>
              <a:rPr lang="zh-CN" altLang="en-US" b="1">
                <a:solidFill>
                  <a:srgbClr val="0000FF"/>
                </a:solidFill>
                <a:latin typeface="迷你简启体" pitchFamily="65" charset="-122"/>
                <a:ea typeface="迷你简启体" pitchFamily="65" charset="-122"/>
              </a:rPr>
              <a:t>（我）</a:t>
            </a:r>
            <a:r>
              <a:rPr lang="zh-CN" altLang="en-US" b="1">
                <a:solidFill>
                  <a:srgbClr val="FF0000"/>
                </a:solidFill>
                <a:latin typeface="迷你简启体" pitchFamily="65" charset="-122"/>
                <a:ea typeface="迷你简启体" pitchFamily="65" charset="-122"/>
              </a:rPr>
              <a:t>穿着</a:t>
            </a:r>
            <a:r>
              <a:rPr lang="zh-CN" altLang="en-US" b="1">
                <a:solidFill>
                  <a:srgbClr val="0000FF"/>
                </a:solidFill>
                <a:latin typeface="迷你简启体" pitchFamily="65" charset="-122"/>
                <a:ea typeface="迷你简启体" pitchFamily="65" charset="-122"/>
              </a:rPr>
              <a:t>肥大的黑色麻布衣服，</a:t>
            </a:r>
            <a:r>
              <a:rPr lang="zh-CN" altLang="en-US" b="1">
                <a:solidFill>
                  <a:srgbClr val="FF0000"/>
                </a:solidFill>
                <a:latin typeface="迷你简启体" pitchFamily="65" charset="-122"/>
                <a:ea typeface="迷你简启体" pitchFamily="65" charset="-122"/>
              </a:rPr>
              <a:t>迎着</a:t>
            </a:r>
            <a:r>
              <a:rPr lang="zh-CN" altLang="en-US" b="1">
                <a:solidFill>
                  <a:srgbClr val="0000FF"/>
                </a:solidFill>
                <a:latin typeface="迷你简启体" pitchFamily="65" charset="-122"/>
                <a:ea typeface="迷你简启体" pitchFamily="65" charset="-122"/>
              </a:rPr>
              <a:t>北风（</a:t>
            </a:r>
            <a:r>
              <a:rPr lang="zh-CN" altLang="en-US" b="1">
                <a:solidFill>
                  <a:srgbClr val="FF0000"/>
                </a:solidFill>
                <a:latin typeface="迷你简启体" pitchFamily="65" charset="-122"/>
                <a:ea typeface="迷你简启体" pitchFamily="65" charset="-122"/>
              </a:rPr>
              <a:t>站立</a:t>
            </a:r>
            <a:r>
              <a:rPr lang="zh-CN" altLang="en-US" b="1">
                <a:solidFill>
                  <a:srgbClr val="0000FF"/>
                </a:solidFill>
                <a:latin typeface="迷你简启体" pitchFamily="65" charset="-122"/>
                <a:ea typeface="迷你简启体" pitchFamily="65" charset="-122"/>
              </a:rPr>
              <a:t>），在田野里</a:t>
            </a:r>
            <a:r>
              <a:rPr lang="zh-CN" altLang="en-US" b="1">
                <a:solidFill>
                  <a:srgbClr val="FF0000"/>
                </a:solidFill>
                <a:latin typeface="迷你简启体" pitchFamily="65" charset="-122"/>
                <a:ea typeface="迷你简启体" pitchFamily="65" charset="-122"/>
              </a:rPr>
              <a:t>饮酒高歌</a:t>
            </a:r>
            <a:r>
              <a:rPr lang="zh-CN" altLang="en-US" b="1">
                <a:solidFill>
                  <a:srgbClr val="0000FF"/>
                </a:solidFill>
                <a:latin typeface="迷你简启体" pitchFamily="65" charset="-122"/>
                <a:ea typeface="迷你简启体" pitchFamily="65" charset="-122"/>
              </a:rPr>
              <a:t>，（</a:t>
            </a:r>
            <a:r>
              <a:rPr lang="zh-CN" altLang="en-US" b="1">
                <a:solidFill>
                  <a:srgbClr val="FF0000"/>
                </a:solidFill>
                <a:latin typeface="迷你简启体" pitchFamily="65" charset="-122"/>
                <a:ea typeface="迷你简启体" pitchFamily="65" charset="-122"/>
              </a:rPr>
              <a:t>直到</a:t>
            </a:r>
            <a:r>
              <a:rPr lang="zh-CN" altLang="en-US" b="1">
                <a:solidFill>
                  <a:srgbClr val="0000FF"/>
                </a:solidFill>
                <a:latin typeface="迷你简启体" pitchFamily="65" charset="-122"/>
                <a:ea typeface="迷你简启体" pitchFamily="65" charset="-122"/>
              </a:rPr>
              <a:t>）傍晚。</a:t>
            </a:r>
            <a:endParaRPr lang="zh-CN" altLang="en-US" b="1">
              <a:solidFill>
                <a:srgbClr val="0000FF"/>
              </a:solidFill>
              <a:latin typeface="宋体" panose="02010600030101010101" pitchFamily="2" charset="-122"/>
              <a:ea typeface="迷你简启体" pitchFamily="65" charset="-122"/>
            </a:endParaRPr>
          </a:p>
          <a:p>
            <a:pPr indent="266700" fontAlgn="t">
              <a:buNone/>
            </a:pPr>
            <a:r>
              <a:rPr lang="zh-CN" altLang="en-US" b="1">
                <a:solidFill>
                  <a:srgbClr val="0000FF"/>
                </a:solidFill>
                <a:latin typeface="迷你简启体" pitchFamily="65" charset="-122"/>
                <a:ea typeface="迷你简启体" pitchFamily="65" charset="-122"/>
              </a:rPr>
              <a:t> 男儿（虽）屈身窘困，（但）内心不困顿。（我）（愤怒地）</a:t>
            </a:r>
            <a:r>
              <a:rPr lang="zh-CN" altLang="en-US" b="1">
                <a:solidFill>
                  <a:srgbClr val="FF0000"/>
                </a:solidFill>
                <a:latin typeface="迷你简启体" pitchFamily="65" charset="-122"/>
                <a:ea typeface="迷你简启体" pitchFamily="65" charset="-122"/>
              </a:rPr>
              <a:t>责怪</a:t>
            </a:r>
            <a:r>
              <a:rPr lang="zh-CN" altLang="en-US" b="1">
                <a:solidFill>
                  <a:srgbClr val="0000FF"/>
                </a:solidFill>
                <a:latin typeface="迷你简启体" pitchFamily="65" charset="-122"/>
                <a:ea typeface="迷你简启体" pitchFamily="65" charset="-122"/>
              </a:rPr>
              <a:t>天公：（为什么）会有荣枯不公平的（</a:t>
            </a:r>
            <a:r>
              <a:rPr lang="zh-CN" altLang="en-US" b="1">
                <a:solidFill>
                  <a:srgbClr val="FF0000"/>
                </a:solidFill>
                <a:latin typeface="迷你简启体" pitchFamily="65" charset="-122"/>
                <a:ea typeface="迷你简启体" pitchFamily="65" charset="-122"/>
              </a:rPr>
              <a:t>安排</a:t>
            </a:r>
            <a:r>
              <a:rPr lang="zh-CN" altLang="en-US" b="1">
                <a:solidFill>
                  <a:srgbClr val="0000FF"/>
                </a:solidFill>
                <a:latin typeface="迷你简启体" pitchFamily="65" charset="-122"/>
                <a:ea typeface="迷你简启体" pitchFamily="65" charset="-122"/>
              </a:rPr>
              <a:t>）？</a:t>
            </a:r>
            <a:endParaRPr lang="zh-CN" altLang="en-US" b="1">
              <a:solidFill>
                <a:srgbClr val="0000FF"/>
              </a:solidFill>
              <a:latin typeface="宋体" panose="02010600030101010101" pitchFamily="2" charset="-122"/>
              <a:ea typeface="迷你简启体" pitchFamily="65" charset="-122"/>
            </a:endParaRPr>
          </a:p>
          <a:p>
            <a:pPr indent="266700" eaLnBrk="0" fontAlgn="t" hangingPunct="0">
              <a:buNone/>
            </a:pPr>
            <a:r>
              <a:rPr lang="zh-CN" altLang="en-US" b="1">
                <a:solidFill>
                  <a:srgbClr val="0000FF"/>
                </a:solidFill>
                <a:latin typeface="迷你简启体" pitchFamily="65" charset="-122"/>
                <a:ea typeface="迷你简启体" pitchFamily="65" charset="-122"/>
              </a:rPr>
              <a:t> 寒风又</a:t>
            </a:r>
            <a:r>
              <a:rPr lang="zh-CN" altLang="en-US" b="1">
                <a:solidFill>
                  <a:srgbClr val="FF0000"/>
                </a:solidFill>
                <a:latin typeface="迷你简启体" pitchFamily="65" charset="-122"/>
                <a:ea typeface="迷你简启体" pitchFamily="65" charset="-122"/>
              </a:rPr>
              <a:t>化为</a:t>
            </a:r>
            <a:r>
              <a:rPr lang="zh-CN" altLang="en-US" b="1">
                <a:solidFill>
                  <a:srgbClr val="0000FF"/>
                </a:solidFill>
                <a:latin typeface="迷你简启体" pitchFamily="65" charset="-122"/>
                <a:ea typeface="迷你简启体" pitchFamily="65" charset="-122"/>
              </a:rPr>
              <a:t>春风（</a:t>
            </a:r>
            <a:r>
              <a:rPr lang="zh-CN" altLang="en-US" b="1">
                <a:solidFill>
                  <a:srgbClr val="FF0000"/>
                </a:solidFill>
                <a:latin typeface="迷你简启体" pitchFamily="65" charset="-122"/>
                <a:ea typeface="迷你简启体" pitchFamily="65" charset="-122"/>
              </a:rPr>
              <a:t>拂绿</a:t>
            </a:r>
            <a:r>
              <a:rPr lang="zh-CN" altLang="en-US" b="1">
                <a:solidFill>
                  <a:srgbClr val="0000FF"/>
                </a:solidFill>
                <a:latin typeface="迷你简启体" pitchFamily="65" charset="-122"/>
                <a:ea typeface="迷你简启体" pitchFamily="65" charset="-122"/>
              </a:rPr>
              <a:t>）枯柳。</a:t>
            </a:r>
            <a:r>
              <a:rPr lang="zh-CN" altLang="en-US" b="1">
                <a:solidFill>
                  <a:srgbClr val="0000FF"/>
                </a:solidFill>
                <a:latin typeface="宋体" panose="02010600030101010101" pitchFamily="2" charset="-122"/>
                <a:ea typeface="迷你简启体" pitchFamily="65" charset="-122"/>
              </a:rPr>
              <a:t>（</a:t>
            </a:r>
            <a:r>
              <a:rPr lang="zh-CN" altLang="en-US" b="1">
                <a:solidFill>
                  <a:srgbClr val="0000FF"/>
                </a:solidFill>
                <a:latin typeface="迷你简启体" pitchFamily="65" charset="-122"/>
                <a:ea typeface="迷你简启体" pitchFamily="65" charset="-122"/>
              </a:rPr>
              <a:t>那</a:t>
            </a:r>
            <a:r>
              <a:rPr lang="zh-CN" altLang="en-US" b="1">
                <a:solidFill>
                  <a:srgbClr val="0000FF"/>
                </a:solidFill>
                <a:latin typeface="宋体" panose="02010600030101010101" pitchFamily="2" charset="-122"/>
                <a:ea typeface="迷你简启体" pitchFamily="65" charset="-122"/>
              </a:rPr>
              <a:t>）</a:t>
            </a:r>
            <a:r>
              <a:rPr lang="zh-CN" altLang="en-US" b="1">
                <a:solidFill>
                  <a:srgbClr val="0000FF"/>
                </a:solidFill>
                <a:latin typeface="迷你简启体" pitchFamily="65" charset="-122"/>
                <a:ea typeface="迷你简启体" pitchFamily="65" charset="-122"/>
              </a:rPr>
              <a:t>条条（柳枝），随即（</a:t>
            </a:r>
            <a:r>
              <a:rPr lang="zh-CN" altLang="en-US" b="1">
                <a:solidFill>
                  <a:srgbClr val="FF0000"/>
                </a:solidFill>
                <a:latin typeface="迷你简启体" pitchFamily="65" charset="-122"/>
                <a:ea typeface="迷你简启体" pitchFamily="65" charset="-122"/>
              </a:rPr>
              <a:t>却是</a:t>
            </a:r>
            <a:r>
              <a:rPr lang="zh-CN" altLang="en-US" b="1">
                <a:solidFill>
                  <a:srgbClr val="0000FF"/>
                </a:solidFill>
                <a:latin typeface="迷你简启体" pitchFamily="65" charset="-122"/>
                <a:ea typeface="迷你简启体" pitchFamily="65" charset="-122"/>
              </a:rPr>
              <a:t>）</a:t>
            </a:r>
            <a:r>
              <a:rPr lang="zh-CN" altLang="en-US" b="1">
                <a:solidFill>
                  <a:srgbClr val="0000FF"/>
                </a:solidFill>
                <a:latin typeface="Arial" panose="020B0604020202020204" pitchFamily="34" charset="0"/>
                <a:ea typeface="迷你简启体" pitchFamily="65" charset="-122"/>
              </a:rPr>
              <a:t>“</a:t>
            </a:r>
            <a:r>
              <a:rPr lang="zh-CN" altLang="en-US" b="1">
                <a:solidFill>
                  <a:srgbClr val="0000FF"/>
                </a:solidFill>
                <a:latin typeface="迷你简启体" pitchFamily="65" charset="-122"/>
                <a:ea typeface="迷你简启体" pitchFamily="65" charset="-122"/>
              </a:rPr>
              <a:t>烟蒙蒙</a:t>
            </a:r>
            <a:r>
              <a:rPr lang="zh-CN" altLang="en-US" b="1">
                <a:solidFill>
                  <a:srgbClr val="0000FF"/>
                </a:solidFill>
                <a:latin typeface="Arial" panose="020B0604020202020204" pitchFamily="34" charset="0"/>
                <a:ea typeface="迷你简启体" pitchFamily="65" charset="-122"/>
              </a:rPr>
              <a:t>”</a:t>
            </a:r>
            <a:r>
              <a:rPr lang="zh-CN" altLang="en-US" b="1">
                <a:solidFill>
                  <a:srgbClr val="0000FF"/>
                </a:solidFill>
                <a:latin typeface="迷你简启体" pitchFamily="65" charset="-122"/>
                <a:ea typeface="迷你简启体" pitchFamily="65" charset="-122"/>
              </a:rPr>
              <a:t>  【如烟（</a:t>
            </a:r>
            <a:r>
              <a:rPr lang="zh-CN" altLang="en-US" b="1">
                <a:solidFill>
                  <a:srgbClr val="FF0000"/>
                </a:solidFill>
                <a:latin typeface="迷你简启体" pitchFamily="65" charset="-122"/>
                <a:ea typeface="迷你简启体" pitchFamily="65" charset="-122"/>
              </a:rPr>
              <a:t>笼罩</a:t>
            </a:r>
            <a:r>
              <a:rPr lang="zh-CN" altLang="en-US" b="1">
                <a:solidFill>
                  <a:srgbClr val="0000FF"/>
                </a:solidFill>
                <a:latin typeface="迷你简启体" pitchFamily="65" charset="-122"/>
                <a:ea typeface="迷你简启体" pitchFamily="65" charset="-122"/>
              </a:rPr>
              <a:t>）一般】。</a:t>
            </a:r>
            <a:r>
              <a:rPr lang="en-US" altLang="zh-CN" b="1">
                <a:solidFill>
                  <a:srgbClr val="0000FF"/>
                </a:solidFill>
                <a:latin typeface="Times New Roman" panose="02020603050405020304" charset="0"/>
                <a:ea typeface="迷你简启体" pitchFamily="65" charset="-122"/>
              </a:rPr>
              <a:t> </a:t>
            </a:r>
            <a:endParaRPr lang="en-US" altLang="zh-CN" b="1">
              <a:solidFill>
                <a:srgbClr val="000000"/>
              </a:solidFill>
              <a:latin typeface="迷你简启体" pitchFamily="65" charset="-122"/>
              <a:ea typeface="迷你简启体" pitchFamily="65" charset="-122"/>
            </a:endParaRPr>
          </a:p>
          <a:p>
            <a:pPr indent="266700">
              <a:buNone/>
            </a:pPr>
            <a:endParaRPr lang="en-US" altLang="zh-CN" sz="2000">
              <a:latin typeface="迷你简启体" pitchFamily="65" charset="-122"/>
              <a:ea typeface="迷你简启体" pitchFamily="65" charset="-122"/>
            </a:endParaRPr>
          </a:p>
          <a:p>
            <a:pPr indent="266700" algn="ctr">
              <a:buNone/>
            </a:pPr>
            <a:endParaRPr lang="en-US" altLang="zh-CN">
              <a:latin typeface="Arial" panose="020B0604020202020204" pitchFamily="34" charset="0"/>
            </a:endParaRPr>
          </a:p>
        </p:txBody>
      </p:sp>
    </p:spTree>
  </p:cSld>
  <p:clrMapOvr>
    <a:masterClrMapping/>
  </p:clrMapOvr>
  <p:transition>
    <p:randomBar dir="vert"/>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圆角矩形 119811"/>
          <p:cNvSpPr/>
          <p:nvPr/>
        </p:nvSpPr>
        <p:spPr>
          <a:xfrm>
            <a:off x="5564505" y="1213485"/>
            <a:ext cx="5484495" cy="4669155"/>
          </a:xfrm>
          <a:prstGeom prst="roundRect">
            <a:avLst>
              <a:gd name="adj" fmla="val 12440"/>
            </a:avLst>
          </a:prstGeom>
          <a:solidFill>
            <a:schemeClr val="bg1"/>
          </a:solidFill>
          <a:ln w="25400" cap="flat" cmpd="sng">
            <a:solidFill>
              <a:srgbClr val="E0AD12"/>
            </a:solidFill>
            <a:prstDash val="solid"/>
            <a:headEnd type="none" w="med" len="med"/>
            <a:tailEnd type="none" w="med" len="med"/>
          </a:ln>
        </p:spPr>
        <p:txBody>
          <a:bodyPr lIns="45720" tIns="44450" rIns="45720" bIns="44450" anchor="ctr" anchorCtr="1"/>
          <a:lstStyle/>
          <a:p>
            <a:pPr indent="266700">
              <a:buNone/>
            </a:pPr>
            <a:endParaRPr lang="en-US" altLang="zh-CN">
              <a:solidFill>
                <a:srgbClr val="FF0000"/>
              </a:solidFill>
              <a:latin typeface="黑体" panose="02010609060101010101" pitchFamily="49" charset="-122"/>
              <a:ea typeface="黑体" panose="02010609060101010101" pitchFamily="49" charset="-122"/>
            </a:endParaRPr>
          </a:p>
          <a:p>
            <a:pPr indent="266700">
              <a:buNone/>
            </a:pPr>
            <a:endParaRPr lang="en-US" altLang="zh-CN">
              <a:solidFill>
                <a:srgbClr val="FF0000"/>
              </a:solidFill>
              <a:latin typeface="黑体" panose="02010609060101010101" pitchFamily="49" charset="-122"/>
              <a:ea typeface="黑体" panose="02010609060101010101" pitchFamily="49" charset="-122"/>
            </a:endParaRPr>
          </a:p>
          <a:p>
            <a:pPr indent="266700" algn="ctr">
              <a:buNone/>
            </a:pPr>
            <a:r>
              <a:rPr lang="en-US" altLang="zh-CN" sz="2200" b="1" u="sng">
                <a:solidFill>
                  <a:srgbClr val="FF0000"/>
                </a:solidFill>
                <a:latin typeface="黑体" panose="02010609060101010101" pitchFamily="49" charset="-122"/>
                <a:ea typeface="黑体" panose="02010609060101010101" pitchFamily="49" charset="-122"/>
              </a:rPr>
              <a:t>“</a:t>
            </a:r>
            <a:r>
              <a:rPr lang="zh-CN" altLang="en-US" sz="2200" b="1" u="sng">
                <a:solidFill>
                  <a:srgbClr val="FF0000"/>
                </a:solidFill>
                <a:latin typeface="黑体" panose="02010609060101010101" pitchFamily="49" charset="-122"/>
                <a:ea typeface="黑体" panose="02010609060101010101" pitchFamily="49" charset="-122"/>
              </a:rPr>
              <a:t>品</a:t>
            </a:r>
            <a:r>
              <a:rPr lang="zh-CN" altLang="en-US" sz="2200" b="1" u="sng">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zh-CN" altLang="en-US" sz="2200" b="1" u="sng">
                <a:latin typeface="黑体" panose="02010609060101010101" pitchFamily="49" charset="-122"/>
                <a:ea typeface="黑体" panose="02010609060101010101" pitchFamily="49" charset="-122"/>
                <a:sym typeface="宋体" panose="02010600030101010101" pitchFamily="2" charset="-122"/>
              </a:rPr>
              <a:t>出古诗深层意蕴，融会贯通</a:t>
            </a:r>
            <a:endParaRPr lang="zh-CN" altLang="en-US" sz="2200" b="1" u="sng">
              <a:latin typeface="黑体" panose="02010609060101010101" pitchFamily="49" charset="-122"/>
              <a:ea typeface="黑体" panose="02010609060101010101" pitchFamily="49" charset="-122"/>
            </a:endParaRPr>
          </a:p>
          <a:p>
            <a:pPr indent="266700">
              <a:buNone/>
            </a:pPr>
            <a:r>
              <a:rPr lang="zh-CN" altLang="en-US" sz="1600" b="1">
                <a:solidFill>
                  <a:srgbClr val="FF0000"/>
                </a:solidFill>
                <a:latin typeface="黑体" panose="02010609060101010101" pitchFamily="49" charset="-122"/>
                <a:ea typeface="黑体" panose="02010609060101010101" pitchFamily="49" charset="-122"/>
              </a:rPr>
              <a:t>【鉴赏“五步程式”】</a:t>
            </a:r>
          </a:p>
          <a:p>
            <a:pPr indent="266700">
              <a:buNone/>
            </a:pPr>
            <a:r>
              <a:rPr lang="zh-CN" altLang="en-US" sz="1600" b="1">
                <a:solidFill>
                  <a:srgbClr val="0000FF"/>
                </a:solidFill>
                <a:latin typeface="迷你简启体" pitchFamily="65" charset="-122"/>
                <a:ea typeface="迷你简启体" pitchFamily="65" charset="-122"/>
              </a:rPr>
              <a:t>  </a:t>
            </a:r>
            <a:r>
              <a:rPr lang="zh-CN" altLang="en-US" sz="1600" b="1">
                <a:solidFill>
                  <a:srgbClr val="000000"/>
                </a:solidFill>
                <a:latin typeface="迷你简启体" pitchFamily="65" charset="-122"/>
                <a:ea typeface="迷你简启体" pitchFamily="65" charset="-122"/>
              </a:rPr>
              <a:t>先读标题分类别；前寻意象，后找中心；详读全诗五必看；最后剖析写法，感悟评价。</a:t>
            </a:r>
          </a:p>
          <a:p>
            <a:pPr indent="266700">
              <a:buNone/>
            </a:pPr>
            <a:r>
              <a:rPr lang="zh-CN" altLang="en-US" sz="1500" b="1">
                <a:solidFill>
                  <a:srgbClr val="0000FF"/>
                </a:solidFill>
                <a:latin typeface="迷你简启体" pitchFamily="65" charset="-122"/>
                <a:ea typeface="迷你简启体" pitchFamily="65" charset="-122"/>
              </a:rPr>
              <a:t> </a:t>
            </a:r>
            <a:r>
              <a:rPr lang="en-US" altLang="zh-CN" sz="1500" b="1">
                <a:solidFill>
                  <a:srgbClr val="0000FF"/>
                </a:solidFill>
                <a:latin typeface="迷你简启体" pitchFamily="65" charset="-122"/>
                <a:ea typeface="迷你简启体" pitchFamily="65" charset="-122"/>
              </a:rPr>
              <a:t>1</a:t>
            </a:r>
            <a:r>
              <a:rPr lang="en-US" altLang="zh-CN" sz="1500" b="1">
                <a:solidFill>
                  <a:srgbClr val="000000"/>
                </a:solidFill>
                <a:latin typeface="迷你简启体" pitchFamily="65" charset="-122"/>
                <a:ea typeface="迷你简启体" pitchFamily="65" charset="-122"/>
              </a:rPr>
              <a:t>.</a:t>
            </a:r>
            <a:r>
              <a:rPr lang="zh-CN" altLang="en-US" sz="1500" b="1">
                <a:solidFill>
                  <a:srgbClr val="0000FF"/>
                </a:solidFill>
                <a:latin typeface="迷你简启体" pitchFamily="65" charset="-122"/>
                <a:ea typeface="迷你简启体" pitchFamily="65" charset="-122"/>
              </a:rPr>
              <a:t>诗题</a:t>
            </a:r>
            <a:r>
              <a:rPr lang="en-US" altLang="zh-CN" sz="1500" b="1">
                <a:solidFill>
                  <a:srgbClr val="0000FF"/>
                </a:solidFill>
                <a:latin typeface="迷你简启体" pitchFamily="65" charset="-122"/>
                <a:ea typeface="迷你简启体" pitchFamily="65" charset="-122"/>
              </a:rPr>
              <a:t>《</a:t>
            </a:r>
            <a:r>
              <a:rPr lang="zh-CN" altLang="en-US" sz="1500" b="1">
                <a:solidFill>
                  <a:srgbClr val="0000FF"/>
                </a:solidFill>
                <a:latin typeface="迷你简启体" pitchFamily="65" charset="-122"/>
                <a:ea typeface="迷你简启体" pitchFamily="65" charset="-122"/>
              </a:rPr>
              <a:t>野歌</a:t>
            </a:r>
            <a:r>
              <a:rPr lang="en-US" altLang="zh-CN" sz="1500" b="1">
                <a:solidFill>
                  <a:srgbClr val="0000FF"/>
                </a:solidFill>
                <a:latin typeface="迷你简启体" pitchFamily="65" charset="-122"/>
                <a:ea typeface="迷你简启体" pitchFamily="65" charset="-122"/>
              </a:rPr>
              <a:t>》——</a:t>
            </a:r>
            <a:r>
              <a:rPr lang="zh-CN" altLang="en-US" sz="1500" b="1">
                <a:solidFill>
                  <a:srgbClr val="0000FF"/>
                </a:solidFill>
                <a:latin typeface="迷你简启体" pitchFamily="65" charset="-122"/>
                <a:ea typeface="迷你简启体" pitchFamily="65" charset="-122"/>
              </a:rPr>
              <a:t>在田野中放声高歌。 即事抒怀七律，可能抒发诗人郁闷不平之气，也可能表达诗人开阔豪迈情怀（事中见怀、景中见情） </a:t>
            </a:r>
          </a:p>
          <a:p>
            <a:pPr indent="266700">
              <a:buNone/>
            </a:pPr>
            <a:r>
              <a:rPr lang="zh-CN" altLang="en-US" sz="1500" b="1">
                <a:solidFill>
                  <a:srgbClr val="0000FF"/>
                </a:solidFill>
                <a:latin typeface="迷你简启体" pitchFamily="65" charset="-122"/>
                <a:ea typeface="迷你简启体" pitchFamily="65" charset="-122"/>
              </a:rPr>
              <a:t> </a:t>
            </a:r>
            <a:r>
              <a:rPr lang="en-US" altLang="zh-CN" sz="1500" b="1">
                <a:solidFill>
                  <a:srgbClr val="0000FF"/>
                </a:solidFill>
                <a:latin typeface="迷你简启体" pitchFamily="65" charset="-122"/>
                <a:ea typeface="迷你简启体" pitchFamily="65" charset="-122"/>
              </a:rPr>
              <a:t>2</a:t>
            </a:r>
            <a:r>
              <a:rPr lang="zh-CN" altLang="en-US" sz="1400" b="1">
                <a:solidFill>
                  <a:srgbClr val="000000"/>
                </a:solidFill>
                <a:latin typeface="迷你简启体" pitchFamily="65" charset="-122"/>
                <a:ea typeface="迷你简启体" pitchFamily="65" charset="-122"/>
              </a:rPr>
              <a:t>诗歌的前四句中的关键词</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FF0000"/>
                </a:solidFill>
                <a:latin typeface="迷你简启体" pitchFamily="65" charset="-122"/>
                <a:ea typeface="迷你简启体" pitchFamily="65" charset="-122"/>
              </a:rPr>
              <a:t>仰天</a:t>
            </a:r>
            <a:r>
              <a:rPr lang="zh-CN" altLang="en-US" sz="1400" b="1">
                <a:solidFill>
                  <a:srgbClr val="FF0000"/>
                </a:solidFill>
                <a:latin typeface="Times New Roman" panose="02020603050405020304" charset="0"/>
                <a:ea typeface="迷你简启体" pitchFamily="65" charset="-122"/>
              </a:rPr>
              <a:t>”“</a:t>
            </a:r>
            <a:r>
              <a:rPr lang="zh-CN" altLang="en-US" sz="1400" b="1">
                <a:solidFill>
                  <a:srgbClr val="FF0000"/>
                </a:solidFill>
                <a:latin typeface="迷你简启体" pitchFamily="65" charset="-122"/>
                <a:ea typeface="迷你简启体" pitchFamily="65" charset="-122"/>
              </a:rPr>
              <a:t>冲</a:t>
            </a:r>
            <a:r>
              <a:rPr lang="zh-CN" altLang="en-US" sz="1400" b="1">
                <a:solidFill>
                  <a:srgbClr val="FF0000"/>
                </a:solidFill>
                <a:latin typeface="Times New Roman" panose="02020603050405020304" charset="0"/>
                <a:ea typeface="迷你简启体" pitchFamily="65" charset="-122"/>
              </a:rPr>
              <a:t>”“</a:t>
            </a:r>
            <a:r>
              <a:rPr lang="zh-CN" altLang="en-US" sz="1400" b="1">
                <a:solidFill>
                  <a:srgbClr val="FF0000"/>
                </a:solidFill>
                <a:latin typeface="迷你简启体" pitchFamily="65" charset="-122"/>
                <a:ea typeface="迷你简启体" pitchFamily="65" charset="-122"/>
              </a:rPr>
              <a:t>歌</a:t>
            </a:r>
            <a:r>
              <a:rPr lang="zh-CN" altLang="en-US" sz="1400" b="1">
                <a:solidFill>
                  <a:srgbClr val="FF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，不难把握诗人身处逆境中仍豪放、洒脱、乐观的心态</a:t>
            </a:r>
          </a:p>
          <a:p>
            <a:pPr indent="266700">
              <a:buNone/>
            </a:pP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麻衣黑肥冲北风</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中的</a:t>
            </a:r>
            <a:r>
              <a:rPr lang="zh-CN" altLang="en-US" sz="1400" b="1">
                <a:solidFill>
                  <a:srgbClr val="FF0000"/>
                </a:solidFill>
                <a:latin typeface="Times New Roman" panose="02020603050405020304" charset="0"/>
                <a:ea typeface="迷你简启体" pitchFamily="65" charset="-122"/>
              </a:rPr>
              <a:t>“</a:t>
            </a:r>
            <a:r>
              <a:rPr lang="zh-CN" altLang="en-US" sz="1400" b="1">
                <a:solidFill>
                  <a:srgbClr val="FF0000"/>
                </a:solidFill>
                <a:latin typeface="迷你简启体" pitchFamily="65" charset="-122"/>
                <a:ea typeface="迷你简启体" pitchFamily="65" charset="-122"/>
              </a:rPr>
              <a:t>黑</a:t>
            </a:r>
            <a:r>
              <a:rPr lang="zh-CN" altLang="en-US" sz="1400" b="1">
                <a:solidFill>
                  <a:srgbClr val="FF0000"/>
                </a:solidFill>
                <a:latin typeface="Times New Roman" panose="02020603050405020304" charset="0"/>
                <a:ea typeface="迷你简启体" pitchFamily="65" charset="-122"/>
              </a:rPr>
              <a:t>”</a:t>
            </a:r>
            <a:r>
              <a:rPr lang="zh-CN" altLang="en-US" sz="1400" b="1">
                <a:solidFill>
                  <a:srgbClr val="FF0000"/>
                </a:solidFill>
                <a:latin typeface="迷你简启体" pitchFamily="65" charset="-122"/>
                <a:ea typeface="迷你简启体" pitchFamily="65" charset="-122"/>
              </a:rPr>
              <a:t>与</a:t>
            </a:r>
            <a:r>
              <a:rPr lang="zh-CN" altLang="en-US" sz="1400" b="1">
                <a:solidFill>
                  <a:srgbClr val="FF0000"/>
                </a:solidFill>
                <a:latin typeface="Times New Roman" panose="02020603050405020304" charset="0"/>
                <a:ea typeface="迷你简启体" pitchFamily="65" charset="-122"/>
              </a:rPr>
              <a:t>“</a:t>
            </a:r>
            <a:r>
              <a:rPr lang="zh-CN" altLang="en-US" sz="1400" b="1">
                <a:solidFill>
                  <a:srgbClr val="FF0000"/>
                </a:solidFill>
                <a:latin typeface="迷你简启体" pitchFamily="65" charset="-122"/>
                <a:ea typeface="迷你简启体" pitchFamily="65" charset="-122"/>
              </a:rPr>
              <a:t>北</a:t>
            </a:r>
            <a:r>
              <a:rPr lang="zh-CN" altLang="en-US" sz="1400" b="1">
                <a:solidFill>
                  <a:srgbClr val="FF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二字值得特别关注。</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黑</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字隐约给了诗人一种环境过于压抑和阴森的感觉，</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北</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风让诗人敏感于世风的炎凉，人情的冷漠。</a:t>
            </a:r>
          </a:p>
          <a:p>
            <a:pPr indent="266700">
              <a:buNone/>
            </a:pP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枯荣不等嗔天公</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一句中</a:t>
            </a:r>
            <a:r>
              <a:rPr lang="zh-CN" altLang="en-US" sz="1400" b="1">
                <a:solidFill>
                  <a:srgbClr val="FF0000"/>
                </a:solidFill>
                <a:latin typeface="Times New Roman" panose="02020603050405020304" charset="0"/>
                <a:ea typeface="迷你简启体" pitchFamily="65" charset="-122"/>
              </a:rPr>
              <a:t>“</a:t>
            </a:r>
            <a:r>
              <a:rPr lang="zh-CN" altLang="en-US" sz="1400" b="1">
                <a:solidFill>
                  <a:srgbClr val="FF0000"/>
                </a:solidFill>
                <a:latin typeface="迷你简启体" pitchFamily="65" charset="-122"/>
                <a:ea typeface="迷你简启体" pitchFamily="65" charset="-122"/>
              </a:rPr>
              <a:t>嗔</a:t>
            </a:r>
            <a:r>
              <a:rPr lang="zh-CN" altLang="en-US" sz="1400" b="1">
                <a:solidFill>
                  <a:srgbClr val="FF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字是</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发怒</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的意思，自己落第与别人折桂的不同遭遇（</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枯荣不等</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）令人沮丧、懊恼，造成这种不公平命运的</a:t>
            </a:r>
            <a:r>
              <a:rPr lang="zh-CN" altLang="en-US" sz="1400" b="1">
                <a:solidFill>
                  <a:srgbClr val="000000"/>
                </a:solidFill>
                <a:latin typeface="Times New Roman" panose="02020603050405020304" charset="0"/>
                <a:ea typeface="迷你简启体" pitchFamily="65" charset="-122"/>
              </a:rPr>
              <a:t>“</a:t>
            </a:r>
            <a:r>
              <a:rPr lang="zh-CN" altLang="en-US" sz="1400" b="1">
                <a:solidFill>
                  <a:srgbClr val="000000"/>
                </a:solidFill>
                <a:latin typeface="迷你简启体" pitchFamily="65" charset="-122"/>
                <a:ea typeface="迷你简启体" pitchFamily="65" charset="-122"/>
              </a:rPr>
              <a:t>天公</a:t>
            </a:r>
            <a:r>
              <a:rPr lang="zh-CN" altLang="en-US" sz="1400" b="1">
                <a:solidFill>
                  <a:srgbClr val="000000"/>
                </a:solidFill>
                <a:latin typeface="Times New Roman" panose="02020603050405020304" charset="0"/>
                <a:ea typeface="迷你简启体" pitchFamily="65" charset="-122"/>
              </a:rPr>
              <a:t>”（礼部考官）</a:t>
            </a:r>
            <a:r>
              <a:rPr lang="zh-CN" altLang="en-US" sz="1400" b="1">
                <a:solidFill>
                  <a:srgbClr val="000000"/>
                </a:solidFill>
                <a:latin typeface="迷你简启体" pitchFamily="65" charset="-122"/>
                <a:ea typeface="迷你简启体" pitchFamily="65" charset="-122"/>
              </a:rPr>
              <a:t>理当受到责怪，从而表达出诗人志向远大，看到社会不公平就会心生愤慨的情感。</a:t>
            </a:r>
          </a:p>
          <a:p>
            <a:pPr indent="266700">
              <a:buNone/>
            </a:pPr>
            <a:r>
              <a:rPr lang="zh-CN" altLang="en-US" sz="1400" b="1">
                <a:solidFill>
                  <a:srgbClr val="000000"/>
                </a:solidFill>
                <a:latin typeface="迷你简启体" pitchFamily="65" charset="-122"/>
                <a:ea typeface="迷你简启体" pitchFamily="65" charset="-122"/>
              </a:rPr>
              <a:t> 颈联</a:t>
            </a:r>
            <a:r>
              <a:rPr lang="zh-CN" altLang="en-US" sz="1400" b="1">
                <a:solidFill>
                  <a:srgbClr val="FF0000"/>
                </a:solidFill>
                <a:latin typeface="Arial" panose="020B0604020202020204" pitchFamily="34" charset="0"/>
                <a:ea typeface="迷你简启体" pitchFamily="65" charset="-122"/>
              </a:rPr>
              <a:t>“</a:t>
            </a:r>
            <a:r>
              <a:rPr lang="zh-CN" altLang="en-US" sz="1400" b="1">
                <a:solidFill>
                  <a:srgbClr val="FF0000"/>
                </a:solidFill>
                <a:latin typeface="迷你简启体" pitchFamily="65" charset="-122"/>
                <a:ea typeface="迷你简启体" pitchFamily="65" charset="-122"/>
              </a:rPr>
              <a:t>男儿屈穷心不穷</a:t>
            </a:r>
            <a:r>
              <a:rPr lang="zh-CN" altLang="en-US" sz="1400" b="1">
                <a:solidFill>
                  <a:srgbClr val="FF0000"/>
                </a:solidFill>
                <a:latin typeface="Arial" panose="020B0604020202020204" pitchFamily="34" charset="0"/>
                <a:ea typeface="迷你简启体" pitchFamily="65" charset="-122"/>
              </a:rPr>
              <a:t>”</a:t>
            </a:r>
            <a:r>
              <a:rPr lang="zh-CN" altLang="en-US" sz="1400" b="1">
                <a:solidFill>
                  <a:srgbClr val="FF0000"/>
                </a:solidFill>
                <a:latin typeface="迷你简启体" pitchFamily="65" charset="-122"/>
                <a:ea typeface="迷你简启体" pitchFamily="65" charset="-122"/>
              </a:rPr>
              <a:t>一句是直接抒情。</a:t>
            </a:r>
            <a:r>
              <a:rPr lang="zh-CN" altLang="en-US" sz="1400" b="1">
                <a:solidFill>
                  <a:srgbClr val="000000"/>
                </a:solidFill>
                <a:latin typeface="迷你简启体" pitchFamily="65" charset="-122"/>
                <a:ea typeface="迷你简启体" pitchFamily="65" charset="-122"/>
              </a:rPr>
              <a:t>男儿屈身窘困之中、屈才走投无路之时，心志不可以陷入窘困。结合这句自然可知诗人身虽窘困，心不穷困，乐观积极之意自然而然可得。</a:t>
            </a:r>
          </a:p>
          <a:p>
            <a:pPr indent="266700">
              <a:buNone/>
            </a:pPr>
            <a:r>
              <a:rPr lang="en-US" altLang="zh-CN" sz="1400">
                <a:solidFill>
                  <a:srgbClr val="000000"/>
                </a:solidFill>
                <a:latin typeface="Arial" panose="020B0604020202020204" pitchFamily="34" charset="0"/>
                <a:ea typeface="迷你简启体" pitchFamily="65" charset="-122"/>
              </a:rPr>
              <a:t> </a:t>
            </a:r>
            <a:endParaRPr lang="en-US" altLang="zh-CN" sz="1400">
              <a:solidFill>
                <a:srgbClr val="000000"/>
              </a:solidFill>
              <a:latin typeface="宋体" panose="02010600030101010101" pitchFamily="2" charset="-122"/>
              <a:ea typeface="迷你简启体" pitchFamily="65" charset="-122"/>
            </a:endParaRPr>
          </a:p>
          <a:p>
            <a:pPr indent="266700" fontAlgn="t">
              <a:buNone/>
            </a:pPr>
            <a:endParaRPr lang="en-US" altLang="zh-CN" sz="1500">
              <a:solidFill>
                <a:srgbClr val="0000FF"/>
              </a:solidFill>
              <a:latin typeface="迷你简启体" pitchFamily="65" charset="-122"/>
              <a:ea typeface="迷你简启体" pitchFamily="65" charset="-122"/>
            </a:endParaRPr>
          </a:p>
          <a:p>
            <a:pPr indent="266700" fontAlgn="t">
              <a:buNone/>
            </a:pPr>
            <a:endParaRPr lang="en-US" altLang="zh-CN">
              <a:latin typeface="Arial" panose="020B0604020202020204" pitchFamily="34" charset="0"/>
            </a:endParaRPr>
          </a:p>
        </p:txBody>
      </p:sp>
      <p:sp>
        <p:nvSpPr>
          <p:cNvPr id="119817" name="圆角矩形 119816"/>
          <p:cNvSpPr/>
          <p:nvPr/>
        </p:nvSpPr>
        <p:spPr>
          <a:xfrm>
            <a:off x="1122045" y="1213485"/>
            <a:ext cx="3803650" cy="4565650"/>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b="1">
                <a:solidFill>
                  <a:srgbClr val="0000FF"/>
                </a:solidFill>
                <a:latin typeface="迷你简启体" pitchFamily="65" charset="-122"/>
                <a:ea typeface="宋体" panose="02010600030101010101" pitchFamily="2" charset="-122"/>
              </a:rPr>
              <a:t>【</a:t>
            </a:r>
            <a:r>
              <a:rPr lang="en-US" altLang="zh-CN" b="1">
                <a:solidFill>
                  <a:srgbClr val="0000FF"/>
                </a:solidFill>
                <a:latin typeface="迷你简启体" pitchFamily="65" charset="-122"/>
              </a:rPr>
              <a:t>2018</a:t>
            </a:r>
            <a:r>
              <a:rPr lang="zh-CN" altLang="en-US" b="1">
                <a:solidFill>
                  <a:srgbClr val="0000FF"/>
                </a:solidFill>
                <a:latin typeface="迷你简启体" pitchFamily="65" charset="-122"/>
                <a:ea typeface="迷你简启体" pitchFamily="65" charset="-122"/>
              </a:rPr>
              <a:t>全国</a:t>
            </a:r>
            <a:r>
              <a:rPr lang="en-US" altLang="zh-CN" b="1">
                <a:solidFill>
                  <a:srgbClr val="FF0000"/>
                </a:solidFill>
                <a:latin typeface="Arial" panose="020B0604020202020204" pitchFamily="34" charset="0"/>
              </a:rPr>
              <a:t>Ⅰ</a:t>
            </a:r>
            <a:r>
              <a:rPr lang="zh-CN" altLang="en-US" b="1">
                <a:solidFill>
                  <a:srgbClr val="0000FF"/>
                </a:solidFill>
                <a:latin typeface="迷你简启体" pitchFamily="65" charset="-122"/>
                <a:ea typeface="迷你简启体" pitchFamily="65" charset="-122"/>
              </a:rPr>
              <a:t>卷</a:t>
            </a:r>
            <a:r>
              <a:rPr lang="zh-CN" altLang="en-US" b="1">
                <a:solidFill>
                  <a:srgbClr val="0000FF"/>
                </a:solidFill>
                <a:latin typeface="迷你简启体" pitchFamily="65" charset="-122"/>
                <a:ea typeface="宋体" panose="02010600030101010101" pitchFamily="2" charset="-122"/>
              </a:rPr>
              <a:t>】</a:t>
            </a:r>
          </a:p>
          <a:p>
            <a:pPr algn="ctr">
              <a:buNone/>
            </a:pPr>
            <a:endParaRPr lang="zh-CN" altLang="en-US" b="1">
              <a:solidFill>
                <a:srgbClr val="0000FF"/>
              </a:solidFill>
              <a:latin typeface="迷你简启体" pitchFamily="65" charset="-122"/>
              <a:ea typeface="宋体" panose="02010600030101010101" pitchFamily="2" charset="-122"/>
            </a:endParaRPr>
          </a:p>
          <a:p>
            <a:pPr algn="ctr">
              <a:buNone/>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野</a:t>
            </a: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rPr>
              <a:t>歌</a:t>
            </a:r>
          </a:p>
          <a:p>
            <a:pPr algn="ctr">
              <a:buNone/>
            </a:pPr>
            <a:r>
              <a:rPr lang="zh-CN" altLang="en-US" sz="2400" b="1">
                <a:latin typeface="迷你简启体" pitchFamily="65" charset="-122"/>
                <a:ea typeface="迷你简启体" pitchFamily="65" charset="-122"/>
              </a:rPr>
              <a:t>唐</a:t>
            </a:r>
            <a:r>
              <a:rPr lang="en-US" altLang="zh-CN" sz="2400" b="1">
                <a:latin typeface="迷你简启体" pitchFamily="65" charset="-122"/>
                <a:ea typeface="迷你简启体" pitchFamily="65" charset="-122"/>
              </a:rPr>
              <a:t>·</a:t>
            </a:r>
            <a:r>
              <a:rPr lang="zh-CN" altLang="en-US" sz="2400" b="1">
                <a:latin typeface="迷你简启体" pitchFamily="65" charset="-122"/>
                <a:ea typeface="迷你简启体" pitchFamily="65" charset="-122"/>
              </a:rPr>
              <a:t>李贺</a:t>
            </a:r>
            <a:endParaRPr lang="zh-CN" altLang="en-US" sz="2400" b="1">
              <a:latin typeface="Arial" panose="020B0604020202020204" pitchFamily="34" charset="0"/>
              <a:ea typeface="宋体" panose="02010600030101010101" pitchFamily="2" charset="-122"/>
            </a:endParaRPr>
          </a:p>
          <a:p>
            <a:pPr algn="just">
              <a:buNone/>
            </a:pPr>
            <a:r>
              <a:rPr lang="zh-CN" altLang="en-US" sz="2400" b="1">
                <a:solidFill>
                  <a:srgbClr val="0000FF"/>
                </a:solidFill>
                <a:latin typeface="迷你简启体" pitchFamily="65" charset="-122"/>
                <a:ea typeface="迷你简启体" pitchFamily="65" charset="-122"/>
              </a:rPr>
              <a:t>   鸦翎 羽箭</a:t>
            </a: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山桑弓</a:t>
            </a:r>
            <a:r>
              <a:rPr lang="zh-CN" altLang="en-US" sz="2400" b="1">
                <a:latin typeface="迷你简启体" pitchFamily="65" charset="-122"/>
                <a:ea typeface="迷你简启体" pitchFamily="65" charset="-122"/>
              </a:rPr>
              <a:t>，</a:t>
            </a:r>
          </a:p>
          <a:p>
            <a:pPr algn="just">
              <a:buNone/>
            </a:pPr>
            <a:r>
              <a:rPr lang="zh-CN" altLang="en-US" sz="2400" b="1">
                <a:solidFill>
                  <a:srgbClr val="FF0000"/>
                </a:solidFill>
                <a:latin typeface="迷你简启体" pitchFamily="65" charset="-122"/>
                <a:ea typeface="迷你简启体" pitchFamily="65" charset="-122"/>
              </a:rPr>
              <a:t>   仰天</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射落</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衔</a:t>
            </a:r>
            <a:r>
              <a:rPr lang="zh-CN" altLang="en-US" sz="2400" b="1">
                <a:solidFill>
                  <a:srgbClr val="0000FF"/>
                </a:solidFill>
                <a:latin typeface="迷你简启体" pitchFamily="65" charset="-122"/>
                <a:ea typeface="迷你简启体" pitchFamily="65" charset="-122"/>
              </a:rPr>
              <a:t>芦鸿</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麻衣</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黑肥</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冲</a:t>
            </a:r>
            <a:r>
              <a:rPr lang="zh-CN" altLang="en-US" sz="2400" b="1">
                <a:solidFill>
                  <a:srgbClr val="0000FF"/>
                </a:solidFill>
                <a:latin typeface="迷你简启体" pitchFamily="65" charset="-122"/>
                <a:ea typeface="迷你简启体" pitchFamily="65" charset="-122"/>
              </a:rPr>
              <a:t>北风</a:t>
            </a:r>
            <a:r>
              <a:rPr lang="zh-CN" altLang="en-US" sz="2400" b="1">
                <a:solidFill>
                  <a:srgbClr val="000000"/>
                </a:solidFill>
                <a:latin typeface="迷你简启体" pitchFamily="65" charset="-122"/>
                <a:ea typeface="迷你简启体" pitchFamily="65" charset="-122"/>
              </a:rPr>
              <a:t>，</a:t>
            </a:r>
            <a:endParaRPr lang="zh-CN" altLang="en-US" sz="2400" b="1">
              <a:latin typeface="迷你简启体" pitchFamily="65" charset="-122"/>
              <a:ea typeface="迷你简启体" pitchFamily="65" charset="-122"/>
            </a:endParaRPr>
          </a:p>
          <a:p>
            <a:pPr algn="just">
              <a:buNone/>
            </a:pPr>
            <a:r>
              <a:rPr lang="zh-CN" altLang="en-US" sz="2400" b="1">
                <a:solidFill>
                  <a:srgbClr val="FF0000"/>
                </a:solidFill>
                <a:latin typeface="迷你简启体" pitchFamily="65" charset="-122"/>
                <a:ea typeface="迷你简启体" pitchFamily="65" charset="-122"/>
              </a:rPr>
              <a:t>   带</a:t>
            </a:r>
            <a:r>
              <a:rPr lang="zh-CN" altLang="en-US" sz="2400" b="1">
                <a:solidFill>
                  <a:srgbClr val="0000FF"/>
                </a:solidFill>
                <a:latin typeface="迷你简启体" pitchFamily="65" charset="-122"/>
                <a:ea typeface="迷你简启体" pitchFamily="65" charset="-122"/>
              </a:rPr>
              <a:t>酒</a:t>
            </a: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日</a:t>
            </a:r>
            <a:r>
              <a:rPr lang="zh-CN" altLang="en-US" sz="2400" b="1">
                <a:solidFill>
                  <a:srgbClr val="000000"/>
                </a:solidFill>
                <a:latin typeface="迷你简启体" pitchFamily="65" charset="-122"/>
                <a:ea typeface="迷你简启体" pitchFamily="65" charset="-122"/>
              </a:rPr>
              <a:t>晚  </a:t>
            </a:r>
            <a:r>
              <a:rPr lang="zh-CN" altLang="en-US" sz="2400" b="1">
                <a:solidFill>
                  <a:srgbClr val="FF0000"/>
                </a:solidFill>
                <a:latin typeface="迷你简启体" pitchFamily="65" charset="-122"/>
                <a:ea typeface="迷你简启体" pitchFamily="65" charset="-122"/>
              </a:rPr>
              <a:t>歌</a:t>
            </a:r>
            <a:r>
              <a:rPr lang="zh-CN" altLang="en-US" sz="2400" b="1">
                <a:solidFill>
                  <a:srgbClr val="0000FF"/>
                </a:solidFill>
                <a:latin typeface="迷你简启体" pitchFamily="65" charset="-122"/>
                <a:ea typeface="迷你简启体" pitchFamily="65" charset="-122"/>
              </a:rPr>
              <a:t>田中</a:t>
            </a:r>
            <a:r>
              <a:rPr lang="zh-CN" altLang="en-US" sz="2400" b="1">
                <a:solidFill>
                  <a:srgbClr val="000000"/>
                </a:solidFill>
                <a:latin typeface="迷你简启体" pitchFamily="65" charset="-122"/>
                <a:ea typeface="迷你简启体" pitchFamily="65" charset="-122"/>
              </a:rPr>
              <a:t>。</a:t>
            </a:r>
            <a:r>
              <a:rPr lang="zh-CN" altLang="en-US" sz="2400" b="1">
                <a:latin typeface="迷你简启体" pitchFamily="65" charset="-122"/>
                <a:ea typeface="迷你简启体" pitchFamily="65" charset="-122"/>
              </a:rPr>
              <a:t/>
            </a:r>
            <a:br>
              <a:rPr lang="zh-CN" altLang="en-US" sz="2400" b="1">
                <a:latin typeface="迷你简启体" pitchFamily="65" charset="-122"/>
                <a:ea typeface="迷你简启体" pitchFamily="65" charset="-122"/>
              </a:rPr>
            </a:b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男儿</a:t>
            </a:r>
            <a:r>
              <a:rPr lang="zh-CN" altLang="en-US" sz="2400" b="1">
                <a:solidFill>
                  <a:srgbClr val="000000"/>
                </a:solidFill>
                <a:latin typeface="迷你简启体" pitchFamily="65" charset="-122"/>
                <a:ea typeface="迷你简启体" pitchFamily="65" charset="-122"/>
              </a:rPr>
              <a:t> 屈</a:t>
            </a:r>
            <a:r>
              <a:rPr lang="zh-CN" altLang="en-US" sz="2400" b="1">
                <a:solidFill>
                  <a:srgbClr val="FF0000"/>
                </a:solidFill>
                <a:latin typeface="迷你简启体" pitchFamily="65" charset="-122"/>
                <a:ea typeface="迷你简启体" pitchFamily="65" charset="-122"/>
              </a:rPr>
              <a:t>穷</a:t>
            </a:r>
            <a:r>
              <a:rPr lang="zh-CN" altLang="en-US" sz="2400" b="1">
                <a:solidFill>
                  <a:srgbClr val="000000"/>
                </a:solidFill>
                <a:latin typeface="迷你简启体" pitchFamily="65" charset="-122"/>
                <a:ea typeface="迷你简启体" pitchFamily="65" charset="-122"/>
              </a:rPr>
              <a:t>  心不</a:t>
            </a:r>
            <a:r>
              <a:rPr lang="zh-CN" altLang="en-US" sz="2400" b="1">
                <a:solidFill>
                  <a:srgbClr val="FF0000"/>
                </a:solidFill>
                <a:latin typeface="迷你简启体" pitchFamily="65" charset="-122"/>
                <a:ea typeface="迷你简启体" pitchFamily="65" charset="-122"/>
              </a:rPr>
              <a:t>穷</a:t>
            </a:r>
            <a:r>
              <a:rPr lang="zh-CN" altLang="en-US" sz="2400" b="1">
                <a:solidFill>
                  <a:srgbClr val="000000"/>
                </a:solidFill>
                <a:latin typeface="迷你简启体" pitchFamily="65" charset="-122"/>
                <a:ea typeface="迷你简启体" pitchFamily="65" charset="-122"/>
              </a:rPr>
              <a:t>，     </a:t>
            </a:r>
          </a:p>
          <a:p>
            <a:pPr algn="just">
              <a:buNone/>
            </a:pPr>
            <a:r>
              <a:rPr lang="zh-CN" altLang="en-US" sz="2400" b="1">
                <a:solidFill>
                  <a:srgbClr val="000000"/>
                </a:solidFill>
                <a:latin typeface="迷你简启体" pitchFamily="65" charset="-122"/>
                <a:ea typeface="迷你简启体" pitchFamily="65" charset="-122"/>
              </a:rPr>
              <a:t>   枯荣 不等  嗔</a:t>
            </a:r>
            <a:r>
              <a:rPr lang="zh-CN" altLang="en-US" sz="2400" b="1">
                <a:solidFill>
                  <a:srgbClr val="0000FF"/>
                </a:solidFill>
                <a:latin typeface="迷你简启体" pitchFamily="65" charset="-122"/>
                <a:ea typeface="迷你简启体" pitchFamily="65" charset="-122"/>
              </a:rPr>
              <a:t>天公</a:t>
            </a:r>
            <a:r>
              <a:rPr lang="zh-CN" altLang="en-US" sz="2400" b="1">
                <a:solidFill>
                  <a:srgbClr val="000000"/>
                </a:solidFill>
                <a:latin typeface="迷你简启体" pitchFamily="65" charset="-122"/>
                <a:ea typeface="迷你简启体" pitchFamily="65" charset="-122"/>
              </a:rPr>
              <a:t>。</a:t>
            </a:r>
          </a:p>
          <a:p>
            <a:pPr algn="just">
              <a:buNone/>
            </a:pPr>
            <a:r>
              <a:rPr lang="zh-CN" altLang="en-US" sz="2400" b="1">
                <a:solidFill>
                  <a:srgbClr val="0000FF"/>
                </a:solidFill>
                <a:latin typeface="迷你简启体" pitchFamily="65" charset="-122"/>
                <a:ea typeface="迷你简启体" pitchFamily="65" charset="-122"/>
              </a:rPr>
              <a:t>   寒风</a:t>
            </a:r>
            <a:r>
              <a:rPr lang="zh-CN" altLang="en-US" sz="2400" b="1">
                <a:solidFill>
                  <a:srgbClr val="000000"/>
                </a:solidFill>
                <a:latin typeface="迷你简启体" pitchFamily="65" charset="-122"/>
                <a:ea typeface="迷你简启体" pitchFamily="65" charset="-122"/>
              </a:rPr>
              <a:t> 又变为  </a:t>
            </a:r>
            <a:r>
              <a:rPr lang="zh-CN" altLang="en-US" sz="2400" b="1">
                <a:solidFill>
                  <a:srgbClr val="0000FF"/>
                </a:solidFill>
                <a:latin typeface="迷你简启体" pitchFamily="65" charset="-122"/>
                <a:ea typeface="迷你简启体" pitchFamily="65" charset="-122"/>
              </a:rPr>
              <a:t>春柳</a:t>
            </a:r>
            <a:r>
              <a:rPr lang="zh-CN" altLang="en-US" sz="2400" b="1">
                <a:solidFill>
                  <a:srgbClr val="000000"/>
                </a:solidFill>
                <a:latin typeface="迷你简启体" pitchFamily="65" charset="-122"/>
                <a:ea typeface="迷你简启体" pitchFamily="65" charset="-122"/>
              </a:rPr>
              <a:t>，</a:t>
            </a:r>
          </a:p>
          <a:p>
            <a:pPr algn="just">
              <a:buNone/>
            </a:pP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条条</a:t>
            </a:r>
            <a:r>
              <a:rPr lang="zh-CN" altLang="en-US" sz="2400" b="1">
                <a:solidFill>
                  <a:srgbClr val="000000"/>
                </a:solidFill>
                <a:latin typeface="迷你简启体" pitchFamily="65" charset="-122"/>
                <a:ea typeface="迷你简启体" pitchFamily="65" charset="-122"/>
              </a:rPr>
              <a:t> 看即  </a:t>
            </a:r>
            <a:r>
              <a:rPr lang="zh-CN" altLang="en-US" sz="2400" b="1">
                <a:solidFill>
                  <a:srgbClr val="0000FF"/>
                </a:solidFill>
                <a:latin typeface="迷你简启体" pitchFamily="65" charset="-122"/>
                <a:ea typeface="迷你简启体" pitchFamily="65" charset="-122"/>
              </a:rPr>
              <a:t>烟</a:t>
            </a:r>
            <a:r>
              <a:rPr lang="zh-CN" altLang="en-US" sz="2400" b="1">
                <a:solidFill>
                  <a:srgbClr val="000000"/>
                </a:solidFill>
                <a:latin typeface="迷你简启体" pitchFamily="65" charset="-122"/>
                <a:ea typeface="迷你简启体" pitchFamily="65" charset="-122"/>
              </a:rPr>
              <a:t>濛濛。</a:t>
            </a:r>
          </a:p>
          <a:p>
            <a:pPr algn="ctr">
              <a:buNone/>
            </a:pPr>
            <a:endParaRPr lang="zh-CN" altLang="en-US" b="1">
              <a:latin typeface="Arial" panose="020B0604020202020204" pitchFamily="34" charset="0"/>
              <a:ea typeface="宋体" panose="02010600030101010101" pitchFamily="2" charset="-122"/>
            </a:endParaRPr>
          </a:p>
        </p:txBody>
      </p:sp>
      <p:cxnSp>
        <p:nvCxnSpPr>
          <p:cNvPr id="119818" name="肘形连接符 119817"/>
          <p:cNvCxnSpPr/>
          <p:nvPr/>
        </p:nvCxnSpPr>
        <p:spPr>
          <a:xfrm>
            <a:off x="2011363" y="4316413"/>
            <a:ext cx="2592387" cy="381000"/>
          </a:xfrm>
          <a:prstGeom prst="bentConnector3">
            <a:avLst>
              <a:gd name="adj1" fmla="val 50009"/>
            </a:avLst>
          </a:prstGeom>
          <a:ln w="38100" cap="flat" cmpd="sng">
            <a:solidFill>
              <a:srgbClr val="FF0000"/>
            </a:solidFill>
            <a:prstDash val="solid"/>
            <a:miter/>
            <a:headEnd type="none" w="med" len="med"/>
            <a:tailEnd type="none" w="med" len="med"/>
          </a:ln>
        </p:spPr>
      </p:cxnSp>
    </p:spTree>
  </p:cSld>
  <p:clrMapOvr>
    <a:masterClrMapping/>
  </p:clrMapOvr>
  <p:transition>
    <p:randomBar dir="vert"/>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圆角矩形 120835"/>
          <p:cNvSpPr/>
          <p:nvPr/>
        </p:nvSpPr>
        <p:spPr>
          <a:xfrm>
            <a:off x="5438775" y="1213485"/>
            <a:ext cx="5229225" cy="4670425"/>
          </a:xfrm>
          <a:prstGeom prst="roundRect">
            <a:avLst>
              <a:gd name="adj" fmla="val 12440"/>
            </a:avLst>
          </a:prstGeom>
          <a:solidFill>
            <a:schemeClr val="bg1"/>
          </a:solidFill>
          <a:ln w="25400" cap="flat" cmpd="sng">
            <a:solidFill>
              <a:srgbClr val="E0AD12"/>
            </a:solidFill>
            <a:prstDash val="solid"/>
            <a:headEnd type="none" w="med" len="med"/>
            <a:tailEnd type="none" w="med" len="med"/>
          </a:ln>
        </p:spPr>
        <p:txBody>
          <a:bodyPr lIns="45720" tIns="44450" rIns="45720" bIns="44450" anchor="ctr" anchorCtr="1"/>
          <a:lstStyle/>
          <a:p>
            <a:pPr indent="266700">
              <a:buNone/>
            </a:pPr>
            <a:endParaRPr lang="en-US" altLang="zh-CN">
              <a:solidFill>
                <a:srgbClr val="FF0000"/>
              </a:solidFill>
              <a:latin typeface="黑体" panose="02010609060101010101" pitchFamily="49" charset="-122"/>
              <a:ea typeface="黑体" panose="02010609060101010101" pitchFamily="49" charset="-122"/>
            </a:endParaRPr>
          </a:p>
          <a:p>
            <a:pPr indent="266700">
              <a:buNone/>
            </a:pPr>
            <a:endParaRPr lang="en-US" altLang="zh-CN">
              <a:solidFill>
                <a:srgbClr val="FF0000"/>
              </a:solidFill>
              <a:latin typeface="黑体" panose="02010609060101010101" pitchFamily="49" charset="-122"/>
              <a:ea typeface="黑体" panose="02010609060101010101" pitchFamily="49" charset="-122"/>
            </a:endParaRPr>
          </a:p>
          <a:p>
            <a:pPr indent="266700">
              <a:buNone/>
            </a:pPr>
            <a:endParaRPr lang="en-US" altLang="zh-CN">
              <a:solidFill>
                <a:srgbClr val="FF0000"/>
              </a:solidFill>
              <a:latin typeface="黑体" panose="02010609060101010101" pitchFamily="49" charset="-122"/>
              <a:ea typeface="黑体" panose="02010609060101010101" pitchFamily="49" charset="-122"/>
            </a:endParaRPr>
          </a:p>
          <a:p>
            <a:pPr indent="266700">
              <a:buNone/>
            </a:pPr>
            <a:r>
              <a:rPr lang="en-US" altLang="zh-CN">
                <a:solidFill>
                  <a:srgbClr val="0000FF"/>
                </a:solidFill>
                <a:latin typeface="迷你简启体" pitchFamily="65" charset="-122"/>
                <a:ea typeface="迷你简启体" pitchFamily="65" charset="-122"/>
              </a:rPr>
              <a:t>  </a:t>
            </a:r>
            <a:r>
              <a:rPr lang="en-US" altLang="zh-CN" b="1">
                <a:solidFill>
                  <a:srgbClr val="0000FF"/>
                </a:solidFill>
                <a:latin typeface="迷你简启体" pitchFamily="65" charset="-122"/>
                <a:ea typeface="迷你简启体" pitchFamily="65" charset="-122"/>
              </a:rPr>
              <a:t> </a:t>
            </a:r>
            <a:r>
              <a:rPr lang="en-US" altLang="zh-CN" b="1">
                <a:latin typeface="迷你简启体" pitchFamily="65" charset="-122"/>
                <a:ea typeface="迷你简启体" pitchFamily="65" charset="-122"/>
              </a:rPr>
              <a:t>3.</a:t>
            </a:r>
            <a:r>
              <a:rPr lang="zh-CN" altLang="en-US" b="1">
                <a:latin typeface="迷你简启体" pitchFamily="65" charset="-122"/>
                <a:ea typeface="迷你简启体" pitchFamily="65" charset="-122"/>
              </a:rPr>
              <a:t>尾联</a:t>
            </a:r>
            <a:r>
              <a:rPr lang="zh-CN" altLang="en-US" b="1">
                <a:solidFill>
                  <a:srgbClr val="FF0000"/>
                </a:solidFill>
                <a:latin typeface="迷你简启体" pitchFamily="65" charset="-122"/>
                <a:ea typeface="迷你简启体" pitchFamily="65" charset="-122"/>
              </a:rPr>
              <a:t>以景结情</a:t>
            </a:r>
            <a:r>
              <a:rPr lang="zh-CN" altLang="en-US" b="1">
                <a:latin typeface="迷你简启体" pitchFamily="65" charset="-122"/>
                <a:ea typeface="迷你简启体" pitchFamily="65" charset="-122"/>
              </a:rPr>
              <a:t>。两个中心意象</a:t>
            </a:r>
            <a:r>
              <a:rPr lang="zh-CN" altLang="en-US" b="1">
                <a:solidFill>
                  <a:srgbClr val="FF0000"/>
                </a:solidFill>
                <a:latin typeface="Arial" panose="020B0604020202020204" pitchFamily="34" charset="0"/>
                <a:ea typeface="迷你简启体" pitchFamily="65" charset="-122"/>
              </a:rPr>
              <a:t>“</a:t>
            </a:r>
            <a:r>
              <a:rPr lang="zh-CN" altLang="en-US" b="1">
                <a:solidFill>
                  <a:srgbClr val="FF0000"/>
                </a:solidFill>
                <a:latin typeface="迷你简启体" pitchFamily="65" charset="-122"/>
                <a:ea typeface="迷你简启体" pitchFamily="65" charset="-122"/>
              </a:rPr>
              <a:t>寒风</a:t>
            </a:r>
            <a:r>
              <a:rPr lang="zh-CN" altLang="en-US" b="1">
                <a:solidFill>
                  <a:srgbClr val="FF0000"/>
                </a:solidFill>
                <a:latin typeface="Arial" panose="020B0604020202020204" pitchFamily="34" charset="0"/>
                <a:ea typeface="迷你简启体" pitchFamily="65" charset="-122"/>
              </a:rPr>
              <a:t>”</a:t>
            </a:r>
            <a:r>
              <a:rPr lang="zh-CN" altLang="en-US" b="1">
                <a:solidFill>
                  <a:srgbClr val="FF0000"/>
                </a:solidFill>
                <a:latin typeface="迷你简启体" pitchFamily="65" charset="-122"/>
                <a:ea typeface="迷你简启体" pitchFamily="65" charset="-122"/>
              </a:rPr>
              <a:t>、</a:t>
            </a:r>
            <a:r>
              <a:rPr lang="zh-CN" altLang="en-US" b="1">
                <a:solidFill>
                  <a:srgbClr val="FF0000"/>
                </a:solidFill>
                <a:latin typeface="Arial" panose="020B0604020202020204" pitchFamily="34" charset="0"/>
                <a:ea typeface="迷你简启体" pitchFamily="65" charset="-122"/>
              </a:rPr>
              <a:t>“</a:t>
            </a:r>
            <a:r>
              <a:rPr lang="zh-CN" altLang="en-US" b="1">
                <a:solidFill>
                  <a:srgbClr val="FF0000"/>
                </a:solidFill>
                <a:latin typeface="迷你简启体" pitchFamily="65" charset="-122"/>
                <a:ea typeface="迷你简启体" pitchFamily="65" charset="-122"/>
              </a:rPr>
              <a:t>春柳</a:t>
            </a:r>
            <a:r>
              <a:rPr lang="zh-CN" altLang="en-US" b="1">
                <a:solidFill>
                  <a:srgbClr val="FF0000"/>
                </a:solidFill>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寒风</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，指代冬季；</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春柳</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，春天景色象征。此句即描写了时间飞逝，又代指世事无常，前一秒还是寒风，下一秒就变</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春柳</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 诗歌的最后两句</a:t>
            </a:r>
            <a:r>
              <a:rPr lang="zh-CN" altLang="en-US" b="1">
                <a:solidFill>
                  <a:srgbClr val="FF0000"/>
                </a:solidFill>
                <a:latin typeface="迷你简启体" pitchFamily="65" charset="-122"/>
                <a:ea typeface="迷你简启体" pitchFamily="65" charset="-122"/>
              </a:rPr>
              <a:t>一语双关</a:t>
            </a:r>
            <a:r>
              <a:rPr lang="zh-CN" altLang="en-US" b="1">
                <a:latin typeface="迷你简启体" pitchFamily="65" charset="-122"/>
                <a:ea typeface="迷你简启体" pitchFamily="65" charset="-122"/>
              </a:rPr>
              <a:t>，春风中看那垂下的条条柳枝，却是</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烟蒙蒙</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烟蒙蒙</a:t>
            </a:r>
            <a:r>
              <a:rPr lang="zh-CN" altLang="en-US" b="1">
                <a:latin typeface="Arial" panose="020B0604020202020204" pitchFamily="34" charset="0"/>
                <a:ea typeface="迷你简启体" pitchFamily="65" charset="-122"/>
              </a:rPr>
              <a:t>”</a:t>
            </a:r>
            <a:r>
              <a:rPr lang="zh-CN" altLang="en-US" b="1">
                <a:latin typeface="迷你简启体" pitchFamily="65" charset="-122"/>
                <a:ea typeface="迷你简启体" pitchFamily="65" charset="-122"/>
              </a:rPr>
              <a:t>，道出前途迷茫之意，如这世事。写柳树转眼间就枯木逢春，一派生机勃勃的样子，这表明</a:t>
            </a:r>
            <a:r>
              <a:rPr lang="zh-CN" altLang="en-US" b="1">
                <a:solidFill>
                  <a:srgbClr val="FF0000"/>
                </a:solidFill>
                <a:latin typeface="迷你简启体" pitchFamily="65" charset="-122"/>
                <a:ea typeface="迷你简启体" pitchFamily="65" charset="-122"/>
              </a:rPr>
              <a:t>严冬过后终将是生机盎然的春天</a:t>
            </a:r>
            <a:r>
              <a:rPr lang="zh-CN" altLang="en-US" b="1">
                <a:latin typeface="迷你简启体" pitchFamily="65" charset="-122"/>
                <a:ea typeface="迷你简启体" pitchFamily="65" charset="-122"/>
              </a:rPr>
              <a:t>，从而借景说理，生动地说明天道无私，人应该乐观向上。</a:t>
            </a:r>
          </a:p>
          <a:p>
            <a:pPr indent="266700" fontAlgn="t">
              <a:buNone/>
            </a:pPr>
            <a:r>
              <a:rPr lang="zh-CN" altLang="en-US" b="1">
                <a:latin typeface="迷你简启体" pitchFamily="65" charset="-122"/>
                <a:ea typeface="迷你简启体" pitchFamily="65" charset="-122"/>
              </a:rPr>
              <a:t>   </a:t>
            </a:r>
            <a:r>
              <a:rPr lang="en-US" altLang="zh-CN" b="1">
                <a:latin typeface="迷你简启体" pitchFamily="65" charset="-122"/>
                <a:ea typeface="迷你简启体" pitchFamily="65" charset="-122"/>
              </a:rPr>
              <a:t>4</a:t>
            </a:r>
            <a:r>
              <a:rPr lang="en-US" altLang="zh-CN" b="1">
                <a:latin typeface="宋体" panose="02010600030101010101" pitchFamily="2" charset="-122"/>
              </a:rPr>
              <a:t>.</a:t>
            </a:r>
            <a:r>
              <a:rPr lang="en-US" altLang="zh-CN" b="1">
                <a:solidFill>
                  <a:srgbClr val="FF0000"/>
                </a:solidFill>
                <a:latin typeface="宋体" panose="02010600030101010101" pitchFamily="2" charset="-122"/>
              </a:rPr>
              <a:t>“</a:t>
            </a:r>
            <a:r>
              <a:rPr lang="zh-CN" altLang="en-US" b="1">
                <a:solidFill>
                  <a:srgbClr val="FF0000"/>
                </a:solidFill>
                <a:latin typeface="迷你简启体" pitchFamily="65" charset="-122"/>
                <a:ea typeface="迷你简启体" pitchFamily="65" charset="-122"/>
              </a:rPr>
              <a:t>起承转合</a:t>
            </a:r>
            <a:r>
              <a:rPr lang="zh-CN" altLang="en-US" b="1">
                <a:solidFill>
                  <a:srgbClr val="FF0000"/>
                </a:solidFill>
                <a:latin typeface="宋体" panose="02010600030101010101" pitchFamily="2" charset="-122"/>
                <a:ea typeface="宋体" panose="02010600030101010101" pitchFamily="2" charset="-122"/>
              </a:rPr>
              <a:t>”</a:t>
            </a:r>
            <a:r>
              <a:rPr lang="en-US" altLang="zh-CN" b="1">
                <a:latin typeface="宋体" panose="02010600030101010101" pitchFamily="2" charset="-122"/>
              </a:rPr>
              <a:t>——</a:t>
            </a:r>
            <a:r>
              <a:rPr lang="zh-CN" altLang="en-US" b="1">
                <a:latin typeface="迷你简启体" pitchFamily="65" charset="-122"/>
                <a:ea typeface="迷你简启体" pitchFamily="65" charset="-122"/>
              </a:rPr>
              <a:t>首联叙写自己射技高超，暗指才华不凡。颔联叙写自己命途多舛时的自我开解。颈联转向抒怀，感慨自己仕途蹭蹬难展抱负的命运。尾联自勉自励，畅想未来如春柳重萌，颇为乐观。</a:t>
            </a:r>
          </a:p>
          <a:p>
            <a:pPr indent="266700">
              <a:buNone/>
            </a:pPr>
            <a:endParaRPr lang="zh-CN" altLang="en-US">
              <a:latin typeface="迷你简启体" pitchFamily="65" charset="-122"/>
              <a:ea typeface="迷你简启体" pitchFamily="65" charset="-122"/>
            </a:endParaRPr>
          </a:p>
          <a:p>
            <a:pPr indent="266700">
              <a:buNone/>
            </a:pPr>
            <a:r>
              <a:rPr lang="zh-CN" altLang="en-US" b="0">
                <a:solidFill>
                  <a:srgbClr val="000000"/>
                </a:solidFill>
                <a:latin typeface="迷你简启体" pitchFamily="65" charset="-122"/>
                <a:ea typeface="迷你简启体" pitchFamily="65" charset="-122"/>
              </a:rPr>
              <a:t>  </a:t>
            </a:r>
            <a:endParaRPr lang="zh-CN" altLang="en-US">
              <a:latin typeface="Arial" panose="020B0604020202020204" pitchFamily="34" charset="0"/>
              <a:ea typeface="宋体" panose="02010600030101010101" pitchFamily="2" charset="-122"/>
            </a:endParaRPr>
          </a:p>
        </p:txBody>
      </p:sp>
      <p:sp>
        <p:nvSpPr>
          <p:cNvPr id="120841" name="圆角矩形 120840"/>
          <p:cNvSpPr/>
          <p:nvPr/>
        </p:nvSpPr>
        <p:spPr>
          <a:xfrm>
            <a:off x="1075690" y="1213485"/>
            <a:ext cx="3849370" cy="4565650"/>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b="1">
                <a:solidFill>
                  <a:srgbClr val="0000FF"/>
                </a:solidFill>
                <a:latin typeface="迷你简启体" pitchFamily="65" charset="-122"/>
                <a:ea typeface="宋体" panose="02010600030101010101" pitchFamily="2" charset="-122"/>
              </a:rPr>
              <a:t>【</a:t>
            </a:r>
            <a:r>
              <a:rPr lang="en-US" altLang="zh-CN" b="1">
                <a:solidFill>
                  <a:srgbClr val="0000FF"/>
                </a:solidFill>
                <a:latin typeface="迷你简启体" pitchFamily="65" charset="-122"/>
              </a:rPr>
              <a:t>2018</a:t>
            </a:r>
            <a:r>
              <a:rPr lang="zh-CN" altLang="en-US" b="1">
                <a:solidFill>
                  <a:srgbClr val="0000FF"/>
                </a:solidFill>
                <a:latin typeface="迷你简启体" pitchFamily="65" charset="-122"/>
                <a:ea typeface="迷你简启体" pitchFamily="65" charset="-122"/>
              </a:rPr>
              <a:t>全国</a:t>
            </a:r>
            <a:r>
              <a:rPr lang="en-US" altLang="zh-CN" b="1">
                <a:solidFill>
                  <a:srgbClr val="FF0000"/>
                </a:solidFill>
                <a:latin typeface="Arial" panose="020B0604020202020204" pitchFamily="34" charset="0"/>
              </a:rPr>
              <a:t>Ⅰ</a:t>
            </a:r>
            <a:r>
              <a:rPr lang="zh-CN" altLang="en-US" b="1">
                <a:solidFill>
                  <a:srgbClr val="0000FF"/>
                </a:solidFill>
                <a:latin typeface="迷你简启体" pitchFamily="65" charset="-122"/>
                <a:ea typeface="迷你简启体" pitchFamily="65" charset="-122"/>
              </a:rPr>
              <a:t>卷</a:t>
            </a:r>
            <a:r>
              <a:rPr lang="zh-CN" altLang="en-US" b="1">
                <a:solidFill>
                  <a:srgbClr val="0000FF"/>
                </a:solidFill>
                <a:latin typeface="迷你简启体" pitchFamily="65" charset="-122"/>
                <a:ea typeface="宋体" panose="02010600030101010101" pitchFamily="2" charset="-122"/>
              </a:rPr>
              <a:t>】</a:t>
            </a:r>
          </a:p>
          <a:p>
            <a:pPr algn="ctr">
              <a:buNone/>
            </a:pPr>
            <a:endParaRPr lang="zh-CN" altLang="en-US" b="1">
              <a:solidFill>
                <a:srgbClr val="0000FF"/>
              </a:solidFill>
              <a:latin typeface="迷你简启体" pitchFamily="65" charset="-122"/>
              <a:ea typeface="宋体" panose="02010600030101010101" pitchFamily="2" charset="-122"/>
            </a:endParaRPr>
          </a:p>
          <a:p>
            <a:pPr algn="ctr">
              <a:buNone/>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野</a:t>
            </a: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rPr>
              <a:t>歌</a:t>
            </a:r>
          </a:p>
          <a:p>
            <a:pPr algn="ctr">
              <a:buNone/>
            </a:pPr>
            <a:r>
              <a:rPr lang="zh-CN" altLang="en-US" sz="2400" b="1">
                <a:latin typeface="迷你简启体" pitchFamily="65" charset="-122"/>
                <a:ea typeface="迷你简启体" pitchFamily="65" charset="-122"/>
              </a:rPr>
              <a:t>唐</a:t>
            </a:r>
            <a:r>
              <a:rPr lang="en-US" altLang="zh-CN" sz="2400" b="1">
                <a:latin typeface="迷你简启体" pitchFamily="65" charset="-122"/>
                <a:ea typeface="迷你简启体" pitchFamily="65" charset="-122"/>
              </a:rPr>
              <a:t>·</a:t>
            </a:r>
            <a:r>
              <a:rPr lang="zh-CN" altLang="en-US" sz="2400" b="1">
                <a:latin typeface="迷你简启体" pitchFamily="65" charset="-122"/>
                <a:ea typeface="迷你简启体" pitchFamily="65" charset="-122"/>
              </a:rPr>
              <a:t>李贺</a:t>
            </a:r>
            <a:endParaRPr lang="zh-CN" altLang="en-US" sz="2400" b="1">
              <a:latin typeface="Arial" panose="020B0604020202020204" pitchFamily="34" charset="0"/>
              <a:ea typeface="宋体" panose="02010600030101010101" pitchFamily="2" charset="-122"/>
            </a:endParaRPr>
          </a:p>
          <a:p>
            <a:pPr algn="just">
              <a:buNone/>
            </a:pPr>
            <a:r>
              <a:rPr lang="zh-CN" altLang="en-US" sz="2400" b="1">
                <a:solidFill>
                  <a:srgbClr val="0000FF"/>
                </a:solidFill>
                <a:latin typeface="迷你简启体" pitchFamily="65" charset="-122"/>
                <a:ea typeface="迷你简启体" pitchFamily="65" charset="-122"/>
              </a:rPr>
              <a:t>   鸦翎 羽箭</a:t>
            </a: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山桑弓</a:t>
            </a:r>
            <a:r>
              <a:rPr lang="zh-CN" altLang="en-US" sz="2400" b="1">
                <a:latin typeface="迷你简启体" pitchFamily="65" charset="-122"/>
                <a:ea typeface="迷你简启体" pitchFamily="65" charset="-122"/>
              </a:rPr>
              <a:t>，</a:t>
            </a:r>
          </a:p>
          <a:p>
            <a:pPr algn="just">
              <a:buNone/>
            </a:pPr>
            <a:r>
              <a:rPr lang="zh-CN" altLang="en-US" sz="2400" b="1">
                <a:solidFill>
                  <a:srgbClr val="FF0000"/>
                </a:solidFill>
                <a:latin typeface="迷你简启体" pitchFamily="65" charset="-122"/>
                <a:ea typeface="迷你简启体" pitchFamily="65" charset="-122"/>
              </a:rPr>
              <a:t>   仰天</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射落</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衔</a:t>
            </a:r>
            <a:r>
              <a:rPr lang="zh-CN" altLang="en-US" sz="2400" b="1">
                <a:solidFill>
                  <a:srgbClr val="0000FF"/>
                </a:solidFill>
                <a:latin typeface="迷你简启体" pitchFamily="65" charset="-122"/>
                <a:ea typeface="迷你简启体" pitchFamily="65" charset="-122"/>
              </a:rPr>
              <a:t>芦鸿</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麻衣</a:t>
            </a:r>
            <a:r>
              <a:rPr lang="zh-CN" altLang="en-US" sz="2400" b="1">
                <a:solidFill>
                  <a:srgbClr val="000000"/>
                </a:solidFill>
                <a:latin typeface="迷你简启体" pitchFamily="65" charset="-122"/>
                <a:ea typeface="迷你简启体" pitchFamily="65" charset="-122"/>
              </a:rPr>
              <a:t> 黑肥  </a:t>
            </a:r>
            <a:r>
              <a:rPr lang="zh-CN" altLang="en-US" sz="2400" b="1">
                <a:solidFill>
                  <a:srgbClr val="FF0000"/>
                </a:solidFill>
                <a:latin typeface="迷你简启体" pitchFamily="65" charset="-122"/>
                <a:ea typeface="迷你简启体" pitchFamily="65" charset="-122"/>
              </a:rPr>
              <a:t>冲</a:t>
            </a:r>
            <a:r>
              <a:rPr lang="zh-CN" altLang="en-US" sz="2400" b="1">
                <a:solidFill>
                  <a:srgbClr val="0000FF"/>
                </a:solidFill>
                <a:latin typeface="迷你简启体" pitchFamily="65" charset="-122"/>
                <a:ea typeface="迷你简启体" pitchFamily="65" charset="-122"/>
              </a:rPr>
              <a:t>北风</a:t>
            </a:r>
            <a:r>
              <a:rPr lang="zh-CN" altLang="en-US" sz="2400" b="1">
                <a:solidFill>
                  <a:srgbClr val="000000"/>
                </a:solidFill>
                <a:latin typeface="迷你简启体" pitchFamily="65" charset="-122"/>
                <a:ea typeface="迷你简启体" pitchFamily="65" charset="-122"/>
              </a:rPr>
              <a:t>，</a:t>
            </a:r>
            <a:endParaRPr lang="zh-CN" altLang="en-US" sz="2400" b="1">
              <a:latin typeface="迷你简启体" pitchFamily="65" charset="-122"/>
              <a:ea typeface="迷你简启体" pitchFamily="65" charset="-122"/>
            </a:endParaRPr>
          </a:p>
          <a:p>
            <a:pPr algn="just">
              <a:buNone/>
            </a:pPr>
            <a:r>
              <a:rPr lang="zh-CN" altLang="en-US" sz="2400" b="1">
                <a:solidFill>
                  <a:srgbClr val="FF0000"/>
                </a:solidFill>
                <a:latin typeface="迷你简启体" pitchFamily="65" charset="-122"/>
                <a:ea typeface="迷你简启体" pitchFamily="65" charset="-122"/>
              </a:rPr>
              <a:t>   带</a:t>
            </a:r>
            <a:r>
              <a:rPr lang="zh-CN" altLang="en-US" sz="2400" b="1">
                <a:solidFill>
                  <a:srgbClr val="0000FF"/>
                </a:solidFill>
                <a:latin typeface="迷你简启体" pitchFamily="65" charset="-122"/>
                <a:ea typeface="迷你简启体" pitchFamily="65" charset="-122"/>
              </a:rPr>
              <a:t>酒</a:t>
            </a: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日</a:t>
            </a:r>
            <a:r>
              <a:rPr lang="zh-CN" altLang="en-US" sz="2400" b="1">
                <a:solidFill>
                  <a:srgbClr val="000000"/>
                </a:solidFill>
                <a:latin typeface="迷你简启体" pitchFamily="65" charset="-122"/>
                <a:ea typeface="迷你简启体" pitchFamily="65" charset="-122"/>
              </a:rPr>
              <a:t>晚  </a:t>
            </a:r>
            <a:r>
              <a:rPr lang="zh-CN" altLang="en-US" sz="2400" b="1">
                <a:solidFill>
                  <a:srgbClr val="FF0000"/>
                </a:solidFill>
                <a:latin typeface="迷你简启体" pitchFamily="65" charset="-122"/>
                <a:ea typeface="迷你简启体" pitchFamily="65" charset="-122"/>
              </a:rPr>
              <a:t>歌</a:t>
            </a:r>
            <a:r>
              <a:rPr lang="zh-CN" altLang="en-US" sz="2400" b="1">
                <a:solidFill>
                  <a:srgbClr val="0000FF"/>
                </a:solidFill>
                <a:latin typeface="迷你简启体" pitchFamily="65" charset="-122"/>
                <a:ea typeface="迷你简启体" pitchFamily="65" charset="-122"/>
              </a:rPr>
              <a:t>田中</a:t>
            </a:r>
            <a:r>
              <a:rPr lang="zh-CN" altLang="en-US" sz="2400" b="1">
                <a:solidFill>
                  <a:srgbClr val="000000"/>
                </a:solidFill>
                <a:latin typeface="迷你简启体" pitchFamily="65" charset="-122"/>
                <a:ea typeface="迷你简启体" pitchFamily="65" charset="-122"/>
              </a:rPr>
              <a:t>。</a:t>
            </a:r>
            <a:r>
              <a:rPr lang="zh-CN" altLang="en-US" sz="2400" b="1">
                <a:latin typeface="迷你简启体" pitchFamily="65" charset="-122"/>
                <a:ea typeface="迷你简启体" pitchFamily="65" charset="-122"/>
              </a:rPr>
              <a:t/>
            </a:r>
            <a:br>
              <a:rPr lang="zh-CN" altLang="en-US" sz="2400" b="1">
                <a:latin typeface="迷你简启体" pitchFamily="65" charset="-122"/>
                <a:ea typeface="迷你简启体" pitchFamily="65" charset="-122"/>
              </a:rPr>
            </a:b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男儿</a:t>
            </a:r>
            <a:r>
              <a:rPr lang="zh-CN" altLang="en-US" sz="2400" b="1">
                <a:solidFill>
                  <a:srgbClr val="000000"/>
                </a:solidFill>
                <a:latin typeface="迷你简启体" pitchFamily="65" charset="-122"/>
                <a:ea typeface="迷你简启体" pitchFamily="65" charset="-122"/>
              </a:rPr>
              <a:t> 屈</a:t>
            </a:r>
            <a:r>
              <a:rPr lang="zh-CN" altLang="en-US" sz="2400" b="1">
                <a:solidFill>
                  <a:srgbClr val="FF0000"/>
                </a:solidFill>
                <a:latin typeface="迷你简启体" pitchFamily="65" charset="-122"/>
                <a:ea typeface="迷你简启体" pitchFamily="65" charset="-122"/>
              </a:rPr>
              <a:t>穷</a:t>
            </a:r>
            <a:r>
              <a:rPr lang="zh-CN" altLang="en-US" sz="2400" b="1">
                <a:solidFill>
                  <a:srgbClr val="000000"/>
                </a:solidFill>
                <a:latin typeface="迷你简启体" pitchFamily="65" charset="-122"/>
                <a:ea typeface="迷你简启体" pitchFamily="65" charset="-122"/>
              </a:rPr>
              <a:t>  心不</a:t>
            </a:r>
            <a:r>
              <a:rPr lang="zh-CN" altLang="en-US" sz="2400" b="1">
                <a:solidFill>
                  <a:srgbClr val="FF0000"/>
                </a:solidFill>
                <a:latin typeface="迷你简启体" pitchFamily="65" charset="-122"/>
                <a:ea typeface="迷你简启体" pitchFamily="65" charset="-122"/>
              </a:rPr>
              <a:t>穷</a:t>
            </a:r>
            <a:r>
              <a:rPr lang="zh-CN" altLang="en-US" sz="2400" b="1">
                <a:solidFill>
                  <a:srgbClr val="000000"/>
                </a:solidFill>
                <a:latin typeface="迷你简启体" pitchFamily="65" charset="-122"/>
                <a:ea typeface="迷你简启体" pitchFamily="65" charset="-122"/>
              </a:rPr>
              <a:t>，     </a:t>
            </a:r>
          </a:p>
          <a:p>
            <a:pPr algn="just">
              <a:buNone/>
            </a:pPr>
            <a:r>
              <a:rPr lang="zh-CN" altLang="en-US" sz="2400" b="1">
                <a:solidFill>
                  <a:srgbClr val="000000"/>
                </a:solidFill>
                <a:latin typeface="迷你简启体" pitchFamily="65" charset="-122"/>
                <a:ea typeface="迷你简启体" pitchFamily="65" charset="-122"/>
              </a:rPr>
              <a:t>   枯荣 不等  嗔</a:t>
            </a:r>
            <a:r>
              <a:rPr lang="zh-CN" altLang="en-US" sz="2400" b="1">
                <a:solidFill>
                  <a:srgbClr val="0000FF"/>
                </a:solidFill>
                <a:latin typeface="迷你简启体" pitchFamily="65" charset="-122"/>
                <a:ea typeface="迷你简启体" pitchFamily="65" charset="-122"/>
              </a:rPr>
              <a:t>天公</a:t>
            </a:r>
            <a:r>
              <a:rPr lang="zh-CN" altLang="en-US" sz="2400" b="1">
                <a:solidFill>
                  <a:srgbClr val="000000"/>
                </a:solidFill>
                <a:latin typeface="迷你简启体" pitchFamily="65" charset="-122"/>
                <a:ea typeface="迷你简启体" pitchFamily="65" charset="-122"/>
              </a:rPr>
              <a:t>。</a:t>
            </a:r>
          </a:p>
          <a:p>
            <a:pPr algn="just">
              <a:buNone/>
            </a:pPr>
            <a:r>
              <a:rPr lang="zh-CN" altLang="en-US" sz="2400" b="1">
                <a:solidFill>
                  <a:srgbClr val="0000FF"/>
                </a:solidFill>
                <a:latin typeface="迷你简启体" pitchFamily="65" charset="-122"/>
                <a:ea typeface="迷你简启体" pitchFamily="65" charset="-122"/>
              </a:rPr>
              <a:t>   寒风</a:t>
            </a:r>
            <a:r>
              <a:rPr lang="zh-CN" altLang="en-US" sz="2400" b="1">
                <a:solidFill>
                  <a:srgbClr val="000000"/>
                </a:solidFill>
                <a:latin typeface="迷你简启体" pitchFamily="65" charset="-122"/>
                <a:ea typeface="迷你简启体" pitchFamily="65" charset="-122"/>
              </a:rPr>
              <a:t> 又变为  </a:t>
            </a:r>
            <a:r>
              <a:rPr lang="zh-CN" altLang="en-US" sz="2400" b="1">
                <a:solidFill>
                  <a:srgbClr val="0000FF"/>
                </a:solidFill>
                <a:latin typeface="迷你简启体" pitchFamily="65" charset="-122"/>
                <a:ea typeface="迷你简启体" pitchFamily="65" charset="-122"/>
              </a:rPr>
              <a:t>春柳</a:t>
            </a:r>
            <a:r>
              <a:rPr lang="zh-CN" altLang="en-US" sz="2400" b="1">
                <a:solidFill>
                  <a:srgbClr val="000000"/>
                </a:solidFill>
                <a:latin typeface="迷你简启体" pitchFamily="65" charset="-122"/>
                <a:ea typeface="迷你简启体" pitchFamily="65" charset="-122"/>
              </a:rPr>
              <a:t>，</a:t>
            </a:r>
          </a:p>
          <a:p>
            <a:pPr algn="just">
              <a:buNone/>
            </a:pP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条条</a:t>
            </a:r>
            <a:r>
              <a:rPr lang="zh-CN" altLang="en-US" sz="2400" b="1">
                <a:solidFill>
                  <a:srgbClr val="000000"/>
                </a:solidFill>
                <a:latin typeface="迷你简启体" pitchFamily="65" charset="-122"/>
                <a:ea typeface="迷你简启体" pitchFamily="65" charset="-122"/>
              </a:rPr>
              <a:t> 看即  </a:t>
            </a:r>
            <a:r>
              <a:rPr lang="zh-CN" altLang="en-US" sz="2400" b="1">
                <a:solidFill>
                  <a:srgbClr val="0000FF"/>
                </a:solidFill>
                <a:latin typeface="迷你简启体" pitchFamily="65" charset="-122"/>
                <a:ea typeface="迷你简启体" pitchFamily="65" charset="-122"/>
              </a:rPr>
              <a:t>烟</a:t>
            </a:r>
            <a:r>
              <a:rPr lang="zh-CN" altLang="en-US" sz="2400" b="1">
                <a:solidFill>
                  <a:srgbClr val="000000"/>
                </a:solidFill>
                <a:latin typeface="迷你简启体" pitchFamily="65" charset="-122"/>
                <a:ea typeface="迷你简启体" pitchFamily="65" charset="-122"/>
              </a:rPr>
              <a:t>濛濛。</a:t>
            </a:r>
          </a:p>
          <a:p>
            <a:pPr algn="ctr">
              <a:buNone/>
            </a:pPr>
            <a:endParaRPr lang="zh-CN" altLang="en-US" b="1">
              <a:latin typeface="Arial" panose="020B0604020202020204" pitchFamily="34" charset="0"/>
              <a:ea typeface="宋体" panose="02010600030101010101" pitchFamily="2" charset="-122"/>
            </a:endParaRPr>
          </a:p>
        </p:txBody>
      </p:sp>
      <p:cxnSp>
        <p:nvCxnSpPr>
          <p:cNvPr id="120842" name="肘形连接符 120841"/>
          <p:cNvCxnSpPr/>
          <p:nvPr/>
        </p:nvCxnSpPr>
        <p:spPr>
          <a:xfrm>
            <a:off x="2078038" y="4337050"/>
            <a:ext cx="2457450" cy="381000"/>
          </a:xfrm>
          <a:prstGeom prst="bentConnector3">
            <a:avLst>
              <a:gd name="adj1" fmla="val 50028"/>
            </a:avLst>
          </a:prstGeom>
          <a:ln w="38100" cap="flat" cmpd="sng">
            <a:solidFill>
              <a:srgbClr val="FF0000"/>
            </a:solidFill>
            <a:prstDash val="solid"/>
            <a:miter/>
            <a:headEnd type="none" w="med" len="med"/>
            <a:tailEnd type="none" w="med" len="med"/>
          </a:ln>
        </p:spPr>
      </p:cxnSp>
    </p:spTree>
  </p:cSld>
  <p:clrMapOvr>
    <a:masterClrMapping/>
  </p:clrMapOvr>
  <p:transition>
    <p:randomBar dir="vert"/>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圆角矩形 121859"/>
          <p:cNvSpPr/>
          <p:nvPr/>
        </p:nvSpPr>
        <p:spPr>
          <a:xfrm>
            <a:off x="5387975" y="1122045"/>
            <a:ext cx="5280025" cy="4751705"/>
          </a:xfrm>
          <a:prstGeom prst="roundRect">
            <a:avLst>
              <a:gd name="adj" fmla="val 12440"/>
            </a:avLst>
          </a:prstGeom>
          <a:solidFill>
            <a:schemeClr val="bg1"/>
          </a:solidFill>
          <a:ln w="25400" cap="flat" cmpd="sng">
            <a:solidFill>
              <a:srgbClr val="B1A35D"/>
            </a:solidFill>
            <a:prstDash val="solid"/>
            <a:headEnd type="none" w="med" len="med"/>
            <a:tailEnd type="none" w="med" len="med"/>
          </a:ln>
        </p:spPr>
        <p:txBody>
          <a:bodyPr lIns="45720" tIns="44450" rIns="45720" bIns="44450" anchor="ctr" anchorCtr="1"/>
          <a:lstStyle/>
          <a:p>
            <a:pPr indent="25400">
              <a:buNone/>
            </a:pPr>
            <a:endParaRPr lang="en-US" altLang="zh-CN" sz="1600">
              <a:latin typeface="宋体" panose="02010600030101010101" pitchFamily="2" charset="-122"/>
            </a:endParaRPr>
          </a:p>
          <a:p>
            <a:pPr indent="25400">
              <a:buNone/>
            </a:pPr>
            <a:r>
              <a:rPr lang="en-US" altLang="zh-CN">
                <a:latin typeface="迷你简启体" pitchFamily="65" charset="-122"/>
                <a:ea typeface="迷你简启体" pitchFamily="65" charset="-122"/>
              </a:rPr>
              <a:t>    </a:t>
            </a:r>
            <a:r>
              <a:rPr lang="zh-CN" altLang="en-US" b="1">
                <a:latin typeface="迷你简启体" pitchFamily="65" charset="-122"/>
                <a:ea typeface="迷你简启体" pitchFamily="65" charset="-122"/>
              </a:rPr>
              <a:t>整首诗扣题叙事，因事抒怀，叙事有感，移情于景，脉络清晰。</a:t>
            </a:r>
          </a:p>
          <a:p>
            <a:pPr indent="25400">
              <a:buNone/>
            </a:pPr>
            <a:r>
              <a:rPr lang="zh-CN" altLang="en-US" b="1">
                <a:solidFill>
                  <a:srgbClr val="FF0000"/>
                </a:solidFill>
                <a:latin typeface="迷你简启体" pitchFamily="65" charset="-122"/>
                <a:ea typeface="迷你简启体" pitchFamily="65" charset="-122"/>
              </a:rPr>
              <a:t>    前四句先叙事</a:t>
            </a:r>
            <a:r>
              <a:rPr lang="zh-CN" altLang="en-US" b="1">
                <a:latin typeface="迷你简启体" pitchFamily="65" charset="-122"/>
                <a:ea typeface="迷你简启体" pitchFamily="65" charset="-122"/>
              </a:rPr>
              <a:t>：有援箭引弓、仰天射鸿、肥衣冲风、饮酒高歌的形象描写，有箭飞弦响、大雁哀鸣、北风呼啸、诗人高歌繁多声响的奏鸣渲染。</a:t>
            </a:r>
            <a:r>
              <a:rPr lang="zh-CN" altLang="en-US" b="1">
                <a:solidFill>
                  <a:srgbClr val="FF0000"/>
                </a:solidFill>
                <a:latin typeface="迷你简启体" pitchFamily="65" charset="-122"/>
                <a:ea typeface="迷你简启体" pitchFamily="65" charset="-122"/>
              </a:rPr>
              <a:t>叙事之中的形象描写、声响渲染已见豪放、洒脱之态。</a:t>
            </a:r>
          </a:p>
          <a:p>
            <a:pPr indent="25400">
              <a:buNone/>
            </a:pPr>
            <a:r>
              <a:rPr lang="zh-CN" altLang="en-US" b="1">
                <a:solidFill>
                  <a:srgbClr val="FF0000"/>
                </a:solidFill>
                <a:latin typeface="迷你简启体" pitchFamily="65" charset="-122"/>
                <a:ea typeface="迷你简启体" pitchFamily="65" charset="-122"/>
              </a:rPr>
              <a:t>    后四句后抒怀：</a:t>
            </a:r>
            <a:r>
              <a:rPr lang="zh-CN" altLang="en-US" b="1">
                <a:latin typeface="迷你简启体" pitchFamily="65" charset="-122"/>
                <a:ea typeface="迷你简启体" pitchFamily="65" charset="-122"/>
              </a:rPr>
              <a:t>有感叹不遇、不甘沉沦的内心表白，有寒风变春柳、枯柳笼轻烟的艺术遐思。</a:t>
            </a:r>
            <a:r>
              <a:rPr lang="zh-CN" altLang="en-US" b="1">
                <a:solidFill>
                  <a:srgbClr val="FF0000"/>
                </a:solidFill>
                <a:latin typeface="迷你简启体" pitchFamily="65" charset="-122"/>
                <a:ea typeface="迷你简启体" pitchFamily="65" charset="-122"/>
              </a:rPr>
              <a:t>抒怀之时的内心表白、艺术遐思犹溢自信、憧憬之情。</a:t>
            </a:r>
            <a:br>
              <a:rPr lang="zh-CN" altLang="en-US" b="1">
                <a:solidFill>
                  <a:srgbClr val="FF0000"/>
                </a:solidFill>
                <a:latin typeface="迷你简启体" pitchFamily="65" charset="-122"/>
                <a:ea typeface="迷你简启体" pitchFamily="65" charset="-122"/>
              </a:rPr>
            </a:br>
            <a:r>
              <a:rPr lang="zh-CN" altLang="en-US" b="1">
                <a:latin typeface="迷你简启体" pitchFamily="65" charset="-122"/>
                <a:ea typeface="迷你简启体" pitchFamily="65" charset="-122"/>
              </a:rPr>
              <a:t>　　</a:t>
            </a:r>
            <a:r>
              <a:rPr lang="zh-CN" altLang="en-US" b="1">
                <a:solidFill>
                  <a:srgbClr val="000000"/>
                </a:solidFill>
                <a:latin typeface="迷你简启体" pitchFamily="65" charset="-122"/>
                <a:ea typeface="迷你简启体" pitchFamily="65" charset="-122"/>
              </a:rPr>
              <a:t>全诗以写景收结，寓议论、抒情于景物描写之中，意境深远，基调昂扬，充满了激情。</a:t>
            </a:r>
            <a:r>
              <a:rPr lang="zh-CN" altLang="en-US" b="1">
                <a:latin typeface="迷你简启体" pitchFamily="65" charset="-122"/>
                <a:ea typeface="迷你简启体" pitchFamily="65" charset="-122"/>
              </a:rPr>
              <a:t>愤激之中呈现出狂放、豪迈、洒脱的形象，自勉之时犹见积极用世、奋发有为之志。这样，</a:t>
            </a:r>
            <a:r>
              <a:rPr lang="zh-CN" altLang="en-US" b="1">
                <a:solidFill>
                  <a:srgbClr val="FF0000"/>
                </a:solidFill>
                <a:latin typeface="迷你简启体" pitchFamily="65" charset="-122"/>
                <a:ea typeface="迷你简启体" pitchFamily="65" charset="-122"/>
              </a:rPr>
              <a:t>诗人受压抑但并不沉沦，虽愤激犹能自勉的情怀充溢在诗的字里行间。</a:t>
            </a:r>
          </a:p>
          <a:p>
            <a:pPr indent="25400">
              <a:buNone/>
            </a:pPr>
            <a:endParaRPr lang="zh-CN" altLang="en-US" b="1">
              <a:latin typeface="Arial" panose="020B0604020202020204" pitchFamily="34" charset="0"/>
              <a:ea typeface="宋体" panose="02010600030101010101" pitchFamily="2" charset="-122"/>
            </a:endParaRPr>
          </a:p>
        </p:txBody>
      </p:sp>
      <p:sp>
        <p:nvSpPr>
          <p:cNvPr id="121865" name="圆角矩形 121864"/>
          <p:cNvSpPr/>
          <p:nvPr/>
        </p:nvSpPr>
        <p:spPr>
          <a:xfrm>
            <a:off x="1308735" y="1214755"/>
            <a:ext cx="3547745" cy="4565650"/>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b="1">
                <a:solidFill>
                  <a:srgbClr val="0000FF"/>
                </a:solidFill>
                <a:latin typeface="迷你简启体" pitchFamily="65" charset="-122"/>
                <a:ea typeface="宋体" panose="02010600030101010101" pitchFamily="2" charset="-122"/>
              </a:rPr>
              <a:t>【</a:t>
            </a:r>
            <a:r>
              <a:rPr lang="en-US" altLang="zh-CN" b="1">
                <a:solidFill>
                  <a:srgbClr val="0000FF"/>
                </a:solidFill>
                <a:latin typeface="迷你简启体" pitchFamily="65" charset="-122"/>
              </a:rPr>
              <a:t>2018</a:t>
            </a:r>
            <a:r>
              <a:rPr lang="zh-CN" altLang="en-US" b="1">
                <a:solidFill>
                  <a:srgbClr val="0000FF"/>
                </a:solidFill>
                <a:latin typeface="迷你简启体" pitchFamily="65" charset="-122"/>
                <a:ea typeface="迷你简启体" pitchFamily="65" charset="-122"/>
              </a:rPr>
              <a:t>全国</a:t>
            </a:r>
            <a:r>
              <a:rPr lang="en-US" altLang="zh-CN" b="1">
                <a:solidFill>
                  <a:srgbClr val="FF0000"/>
                </a:solidFill>
                <a:latin typeface="Arial" panose="020B0604020202020204" pitchFamily="34" charset="0"/>
              </a:rPr>
              <a:t>Ⅰ</a:t>
            </a:r>
            <a:r>
              <a:rPr lang="zh-CN" altLang="en-US" b="1">
                <a:solidFill>
                  <a:srgbClr val="0000FF"/>
                </a:solidFill>
                <a:latin typeface="迷你简启体" pitchFamily="65" charset="-122"/>
                <a:ea typeface="迷你简启体" pitchFamily="65" charset="-122"/>
              </a:rPr>
              <a:t>卷</a:t>
            </a:r>
            <a:r>
              <a:rPr lang="zh-CN" altLang="en-US" b="1">
                <a:solidFill>
                  <a:srgbClr val="0000FF"/>
                </a:solidFill>
                <a:latin typeface="迷你简启体" pitchFamily="65" charset="-122"/>
                <a:ea typeface="宋体" panose="02010600030101010101" pitchFamily="2" charset="-122"/>
              </a:rPr>
              <a:t>】</a:t>
            </a:r>
          </a:p>
          <a:p>
            <a:pPr algn="ctr">
              <a:buNone/>
            </a:pPr>
            <a:endParaRPr lang="zh-CN" altLang="en-US" b="1">
              <a:solidFill>
                <a:srgbClr val="0000FF"/>
              </a:solidFill>
              <a:latin typeface="迷你简启体" pitchFamily="65" charset="-122"/>
              <a:ea typeface="宋体" panose="02010600030101010101" pitchFamily="2" charset="-122"/>
            </a:endParaRPr>
          </a:p>
          <a:p>
            <a:pPr algn="ctr">
              <a:buNone/>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野</a:t>
            </a: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rPr>
              <a:t>歌</a:t>
            </a:r>
          </a:p>
          <a:p>
            <a:pPr algn="ctr">
              <a:buNone/>
            </a:pPr>
            <a:r>
              <a:rPr lang="zh-CN" altLang="en-US" sz="2400" b="1">
                <a:latin typeface="迷你简启体" pitchFamily="65" charset="-122"/>
                <a:ea typeface="迷你简启体" pitchFamily="65" charset="-122"/>
              </a:rPr>
              <a:t>唐</a:t>
            </a:r>
            <a:r>
              <a:rPr lang="en-US" altLang="zh-CN" sz="2400" b="1">
                <a:latin typeface="迷你简启体" pitchFamily="65" charset="-122"/>
                <a:ea typeface="迷你简启体" pitchFamily="65" charset="-122"/>
              </a:rPr>
              <a:t>·</a:t>
            </a:r>
            <a:r>
              <a:rPr lang="zh-CN" altLang="en-US" sz="2400" b="1">
                <a:latin typeface="迷你简启体" pitchFamily="65" charset="-122"/>
                <a:ea typeface="迷你简启体" pitchFamily="65" charset="-122"/>
              </a:rPr>
              <a:t>李贺</a:t>
            </a:r>
            <a:endParaRPr lang="zh-CN" altLang="en-US" sz="2400" b="1">
              <a:latin typeface="Arial" panose="020B0604020202020204" pitchFamily="34" charset="0"/>
              <a:ea typeface="宋体" panose="02010600030101010101" pitchFamily="2" charset="-122"/>
            </a:endParaRPr>
          </a:p>
          <a:p>
            <a:pPr algn="just">
              <a:buNone/>
            </a:pPr>
            <a:r>
              <a:rPr lang="zh-CN" altLang="en-US" sz="2400" b="1">
                <a:solidFill>
                  <a:srgbClr val="0000FF"/>
                </a:solidFill>
                <a:latin typeface="迷你简启体" pitchFamily="65" charset="-122"/>
                <a:ea typeface="迷你简启体" pitchFamily="65" charset="-122"/>
              </a:rPr>
              <a:t>   鸦翎 羽箭</a:t>
            </a: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山桑弓</a:t>
            </a:r>
            <a:r>
              <a:rPr lang="zh-CN" altLang="en-US" sz="2400" b="1">
                <a:latin typeface="迷你简启体" pitchFamily="65" charset="-122"/>
                <a:ea typeface="迷你简启体" pitchFamily="65" charset="-122"/>
              </a:rPr>
              <a:t>，</a:t>
            </a:r>
          </a:p>
          <a:p>
            <a:pPr algn="just">
              <a:buNone/>
            </a:pPr>
            <a:r>
              <a:rPr lang="zh-CN" altLang="en-US" sz="2400" b="1">
                <a:solidFill>
                  <a:srgbClr val="FF0000"/>
                </a:solidFill>
                <a:latin typeface="迷你简启体" pitchFamily="65" charset="-122"/>
                <a:ea typeface="迷你简启体" pitchFamily="65" charset="-122"/>
              </a:rPr>
              <a:t>   仰天</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射落</a:t>
            </a:r>
            <a:r>
              <a:rPr lang="zh-CN" altLang="en-US" sz="2400" b="1">
                <a:solidFill>
                  <a:srgbClr val="000000"/>
                </a:solidFill>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衔</a:t>
            </a:r>
            <a:r>
              <a:rPr lang="zh-CN" altLang="en-US" sz="2400" b="1">
                <a:solidFill>
                  <a:srgbClr val="0000FF"/>
                </a:solidFill>
                <a:latin typeface="迷你简启体" pitchFamily="65" charset="-122"/>
                <a:ea typeface="迷你简启体" pitchFamily="65" charset="-122"/>
              </a:rPr>
              <a:t>芦鸿</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麻衣</a:t>
            </a:r>
            <a:r>
              <a:rPr lang="zh-CN" altLang="en-US" sz="2400" b="1">
                <a:solidFill>
                  <a:srgbClr val="000000"/>
                </a:solidFill>
                <a:latin typeface="迷你简启体" pitchFamily="65" charset="-122"/>
                <a:ea typeface="迷你简启体" pitchFamily="65" charset="-122"/>
              </a:rPr>
              <a:t> 黑肥  </a:t>
            </a:r>
            <a:r>
              <a:rPr lang="zh-CN" altLang="en-US" sz="2400" b="1">
                <a:solidFill>
                  <a:srgbClr val="FF0000"/>
                </a:solidFill>
                <a:latin typeface="迷你简启体" pitchFamily="65" charset="-122"/>
                <a:ea typeface="迷你简启体" pitchFamily="65" charset="-122"/>
              </a:rPr>
              <a:t>冲</a:t>
            </a:r>
            <a:r>
              <a:rPr lang="zh-CN" altLang="en-US" sz="2400" b="1">
                <a:solidFill>
                  <a:srgbClr val="0000FF"/>
                </a:solidFill>
                <a:latin typeface="迷你简启体" pitchFamily="65" charset="-122"/>
                <a:ea typeface="迷你简启体" pitchFamily="65" charset="-122"/>
              </a:rPr>
              <a:t>北风</a:t>
            </a:r>
            <a:r>
              <a:rPr lang="zh-CN" altLang="en-US" sz="2400" b="1">
                <a:solidFill>
                  <a:srgbClr val="000000"/>
                </a:solidFill>
                <a:latin typeface="迷你简启体" pitchFamily="65" charset="-122"/>
                <a:ea typeface="迷你简启体" pitchFamily="65" charset="-122"/>
              </a:rPr>
              <a:t>，</a:t>
            </a:r>
            <a:endParaRPr lang="zh-CN" altLang="en-US" sz="2400" b="1">
              <a:latin typeface="迷你简启体" pitchFamily="65" charset="-122"/>
              <a:ea typeface="迷你简启体" pitchFamily="65" charset="-122"/>
            </a:endParaRPr>
          </a:p>
          <a:p>
            <a:pPr algn="just">
              <a:buNone/>
            </a:pPr>
            <a:r>
              <a:rPr lang="zh-CN" altLang="en-US" sz="2400" b="1">
                <a:solidFill>
                  <a:srgbClr val="FF0000"/>
                </a:solidFill>
                <a:latin typeface="迷你简启体" pitchFamily="65" charset="-122"/>
                <a:ea typeface="迷你简启体" pitchFamily="65" charset="-122"/>
              </a:rPr>
              <a:t>   带</a:t>
            </a:r>
            <a:r>
              <a:rPr lang="zh-CN" altLang="en-US" sz="2400" b="1">
                <a:solidFill>
                  <a:srgbClr val="0000FF"/>
                </a:solidFill>
                <a:latin typeface="迷你简启体" pitchFamily="65" charset="-122"/>
                <a:ea typeface="迷你简启体" pitchFamily="65" charset="-122"/>
              </a:rPr>
              <a:t>酒</a:t>
            </a: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日</a:t>
            </a:r>
            <a:r>
              <a:rPr lang="zh-CN" altLang="en-US" sz="2400" b="1">
                <a:solidFill>
                  <a:srgbClr val="000000"/>
                </a:solidFill>
                <a:latin typeface="迷你简启体" pitchFamily="65" charset="-122"/>
                <a:ea typeface="迷你简启体" pitchFamily="65" charset="-122"/>
              </a:rPr>
              <a:t>晚  </a:t>
            </a:r>
            <a:r>
              <a:rPr lang="zh-CN" altLang="en-US" sz="2400" b="1">
                <a:solidFill>
                  <a:srgbClr val="FF0000"/>
                </a:solidFill>
                <a:latin typeface="迷你简启体" pitchFamily="65" charset="-122"/>
                <a:ea typeface="迷你简启体" pitchFamily="65" charset="-122"/>
              </a:rPr>
              <a:t>歌</a:t>
            </a:r>
            <a:r>
              <a:rPr lang="zh-CN" altLang="en-US" sz="2400" b="1">
                <a:solidFill>
                  <a:srgbClr val="0000FF"/>
                </a:solidFill>
                <a:latin typeface="迷你简启体" pitchFamily="65" charset="-122"/>
                <a:ea typeface="迷你简启体" pitchFamily="65" charset="-122"/>
              </a:rPr>
              <a:t>田中</a:t>
            </a:r>
            <a:r>
              <a:rPr lang="zh-CN" altLang="en-US" sz="2400" b="1">
                <a:solidFill>
                  <a:srgbClr val="000000"/>
                </a:solidFill>
                <a:latin typeface="迷你简启体" pitchFamily="65" charset="-122"/>
                <a:ea typeface="迷你简启体" pitchFamily="65" charset="-122"/>
              </a:rPr>
              <a:t>。</a:t>
            </a:r>
            <a:r>
              <a:rPr lang="zh-CN" altLang="en-US" sz="2400" b="1">
                <a:latin typeface="迷你简启体" pitchFamily="65" charset="-122"/>
                <a:ea typeface="迷你简启体" pitchFamily="65" charset="-122"/>
              </a:rPr>
              <a:t/>
            </a:r>
            <a:br>
              <a:rPr lang="zh-CN" altLang="en-US" sz="2400" b="1">
                <a:latin typeface="迷你简启体" pitchFamily="65" charset="-122"/>
                <a:ea typeface="迷你简启体" pitchFamily="65" charset="-122"/>
              </a:rPr>
            </a:b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男儿</a:t>
            </a:r>
            <a:r>
              <a:rPr lang="zh-CN" altLang="en-US" sz="2400" b="1">
                <a:solidFill>
                  <a:srgbClr val="000000"/>
                </a:solidFill>
                <a:latin typeface="迷你简启体" pitchFamily="65" charset="-122"/>
                <a:ea typeface="迷你简启体" pitchFamily="65" charset="-122"/>
              </a:rPr>
              <a:t> 屈</a:t>
            </a:r>
            <a:r>
              <a:rPr lang="zh-CN" altLang="en-US" sz="2400" b="1">
                <a:solidFill>
                  <a:srgbClr val="FF0000"/>
                </a:solidFill>
                <a:latin typeface="迷你简启体" pitchFamily="65" charset="-122"/>
                <a:ea typeface="迷你简启体" pitchFamily="65" charset="-122"/>
              </a:rPr>
              <a:t>穷</a:t>
            </a:r>
            <a:r>
              <a:rPr lang="zh-CN" altLang="en-US" sz="2400" b="1">
                <a:solidFill>
                  <a:srgbClr val="000000"/>
                </a:solidFill>
                <a:latin typeface="迷你简启体" pitchFamily="65" charset="-122"/>
                <a:ea typeface="迷你简启体" pitchFamily="65" charset="-122"/>
              </a:rPr>
              <a:t>  心不</a:t>
            </a:r>
            <a:r>
              <a:rPr lang="zh-CN" altLang="en-US" sz="2400" b="1">
                <a:solidFill>
                  <a:srgbClr val="FF0000"/>
                </a:solidFill>
                <a:latin typeface="迷你简启体" pitchFamily="65" charset="-122"/>
                <a:ea typeface="迷你简启体" pitchFamily="65" charset="-122"/>
              </a:rPr>
              <a:t>穷</a:t>
            </a:r>
            <a:r>
              <a:rPr lang="zh-CN" altLang="en-US" sz="2400" b="1">
                <a:solidFill>
                  <a:srgbClr val="000000"/>
                </a:solidFill>
                <a:latin typeface="迷你简启体" pitchFamily="65" charset="-122"/>
                <a:ea typeface="迷你简启体" pitchFamily="65" charset="-122"/>
              </a:rPr>
              <a:t>，     </a:t>
            </a:r>
          </a:p>
          <a:p>
            <a:pPr algn="just">
              <a:buNone/>
            </a:pPr>
            <a:r>
              <a:rPr lang="zh-CN" altLang="en-US" sz="2400" b="1">
                <a:solidFill>
                  <a:srgbClr val="000000"/>
                </a:solidFill>
                <a:latin typeface="迷你简启体" pitchFamily="65" charset="-122"/>
                <a:ea typeface="迷你简启体" pitchFamily="65" charset="-122"/>
              </a:rPr>
              <a:t>   枯荣 不等  嗔</a:t>
            </a:r>
            <a:r>
              <a:rPr lang="zh-CN" altLang="en-US" sz="2400" b="1">
                <a:solidFill>
                  <a:srgbClr val="0000FF"/>
                </a:solidFill>
                <a:latin typeface="迷你简启体" pitchFamily="65" charset="-122"/>
                <a:ea typeface="迷你简启体" pitchFamily="65" charset="-122"/>
              </a:rPr>
              <a:t>天公</a:t>
            </a:r>
            <a:r>
              <a:rPr lang="zh-CN" altLang="en-US" sz="2400" b="1">
                <a:solidFill>
                  <a:srgbClr val="000000"/>
                </a:solidFill>
                <a:latin typeface="迷你简启体" pitchFamily="65" charset="-122"/>
                <a:ea typeface="迷你简启体" pitchFamily="65" charset="-122"/>
              </a:rPr>
              <a:t>。</a:t>
            </a:r>
          </a:p>
          <a:p>
            <a:pPr algn="just">
              <a:buNone/>
            </a:pPr>
            <a:r>
              <a:rPr lang="zh-CN" altLang="en-US" sz="2400" b="1">
                <a:solidFill>
                  <a:srgbClr val="0000FF"/>
                </a:solidFill>
                <a:latin typeface="迷你简启体" pitchFamily="65" charset="-122"/>
                <a:ea typeface="迷你简启体" pitchFamily="65" charset="-122"/>
              </a:rPr>
              <a:t>   寒风</a:t>
            </a:r>
            <a:r>
              <a:rPr lang="zh-CN" altLang="en-US" sz="2400" b="1">
                <a:solidFill>
                  <a:srgbClr val="000000"/>
                </a:solidFill>
                <a:latin typeface="迷你简启体" pitchFamily="65" charset="-122"/>
                <a:ea typeface="迷你简启体" pitchFamily="65" charset="-122"/>
              </a:rPr>
              <a:t> 又变为  </a:t>
            </a:r>
            <a:r>
              <a:rPr lang="zh-CN" altLang="en-US" sz="2400" b="1">
                <a:solidFill>
                  <a:srgbClr val="0000FF"/>
                </a:solidFill>
                <a:latin typeface="迷你简启体" pitchFamily="65" charset="-122"/>
                <a:ea typeface="迷你简启体" pitchFamily="65" charset="-122"/>
              </a:rPr>
              <a:t>春柳</a:t>
            </a:r>
            <a:r>
              <a:rPr lang="zh-CN" altLang="en-US" sz="2400" b="1">
                <a:solidFill>
                  <a:srgbClr val="000000"/>
                </a:solidFill>
                <a:latin typeface="迷你简启体" pitchFamily="65" charset="-122"/>
                <a:ea typeface="迷你简启体" pitchFamily="65" charset="-122"/>
              </a:rPr>
              <a:t>，</a:t>
            </a:r>
          </a:p>
          <a:p>
            <a:pPr algn="just">
              <a:buNone/>
            </a:pPr>
            <a:r>
              <a:rPr lang="zh-CN" altLang="en-US" sz="2400" b="1">
                <a:solidFill>
                  <a:srgbClr val="000000"/>
                </a:solidFill>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条条</a:t>
            </a:r>
            <a:r>
              <a:rPr lang="zh-CN" altLang="en-US" sz="2400" b="1">
                <a:solidFill>
                  <a:srgbClr val="000000"/>
                </a:solidFill>
                <a:latin typeface="迷你简启体" pitchFamily="65" charset="-122"/>
                <a:ea typeface="迷你简启体" pitchFamily="65" charset="-122"/>
              </a:rPr>
              <a:t> 看即  </a:t>
            </a:r>
            <a:r>
              <a:rPr lang="zh-CN" altLang="en-US" sz="2400" b="1">
                <a:solidFill>
                  <a:srgbClr val="0000FF"/>
                </a:solidFill>
                <a:latin typeface="迷你简启体" pitchFamily="65" charset="-122"/>
                <a:ea typeface="迷你简启体" pitchFamily="65" charset="-122"/>
              </a:rPr>
              <a:t>烟</a:t>
            </a:r>
            <a:r>
              <a:rPr lang="zh-CN" altLang="en-US" sz="2400" b="1">
                <a:solidFill>
                  <a:srgbClr val="000000"/>
                </a:solidFill>
                <a:latin typeface="迷你简启体" pitchFamily="65" charset="-122"/>
                <a:ea typeface="迷你简启体" pitchFamily="65" charset="-122"/>
              </a:rPr>
              <a:t>濛濛。</a:t>
            </a:r>
          </a:p>
          <a:p>
            <a:pPr algn="ctr">
              <a:buNone/>
            </a:pPr>
            <a:endParaRPr lang="zh-CN" altLang="en-US" b="1">
              <a:latin typeface="Arial" panose="020B0604020202020204" pitchFamily="34" charset="0"/>
              <a:ea typeface="宋体" panose="02010600030101010101" pitchFamily="2" charset="-122"/>
            </a:endParaRPr>
          </a:p>
        </p:txBody>
      </p:sp>
      <p:cxnSp>
        <p:nvCxnSpPr>
          <p:cNvPr id="121866" name="肘形连接符 121865"/>
          <p:cNvCxnSpPr/>
          <p:nvPr/>
        </p:nvCxnSpPr>
        <p:spPr>
          <a:xfrm>
            <a:off x="2120900" y="4316413"/>
            <a:ext cx="2371725" cy="381000"/>
          </a:xfrm>
          <a:prstGeom prst="bentConnector3">
            <a:avLst>
              <a:gd name="adj1" fmla="val 50014"/>
            </a:avLst>
          </a:prstGeom>
          <a:ln w="38100" cap="flat" cmpd="sng">
            <a:solidFill>
              <a:srgbClr val="FF0000"/>
            </a:solidFill>
            <a:prstDash val="solid"/>
            <a:miter/>
            <a:headEnd type="none" w="med" len="med"/>
            <a:tailEnd type="none" w="med" len="med"/>
          </a:ln>
        </p:spPr>
      </p:cxnSp>
    </p:spTree>
  </p:cSld>
  <p:clrMapOvr>
    <a:masterClrMapping/>
  </p:clrMapOvr>
  <p:transition>
    <p:randomBar dir="vert"/>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圆角矩形 122883"/>
          <p:cNvSpPr/>
          <p:nvPr/>
        </p:nvSpPr>
        <p:spPr>
          <a:xfrm>
            <a:off x="5147945" y="1214755"/>
            <a:ext cx="5959475" cy="4636135"/>
          </a:xfrm>
          <a:prstGeom prst="roundRect">
            <a:avLst>
              <a:gd name="adj" fmla="val 12440"/>
            </a:avLst>
          </a:prstGeom>
          <a:solidFill>
            <a:schemeClr val="bg1"/>
          </a:solidFill>
          <a:ln w="25400" cap="flat" cmpd="sng">
            <a:solidFill>
              <a:srgbClr val="B1A35D"/>
            </a:solidFill>
            <a:prstDash val="solid"/>
            <a:headEnd type="none" w="med" len="med"/>
            <a:tailEnd type="none" w="med" len="med"/>
          </a:ln>
        </p:spPr>
        <p:txBody>
          <a:bodyPr lIns="45720" tIns="44450" rIns="45720" bIns="44450" anchor="ctr" anchorCtr="1"/>
          <a:lstStyle/>
          <a:p>
            <a:pPr indent="266700" eaLnBrk="0" hangingPunct="0">
              <a:buNone/>
            </a:pPr>
            <a:r>
              <a:rPr lang="zh-CN" altLang="en-US" sz="2200" b="1">
                <a:solidFill>
                  <a:srgbClr val="000000"/>
                </a:solidFill>
                <a:latin typeface="迷你简启体" pitchFamily="65" charset="-122"/>
                <a:ea typeface="迷你简启体" pitchFamily="65" charset="-122"/>
              </a:rPr>
              <a:t>古代诗歌阅读（本题共</a:t>
            </a:r>
            <a:r>
              <a:rPr lang="en-US" altLang="zh-CN" sz="2200" b="1">
                <a:solidFill>
                  <a:srgbClr val="000000"/>
                </a:solidFill>
                <a:latin typeface="迷你简启体" pitchFamily="65" charset="-122"/>
                <a:ea typeface="迷你简启体" pitchFamily="65" charset="-122"/>
              </a:rPr>
              <a:t>2</a:t>
            </a:r>
            <a:r>
              <a:rPr lang="zh-CN" altLang="en-US" sz="2200" b="1">
                <a:solidFill>
                  <a:srgbClr val="000000"/>
                </a:solidFill>
                <a:latin typeface="迷你简启体" pitchFamily="65" charset="-122"/>
                <a:ea typeface="迷你简启体" pitchFamily="65" charset="-122"/>
              </a:rPr>
              <a:t>小题，</a:t>
            </a:r>
            <a:r>
              <a:rPr lang="en-US" altLang="zh-CN" sz="2200" b="1">
                <a:solidFill>
                  <a:srgbClr val="000000"/>
                </a:solidFill>
                <a:latin typeface="迷你简启体" pitchFamily="65" charset="-122"/>
                <a:ea typeface="迷你简启体" pitchFamily="65" charset="-122"/>
              </a:rPr>
              <a:t>9</a:t>
            </a:r>
            <a:r>
              <a:rPr lang="zh-CN" altLang="en-US" sz="2200" b="1">
                <a:solidFill>
                  <a:srgbClr val="000000"/>
                </a:solidFill>
                <a:latin typeface="迷你简启体" pitchFamily="65" charset="-122"/>
                <a:ea typeface="迷你简启体" pitchFamily="65" charset="-122"/>
              </a:rPr>
              <a:t>分）阅读下面这首唐诗，完成</a:t>
            </a:r>
            <a:r>
              <a:rPr lang="en-US" altLang="zh-CN" sz="2200" b="1">
                <a:solidFill>
                  <a:srgbClr val="000000"/>
                </a:solidFill>
                <a:latin typeface="迷你简启体" pitchFamily="65" charset="-122"/>
                <a:ea typeface="迷你简启体" pitchFamily="65" charset="-122"/>
              </a:rPr>
              <a:t>14-15</a:t>
            </a:r>
            <a:r>
              <a:rPr lang="zh-CN" altLang="en-US" sz="2200" b="1">
                <a:solidFill>
                  <a:srgbClr val="000000"/>
                </a:solidFill>
                <a:latin typeface="迷你简启体" pitchFamily="65" charset="-122"/>
                <a:ea typeface="迷你简启体" pitchFamily="65" charset="-122"/>
              </a:rPr>
              <a:t>题。</a:t>
            </a:r>
          </a:p>
          <a:p>
            <a:pPr indent="266700" eaLnBrk="0" hangingPunct="0">
              <a:buNone/>
            </a:pPr>
            <a:r>
              <a:rPr lang="en-US" altLang="zh-CN" sz="2200" b="1">
                <a:solidFill>
                  <a:srgbClr val="000000"/>
                </a:solidFill>
                <a:latin typeface="迷你简启体" pitchFamily="65" charset="-122"/>
                <a:ea typeface="迷你简启体" pitchFamily="65" charset="-122"/>
              </a:rPr>
              <a:t>14.</a:t>
            </a:r>
            <a:r>
              <a:rPr lang="zh-CN" altLang="en-US" sz="2200" b="1">
                <a:solidFill>
                  <a:srgbClr val="000000"/>
                </a:solidFill>
                <a:latin typeface="迷你简启体" pitchFamily="65" charset="-122"/>
                <a:ea typeface="迷你简启体" pitchFamily="65" charset="-122"/>
              </a:rPr>
              <a:t>下列对这首诗的赏析，不正确的一项是（    </a:t>
            </a:r>
            <a:r>
              <a:rPr lang="en-US" altLang="zh-CN" sz="2200" b="1">
                <a:solidFill>
                  <a:srgbClr val="FF3300"/>
                </a:solidFill>
                <a:latin typeface="迷你简启体" pitchFamily="65" charset="-122"/>
                <a:ea typeface="迷你简启体" pitchFamily="65" charset="-122"/>
              </a:rPr>
              <a:t>B   </a:t>
            </a:r>
            <a:r>
              <a:rPr lang="zh-CN" altLang="en-US" sz="2200" b="1">
                <a:solidFill>
                  <a:srgbClr val="000000"/>
                </a:solidFill>
                <a:latin typeface="迷你简启体" pitchFamily="65" charset="-122"/>
                <a:ea typeface="迷你简启体" pitchFamily="65" charset="-122"/>
              </a:rPr>
              <a:t>）（</a:t>
            </a:r>
            <a:r>
              <a:rPr lang="en-US" altLang="zh-CN" sz="2200" b="1">
                <a:solidFill>
                  <a:srgbClr val="000000"/>
                </a:solidFill>
                <a:latin typeface="迷你简启体" pitchFamily="65" charset="-122"/>
                <a:ea typeface="迷你简启体" pitchFamily="65" charset="-122"/>
              </a:rPr>
              <a:t>3</a:t>
            </a:r>
            <a:r>
              <a:rPr lang="zh-CN" altLang="en-US" sz="2200" b="1">
                <a:solidFill>
                  <a:srgbClr val="000000"/>
                </a:solidFill>
                <a:latin typeface="迷你简启体" pitchFamily="65" charset="-122"/>
                <a:ea typeface="迷你简启体" pitchFamily="65" charset="-122"/>
              </a:rPr>
              <a:t>分）</a:t>
            </a:r>
            <a:endParaRPr lang="zh-CN" altLang="en-US" sz="2200" b="1">
              <a:latin typeface="迷你简启体" pitchFamily="65" charset="-122"/>
              <a:ea typeface="迷你简启体" pitchFamily="65" charset="-122"/>
            </a:endParaRPr>
          </a:p>
          <a:p>
            <a:pPr indent="266700" eaLnBrk="0" hangingPunct="0">
              <a:buNone/>
            </a:pPr>
            <a:r>
              <a:rPr lang="zh-CN" altLang="en-US" sz="2200" b="1">
                <a:solidFill>
                  <a:srgbClr val="000000"/>
                </a:solidFill>
                <a:latin typeface="宋体" panose="02010600030101010101" pitchFamily="2" charset="-122"/>
                <a:ea typeface="宋体" panose="02010600030101010101" pitchFamily="2" charset="-122"/>
              </a:rPr>
              <a:t>  </a:t>
            </a:r>
            <a:r>
              <a:rPr lang="en-US" altLang="zh-CN" sz="2200" b="1">
                <a:solidFill>
                  <a:srgbClr val="000000"/>
                </a:solidFill>
                <a:latin typeface="宋体" panose="02010600030101010101" pitchFamily="2" charset="-122"/>
              </a:rPr>
              <a:t>A</a:t>
            </a:r>
            <a:r>
              <a:rPr lang="en-US" altLang="zh-CN" sz="2200" b="1">
                <a:solidFill>
                  <a:srgbClr val="000000"/>
                </a:solidFill>
                <a:latin typeface="迷你简启体" pitchFamily="65" charset="-122"/>
                <a:ea typeface="迷你简启体" pitchFamily="65" charset="-122"/>
              </a:rPr>
              <a:t>.</a:t>
            </a:r>
            <a:r>
              <a:rPr lang="zh-CN" altLang="en-US" sz="2200" b="1">
                <a:solidFill>
                  <a:srgbClr val="000000"/>
                </a:solidFill>
                <a:latin typeface="迷你简启体" pitchFamily="65" charset="-122"/>
                <a:ea typeface="迷你简启体" pitchFamily="65" charset="-122"/>
              </a:rPr>
              <a:t>弯弓射鸿，麻衣冲锋、饮酒高歌都是诗人排解心头苦闷与抑郁的方式。</a:t>
            </a:r>
          </a:p>
          <a:p>
            <a:pPr indent="266700" eaLnBrk="0" hangingPunct="0">
              <a:buNone/>
            </a:pPr>
            <a:r>
              <a:rPr lang="zh-CN" altLang="en-US" sz="2200" b="1">
                <a:latin typeface="迷你简启体" pitchFamily="65" charset="-122"/>
                <a:ea typeface="迷你简启体" pitchFamily="65" charset="-122"/>
              </a:rPr>
              <a:t>  </a:t>
            </a:r>
            <a:r>
              <a:rPr lang="en-US" altLang="zh-CN" sz="2200" b="1">
                <a:latin typeface="迷你简启体" pitchFamily="65" charset="-122"/>
                <a:ea typeface="迷你简启体" pitchFamily="65" charset="-122"/>
              </a:rPr>
              <a:t>B.</a:t>
            </a:r>
            <a:r>
              <a:rPr lang="zh-CN" altLang="en-US" sz="2200" b="1">
                <a:latin typeface="迷你简启体" pitchFamily="65" charset="-122"/>
                <a:ea typeface="迷你简启体" pitchFamily="65" charset="-122"/>
              </a:rPr>
              <a:t>诗人虽不得不接受生活贫穷的命运，但意志并未消沉，气概仍然豪迈。</a:t>
            </a:r>
          </a:p>
          <a:p>
            <a:pPr indent="266700" eaLnBrk="0" hangingPunct="0">
              <a:buNone/>
            </a:pPr>
            <a:r>
              <a:rPr lang="zh-CN" altLang="en-US" sz="2200" b="1">
                <a:latin typeface="迷你简启体" pitchFamily="65" charset="-122"/>
                <a:ea typeface="迷你简启体" pitchFamily="65" charset="-122"/>
              </a:rPr>
              <a:t>  </a:t>
            </a:r>
            <a:r>
              <a:rPr lang="en-US" altLang="zh-CN" sz="2200" b="1">
                <a:latin typeface="迷你简启体" pitchFamily="65" charset="-122"/>
                <a:ea typeface="迷你简启体" pitchFamily="65" charset="-122"/>
              </a:rPr>
              <a:t>C.</a:t>
            </a:r>
            <a:r>
              <a:rPr lang="zh-CN" altLang="en-US" sz="2200" b="1">
                <a:latin typeface="迷你简启体" pitchFamily="65" charset="-122"/>
                <a:ea typeface="迷你简启体" pitchFamily="65" charset="-122"/>
              </a:rPr>
              <a:t>诗中形容春柳的方式与韩愈</a:t>
            </a:r>
            <a:r>
              <a:rPr lang="en-US" altLang="zh-CN" sz="2200" b="1">
                <a:latin typeface="迷你简启体" pitchFamily="65" charset="-122"/>
                <a:ea typeface="迷你简启体" pitchFamily="65" charset="-122"/>
              </a:rPr>
              <a:t>《</a:t>
            </a:r>
            <a:r>
              <a:rPr lang="zh-CN" altLang="en-US" sz="2200" b="1">
                <a:latin typeface="迷你简启体" pitchFamily="65" charset="-122"/>
                <a:ea typeface="迷你简启体" pitchFamily="65" charset="-122"/>
              </a:rPr>
              <a:t>早春呈水部张十八员外</a:t>
            </a:r>
            <a:r>
              <a:rPr lang="en-US" altLang="zh-CN" sz="2200" b="1">
                <a:latin typeface="迷你简启体" pitchFamily="65" charset="-122"/>
                <a:ea typeface="迷你简启体" pitchFamily="65" charset="-122"/>
              </a:rPr>
              <a:t>》</a:t>
            </a:r>
            <a:r>
              <a:rPr lang="zh-CN" altLang="en-US" sz="2200" b="1">
                <a:latin typeface="迷你简启体" pitchFamily="65" charset="-122"/>
                <a:ea typeface="迷你简启体" pitchFamily="65" charset="-122"/>
              </a:rPr>
              <a:t>相同，较为常见。</a:t>
            </a:r>
          </a:p>
          <a:p>
            <a:pPr indent="266700" eaLnBrk="0" hangingPunct="0">
              <a:buNone/>
            </a:pPr>
            <a:r>
              <a:rPr lang="zh-CN" altLang="en-US" sz="2200" b="1">
                <a:latin typeface="迷你简启体" pitchFamily="65" charset="-122"/>
                <a:ea typeface="迷你简启体" pitchFamily="65" charset="-122"/>
              </a:rPr>
              <a:t>  </a:t>
            </a:r>
            <a:r>
              <a:rPr lang="en-US" altLang="zh-CN" sz="2200" b="1">
                <a:latin typeface="迷你简启体" pitchFamily="65" charset="-122"/>
                <a:ea typeface="迷你简启体" pitchFamily="65" charset="-122"/>
              </a:rPr>
              <a:t>D.</a:t>
            </a:r>
            <a:r>
              <a:rPr lang="zh-CN" altLang="en-US" sz="2200" b="1">
                <a:latin typeface="迷你简启体" pitchFamily="65" charset="-122"/>
                <a:ea typeface="迷你简启体" pitchFamily="65" charset="-122"/>
              </a:rPr>
              <a:t>本诗前半描写场景，后半感事抒怀，描写与抒情紧密关联，脉络清晰。</a:t>
            </a:r>
          </a:p>
          <a:p>
            <a:pPr indent="266700">
              <a:buNone/>
            </a:pPr>
            <a:endParaRPr lang="zh-CN" altLang="en-US" b="1">
              <a:latin typeface="Arial" panose="020B0604020202020204" pitchFamily="34" charset="0"/>
              <a:ea typeface="宋体" panose="02010600030101010101" pitchFamily="2" charset="-122"/>
            </a:endParaRPr>
          </a:p>
        </p:txBody>
      </p:sp>
      <p:sp>
        <p:nvSpPr>
          <p:cNvPr id="122889" name="圆角矩形 122888"/>
          <p:cNvSpPr/>
          <p:nvPr/>
        </p:nvSpPr>
        <p:spPr>
          <a:xfrm>
            <a:off x="1056005" y="1441450"/>
            <a:ext cx="3707130" cy="4443730"/>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b="1">
                <a:solidFill>
                  <a:srgbClr val="0000FF"/>
                </a:solidFill>
                <a:latin typeface="迷你简启体" pitchFamily="65" charset="-122"/>
                <a:ea typeface="宋体" panose="02010600030101010101" pitchFamily="2" charset="-122"/>
              </a:rPr>
              <a:t>【</a:t>
            </a:r>
            <a:r>
              <a:rPr lang="en-US" altLang="zh-CN" b="1">
                <a:solidFill>
                  <a:srgbClr val="0000FF"/>
                </a:solidFill>
                <a:latin typeface="迷你简启体" pitchFamily="65" charset="-122"/>
              </a:rPr>
              <a:t>2018</a:t>
            </a:r>
            <a:r>
              <a:rPr lang="zh-CN" altLang="en-US" b="1">
                <a:solidFill>
                  <a:srgbClr val="0000FF"/>
                </a:solidFill>
                <a:latin typeface="迷你简启体" pitchFamily="65" charset="-122"/>
                <a:ea typeface="迷你简启体" pitchFamily="65" charset="-122"/>
              </a:rPr>
              <a:t>全国</a:t>
            </a:r>
            <a:r>
              <a:rPr lang="en-US" altLang="zh-CN" b="1">
                <a:solidFill>
                  <a:srgbClr val="FF0000"/>
                </a:solidFill>
                <a:latin typeface="Arial" panose="020B0604020202020204" pitchFamily="34" charset="0"/>
              </a:rPr>
              <a:t>Ⅰ</a:t>
            </a:r>
            <a:r>
              <a:rPr lang="zh-CN" altLang="en-US" b="1">
                <a:solidFill>
                  <a:srgbClr val="0000FF"/>
                </a:solidFill>
                <a:latin typeface="迷你简启体" pitchFamily="65" charset="-122"/>
                <a:ea typeface="迷你简启体" pitchFamily="65" charset="-122"/>
              </a:rPr>
              <a:t>卷</a:t>
            </a:r>
            <a:r>
              <a:rPr lang="zh-CN" altLang="en-US" b="1">
                <a:solidFill>
                  <a:srgbClr val="0000FF"/>
                </a:solidFill>
                <a:latin typeface="迷你简启体" pitchFamily="65" charset="-122"/>
                <a:ea typeface="宋体" panose="02010600030101010101" pitchFamily="2" charset="-122"/>
              </a:rPr>
              <a:t>】</a:t>
            </a:r>
          </a:p>
          <a:p>
            <a:pPr algn="ctr">
              <a:buNone/>
            </a:pPr>
            <a:endParaRPr lang="zh-CN" altLang="en-US" b="1">
              <a:solidFill>
                <a:srgbClr val="0000FF"/>
              </a:solidFill>
              <a:latin typeface="迷你简启体" pitchFamily="65" charset="-122"/>
              <a:ea typeface="宋体" panose="02010600030101010101" pitchFamily="2" charset="-122"/>
            </a:endParaRPr>
          </a:p>
          <a:p>
            <a:pPr algn="ctr">
              <a:buNone/>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野</a:t>
            </a: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rPr>
              <a:t>歌</a:t>
            </a:r>
          </a:p>
          <a:p>
            <a:pPr algn="ctr">
              <a:buNone/>
            </a:pPr>
            <a:r>
              <a:rPr lang="zh-CN" altLang="en-US" sz="2400" b="1">
                <a:latin typeface="迷你简启体" pitchFamily="65" charset="-122"/>
                <a:ea typeface="迷你简启体" pitchFamily="65" charset="-122"/>
              </a:rPr>
              <a:t>唐</a:t>
            </a:r>
            <a:r>
              <a:rPr lang="en-US" altLang="zh-CN" sz="2400" b="1">
                <a:latin typeface="迷你简启体" pitchFamily="65" charset="-122"/>
                <a:ea typeface="迷你简启体" pitchFamily="65" charset="-122"/>
              </a:rPr>
              <a:t>·</a:t>
            </a:r>
            <a:r>
              <a:rPr lang="zh-CN" altLang="en-US" sz="2400" b="1">
                <a:latin typeface="迷你简启体" pitchFamily="65" charset="-122"/>
                <a:ea typeface="迷你简启体" pitchFamily="65" charset="-122"/>
              </a:rPr>
              <a:t>李贺</a:t>
            </a:r>
            <a:endParaRPr lang="zh-CN" altLang="en-US" sz="2400" b="1">
              <a:latin typeface="Arial" panose="020B0604020202020204" pitchFamily="34" charset="0"/>
              <a:ea typeface="宋体" panose="02010600030101010101" pitchFamily="2" charset="-122"/>
            </a:endParaRPr>
          </a:p>
          <a:p>
            <a:pPr algn="ctr">
              <a:buNone/>
            </a:pPr>
            <a:r>
              <a:rPr lang="zh-CN" altLang="en-US" sz="2400" b="1">
                <a:solidFill>
                  <a:srgbClr val="0000FF"/>
                </a:solidFill>
                <a:latin typeface="迷你简启体" pitchFamily="65" charset="-122"/>
                <a:ea typeface="迷你简启体" pitchFamily="65" charset="-122"/>
              </a:rPr>
              <a:t>鸦翎 羽箭</a:t>
            </a: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山桑弓</a:t>
            </a:r>
            <a:r>
              <a:rPr lang="zh-CN" altLang="en-US" sz="2400" b="1">
                <a:latin typeface="迷你简启体" pitchFamily="65" charset="-122"/>
                <a:ea typeface="迷你简启体" pitchFamily="65" charset="-122"/>
              </a:rPr>
              <a:t>，</a:t>
            </a:r>
          </a:p>
          <a:p>
            <a:pPr algn="ctr">
              <a:buNone/>
            </a:pPr>
            <a:r>
              <a:rPr lang="zh-CN" altLang="en-US" sz="2400" b="1">
                <a:solidFill>
                  <a:srgbClr val="FF0000"/>
                </a:solidFill>
                <a:latin typeface="迷你简启体" pitchFamily="65" charset="-122"/>
                <a:ea typeface="迷你简启体" pitchFamily="65" charset="-122"/>
              </a:rPr>
              <a:t>仰天</a:t>
            </a:r>
            <a:r>
              <a:rPr lang="zh-CN" altLang="en-US" sz="2400" b="1">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射落</a:t>
            </a:r>
            <a:r>
              <a:rPr lang="zh-CN" altLang="en-US" sz="2400" b="1">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衔</a:t>
            </a:r>
            <a:r>
              <a:rPr lang="zh-CN" altLang="en-US" sz="2400" b="1">
                <a:solidFill>
                  <a:srgbClr val="0000FF"/>
                </a:solidFill>
                <a:latin typeface="迷你简启体" pitchFamily="65" charset="-122"/>
                <a:ea typeface="迷你简启体" pitchFamily="65" charset="-122"/>
              </a:rPr>
              <a:t>芦鸿</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solidFill>
                  <a:srgbClr val="0000FF"/>
                </a:solidFill>
                <a:latin typeface="迷你简启体" pitchFamily="65" charset="-122"/>
                <a:ea typeface="迷你简启体" pitchFamily="65" charset="-122"/>
              </a:rPr>
              <a:t>麻衣</a:t>
            </a:r>
            <a:r>
              <a:rPr lang="zh-CN" altLang="en-US" sz="2400" b="1">
                <a:latin typeface="迷你简启体" pitchFamily="65" charset="-122"/>
                <a:ea typeface="迷你简启体" pitchFamily="65" charset="-122"/>
              </a:rPr>
              <a:t> 黑肥  </a:t>
            </a:r>
            <a:r>
              <a:rPr lang="zh-CN" altLang="en-US" sz="2400" b="1">
                <a:solidFill>
                  <a:srgbClr val="FF0000"/>
                </a:solidFill>
                <a:latin typeface="迷你简启体" pitchFamily="65" charset="-122"/>
                <a:ea typeface="迷你简启体" pitchFamily="65" charset="-122"/>
              </a:rPr>
              <a:t>冲</a:t>
            </a:r>
            <a:r>
              <a:rPr lang="zh-CN" altLang="en-US" sz="2400" b="1">
                <a:solidFill>
                  <a:srgbClr val="0000FF"/>
                </a:solidFill>
                <a:latin typeface="迷你简启体" pitchFamily="65" charset="-122"/>
                <a:ea typeface="迷你简启体" pitchFamily="65" charset="-122"/>
              </a:rPr>
              <a:t>北风</a:t>
            </a:r>
            <a:r>
              <a:rPr lang="zh-CN" altLang="en-US" sz="2400" b="1">
                <a:latin typeface="迷你简启体" pitchFamily="65" charset="-122"/>
                <a:ea typeface="迷你简启体" pitchFamily="65" charset="-122"/>
              </a:rPr>
              <a:t>，</a:t>
            </a:r>
          </a:p>
          <a:p>
            <a:pPr algn="ctr">
              <a:buNone/>
            </a:pPr>
            <a:r>
              <a:rPr lang="zh-CN" altLang="en-US" sz="2400" b="1">
                <a:solidFill>
                  <a:srgbClr val="FF0000"/>
                </a:solidFill>
                <a:latin typeface="迷你简启体" pitchFamily="65" charset="-122"/>
                <a:ea typeface="迷你简启体" pitchFamily="65" charset="-122"/>
              </a:rPr>
              <a:t>带</a:t>
            </a:r>
            <a:r>
              <a:rPr lang="zh-CN" altLang="en-US" sz="2400" b="1">
                <a:solidFill>
                  <a:srgbClr val="0000FF"/>
                </a:solidFill>
                <a:latin typeface="迷你简启体" pitchFamily="65" charset="-122"/>
                <a:ea typeface="迷你简启体" pitchFamily="65" charset="-122"/>
              </a:rPr>
              <a:t>酒</a:t>
            </a: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日</a:t>
            </a:r>
            <a:r>
              <a:rPr lang="zh-CN" altLang="en-US" sz="2400" b="1">
                <a:latin typeface="迷你简启体" pitchFamily="65" charset="-122"/>
                <a:ea typeface="迷你简启体" pitchFamily="65" charset="-122"/>
              </a:rPr>
              <a:t>晚  </a:t>
            </a:r>
            <a:r>
              <a:rPr lang="zh-CN" altLang="en-US" sz="2400" b="1">
                <a:solidFill>
                  <a:srgbClr val="FF0000"/>
                </a:solidFill>
                <a:latin typeface="迷你简启体" pitchFamily="65" charset="-122"/>
                <a:ea typeface="迷你简启体" pitchFamily="65" charset="-122"/>
              </a:rPr>
              <a:t>歌</a:t>
            </a:r>
            <a:r>
              <a:rPr lang="zh-CN" altLang="en-US" sz="2400" b="1">
                <a:solidFill>
                  <a:srgbClr val="0000FF"/>
                </a:solidFill>
                <a:latin typeface="迷你简启体" pitchFamily="65" charset="-122"/>
                <a:ea typeface="迷你简启体" pitchFamily="65" charset="-122"/>
              </a:rPr>
              <a:t>田中</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solidFill>
                  <a:srgbClr val="0000FF"/>
                </a:solidFill>
                <a:latin typeface="迷你简启体" pitchFamily="65" charset="-122"/>
                <a:ea typeface="迷你简启体" pitchFamily="65" charset="-122"/>
              </a:rPr>
              <a:t>男儿</a:t>
            </a:r>
            <a:r>
              <a:rPr lang="zh-CN" altLang="en-US" sz="2400" b="1">
                <a:latin typeface="迷你简启体" pitchFamily="65" charset="-122"/>
                <a:ea typeface="迷你简启体" pitchFamily="65" charset="-122"/>
              </a:rPr>
              <a:t> 屈</a:t>
            </a:r>
            <a:r>
              <a:rPr lang="zh-CN" altLang="en-US" sz="2400" b="1">
                <a:solidFill>
                  <a:srgbClr val="FF0000"/>
                </a:solidFill>
                <a:latin typeface="迷你简启体" pitchFamily="65" charset="-122"/>
                <a:ea typeface="迷你简启体" pitchFamily="65" charset="-122"/>
              </a:rPr>
              <a:t>穷</a:t>
            </a:r>
            <a:r>
              <a:rPr lang="zh-CN" altLang="en-US" sz="2400" b="1">
                <a:latin typeface="迷你简启体" pitchFamily="65" charset="-122"/>
                <a:ea typeface="迷你简启体" pitchFamily="65" charset="-122"/>
              </a:rPr>
              <a:t>  心不</a:t>
            </a:r>
            <a:r>
              <a:rPr lang="zh-CN" altLang="en-US" sz="2400" b="1">
                <a:solidFill>
                  <a:srgbClr val="FF0000"/>
                </a:solidFill>
                <a:latin typeface="迷你简启体" pitchFamily="65" charset="-122"/>
                <a:ea typeface="迷你简启体" pitchFamily="65" charset="-122"/>
              </a:rPr>
              <a:t>穷</a:t>
            </a:r>
            <a:r>
              <a:rPr lang="zh-CN" altLang="en-US" sz="2400" b="1">
                <a:latin typeface="迷你简启体" pitchFamily="65" charset="-122"/>
                <a:ea typeface="迷你简启体" pitchFamily="65" charset="-122"/>
              </a:rPr>
              <a:t>，</a:t>
            </a:r>
          </a:p>
          <a:p>
            <a:pPr algn="ctr">
              <a:buNone/>
            </a:pPr>
            <a:r>
              <a:rPr lang="zh-CN" altLang="en-US" sz="2400" b="1">
                <a:latin typeface="迷你简启体" pitchFamily="65" charset="-122"/>
                <a:ea typeface="迷你简启体" pitchFamily="65" charset="-122"/>
              </a:rPr>
              <a:t>枯荣 不等  </a:t>
            </a:r>
            <a:r>
              <a:rPr lang="zh-CN" altLang="en-US" sz="2400" b="1">
                <a:solidFill>
                  <a:srgbClr val="FF0000"/>
                </a:solidFill>
                <a:latin typeface="迷你简启体" pitchFamily="65" charset="-122"/>
                <a:ea typeface="迷你简启体" pitchFamily="65" charset="-122"/>
              </a:rPr>
              <a:t>嗔</a:t>
            </a:r>
            <a:r>
              <a:rPr lang="zh-CN" altLang="en-US" sz="2400" b="1">
                <a:solidFill>
                  <a:srgbClr val="0000FF"/>
                </a:solidFill>
                <a:latin typeface="迷你简启体" pitchFamily="65" charset="-122"/>
                <a:ea typeface="迷你简启体" pitchFamily="65" charset="-122"/>
              </a:rPr>
              <a:t>天公</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solidFill>
                  <a:srgbClr val="0000FF"/>
                </a:solidFill>
                <a:latin typeface="迷你简启体" pitchFamily="65" charset="-122"/>
                <a:ea typeface="迷你简启体" pitchFamily="65" charset="-122"/>
              </a:rPr>
              <a:t>寒风</a:t>
            </a:r>
            <a:r>
              <a:rPr lang="zh-CN" altLang="en-US" sz="2400" b="1">
                <a:latin typeface="迷你简启体" pitchFamily="65" charset="-122"/>
                <a:ea typeface="迷你简启体" pitchFamily="65" charset="-122"/>
              </a:rPr>
              <a:t> 又</a:t>
            </a:r>
            <a:r>
              <a:rPr lang="zh-CN" altLang="en-US" sz="2400" b="1">
                <a:solidFill>
                  <a:srgbClr val="FF0000"/>
                </a:solidFill>
                <a:latin typeface="迷你简启体" pitchFamily="65" charset="-122"/>
                <a:ea typeface="迷你简启体" pitchFamily="65" charset="-122"/>
              </a:rPr>
              <a:t>变为  </a:t>
            </a:r>
            <a:r>
              <a:rPr lang="zh-CN" altLang="en-US" sz="2400" b="1">
                <a:solidFill>
                  <a:srgbClr val="0000FF"/>
                </a:solidFill>
                <a:latin typeface="迷你简启体" pitchFamily="65" charset="-122"/>
                <a:ea typeface="迷你简启体" pitchFamily="65" charset="-122"/>
              </a:rPr>
              <a:t>春柳</a:t>
            </a:r>
            <a:r>
              <a:rPr lang="zh-CN" altLang="en-US" sz="2400" b="1">
                <a:latin typeface="迷你简启体" pitchFamily="65" charset="-122"/>
                <a:ea typeface="迷你简启体" pitchFamily="65" charset="-122"/>
              </a:rPr>
              <a:t>，</a:t>
            </a:r>
          </a:p>
          <a:p>
            <a:pPr>
              <a:buNone/>
            </a:pPr>
            <a:r>
              <a:rPr lang="zh-CN" altLang="en-US" sz="2400" b="1">
                <a:solidFill>
                  <a:srgbClr val="0000FF"/>
                </a:solidFill>
                <a:latin typeface="迷你简启体" pitchFamily="65" charset="-122"/>
                <a:ea typeface="迷你简启体" pitchFamily="65" charset="-122"/>
              </a:rPr>
              <a:t> 条条  </a:t>
            </a:r>
            <a:r>
              <a:rPr lang="zh-CN" altLang="en-US" sz="2400" b="1">
                <a:latin typeface="迷你简启体" pitchFamily="65" charset="-122"/>
                <a:ea typeface="迷你简启体" pitchFamily="65" charset="-122"/>
              </a:rPr>
              <a:t>看即 </a:t>
            </a:r>
            <a:r>
              <a:rPr lang="zh-CN" altLang="en-US" sz="2400" b="1">
                <a:solidFill>
                  <a:srgbClr val="0000FF"/>
                </a:solidFill>
                <a:latin typeface="迷你简启体" pitchFamily="65" charset="-122"/>
                <a:ea typeface="迷你简启体" pitchFamily="65" charset="-122"/>
              </a:rPr>
              <a:t>烟</a:t>
            </a:r>
            <a:r>
              <a:rPr lang="zh-CN" altLang="en-US" sz="2400" b="1">
                <a:latin typeface="迷你简启体" pitchFamily="65" charset="-122"/>
                <a:ea typeface="迷你简启体" pitchFamily="65" charset="-122"/>
              </a:rPr>
              <a:t>濛濛。</a:t>
            </a:r>
            <a:endParaRPr lang="zh-CN" altLang="en-US" b="1">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圆角矩形 123907"/>
          <p:cNvSpPr/>
          <p:nvPr/>
        </p:nvSpPr>
        <p:spPr>
          <a:xfrm>
            <a:off x="4885690" y="1252220"/>
            <a:ext cx="5340350" cy="4596130"/>
          </a:xfrm>
          <a:prstGeom prst="roundRect">
            <a:avLst>
              <a:gd name="adj" fmla="val 12440"/>
            </a:avLst>
          </a:prstGeom>
          <a:solidFill>
            <a:schemeClr val="bg1"/>
          </a:solidFill>
          <a:ln w="25400" cap="flat" cmpd="sng">
            <a:solidFill>
              <a:srgbClr val="E0AD12"/>
            </a:solidFill>
            <a:prstDash val="solid"/>
            <a:headEnd type="none" w="med" len="med"/>
            <a:tailEnd type="none" w="med" len="med"/>
          </a:ln>
        </p:spPr>
        <p:txBody>
          <a:bodyPr lIns="45720" tIns="44450" rIns="45720" bIns="44450" anchor="ctr" anchorCtr="1"/>
          <a:lstStyle/>
          <a:p>
            <a:pPr>
              <a:buNone/>
            </a:pPr>
            <a:endParaRPr lang="en-US" altLang="zh-CN">
              <a:solidFill>
                <a:srgbClr val="0000FF"/>
              </a:solidFill>
              <a:latin typeface="迷你简启体" pitchFamily="65" charset="-122"/>
              <a:ea typeface="迷你简启体" pitchFamily="65" charset="-122"/>
            </a:endParaRPr>
          </a:p>
          <a:p>
            <a:pPr>
              <a:buNone/>
            </a:pPr>
            <a:endParaRPr lang="en-US" altLang="zh-CN">
              <a:solidFill>
                <a:srgbClr val="0000FF"/>
              </a:solidFill>
              <a:latin typeface="迷你简启体" pitchFamily="65" charset="-122"/>
              <a:ea typeface="迷你简启体" pitchFamily="65" charset="-122"/>
            </a:endParaRPr>
          </a:p>
          <a:p>
            <a:pPr>
              <a:buNone/>
            </a:pPr>
            <a:endParaRPr lang="en-US" altLang="zh-CN">
              <a:solidFill>
                <a:srgbClr val="0000FF"/>
              </a:solidFill>
              <a:latin typeface="迷你简启体" pitchFamily="65" charset="-122"/>
              <a:ea typeface="迷你简启体" pitchFamily="65" charset="-122"/>
            </a:endParaRPr>
          </a:p>
          <a:p>
            <a:pPr>
              <a:buNone/>
            </a:pPr>
            <a:endParaRPr lang="en-US" altLang="zh-CN">
              <a:solidFill>
                <a:srgbClr val="0000FF"/>
              </a:solidFill>
              <a:latin typeface="迷你简启体" pitchFamily="65" charset="-122"/>
              <a:ea typeface="迷你简启体" pitchFamily="65" charset="-122"/>
            </a:endParaRPr>
          </a:p>
          <a:p>
            <a:pPr>
              <a:buNone/>
            </a:pPr>
            <a:endParaRPr lang="en-US" altLang="zh-CN">
              <a:solidFill>
                <a:srgbClr val="0000FF"/>
              </a:solidFill>
              <a:latin typeface="迷你简启体" pitchFamily="65" charset="-122"/>
              <a:ea typeface="迷你简启体" pitchFamily="65" charset="-122"/>
            </a:endParaRPr>
          </a:p>
          <a:p>
            <a:pPr>
              <a:buNone/>
            </a:pPr>
            <a:r>
              <a:rPr lang="en-US" altLang="zh-CN">
                <a:solidFill>
                  <a:srgbClr val="0000FF"/>
                </a:solidFill>
                <a:latin typeface="迷你简启体" pitchFamily="65" charset="-122"/>
                <a:ea typeface="迷你简启体" pitchFamily="65" charset="-122"/>
              </a:rPr>
              <a:t>  </a:t>
            </a:r>
            <a:r>
              <a:rPr lang="en-US" altLang="zh-CN" b="1">
                <a:solidFill>
                  <a:srgbClr val="0000FF"/>
                </a:solidFill>
                <a:latin typeface="迷你简启体" pitchFamily="65" charset="-122"/>
                <a:ea typeface="迷你简启体" pitchFamily="65" charset="-122"/>
              </a:rPr>
              <a:t> A.</a:t>
            </a:r>
            <a:r>
              <a:rPr lang="zh-CN" altLang="en-US" b="1">
                <a:solidFill>
                  <a:srgbClr val="0000FF"/>
                </a:solidFill>
                <a:latin typeface="迷你简启体" pitchFamily="65" charset="-122"/>
                <a:ea typeface="迷你简启体" pitchFamily="65" charset="-122"/>
              </a:rPr>
              <a:t>结合诗人背景，从前四句可以看出，此句正确。</a:t>
            </a:r>
          </a:p>
          <a:p>
            <a:pPr>
              <a:buNone/>
            </a:pPr>
            <a:r>
              <a:rPr lang="zh-CN" altLang="en-US" b="1">
                <a:solidFill>
                  <a:srgbClr val="0000FF"/>
                </a:solidFill>
                <a:latin typeface="迷你简启体" pitchFamily="65" charset="-122"/>
                <a:ea typeface="迷你简启体" pitchFamily="65" charset="-122"/>
              </a:rPr>
              <a:t>  </a:t>
            </a:r>
            <a:r>
              <a:rPr lang="zh-CN" altLang="en-US" b="1">
                <a:solidFill>
                  <a:srgbClr val="FF0000"/>
                </a:solidFill>
                <a:latin typeface="迷你简启体" pitchFamily="65" charset="-122"/>
                <a:ea typeface="迷你简启体" pitchFamily="65" charset="-122"/>
              </a:rPr>
              <a:t> 李贺的</a:t>
            </a:r>
            <a:r>
              <a:rPr lang="zh-CN" altLang="en-US" b="1">
                <a:solidFill>
                  <a:srgbClr val="FF0000"/>
                </a:solidFill>
                <a:latin typeface="黑体" panose="02010609060101010101" pitchFamily="49" charset="-122"/>
                <a:ea typeface="迷你简启体" pitchFamily="65" charset="-122"/>
              </a:rPr>
              <a:t>“</a:t>
            </a:r>
            <a:r>
              <a:rPr lang="zh-CN" altLang="en-US" b="1">
                <a:solidFill>
                  <a:srgbClr val="FF0000"/>
                </a:solidFill>
                <a:latin typeface="迷你简启体" pitchFamily="65" charset="-122"/>
                <a:ea typeface="迷你简启体" pitchFamily="65" charset="-122"/>
              </a:rPr>
              <a:t>心头苦闷与抑郁</a:t>
            </a:r>
            <a:r>
              <a:rPr lang="zh-CN" altLang="en-US" b="1">
                <a:solidFill>
                  <a:srgbClr val="FF0000"/>
                </a:solidFill>
                <a:latin typeface="黑体" panose="02010609060101010101" pitchFamily="49" charset="-122"/>
                <a:ea typeface="迷你简启体" pitchFamily="65" charset="-122"/>
              </a:rPr>
              <a:t>”</a:t>
            </a:r>
            <a:r>
              <a:rPr lang="zh-CN" altLang="en-US" b="1">
                <a:solidFill>
                  <a:srgbClr val="FF0000"/>
                </a:solidFill>
                <a:latin typeface="迷你简启体" pitchFamily="65" charset="-122"/>
                <a:ea typeface="迷你简启体" pitchFamily="65" charset="-122"/>
              </a:rPr>
              <a:t>从何而来？</a:t>
            </a:r>
          </a:p>
          <a:p>
            <a:pPr>
              <a:buNone/>
            </a:pPr>
            <a:r>
              <a:rPr lang="zh-CN" altLang="en-US" b="1">
                <a:solidFill>
                  <a:srgbClr val="0000FF"/>
                </a:solidFill>
                <a:latin typeface="迷你简启体" pitchFamily="65" charset="-122"/>
                <a:ea typeface="迷你简启体" pitchFamily="65" charset="-122"/>
              </a:rPr>
              <a:t>   李贺：字长吉，河南福昌（今河南宜阳）人。后世称 李福昌，是唐宗室郑王李亮后裔，有“诗鬼”之称。出身于没落的皇室后裔家庭，少年时才华出众，最早被韩愈发现。但因父亲名叫</a:t>
            </a:r>
            <a:r>
              <a:rPr lang="zh-CN" altLang="en-US" b="1">
                <a:solidFill>
                  <a:srgbClr val="FF0000"/>
                </a:solidFill>
                <a:latin typeface="迷你简启体" pitchFamily="65" charset="-122"/>
                <a:ea typeface="迷你简启体" pitchFamily="65" charset="-122"/>
              </a:rPr>
              <a:t>李晋肃</a:t>
            </a:r>
            <a:r>
              <a:rPr lang="zh-CN" altLang="en-US" b="1">
                <a:solidFill>
                  <a:srgbClr val="0000FF"/>
                </a:solidFill>
                <a:latin typeface="迷你简启体" pitchFamily="65" charset="-122"/>
                <a:ea typeface="迷你简启体" pitchFamily="65" charset="-122"/>
              </a:rPr>
              <a:t>而必须避家讳（晋、进同音），不能应进士试。他应当避父亲的名讳，不该参加礼部的考试，甚至有人攻击他</a:t>
            </a:r>
            <a:r>
              <a:rPr lang="zh-CN" altLang="en-US" b="1">
                <a:solidFill>
                  <a:srgbClr val="0000FF"/>
                </a:solidFill>
                <a:latin typeface="黑体" panose="02010609060101010101" pitchFamily="49" charset="-122"/>
                <a:ea typeface="迷你简启体" pitchFamily="65" charset="-122"/>
              </a:rPr>
              <a:t>“</a:t>
            </a:r>
            <a:r>
              <a:rPr lang="zh-CN" altLang="en-US" b="1">
                <a:solidFill>
                  <a:srgbClr val="0000FF"/>
                </a:solidFill>
                <a:latin typeface="迷你简启体" pitchFamily="65" charset="-122"/>
                <a:ea typeface="迷你简启体" pitchFamily="65" charset="-122"/>
              </a:rPr>
              <a:t>轻薄</a:t>
            </a:r>
            <a:r>
              <a:rPr lang="zh-CN" altLang="en-US" b="1">
                <a:solidFill>
                  <a:srgbClr val="0000FF"/>
                </a:solidFill>
                <a:latin typeface="黑体" panose="02010609060101010101" pitchFamily="49" charset="-122"/>
                <a:ea typeface="迷你简启体" pitchFamily="65" charset="-122"/>
              </a:rPr>
              <a:t>”</a:t>
            </a:r>
            <a:r>
              <a:rPr lang="zh-CN" altLang="en-US" b="1">
                <a:solidFill>
                  <a:srgbClr val="0000FF"/>
                </a:solidFill>
                <a:latin typeface="迷你简启体" pitchFamily="65" charset="-122"/>
                <a:ea typeface="迷你简启体" pitchFamily="65" charset="-122"/>
              </a:rPr>
              <a:t>。韩愈为李贺避家讳事鸣不平曾写过著名的</a:t>
            </a:r>
            <a:r>
              <a:rPr lang="en-US" altLang="zh-CN" b="1">
                <a:solidFill>
                  <a:srgbClr val="0000FF"/>
                </a:solidFill>
                <a:latin typeface="迷你简启体" pitchFamily="65" charset="-122"/>
                <a:ea typeface="迷你简启体" pitchFamily="65" charset="-122"/>
              </a:rPr>
              <a:t>《</a:t>
            </a:r>
            <a:r>
              <a:rPr lang="zh-CN" altLang="en-US" b="1">
                <a:solidFill>
                  <a:srgbClr val="0000FF"/>
                </a:solidFill>
                <a:latin typeface="迷你简启体" pitchFamily="65" charset="-122"/>
                <a:ea typeface="迷你简启体" pitchFamily="65" charset="-122"/>
              </a:rPr>
              <a:t>讳辩</a:t>
            </a:r>
            <a:r>
              <a:rPr lang="en-US" altLang="zh-CN" b="1">
                <a:solidFill>
                  <a:srgbClr val="0000FF"/>
                </a:solidFill>
                <a:latin typeface="迷你简启体" pitchFamily="65" charset="-122"/>
                <a:ea typeface="迷你简启体" pitchFamily="65" charset="-122"/>
              </a:rPr>
              <a:t>》</a:t>
            </a:r>
            <a:r>
              <a:rPr lang="zh-CN" altLang="en-US" b="1">
                <a:solidFill>
                  <a:srgbClr val="0000FF"/>
                </a:solidFill>
                <a:latin typeface="迷你简启体" pitchFamily="65" charset="-122"/>
                <a:ea typeface="迷你简启体" pitchFamily="65" charset="-122"/>
              </a:rPr>
              <a:t>一文。李贺死时才二十七岁。</a:t>
            </a:r>
          </a:p>
          <a:p>
            <a:pPr>
              <a:buNone/>
            </a:pPr>
            <a:r>
              <a:rPr lang="zh-CN" altLang="en-US" b="1">
                <a:solidFill>
                  <a:srgbClr val="0000FF"/>
                </a:solidFill>
                <a:latin typeface="迷你简启体" pitchFamily="65" charset="-122"/>
                <a:ea typeface="迷你简启体" pitchFamily="65" charset="-122"/>
              </a:rPr>
              <a:t>   背景知识告诉我们，李贺为了避家讳，连</a:t>
            </a:r>
            <a:r>
              <a:rPr lang="zh-CN" altLang="en-US" b="1">
                <a:solidFill>
                  <a:srgbClr val="0000FF"/>
                </a:solidFill>
                <a:latin typeface="黑体" panose="02010609060101010101" pitchFamily="49" charset="-122"/>
                <a:ea typeface="迷你简启体" pitchFamily="65" charset="-122"/>
              </a:rPr>
              <a:t>“</a:t>
            </a:r>
            <a:r>
              <a:rPr lang="zh-CN" altLang="en-US" b="1">
                <a:solidFill>
                  <a:srgbClr val="0000FF"/>
                </a:solidFill>
                <a:latin typeface="迷你简启体" pitchFamily="65" charset="-122"/>
                <a:ea typeface="迷你简启体" pitchFamily="65" charset="-122"/>
              </a:rPr>
              <a:t>高考</a:t>
            </a:r>
            <a:r>
              <a:rPr lang="zh-CN" altLang="en-US" b="1">
                <a:solidFill>
                  <a:srgbClr val="0000FF"/>
                </a:solidFill>
                <a:latin typeface="黑体" panose="02010609060101010101" pitchFamily="49" charset="-122"/>
                <a:ea typeface="迷你简启体" pitchFamily="65" charset="-122"/>
              </a:rPr>
              <a:t>”</a:t>
            </a:r>
            <a:r>
              <a:rPr lang="zh-CN" altLang="en-US" b="1">
                <a:solidFill>
                  <a:srgbClr val="0000FF"/>
                </a:solidFill>
                <a:latin typeface="迷你简启体" pitchFamily="65" charset="-122"/>
                <a:ea typeface="迷你简启体" pitchFamily="65" charset="-122"/>
              </a:rPr>
              <a:t>（参加</a:t>
            </a:r>
            <a:r>
              <a:rPr lang="zh-CN" altLang="en-US" b="1">
                <a:solidFill>
                  <a:srgbClr val="0000FF"/>
                </a:solidFill>
                <a:latin typeface="黑体" panose="02010609060101010101" pitchFamily="49" charset="-122"/>
                <a:ea typeface="迷你简启体" pitchFamily="65" charset="-122"/>
              </a:rPr>
              <a:t>“</a:t>
            </a:r>
            <a:r>
              <a:rPr lang="zh-CN" altLang="en-US" b="1">
                <a:solidFill>
                  <a:srgbClr val="0000FF"/>
                </a:solidFill>
                <a:latin typeface="迷你简启体" pitchFamily="65" charset="-122"/>
                <a:ea typeface="迷你简启体" pitchFamily="65" charset="-122"/>
              </a:rPr>
              <a:t>春闱</a:t>
            </a:r>
            <a:r>
              <a:rPr lang="zh-CN" altLang="en-US" b="1">
                <a:solidFill>
                  <a:srgbClr val="0000FF"/>
                </a:solidFill>
                <a:latin typeface="黑体" panose="02010609060101010101" pitchFamily="49" charset="-122"/>
                <a:ea typeface="迷你简启体" pitchFamily="65" charset="-122"/>
              </a:rPr>
              <a:t>”</a:t>
            </a:r>
            <a:r>
              <a:rPr lang="zh-CN" altLang="en-US" b="1">
                <a:solidFill>
                  <a:srgbClr val="0000FF"/>
                </a:solidFill>
                <a:latin typeface="迷你简启体" pitchFamily="65" charset="-122"/>
                <a:ea typeface="迷你简启体" pitchFamily="65" charset="-122"/>
              </a:rPr>
              <a:t>）报名的资格都没有了，这位才华出众的年轻人就此丧失了仕途。他</a:t>
            </a:r>
            <a:r>
              <a:rPr lang="zh-CN" altLang="en-US" b="1">
                <a:solidFill>
                  <a:srgbClr val="0000FF"/>
                </a:solidFill>
                <a:latin typeface="黑体" panose="02010609060101010101" pitchFamily="49" charset="-122"/>
                <a:ea typeface="迷你简启体" pitchFamily="65" charset="-122"/>
              </a:rPr>
              <a:t>“</a:t>
            </a:r>
            <a:r>
              <a:rPr lang="zh-CN" altLang="en-US" b="1">
                <a:solidFill>
                  <a:srgbClr val="0000FF"/>
                </a:solidFill>
                <a:latin typeface="迷你简启体" pitchFamily="65" charset="-122"/>
                <a:ea typeface="迷你简启体" pitchFamily="65" charset="-122"/>
              </a:rPr>
              <a:t>心头苦闷与抑郁</a:t>
            </a:r>
            <a:r>
              <a:rPr lang="zh-CN" altLang="en-US" b="1">
                <a:solidFill>
                  <a:srgbClr val="0000FF"/>
                </a:solidFill>
                <a:latin typeface="黑体" panose="02010609060101010101" pitchFamily="49" charset="-122"/>
                <a:ea typeface="迷你简启体" pitchFamily="65" charset="-122"/>
              </a:rPr>
              <a:t>”</a:t>
            </a:r>
            <a:r>
              <a:rPr lang="zh-CN" altLang="en-US" b="1">
                <a:solidFill>
                  <a:srgbClr val="0000FF"/>
                </a:solidFill>
                <a:latin typeface="迷你简启体" pitchFamily="65" charset="-122"/>
                <a:ea typeface="迷你简启体" pitchFamily="65" charset="-122"/>
              </a:rPr>
              <a:t>自不待言。</a:t>
            </a:r>
            <a:r>
              <a:rPr lang="en-US" altLang="zh-CN" sz="2000" b="1">
                <a:solidFill>
                  <a:srgbClr val="0000FF"/>
                </a:solidFill>
                <a:latin typeface="黑体" panose="02010609060101010101" pitchFamily="49" charset="-122"/>
                <a:ea typeface="迷你简启体" pitchFamily="65" charset="-122"/>
              </a:rPr>
              <a:t> </a:t>
            </a:r>
            <a:endParaRPr lang="en-US" altLang="zh-CN" sz="2000" b="1">
              <a:solidFill>
                <a:srgbClr val="0000FF"/>
              </a:solidFill>
              <a:latin typeface="迷你简启体" pitchFamily="65" charset="-122"/>
              <a:ea typeface="迷你简启体" pitchFamily="65" charset="-122"/>
            </a:endParaRPr>
          </a:p>
          <a:p>
            <a:pPr>
              <a:buNone/>
            </a:pPr>
            <a:r>
              <a:rPr lang="en-US" altLang="zh-CN" sz="2200">
                <a:solidFill>
                  <a:srgbClr val="0000FF"/>
                </a:solidFill>
                <a:latin typeface="迷你简启体" pitchFamily="65" charset="-122"/>
                <a:ea typeface="迷你简启体" pitchFamily="65" charset="-122"/>
              </a:rPr>
              <a:t>  </a:t>
            </a:r>
          </a:p>
          <a:p>
            <a:pPr>
              <a:buNone/>
            </a:pPr>
            <a:endParaRPr lang="en-US" altLang="zh-CN" sz="2200">
              <a:solidFill>
                <a:srgbClr val="0000FF"/>
              </a:solidFill>
              <a:latin typeface="迷你简启体" pitchFamily="65" charset="-122"/>
              <a:ea typeface="迷你简启体" pitchFamily="65" charset="-122"/>
            </a:endParaRPr>
          </a:p>
          <a:p>
            <a:pPr>
              <a:buNone/>
            </a:pPr>
            <a:r>
              <a:rPr lang="en-US" altLang="zh-CN" sz="2200">
                <a:solidFill>
                  <a:srgbClr val="0000FF"/>
                </a:solidFill>
                <a:latin typeface="迷你简启体" pitchFamily="65" charset="-122"/>
                <a:ea typeface="迷你简启体" pitchFamily="65" charset="-122"/>
              </a:rPr>
              <a:t>     </a:t>
            </a:r>
            <a:r>
              <a:rPr lang="en-US" altLang="zh-CN">
                <a:solidFill>
                  <a:srgbClr val="0000FF"/>
                </a:solidFill>
                <a:latin typeface="迷你简启体" pitchFamily="65" charset="-122"/>
                <a:ea typeface="迷你简启体" pitchFamily="65" charset="-122"/>
              </a:rPr>
              <a:t>   </a:t>
            </a:r>
            <a:r>
              <a:rPr lang="en-US" altLang="zh-CN" sz="2200">
                <a:solidFill>
                  <a:srgbClr val="0000FF"/>
                </a:solidFill>
                <a:latin typeface="迷你简启体" pitchFamily="65" charset="-122"/>
                <a:ea typeface="迷你简启体" pitchFamily="65" charset="-122"/>
              </a:rPr>
              <a:t>        </a:t>
            </a:r>
          </a:p>
          <a:p>
            <a:pPr>
              <a:buNone/>
            </a:pPr>
            <a:r>
              <a:rPr lang="en-US" altLang="zh-CN" sz="2000">
                <a:solidFill>
                  <a:srgbClr val="0000FF"/>
                </a:solidFill>
                <a:latin typeface="迷你简启体" pitchFamily="65" charset="-122"/>
                <a:ea typeface="迷你简启体" pitchFamily="65" charset="-122"/>
              </a:rPr>
              <a:t>           </a:t>
            </a:r>
            <a:r>
              <a:rPr lang="en-US" altLang="zh-CN" sz="2200">
                <a:solidFill>
                  <a:srgbClr val="FF3300"/>
                </a:solidFill>
                <a:latin typeface="迷你简启体" pitchFamily="65" charset="-122"/>
                <a:ea typeface="迷你简启体" pitchFamily="65" charset="-122"/>
              </a:rPr>
              <a:t>        </a:t>
            </a:r>
            <a:r>
              <a:rPr lang="en-US" altLang="zh-CN" sz="2200">
                <a:solidFill>
                  <a:srgbClr val="0000FF"/>
                </a:solidFill>
                <a:latin typeface="迷你简启体" pitchFamily="65" charset="-122"/>
                <a:ea typeface="迷你简启体" pitchFamily="65" charset="-122"/>
              </a:rPr>
              <a:t>        </a:t>
            </a:r>
            <a:endParaRPr lang="en-US" altLang="zh-CN">
              <a:latin typeface="Arial" panose="020B0604020202020204" pitchFamily="34" charset="0"/>
            </a:endParaRPr>
          </a:p>
        </p:txBody>
      </p:sp>
      <p:sp>
        <p:nvSpPr>
          <p:cNvPr id="123913" name="圆角矩形 123912"/>
          <p:cNvSpPr/>
          <p:nvPr/>
        </p:nvSpPr>
        <p:spPr>
          <a:xfrm>
            <a:off x="963930" y="1349375"/>
            <a:ext cx="3529330" cy="4498975"/>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b="1">
                <a:solidFill>
                  <a:srgbClr val="0000FF"/>
                </a:solidFill>
                <a:latin typeface="迷你简启体" pitchFamily="65" charset="-122"/>
                <a:ea typeface="宋体" panose="02010600030101010101" pitchFamily="2" charset="-122"/>
              </a:rPr>
              <a:t>【</a:t>
            </a:r>
            <a:r>
              <a:rPr lang="en-US" altLang="zh-CN" b="1">
                <a:solidFill>
                  <a:srgbClr val="0000FF"/>
                </a:solidFill>
                <a:latin typeface="迷你简启体" pitchFamily="65" charset="-122"/>
              </a:rPr>
              <a:t>2018</a:t>
            </a:r>
            <a:r>
              <a:rPr lang="zh-CN" altLang="en-US" b="1">
                <a:solidFill>
                  <a:srgbClr val="0000FF"/>
                </a:solidFill>
                <a:latin typeface="迷你简启体" pitchFamily="65" charset="-122"/>
                <a:ea typeface="迷你简启体" pitchFamily="65" charset="-122"/>
              </a:rPr>
              <a:t>全国</a:t>
            </a:r>
            <a:r>
              <a:rPr lang="en-US" altLang="zh-CN" b="1">
                <a:solidFill>
                  <a:srgbClr val="FF0000"/>
                </a:solidFill>
                <a:latin typeface="Arial" panose="020B0604020202020204" pitchFamily="34" charset="0"/>
              </a:rPr>
              <a:t>Ⅰ</a:t>
            </a:r>
            <a:r>
              <a:rPr lang="zh-CN" altLang="en-US" b="1">
                <a:solidFill>
                  <a:srgbClr val="0000FF"/>
                </a:solidFill>
                <a:latin typeface="迷你简启体" pitchFamily="65" charset="-122"/>
                <a:ea typeface="迷你简启体" pitchFamily="65" charset="-122"/>
              </a:rPr>
              <a:t>卷</a:t>
            </a:r>
            <a:r>
              <a:rPr lang="zh-CN" altLang="en-US" b="1">
                <a:solidFill>
                  <a:srgbClr val="0000FF"/>
                </a:solidFill>
                <a:latin typeface="迷你简启体" pitchFamily="65" charset="-122"/>
                <a:ea typeface="宋体" panose="02010600030101010101" pitchFamily="2" charset="-122"/>
              </a:rPr>
              <a:t>】</a:t>
            </a:r>
          </a:p>
          <a:p>
            <a:pPr algn="ctr">
              <a:buNone/>
            </a:pPr>
            <a:endParaRPr lang="zh-CN" altLang="en-US" b="1">
              <a:solidFill>
                <a:srgbClr val="0000FF"/>
              </a:solidFill>
              <a:latin typeface="迷你简启体" pitchFamily="65" charset="-122"/>
              <a:ea typeface="宋体" panose="02010600030101010101" pitchFamily="2" charset="-122"/>
            </a:endParaRPr>
          </a:p>
          <a:p>
            <a:pPr algn="ctr">
              <a:buNone/>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野</a:t>
            </a: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rPr>
              <a:t>歌</a:t>
            </a:r>
          </a:p>
          <a:p>
            <a:pPr algn="ctr">
              <a:buNone/>
            </a:pPr>
            <a:r>
              <a:rPr lang="zh-CN" altLang="en-US" sz="2400" b="1">
                <a:latin typeface="迷你简启体" pitchFamily="65" charset="-122"/>
                <a:ea typeface="迷你简启体" pitchFamily="65" charset="-122"/>
              </a:rPr>
              <a:t>唐</a:t>
            </a:r>
            <a:r>
              <a:rPr lang="en-US" altLang="zh-CN" sz="2400" b="1">
                <a:latin typeface="迷你简启体" pitchFamily="65" charset="-122"/>
                <a:ea typeface="迷你简启体" pitchFamily="65" charset="-122"/>
              </a:rPr>
              <a:t>·</a:t>
            </a:r>
            <a:r>
              <a:rPr lang="zh-CN" altLang="en-US" sz="2400" b="1">
                <a:latin typeface="迷你简启体" pitchFamily="65" charset="-122"/>
                <a:ea typeface="迷你简启体" pitchFamily="65" charset="-122"/>
              </a:rPr>
              <a:t>李贺</a:t>
            </a:r>
            <a:endParaRPr lang="zh-CN" altLang="en-US" sz="2400" b="1">
              <a:latin typeface="Arial" panose="020B0604020202020204" pitchFamily="34" charset="0"/>
              <a:ea typeface="宋体" panose="02010600030101010101" pitchFamily="2" charset="-122"/>
            </a:endParaRPr>
          </a:p>
          <a:p>
            <a:pPr algn="ctr">
              <a:buNone/>
            </a:pPr>
            <a:r>
              <a:rPr lang="zh-CN" altLang="en-US" sz="2400" b="1">
                <a:solidFill>
                  <a:srgbClr val="0000FF"/>
                </a:solidFill>
                <a:latin typeface="迷你简启体" pitchFamily="65" charset="-122"/>
                <a:ea typeface="迷你简启体" pitchFamily="65" charset="-122"/>
              </a:rPr>
              <a:t>鸦翎 羽箭</a:t>
            </a: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山桑弓</a:t>
            </a:r>
            <a:r>
              <a:rPr lang="zh-CN" altLang="en-US" sz="2400" b="1">
                <a:latin typeface="迷你简启体" pitchFamily="65" charset="-122"/>
                <a:ea typeface="迷你简启体" pitchFamily="65" charset="-122"/>
              </a:rPr>
              <a:t>，</a:t>
            </a:r>
          </a:p>
          <a:p>
            <a:pPr algn="ctr">
              <a:buNone/>
            </a:pPr>
            <a:r>
              <a:rPr lang="zh-CN" altLang="en-US" sz="2400" b="1">
                <a:solidFill>
                  <a:srgbClr val="FF0000"/>
                </a:solidFill>
                <a:latin typeface="迷你简启体" pitchFamily="65" charset="-122"/>
                <a:ea typeface="迷你简启体" pitchFamily="65" charset="-122"/>
              </a:rPr>
              <a:t>仰天</a:t>
            </a:r>
            <a:r>
              <a:rPr lang="zh-CN" altLang="en-US" sz="2400" b="1">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射落</a:t>
            </a:r>
            <a:r>
              <a:rPr lang="zh-CN" altLang="en-US" sz="2400" b="1">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衔</a:t>
            </a:r>
            <a:r>
              <a:rPr lang="zh-CN" altLang="en-US" sz="2400" b="1">
                <a:solidFill>
                  <a:srgbClr val="0000FF"/>
                </a:solidFill>
                <a:latin typeface="迷你简启体" pitchFamily="65" charset="-122"/>
                <a:ea typeface="迷你简启体" pitchFamily="65" charset="-122"/>
              </a:rPr>
              <a:t>芦鸿</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solidFill>
                  <a:srgbClr val="0000FF"/>
                </a:solidFill>
                <a:latin typeface="迷你简启体" pitchFamily="65" charset="-122"/>
                <a:ea typeface="迷你简启体" pitchFamily="65" charset="-122"/>
              </a:rPr>
              <a:t>麻衣</a:t>
            </a:r>
            <a:r>
              <a:rPr lang="zh-CN" altLang="en-US" sz="2400" b="1">
                <a:latin typeface="迷你简启体" pitchFamily="65" charset="-122"/>
                <a:ea typeface="迷你简启体" pitchFamily="65" charset="-122"/>
              </a:rPr>
              <a:t> 黑肥  </a:t>
            </a:r>
            <a:r>
              <a:rPr lang="zh-CN" altLang="en-US" sz="2400" b="1">
                <a:solidFill>
                  <a:srgbClr val="FF0000"/>
                </a:solidFill>
                <a:latin typeface="迷你简启体" pitchFamily="65" charset="-122"/>
                <a:ea typeface="迷你简启体" pitchFamily="65" charset="-122"/>
              </a:rPr>
              <a:t>冲</a:t>
            </a:r>
            <a:r>
              <a:rPr lang="zh-CN" altLang="en-US" sz="2400" b="1">
                <a:solidFill>
                  <a:srgbClr val="0000FF"/>
                </a:solidFill>
                <a:latin typeface="迷你简启体" pitchFamily="65" charset="-122"/>
                <a:ea typeface="迷你简启体" pitchFamily="65" charset="-122"/>
              </a:rPr>
              <a:t>北风</a:t>
            </a:r>
            <a:r>
              <a:rPr lang="zh-CN" altLang="en-US" sz="2400" b="1">
                <a:latin typeface="迷你简启体" pitchFamily="65" charset="-122"/>
                <a:ea typeface="迷你简启体" pitchFamily="65" charset="-122"/>
              </a:rPr>
              <a:t>，</a:t>
            </a:r>
          </a:p>
          <a:p>
            <a:pPr algn="ctr">
              <a:buNone/>
            </a:pPr>
            <a:r>
              <a:rPr lang="zh-CN" altLang="en-US" sz="2400" b="1">
                <a:solidFill>
                  <a:srgbClr val="FF0000"/>
                </a:solidFill>
                <a:latin typeface="迷你简启体" pitchFamily="65" charset="-122"/>
                <a:ea typeface="迷你简启体" pitchFamily="65" charset="-122"/>
              </a:rPr>
              <a:t>带</a:t>
            </a:r>
            <a:r>
              <a:rPr lang="zh-CN" altLang="en-US" sz="2400" b="1">
                <a:solidFill>
                  <a:srgbClr val="0000FF"/>
                </a:solidFill>
                <a:latin typeface="迷你简启体" pitchFamily="65" charset="-122"/>
                <a:ea typeface="迷你简启体" pitchFamily="65" charset="-122"/>
              </a:rPr>
              <a:t>酒</a:t>
            </a: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日</a:t>
            </a:r>
            <a:r>
              <a:rPr lang="zh-CN" altLang="en-US" sz="2400" b="1">
                <a:latin typeface="迷你简启体" pitchFamily="65" charset="-122"/>
                <a:ea typeface="迷你简启体" pitchFamily="65" charset="-122"/>
              </a:rPr>
              <a:t>晚  </a:t>
            </a:r>
            <a:r>
              <a:rPr lang="zh-CN" altLang="en-US" sz="2400" b="1">
                <a:solidFill>
                  <a:srgbClr val="FF0000"/>
                </a:solidFill>
                <a:latin typeface="迷你简启体" pitchFamily="65" charset="-122"/>
                <a:ea typeface="迷你简启体" pitchFamily="65" charset="-122"/>
              </a:rPr>
              <a:t>歌</a:t>
            </a:r>
            <a:r>
              <a:rPr lang="zh-CN" altLang="en-US" sz="2400" b="1">
                <a:solidFill>
                  <a:srgbClr val="0000FF"/>
                </a:solidFill>
                <a:latin typeface="迷你简启体" pitchFamily="65" charset="-122"/>
                <a:ea typeface="迷你简启体" pitchFamily="65" charset="-122"/>
              </a:rPr>
              <a:t>田中</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solidFill>
                  <a:srgbClr val="0000FF"/>
                </a:solidFill>
                <a:latin typeface="迷你简启体" pitchFamily="65" charset="-122"/>
                <a:ea typeface="迷你简启体" pitchFamily="65" charset="-122"/>
              </a:rPr>
              <a:t>男儿</a:t>
            </a:r>
            <a:r>
              <a:rPr lang="zh-CN" altLang="en-US" sz="2400" b="1">
                <a:latin typeface="迷你简启体" pitchFamily="65" charset="-122"/>
                <a:ea typeface="迷你简启体" pitchFamily="65" charset="-122"/>
              </a:rPr>
              <a:t> 屈</a:t>
            </a:r>
            <a:r>
              <a:rPr lang="zh-CN" altLang="en-US" sz="2400" b="1">
                <a:solidFill>
                  <a:srgbClr val="FF0000"/>
                </a:solidFill>
                <a:latin typeface="迷你简启体" pitchFamily="65" charset="-122"/>
                <a:ea typeface="迷你简启体" pitchFamily="65" charset="-122"/>
              </a:rPr>
              <a:t>穷</a:t>
            </a:r>
            <a:r>
              <a:rPr lang="zh-CN" altLang="en-US" sz="2400" b="1">
                <a:latin typeface="迷你简启体" pitchFamily="65" charset="-122"/>
                <a:ea typeface="迷你简启体" pitchFamily="65" charset="-122"/>
              </a:rPr>
              <a:t>  心不</a:t>
            </a:r>
            <a:r>
              <a:rPr lang="zh-CN" altLang="en-US" sz="2400" b="1">
                <a:solidFill>
                  <a:srgbClr val="FF0000"/>
                </a:solidFill>
                <a:latin typeface="迷你简启体" pitchFamily="65" charset="-122"/>
                <a:ea typeface="迷你简启体" pitchFamily="65" charset="-122"/>
              </a:rPr>
              <a:t>穷</a:t>
            </a:r>
            <a:r>
              <a:rPr lang="zh-CN" altLang="en-US" sz="2400" b="1">
                <a:latin typeface="迷你简启体" pitchFamily="65" charset="-122"/>
                <a:ea typeface="迷你简启体" pitchFamily="65" charset="-122"/>
              </a:rPr>
              <a:t>，</a:t>
            </a:r>
          </a:p>
          <a:p>
            <a:pPr algn="ctr">
              <a:buNone/>
            </a:pPr>
            <a:r>
              <a:rPr lang="zh-CN" altLang="en-US" sz="2400" b="1">
                <a:latin typeface="迷你简启体" pitchFamily="65" charset="-122"/>
                <a:ea typeface="迷你简启体" pitchFamily="65" charset="-122"/>
              </a:rPr>
              <a:t>枯荣 不等  </a:t>
            </a:r>
            <a:r>
              <a:rPr lang="zh-CN" altLang="en-US" sz="2400" b="1">
                <a:solidFill>
                  <a:srgbClr val="FF0000"/>
                </a:solidFill>
                <a:latin typeface="迷你简启体" pitchFamily="65" charset="-122"/>
                <a:ea typeface="迷你简启体" pitchFamily="65" charset="-122"/>
              </a:rPr>
              <a:t>嗔</a:t>
            </a:r>
            <a:r>
              <a:rPr lang="zh-CN" altLang="en-US" sz="2400" b="1">
                <a:solidFill>
                  <a:srgbClr val="0000FF"/>
                </a:solidFill>
                <a:latin typeface="迷你简启体" pitchFamily="65" charset="-122"/>
                <a:ea typeface="迷你简启体" pitchFamily="65" charset="-122"/>
              </a:rPr>
              <a:t>天公</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solidFill>
                  <a:srgbClr val="0000FF"/>
                </a:solidFill>
                <a:latin typeface="迷你简启体" pitchFamily="65" charset="-122"/>
                <a:ea typeface="迷你简启体" pitchFamily="65" charset="-122"/>
              </a:rPr>
              <a:t>寒风</a:t>
            </a:r>
            <a:r>
              <a:rPr lang="zh-CN" altLang="en-US" sz="2400" b="1">
                <a:latin typeface="迷你简启体" pitchFamily="65" charset="-122"/>
                <a:ea typeface="迷你简启体" pitchFamily="65" charset="-122"/>
              </a:rPr>
              <a:t> 又</a:t>
            </a:r>
            <a:r>
              <a:rPr lang="zh-CN" altLang="en-US" sz="2400" b="1">
                <a:solidFill>
                  <a:srgbClr val="FF0000"/>
                </a:solidFill>
                <a:latin typeface="迷你简启体" pitchFamily="65" charset="-122"/>
                <a:ea typeface="迷你简启体" pitchFamily="65" charset="-122"/>
              </a:rPr>
              <a:t>变为  </a:t>
            </a:r>
            <a:r>
              <a:rPr lang="zh-CN" altLang="en-US" sz="2400" b="1">
                <a:solidFill>
                  <a:srgbClr val="0000FF"/>
                </a:solidFill>
                <a:latin typeface="迷你简启体" pitchFamily="65" charset="-122"/>
                <a:ea typeface="迷你简启体" pitchFamily="65" charset="-122"/>
              </a:rPr>
              <a:t>春柳</a:t>
            </a:r>
            <a:r>
              <a:rPr lang="zh-CN" altLang="en-US" sz="2400" b="1">
                <a:latin typeface="迷你简启体" pitchFamily="65" charset="-122"/>
                <a:ea typeface="迷你简启体" pitchFamily="65" charset="-122"/>
              </a:rPr>
              <a:t>，</a:t>
            </a:r>
          </a:p>
          <a:p>
            <a:pPr>
              <a:buNone/>
            </a:pP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条条</a:t>
            </a:r>
            <a:r>
              <a:rPr lang="zh-CN" altLang="en-US" sz="2400" b="1">
                <a:latin typeface="迷你简启体" pitchFamily="65" charset="-122"/>
                <a:ea typeface="迷你简启体" pitchFamily="65" charset="-122"/>
              </a:rPr>
              <a:t> 看即  </a:t>
            </a:r>
            <a:r>
              <a:rPr lang="zh-CN" altLang="en-US" sz="2400" b="1">
                <a:solidFill>
                  <a:srgbClr val="0000FF"/>
                </a:solidFill>
                <a:latin typeface="迷你简启体" pitchFamily="65" charset="-122"/>
                <a:ea typeface="迷你简启体" pitchFamily="65" charset="-122"/>
              </a:rPr>
              <a:t>烟</a:t>
            </a:r>
            <a:r>
              <a:rPr lang="zh-CN" altLang="en-US" sz="2400" b="1">
                <a:latin typeface="迷你简启体" pitchFamily="65" charset="-122"/>
                <a:ea typeface="迷你简启体" pitchFamily="65" charset="-122"/>
              </a:rPr>
              <a:t>濛濛。</a:t>
            </a:r>
            <a:endParaRPr lang="zh-CN" altLang="en-US" b="1">
              <a:latin typeface="Arial" panose="020B0604020202020204" pitchFamily="34" charset="0"/>
              <a:ea typeface="宋体" panose="02010600030101010101" pitchFamily="2" charset="-122"/>
            </a:endParaRPr>
          </a:p>
        </p:txBody>
      </p:sp>
    </p:spTree>
  </p:cSld>
  <p:clrMapOvr>
    <a:masterClrMapping/>
  </p:clrMapOvr>
  <p:transition>
    <p:randomBar dir="vert"/>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圆角矩形 124931"/>
          <p:cNvSpPr/>
          <p:nvPr/>
        </p:nvSpPr>
        <p:spPr>
          <a:xfrm>
            <a:off x="5720715" y="1326515"/>
            <a:ext cx="5478145" cy="4603750"/>
          </a:xfrm>
          <a:prstGeom prst="roundRect">
            <a:avLst>
              <a:gd name="adj" fmla="val 12440"/>
            </a:avLst>
          </a:prstGeom>
          <a:solidFill>
            <a:schemeClr val="bg1"/>
          </a:solidFill>
          <a:ln w="25400" cap="flat" cmpd="sng">
            <a:solidFill>
              <a:srgbClr val="E0AD12"/>
            </a:solidFill>
            <a:prstDash val="solid"/>
            <a:headEnd type="none" w="med" len="med"/>
            <a:tailEnd type="none" w="med" len="med"/>
          </a:ln>
        </p:spPr>
        <p:txBody>
          <a:bodyPr lIns="45720" tIns="44450" rIns="45720" bIns="44450" anchor="ctr" anchorCtr="1"/>
          <a:lstStyle/>
          <a:p>
            <a:pPr algn="just">
              <a:buNone/>
            </a:pPr>
            <a:r>
              <a:rPr lang="en-US" altLang="zh-CN" sz="2200">
                <a:solidFill>
                  <a:srgbClr val="0000FF"/>
                </a:solidFill>
                <a:latin typeface="迷你简启体" pitchFamily="65" charset="-122"/>
                <a:ea typeface="迷你简启体" pitchFamily="65" charset="-122"/>
              </a:rPr>
              <a:t>         </a:t>
            </a:r>
            <a:r>
              <a:rPr lang="en-US" altLang="zh-CN" sz="2200">
                <a:solidFill>
                  <a:srgbClr val="FF3300"/>
                </a:solidFill>
                <a:latin typeface="迷你简启体" pitchFamily="65" charset="-122"/>
                <a:ea typeface="迷你简启体" pitchFamily="65" charset="-122"/>
              </a:rPr>
              <a:t>   </a:t>
            </a:r>
          </a:p>
          <a:p>
            <a:pPr algn="just">
              <a:buNone/>
            </a:pPr>
            <a:r>
              <a:rPr lang="en-US" altLang="zh-CN" sz="2200">
                <a:solidFill>
                  <a:srgbClr val="0000FF"/>
                </a:solidFill>
                <a:latin typeface="迷你简启体" pitchFamily="65" charset="-122"/>
                <a:ea typeface="迷你简启体" pitchFamily="65" charset="-122"/>
              </a:rPr>
              <a:t>        </a:t>
            </a:r>
            <a:r>
              <a:rPr lang="en-US" altLang="zh-CN" sz="2200">
                <a:solidFill>
                  <a:srgbClr val="FF3300"/>
                </a:solidFill>
                <a:latin typeface="迷你简启体" pitchFamily="65" charset="-122"/>
                <a:ea typeface="迷你简启体" pitchFamily="65" charset="-122"/>
              </a:rPr>
              <a:t> </a:t>
            </a:r>
          </a:p>
          <a:p>
            <a:pPr algn="just">
              <a:buNone/>
            </a:pPr>
            <a:r>
              <a:rPr lang="en-US" altLang="zh-CN" sz="2000">
                <a:solidFill>
                  <a:srgbClr val="FF3300"/>
                </a:solidFill>
                <a:latin typeface="迷你简启体" pitchFamily="65" charset="-122"/>
                <a:ea typeface="迷你简启体" pitchFamily="65" charset="-122"/>
              </a:rPr>
              <a:t>          </a:t>
            </a:r>
          </a:p>
          <a:p>
            <a:pPr algn="just">
              <a:buNone/>
            </a:pPr>
            <a:r>
              <a:rPr lang="en-US" altLang="zh-CN" sz="2000">
                <a:solidFill>
                  <a:srgbClr val="FF3300"/>
                </a:solidFill>
                <a:latin typeface="迷你简启体" pitchFamily="65" charset="-122"/>
                <a:ea typeface="迷你简启体" pitchFamily="65" charset="-122"/>
              </a:rPr>
              <a:t>   </a:t>
            </a:r>
            <a:r>
              <a:rPr lang="en-US" altLang="zh-CN" sz="2000" b="1">
                <a:solidFill>
                  <a:srgbClr val="FF3300"/>
                </a:solidFill>
                <a:latin typeface="迷你简启体" pitchFamily="65" charset="-122"/>
                <a:ea typeface="迷你简启体" pitchFamily="65" charset="-122"/>
              </a:rPr>
              <a:t> B.</a:t>
            </a:r>
            <a:r>
              <a:rPr lang="zh-CN" altLang="en-US" sz="2000" b="1">
                <a:solidFill>
                  <a:srgbClr val="FF3300"/>
                </a:solidFill>
                <a:latin typeface="迷你简启体" pitchFamily="65" charset="-122"/>
                <a:ea typeface="迷你简启体" pitchFamily="65" charset="-122"/>
              </a:rPr>
              <a:t>此题错误明显。“生活贫穷”是对“穷”的误解，</a:t>
            </a:r>
            <a:r>
              <a:rPr lang="en-US" altLang="zh-CN" sz="2000" b="1">
                <a:solidFill>
                  <a:srgbClr val="FF3300"/>
                </a:solidFill>
                <a:latin typeface="迷你简启体" pitchFamily="65" charset="-122"/>
                <a:ea typeface="迷你简启体" pitchFamily="65" charset="-122"/>
              </a:rPr>
              <a:t>《</a:t>
            </a:r>
            <a:r>
              <a:rPr lang="zh-CN" altLang="en-US" sz="2000" b="1">
                <a:solidFill>
                  <a:srgbClr val="FF3300"/>
                </a:solidFill>
                <a:latin typeface="迷你简启体" pitchFamily="65" charset="-122"/>
                <a:ea typeface="迷你简启体" pitchFamily="65" charset="-122"/>
              </a:rPr>
              <a:t>滕王阁序</a:t>
            </a:r>
            <a:r>
              <a:rPr lang="en-US" altLang="zh-CN" sz="2000" b="1">
                <a:solidFill>
                  <a:srgbClr val="FF3300"/>
                </a:solidFill>
                <a:latin typeface="迷你简启体" pitchFamily="65" charset="-122"/>
                <a:ea typeface="迷你简启体" pitchFamily="65" charset="-122"/>
              </a:rPr>
              <a:t>》“</a:t>
            </a:r>
            <a:r>
              <a:rPr lang="zh-CN" altLang="en-US" sz="2000" b="1">
                <a:solidFill>
                  <a:srgbClr val="FF3300"/>
                </a:solidFill>
                <a:latin typeface="迷你简启体" pitchFamily="65" charset="-122"/>
                <a:ea typeface="迷你简启体" pitchFamily="65" charset="-122"/>
              </a:rPr>
              <a:t>穷且益坚，不坠青云之志”的“穷”为“处境窘迫、困窘”之意。“屈穷”是指有才志而不能施展。</a:t>
            </a:r>
            <a:r>
              <a:rPr lang="zh-CN" altLang="en-US" b="1">
                <a:solidFill>
                  <a:srgbClr val="2B2B2B"/>
                </a:solidFill>
                <a:latin typeface="迷你简启体" pitchFamily="65" charset="-122"/>
                <a:ea typeface="迷你简启体" pitchFamily="65" charset="-122"/>
              </a:rPr>
              <a:t>大丈夫虽遭遇困窘，才志不得伸展，但一颗进取向上的心不可沉沦。</a:t>
            </a:r>
          </a:p>
          <a:p>
            <a:pPr algn="just">
              <a:buNone/>
            </a:pPr>
            <a:r>
              <a:rPr lang="zh-CN" altLang="en-US" sz="2000" b="1">
                <a:solidFill>
                  <a:srgbClr val="2B2B2B"/>
                </a:solidFill>
                <a:latin typeface="迷你简启体" pitchFamily="65" charset="-122"/>
                <a:ea typeface="迷你简启体" pitchFamily="65" charset="-122"/>
              </a:rPr>
              <a:t>  </a:t>
            </a:r>
            <a:r>
              <a:rPr lang="zh-CN" altLang="en-US" sz="2000" b="1">
                <a:solidFill>
                  <a:srgbClr val="FF3300"/>
                </a:solidFill>
                <a:latin typeface="迷你简启体" pitchFamily="65" charset="-122"/>
                <a:ea typeface="迷你简启体" pitchFamily="65" charset="-122"/>
              </a:rPr>
              <a:t>【以“穷”的今义解释“穷”的古义】</a:t>
            </a:r>
          </a:p>
          <a:p>
            <a:pPr algn="just">
              <a:buNone/>
            </a:pPr>
            <a:r>
              <a:rPr lang="zh-CN" altLang="en-US" sz="2000" b="1">
                <a:solidFill>
                  <a:srgbClr val="FF3300"/>
                </a:solidFill>
                <a:latin typeface="迷你简启体" pitchFamily="65" charset="-122"/>
                <a:ea typeface="迷你简启体" pitchFamily="65" charset="-122"/>
              </a:rPr>
              <a:t>  </a:t>
            </a:r>
            <a:r>
              <a:rPr lang="zh-CN" altLang="en-US" sz="2000" b="1">
                <a:solidFill>
                  <a:srgbClr val="0000FF"/>
                </a:solidFill>
                <a:latin typeface="迷你简启体" pitchFamily="65" charset="-122"/>
                <a:ea typeface="迷你简启体" pitchFamily="65" charset="-122"/>
              </a:rPr>
              <a:t>“穷”的古义用例：</a:t>
            </a:r>
          </a:p>
          <a:p>
            <a:pPr algn="just">
              <a:buNone/>
            </a:pPr>
            <a:r>
              <a:rPr lang="zh-CN" altLang="en-US" sz="2000" b="1">
                <a:solidFill>
                  <a:srgbClr val="0000FF"/>
                </a:solidFill>
                <a:latin typeface="迷你简启体" pitchFamily="65" charset="-122"/>
                <a:ea typeface="迷你简启体" pitchFamily="65" charset="-122"/>
              </a:rPr>
              <a:t>  必修五</a:t>
            </a:r>
            <a:r>
              <a:rPr lang="en-US" altLang="zh-CN" sz="2000" b="1">
                <a:solidFill>
                  <a:srgbClr val="0000FF"/>
                </a:solidFill>
                <a:latin typeface="迷你简启体" pitchFamily="65" charset="-122"/>
                <a:ea typeface="迷你简启体" pitchFamily="65" charset="-122"/>
              </a:rPr>
              <a:t>P31</a:t>
            </a:r>
            <a:r>
              <a:rPr lang="zh-CN" altLang="en-US" sz="2000" b="1">
                <a:solidFill>
                  <a:srgbClr val="0000FF"/>
                </a:solidFill>
                <a:latin typeface="迷你简启体" pitchFamily="65" charset="-122"/>
                <a:ea typeface="迷你简启体" pitchFamily="65" charset="-122"/>
              </a:rPr>
              <a:t>穷：困厄，处境艰难。</a:t>
            </a:r>
          </a:p>
          <a:p>
            <a:pPr algn="just">
              <a:buNone/>
            </a:pPr>
            <a:r>
              <a:rPr lang="zh-CN" altLang="en-US" sz="2000" b="1">
                <a:solidFill>
                  <a:srgbClr val="0000FF"/>
                </a:solidFill>
                <a:latin typeface="迷你简启体" pitchFamily="65" charset="-122"/>
                <a:ea typeface="迷你简启体" pitchFamily="65" charset="-122"/>
              </a:rPr>
              <a:t>  君子固穷：有教养、有德行的人能安守贫    穷。指君子能够安贫乐道，不失节操。</a:t>
            </a:r>
            <a:r>
              <a:rPr lang="en-US" altLang="zh-CN" sz="2000" b="1">
                <a:solidFill>
                  <a:srgbClr val="0000FF"/>
                </a:solidFill>
                <a:latin typeface="迷你简启体" pitchFamily="65" charset="-122"/>
                <a:ea typeface="迷你简启体" pitchFamily="65" charset="-122"/>
              </a:rPr>
              <a:t> </a:t>
            </a:r>
          </a:p>
          <a:p>
            <a:pPr algn="just">
              <a:buNone/>
            </a:pPr>
            <a:r>
              <a:rPr lang="en-US" altLang="zh-CN" sz="2000" b="1">
                <a:solidFill>
                  <a:srgbClr val="0000FF"/>
                </a:solidFill>
                <a:latin typeface="迷你简启体" pitchFamily="65" charset="-122"/>
                <a:ea typeface="迷你简启体" pitchFamily="65" charset="-122"/>
              </a:rPr>
              <a:t>  </a:t>
            </a:r>
            <a:r>
              <a:rPr lang="zh-CN" altLang="en-US" sz="2000" b="1">
                <a:solidFill>
                  <a:srgbClr val="0000FF"/>
                </a:solidFill>
                <a:latin typeface="迷你简启体" pitchFamily="65" charset="-122"/>
                <a:ea typeface="迷你简启体" pitchFamily="65" charset="-122"/>
              </a:rPr>
              <a:t>吾独穷困乎此时也</a:t>
            </a:r>
          </a:p>
          <a:p>
            <a:pPr algn="just">
              <a:buNone/>
            </a:pPr>
            <a:r>
              <a:rPr lang="zh-CN" altLang="en-US" sz="2000" b="1">
                <a:solidFill>
                  <a:srgbClr val="0000FF"/>
                </a:solidFill>
                <a:latin typeface="迷你简启体" pitchFamily="65" charset="-122"/>
                <a:ea typeface="迷你简启体" pitchFamily="65" charset="-122"/>
              </a:rPr>
              <a:t>  樊将军以穷困来归丹</a:t>
            </a:r>
          </a:p>
          <a:p>
            <a:pPr algn="just">
              <a:buNone/>
            </a:pPr>
            <a:r>
              <a:rPr lang="zh-CN" altLang="en-US" sz="2000" b="1">
                <a:solidFill>
                  <a:srgbClr val="0000FF"/>
                </a:solidFill>
                <a:latin typeface="迷你简启体" pitchFamily="65" charset="-122"/>
                <a:ea typeface="迷你简启体" pitchFamily="65" charset="-122"/>
              </a:rPr>
              <a:t>  穷且益坚，不坠青云之志。</a:t>
            </a:r>
          </a:p>
          <a:p>
            <a:pPr algn="just">
              <a:buNone/>
            </a:pPr>
            <a:r>
              <a:rPr lang="zh-CN" altLang="en-US" sz="2000" b="1">
                <a:solidFill>
                  <a:srgbClr val="0000FF"/>
                </a:solidFill>
                <a:latin typeface="迷你简启体" pitchFamily="65" charset="-122"/>
                <a:ea typeface="迷你简启体" pitchFamily="65" charset="-122"/>
              </a:rPr>
              <a:t>  穷则独善其身，达则兼济天下。</a:t>
            </a:r>
            <a:endParaRPr lang="zh-CN" altLang="en-US" sz="2000" b="0">
              <a:solidFill>
                <a:srgbClr val="0000FF"/>
              </a:solidFill>
              <a:latin typeface="迷你简启体" pitchFamily="65" charset="-122"/>
              <a:ea typeface="迷你简启体" pitchFamily="65" charset="-122"/>
            </a:endParaRPr>
          </a:p>
          <a:p>
            <a:pPr algn="just">
              <a:buNone/>
            </a:pPr>
            <a:r>
              <a:rPr lang="en-US" altLang="zh-CN" sz="2000" b="0">
                <a:solidFill>
                  <a:srgbClr val="FF3300"/>
                </a:solidFill>
                <a:latin typeface="迷你简启体" pitchFamily="65" charset="-122"/>
                <a:ea typeface="迷你简启体" pitchFamily="65" charset="-122"/>
              </a:rPr>
              <a:t> </a:t>
            </a:r>
          </a:p>
          <a:p>
            <a:pPr algn="just">
              <a:buNone/>
            </a:pPr>
            <a:endParaRPr lang="en-US" altLang="zh-CN" sz="2000">
              <a:solidFill>
                <a:srgbClr val="FF3300"/>
              </a:solidFill>
              <a:latin typeface="迷你简启体" pitchFamily="65" charset="-122"/>
              <a:ea typeface="迷你简启体" pitchFamily="65" charset="-122"/>
            </a:endParaRPr>
          </a:p>
          <a:p>
            <a:pPr algn="just">
              <a:buNone/>
            </a:pPr>
            <a:r>
              <a:rPr lang="en-US" altLang="zh-CN" sz="1600">
                <a:solidFill>
                  <a:srgbClr val="FF3300"/>
                </a:solidFill>
                <a:latin typeface="迷你简启体" pitchFamily="65" charset="-122"/>
                <a:ea typeface="迷你简启体" pitchFamily="65" charset="-122"/>
              </a:rPr>
              <a:t>          </a:t>
            </a:r>
            <a:endParaRPr lang="en-US" altLang="zh-CN">
              <a:latin typeface="Arial" panose="020B0604020202020204" pitchFamily="34" charset="0"/>
            </a:endParaRPr>
          </a:p>
        </p:txBody>
      </p:sp>
      <p:sp>
        <p:nvSpPr>
          <p:cNvPr id="124937" name="圆角矩形 124936"/>
          <p:cNvSpPr/>
          <p:nvPr/>
        </p:nvSpPr>
        <p:spPr>
          <a:xfrm>
            <a:off x="1247775" y="1406525"/>
            <a:ext cx="3590925" cy="4443730"/>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b="1">
                <a:solidFill>
                  <a:srgbClr val="0000FF"/>
                </a:solidFill>
                <a:latin typeface="迷你简启体" pitchFamily="65" charset="-122"/>
                <a:ea typeface="宋体" panose="02010600030101010101" pitchFamily="2" charset="-122"/>
              </a:rPr>
              <a:t>【</a:t>
            </a:r>
            <a:r>
              <a:rPr lang="en-US" altLang="zh-CN" b="1">
                <a:solidFill>
                  <a:srgbClr val="0000FF"/>
                </a:solidFill>
                <a:latin typeface="迷你简启体" pitchFamily="65" charset="-122"/>
              </a:rPr>
              <a:t>2018</a:t>
            </a:r>
            <a:r>
              <a:rPr lang="zh-CN" altLang="en-US" b="1">
                <a:solidFill>
                  <a:srgbClr val="0000FF"/>
                </a:solidFill>
                <a:latin typeface="迷你简启体" pitchFamily="65" charset="-122"/>
                <a:ea typeface="迷你简启体" pitchFamily="65" charset="-122"/>
              </a:rPr>
              <a:t>全国</a:t>
            </a:r>
            <a:r>
              <a:rPr lang="en-US" altLang="zh-CN" b="1">
                <a:solidFill>
                  <a:srgbClr val="FF0000"/>
                </a:solidFill>
                <a:latin typeface="Arial" panose="020B0604020202020204" pitchFamily="34" charset="0"/>
              </a:rPr>
              <a:t>Ⅰ</a:t>
            </a:r>
            <a:r>
              <a:rPr lang="zh-CN" altLang="en-US" b="1">
                <a:solidFill>
                  <a:srgbClr val="0000FF"/>
                </a:solidFill>
                <a:latin typeface="迷你简启体" pitchFamily="65" charset="-122"/>
                <a:ea typeface="迷你简启体" pitchFamily="65" charset="-122"/>
              </a:rPr>
              <a:t>卷</a:t>
            </a:r>
            <a:r>
              <a:rPr lang="zh-CN" altLang="en-US" b="1">
                <a:solidFill>
                  <a:srgbClr val="0000FF"/>
                </a:solidFill>
                <a:latin typeface="迷你简启体" pitchFamily="65" charset="-122"/>
                <a:ea typeface="宋体" panose="02010600030101010101" pitchFamily="2" charset="-122"/>
              </a:rPr>
              <a:t>】</a:t>
            </a:r>
          </a:p>
          <a:p>
            <a:pPr algn="ctr">
              <a:buNone/>
            </a:pPr>
            <a:endParaRPr lang="zh-CN" altLang="en-US" b="1">
              <a:solidFill>
                <a:srgbClr val="0000FF"/>
              </a:solidFill>
              <a:latin typeface="迷你简启体" pitchFamily="65" charset="-122"/>
              <a:ea typeface="宋体" panose="02010600030101010101" pitchFamily="2" charset="-122"/>
            </a:endParaRPr>
          </a:p>
          <a:p>
            <a:pPr algn="ctr">
              <a:buNone/>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野</a:t>
            </a: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rPr>
              <a:t>歌</a:t>
            </a:r>
          </a:p>
          <a:p>
            <a:pPr algn="ctr">
              <a:buNone/>
            </a:pPr>
            <a:r>
              <a:rPr lang="zh-CN" altLang="en-US" sz="2400" b="1">
                <a:latin typeface="迷你简启体" pitchFamily="65" charset="-122"/>
                <a:ea typeface="迷你简启体" pitchFamily="65" charset="-122"/>
              </a:rPr>
              <a:t>唐</a:t>
            </a:r>
            <a:r>
              <a:rPr lang="en-US" altLang="zh-CN" sz="2400" b="1">
                <a:latin typeface="迷你简启体" pitchFamily="65" charset="-122"/>
                <a:ea typeface="迷你简启体" pitchFamily="65" charset="-122"/>
              </a:rPr>
              <a:t>·</a:t>
            </a:r>
            <a:r>
              <a:rPr lang="zh-CN" altLang="en-US" sz="2400" b="1">
                <a:latin typeface="迷你简启体" pitchFamily="65" charset="-122"/>
                <a:ea typeface="迷你简启体" pitchFamily="65" charset="-122"/>
              </a:rPr>
              <a:t>李贺</a:t>
            </a:r>
            <a:endParaRPr lang="zh-CN" altLang="en-US" sz="2400" b="1">
              <a:latin typeface="Arial" panose="020B0604020202020204" pitchFamily="34" charset="0"/>
              <a:ea typeface="宋体" panose="02010600030101010101" pitchFamily="2" charset="-122"/>
            </a:endParaRPr>
          </a:p>
          <a:p>
            <a:pPr algn="ctr">
              <a:buNone/>
            </a:pPr>
            <a:r>
              <a:rPr lang="zh-CN" altLang="en-US" sz="2400" b="1">
                <a:solidFill>
                  <a:srgbClr val="0000FF"/>
                </a:solidFill>
                <a:latin typeface="迷你简启体" pitchFamily="65" charset="-122"/>
                <a:ea typeface="迷你简启体" pitchFamily="65" charset="-122"/>
              </a:rPr>
              <a:t>鸦翎 羽箭</a:t>
            </a: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山桑弓</a:t>
            </a:r>
            <a:r>
              <a:rPr lang="zh-CN" altLang="en-US" sz="2400" b="1">
                <a:latin typeface="迷你简启体" pitchFamily="65" charset="-122"/>
                <a:ea typeface="迷你简启体" pitchFamily="65" charset="-122"/>
              </a:rPr>
              <a:t>，</a:t>
            </a:r>
          </a:p>
          <a:p>
            <a:pPr algn="ctr">
              <a:buNone/>
            </a:pPr>
            <a:r>
              <a:rPr lang="zh-CN" altLang="en-US" sz="2400" b="1">
                <a:solidFill>
                  <a:srgbClr val="FF0000"/>
                </a:solidFill>
                <a:latin typeface="迷你简启体" pitchFamily="65" charset="-122"/>
                <a:ea typeface="迷你简启体" pitchFamily="65" charset="-122"/>
              </a:rPr>
              <a:t>仰天</a:t>
            </a:r>
            <a:r>
              <a:rPr lang="zh-CN" altLang="en-US" sz="2400" b="1">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射落</a:t>
            </a:r>
            <a:r>
              <a:rPr lang="zh-CN" altLang="en-US" sz="2400" b="1">
                <a:latin typeface="迷你简启体" pitchFamily="65" charset="-122"/>
                <a:ea typeface="迷你简启体" pitchFamily="65" charset="-122"/>
              </a:rPr>
              <a:t>  </a:t>
            </a:r>
            <a:r>
              <a:rPr lang="zh-CN" altLang="en-US" sz="2400" b="1">
                <a:solidFill>
                  <a:srgbClr val="FF0000"/>
                </a:solidFill>
                <a:latin typeface="迷你简启体" pitchFamily="65" charset="-122"/>
                <a:ea typeface="迷你简启体" pitchFamily="65" charset="-122"/>
              </a:rPr>
              <a:t>衔</a:t>
            </a:r>
            <a:r>
              <a:rPr lang="zh-CN" altLang="en-US" sz="2400" b="1">
                <a:solidFill>
                  <a:srgbClr val="0000FF"/>
                </a:solidFill>
                <a:latin typeface="迷你简启体" pitchFamily="65" charset="-122"/>
                <a:ea typeface="迷你简启体" pitchFamily="65" charset="-122"/>
              </a:rPr>
              <a:t>芦鸿</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solidFill>
                  <a:srgbClr val="0000FF"/>
                </a:solidFill>
                <a:latin typeface="迷你简启体" pitchFamily="65" charset="-122"/>
                <a:ea typeface="迷你简启体" pitchFamily="65" charset="-122"/>
              </a:rPr>
              <a:t>麻衣</a:t>
            </a:r>
            <a:r>
              <a:rPr lang="zh-CN" altLang="en-US" sz="2400" b="1">
                <a:latin typeface="迷你简启体" pitchFamily="65" charset="-122"/>
                <a:ea typeface="迷你简启体" pitchFamily="65" charset="-122"/>
              </a:rPr>
              <a:t> 黑肥  </a:t>
            </a:r>
            <a:r>
              <a:rPr lang="zh-CN" altLang="en-US" sz="2400" b="1">
                <a:solidFill>
                  <a:srgbClr val="FF0000"/>
                </a:solidFill>
                <a:latin typeface="迷你简启体" pitchFamily="65" charset="-122"/>
                <a:ea typeface="迷你简启体" pitchFamily="65" charset="-122"/>
              </a:rPr>
              <a:t>冲</a:t>
            </a:r>
            <a:r>
              <a:rPr lang="zh-CN" altLang="en-US" sz="2400" b="1">
                <a:solidFill>
                  <a:srgbClr val="0000FF"/>
                </a:solidFill>
                <a:latin typeface="迷你简启体" pitchFamily="65" charset="-122"/>
                <a:ea typeface="迷你简启体" pitchFamily="65" charset="-122"/>
              </a:rPr>
              <a:t>北风</a:t>
            </a:r>
            <a:r>
              <a:rPr lang="zh-CN" altLang="en-US" sz="2400" b="1">
                <a:latin typeface="迷你简启体" pitchFamily="65" charset="-122"/>
                <a:ea typeface="迷你简启体" pitchFamily="65" charset="-122"/>
              </a:rPr>
              <a:t>，</a:t>
            </a:r>
          </a:p>
          <a:p>
            <a:pPr algn="ctr">
              <a:buNone/>
            </a:pPr>
            <a:r>
              <a:rPr lang="zh-CN" altLang="en-US" sz="2400" b="1">
                <a:solidFill>
                  <a:srgbClr val="FF0000"/>
                </a:solidFill>
                <a:latin typeface="迷你简启体" pitchFamily="65" charset="-122"/>
                <a:ea typeface="迷你简启体" pitchFamily="65" charset="-122"/>
              </a:rPr>
              <a:t>带</a:t>
            </a:r>
            <a:r>
              <a:rPr lang="zh-CN" altLang="en-US" sz="2400" b="1">
                <a:solidFill>
                  <a:srgbClr val="0000FF"/>
                </a:solidFill>
                <a:latin typeface="迷你简启体" pitchFamily="65" charset="-122"/>
                <a:ea typeface="迷你简启体" pitchFamily="65" charset="-122"/>
              </a:rPr>
              <a:t>酒</a:t>
            </a: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日</a:t>
            </a:r>
            <a:r>
              <a:rPr lang="zh-CN" altLang="en-US" sz="2400" b="1">
                <a:latin typeface="迷你简启体" pitchFamily="65" charset="-122"/>
                <a:ea typeface="迷你简启体" pitchFamily="65" charset="-122"/>
              </a:rPr>
              <a:t>晚  </a:t>
            </a:r>
            <a:r>
              <a:rPr lang="zh-CN" altLang="en-US" sz="2400" b="1">
                <a:solidFill>
                  <a:srgbClr val="FF0000"/>
                </a:solidFill>
                <a:latin typeface="迷你简启体" pitchFamily="65" charset="-122"/>
                <a:ea typeface="迷你简启体" pitchFamily="65" charset="-122"/>
              </a:rPr>
              <a:t>歌</a:t>
            </a:r>
            <a:r>
              <a:rPr lang="zh-CN" altLang="en-US" sz="2400" b="1">
                <a:solidFill>
                  <a:srgbClr val="0000FF"/>
                </a:solidFill>
                <a:latin typeface="迷你简启体" pitchFamily="65" charset="-122"/>
                <a:ea typeface="迷你简启体" pitchFamily="65" charset="-122"/>
              </a:rPr>
              <a:t>田中</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solidFill>
                  <a:srgbClr val="0000FF"/>
                </a:solidFill>
                <a:latin typeface="迷你简启体" pitchFamily="65" charset="-122"/>
                <a:ea typeface="迷你简启体" pitchFamily="65" charset="-122"/>
              </a:rPr>
              <a:t>男儿</a:t>
            </a:r>
            <a:r>
              <a:rPr lang="zh-CN" altLang="en-US" sz="2400" b="1">
                <a:latin typeface="迷你简启体" pitchFamily="65" charset="-122"/>
                <a:ea typeface="迷你简启体" pitchFamily="65" charset="-122"/>
              </a:rPr>
              <a:t> 屈</a:t>
            </a:r>
            <a:r>
              <a:rPr lang="zh-CN" altLang="en-US" sz="2400" b="1">
                <a:solidFill>
                  <a:srgbClr val="FF0000"/>
                </a:solidFill>
                <a:latin typeface="迷你简启体" pitchFamily="65" charset="-122"/>
                <a:ea typeface="迷你简启体" pitchFamily="65" charset="-122"/>
              </a:rPr>
              <a:t>穷</a:t>
            </a:r>
            <a:r>
              <a:rPr lang="zh-CN" altLang="en-US" sz="2400" b="1">
                <a:latin typeface="迷你简启体" pitchFamily="65" charset="-122"/>
                <a:ea typeface="迷你简启体" pitchFamily="65" charset="-122"/>
              </a:rPr>
              <a:t>  心不</a:t>
            </a:r>
            <a:r>
              <a:rPr lang="zh-CN" altLang="en-US" sz="2400" b="1">
                <a:solidFill>
                  <a:srgbClr val="FF0000"/>
                </a:solidFill>
                <a:latin typeface="迷你简启体" pitchFamily="65" charset="-122"/>
                <a:ea typeface="迷你简启体" pitchFamily="65" charset="-122"/>
              </a:rPr>
              <a:t>穷</a:t>
            </a:r>
            <a:r>
              <a:rPr lang="zh-CN" altLang="en-US" sz="2400" b="1">
                <a:latin typeface="迷你简启体" pitchFamily="65" charset="-122"/>
                <a:ea typeface="迷你简启体" pitchFamily="65" charset="-122"/>
              </a:rPr>
              <a:t>，</a:t>
            </a:r>
          </a:p>
          <a:p>
            <a:pPr algn="ctr">
              <a:buNone/>
            </a:pPr>
            <a:r>
              <a:rPr lang="zh-CN" altLang="en-US" sz="2400" b="1">
                <a:latin typeface="迷你简启体" pitchFamily="65" charset="-122"/>
                <a:ea typeface="迷你简启体" pitchFamily="65" charset="-122"/>
              </a:rPr>
              <a:t>枯荣 不等  </a:t>
            </a:r>
            <a:r>
              <a:rPr lang="zh-CN" altLang="en-US" sz="2400" b="1">
                <a:solidFill>
                  <a:srgbClr val="FF0000"/>
                </a:solidFill>
                <a:latin typeface="迷你简启体" pitchFamily="65" charset="-122"/>
                <a:ea typeface="迷你简启体" pitchFamily="65" charset="-122"/>
              </a:rPr>
              <a:t>嗔</a:t>
            </a:r>
            <a:r>
              <a:rPr lang="zh-CN" altLang="en-US" sz="2400" b="1">
                <a:solidFill>
                  <a:srgbClr val="0000FF"/>
                </a:solidFill>
                <a:latin typeface="迷你简启体" pitchFamily="65" charset="-122"/>
                <a:ea typeface="迷你简启体" pitchFamily="65" charset="-122"/>
              </a:rPr>
              <a:t>天公</a:t>
            </a:r>
            <a:r>
              <a:rPr lang="zh-CN" altLang="en-US" sz="2400" b="1">
                <a:latin typeface="迷你简启体" pitchFamily="65" charset="-122"/>
                <a:ea typeface="迷你简启体" pitchFamily="65" charset="-122"/>
              </a:rPr>
              <a:t>。</a:t>
            </a:r>
            <a:br>
              <a:rPr lang="zh-CN" altLang="en-US" sz="2400" b="1">
                <a:latin typeface="迷你简启体" pitchFamily="65" charset="-122"/>
                <a:ea typeface="迷你简启体" pitchFamily="65" charset="-122"/>
              </a:rPr>
            </a:br>
            <a:r>
              <a:rPr lang="zh-CN" altLang="en-US" sz="2400" b="1">
                <a:solidFill>
                  <a:srgbClr val="0000FF"/>
                </a:solidFill>
                <a:latin typeface="迷你简启体" pitchFamily="65" charset="-122"/>
                <a:ea typeface="迷你简启体" pitchFamily="65" charset="-122"/>
              </a:rPr>
              <a:t>寒风</a:t>
            </a:r>
            <a:r>
              <a:rPr lang="zh-CN" altLang="en-US" sz="2400" b="1">
                <a:latin typeface="迷你简启体" pitchFamily="65" charset="-122"/>
                <a:ea typeface="迷你简启体" pitchFamily="65" charset="-122"/>
              </a:rPr>
              <a:t> 又</a:t>
            </a:r>
            <a:r>
              <a:rPr lang="zh-CN" altLang="en-US" sz="2400" b="1">
                <a:solidFill>
                  <a:srgbClr val="FF0000"/>
                </a:solidFill>
                <a:latin typeface="迷你简启体" pitchFamily="65" charset="-122"/>
                <a:ea typeface="迷你简启体" pitchFamily="65" charset="-122"/>
              </a:rPr>
              <a:t>变为  </a:t>
            </a:r>
            <a:r>
              <a:rPr lang="zh-CN" altLang="en-US" sz="2400" b="1">
                <a:solidFill>
                  <a:srgbClr val="0000FF"/>
                </a:solidFill>
                <a:latin typeface="迷你简启体" pitchFamily="65" charset="-122"/>
                <a:ea typeface="迷你简启体" pitchFamily="65" charset="-122"/>
              </a:rPr>
              <a:t>春柳</a:t>
            </a:r>
            <a:r>
              <a:rPr lang="zh-CN" altLang="en-US" sz="2400" b="1">
                <a:latin typeface="迷你简启体" pitchFamily="65" charset="-122"/>
                <a:ea typeface="迷你简启体" pitchFamily="65" charset="-122"/>
              </a:rPr>
              <a:t>，</a:t>
            </a:r>
          </a:p>
          <a:p>
            <a:pPr>
              <a:buNone/>
            </a:pPr>
            <a:r>
              <a:rPr lang="zh-CN" altLang="en-US" sz="2400" b="1">
                <a:latin typeface="迷你简启体" pitchFamily="65" charset="-122"/>
                <a:ea typeface="迷你简启体" pitchFamily="65" charset="-122"/>
              </a:rPr>
              <a:t> </a:t>
            </a:r>
            <a:r>
              <a:rPr lang="zh-CN" altLang="en-US" sz="2400" b="1">
                <a:solidFill>
                  <a:srgbClr val="0000FF"/>
                </a:solidFill>
                <a:latin typeface="迷你简启体" pitchFamily="65" charset="-122"/>
                <a:ea typeface="迷你简启体" pitchFamily="65" charset="-122"/>
              </a:rPr>
              <a:t>条条</a:t>
            </a:r>
            <a:r>
              <a:rPr lang="zh-CN" altLang="en-US" sz="2400" b="1">
                <a:latin typeface="迷你简启体" pitchFamily="65" charset="-122"/>
                <a:ea typeface="迷你简启体" pitchFamily="65" charset="-122"/>
              </a:rPr>
              <a:t> 看即  </a:t>
            </a:r>
            <a:r>
              <a:rPr lang="zh-CN" altLang="en-US" sz="2400" b="1">
                <a:solidFill>
                  <a:srgbClr val="0000FF"/>
                </a:solidFill>
                <a:latin typeface="迷你简启体" pitchFamily="65" charset="-122"/>
                <a:ea typeface="迷你简启体" pitchFamily="65" charset="-122"/>
              </a:rPr>
              <a:t>烟</a:t>
            </a:r>
            <a:r>
              <a:rPr lang="zh-CN" altLang="en-US" sz="2400" b="1">
                <a:latin typeface="迷你简启体" pitchFamily="65" charset="-122"/>
                <a:ea typeface="迷你简启体" pitchFamily="65" charset="-122"/>
              </a:rPr>
              <a:t>濛濛。</a:t>
            </a:r>
            <a:endParaRPr lang="zh-CN" altLang="en-US" b="1">
              <a:latin typeface="Arial" panose="020B0604020202020204" pitchFamily="34" charset="0"/>
              <a:ea typeface="宋体" panose="02010600030101010101" pitchFamily="2" charset="-122"/>
            </a:endParaRPr>
          </a:p>
        </p:txBody>
      </p:sp>
    </p:spTree>
  </p:cSld>
  <p:clrMapOvr>
    <a:masterClrMapping/>
  </p:clrMapOvr>
  <p:transition>
    <p:randomBar dir="vert"/>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圆角矩形 125955"/>
          <p:cNvSpPr/>
          <p:nvPr/>
        </p:nvSpPr>
        <p:spPr>
          <a:xfrm>
            <a:off x="5297170" y="1134745"/>
            <a:ext cx="5478145" cy="4587875"/>
          </a:xfrm>
          <a:prstGeom prst="roundRect">
            <a:avLst>
              <a:gd name="adj" fmla="val 12440"/>
            </a:avLst>
          </a:prstGeom>
          <a:solidFill>
            <a:schemeClr val="bg1"/>
          </a:solidFill>
          <a:ln w="25400" cap="flat" cmpd="sng">
            <a:solidFill>
              <a:srgbClr val="E0AD12"/>
            </a:solidFill>
            <a:prstDash val="solid"/>
            <a:headEnd type="none" w="med" len="med"/>
            <a:tailEnd type="none" w="med" len="med"/>
          </a:ln>
        </p:spPr>
        <p:txBody>
          <a:bodyPr lIns="45720" tIns="44450" rIns="45720" bIns="44450" anchor="ctr" anchorCtr="1"/>
          <a:lstStyle/>
          <a:p>
            <a:pPr>
              <a:buNone/>
            </a:pPr>
            <a:r>
              <a:rPr lang="en-US" altLang="zh-CN" sz="2200">
                <a:solidFill>
                  <a:srgbClr val="0000FF"/>
                </a:solidFill>
                <a:latin typeface="迷你简启体" pitchFamily="65" charset="-122"/>
                <a:ea typeface="迷你简启体" pitchFamily="65" charset="-122"/>
              </a:rPr>
              <a:t>         </a:t>
            </a:r>
            <a:r>
              <a:rPr lang="en-US" altLang="zh-CN" sz="2200">
                <a:solidFill>
                  <a:srgbClr val="FF3300"/>
                </a:solidFill>
                <a:latin typeface="迷你简启体" pitchFamily="65" charset="-122"/>
                <a:ea typeface="迷你简启体" pitchFamily="65" charset="-122"/>
              </a:rPr>
              <a:t>   </a:t>
            </a:r>
          </a:p>
          <a:p>
            <a:pPr algn="just">
              <a:buNone/>
            </a:pPr>
            <a:r>
              <a:rPr lang="en-US" altLang="zh-CN" sz="2200">
                <a:solidFill>
                  <a:srgbClr val="0000FF"/>
                </a:solidFill>
                <a:latin typeface="迷你简启体" pitchFamily="65" charset="-122"/>
                <a:ea typeface="迷你简启体" pitchFamily="65" charset="-122"/>
              </a:rPr>
              <a:t>  </a:t>
            </a:r>
            <a:r>
              <a:rPr lang="en-US" altLang="zh-CN" sz="2200" b="1">
                <a:solidFill>
                  <a:srgbClr val="0000FF"/>
                </a:solidFill>
                <a:latin typeface="迷你简启体" pitchFamily="65" charset="-122"/>
                <a:ea typeface="迷你简启体" pitchFamily="65" charset="-122"/>
              </a:rPr>
              <a:t> </a:t>
            </a:r>
            <a:r>
              <a:rPr lang="en-US" altLang="zh-CN" b="1">
                <a:solidFill>
                  <a:srgbClr val="0000FF"/>
                </a:solidFill>
                <a:latin typeface="迷你简启体" pitchFamily="65" charset="-122"/>
                <a:ea typeface="迷你简启体" pitchFamily="65" charset="-122"/>
              </a:rPr>
              <a:t>C. “</a:t>
            </a:r>
            <a:r>
              <a:rPr lang="zh-CN" altLang="en-US" b="1">
                <a:solidFill>
                  <a:srgbClr val="0000FF"/>
                </a:solidFill>
                <a:latin typeface="迷你简启体" pitchFamily="65" charset="-122"/>
                <a:ea typeface="迷你简启体" pitchFamily="65" charset="-122"/>
              </a:rPr>
              <a:t>条条看即烟濛濛”与韩愈</a:t>
            </a:r>
            <a:r>
              <a:rPr lang="en-US" altLang="zh-CN" b="1">
                <a:solidFill>
                  <a:srgbClr val="0000FF"/>
                </a:solidFill>
                <a:latin typeface="迷你简启体" pitchFamily="65" charset="-122"/>
                <a:ea typeface="迷你简启体" pitchFamily="65" charset="-122"/>
              </a:rPr>
              <a:t>《</a:t>
            </a:r>
            <a:r>
              <a:rPr lang="zh-CN" altLang="en-US" b="1">
                <a:solidFill>
                  <a:srgbClr val="0000FF"/>
                </a:solidFill>
                <a:latin typeface="迷你简启体" pitchFamily="65" charset="-122"/>
                <a:ea typeface="迷你简启体" pitchFamily="65" charset="-122"/>
              </a:rPr>
              <a:t>早春呈水部张十八员外</a:t>
            </a:r>
            <a:r>
              <a:rPr lang="en-US" altLang="zh-CN" b="1">
                <a:solidFill>
                  <a:srgbClr val="0000FF"/>
                </a:solidFill>
                <a:latin typeface="迷你简启体" pitchFamily="65" charset="-122"/>
                <a:ea typeface="迷你简启体" pitchFamily="65" charset="-122"/>
              </a:rPr>
              <a:t>》</a:t>
            </a:r>
            <a:r>
              <a:rPr lang="zh-CN" altLang="en-US" b="1">
                <a:solidFill>
                  <a:srgbClr val="0000FF"/>
                </a:solidFill>
                <a:latin typeface="迷你简启体" pitchFamily="65" charset="-122"/>
                <a:ea typeface="迷你简启体" pitchFamily="65" charset="-122"/>
              </a:rPr>
              <a:t>的“绝胜烟柳满皇都”有相似之处，都在写春柳如烟似雾的状态。</a:t>
            </a:r>
          </a:p>
          <a:p>
            <a:pPr algn="just">
              <a:buNone/>
            </a:pPr>
            <a:r>
              <a:rPr lang="zh-CN" altLang="en-US" b="1">
                <a:solidFill>
                  <a:srgbClr val="0000FF"/>
                </a:solidFill>
                <a:latin typeface="迷你简启体" pitchFamily="65" charset="-122"/>
                <a:ea typeface="迷你简启体" pitchFamily="65" charset="-122"/>
              </a:rPr>
              <a:t>    </a:t>
            </a:r>
            <a:r>
              <a:rPr lang="zh-CN" altLang="en-US" sz="1600" b="1">
                <a:solidFill>
                  <a:srgbClr val="494949"/>
                </a:solidFill>
                <a:latin typeface="迷你简启体" pitchFamily="65" charset="-122"/>
                <a:ea typeface="迷你简启体" pitchFamily="65" charset="-122"/>
              </a:rPr>
              <a:t>天街小雨润如酥，草色遥看近却无。最是一年春好处，绝胜烟柳满皇都。（唐</a:t>
            </a:r>
            <a:r>
              <a:rPr lang="en-US" altLang="zh-CN" sz="1600" b="1">
                <a:solidFill>
                  <a:srgbClr val="494949"/>
                </a:solidFill>
                <a:latin typeface="Arial" panose="020B0604020202020204" pitchFamily="34" charset="0"/>
                <a:ea typeface="迷你简启体" pitchFamily="65" charset="-122"/>
              </a:rPr>
              <a:t>·</a:t>
            </a:r>
            <a:r>
              <a:rPr lang="zh-CN" altLang="en-US" sz="1600" b="1">
                <a:solidFill>
                  <a:srgbClr val="494949"/>
                </a:solidFill>
                <a:latin typeface="迷你简启体" pitchFamily="65" charset="-122"/>
                <a:ea typeface="迷你简启体" pitchFamily="65" charset="-122"/>
              </a:rPr>
              <a:t>韩愈</a:t>
            </a:r>
            <a:r>
              <a:rPr lang="en-US" altLang="zh-CN" sz="1600" b="1">
                <a:solidFill>
                  <a:srgbClr val="494949"/>
                </a:solidFill>
                <a:latin typeface="迷你简启体" pitchFamily="65" charset="-122"/>
                <a:ea typeface="迷你简启体" pitchFamily="65" charset="-122"/>
              </a:rPr>
              <a:t>《</a:t>
            </a:r>
            <a:r>
              <a:rPr lang="zh-CN" altLang="en-US" sz="1600" b="1">
                <a:solidFill>
                  <a:srgbClr val="494949"/>
                </a:solidFill>
                <a:latin typeface="迷你简启体" pitchFamily="65" charset="-122"/>
                <a:ea typeface="迷你简启体" pitchFamily="65" charset="-122"/>
              </a:rPr>
              <a:t>早春呈水部张十八员外</a:t>
            </a:r>
            <a:r>
              <a:rPr lang="en-US" altLang="zh-CN" sz="1600" b="1">
                <a:solidFill>
                  <a:srgbClr val="494949"/>
                </a:solidFill>
                <a:latin typeface="迷你简启体" pitchFamily="65" charset="-122"/>
                <a:ea typeface="迷你简启体" pitchFamily="65" charset="-122"/>
              </a:rPr>
              <a:t>》</a:t>
            </a:r>
            <a:r>
              <a:rPr lang="zh-CN" altLang="en-US" sz="1600" b="1">
                <a:solidFill>
                  <a:srgbClr val="494949"/>
                </a:solidFill>
                <a:latin typeface="迷你简启体" pitchFamily="65" charset="-122"/>
                <a:ea typeface="迷你简启体" pitchFamily="65" charset="-122"/>
              </a:rPr>
              <a:t>）</a:t>
            </a:r>
          </a:p>
          <a:p>
            <a:pPr algn="just">
              <a:buNone/>
            </a:pPr>
            <a:r>
              <a:rPr lang="zh-CN" altLang="en-US" sz="1600" b="1">
                <a:solidFill>
                  <a:srgbClr val="494949"/>
                </a:solidFill>
                <a:latin typeface="迷你简启体" pitchFamily="65" charset="-122"/>
                <a:ea typeface="迷你简启体" pitchFamily="65" charset="-122"/>
              </a:rPr>
              <a:t>    【注释】张籍时任水部员外郎，排行十八。天街：皇城中的街道。润如酥：形容初春小雨很滋润，就像酥油那样。草色遥看近却无：远远地看去，地面上有着草的浅绿色，可是走近时反而看不见了。（这是因为早春时草芽很短，极为纤细，稀稀落落，颜色又浅，所以只有远看才能在视线中连成一片。）最：恰，正。处：时。绝胜：远远超过。大大好过。烟柳：烟柳很茂盛，远看像团团绿烟。皇都：京城，这里指长安。</a:t>
            </a:r>
          </a:p>
          <a:p>
            <a:pPr algn="just">
              <a:buNone/>
            </a:pPr>
            <a:r>
              <a:rPr lang="zh-CN" altLang="en-US" sz="1600" b="1">
                <a:solidFill>
                  <a:srgbClr val="494949"/>
                </a:solidFill>
                <a:latin typeface="迷你简启体" pitchFamily="65" charset="-122"/>
                <a:ea typeface="迷你简启体" pitchFamily="65" charset="-122"/>
              </a:rPr>
              <a:t>    总评：整首诗，韩愈以皇城早春之景与皇都晚春之景作对比，实写皇城眼前早春之景，展望</a:t>
            </a:r>
            <a:r>
              <a:rPr lang="zh-CN" altLang="en-US" sz="1600" b="1">
                <a:solidFill>
                  <a:srgbClr val="494949"/>
                </a:solidFill>
                <a:latin typeface="Arial" panose="020B0604020202020204" pitchFamily="34" charset="0"/>
                <a:ea typeface="迷你简启体" pitchFamily="65" charset="-122"/>
              </a:rPr>
              <a:t>“</a:t>
            </a:r>
            <a:r>
              <a:rPr lang="zh-CN" altLang="en-US" sz="1600" b="1">
                <a:solidFill>
                  <a:srgbClr val="494949"/>
                </a:solidFill>
                <a:latin typeface="迷你简启体" pitchFamily="65" charset="-122"/>
                <a:ea typeface="迷你简启体" pitchFamily="65" charset="-122"/>
              </a:rPr>
              <a:t>皇都</a:t>
            </a:r>
            <a:r>
              <a:rPr lang="zh-CN" altLang="en-US" sz="1600" b="1">
                <a:solidFill>
                  <a:srgbClr val="494949"/>
                </a:solidFill>
                <a:latin typeface="Arial" panose="020B0604020202020204" pitchFamily="34" charset="0"/>
                <a:ea typeface="迷你简启体" pitchFamily="65" charset="-122"/>
              </a:rPr>
              <a:t>”</a:t>
            </a:r>
            <a:r>
              <a:rPr lang="zh-CN" altLang="en-US" sz="1600" b="1">
                <a:solidFill>
                  <a:srgbClr val="494949"/>
                </a:solidFill>
                <a:latin typeface="迷你简启体" pitchFamily="65" charset="-122"/>
                <a:ea typeface="迷你简启体" pitchFamily="65" charset="-122"/>
              </a:rPr>
              <a:t>晚春之景，虚实结合，盛赞早春之景。</a:t>
            </a:r>
            <a:endParaRPr lang="zh-CN" altLang="en-US" sz="1600" b="1">
              <a:solidFill>
                <a:srgbClr val="FF3300"/>
              </a:solidFill>
              <a:latin typeface="迷你简启体" pitchFamily="65" charset="-122"/>
              <a:ea typeface="迷你简启体" pitchFamily="65" charset="-122"/>
            </a:endParaRPr>
          </a:p>
          <a:p>
            <a:pPr>
              <a:buNone/>
            </a:pPr>
            <a:r>
              <a:rPr lang="zh-CN" altLang="en-US" sz="2200" b="1">
                <a:solidFill>
                  <a:srgbClr val="0000FF"/>
                </a:solidFill>
                <a:latin typeface="迷你简启体" pitchFamily="65" charset="-122"/>
                <a:ea typeface="迷你简启体" pitchFamily="65" charset="-122"/>
              </a:rPr>
              <a:t>     </a:t>
            </a:r>
            <a:endParaRPr lang="zh-CN" altLang="en-US" b="1">
              <a:latin typeface="Arial" panose="020B0604020202020204" pitchFamily="34" charset="0"/>
              <a:ea typeface="宋体" panose="02010600030101010101" pitchFamily="2" charset="-122"/>
            </a:endParaRPr>
          </a:p>
        </p:txBody>
      </p:sp>
      <p:sp>
        <p:nvSpPr>
          <p:cNvPr id="125961" name="圆角矩形 125960"/>
          <p:cNvSpPr/>
          <p:nvPr/>
        </p:nvSpPr>
        <p:spPr>
          <a:xfrm>
            <a:off x="1195705" y="1213485"/>
            <a:ext cx="3600450" cy="4565650"/>
          </a:xfrm>
          <a:prstGeom prst="roundRect">
            <a:avLst>
              <a:gd name="adj" fmla="val 12440"/>
            </a:avLst>
          </a:prstGeom>
          <a:solidFill>
            <a:schemeClr val="bg1"/>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a:solidFill>
                  <a:srgbClr val="0000FF"/>
                </a:solidFill>
                <a:latin typeface="迷你简启体" pitchFamily="65" charset="-122"/>
                <a:ea typeface="宋体" panose="02010600030101010101" pitchFamily="2" charset="-122"/>
              </a:rPr>
              <a:t>【</a:t>
            </a:r>
            <a:r>
              <a:rPr lang="en-US" altLang="zh-CN">
                <a:solidFill>
                  <a:srgbClr val="0000FF"/>
                </a:solidFill>
                <a:latin typeface="迷你简启体" pitchFamily="65" charset="-122"/>
              </a:rPr>
              <a:t>2018</a:t>
            </a:r>
            <a:r>
              <a:rPr lang="zh-CN" altLang="en-US">
                <a:solidFill>
                  <a:srgbClr val="0000FF"/>
                </a:solidFill>
                <a:latin typeface="迷你简启体" pitchFamily="65" charset="-122"/>
                <a:ea typeface="迷你简启体" pitchFamily="65" charset="-122"/>
              </a:rPr>
              <a:t>全国</a:t>
            </a:r>
            <a:r>
              <a:rPr lang="en-US" altLang="zh-CN">
                <a:solidFill>
                  <a:srgbClr val="FF0000"/>
                </a:solidFill>
                <a:latin typeface="Arial" panose="020B0604020202020204" pitchFamily="34" charset="0"/>
              </a:rPr>
              <a:t>Ⅰ</a:t>
            </a:r>
            <a:r>
              <a:rPr lang="zh-CN" altLang="en-US">
                <a:solidFill>
                  <a:srgbClr val="0000FF"/>
                </a:solidFill>
                <a:latin typeface="迷你简启体" pitchFamily="65" charset="-122"/>
                <a:ea typeface="迷你简启体" pitchFamily="65" charset="-122"/>
              </a:rPr>
              <a:t>卷</a:t>
            </a:r>
            <a:r>
              <a:rPr lang="zh-CN" altLang="en-US">
                <a:solidFill>
                  <a:srgbClr val="0000FF"/>
                </a:solidFill>
                <a:latin typeface="迷你简启体" pitchFamily="65" charset="-122"/>
                <a:ea typeface="宋体" panose="02010600030101010101" pitchFamily="2" charset="-122"/>
              </a:rPr>
              <a:t>】</a:t>
            </a:r>
          </a:p>
          <a:p>
            <a:pPr algn="ctr">
              <a:buNone/>
            </a:pPr>
            <a:endParaRPr lang="zh-CN" altLang="en-US">
              <a:solidFill>
                <a:srgbClr val="0000FF"/>
              </a:solidFill>
              <a:latin typeface="迷你简启体" pitchFamily="65" charset="-122"/>
              <a:ea typeface="宋体" panose="02010600030101010101" pitchFamily="2" charset="-122"/>
            </a:endParaRPr>
          </a:p>
          <a:p>
            <a:pPr algn="ctr">
              <a:buNone/>
            </a:pPr>
            <a:r>
              <a:rPr lang="en-US" altLang="zh-CN" sz="2400">
                <a:solidFill>
                  <a:srgbClr val="0000FF"/>
                </a:solidFill>
                <a:latin typeface="黑体" panose="02010609060101010101" pitchFamily="49" charset="-122"/>
                <a:ea typeface="黑体" panose="02010609060101010101" pitchFamily="49" charset="-122"/>
              </a:rPr>
              <a:t>[</a:t>
            </a:r>
            <a:r>
              <a:rPr lang="zh-CN" altLang="en-US" sz="2400">
                <a:solidFill>
                  <a:srgbClr val="0000FF"/>
                </a:solidFill>
                <a:latin typeface="黑体" panose="02010609060101010101" pitchFamily="49" charset="-122"/>
                <a:ea typeface="黑体" panose="02010609060101010101" pitchFamily="49" charset="-122"/>
              </a:rPr>
              <a:t>野</a:t>
            </a:r>
            <a:r>
              <a:rPr lang="en-US" altLang="zh-CN" sz="2400">
                <a:solidFill>
                  <a:srgbClr val="0000FF"/>
                </a:solidFill>
                <a:latin typeface="黑体" panose="02010609060101010101" pitchFamily="49" charset="-122"/>
                <a:ea typeface="黑体" panose="02010609060101010101" pitchFamily="49" charset="-122"/>
              </a:rPr>
              <a:t>]</a:t>
            </a:r>
            <a:r>
              <a:rPr lang="zh-CN" altLang="en-US" sz="2400">
                <a:solidFill>
                  <a:srgbClr val="FF0000"/>
                </a:solidFill>
                <a:latin typeface="黑体" panose="02010609060101010101" pitchFamily="49" charset="-122"/>
                <a:ea typeface="黑体" panose="02010609060101010101" pitchFamily="49" charset="-122"/>
              </a:rPr>
              <a:t>歌</a:t>
            </a:r>
          </a:p>
          <a:p>
            <a:pPr algn="ctr">
              <a:buNone/>
            </a:pPr>
            <a:r>
              <a:rPr lang="zh-CN" altLang="en-US" sz="2400">
                <a:latin typeface="迷你简启体" pitchFamily="65" charset="-122"/>
                <a:ea typeface="迷你简启体" pitchFamily="65" charset="-122"/>
              </a:rPr>
              <a:t>唐</a:t>
            </a:r>
            <a:r>
              <a:rPr lang="en-US" altLang="zh-CN" sz="2400">
                <a:latin typeface="迷你简启体" pitchFamily="65" charset="-122"/>
                <a:ea typeface="迷你简启体" pitchFamily="65" charset="-122"/>
              </a:rPr>
              <a:t>·</a:t>
            </a:r>
            <a:r>
              <a:rPr lang="zh-CN" altLang="en-US" sz="2400">
                <a:latin typeface="迷你简启体" pitchFamily="65" charset="-122"/>
                <a:ea typeface="迷你简启体" pitchFamily="65" charset="-122"/>
              </a:rPr>
              <a:t>李贺</a:t>
            </a:r>
            <a:endParaRPr lang="zh-CN" altLang="en-US" sz="2400">
              <a:latin typeface="Arial" panose="020B0604020202020204" pitchFamily="34" charset="0"/>
              <a:ea typeface="宋体" panose="02010600030101010101" pitchFamily="2" charset="-122"/>
            </a:endParaRPr>
          </a:p>
          <a:p>
            <a:pPr algn="ctr">
              <a:buNone/>
            </a:pPr>
            <a:r>
              <a:rPr lang="zh-CN" altLang="en-US" sz="2400">
                <a:solidFill>
                  <a:srgbClr val="0000FF"/>
                </a:solidFill>
                <a:latin typeface="迷你简启体" pitchFamily="65" charset="-122"/>
                <a:ea typeface="迷你简启体" pitchFamily="65" charset="-122"/>
              </a:rPr>
              <a:t>鸦翎 羽箭</a:t>
            </a:r>
            <a:r>
              <a:rPr lang="zh-CN" altLang="en-US" sz="2400">
                <a:latin typeface="迷你简启体" pitchFamily="65" charset="-122"/>
                <a:ea typeface="迷你简启体" pitchFamily="65" charset="-122"/>
              </a:rPr>
              <a:t>  </a:t>
            </a:r>
            <a:r>
              <a:rPr lang="zh-CN" altLang="en-US" sz="2400">
                <a:solidFill>
                  <a:srgbClr val="0000FF"/>
                </a:solidFill>
                <a:latin typeface="迷你简启体" pitchFamily="65" charset="-122"/>
                <a:ea typeface="迷你简启体" pitchFamily="65" charset="-122"/>
              </a:rPr>
              <a:t>山桑弓</a:t>
            </a:r>
            <a:r>
              <a:rPr lang="zh-CN" altLang="en-US" sz="2400">
                <a:latin typeface="迷你简启体" pitchFamily="65" charset="-122"/>
                <a:ea typeface="迷你简启体" pitchFamily="65" charset="-122"/>
              </a:rPr>
              <a:t>，</a:t>
            </a:r>
          </a:p>
          <a:p>
            <a:pPr algn="ctr">
              <a:buNone/>
            </a:pPr>
            <a:r>
              <a:rPr lang="zh-CN" altLang="en-US" sz="2400">
                <a:solidFill>
                  <a:srgbClr val="FF0000"/>
                </a:solidFill>
                <a:latin typeface="迷你简启体" pitchFamily="65" charset="-122"/>
                <a:ea typeface="迷你简启体" pitchFamily="65" charset="-122"/>
              </a:rPr>
              <a:t>仰天</a:t>
            </a:r>
            <a:r>
              <a:rPr lang="zh-CN" altLang="en-US" sz="2400">
                <a:latin typeface="迷你简启体" pitchFamily="65" charset="-122"/>
                <a:ea typeface="迷你简启体" pitchFamily="65" charset="-122"/>
              </a:rPr>
              <a:t> </a:t>
            </a:r>
            <a:r>
              <a:rPr lang="zh-CN" altLang="en-US" sz="2400">
                <a:solidFill>
                  <a:srgbClr val="FF0000"/>
                </a:solidFill>
                <a:latin typeface="迷你简启体" pitchFamily="65" charset="-122"/>
                <a:ea typeface="迷你简启体" pitchFamily="65" charset="-122"/>
              </a:rPr>
              <a:t>射落</a:t>
            </a:r>
            <a:r>
              <a:rPr lang="zh-CN" altLang="en-US" sz="2400">
                <a:latin typeface="迷你简启体" pitchFamily="65" charset="-122"/>
                <a:ea typeface="迷你简启体" pitchFamily="65" charset="-122"/>
              </a:rPr>
              <a:t>  </a:t>
            </a:r>
            <a:r>
              <a:rPr lang="zh-CN" altLang="en-US" sz="2400">
                <a:solidFill>
                  <a:srgbClr val="FF0000"/>
                </a:solidFill>
                <a:latin typeface="迷你简启体" pitchFamily="65" charset="-122"/>
                <a:ea typeface="迷你简启体" pitchFamily="65" charset="-122"/>
              </a:rPr>
              <a:t>衔</a:t>
            </a:r>
            <a:r>
              <a:rPr lang="zh-CN" altLang="en-US" sz="2400">
                <a:solidFill>
                  <a:srgbClr val="0000FF"/>
                </a:solidFill>
                <a:latin typeface="迷你简启体" pitchFamily="65" charset="-122"/>
                <a:ea typeface="迷你简启体" pitchFamily="65" charset="-122"/>
              </a:rPr>
              <a:t>芦鸿</a:t>
            </a:r>
            <a:r>
              <a:rPr lang="zh-CN" altLang="en-US" sz="2400">
                <a:latin typeface="迷你简启体" pitchFamily="65" charset="-122"/>
                <a:ea typeface="迷你简启体" pitchFamily="65" charset="-122"/>
              </a:rPr>
              <a:t>。</a:t>
            </a:r>
            <a:br>
              <a:rPr lang="zh-CN" altLang="en-US" sz="2400">
                <a:latin typeface="迷你简启体" pitchFamily="65" charset="-122"/>
                <a:ea typeface="迷你简启体" pitchFamily="65" charset="-122"/>
              </a:rPr>
            </a:br>
            <a:r>
              <a:rPr lang="zh-CN" altLang="en-US" sz="2400">
                <a:solidFill>
                  <a:srgbClr val="0000FF"/>
                </a:solidFill>
                <a:latin typeface="迷你简启体" pitchFamily="65" charset="-122"/>
                <a:ea typeface="迷你简启体" pitchFamily="65" charset="-122"/>
              </a:rPr>
              <a:t>麻衣</a:t>
            </a:r>
            <a:r>
              <a:rPr lang="zh-CN" altLang="en-US" sz="2400">
                <a:latin typeface="迷你简启体" pitchFamily="65" charset="-122"/>
                <a:ea typeface="迷你简启体" pitchFamily="65" charset="-122"/>
              </a:rPr>
              <a:t> 黑肥  </a:t>
            </a:r>
            <a:r>
              <a:rPr lang="zh-CN" altLang="en-US" sz="2400">
                <a:solidFill>
                  <a:srgbClr val="FF0000"/>
                </a:solidFill>
                <a:latin typeface="迷你简启体" pitchFamily="65" charset="-122"/>
                <a:ea typeface="迷你简启体" pitchFamily="65" charset="-122"/>
              </a:rPr>
              <a:t>冲</a:t>
            </a:r>
            <a:r>
              <a:rPr lang="zh-CN" altLang="en-US" sz="2400">
                <a:solidFill>
                  <a:srgbClr val="0000FF"/>
                </a:solidFill>
                <a:latin typeface="迷你简启体" pitchFamily="65" charset="-122"/>
                <a:ea typeface="迷你简启体" pitchFamily="65" charset="-122"/>
              </a:rPr>
              <a:t>北风</a:t>
            </a:r>
            <a:r>
              <a:rPr lang="zh-CN" altLang="en-US" sz="2400">
                <a:latin typeface="迷你简启体" pitchFamily="65" charset="-122"/>
                <a:ea typeface="迷你简启体" pitchFamily="65" charset="-122"/>
              </a:rPr>
              <a:t>，</a:t>
            </a:r>
          </a:p>
          <a:p>
            <a:pPr algn="ctr">
              <a:buNone/>
            </a:pPr>
            <a:r>
              <a:rPr lang="zh-CN" altLang="en-US" sz="2400">
                <a:solidFill>
                  <a:srgbClr val="FF0000"/>
                </a:solidFill>
                <a:latin typeface="迷你简启体" pitchFamily="65" charset="-122"/>
                <a:ea typeface="迷你简启体" pitchFamily="65" charset="-122"/>
              </a:rPr>
              <a:t>带</a:t>
            </a:r>
            <a:r>
              <a:rPr lang="zh-CN" altLang="en-US" sz="2400">
                <a:solidFill>
                  <a:srgbClr val="0000FF"/>
                </a:solidFill>
                <a:latin typeface="迷你简启体" pitchFamily="65" charset="-122"/>
                <a:ea typeface="迷你简启体" pitchFamily="65" charset="-122"/>
              </a:rPr>
              <a:t>酒</a:t>
            </a:r>
            <a:r>
              <a:rPr lang="zh-CN" altLang="en-US" sz="2400">
                <a:latin typeface="迷你简启体" pitchFamily="65" charset="-122"/>
                <a:ea typeface="迷你简启体" pitchFamily="65" charset="-122"/>
              </a:rPr>
              <a:t> </a:t>
            </a:r>
            <a:r>
              <a:rPr lang="zh-CN" altLang="en-US" sz="2400">
                <a:solidFill>
                  <a:srgbClr val="0000FF"/>
                </a:solidFill>
                <a:latin typeface="迷你简启体" pitchFamily="65" charset="-122"/>
                <a:ea typeface="迷你简启体" pitchFamily="65" charset="-122"/>
              </a:rPr>
              <a:t>日</a:t>
            </a:r>
            <a:r>
              <a:rPr lang="zh-CN" altLang="en-US" sz="2400">
                <a:latin typeface="迷你简启体" pitchFamily="65" charset="-122"/>
                <a:ea typeface="迷你简启体" pitchFamily="65" charset="-122"/>
              </a:rPr>
              <a:t>晚  </a:t>
            </a:r>
            <a:r>
              <a:rPr lang="zh-CN" altLang="en-US" sz="2400">
                <a:solidFill>
                  <a:srgbClr val="FF0000"/>
                </a:solidFill>
                <a:latin typeface="迷你简启体" pitchFamily="65" charset="-122"/>
                <a:ea typeface="迷你简启体" pitchFamily="65" charset="-122"/>
              </a:rPr>
              <a:t>歌</a:t>
            </a:r>
            <a:r>
              <a:rPr lang="zh-CN" altLang="en-US" sz="2400">
                <a:solidFill>
                  <a:srgbClr val="0000FF"/>
                </a:solidFill>
                <a:latin typeface="迷你简启体" pitchFamily="65" charset="-122"/>
                <a:ea typeface="迷你简启体" pitchFamily="65" charset="-122"/>
              </a:rPr>
              <a:t>田中</a:t>
            </a:r>
            <a:r>
              <a:rPr lang="zh-CN" altLang="en-US" sz="2400">
                <a:latin typeface="迷你简启体" pitchFamily="65" charset="-122"/>
                <a:ea typeface="迷你简启体" pitchFamily="65" charset="-122"/>
              </a:rPr>
              <a:t>。</a:t>
            </a:r>
            <a:br>
              <a:rPr lang="zh-CN" altLang="en-US" sz="2400">
                <a:latin typeface="迷你简启体" pitchFamily="65" charset="-122"/>
                <a:ea typeface="迷你简启体" pitchFamily="65" charset="-122"/>
              </a:rPr>
            </a:br>
            <a:r>
              <a:rPr lang="zh-CN" altLang="en-US" sz="2400">
                <a:solidFill>
                  <a:srgbClr val="0000FF"/>
                </a:solidFill>
                <a:latin typeface="迷你简启体" pitchFamily="65" charset="-122"/>
                <a:ea typeface="迷你简启体" pitchFamily="65" charset="-122"/>
              </a:rPr>
              <a:t>男儿</a:t>
            </a:r>
            <a:r>
              <a:rPr lang="zh-CN" altLang="en-US" sz="2400">
                <a:latin typeface="迷你简启体" pitchFamily="65" charset="-122"/>
                <a:ea typeface="迷你简启体" pitchFamily="65" charset="-122"/>
              </a:rPr>
              <a:t> 屈</a:t>
            </a:r>
            <a:r>
              <a:rPr lang="zh-CN" altLang="en-US" sz="2400">
                <a:solidFill>
                  <a:srgbClr val="FF0000"/>
                </a:solidFill>
                <a:latin typeface="迷你简启体" pitchFamily="65" charset="-122"/>
                <a:ea typeface="迷你简启体" pitchFamily="65" charset="-122"/>
              </a:rPr>
              <a:t>穷</a:t>
            </a:r>
            <a:r>
              <a:rPr lang="zh-CN" altLang="en-US" sz="2400">
                <a:latin typeface="迷你简启体" pitchFamily="65" charset="-122"/>
                <a:ea typeface="迷你简启体" pitchFamily="65" charset="-122"/>
              </a:rPr>
              <a:t>  心不</a:t>
            </a:r>
            <a:r>
              <a:rPr lang="zh-CN" altLang="en-US" sz="2400">
                <a:solidFill>
                  <a:srgbClr val="FF0000"/>
                </a:solidFill>
                <a:latin typeface="迷你简启体" pitchFamily="65" charset="-122"/>
                <a:ea typeface="迷你简启体" pitchFamily="65" charset="-122"/>
              </a:rPr>
              <a:t>穷</a:t>
            </a:r>
            <a:r>
              <a:rPr lang="zh-CN" altLang="en-US" sz="2400">
                <a:latin typeface="迷你简启体" pitchFamily="65" charset="-122"/>
                <a:ea typeface="迷你简启体" pitchFamily="65" charset="-122"/>
              </a:rPr>
              <a:t>，</a:t>
            </a:r>
          </a:p>
          <a:p>
            <a:pPr algn="ctr">
              <a:buNone/>
            </a:pPr>
            <a:r>
              <a:rPr lang="zh-CN" altLang="en-US" sz="2400">
                <a:latin typeface="迷你简启体" pitchFamily="65" charset="-122"/>
                <a:ea typeface="迷你简启体" pitchFamily="65" charset="-122"/>
              </a:rPr>
              <a:t>枯荣 不等  </a:t>
            </a:r>
            <a:r>
              <a:rPr lang="zh-CN" altLang="en-US" sz="2400">
                <a:solidFill>
                  <a:srgbClr val="FF0000"/>
                </a:solidFill>
                <a:latin typeface="迷你简启体" pitchFamily="65" charset="-122"/>
                <a:ea typeface="迷你简启体" pitchFamily="65" charset="-122"/>
              </a:rPr>
              <a:t>嗔</a:t>
            </a:r>
            <a:r>
              <a:rPr lang="zh-CN" altLang="en-US" sz="2400">
                <a:solidFill>
                  <a:srgbClr val="0000FF"/>
                </a:solidFill>
                <a:latin typeface="迷你简启体" pitchFamily="65" charset="-122"/>
                <a:ea typeface="迷你简启体" pitchFamily="65" charset="-122"/>
              </a:rPr>
              <a:t>天公</a:t>
            </a:r>
            <a:r>
              <a:rPr lang="zh-CN" altLang="en-US" sz="2400">
                <a:latin typeface="迷你简启体" pitchFamily="65" charset="-122"/>
                <a:ea typeface="迷你简启体" pitchFamily="65" charset="-122"/>
              </a:rPr>
              <a:t>。</a:t>
            </a:r>
            <a:br>
              <a:rPr lang="zh-CN" altLang="en-US" sz="2400">
                <a:latin typeface="迷你简启体" pitchFamily="65" charset="-122"/>
                <a:ea typeface="迷你简启体" pitchFamily="65" charset="-122"/>
              </a:rPr>
            </a:br>
            <a:r>
              <a:rPr lang="zh-CN" altLang="en-US" sz="2400">
                <a:solidFill>
                  <a:srgbClr val="0000FF"/>
                </a:solidFill>
                <a:latin typeface="迷你简启体" pitchFamily="65" charset="-122"/>
                <a:ea typeface="迷你简启体" pitchFamily="65" charset="-122"/>
              </a:rPr>
              <a:t>寒风</a:t>
            </a:r>
            <a:r>
              <a:rPr lang="zh-CN" altLang="en-US" sz="2400">
                <a:latin typeface="迷你简启体" pitchFamily="65" charset="-122"/>
                <a:ea typeface="迷你简启体" pitchFamily="65" charset="-122"/>
              </a:rPr>
              <a:t> 又</a:t>
            </a:r>
            <a:r>
              <a:rPr lang="zh-CN" altLang="en-US" sz="2400">
                <a:solidFill>
                  <a:srgbClr val="FF0000"/>
                </a:solidFill>
                <a:latin typeface="迷你简启体" pitchFamily="65" charset="-122"/>
                <a:ea typeface="迷你简启体" pitchFamily="65" charset="-122"/>
              </a:rPr>
              <a:t>变为  </a:t>
            </a:r>
            <a:r>
              <a:rPr lang="zh-CN" altLang="en-US" sz="2400">
                <a:solidFill>
                  <a:srgbClr val="0000FF"/>
                </a:solidFill>
                <a:latin typeface="迷你简启体" pitchFamily="65" charset="-122"/>
                <a:ea typeface="迷你简启体" pitchFamily="65" charset="-122"/>
              </a:rPr>
              <a:t>春柳</a:t>
            </a:r>
            <a:r>
              <a:rPr lang="zh-CN" altLang="en-US" sz="2400">
                <a:latin typeface="迷你简启体" pitchFamily="65" charset="-122"/>
                <a:ea typeface="迷你简启体" pitchFamily="65" charset="-122"/>
              </a:rPr>
              <a:t>，</a:t>
            </a:r>
          </a:p>
          <a:p>
            <a:pPr>
              <a:buNone/>
            </a:pPr>
            <a:r>
              <a:rPr lang="zh-CN" altLang="en-US" sz="2400">
                <a:latin typeface="迷你简启体" pitchFamily="65" charset="-122"/>
                <a:ea typeface="迷你简启体" pitchFamily="65" charset="-122"/>
              </a:rPr>
              <a:t> </a:t>
            </a:r>
            <a:r>
              <a:rPr lang="zh-CN" altLang="en-US" sz="2400">
                <a:solidFill>
                  <a:srgbClr val="0000FF"/>
                </a:solidFill>
                <a:latin typeface="迷你简启体" pitchFamily="65" charset="-122"/>
                <a:ea typeface="迷你简启体" pitchFamily="65" charset="-122"/>
              </a:rPr>
              <a:t>条条</a:t>
            </a:r>
            <a:r>
              <a:rPr lang="zh-CN" altLang="en-US" sz="2400">
                <a:latin typeface="迷你简启体" pitchFamily="65" charset="-122"/>
                <a:ea typeface="迷你简启体" pitchFamily="65" charset="-122"/>
              </a:rPr>
              <a:t> 看即  </a:t>
            </a:r>
            <a:r>
              <a:rPr lang="zh-CN" altLang="en-US" sz="2400">
                <a:solidFill>
                  <a:srgbClr val="0000FF"/>
                </a:solidFill>
                <a:latin typeface="迷你简启体" pitchFamily="65" charset="-122"/>
                <a:ea typeface="迷你简启体" pitchFamily="65" charset="-122"/>
              </a:rPr>
              <a:t>烟</a:t>
            </a:r>
            <a:r>
              <a:rPr lang="zh-CN" altLang="en-US" sz="2400">
                <a:latin typeface="迷你简启体" pitchFamily="65" charset="-122"/>
                <a:ea typeface="迷你简启体" pitchFamily="65" charset="-122"/>
              </a:rPr>
              <a:t>濛濛。</a:t>
            </a:r>
            <a:endParaRPr lang="zh-CN" altLang="en-US">
              <a:latin typeface="Arial" panose="020B0604020202020204" pitchFamily="34" charset="0"/>
              <a:ea typeface="宋体" panose="02010600030101010101" pitchFamily="2" charset="-122"/>
            </a:endParaRPr>
          </a:p>
        </p:txBody>
      </p:sp>
    </p:spTree>
  </p:cSld>
  <p:clrMapOvr>
    <a:masterClrMapping/>
  </p:clrMapOvr>
  <p:transition>
    <p:randomBar dir="vert"/>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LIDE_ID_2" val="{7A192625-746D-4976-B0F8-16B9B300D28F}"/>
  <p:tag name="GENSWF_ADVANCE_TIME" val="7.25"/>
  <p:tag name="ISPRING_CUSTOM_TIMING_USED"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84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10074</Words>
  <Application>WPS 演示</Application>
  <PresentationFormat>自定义</PresentationFormat>
  <Paragraphs>845</Paragraphs>
  <Slides>126</Slides>
  <Notes>11</Notes>
  <HiddenSlides>0</HiddenSlides>
  <MMClips>1</MMClips>
  <ScaleCrop>false</ScaleCrop>
  <HeadingPairs>
    <vt:vector size="4" baseType="variant">
      <vt:variant>
        <vt:lpstr>主题</vt:lpstr>
      </vt:variant>
      <vt:variant>
        <vt:i4>1</vt:i4>
      </vt:variant>
      <vt:variant>
        <vt:lpstr>幻灯片标题</vt:lpstr>
      </vt:variant>
      <vt:variant>
        <vt:i4>126</vt:i4>
      </vt:variant>
    </vt:vector>
  </HeadingPairs>
  <TitlesOfParts>
    <vt:vector size="127" baseType="lpstr">
      <vt:lpstr>Office 主题</vt:lpstr>
      <vt:lpstr>幻灯片 1</vt:lpstr>
      <vt:lpstr>   【赠药山高僧惟俨二首】   李翱  </vt:lpstr>
      <vt:lpstr>   【赠药山高僧惟俨二首】   李翱  </vt:lpstr>
      <vt:lpstr>幻灯片 4</vt:lpstr>
      <vt:lpstr>幻灯片 5</vt:lpstr>
      <vt:lpstr>幻灯片 6</vt:lpstr>
      <vt:lpstr>幻灯片 7</vt:lpstr>
      <vt:lpstr>幻灯片 8</vt:lpstr>
      <vt:lpstr>幻灯片 9</vt:lpstr>
      <vt:lpstr>幻灯片 10</vt:lpstr>
      <vt:lpstr>必备知识</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（西周初年至春秋中叶(前11世纪至前6世纪)的诗歌,共305篇）</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“四层”与“六大能力”</vt:lpstr>
      <vt:lpstr>幻灯片 56</vt:lpstr>
      <vt:lpstr>从鉴赏高度突破文学类阅读</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近三年诗歌鉴赏题命题汇总</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 读懂诗歌，再看选项，不为所惑 </vt:lpstr>
      <vt:lpstr>幻灯片 102</vt:lpstr>
      <vt:lpstr>幻灯片 103</vt:lpstr>
      <vt:lpstr>幻灯片 104</vt:lpstr>
      <vt:lpstr>解读诗歌的思维过程</vt:lpstr>
      <vt:lpstr>幻灯片 106</vt:lpstr>
      <vt:lpstr>幻灯片 107</vt:lpstr>
      <vt:lpstr>幻灯片 108</vt:lpstr>
      <vt:lpstr>幻灯片 109</vt:lpstr>
      <vt:lpstr>幻灯片 110</vt:lpstr>
      <vt:lpstr>衡水中学2017届700班李筱箐三次调考作文卷</vt:lpstr>
      <vt:lpstr>练字的动力是看到自己字很烂</vt:lpstr>
      <vt:lpstr>近三年写作命题汇总</vt:lpstr>
      <vt:lpstr>幻灯片 114</vt:lpstr>
      <vt:lpstr>幻灯片 115</vt:lpstr>
      <vt:lpstr>幻灯片 116</vt:lpstr>
      <vt:lpstr>幻灯片 117</vt:lpstr>
      <vt:lpstr>幻灯片 118</vt:lpstr>
      <vt:lpstr>幻灯片 119</vt:lpstr>
      <vt:lpstr>新课标  新考纲  新高考</vt:lpstr>
      <vt:lpstr>新课标  新考纲  新高考</vt:lpstr>
      <vt:lpstr>新课标  新考纲  新高考</vt:lpstr>
      <vt:lpstr>幻灯片 123</vt:lpstr>
      <vt:lpstr>幻灯片 124</vt:lpstr>
      <vt:lpstr>幻灯片 125</vt:lpstr>
      <vt:lpstr>幻灯片 126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CJ</dc:creator>
  <cp:lastModifiedBy>微软用户</cp:lastModifiedBy>
  <cp:revision>130</cp:revision>
  <dcterms:created xsi:type="dcterms:W3CDTF">2017-06-26T14:29:00Z</dcterms:created>
  <dcterms:modified xsi:type="dcterms:W3CDTF">2018-10-05T01:33:55Z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2052-10.1.0.7521</vt:lpwstr>
  </property>
</Properties>
</file>