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286" r:id="rId4"/>
    <p:sldId id="287" r:id="rId5"/>
    <p:sldId id="288" r:id="rId6"/>
    <p:sldId id="289" r:id="rId7"/>
    <p:sldId id="324" r:id="rId8"/>
    <p:sldId id="325" r:id="rId9"/>
    <p:sldId id="290" r:id="rId10"/>
    <p:sldId id="292" r:id="rId11"/>
    <p:sldId id="295" r:id="rId13"/>
    <p:sldId id="296" r:id="rId14"/>
    <p:sldId id="298" r:id="rId15"/>
    <p:sldId id="299" r:id="rId16"/>
    <p:sldId id="300" r:id="rId17"/>
    <p:sldId id="302" r:id="rId18"/>
    <p:sldId id="303" r:id="rId19"/>
    <p:sldId id="304" r:id="rId20"/>
    <p:sldId id="305" r:id="rId21"/>
    <p:sldId id="306" r:id="rId22"/>
    <p:sldId id="307" r:id="rId23"/>
    <p:sldId id="308" r:id="rId24"/>
    <p:sldId id="309" r:id="rId25"/>
    <p:sldId id="310" r:id="rId26"/>
    <p:sldId id="326" r:id="rId27"/>
    <p:sldId id="311" r:id="rId28"/>
    <p:sldId id="312" r:id="rId29"/>
    <p:sldId id="313" r:id="rId30"/>
    <p:sldId id="314" r:id="rId31"/>
    <p:sldId id="315" r:id="rId32"/>
    <p:sldId id="328" r:id="rId33"/>
    <p:sldId id="329" r:id="rId34"/>
    <p:sldId id="327" r:id="rId35"/>
    <p:sldId id="330" r:id="rId36"/>
    <p:sldId id="331" r:id="rId37"/>
    <p:sldId id="318" r:id="rId38"/>
    <p:sldId id="319" r:id="rId39"/>
    <p:sldId id="320" r:id="rId40"/>
    <p:sldId id="321" r:id="rId41"/>
    <p:sldId id="322"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0A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9" autoAdjust="0"/>
    <p:restoredTop sz="94660"/>
  </p:normalViewPr>
  <p:slideViewPr>
    <p:cSldViewPr>
      <p:cViewPr varScale="1">
        <p:scale>
          <a:sx n="84" d="100"/>
          <a:sy n="84" d="100"/>
        </p:scale>
        <p:origin x="-113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E8C70-3A3A-4511-93DA-207E538BE3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EE5452-AA20-4116-A9D5-102E877E1EA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p:spPr>
      </p:sp>
      <p:sp>
        <p:nvSpPr>
          <p:cNvPr id="11267"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11268" name="页脚占位符 1"/>
          <p:cNvSpPr>
            <a:spLocks noGrp="1"/>
          </p:cNvSpPr>
          <p:nvPr>
            <p:ph type="ftr" sz="quarter" idx="4"/>
          </p:nvPr>
        </p:nvSpPr>
        <p:spPr bwMode="auto">
          <a:noFill/>
          <a:ln>
            <a:miter lim="800000"/>
          </a:ln>
        </p:spPr>
        <p:txBody>
          <a:bodyPr wrap="square" numCol="1"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
        <p:nvSpPr>
          <p:cNvPr id="11269" name="页眉占位符 2"/>
          <p:cNvSpPr>
            <a:spLocks noGrp="1"/>
          </p:cNvSpPr>
          <p:nvPr>
            <p:ph type="hdr" sz="quarter"/>
          </p:nvPr>
        </p:nvSpPr>
        <p:spPr bwMode="auto">
          <a:noFill/>
          <a:ln>
            <a:miter lim="800000"/>
          </a:ln>
        </p:spPr>
        <p:txBody>
          <a:bodyPr wrap="square" numCol="1" anchor="t"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p:spPr>
      </p:sp>
      <p:sp>
        <p:nvSpPr>
          <p:cNvPr id="34819"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34820" name="页脚占位符 1"/>
          <p:cNvSpPr>
            <a:spLocks noGrp="1"/>
          </p:cNvSpPr>
          <p:nvPr>
            <p:ph type="ftr" sz="quarter" idx="4"/>
          </p:nvPr>
        </p:nvSpPr>
        <p:spPr bwMode="auto">
          <a:noFill/>
          <a:ln>
            <a:miter lim="800000"/>
          </a:ln>
        </p:spPr>
        <p:txBody>
          <a:bodyPr wrap="square" numCol="1"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
        <p:nvSpPr>
          <p:cNvPr id="34821" name="页眉占位符 2"/>
          <p:cNvSpPr>
            <a:spLocks noGrp="1"/>
          </p:cNvSpPr>
          <p:nvPr>
            <p:ph type="hdr" sz="quarter"/>
          </p:nvPr>
        </p:nvSpPr>
        <p:spPr bwMode="auto">
          <a:noFill/>
          <a:ln>
            <a:miter lim="800000"/>
          </a:ln>
        </p:spPr>
        <p:txBody>
          <a:bodyPr wrap="square" numCol="1" anchor="t" anchorCtr="0" compatLnSpc="1"/>
          <a:lstStyle/>
          <a:p>
            <a:r>
              <a:rPr lang="zh-CN" altLang="en-US" smtClean="0">
                <a:latin typeface="Arial" panose="020B0604020202020204" pitchFamily="34" charset="0"/>
              </a:rPr>
              <a:t>状元成才路</a:t>
            </a:r>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836712"/>
            <a:ext cx="8229600" cy="93610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927373"/>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8_标题幻灯片">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9_标题幻灯片">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0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1_标题幻灯片">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2_标题幻灯片">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3_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5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6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4" Type="http://schemas.openxmlformats.org/officeDocument/2006/relationships/theme" Target="../theme/theme1.xml"/><Relationship Id="rId33" Type="http://schemas.openxmlformats.org/officeDocument/2006/relationships/image" Target="../media/image2.png"/><Relationship Id="rId32" Type="http://schemas.openxmlformats.org/officeDocument/2006/relationships/image" Target="../media/image1.jpeg"/><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36512" y="13553"/>
            <a:ext cx="9144000" cy="6840503"/>
          </a:xfrm>
          <a:prstGeom prst="rect">
            <a:avLst/>
          </a:prstGeom>
        </p:spPr>
      </p:pic>
      <p:pic>
        <p:nvPicPr>
          <p:cNvPr id="9" name="图片 8"/>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35496" y="720795"/>
            <a:ext cx="9036496" cy="5948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11.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6230" y="3683030"/>
            <a:ext cx="4317019" cy="1160513"/>
          </a:xfrm>
          <a:prstGeom prst="rect">
            <a:avLst/>
          </a:prstGeom>
        </p:spPr>
      </p:pic>
      <p:sp>
        <p:nvSpPr>
          <p:cNvPr id="8" name="TextBox 7"/>
          <p:cNvSpPr txBox="1"/>
          <p:nvPr/>
        </p:nvSpPr>
        <p:spPr>
          <a:xfrm>
            <a:off x="448586" y="2132856"/>
            <a:ext cx="8245554" cy="986360"/>
          </a:xfrm>
          <a:prstGeom prst="rect">
            <a:avLst/>
          </a:prstGeom>
          <a:noFill/>
        </p:spPr>
        <p:txBody>
          <a:bodyPr wrap="square" rtlCol="0">
            <a:spAutoFit/>
          </a:bodyPr>
          <a:lstStyle/>
          <a:p>
            <a:pPr algn="ctr">
              <a:lnSpc>
                <a:spcPct val="150000"/>
              </a:lnSpc>
            </a:pPr>
            <a:r>
              <a:rPr lang="en-US" altLang="zh-CN" sz="4400" b="1" dirty="0" smtClean="0">
                <a:solidFill>
                  <a:srgbClr val="F60A75"/>
                </a:solidFill>
                <a:latin typeface="Times New Roman" panose="02020603050405020304" pitchFamily="18" charset="0"/>
                <a:cs typeface="Times New Roman" panose="02020603050405020304" pitchFamily="18" charset="0"/>
              </a:rPr>
              <a:t>9    </a:t>
            </a:r>
            <a:r>
              <a:rPr lang="zh-CN" altLang="en-US" sz="4400" b="1" dirty="0" smtClean="0">
                <a:solidFill>
                  <a:srgbClr val="F60A75"/>
                </a:solidFill>
                <a:latin typeface="Times New Roman" panose="02020603050405020304" pitchFamily="18" charset="0"/>
                <a:cs typeface="Times New Roman" panose="02020603050405020304" pitchFamily="18" charset="0"/>
              </a:rPr>
              <a:t>美丽的颜色</a:t>
            </a:r>
            <a:endParaRPr lang="en-US" altLang="zh-CN" sz="4400" b="1" dirty="0" smtClean="0">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236" y="1328181"/>
            <a:ext cx="954026" cy="804675"/>
          </a:xfrm>
          <a:prstGeom prst="rect">
            <a:avLst/>
          </a:prstGeom>
        </p:spPr>
      </p:pic>
      <p:sp>
        <p:nvSpPr>
          <p:cNvPr id="9" name="TextBox 8"/>
          <p:cNvSpPr txBox="1"/>
          <p:nvPr/>
        </p:nvSpPr>
        <p:spPr>
          <a:xfrm>
            <a:off x="2996230" y="3941253"/>
            <a:ext cx="3668947" cy="707886"/>
          </a:xfrm>
          <a:prstGeom prst="rect">
            <a:avLst/>
          </a:prstGeom>
          <a:noFill/>
        </p:spPr>
        <p:txBody>
          <a:bodyPr wrap="square" rtlCol="0">
            <a:spAutoFit/>
          </a:bodyPr>
          <a:lstStyle/>
          <a:p>
            <a:pPr algn="ctr"/>
            <a:r>
              <a:rPr lang="zh-CN" altLang="en-US" sz="4000" dirty="0" smtClean="0">
                <a:latin typeface="Times New Roman" panose="02020603050405020304" pitchFamily="18" charset="0"/>
                <a:cs typeface="Times New Roman" panose="02020603050405020304" pitchFamily="18" charset="0"/>
              </a:rPr>
              <a:t>艾芙</a:t>
            </a:r>
            <a:r>
              <a:rPr lang="en-US" altLang="zh-CN" sz="4000" dirty="0" smtClean="0">
                <a:latin typeface="Times New Roman" panose="02020603050405020304" pitchFamily="18" charset="0"/>
                <a:cs typeface="Times New Roman" panose="02020603050405020304" pitchFamily="18" charset="0"/>
              </a:rPr>
              <a:t>·</a:t>
            </a:r>
            <a:r>
              <a:rPr lang="zh-CN" altLang="en-US" sz="4000" dirty="0" smtClean="0">
                <a:latin typeface="Times New Roman" panose="02020603050405020304" pitchFamily="18" charset="0"/>
                <a:cs typeface="Times New Roman" panose="02020603050405020304" pitchFamily="18" charset="0"/>
              </a:rPr>
              <a:t>居里</a:t>
            </a:r>
            <a:endParaRPr lang="zh-CN" altLang="en-US" sz="4000"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2193" y="3488626"/>
            <a:ext cx="4351056" cy="1160513"/>
          </a:xfrm>
          <a:prstGeom prst="rect">
            <a:avLst/>
          </a:prstGeom>
        </p:spPr>
      </p:pic>
      <p:sp>
        <p:nvSpPr>
          <p:cNvPr id="11" name="TextBox 10"/>
          <p:cNvSpPr txBox="1"/>
          <p:nvPr/>
        </p:nvSpPr>
        <p:spPr>
          <a:xfrm>
            <a:off x="3030265" y="3819225"/>
            <a:ext cx="3668947" cy="707886"/>
          </a:xfrm>
          <a:prstGeom prst="rect">
            <a:avLst/>
          </a:prstGeom>
          <a:noFill/>
        </p:spPr>
        <p:txBody>
          <a:bodyPr wrap="square" rtlCol="0">
            <a:spAutoFit/>
          </a:bodyPr>
          <a:lstStyle/>
          <a:p>
            <a:pPr algn="ctr"/>
            <a:r>
              <a:rPr lang="zh-CN" altLang="en-US" sz="4000" dirty="0" smtClean="0">
                <a:latin typeface="Times New Roman" panose="02020603050405020304" pitchFamily="18" charset="0"/>
                <a:cs typeface="Times New Roman" panose="02020603050405020304" pitchFamily="18" charset="0"/>
              </a:rPr>
              <a:t>艾芙</a:t>
            </a:r>
            <a:r>
              <a:rPr lang="en-US" altLang="zh-CN" sz="4000" dirty="0" smtClean="0">
                <a:latin typeface="Times New Roman" panose="02020603050405020304" pitchFamily="18" charset="0"/>
                <a:cs typeface="Times New Roman" panose="02020603050405020304" pitchFamily="18" charset="0"/>
              </a:rPr>
              <a:t>·</a:t>
            </a:r>
            <a:r>
              <a:rPr lang="zh-CN" altLang="en-US" sz="4000" dirty="0" smtClean="0">
                <a:latin typeface="Times New Roman" panose="02020603050405020304" pitchFamily="18" charset="0"/>
                <a:cs typeface="Times New Roman" panose="02020603050405020304" pitchFamily="18" charset="0"/>
              </a:rPr>
              <a:t>居里</a:t>
            </a:r>
            <a:endParaRPr lang="zh-CN" altLang="en-US" sz="4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03848" y="990560"/>
            <a:ext cx="2952328"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6"/>
          <p:cNvSpPr txBox="1">
            <a:spLocks noChangeArrowheads="1"/>
          </p:cNvSpPr>
          <p:nvPr/>
        </p:nvSpPr>
        <p:spPr bwMode="auto">
          <a:xfrm>
            <a:off x="3325317" y="1084069"/>
            <a:ext cx="26564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重点词语解释</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2" name="矩形 1"/>
          <p:cNvSpPr/>
          <p:nvPr/>
        </p:nvSpPr>
        <p:spPr>
          <a:xfrm>
            <a:off x="539552" y="2060848"/>
            <a:ext cx="8208912" cy="3970318"/>
          </a:xfrm>
          <a:prstGeom prst="rect">
            <a:avLst/>
          </a:prstGeom>
        </p:spPr>
        <p:txBody>
          <a:bodyPr wrap="square">
            <a:spAutoFit/>
          </a:bodyPr>
          <a:lstStyle/>
          <a:p>
            <a:r>
              <a:rPr lang="en-US" altLang="zh-CN" sz="2800" dirty="0"/>
              <a:t>【</a:t>
            </a:r>
            <a:r>
              <a:rPr lang="zh-CN" altLang="en-US" sz="2800" dirty="0">
                <a:solidFill>
                  <a:srgbClr val="FF0000"/>
                </a:solidFill>
              </a:rPr>
              <a:t>微妙</a:t>
            </a:r>
            <a:r>
              <a:rPr lang="en-US" altLang="zh-CN" sz="2800" dirty="0"/>
              <a:t>】 </a:t>
            </a:r>
            <a:r>
              <a:rPr lang="zh-CN" altLang="en-US" sz="2800" dirty="0"/>
              <a:t>深奥玄妙，难以捉摸。</a:t>
            </a:r>
            <a:endParaRPr lang="zh-CN" altLang="en-US" sz="2800" dirty="0"/>
          </a:p>
          <a:p>
            <a:r>
              <a:rPr lang="en-US" altLang="zh-CN" sz="2800" dirty="0" smtClean="0"/>
              <a:t>【</a:t>
            </a:r>
            <a:r>
              <a:rPr lang="zh-CN" altLang="en-US" sz="2800" dirty="0">
                <a:solidFill>
                  <a:srgbClr val="FF0000"/>
                </a:solidFill>
              </a:rPr>
              <a:t>炽热</a:t>
            </a:r>
            <a:r>
              <a:rPr lang="en-US" altLang="zh-CN" sz="2800" dirty="0"/>
              <a:t>】 </a:t>
            </a:r>
            <a:r>
              <a:rPr lang="zh-CN" altLang="en-US" sz="2800" dirty="0"/>
              <a:t>温度高，极热。炽，（火）旺。</a:t>
            </a:r>
            <a:endParaRPr lang="zh-CN" altLang="en-US" sz="2800" dirty="0"/>
          </a:p>
          <a:p>
            <a:r>
              <a:rPr lang="en-US" altLang="zh-CN" sz="2800" dirty="0"/>
              <a:t>【</a:t>
            </a:r>
            <a:r>
              <a:rPr lang="zh-CN" altLang="en-US" sz="2800" dirty="0">
                <a:solidFill>
                  <a:srgbClr val="FF0000"/>
                </a:solidFill>
              </a:rPr>
              <a:t>骤雨</a:t>
            </a:r>
            <a:r>
              <a:rPr lang="en-US" altLang="zh-CN" sz="2800" dirty="0"/>
              <a:t>】 </a:t>
            </a:r>
            <a:r>
              <a:rPr lang="zh-CN" altLang="en-US" sz="2800" dirty="0"/>
              <a:t>急速降下的雨。</a:t>
            </a:r>
            <a:endParaRPr lang="zh-CN" altLang="en-US" sz="2800" dirty="0"/>
          </a:p>
          <a:p>
            <a:r>
              <a:rPr lang="en-US" altLang="zh-CN" sz="2800" dirty="0"/>
              <a:t>【</a:t>
            </a:r>
            <a:r>
              <a:rPr lang="zh-CN" altLang="en-US" sz="2800" dirty="0">
                <a:solidFill>
                  <a:srgbClr val="FF0000"/>
                </a:solidFill>
              </a:rPr>
              <a:t>猝</a:t>
            </a:r>
            <a:r>
              <a:rPr lang="en-US" altLang="zh-CN" sz="2800" dirty="0"/>
              <a:t>】 </a:t>
            </a:r>
            <a:r>
              <a:rPr lang="zh-CN" altLang="en-US" sz="2800" dirty="0"/>
              <a:t>突然</a:t>
            </a:r>
            <a:r>
              <a:rPr lang="zh-CN" altLang="en-US" sz="2800" dirty="0" smtClean="0"/>
              <a:t>。</a:t>
            </a:r>
            <a:endParaRPr lang="en-US" altLang="zh-CN" sz="2800" dirty="0" smtClean="0"/>
          </a:p>
          <a:p>
            <a:r>
              <a:rPr lang="en-US" altLang="zh-CN" sz="2800" dirty="0" smtClean="0"/>
              <a:t>【</a:t>
            </a:r>
            <a:r>
              <a:rPr lang="zh-CN" altLang="en-US" sz="2800" dirty="0">
                <a:solidFill>
                  <a:srgbClr val="FF0000"/>
                </a:solidFill>
              </a:rPr>
              <a:t>窒息</a:t>
            </a:r>
            <a:r>
              <a:rPr lang="en-US" altLang="zh-CN" sz="2800" dirty="0"/>
              <a:t>】 </a:t>
            </a:r>
            <a:r>
              <a:rPr lang="zh-CN" altLang="en-US" sz="2800" dirty="0"/>
              <a:t>因缺氧或呼吸系统障碍，导致呼吸困难，甚至停止呼吸。</a:t>
            </a:r>
            <a:endParaRPr lang="zh-CN" altLang="en-US" sz="2800" dirty="0"/>
          </a:p>
          <a:p>
            <a:r>
              <a:rPr lang="en-US" altLang="zh-CN" sz="2800" dirty="0" smtClean="0"/>
              <a:t>【</a:t>
            </a:r>
            <a:r>
              <a:rPr lang="zh-CN" altLang="en-US" sz="2800" dirty="0">
                <a:solidFill>
                  <a:srgbClr val="FF0000"/>
                </a:solidFill>
              </a:rPr>
              <a:t>离析</a:t>
            </a:r>
            <a:r>
              <a:rPr lang="en-US" altLang="zh-CN" sz="2800" dirty="0"/>
              <a:t>】 </a:t>
            </a:r>
            <a:r>
              <a:rPr lang="zh-CN" altLang="en-US" sz="2800" dirty="0"/>
              <a:t>文中指一种从矿石中提取金属的方法。</a:t>
            </a:r>
            <a:endParaRPr lang="zh-CN" altLang="en-US" sz="2800" dirty="0"/>
          </a:p>
          <a:p>
            <a:r>
              <a:rPr lang="en-US" altLang="zh-CN" sz="2800" dirty="0" smtClean="0"/>
              <a:t>【</a:t>
            </a:r>
            <a:r>
              <a:rPr lang="zh-CN" altLang="en-US" sz="2800" dirty="0">
                <a:solidFill>
                  <a:srgbClr val="FF0000"/>
                </a:solidFill>
              </a:rPr>
              <a:t>杂质</a:t>
            </a:r>
            <a:r>
              <a:rPr lang="en-US" altLang="zh-CN" sz="2800" dirty="0"/>
              <a:t>】 </a:t>
            </a:r>
            <a:r>
              <a:rPr lang="zh-CN" altLang="en-US" sz="2800" dirty="0"/>
              <a:t>某种物质中所夹杂的不纯的成分。</a:t>
            </a:r>
            <a:endParaRPr lang="zh-CN" altLang="en-US" sz="2800" dirty="0"/>
          </a:p>
          <a:p>
            <a:r>
              <a:rPr lang="en-US" altLang="zh-CN" sz="2800" dirty="0" smtClean="0"/>
              <a:t>【</a:t>
            </a:r>
            <a:r>
              <a:rPr lang="zh-CN" altLang="en-US" sz="2800" dirty="0">
                <a:solidFill>
                  <a:srgbClr val="FF0000"/>
                </a:solidFill>
              </a:rPr>
              <a:t>踱</a:t>
            </a:r>
            <a:r>
              <a:rPr lang="en-US" altLang="zh-CN" sz="2800" dirty="0"/>
              <a:t>】 </a:t>
            </a:r>
            <a:r>
              <a:rPr lang="zh-CN" altLang="en-US" sz="2800" dirty="0"/>
              <a:t>慢步行走</a:t>
            </a:r>
            <a:r>
              <a:rPr lang="zh-CN" altLang="en-US" sz="2800" dirty="0" smtClean="0"/>
              <a:t>。</a:t>
            </a:r>
            <a:endParaRPr lang="zh-CN" alt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916832"/>
            <a:ext cx="7704856" cy="3108543"/>
          </a:xfrm>
          <a:prstGeom prst="rect">
            <a:avLst/>
          </a:prstGeom>
        </p:spPr>
        <p:txBody>
          <a:bodyPr wrap="square">
            <a:spAutoFit/>
          </a:bodyPr>
          <a:lstStyle/>
          <a:p>
            <a:r>
              <a:rPr lang="en-US" altLang="zh-CN" sz="2800" dirty="0"/>
              <a:t>【</a:t>
            </a:r>
            <a:r>
              <a:rPr lang="zh-CN" altLang="en-US" sz="2800" dirty="0">
                <a:solidFill>
                  <a:srgbClr val="FF0000"/>
                </a:solidFill>
              </a:rPr>
              <a:t>景况</a:t>
            </a:r>
            <a:r>
              <a:rPr lang="en-US" altLang="zh-CN" sz="2800" dirty="0"/>
              <a:t>】 </a:t>
            </a:r>
            <a:r>
              <a:rPr lang="zh-CN" altLang="en-US" sz="2800" dirty="0"/>
              <a:t>情况。</a:t>
            </a:r>
            <a:endParaRPr lang="zh-CN" altLang="en-US" sz="2800" dirty="0"/>
          </a:p>
          <a:p>
            <a:r>
              <a:rPr lang="en-US" altLang="zh-CN" sz="2800" dirty="0"/>
              <a:t>【</a:t>
            </a:r>
            <a:r>
              <a:rPr lang="zh-CN" altLang="en-US" sz="2800" dirty="0">
                <a:solidFill>
                  <a:srgbClr val="FF0000"/>
                </a:solidFill>
              </a:rPr>
              <a:t>轮廓</a:t>
            </a:r>
            <a:r>
              <a:rPr lang="en-US" altLang="zh-CN" sz="2800" dirty="0"/>
              <a:t>】 </a:t>
            </a:r>
            <a:r>
              <a:rPr lang="zh-CN" altLang="en-US" sz="2800" dirty="0"/>
              <a:t>构成图形或物体的外缘的线条</a:t>
            </a:r>
            <a:r>
              <a:rPr lang="zh-CN" altLang="en-US" sz="2800" dirty="0" smtClean="0"/>
              <a:t>。</a:t>
            </a:r>
            <a:endParaRPr lang="en-US" altLang="zh-CN" sz="2800" dirty="0" smtClean="0"/>
          </a:p>
          <a:p>
            <a:r>
              <a:rPr lang="en-US" altLang="zh-CN" sz="2800" dirty="0" smtClean="0"/>
              <a:t>【</a:t>
            </a:r>
            <a:r>
              <a:rPr lang="zh-CN" altLang="en-US" sz="2800" dirty="0">
                <a:solidFill>
                  <a:srgbClr val="FF0000"/>
                </a:solidFill>
              </a:rPr>
              <a:t>筋疲力尽</a:t>
            </a:r>
            <a:r>
              <a:rPr lang="en-US" altLang="zh-CN" sz="2800" dirty="0"/>
              <a:t>】 </a:t>
            </a:r>
            <a:r>
              <a:rPr lang="zh-CN" altLang="en-US" sz="2800" dirty="0"/>
              <a:t>形容非常疲劳，一点儿力气也没有了。</a:t>
            </a:r>
            <a:endParaRPr lang="zh-CN" altLang="en-US" sz="2800" dirty="0"/>
          </a:p>
          <a:p>
            <a:r>
              <a:rPr lang="en-US" altLang="zh-CN" sz="2800" dirty="0"/>
              <a:t>【</a:t>
            </a:r>
            <a:r>
              <a:rPr lang="zh-CN" altLang="en-US" sz="2800" dirty="0">
                <a:solidFill>
                  <a:srgbClr val="FF0000"/>
                </a:solidFill>
              </a:rPr>
              <a:t>和颜悦色</a:t>
            </a:r>
            <a:r>
              <a:rPr lang="en-US" altLang="zh-CN" sz="2800" dirty="0"/>
              <a:t>】 </a:t>
            </a:r>
            <a:r>
              <a:rPr lang="zh-CN" altLang="en-US" sz="2800" dirty="0"/>
              <a:t>形容态度和蔼可亲。</a:t>
            </a:r>
            <a:endParaRPr lang="zh-CN" altLang="en-US" sz="2800" dirty="0"/>
          </a:p>
          <a:p>
            <a:r>
              <a:rPr lang="en-US" altLang="zh-CN" sz="2800" dirty="0"/>
              <a:t>【</a:t>
            </a:r>
            <a:r>
              <a:rPr lang="zh-CN" altLang="en-US" sz="2800" dirty="0">
                <a:solidFill>
                  <a:srgbClr val="FF0000"/>
                </a:solidFill>
              </a:rPr>
              <a:t>小心翼翼</a:t>
            </a:r>
            <a:r>
              <a:rPr lang="en-US" altLang="zh-CN" sz="2800" dirty="0"/>
              <a:t>】 </a:t>
            </a:r>
            <a:r>
              <a:rPr lang="zh-CN" altLang="en-US" sz="2800" dirty="0"/>
              <a:t>原形容严肃虔敬的样子，现用来形容举动十分谨慎，丝毫不敢疏忽。</a:t>
            </a:r>
            <a:endParaRPr lang="zh-CN" altLang="en-US" sz="28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64"/>
          <p:cNvSpPr txBox="1">
            <a:spLocks noChangeArrowheads="1"/>
          </p:cNvSpPr>
          <p:nvPr/>
        </p:nvSpPr>
        <p:spPr bwMode="auto">
          <a:xfrm>
            <a:off x="455614" y="2292351"/>
            <a:ext cx="8688387" cy="692497"/>
          </a:xfrm>
          <a:prstGeom prst="rect">
            <a:avLst/>
          </a:prstGeom>
          <a:noFill/>
          <a:ln w="9525">
            <a:noFill/>
            <a:miter lim="800000"/>
          </a:ln>
        </p:spPr>
        <p:txBody>
          <a:bodyPr>
            <a:spAutoFit/>
          </a:bodyPr>
          <a:lstStyle/>
          <a:p>
            <a:pPr eaLnBrk="1" hangingPunct="1">
              <a:lnSpc>
                <a:spcPct val="130000"/>
              </a:lnSpc>
            </a:pPr>
            <a:r>
              <a:rPr lang="zh-CN" altLang="en-US" sz="3000" b="1">
                <a:latin typeface="黑体" panose="02010609060101010101" pitchFamily="49" charset="-122"/>
                <a:ea typeface="黑体" panose="02010609060101010101" pitchFamily="49" charset="-122"/>
              </a:rPr>
              <a:t>朗读第</a:t>
            </a:r>
            <a:r>
              <a:rPr lang="en-US" altLang="zh-CN" sz="3000" b="1">
                <a:latin typeface="黑体" panose="02010609060101010101" pitchFamily="49" charset="-122"/>
                <a:ea typeface="黑体" panose="02010609060101010101" pitchFamily="49" charset="-122"/>
              </a:rPr>
              <a:t>1</a:t>
            </a:r>
            <a:r>
              <a:rPr lang="zh-CN" altLang="en-US" sz="3000" b="1">
                <a:latin typeface="黑体" panose="02010609060101010101" pitchFamily="49" charset="-122"/>
                <a:ea typeface="黑体" panose="02010609060101010101" pitchFamily="49" charset="-122"/>
              </a:rPr>
              <a:t>自然段，说说</a:t>
            </a:r>
            <a:r>
              <a:rPr lang="zh-CN" altLang="zh-CN" sz="3000" b="1">
                <a:latin typeface="黑体" panose="02010609060101010101" pitchFamily="49" charset="-122"/>
                <a:ea typeface="黑体" panose="02010609060101010101" pitchFamily="49" charset="-122"/>
              </a:rPr>
              <a:t>第</a:t>
            </a:r>
            <a:r>
              <a:rPr lang="en-US" altLang="zh-CN" sz="3000" b="1">
                <a:latin typeface="黑体" panose="02010609060101010101" pitchFamily="49" charset="-122"/>
                <a:ea typeface="黑体" panose="02010609060101010101" pitchFamily="49" charset="-122"/>
              </a:rPr>
              <a:t>1</a:t>
            </a:r>
            <a:r>
              <a:rPr lang="zh-CN" altLang="zh-CN" sz="3000" b="1">
                <a:latin typeface="黑体" panose="02010609060101010101" pitchFamily="49" charset="-122"/>
                <a:ea typeface="黑体" panose="02010609060101010101" pitchFamily="49" charset="-122"/>
              </a:rPr>
              <a:t>段在全文中有什么作用？</a:t>
            </a:r>
            <a:endParaRPr lang="en-US" altLang="zh-CN" sz="3000" b="1">
              <a:latin typeface="黑体" panose="02010609060101010101" pitchFamily="49" charset="-122"/>
              <a:ea typeface="黑体" panose="02010609060101010101" pitchFamily="49" charset="-122"/>
            </a:endParaRPr>
          </a:p>
        </p:txBody>
      </p:sp>
      <p:sp>
        <p:nvSpPr>
          <p:cNvPr id="10" name="TextBox 64"/>
          <p:cNvSpPr txBox="1">
            <a:spLocks noChangeArrowheads="1"/>
          </p:cNvSpPr>
          <p:nvPr/>
        </p:nvSpPr>
        <p:spPr bwMode="auto">
          <a:xfrm>
            <a:off x="577850" y="3215217"/>
            <a:ext cx="81851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defRPr/>
            </a:pPr>
            <a:r>
              <a:rPr lang="en-US" altLang="zh-CN" sz="2800" b="1" dirty="0" smtClean="0">
                <a:solidFill>
                  <a:srgbClr val="0000FF"/>
                </a:solidFill>
                <a:latin typeface="+mn-ea"/>
                <a:ea typeface="+mn-ea"/>
              </a:rPr>
              <a:t>    </a:t>
            </a:r>
            <a:r>
              <a:rPr lang="zh-CN" altLang="zh-CN" sz="2800" b="1" dirty="0" smtClean="0">
                <a:solidFill>
                  <a:srgbClr val="0000FF"/>
                </a:solidFill>
                <a:latin typeface="+mn-ea"/>
                <a:ea typeface="+mn-ea"/>
              </a:rPr>
              <a:t>起到总起概括的作用。居里夫人两个重要阶段的共同特点是“最简陋的背景”。</a:t>
            </a:r>
            <a:endParaRPr lang="en-US" altLang="zh-CN" sz="2800" b="1" dirty="0" smtClean="0">
              <a:solidFill>
                <a:srgbClr val="0000FF"/>
              </a:solidFill>
              <a:latin typeface="+mn-ea"/>
              <a:ea typeface="+mn-ea"/>
            </a:endParaRPr>
          </a:p>
        </p:txBody>
      </p:sp>
      <p:sp>
        <p:nvSpPr>
          <p:cNvPr id="11" name="圆角矩形 10"/>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走进课文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a:spLocks noChangeArrowheads="1"/>
          </p:cNvSpPr>
          <p:nvPr/>
        </p:nvSpPr>
        <p:spPr bwMode="auto">
          <a:xfrm>
            <a:off x="455613" y="1340768"/>
            <a:ext cx="8185150" cy="1938992"/>
          </a:xfrm>
          <a:prstGeom prst="rect">
            <a:avLst/>
          </a:prstGeom>
          <a:noFill/>
          <a:ln w="9525">
            <a:noFill/>
            <a:miter lim="800000"/>
          </a:ln>
        </p:spPr>
        <p:txBody>
          <a:bodyPr>
            <a:spAutoFit/>
          </a:bodyPr>
          <a:lstStyle/>
          <a:p>
            <a:pPr eaLnBrk="1" hangingPunct="1">
              <a:lnSpc>
                <a:spcPct val="200000"/>
              </a:lnSpc>
            </a:pPr>
            <a:r>
              <a:rPr lang="zh-CN" altLang="en-US" sz="3000" b="1" dirty="0">
                <a:latin typeface="黑体" panose="02010609060101010101" pitchFamily="49" charset="-122"/>
                <a:ea typeface="黑体" panose="02010609060101010101" pitchFamily="49" charset="-122"/>
              </a:rPr>
              <a:t>    </a:t>
            </a:r>
            <a:r>
              <a:rPr lang="zh-CN" altLang="en-US" sz="3000" b="1" dirty="0" smtClean="0">
                <a:latin typeface="黑体" panose="02010609060101010101" pitchFamily="49" charset="-122"/>
                <a:ea typeface="黑体" panose="02010609060101010101" pitchFamily="49" charset="-122"/>
              </a:rPr>
              <a:t>课文第</a:t>
            </a:r>
            <a:r>
              <a:rPr lang="en-US" altLang="zh-CN" sz="3000" b="1" dirty="0" smtClean="0">
                <a:latin typeface="黑体" panose="02010609060101010101" pitchFamily="49" charset="-122"/>
                <a:ea typeface="黑体" panose="02010609060101010101" pitchFamily="49" charset="-122"/>
              </a:rPr>
              <a:t>2</a:t>
            </a:r>
            <a:r>
              <a:rPr lang="zh-CN" altLang="en-US" sz="3000" b="1" dirty="0" smtClean="0">
                <a:latin typeface="黑体" panose="02010609060101010101" pitchFamily="49" charset="-122"/>
                <a:ea typeface="黑体" panose="02010609060101010101" pitchFamily="49" charset="-122"/>
              </a:rPr>
              <a:t>、</a:t>
            </a:r>
            <a:r>
              <a:rPr lang="en-US" altLang="zh-CN" sz="3000" b="1" dirty="0" smtClean="0">
                <a:latin typeface="黑体" panose="02010609060101010101" pitchFamily="49" charset="-122"/>
                <a:ea typeface="黑体" panose="02010609060101010101" pitchFamily="49" charset="-122"/>
              </a:rPr>
              <a:t>3</a:t>
            </a:r>
            <a:r>
              <a:rPr lang="zh-CN" altLang="en-US" sz="3000" b="1" dirty="0" smtClean="0">
                <a:latin typeface="黑体" panose="02010609060101010101" pitchFamily="49" charset="-122"/>
                <a:ea typeface="黑体" panose="02010609060101010101" pitchFamily="49" charset="-122"/>
              </a:rPr>
              <a:t>段主要写了什么内容？有什么作用？</a:t>
            </a:r>
            <a:endParaRPr lang="en-US" altLang="zh-CN" sz="3000" b="1" dirty="0">
              <a:latin typeface="黑体" panose="02010609060101010101" pitchFamily="49" charset="-122"/>
              <a:ea typeface="黑体" panose="02010609060101010101" pitchFamily="49" charset="-122"/>
            </a:endParaRPr>
          </a:p>
        </p:txBody>
      </p:sp>
      <p:sp>
        <p:nvSpPr>
          <p:cNvPr id="3" name="矩形 2"/>
          <p:cNvSpPr/>
          <p:nvPr/>
        </p:nvSpPr>
        <p:spPr>
          <a:xfrm>
            <a:off x="733299" y="3645024"/>
            <a:ext cx="7629778" cy="2062103"/>
          </a:xfrm>
          <a:prstGeom prst="rect">
            <a:avLst/>
          </a:prstGeom>
        </p:spPr>
        <p:txBody>
          <a:bodyPr wrap="square">
            <a:spAutoFit/>
          </a:bodyPr>
          <a:lstStyle/>
          <a:p>
            <a:r>
              <a:rPr lang="zh-CN" altLang="en-US" sz="3200" b="1" dirty="0" smtClean="0">
                <a:solidFill>
                  <a:srgbClr val="FF0000"/>
                </a:solidFill>
              </a:rPr>
              <a:t>         主要</a:t>
            </a:r>
            <a:r>
              <a:rPr lang="zh-CN" altLang="en-US" sz="3200" b="1" dirty="0">
                <a:solidFill>
                  <a:srgbClr val="FF0000"/>
                </a:solidFill>
              </a:rPr>
              <a:t>写了居里夫妇极其恶劣的工作环境（室内环境恶劣、室外环境艰苦）和极其简陋的实验设备。用工作条件的恶劣反衬出居里夫妇的坚守与乐观。</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92289" y="2032554"/>
            <a:ext cx="1901825" cy="523220"/>
          </a:xfrm>
          <a:prstGeom prst="rect">
            <a:avLst/>
          </a:prstGeom>
          <a:noFill/>
          <a:ln w="9525">
            <a:noFill/>
            <a:miter lim="800000"/>
          </a:ln>
          <a:effectLst/>
        </p:spPr>
        <p:txBody>
          <a:bodyPr>
            <a:spAutoFit/>
          </a:bodyPr>
          <a:lstStyle/>
          <a:p>
            <a:pPr algn="ctr" eaLnBrk="1" hangingPunct="1"/>
            <a:r>
              <a:rPr lang="zh-CN" altLang="en-US" sz="2800" b="1" dirty="0">
                <a:solidFill>
                  <a:srgbClr val="000000"/>
                </a:solidFill>
                <a:latin typeface="黑体" panose="02010609060101010101" pitchFamily="49" charset="-122"/>
                <a:ea typeface="黑体" panose="02010609060101010101" pitchFamily="49" charset="-122"/>
              </a:rPr>
              <a:t>工作环境</a:t>
            </a:r>
            <a:r>
              <a:rPr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
        <p:nvSpPr>
          <p:cNvPr id="3" name="Text Box 4"/>
          <p:cNvSpPr txBox="1">
            <a:spLocks noChangeArrowheads="1"/>
          </p:cNvSpPr>
          <p:nvPr/>
        </p:nvSpPr>
        <p:spPr bwMode="auto">
          <a:xfrm>
            <a:off x="3665538" y="1575355"/>
            <a:ext cx="2760662" cy="523220"/>
          </a:xfrm>
          <a:prstGeom prst="rect">
            <a:avLst/>
          </a:prstGeom>
          <a:noFill/>
          <a:ln w="9525">
            <a:noFill/>
            <a:miter lim="800000"/>
          </a:ln>
          <a:effectLst/>
        </p:spPr>
        <p:txBody>
          <a:bodyPr>
            <a:spAutoFit/>
          </a:bodyPr>
          <a:lstStyle/>
          <a:p>
            <a:pPr algn="ctr" eaLnBrk="1" hangingPunct="1">
              <a:spcBef>
                <a:spcPct val="50000"/>
              </a:spcBef>
            </a:pPr>
            <a:r>
              <a:rPr lang="zh-CN" altLang="en-US" sz="2800" b="1" dirty="0">
                <a:solidFill>
                  <a:srgbClr val="0000FF"/>
                </a:solidFill>
                <a:latin typeface="黑体" panose="02010609060101010101" pitchFamily="49" charset="-122"/>
                <a:ea typeface="黑体" panose="02010609060101010101" pitchFamily="49" charset="-122"/>
              </a:rPr>
              <a:t>夏天：“燥热”</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4" name="Text Box 6"/>
          <p:cNvSpPr txBox="1">
            <a:spLocks noChangeArrowheads="1"/>
          </p:cNvSpPr>
          <p:nvPr/>
        </p:nvSpPr>
        <p:spPr bwMode="auto">
          <a:xfrm>
            <a:off x="3665538" y="2324655"/>
            <a:ext cx="2760662" cy="523220"/>
          </a:xfrm>
          <a:prstGeom prst="rect">
            <a:avLst/>
          </a:prstGeom>
          <a:noFill/>
          <a:ln w="9525">
            <a:noFill/>
            <a:miter lim="800000"/>
          </a:ln>
          <a:effectLst/>
        </p:spPr>
        <p:txBody>
          <a:bodyPr>
            <a:spAutoFit/>
          </a:bodyPr>
          <a:lstStyle/>
          <a:p>
            <a:pPr algn="ctr" eaLnBrk="1" hangingPunct="1">
              <a:spcBef>
                <a:spcPct val="50000"/>
              </a:spcBef>
            </a:pPr>
            <a:r>
              <a:rPr lang="zh-CN" altLang="en-US" sz="2800" b="1">
                <a:solidFill>
                  <a:srgbClr val="0000FF"/>
                </a:solidFill>
                <a:latin typeface="黑体" panose="02010609060101010101" pitchFamily="49" charset="-122"/>
                <a:ea typeface="黑体" panose="02010609060101010101" pitchFamily="49" charset="-122"/>
              </a:rPr>
              <a:t>冬天：“冻僵”</a:t>
            </a:r>
            <a:endParaRPr lang="zh-CN" altLang="en-US" sz="2800" b="1">
              <a:solidFill>
                <a:srgbClr val="0000FF"/>
              </a:solidFill>
              <a:latin typeface="黑体" panose="02010609060101010101" pitchFamily="49" charset="-122"/>
              <a:ea typeface="黑体" panose="02010609060101010101" pitchFamily="49" charset="-122"/>
            </a:endParaRPr>
          </a:p>
        </p:txBody>
      </p:sp>
      <p:sp>
        <p:nvSpPr>
          <p:cNvPr id="5" name="Text Box 8"/>
          <p:cNvSpPr txBox="1">
            <a:spLocks noChangeArrowheads="1"/>
          </p:cNvSpPr>
          <p:nvPr/>
        </p:nvSpPr>
        <p:spPr bwMode="auto">
          <a:xfrm>
            <a:off x="1792289" y="3742821"/>
            <a:ext cx="1901825" cy="523220"/>
          </a:xfrm>
          <a:prstGeom prst="rect">
            <a:avLst/>
          </a:prstGeom>
          <a:noFill/>
          <a:ln w="9525">
            <a:noFill/>
            <a:miter lim="800000"/>
          </a:ln>
          <a:effectLst/>
        </p:spPr>
        <p:txBody>
          <a:bodyPr>
            <a:spAutoFit/>
          </a:bodyPr>
          <a:lstStyle/>
          <a:p>
            <a:pPr algn="ctr" eaLnBrk="1" hangingPunct="1"/>
            <a:r>
              <a:rPr lang="zh-CN" altLang="en-US" sz="2800" b="1">
                <a:solidFill>
                  <a:srgbClr val="000000"/>
                </a:solidFill>
                <a:latin typeface="黑体" panose="02010609060101010101" pitchFamily="49" charset="-122"/>
                <a:ea typeface="黑体" panose="02010609060101010101" pitchFamily="49" charset="-122"/>
              </a:rPr>
              <a:t>工作设备 </a:t>
            </a:r>
            <a:endParaRPr lang="zh-CN" altLang="en-US" sz="2800" b="1">
              <a:solidFill>
                <a:srgbClr val="000000"/>
              </a:solidFill>
              <a:latin typeface="黑体" panose="02010609060101010101" pitchFamily="49" charset="-122"/>
              <a:ea typeface="黑体" panose="02010609060101010101" pitchFamily="49" charset="-122"/>
            </a:endParaRPr>
          </a:p>
        </p:txBody>
      </p:sp>
      <p:sp>
        <p:nvSpPr>
          <p:cNvPr id="6" name="Text Box 9"/>
          <p:cNvSpPr txBox="1">
            <a:spLocks noChangeArrowheads="1"/>
          </p:cNvSpPr>
          <p:nvPr/>
        </p:nvSpPr>
        <p:spPr bwMode="auto">
          <a:xfrm>
            <a:off x="3523456" y="3761418"/>
            <a:ext cx="3044825" cy="523220"/>
          </a:xfrm>
          <a:prstGeom prst="rect">
            <a:avLst/>
          </a:prstGeom>
          <a:noFill/>
          <a:ln w="9525">
            <a:noFill/>
            <a:miter lim="800000"/>
          </a:ln>
          <a:effectLst/>
        </p:spPr>
        <p:txBody>
          <a:bodyPr>
            <a:spAutoFit/>
          </a:bodyPr>
          <a:lstStyle/>
          <a:p>
            <a:pPr algn="ctr" eaLnBrk="1" hangingPunct="1">
              <a:spcBef>
                <a:spcPct val="50000"/>
              </a:spcBef>
            </a:pPr>
            <a:r>
              <a:rPr lang="zh-CN" altLang="en-US" sz="2800" b="1" dirty="0">
                <a:solidFill>
                  <a:srgbClr val="0000FF"/>
                </a:solidFill>
                <a:latin typeface="黑体" panose="02010609060101010101" pitchFamily="49" charset="-122"/>
                <a:ea typeface="黑体" panose="02010609060101010101" pitchFamily="49" charset="-122"/>
              </a:rPr>
              <a:t>设备极其简陋</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8" name="Rectangle 12"/>
          <p:cNvSpPr>
            <a:spLocks noChangeArrowheads="1"/>
          </p:cNvSpPr>
          <p:nvPr/>
        </p:nvSpPr>
        <p:spPr bwMode="auto">
          <a:xfrm>
            <a:off x="6426200" y="1886905"/>
            <a:ext cx="1152525" cy="523220"/>
          </a:xfrm>
          <a:prstGeom prst="rect">
            <a:avLst/>
          </a:prstGeom>
          <a:solidFill>
            <a:srgbClr val="CCFFFF"/>
          </a:solidFill>
          <a:ln w="9525">
            <a:noFill/>
            <a:miter lim="800000"/>
          </a:ln>
        </p:spPr>
        <p:txBody>
          <a:bodyPr>
            <a:spAutoFit/>
          </a:bodyPr>
          <a:lstStyle/>
          <a:p>
            <a:pPr algn="ctr" eaLnBrk="1" hangingPunct="1"/>
            <a:r>
              <a:rPr lang="zh-CN" altLang="en-US" sz="2800" b="1" dirty="0">
                <a:solidFill>
                  <a:srgbClr val="FF0000"/>
                </a:solidFill>
                <a:latin typeface="黑体" panose="02010609060101010101" pitchFamily="49" charset="-122"/>
                <a:ea typeface="黑体" panose="02010609060101010101" pitchFamily="49" charset="-122"/>
              </a:rPr>
              <a:t>恶劣</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9" name="Rectangle 13"/>
          <p:cNvSpPr>
            <a:spLocks noChangeArrowheads="1"/>
          </p:cNvSpPr>
          <p:nvPr/>
        </p:nvSpPr>
        <p:spPr bwMode="auto">
          <a:xfrm>
            <a:off x="6568281" y="3742821"/>
            <a:ext cx="1152525" cy="523220"/>
          </a:xfrm>
          <a:prstGeom prst="rect">
            <a:avLst/>
          </a:prstGeom>
          <a:solidFill>
            <a:srgbClr val="CCFFFF"/>
          </a:solidFill>
          <a:ln w="9525">
            <a:noFill/>
            <a:miter lim="800000"/>
          </a:ln>
        </p:spPr>
        <p:txBody>
          <a:bodyPr>
            <a:spAutoFit/>
          </a:bodyPr>
          <a:lstStyle/>
          <a:p>
            <a:pPr algn="ctr" eaLnBrk="1" hangingPunct="1"/>
            <a:r>
              <a:rPr lang="zh-CN" altLang="en-US" sz="2800" b="1" dirty="0">
                <a:solidFill>
                  <a:srgbClr val="FF0000"/>
                </a:solidFill>
                <a:latin typeface="黑体" panose="02010609060101010101" pitchFamily="49" charset="-122"/>
                <a:ea typeface="黑体" panose="02010609060101010101" pitchFamily="49" charset="-122"/>
              </a:rPr>
              <a:t>简陋</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21514" name="Text Box 15"/>
          <p:cNvSpPr txBox="1">
            <a:spLocks noChangeArrowheads="1"/>
          </p:cNvSpPr>
          <p:nvPr/>
        </p:nvSpPr>
        <p:spPr bwMode="auto">
          <a:xfrm>
            <a:off x="1019572" y="2355352"/>
            <a:ext cx="615553" cy="1509388"/>
          </a:xfrm>
          <a:prstGeom prst="rect">
            <a:avLst/>
          </a:prstGeom>
          <a:noFill/>
          <a:ln w="9525">
            <a:noFill/>
            <a:miter lim="800000"/>
          </a:ln>
          <a:effectLst/>
        </p:spPr>
        <p:txBody>
          <a:bodyPr vert="eaVert" wrap="none">
            <a:spAutoFit/>
          </a:bodyPr>
          <a:lstStyle/>
          <a:p>
            <a:pPr eaLnBrk="1" hangingPunct="1"/>
            <a:r>
              <a:rPr lang="zh-CN" altLang="en-US" sz="2800" b="1" dirty="0">
                <a:solidFill>
                  <a:srgbClr val="000000"/>
                </a:solidFill>
                <a:latin typeface="黑体" panose="02010609060101010101" pitchFamily="49" charset="-122"/>
                <a:ea typeface="黑体" panose="02010609060101010101" pitchFamily="49" charset="-122"/>
              </a:rPr>
              <a:t>工作条件</a:t>
            </a:r>
            <a:endParaRPr lang="zh-CN" altLang="en-US" sz="2800" b="1" dirty="0">
              <a:solidFill>
                <a:srgbClr val="000000"/>
              </a:solidFill>
              <a:latin typeface="黑体" panose="02010609060101010101" pitchFamily="49" charset="-122"/>
              <a:ea typeface="黑体" panose="02010609060101010101" pitchFamily="49" charset="-122"/>
            </a:endParaRPr>
          </a:p>
        </p:txBody>
      </p:sp>
      <p:sp>
        <p:nvSpPr>
          <p:cNvPr id="14" name="矩形 13"/>
          <p:cNvSpPr>
            <a:spLocks noChangeArrowheads="1"/>
          </p:cNvSpPr>
          <p:nvPr/>
        </p:nvSpPr>
        <p:spPr bwMode="auto">
          <a:xfrm>
            <a:off x="536131" y="4941168"/>
            <a:ext cx="8083550" cy="1126462"/>
          </a:xfrm>
          <a:prstGeom prst="rect">
            <a:avLst/>
          </a:prstGeom>
          <a:solidFill>
            <a:schemeClr val="bg1"/>
          </a:solidFill>
          <a:ln w="38100" cmpd="dbl">
            <a:solidFill>
              <a:schemeClr val="accent5"/>
            </a:solidFill>
            <a:miter lim="800000"/>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hangingPunct="1">
              <a:lnSpc>
                <a:spcPct val="120000"/>
              </a:lnSpc>
              <a:defRPr/>
            </a:pPr>
            <a:r>
              <a:rPr lang="zh-CN" altLang="en-US" sz="2800" b="1" dirty="0" smtClean="0">
                <a:solidFill>
                  <a:srgbClr val="FF00FF"/>
                </a:solidFill>
                <a:latin typeface="黑体" panose="02010609060101010101" pitchFamily="49" charset="-122"/>
                <a:ea typeface="黑体" panose="02010609060101010101" pitchFamily="49" charset="-122"/>
              </a:rPr>
              <a:t>    </a:t>
            </a:r>
            <a:r>
              <a:rPr lang="zh-CN" altLang="en-US" sz="2800" b="1" dirty="0" smtClean="0">
                <a:solidFill>
                  <a:srgbClr val="FF00FF"/>
                </a:solidFill>
                <a:latin typeface="楷体" panose="02010609060101010101" pitchFamily="49" charset="-122"/>
                <a:ea typeface="楷体" panose="02010609060101010101" pitchFamily="49" charset="-122"/>
              </a:rPr>
              <a:t>这些</a:t>
            </a:r>
            <a:r>
              <a:rPr lang="zh-CN" altLang="en-US" sz="2800" b="1" dirty="0" smtClean="0">
                <a:solidFill>
                  <a:srgbClr val="FF00FF"/>
                </a:solidFill>
                <a:latin typeface="楷体" panose="02010609060101010101" pitchFamily="49" charset="-122"/>
                <a:ea typeface="楷体" panose="02010609060101010101" pitchFamily="49" charset="-122"/>
              </a:rPr>
              <a:t>描写衬托</a:t>
            </a:r>
            <a:r>
              <a:rPr lang="zh-CN" altLang="en-US" sz="2800" b="1" dirty="0">
                <a:solidFill>
                  <a:srgbClr val="FF00FF"/>
                </a:solidFill>
                <a:latin typeface="楷体" panose="02010609060101010101" pitchFamily="49" charset="-122"/>
                <a:ea typeface="楷体" panose="02010609060101010101" pitchFamily="49" charset="-122"/>
              </a:rPr>
              <a:t>出居里夫妇对工作的热忱和</a:t>
            </a:r>
            <a:r>
              <a:rPr lang="zh-CN" altLang="en-US" sz="2800" b="1" dirty="0" smtClean="0">
                <a:solidFill>
                  <a:srgbClr val="FF00FF"/>
                </a:solidFill>
                <a:latin typeface="楷体" panose="02010609060101010101" pitchFamily="49" charset="-122"/>
                <a:ea typeface="楷体" panose="02010609060101010101" pitchFamily="49" charset="-122"/>
              </a:rPr>
              <a:t>坚毅执着的</a:t>
            </a:r>
            <a:r>
              <a:rPr lang="zh-CN" altLang="en-US" sz="2800" b="1" dirty="0">
                <a:solidFill>
                  <a:srgbClr val="FF00FF"/>
                </a:solidFill>
                <a:latin typeface="楷体" panose="02010609060101010101" pitchFamily="49" charset="-122"/>
                <a:ea typeface="楷体" panose="02010609060101010101" pitchFamily="49" charset="-122"/>
              </a:rPr>
              <a:t>品质。</a:t>
            </a:r>
            <a:endParaRPr lang="zh-CN" altLang="en-US" sz="2800" b="1" dirty="0" smtClean="0">
              <a:solidFill>
                <a:srgbClr val="FF00FF"/>
              </a:solidFill>
              <a:latin typeface="黑体" panose="02010609060101010101" pitchFamily="49" charset="-122"/>
              <a:ea typeface="黑体" panose="02010609060101010101" pitchFamily="49" charset="-122"/>
            </a:endParaRPr>
          </a:p>
        </p:txBody>
      </p:sp>
      <p:sp>
        <p:nvSpPr>
          <p:cNvPr id="15" name="左大括号 14"/>
          <p:cNvSpPr/>
          <p:nvPr/>
        </p:nvSpPr>
        <p:spPr>
          <a:xfrm>
            <a:off x="1619672" y="2143022"/>
            <a:ext cx="288032" cy="193404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a:off x="3593530" y="1546324"/>
            <a:ext cx="144016" cy="130155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animBg="1"/>
      <p:bldP spid="9"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6"/>
          <p:cNvSpPr txBox="1">
            <a:spLocks noChangeArrowheads="1"/>
          </p:cNvSpPr>
          <p:nvPr/>
        </p:nvSpPr>
        <p:spPr bwMode="auto">
          <a:xfrm>
            <a:off x="1530350" y="2417283"/>
            <a:ext cx="7416800" cy="3243965"/>
          </a:xfrm>
          <a:prstGeom prst="rect">
            <a:avLst/>
          </a:prstGeom>
          <a:noFill/>
          <a:ln w="9525">
            <a:noFill/>
            <a:miter lim="800000"/>
          </a:ln>
          <a:effectLst/>
        </p:spPr>
        <p:txBody>
          <a:bodyPr>
            <a:spAutoFit/>
          </a:bodyPr>
          <a:lstStyle/>
          <a:p>
            <a:pPr eaLnBrk="1" hangingPunct="1">
              <a:lnSpc>
                <a:spcPct val="110000"/>
              </a:lnSpc>
              <a:spcBef>
                <a:spcPts val="600"/>
              </a:spcBef>
              <a:buFont typeface="Wingdings" panose="05000000000000000000" pitchFamily="2" charset="2"/>
              <a:buNone/>
            </a:pPr>
            <a:r>
              <a:rPr lang="en-US" altLang="zh-CN" sz="2800" b="1">
                <a:solidFill>
                  <a:srgbClr val="0000FF"/>
                </a:solidFill>
                <a:latin typeface="楷体" panose="02010609060101010101" pitchFamily="49" charset="-122"/>
                <a:ea typeface="楷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rPr>
              <a:t>男子的职务”“反自然”</a:t>
            </a:r>
            <a:endParaRPr lang="en-US" altLang="zh-CN" sz="2800" b="1">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pPr>
            <a:r>
              <a:rPr lang="zh-CN" altLang="en-US" sz="2800" b="1">
                <a:solidFill>
                  <a:srgbClr val="0000FF"/>
                </a:solidFill>
                <a:latin typeface="楷体" panose="02010609060101010101" pitchFamily="49" charset="-122"/>
                <a:ea typeface="楷体" panose="02010609060101010101" pitchFamily="49" charset="-122"/>
              </a:rPr>
              <a:t>穿旧工作服，头发被吹，烟</a:t>
            </a:r>
            <a:r>
              <a:rPr lang="zh-CN" altLang="en-US" sz="2800" b="1">
                <a:solidFill>
                  <a:srgbClr val="0000FF"/>
                </a:solidFill>
                <a:latin typeface="楷体" panose="02010609060101010101" pitchFamily="49" charset="-122"/>
                <a:ea typeface="楷体" panose="02010609060101010101" pitchFamily="49" charset="-122"/>
                <a:cs typeface="Arial" panose="020B0604020202020204" pitchFamily="34" charset="0"/>
              </a:rPr>
              <a:t>刺激着眼睛和咽喉</a:t>
            </a:r>
            <a:endParaRPr lang="en-US" altLang="zh-CN" sz="2800" b="1">
              <a:solidFill>
                <a:srgbClr val="0000FF"/>
              </a:solidFill>
              <a:latin typeface="楷体" panose="02010609060101010101" pitchFamily="49" charset="-122"/>
              <a:ea typeface="楷体" panose="02010609060101010101" pitchFamily="49" charset="-122"/>
              <a:cs typeface="Arial" panose="020B0604020202020204" pitchFamily="34" charset="0"/>
            </a:endParaRPr>
          </a:p>
          <a:p>
            <a:pPr eaLnBrk="1" hangingPunct="1">
              <a:lnSpc>
                <a:spcPct val="110000"/>
              </a:lnSpc>
              <a:spcBef>
                <a:spcPts val="600"/>
              </a:spcBef>
            </a:pPr>
            <a:r>
              <a:rPr lang="zh-CN" altLang="en-US" sz="2800" b="1">
                <a:solidFill>
                  <a:srgbClr val="0000FF"/>
                </a:solidFill>
                <a:latin typeface="楷体" panose="02010609060101010101" pitchFamily="49" charset="-122"/>
                <a:ea typeface="楷体" panose="02010609060101010101" pitchFamily="49" charset="-122"/>
              </a:rPr>
              <a:t>她独自一个人就是一家工厂</a:t>
            </a:r>
            <a:endParaRPr lang="zh-CN" altLang="en-US" sz="2800" b="1">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pPr>
            <a:r>
              <a:rPr lang="zh-CN" altLang="en-US" sz="2800" b="1">
                <a:solidFill>
                  <a:srgbClr val="0000FF"/>
                </a:solidFill>
                <a:latin typeface="楷体" panose="02010609060101010101" pitchFamily="49" charset="-122"/>
                <a:ea typeface="楷体" panose="02010609060101010101" pitchFamily="49" charset="-122"/>
              </a:rPr>
              <a:t>离析极小的含量的物质，</a:t>
            </a:r>
            <a:r>
              <a:rPr lang="zh-CN" altLang="zh-CN" sz="2800" b="1">
                <a:solidFill>
                  <a:srgbClr val="0000FF"/>
                </a:solidFill>
                <a:latin typeface="楷体" panose="02010609060101010101" pitchFamily="49" charset="-122"/>
                <a:ea typeface="楷体" panose="02010609060101010101" pitchFamily="49" charset="-122"/>
              </a:rPr>
              <a:t>从大量混合杂质中分离炼制</a:t>
            </a:r>
            <a:r>
              <a:rPr lang="en-US" altLang="zh-CN" sz="2800" b="1">
                <a:solidFill>
                  <a:srgbClr val="0000FF"/>
                </a:solidFill>
                <a:latin typeface="楷体" panose="02010609060101010101" pitchFamily="49" charset="-122"/>
                <a:ea typeface="楷体" panose="02010609060101010101" pitchFamily="49" charset="-122"/>
              </a:rPr>
              <a:t>……</a:t>
            </a:r>
            <a:endParaRPr lang="en-US" altLang="zh-CN" sz="2800" b="1">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pPr>
            <a:r>
              <a:rPr lang="zh-CN" altLang="en-US" sz="2800" b="1">
                <a:solidFill>
                  <a:srgbClr val="0000FF"/>
                </a:solidFill>
                <a:latin typeface="楷体" panose="02010609060101010101" pitchFamily="49" charset="-122"/>
                <a:ea typeface="楷体" panose="02010609060101010101" pitchFamily="49" charset="-122"/>
              </a:rPr>
              <a:t>工作日变成了工作月、工作年</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3" name="Text Box 17"/>
          <p:cNvSpPr txBox="1">
            <a:spLocks noChangeArrowheads="1"/>
          </p:cNvSpPr>
          <p:nvPr/>
        </p:nvSpPr>
        <p:spPr bwMode="auto">
          <a:xfrm>
            <a:off x="200026" y="3140968"/>
            <a:ext cx="1116013" cy="1815882"/>
          </a:xfrm>
          <a:prstGeom prst="rect">
            <a:avLst/>
          </a:prstGeom>
          <a:noFill/>
          <a:ln w="9525">
            <a:noFill/>
            <a:miter lim="800000"/>
          </a:ln>
          <a:effectLst/>
        </p:spPr>
        <p:txBody>
          <a:bodyPr>
            <a:spAutoFit/>
          </a:bodyPr>
          <a:lstStyle/>
          <a:p>
            <a:pPr algn="ctr" eaLnBrk="1" hangingPunct="1"/>
            <a:r>
              <a:rPr lang="zh-CN" altLang="en-US" sz="2800" b="1" dirty="0">
                <a:solidFill>
                  <a:srgbClr val="FF00FF"/>
                </a:solidFill>
                <a:latin typeface="黑体" panose="02010609060101010101" pitchFamily="49" charset="-122"/>
                <a:ea typeface="黑体" panose="02010609060101010101" pitchFamily="49" charset="-122"/>
              </a:rPr>
              <a:t>工作</a:t>
            </a:r>
            <a:endParaRPr lang="zh-CN" altLang="en-US" sz="2800" b="1" dirty="0">
              <a:solidFill>
                <a:srgbClr val="FF00FF"/>
              </a:solidFill>
              <a:latin typeface="黑体" panose="02010609060101010101" pitchFamily="49" charset="-122"/>
              <a:ea typeface="黑体" panose="02010609060101010101" pitchFamily="49" charset="-122"/>
            </a:endParaRPr>
          </a:p>
          <a:p>
            <a:pPr algn="ctr" eaLnBrk="1" hangingPunct="1"/>
            <a:r>
              <a:rPr lang="zh-CN" altLang="en-US" sz="2800" b="1" dirty="0">
                <a:solidFill>
                  <a:srgbClr val="FF00FF"/>
                </a:solidFill>
                <a:latin typeface="黑体" panose="02010609060101010101" pitchFamily="49" charset="-122"/>
                <a:ea typeface="黑体" panose="02010609060101010101" pitchFamily="49" charset="-122"/>
              </a:rPr>
              <a:t>强度</a:t>
            </a:r>
            <a:endParaRPr lang="en-US" altLang="zh-CN" sz="2800" b="1" dirty="0">
              <a:solidFill>
                <a:srgbClr val="FF00FF"/>
              </a:solidFill>
              <a:latin typeface="黑体" panose="02010609060101010101" pitchFamily="49" charset="-122"/>
              <a:ea typeface="黑体" panose="02010609060101010101" pitchFamily="49" charset="-122"/>
            </a:endParaRPr>
          </a:p>
          <a:p>
            <a:pPr algn="ctr" eaLnBrk="1" hangingPunct="1"/>
            <a:r>
              <a:rPr lang="zh-CN" altLang="en-US" sz="2800" b="1" dirty="0">
                <a:solidFill>
                  <a:srgbClr val="FF00FF"/>
                </a:solidFill>
                <a:latin typeface="黑体" panose="02010609060101010101" pitchFamily="49" charset="-122"/>
                <a:ea typeface="黑体" panose="02010609060101010101" pitchFamily="49" charset="-122"/>
              </a:rPr>
              <a:t>难度</a:t>
            </a:r>
            <a:endParaRPr lang="zh-CN" altLang="en-US" sz="2800" b="1" dirty="0">
              <a:solidFill>
                <a:srgbClr val="FF00FF"/>
              </a:solidFill>
              <a:latin typeface="黑体" panose="02010609060101010101" pitchFamily="49" charset="-122"/>
              <a:ea typeface="黑体" panose="02010609060101010101" pitchFamily="49" charset="-122"/>
            </a:endParaRPr>
          </a:p>
          <a:p>
            <a:pPr algn="ctr" eaLnBrk="1" hangingPunct="1"/>
            <a:r>
              <a:rPr lang="zh-CN" altLang="en-US" sz="2800" b="1" dirty="0">
                <a:solidFill>
                  <a:srgbClr val="FF00FF"/>
                </a:solidFill>
                <a:latin typeface="黑体" panose="02010609060101010101" pitchFamily="49" charset="-122"/>
                <a:ea typeface="黑体" panose="02010609060101010101" pitchFamily="49" charset="-122"/>
              </a:rPr>
              <a:t>巨大</a:t>
            </a:r>
            <a:endParaRPr lang="zh-CN" altLang="en-US" sz="2800" b="1" dirty="0">
              <a:solidFill>
                <a:srgbClr val="FF00FF"/>
              </a:solidFill>
              <a:latin typeface="黑体" panose="02010609060101010101" pitchFamily="49" charset="-122"/>
              <a:ea typeface="黑体" panose="02010609060101010101" pitchFamily="49" charset="-122"/>
            </a:endParaRPr>
          </a:p>
        </p:txBody>
      </p:sp>
      <p:sp>
        <p:nvSpPr>
          <p:cNvPr id="4" name="左大括号 3"/>
          <p:cNvSpPr/>
          <p:nvPr/>
        </p:nvSpPr>
        <p:spPr>
          <a:xfrm>
            <a:off x="1257300" y="2492895"/>
            <a:ext cx="362372" cy="3096345"/>
          </a:xfrm>
          <a:prstGeom prst="leftBrace">
            <a:avLst/>
          </a:prstGeom>
          <a:ln w="25400">
            <a:solidFill>
              <a:srgbClr val="0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800" b="1">
              <a:solidFill>
                <a:srgbClr val="000000"/>
              </a:solidFill>
              <a:latin typeface="黑体" panose="02010609060101010101" pitchFamily="49" charset="-122"/>
              <a:ea typeface="黑体" panose="02010609060101010101" pitchFamily="49" charset="-122"/>
            </a:endParaRPr>
          </a:p>
        </p:txBody>
      </p:sp>
      <p:sp>
        <p:nvSpPr>
          <p:cNvPr id="5" name="TextBox 64"/>
          <p:cNvSpPr txBox="1">
            <a:spLocks noChangeArrowheads="1"/>
          </p:cNvSpPr>
          <p:nvPr/>
        </p:nvSpPr>
        <p:spPr bwMode="auto">
          <a:xfrm>
            <a:off x="455613" y="757817"/>
            <a:ext cx="7708900" cy="1212640"/>
          </a:xfrm>
          <a:prstGeom prst="rect">
            <a:avLst/>
          </a:prstGeom>
          <a:noFill/>
          <a:ln w="9525">
            <a:noFill/>
            <a:miter lim="800000"/>
          </a:ln>
        </p:spPr>
        <p:txBody>
          <a:bodyPr>
            <a:spAutoFit/>
          </a:bodyPr>
          <a:lstStyle/>
          <a:p>
            <a:pPr eaLnBrk="1" hangingPunct="1">
              <a:lnSpc>
                <a:spcPct val="130000"/>
              </a:lnSpc>
            </a:pPr>
            <a:r>
              <a:rPr lang="zh-CN" altLang="en-US" sz="2800" b="1">
                <a:solidFill>
                  <a:srgbClr val="000000"/>
                </a:solidFill>
                <a:latin typeface="黑体" panose="02010609060101010101" pitchFamily="49" charset="-122"/>
                <a:ea typeface="黑体" panose="02010609060101010101" pitchFamily="49" charset="-122"/>
              </a:rPr>
              <a:t>    居里夫人负责的工作是什么样的呢？在文中找出对这份工作的描写的语句。</a:t>
            </a:r>
            <a:endParaRPr lang="zh-CN" altLang="en-US" sz="9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4"/>
          <p:cNvSpPr txBox="1">
            <a:spLocks noChangeArrowheads="1"/>
          </p:cNvSpPr>
          <p:nvPr/>
        </p:nvSpPr>
        <p:spPr bwMode="auto">
          <a:xfrm>
            <a:off x="3490913" y="1375834"/>
            <a:ext cx="4710112" cy="2407903"/>
          </a:xfrm>
          <a:prstGeom prst="rect">
            <a:avLst/>
          </a:prstGeom>
          <a:noFill/>
          <a:ln w="9525">
            <a:noFill/>
            <a:miter lim="800000"/>
          </a:ln>
        </p:spPr>
        <p:txBody>
          <a:bodyPr>
            <a:spAutoFit/>
          </a:bodyPr>
          <a:lstStyle/>
          <a:p>
            <a:pPr eaLnBrk="1" hangingPunct="1">
              <a:lnSpc>
                <a:spcPct val="130000"/>
              </a:lnSpc>
            </a:pPr>
            <a:r>
              <a:rPr lang="zh-CN" altLang="en-US" sz="3000" b="1" dirty="0">
                <a:solidFill>
                  <a:srgbClr val="000000"/>
                </a:solidFill>
                <a:latin typeface="黑体" panose="02010609060101010101" pitchFamily="49" charset="-122"/>
                <a:ea typeface="黑体" panose="02010609060101010101" pitchFamily="49" charset="-122"/>
              </a:rPr>
              <a:t>    在如此艰苦的工作条件下，做着如此困难的工作，</a:t>
            </a:r>
            <a:r>
              <a:rPr lang="zh-CN" altLang="en-US" sz="3000" b="1" dirty="0" smtClean="0">
                <a:solidFill>
                  <a:srgbClr val="000000"/>
                </a:solidFill>
                <a:latin typeface="黑体" panose="02010609060101010101" pitchFamily="49" charset="-122"/>
                <a:ea typeface="黑体" panose="02010609060101010101" pitchFamily="49" charset="-122"/>
              </a:rPr>
              <a:t>居里夫人是如何认识这段岁月的？</a:t>
            </a:r>
            <a:endParaRPr lang="zh-CN" altLang="en-US" sz="3000" b="1" dirty="0">
              <a:solidFill>
                <a:srgbClr val="000000"/>
              </a:solidFill>
              <a:latin typeface="黑体" panose="02010609060101010101" pitchFamily="49" charset="-122"/>
              <a:ea typeface="黑体" panose="02010609060101010101" pitchFamily="49" charset="-122"/>
            </a:endParaRPr>
          </a:p>
        </p:txBody>
      </p:sp>
      <p:pic>
        <p:nvPicPr>
          <p:cNvPr id="24579" name="Picture 2" descr="C:\Users\Administrator.PC-20160920KSGF\Pictures\老师1.png"/>
          <p:cNvPicPr>
            <a:picLocks noChangeAspect="1" noChangeArrowheads="1"/>
          </p:cNvPicPr>
          <p:nvPr/>
        </p:nvPicPr>
        <p:blipFill>
          <a:blip r:embed="rId1" cstate="print"/>
          <a:srcRect/>
          <a:stretch>
            <a:fillRect/>
          </a:stretch>
        </p:blipFill>
        <p:spPr bwMode="auto">
          <a:xfrm>
            <a:off x="1403648" y="2636912"/>
            <a:ext cx="2030986" cy="265699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82600" y="1087688"/>
            <a:ext cx="7689850" cy="5693866"/>
          </a:xfrm>
          <a:prstGeom prst="rect">
            <a:avLst/>
          </a:prstGeom>
          <a:noFill/>
          <a:ln w="9525">
            <a:noFill/>
            <a:miter lim="800000"/>
          </a:ln>
        </p:spPr>
        <p:txBody>
          <a:bodyPr>
            <a:spAutoFit/>
          </a:bodyPr>
          <a:lstStyle/>
          <a:p>
            <a:pPr eaLnBrk="1" hangingPunct="1">
              <a:lnSpc>
                <a:spcPct val="130000"/>
              </a:lnSpc>
            </a:pPr>
            <a:r>
              <a:rPr lang="en-US" altLang="zh-CN" sz="2800" b="1" dirty="0">
                <a:solidFill>
                  <a:schemeClr val="tx2"/>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面对这样的工作条件与工作强度，居里夫人却说：</a:t>
            </a:r>
            <a:endParaRPr lang="zh-CN" altLang="en-US" sz="2800" b="1" dirty="0">
              <a:solidFill>
                <a:srgbClr val="000000"/>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smtClean="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“这个时期是我丈夫和我的共同生活中的英勇时期。</a:t>
            </a:r>
            <a:r>
              <a:rPr lang="zh-CN" altLang="en-US" sz="2800" b="1" dirty="0" smtClean="0">
                <a:solidFill>
                  <a:srgbClr val="0000FF"/>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（第</a:t>
            </a:r>
            <a:r>
              <a:rPr lang="en-US" altLang="zh-CN" sz="2800" b="1" dirty="0" smtClean="0">
                <a:solidFill>
                  <a:srgbClr val="FF0000"/>
                </a:solidFill>
                <a:latin typeface="楷体" panose="02010609060101010101" pitchFamily="49" charset="-122"/>
                <a:ea typeface="楷体" panose="02010609060101010101" pitchFamily="49" charset="-122"/>
              </a:rPr>
              <a:t>5</a:t>
            </a:r>
            <a:r>
              <a:rPr lang="zh-CN" altLang="en-US" sz="2800" b="1" dirty="0" smtClean="0">
                <a:solidFill>
                  <a:srgbClr val="FF0000"/>
                </a:solidFill>
                <a:latin typeface="楷体" panose="02010609060101010101" pitchFamily="49" charset="-122"/>
                <a:ea typeface="楷体" panose="02010609060101010101" pitchFamily="49" charset="-122"/>
              </a:rPr>
              <a:t>段） </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ct val="130000"/>
              </a:lnSpc>
            </a:pP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然而我们生活中最美好而且最快乐的几年，还是在这个简陋的旧棚屋中度过的，我们把精力完全用在工作上。</a:t>
            </a:r>
            <a:r>
              <a:rPr lang="zh-CN" altLang="en-US" sz="2800" b="1" dirty="0" smtClean="0">
                <a:solidFill>
                  <a:srgbClr val="0000FF"/>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（第</a:t>
            </a:r>
            <a:r>
              <a:rPr lang="en-US" altLang="zh-CN" sz="2800" b="1" dirty="0" smtClean="0">
                <a:solidFill>
                  <a:srgbClr val="FF0000"/>
                </a:solidFill>
                <a:latin typeface="楷体" panose="02010609060101010101" pitchFamily="49" charset="-122"/>
                <a:ea typeface="楷体" panose="02010609060101010101" pitchFamily="49" charset="-122"/>
              </a:rPr>
              <a:t>6</a:t>
            </a:r>
            <a:r>
              <a:rPr lang="zh-CN" altLang="en-US" sz="2800" b="1" dirty="0" smtClean="0">
                <a:solidFill>
                  <a:srgbClr val="FF0000"/>
                </a:solidFill>
                <a:latin typeface="楷体" panose="02010609060101010101" pitchFamily="49" charset="-122"/>
                <a:ea typeface="楷体" panose="02010609060101010101" pitchFamily="49" charset="-122"/>
              </a:rPr>
              <a:t>段） </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ct val="130000"/>
              </a:lnSpc>
            </a:pPr>
            <a:r>
              <a:rPr lang="en-US" altLang="zh-CN" sz="2800" b="1" dirty="0">
                <a:solidFill>
                  <a:srgbClr val="0000FF"/>
                </a:solidFill>
                <a:latin typeface="楷体" panose="02010609060101010101" pitchFamily="49" charset="-122"/>
                <a:ea typeface="楷体" panose="02010609060101010101" pitchFamily="49" charset="-122"/>
              </a:rPr>
              <a:t> </a:t>
            </a: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en-US" sz="2800" b="1" dirty="0" smtClean="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虽然我们的工作条件给我们许多困难，但是我们仍然觉得很快乐。</a:t>
            </a:r>
            <a:r>
              <a:rPr lang="zh-CN" altLang="en-US" sz="2800" b="1" dirty="0" smtClean="0">
                <a:solidFill>
                  <a:srgbClr val="0000FF"/>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（第</a:t>
            </a:r>
            <a:r>
              <a:rPr lang="en-US" altLang="zh-CN" sz="2800" b="1" dirty="0" smtClean="0">
                <a:solidFill>
                  <a:srgbClr val="FF0000"/>
                </a:solidFill>
                <a:latin typeface="楷体" panose="02010609060101010101" pitchFamily="49" charset="-122"/>
                <a:ea typeface="楷体" panose="02010609060101010101" pitchFamily="49" charset="-122"/>
              </a:rPr>
              <a:t>14</a:t>
            </a:r>
            <a:r>
              <a:rPr lang="zh-CN" altLang="en-US" sz="2800" b="1" dirty="0" smtClean="0">
                <a:solidFill>
                  <a:srgbClr val="FF0000"/>
                </a:solidFill>
                <a:latin typeface="楷体" panose="02010609060101010101" pitchFamily="49" charset="-122"/>
                <a:ea typeface="楷体" panose="02010609060101010101" pitchFamily="49" charset="-122"/>
              </a:rPr>
              <a:t>段）</a:t>
            </a:r>
            <a:endParaRPr lang="zh-CN" altLang="en-US" sz="2800" b="1" dirty="0">
              <a:solidFill>
                <a:srgbClr val="FF0000"/>
              </a:solidFill>
              <a:latin typeface="楷体" panose="02010609060101010101" pitchFamily="49" charset="-122"/>
              <a:ea typeface="楷体" panose="02010609060101010101" pitchFamily="49" charset="-122"/>
            </a:endParaRPr>
          </a:p>
          <a:p>
            <a:pPr>
              <a:lnSpc>
                <a:spcPct val="130000"/>
              </a:lnSpc>
            </a:pP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arn(inVertical)">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a:spLocks noChangeArrowheads="1"/>
          </p:cNvSpPr>
          <p:nvPr/>
        </p:nvSpPr>
        <p:spPr bwMode="auto">
          <a:xfrm>
            <a:off x="455613" y="1405467"/>
            <a:ext cx="8185150" cy="553998"/>
          </a:xfrm>
          <a:prstGeom prst="rect">
            <a:avLst/>
          </a:prstGeom>
          <a:noFill/>
          <a:ln w="9525">
            <a:noFill/>
            <a:miter lim="800000"/>
          </a:ln>
        </p:spPr>
        <p:txBody>
          <a:bodyPr>
            <a:spAutoFit/>
          </a:bodyPr>
          <a:lstStyle/>
          <a:p>
            <a:pPr eaLnBrk="1" hangingPunct="1"/>
            <a:r>
              <a:rPr lang="en-US" altLang="zh-CN" sz="3000" b="1">
                <a:solidFill>
                  <a:srgbClr val="000000"/>
                </a:solidFill>
                <a:latin typeface="黑体" panose="02010609060101010101" pitchFamily="49" charset="-122"/>
                <a:ea typeface="黑体" panose="02010609060101010101" pitchFamily="49" charset="-122"/>
              </a:rPr>
              <a:t>    </a:t>
            </a:r>
            <a:r>
              <a:rPr lang="zh-CN" altLang="en-US" sz="3000" b="1">
                <a:solidFill>
                  <a:srgbClr val="000000"/>
                </a:solidFill>
                <a:latin typeface="黑体" panose="02010609060101010101" pitchFamily="49" charset="-122"/>
                <a:ea typeface="黑体" panose="02010609060101010101" pitchFamily="49" charset="-122"/>
              </a:rPr>
              <a:t>居里夫人为什么觉得这是快乐的？</a:t>
            </a:r>
            <a:endParaRPr lang="zh-CN" altLang="en-US" sz="3000" b="1">
              <a:solidFill>
                <a:srgbClr val="000000"/>
              </a:solidFill>
              <a:latin typeface="黑体" panose="02010609060101010101" pitchFamily="49" charset="-122"/>
              <a:ea typeface="黑体" panose="02010609060101010101" pitchFamily="49" charset="-122"/>
            </a:endParaRPr>
          </a:p>
        </p:txBody>
      </p:sp>
      <p:sp>
        <p:nvSpPr>
          <p:cNvPr id="3" name="TextBox 64"/>
          <p:cNvSpPr txBox="1">
            <a:spLocks noChangeArrowheads="1"/>
          </p:cNvSpPr>
          <p:nvPr/>
        </p:nvSpPr>
        <p:spPr bwMode="auto">
          <a:xfrm>
            <a:off x="455613" y="2364317"/>
            <a:ext cx="8185150" cy="196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600"/>
              </a:spcBef>
              <a:defRPr/>
            </a:pPr>
            <a:r>
              <a:rPr lang="en-US" altLang="zh-CN" sz="3000" b="1" dirty="0" smtClean="0">
                <a:solidFill>
                  <a:srgbClr val="0000FF"/>
                </a:solidFill>
                <a:latin typeface="+mn-ea"/>
                <a:ea typeface="+mn-ea"/>
              </a:rPr>
              <a:t>    </a:t>
            </a:r>
            <a:r>
              <a:rPr lang="zh-CN" altLang="en-US" sz="3000" b="1" dirty="0" smtClean="0">
                <a:solidFill>
                  <a:srgbClr val="0000FF"/>
                </a:solidFill>
                <a:latin typeface="+mn-ea"/>
                <a:ea typeface="+mn-ea"/>
              </a:rPr>
              <a:t>（</a:t>
            </a:r>
            <a:r>
              <a:rPr lang="en-US" altLang="zh-CN" sz="3000" b="1" dirty="0" smtClean="0">
                <a:solidFill>
                  <a:srgbClr val="0000FF"/>
                </a:solidFill>
                <a:latin typeface="+mn-ea"/>
                <a:ea typeface="+mn-ea"/>
              </a:rPr>
              <a:t>1</a:t>
            </a:r>
            <a:r>
              <a:rPr lang="zh-CN" altLang="en-US" sz="3000" b="1" dirty="0" smtClean="0">
                <a:solidFill>
                  <a:srgbClr val="0000FF"/>
                </a:solidFill>
                <a:latin typeface="+mn-ea"/>
                <a:ea typeface="+mn-ea"/>
              </a:rPr>
              <a:t>）他们为能把精力全部用在他们喜欢的工作上而快乐。    </a:t>
            </a:r>
            <a:endParaRPr lang="zh-CN" altLang="en-US" sz="3000" b="1" dirty="0" smtClean="0">
              <a:solidFill>
                <a:srgbClr val="0000FF"/>
              </a:solidFill>
              <a:latin typeface="+mn-ea"/>
              <a:ea typeface="+mn-ea"/>
            </a:endParaRPr>
          </a:p>
          <a:p>
            <a:pPr eaLnBrk="1" hangingPunct="1">
              <a:lnSpc>
                <a:spcPct val="130000"/>
              </a:lnSpc>
              <a:spcBef>
                <a:spcPts val="600"/>
              </a:spcBef>
              <a:defRPr/>
            </a:pPr>
            <a:r>
              <a:rPr lang="zh-CN" altLang="en-US" sz="3000" b="1" dirty="0" smtClean="0">
                <a:solidFill>
                  <a:srgbClr val="0000FF"/>
                </a:solidFill>
                <a:latin typeface="+mn-ea"/>
                <a:ea typeface="+mn-ea"/>
              </a:rPr>
              <a:t>    （</a:t>
            </a:r>
            <a:r>
              <a:rPr lang="en-US" altLang="zh-CN" sz="3000" b="1" dirty="0" smtClean="0">
                <a:solidFill>
                  <a:srgbClr val="0000FF"/>
                </a:solidFill>
                <a:latin typeface="+mn-ea"/>
                <a:ea typeface="+mn-ea"/>
              </a:rPr>
              <a:t>2</a:t>
            </a:r>
            <a:r>
              <a:rPr lang="zh-CN" altLang="en-US" sz="3000" b="1" dirty="0" smtClean="0">
                <a:solidFill>
                  <a:srgbClr val="0000FF"/>
                </a:solidFill>
                <a:latin typeface="+mn-ea"/>
                <a:ea typeface="+mn-ea"/>
              </a:rPr>
              <a:t>）为能专心工作而快乐。 </a:t>
            </a:r>
            <a:endParaRPr lang="en-US" altLang="zh-CN" sz="3000" b="1" dirty="0" smtClean="0">
              <a:solidFill>
                <a:srgbClr val="0000FF"/>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4"/>
          <p:cNvSpPr txBox="1">
            <a:spLocks noChangeArrowheads="1"/>
          </p:cNvSpPr>
          <p:nvPr/>
        </p:nvSpPr>
        <p:spPr bwMode="auto">
          <a:xfrm>
            <a:off x="467544" y="1772816"/>
            <a:ext cx="8185150" cy="2061655"/>
          </a:xfrm>
          <a:prstGeom prst="rect">
            <a:avLst/>
          </a:prstGeom>
          <a:noFill/>
          <a:ln w="9525">
            <a:noFill/>
            <a:miter lim="800000"/>
          </a:ln>
        </p:spPr>
        <p:txBody>
          <a:bodyPr>
            <a:spAutoFit/>
          </a:bodyPr>
          <a:lstStyle/>
          <a:p>
            <a:pPr eaLnBrk="1" hangingPunct="1">
              <a:lnSpc>
                <a:spcPct val="150000"/>
              </a:lnSpc>
            </a:pPr>
            <a:r>
              <a:rPr lang="zh-CN" altLang="en-US" sz="3000" b="1" dirty="0">
                <a:solidFill>
                  <a:srgbClr val="000000"/>
                </a:solidFill>
                <a:latin typeface="黑体" panose="02010609060101010101" pitchFamily="49" charset="-122"/>
                <a:ea typeface="黑体" panose="02010609060101010101" pitchFamily="49" charset="-122"/>
              </a:rPr>
              <a:t>    在那么简陋的条件下，经过几年的艰辛工作，居里夫妇终于取得了成功。居里夫妇的表现是怎样的？体现出他们怎样的人格品质？</a:t>
            </a:r>
            <a:endParaRPr lang="zh-CN" altLang="en-US" sz="30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
          <p:cNvGrpSpPr/>
          <p:nvPr/>
        </p:nvGrpSpPr>
        <p:grpSpPr bwMode="auto">
          <a:xfrm>
            <a:off x="563174" y="2564904"/>
            <a:ext cx="8024812" cy="2956983"/>
            <a:chOff x="582277" y="2841110"/>
            <a:chExt cx="7510189" cy="1731818"/>
          </a:xfrm>
        </p:grpSpPr>
        <p:pic>
          <p:nvPicPr>
            <p:cNvPr id="5125" name="图片 6"/>
            <p:cNvPicPr>
              <a:picLocks noChangeAspect="1"/>
            </p:cNvPicPr>
            <p:nvPr/>
          </p:nvPicPr>
          <p:blipFill>
            <a:blip r:embed="rId1" cstate="print"/>
            <a:srcRect/>
            <a:stretch>
              <a:fillRect/>
            </a:stretch>
          </p:blipFill>
          <p:spPr bwMode="auto">
            <a:xfrm>
              <a:off x="582277" y="2841110"/>
              <a:ext cx="2597727" cy="1731818"/>
            </a:xfrm>
            <a:prstGeom prst="rect">
              <a:avLst/>
            </a:prstGeom>
            <a:noFill/>
            <a:ln w="9525">
              <a:noFill/>
              <a:miter lim="800000"/>
              <a:headEnd/>
              <a:tailEnd/>
            </a:ln>
          </p:spPr>
        </p:pic>
        <p:pic>
          <p:nvPicPr>
            <p:cNvPr id="5126" name="图片 5"/>
            <p:cNvPicPr>
              <a:picLocks noChangeAspect="1"/>
            </p:cNvPicPr>
            <p:nvPr/>
          </p:nvPicPr>
          <p:blipFill>
            <a:blip r:embed="rId2" cstate="print"/>
            <a:srcRect/>
            <a:stretch>
              <a:fillRect/>
            </a:stretch>
          </p:blipFill>
          <p:spPr bwMode="auto">
            <a:xfrm>
              <a:off x="3194634" y="2841110"/>
              <a:ext cx="2385186" cy="1731818"/>
            </a:xfrm>
            <a:prstGeom prst="rect">
              <a:avLst/>
            </a:prstGeom>
            <a:noFill/>
            <a:ln w="9525">
              <a:noFill/>
              <a:miter lim="800000"/>
              <a:headEnd/>
              <a:tailEnd/>
            </a:ln>
          </p:spPr>
        </p:pic>
        <p:pic>
          <p:nvPicPr>
            <p:cNvPr id="5127" name="图片 3"/>
            <p:cNvPicPr>
              <a:picLocks noChangeAspect="1"/>
            </p:cNvPicPr>
            <p:nvPr/>
          </p:nvPicPr>
          <p:blipFill>
            <a:blip r:embed="rId3" cstate="print"/>
            <a:srcRect/>
            <a:stretch>
              <a:fillRect/>
            </a:stretch>
          </p:blipFill>
          <p:spPr bwMode="auto">
            <a:xfrm>
              <a:off x="5594450" y="2841110"/>
              <a:ext cx="2498016" cy="1731818"/>
            </a:xfrm>
            <a:prstGeom prst="rect">
              <a:avLst/>
            </a:prstGeom>
            <a:noFill/>
            <a:ln w="9525">
              <a:noFill/>
              <a:miter lim="800000"/>
              <a:headEnd/>
              <a:tailEnd/>
            </a:ln>
          </p:spPr>
        </p:pic>
      </p:grpSp>
      <p:sp>
        <p:nvSpPr>
          <p:cNvPr id="12" name="圆角矩形 11"/>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6"/>
          <p:cNvSpPr txBox="1">
            <a:spLocks noChangeArrowheads="1"/>
          </p:cNvSpPr>
          <p:nvPr/>
        </p:nvSpPr>
        <p:spPr bwMode="auto">
          <a:xfrm>
            <a:off x="3325317" y="1084069"/>
            <a:ext cx="1832258" cy="58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新课导入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txBox="1">
            <a:spLocks noRot="1" noChangeArrowheads="1"/>
          </p:cNvSpPr>
          <p:nvPr/>
        </p:nvSpPr>
        <p:spPr bwMode="auto">
          <a:xfrm>
            <a:off x="597545" y="1257141"/>
            <a:ext cx="7862887" cy="3323987"/>
          </a:xfrm>
          <a:prstGeom prst="rect">
            <a:avLst/>
          </a:prstGeom>
          <a:noFill/>
          <a:ln w="9525">
            <a:noFill/>
            <a:miter lim="800000"/>
          </a:ln>
        </p:spPr>
        <p:txBody>
          <a:bodyPr>
            <a:spAutoFit/>
          </a:bodyPr>
          <a:lstStyle/>
          <a:p>
            <a:pPr eaLnBrk="1" hangingPunct="1">
              <a:lnSpc>
                <a:spcPct val="150000"/>
              </a:lnSpc>
              <a:buFont typeface="Wingdings" panose="05000000000000000000" pitchFamily="2" charset="2"/>
              <a:buNone/>
            </a:pP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轻轻地笑了笑”  “小心翼翼地走上前去找”</a:t>
            </a:r>
            <a:endParaRPr lang="en-US" altLang="zh-CN" sz="2800" b="1" dirty="0">
              <a:solidFill>
                <a:srgbClr val="000000"/>
              </a:solidFill>
              <a:latin typeface="楷体" panose="02010609060101010101" pitchFamily="49" charset="-122"/>
              <a:ea typeface="楷体" panose="02010609060101010101" pitchFamily="49" charset="-122"/>
            </a:endParaRPr>
          </a:p>
          <a:p>
            <a:pPr eaLnBrk="1" hangingPunct="1">
              <a:lnSpc>
                <a:spcPct val="150000"/>
              </a:lnSpc>
              <a:buFont typeface="Wingdings" panose="05000000000000000000" pitchFamily="2" charset="2"/>
              <a:buNone/>
            </a:pPr>
            <a:r>
              <a:rPr lang="zh-CN" altLang="en-US" sz="2800" b="1" dirty="0">
                <a:solidFill>
                  <a:srgbClr val="000000"/>
                </a:solidFill>
                <a:latin typeface="楷体" panose="02010609060101010101" pitchFamily="49" charset="-122"/>
                <a:ea typeface="楷体" panose="02010609060101010101" pitchFamily="49" charset="-122"/>
              </a:rPr>
              <a:t>“身体前倾”      “热切地望着”</a:t>
            </a:r>
            <a:endParaRPr lang="zh-CN" altLang="en-US" sz="2800" b="1" dirty="0">
              <a:solidFill>
                <a:srgbClr val="000000"/>
              </a:solidFill>
              <a:latin typeface="楷体" panose="02010609060101010101" pitchFamily="49" charset="-122"/>
              <a:ea typeface="楷体" panose="02010609060101010101" pitchFamily="49" charset="-122"/>
            </a:endParaRPr>
          </a:p>
          <a:p>
            <a:pPr eaLnBrk="1" hangingPunct="1">
              <a:lnSpc>
                <a:spcPct val="150000"/>
              </a:lnSpc>
              <a:buFont typeface="Wingdings" panose="05000000000000000000" pitchFamily="2" charset="2"/>
              <a:buNone/>
            </a:pP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姿势就像一小时前在她睡着了的孩子床头看着孩子一样”</a:t>
            </a:r>
            <a:endParaRPr lang="zh-CN" altLang="en-US" sz="2800" b="1" dirty="0">
              <a:solidFill>
                <a:srgbClr val="000000"/>
              </a:solidFill>
              <a:latin typeface="楷体" panose="02010609060101010101" pitchFamily="49" charset="-122"/>
              <a:ea typeface="楷体" panose="02010609060101010101" pitchFamily="49" charset="-122"/>
            </a:endParaRPr>
          </a:p>
          <a:p>
            <a:pPr eaLnBrk="1" hangingPunct="1">
              <a:lnSpc>
                <a:spcPct val="150000"/>
              </a:lnSpc>
              <a:buFont typeface="Wingdings" panose="05000000000000000000" pitchFamily="2" charset="2"/>
              <a:buNone/>
            </a:pPr>
            <a:r>
              <a:rPr lang="zh-CN" altLang="en-US" sz="2800" b="1" dirty="0">
                <a:solidFill>
                  <a:srgbClr val="FF0000"/>
                </a:solidFill>
                <a:latin typeface="黑体" panose="02010609060101010101" pitchFamily="49" charset="-122"/>
                <a:ea typeface="黑体" panose="02010609060101010101" pitchFamily="49" charset="-122"/>
              </a:rPr>
              <a:t>面对名利，淡泊从容，对研究成果热烈的爱。</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randombar(horizontal)">
                                      <p:cBhvr>
                                        <p:cTn id="7" dur="500"/>
                                        <p:tgtEl>
                                          <p:spTgt spid="24578">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4578">
                                            <p:txEl>
                                              <p:pRg st="1" end="1"/>
                                            </p:txEl>
                                          </p:spTgt>
                                        </p:tgtEl>
                                        <p:attrNameLst>
                                          <p:attrName>style.visibility</p:attrName>
                                        </p:attrNameLst>
                                      </p:cBhvr>
                                      <p:to>
                                        <p:strVal val="visible"/>
                                      </p:to>
                                    </p:set>
                                    <p:animEffect transition="in" filter="randombar(horizontal)">
                                      <p:cBhvr>
                                        <p:cTn id="10" dur="500"/>
                                        <p:tgtEl>
                                          <p:spTgt spid="24578">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4578">
                                            <p:txEl>
                                              <p:pRg st="2" end="2"/>
                                            </p:txEl>
                                          </p:spTgt>
                                        </p:tgtEl>
                                        <p:attrNameLst>
                                          <p:attrName>style.visibility</p:attrName>
                                        </p:attrNameLst>
                                      </p:cBhvr>
                                      <p:to>
                                        <p:strVal val="visible"/>
                                      </p:to>
                                    </p:set>
                                    <p:animEffect transition="in" filter="randombar(horizontal)">
                                      <p:cBhvr>
                                        <p:cTn id="13" dur="500"/>
                                        <p:tgtEl>
                                          <p:spTgt spid="2457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4578">
                                            <p:txEl>
                                              <p:pRg st="3" end="3"/>
                                            </p:txEl>
                                          </p:spTgt>
                                        </p:tgtEl>
                                        <p:attrNameLst>
                                          <p:attrName>style.visibility</p:attrName>
                                        </p:attrNameLst>
                                      </p:cBhvr>
                                      <p:to>
                                        <p:strVal val="visible"/>
                                      </p:to>
                                    </p:set>
                                    <p:animEffect transition="in" filter="barn(inVertical)">
                                      <p:cBhvr>
                                        <p:cTn id="18" dur="500"/>
                                        <p:tgtEl>
                                          <p:spTgt spid="2457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174751" y="840318"/>
            <a:ext cx="4302125" cy="5547783"/>
            <a:chOff x="656900" y="468456"/>
            <a:chExt cx="4301292" cy="4161499"/>
          </a:xfrm>
        </p:grpSpPr>
        <p:pic>
          <p:nvPicPr>
            <p:cNvPr id="29700" name="Picture 3" descr="C:\Users\Administrator.PC-20160920KSGF\Pictures\便签1.png"/>
            <p:cNvPicPr>
              <a:picLocks noChangeAspect="1" noChangeArrowheads="1"/>
            </p:cNvPicPr>
            <p:nvPr/>
          </p:nvPicPr>
          <p:blipFill>
            <a:blip r:embed="rId1" cstate="print"/>
            <a:srcRect/>
            <a:stretch>
              <a:fillRect/>
            </a:stretch>
          </p:blipFill>
          <p:spPr bwMode="auto">
            <a:xfrm>
              <a:off x="656900" y="468456"/>
              <a:ext cx="4301292" cy="4161499"/>
            </a:xfrm>
            <a:prstGeom prst="rect">
              <a:avLst/>
            </a:prstGeom>
            <a:noFill/>
            <a:ln w="9525">
              <a:noFill/>
              <a:miter lim="800000"/>
              <a:headEnd/>
              <a:tailEnd/>
            </a:ln>
          </p:spPr>
        </p:pic>
        <p:sp>
          <p:nvSpPr>
            <p:cNvPr id="29701" name="Rectangle 3"/>
            <p:cNvSpPr txBox="1">
              <a:spLocks noRot="1" noChangeArrowheads="1"/>
            </p:cNvSpPr>
            <p:nvPr/>
          </p:nvSpPr>
          <p:spPr bwMode="auto">
            <a:xfrm>
              <a:off x="950964" y="1271618"/>
              <a:ext cx="3713162" cy="2008561"/>
            </a:xfrm>
            <a:prstGeom prst="rect">
              <a:avLst/>
            </a:prstGeom>
            <a:noFill/>
            <a:ln w="9525">
              <a:noFill/>
              <a:miter lim="800000"/>
            </a:ln>
          </p:spPr>
          <p:txBody>
            <a:bodyPr>
              <a:spAutoFit/>
            </a:bodyPr>
            <a:lstStyle/>
            <a:p>
              <a:pPr eaLnBrk="1" hangingPunct="1">
                <a:lnSpc>
                  <a:spcPct val="150000"/>
                </a:lnSpc>
                <a:buFont typeface="Wingdings" panose="05000000000000000000" pitchFamily="2" charset="2"/>
                <a:buNone/>
              </a:pPr>
              <a:r>
                <a:rPr lang="zh-CN" altLang="en-US" sz="2800" b="1" dirty="0">
                  <a:solidFill>
                    <a:srgbClr val="0000FF"/>
                  </a:solidFill>
                  <a:latin typeface="黑体" panose="02010609060101010101" pitchFamily="49" charset="-122"/>
                  <a:ea typeface="黑体" panose="02010609060101010101" pitchFamily="49" charset="-122"/>
                </a:rPr>
                <a:t>刻苦钻研、勇于实践</a:t>
              </a:r>
              <a:endParaRPr lang="zh-CN" altLang="en-US" sz="2800" b="1" dirty="0">
                <a:solidFill>
                  <a:srgbClr val="0000FF"/>
                </a:solidFill>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None/>
              </a:pPr>
              <a:r>
                <a:rPr lang="zh-CN" altLang="en-US" sz="2800" b="1" dirty="0">
                  <a:solidFill>
                    <a:srgbClr val="0000FF"/>
                  </a:solidFill>
                  <a:latin typeface="黑体" panose="02010609060101010101" pitchFamily="49" charset="-122"/>
                  <a:ea typeface="黑体" panose="02010609060101010101" pitchFamily="49" charset="-122"/>
                </a:rPr>
                <a:t>坚韧执着、以苦为乐</a:t>
              </a:r>
              <a:endParaRPr lang="zh-CN" altLang="en-US" sz="2800" b="1" dirty="0">
                <a:solidFill>
                  <a:srgbClr val="0000FF"/>
                </a:solidFill>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None/>
              </a:pPr>
              <a:r>
                <a:rPr lang="zh-CN" altLang="en-US" sz="2800" b="1" dirty="0">
                  <a:solidFill>
                    <a:srgbClr val="0000FF"/>
                  </a:solidFill>
                  <a:latin typeface="黑体" panose="02010609060101010101" pitchFamily="49" charset="-122"/>
                  <a:ea typeface="黑体" panose="02010609060101010101" pitchFamily="49" charset="-122"/>
                </a:rPr>
                <a:t>热爱科学、献身科学</a:t>
              </a:r>
              <a:endParaRPr lang="zh-CN" altLang="en-US" sz="2800" b="1" dirty="0">
                <a:solidFill>
                  <a:srgbClr val="0000FF"/>
                </a:solidFill>
                <a:latin typeface="黑体" panose="02010609060101010101" pitchFamily="49" charset="-122"/>
                <a:ea typeface="黑体" panose="02010609060101010101" pitchFamily="49" charset="-122"/>
              </a:endParaRPr>
            </a:p>
            <a:p>
              <a:pPr eaLnBrk="1" hangingPunct="1">
                <a:lnSpc>
                  <a:spcPct val="150000"/>
                </a:lnSpc>
                <a:buFont typeface="Wingdings" panose="05000000000000000000" pitchFamily="2" charset="2"/>
                <a:buNone/>
              </a:pPr>
              <a:r>
                <a:rPr lang="zh-CN" altLang="en-US" sz="2800" b="1" dirty="0">
                  <a:solidFill>
                    <a:srgbClr val="0000FF"/>
                  </a:solidFill>
                  <a:latin typeface="黑体" panose="02010609060101010101" pitchFamily="49" charset="-122"/>
                  <a:ea typeface="黑体" panose="02010609060101010101" pitchFamily="49" charset="-122"/>
                </a:rPr>
                <a:t>淡泊名利</a:t>
              </a:r>
              <a:endParaRPr lang="zh-CN" altLang="en-US" sz="4400" b="1" dirty="0">
                <a:solidFill>
                  <a:srgbClr val="0000FF"/>
                </a:solidFill>
                <a:latin typeface="黑体" panose="02010609060101010101" pitchFamily="49" charset="-122"/>
                <a:ea typeface="黑体" panose="02010609060101010101" pitchFamily="49" charset="-122"/>
              </a:endParaRPr>
            </a:p>
          </p:txBody>
        </p:sp>
      </p:grpSp>
      <p:pic>
        <p:nvPicPr>
          <p:cNvPr id="29699" name="Picture 2"/>
          <p:cNvPicPr>
            <a:picLocks noChangeAspect="1" noChangeArrowheads="1"/>
          </p:cNvPicPr>
          <p:nvPr/>
        </p:nvPicPr>
        <p:blipFill>
          <a:blip r:embed="rId2" cstate="print"/>
          <a:srcRect/>
          <a:stretch>
            <a:fillRect/>
          </a:stretch>
        </p:blipFill>
        <p:spPr bwMode="auto">
          <a:xfrm>
            <a:off x="5532439" y="1284817"/>
            <a:ext cx="2536825" cy="431588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Box 10"/>
          <p:cNvSpPr txBox="1">
            <a:spLocks noChangeArrowheads="1"/>
          </p:cNvSpPr>
          <p:nvPr/>
        </p:nvSpPr>
        <p:spPr bwMode="auto">
          <a:xfrm>
            <a:off x="592139" y="2256558"/>
            <a:ext cx="8042275" cy="1212640"/>
          </a:xfrm>
          <a:prstGeom prst="rect">
            <a:avLst/>
          </a:prstGeom>
          <a:noFill/>
          <a:ln w="9525">
            <a:noFill/>
            <a:miter lim="800000"/>
          </a:ln>
        </p:spPr>
        <p:txBody>
          <a:bodyPr>
            <a:spAutoFit/>
          </a:bodyPr>
          <a:lstStyle/>
          <a:p>
            <a:pPr eaLnBrk="1" hangingPunct="1">
              <a:lnSpc>
                <a:spcPct val="130000"/>
              </a:lnSpc>
              <a:defRPr/>
            </a:pP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玛丽·居里现在又要在一个残破的小屋里，尝到新的极大的快乐了。</a:t>
            </a:r>
            <a:endParaRPr lang="zh-CN" altLang="en-US" sz="28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2" name="矩形 1"/>
          <p:cNvSpPr>
            <a:spLocks noChangeArrowheads="1"/>
          </p:cNvSpPr>
          <p:nvPr/>
        </p:nvSpPr>
        <p:spPr bwMode="auto">
          <a:xfrm>
            <a:off x="591478" y="3717032"/>
            <a:ext cx="8042275" cy="1544654"/>
          </a:xfrm>
          <a:prstGeom prst="rect">
            <a:avLst/>
          </a:prstGeom>
          <a:noFill/>
          <a:ln w="9525">
            <a:noFill/>
            <a:miter lim="800000"/>
          </a:ln>
        </p:spPr>
        <p:txBody>
          <a:bodyPr>
            <a:spAutoFit/>
          </a:bodyPr>
          <a:lstStyle/>
          <a:p>
            <a:pPr>
              <a:lnSpc>
                <a:spcPct val="130000"/>
              </a:lnSpc>
            </a:pPr>
            <a:r>
              <a:rPr lang="zh-CN" altLang="en-US" sz="2800" b="1" dirty="0" smtClean="0">
                <a:solidFill>
                  <a:srgbClr val="FF0000"/>
                </a:solidFill>
                <a:latin typeface="黑体" panose="02010609060101010101" pitchFamily="49" charset="-122"/>
                <a:ea typeface="黑体" panose="02010609060101010101" pitchFamily="49" charset="-122"/>
              </a:rPr>
              <a:t>    </a:t>
            </a:r>
            <a:r>
              <a:rPr lang="zh-CN" altLang="en-US" sz="2400" b="1" dirty="0" smtClean="0">
                <a:solidFill>
                  <a:srgbClr val="FF0000"/>
                </a:solidFill>
                <a:latin typeface="黑体" panose="02010609060101010101" pitchFamily="49" charset="-122"/>
                <a:ea typeface="黑体" panose="02010609060101010101" pitchFamily="49" charset="-122"/>
              </a:rPr>
              <a:t>设置</a:t>
            </a:r>
            <a:r>
              <a:rPr lang="zh-CN" altLang="en-US" sz="2400" b="1" dirty="0">
                <a:solidFill>
                  <a:srgbClr val="FF0000"/>
                </a:solidFill>
                <a:latin typeface="黑体" panose="02010609060101010101" pitchFamily="49" charset="-122"/>
                <a:ea typeface="黑体" panose="02010609060101010101" pitchFamily="49" charset="-122"/>
              </a:rPr>
              <a:t>悬念，引起读者的阅读兴趣。“极大的快乐”表明虽然小屋里条件简陋、生活艰苦，但居里夫人能够从所从事的事情中获得快乐，强调了她忘我的工作精神。</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8" name="圆角矩形 7"/>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品味语言</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Effect transition="in" filter="wipe(left)">
                                      <p:cBhvr>
                                        <p:cTn id="7" dur="500"/>
                                        <p:tgtEl>
                                          <p:spTgt spid="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352426" y="1265767"/>
            <a:ext cx="8429625" cy="1772793"/>
          </a:xfrm>
          <a:prstGeom prst="rect">
            <a:avLst/>
          </a:prstGeom>
          <a:noFill/>
          <a:ln w="9525">
            <a:noFill/>
            <a:miter lim="800000"/>
          </a:ln>
        </p:spPr>
        <p:txBody>
          <a:bodyPr>
            <a:spAutoFit/>
          </a:bodyPr>
          <a:lstStyle/>
          <a:p>
            <a:pPr>
              <a:lnSpc>
                <a:spcPct val="130000"/>
              </a:lnSpc>
              <a:defRPr/>
            </a:pPr>
            <a:r>
              <a:rPr lang="en-US" altLang="zh-CN" sz="2800" b="1" dirty="0">
                <a:solidFill>
                  <a:schemeClr val="tx1">
                    <a:lumMod val="95000"/>
                    <a:lumOff val="5000"/>
                  </a:schemeClr>
                </a:solidFill>
                <a:latin typeface="楷体" panose="02010609060101010101" pitchFamily="49" charset="-122"/>
                <a:ea typeface="楷体" panose="02010609060101010101" pitchFamily="49" charset="-122"/>
              </a:rPr>
              <a:t>2</a:t>
            </a:r>
            <a:r>
              <a:rPr lang="en-US" altLang="zh-CN" sz="2800" b="1" dirty="0">
                <a:solidFill>
                  <a:schemeClr val="tx1">
                    <a:lumMod val="95000"/>
                    <a:lumOff val="5000"/>
                  </a:schemeClr>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latin typeface="楷体" panose="02010609060101010101" pitchFamily="49" charset="-122"/>
                <a:ea typeface="楷体" panose="02010609060101010101" pitchFamily="49" charset="-122"/>
              </a:rPr>
              <a:t>这是一种奇异的</a:t>
            </a:r>
            <a:r>
              <a:rPr lang="zh-CN" altLang="en-US" sz="2800" b="1" dirty="0">
                <a:latin typeface="楷体" panose="02010609060101010101" pitchFamily="49" charset="-122"/>
                <a:ea typeface="楷体" panose="02010609060101010101" pitchFamily="49" charset="-122"/>
              </a:rPr>
              <a:t>新的</a:t>
            </a:r>
            <a:r>
              <a:rPr lang="zh-CN" altLang="zh-CN" sz="2800" b="1" dirty="0">
                <a:latin typeface="楷体" panose="02010609060101010101" pitchFamily="49" charset="-122"/>
                <a:ea typeface="楷体" panose="02010609060101010101" pitchFamily="49" charset="-122"/>
              </a:rPr>
              <a:t>开始，这种艰苦而</a:t>
            </a:r>
            <a:r>
              <a:rPr lang="zh-CN" altLang="en-US" sz="2800" b="1" dirty="0">
                <a:latin typeface="楷体" panose="02010609060101010101" pitchFamily="49" charset="-122"/>
                <a:ea typeface="楷体" panose="02010609060101010101" pitchFamily="49" charset="-122"/>
              </a:rPr>
              <a:t>且</a:t>
            </a:r>
            <a:r>
              <a:rPr lang="zh-CN" altLang="zh-CN" sz="2800" b="1" dirty="0">
                <a:latin typeface="楷体" panose="02010609060101010101" pitchFamily="49" charset="-122"/>
                <a:ea typeface="楷体" panose="02010609060101010101" pitchFamily="49" charset="-122"/>
              </a:rPr>
              <a:t>微妙的</a:t>
            </a:r>
            <a:r>
              <a:rPr lang="zh-CN" altLang="zh-CN" sz="2800" b="1" dirty="0" smtClean="0">
                <a:latin typeface="楷体" panose="02010609060101010101" pitchFamily="49" charset="-122"/>
                <a:ea typeface="楷体" panose="02010609060101010101" pitchFamily="49" charset="-122"/>
              </a:rPr>
              <a:t>快乐</a:t>
            </a:r>
            <a:r>
              <a:rPr lang="zh-CN" altLang="en-US" sz="2800" b="1" dirty="0">
                <a:latin typeface="楷体" panose="02010609060101010101" pitchFamily="49" charset="-122"/>
                <a:ea typeface="楷体" panose="02010609060101010101" pitchFamily="49" charset="-122"/>
              </a:rPr>
              <a:t>（无疑地在玛丽以前没有一个女人体验过</a:t>
            </a:r>
            <a:r>
              <a:rPr lang="zh-CN" altLang="en-US" sz="2800" b="1" dirty="0" smtClean="0">
                <a:latin typeface="楷体" panose="02010609060101010101" pitchFamily="49" charset="-122"/>
                <a:ea typeface="楷体" panose="02010609060101010101" pitchFamily="49" charset="-122"/>
              </a:rPr>
              <a:t>）</a:t>
            </a:r>
            <a:r>
              <a:rPr lang="zh-CN" altLang="zh-CN" sz="2800" b="1" dirty="0" smtClean="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两次都挑选</a:t>
            </a:r>
            <a:r>
              <a:rPr lang="zh-CN" altLang="en-US" sz="2800" b="1" dirty="0">
                <a:latin typeface="楷体" panose="02010609060101010101" pitchFamily="49" charset="-122"/>
                <a:ea typeface="楷体" panose="02010609060101010101" pitchFamily="49" charset="-122"/>
              </a:rPr>
              <a:t>了</a:t>
            </a:r>
            <a:r>
              <a:rPr lang="zh-CN" altLang="zh-CN" sz="2800" b="1" dirty="0">
                <a:latin typeface="楷体" panose="02010609060101010101" pitchFamily="49" charset="-122"/>
                <a:ea typeface="楷体" panose="02010609060101010101" pitchFamily="49" charset="-122"/>
              </a:rPr>
              <a:t>最简陋的布景。</a:t>
            </a:r>
            <a:endParaRPr lang="zh-CN" altLang="en-US" sz="28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 name="Text Box 4"/>
          <p:cNvSpPr txBox="1">
            <a:spLocks noChangeArrowheads="1"/>
          </p:cNvSpPr>
          <p:nvPr/>
        </p:nvSpPr>
        <p:spPr bwMode="auto">
          <a:xfrm>
            <a:off x="382349" y="3284984"/>
            <a:ext cx="8429625" cy="2024785"/>
          </a:xfrm>
          <a:prstGeom prst="rect">
            <a:avLst/>
          </a:prstGeom>
          <a:noFill/>
          <a:ln w="9525">
            <a:noFill/>
            <a:miter lim="800000"/>
          </a:ln>
        </p:spPr>
        <p:txBody>
          <a:bodyPr>
            <a:spAutoFit/>
          </a:bodyPr>
          <a:lstStyle/>
          <a:p>
            <a:pPr>
              <a:lnSpc>
                <a:spcPct val="130000"/>
              </a:lnSpc>
            </a:pPr>
            <a:r>
              <a:rPr lang="zh-CN" altLang="en-US" sz="2800" b="1" dirty="0">
                <a:solidFill>
                  <a:srgbClr val="FF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“一种奇异的新的开始”是说居里夫人踏上了科学新征程，开始了对镭的研究。“艰苦而且微妙的快乐”是指居里夫人的科学研究之路，条件很艰苦，但进行自己钟爱的科学研究工作能够使她获得精神上的满足</a:t>
            </a:r>
            <a:r>
              <a:rPr lang="zh-CN" altLang="en-US" sz="2400" b="1" dirty="0" smtClean="0">
                <a:solidFill>
                  <a:srgbClr val="FF0000"/>
                </a:solidFill>
                <a:latin typeface="黑体" panose="02010609060101010101" pitchFamily="49" charset="-122"/>
                <a:ea typeface="黑体" panose="02010609060101010101" pitchFamily="49" charset="-122"/>
              </a:rPr>
              <a:t>。</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339814" y="2419382"/>
            <a:ext cx="8429625" cy="2573012"/>
          </a:xfrm>
          <a:prstGeom prst="rect">
            <a:avLst/>
          </a:prstGeom>
          <a:noFill/>
          <a:ln w="9525">
            <a:noFill/>
            <a:miter lim="800000"/>
          </a:ln>
        </p:spPr>
        <p:txBody>
          <a:bodyPr>
            <a:spAutoFit/>
          </a:bodyPr>
          <a:lstStyle/>
          <a:p>
            <a:pPr>
              <a:lnSpc>
                <a:spcPct val="130000"/>
              </a:lnSpc>
            </a:pPr>
            <a:r>
              <a:rPr lang="zh-CN" altLang="en-US" sz="2400" b="1" dirty="0" smtClean="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两次都挑选了最简陋的布景”，“两次”一是指居里夫人求学时独自住在简陋的顶楼里，一是指这次和丈夫在简陋的棚屋里进行实验。括号里补充的“无疑地在玛丽以前没有一个女人体验过”是强调居里夫人因性别在当时受到的阻力，以及她的成功给社会带来的影响。</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323850" y="1248833"/>
            <a:ext cx="8447088" cy="1212640"/>
          </a:xfrm>
          <a:prstGeom prst="rect">
            <a:avLst/>
          </a:prstGeom>
          <a:noFill/>
          <a:ln w="9525">
            <a:noFill/>
            <a:miter lim="800000"/>
          </a:ln>
        </p:spPr>
        <p:txBody>
          <a:bodyPr>
            <a:spAutoFit/>
          </a:bodyPr>
          <a:lstStyle/>
          <a:p>
            <a:pPr eaLnBrk="1" hangingPunct="1">
              <a:lnSpc>
                <a:spcPct val="130000"/>
              </a:lnSpc>
              <a:spcBef>
                <a:spcPts val="0"/>
              </a:spcBef>
              <a:defRPr/>
            </a:pPr>
            <a:r>
              <a:rPr lang="en-US" altLang="zh-CN" sz="2800" b="1" dirty="0">
                <a:solidFill>
                  <a:schemeClr val="tx1">
                    <a:lumMod val="95000"/>
                    <a:lumOff val="5000"/>
                  </a:schemeClr>
                </a:solidFill>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穿过院子，比埃尔把钥匙插入锁孔，那扇门嘎嘎地响着，他们走进他们的领域，走进他们的梦境。</a:t>
            </a:r>
            <a:endParaRPr lang="zh-CN" altLang="en-US" sz="28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 name="Text Box 4"/>
          <p:cNvSpPr txBox="1">
            <a:spLocks noChangeArrowheads="1"/>
          </p:cNvSpPr>
          <p:nvPr/>
        </p:nvSpPr>
        <p:spPr bwMode="auto">
          <a:xfrm>
            <a:off x="327133" y="3284984"/>
            <a:ext cx="8447088" cy="1532727"/>
          </a:xfrm>
          <a:prstGeom prst="rect">
            <a:avLst/>
          </a:prstGeom>
          <a:noFill/>
          <a:ln w="9525">
            <a:noFill/>
            <a:miter lim="800000"/>
          </a:ln>
        </p:spPr>
        <p:txBody>
          <a:bodyPr>
            <a:spAutoFit/>
          </a:bodyPr>
          <a:lstStyle/>
          <a:p>
            <a:pPr>
              <a:lnSpc>
                <a:spcPct val="130000"/>
              </a:lnSpc>
            </a:pPr>
            <a:r>
              <a:rPr lang="zh-CN" altLang="en-US" sz="2400" b="1" dirty="0" smtClean="0">
                <a:solidFill>
                  <a:srgbClr val="FF0000"/>
                </a:solidFill>
                <a:latin typeface="黑体" panose="02010609060101010101" pitchFamily="49" charset="-122"/>
                <a:ea typeface="黑体" panose="02010609060101010101" pitchFamily="49" charset="-122"/>
              </a:rPr>
              <a:t>    居里</a:t>
            </a:r>
            <a:r>
              <a:rPr lang="zh-CN" altLang="en-US" sz="2400" b="1" dirty="0">
                <a:solidFill>
                  <a:srgbClr val="FF0000"/>
                </a:solidFill>
                <a:latin typeface="黑体" panose="02010609060101010101" pitchFamily="49" charset="-122"/>
                <a:ea typeface="黑体" panose="02010609060101010101" pitchFamily="49" charset="-122"/>
              </a:rPr>
              <a:t>夫妇一直以来都把认识镭这一科研工作当成梦想，他们在恶劣的环境中不断做着自己的科学之梦。此处“梦境”一词暗示将有重大的事件发生。</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338460" y="2072344"/>
            <a:ext cx="8482012" cy="1212640"/>
          </a:xfrm>
          <a:prstGeom prst="rect">
            <a:avLst/>
          </a:prstGeom>
          <a:noFill/>
          <a:ln w="9525">
            <a:noFill/>
            <a:miter lim="800000"/>
          </a:ln>
        </p:spPr>
        <p:txBody>
          <a:bodyPr>
            <a:spAutoFit/>
          </a:bodyPr>
          <a:lstStyle/>
          <a:p>
            <a:pPr eaLnBrk="1" hangingPunct="1">
              <a:lnSpc>
                <a:spcPct val="130000"/>
              </a:lnSpc>
            </a:pPr>
            <a:r>
              <a:rPr lang="en-US" altLang="zh-CN" sz="2800" b="1" dirty="0">
                <a:latin typeface="黑体" panose="02010609060101010101" pitchFamily="49" charset="-122"/>
                <a:ea typeface="黑体" panose="02010609060101010101" pitchFamily="49" charset="-122"/>
              </a:rPr>
              <a:t>1.</a:t>
            </a:r>
            <a:r>
              <a:rPr lang="zh-CN" altLang="zh-CN" sz="2800" b="1" dirty="0">
                <a:latin typeface="黑体" panose="02010609060101010101" pitchFamily="49" charset="-122"/>
                <a:ea typeface="黑体" panose="02010609060101010101" pitchFamily="49" charset="-122"/>
              </a:rPr>
              <a:t>课文中多次引用居里夫人的话，说说引用在文章中有什么作用</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9" name="矩形 8"/>
          <p:cNvSpPr>
            <a:spLocks noChangeArrowheads="1"/>
          </p:cNvSpPr>
          <p:nvPr/>
        </p:nvSpPr>
        <p:spPr bwMode="auto">
          <a:xfrm>
            <a:off x="338460" y="3656520"/>
            <a:ext cx="8482012" cy="1212640"/>
          </a:xfrm>
          <a:prstGeom prst="rect">
            <a:avLst/>
          </a:prstGeom>
          <a:solidFill>
            <a:schemeClr val="bg1">
              <a:alpha val="50000"/>
            </a:schemeClr>
          </a:solidFill>
          <a:ln w="38100" cmpd="dbl">
            <a:solidFill>
              <a:schemeClr val="accent5"/>
            </a:solidFill>
            <a:miter lim="800000"/>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30000"/>
              </a:lnSpc>
              <a:defRPr/>
            </a:pP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引用</a:t>
            </a:r>
            <a:r>
              <a:rPr lang="zh-CN" altLang="zh-CN" sz="2800" b="1" dirty="0">
                <a:solidFill>
                  <a:srgbClr val="0000FF"/>
                </a:solidFill>
                <a:latin typeface="楷体" panose="02010609060101010101" pitchFamily="49" charset="-122"/>
                <a:ea typeface="楷体" panose="02010609060101010101" pitchFamily="49" charset="-122"/>
              </a:rPr>
              <a:t>居里夫人的原话，展现</a:t>
            </a:r>
            <a:r>
              <a:rPr lang="zh-CN" altLang="zh-CN" sz="2800" b="1" dirty="0" smtClean="0">
                <a:solidFill>
                  <a:srgbClr val="0000FF"/>
                </a:solidFill>
                <a:latin typeface="楷体" panose="02010609060101010101" pitchFamily="49" charset="-122"/>
                <a:ea typeface="楷体" panose="02010609060101010101" pitchFamily="49" charset="-122"/>
              </a:rPr>
              <a:t>了</a:t>
            </a:r>
            <a:r>
              <a:rPr lang="zh-CN" altLang="en-US" sz="2800" b="1" dirty="0" smtClean="0">
                <a:solidFill>
                  <a:srgbClr val="0000FF"/>
                </a:solidFill>
                <a:latin typeface="楷体" panose="02010609060101010101" pitchFamily="49" charset="-122"/>
                <a:ea typeface="楷体" panose="02010609060101010101" pitchFamily="49" charset="-122"/>
              </a:rPr>
              <a:t>专注</a:t>
            </a:r>
            <a:r>
              <a:rPr lang="zh-CN" altLang="zh-CN" sz="2800" b="1" dirty="0" smtClean="0">
                <a:solidFill>
                  <a:srgbClr val="0000FF"/>
                </a:solidFill>
                <a:latin typeface="楷体" panose="02010609060101010101" pitchFamily="49" charset="-122"/>
                <a:ea typeface="楷体" panose="02010609060101010101" pitchFamily="49" charset="-122"/>
              </a:rPr>
              <a:t>的</a:t>
            </a:r>
            <a:r>
              <a:rPr lang="zh-CN" altLang="zh-CN" sz="2800" b="1" dirty="0">
                <a:solidFill>
                  <a:srgbClr val="0000FF"/>
                </a:solidFill>
                <a:latin typeface="楷体" panose="02010609060101010101" pitchFamily="49" charset="-122"/>
                <a:ea typeface="楷体" panose="02010609060101010101" pitchFamily="49" charset="-122"/>
              </a:rPr>
              <a:t>心理感受，使研究过程更具体真实，补充了事件的细节。</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338460" y="5168688"/>
            <a:ext cx="8482012" cy="1212640"/>
          </a:xfrm>
          <a:prstGeom prst="rect">
            <a:avLst/>
          </a:prstGeom>
          <a:solidFill>
            <a:schemeClr val="bg1">
              <a:alpha val="50000"/>
            </a:schemeClr>
          </a:solidFill>
          <a:ln w="38100" cmpd="dbl">
            <a:solidFill>
              <a:schemeClr val="accent5"/>
            </a:solidFill>
            <a:miter lim="800000"/>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30000"/>
              </a:lnSpc>
              <a:defRPr/>
            </a:pPr>
            <a:r>
              <a:rPr lang="en-US" altLang="zh-CN" sz="2800" b="1" dirty="0" smtClean="0">
                <a:solidFill>
                  <a:srgbClr val="0000FF"/>
                </a:solidFill>
                <a:latin typeface="楷体" panose="02010609060101010101" pitchFamily="49" charset="-122"/>
                <a:ea typeface="楷体" panose="02010609060101010101" pitchFamily="49" charset="-122"/>
              </a:rPr>
              <a:t>    </a:t>
            </a:r>
            <a:r>
              <a:rPr lang="zh-CN" altLang="zh-CN" sz="2800" b="1" dirty="0" smtClean="0">
                <a:solidFill>
                  <a:srgbClr val="0000FF"/>
                </a:solidFill>
                <a:latin typeface="楷体" panose="02010609060101010101" pitchFamily="49" charset="-122"/>
                <a:ea typeface="楷体" panose="02010609060101010101" pitchFamily="49" charset="-122"/>
              </a:rPr>
              <a:t>这些</a:t>
            </a:r>
            <a:r>
              <a:rPr lang="zh-CN" altLang="zh-CN" sz="2800" b="1" dirty="0">
                <a:solidFill>
                  <a:srgbClr val="0000FF"/>
                </a:solidFill>
                <a:latin typeface="楷体" panose="02010609060101010101" pitchFamily="49" charset="-122"/>
                <a:ea typeface="楷体" panose="02010609060101010101" pitchFamily="49" charset="-122"/>
              </a:rPr>
              <a:t>引用的话语，变换了文章的叙述节奏，使行文更加生动活泼，人物形象更加具体丰满。</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11" name="圆角矩形 10"/>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疑难突破</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453653" y="1226843"/>
            <a:ext cx="7800975" cy="573042"/>
          </a:xfrm>
          <a:prstGeom prst="rect">
            <a:avLst/>
          </a:prstGeom>
          <a:noFill/>
          <a:ln w="9525">
            <a:noFill/>
            <a:miter lim="800000"/>
          </a:ln>
        </p:spPr>
        <p:txBody>
          <a:bodyPr>
            <a:spAutoFit/>
          </a:bodyPr>
          <a:lstStyle/>
          <a:p>
            <a:pPr>
              <a:lnSpc>
                <a:spcPct val="130000"/>
              </a:lnSpc>
            </a:pPr>
            <a:r>
              <a:rPr lang="en-US" altLang="zh-CN" sz="2800" b="1" dirty="0">
                <a:latin typeface="黑体" panose="02010609060101010101" pitchFamily="49" charset="-122"/>
                <a:ea typeface="黑体" panose="02010609060101010101" pitchFamily="49" charset="-122"/>
              </a:rPr>
              <a:t>2</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如何</a:t>
            </a:r>
            <a:r>
              <a:rPr lang="zh-CN" altLang="en-US" sz="2800" b="1" dirty="0">
                <a:latin typeface="黑体" panose="02010609060101010101" pitchFamily="49" charset="-122"/>
                <a:ea typeface="黑体" panose="02010609060101010101" pitchFamily="49" charset="-122"/>
              </a:rPr>
              <a:t>理解极端的艰苦带来极大的快乐？</a:t>
            </a:r>
            <a:endParaRPr lang="zh-CN" altLang="en-US" sz="2800" b="1" dirty="0">
              <a:latin typeface="黑体" panose="02010609060101010101" pitchFamily="49" charset="-122"/>
              <a:ea typeface="黑体" panose="02010609060101010101" pitchFamily="49" charset="-122"/>
            </a:endParaRPr>
          </a:p>
        </p:txBody>
      </p:sp>
      <p:sp>
        <p:nvSpPr>
          <p:cNvPr id="5" name="TextBox 4"/>
          <p:cNvSpPr txBox="1">
            <a:spLocks noChangeArrowheads="1"/>
          </p:cNvSpPr>
          <p:nvPr/>
        </p:nvSpPr>
        <p:spPr bwMode="auto">
          <a:xfrm>
            <a:off x="453654" y="2204864"/>
            <a:ext cx="8151812" cy="3637919"/>
          </a:xfrm>
          <a:prstGeom prst="rect">
            <a:avLst/>
          </a:prstGeom>
          <a:noFill/>
          <a:ln w="9525">
            <a:noFill/>
            <a:miter lim="800000"/>
          </a:ln>
        </p:spPr>
        <p:txBody>
          <a:bodyPr>
            <a:spAutoFit/>
          </a:bodyPr>
          <a:lstStyle/>
          <a:p>
            <a:pPr>
              <a:lnSpc>
                <a:spcPct val="120000"/>
              </a:lnSpc>
            </a:pPr>
            <a:r>
              <a:rPr lang="zh-CN" altLang="en-US" sz="2400" b="1" dirty="0" smtClean="0">
                <a:solidFill>
                  <a:srgbClr val="FF0000"/>
                </a:solidFill>
                <a:latin typeface="黑体" panose="02010609060101010101" pitchFamily="49" charset="-122"/>
                <a:ea typeface="黑体" panose="02010609060101010101" pitchFamily="49" charset="-122"/>
              </a:rPr>
              <a:t>    居里</a:t>
            </a:r>
            <a:r>
              <a:rPr lang="zh-CN" altLang="en-US" sz="2400" b="1" dirty="0">
                <a:solidFill>
                  <a:srgbClr val="FF0000"/>
                </a:solidFill>
                <a:latin typeface="黑体" panose="02010609060101010101" pitchFamily="49" charset="-122"/>
                <a:ea typeface="黑体" panose="02010609060101010101" pitchFamily="49" charset="-122"/>
              </a:rPr>
              <a:t>夫妇的工作环境极其恶劣，实验设备极其简陋，科研工作十分繁重，这都使得他们的研究工作进行得非常艰苦。但是，这一时期的居里夫妇把精力完全用在工作上，他们分工协作、共同探讨，凭借极端的热忱和顽强乐观的精神最终走进了那个吸引他们的新领域，看到了镭那美丽的颜色，收获了极大的快乐。正是这种热爱科学、崇尚科学、痴迷科学、献身科学的精神，使他们经受住了极端的艰苦，也感受到了极大的快乐。</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Box 7"/>
          <p:cNvSpPr txBox="1">
            <a:spLocks noChangeArrowheads="1"/>
          </p:cNvSpPr>
          <p:nvPr/>
        </p:nvSpPr>
        <p:spPr bwMode="auto">
          <a:xfrm>
            <a:off x="784622" y="2053106"/>
            <a:ext cx="615553" cy="3094567"/>
          </a:xfrm>
          <a:prstGeom prst="rect">
            <a:avLst/>
          </a:prstGeom>
          <a:noFill/>
          <a:ln w="9525">
            <a:noFill/>
            <a:miter lim="800000"/>
          </a:ln>
        </p:spPr>
        <p:txBody>
          <a:bodyPr vert="eaVert">
            <a:spAutoFit/>
          </a:bodyPr>
          <a:lstStyle/>
          <a:p>
            <a:pPr algn="ctr" eaLnBrk="1" hangingPunct="1"/>
            <a:r>
              <a:rPr lang="zh-CN" altLang="en-US" sz="2800" b="1" dirty="0">
                <a:solidFill>
                  <a:srgbClr val="FF0000"/>
                </a:solidFill>
                <a:latin typeface="楷体" panose="02010609060101010101" pitchFamily="49" charset="-122"/>
                <a:ea typeface="楷体" panose="02010609060101010101" pitchFamily="49" charset="-122"/>
              </a:rPr>
              <a:t>美丽的颜色</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左大括号 7"/>
          <p:cNvSpPr/>
          <p:nvPr/>
        </p:nvSpPr>
        <p:spPr>
          <a:xfrm>
            <a:off x="1376364" y="2246983"/>
            <a:ext cx="206375" cy="2838201"/>
          </a:xfrm>
          <a:prstGeom prst="leftBrace">
            <a:avLst>
              <a:gd name="adj1" fmla="val 4732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p>
        </p:txBody>
      </p:sp>
      <p:sp>
        <p:nvSpPr>
          <p:cNvPr id="12" name="右大括号 11"/>
          <p:cNvSpPr/>
          <p:nvPr/>
        </p:nvSpPr>
        <p:spPr>
          <a:xfrm>
            <a:off x="6765925" y="2246983"/>
            <a:ext cx="254000" cy="3270249"/>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3" name="TextBox 12"/>
          <p:cNvSpPr txBox="1">
            <a:spLocks noChangeArrowheads="1"/>
          </p:cNvSpPr>
          <p:nvPr/>
        </p:nvSpPr>
        <p:spPr bwMode="auto">
          <a:xfrm>
            <a:off x="7055776" y="2276757"/>
            <a:ext cx="615553" cy="2997200"/>
          </a:xfrm>
          <a:prstGeom prst="rect">
            <a:avLst/>
          </a:prstGeom>
          <a:noFill/>
          <a:ln w="9525">
            <a:noFill/>
            <a:miter lim="800000"/>
          </a:ln>
        </p:spPr>
        <p:txBody>
          <a:bodyPr vert="eaVert" wrap="square">
            <a:spAutoFit/>
          </a:bodyPr>
          <a:lstStyle/>
          <a:p>
            <a:pPr algn="ctr" eaLnBrk="1" hangingPunct="1"/>
            <a:r>
              <a:rPr lang="zh-CN" altLang="en-US" sz="2800" b="1" dirty="0" smtClean="0">
                <a:solidFill>
                  <a:srgbClr val="FF0000"/>
                </a:solidFill>
                <a:latin typeface="楷体" panose="02010609060101010101" pitchFamily="49" charset="-122"/>
                <a:ea typeface="楷体" panose="02010609060101010101" pitchFamily="49" charset="-122"/>
              </a:rPr>
              <a:t>为科学献身的精神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TextBox 23"/>
          <p:cNvSpPr txBox="1">
            <a:spLocks noChangeArrowheads="1"/>
          </p:cNvSpPr>
          <p:nvPr/>
        </p:nvSpPr>
        <p:spPr bwMode="auto">
          <a:xfrm>
            <a:off x="1400175" y="2258422"/>
            <a:ext cx="2407444" cy="523220"/>
          </a:xfrm>
          <a:prstGeom prst="rect">
            <a:avLst/>
          </a:prstGeom>
          <a:noFill/>
          <a:ln w="9525">
            <a:noFill/>
            <a:miter lim="800000"/>
          </a:ln>
        </p:spPr>
        <p:txBody>
          <a:bodyPr wrap="square">
            <a:spAutoFit/>
          </a:bodyPr>
          <a:lstStyle/>
          <a:p>
            <a:r>
              <a:rPr lang="zh-CN" altLang="en-US" sz="2800" b="1" dirty="0">
                <a:latin typeface="楷体" panose="02010609060101010101" pitchFamily="49" charset="-122"/>
                <a:ea typeface="楷体" panose="02010609060101010101" pitchFamily="49" charset="-122"/>
              </a:rPr>
              <a:t>工作环境</a:t>
            </a:r>
            <a:r>
              <a:rPr lang="zh-CN" altLang="en-US" sz="2800" b="1" dirty="0" smtClean="0">
                <a:latin typeface="楷体" panose="02010609060101010101" pitchFamily="49" charset="-122"/>
                <a:ea typeface="楷体" panose="02010609060101010101" pitchFamily="49" charset="-122"/>
              </a:rPr>
              <a:t>艰苦</a:t>
            </a:r>
            <a:endParaRPr lang="en-US" altLang="zh-CN" sz="2800" b="1" dirty="0">
              <a:latin typeface="楷体" panose="02010609060101010101" pitchFamily="49" charset="-122"/>
              <a:ea typeface="楷体" panose="02010609060101010101" pitchFamily="49" charset="-122"/>
            </a:endParaRPr>
          </a:p>
        </p:txBody>
      </p:sp>
      <p:sp>
        <p:nvSpPr>
          <p:cNvPr id="25" name="TextBox 24"/>
          <p:cNvSpPr txBox="1">
            <a:spLocks noChangeArrowheads="1"/>
          </p:cNvSpPr>
          <p:nvPr/>
        </p:nvSpPr>
        <p:spPr bwMode="auto">
          <a:xfrm>
            <a:off x="1490467" y="3258324"/>
            <a:ext cx="2700306" cy="609398"/>
          </a:xfrm>
          <a:prstGeom prst="rect">
            <a:avLst/>
          </a:prstGeom>
          <a:noFill/>
          <a:ln w="9525">
            <a:noFill/>
            <a:miter lim="800000"/>
          </a:ln>
        </p:spPr>
        <p:txBody>
          <a:bodyPr wrap="square">
            <a:spAutoFit/>
          </a:bodyPr>
          <a:lstStyle/>
          <a:p>
            <a:pPr eaLnBrk="1" hangingPunct="1">
              <a:lnSpc>
                <a:spcPct val="120000"/>
              </a:lnSpc>
            </a:pPr>
            <a:r>
              <a:rPr lang="zh-CN" altLang="en-US" sz="2800" b="1" dirty="0" smtClean="0">
                <a:latin typeface="楷体" panose="02010609060101010101" pitchFamily="49" charset="-122"/>
                <a:ea typeface="楷体" panose="02010609060101010101" pitchFamily="49" charset="-122"/>
              </a:rPr>
              <a:t>研究过程艰辛</a:t>
            </a:r>
            <a:endParaRPr lang="en-US" altLang="zh-CN" sz="2800" b="1" dirty="0">
              <a:latin typeface="楷体" panose="02010609060101010101" pitchFamily="49" charset="-122"/>
              <a:ea typeface="楷体" panose="02010609060101010101" pitchFamily="49" charset="-122"/>
            </a:endParaRPr>
          </a:p>
        </p:txBody>
      </p:sp>
      <p:sp>
        <p:nvSpPr>
          <p:cNvPr id="27" name="TextBox 26"/>
          <p:cNvSpPr txBox="1">
            <a:spLocks noChangeArrowheads="1"/>
          </p:cNvSpPr>
          <p:nvPr/>
        </p:nvSpPr>
        <p:spPr bwMode="auto">
          <a:xfrm>
            <a:off x="3840281" y="3023798"/>
            <a:ext cx="2481144" cy="523220"/>
          </a:xfrm>
          <a:prstGeom prst="rect">
            <a:avLst/>
          </a:prstGeom>
          <a:noFill/>
          <a:ln w="9525">
            <a:noFill/>
            <a:miter lim="800000"/>
          </a:ln>
        </p:spPr>
        <p:txBody>
          <a:bodyPr wrap="square">
            <a:spAutoFit/>
          </a:bodyPr>
          <a:lstStyle/>
          <a:p>
            <a:pPr eaLnBrk="1" hangingPunct="1"/>
            <a:r>
              <a:rPr lang="zh-CN" altLang="en-US" sz="2800" b="1" dirty="0" smtClean="0">
                <a:solidFill>
                  <a:srgbClr val="0000FF"/>
                </a:solidFill>
                <a:latin typeface="楷体" panose="02010609060101010101" pitchFamily="49" charset="-122"/>
                <a:ea typeface="楷体" panose="02010609060101010101" pitchFamily="49" charset="-122"/>
              </a:rPr>
              <a:t>研究过程漫长</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30" name="TextBox 29"/>
          <p:cNvSpPr txBox="1">
            <a:spLocks noChangeArrowheads="1"/>
          </p:cNvSpPr>
          <p:nvPr/>
        </p:nvSpPr>
        <p:spPr bwMode="auto">
          <a:xfrm>
            <a:off x="3862859" y="3563022"/>
            <a:ext cx="2688918" cy="523220"/>
          </a:xfrm>
          <a:prstGeom prst="rect">
            <a:avLst/>
          </a:prstGeom>
          <a:noFill/>
          <a:ln w="9525">
            <a:noFill/>
            <a:miter lim="800000"/>
          </a:ln>
        </p:spPr>
        <p:txBody>
          <a:bodyPr wrap="square">
            <a:spAutoFit/>
          </a:bodyPr>
          <a:lstStyle/>
          <a:p>
            <a:pPr eaLnBrk="1" hangingPunct="1"/>
            <a:r>
              <a:rPr lang="zh-CN" altLang="en-US" sz="2800" b="1" dirty="0" smtClean="0">
                <a:solidFill>
                  <a:srgbClr val="0000FF"/>
                </a:solidFill>
                <a:latin typeface="楷体" panose="02010609060101010101" pitchFamily="49" charset="-122"/>
                <a:ea typeface="楷体" panose="02010609060101010101" pitchFamily="49" charset="-122"/>
              </a:rPr>
              <a:t>研究工作繁重</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31" name="TextBox 30"/>
          <p:cNvSpPr txBox="1">
            <a:spLocks noChangeArrowheads="1"/>
          </p:cNvSpPr>
          <p:nvPr/>
        </p:nvSpPr>
        <p:spPr bwMode="auto">
          <a:xfrm>
            <a:off x="1490467" y="4324103"/>
            <a:ext cx="2804417" cy="523220"/>
          </a:xfrm>
          <a:prstGeom prst="rect">
            <a:avLst/>
          </a:prstGeom>
          <a:noFill/>
          <a:ln w="9525">
            <a:noFill/>
            <a:miter lim="800000"/>
          </a:ln>
        </p:spPr>
        <p:txBody>
          <a:bodyPr wrap="square">
            <a:spAutoFit/>
          </a:bodyPr>
          <a:lstStyle/>
          <a:p>
            <a:pPr eaLnBrk="1" hangingPunct="1"/>
            <a:r>
              <a:rPr lang="zh-CN" altLang="en-US" sz="2800" b="1" dirty="0" smtClean="0">
                <a:latin typeface="楷体" panose="02010609060101010101" pitchFamily="49" charset="-122"/>
                <a:ea typeface="楷体" panose="02010609060101010101" pitchFamily="49" charset="-122"/>
              </a:rPr>
              <a:t>实验终获成功</a:t>
            </a:r>
            <a:endParaRPr lang="en-US" altLang="zh-CN" sz="2800" b="1" dirty="0">
              <a:latin typeface="楷体" panose="02010609060101010101" pitchFamily="49" charset="-122"/>
              <a:ea typeface="楷体" panose="02010609060101010101" pitchFamily="49" charset="-122"/>
            </a:endParaRPr>
          </a:p>
        </p:txBody>
      </p:sp>
      <p:sp>
        <p:nvSpPr>
          <p:cNvPr id="32" name="左大括号 31"/>
          <p:cNvSpPr/>
          <p:nvPr/>
        </p:nvSpPr>
        <p:spPr>
          <a:xfrm>
            <a:off x="3753456" y="3105178"/>
            <a:ext cx="173650" cy="915689"/>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p>
        </p:txBody>
      </p:sp>
      <p:sp>
        <p:nvSpPr>
          <p:cNvPr id="17" name="圆角矩形 16"/>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结构脉络</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15" name="TextBox 14"/>
          <p:cNvSpPr txBox="1">
            <a:spLocks noChangeArrowheads="1"/>
          </p:cNvSpPr>
          <p:nvPr/>
        </p:nvSpPr>
        <p:spPr bwMode="auto">
          <a:xfrm>
            <a:off x="3840281" y="2502041"/>
            <a:ext cx="2775743" cy="523220"/>
          </a:xfrm>
          <a:prstGeom prst="rect">
            <a:avLst/>
          </a:prstGeom>
          <a:noFill/>
          <a:ln w="9525">
            <a:noFill/>
            <a:miter lim="800000"/>
          </a:ln>
        </p:spPr>
        <p:txBody>
          <a:bodyPr wrap="square">
            <a:spAutoFit/>
          </a:bodyPr>
          <a:lstStyle/>
          <a:p>
            <a:r>
              <a:rPr lang="zh-CN" altLang="en-US" sz="2800" b="1" dirty="0">
                <a:solidFill>
                  <a:srgbClr val="0000FF"/>
                </a:solidFill>
                <a:latin typeface="楷体" panose="02010609060101010101" pitchFamily="49" charset="-122"/>
                <a:ea typeface="楷体" panose="02010609060101010101" pitchFamily="49" charset="-122"/>
              </a:rPr>
              <a:t>实验设备极</a:t>
            </a:r>
            <a:r>
              <a:rPr lang="zh-CN" altLang="en-US" sz="2800" b="1" dirty="0">
                <a:solidFill>
                  <a:srgbClr val="0000FF"/>
                </a:solidFill>
                <a:latin typeface="楷体" panose="02010609060101010101" pitchFamily="49" charset="-122"/>
                <a:ea typeface="楷体" panose="02010609060101010101" pitchFamily="49" charset="-122"/>
              </a:rPr>
              <a:t>简</a:t>
            </a:r>
            <a:r>
              <a:rPr lang="zh-CN" altLang="en-US" sz="2800" b="1" dirty="0">
                <a:solidFill>
                  <a:srgbClr val="0000FF"/>
                </a:solidFill>
                <a:latin typeface="楷体" panose="02010609060101010101" pitchFamily="49" charset="-122"/>
                <a:ea typeface="楷体" panose="02010609060101010101" pitchFamily="49" charset="-122"/>
              </a:rPr>
              <a:t>陋</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16" name="TextBox 15"/>
          <p:cNvSpPr txBox="1">
            <a:spLocks noChangeArrowheads="1"/>
          </p:cNvSpPr>
          <p:nvPr/>
        </p:nvSpPr>
        <p:spPr bwMode="auto">
          <a:xfrm>
            <a:off x="3823513" y="2053106"/>
            <a:ext cx="2855358" cy="523220"/>
          </a:xfrm>
          <a:prstGeom prst="rect">
            <a:avLst/>
          </a:prstGeom>
          <a:noFill/>
          <a:ln w="9525">
            <a:noFill/>
            <a:miter lim="800000"/>
          </a:ln>
        </p:spPr>
        <p:txBody>
          <a:bodyPr wrap="square">
            <a:spAutoFit/>
          </a:bodyPr>
          <a:lstStyle/>
          <a:p>
            <a:r>
              <a:rPr lang="zh-CN" altLang="en-US" sz="2800" b="1" dirty="0">
                <a:solidFill>
                  <a:srgbClr val="0000FF"/>
                </a:solidFill>
                <a:latin typeface="楷体" panose="02010609060101010101" pitchFamily="49" charset="-122"/>
                <a:ea typeface="楷体" panose="02010609060101010101" pitchFamily="49" charset="-122"/>
              </a:rPr>
              <a:t>室内外环境恶劣</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19" name="左大括号 18"/>
          <p:cNvSpPr/>
          <p:nvPr/>
        </p:nvSpPr>
        <p:spPr>
          <a:xfrm>
            <a:off x="3753456" y="4086242"/>
            <a:ext cx="219075" cy="998942"/>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p>
        </p:txBody>
      </p:sp>
      <p:sp>
        <p:nvSpPr>
          <p:cNvPr id="20" name="左大括号 19"/>
          <p:cNvSpPr/>
          <p:nvPr/>
        </p:nvSpPr>
        <p:spPr>
          <a:xfrm>
            <a:off x="3691493" y="2036802"/>
            <a:ext cx="219074" cy="96646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dirty="0"/>
          </a:p>
        </p:txBody>
      </p:sp>
      <p:sp>
        <p:nvSpPr>
          <p:cNvPr id="21" name="TextBox 20"/>
          <p:cNvSpPr txBox="1">
            <a:spLocks noChangeArrowheads="1"/>
          </p:cNvSpPr>
          <p:nvPr/>
        </p:nvSpPr>
        <p:spPr bwMode="auto">
          <a:xfrm>
            <a:off x="3862859" y="4099949"/>
            <a:ext cx="2688918" cy="523220"/>
          </a:xfrm>
          <a:prstGeom prst="rect">
            <a:avLst/>
          </a:prstGeom>
          <a:noFill/>
          <a:ln w="9525">
            <a:noFill/>
            <a:miter lim="800000"/>
          </a:ln>
        </p:spPr>
        <p:txBody>
          <a:bodyPr wrap="square">
            <a:spAutoFit/>
          </a:bodyPr>
          <a:lstStyle/>
          <a:p>
            <a:pPr eaLnBrk="1" hangingPunct="1"/>
            <a:r>
              <a:rPr lang="zh-CN" altLang="en-US" sz="2800" b="1" dirty="0" smtClean="0">
                <a:solidFill>
                  <a:srgbClr val="0000FF"/>
                </a:solidFill>
                <a:latin typeface="楷体" panose="02010609060101010101" pitchFamily="49" charset="-122"/>
                <a:ea typeface="楷体" panose="02010609060101010101" pitchFamily="49" charset="-122"/>
              </a:rPr>
              <a:t>散步后发现了镭</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22" name="TextBox 21"/>
          <p:cNvSpPr txBox="1">
            <a:spLocks noChangeArrowheads="1"/>
          </p:cNvSpPr>
          <p:nvPr/>
        </p:nvSpPr>
        <p:spPr bwMode="auto">
          <a:xfrm>
            <a:off x="3823513" y="4585695"/>
            <a:ext cx="2688918" cy="523220"/>
          </a:xfrm>
          <a:prstGeom prst="rect">
            <a:avLst/>
          </a:prstGeom>
          <a:noFill/>
          <a:ln w="9525">
            <a:noFill/>
            <a:miter lim="800000"/>
          </a:ln>
        </p:spPr>
        <p:txBody>
          <a:bodyPr wrap="square">
            <a:spAutoFit/>
          </a:bodyPr>
          <a:lstStyle/>
          <a:p>
            <a:pPr eaLnBrk="1" hangingPunct="1"/>
            <a:r>
              <a:rPr lang="zh-CN" altLang="en-US" sz="2800" b="1" dirty="0" smtClean="0">
                <a:solidFill>
                  <a:srgbClr val="0000FF"/>
                </a:solidFill>
                <a:latin typeface="楷体" panose="02010609060101010101" pitchFamily="49" charset="-122"/>
                <a:ea typeface="楷体" panose="02010609060101010101" pitchFamily="49" charset="-122"/>
              </a:rPr>
              <a:t>实验成功后喜悦</a:t>
            </a:r>
            <a:endParaRPr lang="en-US" altLang="zh-CN"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4" grpId="0"/>
      <p:bldP spid="25" grpId="0"/>
      <p:bldP spid="27" grpId="0"/>
      <p:bldP spid="30" grpId="0"/>
      <p:bldP spid="31" grpId="0"/>
      <p:bldP spid="32" grpId="0" animBg="1"/>
      <p:bldP spid="15" grpId="0"/>
      <p:bldP spid="16" grpId="0"/>
      <p:bldP spid="19" grpId="0" animBg="1"/>
      <p:bldP spid="20" grpId="0" animBg="1"/>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6"/>
          <p:cNvSpPr>
            <a:spLocks noChangeArrowheads="1"/>
          </p:cNvSpPr>
          <p:nvPr/>
        </p:nvSpPr>
        <p:spPr bwMode="auto">
          <a:xfrm>
            <a:off x="496888" y="2047488"/>
            <a:ext cx="8077200" cy="3869329"/>
          </a:xfrm>
          <a:prstGeom prst="rect">
            <a:avLst/>
          </a:prstGeom>
          <a:noFill/>
          <a:ln w="9525">
            <a:noFill/>
            <a:miter lim="800000"/>
          </a:ln>
        </p:spPr>
        <p:txBody>
          <a:bodyPr>
            <a:spAutoFit/>
          </a:bodyPr>
          <a:lstStyle/>
          <a:p>
            <a:pPr>
              <a:lnSpc>
                <a:spcPct val="150000"/>
              </a:lnSpc>
            </a:pPr>
            <a:r>
              <a:rPr lang="zh-CN" altLang="en-US" sz="2800" b="1" dirty="0" smtClean="0">
                <a:solidFill>
                  <a:srgbClr val="0000FF"/>
                </a:solidFill>
                <a:latin typeface="黑体" panose="02010609060101010101" pitchFamily="49" charset="-122"/>
                <a:ea typeface="黑体" panose="02010609060101010101" pitchFamily="49" charset="-122"/>
              </a:rPr>
              <a:t>    本文</a:t>
            </a:r>
            <a:r>
              <a:rPr lang="zh-CN" altLang="en-US" sz="2800" b="1" dirty="0">
                <a:solidFill>
                  <a:srgbClr val="0000FF"/>
                </a:solidFill>
                <a:latin typeface="黑体" panose="02010609060101010101" pitchFamily="49" charset="-122"/>
                <a:ea typeface="黑体" panose="02010609060101010101" pitchFamily="49" charset="-122"/>
              </a:rPr>
              <a:t>以极端的艰苦与极大的快乐贯串始终，叙述了居里夫妇提取镭元素的工作情景及研究过程中的繁重劳动和恶劣条件，形象地表现了居里夫妇对镭的热爱和由这种热爱而带来的毫不妥协、极端顽强的工作热忱，赞美了居里夫妇的坚韧、乐观和为科学献身的精神。</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8" name="圆角矩形 7"/>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主旨归纳</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arn(inVertical)">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96888" y="1287802"/>
            <a:ext cx="8147050" cy="5133713"/>
          </a:xfrm>
          <a:prstGeom prst="rect">
            <a:avLst/>
          </a:prstGeom>
          <a:noFill/>
          <a:ln w="9525">
            <a:noFill/>
            <a:miter lim="800000"/>
          </a:ln>
        </p:spPr>
        <p:txBody>
          <a:bodyPr>
            <a:spAutoFit/>
          </a:bodyPr>
          <a:lstStyle/>
          <a:p>
            <a:pPr>
              <a:lnSpc>
                <a:spcPct val="130000"/>
              </a:lnSpc>
            </a:pPr>
            <a:r>
              <a:rPr lang="zh-CN" altLang="en-US" sz="2800" b="1" dirty="0">
                <a:solidFill>
                  <a:srgbClr val="000000"/>
                </a:solidFill>
                <a:latin typeface="黑体" panose="02010609060101010101" pitchFamily="49" charset="-122"/>
                <a:ea typeface="黑体" panose="02010609060101010101" pitchFamily="49" charset="-122"/>
              </a:rPr>
              <a:t>   </a:t>
            </a:r>
            <a:r>
              <a:rPr lang="zh-CN" altLang="en-US" sz="2800" b="1" dirty="0" smtClean="0">
                <a:solidFill>
                  <a:srgbClr val="000000"/>
                </a:solidFill>
                <a:latin typeface="黑体" panose="02010609060101010101" pitchFamily="49" charset="-122"/>
                <a:ea typeface="黑体" panose="02010609060101010101" pitchFamily="49" charset="-122"/>
              </a:rPr>
              <a:t>居里夫人曾在</a:t>
            </a:r>
            <a:r>
              <a:rPr lang="en-US" altLang="zh-CN" sz="2800" b="1" dirty="0" smtClean="0">
                <a:solidFill>
                  <a:srgbClr val="000000"/>
                </a:solidFill>
                <a:latin typeface="黑体" panose="02010609060101010101" pitchFamily="49" charset="-122"/>
                <a:ea typeface="黑体" panose="02010609060101010101" pitchFamily="49" charset="-122"/>
              </a:rPr>
              <a:t>《</a:t>
            </a:r>
            <a:r>
              <a:rPr lang="zh-CN" altLang="en-US" sz="2800" b="1" dirty="0" smtClean="0">
                <a:solidFill>
                  <a:srgbClr val="000000"/>
                </a:solidFill>
                <a:latin typeface="黑体" panose="02010609060101010101" pitchFamily="49" charset="-122"/>
                <a:ea typeface="黑体" panose="02010609060101010101" pitchFamily="49" charset="-122"/>
              </a:rPr>
              <a:t>我的信念</a:t>
            </a:r>
            <a:r>
              <a:rPr lang="en-US" altLang="zh-CN" sz="2800" b="1" dirty="0" smtClean="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一</a:t>
            </a:r>
            <a:r>
              <a:rPr lang="zh-CN" altLang="en-US" sz="2800" b="1" dirty="0" smtClean="0">
                <a:solidFill>
                  <a:srgbClr val="000000"/>
                </a:solidFill>
                <a:latin typeface="黑体" panose="02010609060101010101" pitchFamily="49" charset="-122"/>
                <a:ea typeface="黑体" panose="02010609060101010101" pitchFamily="49" charset="-122"/>
              </a:rPr>
              <a:t>文中说：</a:t>
            </a:r>
            <a:r>
              <a:rPr lang="zh-CN" altLang="en-US" sz="2800" dirty="0"/>
              <a:t>“</a:t>
            </a:r>
            <a:r>
              <a:rPr lang="zh-CN" altLang="zh-CN" sz="2800" dirty="0"/>
              <a:t>生活对于任何一个男女都非易事，我们必须有坚忍不拔的精神。最要紧的，还是我们自己要有信心。我们必须相信，我们对每一件事情都具有天赋的才能，并且，无论付出任何代价，都要把这件事完成。当事情结束的时候，你要能够问心无愧地说：“我已经尽我所能了。</a:t>
            </a:r>
            <a:r>
              <a:rPr lang="zh-CN" altLang="zh-CN" sz="2800" dirty="0" smtClean="0"/>
              <a:t>”</a:t>
            </a:r>
            <a:endParaRPr lang="en-US" altLang="zh-CN" sz="2800" b="1" dirty="0" smtClean="0">
              <a:solidFill>
                <a:srgbClr val="000000"/>
              </a:solidFill>
              <a:latin typeface="黑体" panose="02010609060101010101" pitchFamily="49" charset="-122"/>
              <a:ea typeface="黑体" panose="02010609060101010101" pitchFamily="49" charset="-122"/>
            </a:endParaRPr>
          </a:p>
          <a:p>
            <a:pPr eaLnBrk="1" hangingPunct="1">
              <a:lnSpc>
                <a:spcPct val="130000"/>
              </a:lnSpc>
            </a:pPr>
            <a:r>
              <a:rPr lang="en-US" altLang="zh-CN" sz="2800" b="1" dirty="0">
                <a:solidFill>
                  <a:srgbClr val="000000"/>
                </a:solidFill>
                <a:latin typeface="黑体" panose="02010609060101010101" pitchFamily="49" charset="-122"/>
                <a:ea typeface="黑体" panose="02010609060101010101" pitchFamily="49" charset="-122"/>
              </a:rPr>
              <a:t> </a:t>
            </a:r>
            <a:r>
              <a:rPr lang="en-US" altLang="zh-CN" sz="2800" b="1" dirty="0" smtClean="0">
                <a:solidFill>
                  <a:srgbClr val="000000"/>
                </a:solidFill>
                <a:latin typeface="黑体" panose="02010609060101010101" pitchFamily="49" charset="-122"/>
                <a:ea typeface="黑体" panose="02010609060101010101" pitchFamily="49" charset="-122"/>
              </a:rPr>
              <a:t>   </a:t>
            </a:r>
            <a:r>
              <a:rPr lang="zh-CN" altLang="en-US" sz="2800" b="1" dirty="0" smtClean="0">
                <a:solidFill>
                  <a:srgbClr val="FF0000"/>
                </a:solidFill>
                <a:latin typeface="黑体" panose="02010609060101010101" pitchFamily="49" charset="-122"/>
                <a:ea typeface="黑体" panose="02010609060101010101" pitchFamily="49" charset="-122"/>
              </a:rPr>
              <a:t>阅读</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美丽的颜色</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，就是阅读居里夫人的灵魂，可以了解她那伟大的人格来自怎样伟大的心灵。</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写作特点</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539552" y="2132856"/>
            <a:ext cx="8064896" cy="3539430"/>
          </a:xfrm>
          <a:prstGeom prst="rect">
            <a:avLst/>
          </a:prstGeom>
        </p:spPr>
        <p:txBody>
          <a:bodyPr wrap="square">
            <a:spAutoFit/>
          </a:bodyPr>
          <a:lstStyle/>
          <a:p>
            <a:r>
              <a:rPr lang="en-US" altLang="zh-CN" sz="2800" b="1" dirty="0">
                <a:solidFill>
                  <a:srgbClr val="FF0000"/>
                </a:solidFill>
              </a:rPr>
              <a:t>1.</a:t>
            </a:r>
            <a:r>
              <a:rPr lang="zh-CN" altLang="en-US" sz="2800" b="1" dirty="0">
                <a:solidFill>
                  <a:srgbClr val="FF0000"/>
                </a:solidFill>
              </a:rPr>
              <a:t>鲜明的对比</a:t>
            </a:r>
            <a:r>
              <a:rPr lang="zh-CN" altLang="en-US" sz="2800" b="1" dirty="0" smtClean="0">
                <a:solidFill>
                  <a:srgbClr val="FF0000"/>
                </a:solidFill>
              </a:rPr>
              <a:t>。</a:t>
            </a:r>
            <a:endParaRPr lang="en-US" altLang="zh-CN" sz="2800" b="1" dirty="0" smtClean="0">
              <a:solidFill>
                <a:srgbClr val="FF0000"/>
              </a:solidFill>
            </a:endParaRPr>
          </a:p>
          <a:p>
            <a:r>
              <a:rPr lang="zh-CN" altLang="en-US" sz="2800" dirty="0" smtClean="0"/>
              <a:t>        全文</a:t>
            </a:r>
            <a:r>
              <a:rPr lang="zh-CN" altLang="en-US" sz="2800" dirty="0"/>
              <a:t>通过鲜明的对比，有力地揭示了人物的内心世界，突出了文章的中心。例如，工作条件的极端简陋与主人公的极大快乐相对比，突出人物不畏困难、献身科学、乐于追求的崇高精神；提炼镭的极其艰苦的过程和实验成功的幸福相对比，充分展示出主人公在科学研究的道路上历经艰辛获得成功后的喜悦。</a:t>
            </a:r>
            <a:endParaRPr lang="zh-CN" altLang="en-US"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772816"/>
            <a:ext cx="7956376" cy="3816429"/>
          </a:xfrm>
          <a:prstGeom prst="rect">
            <a:avLst/>
          </a:prstGeom>
        </p:spPr>
        <p:txBody>
          <a:bodyPr wrap="square">
            <a:spAutoFit/>
          </a:bodyPr>
          <a:lstStyle/>
          <a:p>
            <a:r>
              <a:rPr lang="en-US" altLang="zh-CN" sz="2800" b="1" dirty="0">
                <a:solidFill>
                  <a:srgbClr val="FF0000"/>
                </a:solidFill>
              </a:rPr>
              <a:t>2.</a:t>
            </a:r>
            <a:r>
              <a:rPr lang="zh-CN" altLang="en-US" sz="2800" b="1" dirty="0">
                <a:solidFill>
                  <a:srgbClr val="FF0000"/>
                </a:solidFill>
              </a:rPr>
              <a:t>恰当、得体的引用</a:t>
            </a:r>
            <a:r>
              <a:rPr lang="zh-CN" altLang="en-US" sz="2800" b="1" dirty="0" smtClean="0">
                <a:solidFill>
                  <a:srgbClr val="FF0000"/>
                </a:solidFill>
              </a:rPr>
              <a:t>。</a:t>
            </a:r>
            <a:endParaRPr lang="en-US" altLang="zh-CN" sz="2800" b="1" dirty="0" smtClean="0">
              <a:solidFill>
                <a:srgbClr val="FF0000"/>
              </a:solidFill>
            </a:endParaRPr>
          </a:p>
          <a:p>
            <a:r>
              <a:rPr lang="zh-CN" altLang="en-US" sz="2800" dirty="0" smtClean="0"/>
              <a:t>         文</a:t>
            </a:r>
            <a:r>
              <a:rPr lang="zh-CN" altLang="en-US" sz="2800" dirty="0"/>
              <a:t>中多处引用居里夫人自己的话，一方面增强了文章的真实性和可信度，另一方面直观地表现了居里夫人的内心世界，增强了文章的感染力。值得注意的是，作者善于用轻松和节奏舒缓的段落来冲淡对居里夫妇紧张、艰苦而枯燥的研究生活的描述，使文章叙述的内容张弛有序、起伏有度，如同一首优美的乐曲。</a:t>
            </a:r>
            <a:endParaRPr lang="zh-CN" altLang="en-US" sz="2800" dirty="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395536" y="1911949"/>
            <a:ext cx="8315325" cy="3539430"/>
          </a:xfrm>
          <a:prstGeom prst="rect">
            <a:avLst/>
          </a:prstGeom>
          <a:solidFill>
            <a:schemeClr val="bg1">
              <a:alpha val="50195"/>
            </a:schemeClr>
          </a:solidFill>
          <a:ln w="9525">
            <a:noFill/>
            <a:miter lim="800000"/>
          </a:ln>
        </p:spPr>
        <p:txBody>
          <a:bodyPr>
            <a:spAutoFit/>
          </a:bodyPr>
          <a:lstStyle/>
          <a:p>
            <a:pPr algn="ctr"/>
            <a:r>
              <a:rPr lang="zh-CN" altLang="zh-CN" sz="2800" b="1" dirty="0"/>
              <a:t>悼念玛丽·居里</a:t>
            </a:r>
            <a:endParaRPr lang="zh-CN" altLang="zh-CN" sz="2800" dirty="0"/>
          </a:p>
          <a:p>
            <a:pPr algn="ctr"/>
            <a:r>
              <a:rPr lang="zh-CN" altLang="zh-CN" sz="2800" dirty="0">
                <a:latin typeface="楷体" panose="02010609060101010101" pitchFamily="49" charset="-122"/>
                <a:ea typeface="楷体" panose="02010609060101010101" pitchFamily="49" charset="-122"/>
              </a:rPr>
              <a:t>爱因斯坦</a:t>
            </a:r>
            <a:endParaRPr lang="zh-CN" altLang="zh-CN" sz="2800" dirty="0">
              <a:latin typeface="楷体" panose="02010609060101010101" pitchFamily="49" charset="-122"/>
              <a:ea typeface="楷体" panose="02010609060101010101" pitchFamily="49" charset="-122"/>
            </a:endParaRPr>
          </a:p>
          <a:p>
            <a:r>
              <a:rPr lang="en-US" altLang="zh-CN" sz="2800" dirty="0" smtClean="0">
                <a:latin typeface="隶书" panose="02010509060101010101" pitchFamily="49" charset="-122"/>
                <a:ea typeface="隶书" panose="02010509060101010101" pitchFamily="49" charset="-122"/>
              </a:rPr>
              <a:t>    </a:t>
            </a:r>
            <a:r>
              <a:rPr lang="zh-CN" altLang="zh-CN" sz="2800" dirty="0" smtClean="0">
                <a:latin typeface="隶书" panose="02010509060101010101" pitchFamily="49" charset="-122"/>
                <a:ea typeface="隶书" panose="02010509060101010101" pitchFamily="49" charset="-122"/>
              </a:rPr>
              <a:t>在</a:t>
            </a:r>
            <a:r>
              <a:rPr lang="zh-CN" altLang="zh-CN" sz="2800" dirty="0">
                <a:latin typeface="隶书" panose="02010509060101010101" pitchFamily="49" charset="-122"/>
                <a:ea typeface="隶书" panose="02010509060101010101" pitchFamily="49" charset="-122"/>
              </a:rPr>
              <a:t>像居里夫人这样一位崇高人物结束她的一生的时候，我们不要仅仅满足于回忆她的工作成果对人类已经作出的贡献。第一流人物对于时代和历史进程的意义，在其道德品质方面，也许比单纯的才智成就方面还要大。即使是后者，它们取决于品格的程度，也远超过通常所认为的那样</a:t>
            </a:r>
            <a:r>
              <a:rPr lang="zh-CN" altLang="zh-CN" sz="2800" dirty="0" smtClean="0">
                <a:latin typeface="隶书" panose="02010509060101010101" pitchFamily="49" charset="-122"/>
                <a:ea typeface="隶书" panose="02010509060101010101" pitchFamily="49" charset="-122"/>
              </a:rPr>
              <a:t>。</a:t>
            </a:r>
            <a:endParaRPr lang="zh-CN" altLang="zh-CN" sz="2800" dirty="0">
              <a:latin typeface="隶书" panose="02010509060101010101" pitchFamily="49" charset="-122"/>
              <a:ea typeface="隶书" panose="02010509060101010101" pitchFamily="49" charset="-122"/>
            </a:endParaRPr>
          </a:p>
        </p:txBody>
      </p:sp>
      <p:sp>
        <p:nvSpPr>
          <p:cNvPr id="8" name="圆角矩形 7"/>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拓展延伸</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375367" y="1052736"/>
            <a:ext cx="8315325" cy="5262979"/>
          </a:xfrm>
          <a:prstGeom prst="rect">
            <a:avLst/>
          </a:prstGeom>
          <a:solidFill>
            <a:schemeClr val="bg1">
              <a:alpha val="50195"/>
            </a:schemeClr>
          </a:solidFill>
          <a:ln w="9525">
            <a:noFill/>
            <a:miter lim="800000"/>
          </a:ln>
        </p:spPr>
        <p:txBody>
          <a:bodyPr>
            <a:spAutoFit/>
          </a:bodyPr>
          <a:lstStyle/>
          <a:p>
            <a:r>
              <a:rPr lang="en-US" altLang="zh-CN" sz="2800" dirty="0" smtClean="0">
                <a:latin typeface="隶书" panose="02010509060101010101" pitchFamily="49" charset="-122"/>
                <a:ea typeface="隶书" panose="02010509060101010101" pitchFamily="49" charset="-122"/>
              </a:rPr>
              <a:t>    </a:t>
            </a:r>
            <a:r>
              <a:rPr lang="zh-CN" altLang="zh-CN" sz="2800" dirty="0" smtClean="0">
                <a:latin typeface="隶书" panose="02010509060101010101" pitchFamily="49" charset="-122"/>
                <a:ea typeface="隶书" panose="02010509060101010101" pitchFamily="49" charset="-122"/>
              </a:rPr>
              <a:t>我</a:t>
            </a:r>
            <a:r>
              <a:rPr lang="zh-CN" altLang="zh-CN" sz="2800" dirty="0">
                <a:latin typeface="隶书" panose="02010509060101010101" pitchFamily="49" charset="-122"/>
                <a:ea typeface="隶书" panose="02010509060101010101" pitchFamily="49" charset="-122"/>
              </a:rPr>
              <a:t>幸运地同居里夫人有二十年崇高而真挚的友谊。我对她的人格的伟大越来越感到钦佩。她的坚强，她的意志的纯洁，她的律己之严，她的客观，她的公正不阿的判断——所有这一切都难得地集中在一个人的身上。她在任何时候都意识到自己是社会的公仆，她的极端的谦虚，永远不给自满留下任何余地。由于社会的严酷和不平等，她的心情总是抑郁的。这就使得她具有那样严肃的外貌，很容易使那些不接近她的人发生误解——这是一种无法用任何艺术气质来解脱的少见的严肃性。一旦她认识到某一条道路是正确的，她就毫不妥协地并且极端顽强地坚持走下去</a:t>
            </a:r>
            <a:r>
              <a:rPr lang="zh-CN" altLang="zh-CN" sz="2800" dirty="0" smtClean="0">
                <a:latin typeface="隶书" panose="02010509060101010101" pitchFamily="49" charset="-122"/>
                <a:ea typeface="隶书" panose="02010509060101010101" pitchFamily="49" charset="-122"/>
              </a:rPr>
              <a:t>。</a:t>
            </a:r>
            <a:endParaRPr lang="zh-CN" altLang="zh-CN" sz="2800"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395536" y="1911949"/>
            <a:ext cx="8315325" cy="3539430"/>
          </a:xfrm>
          <a:prstGeom prst="rect">
            <a:avLst/>
          </a:prstGeom>
          <a:solidFill>
            <a:schemeClr val="bg1">
              <a:alpha val="50195"/>
            </a:schemeClr>
          </a:solidFill>
          <a:ln w="9525">
            <a:noFill/>
            <a:miter lim="800000"/>
          </a:ln>
        </p:spPr>
        <p:txBody>
          <a:bodyPr>
            <a:spAutoFit/>
          </a:bodyPr>
          <a:lstStyle/>
          <a:p>
            <a:r>
              <a:rPr lang="en-US" altLang="zh-CN" sz="2800" dirty="0" smtClean="0">
                <a:latin typeface="隶书" panose="02010509060101010101" pitchFamily="49" charset="-122"/>
                <a:ea typeface="隶书" panose="02010509060101010101" pitchFamily="49" charset="-122"/>
              </a:rPr>
              <a:t>    </a:t>
            </a:r>
            <a:r>
              <a:rPr lang="zh-CN" altLang="zh-CN" sz="2800" dirty="0" smtClean="0">
                <a:latin typeface="隶书" panose="02010509060101010101" pitchFamily="49" charset="-122"/>
                <a:ea typeface="隶书" panose="02010509060101010101" pitchFamily="49" charset="-122"/>
              </a:rPr>
              <a:t>她</a:t>
            </a:r>
            <a:r>
              <a:rPr lang="zh-CN" altLang="zh-CN" sz="2800" dirty="0">
                <a:latin typeface="隶书" panose="02010509060101010101" pitchFamily="49" charset="-122"/>
                <a:ea typeface="隶书" panose="02010509060101010101" pitchFamily="49" charset="-122"/>
              </a:rPr>
              <a:t>一生中最伟大的科学功绩——证明放射性元素的存在并把它们分离出来——所以能取得，不仅是靠着大胆的直觉，而且也靠着在难以想像的极端困难情况下工作的热忱和顽强，这样的困难，在实验科学的历史中是罕见的。</a:t>
            </a:r>
            <a:endParaRPr lang="zh-CN" altLang="zh-CN" sz="2800" dirty="0">
              <a:latin typeface="隶书" panose="02010509060101010101" pitchFamily="49" charset="-122"/>
              <a:ea typeface="隶书" panose="02010509060101010101" pitchFamily="49" charset="-122"/>
            </a:endParaRPr>
          </a:p>
          <a:p>
            <a:r>
              <a:rPr lang="en-US" altLang="zh-CN" sz="2800" dirty="0" smtClean="0">
                <a:latin typeface="隶书" panose="02010509060101010101" pitchFamily="49" charset="-122"/>
                <a:ea typeface="隶书" panose="02010509060101010101" pitchFamily="49" charset="-122"/>
              </a:rPr>
              <a:t>    </a:t>
            </a:r>
            <a:r>
              <a:rPr lang="zh-CN" altLang="zh-CN" sz="2800" dirty="0" smtClean="0">
                <a:latin typeface="隶书" panose="02010509060101010101" pitchFamily="49" charset="-122"/>
                <a:ea typeface="隶书" panose="02010509060101010101" pitchFamily="49" charset="-122"/>
              </a:rPr>
              <a:t>居里夫人</a:t>
            </a:r>
            <a:r>
              <a:rPr lang="zh-CN" altLang="zh-CN" sz="2800" dirty="0">
                <a:latin typeface="隶书" panose="02010509060101010101" pitchFamily="49" charset="-122"/>
                <a:ea typeface="隶书" panose="02010509060101010101" pitchFamily="49" charset="-122"/>
              </a:rPr>
              <a:t>的品德力量和热忱，哪怕只要有一小部分存在于欧洲的知识分子中间，欧洲就会面临一个比较光明的未来。</a:t>
            </a:r>
            <a:endParaRPr lang="zh-CN" altLang="zh-CN" sz="2800"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txBox="1">
            <a:spLocks noChangeArrowheads="1"/>
          </p:cNvSpPr>
          <p:nvPr/>
        </p:nvSpPr>
        <p:spPr bwMode="auto">
          <a:xfrm>
            <a:off x="2095153" y="1010816"/>
            <a:ext cx="4637087" cy="762000"/>
          </a:xfrm>
          <a:prstGeom prst="rect">
            <a:avLst/>
          </a:prstGeom>
          <a:noFill/>
          <a:ln w="9525">
            <a:noFill/>
            <a:miter lim="800000"/>
          </a:ln>
        </p:spPr>
        <p:txBody>
          <a:bodyPr/>
          <a:lstStyle/>
          <a:p>
            <a:pPr algn="ctr" eaLnBrk="1" hangingPunct="1"/>
            <a:r>
              <a:rPr lang="zh-CN" altLang="en-US" sz="3200" b="1" dirty="0">
                <a:solidFill>
                  <a:srgbClr val="FF0000"/>
                </a:solidFill>
                <a:latin typeface="Calibri" panose="020F0502020204030204" charset="0"/>
              </a:rPr>
              <a:t>居里夫人的名言</a:t>
            </a:r>
            <a:endParaRPr lang="zh-CN" altLang="en-US" sz="3200" b="1" dirty="0">
              <a:solidFill>
                <a:srgbClr val="FF0000"/>
              </a:solidFill>
              <a:latin typeface="Calibri" panose="020F0502020204030204" charset="0"/>
            </a:endParaRPr>
          </a:p>
        </p:txBody>
      </p:sp>
      <p:sp>
        <p:nvSpPr>
          <p:cNvPr id="3" name="Rectangle 3"/>
          <p:cNvSpPr txBox="1">
            <a:spLocks noChangeArrowheads="1"/>
          </p:cNvSpPr>
          <p:nvPr/>
        </p:nvSpPr>
        <p:spPr bwMode="auto">
          <a:xfrm>
            <a:off x="696590" y="1966188"/>
            <a:ext cx="7835850" cy="3046988"/>
          </a:xfrm>
          <a:prstGeom prst="rect">
            <a:avLst/>
          </a:prstGeom>
          <a:solidFill>
            <a:schemeClr val="tx2">
              <a:lumMod val="20000"/>
              <a:lumOff val="80000"/>
            </a:schemeClr>
          </a:solidFill>
          <a:ln w="41275" cmpd="dbl">
            <a:solidFill>
              <a:srgbClr val="00B050"/>
            </a:solidFill>
            <a:miter lim="800000"/>
          </a:ln>
        </p:spPr>
        <p:txBody>
          <a:bodyPr wrap="square">
            <a:spAutoFit/>
          </a:bodyPr>
          <a:lstStyle>
            <a:lvl1pPr marL="342900" indent="-342900"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30000"/>
              </a:lnSpc>
              <a:spcBef>
                <a:spcPts val="600"/>
              </a:spcBef>
              <a:buFont typeface="黑体" panose="02010609060101010101" pitchFamily="49" charset="-122"/>
              <a:buChar char="※"/>
              <a:defRPr/>
            </a:pPr>
            <a:r>
              <a:rPr lang="zh-CN" altLang="en-US" sz="2800" b="1" dirty="0" smtClean="0">
                <a:solidFill>
                  <a:srgbClr val="0000FF"/>
                </a:solidFill>
                <a:latin typeface="黑体" panose="02010609060101010101" pitchFamily="49" charset="-122"/>
                <a:ea typeface="黑体" panose="02010609060101010101" pitchFamily="49" charset="-122"/>
              </a:rPr>
              <a:t>弱者坐待时机；强者制造时机。  </a:t>
            </a:r>
            <a:endParaRPr lang="zh-CN" altLang="en-US" sz="2800" b="1" dirty="0" smtClean="0">
              <a:solidFill>
                <a:srgbClr val="0000FF"/>
              </a:solidFill>
              <a:latin typeface="黑体" panose="02010609060101010101" pitchFamily="49" charset="-122"/>
              <a:ea typeface="黑体" panose="02010609060101010101" pitchFamily="49" charset="-122"/>
            </a:endParaRPr>
          </a:p>
          <a:p>
            <a:pPr eaLnBrk="1" hangingPunct="1">
              <a:lnSpc>
                <a:spcPct val="130000"/>
              </a:lnSpc>
              <a:spcBef>
                <a:spcPts val="600"/>
              </a:spcBef>
              <a:buFont typeface="黑体" panose="02010609060101010101" pitchFamily="49" charset="-122"/>
              <a:buChar char="※"/>
              <a:defRPr/>
            </a:pPr>
            <a:r>
              <a:rPr lang="zh-CN" altLang="en-US" sz="2800" b="1" dirty="0" smtClean="0">
                <a:solidFill>
                  <a:srgbClr val="0000FF"/>
                </a:solidFill>
                <a:latin typeface="黑体" panose="02010609060101010101" pitchFamily="49" charset="-122"/>
                <a:ea typeface="黑体" panose="02010609060101010101" pitchFamily="49" charset="-122"/>
              </a:rPr>
              <a:t>我们应该不虚度一生，应该能够说：</a:t>
            </a:r>
            <a:r>
              <a:rPr lang="zh-CN" altLang="en-US" sz="2800" b="1" dirty="0" smtClean="0">
                <a:solidFill>
                  <a:srgbClr val="0000FF"/>
                </a:solidFill>
                <a:latin typeface="Arial" panose="020B0604020202020204" pitchFamily="34" charset="0"/>
                <a:ea typeface="黑体" panose="02010609060101010101" pitchFamily="49" charset="-122"/>
              </a:rPr>
              <a:t>“</a:t>
            </a:r>
            <a:r>
              <a:rPr lang="zh-CN" altLang="en-US" sz="2800" b="1" dirty="0" smtClean="0">
                <a:solidFill>
                  <a:srgbClr val="0000FF"/>
                </a:solidFill>
                <a:latin typeface="黑体" panose="02010609060101010101" pitchFamily="49" charset="-122"/>
                <a:ea typeface="黑体" panose="02010609060101010101" pitchFamily="49" charset="-122"/>
              </a:rPr>
              <a:t>我已经做了我能做的事。</a:t>
            </a:r>
            <a:r>
              <a:rPr lang="zh-CN" altLang="en-US" sz="2800" b="1" dirty="0" smtClean="0">
                <a:solidFill>
                  <a:srgbClr val="0000FF"/>
                </a:solidFill>
                <a:latin typeface="Arial" panose="020B0604020202020204" pitchFamily="34" charset="0"/>
                <a:ea typeface="黑体" panose="02010609060101010101" pitchFamily="49" charset="-122"/>
              </a:rPr>
              <a:t>”</a:t>
            </a:r>
            <a:r>
              <a:rPr lang="zh-CN" altLang="en-US" sz="2800" b="1" dirty="0" smtClean="0">
                <a:solidFill>
                  <a:srgbClr val="0000FF"/>
                </a:solidFill>
                <a:latin typeface="黑体" panose="02010609060101010101" pitchFamily="49" charset="-122"/>
                <a:ea typeface="黑体" panose="02010609060101010101" pitchFamily="49" charset="-122"/>
              </a:rPr>
              <a:t> </a:t>
            </a:r>
            <a:endParaRPr lang="en-US" altLang="zh-CN" sz="2800" b="1" dirty="0" smtClean="0">
              <a:solidFill>
                <a:srgbClr val="0000FF"/>
              </a:solidFill>
              <a:latin typeface="黑体" panose="02010609060101010101" pitchFamily="49" charset="-122"/>
              <a:ea typeface="黑体" panose="02010609060101010101" pitchFamily="49" charset="-122"/>
            </a:endParaRPr>
          </a:p>
          <a:p>
            <a:pPr eaLnBrk="1" hangingPunct="1">
              <a:lnSpc>
                <a:spcPct val="130000"/>
              </a:lnSpc>
              <a:spcBef>
                <a:spcPts val="600"/>
              </a:spcBef>
              <a:buFont typeface="黑体" panose="02010609060101010101" pitchFamily="49" charset="-122"/>
              <a:buChar char="※"/>
              <a:defRPr/>
            </a:pPr>
            <a:r>
              <a:rPr lang="zh-CN" altLang="en-US" sz="2800" b="1" dirty="0" smtClean="0">
                <a:solidFill>
                  <a:srgbClr val="0000FF"/>
                </a:solidFill>
                <a:latin typeface="黑体" panose="02010609060101010101" pitchFamily="49" charset="-122"/>
                <a:ea typeface="黑体" panose="02010609060101010101" pitchFamily="49" charset="-122"/>
              </a:rPr>
              <a:t>在成名的道路上，流的不是汗水而是鲜血，他们的名字不是用笔而是用生命写成的。</a:t>
            </a:r>
            <a:endParaRPr lang="en-US" altLang="zh-CN" sz="2800" b="1" dirty="0" smtClean="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912614" y="1659468"/>
            <a:ext cx="7547818" cy="2970044"/>
          </a:xfrm>
          <a:prstGeom prst="rect">
            <a:avLst/>
          </a:prstGeom>
          <a:solidFill>
            <a:schemeClr val="tx2">
              <a:lumMod val="20000"/>
              <a:lumOff val="80000"/>
            </a:schemeClr>
          </a:solidFill>
          <a:ln w="41275" cmpd="dbl">
            <a:solidFill>
              <a:srgbClr val="00B050"/>
            </a:solidFill>
            <a:miter lim="800000"/>
          </a:ln>
        </p:spPr>
        <p:txBody>
          <a:bodyPr wrap="square">
            <a:spAutoFit/>
          </a:bodyPr>
          <a:lstStyle>
            <a:lvl1pPr marL="342900" indent="-342900"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30000"/>
              </a:lnSpc>
              <a:spcBef>
                <a:spcPts val="600"/>
              </a:spcBef>
              <a:buFont typeface="黑体" panose="02010609060101010101" pitchFamily="49" charset="-122"/>
              <a:buChar char="※"/>
              <a:defRPr/>
            </a:pPr>
            <a:r>
              <a:rPr lang="zh-CN" altLang="en-US" sz="2800" b="1" dirty="0" smtClean="0">
                <a:solidFill>
                  <a:srgbClr val="0000FF"/>
                </a:solidFill>
                <a:latin typeface="黑体" panose="02010609060101010101" pitchFamily="49" charset="-122"/>
                <a:ea typeface="黑体" panose="02010609060101010101" pitchFamily="49" charset="-122"/>
              </a:rPr>
              <a:t>我们每天都愉快地过着生活，不要等到日子过去了才找出它们的可爱之点，也不要把所有特别合意的希望都放在未来。</a:t>
            </a:r>
            <a:endParaRPr lang="en-US" altLang="zh-CN" sz="2800" b="1" dirty="0" smtClean="0">
              <a:solidFill>
                <a:srgbClr val="0000FF"/>
              </a:solidFill>
              <a:latin typeface="黑体" panose="02010609060101010101" pitchFamily="49" charset="-122"/>
              <a:ea typeface="黑体" panose="02010609060101010101" pitchFamily="49" charset="-122"/>
            </a:endParaRPr>
          </a:p>
          <a:p>
            <a:pPr eaLnBrk="1" hangingPunct="1">
              <a:lnSpc>
                <a:spcPct val="130000"/>
              </a:lnSpc>
              <a:spcBef>
                <a:spcPts val="600"/>
              </a:spcBef>
              <a:buFont typeface="黑体" panose="02010609060101010101" pitchFamily="49" charset="-122"/>
              <a:buChar char="※"/>
              <a:defRPr/>
            </a:pPr>
            <a:r>
              <a:rPr lang="zh-CN" altLang="en-US" sz="2800" b="1" dirty="0" smtClean="0">
                <a:solidFill>
                  <a:srgbClr val="0000FF"/>
                </a:solidFill>
                <a:latin typeface="黑体" panose="02010609060101010101" pitchFamily="49" charset="-122"/>
                <a:ea typeface="黑体" panose="02010609060101010101" pitchFamily="49" charset="-122"/>
              </a:rPr>
              <a:t>我要把人生变成科学的梦，然后再把梦变成现实。</a:t>
            </a:r>
            <a:endParaRPr lang="zh-CN" altLang="en-US" sz="2800" b="1" dirty="0" smtClean="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课堂小练</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78849" name="Rectangle 1"/>
          <p:cNvSpPr>
            <a:spLocks noChangeArrowheads="1"/>
          </p:cNvSpPr>
          <p:nvPr/>
        </p:nvSpPr>
        <p:spPr bwMode="auto">
          <a:xfrm>
            <a:off x="611560" y="1844824"/>
            <a:ext cx="8064896" cy="31700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1.</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给下列加线字注音，根据拼音写出汉字。</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1</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）每逢骤雨</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猝</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    ）至，这两位物理学家就匆忙把设备搬进棚屋，大开着门窗让空气流通，以便继续工作，而不至于因烟</a:t>
            </a:r>
            <a:r>
              <a:rPr kumimoji="0" lang="en-US" altLang="zh-CN" sz="2000" b="1" i="0" u="none" strike="noStrike" cap="none" normalizeH="0" baseline="0" dirty="0" err="1"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zhì</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    ）息。    </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2</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）有时候我整天用差不多和我一般高的铁条， </a:t>
            </a:r>
            <a:r>
              <a:rPr kumimoji="0" lang="en-US" altLang="zh-CN" sz="2000" b="1" i="0" u="none" strike="noStrike" cap="none" normalizeH="0" baseline="0" dirty="0" err="1"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jiǎo</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    ）动一大堆沸腾着的东西。到了晚上，简直是</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筋</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    ）疲力尽。</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 name="矩形 7"/>
          <p:cNvSpPr/>
          <p:nvPr/>
        </p:nvSpPr>
        <p:spPr>
          <a:xfrm>
            <a:off x="827584" y="5291916"/>
            <a:ext cx="7992888" cy="369332"/>
          </a:xfrm>
          <a:prstGeom prst="rect">
            <a:avLst/>
          </a:prstGeom>
        </p:spPr>
        <p:txBody>
          <a:bodyPr wrap="square">
            <a:spAutoFit/>
          </a:bodyPr>
          <a:lstStyle/>
          <a:p>
            <a:r>
              <a:rPr lang="zh-CN" altLang="en-US" b="1" dirty="0" smtClean="0">
                <a:solidFill>
                  <a:schemeClr val="accent3">
                    <a:lumMod val="50000"/>
                  </a:schemeClr>
                </a:solidFill>
              </a:rPr>
              <a:t>答案：</a:t>
            </a:r>
            <a:r>
              <a:rPr lang="zh-CN" altLang="zh-CN" b="1" dirty="0" smtClean="0">
                <a:solidFill>
                  <a:schemeClr val="accent3">
                    <a:lumMod val="50000"/>
                  </a:schemeClr>
                </a:solidFill>
              </a:rPr>
              <a:t>（</a:t>
            </a:r>
            <a:r>
              <a:rPr lang="en-US" altLang="zh-CN" b="1" dirty="0" smtClean="0">
                <a:solidFill>
                  <a:schemeClr val="accent3">
                    <a:lumMod val="50000"/>
                  </a:schemeClr>
                </a:solidFill>
              </a:rPr>
              <a:t>1</a:t>
            </a:r>
            <a:r>
              <a:rPr lang="zh-CN" altLang="zh-CN" b="1" dirty="0" smtClean="0">
                <a:solidFill>
                  <a:schemeClr val="accent3">
                    <a:lumMod val="50000"/>
                  </a:schemeClr>
                </a:solidFill>
              </a:rPr>
              <a:t>）</a:t>
            </a:r>
            <a:r>
              <a:rPr lang="en-US" altLang="zh-CN" b="1" dirty="0" smtClean="0">
                <a:solidFill>
                  <a:schemeClr val="accent3">
                    <a:lumMod val="50000"/>
                  </a:schemeClr>
                </a:solidFill>
              </a:rPr>
              <a:t>c</a:t>
            </a:r>
            <a:r>
              <a:rPr lang="zh-CN" altLang="zh-CN" b="1" dirty="0" smtClean="0">
                <a:solidFill>
                  <a:schemeClr val="accent3">
                    <a:lumMod val="50000"/>
                  </a:schemeClr>
                </a:solidFill>
              </a:rPr>
              <a:t>ù</a:t>
            </a:r>
            <a:r>
              <a:rPr lang="en-US" altLang="zh-CN" b="1" dirty="0" smtClean="0">
                <a:solidFill>
                  <a:schemeClr val="accent3">
                    <a:lumMod val="50000"/>
                  </a:schemeClr>
                </a:solidFill>
              </a:rPr>
              <a:t>      </a:t>
            </a:r>
            <a:r>
              <a:rPr lang="zh-CN" altLang="zh-CN" b="1" dirty="0" smtClean="0">
                <a:solidFill>
                  <a:schemeClr val="accent3">
                    <a:lumMod val="50000"/>
                  </a:schemeClr>
                </a:solidFill>
              </a:rPr>
              <a:t>窒</a:t>
            </a:r>
            <a:r>
              <a:rPr lang="en-US" altLang="zh-CN" b="1" dirty="0" smtClean="0">
                <a:solidFill>
                  <a:schemeClr val="accent3">
                    <a:lumMod val="50000"/>
                  </a:schemeClr>
                </a:solidFill>
              </a:rPr>
              <a:t>        </a:t>
            </a:r>
            <a:r>
              <a:rPr lang="zh-CN" altLang="zh-CN" b="1" dirty="0" smtClean="0">
                <a:solidFill>
                  <a:schemeClr val="accent3">
                    <a:lumMod val="50000"/>
                  </a:schemeClr>
                </a:solidFill>
              </a:rPr>
              <a:t>（</a:t>
            </a:r>
            <a:r>
              <a:rPr lang="en-US" altLang="zh-CN" b="1" dirty="0" smtClean="0">
                <a:solidFill>
                  <a:schemeClr val="accent3">
                    <a:lumMod val="50000"/>
                  </a:schemeClr>
                </a:solidFill>
              </a:rPr>
              <a:t>2</a:t>
            </a:r>
            <a:r>
              <a:rPr lang="zh-CN" altLang="zh-CN" b="1" dirty="0" smtClean="0">
                <a:solidFill>
                  <a:schemeClr val="accent3">
                    <a:lumMod val="50000"/>
                  </a:schemeClr>
                </a:solidFill>
              </a:rPr>
              <a:t>）搅</a:t>
            </a:r>
            <a:r>
              <a:rPr lang="en-US" altLang="zh-CN" b="1" dirty="0" smtClean="0">
                <a:solidFill>
                  <a:schemeClr val="accent3">
                    <a:lumMod val="50000"/>
                  </a:schemeClr>
                </a:solidFill>
              </a:rPr>
              <a:t>     j</a:t>
            </a:r>
            <a:r>
              <a:rPr lang="zh-CN" altLang="zh-CN" b="1" dirty="0" smtClean="0">
                <a:solidFill>
                  <a:schemeClr val="accent3">
                    <a:lumMod val="50000"/>
                  </a:schemeClr>
                </a:solidFill>
              </a:rPr>
              <a:t>ī</a:t>
            </a:r>
            <a:r>
              <a:rPr lang="en-US" altLang="zh-CN" b="1" dirty="0" smtClean="0">
                <a:solidFill>
                  <a:schemeClr val="accent3">
                    <a:lumMod val="50000"/>
                  </a:schemeClr>
                </a:solidFill>
              </a:rPr>
              <a:t>n</a:t>
            </a:r>
            <a:endParaRPr lang="zh-CN" altLang="zh-CN" b="1" dirty="0" smtClean="0">
              <a:solidFill>
                <a:schemeClr val="accent3">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611560" y="1196752"/>
            <a:ext cx="7992888" cy="34778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2.</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下列对加线词语的解释不符合语境的一项是（    ）</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这是一种奇异的新的开始，这种艰苦而且</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微妙</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的快乐（无疑地在</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玛   </a:t>
            </a:r>
            <a:endPar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丽</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以前没有一个女人体验过），两次都挑选了最简陋的布景。（微小且奇妙。）</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B.</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那个炉子即使把它烧到</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炽热</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的程度，也令人完全失望。（温度高，极热。）</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C.</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每逢骤雨猝至，这两位物理学家就匆忙把设备搬进棚屋，大开着门窗让空气流通，以便继续工作，而不至于因烟</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窒息</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。（因缺氧或呼吸系统障碍，导致呼吸困难，甚至停止呼吸。）</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D.</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这种极特殊的治疗结核症的方法，玛丽多半没有对佛提埃大夫</a:t>
            </a:r>
            <a:r>
              <a:rPr kumimoji="0" lang="zh-CN" altLang="en-US" sz="2000" b="1" i="0" u="sng"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吹嘘</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过！（夸张地宣扬。）</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539552" y="4941168"/>
            <a:ext cx="7992888" cy="460382"/>
          </a:xfrm>
          <a:prstGeom prst="rect">
            <a:avLst/>
          </a:prstGeom>
        </p:spPr>
        <p:txBody>
          <a:bodyPr wrap="square">
            <a:spAutoFit/>
          </a:bodyPr>
          <a:lstStyle/>
          <a:p>
            <a:pPr>
              <a:lnSpc>
                <a:spcPct val="150000"/>
              </a:lnSpc>
            </a:pPr>
            <a:r>
              <a:rPr lang="zh-CN" altLang="en-US" b="1" dirty="0" smtClean="0">
                <a:solidFill>
                  <a:schemeClr val="accent3">
                    <a:lumMod val="50000"/>
                  </a:schemeClr>
                </a:solidFill>
              </a:rPr>
              <a:t>答案：</a:t>
            </a:r>
            <a:r>
              <a:rPr lang="en-US" altLang="zh-CN" b="1" dirty="0" smtClean="0">
                <a:solidFill>
                  <a:schemeClr val="accent3">
                    <a:lumMod val="50000"/>
                  </a:schemeClr>
                </a:solidFill>
              </a:rPr>
              <a:t>A</a:t>
            </a:r>
            <a:r>
              <a:rPr lang="zh-CN" altLang="zh-CN" b="1" dirty="0" smtClean="0">
                <a:solidFill>
                  <a:schemeClr val="accent3">
                    <a:lumMod val="50000"/>
                  </a:schemeClr>
                </a:solidFill>
              </a:rPr>
              <a:t>【点拨】</a:t>
            </a:r>
            <a:r>
              <a:rPr lang="zh-CN" altLang="zh-CN" b="1" dirty="0" smtClean="0">
                <a:solidFill>
                  <a:schemeClr val="accent3">
                    <a:lumMod val="50000"/>
                  </a:schemeClr>
                </a:solidFill>
              </a:rPr>
              <a:t>微妙：深奥玄妙，难以捉摸。</a:t>
            </a:r>
            <a:endParaRPr lang="zh-CN" altLang="zh-CN" b="1" dirty="0">
              <a:solidFill>
                <a:schemeClr val="accent3">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95536" y="836712"/>
            <a:ext cx="8496944" cy="430297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3.</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下列句子中没有运用修辞手法的一项是（    ）</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但是镭要保持它的神秘性，丝毫不希望人类认识它。</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B.</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这道目光就像一把锃亮的钢刀刺了过来，又稳又准，击中要害，令你无法动弹，无法躲避。</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C.“</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看哪</a:t>
            </a: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看哪！”这位年轻妇人低声说着。</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en-US" altLang="zh-CN"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D.</a:t>
            </a:r>
            <a:r>
              <a:rPr kumimoji="0" lang="zh-CN" altLang="en-US" sz="20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玛丽在院子里穿着满是尘污和酸渍的旧工作服，头发被风吹得飘起来，周围的烟刺激着眼睛和咽喉。</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362756" y="5373216"/>
            <a:ext cx="7992888" cy="460382"/>
          </a:xfrm>
          <a:prstGeom prst="rect">
            <a:avLst/>
          </a:prstGeom>
        </p:spPr>
        <p:txBody>
          <a:bodyPr wrap="square">
            <a:spAutoFit/>
          </a:bodyPr>
          <a:lstStyle/>
          <a:p>
            <a:pPr>
              <a:lnSpc>
                <a:spcPct val="150000"/>
              </a:lnSpc>
            </a:pPr>
            <a:r>
              <a:rPr lang="zh-CN" altLang="en-US" b="1" dirty="0" smtClean="0">
                <a:solidFill>
                  <a:schemeClr val="accent3">
                    <a:lumMod val="50000"/>
                  </a:schemeClr>
                </a:solidFill>
              </a:rPr>
              <a:t>答案：</a:t>
            </a:r>
            <a:r>
              <a:rPr lang="en-US" altLang="zh-CN" b="1" dirty="0" smtClean="0">
                <a:solidFill>
                  <a:schemeClr val="accent3">
                    <a:lumMod val="50000"/>
                  </a:schemeClr>
                </a:solidFill>
              </a:rPr>
              <a:t>D</a:t>
            </a:r>
            <a:r>
              <a:rPr lang="zh-CN" altLang="zh-CN" b="1" dirty="0" smtClean="0">
                <a:solidFill>
                  <a:schemeClr val="accent3">
                    <a:lumMod val="50000"/>
                  </a:schemeClr>
                </a:solidFill>
              </a:rPr>
              <a:t>【点拨】</a:t>
            </a:r>
            <a:r>
              <a:rPr lang="en-US" altLang="zh-CN" b="1" dirty="0" smtClean="0">
                <a:solidFill>
                  <a:schemeClr val="accent3">
                    <a:lumMod val="50000"/>
                  </a:schemeClr>
                </a:solidFill>
              </a:rPr>
              <a:t>A</a:t>
            </a:r>
            <a:r>
              <a:rPr lang="zh-CN" altLang="zh-CN" b="1" dirty="0" smtClean="0">
                <a:solidFill>
                  <a:schemeClr val="accent3">
                    <a:lumMod val="50000"/>
                  </a:schemeClr>
                </a:solidFill>
              </a:rPr>
              <a:t>项运用了拟人。</a:t>
            </a:r>
            <a:r>
              <a:rPr lang="en-US" altLang="zh-CN" b="1" dirty="0" smtClean="0">
                <a:solidFill>
                  <a:schemeClr val="accent3">
                    <a:lumMod val="50000"/>
                  </a:schemeClr>
                </a:solidFill>
              </a:rPr>
              <a:t>B</a:t>
            </a:r>
            <a:r>
              <a:rPr lang="zh-CN" altLang="zh-CN" b="1" dirty="0" smtClean="0">
                <a:solidFill>
                  <a:schemeClr val="accent3">
                    <a:lumMod val="50000"/>
                  </a:schemeClr>
                </a:solidFill>
              </a:rPr>
              <a:t>项运用了比喻。</a:t>
            </a:r>
            <a:r>
              <a:rPr lang="en-US" altLang="zh-CN" b="1" dirty="0" smtClean="0">
                <a:solidFill>
                  <a:schemeClr val="accent3">
                    <a:lumMod val="50000"/>
                  </a:schemeClr>
                </a:solidFill>
              </a:rPr>
              <a:t> C</a:t>
            </a:r>
            <a:r>
              <a:rPr lang="zh-CN" altLang="zh-CN" b="1" dirty="0" smtClean="0">
                <a:solidFill>
                  <a:schemeClr val="accent3">
                    <a:lumMod val="50000"/>
                  </a:schemeClr>
                </a:solidFill>
              </a:rPr>
              <a:t>项运用了反复。</a:t>
            </a:r>
            <a:endParaRPr lang="zh-CN" altLang="zh-CN" b="1" dirty="0">
              <a:solidFill>
                <a:schemeClr val="accent3">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4104456"/>
          </a:xfrm>
        </p:spPr>
        <p:txBody>
          <a:bodyPr>
            <a:normAutofit/>
          </a:bodyPr>
          <a:lstStyle/>
          <a:p>
            <a:pPr>
              <a:lnSpc>
                <a:spcPct val="150000"/>
              </a:lnSpc>
              <a:buNone/>
            </a:pPr>
            <a:r>
              <a:rPr lang="en-US" altLang="zh-CN" sz="2800" dirty="0" smtClean="0">
                <a:latin typeface="微软雅黑" panose="020B0503020204020204" pitchFamily="34" charset="-122"/>
                <a:ea typeface="微软雅黑" panose="020B0503020204020204" pitchFamily="34" charset="-122"/>
              </a:rPr>
              <a:t>1.</a:t>
            </a:r>
            <a:r>
              <a:rPr lang="zh-CN" altLang="zh-CN" sz="2800" dirty="0" smtClean="0">
                <a:latin typeface="微软雅黑" panose="020B0503020204020204" pitchFamily="34" charset="-122"/>
                <a:ea typeface="微软雅黑" panose="020B0503020204020204" pitchFamily="34" charset="-122"/>
              </a:rPr>
              <a:t>了解居里夫人的相关常识，识记文中的重点字词，了解传记文学的写作特点。</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2.</a:t>
            </a:r>
            <a:r>
              <a:rPr lang="zh-CN" altLang="zh-CN" sz="2800" dirty="0" smtClean="0">
                <a:latin typeface="微软雅黑" panose="020B0503020204020204" pitchFamily="34" charset="-122"/>
                <a:ea typeface="微软雅黑" panose="020B0503020204020204" pitchFamily="34" charset="-122"/>
              </a:rPr>
              <a:t>感受本文的语言风格，品味语言中的情味，提高阅读能力</a:t>
            </a:r>
            <a:r>
              <a:rPr lang="zh-CN"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buNone/>
            </a:pPr>
            <a:r>
              <a:rPr lang="en-US" altLang="zh-CN" sz="2800" dirty="0" smtClean="0">
                <a:latin typeface="微软雅黑" panose="020B0503020204020204" pitchFamily="34" charset="-122"/>
                <a:ea typeface="微软雅黑" panose="020B0503020204020204" pitchFamily="34" charset="-122"/>
              </a:rPr>
              <a:t>3</a:t>
            </a:r>
            <a:r>
              <a:rPr lang="en-US" altLang="zh-CN" sz="2800" dirty="0" smtClean="0">
                <a:latin typeface="微软雅黑" panose="020B0503020204020204" pitchFamily="34" charset="-122"/>
                <a:ea typeface="微软雅黑" panose="020B0503020204020204" pitchFamily="34" charset="-122"/>
              </a:rPr>
              <a:t>.</a:t>
            </a:r>
            <a:r>
              <a:rPr lang="zh-CN" altLang="zh-CN" sz="2800" dirty="0" smtClean="0">
                <a:latin typeface="微软雅黑" panose="020B0503020204020204" pitchFamily="34" charset="-122"/>
                <a:ea typeface="微软雅黑" panose="020B0503020204020204" pitchFamily="34" charset="-122"/>
              </a:rPr>
              <a:t>感受居里夫妇刻苦钻研、献身科学的精神和淡泊名利的崇高境界。</a:t>
            </a:r>
            <a:endParaRPr lang="zh-CN" altLang="zh-CN" sz="2800" dirty="0" smtClean="0">
              <a:latin typeface="微软雅黑" panose="020B0503020204020204" pitchFamily="34" charset="-122"/>
              <a:ea typeface="微软雅黑" panose="020B0503020204020204" pitchFamily="34" charset="-122"/>
            </a:endParaRPr>
          </a:p>
          <a:p>
            <a:pPr>
              <a:lnSpc>
                <a:spcPct val="150000"/>
              </a:lnSpc>
              <a:buNone/>
            </a:pPr>
            <a:endParaRPr lang="zh-CN" altLang="en-US" sz="2800" dirty="0">
              <a:latin typeface="微软雅黑" panose="020B0503020204020204" pitchFamily="34" charset="-122"/>
              <a:ea typeface="微软雅黑" panose="020B0503020204020204" pitchFamily="34" charset="-122"/>
            </a:endParaRPr>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403200" y="2350511"/>
            <a:ext cx="5135040" cy="3293209"/>
          </a:xfrm>
          <a:prstGeom prst="rect">
            <a:avLst/>
          </a:prstGeom>
          <a:noFill/>
          <a:ln w="9525">
            <a:noFill/>
            <a:miter lim="800000"/>
          </a:ln>
        </p:spPr>
        <p:txBody>
          <a:bodyPr wrap="square">
            <a:spAutoFit/>
          </a:bodyPr>
          <a:lstStyle/>
          <a:p>
            <a:pPr>
              <a:lnSpc>
                <a:spcPct val="130000"/>
              </a:lnSpc>
            </a:pPr>
            <a:r>
              <a:rPr lang="zh-CN" altLang="en-US" sz="3200" b="1" dirty="0">
                <a:solidFill>
                  <a:srgbClr val="FF0000"/>
                </a:solidFill>
                <a:latin typeface="楷体" panose="02010609060101010101" pitchFamily="49" charset="-122"/>
                <a:ea typeface="楷体" panose="02010609060101010101" pitchFamily="49" charset="-122"/>
              </a:rPr>
              <a:t>艾芙</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居里</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1904—2007</a:t>
            </a:r>
            <a:r>
              <a:rPr lang="zh-CN" altLang="en-US" sz="3200" b="1" dirty="0">
                <a:latin typeface="楷体" panose="02010609060101010101" pitchFamily="49" charset="-122"/>
                <a:ea typeface="楷体" panose="02010609060101010101" pitchFamily="49" charset="-122"/>
              </a:rPr>
              <a:t>），居里夫人的次女，法国人，优秀的音乐教育家和人物传记作家，曾为其母撰写</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居里夫人传</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9" name="圆角矩形 8"/>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作者简介</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0186" y="2492896"/>
            <a:ext cx="2759918" cy="300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827584" y="2348880"/>
            <a:ext cx="7531495" cy="2893100"/>
          </a:xfrm>
          <a:prstGeom prst="rect">
            <a:avLst/>
          </a:prstGeom>
          <a:noFill/>
          <a:ln w="9525">
            <a:noFill/>
            <a:miter lim="800000"/>
          </a:ln>
        </p:spPr>
        <p:txBody>
          <a:bodyPr wrap="square">
            <a:spAutoFit/>
          </a:bodyPr>
          <a:lstStyle/>
          <a:p>
            <a:pPr>
              <a:lnSpc>
                <a:spcPct val="130000"/>
              </a:lnSpc>
            </a:pPr>
            <a:r>
              <a:rPr lang="zh-CN" altLang="en-US" sz="2800" b="1" dirty="0" smtClean="0">
                <a:latin typeface="黑体" panose="02010609060101010101" pitchFamily="49" charset="-122"/>
                <a:ea typeface="黑体" panose="02010609060101010101" pitchFamily="49" charset="-122"/>
              </a:rPr>
              <a:t>    艾芙</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居里自幼在充满浓郁学术氛围的家庭中长大，深受其母居里夫人的影响</a:t>
            </a:r>
            <a:r>
              <a:rPr lang="zh-CN" altLang="en-US"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pPr>
              <a:lnSpc>
                <a:spcPct val="130000"/>
              </a:lnSpc>
            </a:pPr>
            <a:r>
              <a:rPr lang="en-US" altLang="zh-CN" sz="2800" b="1" dirty="0">
                <a:latin typeface="黑体" panose="02010609060101010101" pitchFamily="49" charset="-122"/>
                <a:ea typeface="黑体" panose="02010609060101010101" pitchFamily="49" charset="-122"/>
              </a:rPr>
              <a:t> </a:t>
            </a:r>
            <a:r>
              <a:rPr lang="en-US" altLang="zh-CN" sz="2800" b="1" dirty="0" smtClean="0">
                <a:latin typeface="黑体" panose="02010609060101010101" pitchFamily="49" charset="-122"/>
                <a:ea typeface="黑体" panose="02010609060101010101" pitchFamily="49" charset="-122"/>
              </a:rPr>
              <a:t>   </a:t>
            </a:r>
            <a:r>
              <a:rPr lang="zh-CN" altLang="en-US" sz="2800" b="1" dirty="0" smtClean="0">
                <a:latin typeface="黑体" panose="02010609060101010101" pitchFamily="49" charset="-122"/>
                <a:ea typeface="黑体" panose="02010609060101010101" pitchFamily="49" charset="-122"/>
              </a:rPr>
              <a:t>居里夫人</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1867—1934</a:t>
            </a:r>
            <a:r>
              <a:rPr lang="zh-CN" altLang="en-US" sz="2800" b="1" dirty="0">
                <a:latin typeface="黑体" panose="02010609060101010101" pitchFamily="49" charset="-122"/>
                <a:ea typeface="黑体" panose="02010609060101010101" pitchFamily="49" charset="-122"/>
              </a:rPr>
              <a:t>），法国物理学家、化学家，原籍波兰。</a:t>
            </a:r>
            <a:r>
              <a:rPr lang="en-US" altLang="zh-CN" sz="2800" b="1" dirty="0">
                <a:latin typeface="黑体" panose="02010609060101010101" pitchFamily="49" charset="-122"/>
                <a:ea typeface="黑体" panose="02010609060101010101" pitchFamily="49" charset="-122"/>
              </a:rPr>
              <a:t>1895</a:t>
            </a:r>
            <a:r>
              <a:rPr lang="zh-CN" altLang="en-US" sz="2800" b="1" dirty="0">
                <a:latin typeface="黑体" panose="02010609060101010101" pitchFamily="49" charset="-122"/>
                <a:ea typeface="黑体" panose="02010609060101010101" pitchFamily="49" charset="-122"/>
              </a:rPr>
              <a:t>年与比埃尔</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居里结婚</a:t>
            </a:r>
            <a:r>
              <a:rPr lang="zh-CN" altLang="en-US" sz="2800" b="1" dirty="0" smtClean="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
        <p:nvSpPr>
          <p:cNvPr id="8" name="圆角矩形 7"/>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背景材料</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96887" y="1772816"/>
            <a:ext cx="8277225" cy="3453253"/>
          </a:xfrm>
          <a:prstGeom prst="rect">
            <a:avLst/>
          </a:prstGeom>
          <a:noFill/>
          <a:ln w="9525">
            <a:noFill/>
            <a:miter lim="800000"/>
          </a:ln>
        </p:spPr>
        <p:txBody>
          <a:bodyPr>
            <a:spAutoFit/>
          </a:bodyPr>
          <a:lstStyle/>
          <a:p>
            <a:pPr>
              <a:lnSpc>
                <a:spcPct val="130000"/>
              </a:lnSpc>
            </a:pPr>
            <a:r>
              <a:rPr lang="zh-CN" altLang="en-US" sz="2800" b="1" dirty="0" smtClean="0">
                <a:latin typeface="黑体" panose="02010609060101010101" pitchFamily="49" charset="-122"/>
                <a:ea typeface="黑体" panose="02010609060101010101" pitchFamily="49" charset="-122"/>
              </a:rPr>
              <a:t>他们</a:t>
            </a:r>
            <a:r>
              <a:rPr lang="zh-CN" altLang="en-US" sz="2800" b="1" dirty="0">
                <a:latin typeface="黑体" panose="02010609060101010101" pitchFamily="49" charset="-122"/>
                <a:ea typeface="黑体" panose="02010609060101010101" pitchFamily="49" charset="-122"/>
              </a:rPr>
              <a:t>共同就贝可勒尔在当时首先发现的放射性现象进行研究，先后发现钋和镭两种天然放射性元素，并因此共同获得</a:t>
            </a:r>
            <a:r>
              <a:rPr lang="en-US" altLang="zh-CN" sz="2800" b="1" dirty="0">
                <a:latin typeface="黑体" panose="02010609060101010101" pitchFamily="49" charset="-122"/>
                <a:ea typeface="黑体" panose="02010609060101010101" pitchFamily="49" charset="-122"/>
              </a:rPr>
              <a:t>1903</a:t>
            </a:r>
            <a:r>
              <a:rPr lang="zh-CN" altLang="en-US" sz="2800" b="1" dirty="0">
                <a:latin typeface="黑体" panose="02010609060101010101" pitchFamily="49" charset="-122"/>
                <a:ea typeface="黑体" panose="02010609060101010101" pitchFamily="49" charset="-122"/>
              </a:rPr>
              <a:t>年诺贝尔物理学奖。</a:t>
            </a:r>
            <a:r>
              <a:rPr lang="en-US" altLang="zh-CN" sz="2800" b="1" dirty="0">
                <a:latin typeface="黑体" panose="02010609060101010101" pitchFamily="49" charset="-122"/>
                <a:ea typeface="黑体" panose="02010609060101010101" pitchFamily="49" charset="-122"/>
              </a:rPr>
              <a:t>1906</a:t>
            </a:r>
            <a:r>
              <a:rPr lang="zh-CN" altLang="en-US" sz="2800" b="1" dirty="0">
                <a:latin typeface="黑体" panose="02010609060101010101" pitchFamily="49" charset="-122"/>
                <a:ea typeface="黑体" panose="02010609060101010101" pitchFamily="49" charset="-122"/>
              </a:rPr>
              <a:t>年，比埃尔</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居里逝世后，居里夫人继续研究放射性现象，并提炼出金属态的纯粹的镭，因此获得</a:t>
            </a:r>
            <a:r>
              <a:rPr lang="en-US" altLang="zh-CN" sz="2800" b="1" dirty="0">
                <a:latin typeface="黑体" panose="02010609060101010101" pitchFamily="49" charset="-122"/>
                <a:ea typeface="黑体" panose="02010609060101010101" pitchFamily="49" charset="-122"/>
              </a:rPr>
              <a:t>1911</a:t>
            </a:r>
            <a:r>
              <a:rPr lang="zh-CN" altLang="en-US" sz="2800" b="1" dirty="0">
                <a:latin typeface="黑体" panose="02010609060101010101" pitchFamily="49" charset="-122"/>
                <a:ea typeface="黑体" panose="02010609060101010101" pitchFamily="49" charset="-122"/>
              </a:rPr>
              <a:t>年诺贝尔化学奖</a:t>
            </a:r>
            <a:r>
              <a:rPr lang="zh-CN" altLang="en-US" sz="2800" b="1" dirty="0" smtClean="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476176" y="1700808"/>
            <a:ext cx="8277225" cy="3453253"/>
          </a:xfrm>
          <a:prstGeom prst="rect">
            <a:avLst/>
          </a:prstGeom>
          <a:noFill/>
          <a:ln w="9525">
            <a:noFill/>
            <a:miter lim="800000"/>
          </a:ln>
        </p:spPr>
        <p:txBody>
          <a:bodyPr>
            <a:spAutoFit/>
          </a:bodyPr>
          <a:lstStyle/>
          <a:p>
            <a:pPr>
              <a:lnSpc>
                <a:spcPct val="130000"/>
              </a:lnSpc>
            </a:pPr>
            <a:r>
              <a:rPr lang="zh-CN" altLang="en-US" sz="2800" b="1" dirty="0" smtClean="0">
                <a:latin typeface="黑体" panose="02010609060101010101" pitchFamily="49" charset="-122"/>
                <a:ea typeface="黑体" panose="02010609060101010101" pitchFamily="49" charset="-122"/>
              </a:rPr>
              <a:t>在</a:t>
            </a:r>
            <a:r>
              <a:rPr lang="zh-CN" altLang="en-US" sz="2800" b="1" dirty="0">
                <a:latin typeface="黑体" panose="02010609060101010101" pitchFamily="49" charset="-122"/>
                <a:ea typeface="黑体" panose="02010609060101010101" pitchFamily="49" charset="-122"/>
              </a:rPr>
              <a:t>居里夫人去世</a:t>
            </a: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周年之际，艾芙</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居里发表了</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居里夫人传</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一书，该书详细叙述了居里夫人的一生，也介绍了其丈夫比埃尔</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居里的事迹，并着重描写了居里夫妇的工作精神和处事态度，让读者体会到居里夫人为科学献身的伟大精神和淡泊名利的高贵品质。</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3203848" y="990560"/>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16"/>
          <p:cNvSpPr txBox="1">
            <a:spLocks noChangeArrowheads="1"/>
          </p:cNvSpPr>
          <p:nvPr/>
        </p:nvSpPr>
        <p:spPr bwMode="auto">
          <a:xfrm>
            <a:off x="3325317" y="1084069"/>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dirty="0" smtClean="0">
                <a:solidFill>
                  <a:srgbClr val="3366FF"/>
                </a:solidFill>
                <a:latin typeface="Franklin Gothic Medium" panose="020B0603020102020204" pitchFamily="34" charset="0"/>
                <a:ea typeface="黑体" panose="02010609060101010101" pitchFamily="49" charset="-122"/>
              </a:rPr>
              <a:t>重点字注音</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sp>
        <p:nvSpPr>
          <p:cNvPr id="2" name="矩形 1"/>
          <p:cNvSpPr/>
          <p:nvPr/>
        </p:nvSpPr>
        <p:spPr>
          <a:xfrm>
            <a:off x="710177" y="2348880"/>
            <a:ext cx="7992888" cy="3046988"/>
          </a:xfrm>
          <a:prstGeom prst="rect">
            <a:avLst/>
          </a:prstGeom>
        </p:spPr>
        <p:txBody>
          <a:bodyPr wrap="square">
            <a:spAutoFit/>
          </a:bodyPr>
          <a:lstStyle/>
          <a:p>
            <a:r>
              <a:rPr lang="zh-CN" altLang="en-US" sz="3200" b="1" dirty="0"/>
              <a:t>领</a:t>
            </a:r>
            <a:r>
              <a:rPr lang="zh-CN" altLang="en-US" sz="3200" b="1" dirty="0">
                <a:solidFill>
                  <a:srgbClr val="FF0000"/>
                </a:solidFill>
              </a:rPr>
              <a:t>域</a:t>
            </a:r>
            <a:r>
              <a:rPr lang="zh-CN" altLang="en-US" sz="3200" b="1" dirty="0"/>
              <a:t>（ｙ</a:t>
            </a:r>
            <a:r>
              <a:rPr lang="en-US" altLang="zh-CN" sz="3200" b="1" dirty="0"/>
              <a:t>ù</a:t>
            </a:r>
            <a:r>
              <a:rPr lang="zh-CN" altLang="en-US" sz="3200" b="1" dirty="0" smtClean="0"/>
              <a:t>）    </a:t>
            </a:r>
            <a:r>
              <a:rPr lang="zh-CN" altLang="en-US" sz="3200" b="1" dirty="0" smtClean="0">
                <a:solidFill>
                  <a:srgbClr val="FF0000"/>
                </a:solidFill>
              </a:rPr>
              <a:t>炽</a:t>
            </a:r>
            <a:r>
              <a:rPr lang="zh-CN" altLang="en-US" sz="3200" b="1" dirty="0" smtClean="0"/>
              <a:t>热</a:t>
            </a:r>
            <a:r>
              <a:rPr lang="zh-CN" altLang="en-US" sz="3200" b="1" dirty="0"/>
              <a:t>（</a:t>
            </a:r>
            <a:r>
              <a:rPr lang="en-US" altLang="zh-CN" sz="3200" b="1" dirty="0" err="1"/>
              <a:t>chì</a:t>
            </a:r>
            <a:r>
              <a:rPr lang="zh-CN" altLang="en-US" sz="3200" b="1" dirty="0"/>
              <a:t>）   </a:t>
            </a:r>
            <a:r>
              <a:rPr lang="zh-CN" altLang="en-US" sz="3200" b="1" dirty="0">
                <a:solidFill>
                  <a:srgbClr val="FF0000"/>
                </a:solidFill>
              </a:rPr>
              <a:t>沥</a:t>
            </a:r>
            <a:r>
              <a:rPr lang="zh-CN" altLang="en-US" sz="3200" b="1" dirty="0"/>
              <a:t>青（</a:t>
            </a:r>
            <a:r>
              <a:rPr lang="en-US" altLang="zh-CN" sz="3200" b="1" dirty="0" err="1"/>
              <a:t>lì</a:t>
            </a:r>
            <a:r>
              <a:rPr lang="zh-CN" altLang="en-US" sz="3200" b="1" dirty="0"/>
              <a:t>）</a:t>
            </a:r>
            <a:endParaRPr lang="zh-CN" altLang="en-US" sz="3200" b="1" dirty="0"/>
          </a:p>
          <a:p>
            <a:r>
              <a:rPr lang="zh-CN" altLang="en-US" sz="3200" b="1" dirty="0">
                <a:solidFill>
                  <a:srgbClr val="FF0000"/>
                </a:solidFill>
              </a:rPr>
              <a:t>骤</a:t>
            </a:r>
            <a:r>
              <a:rPr lang="zh-CN" altLang="en-US" sz="3200" b="1" dirty="0"/>
              <a:t>雨（</a:t>
            </a:r>
            <a:r>
              <a:rPr lang="en-US" altLang="zh-CN" sz="3200" b="1" dirty="0" err="1"/>
              <a:t>zhòu</a:t>
            </a:r>
            <a:r>
              <a:rPr lang="zh-CN" altLang="en-US" sz="3200" b="1" dirty="0"/>
              <a:t>）  </a:t>
            </a:r>
            <a:r>
              <a:rPr lang="zh-CN" altLang="en-US" sz="3200" b="1" dirty="0">
                <a:solidFill>
                  <a:srgbClr val="FF0000"/>
                </a:solidFill>
              </a:rPr>
              <a:t>猝</a:t>
            </a:r>
            <a:r>
              <a:rPr lang="zh-CN" altLang="en-US" sz="3200" b="1" dirty="0"/>
              <a:t>至（</a:t>
            </a:r>
            <a:r>
              <a:rPr lang="en-US" altLang="zh-CN" sz="3200" b="1" dirty="0" err="1"/>
              <a:t>cù</a:t>
            </a:r>
            <a:r>
              <a:rPr lang="zh-CN" altLang="en-US" sz="3200" b="1" dirty="0" smtClean="0"/>
              <a:t>）    窒息</a:t>
            </a:r>
            <a:r>
              <a:rPr lang="zh-CN" altLang="en-US" sz="3200" b="1" dirty="0"/>
              <a:t>（</a:t>
            </a:r>
            <a:r>
              <a:rPr lang="en-US" altLang="zh-CN" sz="3200" b="1" dirty="0" err="1"/>
              <a:t>zhì</a:t>
            </a:r>
            <a:r>
              <a:rPr lang="zh-CN" altLang="en-US" sz="3200" b="1" dirty="0"/>
              <a:t>）</a:t>
            </a:r>
            <a:endParaRPr lang="zh-CN" altLang="en-US" sz="3200" b="1" dirty="0"/>
          </a:p>
          <a:p>
            <a:r>
              <a:rPr lang="zh-CN" altLang="en-US" sz="3200" b="1" dirty="0"/>
              <a:t>吹</a:t>
            </a:r>
            <a:r>
              <a:rPr lang="zh-CN" altLang="en-US" sz="3200" b="1" dirty="0">
                <a:solidFill>
                  <a:srgbClr val="FF0000"/>
                </a:solidFill>
              </a:rPr>
              <a:t>嘘</a:t>
            </a:r>
            <a:r>
              <a:rPr lang="zh-CN" altLang="en-US" sz="3200" b="1" dirty="0"/>
              <a:t>（</a:t>
            </a:r>
            <a:r>
              <a:rPr lang="en-US" altLang="zh-CN" sz="3200" b="1" dirty="0" err="1"/>
              <a:t>xū</a:t>
            </a:r>
            <a:r>
              <a:rPr lang="zh-CN" altLang="en-US" sz="3200" b="1" dirty="0" smtClean="0"/>
              <a:t>）      </a:t>
            </a:r>
            <a:r>
              <a:rPr lang="zh-CN" altLang="en-US" sz="3200" b="1" dirty="0" smtClean="0">
                <a:solidFill>
                  <a:srgbClr val="FF0000"/>
                </a:solidFill>
              </a:rPr>
              <a:t>筋</a:t>
            </a:r>
            <a:r>
              <a:rPr lang="zh-CN" altLang="en-US" sz="3200" b="1" dirty="0" smtClean="0"/>
              <a:t>疲力尽</a:t>
            </a:r>
            <a:r>
              <a:rPr lang="zh-CN" altLang="en-US" sz="3200" b="1" dirty="0"/>
              <a:t>（</a:t>
            </a:r>
            <a:r>
              <a:rPr lang="en-US" altLang="zh-CN" sz="3200" b="1" dirty="0" err="1"/>
              <a:t>jīn</a:t>
            </a:r>
            <a:r>
              <a:rPr lang="zh-CN" altLang="en-US" sz="3200" b="1" dirty="0"/>
              <a:t>）</a:t>
            </a:r>
            <a:endParaRPr lang="zh-CN" altLang="en-US" sz="3200" b="1" dirty="0"/>
          </a:p>
          <a:p>
            <a:r>
              <a:rPr lang="zh-CN" altLang="en-US" sz="3200" b="1" dirty="0">
                <a:solidFill>
                  <a:srgbClr val="FF0000"/>
                </a:solidFill>
              </a:rPr>
              <a:t>镭</a:t>
            </a:r>
            <a:r>
              <a:rPr lang="zh-CN" altLang="en-US" sz="3200" b="1" dirty="0"/>
              <a:t>（</a:t>
            </a:r>
            <a:r>
              <a:rPr lang="en-US" altLang="zh-CN" sz="3200" b="1" dirty="0" err="1"/>
              <a:t>léi</a:t>
            </a:r>
            <a:r>
              <a:rPr lang="zh-CN" altLang="en-US" sz="3200" b="1" dirty="0"/>
              <a:t>） </a:t>
            </a:r>
            <a:r>
              <a:rPr lang="zh-CN" altLang="en-US" sz="3200" b="1" dirty="0" smtClean="0"/>
              <a:t>         </a:t>
            </a:r>
            <a:r>
              <a:rPr lang="zh-CN" altLang="en-US" sz="3200" b="1" dirty="0" smtClean="0">
                <a:solidFill>
                  <a:srgbClr val="FF0000"/>
                </a:solidFill>
              </a:rPr>
              <a:t>钋</a:t>
            </a:r>
            <a:r>
              <a:rPr lang="zh-CN" altLang="en-US" sz="3200" b="1" dirty="0"/>
              <a:t>（</a:t>
            </a:r>
            <a:r>
              <a:rPr lang="en-US" altLang="zh-CN" sz="3200" b="1" dirty="0" err="1"/>
              <a:t>pō</a:t>
            </a:r>
            <a:r>
              <a:rPr lang="zh-CN" altLang="en-US" sz="3200" b="1" dirty="0" smtClean="0"/>
              <a:t>）         酸</a:t>
            </a:r>
            <a:r>
              <a:rPr lang="zh-CN" altLang="en-US" sz="3200" b="1" dirty="0" smtClean="0">
                <a:solidFill>
                  <a:srgbClr val="FF0000"/>
                </a:solidFill>
              </a:rPr>
              <a:t>渍</a:t>
            </a:r>
            <a:r>
              <a:rPr lang="zh-CN" altLang="en-US" sz="3200" b="1" dirty="0"/>
              <a:t>（</a:t>
            </a:r>
            <a:r>
              <a:rPr lang="en-US" altLang="zh-CN" sz="3200" b="1" dirty="0" err="1"/>
              <a:t>zì</a:t>
            </a:r>
            <a:r>
              <a:rPr lang="zh-CN" altLang="en-US" sz="3200" b="1" dirty="0"/>
              <a:t>）</a:t>
            </a:r>
            <a:endParaRPr lang="zh-CN" altLang="en-US" sz="3200" b="1" dirty="0"/>
          </a:p>
          <a:p>
            <a:r>
              <a:rPr lang="zh-CN" altLang="en-US" sz="3200" b="1" dirty="0">
                <a:solidFill>
                  <a:srgbClr val="FF0000"/>
                </a:solidFill>
              </a:rPr>
              <a:t>踱</a:t>
            </a:r>
            <a:r>
              <a:rPr lang="zh-CN" altLang="en-US" sz="3200" b="1" dirty="0"/>
              <a:t>着（</a:t>
            </a:r>
            <a:r>
              <a:rPr lang="en-US" altLang="zh-CN" sz="3200" b="1" dirty="0" err="1"/>
              <a:t>duó</a:t>
            </a:r>
            <a:r>
              <a:rPr lang="zh-CN" altLang="en-US" sz="3200" b="1" dirty="0" smtClean="0"/>
              <a:t>）  气</a:t>
            </a:r>
            <a:r>
              <a:rPr lang="zh-CN" altLang="en-US" sz="3200" b="1" dirty="0" smtClean="0">
                <a:solidFill>
                  <a:srgbClr val="FF0000"/>
                </a:solidFill>
              </a:rPr>
              <a:t>氛</a:t>
            </a:r>
            <a:r>
              <a:rPr lang="zh-CN" altLang="en-US" sz="3200" b="1" dirty="0"/>
              <a:t>（</a:t>
            </a:r>
            <a:r>
              <a:rPr lang="en-US" altLang="zh-CN" sz="3200" b="1" dirty="0" err="1"/>
              <a:t>fēn</a:t>
            </a:r>
            <a:r>
              <a:rPr lang="zh-CN" altLang="en-US" sz="3200" b="1" dirty="0"/>
              <a:t>） </a:t>
            </a:r>
            <a:r>
              <a:rPr lang="zh-CN" altLang="en-US" sz="3200" b="1" dirty="0" smtClean="0"/>
              <a:t>    幼</a:t>
            </a:r>
            <a:r>
              <a:rPr lang="zh-CN" altLang="en-US" sz="3200" b="1" dirty="0" smtClean="0">
                <a:solidFill>
                  <a:srgbClr val="FF0000"/>
                </a:solidFill>
              </a:rPr>
              <a:t>稚</a:t>
            </a:r>
            <a:r>
              <a:rPr lang="zh-CN" altLang="en-US" sz="3200" b="1" dirty="0"/>
              <a:t>（ｚｈ</a:t>
            </a:r>
            <a:r>
              <a:rPr lang="en-US" altLang="zh-CN" sz="3200" b="1" dirty="0"/>
              <a:t>ì</a:t>
            </a:r>
            <a:r>
              <a:rPr lang="zh-CN" altLang="en-US" sz="3200" b="1" dirty="0"/>
              <a:t>）</a:t>
            </a:r>
            <a:endParaRPr lang="zh-CN" altLang="en-US" sz="3200" b="1" dirty="0"/>
          </a:p>
          <a:p>
            <a:r>
              <a:rPr lang="zh-CN" altLang="en-US" sz="3200" b="1" dirty="0">
                <a:solidFill>
                  <a:srgbClr val="FF0000"/>
                </a:solidFill>
              </a:rPr>
              <a:t>荧</a:t>
            </a:r>
            <a:r>
              <a:rPr lang="zh-CN" altLang="en-US" sz="3200" b="1" dirty="0"/>
              <a:t>光（</a:t>
            </a:r>
            <a:r>
              <a:rPr lang="en-US" altLang="zh-CN" sz="3200" b="1" dirty="0" err="1"/>
              <a:t>yíng</a:t>
            </a:r>
            <a:r>
              <a:rPr lang="zh-CN" altLang="en-US" sz="3200" b="1" dirty="0"/>
              <a:t>） 轮</a:t>
            </a:r>
            <a:r>
              <a:rPr lang="zh-CN" altLang="en-US" sz="3200" b="1" dirty="0">
                <a:solidFill>
                  <a:srgbClr val="FF0000"/>
                </a:solidFill>
              </a:rPr>
              <a:t>廓</a:t>
            </a:r>
            <a:r>
              <a:rPr lang="zh-CN" altLang="en-US" sz="3200" b="1" dirty="0"/>
              <a:t>（</a:t>
            </a:r>
            <a:r>
              <a:rPr lang="en-US" altLang="zh-CN" sz="3200" b="1" dirty="0" err="1"/>
              <a:t>kuò</a:t>
            </a:r>
            <a:r>
              <a:rPr lang="zh-CN" altLang="en-US" sz="3200" b="1" dirty="0" smtClean="0"/>
              <a:t>）    小心</a:t>
            </a:r>
            <a:r>
              <a:rPr lang="zh-CN" altLang="en-US" sz="3200" b="1" dirty="0" smtClean="0">
                <a:solidFill>
                  <a:srgbClr val="FF0000"/>
                </a:solidFill>
              </a:rPr>
              <a:t>翼</a:t>
            </a:r>
            <a:r>
              <a:rPr lang="zh-CN" altLang="en-US" sz="3200" b="1" dirty="0" smtClean="0"/>
              <a:t>翼</a:t>
            </a:r>
            <a:r>
              <a:rPr lang="zh-CN" altLang="en-US" sz="3200" b="1" dirty="0"/>
              <a:t>（</a:t>
            </a:r>
            <a:r>
              <a:rPr lang="en-US" altLang="zh-CN" sz="3200" b="1" dirty="0" err="1"/>
              <a:t>yì</a:t>
            </a:r>
            <a:r>
              <a:rPr lang="zh-CN" altLang="en-US" sz="3200" b="1" dirty="0"/>
              <a:t>）</a:t>
            </a:r>
            <a:endParaRPr lang="zh-CN" altLang="en-US" sz="32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4662</Words>
  <Application>WPS 演示</Application>
  <PresentationFormat>全屏显示(4:3)</PresentationFormat>
  <Paragraphs>233</Paragraphs>
  <Slides>39</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Times New Roman</vt:lpstr>
      <vt:lpstr>Franklin Gothic Medium</vt:lpstr>
      <vt:lpstr>黑体</vt:lpstr>
      <vt:lpstr>微软雅黑</vt:lpstr>
      <vt:lpstr>楷体</vt:lpstr>
      <vt:lpstr>Arial Unicode MS</vt:lpstr>
      <vt:lpstr>Calibri</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lirongjuan</dc:creator>
  <cp:lastModifiedBy>永遠守護你</cp:lastModifiedBy>
  <cp:revision>31</cp:revision>
  <dcterms:created xsi:type="dcterms:W3CDTF">2018-09-13T02:31:00Z</dcterms:created>
  <dcterms:modified xsi:type="dcterms:W3CDTF">2021-01-08T09:42:22Z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