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ctrTitle"/>
          </p:nvPr>
        </p:nvSpPr>
        <p:spPr>
          <a:xfrm>
            <a:off x="1524000" y="1107758"/>
            <a:ext cx="9144000" cy="2387600"/>
          </a:xfrm>
        </p:spPr>
        <p:txBody>
          <a:bodyPr/>
          <a:p>
            <a:r>
              <a:rPr lang="zh-CN" altLang="en-US" sz="9600" b="1"/>
              <a:t>家族的记忆</a:t>
            </a:r>
            <a:endParaRPr lang="zh-CN" altLang="en-US" sz="9600" b="1"/>
          </a:p>
        </p:txBody>
      </p:sp>
      <p:sp>
        <p:nvSpPr>
          <p:cNvPr id="3" name="副标题 2"/>
          <p:cNvSpPr>
            <a:spLocks noGrp="1"/>
          </p:cNvSpPr>
          <p:nvPr>
            <p:ph type="subTitle" idx="1"/>
          </p:nvPr>
        </p:nvSpPr>
        <p:spPr/>
        <p:txBody>
          <a:bodyPr/>
          <a:p>
            <a:r>
              <a:rPr lang="zh-CN" altLang="en-US" sz="6000" b="1">
                <a:latin typeface="楷体_GB2312" panose="02010609030101010101" charset="-122"/>
                <a:ea typeface="楷体_GB2312" panose="02010609030101010101" charset="-122"/>
              </a:rPr>
              <a:t>《家》与</a:t>
            </a:r>
            <a:r>
              <a:rPr lang="zh-CN" altLang="en-US" sz="6000" b="1">
                <a:latin typeface="楷体_GB2312" panose="02010609030101010101" charset="-122"/>
                <a:ea typeface="楷体_GB2312" panose="02010609030101010101" charset="-122"/>
                <a:sym typeface="+mn-ea"/>
              </a:rPr>
              <a:t>《</a:t>
            </a:r>
            <a:r>
              <a:rPr lang="zh-CN" altLang="en-US" sz="6000" b="1">
                <a:latin typeface="楷体_GB2312" panose="02010609030101010101" charset="-122"/>
                <a:ea typeface="楷体_GB2312" panose="02010609030101010101" charset="-122"/>
              </a:rPr>
              <a:t>白鹿原》</a:t>
            </a:r>
            <a:endParaRPr lang="zh-CN" altLang="en-US" sz="6000" b="1">
              <a:latin typeface="楷体_GB2312" panose="02010609030101010101" charset="-122"/>
              <a:ea typeface="楷体_GB2312" panose="0201060903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normAutofit/>
          </a:bodyPr>
          <a:p>
            <a:r>
              <a:rPr lang="zh-CN" altLang="en-US"/>
              <a:t>3、高老太爷到底是一个怎么样的人？</a:t>
            </a:r>
            <a:endParaRPr lang="zh-CN" altLang="en-US"/>
          </a:p>
        </p:txBody>
      </p:sp>
      <p:sp>
        <p:nvSpPr>
          <p:cNvPr id="3" name="内容占位符 2"/>
          <p:cNvSpPr>
            <a:spLocks noGrp="1"/>
          </p:cNvSpPr>
          <p:nvPr>
            <p:ph idx="1"/>
          </p:nvPr>
        </p:nvSpPr>
        <p:spPr>
          <a:xfrm>
            <a:off x="58420" y="1505585"/>
            <a:ext cx="12106275" cy="4351655"/>
          </a:xfrm>
        </p:spPr>
        <p:txBody>
          <a:bodyPr>
            <a:noAutofit/>
          </a:bodyPr>
          <a:p>
            <a:r>
              <a:rPr lang="zh-CN" altLang="en-US"/>
              <a:t>高老太爷是封建家长制和封建礼教的代表。作为这个封建大家庭至高无上的统治者，作品突出表现了他专横、冷酷、严厉的性格特征。在高家，他的话就是法律，谁也不能反对。为了维护封建礼教和封建制度，他坚决反对孙子们进学堂和参加一切社会活动。在高老太爷的生命中，维护大家庭的秩序、兴盛，是他意志的全部。也正因此，当他临终前，意识到这个家似乎已经无可挽回地走向衰败时，又极力挣扎，企图用慈祥、温和、自我忏悔将已走上新路的觉慧等拉回到老路上来。当然，高老太爷的挣扎是徒劳的，高家最终没有免于崩溃的命运。作品通过塑造高老太爷这样一位腐朽反动的人物，表现出了封建制度以及旧礼教、旧思想、旧道德必然灭亡。</a:t>
            </a:r>
            <a:endParaRPr lang="zh-CN" altLang="en-US"/>
          </a:p>
          <a:p>
            <a:r>
              <a:rPr lang="zh-CN" altLang="en-US"/>
              <a:t>年迈衰老、面目可憎、严厉专横的老人——封建制度的维护者和象征。</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4、作者主要从哪些方面来表现觉慧的？ </a:t>
            </a:r>
            <a:endParaRPr lang="zh-CN" altLang="en-US"/>
          </a:p>
          <a:p>
            <a:r>
              <a:rPr lang="zh-CN" altLang="en-US"/>
              <a:t>   神情与心理</a:t>
            </a:r>
            <a:endParaRPr lang="zh-CN" altLang="en-US"/>
          </a:p>
          <a:p>
            <a:r>
              <a:rPr lang="zh-CN" altLang="en-US"/>
              <a:t>5、请画出表现觉慧神情的语句和有关心理描写的语段，仔细品味人物性格。</a:t>
            </a:r>
            <a:endParaRPr lang="zh-CN" altLang="en-US"/>
          </a:p>
          <a:p>
            <a:r>
              <a:rPr lang="zh-CN" altLang="en-US"/>
              <a:t> ①惶恐——不敢——非常不安——静静地立——感觉拘束——不了解——解不透——奇怪——红着脸——迟疑——坚定的眼光——很不舒服——抖动着身子——想表示反抗</a:t>
            </a:r>
            <a:endParaRPr lang="zh-CN" altLang="en-US"/>
          </a:p>
          <a:p>
            <a:r>
              <a:rPr lang="zh-CN" altLang="en-US"/>
              <a:t>   ②有关心理描写的语段</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sz="3200"/>
              <a:t>觉慧是叛逆、反抗的吗？通过哪些可以表现？作者塑造觉慧的形象意义何在？</a:t>
            </a:r>
            <a:endParaRPr lang="zh-CN" altLang="en-US" sz="3200"/>
          </a:p>
        </p:txBody>
      </p:sp>
      <p:sp>
        <p:nvSpPr>
          <p:cNvPr id="3" name="内容占位符 2"/>
          <p:cNvSpPr>
            <a:spLocks noGrp="1"/>
          </p:cNvSpPr>
          <p:nvPr>
            <p:ph idx="1"/>
          </p:nvPr>
        </p:nvSpPr>
        <p:spPr/>
        <p:txBody>
          <a:bodyPr/>
          <a:p>
            <a:r>
              <a:rPr lang="zh-CN" altLang="en-US" sz="3200"/>
              <a:t>觉慧是大胆而幼稚的叛逆者的形象。“五四”新思潮给了他民主主义、人道主义的思想武器，这使他逐渐认清了封建家庭的黑暗、腐朽以及罪恶。正因为如此，他积极投身学生运动，热心办刊物，宣传进步思想。在家中，他有正义感，同情下层人物，勇于反对封建束缚。在婚姻问题上，他敢于冲破封建等级观念，毅然和丫头鸣凤相爱，同时积极支持觉民抗拒包办婚姻。对于长辈们装神弄鬼等迷信行为，他也敢于大胆反抗。最后，他义无返顾地走出了家庭。</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3" name="内容占位符 2"/>
          <p:cNvSpPr>
            <a:spLocks noGrp="1"/>
          </p:cNvSpPr>
          <p:nvPr>
            <p:ph idx="1"/>
          </p:nvPr>
        </p:nvSpPr>
        <p:spPr>
          <a:xfrm>
            <a:off x="318770" y="408305"/>
            <a:ext cx="11631295" cy="4351655"/>
          </a:xfrm>
        </p:spPr>
        <p:txBody>
          <a:bodyPr>
            <a:noAutofit/>
          </a:bodyPr>
          <a:p>
            <a:r>
              <a:rPr lang="zh-CN" altLang="en-US" sz="3200"/>
              <a:t>当然，觉慧性格中除了有大胆叛逆的一面，也有单纯幼稚的一面。这主要表现在他对周围的一切（包括“家”）虽然愤恨，但还不能作出完全科学的分析，有时感到“这旧家庭里面的一切简直是一个复杂的结，他这直率的热烈的心是无法把它解开的”。他与鸣凤相爱，又经常处于矛盾中，下不了最后决心。最后，只是因鸣凤被逼投水自杀，这段爱情突然失去了，他才感到莫大的震动。他虽然恨高老太爷，认为在家中他与祖父“像两个敌人”；但在高老太爷临终时，他又曾有过“现在的确是太迟了。他们将永远怀着隔膜，怀着祖孙两代的隔膜而分别了”的想法。这想法很幼稚，其实高老大爷即使不死，他们祖孙两代人的隔膜也是无法消除的，因为他们各自代表的是不同的社会力量。作者对觉慧的塑造完全是忠实于生活的。尽管觉慧身上有着明显的幼稚，但他却真实地反映出了“五四”时期我国觉醒了的一代青年人的某些精神面貌。</a:t>
            </a:r>
            <a:endParaRPr lang="zh-CN" altLang="en-US" sz="3200"/>
          </a:p>
          <a:p>
            <a:endParaRPr lang="zh-CN" altLang="en-US" sz="3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sz="3200"/>
              <a:t>节选中作者对觉新这个人物形象着墨不多，那么觉新究竟是一个什么性格的人物呢？</a:t>
            </a:r>
            <a:endParaRPr lang="zh-CN" altLang="en-US" sz="3200"/>
          </a:p>
        </p:txBody>
      </p:sp>
      <p:sp>
        <p:nvSpPr>
          <p:cNvPr id="3" name="内容占位符 2"/>
          <p:cNvSpPr>
            <a:spLocks noGrp="1"/>
          </p:cNvSpPr>
          <p:nvPr>
            <p:ph idx="1"/>
          </p:nvPr>
        </p:nvSpPr>
        <p:spPr/>
        <p:txBody>
          <a:bodyPr/>
          <a:p>
            <a:r>
              <a:rPr lang="zh-CN" altLang="en-US"/>
              <a:t>觉新唯唯应着，做出很恭顺的样子，一面偷偷的看着觉慧，给他做眼色，叫他不要再开口。</a:t>
            </a:r>
            <a:endParaRPr lang="zh-CN" altLang="en-US"/>
          </a:p>
          <a:p>
            <a:endParaRPr lang="zh-CN" altLang="en-US"/>
          </a:p>
          <a:p>
            <a:r>
              <a:rPr lang="zh-CN" altLang="en-US"/>
              <a:t>觉新依旧唯唯地应着，一面向觉慧做了一个手势。</a:t>
            </a:r>
            <a:endParaRPr lang="zh-CN" altLang="en-US"/>
          </a:p>
          <a:p>
            <a:endParaRPr lang="zh-CN" altLang="en-US"/>
          </a:p>
          <a:p>
            <a:r>
              <a:rPr lang="zh-CN" altLang="en-US"/>
              <a:t>明确：懦弱、忍让、委屈求全的青年。</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觉新的性格充满了矛盾，是个“有双重人格的人”。觉新善良，待人诚恳，原是旧制度培养出来的、有较强传统观念的人。由于他处于长房长孙的位置，因此，为维护这个四世同堂大家庭的“和平共处”，他凡事采取“不抵抗主义”，逆来顺受，委曲求全。他爱表妹梅，但当这段美好的恋情被长辈无理地扼杀后，他并不反抗，对父亲为他与李家订的亲事，也表示顺从，然后回房蒙头大哭一场，与瑞珏完了婚。祖父死后，陈姨太无端以“血光之灾”为由，不许瑞珏在家里生小孩。觉新虽然觉得这有如“晴天霹雳”，但还是接受了，将瑞珏送到城外荒郊的茅屋中，结果封建迷信吞噬了她的生命。</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3" name="内容占位符 2"/>
          <p:cNvSpPr>
            <a:spLocks noGrp="1"/>
          </p:cNvSpPr>
          <p:nvPr>
            <p:ph idx="1"/>
          </p:nvPr>
        </p:nvSpPr>
        <p:spPr>
          <a:xfrm>
            <a:off x="838200" y="575945"/>
            <a:ext cx="11158220" cy="4351655"/>
          </a:xfrm>
        </p:spPr>
        <p:txBody>
          <a:bodyPr>
            <a:noAutofit/>
          </a:bodyPr>
          <a:p>
            <a:r>
              <a:rPr lang="zh-CN" altLang="en-US" sz="3200"/>
              <a:t>觉新身上虽然有着很严重的旧观念的束缚，但他又是个接受了新思想熏染的人，因此，在他心中，善恶是非是有着清楚的界限的。他也有过美好的向往，与表妹梅的相恋就是他对爱情的追求；同时，他也同情受压制的青年，如暗中帮助觉民逃婚，帮助觉慧离家出走等。新思想虽然触动了他的心灵，但封建旧观念却如同沉重的枷锁压得他无法喘气，使他在精神上常常处于极度痛苦之中。他恨旧东西，自己也是旧礼教的牺牲品，封建大家族制度的殉葬品；但由于他受封建传统观念毒害较深，丧失了反抗能力，因此在“不抵抗主义”支配下，处处妥协，不自觉地扮演着旧东西的维护者的角色。总之，觉新是一个有着“双重性格”的悲剧人物。他性格中的这种矛盾性，真实地反映出了当时某些时代特征。作者通过塑造这一典型人物，批评了“不抵抗主义”，指明对于封建旧制度、旧观念，反抗才是避免悲剧的惟一出路。</a:t>
            </a:r>
            <a:endParaRPr lang="zh-CN" altLang="en-US" sz="3200"/>
          </a:p>
          <a:p>
            <a:endParaRPr lang="zh-CN" altLang="en-US" sz="32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觉新的形象</a:t>
            </a:r>
            <a:endParaRPr lang="zh-CN" altLang="en-US"/>
          </a:p>
        </p:txBody>
      </p:sp>
      <p:sp>
        <p:nvSpPr>
          <p:cNvPr id="3" name="内容占位符 2"/>
          <p:cNvSpPr>
            <a:spLocks noGrp="1"/>
          </p:cNvSpPr>
          <p:nvPr>
            <p:ph idx="1"/>
          </p:nvPr>
        </p:nvSpPr>
        <p:spPr/>
        <p:txBody>
          <a:bodyPr>
            <a:normAutofit/>
          </a:bodyPr>
          <a:p>
            <a:r>
              <a:rPr lang="zh-CN" altLang="en-US"/>
              <a:t>“家”的守墓人——高觉新式的长子形象</a:t>
            </a:r>
            <a:endParaRPr lang="zh-CN" altLang="en-US"/>
          </a:p>
          <a:p>
            <a:r>
              <a:rPr lang="zh-CN" altLang="en-US"/>
              <a:t>（1）一个封建专制重压下灵魂扭曲、病态的形象</a:t>
            </a:r>
            <a:endParaRPr lang="zh-CN" altLang="en-US"/>
          </a:p>
          <a:p>
            <a:r>
              <a:rPr lang="zh-CN" altLang="en-US"/>
              <a:t>（2）贯穿全书的中心人物</a:t>
            </a:r>
            <a:endParaRPr lang="zh-CN" altLang="en-US"/>
          </a:p>
          <a:p>
            <a:r>
              <a:rPr lang="zh-CN" altLang="en-US"/>
              <a:t>（3）软弱、屈从、忍让、 “愚忠、愚孝”</a:t>
            </a:r>
            <a:endParaRPr lang="zh-CN" altLang="en-US"/>
          </a:p>
          <a:p>
            <a:r>
              <a:rPr lang="zh-CN" altLang="en-US"/>
              <a:t>（4）觉新身上也表现出在封建专制主义重压下我们民族的懦弱苟且的国民性</a:t>
            </a:r>
            <a:endParaRPr lang="zh-CN" altLang="en-US"/>
          </a:p>
          <a:p>
            <a:r>
              <a:rPr lang="zh-CN" altLang="en-US"/>
              <a:t>    觉新的悲剧揭示了封建专制和礼教杀人不见血的罪恶本质，并让人进一步反 思历史和传统文化的消极面。</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觉慧的形象</a:t>
            </a:r>
            <a:endParaRPr lang="zh-CN" altLang="en-US"/>
          </a:p>
        </p:txBody>
      </p:sp>
      <p:sp>
        <p:nvSpPr>
          <p:cNvPr id="3" name="内容占位符 2"/>
          <p:cNvSpPr>
            <a:spLocks noGrp="1"/>
          </p:cNvSpPr>
          <p:nvPr>
            <p:ph idx="1"/>
          </p:nvPr>
        </p:nvSpPr>
        <p:spPr/>
        <p:txBody>
          <a:bodyPr/>
          <a:p>
            <a:r>
              <a:rPr lang="zh-CN" altLang="en-US" sz="3200"/>
              <a:t>（1）“家”的第一个掘墓人 </a:t>
            </a:r>
            <a:endParaRPr lang="zh-CN" altLang="en-US" sz="3200"/>
          </a:p>
          <a:p>
            <a:r>
              <a:rPr lang="zh-CN" altLang="en-US" sz="3200"/>
              <a:t>（2）觉慧的叛逆性 ，性格热情、大胆、倔强，充分体现了“不顾忌、不害怕、不妥协”的反抗性格和斗争精神。</a:t>
            </a:r>
            <a:endParaRPr lang="zh-CN" altLang="en-US" sz="3200"/>
          </a:p>
          <a:p>
            <a:r>
              <a:rPr lang="zh-CN" altLang="en-US" sz="3200"/>
              <a:t>（3）觉慧在文本中的作用：揭示主题，成为高公馆内部这股汹涌“激流”的原动力 </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a:xfrm>
            <a:off x="838200" y="-122555"/>
            <a:ext cx="10515600" cy="1325563"/>
          </a:xfrm>
        </p:spPr>
        <p:txBody>
          <a:bodyPr/>
          <a:p>
            <a:r>
              <a:rPr lang="zh-CN" altLang="en-US"/>
              <a:t>《白鹿原》</a:t>
            </a:r>
            <a:endParaRPr lang="zh-CN" altLang="en-US"/>
          </a:p>
        </p:txBody>
      </p:sp>
      <p:sp>
        <p:nvSpPr>
          <p:cNvPr id="3" name="内容占位符 2"/>
          <p:cNvSpPr>
            <a:spLocks noGrp="1"/>
          </p:cNvSpPr>
          <p:nvPr>
            <p:ph idx="1"/>
          </p:nvPr>
        </p:nvSpPr>
        <p:spPr>
          <a:xfrm>
            <a:off x="58420" y="1063625"/>
            <a:ext cx="12091035" cy="4351655"/>
          </a:xfrm>
        </p:spPr>
        <p:txBody>
          <a:bodyPr>
            <a:noAutofit/>
          </a:bodyPr>
          <a:p>
            <a:r>
              <a:rPr lang="zh-CN" altLang="en-US" sz="3200"/>
              <a:t>介绍作者</a:t>
            </a:r>
            <a:endParaRPr lang="zh-CN" altLang="en-US" sz="3200"/>
          </a:p>
          <a:p>
            <a:r>
              <a:rPr lang="zh-CN" altLang="en-US" sz="3200"/>
              <a:t>陈忠实（1942－），出生于西安市东郊灞桥区西蒋村，1962年毕业于西安市第34中，担任过农村中小学教师。1965年开始创作，1993年6月北京人民出版社印行的50万字的《白鹿原》，4个月之内，销行6版40万册，成为90年代最引人瞩目的长篇小说。</a:t>
            </a:r>
            <a:endParaRPr lang="zh-CN" altLang="en-US" sz="3200"/>
          </a:p>
          <a:p>
            <a:r>
              <a:rPr lang="zh-CN" altLang="en-US" sz="3200"/>
              <a:t>这是一部渭河平原50年变迁的雄奇史诗，一轴中国农村斑斓多彩，触目惊心的长幅画卷。主人公白嘉轩六娶六丧，神秘的序曲预示着不祥。一个家庭两代子孙，为争夺白鹿原的统治代代争斗不已，上演了一幕幕惊心动魄的话剧；巧取风水地，恶施美人计，孝子为匪，亲翁杀媳，兄弟相煎，情人反目……大革命，日寇入侵，三年内战，白鹿原翻云覆雨，王旗变幻，家仇国恨，交错缠结，冤冤相报代代不已……古老的土地在新生的阵痛中颤栗。</a:t>
            </a:r>
            <a:endParaRPr lang="zh-CN" altLang="en-US" sz="3200"/>
          </a:p>
          <a:p>
            <a:endParaRPr lang="zh-CN" altLang="en-US" sz="3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normAutofit/>
          </a:bodyPr>
          <a:p>
            <a:r>
              <a:rPr lang="zh-CN" altLang="en-US"/>
              <a:t>中国现当代家族小说的发展概貌 </a:t>
            </a:r>
            <a:endParaRPr lang="zh-CN" altLang="en-US"/>
          </a:p>
        </p:txBody>
      </p:sp>
      <p:sp>
        <p:nvSpPr>
          <p:cNvPr id="3" name="内容占位符 2"/>
          <p:cNvSpPr>
            <a:spLocks noGrp="1"/>
          </p:cNvSpPr>
          <p:nvPr>
            <p:ph idx="1"/>
          </p:nvPr>
        </p:nvSpPr>
        <p:spPr/>
        <p:txBody>
          <a:bodyPr>
            <a:noAutofit/>
          </a:bodyPr>
          <a:p>
            <a:r>
              <a:rPr lang="zh-CN" altLang="en-US" sz="3200"/>
              <a:t>家族小说是一种有特殊规范的小说类型。它的题材内容具有特指性,常描写一个或几个家族的生活及家族成员间的关系,并由此折射具有丰富内涵的历史和时代特征。所叙故事,具有相当的时间跨度,往往在历史与现实结合中,形成“编年史”般的格局。其形式主要是长篇小说,有的甚至是多卷本长篇小说。家族小说的叙事模式,有叙写家族由有序-无序-衰败的主流模式和叙写家族的"兴旺"史的非主流模式.家族小说的情节母题主要包括"家族、历史、性"三个方面。其人物形象主要包括作为家族支柱的男性形象与作为家族附庸的女性形象。《红楼梦》、《金粉世家》均应属家族小说范畴。</a:t>
            </a:r>
            <a:endParaRPr lang="zh-CN" altLang="en-US"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sym typeface="+mn-ea"/>
              </a:rPr>
              <a:t>《白鹿原》前五章情节简介</a:t>
            </a:r>
            <a:endParaRPr lang="zh-CN" altLang="en-US"/>
          </a:p>
        </p:txBody>
      </p:sp>
      <p:sp>
        <p:nvSpPr>
          <p:cNvPr id="3" name="内容占位符 2"/>
          <p:cNvSpPr>
            <a:spLocks noGrp="1"/>
          </p:cNvSpPr>
          <p:nvPr>
            <p:ph idx="1"/>
          </p:nvPr>
        </p:nvSpPr>
        <p:spPr/>
        <p:txBody>
          <a:bodyPr/>
          <a:p>
            <a:pPr marL="0" indent="0">
              <a:buNone/>
            </a:pPr>
            <a:endParaRPr lang="zh-CN" altLang="en-US"/>
          </a:p>
          <a:p>
            <a:r>
              <a:rPr lang="zh-CN" altLang="en-US"/>
              <a:t>    白嘉轩娶妻生子，换地迁坟，种植罂粟，白家改变模样，老屋翻新。朱先生把白家的罂粟犁锄。李寡妇地买两家，引起白、鹿二家争斗。最终由主先生出面，一纸劝解信，了结纷争。滋水县令批白鹿村为“仁义村”。本文节选文字就由此展开……</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阅读选文，思考问题</a:t>
            </a:r>
            <a:br>
              <a:rPr lang="zh-CN" altLang="en-US"/>
            </a:br>
            <a:endParaRPr lang="zh-CN" altLang="en-US"/>
          </a:p>
        </p:txBody>
      </p:sp>
      <p:sp>
        <p:nvSpPr>
          <p:cNvPr id="3" name="内容占位符 2"/>
          <p:cNvSpPr>
            <a:spLocks noGrp="1"/>
          </p:cNvSpPr>
          <p:nvPr>
            <p:ph idx="1"/>
          </p:nvPr>
        </p:nvSpPr>
        <p:spPr/>
        <p:txBody>
          <a:bodyPr>
            <a:normAutofit/>
          </a:bodyPr>
          <a:p>
            <a:r>
              <a:rPr lang="zh-CN" altLang="en-US"/>
              <a:t>1、用最简练的语言概括节选部分的主要情节。</a:t>
            </a:r>
            <a:endParaRPr lang="zh-CN" altLang="en-US"/>
          </a:p>
          <a:p>
            <a:r>
              <a:rPr lang="zh-CN" altLang="en-US"/>
              <a:t>（1）白嘉轩给两个儿子断了偏食；</a:t>
            </a:r>
            <a:endParaRPr lang="zh-CN" altLang="en-US"/>
          </a:p>
          <a:p>
            <a:r>
              <a:rPr lang="zh-CN" altLang="en-US"/>
              <a:t>（2）白嘉轩不肯替两个儿子撵走卖馍客；</a:t>
            </a:r>
            <a:endParaRPr lang="zh-CN" altLang="en-US"/>
          </a:p>
          <a:p>
            <a:r>
              <a:rPr lang="zh-CN" altLang="en-US"/>
              <a:t>（3）白嘉轩决定翻修祠堂，创办学堂；</a:t>
            </a:r>
            <a:endParaRPr lang="zh-CN" altLang="en-US"/>
          </a:p>
          <a:p>
            <a:r>
              <a:rPr lang="zh-CN" altLang="en-US"/>
              <a:t>（4）插叙祠堂来历、村庄历史及白鹿二姓的根源</a:t>
            </a:r>
            <a:endParaRPr lang="zh-CN" altLang="en-US"/>
          </a:p>
          <a:p>
            <a:r>
              <a:rPr lang="zh-CN" altLang="en-US"/>
              <a:t>（5）插叙鹿家老太爷未了的遗愿；</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ym typeface="+mn-ea"/>
              </a:rPr>
              <a:t>（6）白嘉轩与鹿家商讨翻修祠堂的方案；</a:t>
            </a:r>
            <a:endParaRPr lang="zh-CN" altLang="en-US"/>
          </a:p>
          <a:p>
            <a:r>
              <a:rPr lang="zh-CN" altLang="en-US">
                <a:sym typeface="+mn-ea"/>
              </a:rPr>
              <a:t>（7）翻修祠堂开工，族人出钱出力；</a:t>
            </a:r>
            <a:endParaRPr lang="zh-CN" altLang="en-US"/>
          </a:p>
          <a:p>
            <a:r>
              <a:rPr lang="zh-CN" altLang="en-US">
                <a:sym typeface="+mn-ea"/>
              </a:rPr>
              <a:t>（8）工程竣工戏班子大唱三天三夜；</a:t>
            </a:r>
            <a:endParaRPr lang="zh-CN" altLang="en-US"/>
          </a:p>
          <a:p>
            <a:r>
              <a:rPr lang="zh-CN" altLang="en-US">
                <a:sym typeface="+mn-ea"/>
              </a:rPr>
              <a:t>（9）白嘉轩与鹿子霖一起请先生，朱先生举荐徐秀才坐馆执教。</a:t>
            </a:r>
            <a:endParaRPr lang="zh-CN" altLang="en-US"/>
          </a:p>
          <a:p>
            <a:r>
              <a:rPr lang="zh-CN" altLang="en-US">
                <a:sym typeface="+mn-ea"/>
              </a:rPr>
              <a:t>（10）开馆典礼。</a:t>
            </a:r>
            <a:endParaRPr lang="zh-CN" altLang="en-US"/>
          </a:p>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3" name="内容占位符 2"/>
          <p:cNvSpPr>
            <a:spLocks noGrp="1"/>
          </p:cNvSpPr>
          <p:nvPr>
            <p:ph idx="1"/>
          </p:nvPr>
        </p:nvSpPr>
        <p:spPr>
          <a:xfrm>
            <a:off x="838200" y="530225"/>
            <a:ext cx="10515600" cy="4351338"/>
          </a:xfrm>
        </p:spPr>
        <p:txBody>
          <a:bodyPr>
            <a:noAutofit/>
          </a:bodyPr>
          <a:p>
            <a:r>
              <a:rPr lang="zh-CN" altLang="en-US" sz="3200"/>
              <a:t>2、本文的主要情节是翻修祠堂和兴建学堂，在此前后作者安排了哪些具体情节？在情节安排上有什么特色？达到什么艺术效果？</a:t>
            </a:r>
            <a:endParaRPr lang="zh-CN" altLang="en-US" sz="3200"/>
          </a:p>
          <a:p>
            <a:r>
              <a:rPr lang="zh-CN" altLang="en-US" sz="3200"/>
              <a:t>（1）之前记叙祠堂来历、村庄历史及白鹿二姓的根源，鹿家老太爷未了的遗愿；之后又写了工程竣工戏班子大唱三天三夜，邀请徐秀才坐馆执教，以及开馆典礼。</a:t>
            </a:r>
            <a:endParaRPr lang="zh-CN" altLang="en-US" sz="3200"/>
          </a:p>
          <a:p>
            <a:endParaRPr lang="zh-CN" altLang="en-US" sz="3200"/>
          </a:p>
          <a:p>
            <a:r>
              <a:rPr lang="zh-CN" altLang="en-US" sz="3200"/>
              <a:t>（2）之前主要采用插叙的记叙方法。这些的插叙部分主要在于为后文的翻修祠堂和创办学堂作铺垫。</a:t>
            </a:r>
            <a:endParaRPr lang="zh-CN" altLang="en-US" sz="3200"/>
          </a:p>
          <a:p>
            <a:endParaRPr lang="zh-CN" altLang="en-US" sz="3200"/>
          </a:p>
          <a:p>
            <a:r>
              <a:rPr lang="zh-CN" altLang="en-US" sz="3200"/>
              <a:t>（3）之后的情节安排主要在于来渲染翻修祠堂和创办学堂的热闹气氛。</a:t>
            </a:r>
            <a:endParaRPr lang="zh-CN" altLang="en-US" sz="3200"/>
          </a:p>
          <a:p>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sz="3200"/>
              <a:t>3、从选文中，我们可以看出白嘉轩和鹿子霖分别具有怎样的个性特征？请加以分析、概括</a:t>
            </a:r>
            <a:endParaRPr lang="zh-CN" altLang="en-US" sz="3200"/>
          </a:p>
        </p:txBody>
      </p:sp>
      <p:sp>
        <p:nvSpPr>
          <p:cNvPr id="3" name="内容占位符 2"/>
          <p:cNvSpPr>
            <a:spLocks noGrp="1"/>
          </p:cNvSpPr>
          <p:nvPr>
            <p:ph idx="1"/>
          </p:nvPr>
        </p:nvSpPr>
        <p:spPr/>
        <p:txBody>
          <a:bodyPr/>
          <a:p>
            <a:r>
              <a:rPr lang="zh-CN" altLang="en-US"/>
              <a:t>白嘉轩——凝聚着传统文化，坚持仁义道德。</a:t>
            </a:r>
            <a:endParaRPr lang="zh-CN" altLang="en-US"/>
          </a:p>
          <a:p>
            <a:endParaRPr lang="zh-CN" altLang="en-US"/>
          </a:p>
          <a:p>
            <a:r>
              <a:rPr lang="zh-CN" altLang="en-US"/>
              <a:t>鹿子霖——假仁假义、阴险、狡诈、贪婪、自私、好色，不甘寂寞，集人性丑陋面于一身</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normAutofit/>
          </a:bodyPr>
          <a:p>
            <a:r>
              <a:rPr lang="zh-CN" altLang="en-US"/>
              <a:t>3、朱先生</a:t>
            </a:r>
            <a:endParaRPr lang="zh-CN" altLang="en-US"/>
          </a:p>
        </p:txBody>
      </p:sp>
      <p:sp>
        <p:nvSpPr>
          <p:cNvPr id="3" name="内容占位符 2"/>
          <p:cNvSpPr>
            <a:spLocks noGrp="1"/>
          </p:cNvSpPr>
          <p:nvPr>
            <p:ph idx="1"/>
          </p:nvPr>
        </p:nvSpPr>
        <p:spPr/>
        <p:txBody>
          <a:bodyPr/>
          <a:p>
            <a:r>
              <a:rPr lang="zh-CN" altLang="en-US"/>
              <a:t>朱先生是旧式知识分子的典型代表。他满腹经纶，刚正不阿，也乐天知命，旁人纷纷投共投国，他只想修县志以赠后人，晚年更是仙风道骨，能窥天机。他一生以做学问为生，以做学问为荣，安贫乐道，却不是归隐山林的修士，在日本鬼子入侵中华大地时他也能拍案而起，愤而反抗；时势平静之后，又再埋首书堆，以绵薄之力为一片土地一方人记录风土人情，无欲无求，不争不斗。朱先生是最令人敬佩的人物，他不为五斗米而折腰，威武不能屈，富贵不能淫。</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作业布置</a:t>
            </a:r>
            <a:endParaRPr lang="zh-CN" altLang="zh-CN"/>
          </a:p>
        </p:txBody>
      </p:sp>
      <p:sp>
        <p:nvSpPr>
          <p:cNvPr id="3" name="内容占位符 2"/>
          <p:cNvSpPr>
            <a:spLocks noGrp="1"/>
          </p:cNvSpPr>
          <p:nvPr>
            <p:ph idx="1"/>
          </p:nvPr>
        </p:nvSpPr>
        <p:spPr/>
        <p:txBody>
          <a:bodyPr/>
          <a:p>
            <a:r>
              <a:rPr lang="zh-CN" altLang="en-US"/>
              <a:t>课外阅读《家》《白鹿原》</a:t>
            </a:r>
            <a:endParaRPr lang="zh-CN" altLang="en-US"/>
          </a:p>
          <a:p>
            <a:r>
              <a:rPr lang="zh-CN" altLang="en-US"/>
              <a:t>写一篇</a:t>
            </a:r>
            <a:r>
              <a:rPr lang="en-US" altLang="zh-CN"/>
              <a:t>500</a:t>
            </a:r>
            <a:r>
              <a:rPr lang="zh-CN" altLang="en-US"/>
              <a:t>字的书评</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3" name="内容占位符 2"/>
          <p:cNvSpPr>
            <a:spLocks noGrp="1"/>
          </p:cNvSpPr>
          <p:nvPr>
            <p:ph idx="1"/>
          </p:nvPr>
        </p:nvSpPr>
        <p:spPr/>
        <p:txBody>
          <a:bodyPr/>
          <a:p>
            <a:r>
              <a:rPr lang="zh-CN" altLang="en-US" sz="3600"/>
              <a:t>五四以来的其他家族小说：巴金的《激流三部曲》，张恨水的《金粉世家》，老舍的《四世同堂》，林语堂的《京华烟云》，路翎的《财主底儿女们》，张炜的《古船》、《柏慧》，陈忠实的《白鹿原》，阿来的《尘埃落定》，莫言的《红高粱》。</a:t>
            </a:r>
            <a:endParaRPr lang="zh-CN" altLang="en-US" sz="3600"/>
          </a:p>
          <a:p>
            <a:endParaRPr lang="zh-CN" altLang="en-US" sz="3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巴金简介</a:t>
            </a:r>
            <a:endParaRPr lang="zh-CN" altLang="en-US"/>
          </a:p>
        </p:txBody>
      </p:sp>
      <p:sp>
        <p:nvSpPr>
          <p:cNvPr id="3" name="内容占位符 2"/>
          <p:cNvSpPr>
            <a:spLocks noGrp="1"/>
          </p:cNvSpPr>
          <p:nvPr>
            <p:ph idx="1"/>
          </p:nvPr>
        </p:nvSpPr>
        <p:spPr/>
        <p:txBody>
          <a:bodyPr>
            <a:normAutofit lnSpcReduction="10000"/>
          </a:bodyPr>
          <a:p>
            <a:r>
              <a:rPr lang="zh-CN" altLang="en-US"/>
              <a:t>巴金（1904～2005） 现、当代作家。原名李尧棠、字芾甘，笔名佩竿、余一、王文慧等。四川成都人。1927年初赴法国留学，写成了处女作长篇小说《灭亡》，发表时始用巴金的笔名。1928年底回到上海，从事创作和翻译。从1929年到1937年中，创作了主要代表作长篇小说《激流三部曲》中的《家》，以及《海的梦》、《春天里的秋天》、《砂丁》、《萌芽》（《雪》）、《新生》、《爱情的三部曲》。</a:t>
            </a:r>
            <a:endParaRPr lang="zh-CN" altLang="en-US"/>
          </a:p>
          <a:p>
            <a:r>
              <a:rPr lang="zh-CN" altLang="en-US"/>
              <a:t>在抗战后期和抗战结束后，巴金创作转向对国统区黑暗现实的批判，对行将崩溃的旧制度作出有力的控诉和抨击，艺术上很有特色的中篇小说《憩园》、《第四病室》，长篇小说《寒夜》便是这方面的力作。</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r>
              <a:rPr lang="zh-CN" altLang="en-US"/>
              <a:t>中华人民共和国成立后，巴金曾任全国文联副主席、中国作家协会主席、中国笔会中心主席、全国政协副主席等职，并主编《收获》杂志。他热情关注和支持旨在繁荣文学创作的各项活动，多次出国参加国际文学交流活动，首倡建立中国现代文学馆。巴金小说创作最为著称的是取材于旧家庭的崩溃和青年一代的叛逆反抗的作品，《家》就是这方面写得最成功、影响最大的代表作，曾激动过几代青年读者的心灵，奠定了他在现代文学史上的重要地位。他善于在娓娓动听的叙述和真挚朴实的描写中，倾泻自己感情的激流，细腻独到，自有一种打动人的艺术力量。</a:t>
            </a:r>
            <a:endParaRPr lang="zh-CN" altLang="en-US"/>
          </a:p>
          <a:p>
            <a:endParaRPr lang="zh-CN" altLang="en-US"/>
          </a:p>
          <a:p>
            <a:r>
              <a:rPr lang="zh-CN" altLang="en-US"/>
              <a:t>2005年10月17日19时零6分在上海逝世。享年101岁。</a:t>
            </a:r>
            <a:endParaRPr lang="zh-CN" altLang="en-US"/>
          </a:p>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《家》的内容梗概</a:t>
            </a:r>
            <a:endParaRPr lang="zh-CN" altLang="en-US"/>
          </a:p>
        </p:txBody>
      </p:sp>
      <p:sp>
        <p:nvSpPr>
          <p:cNvPr id="3" name="内容占位符 2"/>
          <p:cNvSpPr>
            <a:spLocks noGrp="1"/>
          </p:cNvSpPr>
          <p:nvPr>
            <p:ph idx="1"/>
          </p:nvPr>
        </p:nvSpPr>
        <p:spPr/>
        <p:txBody>
          <a:bodyPr>
            <a:noAutofit/>
          </a:bodyPr>
          <a:p>
            <a:r>
              <a:rPr lang="zh-CN" altLang="en-US" sz="3200"/>
              <a:t>成都高公馆，一个有五房儿孙的大家族。高老太爷是这个大家庭的统治者，五房中的长房有觉新、觉民、觉慧三兄弟，他们的继母及继母的女儿淑华，因为父母早亡，现在是大哥觉新当家。 </a:t>
            </a:r>
            <a:endParaRPr lang="zh-CN" altLang="en-US" sz="3200"/>
          </a:p>
          <a:p>
            <a:r>
              <a:rPr lang="zh-CN" altLang="en-US" sz="3200"/>
              <a:t>   觉新是长子长孙，早熟而性格软弱，受过新思想的熏陶却不敢顶撞长辈，他年轻时与梅表妹相爱，但却接受了父母的安排另娶了珏。婚后他过得很幸福，有了孩子，也爱自己美丽的妻子，但又忘不了梅，特别是出嫁不久后梅就成了寡妇，回到成都，两人的见面带给他无穷的痛苦。不久，梅在忧郁中病逝。 </a:t>
            </a:r>
            <a:endParaRPr lang="zh-CN" altLang="en-US" sz="3200"/>
          </a:p>
          <a:p>
            <a:endParaRPr lang="zh-CN" altLang="en-US" sz="3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3" name="内容占位符 2"/>
          <p:cNvSpPr>
            <a:spLocks noGrp="1"/>
          </p:cNvSpPr>
          <p:nvPr>
            <p:ph idx="1"/>
          </p:nvPr>
        </p:nvSpPr>
        <p:spPr>
          <a:xfrm>
            <a:off x="838200" y="484505"/>
            <a:ext cx="10515600" cy="4351338"/>
          </a:xfrm>
        </p:spPr>
        <p:txBody>
          <a:bodyPr>
            <a:noAutofit/>
          </a:bodyPr>
          <a:p>
            <a:r>
              <a:rPr lang="zh-CN" altLang="en-US" sz="3200"/>
              <a:t>觉民与觉慧在外参加新文化运动和学生运动，遭到爷爷的训斥，并被软禁家中。觉民与表妹琴相爱，但爷爷却为他定下亲事，觉民为此离家躲避，觉新夹在弟弟与爷爷中间受气。觉慧是三兄弟中最叛逆的一个，他对家中的丫头鸣凤有朦胧的好感。高老太爷要将鸣凤嫁给自己的朋友孔教会会长冯乐山做妾，鸣凤在绝望中投湖自尽，觉慧决心脱离家庭。 </a:t>
            </a:r>
            <a:endParaRPr lang="zh-CN" altLang="en-US" sz="3200"/>
          </a:p>
          <a:p>
            <a:r>
              <a:rPr lang="zh-CN" altLang="en-US" sz="3200"/>
              <a:t>   高老太爷发现最疼爱的儿子克定骗妻子的钱去组织小公馆，并在外欠下大笔债务，老四克安也大嫖戏子，在此打击下一病身亡。家中大办丧事，将要生产的珏被高老太爷的陈姨太以避血光之灾为由赶到郊外生产，觉新不敢反对，因照顾不周，珏难产而死。觉新在痛悔的心情中承认这个家庭应该出个叛徒，他支持觉慧离家去上海。</a:t>
            </a:r>
            <a:endParaRPr lang="zh-CN" altLang="en-US" sz="3200"/>
          </a:p>
          <a:p>
            <a:endParaRPr lang="zh-CN" altLang="en-US" sz="3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34000"/>
          </a:blip>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《祖孙之间》解读</a:t>
            </a:r>
            <a:br>
              <a:rPr lang="zh-CN" altLang="en-US"/>
            </a:br>
            <a:endParaRPr lang="zh-CN" altLang="en-US"/>
          </a:p>
        </p:txBody>
      </p:sp>
      <p:sp>
        <p:nvSpPr>
          <p:cNvPr id="3" name="内容占位符 2"/>
          <p:cNvSpPr>
            <a:spLocks noGrp="1"/>
          </p:cNvSpPr>
          <p:nvPr>
            <p:ph idx="1"/>
          </p:nvPr>
        </p:nvSpPr>
        <p:spPr/>
        <p:txBody>
          <a:bodyPr>
            <a:normAutofit lnSpcReduction="10000"/>
          </a:bodyPr>
          <a:p>
            <a:r>
              <a:rPr lang="zh-CN" altLang="en-US"/>
              <a:t>1、作者主要运用哪些描写方法来表现高老太爷的？</a:t>
            </a:r>
            <a:endParaRPr lang="zh-CN" altLang="en-US"/>
          </a:p>
          <a:p>
            <a:r>
              <a:rPr lang="zh-CN" altLang="en-US"/>
              <a:t>   外貌、神态与动作、语言等</a:t>
            </a:r>
            <a:endParaRPr lang="zh-CN" altLang="en-US"/>
          </a:p>
          <a:p>
            <a:r>
              <a:rPr lang="zh-CN" altLang="en-US"/>
              <a:t>2、请画出表现神情的语句和有关心理描写的语段，仔细品味人物性格。</a:t>
            </a:r>
            <a:endParaRPr lang="zh-CN" altLang="en-US"/>
          </a:p>
          <a:p>
            <a:r>
              <a:rPr lang="zh-CN" altLang="en-US"/>
              <a:t>①外貌： </a:t>
            </a:r>
            <a:endParaRPr lang="zh-CN" altLang="en-US"/>
          </a:p>
          <a:p>
            <a:r>
              <a:rPr lang="zh-CN" altLang="en-US"/>
              <a:t>   早过了六十岁的祖父躺在床前一把藤椅上，身子显得很长。长脸上带了一层暗黄色。嘴唇上有两撇花白的八字胡。头顶光秃，只有少许花白头发。两只眼睛闭着，从鼻孔里微微发出来一点声息。</a:t>
            </a:r>
            <a:endParaRPr lang="zh-CN" altLang="en-US"/>
          </a:p>
          <a:p>
            <a:r>
              <a:rPr lang="zh-CN" altLang="en-US"/>
              <a:t>——年老而又虚弱</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17220"/>
            <a:ext cx="10515600" cy="4351338"/>
          </a:xfrm>
        </p:spPr>
        <p:txBody>
          <a:bodyPr>
            <a:noAutofit/>
          </a:bodyPr>
          <a:p>
            <a:r>
              <a:rPr lang="zh-CN" altLang="en-US"/>
              <a:t>②神态与动作：</a:t>
            </a:r>
            <a:endParaRPr lang="zh-CN" altLang="en-US"/>
          </a:p>
          <a:p>
            <a:r>
              <a:rPr lang="zh-CN" altLang="en-US"/>
              <a:t>   常常带着凛然不可侵犯的神气。——绝对遵从</a:t>
            </a:r>
            <a:endParaRPr lang="zh-CN" altLang="en-US"/>
          </a:p>
          <a:p>
            <a:r>
              <a:rPr lang="zh-CN" altLang="en-US"/>
              <a:t>   祖父……身体软弱无力地躺在那里，从微微张开的嘴里断续地流出口水来，把颔下的衣服打湿了一团。——年迈衰老</a:t>
            </a:r>
            <a:endParaRPr lang="zh-CN" altLang="en-US"/>
          </a:p>
          <a:p>
            <a:r>
              <a:rPr lang="zh-CN" altLang="en-US"/>
              <a:t>   祖父忽然睁开了眼睛，看了他一下，露出惊讶的眼光，好像不认识他似的，挥着手叫他出去。</a:t>
            </a:r>
            <a:endParaRPr lang="zh-CN" altLang="en-US"/>
          </a:p>
          <a:p>
            <a:r>
              <a:rPr lang="zh-CN" altLang="en-US"/>
              <a:t>   祖父的声音又干燥，又严厉。</a:t>
            </a:r>
            <a:endParaRPr lang="zh-CN" altLang="en-US"/>
          </a:p>
          <a:p>
            <a:r>
              <a:rPr lang="zh-CN" altLang="en-US"/>
              <a:t>   祖父的严厉的眼光射在他的脸上。</a:t>
            </a:r>
            <a:endParaRPr lang="zh-CN" altLang="en-US"/>
          </a:p>
          <a:p>
            <a:r>
              <a:rPr lang="zh-CN" altLang="en-US"/>
              <a:t>   祖父冷笑了一声，威严的眼光在他的脸上扫来扫去。</a:t>
            </a:r>
            <a:endParaRPr lang="zh-CN" altLang="en-US"/>
          </a:p>
          <a:p>
            <a:r>
              <a:rPr lang="zh-CN" altLang="en-US"/>
              <a:t>   （祖父）的年老的模糊的眼光无目的地向四处游动，后来他便把眼睛闭上了。</a:t>
            </a:r>
            <a:endParaRPr lang="zh-CN" altLang="en-US"/>
          </a:p>
          <a:p>
            <a:r>
              <a:rPr lang="zh-CN" altLang="en-US"/>
              <a:t>   祖父的声音虽然严厉，但比先前温和多了。——严厉中又有关爱</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 calcmode="lin" valueType="num">
                                      <p:cBhvr additive="base">
                                        <p:cTn id="3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5247</Words>
  <Application>WPS 演示</Application>
  <PresentationFormat>宽屏</PresentationFormat>
  <Paragraphs>154</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Wingdings</vt:lpstr>
      <vt:lpstr>楷体_GB2312</vt:lpstr>
      <vt:lpstr>Calibri Light</vt:lpstr>
      <vt:lpstr>Courier New</vt:lpstr>
      <vt:lpstr>微软雅黑</vt:lpstr>
      <vt:lpstr>Arial Unicode MS</vt:lpstr>
      <vt:lpstr>Calibri</vt:lpstr>
      <vt:lpstr>Office 主题</vt:lpstr>
      <vt:lpstr>家族的记忆</vt:lpstr>
      <vt:lpstr>中国现当代家族小说的发展概貌 </vt:lpstr>
      <vt:lpstr>PowerPoint 演示文稿</vt:lpstr>
      <vt:lpstr>巴金简介</vt:lpstr>
      <vt:lpstr>PowerPoint 演示文稿</vt:lpstr>
      <vt:lpstr>《家》的内容梗概</vt:lpstr>
      <vt:lpstr>PowerPoint 演示文稿</vt:lpstr>
      <vt:lpstr>《祖孙之间》解读 </vt:lpstr>
      <vt:lpstr>PowerPoint 演示文稿</vt:lpstr>
      <vt:lpstr>3、高老太爷到底是一个怎么样的人？</vt:lpstr>
      <vt:lpstr>PowerPoint 演示文稿</vt:lpstr>
      <vt:lpstr>觉慧是叛逆、反抗的吗？通过哪些可以表现？作者塑造觉慧的形象意义何在？</vt:lpstr>
      <vt:lpstr>PowerPoint 演示文稿</vt:lpstr>
      <vt:lpstr>节选中作者对觉新这个人物形象着墨不多，那么觉新究竟是一个什么性格的人物呢？</vt:lpstr>
      <vt:lpstr>PowerPoint 演示文稿</vt:lpstr>
      <vt:lpstr>PowerPoint 演示文稿</vt:lpstr>
      <vt:lpstr>觉新的形象</vt:lpstr>
      <vt:lpstr>觉慧的形象</vt:lpstr>
      <vt:lpstr>《白鹿原》</vt:lpstr>
      <vt:lpstr>《白鹿原》前五章情节简介</vt:lpstr>
      <vt:lpstr>阅读选文，思考问题 </vt:lpstr>
      <vt:lpstr>PowerPoint 演示文稿</vt:lpstr>
      <vt:lpstr>PowerPoint 演示文稿</vt:lpstr>
      <vt:lpstr>3、从选文中，我们可以看出白嘉轩和鹿子霖分别具有怎样的个性特征？请加以分析、概括</vt:lpstr>
      <vt:lpstr>3、朱先生</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hnhmw</dc:creator>
  <cp:lastModifiedBy>hnhmw</cp:lastModifiedBy>
  <cp:revision>2</cp:revision>
  <dcterms:created xsi:type="dcterms:W3CDTF">2018-03-18T11:18:00Z</dcterms:created>
  <dcterms:modified xsi:type="dcterms:W3CDTF">2018-03-20T02:25:44Z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