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67" r:id="rId3"/>
    <p:sldId id="610" r:id="rId4"/>
    <p:sldId id="276" r:id="rId5"/>
    <p:sldId id="278" r:id="rId6"/>
    <p:sldId id="368" r:id="rId7"/>
    <p:sldId id="630" r:id="rId8"/>
    <p:sldId id="369" r:id="rId9"/>
    <p:sldId id="550" r:id="rId10"/>
    <p:sldId id="660" r:id="rId11"/>
    <p:sldId id="638" r:id="rId12"/>
    <p:sldId id="642" r:id="rId13"/>
    <p:sldId id="661" r:id="rId14"/>
    <p:sldId id="506" r:id="rId15"/>
    <p:sldId id="509" r:id="rId16"/>
    <p:sldId id="664" r:id="rId17"/>
    <p:sldId id="764" r:id="rId18"/>
    <p:sldId id="726" r:id="rId19"/>
    <p:sldId id="722" r:id="rId20"/>
    <p:sldId id="723" r:id="rId21"/>
    <p:sldId id="724" r:id="rId22"/>
    <p:sldId id="727" r:id="rId23"/>
    <p:sldId id="725" r:id="rId24"/>
    <p:sldId id="728" r:id="rId25"/>
    <p:sldId id="608" r:id="rId26"/>
    <p:sldId id="378" r:id="rId27"/>
    <p:sldId id="391" r:id="rId28"/>
    <p:sldId id="393" r:id="rId29"/>
    <p:sldId id="814" r:id="rId30"/>
    <p:sldId id="823" r:id="rId31"/>
    <p:sldId id="819" r:id="rId32"/>
    <p:sldId id="841" r:id="rId33"/>
    <p:sldId id="842" r:id="rId34"/>
    <p:sldId id="843" r:id="rId35"/>
    <p:sldId id="844" r:id="rId36"/>
    <p:sldId id="845" r:id="rId37"/>
    <p:sldId id="846" r:id="rId38"/>
    <p:sldId id="824" r:id="rId39"/>
    <p:sldId id="327" r:id="rId40"/>
    <p:sldId id="822" r:id="rId41"/>
    <p:sldId id="328" r:id="rId42"/>
    <p:sldId id="335" r:id="rId43"/>
    <p:sldId id="535" r:id="rId44"/>
    <p:sldId id="640" r:id="rId45"/>
    <p:sldId id="641" r:id="rId46"/>
    <p:sldId id="762" r:id="rId47"/>
  </p:sldIdLst>
  <p:sldSz cx="12192000" cy="6858000"/>
  <p:notesSz cx="7103745" cy="10234295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tags" Target="tags/tag2.xml" /><Relationship Id="rId49" Type="http://schemas.openxmlformats.org/officeDocument/2006/relationships/presProps" Target="presProps.xml" /><Relationship Id="rId5" Type="http://schemas.openxmlformats.org/officeDocument/2006/relationships/slide" Target="slides/slide3.xml" /><Relationship Id="rId50" Type="http://schemas.openxmlformats.org/officeDocument/2006/relationships/viewProps" Target="viewProps.xml" /><Relationship Id="rId51" Type="http://schemas.openxmlformats.org/officeDocument/2006/relationships/theme" Target="theme/theme1.xml" /><Relationship Id="rId52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 sz="2400">
              <a:solidFill>
                <a:srgbClr val="000000"/>
              </a:solidFill>
              <a:latin typeface="幼圆" pitchFamily="49" charset="-122"/>
              <a:ea typeface="幼圆" pitchFamily="49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7" name="幻灯片图像占位符 1341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5778" name="文本占位符 13414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anchor="t"/>
          <a:lstStyle/>
          <a:p>
            <a:pPr lvl="0" indent="0"/>
            <a:endParaRPr lang="zh-CN" altLang="en-US" sz="1000"/>
          </a:p>
          <a:p>
            <a:pPr lvl="0" indent="0"/>
            <a:endParaRPr lang="zh-TW" altLang="en-US" sz="1000">
              <a:ea typeface="DFKai-SB" pitchFamily="65" charset="-120"/>
            </a:endParaRPr>
          </a:p>
        </p:txBody>
      </p:sp>
      <p:sp>
        <p:nvSpPr>
          <p:cNvPr id="75779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b="0"/>
              <a:t>27</a:t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sym typeface="+mn-ea"/>
              </a:rPr>
              <a:t>我们是否能够从琵琶曲调的起伏变化中，捕捉到琵琶女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sym typeface="+mn-ea"/>
              </a:rPr>
              <a:t>情感</a:t>
            </a:r>
            <a:r>
              <a:rPr lang="zh-CN" altLang="en-US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sym typeface="+mn-ea"/>
              </a:rPr>
              <a:t>和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sym typeface="+mn-ea"/>
              </a:rPr>
              <a:t>生活变化</a:t>
            </a:r>
            <a:r>
              <a:rPr lang="zh-CN" altLang="en-US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  <a:sym typeface="+mn-ea"/>
              </a:rPr>
              <a:t>的轨迹呢？</a:t>
            </a:r>
            <a:endParaRPr lang="zh-CN" altLang="en-US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楷体_GB2312" pitchFamily="49" charset="-122"/>
              <a:cs typeface="+mn-cs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情绪大起大落，忽婉转，忽雄奇。其变态之强烈，令听者感到内心冰炭交加，升天坠地。其为音乐艺术，信可如此，而今日之琴曲，惟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广陵散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可当之。</a:t>
            </a:r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这首诗的最大特点是想象奇特，形象鲜明，充满浪漫主义色彩。诗人致力于把自己对于箜篌声的抽象感觉、感情与思想借助联想转化成具体的物象，使之可见可感。</a:t>
            </a:r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  <a:latin typeface="+mn-ea"/>
                <a:sym typeface="+mn-ea"/>
              </a:rPr>
              <a:t> 这一段写出了琵琶女的命运：琵琶女年少貌美时无限风光，供富人豪客玩弄，年长色衰却被抛弃沦落天涯。这是过去年代里娼妓歌女们的共同命运。琵琶女回顾自己走过的生活路程，从今昔对照和切身体验中认识到自己的悲惨命运，然而处于封建社会层层重压之下的一个弱女子，最多也只能为自己的不幸命运发出这样的叹息，但是对这声叹息，诗人却深有感触。</a:t>
            </a:r>
            <a:endParaRPr lang="en-US" altLang="zh-CN" b="1" smtClean="0">
              <a:solidFill>
                <a:srgbClr val="000000"/>
              </a:solidFill>
              <a:latin typeface="+mn-ea"/>
              <a:ea typeface="+mn-ea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+mn-ea"/>
                <a:sym typeface="+mn-ea"/>
              </a:rPr>
              <a:t> </a:t>
            </a:r>
            <a:r>
              <a:rPr lang="en-US" altLang="zh-CN" b="1" smtClean="0">
                <a:solidFill>
                  <a:srgbClr val="000000"/>
                </a:solidFill>
                <a:latin typeface="+mn-ea"/>
                <a:sym typeface="+mn-ea"/>
              </a:rPr>
              <a:t>   </a:t>
            </a:r>
            <a:r>
              <a:rPr lang="zh-CN" altLang="en-US" b="1" smtClean="0">
                <a:solidFill>
                  <a:srgbClr val="000000"/>
                </a:solidFill>
                <a:latin typeface="+mn-ea"/>
                <a:sym typeface="+mn-ea"/>
              </a:rPr>
              <a:t>作用：为后文引出诗人自身遭遇蓄势。</a:t>
            </a:r>
            <a:endParaRPr lang="zh-CN" altLang="en-US" b="1" smtClean="0">
              <a:solidFill>
                <a:srgbClr val="000000"/>
              </a:solidFill>
              <a:latin typeface="+mn-ea"/>
              <a:ea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pPr algn="l"/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这一段如何将描写对象转到自身上来的？</a:t>
            </a:r>
            <a:endParaRPr lang="en-US" altLang="zh-CN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写出了诗人怎样的情感？</a:t>
            </a:r>
            <a:r>
              <a:rPr lang="en-US" altLang="zh-CN" smtClean="0">
                <a:solidFill>
                  <a:srgbClr val="000000"/>
                </a:solidFill>
                <a:latin typeface="+mn-ea"/>
                <a:sym typeface="+mn-ea"/>
              </a:rPr>
              <a:t> </a:t>
            </a:r>
            <a:r>
              <a:rPr lang="zh-CN" altLang="en-US" b="1" smtClean="0">
                <a:solidFill>
                  <a:srgbClr val="000000"/>
                </a:solidFill>
                <a:latin typeface="+mn-ea"/>
                <a:sym typeface="+mn-ea"/>
              </a:rPr>
              <a:t>听了琵琶女自述身世后，诗人抒发了由于遭受贬谪而郁积在胸的郁闷愁苦，但是作者并不是直接写自己在政治上的失落苦闷，而是巧妙的用听不到优美的音乐来曲折的表达自己当时的心情。</a:t>
            </a:r>
            <a:endParaRPr lang="zh-CN" altLang="en-US" b="1" smtClean="0">
              <a:solidFill>
                <a:srgbClr val="000000"/>
              </a:solidFill>
              <a:latin typeface="+mn-ea"/>
              <a:ea typeface="+mn-ea"/>
            </a:endParaRPr>
          </a:p>
          <a:p>
            <a:pPr algn="l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  <a:latin typeface="+mn-ea"/>
                <a:sym typeface="+mn-ea"/>
              </a:rPr>
              <a:t>  “同是天涯沦落人，相逢何必曾相识。” 是千古名句，</a:t>
            </a:r>
            <a:r>
              <a:rPr lang="zh-CN" altLang="en-US" b="1" smtClean="0">
                <a:solidFill>
                  <a:srgbClr val="0000FF"/>
                </a:solidFill>
                <a:latin typeface="+mn-ea"/>
                <a:sym typeface="+mn-ea"/>
              </a:rPr>
              <a:t>感情浓厚，表达共鸣，表达心通</a:t>
            </a:r>
            <a:r>
              <a:rPr lang="zh-CN" altLang="en-US" b="1" smtClean="0">
                <a:solidFill>
                  <a:srgbClr val="000000"/>
                </a:solidFill>
                <a:latin typeface="+mn-ea"/>
                <a:sym typeface="+mn-ea"/>
              </a:rPr>
              <a:t>。</a:t>
            </a:r>
            <a:endParaRPr lang="zh-CN" altLang="en-US" b="1" smtClean="0">
              <a:solidFill>
                <a:srgbClr val="000000"/>
              </a:solidFill>
              <a:latin typeface="+mn-ea"/>
              <a:ea typeface="+mn-ea"/>
            </a:endParaRPr>
          </a:p>
          <a:p>
            <a:pPr algn="l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FF"/>
                </a:solidFill>
                <a:latin typeface="+mn-ea"/>
                <a:sym typeface="+mn-ea"/>
              </a:rPr>
              <a:t>    写出了诗人贬官九江以来的孤独寂寞之感。</a:t>
            </a:r>
            <a:endParaRPr lang="zh-CN" altLang="en-US" b="1" smtClean="0">
              <a:solidFill>
                <a:srgbClr val="0000FF"/>
              </a:solidFill>
              <a:latin typeface="+mn-ea"/>
              <a:ea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41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26</a:t>
            </a:fld>
            <a:endParaRPr lang="en-US" altLang="zh-CN" sz="1200"/>
          </a:p>
        </p:txBody>
      </p:sp>
      <p:sp>
        <p:nvSpPr>
          <p:cNvPr id="134147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13414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>
              <a:lnSpc>
                <a:spcPct val="110000"/>
              </a:lnSpc>
            </a:pPr>
            <a:endParaRPr lang="zh-CN" altLang="en-US" sz="1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lvl="0" eaLnBrk="1" hangingPunct="1"/>
            <a:endParaRPr lang="zh-TW" altLang="en-US" sz="1000">
              <a:ea typeface="標楷體" pitchFamily="65" charset="-120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1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Relationship Id="rId4" Type="http://schemas.openxmlformats.org/officeDocument/2006/relationships/image" Target="../media/image3.png" /><Relationship Id="rId5" Type="http://schemas.microsoft.com/office/2007/relationships/media" Target="../media/media1.mp3" /><Relationship Id="rId6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tags" Target="../tags/tag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10.xml" /><Relationship Id="rId3" Type="http://schemas.openxmlformats.org/officeDocument/2006/relationships/slide" Target="slide1.xml" TargetMode="Internal" /><Relationship Id="rId4" Type="http://schemas.openxmlformats.org/officeDocument/2006/relationships/oleObject" Target="../embeddings/oleObject1.bin" TargetMode="Internal" /><Relationship Id="rId5" Type="http://schemas.openxmlformats.org/officeDocument/2006/relationships/image" Target="../media/image10.wmf" /><Relationship Id="rId6" Type="http://schemas.openxmlformats.org/officeDocument/2006/relationships/vmlDrawing" Target="../drawings/vmlDrawing1.v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audio" Target="../media/audio133.wav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hyperlink" Target="file:///C:\WINDOWS\Temporary%20Internet%20Files\Content.IE5\ALZS5GJE\&#29749;&#29750;&#34892;0.doc" TargetMode="Ex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3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6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7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8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9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0.gif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Relationship Id="rId3" Type="http://schemas.openxmlformats.org/officeDocument/2006/relationships/image" Target="../media/image22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45.xml" TargetMode="Interna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3.jpeg" /><Relationship Id="rId4" Type="http://schemas.openxmlformats.org/officeDocument/2006/relationships/slide" Target="slide4.xml" TargetMode="Internal" /><Relationship Id="rId5" Type="http://schemas.openxmlformats.org/officeDocument/2006/relationships/image" Target="../media/image24.jpeg" /><Relationship Id="rId6" Type="http://schemas.openxmlformats.org/officeDocument/2006/relationships/image" Target="../media/image2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microsoft.com/office/2007/relationships/media" Target="../media/media2.mp3" /><Relationship Id="rId5" Type="http://schemas.microsoft.com/office/2007/relationships/media" Target="../media/media2.mp3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标题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endParaRPr lang="zh-CN" altLang="en-US"/>
          </a:p>
        </p:txBody>
      </p:sp>
      <p:sp>
        <p:nvSpPr>
          <p:cNvPr id="4098" name="副标题 2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endParaRPr lang="zh-CN" altLang="en-US">
              <a:latin typeface="+mn-lt"/>
              <a:ea typeface="+mn-ea"/>
              <a:cs typeface="+mn-cs"/>
            </a:endParaRPr>
          </a:p>
        </p:txBody>
      </p:sp>
      <p:pic>
        <p:nvPicPr>
          <p:cNvPr id="4099" name="图片 2054" descr="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35" y="673735"/>
            <a:ext cx="10743565" cy="5221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矩形 2052"/>
          <p:cNvSpPr/>
          <p:nvPr/>
        </p:nvSpPr>
        <p:spPr>
          <a:xfrm rot="5400000">
            <a:off x="4813300" y="3127375"/>
            <a:ext cx="1152525" cy="3143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400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>
                    <a:alpha val="95000"/>
                  </a:schemeClr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白居易</a:t>
            </a:r>
            <a:endParaRPr lang="zh-CN" altLang="en-US" sz="2400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bg1">
                  <a:alpha val="95000"/>
                </a:schemeClr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pic>
        <p:nvPicPr>
          <p:cNvPr id="2" name="王中山 - 高山流水">
            <a:hlinkClick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800965" y="6544945"/>
            <a:ext cx="412750" cy="41275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573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2866" name="文本框 292865"/>
          <p:cNvSpPr txBox="1"/>
          <p:nvPr/>
        </p:nvSpPr>
        <p:spPr>
          <a:xfrm>
            <a:off x="503555" y="4128135"/>
            <a:ext cx="10944225" cy="134620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indent="0" eaLnBrk="1" hangingPunct="1">
              <a:lnSpc>
                <a:spcPct val="120000"/>
              </a:lnSpc>
              <a:spcBef>
                <a:spcPct val="50000"/>
              </a:spcBef>
              <a:buClrTx/>
              <a:buFont typeface="Wingdings" panose="05000000000000000000" charset="0"/>
              <a:buNone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交代了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时间、地点、人物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故事的主要经过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>
                <a:solidFill>
                  <a:srgbClr val="161BDC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概括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了琵琶女的身世，</a:t>
            </a:r>
            <a:r>
              <a:rPr lang="zh-CN" altLang="en-US" sz="3200" b="1">
                <a:solidFill>
                  <a:srgbClr val="161BDC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说明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写作缘由，</a:t>
            </a:r>
            <a:r>
              <a:rPr lang="zh-CN" altLang="en-US" sz="3200" b="1">
                <a:solidFill>
                  <a:srgbClr val="161BDC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定下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全诗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凄切伤怀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的感情基调。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450" y="231775"/>
            <a:ext cx="11340465" cy="26765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小序：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元和十年，予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左迁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九江郡司马。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明年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秋，</a:t>
            </a:r>
            <a:r>
              <a:rPr lang="zh-CN" altLang="en-US" sz="2800" b="1" u="sng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送客湓浦口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，闻舟中夜弹琵琶者，听其音，铮铮然有京都声。问其人，本长安倡女，</a:t>
            </a:r>
            <a:r>
              <a:rPr lang="zh-CN" altLang="en-US" sz="2800" b="1" u="sng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尝学琵琶于穆、曹二善才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，年长色衰，委身为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贾人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妇。遂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命酒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，使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快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弹数曲。曲罢悯然，自叙少小时欢乐事，今漂沦憔悴，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转徙于江湖间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。予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出官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二年，恬然自安，感斯人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言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zh-CN" altLang="en-US" sz="2800" b="1" u="sng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是夕始觉有迁谪意。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因为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长句，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歌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以赠之，凡六百一十六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言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命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曰《琵琶行》。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5450" y="3160395"/>
            <a:ext cx="1134046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元和十年，我被贬为九江郡司马。第二年秋季的一天，送客到湓浦口，夜里听到船上有人弹琵琶。听那声音，铮铮铿铿有京都流行的声韵。探问这个人，原来是长安的歌女，曾经向穆、曹两位琵琶大师学艺。后来年纪大了，红颜退尽，嫁给商人为妻。于是命人摆酒叫她畅快地弹几曲。她弹完后，有些闷闷不乐的样子，自己说起了少年时欢乐之事，而今漂泊沉沦，形容憔悴，在江湖之间辗转流浪。我离京调外任职两年来，随遇而安，自得其乐，而今被这个人的话所感触，这天夜里才有被降职的感觉。于是撰写一首长诗赠送给她，共六百一十六字，题为《琵琶行》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66" grpId="0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574290" y="396240"/>
            <a:ext cx="6859270" cy="201104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浔阳江头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夜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送客，枫叶荻花秋瑟瑟。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u="sng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主人下马客在船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，举酒欲饮无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管弦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醉不成欢惨将别，别时茫茫江浸月。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3075" y="3061970"/>
            <a:ext cx="59817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夜我到浔阳江头送一位归客，冷风吹着枫叶和芦花秋声瑟瑟。我和客人下马在船上饯别设宴，举起酒杯要饮却无助兴的音乐。酒喝得不痛快更伤心将要分别，临别时夜茫茫江水倒映着明月。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7010" y="285115"/>
            <a:ext cx="5688965" cy="62877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忽闻水上琵琶声，主人忘归客不发。寻声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暗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问弹者谁？琵琶声停欲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迟。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移船相近邀相见，添酒回灯重开宴。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千呼万唤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出来，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犹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抱琵琶半遮面。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转轴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拨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弦三两声，未成曲调先有情。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弦弦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掩抑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声声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，似诉平生不得志。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低眉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信手续续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弹，说尽心中无限事。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轻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拢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慢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捻抹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复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挑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，初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霓裳后六幺。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大弦嘈嘈如急雨，小弦切切如私语。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嘈嘈切切错杂弹，大珠小珠落玉盘。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间关莺语花底滑，幽咽泉流冰下难。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冰泉冷涩弦凝绝，凝绝不通声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暂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歇。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别有幽愁暗恨生，此时无声胜有声。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银瓶乍破水浆迸，铁骑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突出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刀枪鸣。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曲终收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拨当心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画，四弦一声如裂帛。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东船西舫悄无言，唯见江心秋月白。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95975" y="197485"/>
            <a:ext cx="612076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忽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听得江面上传来琵琶清脆声；我忘却了回归客人也不想动身。寻着声源探问弹琵琶的是何人？琵琶停了许久却迟迟没有动静。我们移船靠近邀请她出来相见；叫下人添酒回灯重新摆起酒宴。千呼万唤她才缓缓地走出来，怀里还抱着琵琶半遮着脸面。转紧琴轴拨动琴弦试弹了几声；尚未成曲调那形态就非常有情。弦弦凄楚悲切声音隐含着沉思；似乎在诉说着她平生的不得志；她低着头随手连续地弹个不停；用琴声把心中无限的往事说尽。轻轻地拢，慢慢地捻，一会儿抹，一会儿挑。初弹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霓裳羽衣曲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接着再弹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六幺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大弦浑宏悠长嘈嘈如暴风骤雨；小弦和缓幽细切切如有人私语。嘈嘈声切切声互为交错地弹奏；就像大珠小珠一串串掉落玉盘。琵琶声一会儿像花底下宛转流畅的鸟鸣声，一会儿又像水在冰下流动受阻艰涩低沉、呜咽断续的声音。好像水泉冷涩琵琶声开始凝结，凝结而不通畅声音渐渐地中断。像另有一种愁思幽恨暗暗滋生；此时闷闷无声却比有声更动人。突然间好像银瓶撞破水浆四溅；又好像铁甲骑兵厮杀刀枪齐鸣。一曲终了她对准琴弦中心划拨；四弦一声轰鸣好像撕裂了布帛。东船西舫人们都静悄悄地聆听；只见江心之中映着白白秋月影。</a:t>
            </a:r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4005" y="282575"/>
            <a:ext cx="5734685" cy="62928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沉吟放拨插弦中，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整顿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衣裳起敛容。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自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言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本是京城女，家在虾蟆陵下住。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十三学得琵琶成，名属教坊第一部。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曲罢曾教善才服，妆成每被秋娘妒。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武陵年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少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争缠头，一曲红绡不知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数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钿头银篦击节碎，血色罗裙翻酒污。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今年欢笑复明年，秋月春风等闲度。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弟走从军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阿姨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死，暮去朝来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颜色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故。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门前冷落鞍马稀，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老大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嫁作商人妇。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商人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利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轻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别离，前月浮梁买茶去。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去来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江口守空船，绕船月明江水寒。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夜深忽梦少年事，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梦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啼妆泪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红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阑干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5060" y="282575"/>
            <a:ext cx="5803900" cy="640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她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沉思后收起拨片插在琴弦中；整理衣裳依然显出庄重的颜容。她说我原是京城负有盛名的歌女；老家住在长安城东南的虾蟆陵。弹奏琵琶技艺十三岁就已学成；教坊乐团第一队中列有我姓名。每曲弹罢都令艺术大师们叹服；每次妆成都被同行歌妓们嫉妒。京都豪富子弟争先恐后来献彩；弹完一曲收来的红绡不知其数。钿头银篦打节拍常常断裂粉碎；红色罗裙被酒渍染污也不后悔。年复一年都在欢笑打闹中度过；秋去春来美好的时光白白消磨。兄弟从军阿姨死家道已经破败；暮去朝来我也渐渐地年老色衰。门前车马减少光顾者落落稀稀；青春已逝我只得嫁给商人为妻。商人重利不重情常常轻易别离；上个月他去浮梁做茶叶的生意。他去了留下我在江口孤守空船；秋月与我作伴绕舱的秋水凄寒。更深夜阑常梦少年时作乐狂欢；梦中哭醒涕泪纵横污损了粉颜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74980" y="270510"/>
            <a:ext cx="5815330" cy="61188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我闻琵琶已叹息，又闻此语重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唧唧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同是天涯沦落人，相逢何必曾相识。</a:t>
            </a:r>
            <a:endParaRPr lang="zh-CN" altLang="en-US" sz="2800" b="1">
              <a:solidFill>
                <a:schemeClr val="tx1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我从去年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辞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帝京，谪居卧病浔阳城。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浔阳地僻无音乐，终岁不闻丝竹声。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住近湓江地低湿，黄芦苦竹绕宅生。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其间旦暮闻何物？杜鹃啼血猿哀鸣。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春江花朝秋月夜，往往取酒还独倾。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岂无山歌与村笛？呕哑嘲哳难为听。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今夜闻君琵琶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，如听仙乐耳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暂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明。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莫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辞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更坐弹一曲，</a:t>
            </a: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君翻作琵琶行。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525895" y="270510"/>
            <a:ext cx="5665470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听琵琶的悲泣早已摇头叹息；又听到她这番诉说更叫我叹息。我们俩同是天涯沦落的可悲人；今日相逢何必问是否曾经相识！自从去年我离开繁华长安京城；被贬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卧病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浔阳城。浔阳这地方荒凉偏僻没有音乐；一年到头听不到管弦的乐器声。住在湓江这个低洼潮湿的地方；院子周围黄芦和苦竹缭绕丛生。在这里早晚能听到的是什么呢？尽是杜鹃猿猴那些悲凄的哀鸣。春江花朝秋江月夜那样好光景；也无可奈何常常取酒独酌独饮。难道这里就没有山歌和村笛吗？只是那音调嘶哑粗涩实在难听。今晚我听你弹奏琵琶诉说衷情，就像听到仙乐，耳朵也忽然清明。请你不要推辞，坐下来再弹一曲；我要为你创作一首新诗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琵琶行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383790" y="493395"/>
            <a:ext cx="6911975" cy="201104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感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我此言良久立，却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坐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促弦弦转急。凄凄不似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向前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声，满座重闻皆掩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泣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。座中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泣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下谁最多？江州司马</a:t>
            </a:r>
            <a:r>
              <a:rPr lang="zh-CN" altLang="en-US" sz="3200" b="1" u="sng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青衫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湿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8760" y="2819400"/>
            <a:ext cx="866267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被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我的话感动她站立了好久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；又退回原处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坐下，再转紧琴弦，琴弦声变得更加急切了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。凄凄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切切不再像刚才那种声音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；在座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的人重听都掩面哭泣不停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。要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问在座之中谁流的眼泪最多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？我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江州司马泪水湿透青衫衣襟！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83790" y="5664835"/>
            <a:ext cx="7969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请用七字短语概括每段内容？（抓关键词）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文本框 10241"/>
          <p:cNvSpPr txBox="1"/>
          <p:nvPr/>
        </p:nvSpPr>
        <p:spPr>
          <a:xfrm>
            <a:off x="1790700" y="1282065"/>
            <a:ext cx="45961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第一部分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endParaRPr lang="en-US" altLang="zh-CN" sz="32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4527550" y="1217295"/>
            <a:ext cx="43211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江头送客闻琵琶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1790700" y="2190115"/>
            <a:ext cx="3873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第二部分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endParaRPr lang="en-US" altLang="zh-CN" sz="32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790700" y="3098165"/>
            <a:ext cx="3631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第三部分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endParaRPr lang="en-US" altLang="zh-CN" sz="32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1790700" y="4006215"/>
            <a:ext cx="3794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第四部分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endParaRPr lang="en-US" altLang="zh-CN" sz="32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1790700" y="4914265"/>
            <a:ext cx="4241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第五部分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endParaRPr lang="en-US" altLang="zh-CN" sz="32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4527550" y="2141220"/>
            <a:ext cx="46374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江上聆听琵琶曲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9" name="文本框 10248"/>
          <p:cNvSpPr txBox="1"/>
          <p:nvPr/>
        </p:nvSpPr>
        <p:spPr>
          <a:xfrm>
            <a:off x="4527550" y="3065145"/>
            <a:ext cx="39109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江中听诉身世苦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4527550" y="3989070"/>
            <a:ext cx="4321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同病相怜伤谪意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51" name="文本框 10250"/>
          <p:cNvSpPr txBox="1"/>
          <p:nvPr/>
        </p:nvSpPr>
        <p:spPr>
          <a:xfrm>
            <a:off x="4527550" y="4912995"/>
            <a:ext cx="43205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重闻琵琶青衫湿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8055" y="1186815"/>
            <a:ext cx="2729865" cy="4332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155737" y="314499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mtClean="0">
                <a:latin typeface="隶书" panose="02010509060101010101" pitchFamily="49" charset="-122"/>
                <a:ea typeface="隶书" panose="02010509060101010101" pitchFamily="49" charset="-122"/>
              </a:rPr>
              <a:t>文章结构</a:t>
            </a:r>
            <a:endParaRPr lang="zh-CN" altLang="en-US" sz="44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7100" y="5793740"/>
            <a:ext cx="93046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主旨句：同是天涯沦落人，相逢何必曾相识</a:t>
            </a:r>
            <a:endParaRPr lang="zh-CN" altLang="en-US" sz="36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538980" y="2311400"/>
            <a:ext cx="3113405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字词检测</a:t>
            </a:r>
            <a:endParaRPr lang="zh-CN" altLang="en-US"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5" name="Text Box 7"/>
          <p:cNvSpPr txBox="1">
            <a:spLocks noChangeArrowheads="1"/>
          </p:cNvSpPr>
          <p:nvPr/>
        </p:nvSpPr>
        <p:spPr bwMode="auto">
          <a:xfrm>
            <a:off x="942003" y="1150620"/>
            <a:ext cx="4355976" cy="538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言：  ①东船西舫悄无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言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②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感斯人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言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③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凡六百一十六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言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④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自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言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本是京城女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命：  ①遂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命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酒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②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命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曰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琵琶行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》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数：  ①使快弹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数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曲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②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一曲红绡不知</a:t>
            </a: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数</a:t>
            </a:r>
            <a:endParaRPr lang="zh-CN" altLang="en-US" sz="28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2229" name="矩形 52228"/>
          <p:cNvSpPr>
            <a:spLocks noChangeArrowheads="1"/>
          </p:cNvSpPr>
          <p:nvPr/>
        </p:nvSpPr>
        <p:spPr bwMode="auto">
          <a:xfrm>
            <a:off x="5712078" y="1088425"/>
            <a:ext cx="375793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（名词，说话的声音）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31" name="矩形 52230"/>
          <p:cNvSpPr>
            <a:spLocks noChangeArrowheads="1"/>
          </p:cNvSpPr>
          <p:nvPr/>
        </p:nvSpPr>
        <p:spPr bwMode="auto">
          <a:xfrm>
            <a:off x="5712078" y="1780575"/>
            <a:ext cx="232791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（名词，话）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33" name="矩形 52232"/>
          <p:cNvSpPr>
            <a:spLocks noChangeArrowheads="1"/>
          </p:cNvSpPr>
          <p:nvPr/>
        </p:nvSpPr>
        <p:spPr bwMode="auto">
          <a:xfrm>
            <a:off x="5712078" y="2472725"/>
            <a:ext cx="232791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（名词，字）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35" name="矩形 52234"/>
          <p:cNvSpPr>
            <a:spLocks noChangeArrowheads="1"/>
          </p:cNvSpPr>
          <p:nvPr/>
        </p:nvSpPr>
        <p:spPr bwMode="auto">
          <a:xfrm>
            <a:off x="5712078" y="3164875"/>
            <a:ext cx="232791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（动词，说）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37" name="矩形 52236"/>
          <p:cNvSpPr>
            <a:spLocks noChangeArrowheads="1"/>
          </p:cNvSpPr>
          <p:nvPr/>
        </p:nvSpPr>
        <p:spPr bwMode="auto">
          <a:xfrm>
            <a:off x="5712078" y="3857025"/>
            <a:ext cx="447294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（动词，叫，吩咐，命令）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39" name="矩形 52238"/>
          <p:cNvSpPr>
            <a:spLocks noChangeArrowheads="1"/>
          </p:cNvSpPr>
          <p:nvPr/>
        </p:nvSpPr>
        <p:spPr bwMode="auto">
          <a:xfrm>
            <a:off x="5712078" y="4549175"/>
            <a:ext cx="268541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（动词，取名）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41" name="矩形 52240"/>
          <p:cNvSpPr>
            <a:spLocks noChangeArrowheads="1"/>
          </p:cNvSpPr>
          <p:nvPr/>
        </p:nvSpPr>
        <p:spPr bwMode="auto">
          <a:xfrm>
            <a:off x="5712078" y="5241325"/>
            <a:ext cx="554545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（数词，几，表示不确实的数目）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43" name="矩形 52242"/>
          <p:cNvSpPr>
            <a:spLocks noChangeArrowheads="1"/>
          </p:cNvSpPr>
          <p:nvPr/>
        </p:nvSpPr>
        <p:spPr bwMode="auto">
          <a:xfrm>
            <a:off x="5712078" y="5933475"/>
            <a:ext cx="268541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（名词，数量）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4658360" y="200660"/>
            <a:ext cx="265811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u="sng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一词多义</a:t>
            </a:r>
            <a:endParaRPr lang="zh-CN" altLang="en-US" sz="4000" b="1" u="sng" smtClean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1" grpId="0"/>
      <p:bldP spid="52233" grpId="0"/>
      <p:bldP spid="52235" grpId="0"/>
      <p:bldP spid="52237" grpId="0"/>
      <p:bldP spid="52239" grpId="0"/>
      <p:bldP spid="52241" grpId="0"/>
      <p:bldP spid="522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5" name="Text Box 7"/>
          <p:cNvSpPr txBox="1">
            <a:spLocks noChangeArrowheads="1"/>
          </p:cNvSpPr>
          <p:nvPr/>
        </p:nvSpPr>
        <p:spPr bwMode="auto">
          <a:xfrm>
            <a:off x="1078409" y="627380"/>
            <a:ext cx="5230812" cy="560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是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 ①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是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夕始觉有迁谪意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②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自言本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是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京城女 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为： ①因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长句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②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初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霓裳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后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六幺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》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③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君翻作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琵琶行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》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语： ①琵琶声停欲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语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迟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②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今夜闻君琵琶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语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2245" name="矩形 52244"/>
          <p:cNvSpPr>
            <a:spLocks noChangeArrowheads="1"/>
          </p:cNvSpPr>
          <p:nvPr/>
        </p:nvSpPr>
        <p:spPr bwMode="auto">
          <a:xfrm>
            <a:off x="6528117" y="788452"/>
            <a:ext cx="37579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（指示代词，这，此）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47" name="矩形 52246"/>
          <p:cNvSpPr>
            <a:spLocks noChangeArrowheads="1"/>
          </p:cNvSpPr>
          <p:nvPr/>
        </p:nvSpPr>
        <p:spPr bwMode="auto">
          <a:xfrm>
            <a:off x="6528117" y="1599347"/>
            <a:ext cx="2316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（动词，是）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49" name="矩形 52248"/>
          <p:cNvSpPr>
            <a:spLocks noChangeArrowheads="1"/>
          </p:cNvSpPr>
          <p:nvPr/>
        </p:nvSpPr>
        <p:spPr bwMode="auto">
          <a:xfrm>
            <a:off x="6528117" y="2410242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（动词，写，创作）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51" name="矩形 52250"/>
          <p:cNvSpPr>
            <a:spLocks noChangeArrowheads="1"/>
          </p:cNvSpPr>
          <p:nvPr/>
        </p:nvSpPr>
        <p:spPr bwMode="auto">
          <a:xfrm>
            <a:off x="6528117" y="3221137"/>
            <a:ext cx="2672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（动词，弹奏）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53" name="矩形 52252"/>
          <p:cNvSpPr>
            <a:spLocks noChangeArrowheads="1"/>
          </p:cNvSpPr>
          <p:nvPr/>
        </p:nvSpPr>
        <p:spPr bwMode="auto">
          <a:xfrm>
            <a:off x="6528117" y="4032032"/>
            <a:ext cx="3027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（介词，替，给）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55" name="矩形 52254"/>
          <p:cNvSpPr>
            <a:spLocks noChangeArrowheads="1"/>
          </p:cNvSpPr>
          <p:nvPr/>
        </p:nvSpPr>
        <p:spPr bwMode="auto">
          <a:xfrm>
            <a:off x="6528117" y="4842927"/>
            <a:ext cx="3738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（动词，说话，回答）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57" name="矩形 52256"/>
          <p:cNvSpPr>
            <a:spLocks noChangeArrowheads="1"/>
          </p:cNvSpPr>
          <p:nvPr/>
        </p:nvSpPr>
        <p:spPr bwMode="auto">
          <a:xfrm>
            <a:off x="6528117" y="5653822"/>
            <a:ext cx="2316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（名词，曲）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5" grpId="0"/>
      <p:bldP spid="52247" grpId="0"/>
      <p:bldP spid="52249" grpId="0"/>
      <p:bldP spid="52251" grpId="0"/>
      <p:bldP spid="52253" grpId="0"/>
      <p:bldP spid="52255" grpId="0"/>
      <p:bldP spid="522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7" name="Rectangle 3"/>
          <p:cNvSpPr>
            <a:spLocks noGrp="1" noChangeArrowheads="1"/>
          </p:cNvSpPr>
          <p:nvPr/>
        </p:nvSpPr>
        <p:spPr>
          <a:xfrm>
            <a:off x="2077720" y="2510155"/>
            <a:ext cx="8763000" cy="32480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l">
              <a:lnSpc>
                <a:spcPct val="120000"/>
              </a:lnSpc>
              <a:buNone/>
            </a:pP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了解白居易及其作品。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诵读诗歌，理解诗歌内容，积累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名句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赏析音乐，感受意境，把握诗歌主旨。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33875" y="1155700"/>
            <a:ext cx="3113405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学习目标</a:t>
            </a:r>
            <a:endParaRPr lang="zh-CN" altLang="en-US"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895350" y="974725"/>
            <a:ext cx="4624705" cy="471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泣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：①满座重闻皆掩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泣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②座中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泣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下谁最多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辞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：①我从去年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辞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帝京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②莫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辞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更坐弹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一曲</a:t>
            </a:r>
            <a:endParaRPr lang="zh-CN" altLang="en-US" sz="3200" b="1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暂：①凝绝不通声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暂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歇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②如听仙乐耳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暂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明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53260" name="矩形 53259"/>
          <p:cNvSpPr>
            <a:spLocks noChangeArrowheads="1"/>
          </p:cNvSpPr>
          <p:nvPr/>
        </p:nvSpPr>
        <p:spPr bwMode="auto">
          <a:xfrm>
            <a:off x="5843588" y="1206649"/>
            <a:ext cx="30410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（动词，哭泣）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62" name="矩形 53261"/>
          <p:cNvSpPr>
            <a:spLocks noChangeArrowheads="1"/>
          </p:cNvSpPr>
          <p:nvPr/>
        </p:nvSpPr>
        <p:spPr bwMode="auto">
          <a:xfrm>
            <a:off x="5843588" y="1991509"/>
            <a:ext cx="30410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（名词，眼泪）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74" name="矩形 53273"/>
          <p:cNvSpPr>
            <a:spLocks noChangeArrowheads="1"/>
          </p:cNvSpPr>
          <p:nvPr/>
        </p:nvSpPr>
        <p:spPr bwMode="auto">
          <a:xfrm>
            <a:off x="5843588" y="2776369"/>
            <a:ext cx="1816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（离开）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76" name="矩形 53275"/>
          <p:cNvSpPr>
            <a:spLocks noChangeArrowheads="1"/>
          </p:cNvSpPr>
          <p:nvPr/>
        </p:nvSpPr>
        <p:spPr bwMode="auto">
          <a:xfrm>
            <a:off x="5843588" y="3561229"/>
            <a:ext cx="1816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（推辞）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3" name="矩形 55302"/>
          <p:cNvSpPr/>
          <p:nvPr/>
        </p:nvSpPr>
        <p:spPr>
          <a:xfrm>
            <a:off x="5843588" y="4346089"/>
            <a:ext cx="3634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暂时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4" name="矩形 55303"/>
          <p:cNvSpPr/>
          <p:nvPr/>
        </p:nvSpPr>
        <p:spPr>
          <a:xfrm>
            <a:off x="5843588" y="5130949"/>
            <a:ext cx="2449512" cy="5829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忽然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0" grpId="0"/>
      <p:bldP spid="53262" grpId="0"/>
      <p:bldP spid="53274" grpId="0"/>
      <p:bldP spid="53276" grpId="0"/>
      <p:bldP spid="55303" grpId="0"/>
      <p:bldP spid="553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4658360" y="200660"/>
            <a:ext cx="265811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u="sng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古今异义</a:t>
            </a:r>
            <a:endParaRPr lang="zh-CN" altLang="en-US" sz="4000" b="1" u="sng" smtClean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921760" y="1020445"/>
            <a:ext cx="8479155" cy="551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（古：于是创作     今：表原因的连词）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（古：从前，刚才   今：往前）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（古：年龄大       今：兄弟排序第一）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（古：面貌、面容   今</a:t>
            </a: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: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色彩，视觉印象）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（古：叹息声       今：模拟小鸟和虫的鸣叫声）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（古：第二年       今：今年的下一年）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（古：正中心       今：小心，留神）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（古：突然出现     今：超过一般）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（古：整理         今：进行治理，使严整有序）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620395" y="1020445"/>
            <a:ext cx="3598545" cy="551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因为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长句      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凄凄不似</a:t>
            </a: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向前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声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老大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嫁作商人妇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暮去朝来</a:t>
            </a:r>
            <a:r>
              <a:rPr lang="zh-CN" altLang="en-US" sz="2800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颜色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故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又闻此语种</a:t>
            </a: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唧唧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</a:t>
            </a:r>
            <a:r>
              <a:rPr lang="zh-CN" altLang="en-US" sz="2800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明年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秋        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曲终收拨</a:t>
            </a:r>
            <a:r>
              <a:rPr lang="zh-CN" altLang="en-US" sz="2800" b="1" smtClean="0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当心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画     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8.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铁骑</a:t>
            </a: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突出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刀枪鸣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en-US" altLang="zh-CN" sz="28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</a:t>
            </a: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整顿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衣裳起敛容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826635" y="501650"/>
            <a:ext cx="23952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u="sng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词类活用</a:t>
            </a:r>
            <a:endParaRPr lang="zh-CN" altLang="en-US" sz="4000" b="1" u="sng" smtClean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427480" y="2179320"/>
            <a:ext cx="4072255" cy="235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闻舟中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夜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弹琵琶者  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遂命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酒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商人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重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利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轻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别离  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31180" y="2252980"/>
            <a:ext cx="549084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（时间名词作状语，在夜里）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1180" y="3151505"/>
            <a:ext cx="4674235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（名词用作动词，摆酒）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31180" y="4000500"/>
            <a:ext cx="6307455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（形容词用作动词，重视，轻视）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464685" y="258445"/>
            <a:ext cx="243459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u="sng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特殊句式</a:t>
            </a:r>
            <a:endParaRPr lang="zh-CN" altLang="en-US" sz="4000" b="1" u="sng" smtClean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061845" y="1253490"/>
            <a:ext cx="7778750" cy="560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状语后置句： 尝学琵琶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于穆、曹二善才，</a:t>
            </a:r>
            <a:endParaRPr lang="zh-CN" altLang="en-US" sz="32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转徙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于江湖间</a:t>
            </a:r>
            <a:endParaRPr lang="zh-CN" altLang="en-US" sz="32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被动句： 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感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斯人言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是夕始觉有</a:t>
            </a:r>
            <a:r>
              <a:rPr lang="zh-CN" altLang="en-US" sz="3200" b="1" smtClean="0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迁谪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意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省略句：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（吾）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送客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（于）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湓浦口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问其人，本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（是）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长安倡女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使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（之）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快弹数曲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感斯人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（之）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言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沉吟放拨插</a:t>
            </a: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（于）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弦中</a:t>
            </a:r>
            <a:endParaRPr lang="zh-CN" altLang="en-US" sz="32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4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4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43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43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4" name="内容占位符 84993"/>
          <p:cNvSpPr>
            <a:spLocks noGrp="1"/>
          </p:cNvSpPr>
          <p:nvPr>
            <p:ph idx="1"/>
          </p:nvPr>
        </p:nvSpPr>
        <p:spPr>
          <a:xfrm>
            <a:off x="258445" y="623570"/>
            <a:ext cx="11675745" cy="2500630"/>
          </a:xfrm>
          <a:ln>
            <a:miter/>
          </a:ln>
        </p:spPr>
        <p:txBody>
          <a:bodyPr anchor="t">
            <a:normAutofit/>
          </a:bodyPr>
          <a:lstStyle/>
          <a:p>
            <a:pPr fontAlgn="base">
              <a:lnSpc>
                <a:spcPct val="110000"/>
              </a:lnSpc>
              <a:buNone/>
            </a:pPr>
            <a:r>
              <a: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</a:t>
            </a:r>
            <a:r>
              <a: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 sz="4000" b="1" strike="noStrike" noProof="1"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开启人类智慧宝库的钥匙有三把，一把是</a:t>
            </a:r>
            <a:r>
              <a:rPr lang="zh-CN" altLang="en-US" sz="4000" b="1" strike="noStrike" noProof="1">
                <a:solidFill>
                  <a:srgbClr val="FF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数学</a:t>
            </a:r>
            <a:r>
              <a:rPr lang="zh-CN" altLang="en-US" sz="4000" b="1" strike="noStrike" noProof="1"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，一把是</a:t>
            </a:r>
            <a:r>
              <a:rPr lang="zh-CN" altLang="en-US" sz="4000" b="1" strike="noStrike" noProof="1">
                <a:solidFill>
                  <a:srgbClr val="FF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文学</a:t>
            </a:r>
            <a:r>
              <a:rPr lang="zh-CN" altLang="en-US" sz="4000" b="1" strike="noStrike" noProof="1"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，一把是</a:t>
            </a:r>
            <a:r>
              <a:rPr lang="zh-CN" altLang="en-US" sz="4000" b="1" strike="noStrike" noProof="1">
                <a:solidFill>
                  <a:srgbClr val="FF0000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音符</a:t>
            </a:r>
            <a:r>
              <a:rPr lang="zh-CN" altLang="en-US" sz="4000" b="1" strike="noStrike" noProof="1"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            </a:t>
            </a:r>
            <a:r>
              <a:rPr lang="en-US" altLang="zh-CN" sz="4000" b="1" strike="noStrike" noProof="1"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——</a:t>
            </a:r>
            <a:r>
              <a:rPr lang="zh-CN" altLang="en-US" sz="4000" b="1" strike="noStrike" noProof="1"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雨果</a:t>
            </a:r>
            <a:endParaRPr lang="zh-CN" altLang="en-US" sz="4000" b="1" strike="noStrike" noProof="1"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r="-2409" b="9194"/>
          <a:stretch>
            <a:fillRect/>
          </a:stretch>
        </p:blipFill>
        <p:spPr>
          <a:xfrm>
            <a:off x="1940560" y="2789555"/>
            <a:ext cx="8869045" cy="32562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3" name="TextBox 3"/>
          <p:cNvSpPr txBox="1"/>
          <p:nvPr/>
        </p:nvSpPr>
        <p:spPr>
          <a:xfrm>
            <a:off x="6713855" y="3496945"/>
            <a:ext cx="3634740" cy="208407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一闻琵琶邀相见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二闻琵琶诉沦落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三闻琵琶湿青衫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5845" name="图片 35844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" y="309880"/>
            <a:ext cx="4665980" cy="6237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914390" y="2164080"/>
            <a:ext cx="52330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全诗共写了几次听琵琶？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35850" y="962025"/>
            <a:ext cx="2446020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品“声”</a:t>
            </a:r>
            <a:endParaRPr lang="zh-CN" altLang="en-US"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 Box 2"/>
          <p:cNvSpPr txBox="1"/>
          <p:nvPr/>
        </p:nvSpPr>
        <p:spPr>
          <a:xfrm>
            <a:off x="459740" y="916305"/>
            <a:ext cx="4946650" cy="6040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1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2" charset="-122"/>
              </a:rPr>
              <a:t>浔阳江头夜送客，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枫叶荻花秋瑟瑟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2" charset="-122"/>
              </a:rPr>
              <a:t>主人下马客在船，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2" charset="-122"/>
              </a:rPr>
              <a:t>举酒欲饮无管弦。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2" charset="-122"/>
              </a:rPr>
              <a:t>醉不成欢惨将别，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别时茫茫江浸月。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2" charset="-122"/>
              </a:rPr>
              <a:t>忽闻水上琵琶声，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2" charset="-122"/>
              </a:rPr>
              <a:t>主人忘归客不发。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4599305" y="1473835"/>
            <a:ext cx="73977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交代时间、起因、自然环境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渲染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悲凉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气氛， 奠定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凄切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的感情基调。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4446905" y="2344103"/>
            <a:ext cx="29987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（互  文）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9" name="Rectangle 7"/>
          <p:cNvSpPr/>
          <p:nvPr/>
        </p:nvSpPr>
        <p:spPr>
          <a:xfrm>
            <a:off x="459740" y="5048885"/>
            <a:ext cx="3987165" cy="1221740"/>
          </a:xfrm>
          <a:prstGeom prst="rect">
            <a:avLst/>
          </a:prstGeom>
          <a:noFill/>
          <a:ln w="38100" cap="flat" cmpd="dbl">
            <a:solidFill>
              <a:srgbClr val="009900"/>
            </a:solidFill>
            <a:prstDash val="lgDash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Oval 8"/>
          <p:cNvSpPr/>
          <p:nvPr/>
        </p:nvSpPr>
        <p:spPr>
          <a:xfrm>
            <a:off x="2567305" y="1614170"/>
            <a:ext cx="686435" cy="730250"/>
          </a:xfrm>
          <a:prstGeom prst="ellipse">
            <a:avLst/>
          </a:prstGeom>
          <a:noFill/>
          <a:ln w="12700" cap="flat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441" name="Group 9"/>
          <p:cNvGrpSpPr/>
          <p:nvPr/>
        </p:nvGrpSpPr>
        <p:grpSpPr>
          <a:xfrm>
            <a:off x="1774190" y="2973070"/>
            <a:ext cx="2272665" cy="76200"/>
            <a:chOff x="768" y="2064"/>
            <a:chExt cx="1104" cy="96"/>
          </a:xfrm>
        </p:grpSpPr>
        <p:sp>
          <p:nvSpPr>
            <p:cNvPr id="92177" name="AutoShape 10"/>
            <p:cNvSpPr/>
            <p:nvPr/>
          </p:nvSpPr>
          <p:spPr>
            <a:xfrm>
              <a:off x="768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lvl="0" eaLnBrk="1" hangingPunct="1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178" name="AutoShape 11"/>
            <p:cNvSpPr/>
            <p:nvPr/>
          </p:nvSpPr>
          <p:spPr>
            <a:xfrm>
              <a:off x="1008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lvl="0" eaLnBrk="1" hangingPunct="1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179" name="AutoShape 12"/>
            <p:cNvSpPr/>
            <p:nvPr/>
          </p:nvSpPr>
          <p:spPr>
            <a:xfrm>
              <a:off x="1536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lvl="0" eaLnBrk="1" hangingPunct="1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180" name="AutoShape 13"/>
            <p:cNvSpPr/>
            <p:nvPr/>
          </p:nvSpPr>
          <p:spPr>
            <a:xfrm>
              <a:off x="1776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lvl="0" eaLnBrk="1" hangingPunct="1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175" name="AutoShape 15"/>
          <p:cNvSpPr/>
          <p:nvPr/>
        </p:nvSpPr>
        <p:spPr>
          <a:xfrm>
            <a:off x="4446905" y="1200150"/>
            <a:ext cx="228600" cy="1103630"/>
          </a:xfrm>
          <a:prstGeom prst="rightBrace">
            <a:avLst>
              <a:gd name="adj1" fmla="val 25000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Text Box 17"/>
          <p:cNvSpPr txBox="1"/>
          <p:nvPr/>
        </p:nvSpPr>
        <p:spPr>
          <a:xfrm>
            <a:off x="4468495" y="3991610"/>
            <a:ext cx="6917055" cy="5835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惨”！（直抒胸臆，离愁、沦落）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2172" name="AutoShape 18"/>
          <p:cNvSpPr/>
          <p:nvPr/>
        </p:nvSpPr>
        <p:spPr>
          <a:xfrm>
            <a:off x="4675505" y="5507355"/>
            <a:ext cx="1021715" cy="304800"/>
          </a:xfrm>
          <a:prstGeom prst="notchedRightArrow">
            <a:avLst>
              <a:gd name="adj1" fmla="val 50000"/>
              <a:gd name="adj2" fmla="val 100000"/>
            </a:avLst>
          </a:prstGeom>
          <a:solidFill>
            <a:srgbClr val="0000FF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1" name="Text Box 19"/>
          <p:cNvSpPr txBox="1"/>
          <p:nvPr/>
        </p:nvSpPr>
        <p:spPr>
          <a:xfrm>
            <a:off x="5967095" y="5367655"/>
            <a:ext cx="5192395" cy="5835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侧面烘托：音乐的美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AutoShape 15"/>
          <p:cNvSpPr/>
          <p:nvPr/>
        </p:nvSpPr>
        <p:spPr>
          <a:xfrm>
            <a:off x="4446905" y="3783330"/>
            <a:ext cx="152400" cy="1000760"/>
          </a:xfrm>
          <a:prstGeom prst="rightBrace">
            <a:avLst>
              <a:gd name="adj1" fmla="val 25000"/>
              <a:gd name="adj2" fmla="val 48934"/>
            </a:avLst>
          </a:prstGeom>
          <a:noFill/>
          <a:ln w="12700" cap="flat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0" name="矩形 133139"/>
          <p:cNvSpPr/>
          <p:nvPr/>
        </p:nvSpPr>
        <p:spPr>
          <a:xfrm>
            <a:off x="6043930" y="306705"/>
            <a:ext cx="2575560" cy="609600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fontAlgn="base"/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ea"/>
              </a:rPr>
              <a:t>一闻琵琶</a:t>
            </a:r>
            <a:endParaRPr lang="zh-CN" altLang="en-US" sz="4000" b="1" strike="noStrike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9" grpId="0"/>
      <p:bldP spid="18440" grpId="0"/>
      <p:bldP spid="18449" grpId="0"/>
      <p:bldP spid="92172" grpId="0"/>
      <p:bldP spid="18451" grpId="0"/>
      <p:bldP spid="133140" grpId="0"/>
      <p:bldP spid="92175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74753" name="对象 133121">
            <a:hlinkClick r:id="rId3" action="ppaction://hlinksldjump"/>
          </p:cNvPr>
          <p:cNvGraphicFramePr>
            <a:graphicFrameLocks noChangeAspect="1"/>
          </p:cNvGraphicFramePr>
          <p:nvPr/>
        </p:nvGraphicFramePr>
        <p:xfrm>
          <a:off x="11036300" y="3351530"/>
          <a:ext cx="1066800" cy="342455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4" imgW="789940" imgH="2286635" progId="MS_ClipArt_Gallery.2">
                  <p:embed/>
                </p:oleObj>
              </mc:Choice>
              <mc:Fallback>
                <p:oleObj r:id="rId4" imgW="789940" imgH="2286635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36300" y="3351530"/>
                        <a:ext cx="1066800" cy="3424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23" name="矩形 133122"/>
          <p:cNvSpPr/>
          <p:nvPr/>
        </p:nvSpPr>
        <p:spPr>
          <a:xfrm>
            <a:off x="381000" y="1076325"/>
            <a:ext cx="5981700" cy="5638800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square">
            <a:spAutoFit/>
          </a:bodyPr>
          <a:lstStyle/>
          <a:p>
            <a:pPr lvl="0" algn="l" fontAlgn="base">
              <a:spcBef>
                <a:spcPct val="50000"/>
              </a:spcBef>
            </a:pPr>
            <a:r>
              <a:rPr lang="zh-CN" altLang="en-US" sz="2800" b="1" strike="noStrike" noProof="1">
                <a:effectLst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转轴拨弦三两声，未成曲调先有情。弦弦掩抑声声思，似诉平生不得意。低眉信手续续弹，说尽心中无限事。轻拢慢捻抹复挑，初为霓裳后六幺。</a:t>
            </a:r>
            <a:endParaRPr lang="zh-CN" altLang="en-US" sz="2800" b="1" strike="noStrike" noProof="1">
              <a:effectLst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  <a:p>
            <a:pPr lvl="0" algn="l" fontAlgn="base">
              <a:spcBef>
                <a:spcPct val="50000"/>
              </a:spcBef>
            </a:pPr>
            <a:r>
              <a:rPr lang="zh-CN" altLang="en-US" sz="2800" b="1" strike="noStrike" noProof="1">
                <a:effectLst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大弦嘈嘈如急雨，小弦切切如私语。嘈嘈切切错杂弹，大珠小珠落玉盘。间关莺语花底滑，幽咽泉流冰下难。冰泉冷涩弦凝绝，凝绝不通声暂歇。</a:t>
            </a:r>
            <a:endParaRPr lang="zh-CN" altLang="en-US" sz="2800" b="1" strike="noStrike" noProof="1">
              <a:effectLst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  <a:p>
            <a:pPr lvl="0" algn="l" fontAlgn="base">
              <a:spcBef>
                <a:spcPct val="50000"/>
              </a:spcBef>
            </a:pPr>
            <a:r>
              <a:rPr lang="zh-CN" altLang="en-US" sz="2800" b="1" strike="noStrike" noProof="1">
                <a:effectLst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别有幽愁暗恨生，此时无声胜有声。</a:t>
            </a:r>
            <a:endParaRPr lang="zh-CN" altLang="en-US" sz="2800" b="1" strike="noStrike" noProof="1">
              <a:effectLst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  <a:p>
            <a:pPr lvl="0" algn="l" fontAlgn="base"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b="1" strike="noStrike" noProof="1">
                <a:effectLst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银瓶乍破水浆迸，铁骑突出刀枪鸣。</a:t>
            </a:r>
            <a:endParaRPr lang="zh-CN" altLang="en-US" sz="2800" b="1" strike="noStrike" noProof="1">
              <a:effectLst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  <a:p>
            <a:pPr lvl="0" algn="l" fontAlgn="base"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b="1" strike="noStrike" noProof="1">
                <a:effectLst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曲终收拨当心画，四弦一声如裂帛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。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  <a:p>
            <a:pPr lvl="0" algn="l" fontAlgn="base"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b="1" strike="noStrike" noProof="1">
                <a:effectLst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东船西舫悄无言，唯见江心秋月白。</a:t>
            </a:r>
            <a:endParaRPr lang="zh-CN" altLang="en-US" sz="2800" b="1" strike="noStrike" noProof="1">
              <a:effectLst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grpSp>
        <p:nvGrpSpPr>
          <p:cNvPr id="133125" name="组合 133124"/>
          <p:cNvGrpSpPr/>
          <p:nvPr/>
        </p:nvGrpSpPr>
        <p:grpSpPr>
          <a:xfrm>
            <a:off x="498883" y="3446780"/>
            <a:ext cx="5610850" cy="2841281"/>
            <a:chOff x="152" y="2400"/>
            <a:chExt cx="3000" cy="1624"/>
          </a:xfrm>
        </p:grpSpPr>
        <p:sp>
          <p:nvSpPr>
            <p:cNvPr id="74757" name="直接连接符 133125"/>
            <p:cNvSpPr/>
            <p:nvPr/>
          </p:nvSpPr>
          <p:spPr>
            <a:xfrm>
              <a:off x="1056" y="2400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lstStyle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4758" name="直接连接符 133126"/>
            <p:cNvSpPr/>
            <p:nvPr/>
          </p:nvSpPr>
          <p:spPr>
            <a:xfrm>
              <a:off x="2544" y="2400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lstStyle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4759" name="直接连接符 133127"/>
            <p:cNvSpPr/>
            <p:nvPr/>
          </p:nvSpPr>
          <p:spPr>
            <a:xfrm>
              <a:off x="152" y="2890"/>
              <a:ext cx="2928" cy="16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lstStyle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4760" name="直接连接符 133128"/>
            <p:cNvSpPr/>
            <p:nvPr/>
          </p:nvSpPr>
          <p:spPr>
            <a:xfrm>
              <a:off x="1673" y="2623"/>
              <a:ext cx="1344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lstStyle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4761" name="直接连接符 133129"/>
            <p:cNvSpPr/>
            <p:nvPr/>
          </p:nvSpPr>
          <p:spPr>
            <a:xfrm>
              <a:off x="224" y="3150"/>
              <a:ext cx="29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lstStyle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4762" name="直接连接符 133130"/>
            <p:cNvSpPr/>
            <p:nvPr/>
          </p:nvSpPr>
          <p:spPr>
            <a:xfrm>
              <a:off x="2489" y="4024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lstStyle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32" name="文本框 133131">
            <a:hlinkClick r:id="rId3" action="ppaction://hlinksldjump"/>
          </p:cNvPr>
          <p:cNvSpPr txBox="1"/>
          <p:nvPr/>
        </p:nvSpPr>
        <p:spPr>
          <a:xfrm>
            <a:off x="7279640" y="3137535"/>
            <a:ext cx="2632710" cy="583565"/>
          </a:xfrm>
          <a:prstGeom prst="rect">
            <a:avLst/>
          </a:prstGeom>
          <a:noFill/>
          <a:ln w="12700" cap="flat" cmpd="sng">
            <a:solidFill>
              <a:srgbClr val="FF330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t">
            <a:spAutoFit/>
          </a:bodyPr>
          <a:lstStyle/>
          <a:p>
            <a:pPr lvl="0" algn="l" fontAlgn="base"/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一：大量比喻</a:t>
            </a:r>
            <a:endParaRPr lang="zh-CN" altLang="en-US" sz="3200" b="1" strike="noStrike" noProof="1">
              <a:solidFill>
                <a:schemeClr val="tx1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33133" name="文本框 133132"/>
          <p:cNvSpPr txBox="1"/>
          <p:nvPr/>
        </p:nvSpPr>
        <p:spPr>
          <a:xfrm>
            <a:off x="7279640" y="3837940"/>
            <a:ext cx="3449320" cy="583565"/>
          </a:xfrm>
          <a:prstGeom prst="rect">
            <a:avLst/>
          </a:prstGeom>
          <a:noFill/>
          <a:ln w="12700" cap="flat" cmpd="sng">
            <a:solidFill>
              <a:srgbClr val="FF330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t">
            <a:spAutoFit/>
          </a:bodyPr>
          <a:lstStyle/>
          <a:p>
            <a:pPr lvl="0" algn="l" fontAlgn="base"/>
            <a:r>
              <a:rPr lang="zh-CN" altLang="en-US" sz="3200" b="1" strike="noStrike" noProof="1">
                <a:effectLst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二：叠词、连绵词</a:t>
            </a:r>
            <a:endParaRPr lang="zh-CN" altLang="en-US" sz="3200" b="1" strike="noStrike" noProof="1">
              <a:effectLst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33134" name="文本框 133133"/>
          <p:cNvSpPr txBox="1"/>
          <p:nvPr/>
        </p:nvSpPr>
        <p:spPr>
          <a:xfrm>
            <a:off x="7279640" y="4926330"/>
            <a:ext cx="2687320" cy="583565"/>
          </a:xfrm>
          <a:prstGeom prst="rect">
            <a:avLst/>
          </a:prstGeom>
          <a:noFill/>
          <a:ln w="12700" cap="flat" cmpd="sng">
            <a:solidFill>
              <a:srgbClr val="FF330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strike="noStrike" noProof="1">
                <a:effectLst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三：叙议结合</a:t>
            </a:r>
            <a:endParaRPr lang="zh-CN" altLang="en-US" sz="3200" b="1" strike="noStrike" noProof="1">
              <a:effectLst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grpSp>
        <p:nvGrpSpPr>
          <p:cNvPr id="133135" name="组合 133134"/>
          <p:cNvGrpSpPr/>
          <p:nvPr/>
        </p:nvGrpSpPr>
        <p:grpSpPr>
          <a:xfrm>
            <a:off x="380768" y="2984500"/>
            <a:ext cx="4387447" cy="853843"/>
            <a:chOff x="187" y="2112"/>
            <a:chExt cx="2357" cy="459"/>
          </a:xfrm>
        </p:grpSpPr>
        <p:sp>
          <p:nvSpPr>
            <p:cNvPr id="74767" name="椭圆 133135"/>
            <p:cNvSpPr/>
            <p:nvPr/>
          </p:nvSpPr>
          <p:spPr>
            <a:xfrm>
              <a:off x="624" y="2112"/>
              <a:ext cx="432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lstStyle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4768" name="椭圆 133136"/>
            <p:cNvSpPr/>
            <p:nvPr/>
          </p:nvSpPr>
          <p:spPr>
            <a:xfrm>
              <a:off x="2112" y="2112"/>
              <a:ext cx="432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lstStyle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4769" name="椭圆 133137"/>
            <p:cNvSpPr/>
            <p:nvPr/>
          </p:nvSpPr>
          <p:spPr>
            <a:xfrm>
              <a:off x="187" y="2361"/>
              <a:ext cx="816" cy="210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lstStyle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39" name="矩形 133138"/>
          <p:cNvSpPr/>
          <p:nvPr/>
        </p:nvSpPr>
        <p:spPr>
          <a:xfrm>
            <a:off x="381000" y="4926330"/>
            <a:ext cx="5561330" cy="899795"/>
          </a:xfrm>
          <a:prstGeom prst="rect">
            <a:avLst/>
          </a:prstGeom>
          <a:noFill/>
          <a:ln w="38100" cap="flat" cmpd="sng">
            <a:solidFill>
              <a:srgbClr val="00800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lvl="0" indent="0" algn="ctr"/>
            <a:endParaRPr lang="zh-CN" altLang="en-US" b="0">
              <a:solidFill>
                <a:srgbClr val="008000"/>
              </a:solidFill>
              <a:latin typeface="Times New Roman" panose="02020603050405020304" pitchFamily="18" charset="0"/>
              <a:ea typeface="PMingLiU" pitchFamily="18" charset="-120"/>
            </a:endParaRPr>
          </a:p>
        </p:txBody>
      </p:sp>
      <p:sp>
        <p:nvSpPr>
          <p:cNvPr id="133140" name="矩形 133139"/>
          <p:cNvSpPr/>
          <p:nvPr/>
        </p:nvSpPr>
        <p:spPr>
          <a:xfrm>
            <a:off x="381000" y="232410"/>
            <a:ext cx="2819400" cy="609600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fontAlgn="base"/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ea"/>
              </a:rPr>
              <a:t>二闻琵琶</a:t>
            </a:r>
            <a:endParaRPr lang="zh-CN" altLang="en-US" sz="4000" b="1" strike="noStrike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ea"/>
            </a:endParaRPr>
          </a:p>
        </p:txBody>
      </p:sp>
      <p:sp>
        <p:nvSpPr>
          <p:cNvPr id="133141" name="文本框 133140"/>
          <p:cNvSpPr txBox="1"/>
          <p:nvPr/>
        </p:nvSpPr>
        <p:spPr>
          <a:xfrm>
            <a:off x="7225030" y="6131560"/>
            <a:ext cx="2741295" cy="583565"/>
          </a:xfrm>
          <a:prstGeom prst="rect">
            <a:avLst/>
          </a:prstGeom>
          <a:noFill/>
          <a:ln w="12700" cap="flat" cmpd="sng">
            <a:solidFill>
              <a:srgbClr val="FF330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0" algn="l" fontAlgn="base"/>
            <a:r>
              <a:rPr lang="zh-CN" altLang="en-US" sz="3200" b="1" strike="noStrike" noProof="1">
                <a:effectLst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四：侧面衬托</a:t>
            </a:r>
            <a:endParaRPr lang="zh-CN" altLang="en-US" sz="3200" b="1" strike="noStrike" noProof="1">
              <a:effectLst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92245" y="232410"/>
            <a:ext cx="521906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技术高超，手法娴熟</a:t>
            </a:r>
            <a:endParaRPr lang="zh-CN" altLang="en-US" sz="3600" b="1">
              <a:solidFill>
                <a:srgbClr val="161BD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81000" y="6699885"/>
            <a:ext cx="5364480" cy="15240"/>
          </a:xfrm>
          <a:prstGeom prst="line">
            <a:avLst/>
          </a:prstGeom>
          <a:ln w="4762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标注 2"/>
          <p:cNvSpPr/>
          <p:nvPr/>
        </p:nvSpPr>
        <p:spPr>
          <a:xfrm>
            <a:off x="1194435" y="2105660"/>
            <a:ext cx="2200275" cy="784225"/>
          </a:xfrm>
          <a:prstGeom prst="wedgeRectCallou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粗重急骤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4162425" y="2105660"/>
            <a:ext cx="2200275" cy="784225"/>
          </a:xfrm>
          <a:prstGeom prst="wedgeRectCallou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幽缓轻细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5274310" y="2940685"/>
            <a:ext cx="2200275" cy="784225"/>
          </a:xfrm>
          <a:prstGeom prst="wedgeRectCallou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清脆圆润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633730" y="3036570"/>
            <a:ext cx="2200275" cy="784225"/>
          </a:xfrm>
          <a:prstGeom prst="wedgeRectCallou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婉转悠扬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3500120" y="3054985"/>
            <a:ext cx="2200275" cy="784225"/>
          </a:xfrm>
          <a:prstGeom prst="wedgeRectCallou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压抑低沉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2061210" y="3520440"/>
            <a:ext cx="2200275" cy="784225"/>
          </a:xfrm>
          <a:prstGeom prst="wedgeRectCallou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凝滞停顿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1194435" y="4543425"/>
            <a:ext cx="2200275" cy="784225"/>
          </a:xfrm>
          <a:prstGeom prst="wedgeRectCallou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激越奔涌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3909695" y="4543425"/>
            <a:ext cx="2200275" cy="784225"/>
          </a:xfrm>
          <a:prstGeom prst="wedgeRectCallou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高亢雄壮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3775075" y="5041900"/>
            <a:ext cx="2200275" cy="784225"/>
          </a:xfrm>
          <a:prstGeom prst="wedgeRectCallou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戛然而止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3273" name="文本框 53272"/>
          <p:cNvSpPr txBox="1"/>
          <p:nvPr/>
        </p:nvSpPr>
        <p:spPr>
          <a:xfrm>
            <a:off x="5975350" y="5242560"/>
            <a:ext cx="1120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（三）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74" name="文本框 53273"/>
          <p:cNvSpPr txBox="1"/>
          <p:nvPr/>
        </p:nvSpPr>
        <p:spPr>
          <a:xfrm>
            <a:off x="5975350" y="5704205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（曲终）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75350" y="1191895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（序曲）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75350" y="2205990"/>
            <a:ext cx="14027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（总写）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75350" y="3447415"/>
            <a:ext cx="1120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（一） 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75350" y="4175125"/>
            <a:ext cx="1120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（二）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 nodeType="clickPar">
                      <p:stCondLst>
                        <p:cond delay="indefinite"/>
                      </p:stCondLst>
                      <p:childTnLst>
                        <p:par>
                          <p:cTn id="1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2" grpId="0"/>
      <p:bldP spid="133133" grpId="0"/>
      <p:bldP spid="133134" grpId="0"/>
      <p:bldP spid="133139" grpId="0"/>
      <p:bldP spid="133140" grpId="0"/>
      <p:bldP spid="133141" grpId="0"/>
      <p:bldP spid="2" grpId="0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7" grpId="0"/>
      <p:bldP spid="7" grpId="1"/>
      <p:bldP spid="11" grpId="0"/>
      <p:bldP spid="11" grpId="1"/>
      <p:bldP spid="12" grpId="0"/>
      <p:bldP spid="12" grpId="1"/>
      <p:bldP spid="53273" grpId="0"/>
      <p:bldP spid="53274" grpId="0"/>
      <p:bldP spid="13" grpId="0"/>
      <p:bldP spid="14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Freeform 2"/>
          <p:cNvSpPr/>
          <p:nvPr/>
        </p:nvSpPr>
        <p:spPr bwMode="auto">
          <a:xfrm>
            <a:off x="1676400" y="-406400"/>
            <a:ext cx="8382000" cy="6654800"/>
          </a:xfrm>
          <a:custGeom>
            <a:gdLst>
              <a:gd name="T0" fmla="*/ 0 w 5280"/>
              <a:gd name="T1" fmla="*/ 3184 h 4192"/>
              <a:gd name="T2" fmla="*/ 192 w 5280"/>
              <a:gd name="T3" fmla="*/ 3184 h 4192"/>
              <a:gd name="T4" fmla="*/ 384 w 5280"/>
              <a:gd name="T5" fmla="*/ 2704 h 4192"/>
              <a:gd name="T6" fmla="*/ 768 w 5280"/>
              <a:gd name="T7" fmla="*/ 3280 h 4192"/>
              <a:gd name="T8" fmla="*/ 1008 w 5280"/>
              <a:gd name="T9" fmla="*/ 2752 h 4192"/>
              <a:gd name="T10" fmla="*/ 1296 w 5280"/>
              <a:gd name="T11" fmla="*/ 3232 h 4192"/>
              <a:gd name="T12" fmla="*/ 1536 w 5280"/>
              <a:gd name="T13" fmla="*/ 2512 h 4192"/>
              <a:gd name="T14" fmla="*/ 1824 w 5280"/>
              <a:gd name="T15" fmla="*/ 3184 h 4192"/>
              <a:gd name="T16" fmla="*/ 2160 w 5280"/>
              <a:gd name="T17" fmla="*/ 2416 h 4192"/>
              <a:gd name="T18" fmla="*/ 2976 w 5280"/>
              <a:gd name="T19" fmla="*/ 3760 h 4192"/>
              <a:gd name="T20" fmla="*/ 3504 w 5280"/>
              <a:gd name="T21" fmla="*/ 1984 h 4192"/>
              <a:gd name="T22" fmla="*/ 4080 w 5280"/>
              <a:gd name="T23" fmla="*/ 1504 h 4192"/>
              <a:gd name="T24" fmla="*/ 4608 w 5280"/>
              <a:gd name="T25" fmla="*/ 448 h 4192"/>
              <a:gd name="T26" fmla="*/ 5280 w 5280"/>
              <a:gd name="T27" fmla="*/ 4192 h 419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80" h="4192">
                <a:moveTo>
                  <a:pt x="0" y="3184"/>
                </a:moveTo>
                <a:cubicBezTo>
                  <a:pt x="64" y="3224"/>
                  <a:pt x="128" y="3264"/>
                  <a:pt x="192" y="3184"/>
                </a:cubicBezTo>
                <a:cubicBezTo>
                  <a:pt x="256" y="3104"/>
                  <a:pt x="288" y="2688"/>
                  <a:pt x="384" y="2704"/>
                </a:cubicBezTo>
                <a:cubicBezTo>
                  <a:pt x="480" y="2720"/>
                  <a:pt x="664" y="3272"/>
                  <a:pt x="768" y="3280"/>
                </a:cubicBezTo>
                <a:cubicBezTo>
                  <a:pt x="872" y="3288"/>
                  <a:pt x="920" y="2760"/>
                  <a:pt x="1008" y="2752"/>
                </a:cubicBezTo>
                <a:cubicBezTo>
                  <a:pt x="1096" y="2744"/>
                  <a:pt x="1208" y="3272"/>
                  <a:pt x="1296" y="3232"/>
                </a:cubicBezTo>
                <a:cubicBezTo>
                  <a:pt x="1384" y="3192"/>
                  <a:pt x="1448" y="2520"/>
                  <a:pt x="1536" y="2512"/>
                </a:cubicBezTo>
                <a:cubicBezTo>
                  <a:pt x="1624" y="2504"/>
                  <a:pt x="1720" y="3200"/>
                  <a:pt x="1824" y="3184"/>
                </a:cubicBezTo>
                <a:cubicBezTo>
                  <a:pt x="1928" y="3168"/>
                  <a:pt x="1968" y="2320"/>
                  <a:pt x="2160" y="2416"/>
                </a:cubicBezTo>
                <a:cubicBezTo>
                  <a:pt x="2352" y="2512"/>
                  <a:pt x="2752" y="3832"/>
                  <a:pt x="2976" y="3760"/>
                </a:cubicBezTo>
                <a:cubicBezTo>
                  <a:pt x="3200" y="3688"/>
                  <a:pt x="3320" y="2360"/>
                  <a:pt x="3504" y="1984"/>
                </a:cubicBezTo>
                <a:cubicBezTo>
                  <a:pt x="3688" y="1608"/>
                  <a:pt x="3896" y="1760"/>
                  <a:pt x="4080" y="1504"/>
                </a:cubicBezTo>
                <a:cubicBezTo>
                  <a:pt x="4264" y="1248"/>
                  <a:pt x="4408" y="0"/>
                  <a:pt x="4608" y="448"/>
                </a:cubicBezTo>
                <a:cubicBezTo>
                  <a:pt x="4808" y="896"/>
                  <a:pt x="5044" y="2544"/>
                  <a:pt x="5280" y="4192"/>
                </a:cubicBezTo>
              </a:path>
            </a:pathLst>
          </a:custGeom>
          <a:noFill/>
          <a:ln w="63500" cmpd="sng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67" name="Oval 3"/>
          <p:cNvSpPr>
            <a:spLocks noChangeArrowheads="1"/>
          </p:cNvSpPr>
          <p:nvPr/>
        </p:nvSpPr>
        <p:spPr bwMode="auto">
          <a:xfrm>
            <a:off x="2135188" y="3716338"/>
            <a:ext cx="215900" cy="217487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68" name="Oval 4"/>
          <p:cNvSpPr>
            <a:spLocks noChangeArrowheads="1"/>
          </p:cNvSpPr>
          <p:nvPr/>
        </p:nvSpPr>
        <p:spPr bwMode="auto">
          <a:xfrm>
            <a:off x="3962400" y="3429000"/>
            <a:ext cx="261938" cy="228600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69" name="Oval 5"/>
          <p:cNvSpPr>
            <a:spLocks noChangeArrowheads="1"/>
          </p:cNvSpPr>
          <p:nvPr/>
        </p:nvSpPr>
        <p:spPr bwMode="auto">
          <a:xfrm>
            <a:off x="4943475" y="3357563"/>
            <a:ext cx="215900" cy="215900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0" name="Oval 6"/>
          <p:cNvSpPr>
            <a:spLocks noChangeArrowheads="1"/>
          </p:cNvSpPr>
          <p:nvPr/>
        </p:nvSpPr>
        <p:spPr bwMode="auto">
          <a:xfrm>
            <a:off x="6240463" y="5373688"/>
            <a:ext cx="287337" cy="265112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1" name="Oval 7"/>
          <p:cNvSpPr>
            <a:spLocks noChangeArrowheads="1"/>
          </p:cNvSpPr>
          <p:nvPr/>
        </p:nvSpPr>
        <p:spPr bwMode="auto">
          <a:xfrm>
            <a:off x="7391400" y="2205038"/>
            <a:ext cx="228600" cy="233362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2" name="Oval 8"/>
          <p:cNvSpPr>
            <a:spLocks noChangeArrowheads="1"/>
          </p:cNvSpPr>
          <p:nvPr/>
        </p:nvSpPr>
        <p:spPr bwMode="auto">
          <a:xfrm>
            <a:off x="8688388" y="0"/>
            <a:ext cx="227012" cy="260350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3" name="Oval 9"/>
          <p:cNvSpPr>
            <a:spLocks noChangeArrowheads="1"/>
          </p:cNvSpPr>
          <p:nvPr/>
        </p:nvSpPr>
        <p:spPr bwMode="auto">
          <a:xfrm>
            <a:off x="9912350" y="6092825"/>
            <a:ext cx="287338" cy="288925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4" name="Oval 10"/>
          <p:cNvSpPr>
            <a:spLocks noChangeArrowheads="1"/>
          </p:cNvSpPr>
          <p:nvPr/>
        </p:nvSpPr>
        <p:spPr bwMode="auto">
          <a:xfrm>
            <a:off x="2782888" y="4652963"/>
            <a:ext cx="252412" cy="223837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1752600" y="2438400"/>
            <a:ext cx="2438400" cy="685800"/>
          </a:xfrm>
          <a:prstGeom prst="wedgeRectCallout">
            <a:avLst>
              <a:gd name="adj1" fmla="val -26954"/>
              <a:gd name="adj2" fmla="val 138889"/>
            </a:avLst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6" name="Text Box 12"/>
          <p:cNvSpPr txBox="1">
            <a:spLocks noChangeArrowheads="1"/>
          </p:cNvSpPr>
          <p:nvPr/>
        </p:nvSpPr>
        <p:spPr bwMode="auto">
          <a:xfrm>
            <a:off x="2498725" y="3068638"/>
            <a:ext cx="3098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1774825" y="2514600"/>
            <a:ext cx="2376488" cy="460375"/>
          </a:xfrm>
          <a:prstGeom prst="rect">
            <a:avLst/>
          </a:prstGeom>
          <a:solidFill>
            <a:srgbClr val="FFFF00"/>
          </a:solidFill>
          <a:ln w="952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大弦嘈嘈如急雨</a:t>
            </a:r>
            <a:endParaRPr lang="zh-CN" altLang="en-US" sz="24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8" name="AutoShape 14"/>
          <p:cNvSpPr>
            <a:spLocks noChangeArrowheads="1"/>
          </p:cNvSpPr>
          <p:nvPr/>
        </p:nvSpPr>
        <p:spPr bwMode="auto">
          <a:xfrm>
            <a:off x="2063750" y="5516563"/>
            <a:ext cx="2514600" cy="762000"/>
          </a:xfrm>
          <a:prstGeom prst="wedgeRectCallout">
            <a:avLst>
              <a:gd name="adj1" fmla="val -16097"/>
              <a:gd name="adj2" fmla="val -142083"/>
            </a:avLst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9" name="Text Box 15"/>
          <p:cNvSpPr txBox="1">
            <a:spLocks noChangeArrowheads="1"/>
          </p:cNvSpPr>
          <p:nvPr/>
        </p:nvSpPr>
        <p:spPr bwMode="auto">
          <a:xfrm>
            <a:off x="2063750" y="5638800"/>
            <a:ext cx="2447925" cy="460375"/>
          </a:xfrm>
          <a:prstGeom prst="rect">
            <a:avLst/>
          </a:prstGeom>
          <a:solidFill>
            <a:srgbClr val="FFFF00"/>
          </a:solidFill>
          <a:ln w="952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小弦切切如私语</a:t>
            </a:r>
            <a:endParaRPr lang="zh-CN" altLang="en-US" sz="24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80" name="AutoShape 16"/>
          <p:cNvSpPr>
            <a:spLocks noChangeArrowheads="1"/>
          </p:cNvSpPr>
          <p:nvPr/>
        </p:nvSpPr>
        <p:spPr bwMode="auto">
          <a:xfrm>
            <a:off x="5486400" y="1066800"/>
            <a:ext cx="838200" cy="2514600"/>
          </a:xfrm>
          <a:prstGeom prst="wedgeRectCallout">
            <a:avLst>
              <a:gd name="adj1" fmla="val -43750"/>
              <a:gd name="adj2" fmla="val 66352"/>
            </a:avLst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81" name="Text Box 17"/>
          <p:cNvSpPr txBox="1">
            <a:spLocks noChangeArrowheads="1"/>
          </p:cNvSpPr>
          <p:nvPr/>
        </p:nvSpPr>
        <p:spPr bwMode="auto">
          <a:xfrm>
            <a:off x="5645785" y="1125538"/>
            <a:ext cx="551815" cy="2328862"/>
          </a:xfrm>
          <a:prstGeom prst="rect">
            <a:avLst/>
          </a:prstGeom>
          <a:solidFill>
            <a:srgbClr val="FFFF00"/>
          </a:solidFill>
          <a:ln w="952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间关莺语花底滑</a:t>
            </a:r>
            <a:endParaRPr lang="zh-CN" altLang="en-US" sz="24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82" name="AutoShape 18"/>
          <p:cNvSpPr>
            <a:spLocks noChangeArrowheads="1"/>
          </p:cNvSpPr>
          <p:nvPr/>
        </p:nvSpPr>
        <p:spPr bwMode="auto">
          <a:xfrm>
            <a:off x="5086350" y="5770245"/>
            <a:ext cx="2667000" cy="609600"/>
          </a:xfrm>
          <a:prstGeom prst="wedgeRectCallout">
            <a:avLst>
              <a:gd name="adj1" fmla="val 954"/>
              <a:gd name="adj2" fmla="val -105208"/>
            </a:avLst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83" name="Text Box 19"/>
          <p:cNvSpPr txBox="1">
            <a:spLocks noChangeArrowheads="1"/>
          </p:cNvSpPr>
          <p:nvPr/>
        </p:nvSpPr>
        <p:spPr bwMode="auto">
          <a:xfrm>
            <a:off x="5232400" y="5818505"/>
            <a:ext cx="2520950" cy="460375"/>
          </a:xfrm>
          <a:prstGeom prst="rect">
            <a:avLst/>
          </a:prstGeom>
          <a:solidFill>
            <a:srgbClr val="FFFF00"/>
          </a:solidFill>
          <a:ln w="952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凝绝不通声暂歇</a:t>
            </a:r>
            <a:endParaRPr lang="zh-CN" altLang="en-US" sz="24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84" name="AutoShape 20"/>
          <p:cNvSpPr>
            <a:spLocks noChangeArrowheads="1"/>
          </p:cNvSpPr>
          <p:nvPr/>
        </p:nvSpPr>
        <p:spPr bwMode="auto">
          <a:xfrm>
            <a:off x="7620000" y="2895600"/>
            <a:ext cx="762000" cy="2667000"/>
          </a:xfrm>
          <a:prstGeom prst="wedgeRectCallout">
            <a:avLst>
              <a:gd name="adj1" fmla="val -57708"/>
              <a:gd name="adj2" fmla="val -70954"/>
            </a:avLst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85" name="Text Box 21"/>
          <p:cNvSpPr txBox="1">
            <a:spLocks noChangeArrowheads="1"/>
          </p:cNvSpPr>
          <p:nvPr/>
        </p:nvSpPr>
        <p:spPr bwMode="auto">
          <a:xfrm>
            <a:off x="7703185" y="2924175"/>
            <a:ext cx="551815" cy="2520950"/>
          </a:xfrm>
          <a:prstGeom prst="rect">
            <a:avLst/>
          </a:prstGeom>
          <a:solidFill>
            <a:srgbClr val="FFFF00"/>
          </a:solidFill>
          <a:ln w="952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水浆迸     刀枪鸣</a:t>
            </a:r>
            <a:endParaRPr lang="zh-CN" altLang="en-US" sz="24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86" name="AutoShape 22"/>
          <p:cNvSpPr>
            <a:spLocks noChangeArrowheads="1"/>
          </p:cNvSpPr>
          <p:nvPr/>
        </p:nvSpPr>
        <p:spPr bwMode="auto">
          <a:xfrm>
            <a:off x="9753600" y="304800"/>
            <a:ext cx="685800" cy="2514600"/>
          </a:xfrm>
          <a:prstGeom prst="wedgeRectCallout">
            <a:avLst>
              <a:gd name="adj1" fmla="val -176852"/>
              <a:gd name="adj2" fmla="val -60227"/>
            </a:avLst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87" name="Text Box 23"/>
          <p:cNvSpPr txBox="1">
            <a:spLocks noChangeArrowheads="1"/>
          </p:cNvSpPr>
          <p:nvPr/>
        </p:nvSpPr>
        <p:spPr bwMode="auto">
          <a:xfrm>
            <a:off x="9836785" y="404813"/>
            <a:ext cx="551815" cy="2376487"/>
          </a:xfrm>
          <a:prstGeom prst="rect">
            <a:avLst/>
          </a:prstGeom>
          <a:solidFill>
            <a:srgbClr val="FFFF00"/>
          </a:solidFill>
          <a:ln w="952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四弦一声如裂帛</a:t>
            </a:r>
            <a:endParaRPr lang="zh-CN" altLang="en-US" sz="24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88" name="WordArt 24"/>
          <p:cNvSpPr>
            <a:spLocks noChangeArrowheads="1" noChangeShapeType="1"/>
          </p:cNvSpPr>
          <p:nvPr/>
        </p:nvSpPr>
        <p:spPr bwMode="auto">
          <a:xfrm>
            <a:off x="1551940" y="513080"/>
            <a:ext cx="3313430" cy="125476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ln w="9525" cmpd="sng">
                  <a:solidFill>
                    <a:srgbClr val="00FF00"/>
                  </a:solidFill>
                  <a:round/>
                </a:ln>
                <a:gradFill rotWithShape="0">
                  <a:gsLst>
                    <a:gs pos="0">
                      <a:srgbClr val="FF3300"/>
                    </a:gs>
                    <a:gs pos="100000">
                      <a:srgbClr val="FF3300">
                        <a:gamma/>
                        <a:shade val="0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音乐旋律</a:t>
            </a:r>
            <a:endParaRPr lang="zh-CN" altLang="en-US" sz="3600" b="1">
              <a:ln w="9525" cmpd="sng">
                <a:solidFill>
                  <a:srgbClr val="00FF00"/>
                </a:solidFill>
                <a:round/>
              </a:ln>
              <a:gradFill rotWithShape="0">
                <a:gsLst>
                  <a:gs pos="0">
                    <a:srgbClr val="FF3300"/>
                  </a:gs>
                  <a:gs pos="100000">
                    <a:srgbClr val="FF3300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1683544" y="1916621"/>
            <a:ext cx="268541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春风得意少年时</a:t>
            </a:r>
            <a:endParaRPr lang="zh-CN" altLang="en-US" sz="2800" b="1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5179060" y="6379845"/>
            <a:ext cx="300164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年长色衰守空船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9719627" y="2843211"/>
            <a:ext cx="61341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梦啼妆泪红阑干</a:t>
            </a:r>
            <a:endParaRPr lang="zh-CN" altLang="en-US" sz="2800" b="1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8465312" y="3068638"/>
            <a:ext cx="61341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命运抗争诉悲愤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3201829" y="3716592"/>
            <a:ext cx="24479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[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流畅婉转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]</a:t>
            </a:r>
            <a:endParaRPr lang="en-US" altLang="zh-CN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4151947" y="4293489"/>
            <a:ext cx="266541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逐渐沉咽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〕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6557645" y="1767681"/>
            <a:ext cx="25209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激越雄壮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〕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8382000" y="5505927"/>
            <a:ext cx="237648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戛然而止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〕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5071745" y="4853416"/>
            <a:ext cx="262509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ea typeface="华文新魏" panose="02010800040101010101" pitchFamily="2" charset="-122"/>
              </a:rPr>
              <a:t>〔</a:t>
            </a:r>
            <a:r>
              <a:rPr lang="zh-CN" altLang="en-US" sz="3200" b="1">
                <a:solidFill>
                  <a:srgbClr val="FF0000"/>
                </a:solidFill>
                <a:ea typeface="华文新魏" panose="02010800040101010101" pitchFamily="2" charset="-122"/>
              </a:rPr>
              <a:t>间歇停顿</a:t>
            </a:r>
            <a:r>
              <a:rPr lang="en-US" altLang="zh-CN" sz="3200" b="1">
                <a:solidFill>
                  <a:srgbClr val="FF0000"/>
                </a:solidFill>
                <a:ea typeface="华文新魏" panose="02010800040101010101" pitchFamily="2" charset="-122"/>
              </a:rPr>
              <a:t>〕</a:t>
            </a:r>
            <a:endParaRPr lang="zh-CN" altLang="en-US" sz="3200" b="1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2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24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7" grpId="0"/>
      <p:bldP spid="62479" grpId="0"/>
      <p:bldP spid="62481" grpId="0"/>
      <p:bldP spid="62483" grpId="0"/>
      <p:bldP spid="62485" grpId="0"/>
      <p:bldP spid="62487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10"/>
          <p:cNvGrpSpPr/>
          <p:nvPr/>
        </p:nvGrpSpPr>
        <p:grpSpPr>
          <a:xfrm>
            <a:off x="3479165" y="2491105"/>
            <a:ext cx="4673601" cy="720725"/>
            <a:chOff x="2926" y="1616"/>
            <a:chExt cx="2944" cy="454"/>
          </a:xfrm>
        </p:grpSpPr>
        <p:sp>
          <p:nvSpPr>
            <p:cNvPr id="105483" name="Rectangle 11"/>
            <p:cNvSpPr>
              <a:spLocks noChangeArrowheads="1"/>
            </p:cNvSpPr>
            <p:nvPr/>
          </p:nvSpPr>
          <p:spPr bwMode="auto">
            <a:xfrm>
              <a:off x="2926" y="1661"/>
              <a:ext cx="2944" cy="3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（</a:t>
              </a:r>
              <a:r>
                <a:rPr lang="zh-CN" altLang="en-US" sz="3200" b="1">
                  <a:solidFill>
                    <a:srgbClr val="161BD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直接描写音乐的悲凄）</a:t>
              </a:r>
              <a:endParaRPr lang="zh-CN" altLang="en-US" sz="3200" b="1">
                <a:solidFill>
                  <a:srgbClr val="161BD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1756" name="AutoShape 12"/>
            <p:cNvSpPr/>
            <p:nvPr/>
          </p:nvSpPr>
          <p:spPr bwMode="auto">
            <a:xfrm>
              <a:off x="2926" y="1616"/>
              <a:ext cx="90" cy="454"/>
            </a:xfrm>
            <a:prstGeom prst="rightBrace">
              <a:avLst>
                <a:gd name="adj1" fmla="val 42014"/>
                <a:gd name="adj2" fmla="val 50000"/>
              </a:avLst>
            </a:prstGeom>
            <a:noFill/>
            <a:ln w="50800">
              <a:solidFill>
                <a:srgbClr val="0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3479165" y="3927158"/>
            <a:ext cx="4673601" cy="1439862"/>
            <a:chOff x="2926" y="2341"/>
            <a:chExt cx="2944" cy="907"/>
          </a:xfrm>
        </p:grpSpPr>
        <p:sp>
          <p:nvSpPr>
            <p:cNvPr id="31758" name="AutoShape 14"/>
            <p:cNvSpPr/>
            <p:nvPr/>
          </p:nvSpPr>
          <p:spPr bwMode="auto">
            <a:xfrm>
              <a:off x="2926" y="2341"/>
              <a:ext cx="90" cy="907"/>
            </a:xfrm>
            <a:prstGeom prst="rightBrace">
              <a:avLst>
                <a:gd name="adj1" fmla="val 83935"/>
                <a:gd name="adj2" fmla="val 50000"/>
              </a:avLst>
            </a:prstGeom>
            <a:noFill/>
            <a:ln w="50800">
              <a:solidFill>
                <a:srgbClr val="0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5487" name="Rectangle 15"/>
            <p:cNvSpPr>
              <a:spLocks noChangeArrowheads="1"/>
            </p:cNvSpPr>
            <p:nvPr/>
          </p:nvSpPr>
          <p:spPr bwMode="auto">
            <a:xfrm>
              <a:off x="2926" y="2613"/>
              <a:ext cx="2944" cy="3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（侧面烘托音乐的感人）</a:t>
              </a:r>
              <a:endPara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3140" name="矩形 133139"/>
          <p:cNvSpPr/>
          <p:nvPr/>
        </p:nvSpPr>
        <p:spPr>
          <a:xfrm>
            <a:off x="584200" y="862965"/>
            <a:ext cx="2575560" cy="609600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fontAlgn="base"/>
            <a:r>
              <a:rPr lang="zh-CN" altLang="en-US" sz="40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ea"/>
              </a:rPr>
              <a:t>三闻琵琶</a:t>
            </a:r>
            <a:endParaRPr lang="zh-CN" altLang="en-US" sz="4000" b="1" strike="noStrike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  <a:cs typeface="+mn-ea"/>
            </a:endParaRPr>
          </a:p>
        </p:txBody>
      </p:sp>
      <p:pic>
        <p:nvPicPr>
          <p:cNvPr id="31749" name="图片 3" descr="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5" y="0"/>
            <a:ext cx="3857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10845" y="1951990"/>
            <a:ext cx="32111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却坐促弦弦转急</a:t>
            </a:r>
            <a:endParaRPr lang="zh-CN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凄凄不似向前声</a:t>
            </a:r>
            <a:endParaRPr lang="zh-CN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满座重闻皆掩泣</a:t>
            </a:r>
            <a:endParaRPr lang="zh-CN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座中泣下谁最多</a:t>
            </a:r>
            <a:endParaRPr lang="zh-CN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江州司马青衫湿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文本占位符 5122"/>
          <p:cNvSpPr>
            <a:spLocks noGrp="1"/>
          </p:cNvSpPr>
          <p:nvPr>
            <p:ph type="body" sz="half" idx="1"/>
          </p:nvPr>
        </p:nvSpPr>
        <p:spPr>
          <a:xfrm>
            <a:off x="189865" y="360680"/>
            <a:ext cx="8732520" cy="424688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en-US" altLang="zh-CN" b="1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白居易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，中唐著名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现实主义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诗人，字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乐天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，晚年号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香山居士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。生于“世敦儒业”的中小官僚家庭。自幼聪慧，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5、6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岁学作诗，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熟悉声韵。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时,因两河藩镇战乱四处逃难。5、6年颠沛流离的生活，使白居易接触到民间疾苦。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15、16岁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时，立志应进士举，刻苦读书，口舌成疮，手肘成胝。</a:t>
            </a:r>
            <a:r>
              <a:rPr lang="zh-CN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29岁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进士及第，担任秘书省校书郎、翰林学士、左拾遗、京兆府户曹参军、左赞善大夫等。（胼手胝足）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5124" name="图片 5123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885" y="1234440"/>
            <a:ext cx="2497455" cy="337312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"/>
          <p:cNvSpPr txBox="1"/>
          <p:nvPr/>
        </p:nvSpPr>
        <p:spPr>
          <a:xfrm>
            <a:off x="9007475" y="221615"/>
            <a:ext cx="2708275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知人论世</a:t>
            </a:r>
            <a:endParaRPr lang="zh-CN" altLang="en-US"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7355" y="4902200"/>
            <a:ext cx="1118298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任左拾遗（谏官）时，频繁上书言事，写下大量针砭时弊的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“讽喻诗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”，后被贬为江州司马。</a:t>
            </a:r>
            <a:r>
              <a:rPr 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之后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“吏隐”，在庐山建草堂，思想从“兼济天下”转向“独善其身”，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闲适、感伤诗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渐多。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1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9" name="文本框 71688"/>
          <p:cNvSpPr txBox="1"/>
          <p:nvPr/>
        </p:nvSpPr>
        <p:spPr>
          <a:xfrm>
            <a:off x="1302385" y="993140"/>
            <a:ext cx="1765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第一次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0" name="文本框 71689"/>
          <p:cNvSpPr txBox="1"/>
          <p:nvPr/>
        </p:nvSpPr>
        <p:spPr>
          <a:xfrm>
            <a:off x="6927850" y="102616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暗写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1" name="文本框 71690"/>
          <p:cNvSpPr txBox="1"/>
          <p:nvPr/>
        </p:nvSpPr>
        <p:spPr>
          <a:xfrm>
            <a:off x="3213735" y="570230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夜送客忽闻琵琶声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2" name="文本框 71691"/>
          <p:cNvSpPr txBox="1"/>
          <p:nvPr/>
        </p:nvSpPr>
        <p:spPr>
          <a:xfrm>
            <a:off x="3213735" y="1309370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主人忘归客不发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3" name="文本框 71692"/>
          <p:cNvSpPr txBox="1"/>
          <p:nvPr/>
        </p:nvSpPr>
        <p:spPr>
          <a:xfrm>
            <a:off x="3213735" y="2350135"/>
            <a:ext cx="4464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琵琶女演奏琵琶曲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4" name="文本框 71693"/>
          <p:cNvSpPr txBox="1"/>
          <p:nvPr/>
        </p:nvSpPr>
        <p:spPr>
          <a:xfrm>
            <a:off x="3213735" y="3035935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琵琶女叙说苦身世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5" name="文本框 71694"/>
          <p:cNvSpPr txBox="1"/>
          <p:nvPr/>
        </p:nvSpPr>
        <p:spPr>
          <a:xfrm>
            <a:off x="3213735" y="3671570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诗人自诉迁谪意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6" name="文本框 71695"/>
          <p:cNvSpPr txBox="1"/>
          <p:nvPr/>
        </p:nvSpPr>
        <p:spPr>
          <a:xfrm>
            <a:off x="3213735" y="4838700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琵琶女促弦又一曲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7" name="文本框 71696"/>
          <p:cNvSpPr txBox="1"/>
          <p:nvPr/>
        </p:nvSpPr>
        <p:spPr>
          <a:xfrm>
            <a:off x="3213735" y="5546725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江州白司马青衫湿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8" name="文本框 71697"/>
          <p:cNvSpPr txBox="1"/>
          <p:nvPr/>
        </p:nvSpPr>
        <p:spPr>
          <a:xfrm>
            <a:off x="1302385" y="3007360"/>
            <a:ext cx="18522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第二次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9" name="文本框 71698"/>
          <p:cNvSpPr txBox="1"/>
          <p:nvPr/>
        </p:nvSpPr>
        <p:spPr>
          <a:xfrm>
            <a:off x="6927850" y="2473960"/>
            <a:ext cx="1731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明写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00" name="文本框 71699"/>
          <p:cNvSpPr txBox="1"/>
          <p:nvPr/>
        </p:nvSpPr>
        <p:spPr>
          <a:xfrm>
            <a:off x="1302385" y="5169535"/>
            <a:ext cx="17392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第三次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01" name="文本框 71700"/>
          <p:cNvSpPr txBox="1"/>
          <p:nvPr/>
        </p:nvSpPr>
        <p:spPr>
          <a:xfrm>
            <a:off x="7023100" y="504190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明写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03" name="左大括号 71702"/>
          <p:cNvSpPr/>
          <p:nvPr/>
        </p:nvSpPr>
        <p:spPr>
          <a:xfrm>
            <a:off x="3010535" y="899160"/>
            <a:ext cx="203200" cy="838200"/>
          </a:xfrm>
          <a:prstGeom prst="leftBrace">
            <a:avLst>
              <a:gd name="adj1" fmla="val 3437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t"/>
          <a:lstStyle/>
          <a:p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04" name="左大括号 71703"/>
          <p:cNvSpPr/>
          <p:nvPr/>
        </p:nvSpPr>
        <p:spPr>
          <a:xfrm>
            <a:off x="3010535" y="2489835"/>
            <a:ext cx="203200" cy="1676400"/>
          </a:xfrm>
          <a:prstGeom prst="leftBrace">
            <a:avLst>
              <a:gd name="adj1" fmla="val 6875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t"/>
          <a:lstStyle/>
          <a:p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05" name="左大括号 71704"/>
          <p:cNvSpPr/>
          <p:nvPr/>
        </p:nvSpPr>
        <p:spPr>
          <a:xfrm>
            <a:off x="3010535" y="5041900"/>
            <a:ext cx="203200" cy="838200"/>
          </a:xfrm>
          <a:prstGeom prst="leftBrace">
            <a:avLst>
              <a:gd name="adj1" fmla="val 3437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t"/>
          <a:lstStyle/>
          <a:p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08" name="文本框 71707"/>
          <p:cNvSpPr txBox="1"/>
          <p:nvPr/>
        </p:nvSpPr>
        <p:spPr>
          <a:xfrm>
            <a:off x="6492875" y="2933700"/>
            <a:ext cx="2059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lang="zh-CN" altLang="en-US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详写</a:t>
            </a:r>
            <a:r>
              <a:rPr lang="en-US" altLang="zh-CN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en-US" altLang="zh-CN" sz="3200" b="1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1709" name="文本框 71708"/>
          <p:cNvSpPr txBox="1"/>
          <p:nvPr/>
        </p:nvSpPr>
        <p:spPr>
          <a:xfrm>
            <a:off x="6662420" y="5546725"/>
            <a:ext cx="1889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lang="zh-CN" altLang="en-US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略写</a:t>
            </a:r>
            <a:r>
              <a:rPr lang="en-US" altLang="zh-CN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en-US" altLang="zh-CN" sz="3200" b="1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1710" name="文本框 71709"/>
          <p:cNvSpPr txBox="1"/>
          <p:nvPr/>
        </p:nvSpPr>
        <p:spPr>
          <a:xfrm>
            <a:off x="3137535" y="1766570"/>
            <a:ext cx="30429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侧面烘托琴技</a:t>
            </a:r>
            <a:r>
              <a:rPr lang="en-US" altLang="zh-CN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en-US" altLang="zh-CN" sz="3200" b="1">
              <a:solidFill>
                <a:srgbClr val="161BDC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1711" name="文本框 71710"/>
          <p:cNvSpPr txBox="1"/>
          <p:nvPr/>
        </p:nvSpPr>
        <p:spPr>
          <a:xfrm>
            <a:off x="3124835" y="4255135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运用比喻</a:t>
            </a:r>
            <a:endParaRPr lang="zh-CN" altLang="en-US" sz="3200" b="1">
              <a:solidFill>
                <a:srgbClr val="161BD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12" name="文本框 71711"/>
          <p:cNvSpPr txBox="1"/>
          <p:nvPr/>
        </p:nvSpPr>
        <p:spPr>
          <a:xfrm>
            <a:off x="4877435" y="4255135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侧面衬托</a:t>
            </a:r>
            <a:endParaRPr lang="zh-CN" altLang="en-US" sz="3200" b="1">
              <a:solidFill>
                <a:srgbClr val="161BD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13" name="文本框 71712"/>
          <p:cNvSpPr txBox="1"/>
          <p:nvPr/>
        </p:nvSpPr>
        <p:spPr>
          <a:xfrm>
            <a:off x="3312160" y="6055995"/>
            <a:ext cx="30429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侧面烘托琴技</a:t>
            </a:r>
            <a:r>
              <a:rPr lang="en-US" altLang="zh-CN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en-US" altLang="zh-CN" sz="3200" b="1">
              <a:solidFill>
                <a:srgbClr val="161BDC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8066" name="图片 88065" descr="p0102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rcRect t="2518" r="865" b="3980"/>
          <a:stretch>
            <a:fillRect/>
          </a:stretch>
        </p:blipFill>
        <p:spPr>
          <a:xfrm>
            <a:off x="8552180" y="938530"/>
            <a:ext cx="3343275" cy="5191760"/>
          </a:xfrm>
          <a:prstGeom prst="roundRect">
            <a:avLst/>
          </a:prstGeom>
          <a:noFill/>
          <a:ln w="190500" cap="flat" cmpd="tri">
            <a:noFill/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1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1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9" grpId="0"/>
      <p:bldP spid="71690" grpId="0"/>
      <p:bldP spid="71691" grpId="0"/>
      <p:bldP spid="71692" grpId="0"/>
      <p:bldP spid="71693" grpId="0"/>
      <p:bldP spid="71694" grpId="0"/>
      <p:bldP spid="71695" grpId="0"/>
      <p:bldP spid="71696" grpId="0"/>
      <p:bldP spid="71697" grpId="0"/>
      <p:bldP spid="71698" grpId="0"/>
      <p:bldP spid="71699" grpId="0"/>
      <p:bldP spid="71700" grpId="0"/>
      <p:bldP spid="71701" grpId="0"/>
      <p:bldP spid="71708" grpId="0"/>
      <p:bldP spid="71709" grpId="0"/>
      <p:bldP spid="71710" grpId="0"/>
      <p:bldP spid="71711" grpId="0"/>
      <p:bldP spid="71712" grpId="0"/>
      <p:bldP spid="717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8305" name="内容占位符 21505" descr="78f536d4c7dd09c9a1ec9c9f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-19050" y="3810"/>
            <a:ext cx="4746625" cy="6851015"/>
          </a:xfrm>
        </p:spPr>
      </p:pic>
      <p:sp>
        <p:nvSpPr>
          <p:cNvPr id="21508" name="文本框 21507"/>
          <p:cNvSpPr txBox="1"/>
          <p:nvPr/>
        </p:nvSpPr>
        <p:spPr>
          <a:xfrm>
            <a:off x="5184140" y="1800543"/>
            <a:ext cx="5753100" cy="45218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lnSpc>
                <a:spcPct val="8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枫叶荻花秋瑟瑟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algn="ctr">
              <a:lnSpc>
                <a:spcPct val="80000"/>
              </a:lnSpc>
            </a:pP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algn="ctr">
              <a:lnSpc>
                <a:spcPct val="8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别时茫茫江浸月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algn="ctr">
              <a:lnSpc>
                <a:spcPct val="80000"/>
              </a:lnSpc>
            </a:pP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algn="ctr">
              <a:lnSpc>
                <a:spcPct val="8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唯见江心秋月白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algn="ctr">
              <a:lnSpc>
                <a:spcPct val="80000"/>
              </a:lnSpc>
            </a:pP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algn="ctr">
              <a:lnSpc>
                <a:spcPct val="8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绕船月明江水寒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algn="ctr">
              <a:lnSpc>
                <a:spcPct val="80000"/>
              </a:lnSpc>
            </a:pP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algn="ctr">
              <a:lnSpc>
                <a:spcPct val="80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黄芦苦竹绕宅生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algn="ctr">
              <a:lnSpc>
                <a:spcPct val="80000"/>
              </a:lnSpc>
            </a:pP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78015" y="664845"/>
            <a:ext cx="2446020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赏</a:t>
            </a:r>
            <a:r>
              <a:rPr lang="en-US" altLang="zh-CN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景”</a:t>
            </a:r>
            <a:endParaRPr lang="zh-CN" altLang="en-US"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6" name="文本框 22535"/>
          <p:cNvSpPr txBox="1"/>
          <p:nvPr/>
        </p:nvSpPr>
        <p:spPr>
          <a:xfrm>
            <a:off x="919480" y="4311015"/>
            <a:ext cx="1076071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江水、枫叶、荻花，构成清晰如画的意境，令人顿感</a:t>
            </a:r>
            <a:r>
              <a:rPr lang="zh-CN" altLang="en-US" sz="36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冷落萧条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为全诗奠定了一种</a:t>
            </a:r>
            <a:r>
              <a:rPr lang="zh-CN" altLang="en-US" sz="36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伤感凄凉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的基调。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201730" name="图片 201729" descr="20041181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2055" y="234315"/>
            <a:ext cx="4592955" cy="2953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3" name="图片 201732" descr="0806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345" y="234315"/>
            <a:ext cx="4588510" cy="2953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4" name="文本框 201733"/>
          <p:cNvSpPr txBox="1"/>
          <p:nvPr/>
        </p:nvSpPr>
        <p:spPr>
          <a:xfrm>
            <a:off x="4152900" y="3462020"/>
            <a:ext cx="3886200" cy="678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0099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枫叶荻花秋瑟瑟</a:t>
            </a:r>
            <a:endParaRPr lang="zh-CN" altLang="en-US" sz="3600">
              <a:solidFill>
                <a:srgbClr val="0099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  <p:bldP spid="2017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6" name="文本框 23555"/>
          <p:cNvSpPr txBox="1"/>
          <p:nvPr/>
        </p:nvSpPr>
        <p:spPr>
          <a:xfrm>
            <a:off x="985520" y="467995"/>
            <a:ext cx="1025525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叙述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别时景象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景中含情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。茫茫江水、融融月色，无不弥散着诗人的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离愁别绪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，仿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佛诗人的心情融化其中，与自然风物有了感应。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1735" name="图片 201734" descr="20041111041327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2501265"/>
            <a:ext cx="7186295" cy="4114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6" name="文本框 201735"/>
          <p:cNvSpPr txBox="1"/>
          <p:nvPr/>
        </p:nvSpPr>
        <p:spPr>
          <a:xfrm>
            <a:off x="8316595" y="5666105"/>
            <a:ext cx="3733800" cy="678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33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别时茫茫江浸月</a:t>
            </a:r>
            <a:endParaRPr lang="zh-CN" altLang="en-US" sz="3600" b="1">
              <a:solidFill>
                <a:srgbClr val="3333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1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017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文本框 24578"/>
          <p:cNvSpPr txBox="1"/>
          <p:nvPr/>
        </p:nvSpPr>
        <p:spPr>
          <a:xfrm>
            <a:off x="270510" y="605473"/>
            <a:ext cx="6408738" cy="9728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540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唯见江心秋月白</a:t>
            </a:r>
            <a:endParaRPr lang="zh-CN" altLang="en-US" sz="540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7038340" y="1848485"/>
            <a:ext cx="5142865" cy="38938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音乐结束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时寂静的环境。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听者尚且沉浸在音乐的世界，周围鸦雀无声，唯有江心倒映着一轮白月，</a:t>
            </a:r>
            <a:r>
              <a:rPr lang="zh-CN" altLang="en-US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情景交融，烘托了音乐效果，形成令人回味的意境。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1737" name="图片 201736" descr="月色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55" y="1848485"/>
            <a:ext cx="6452870" cy="4312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3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4" name="文本框 25603"/>
          <p:cNvSpPr txBox="1"/>
          <p:nvPr/>
        </p:nvSpPr>
        <p:spPr>
          <a:xfrm>
            <a:off x="154305" y="1942465"/>
            <a:ext cx="534797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写琵琶女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独守空船时的环境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渲染了琵琶女凄凉孤寂的心情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2754" name="图片 202753" descr="未标题-2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8160" y="949325"/>
            <a:ext cx="6504940" cy="3906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2756" name="文本框 202755"/>
          <p:cNvSpPr txBox="1"/>
          <p:nvPr/>
        </p:nvSpPr>
        <p:spPr>
          <a:xfrm>
            <a:off x="6835775" y="5188585"/>
            <a:ext cx="42672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绕船月明江水寒</a:t>
            </a:r>
            <a:endParaRPr lang="zh-CN" altLang="en-US" sz="4000" b="1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0275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7" name="文本框 26626"/>
          <p:cNvSpPr txBox="1"/>
          <p:nvPr/>
        </p:nvSpPr>
        <p:spPr>
          <a:xfrm>
            <a:off x="4493578" y="5234940"/>
            <a:ext cx="5834062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54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黄芦苦竹绕宅生</a:t>
            </a:r>
            <a:endParaRPr lang="zh-CN" altLang="en-US" sz="5400" b="1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4273868" y="1627823"/>
            <a:ext cx="7848600" cy="1767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写出了诗人的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生活环境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44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algn="l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渲染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诗人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被贬后的孤寂悲凉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4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2755" name="内容占位符 202754" descr="img20041028816888"/>
          <p:cNvPicPr>
            <a:picLocks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382905" y="522605"/>
            <a:ext cx="3721100" cy="5812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66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5401265" y="873760"/>
            <a:ext cx="125539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琵琶女 </a:t>
            </a:r>
            <a:endParaRPr lang="zh-CN" altLang="en-US" sz="2800" b="1">
              <a:solidFill>
                <a:srgbClr val="161BDC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9768637" y="873760"/>
            <a:ext cx="8978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诗人 </a:t>
            </a:r>
            <a:endParaRPr lang="zh-CN" altLang="en-US" sz="2800" b="1">
              <a:solidFill>
                <a:srgbClr val="161BDC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5296331" y="1559560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艺压京城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9271" name="Text Box 7"/>
          <p:cNvSpPr txBox="1">
            <a:spLocks noChangeArrowheads="1"/>
          </p:cNvSpPr>
          <p:nvPr/>
        </p:nvSpPr>
        <p:spPr bwMode="auto">
          <a:xfrm>
            <a:off x="5296331" y="2245360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艳盖群芳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9272" name="Line 8"/>
          <p:cNvSpPr>
            <a:spLocks noChangeShapeType="1"/>
          </p:cNvSpPr>
          <p:nvPr/>
        </p:nvSpPr>
        <p:spPr bwMode="auto">
          <a:xfrm rot="2269628">
            <a:off x="5896406" y="2778760"/>
            <a:ext cx="306388" cy="381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9273" name="Text Box 9"/>
          <p:cNvSpPr txBox="1">
            <a:spLocks noChangeArrowheads="1"/>
          </p:cNvSpPr>
          <p:nvPr/>
        </p:nvSpPr>
        <p:spPr bwMode="auto">
          <a:xfrm>
            <a:off x="5296331" y="3235960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年老色衰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9274" name="Text Box 10"/>
          <p:cNvSpPr txBox="1">
            <a:spLocks noChangeArrowheads="1"/>
          </p:cNvSpPr>
          <p:nvPr/>
        </p:nvSpPr>
        <p:spPr bwMode="auto">
          <a:xfrm>
            <a:off x="5384886" y="3845560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委身商人 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lang="zh-CN" altLang="en-US" sz="2800" b="1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9275" name="Text Box 11"/>
          <p:cNvSpPr txBox="1">
            <a:spLocks noChangeArrowheads="1"/>
          </p:cNvSpPr>
          <p:nvPr/>
        </p:nvSpPr>
        <p:spPr bwMode="auto">
          <a:xfrm>
            <a:off x="9439384" y="1559560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位至谏官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9276" name="Text Box 12"/>
          <p:cNvSpPr txBox="1">
            <a:spLocks noChangeArrowheads="1"/>
          </p:cNvSpPr>
          <p:nvPr/>
        </p:nvSpPr>
        <p:spPr bwMode="auto">
          <a:xfrm>
            <a:off x="9411131" y="2169160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名动京师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9277" name="Line 13"/>
          <p:cNvSpPr>
            <a:spLocks noChangeShapeType="1"/>
          </p:cNvSpPr>
          <p:nvPr/>
        </p:nvSpPr>
        <p:spPr bwMode="auto">
          <a:xfrm rot="2269628">
            <a:off x="10087406" y="2702560"/>
            <a:ext cx="306388" cy="381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9278" name="Text Box 14"/>
          <p:cNvSpPr txBox="1">
            <a:spLocks noChangeArrowheads="1"/>
          </p:cNvSpPr>
          <p:nvPr/>
        </p:nvSpPr>
        <p:spPr bwMode="auto">
          <a:xfrm>
            <a:off x="9487331" y="3159760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谪居卧病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9279" name="Text Box 15"/>
          <p:cNvSpPr txBox="1">
            <a:spLocks noChangeArrowheads="1"/>
          </p:cNvSpPr>
          <p:nvPr/>
        </p:nvSpPr>
        <p:spPr bwMode="auto">
          <a:xfrm>
            <a:off x="9444147" y="3845560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飘零天涯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9280" name="Text Box 16"/>
          <p:cNvSpPr txBox="1">
            <a:spLocks noChangeArrowheads="1"/>
          </p:cNvSpPr>
          <p:nvPr/>
        </p:nvSpPr>
        <p:spPr bwMode="auto">
          <a:xfrm>
            <a:off x="7672025" y="949960"/>
            <a:ext cx="10972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共同点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9281" name="Text Box 17"/>
          <p:cNvSpPr txBox="1">
            <a:spLocks noChangeArrowheads="1"/>
          </p:cNvSpPr>
          <p:nvPr/>
        </p:nvSpPr>
        <p:spPr bwMode="auto">
          <a:xfrm>
            <a:off x="7577886" y="1960880"/>
            <a:ext cx="1200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昔盛 </a:t>
            </a:r>
            <a:endParaRPr lang="zh-CN" altLang="en-US" sz="4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39282" name="Line 18"/>
          <p:cNvSpPr>
            <a:spLocks noChangeShapeType="1"/>
          </p:cNvSpPr>
          <p:nvPr/>
        </p:nvSpPr>
        <p:spPr bwMode="auto">
          <a:xfrm rot="2269628">
            <a:off x="8025387" y="2778760"/>
            <a:ext cx="306388" cy="381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9283" name="Text Box 19"/>
          <p:cNvSpPr txBox="1">
            <a:spLocks noChangeArrowheads="1"/>
          </p:cNvSpPr>
          <p:nvPr/>
        </p:nvSpPr>
        <p:spPr bwMode="auto">
          <a:xfrm>
            <a:off x="7599303" y="3579495"/>
            <a:ext cx="1200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今衰 </a:t>
            </a:r>
            <a:endParaRPr lang="zh-CN" altLang="en-US" sz="4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39284" name="Line 20"/>
          <p:cNvSpPr>
            <a:spLocks noChangeShapeType="1"/>
          </p:cNvSpPr>
          <p:nvPr/>
        </p:nvSpPr>
        <p:spPr bwMode="auto">
          <a:xfrm rot="-833253">
            <a:off x="6493306" y="4372610"/>
            <a:ext cx="914400" cy="990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9285" name="Line 21"/>
          <p:cNvSpPr>
            <a:spLocks noChangeShapeType="1"/>
          </p:cNvSpPr>
          <p:nvPr/>
        </p:nvSpPr>
        <p:spPr bwMode="auto">
          <a:xfrm rot="5723589">
            <a:off x="8927342" y="4340860"/>
            <a:ext cx="914400" cy="990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9286" name="Text Box 22"/>
          <p:cNvSpPr txBox="1">
            <a:spLocks noChangeArrowheads="1"/>
          </p:cNvSpPr>
          <p:nvPr/>
        </p:nvSpPr>
        <p:spPr bwMode="auto">
          <a:xfrm>
            <a:off x="7672140" y="4912360"/>
            <a:ext cx="9956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0504D"/>
                </a:solidFill>
                <a:latin typeface="微软雅黑" panose="020b0503020204020204" charset="-122"/>
                <a:ea typeface="微软雅黑" panose="020b0503020204020204" charset="-122"/>
              </a:rPr>
              <a:t>音乐</a:t>
            </a:r>
            <a:endParaRPr lang="zh-CN" altLang="en-US" sz="3200" b="1">
              <a:solidFill>
                <a:srgbClr val="C0504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9287" name="Line 23"/>
          <p:cNvSpPr>
            <a:spLocks noChangeShapeType="1"/>
          </p:cNvSpPr>
          <p:nvPr/>
        </p:nvSpPr>
        <p:spPr bwMode="auto">
          <a:xfrm rot="2269628">
            <a:off x="8025387" y="5445760"/>
            <a:ext cx="306388" cy="381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9288" name="Text Box 24"/>
          <p:cNvSpPr txBox="1">
            <a:spLocks noChangeArrowheads="1"/>
          </p:cNvSpPr>
          <p:nvPr/>
        </p:nvSpPr>
        <p:spPr bwMode="auto">
          <a:xfrm>
            <a:off x="4085387" y="5880735"/>
            <a:ext cx="832104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同是天涯沦落人，相逢何必曾相识。 </a:t>
            </a:r>
            <a:endParaRPr lang="zh-CN" altLang="en-US" sz="4000" b="1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6928281" y="119380"/>
            <a:ext cx="25146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秋江</a:t>
            </a:r>
            <a:r>
              <a:rPr kumimoji="1" lang="zh-CN" altLang="en-US" sz="3600" b="1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kumimoji="1"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夜</a:t>
            </a:r>
            <a:endParaRPr kumimoji="1"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7" name="Line 13"/>
          <p:cNvSpPr>
            <a:spLocks noChangeShapeType="1"/>
          </p:cNvSpPr>
          <p:nvPr/>
        </p:nvSpPr>
        <p:spPr bwMode="auto">
          <a:xfrm flipH="1">
            <a:off x="6471081" y="57658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8" name="Line 14"/>
          <p:cNvSpPr>
            <a:spLocks noChangeShapeType="1"/>
          </p:cNvSpPr>
          <p:nvPr/>
        </p:nvSpPr>
        <p:spPr bwMode="auto">
          <a:xfrm>
            <a:off x="6471081" y="576580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H="1">
            <a:off x="9747681" y="57658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" name="Oval 40"/>
          <p:cNvSpPr>
            <a:spLocks noChangeArrowheads="1"/>
          </p:cNvSpPr>
          <p:nvPr/>
        </p:nvSpPr>
        <p:spPr bwMode="auto">
          <a:xfrm>
            <a:off x="5473482" y="337820"/>
            <a:ext cx="914400" cy="533400"/>
          </a:xfrm>
          <a:prstGeom prst="ellipse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 pitchFamily="18" charset="0"/>
              </a:rPr>
              <a:t>明线</a:t>
            </a:r>
            <a:endParaRPr kumimoji="1" lang="zh-CN" altLang="en-US" sz="2800" b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Oval 41"/>
          <p:cNvSpPr>
            <a:spLocks noChangeArrowheads="1"/>
          </p:cNvSpPr>
          <p:nvPr/>
        </p:nvSpPr>
        <p:spPr bwMode="auto">
          <a:xfrm>
            <a:off x="9836879" y="416471"/>
            <a:ext cx="914400" cy="533400"/>
          </a:xfrm>
          <a:prstGeom prst="ellipse">
            <a:avLst/>
          </a:prstGeom>
          <a:solidFill>
            <a:srgbClr val="CCFFCC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 pitchFamily="18" charset="0"/>
              </a:rPr>
              <a:t>暗线</a:t>
            </a:r>
            <a:endParaRPr kumimoji="1" lang="zh-CN" altLang="en-US" sz="2800" b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0114" name="图片 90113" descr="pip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65" y="1409700"/>
            <a:ext cx="3183890" cy="507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90600" y="276225"/>
            <a:ext cx="2446020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悟“情”</a:t>
            </a:r>
            <a:endParaRPr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9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9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9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9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/>
      <p:bldP spid="139269" grpId="0"/>
      <p:bldP spid="139270" grpId="0"/>
      <p:bldP spid="139271" grpId="0"/>
      <p:bldP spid="139272" grpId="0"/>
      <p:bldP spid="139273" grpId="0"/>
      <p:bldP spid="139274" grpId="0"/>
      <p:bldP spid="139275" grpId="0"/>
      <p:bldP spid="139276" grpId="0"/>
      <p:bldP spid="139277" grpId="0"/>
      <p:bldP spid="139278" grpId="0"/>
      <p:bldP spid="139279" grpId="0"/>
      <p:bldP spid="139280" grpId="0"/>
      <p:bldP spid="139281" grpId="0"/>
      <p:bldP spid="139282" grpId="0"/>
      <p:bldP spid="139283" grpId="0"/>
      <p:bldP spid="139284" grpId="0"/>
      <p:bldP spid="139285" grpId="0"/>
      <p:bldP spid="139286" grpId="0"/>
      <p:bldP spid="139287" grpId="0"/>
      <p:bldP spid="139288" grpId="0"/>
      <p:bldP spid="30" grpId="0"/>
      <p:bldP spid="3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0579" name="文本占位符 280578"/>
          <p:cNvSpPr>
            <a:spLocks noGrp="1"/>
          </p:cNvSpPr>
          <p:nvPr>
            <p:ph type="body" idx="1"/>
          </p:nvPr>
        </p:nvSpPr>
        <p:spPr>
          <a:xfrm>
            <a:off x="828675" y="1246505"/>
            <a:ext cx="10784205" cy="39116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600" b="1">
                <a:solidFill>
                  <a:srgbClr val="FF00FF"/>
                </a:solidFill>
                <a:latin typeface="华文行楷" panose="02010800040101010101" pitchFamily="2" charset="-122"/>
                <a:ea typeface="华文楷体" pitchFamily="2" charset="-122"/>
              </a:rPr>
              <a:t>      </a:t>
            </a:r>
            <a:r>
              <a:rPr lang="en-US" altLang="zh-CN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通过描写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琵琶女高超的演奏技艺及沦落天涯的悲惨身世，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表达了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诗人对琵琶女不幸命运的深切同情，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抒发了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诗人自己无辜遭贬谪居江州在政治上的失意之感，发出了“同是天涯沦落人，相逢何必曾相识”的沉痛感叹。 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30723" name="图片 1"/>
          <p:cNvPicPr>
            <a:picLocks noChangeAspect="1"/>
          </p:cNvPicPr>
          <p:nvPr/>
        </p:nvPicPr>
        <p:blipFill>
          <a:blip r:embed="rId2"/>
          <a:srcRect r="490" b="5821"/>
          <a:stretch>
            <a:fillRect/>
          </a:stretch>
        </p:blipFill>
        <p:spPr>
          <a:xfrm>
            <a:off x="3347720" y="3661410"/>
            <a:ext cx="5497195" cy="2823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71010" y="276225"/>
            <a:ext cx="2833370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诗歌主旨</a:t>
            </a:r>
            <a:endParaRPr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8058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22000" y="12293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84" name="文本框 81928"/>
          <p:cNvSpPr txBox="1"/>
          <p:nvPr/>
        </p:nvSpPr>
        <p:spPr>
          <a:xfrm>
            <a:off x="3733800" y="0"/>
            <a:ext cx="2667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写作艺术</a:t>
            </a:r>
            <a:endParaRPr lang="zh-CN" altLang="en-US" sz="4000">
              <a:solidFill>
                <a:schemeClr val="bg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1930" name="文本框 81929"/>
          <p:cNvSpPr txBox="1"/>
          <p:nvPr/>
        </p:nvSpPr>
        <p:spPr>
          <a:xfrm>
            <a:off x="619125" y="1505585"/>
            <a:ext cx="11224895" cy="4718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１、层次分明，故事完整。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这是一篇叙事诗，从作者江头送客闻琵琶声、寻声邀弹者相见写起，接着写琵琶女演奏、倾诉身世，最后写作者触发迁谪之感而收束全篇，层次分明，结构紧密。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２、叙事与抒情紧密结合。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强烈的抒情气氛贯彻始终，诗歌所叙之事本身饱含感情成分，而景色的渲染，情节的描述，人物的自白，又都渗透着感情，使诗歌的故事性和抒情性融合无间。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３、刻画细致，语言生动。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人物的举止神态，通过细节描写，把内心活动也细致入微地表现了出来。如诗中琵琶女自述身世的话，写得生动、形象、简洁。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71010" y="276225"/>
            <a:ext cx="2833370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写作艺术</a:t>
            </a:r>
            <a:endParaRPr lang="zh-CN"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58165" y="402590"/>
            <a:ext cx="1107503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后担任忠州刺史、刑部侍郎、太子宾客、河南尹、太子少傅等职。842年以刑部尚书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致仕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。在洛阳以诗、酒、禅、琴及山水自娱。846年（75岁）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病终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。葬于龙门香山琵琶峰,诗人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李商隐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为其撰墓志。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165" y="2895600"/>
            <a:ext cx="10925175" cy="3449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在文学上白居易主张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“文章合为时而著，歌诗合为事而作”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，强调和继承我国古典诗歌的现实主义传统，倡导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hlinkClick r:id="rId2" action="ppaction://hlinksldjump"/>
              </a:rPr>
              <a:t>新乐府运动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。今存诗近3000首，著有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《白氏长庆集》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，他的</a:t>
            </a:r>
            <a:r>
              <a:rPr lang="zh-CN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诗歌题材广泛，形式多样，语言平易通俗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。代表作有讽喻诗《秦中吟》《新乐府》和叙事诗《长恨歌》《琵琶行》。有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“诗魔”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和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“诗王”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之称。和元稹友谊甚笃，与之齐名，世称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“元白”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。晚年与刘禹锡唱和甚多，人称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“刘白”</a:t>
            </a:r>
            <a:r>
              <a:rPr 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1603" name="文本框 281602"/>
          <p:cNvSpPr txBox="1"/>
          <p:nvPr/>
        </p:nvSpPr>
        <p:spPr>
          <a:xfrm>
            <a:off x="570230" y="802640"/>
            <a:ext cx="670560" cy="48990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琵琶行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中的</a:t>
            </a:r>
            <a:r>
              <a:rPr lang="zh-CN" altLang="en-US" sz="3200" b="1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艺术典型</a:t>
            </a:r>
            <a:endParaRPr lang="zh-CN" altLang="en-US" sz="3200" b="1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1604" name="文本框 281603"/>
          <p:cNvSpPr txBox="1"/>
          <p:nvPr/>
        </p:nvSpPr>
        <p:spPr>
          <a:xfrm>
            <a:off x="2021205" y="802640"/>
            <a:ext cx="965390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典型</a:t>
            </a:r>
            <a:r>
              <a:rPr lang="zh-CN" altLang="en-US" sz="3600" b="1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形象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：千呼万唤始出来，犹抱琵琶半遮面。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1605" name="左大括号 281604"/>
          <p:cNvSpPr/>
          <p:nvPr/>
        </p:nvSpPr>
        <p:spPr>
          <a:xfrm>
            <a:off x="1398588" y="981393"/>
            <a:ext cx="431800" cy="4103687"/>
          </a:xfrm>
          <a:prstGeom prst="leftBrace">
            <a:avLst>
              <a:gd name="adj1" fmla="val 79197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1606" name="文本框 281605"/>
          <p:cNvSpPr txBox="1"/>
          <p:nvPr/>
        </p:nvSpPr>
        <p:spPr>
          <a:xfrm>
            <a:off x="2020570" y="1773555"/>
            <a:ext cx="965454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典型</a:t>
            </a:r>
            <a:r>
              <a:rPr lang="zh-CN" altLang="en-US" sz="3600" b="1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乐声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：大弦嘈嘈如急雨，小弦切切如私语。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1607" name="文本框 281606"/>
          <p:cNvSpPr txBox="1"/>
          <p:nvPr/>
        </p:nvSpPr>
        <p:spPr>
          <a:xfrm>
            <a:off x="2033905" y="2855595"/>
            <a:ext cx="953262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典型</a:t>
            </a:r>
            <a:r>
              <a:rPr lang="zh-CN" altLang="en-US" sz="3600" b="1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境界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：别有幽愁暗恨生，此时无声胜有声。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1608" name="文本框 281607"/>
          <p:cNvSpPr txBox="1"/>
          <p:nvPr/>
        </p:nvSpPr>
        <p:spPr>
          <a:xfrm>
            <a:off x="2033905" y="3921125"/>
            <a:ext cx="983361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典型</a:t>
            </a:r>
            <a:r>
              <a:rPr lang="zh-CN" altLang="en-US" sz="3600" b="1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氛围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：东船西舫悄无言， 唯见江心秋月白。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1609" name="文本框 281608"/>
          <p:cNvSpPr txBox="1"/>
          <p:nvPr/>
        </p:nvSpPr>
        <p:spPr>
          <a:xfrm>
            <a:off x="2033905" y="4953635"/>
            <a:ext cx="975233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典型</a:t>
            </a:r>
            <a:r>
              <a:rPr lang="zh-CN" altLang="en-US" sz="3600" b="1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感情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：同是天涯沦落人，相逢何必曾相识。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4" grpId="0"/>
      <p:bldP spid="281606" grpId="0"/>
      <p:bldP spid="281607" grpId="0"/>
      <p:bldP spid="281608" grpId="0"/>
      <p:bldP spid="28160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9442" name="文本框 189441"/>
          <p:cNvSpPr txBox="1"/>
          <p:nvPr/>
        </p:nvSpPr>
        <p:spPr>
          <a:xfrm>
            <a:off x="2282190" y="1584325"/>
            <a:ext cx="7627620" cy="341503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琵琶行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有感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/>
            <a:r>
              <a:rPr lang="en-US" altLang="zh-CN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毛泽东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人生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难得一知己，千古知音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最难觅。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伯牙操琴遇子期，高山流水韵依依。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乐天浔阳闻琵琶，相逢何必曾相识。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寄语天涯沦落人，莫愁前路无知己。 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1" name="矩形 32770"/>
          <p:cNvSpPr/>
          <p:nvPr/>
        </p:nvSpPr>
        <p:spPr>
          <a:xfrm>
            <a:off x="1277620" y="2764473"/>
            <a:ext cx="93903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defTabSz="914400">
              <a:tabLst>
                <a:tab pos="552450"/>
              </a:tabLst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 defTabSz="914400">
              <a:tabLst>
                <a:tab pos="552450"/>
              </a:tabLst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              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56125" y="335915"/>
            <a:ext cx="2833370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拓展阅读</a:t>
            </a:r>
            <a:endParaRPr lang="zh-CN"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4818" name="Rectangle 2"/>
          <p:cNvSpPr>
            <a:spLocks noGrp="1"/>
          </p:cNvSpPr>
          <p:nvPr/>
        </p:nvSpPr>
        <p:spPr>
          <a:xfrm>
            <a:off x="647700" y="1540510"/>
            <a:ext cx="11064875" cy="488442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algn="just">
              <a:lnSpc>
                <a:spcPct val="110000"/>
              </a:lnSpc>
            </a:pPr>
            <a:r>
              <a:rPr lang="en-US" altLang="zh-CN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王小玉便启朱唇，发皓齿，唱了几句书儿。声音初不甚大，只觉入耳有说不出来的妙境：</a:t>
            </a:r>
            <a:r>
              <a:rPr lang="en-US" altLang="zh-CN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五脏六腑里，像熨斗熨过，无一处不伏贴，三万六千个毛孔，像吃了人参果，无一个毛孔不畅快。</a:t>
            </a:r>
            <a:endParaRPr lang="en-US" altLang="zh-CN" sz="2800" b="1">
              <a:solidFill>
                <a:srgbClr val="161BDC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lvl="0" algn="just">
              <a:lnSpc>
                <a:spcPct val="110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那王小玉唱到极高的三四叠后，陡然一落，又极力骋其千回百折的精神，</a:t>
            </a:r>
            <a:r>
              <a:rPr lang="en-US" altLang="zh-CN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如一条飞蛇在黄山三十六峰半中腰里盘旋穿插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，顷刻之间，周匝数遍。</a:t>
            </a:r>
            <a:endParaRPr lang="en-US" altLang="zh-CN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lvl="0" algn="just">
              <a:lnSpc>
                <a:spcPct val="110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这一出之后，忽又扬起</a:t>
            </a:r>
            <a:r>
              <a:rPr lang="en-US" altLang="zh-CN" sz="28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，像放那东洋烟火，一个弹子上天，随化作千百道五色火光，纵横散乱。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这一声飞起，即有无限声音俱来并发。</a:t>
            </a:r>
            <a:endParaRPr lang="en-US" altLang="zh-CN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lvl="0" algn="r">
              <a:lnSpc>
                <a:spcPct val="110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——《明湖居听书 》</a:t>
            </a:r>
            <a:r>
              <a:rPr lang="en-US" altLang="zh-CN" sz="28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800" b="1">
                <a:solidFill>
                  <a:schemeClr val="accent2"/>
                </a:solidFill>
              </a:rPr>
              <a:t>      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48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66" name="文本框 96265"/>
          <p:cNvSpPr txBox="1"/>
          <p:nvPr/>
        </p:nvSpPr>
        <p:spPr>
          <a:xfrm>
            <a:off x="3170555" y="383540"/>
            <a:ext cx="6280785" cy="5688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昵昵儿女语，恩怨相尔汝。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划然变轩昂，勇士赴敌场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浮云柳絮无根蒂，天地阔远随飞扬。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喧啾百鸟群，忽见孤凤凰。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跻攀分寸不可上，失势一落千丈强。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嗟余有两耳，未省听丝篁。                           自闻颖师弹，起坐在一旁。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推手遽止之，湿衣泪滂滂。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颖乎何诚能，无以冰炭置我肠。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韩愈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听颖师弹琴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》 </a:t>
            </a:r>
            <a:endParaRPr lang="en-US" altLang="zh-CN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6267" name="文本框 96266"/>
          <p:cNvSpPr txBox="1"/>
          <p:nvPr/>
        </p:nvSpPr>
        <p:spPr>
          <a:xfrm>
            <a:off x="3170555" y="5358130"/>
            <a:ext cx="67818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6" grpId="0"/>
      <p:bldP spid="9626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80" name="文本框 97288"/>
          <p:cNvSpPr txBox="1"/>
          <p:nvPr/>
        </p:nvSpPr>
        <p:spPr>
          <a:xfrm>
            <a:off x="6272054" y="0"/>
            <a:ext cx="309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en-US" altLang="zh-CN" sz="40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7290" name="文本框 97289"/>
          <p:cNvSpPr txBox="1"/>
          <p:nvPr/>
        </p:nvSpPr>
        <p:spPr>
          <a:xfrm>
            <a:off x="2560955" y="490220"/>
            <a:ext cx="7532370" cy="6294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吴丝蜀桐张高秋，空山凝云颓不流。</a:t>
            </a:r>
            <a:b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江娥啼竹素女愁，李凭中国弹箜篌。</a:t>
            </a:r>
            <a:b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昆山玉碎凤凰叫，芙蓉泣露香兰笑。</a:t>
            </a:r>
            <a:b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十二门前融冷光，二十三丝动紫皇。</a:t>
            </a:r>
            <a:b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女娲炼石补天处，石破天惊逗秋雨。</a:t>
            </a:r>
            <a:b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梦入神山教神妪，老鱼跳波瘦蛟舞。</a:t>
            </a:r>
            <a:b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吴质不眠倚桂树，露脚斜飞湿寒兔。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r">
              <a:lnSpc>
                <a:spcPct val="160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——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李贺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李凭箜篌引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》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>
              <a:lnSpc>
                <a:spcPct val="160000"/>
              </a:lnSpc>
            </a:pP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7291" name="文本框 97290"/>
          <p:cNvSpPr txBox="1"/>
          <p:nvPr/>
        </p:nvSpPr>
        <p:spPr>
          <a:xfrm>
            <a:off x="3771900" y="5341303"/>
            <a:ext cx="6781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0" grpId="0"/>
      <p:bldP spid="9729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21" name="组合 16385"/>
          <p:cNvGrpSpPr/>
          <p:nvPr/>
        </p:nvGrpSpPr>
        <p:grpSpPr>
          <a:xfrm>
            <a:off x="125095" y="120015"/>
            <a:ext cx="11781790" cy="6617970"/>
            <a:chOff x="48" y="528"/>
            <a:chExt cx="5640" cy="3312"/>
          </a:xfrm>
        </p:grpSpPr>
        <p:grpSp>
          <p:nvGrpSpPr>
            <p:cNvPr id="30722" name="组合 16386"/>
            <p:cNvGrpSpPr>
              <a:grpSpLocks noChangeAspect="1"/>
            </p:cNvGrpSpPr>
            <p:nvPr/>
          </p:nvGrpSpPr>
          <p:grpSpPr>
            <a:xfrm>
              <a:off x="48" y="528"/>
              <a:ext cx="5640" cy="3312"/>
              <a:chOff x="48" y="528"/>
              <a:chExt cx="5640" cy="3312"/>
            </a:xfrm>
          </p:grpSpPr>
          <p:pic>
            <p:nvPicPr>
              <p:cNvPr id="30724" name="图片 16388" descr="030124pipa3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3">
                <a:grayscl/>
              </a:blip>
              <a:stretch>
                <a:fillRect/>
              </a:stretch>
            </p:blipFill>
            <p:spPr>
              <a:xfrm>
                <a:off x="48" y="528"/>
                <a:ext cx="955" cy="33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725" name="图片 16389" descr="ppx2524"/>
              <p:cNvPicPr>
                <a:picLocks noChangeAspect="1"/>
              </p:cNvPicPr>
              <p:nvPr/>
            </p:nvPicPr>
            <p:blipFill>
              <a:blip r:embed="rId5">
                <a:lum bright="69998" contrast="-70001"/>
              </a:blip>
              <a:stretch>
                <a:fillRect/>
              </a:stretch>
            </p:blipFill>
            <p:spPr>
              <a:xfrm>
                <a:off x="1104" y="528"/>
                <a:ext cx="4584" cy="331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0726" name="文本框 16390"/>
            <p:cNvSpPr txBox="1"/>
            <p:nvPr/>
          </p:nvSpPr>
          <p:spPr>
            <a:xfrm>
              <a:off x="376" y="858"/>
              <a:ext cx="530" cy="249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0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新乐府运动</a:t>
              </a:r>
              <a:endParaRPr lang="zh-CN" altLang="en-US" sz="6000" b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pic>
          <p:nvPicPr>
            <p:cNvPr id="30727" name="图片 16391" descr="20041210223421972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0" y="3264"/>
              <a:ext cx="684" cy="5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93" name="文本框 16392"/>
          <p:cNvSpPr txBox="1"/>
          <p:nvPr/>
        </p:nvSpPr>
        <p:spPr>
          <a:xfrm>
            <a:off x="2330450" y="212725"/>
            <a:ext cx="9746615" cy="2738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 b="1" u="sng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新乐府运动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是贞元、元和年间特定时代条件下的产物。这时，安史之乱已经过去，唐王朝正走向衰落。</a:t>
            </a:r>
            <a:r>
              <a:rPr lang="zh-CN" altLang="en-US" sz="2800" b="1" u="sng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一方面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，藩镇割据，宦官擅权，赋税繁重，贫富悬殊，蕃族侵扰，战祸频繁，社会生活各方面的矛盾进一步显露出来；</a:t>
            </a:r>
            <a:r>
              <a:rPr lang="zh-CN" altLang="en-US" sz="2800" b="1" u="sng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另一方面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，统治阶级中一部分有识之士，对现实的弊病有了更清楚的认识，他们希望通过改良政治，缓和社会矛盾，使得唐王朝中兴。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92680" y="3359785"/>
            <a:ext cx="962215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这种情况反映在当时的文坛和诗坛上，便分别出现了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韩愈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柳宗元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倡导的</a:t>
            </a:r>
            <a:r>
              <a:rPr lang="zh-CN" altLang="en-US" sz="2800" b="1" u="sng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古文运动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白居易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元稹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倡导的</a:t>
            </a:r>
            <a:r>
              <a:rPr lang="zh-CN" altLang="en-US" sz="2800" b="1" u="sng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新乐府运动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新乐府运动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基本宗旨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是“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文章合为时而著，歌诗合为事而作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反对“嘲风雪，弄花草”而别无寄托的作品。白居易等人强调诗歌的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社会功能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讽喻作用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主张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诗歌要有社会内容，要反映民生疾苦和社会弊病；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要求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诗歌的形式与内容统一，为内容服务，表达真切顺畅，让人容易接受。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494665" y="612140"/>
            <a:ext cx="10713085" cy="5012055"/>
          </a:xfrm>
        </p:spPr>
        <p:txBody>
          <a:bodyPr anchor="t">
            <a:no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缀玉联珠六十年，谁教冥路作诗仙。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浮云不系名居易，造化无为字乐天。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童子解吟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长恨曲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，胡儿能唱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琵琶篇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文章已满行人耳，一度思卿一怆然。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r">
              <a:lnSpc>
                <a:spcPct val="110000"/>
              </a:lnSpc>
              <a:buNone/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唐宣宗《吊白居易》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10242" name="图片 4" descr="e46d04fbd316f2a8320107d83174a6ef_9453514_190221377141_2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040" y="4226560"/>
            <a:ext cx="9359900" cy="2305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961390" y="334010"/>
            <a:ext cx="10894060" cy="6524625"/>
          </a:xfr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lvl="0">
              <a:lnSpc>
                <a:spcPct val="120000"/>
              </a:lnSpc>
              <a:buNone/>
            </a:pPr>
            <a:r>
              <a:rPr lang="en-US" altLang="zh-CN" sz="2400"/>
              <a:t>         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琵琶行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创作于元和十年（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816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年）。白居易任谏官时，直言敢谏，同情民间疾苦，写了大量的讽谕诗，触得罪了权贵。元和十年，宰相</a:t>
            </a:r>
            <a:r>
              <a:rPr lang="zh-CN" altLang="en-US" sz="3200" b="1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武元衡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被藩镇李师道派人刺杀。白居易情急之中上书请捕刺客，触犯了权贵的利益，被指责越职奏事，贬为江州刺史；又进而诬陷他作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赏花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新井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“甚伤名教”（传言她母亲因赏花坠井而死），再贬江州司马。这件事对白居易影响很大，是他思想变化的转折点，从此他早期的斗争锐气逐渐销磨，消极情绪日渐增多。他的被贬其实是一桩冤案，他连遭打击，心境凄凉，满怀郁愤。次年送客湓浦口，遇到琵琶女，创作出这首传世名篇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9" name="TextBox 6"/>
          <p:cNvSpPr txBox="1"/>
          <p:nvPr/>
        </p:nvSpPr>
        <p:spPr>
          <a:xfrm>
            <a:off x="279400" y="333693"/>
            <a:ext cx="921385" cy="37496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/>
            <a:r>
              <a:rPr lang="zh-CN" altLang="en-US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创作背景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内容占位符 8193" descr="09"/>
          <p:cNvPicPr>
            <a:picLocks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337820" y="1350010"/>
            <a:ext cx="2625725" cy="4864735"/>
          </a:xfrm>
        </p:spPr>
      </p:pic>
      <p:sp>
        <p:nvSpPr>
          <p:cNvPr id="8195" name="文本框 8194"/>
          <p:cNvSpPr txBox="1"/>
          <p:nvPr/>
        </p:nvSpPr>
        <p:spPr>
          <a:xfrm>
            <a:off x="5016500" y="765175"/>
            <a:ext cx="532765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3114040" y="1247775"/>
            <a:ext cx="8624570" cy="57994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琵琶行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原作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琵琶引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，白居易还有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长恨歌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歌、行、引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是古代歌曲的三种形式，后成为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古代诗歌的一种体裁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kumimoji="1" lang="zh-CN" altLang="en-US" sz="3200" b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三者虽名称不同，实则大同小异，常统称</a:t>
            </a:r>
            <a:r>
              <a:rPr kumimoji="1"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“歌行”</a:t>
            </a:r>
            <a:r>
              <a:rPr kumimoji="1" lang="zh-CN" altLang="en-US" sz="3200" b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。是一种具有</a:t>
            </a:r>
            <a:r>
              <a:rPr kumimoji="1" lang="zh-CN" altLang="en-US" sz="3200" b="1" u="sng" smtClean="0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铺叙记事性质</a:t>
            </a:r>
            <a:r>
              <a:rPr kumimoji="1" lang="zh-CN" altLang="en-US" sz="3200" b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的歌辞。</a:t>
            </a:r>
            <a:r>
              <a:rPr kumimoji="1" lang="zh-CN" altLang="en-US" sz="3200" b="1" smtClean="0">
                <a:solidFill>
                  <a:srgbClr val="161BD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篇幅长短不定，韵律自由，句式灵活，七言为主。</a:t>
            </a:r>
            <a:endParaRPr kumimoji="1" lang="zh-CN" altLang="en-US" sz="3200" b="1" smtClean="0">
              <a:solidFill>
                <a:srgbClr val="161BDC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ctr">
              <a:lnSpc>
                <a:spcPct val="60000"/>
              </a:lnSpc>
              <a:spcBef>
                <a:spcPct val="50000"/>
              </a:spcBef>
            </a:pPr>
            <a:r>
              <a:rPr kumimoji="1" lang="en-US" altLang="zh-CN" sz="32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kumimoji="1" lang="zh-CN" altLang="en-US" sz="32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茅屋为秋风所破歌</a:t>
            </a:r>
            <a:r>
              <a:rPr kumimoji="1" lang="en-US" altLang="zh-CN" sz="32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endParaRPr kumimoji="1" lang="en-US" altLang="zh-CN" sz="3200" b="1" u="sng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ctr">
              <a:lnSpc>
                <a:spcPct val="60000"/>
              </a:lnSpc>
              <a:spcBef>
                <a:spcPct val="50000"/>
              </a:spcBef>
            </a:pPr>
            <a:r>
              <a:rPr kumimoji="1" lang="en-US" altLang="zh-CN" sz="32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kumimoji="1" lang="zh-CN" altLang="en-US" sz="32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兵车行</a:t>
            </a:r>
            <a:r>
              <a:rPr kumimoji="1" lang="en-US" altLang="zh-CN" sz="3200" b="1" u="sng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endParaRPr kumimoji="1" lang="en-US" altLang="zh-CN" sz="3200" b="1" u="sng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ctr"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u="sng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李凭箜篌引</a:t>
            </a:r>
            <a:r>
              <a:rPr lang="en-US" altLang="zh-CN" sz="3200" b="1" u="sng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endParaRPr lang="en-US" altLang="zh-CN" sz="3200" b="1" u="sng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ctr">
              <a:lnSpc>
                <a:spcPct val="60000"/>
              </a:lnSpc>
              <a:spcBef>
                <a:spcPct val="50000"/>
              </a:spcBef>
            </a:pPr>
            <a:endParaRPr lang="zh-CN" altLang="en-US" sz="3200" b="1" u="sng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66435" y="300990"/>
            <a:ext cx="3113405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解  题</a:t>
            </a:r>
            <a:endParaRPr lang="zh-CN" altLang="en-US"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文本占位符 12289"/>
          <p:cNvSpPr>
            <a:spLocks noGrp="1"/>
          </p:cNvSpPr>
          <p:nvPr>
            <p:ph type="body" idx="1"/>
          </p:nvPr>
        </p:nvSpPr>
        <p:spPr>
          <a:xfrm>
            <a:off x="969645" y="1450340"/>
            <a:ext cx="10550525" cy="4917440"/>
          </a:xfrm>
        </p:spPr>
        <p:txBody>
          <a:bodyPr/>
          <a:lstStyle/>
          <a:p>
            <a:pPr marL="0" indent="0">
              <a:lnSpc>
                <a:spcPct val="140000"/>
              </a:lnSpc>
              <a:buNone/>
            </a:pP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湓浦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pénpǔ   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铮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铮然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zhēng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商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贾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gǔ     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悯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然ｍ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ǐ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ｎ 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憔悴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qiáo cuì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转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徙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xǐ    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恬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然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tián 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迁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谪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zhé  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浔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阳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xún      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荻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花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dí 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声声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思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sì     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捻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niǎn</a:t>
            </a:r>
            <a:endParaRPr lang="en-US" altLang="zh-CN" sz="3200" b="1" err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霓裳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nícháng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六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幺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yāo    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迸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bèng 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裂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帛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bó    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虾蟆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hámá 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红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绡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xiāo     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钿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头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diàn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银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篦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bì   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阑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干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lán      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呕哑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ōuyā     </a:t>
            </a:r>
            <a:r>
              <a:rPr lang="zh-CN" altLang="en-US" sz="3200" b="1" u="sng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嘲哳</a:t>
            </a:r>
            <a:r>
              <a:rPr lang="en-US" altLang="zh-CN" sz="3200" b="1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zhāo zhā</a:t>
            </a:r>
            <a:endParaRPr lang="en-US" altLang="zh-CN" sz="3200" b="1" err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92270" y="278130"/>
            <a:ext cx="3113405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诵读正音</a:t>
            </a:r>
            <a:endParaRPr lang="zh-CN" altLang="en-US"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琵琶行(并序)白居易(唐)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95995" y="432435"/>
            <a:ext cx="693420" cy="520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63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290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753610" y="2383790"/>
            <a:ext cx="3113405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诗句解析</a:t>
            </a:r>
            <a:endParaRPr lang="zh-CN" altLang="en-US" sz="4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9780,&quot;width&quot;:10000}"/>
  <p:tag name="REFSHAPE" val="600265428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GRmNTAyZWVlNmVjMTY2NTM3ZjFmOTBjY2JiMGQzM2I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341</Paragraphs>
  <Slides>45</Slides>
  <Notes>15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baseType="lpstr" size="64">
      <vt:lpstr>Arial</vt:lpstr>
      <vt:lpstr>Calibri Light</vt:lpstr>
      <vt:lpstr>Calibri</vt:lpstr>
      <vt:lpstr>宋体</vt:lpstr>
      <vt:lpstr>楷体_GB2312</vt:lpstr>
      <vt:lpstr>幼圆</vt:lpstr>
      <vt:lpstr>黑体</vt:lpstr>
      <vt:lpstr>隶书</vt:lpstr>
      <vt:lpstr>Wingdings</vt:lpstr>
      <vt:lpstr>楷体</vt:lpstr>
      <vt:lpstr>Times New Roman</vt:lpstr>
      <vt:lpstr>华文行楷</vt:lpstr>
      <vt:lpstr>標楷體</vt:lpstr>
      <vt:lpstr>PMingLiU</vt:lpstr>
      <vt:lpstr>DFKai-SB</vt:lpstr>
      <vt:lpstr>华文新魏</vt:lpstr>
      <vt:lpstr>微软雅黑</vt:lpstr>
      <vt:lpstr>华文楷体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2022-08-22T17:27:03.480</cp:lastPrinted>
  <dcterms:created xsi:type="dcterms:W3CDTF">2022-08-22T17:27:03Z</dcterms:created>
  <dcterms:modified xsi:type="dcterms:W3CDTF">2022-08-22T09:27:06Z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