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7"/>
  </p:notesMasterIdLst>
  <p:sldIdLst>
    <p:sldId id="257" r:id="rId2"/>
    <p:sldId id="319" r:id="rId3"/>
    <p:sldId id="260" r:id="rId4"/>
    <p:sldId id="277" r:id="rId5"/>
    <p:sldId id="312" r:id="rId6"/>
    <p:sldId id="282" r:id="rId7"/>
    <p:sldId id="320" r:id="rId8"/>
    <p:sldId id="321" r:id="rId9"/>
    <p:sldId id="322" r:id="rId10"/>
    <p:sldId id="323" r:id="rId11"/>
    <p:sldId id="325" r:id="rId12"/>
    <p:sldId id="326" r:id="rId13"/>
    <p:sldId id="327" r:id="rId14"/>
    <p:sldId id="328" r:id="rId15"/>
    <p:sldId id="329" r:id="rId16"/>
    <p:sldId id="330" r:id="rId17"/>
    <p:sldId id="291" r:id="rId18"/>
    <p:sldId id="331" r:id="rId19"/>
    <p:sldId id="332" r:id="rId20"/>
    <p:sldId id="333" r:id="rId21"/>
    <p:sldId id="334" r:id="rId22"/>
    <p:sldId id="335" r:id="rId23"/>
    <p:sldId id="336" r:id="rId24"/>
    <p:sldId id="337" r:id="rId25"/>
    <p:sldId id="338" r:id="rId26"/>
    <p:sldId id="339" r:id="rId27"/>
    <p:sldId id="340" r:id="rId28"/>
    <p:sldId id="341" r:id="rId29"/>
    <p:sldId id="342" r:id="rId30"/>
    <p:sldId id="343" r:id="rId31"/>
    <p:sldId id="344" r:id="rId32"/>
    <p:sldId id="345" r:id="rId33"/>
    <p:sldId id="346" r:id="rId34"/>
    <p:sldId id="347" r:id="rId35"/>
    <p:sldId id="348" r:id="rId36"/>
  </p:sldIdLst>
  <p:sldSz cx="12192000" cy="6858000"/>
  <p:notesSz cx="7104063" cy="10234613"/>
  <p:embeddedFontLst>
    <p:embeddedFont>
      <p:font typeface="汉仪天宇风行体简" charset="-122"/>
      <p:regular r:id="rId38"/>
    </p:embeddedFont>
    <p:embeddedFont>
      <p:font typeface="楷体" pitchFamily="49" charset="-122"/>
      <p:regular r:id="rId39"/>
    </p:embeddedFont>
    <p:embeddedFont>
      <p:font typeface="隶书" pitchFamily="49" charset="-122"/>
      <p:regular r:id="rId40"/>
    </p:embeddedFont>
    <p:embeddedFont>
      <p:font typeface="Calibri" pitchFamily="34" charset="0"/>
      <p:regular r:id="rId41"/>
      <p:bold r:id="rId42"/>
      <p:italic r:id="rId43"/>
      <p:boldItalic r:id="rId44"/>
    </p:embeddedFont>
    <p:embeddedFont>
      <p:font typeface="华文隶书" pitchFamily="2" charset="-122"/>
      <p:regular r:id="rId45"/>
    </p:embeddedFont>
    <p:embeddedFont>
      <p:font typeface="胡敬礼毛笔行书简" charset="-122"/>
      <p:regular r:id="rId46"/>
    </p:embeddedFont>
    <p:embeddedFont>
      <p:font typeface="等线" pitchFamily="2" charset="-122"/>
      <p:regular r:id="rId47"/>
      <p:bold r:id="rId48"/>
    </p:embeddedFont>
    <p:embeddedFont>
      <p:font typeface="中華民國字體" charset="-122"/>
      <p:regular r:id="rId49"/>
    </p:embeddedFont>
    <p:embeddedFont>
      <p:font typeface="仿宋" pitchFamily="49" charset="-122"/>
      <p:regular r:id="rId50"/>
    </p:embeddedFont>
    <p:embeddedFont>
      <p:font typeface="Calibri Light" pitchFamily="34" charset="0"/>
      <p:regular r:id="rId51"/>
      <p:italic r:id="rId52"/>
    </p:embeddedFont>
  </p:embeddedFontLst>
  <p:custDataLst>
    <p:tags r:id="rId5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15">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9A0000"/>
    <a:srgbClr val="395872"/>
    <a:srgbClr val="0E2C33"/>
    <a:srgbClr val="385770"/>
    <a:srgbClr val="A4A3A4"/>
    <a:srgbClr val="BFBFBF"/>
    <a:srgbClr val="F2F7FA"/>
    <a:srgbClr val="F3F7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8A107856-5554-42FB-B03E-39F5DBC370BA}" styleName="中度样式 4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557" autoAdjust="0"/>
    <p:restoredTop sz="94660"/>
  </p:normalViewPr>
  <p:slideViewPr>
    <p:cSldViewPr snapToGrid="0">
      <p:cViewPr varScale="1">
        <p:scale>
          <a:sx n="67" d="100"/>
          <a:sy n="67" d="100"/>
        </p:scale>
        <p:origin x="-678" y="-102"/>
      </p:cViewPr>
      <p:guideLst>
        <p:guide orient="horz" pos="2115"/>
        <p:guide pos="3840"/>
      </p:guideLst>
    </p:cSldViewPr>
  </p:slideViewPr>
  <p:notesTextViewPr>
    <p:cViewPr>
      <p:scale>
        <a:sx n="3" d="2"/>
        <a:sy n="3" d="2"/>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2.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5.fntdata"/><Relationship Id="rId47" Type="http://schemas.openxmlformats.org/officeDocument/2006/relationships/font" Target="fonts/font10.fntdata"/><Relationship Id="rId50" Type="http://schemas.openxmlformats.org/officeDocument/2006/relationships/font" Target="fonts/font13.fntdata"/><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1.fntdata"/><Relationship Id="rId46"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4.fntdata"/><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font" Target="fonts/font3.fntdata"/><Relationship Id="rId45" Type="http://schemas.openxmlformats.org/officeDocument/2006/relationships/font" Target="fonts/font8.fntdata"/><Relationship Id="rId53"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2.fntdata"/><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7.fntdata"/><Relationship Id="rId52" Type="http://schemas.openxmlformats.org/officeDocument/2006/relationships/font" Target="fonts/font1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6.fntdata"/><Relationship Id="rId48" Type="http://schemas.openxmlformats.org/officeDocument/2006/relationships/font" Target="fonts/font11.fntdata"/><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14.fntdata"/><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FB7327C-48B8-4353-97D3-A75FBE6A5875}" type="doc">
      <dgm:prSet loTypeId="urn:microsoft.com/office/officeart/2005/8/layout/process2" loCatId="process" qsTypeId="urn:microsoft.com/office/officeart/2005/8/quickstyle/simple1" qsCatId="simple" csTypeId="urn:microsoft.com/office/officeart/2005/8/colors/colorful2" csCatId="colorful" phldr="1"/>
      <dgm:spPr/>
    </dgm:pt>
    <dgm:pt modelId="{3A2A1BC9-620C-4911-B291-9E10DD402FDF}">
      <dgm:prSet phldrT="[文本]" custT="1"/>
      <dgm:spPr/>
      <dgm:t>
        <a:bodyPr/>
        <a:lstStyle/>
        <a:p>
          <a:r>
            <a:rPr lang="zh-CN" altLang="en-US" sz="2800"/>
            <a:t>入梦缘由 </a:t>
          </a:r>
        </a:p>
      </dgm:t>
    </dgm:pt>
    <dgm:pt modelId="{F16D72A7-73A6-43BB-97FE-90F34280301C}" type="parTrans" cxnId="{3F7B6484-77C7-46CD-BBB7-1DE587CBD254}">
      <dgm:prSet/>
      <dgm:spPr/>
      <dgm:t>
        <a:bodyPr/>
        <a:lstStyle/>
        <a:p>
          <a:endParaRPr lang="zh-CN" altLang="en-US" sz="2800"/>
        </a:p>
      </dgm:t>
    </dgm:pt>
    <dgm:pt modelId="{6B91ABC1-A856-44BB-9D94-14F1F5AC2196}" type="sibTrans" cxnId="{3F7B6484-77C7-46CD-BBB7-1DE587CBD254}">
      <dgm:prSet custT="1"/>
      <dgm:spPr/>
      <dgm:t>
        <a:bodyPr/>
        <a:lstStyle/>
        <a:p>
          <a:endParaRPr lang="zh-CN" altLang="en-US" sz="2800"/>
        </a:p>
      </dgm:t>
    </dgm:pt>
    <dgm:pt modelId="{B8F550E1-9A6C-42E6-9055-7B111868F43F}">
      <dgm:prSet phldrT="[文本]" custT="1"/>
      <dgm:spPr/>
      <dgm:t>
        <a:bodyPr/>
        <a:lstStyle/>
        <a:p>
          <a:r>
            <a:rPr lang="zh-CN" altLang="en-US" sz="2800"/>
            <a:t>梦游历程 </a:t>
          </a:r>
        </a:p>
      </dgm:t>
    </dgm:pt>
    <dgm:pt modelId="{3F93D5C5-552E-477B-8E86-C1230FB22903}" type="parTrans" cxnId="{3C0847BA-6946-4D56-9B5D-B7828E5E944A}">
      <dgm:prSet/>
      <dgm:spPr/>
      <dgm:t>
        <a:bodyPr/>
        <a:lstStyle/>
        <a:p>
          <a:endParaRPr lang="zh-CN" altLang="en-US" sz="2800"/>
        </a:p>
      </dgm:t>
    </dgm:pt>
    <dgm:pt modelId="{8BF40363-8925-4506-AEF9-DA58D6A2387F}" type="sibTrans" cxnId="{3C0847BA-6946-4D56-9B5D-B7828E5E944A}">
      <dgm:prSet custT="1"/>
      <dgm:spPr/>
      <dgm:t>
        <a:bodyPr/>
        <a:lstStyle/>
        <a:p>
          <a:endParaRPr lang="zh-CN" altLang="en-US" sz="2800"/>
        </a:p>
      </dgm:t>
    </dgm:pt>
    <dgm:pt modelId="{7DEDC449-45B2-4089-8096-C9F0CFF031C4}">
      <dgm:prSet phldrT="[文本]" custT="1"/>
      <dgm:spPr/>
      <dgm:t>
        <a:bodyPr/>
        <a:lstStyle/>
        <a:p>
          <a:r>
            <a:rPr lang="zh-CN" altLang="en-US" sz="2800"/>
            <a:t>惊梦长叹 </a:t>
          </a:r>
        </a:p>
      </dgm:t>
    </dgm:pt>
    <dgm:pt modelId="{9DE2E2B8-D503-4289-9472-10415BF8130F}" type="parTrans" cxnId="{E77C73A9-A462-41E6-BE78-E78ADED6F405}">
      <dgm:prSet/>
      <dgm:spPr/>
      <dgm:t>
        <a:bodyPr/>
        <a:lstStyle/>
        <a:p>
          <a:endParaRPr lang="zh-CN" altLang="en-US" sz="2800"/>
        </a:p>
      </dgm:t>
    </dgm:pt>
    <dgm:pt modelId="{6CE0F1EB-FE47-4B56-9F36-DFB13D89C465}" type="sibTrans" cxnId="{E77C73A9-A462-41E6-BE78-E78ADED6F405}">
      <dgm:prSet/>
      <dgm:spPr/>
      <dgm:t>
        <a:bodyPr/>
        <a:lstStyle/>
        <a:p>
          <a:endParaRPr lang="zh-CN" altLang="en-US" sz="2800"/>
        </a:p>
      </dgm:t>
    </dgm:pt>
    <dgm:pt modelId="{3795ACD0-B6DD-42B1-9EF4-A521F7C53C90}" type="pres">
      <dgm:prSet presAssocID="{FFB7327C-48B8-4353-97D3-A75FBE6A5875}" presName="linearFlow" presStyleCnt="0">
        <dgm:presLayoutVars>
          <dgm:resizeHandles val="exact"/>
        </dgm:presLayoutVars>
      </dgm:prSet>
      <dgm:spPr/>
    </dgm:pt>
    <dgm:pt modelId="{1A26A8E3-715B-44E7-937F-35B96E98B60F}" type="pres">
      <dgm:prSet presAssocID="{3A2A1BC9-620C-4911-B291-9E10DD402FDF}" presName="node" presStyleLbl="node1" presStyleIdx="0" presStyleCnt="3" custScaleX="123509" custLinFactNeighborX="-3354">
        <dgm:presLayoutVars>
          <dgm:bulletEnabled val="1"/>
        </dgm:presLayoutVars>
      </dgm:prSet>
      <dgm:spPr/>
      <dgm:t>
        <a:bodyPr/>
        <a:lstStyle/>
        <a:p>
          <a:endParaRPr lang="zh-CN" altLang="en-US"/>
        </a:p>
      </dgm:t>
    </dgm:pt>
    <dgm:pt modelId="{BC8CC2AD-BE16-4E54-ABA2-B3928501A9CB}" type="pres">
      <dgm:prSet presAssocID="{6B91ABC1-A856-44BB-9D94-14F1F5AC2196}" presName="sibTrans" presStyleLbl="sibTrans2D1" presStyleIdx="0" presStyleCnt="2"/>
      <dgm:spPr/>
      <dgm:t>
        <a:bodyPr/>
        <a:lstStyle/>
        <a:p>
          <a:endParaRPr lang="zh-CN" altLang="en-US"/>
        </a:p>
      </dgm:t>
    </dgm:pt>
    <dgm:pt modelId="{136CF8BF-883B-4FDD-8785-63CC690E5733}" type="pres">
      <dgm:prSet presAssocID="{6B91ABC1-A856-44BB-9D94-14F1F5AC2196}" presName="connectorText" presStyleLbl="sibTrans2D1" presStyleIdx="0" presStyleCnt="2"/>
      <dgm:spPr/>
      <dgm:t>
        <a:bodyPr/>
        <a:lstStyle/>
        <a:p>
          <a:endParaRPr lang="zh-CN" altLang="en-US"/>
        </a:p>
      </dgm:t>
    </dgm:pt>
    <dgm:pt modelId="{668E623F-B51D-4C81-B266-258F30483F9E}" type="pres">
      <dgm:prSet presAssocID="{B8F550E1-9A6C-42E6-9055-7B111868F43F}" presName="node" presStyleLbl="node1" presStyleIdx="1" presStyleCnt="3" custScaleX="123509" custScaleY="508290">
        <dgm:presLayoutVars>
          <dgm:bulletEnabled val="1"/>
        </dgm:presLayoutVars>
      </dgm:prSet>
      <dgm:spPr/>
      <dgm:t>
        <a:bodyPr/>
        <a:lstStyle/>
        <a:p>
          <a:endParaRPr lang="zh-CN" altLang="en-US"/>
        </a:p>
      </dgm:t>
    </dgm:pt>
    <dgm:pt modelId="{E80AF765-F353-4A33-A43D-7CC1E85C7F87}" type="pres">
      <dgm:prSet presAssocID="{8BF40363-8925-4506-AEF9-DA58D6A2387F}" presName="sibTrans" presStyleLbl="sibTrans2D1" presStyleIdx="1" presStyleCnt="2"/>
      <dgm:spPr/>
      <dgm:t>
        <a:bodyPr/>
        <a:lstStyle/>
        <a:p>
          <a:endParaRPr lang="zh-CN" altLang="en-US"/>
        </a:p>
      </dgm:t>
    </dgm:pt>
    <dgm:pt modelId="{DFDC8412-ADB0-4EF5-94EF-F511F6E87486}" type="pres">
      <dgm:prSet presAssocID="{8BF40363-8925-4506-AEF9-DA58D6A2387F}" presName="connectorText" presStyleLbl="sibTrans2D1" presStyleIdx="1" presStyleCnt="2"/>
      <dgm:spPr/>
      <dgm:t>
        <a:bodyPr/>
        <a:lstStyle/>
        <a:p>
          <a:endParaRPr lang="zh-CN" altLang="en-US"/>
        </a:p>
      </dgm:t>
    </dgm:pt>
    <dgm:pt modelId="{1AC83119-99C4-44E0-B0BF-0A676D703A9A}" type="pres">
      <dgm:prSet presAssocID="{7DEDC449-45B2-4089-8096-C9F0CFF031C4}" presName="node" presStyleLbl="node1" presStyleIdx="2" presStyleCnt="3" custScaleX="123509">
        <dgm:presLayoutVars>
          <dgm:bulletEnabled val="1"/>
        </dgm:presLayoutVars>
      </dgm:prSet>
      <dgm:spPr/>
      <dgm:t>
        <a:bodyPr/>
        <a:lstStyle/>
        <a:p>
          <a:endParaRPr lang="zh-CN" altLang="en-US"/>
        </a:p>
      </dgm:t>
    </dgm:pt>
  </dgm:ptLst>
  <dgm:cxnLst>
    <dgm:cxn modelId="{37A1D3FB-0CD9-4E3B-9A32-DFC1419E6E75}" type="presOf" srcId="{8BF40363-8925-4506-AEF9-DA58D6A2387F}" destId="{E80AF765-F353-4A33-A43D-7CC1E85C7F87}" srcOrd="0" destOrd="0" presId="urn:microsoft.com/office/officeart/2005/8/layout/process2"/>
    <dgm:cxn modelId="{80A0B5EB-4B7D-43B5-9959-7B86B2F262D8}" type="presOf" srcId="{B8F550E1-9A6C-42E6-9055-7B111868F43F}" destId="{668E623F-B51D-4C81-B266-258F30483F9E}" srcOrd="0" destOrd="0" presId="urn:microsoft.com/office/officeart/2005/8/layout/process2"/>
    <dgm:cxn modelId="{E77C73A9-A462-41E6-BE78-E78ADED6F405}" srcId="{FFB7327C-48B8-4353-97D3-A75FBE6A5875}" destId="{7DEDC449-45B2-4089-8096-C9F0CFF031C4}" srcOrd="2" destOrd="0" parTransId="{9DE2E2B8-D503-4289-9472-10415BF8130F}" sibTransId="{6CE0F1EB-FE47-4B56-9F36-DFB13D89C465}"/>
    <dgm:cxn modelId="{B1F18BD7-B467-4EFB-AF96-12F8FDB7C3A4}" type="presOf" srcId="{6B91ABC1-A856-44BB-9D94-14F1F5AC2196}" destId="{BC8CC2AD-BE16-4E54-ABA2-B3928501A9CB}" srcOrd="0" destOrd="0" presId="urn:microsoft.com/office/officeart/2005/8/layout/process2"/>
    <dgm:cxn modelId="{5ED54EF2-857B-4EF0-8B97-86FE466F92E2}" type="presOf" srcId="{FFB7327C-48B8-4353-97D3-A75FBE6A5875}" destId="{3795ACD0-B6DD-42B1-9EF4-A521F7C53C90}" srcOrd="0" destOrd="0" presId="urn:microsoft.com/office/officeart/2005/8/layout/process2"/>
    <dgm:cxn modelId="{3C0847BA-6946-4D56-9B5D-B7828E5E944A}" srcId="{FFB7327C-48B8-4353-97D3-A75FBE6A5875}" destId="{B8F550E1-9A6C-42E6-9055-7B111868F43F}" srcOrd="1" destOrd="0" parTransId="{3F93D5C5-552E-477B-8E86-C1230FB22903}" sibTransId="{8BF40363-8925-4506-AEF9-DA58D6A2387F}"/>
    <dgm:cxn modelId="{89BBC589-AEA2-4960-BF24-F77579281003}" type="presOf" srcId="{8BF40363-8925-4506-AEF9-DA58D6A2387F}" destId="{DFDC8412-ADB0-4EF5-94EF-F511F6E87486}" srcOrd="1" destOrd="0" presId="urn:microsoft.com/office/officeart/2005/8/layout/process2"/>
    <dgm:cxn modelId="{D711A434-51A0-4034-9B56-04A1B9C7F29E}" type="presOf" srcId="{6B91ABC1-A856-44BB-9D94-14F1F5AC2196}" destId="{136CF8BF-883B-4FDD-8785-63CC690E5733}" srcOrd="1" destOrd="0" presId="urn:microsoft.com/office/officeart/2005/8/layout/process2"/>
    <dgm:cxn modelId="{C0C421CD-A923-4EFB-82E2-E581655975B5}" type="presOf" srcId="{7DEDC449-45B2-4089-8096-C9F0CFF031C4}" destId="{1AC83119-99C4-44E0-B0BF-0A676D703A9A}" srcOrd="0" destOrd="0" presId="urn:microsoft.com/office/officeart/2005/8/layout/process2"/>
    <dgm:cxn modelId="{3F7B6484-77C7-46CD-BBB7-1DE587CBD254}" srcId="{FFB7327C-48B8-4353-97D3-A75FBE6A5875}" destId="{3A2A1BC9-620C-4911-B291-9E10DD402FDF}" srcOrd="0" destOrd="0" parTransId="{F16D72A7-73A6-43BB-97FE-90F34280301C}" sibTransId="{6B91ABC1-A856-44BB-9D94-14F1F5AC2196}"/>
    <dgm:cxn modelId="{6D7941BE-DF16-45BB-B404-AC4133ED3A62}" type="presOf" srcId="{3A2A1BC9-620C-4911-B291-9E10DD402FDF}" destId="{1A26A8E3-715B-44E7-937F-35B96E98B60F}" srcOrd="0" destOrd="0" presId="urn:microsoft.com/office/officeart/2005/8/layout/process2"/>
    <dgm:cxn modelId="{C3CD6EFC-7578-4166-982B-C5C48DDD1D42}" type="presParOf" srcId="{3795ACD0-B6DD-42B1-9EF4-A521F7C53C90}" destId="{1A26A8E3-715B-44E7-937F-35B96E98B60F}" srcOrd="0" destOrd="0" presId="urn:microsoft.com/office/officeart/2005/8/layout/process2"/>
    <dgm:cxn modelId="{01E6F9B1-3ED0-4C83-9053-E2CA25551019}" type="presParOf" srcId="{3795ACD0-B6DD-42B1-9EF4-A521F7C53C90}" destId="{BC8CC2AD-BE16-4E54-ABA2-B3928501A9CB}" srcOrd="1" destOrd="0" presId="urn:microsoft.com/office/officeart/2005/8/layout/process2"/>
    <dgm:cxn modelId="{93629003-A3E2-42CA-AABF-13709D955FF3}" type="presParOf" srcId="{BC8CC2AD-BE16-4E54-ABA2-B3928501A9CB}" destId="{136CF8BF-883B-4FDD-8785-63CC690E5733}" srcOrd="0" destOrd="0" presId="urn:microsoft.com/office/officeart/2005/8/layout/process2"/>
    <dgm:cxn modelId="{C9427D5E-20FE-416B-9F28-4790C67C081F}" type="presParOf" srcId="{3795ACD0-B6DD-42B1-9EF4-A521F7C53C90}" destId="{668E623F-B51D-4C81-B266-258F30483F9E}" srcOrd="2" destOrd="0" presId="urn:microsoft.com/office/officeart/2005/8/layout/process2"/>
    <dgm:cxn modelId="{EAD51E38-B878-480C-95F1-06133685EE60}" type="presParOf" srcId="{3795ACD0-B6DD-42B1-9EF4-A521F7C53C90}" destId="{E80AF765-F353-4A33-A43D-7CC1E85C7F87}" srcOrd="3" destOrd="0" presId="urn:microsoft.com/office/officeart/2005/8/layout/process2"/>
    <dgm:cxn modelId="{19BDEF66-A2AD-4462-9EB0-3C417132A30C}" type="presParOf" srcId="{E80AF765-F353-4A33-A43D-7CC1E85C7F87}" destId="{DFDC8412-ADB0-4EF5-94EF-F511F6E87486}" srcOrd="0" destOrd="0" presId="urn:microsoft.com/office/officeart/2005/8/layout/process2"/>
    <dgm:cxn modelId="{834C2D8B-3D4A-4021-B5D1-5C6351EA2608}" type="presParOf" srcId="{3795ACD0-B6DD-42B1-9EF4-A521F7C53C90}" destId="{1AC83119-99C4-44E0-B0BF-0A676D703A9A}" srcOrd="4" destOrd="0" presId="urn:microsoft.com/office/officeart/2005/8/layout/process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26A8E3-715B-44E7-937F-35B96E98B60F}">
      <dsp:nvSpPr>
        <dsp:cNvPr id="0" name=""/>
        <dsp:cNvSpPr/>
      </dsp:nvSpPr>
      <dsp:spPr>
        <a:xfrm>
          <a:off x="0" y="3411"/>
          <a:ext cx="2106822" cy="574587"/>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zh-CN" altLang="en-US" sz="2800" kern="1200"/>
            <a:t>入梦缘由 </a:t>
          </a:r>
        </a:p>
      </dsp:txBody>
      <dsp:txXfrm>
        <a:off x="16829" y="20240"/>
        <a:ext cx="2073164" cy="540929"/>
      </dsp:txXfrm>
    </dsp:sp>
    <dsp:sp modelId="{BC8CC2AD-BE16-4E54-ABA2-B3928501A9CB}">
      <dsp:nvSpPr>
        <dsp:cNvPr id="0" name=""/>
        <dsp:cNvSpPr/>
      </dsp:nvSpPr>
      <dsp:spPr>
        <a:xfrm rot="5373703">
          <a:off x="948969" y="592363"/>
          <a:ext cx="215476" cy="258564"/>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244600">
            <a:lnSpc>
              <a:spcPct val="90000"/>
            </a:lnSpc>
            <a:spcBef>
              <a:spcPct val="0"/>
            </a:spcBef>
            <a:spcAft>
              <a:spcPct val="35000"/>
            </a:spcAft>
          </a:pPr>
          <a:endParaRPr lang="zh-CN" altLang="en-US" sz="2800" kern="1200"/>
        </a:p>
      </dsp:txBody>
      <dsp:txXfrm rot="-5400000">
        <a:off x="978891" y="613907"/>
        <a:ext cx="155138" cy="150833"/>
      </dsp:txXfrm>
    </dsp:sp>
    <dsp:sp modelId="{668E623F-B51D-4C81-B266-258F30483F9E}">
      <dsp:nvSpPr>
        <dsp:cNvPr id="0" name=""/>
        <dsp:cNvSpPr/>
      </dsp:nvSpPr>
      <dsp:spPr>
        <a:xfrm>
          <a:off x="15566" y="865292"/>
          <a:ext cx="2106822" cy="2920568"/>
        </a:xfrm>
        <a:prstGeom prst="roundRect">
          <a:avLst>
            <a:gd name="adj" fmla="val 10000"/>
          </a:avLst>
        </a:prstGeom>
        <a:solidFill>
          <a:schemeClr val="accent2">
            <a:hueOff val="-727682"/>
            <a:satOff val="-41964"/>
            <a:lumOff val="431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zh-CN" altLang="en-US" sz="2800" kern="1200"/>
            <a:t>梦游历程 </a:t>
          </a:r>
        </a:p>
      </dsp:txBody>
      <dsp:txXfrm>
        <a:off x="77273" y="926999"/>
        <a:ext cx="1983408" cy="2797154"/>
      </dsp:txXfrm>
    </dsp:sp>
    <dsp:sp modelId="{E80AF765-F353-4A33-A43D-7CC1E85C7F87}">
      <dsp:nvSpPr>
        <dsp:cNvPr id="0" name=""/>
        <dsp:cNvSpPr/>
      </dsp:nvSpPr>
      <dsp:spPr>
        <a:xfrm rot="5400000">
          <a:off x="961242" y="3800225"/>
          <a:ext cx="215470" cy="258564"/>
        </a:xfrm>
        <a:prstGeom prst="rightArrow">
          <a:avLst>
            <a:gd name="adj1" fmla="val 60000"/>
            <a:gd name="adj2" fmla="val 50000"/>
          </a:avLst>
        </a:prstGeom>
        <a:solidFill>
          <a:schemeClr val="accent2">
            <a:hueOff val="-1455363"/>
            <a:satOff val="-83928"/>
            <a:lumOff val="862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244600">
            <a:lnSpc>
              <a:spcPct val="90000"/>
            </a:lnSpc>
            <a:spcBef>
              <a:spcPct val="0"/>
            </a:spcBef>
            <a:spcAft>
              <a:spcPct val="35000"/>
            </a:spcAft>
          </a:pPr>
          <a:endParaRPr lang="zh-CN" altLang="en-US" sz="2800" kern="1200"/>
        </a:p>
      </dsp:txBody>
      <dsp:txXfrm rot="-5400000">
        <a:off x="991409" y="3821772"/>
        <a:ext cx="155138" cy="150829"/>
      </dsp:txXfrm>
    </dsp:sp>
    <dsp:sp modelId="{1AC83119-99C4-44E0-B0BF-0A676D703A9A}">
      <dsp:nvSpPr>
        <dsp:cNvPr id="0" name=""/>
        <dsp:cNvSpPr/>
      </dsp:nvSpPr>
      <dsp:spPr>
        <a:xfrm>
          <a:off x="15566" y="4073154"/>
          <a:ext cx="2106822" cy="574587"/>
        </a:xfrm>
        <a:prstGeom prst="roundRect">
          <a:avLst>
            <a:gd name="adj" fmla="val 10000"/>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zh-CN" altLang="en-US" sz="2800" kern="1200"/>
            <a:t>惊梦长叹 </a:t>
          </a:r>
        </a:p>
      </dsp:txBody>
      <dsp:txXfrm>
        <a:off x="32395" y="4089983"/>
        <a:ext cx="2073164" cy="540929"/>
      </dsp:txXfrm>
    </dsp:sp>
  </dsp:spTree>
</dsp:drawing>
</file>

<file path=ppt/diagrams/layout1.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6224A16E-FFC6-4824-9BCE-A6318EDEDA88}" type="datetimeFigureOut">
              <a:rPr lang="zh-CN" altLang="en-US" smtClean="0"/>
              <a:t>2020/9/27</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B57D7478-39AF-487E-86C3-6BF52D1D38E9}" type="slidenum">
              <a:rPr lang="zh-CN" altLang="en-US" smtClean="0"/>
              <a:t>‹#›</a:t>
            </a:fld>
            <a:endParaRPr lang="zh-CN" altLang="en-US"/>
          </a:p>
        </p:txBody>
      </p:sp>
    </p:spTree>
    <p:extLst>
      <p:ext uri="{BB962C8B-B14F-4D97-AF65-F5344CB8AC3E}">
        <p14:creationId xmlns:p14="http://schemas.microsoft.com/office/powerpoint/2010/main" val="3915457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7D7478-39AF-487E-86C3-6BF52D1D38E9}"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7D7478-39AF-487E-86C3-6BF52D1D38E9}" type="slidenum">
              <a:rPr lang="zh-CN" altLang="en-US" smtClean="0"/>
              <a:t>10</a:t>
            </a:fld>
            <a:endParaRPr lang="zh-CN" altLang="en-US"/>
          </a:p>
        </p:txBody>
      </p:sp>
    </p:spTree>
    <p:extLst>
      <p:ext uri="{BB962C8B-B14F-4D97-AF65-F5344CB8AC3E}">
        <p14:creationId xmlns:p14="http://schemas.microsoft.com/office/powerpoint/2010/main" val="13913203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7D7478-39AF-487E-86C3-6BF52D1D38E9}" type="slidenum">
              <a:rPr lang="zh-CN" altLang="en-US" smtClean="0"/>
              <a:t>11</a:t>
            </a:fld>
            <a:endParaRPr lang="zh-CN" altLang="en-US"/>
          </a:p>
        </p:txBody>
      </p:sp>
    </p:spTree>
    <p:extLst>
      <p:ext uri="{BB962C8B-B14F-4D97-AF65-F5344CB8AC3E}">
        <p14:creationId xmlns:p14="http://schemas.microsoft.com/office/powerpoint/2010/main" val="14590059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7D7478-39AF-487E-86C3-6BF52D1D38E9}" type="slidenum">
              <a:rPr lang="zh-CN" altLang="en-US" smtClean="0"/>
              <a:t>12</a:t>
            </a:fld>
            <a:endParaRPr lang="zh-CN" altLang="en-US"/>
          </a:p>
        </p:txBody>
      </p:sp>
    </p:spTree>
    <p:extLst>
      <p:ext uri="{BB962C8B-B14F-4D97-AF65-F5344CB8AC3E}">
        <p14:creationId xmlns:p14="http://schemas.microsoft.com/office/powerpoint/2010/main" val="3821723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7D7478-39AF-487E-86C3-6BF52D1D38E9}" type="slidenum">
              <a:rPr lang="zh-CN" altLang="en-US" smtClean="0"/>
              <a:t>13</a:t>
            </a:fld>
            <a:endParaRPr lang="zh-CN" altLang="en-US"/>
          </a:p>
        </p:txBody>
      </p:sp>
    </p:spTree>
    <p:extLst>
      <p:ext uri="{BB962C8B-B14F-4D97-AF65-F5344CB8AC3E}">
        <p14:creationId xmlns:p14="http://schemas.microsoft.com/office/powerpoint/2010/main" val="2724005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7D7478-39AF-487E-86C3-6BF52D1D38E9}" type="slidenum">
              <a:rPr lang="zh-CN" altLang="en-US" smtClean="0"/>
              <a:t>14</a:t>
            </a:fld>
            <a:endParaRPr lang="zh-CN" altLang="en-US"/>
          </a:p>
        </p:txBody>
      </p:sp>
    </p:spTree>
    <p:extLst>
      <p:ext uri="{BB962C8B-B14F-4D97-AF65-F5344CB8AC3E}">
        <p14:creationId xmlns:p14="http://schemas.microsoft.com/office/powerpoint/2010/main" val="11636534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7D7478-39AF-487E-86C3-6BF52D1D38E9}" type="slidenum">
              <a:rPr lang="zh-CN" altLang="en-US" smtClean="0"/>
              <a:t>15</a:t>
            </a:fld>
            <a:endParaRPr lang="zh-CN" altLang="en-US"/>
          </a:p>
        </p:txBody>
      </p:sp>
    </p:spTree>
    <p:extLst>
      <p:ext uri="{BB962C8B-B14F-4D97-AF65-F5344CB8AC3E}">
        <p14:creationId xmlns:p14="http://schemas.microsoft.com/office/powerpoint/2010/main" val="35658370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7D7478-39AF-487E-86C3-6BF52D1D38E9}" type="slidenum">
              <a:rPr lang="zh-CN" altLang="en-US" smtClean="0"/>
              <a:t>16</a:t>
            </a:fld>
            <a:endParaRPr lang="zh-CN" altLang="en-US"/>
          </a:p>
        </p:txBody>
      </p:sp>
    </p:spTree>
    <p:extLst>
      <p:ext uri="{BB962C8B-B14F-4D97-AF65-F5344CB8AC3E}">
        <p14:creationId xmlns:p14="http://schemas.microsoft.com/office/powerpoint/2010/main" val="1269514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7D7478-39AF-487E-86C3-6BF52D1D38E9}"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7D7478-39AF-487E-86C3-6BF52D1D38E9}" type="slidenum">
              <a:rPr lang="zh-CN" altLang="en-US" smtClean="0"/>
              <a:t>18</a:t>
            </a:fld>
            <a:endParaRPr lang="zh-CN" altLang="en-US"/>
          </a:p>
        </p:txBody>
      </p:sp>
    </p:spTree>
    <p:extLst>
      <p:ext uri="{BB962C8B-B14F-4D97-AF65-F5344CB8AC3E}">
        <p14:creationId xmlns:p14="http://schemas.microsoft.com/office/powerpoint/2010/main" val="19463244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7D7478-39AF-487E-86C3-6BF52D1D38E9}" type="slidenum">
              <a:rPr lang="zh-CN" altLang="en-US" smtClean="0"/>
              <a:t>19</a:t>
            </a:fld>
            <a:endParaRPr lang="zh-CN" altLang="en-US"/>
          </a:p>
        </p:txBody>
      </p:sp>
    </p:spTree>
    <p:extLst>
      <p:ext uri="{BB962C8B-B14F-4D97-AF65-F5344CB8AC3E}">
        <p14:creationId xmlns:p14="http://schemas.microsoft.com/office/powerpoint/2010/main" val="11636534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7D7478-39AF-487E-86C3-6BF52D1D38E9}" type="slidenum">
              <a:rPr lang="zh-CN" altLang="en-US" smtClean="0"/>
              <a:t>2</a:t>
            </a:fld>
            <a:endParaRPr lang="zh-CN" altLang="en-US"/>
          </a:p>
        </p:txBody>
      </p:sp>
    </p:spTree>
    <p:extLst>
      <p:ext uri="{BB962C8B-B14F-4D97-AF65-F5344CB8AC3E}">
        <p14:creationId xmlns:p14="http://schemas.microsoft.com/office/powerpoint/2010/main" val="19463244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7D7478-39AF-487E-86C3-6BF52D1D38E9}" type="slidenum">
              <a:rPr lang="zh-CN" altLang="en-US" smtClean="0"/>
              <a:t>20</a:t>
            </a:fld>
            <a:endParaRPr lang="zh-CN" altLang="en-US"/>
          </a:p>
        </p:txBody>
      </p:sp>
    </p:spTree>
    <p:extLst>
      <p:ext uri="{BB962C8B-B14F-4D97-AF65-F5344CB8AC3E}">
        <p14:creationId xmlns:p14="http://schemas.microsoft.com/office/powerpoint/2010/main" val="18513924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7D7478-39AF-487E-86C3-6BF52D1D38E9}" type="slidenum">
              <a:rPr lang="zh-CN" altLang="en-US" smtClean="0"/>
              <a:t>21</a:t>
            </a:fld>
            <a:endParaRPr lang="zh-CN" altLang="en-US"/>
          </a:p>
        </p:txBody>
      </p:sp>
    </p:spTree>
    <p:extLst>
      <p:ext uri="{BB962C8B-B14F-4D97-AF65-F5344CB8AC3E}">
        <p14:creationId xmlns:p14="http://schemas.microsoft.com/office/powerpoint/2010/main" val="27712194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7D7478-39AF-487E-86C3-6BF52D1D38E9}" type="slidenum">
              <a:rPr lang="zh-CN" altLang="en-US" smtClean="0"/>
              <a:t>22</a:t>
            </a:fld>
            <a:endParaRPr lang="zh-CN" altLang="en-US"/>
          </a:p>
        </p:txBody>
      </p:sp>
    </p:spTree>
    <p:extLst>
      <p:ext uri="{BB962C8B-B14F-4D97-AF65-F5344CB8AC3E}">
        <p14:creationId xmlns:p14="http://schemas.microsoft.com/office/powerpoint/2010/main" val="39120392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7D7478-39AF-487E-86C3-6BF52D1D38E9}" type="slidenum">
              <a:rPr lang="zh-CN" altLang="en-US" smtClean="0"/>
              <a:t>23</a:t>
            </a:fld>
            <a:endParaRPr lang="zh-CN" altLang="en-US"/>
          </a:p>
        </p:txBody>
      </p:sp>
    </p:spTree>
    <p:extLst>
      <p:ext uri="{BB962C8B-B14F-4D97-AF65-F5344CB8AC3E}">
        <p14:creationId xmlns:p14="http://schemas.microsoft.com/office/powerpoint/2010/main" val="25257116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7D7478-39AF-487E-86C3-6BF52D1D38E9}" type="slidenum">
              <a:rPr lang="zh-CN" altLang="en-US" smtClean="0"/>
              <a:t>24</a:t>
            </a:fld>
            <a:endParaRPr lang="zh-CN" altLang="en-US"/>
          </a:p>
        </p:txBody>
      </p:sp>
    </p:spTree>
    <p:extLst>
      <p:ext uri="{BB962C8B-B14F-4D97-AF65-F5344CB8AC3E}">
        <p14:creationId xmlns:p14="http://schemas.microsoft.com/office/powerpoint/2010/main" val="29124764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7D7478-39AF-487E-86C3-6BF52D1D38E9}" type="slidenum">
              <a:rPr lang="zh-CN" altLang="en-US" smtClean="0"/>
              <a:t>25</a:t>
            </a:fld>
            <a:endParaRPr lang="zh-CN" altLang="en-US"/>
          </a:p>
        </p:txBody>
      </p:sp>
    </p:spTree>
    <p:extLst>
      <p:ext uri="{BB962C8B-B14F-4D97-AF65-F5344CB8AC3E}">
        <p14:creationId xmlns:p14="http://schemas.microsoft.com/office/powerpoint/2010/main" val="7010188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7D7478-39AF-487E-86C3-6BF52D1D38E9}" type="slidenum">
              <a:rPr lang="zh-CN" altLang="en-US" smtClean="0"/>
              <a:t>26</a:t>
            </a:fld>
            <a:endParaRPr lang="zh-CN" altLang="en-US"/>
          </a:p>
        </p:txBody>
      </p:sp>
    </p:spTree>
    <p:extLst>
      <p:ext uri="{BB962C8B-B14F-4D97-AF65-F5344CB8AC3E}">
        <p14:creationId xmlns:p14="http://schemas.microsoft.com/office/powerpoint/2010/main" val="21182810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7D7478-39AF-487E-86C3-6BF52D1D38E9}"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7D7478-39AF-487E-86C3-6BF52D1D38E9}" type="slidenum">
              <a:rPr lang="zh-CN" altLang="en-US" smtClean="0"/>
              <a:t>28</a:t>
            </a:fld>
            <a:endParaRPr lang="zh-CN" altLang="en-US"/>
          </a:p>
        </p:txBody>
      </p:sp>
    </p:spTree>
    <p:extLst>
      <p:ext uri="{BB962C8B-B14F-4D97-AF65-F5344CB8AC3E}">
        <p14:creationId xmlns:p14="http://schemas.microsoft.com/office/powerpoint/2010/main" val="73152871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7D7478-39AF-487E-86C3-6BF52D1D38E9}" type="slidenum">
              <a:rPr lang="zh-CN" altLang="en-US" smtClean="0"/>
              <a:t>29</a:t>
            </a:fld>
            <a:endParaRPr lang="zh-CN" altLang="en-US"/>
          </a:p>
        </p:txBody>
      </p:sp>
    </p:spTree>
    <p:extLst>
      <p:ext uri="{BB962C8B-B14F-4D97-AF65-F5344CB8AC3E}">
        <p14:creationId xmlns:p14="http://schemas.microsoft.com/office/powerpoint/2010/main" val="16472392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7D7478-39AF-487E-86C3-6BF52D1D38E9}"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7D7478-39AF-487E-86C3-6BF52D1D38E9}" type="slidenum">
              <a:rPr lang="zh-CN" altLang="en-US" smtClean="0"/>
              <a:t>30</a:t>
            </a:fld>
            <a:endParaRPr lang="zh-CN" altLang="en-US"/>
          </a:p>
        </p:txBody>
      </p:sp>
    </p:spTree>
    <p:extLst>
      <p:ext uri="{BB962C8B-B14F-4D97-AF65-F5344CB8AC3E}">
        <p14:creationId xmlns:p14="http://schemas.microsoft.com/office/powerpoint/2010/main" val="375258803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7D7478-39AF-487E-86C3-6BF52D1D38E9}" type="slidenum">
              <a:rPr lang="zh-CN" altLang="en-US" smtClean="0"/>
              <a:t>31</a:t>
            </a:fld>
            <a:endParaRPr lang="zh-CN" altLang="en-US"/>
          </a:p>
        </p:txBody>
      </p:sp>
    </p:spTree>
    <p:extLst>
      <p:ext uri="{BB962C8B-B14F-4D97-AF65-F5344CB8AC3E}">
        <p14:creationId xmlns:p14="http://schemas.microsoft.com/office/powerpoint/2010/main" val="14577353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7D7478-39AF-487E-86C3-6BF52D1D38E9}" type="slidenum">
              <a:rPr lang="zh-CN" altLang="en-US" smtClean="0"/>
              <a:t>32</a:t>
            </a:fld>
            <a:endParaRPr lang="zh-CN" altLang="en-US"/>
          </a:p>
        </p:txBody>
      </p:sp>
    </p:spTree>
    <p:extLst>
      <p:ext uri="{BB962C8B-B14F-4D97-AF65-F5344CB8AC3E}">
        <p14:creationId xmlns:p14="http://schemas.microsoft.com/office/powerpoint/2010/main" val="75152062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7D7478-39AF-487E-86C3-6BF52D1D38E9}" type="slidenum">
              <a:rPr lang="zh-CN" altLang="en-US" smtClean="0"/>
              <a:t>33</a:t>
            </a:fld>
            <a:endParaRPr lang="zh-CN" altLang="en-US"/>
          </a:p>
        </p:txBody>
      </p:sp>
    </p:spTree>
    <p:extLst>
      <p:ext uri="{BB962C8B-B14F-4D97-AF65-F5344CB8AC3E}">
        <p14:creationId xmlns:p14="http://schemas.microsoft.com/office/powerpoint/2010/main" val="28529124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7D7478-39AF-487E-86C3-6BF52D1D38E9}"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7D7478-39AF-487E-86C3-6BF52D1D38E9}" type="slidenum">
              <a:rPr lang="zh-CN" altLang="en-US" smtClean="0"/>
              <a:t>35</a:t>
            </a:fld>
            <a:endParaRPr lang="zh-CN" altLang="en-US"/>
          </a:p>
        </p:txBody>
      </p:sp>
    </p:spTree>
    <p:extLst>
      <p:ext uri="{BB962C8B-B14F-4D97-AF65-F5344CB8AC3E}">
        <p14:creationId xmlns:p14="http://schemas.microsoft.com/office/powerpoint/2010/main" val="41346267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7D7478-39AF-487E-86C3-6BF52D1D38E9}"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7D7478-39AF-487E-86C3-6BF52D1D38E9}"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7D7478-39AF-487E-86C3-6BF52D1D38E9}"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7D7478-39AF-487E-86C3-6BF52D1D38E9}" type="slidenum">
              <a:rPr lang="zh-CN" altLang="en-US" smtClean="0"/>
              <a:t>7</a:t>
            </a:fld>
            <a:endParaRPr lang="zh-CN" altLang="en-US"/>
          </a:p>
        </p:txBody>
      </p:sp>
    </p:spTree>
    <p:extLst>
      <p:ext uri="{BB962C8B-B14F-4D97-AF65-F5344CB8AC3E}">
        <p14:creationId xmlns:p14="http://schemas.microsoft.com/office/powerpoint/2010/main" val="29013572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7D7478-39AF-487E-86C3-6BF52D1D38E9}" type="slidenum">
              <a:rPr lang="zh-CN" altLang="en-US" smtClean="0"/>
              <a:t>8</a:t>
            </a:fld>
            <a:endParaRPr lang="zh-CN" altLang="en-US"/>
          </a:p>
        </p:txBody>
      </p:sp>
    </p:spTree>
    <p:extLst>
      <p:ext uri="{BB962C8B-B14F-4D97-AF65-F5344CB8AC3E}">
        <p14:creationId xmlns:p14="http://schemas.microsoft.com/office/powerpoint/2010/main" val="30709298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7D7478-39AF-487E-86C3-6BF52D1D38E9}" type="slidenum">
              <a:rPr lang="zh-CN" altLang="en-US" smtClean="0"/>
              <a:t>9</a:t>
            </a:fld>
            <a:endParaRPr lang="zh-CN" altLang="en-US"/>
          </a:p>
        </p:txBody>
      </p:sp>
    </p:spTree>
    <p:extLst>
      <p:ext uri="{BB962C8B-B14F-4D97-AF65-F5344CB8AC3E}">
        <p14:creationId xmlns:p14="http://schemas.microsoft.com/office/powerpoint/2010/main" val="73152871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5224E996-357F-4E99-8949-E44450A5C35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2438" y="381000"/>
            <a:ext cx="412419" cy="596900"/>
          </a:xfrm>
          <a:prstGeom prst="rect">
            <a:avLst/>
          </a:prstGeom>
        </p:spPr>
      </p:pic>
      <p:sp>
        <p:nvSpPr>
          <p:cNvPr id="10" name="文本占位符 9">
            <a:extLst>
              <a:ext uri="{FF2B5EF4-FFF2-40B4-BE49-F238E27FC236}">
                <a16:creationId xmlns:a16="http://schemas.microsoft.com/office/drawing/2014/main" xmlns="" id="{00F5B2C6-4FCD-43BF-A22C-01296E50B60F}"/>
              </a:ext>
            </a:extLst>
          </p:cNvPr>
          <p:cNvSpPr>
            <a:spLocks noGrp="1"/>
          </p:cNvSpPr>
          <p:nvPr>
            <p:ph type="body" sz="quarter" idx="10"/>
          </p:nvPr>
        </p:nvSpPr>
        <p:spPr>
          <a:xfrm>
            <a:off x="997131" y="426037"/>
            <a:ext cx="5897880" cy="419735"/>
          </a:xfrm>
          <a:prstGeom prst="rect">
            <a:avLst/>
          </a:prstGeom>
        </p:spPr>
        <p:txBody>
          <a:bodyPr/>
          <a:lstStyle>
            <a:lvl1pPr marL="0" indent="0">
              <a:buNone/>
              <a:defRPr b="1">
                <a:solidFill>
                  <a:schemeClr val="tx1"/>
                </a:solidFill>
                <a:latin typeface="宋体" panose="02010600030101010101" pitchFamily="2" charset="-122"/>
                <a:ea typeface="宋体" panose="02010600030101010101" pitchFamily="2" charset="-122"/>
              </a:defRPr>
            </a:lvl1pPr>
          </a:lstStyle>
          <a:p>
            <a:pPr lvl="0"/>
            <a:r>
              <a:rPr lang="zh-CN" altLang="en-US"/>
              <a:t>单击此处编辑母版文本样式</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82F288E0-7875-42C4-84C8-98DBBD3BF4D2}" type="datetimeFigureOut">
              <a:rPr lang="zh-CN" altLang="en-US" smtClean="0"/>
              <a:t>2020/9/27</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2F288E0-7875-42C4-84C8-98DBBD3BF4D2}" type="datetimeFigureOut">
              <a:rPr lang="zh-CN" altLang="en-US" smtClean="0"/>
              <a:t>2020/9/27</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2F288E0-7875-42C4-84C8-98DBBD3BF4D2}" type="datetimeFigureOut">
              <a:rPr lang="zh-CN" altLang="en-US" smtClean="0"/>
              <a:t>2020/9/27</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82F288E0-7875-42C4-84C8-98DBBD3BF4D2}" type="datetimeFigureOut">
              <a:rPr lang="zh-CN" altLang="en-US" smtClean="0"/>
              <a:t>2020/9/27</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82F288E0-7875-42C4-84C8-98DBBD3BF4D2}" type="datetimeFigureOut">
              <a:rPr lang="zh-CN" altLang="en-US" smtClean="0"/>
              <a:t>2020/9/27</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7D9BB5D0-35E4-459D-AEF3-FE4D7C45CC19}" type="slidenum">
              <a:rPr lang="zh-CN" altLang="en-US" smtClean="0"/>
              <a:t>‹#›</a:t>
            </a:fld>
            <a:endParaRPr lang="zh-CN" altLang="en-US"/>
          </a:p>
        </p:txBody>
      </p:sp>
      <p:sp>
        <p:nvSpPr>
          <p:cNvPr id="11" name="矩形 10"/>
          <p:cNvSpPr/>
          <p:nvPr userDrawn="1"/>
        </p:nvSpPr>
        <p:spPr>
          <a:xfrm>
            <a:off x="9100364" y="6422234"/>
            <a:ext cx="77513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模板下载：</a:t>
            </a:r>
            <a:r>
              <a:rPr kumimoji="0" lang="en-US" altLang="zh-CN" sz="100" b="0" i="0" u="none" strike="noStrike" kern="0" cap="none" spc="0" normalizeH="0" baseline="0" noProof="0" dirty="0">
                <a:ln>
                  <a:noFill/>
                </a:ln>
                <a:solidFill>
                  <a:prstClr val="white"/>
                </a:solidFill>
                <a:effectLst/>
                <a:uLnTx/>
                <a:uFillTx/>
              </a:rPr>
              <a:t>www.1ppt.com/moban/          </a:t>
            </a:r>
            <a:r>
              <a:rPr kumimoji="0" lang="zh-CN" altLang="en-US" sz="100" b="0" i="0" u="none" strike="noStrike" kern="0" cap="none" spc="0" normalizeH="0" baseline="0" noProof="0" dirty="0">
                <a:ln>
                  <a:noFill/>
                </a:ln>
                <a:solidFill>
                  <a:prstClr val="white"/>
                </a:solidFill>
                <a:effectLst/>
                <a:uLnTx/>
                <a:uFillTx/>
              </a:rPr>
              <a:t>行业</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prstClr val="white"/>
                </a:solidFill>
                <a:effectLst/>
                <a:uLnTx/>
                <a:uFillTx/>
              </a:rPr>
              <a:t>节日</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www.1ppt.com/jieri/          PPT</a:t>
            </a:r>
            <a:r>
              <a:rPr kumimoji="0" lang="zh-CN" altLang="en-US" sz="100" b="0" i="0" u="none" strike="noStrike" kern="0" cap="none" spc="0" normalizeH="0" baseline="0" noProof="0" dirty="0">
                <a:ln>
                  <a:noFill/>
                </a:ln>
                <a:solidFill>
                  <a:prstClr val="white"/>
                </a:solidFill>
                <a:effectLst/>
                <a:uLnTx/>
                <a:uFillTx/>
              </a:rPr>
              <a:t>素材：</a:t>
            </a:r>
            <a:r>
              <a:rPr kumimoji="0" lang="en-US" altLang="zh-CN" sz="100" b="0" i="0" u="none" strike="noStrike" kern="0" cap="none" spc="0" normalizeH="0" baseline="0" noProof="0" dirty="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背景图片：</a:t>
            </a:r>
            <a:r>
              <a:rPr kumimoji="0" lang="en-US" altLang="zh-CN" sz="100" b="0" i="0" u="none" strike="noStrike" kern="0" cap="none" spc="0" normalizeH="0" baseline="0" noProof="0" dirty="0">
                <a:ln>
                  <a:noFill/>
                </a:ln>
                <a:solidFill>
                  <a:prstClr val="white"/>
                </a:solidFill>
                <a:effectLst/>
                <a:uLnTx/>
                <a:uFillTx/>
              </a:rPr>
              <a:t>www.1ppt.com/beijing/        PPT</a:t>
            </a:r>
            <a:r>
              <a:rPr kumimoji="0" lang="zh-CN" altLang="en-US" sz="100" b="0" i="0" u="none" strike="noStrike" kern="0" cap="none" spc="0" normalizeH="0" baseline="0" noProof="0" dirty="0">
                <a:ln>
                  <a:noFill/>
                </a:ln>
                <a:solidFill>
                  <a:prstClr val="white"/>
                </a:solidFill>
                <a:effectLst/>
                <a:uLnTx/>
                <a:uFillTx/>
              </a:rPr>
              <a:t>图表：</a:t>
            </a:r>
            <a:r>
              <a:rPr kumimoji="0" lang="en-US" altLang="zh-CN" sz="100" b="0" i="0" u="none" strike="noStrike" kern="0" cap="none" spc="0" normalizeH="0" baseline="0" noProof="0" dirty="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prstClr val="white"/>
                </a:solidFill>
                <a:effectLst/>
                <a:uLnTx/>
                <a:uFillTx/>
              </a:rPr>
              <a:t>精美</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下载：</a:t>
            </a:r>
            <a:r>
              <a:rPr kumimoji="0" lang="en-US" altLang="zh-CN" sz="100" b="0" i="0" u="none" strike="noStrike" kern="0" cap="none" spc="0" normalizeH="0" baseline="0" noProof="0" dirty="0">
                <a:ln>
                  <a:noFill/>
                </a:ln>
                <a:solidFill>
                  <a:prstClr val="white"/>
                </a:solidFill>
                <a:effectLst/>
                <a:uLnTx/>
                <a:uFillTx/>
              </a:rPr>
              <a:t>www.1ppt.com/xiazai/         PPT</a:t>
            </a:r>
            <a:r>
              <a:rPr kumimoji="0" lang="zh-CN" altLang="en-US" sz="100" b="0" i="0" u="none" strike="noStrike" kern="0" cap="none" spc="0" normalizeH="0" baseline="0" noProof="0" dirty="0">
                <a:ln>
                  <a:noFill/>
                </a:ln>
                <a:solidFill>
                  <a:prstClr val="white"/>
                </a:solidFill>
                <a:effectLst/>
                <a:uLnTx/>
                <a:uFillTx/>
              </a:rPr>
              <a:t>教程： </a:t>
            </a:r>
            <a:r>
              <a:rPr kumimoji="0" lang="en-US" altLang="zh-CN" sz="100" b="0" i="0" u="none" strike="noStrike" kern="0" cap="none" spc="0" normalizeH="0" baseline="0" noProof="0" dirty="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课件：</a:t>
            </a:r>
            <a:r>
              <a:rPr kumimoji="0" lang="en-US" altLang="zh-CN" sz="100" b="0" i="0" u="none" strike="noStrike" kern="0" cap="none" spc="0" normalizeH="0" baseline="0" noProof="0" dirty="0">
                <a:ln>
                  <a:noFill/>
                </a:ln>
                <a:solidFill>
                  <a:prstClr val="white"/>
                </a:solidFill>
                <a:effectLst/>
                <a:uLnTx/>
                <a:uFillTx/>
              </a:rPr>
              <a:t>www.1ppt.com/kejian/             </a:t>
            </a:r>
            <a:r>
              <a:rPr kumimoji="0" lang="zh-CN" altLang="en-US" sz="100" b="0" i="0" u="none" strike="noStrike" kern="0" cap="none" spc="0" normalizeH="0" baseline="0" noProof="0" dirty="0">
                <a:ln>
                  <a:noFill/>
                </a:ln>
                <a:solidFill>
                  <a:prstClr val="white"/>
                </a:solidFill>
                <a:effectLst/>
                <a:uLnTx/>
                <a:uFillTx/>
              </a:rPr>
              <a:t>字体下载：</a:t>
            </a:r>
            <a:r>
              <a:rPr kumimoji="0" lang="en-US" altLang="zh-CN" sz="100" b="0" i="0" u="none" strike="noStrike" kern="0" cap="none" spc="0" normalizeH="0" baseline="0" noProof="0" dirty="0">
                <a:ln>
                  <a:noFill/>
                </a:ln>
                <a:solidFill>
                  <a:prstClr val="whit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prstClr val="white"/>
                </a:solidFill>
                <a:effectLst/>
                <a:uLnTx/>
                <a:uFillTx/>
              </a:rPr>
              <a:t>工作总结</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a:t>
            </a:r>
            <a:r>
              <a:rPr kumimoji="0" lang="en-US" altLang="zh-CN" sz="100" b="0" i="0" u="none" strike="noStrike" kern="0" cap="none" spc="0" normalizeH="0" baseline="0" noProof="0" dirty="0">
                <a:ln>
                  <a:noFill/>
                </a:ln>
                <a:solidFill>
                  <a:prstClr val="white"/>
                </a:solidFill>
                <a:effectLst/>
                <a:uLnTx/>
                <a:uFillTx/>
              </a:rPr>
              <a:t>www.1ppt.com/xiazai/zongjie/ </a:t>
            </a:r>
            <a:r>
              <a:rPr kumimoji="0" lang="zh-CN" altLang="en-US" sz="100" b="0" i="0" u="none" strike="noStrike" kern="0" cap="none" spc="0" normalizeH="0" baseline="0" noProof="0" dirty="0">
                <a:ln>
                  <a:noFill/>
                </a:ln>
                <a:solidFill>
                  <a:prstClr val="white"/>
                </a:solidFill>
                <a:effectLst/>
                <a:uLnTx/>
                <a:uFillTx/>
              </a:rPr>
              <a:t>工作计划：</a:t>
            </a:r>
            <a:r>
              <a:rPr kumimoji="0" lang="en-US" altLang="zh-CN" sz="100" b="0" i="0" u="none" strike="noStrike" kern="0" cap="none" spc="0" normalizeH="0" baseline="0" noProof="0" dirty="0">
                <a:ln>
                  <a:noFill/>
                </a:ln>
                <a:solidFill>
                  <a:prstClr val="white"/>
                </a:solidFill>
                <a:effectLst/>
                <a:uLnTx/>
                <a:uFillTx/>
              </a:rPr>
              <a:t>www.1ppt.com/xiazai/jihua/</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prstClr val="white"/>
                </a:solidFill>
                <a:effectLst/>
                <a:uLnTx/>
                <a:uFillTx/>
              </a:rPr>
              <a:t>商务</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www.1ppt.com/moban/shangwu/  </a:t>
            </a:r>
            <a:r>
              <a:rPr kumimoji="0" lang="zh-CN" altLang="en-US" sz="100" b="0" i="0" u="none" strike="noStrike" kern="0" cap="none" spc="0" normalizeH="0" baseline="0" noProof="0" dirty="0">
                <a:ln>
                  <a:noFill/>
                </a:ln>
                <a:solidFill>
                  <a:prstClr val="white"/>
                </a:solidFill>
                <a:effectLst/>
                <a:uLnTx/>
                <a:uFillTx/>
              </a:rPr>
              <a:t>个人简历</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a:t>
            </a:r>
            <a:r>
              <a:rPr kumimoji="0" lang="en-US" altLang="zh-CN" sz="100" b="0" i="0" u="none" strike="noStrike" kern="0" cap="none" spc="0" normalizeH="0" baseline="0" noProof="0" dirty="0">
                <a:ln>
                  <a:noFill/>
                </a:ln>
                <a:solidFill>
                  <a:prstClr val="white"/>
                </a:solidFill>
                <a:effectLst/>
                <a:uLnTx/>
                <a:uFillTx/>
              </a:rPr>
              <a:t>www.1ppt.com/xiazai/jianli/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prstClr val="white"/>
                </a:solidFill>
                <a:effectLst/>
                <a:uLnTx/>
                <a:uFillTx/>
              </a:rPr>
              <a:t>毕业答辩</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a:t>
            </a:r>
            <a:r>
              <a:rPr kumimoji="0" lang="en-US" altLang="zh-CN" sz="100" b="0" i="0" u="none" strike="noStrike" kern="0" cap="none" spc="0" normalizeH="0" baseline="0" noProof="0" dirty="0">
                <a:ln>
                  <a:noFill/>
                </a:ln>
                <a:solidFill>
                  <a:prstClr val="white"/>
                </a:solidFill>
                <a:effectLst/>
                <a:uLnTx/>
                <a:uFillTx/>
              </a:rPr>
              <a:t>www.1ppt.com/xiazai/dabian/  </a:t>
            </a:r>
            <a:r>
              <a:rPr kumimoji="0" lang="zh-CN" altLang="en-US" sz="100" b="0" i="0" u="none" strike="noStrike" kern="0" cap="none" spc="0" normalizeH="0" baseline="0" noProof="0" dirty="0">
                <a:ln>
                  <a:noFill/>
                </a:ln>
                <a:solidFill>
                  <a:prstClr val="white"/>
                </a:solidFill>
                <a:effectLst/>
                <a:uLnTx/>
                <a:uFillTx/>
              </a:rPr>
              <a:t>工作汇报</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a:t>
            </a:r>
            <a:r>
              <a:rPr kumimoji="0" lang="en-US" altLang="zh-CN" sz="100" b="0" i="0" u="none" strike="noStrike" kern="0" cap="none" spc="0" normalizeH="0" baseline="0" noProof="0" dirty="0">
                <a:ln>
                  <a:noFill/>
                </a:ln>
                <a:solidFill>
                  <a:prstClr val="white"/>
                </a:solidFill>
                <a:effectLst/>
                <a:uLnTx/>
                <a:uFillTx/>
              </a:rPr>
              <a:t>www.1ppt.com/xiazai/huibao/    </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prstClr val="white"/>
                </a:solidFill>
                <a:effectLst/>
                <a:uLnTx/>
                <a:uFillTx/>
              </a:rPr>
              <a:t> </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82F288E0-7875-42C4-84C8-98DBBD3BF4D2}" type="datetimeFigureOut">
              <a:rPr lang="zh-CN" altLang="en-US" smtClean="0"/>
              <a:t>2020/9/27</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82F288E0-7875-42C4-84C8-98DBBD3BF4D2}" type="datetimeFigureOut">
              <a:rPr lang="zh-CN" altLang="en-US" smtClean="0"/>
              <a:t>2020/9/27</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a:prstGeom prst="rect">
            <a:avLst/>
          </a:prstGeo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82F288E0-7875-42C4-84C8-98DBBD3BF4D2}" type="datetimeFigureOut">
              <a:rPr lang="zh-CN" altLang="en-US" smtClean="0"/>
              <a:t>2020/9/27</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2F288E0-7875-42C4-84C8-98DBBD3BF4D2}" type="datetimeFigureOut">
              <a:rPr lang="zh-CN" altLang="en-US" smtClean="0"/>
              <a:t>2020/9/27</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68A25878-9515-48C6-8D46-C74BC280183E}"/>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29.jpg"/><Relationship Id="rId5" Type="http://schemas.openxmlformats.org/officeDocument/2006/relationships/image" Target="../media/image28.jpeg"/><Relationship Id="rId4" Type="http://schemas.openxmlformats.org/officeDocument/2006/relationships/image" Target="../media/image27.jpg"/></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jpeg"/><Relationship Id="rId7"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26.jp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26.jpg"/></Relationships>
</file>

<file path=ppt/slides/_rels/slide22.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28.jpeg"/></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9.jpg"/></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33.jpg"/></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6.png"/><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36.jpg"/></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33.jpg"/></Relationships>
</file>

<file path=ppt/slides/_rels/slide3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32.png"/><Relationship Id="rId7" Type="http://schemas.openxmlformats.org/officeDocument/2006/relationships/diagramColors" Target="../diagrams/colors1.xml"/><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37.png"/></Relationships>
</file>

<file path=ppt/slides/_rels/slide34.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41.pn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3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2F7FA"/>
        </a:solidFill>
        <a:effectLst/>
      </p:bgPr>
    </p:bg>
    <p:spTree>
      <p:nvGrpSpPr>
        <p:cNvPr id="1" name=""/>
        <p:cNvGrpSpPr/>
        <p:nvPr/>
      </p:nvGrpSpPr>
      <p:grpSpPr>
        <a:xfrm>
          <a:off x="0" y="0"/>
          <a:ext cx="0" cy="0"/>
          <a:chOff x="0" y="0"/>
          <a:chExt cx="0" cy="0"/>
        </a:xfrm>
      </p:grpSpPr>
      <p:sp>
        <p:nvSpPr>
          <p:cNvPr id="2" name="矩形 1"/>
          <p:cNvSpPr/>
          <p:nvPr/>
        </p:nvSpPr>
        <p:spPr>
          <a:xfrm>
            <a:off x="1042177" y="1947658"/>
            <a:ext cx="10061925" cy="3903357"/>
          </a:xfrm>
          <a:prstGeom prst="rect">
            <a:avLst/>
          </a:prstGeom>
          <a:solidFill>
            <a:srgbClr val="C00000">
              <a:alpha val="7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Ins="1260000" rtlCol="0" anchor="ctr"/>
          <a:lstStyle/>
          <a:p>
            <a:pPr>
              <a:lnSpc>
                <a:spcPct val="150000"/>
              </a:lnSpc>
            </a:pPr>
            <a:r>
              <a:rPr lang="zh-CN" altLang="en-US" sz="2400" b="1">
                <a:latin typeface="+mn-ea"/>
              </a:rPr>
              <a:t>一</a:t>
            </a:r>
            <a:r>
              <a:rPr lang="zh-CN" altLang="en-US" sz="2400" b="1" dirty="0">
                <a:latin typeface="+mn-ea"/>
              </a:rPr>
              <a:t>说起古代诗歌，我们很自然地想起建安风骨、大唐气象。在大唐的诸多诗人中，李白无疑是最耀眼的一颗明星。他壮游天下，平揖王侯，生性狂放，磊落不群；他的诗境界壮阔，想落天外，既有奇异瑰丽的浪漫笔调，又有着真挚质朴的人情味！今天就让我们一起走进他的《梦游天姥吟留别》吧！</a:t>
            </a:r>
          </a:p>
        </p:txBody>
      </p:sp>
      <p:sp>
        <p:nvSpPr>
          <p:cNvPr id="3" name="文本框 2" hidden="1"/>
          <p:cNvSpPr txBox="1"/>
          <p:nvPr/>
        </p:nvSpPr>
        <p:spPr>
          <a:xfrm>
            <a:off x="4775200" y="842120"/>
            <a:ext cx="2641600" cy="830997"/>
          </a:xfrm>
          <a:prstGeom prst="rect">
            <a:avLst/>
          </a:prstGeom>
          <a:noFill/>
        </p:spPr>
        <p:txBody>
          <a:bodyPr wrap="square" rtlCol="0">
            <a:spAutoFit/>
          </a:bodyPr>
          <a:lstStyle/>
          <a:p>
            <a:pPr algn="ctr"/>
            <a:r>
              <a:rPr lang="zh-CN" altLang="en-US" sz="4800" b="1" dirty="0">
                <a:latin typeface="华文隶书" panose="02010800040101010101" pitchFamily="2" charset="-122"/>
                <a:ea typeface="华文隶书" panose="02010800040101010101" pitchFamily="2" charset="-122"/>
              </a:rPr>
              <a:t>导 入 </a:t>
            </a:r>
          </a:p>
        </p:txBody>
      </p:sp>
      <p:pic>
        <p:nvPicPr>
          <p:cNvPr id="5" name="图片 4" descr="3877ff8a370d0c2f35e86efb9002341d"/>
          <p:cNvPicPr>
            <a:picLocks noChangeAspect="1"/>
          </p:cNvPicPr>
          <p:nvPr/>
        </p:nvPicPr>
        <p:blipFill>
          <a:blip r:embed="rId3" cstate="screen"/>
          <a:srcRect/>
          <a:stretch>
            <a:fillRect/>
          </a:stretch>
        </p:blipFill>
        <p:spPr>
          <a:xfrm flipH="1">
            <a:off x="4001443" y="649679"/>
            <a:ext cx="1286510" cy="869950"/>
          </a:xfrm>
          <a:prstGeom prst="ellipse">
            <a:avLst/>
          </a:prstGeom>
        </p:spPr>
      </p:pic>
      <p:pic>
        <p:nvPicPr>
          <p:cNvPr id="6" name="图片 5" descr="3877ff8a370d0c2f35e86efb9002341d"/>
          <p:cNvPicPr>
            <a:picLocks noChangeAspect="1"/>
          </p:cNvPicPr>
          <p:nvPr/>
        </p:nvPicPr>
        <p:blipFill>
          <a:blip r:embed="rId4" cstate="screen"/>
          <a:srcRect/>
          <a:stretch>
            <a:fillRect/>
          </a:stretch>
        </p:blipFill>
        <p:spPr>
          <a:xfrm>
            <a:off x="6698427" y="998570"/>
            <a:ext cx="1012825" cy="563880"/>
          </a:xfrm>
          <a:prstGeom prst="ellipse">
            <a:avLst/>
          </a:prstGeom>
        </p:spPr>
      </p:pic>
      <p:pic>
        <p:nvPicPr>
          <p:cNvPr id="7" name="图片 6"/>
          <p:cNvPicPr>
            <a:picLocks noChangeAspect="1"/>
          </p:cNvPicPr>
          <p:nvPr/>
        </p:nvPicPr>
        <p:blipFill rotWithShape="1">
          <a:blip r:embed="rId5" cstate="screen"/>
          <a:srcRect/>
          <a:stretch>
            <a:fillRect/>
          </a:stretch>
        </p:blipFill>
        <p:spPr>
          <a:xfrm>
            <a:off x="518223" y="783350"/>
            <a:ext cx="1657357" cy="1153708"/>
          </a:xfrm>
          <a:prstGeom prst="rect">
            <a:avLst/>
          </a:prstGeom>
        </p:spPr>
      </p:pic>
      <p:pic>
        <p:nvPicPr>
          <p:cNvPr id="12" name="图片 11"/>
          <p:cNvPicPr>
            <a:picLocks noChangeAspect="1"/>
          </p:cNvPicPr>
          <p:nvPr/>
        </p:nvPicPr>
        <p:blipFill>
          <a:blip r:embed="rId6" cstate="email"/>
          <a:stretch>
            <a:fillRect/>
          </a:stretch>
        </p:blipFill>
        <p:spPr>
          <a:xfrm>
            <a:off x="10989521" y="649679"/>
            <a:ext cx="835540" cy="837710"/>
          </a:xfrm>
          <a:prstGeom prst="rect">
            <a:avLst/>
          </a:prstGeom>
        </p:spPr>
      </p:pic>
      <p:pic>
        <p:nvPicPr>
          <p:cNvPr id="9" name="图片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343829" y="2257063"/>
            <a:ext cx="2643066" cy="3735641"/>
          </a:xfrm>
          <a:prstGeom prst="rect">
            <a:avLst/>
          </a:prstGeom>
        </p:spPr>
      </p:pic>
      <p:pic>
        <p:nvPicPr>
          <p:cNvPr id="10" name="图片 9">
            <a:extLst>
              <a:ext uri="{FF2B5EF4-FFF2-40B4-BE49-F238E27FC236}">
                <a16:creationId xmlns:a16="http://schemas.microsoft.com/office/drawing/2014/main" xmlns="" id="{67FC3101-2AEF-49C6-9B36-57E0991771B2}"/>
              </a:ext>
            </a:extLst>
          </p:cNvPr>
          <p:cNvPicPr>
            <a:picLocks noChangeAspect="1"/>
          </p:cNvPicPr>
          <p:nvPr/>
        </p:nvPicPr>
        <p:blipFill>
          <a:blip r:embed="rId8"/>
          <a:stretch>
            <a:fillRect/>
          </a:stretch>
        </p:blipFill>
        <p:spPr>
          <a:xfrm>
            <a:off x="4775200" y="695083"/>
            <a:ext cx="2645893" cy="1286367"/>
          </a:xfrm>
          <a:prstGeom prst="rect">
            <a:avLst/>
          </a:prstGeom>
        </p:spPr>
      </p:pic>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2F7FA"/>
        </a:solidFill>
        <a:effectLst/>
      </p:bgPr>
    </p:bg>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2F601A22-45D1-41D2-BC42-C4DB0F9B28F1}"/>
              </a:ext>
            </a:extLst>
          </p:cNvPr>
          <p:cNvSpPr>
            <a:spLocks noGrp="1"/>
          </p:cNvSpPr>
          <p:nvPr>
            <p:ph type="body" sz="quarter" idx="10"/>
          </p:nvPr>
        </p:nvSpPr>
        <p:spPr/>
        <p:txBody>
          <a:bodyPr/>
          <a:lstStyle/>
          <a:p>
            <a:r>
              <a:rPr lang="zh-CN" altLang="en-US"/>
              <a:t>诗文解读</a:t>
            </a:r>
            <a:r>
              <a:rPr lang="en-US" altLang="zh-CN"/>
              <a:t>--</a:t>
            </a:r>
            <a:r>
              <a:rPr lang="zh-CN" altLang="en-US"/>
              <a:t>第一段</a:t>
            </a:r>
          </a:p>
        </p:txBody>
      </p:sp>
      <p:sp>
        <p:nvSpPr>
          <p:cNvPr id="4" name="文本框 3">
            <a:extLst>
              <a:ext uri="{FF2B5EF4-FFF2-40B4-BE49-F238E27FC236}">
                <a16:creationId xmlns:a16="http://schemas.microsoft.com/office/drawing/2014/main" xmlns="" id="{4DA3DE07-DC77-45AE-9DAC-3598E80A7E8E}"/>
              </a:ext>
            </a:extLst>
          </p:cNvPr>
          <p:cNvSpPr txBox="1"/>
          <p:nvPr/>
        </p:nvSpPr>
        <p:spPr>
          <a:xfrm>
            <a:off x="997130" y="1914525"/>
            <a:ext cx="10026469" cy="1930337"/>
          </a:xfrm>
          <a:prstGeom prst="rect">
            <a:avLst/>
          </a:prstGeom>
          <a:noFill/>
        </p:spPr>
        <p:txBody>
          <a:bodyPr wrap="square" rtlCol="0" anchor="t">
            <a:spAutoFit/>
          </a:bodyPr>
          <a:lstStyle/>
          <a:p>
            <a:pPr fontAlgn="auto">
              <a:lnSpc>
                <a:spcPct val="150000"/>
              </a:lnSpc>
            </a:pPr>
            <a:r>
              <a:rPr lang="en-US" altLang="zh-CN" sz="2800">
                <a:latin typeface="楷体" panose="02010609060101010101" pitchFamily="49" charset="-122"/>
                <a:ea typeface="楷体" panose="02010609060101010101" pitchFamily="49" charset="-122"/>
              </a:rPr>
              <a:t>    </a:t>
            </a:r>
            <a:r>
              <a:rPr lang="zh-CN" altLang="en-US" sz="2800">
                <a:latin typeface="楷体" panose="02010609060101010101" pitchFamily="49" charset="-122"/>
                <a:ea typeface="楷体" panose="02010609060101010101" pitchFamily="49" charset="-122"/>
              </a:rPr>
              <a:t>海客谈</a:t>
            </a:r>
            <a:r>
              <a:rPr lang="zh-CN" altLang="en-US" sz="2800">
                <a:solidFill>
                  <a:srgbClr val="C00000"/>
                </a:solidFill>
                <a:latin typeface="楷体" panose="02010609060101010101" pitchFamily="49" charset="-122"/>
                <a:ea typeface="楷体" panose="02010609060101010101" pitchFamily="49" charset="-122"/>
              </a:rPr>
              <a:t>瀛洲</a:t>
            </a:r>
            <a:r>
              <a:rPr lang="zh-CN" altLang="en-US" sz="2800" baseline="30000">
                <a:solidFill>
                  <a:srgbClr val="C00000"/>
                </a:solidFill>
                <a:latin typeface="楷体" panose="02010609060101010101" pitchFamily="49" charset="-122"/>
                <a:ea typeface="楷体" panose="02010609060101010101" pitchFamily="49" charset="-122"/>
              </a:rPr>
              <a:t>①</a:t>
            </a:r>
            <a:r>
              <a:rPr lang="zh-CN" altLang="en-US" sz="2800">
                <a:latin typeface="楷体" panose="02010609060101010101" pitchFamily="49" charset="-122"/>
                <a:ea typeface="楷体" panose="02010609060101010101" pitchFamily="49" charset="-122"/>
              </a:rPr>
              <a:t>，烟涛</a:t>
            </a:r>
            <a:r>
              <a:rPr lang="zh-CN" altLang="en-US" sz="2800">
                <a:solidFill>
                  <a:srgbClr val="C00000"/>
                </a:solidFill>
                <a:latin typeface="楷体" panose="02010609060101010101" pitchFamily="49" charset="-122"/>
                <a:ea typeface="楷体" panose="02010609060101010101" pitchFamily="49" charset="-122"/>
              </a:rPr>
              <a:t>微茫</a:t>
            </a:r>
            <a:r>
              <a:rPr lang="zh-CN" altLang="en-US" sz="2800" baseline="30000">
                <a:solidFill>
                  <a:srgbClr val="C00000"/>
                </a:solidFill>
                <a:latin typeface="楷体" panose="02010609060101010101" pitchFamily="49" charset="-122"/>
                <a:ea typeface="楷体" panose="02010609060101010101" pitchFamily="49" charset="-122"/>
              </a:rPr>
              <a:t>②</a:t>
            </a:r>
            <a:r>
              <a:rPr lang="zh-CN" altLang="en-US" sz="2800">
                <a:latin typeface="楷体" panose="02010609060101010101" pitchFamily="49" charset="-122"/>
                <a:ea typeface="楷体" panose="02010609060101010101" pitchFamily="49" charset="-122"/>
              </a:rPr>
              <a:t>信难求，越人</a:t>
            </a:r>
            <a:r>
              <a:rPr lang="zh-CN" altLang="en-US" sz="2800">
                <a:solidFill>
                  <a:srgbClr val="C00000"/>
                </a:solidFill>
                <a:latin typeface="楷体" panose="02010609060101010101" pitchFamily="49" charset="-122"/>
                <a:ea typeface="楷体" panose="02010609060101010101" pitchFamily="49" charset="-122"/>
              </a:rPr>
              <a:t>语</a:t>
            </a:r>
            <a:r>
              <a:rPr lang="zh-CN" altLang="en-US" sz="2800" baseline="30000">
                <a:solidFill>
                  <a:srgbClr val="C00000"/>
                </a:solidFill>
                <a:latin typeface="楷体" panose="02010609060101010101" pitchFamily="49" charset="-122"/>
                <a:ea typeface="楷体" panose="02010609060101010101" pitchFamily="49" charset="-122"/>
              </a:rPr>
              <a:t>③</a:t>
            </a:r>
            <a:r>
              <a:rPr lang="zh-CN" altLang="en-US" sz="2800">
                <a:latin typeface="楷体" panose="02010609060101010101" pitchFamily="49" charset="-122"/>
                <a:ea typeface="楷体" panose="02010609060101010101" pitchFamily="49" charset="-122"/>
              </a:rPr>
              <a:t>天姥，云霞</a:t>
            </a:r>
            <a:r>
              <a:rPr lang="zh-CN" altLang="en-US" sz="2800">
                <a:solidFill>
                  <a:srgbClr val="C00000"/>
                </a:solidFill>
                <a:latin typeface="楷体" panose="02010609060101010101" pitchFamily="49" charset="-122"/>
                <a:ea typeface="楷体" panose="02010609060101010101" pitchFamily="49" charset="-122"/>
              </a:rPr>
              <a:t>明灭</a:t>
            </a:r>
            <a:r>
              <a:rPr lang="zh-CN" altLang="en-US" sz="2800" baseline="30000">
                <a:solidFill>
                  <a:srgbClr val="C00000"/>
                </a:solidFill>
                <a:latin typeface="楷体" panose="02010609060101010101" pitchFamily="49" charset="-122"/>
                <a:ea typeface="楷体" panose="02010609060101010101" pitchFamily="49" charset="-122"/>
              </a:rPr>
              <a:t>④</a:t>
            </a:r>
            <a:r>
              <a:rPr lang="zh-CN" altLang="en-US" sz="2800">
                <a:latin typeface="楷体" panose="02010609060101010101" pitchFamily="49" charset="-122"/>
                <a:ea typeface="楷体" panose="02010609060101010101" pitchFamily="49" charset="-122"/>
              </a:rPr>
              <a:t>或可睹。天姥连天向天</a:t>
            </a:r>
            <a:r>
              <a:rPr lang="zh-CN" altLang="en-US" sz="2800">
                <a:solidFill>
                  <a:srgbClr val="C00000"/>
                </a:solidFill>
                <a:latin typeface="楷体" panose="02010609060101010101" pitchFamily="49" charset="-122"/>
                <a:ea typeface="楷体" panose="02010609060101010101" pitchFamily="49" charset="-122"/>
              </a:rPr>
              <a:t>横</a:t>
            </a:r>
            <a:r>
              <a:rPr lang="zh-CN" altLang="en-US" sz="2800" baseline="30000">
                <a:solidFill>
                  <a:srgbClr val="C00000"/>
                </a:solidFill>
                <a:latin typeface="楷体" panose="02010609060101010101" pitchFamily="49" charset="-122"/>
                <a:ea typeface="楷体" panose="02010609060101010101" pitchFamily="49" charset="-122"/>
              </a:rPr>
              <a:t>⑤</a:t>
            </a:r>
            <a:r>
              <a:rPr lang="zh-CN" altLang="en-US" sz="2800">
                <a:latin typeface="楷体" panose="02010609060101010101" pitchFamily="49" charset="-122"/>
                <a:ea typeface="楷体" panose="02010609060101010101" pitchFamily="49" charset="-122"/>
              </a:rPr>
              <a:t>，势</a:t>
            </a:r>
            <a:r>
              <a:rPr lang="zh-CN" altLang="en-US" sz="2800">
                <a:solidFill>
                  <a:srgbClr val="C00000"/>
                </a:solidFill>
                <a:latin typeface="楷体" panose="02010609060101010101" pitchFamily="49" charset="-122"/>
                <a:ea typeface="楷体" panose="02010609060101010101" pitchFamily="49" charset="-122"/>
              </a:rPr>
              <a:t>拔</a:t>
            </a:r>
            <a:r>
              <a:rPr lang="zh-CN" altLang="en-US" sz="2800" baseline="30000">
                <a:solidFill>
                  <a:srgbClr val="C00000"/>
                </a:solidFill>
                <a:latin typeface="楷体" panose="02010609060101010101" pitchFamily="49" charset="-122"/>
                <a:ea typeface="楷体" panose="02010609060101010101" pitchFamily="49" charset="-122"/>
              </a:rPr>
              <a:t>⑥</a:t>
            </a:r>
            <a:r>
              <a:rPr lang="zh-CN" altLang="en-US" sz="2800">
                <a:latin typeface="楷体" panose="02010609060101010101" pitchFamily="49" charset="-122"/>
                <a:ea typeface="楷体" panose="02010609060101010101" pitchFamily="49" charset="-122"/>
              </a:rPr>
              <a:t>五岳掩</a:t>
            </a:r>
            <a:r>
              <a:rPr lang="zh-CN" altLang="en-US" sz="2800">
                <a:solidFill>
                  <a:srgbClr val="C00000"/>
                </a:solidFill>
                <a:latin typeface="楷体" panose="02010609060101010101" pitchFamily="49" charset="-122"/>
                <a:ea typeface="楷体" panose="02010609060101010101" pitchFamily="49" charset="-122"/>
              </a:rPr>
              <a:t>赤城</a:t>
            </a:r>
            <a:r>
              <a:rPr lang="zh-CN" altLang="en-US" sz="2800">
                <a:latin typeface="楷体" panose="02010609060101010101" pitchFamily="49" charset="-122"/>
                <a:ea typeface="楷体" panose="02010609060101010101" pitchFamily="49" charset="-122"/>
              </a:rPr>
              <a:t>。</a:t>
            </a:r>
            <a:r>
              <a:rPr lang="zh-CN" altLang="en-US" sz="2800">
                <a:solidFill>
                  <a:srgbClr val="C00000"/>
                </a:solidFill>
                <a:latin typeface="楷体" panose="02010609060101010101" pitchFamily="49" charset="-122"/>
                <a:ea typeface="楷体" panose="02010609060101010101" pitchFamily="49" charset="-122"/>
              </a:rPr>
              <a:t>天台</a:t>
            </a:r>
            <a:r>
              <a:rPr lang="zh-CN" altLang="en-US" sz="2800" baseline="30000">
                <a:solidFill>
                  <a:srgbClr val="C00000"/>
                </a:solidFill>
                <a:latin typeface="楷体" panose="02010609060101010101" pitchFamily="49" charset="-122"/>
                <a:ea typeface="楷体" panose="02010609060101010101" pitchFamily="49" charset="-122"/>
              </a:rPr>
              <a:t>⑦</a:t>
            </a:r>
            <a:r>
              <a:rPr lang="zh-CN" altLang="en-US" sz="2800">
                <a:latin typeface="楷体" panose="02010609060101010101" pitchFamily="49" charset="-122"/>
                <a:ea typeface="楷体" panose="02010609060101010101" pitchFamily="49" charset="-122"/>
              </a:rPr>
              <a:t>四万八千丈，对此欲倒东南倾。</a:t>
            </a:r>
          </a:p>
        </p:txBody>
      </p:sp>
      <p:sp>
        <p:nvSpPr>
          <p:cNvPr id="5" name="文本框 4">
            <a:extLst>
              <a:ext uri="{FF2B5EF4-FFF2-40B4-BE49-F238E27FC236}">
                <a16:creationId xmlns:a16="http://schemas.microsoft.com/office/drawing/2014/main" xmlns="" id="{D6F7C261-33C8-447A-B972-91BD921E9749}"/>
              </a:ext>
            </a:extLst>
          </p:cNvPr>
          <p:cNvSpPr txBox="1"/>
          <p:nvPr/>
        </p:nvSpPr>
        <p:spPr>
          <a:xfrm>
            <a:off x="0" y="4161509"/>
            <a:ext cx="12191999" cy="2696491"/>
          </a:xfrm>
          <a:prstGeom prst="rect">
            <a:avLst/>
          </a:prstGeom>
          <a:solidFill>
            <a:srgbClr val="9A0000"/>
          </a:solidFill>
        </p:spPr>
        <p:txBody>
          <a:bodyPr wrap="square" lIns="900000" rIns="900000" rtlCol="0" anchor="ctr">
            <a:noAutofit/>
          </a:bodyPr>
          <a:lstStyle/>
          <a:p>
            <a:pPr>
              <a:lnSpc>
                <a:spcPct val="120000"/>
              </a:lnSpc>
              <a:spcBef>
                <a:spcPts val="0"/>
              </a:spcBef>
              <a:spcAft>
                <a:spcPts val="0"/>
              </a:spcAft>
            </a:pPr>
            <a:r>
              <a:rPr lang="en-US" altLang="zh-CN" sz="2400" b="1">
                <a:solidFill>
                  <a:schemeClr val="bg1"/>
                </a:solidFill>
                <a:latin typeface="仿宋" panose="02010609060101010101" pitchFamily="49" charset="-122"/>
                <a:ea typeface="仿宋" panose="02010609060101010101" pitchFamily="49" charset="-122"/>
                <a:cs typeface="仿宋" panose="02010609060101010101" pitchFamily="49" charset="-122"/>
              </a:rPr>
              <a:t>【</a:t>
            </a:r>
            <a:r>
              <a:rPr lang="zh-CN" altLang="en-US" sz="2400" b="1">
                <a:solidFill>
                  <a:schemeClr val="bg1"/>
                </a:solidFill>
                <a:latin typeface="仿宋" panose="02010609060101010101" pitchFamily="49" charset="-122"/>
                <a:ea typeface="仿宋" panose="02010609060101010101" pitchFamily="49" charset="-122"/>
                <a:cs typeface="仿宋" panose="02010609060101010101" pitchFamily="49" charset="-122"/>
              </a:rPr>
              <a:t>译文</a:t>
            </a:r>
            <a:r>
              <a:rPr lang="en-US" altLang="zh-CN" sz="2400" b="1">
                <a:solidFill>
                  <a:schemeClr val="bg1"/>
                </a:solidFill>
                <a:latin typeface="仿宋" panose="02010609060101010101" pitchFamily="49" charset="-122"/>
                <a:ea typeface="仿宋" panose="02010609060101010101" pitchFamily="49" charset="-122"/>
                <a:cs typeface="仿宋" panose="02010609060101010101" pitchFamily="49" charset="-122"/>
              </a:rPr>
              <a:t>】</a:t>
            </a:r>
          </a:p>
          <a:p>
            <a:pPr>
              <a:lnSpc>
                <a:spcPct val="130000"/>
              </a:lnSpc>
              <a:spcBef>
                <a:spcPts val="0"/>
              </a:spcBef>
              <a:spcAft>
                <a:spcPts val="0"/>
              </a:spcAft>
            </a:pPr>
            <a:r>
              <a:rPr lang="zh-CN" altLang="en-US" sz="2400" b="1">
                <a:solidFill>
                  <a:schemeClr val="bg1"/>
                </a:solidFill>
                <a:latin typeface="仿宋" panose="02010609060101010101" pitchFamily="49" charset="-122"/>
                <a:ea typeface="仿宋" panose="02010609060101010101" pitchFamily="49" charset="-122"/>
                <a:cs typeface="仿宋" panose="02010609060101010101" pitchFamily="49" charset="-122"/>
              </a:rPr>
              <a:t>航海的人谈起瀛洲，大海波涛渺茫确实不易寻求；吴越一带的人谈起天姥山，云霞忽明忽暗（天姥山）有时可以看到。天姥山仿佛连接着天遮断了天空，（它）山势高过五岳，遮蔽了赤城山。天台山虽高一万八千丈，对着这天姥山，（却矮小得）象要向东南方倾倒一样。</a:t>
            </a:r>
          </a:p>
        </p:txBody>
      </p:sp>
    </p:spTree>
    <p:extLst>
      <p:ext uri="{BB962C8B-B14F-4D97-AF65-F5344CB8AC3E}">
        <p14:creationId xmlns:p14="http://schemas.microsoft.com/office/powerpoint/2010/main" val="1420614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2F7FA"/>
        </a:solidFill>
        <a:effectLst/>
      </p:bgPr>
    </p:bg>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2F601A22-45D1-41D2-BC42-C4DB0F9B28F1}"/>
              </a:ext>
            </a:extLst>
          </p:cNvPr>
          <p:cNvSpPr>
            <a:spLocks noGrp="1"/>
          </p:cNvSpPr>
          <p:nvPr>
            <p:ph type="body" sz="quarter" idx="10"/>
          </p:nvPr>
        </p:nvSpPr>
        <p:spPr/>
        <p:txBody>
          <a:bodyPr/>
          <a:lstStyle/>
          <a:p>
            <a:r>
              <a:rPr lang="zh-CN" altLang="en-US"/>
              <a:t>诗文解读</a:t>
            </a:r>
            <a:r>
              <a:rPr lang="en-US" altLang="zh-CN"/>
              <a:t>--</a:t>
            </a:r>
            <a:r>
              <a:rPr lang="zh-CN" altLang="en-US"/>
              <a:t>第一段</a:t>
            </a:r>
          </a:p>
        </p:txBody>
      </p:sp>
      <p:sp>
        <p:nvSpPr>
          <p:cNvPr id="4" name="文本框 3">
            <a:extLst>
              <a:ext uri="{FF2B5EF4-FFF2-40B4-BE49-F238E27FC236}">
                <a16:creationId xmlns:a16="http://schemas.microsoft.com/office/drawing/2014/main" xmlns="" id="{4DA3DE07-DC77-45AE-9DAC-3598E80A7E8E}"/>
              </a:ext>
            </a:extLst>
          </p:cNvPr>
          <p:cNvSpPr txBox="1"/>
          <p:nvPr/>
        </p:nvSpPr>
        <p:spPr>
          <a:xfrm>
            <a:off x="997131" y="1908262"/>
            <a:ext cx="6165669" cy="2833148"/>
          </a:xfrm>
          <a:prstGeom prst="rect">
            <a:avLst/>
          </a:prstGeom>
          <a:noFill/>
        </p:spPr>
        <p:txBody>
          <a:bodyPr wrap="square" rtlCol="0" anchor="t">
            <a:spAutoFit/>
          </a:bodyPr>
          <a:lstStyle/>
          <a:p>
            <a:pPr fontAlgn="auto">
              <a:lnSpc>
                <a:spcPct val="150000"/>
              </a:lnSpc>
              <a:spcAft>
                <a:spcPts val="2000"/>
              </a:spcAft>
            </a:pPr>
            <a:r>
              <a:rPr lang="zh-CN" altLang="en-US" sz="2800">
                <a:latin typeface="楷体" panose="02010609060101010101" pitchFamily="49" charset="-122"/>
                <a:ea typeface="楷体" panose="02010609060101010101" pitchFamily="49" charset="-122"/>
              </a:rPr>
              <a:t>海客谈</a:t>
            </a:r>
            <a:r>
              <a:rPr lang="zh-CN" altLang="en-US" sz="2800">
                <a:solidFill>
                  <a:srgbClr val="C00000"/>
                </a:solidFill>
                <a:latin typeface="楷体" panose="02010609060101010101" pitchFamily="49" charset="-122"/>
                <a:ea typeface="楷体" panose="02010609060101010101" pitchFamily="49" charset="-122"/>
              </a:rPr>
              <a:t>瀛洲</a:t>
            </a:r>
            <a:r>
              <a:rPr lang="zh-CN" altLang="en-US" sz="2800">
                <a:latin typeface="楷体" panose="02010609060101010101" pitchFamily="49" charset="-122"/>
                <a:ea typeface="楷体" panose="02010609060101010101" pitchFamily="49" charset="-122"/>
              </a:rPr>
              <a:t>，烟涛</a:t>
            </a:r>
            <a:r>
              <a:rPr lang="zh-CN" altLang="en-US" sz="2800">
                <a:solidFill>
                  <a:srgbClr val="C00000"/>
                </a:solidFill>
                <a:latin typeface="楷体" panose="02010609060101010101" pitchFamily="49" charset="-122"/>
                <a:ea typeface="楷体" panose="02010609060101010101" pitchFamily="49" charset="-122"/>
              </a:rPr>
              <a:t>微茫</a:t>
            </a:r>
            <a:r>
              <a:rPr lang="zh-CN" altLang="en-US" sz="2800">
                <a:latin typeface="楷体" panose="02010609060101010101" pitchFamily="49" charset="-122"/>
                <a:ea typeface="楷体" panose="02010609060101010101" pitchFamily="49" charset="-122"/>
              </a:rPr>
              <a:t>信难求，越人</a:t>
            </a:r>
            <a:r>
              <a:rPr lang="zh-CN" altLang="en-US" sz="2800">
                <a:solidFill>
                  <a:srgbClr val="C00000"/>
                </a:solidFill>
                <a:latin typeface="楷体" panose="02010609060101010101" pitchFamily="49" charset="-122"/>
                <a:ea typeface="楷体" panose="02010609060101010101" pitchFamily="49" charset="-122"/>
              </a:rPr>
              <a:t>语</a:t>
            </a:r>
            <a:r>
              <a:rPr lang="zh-CN" altLang="en-US" sz="2800">
                <a:latin typeface="楷体" panose="02010609060101010101" pitchFamily="49" charset="-122"/>
                <a:ea typeface="楷体" panose="02010609060101010101" pitchFamily="49" charset="-122"/>
              </a:rPr>
              <a:t>天姥，云霞</a:t>
            </a:r>
            <a:r>
              <a:rPr lang="zh-CN" altLang="en-US" sz="2800">
                <a:solidFill>
                  <a:srgbClr val="C00000"/>
                </a:solidFill>
                <a:latin typeface="楷体" panose="02010609060101010101" pitchFamily="49" charset="-122"/>
                <a:ea typeface="楷体" panose="02010609060101010101" pitchFamily="49" charset="-122"/>
              </a:rPr>
              <a:t>明灭</a:t>
            </a:r>
            <a:r>
              <a:rPr lang="zh-CN" altLang="en-US" sz="2800">
                <a:latin typeface="楷体" panose="02010609060101010101" pitchFamily="49" charset="-122"/>
                <a:ea typeface="楷体" panose="02010609060101010101" pitchFamily="49" charset="-122"/>
              </a:rPr>
              <a:t>或可睹。</a:t>
            </a:r>
            <a:endParaRPr lang="en-US" altLang="zh-CN" sz="2800">
              <a:latin typeface="楷体" panose="02010609060101010101" pitchFamily="49" charset="-122"/>
              <a:ea typeface="楷体" panose="02010609060101010101" pitchFamily="49" charset="-122"/>
            </a:endParaRPr>
          </a:p>
          <a:p>
            <a:pPr fontAlgn="auto">
              <a:lnSpc>
                <a:spcPct val="150000"/>
              </a:lnSpc>
              <a:spcAft>
                <a:spcPts val="2000"/>
              </a:spcAft>
            </a:pPr>
            <a:r>
              <a:rPr lang="zh-CN" altLang="en-US" sz="2800">
                <a:latin typeface="楷体" panose="02010609060101010101" pitchFamily="49" charset="-122"/>
                <a:ea typeface="楷体" panose="02010609060101010101" pitchFamily="49" charset="-122"/>
              </a:rPr>
              <a:t>天姥连天向天</a:t>
            </a:r>
            <a:r>
              <a:rPr lang="zh-CN" altLang="en-US" sz="2800">
                <a:solidFill>
                  <a:srgbClr val="C00000"/>
                </a:solidFill>
                <a:latin typeface="楷体" panose="02010609060101010101" pitchFamily="49" charset="-122"/>
                <a:ea typeface="楷体" panose="02010609060101010101" pitchFamily="49" charset="-122"/>
              </a:rPr>
              <a:t>横</a:t>
            </a:r>
            <a:r>
              <a:rPr lang="zh-CN" altLang="en-US" sz="2800">
                <a:latin typeface="楷体" panose="02010609060101010101" pitchFamily="49" charset="-122"/>
                <a:ea typeface="楷体" panose="02010609060101010101" pitchFamily="49" charset="-122"/>
              </a:rPr>
              <a:t>，势</a:t>
            </a:r>
            <a:r>
              <a:rPr lang="zh-CN" altLang="en-US" sz="2800">
                <a:solidFill>
                  <a:srgbClr val="C00000"/>
                </a:solidFill>
                <a:latin typeface="楷体" panose="02010609060101010101" pitchFamily="49" charset="-122"/>
                <a:ea typeface="楷体" panose="02010609060101010101" pitchFamily="49" charset="-122"/>
              </a:rPr>
              <a:t>拔</a:t>
            </a:r>
            <a:r>
              <a:rPr lang="zh-CN" altLang="en-US" sz="2800">
                <a:latin typeface="楷体" panose="02010609060101010101" pitchFamily="49" charset="-122"/>
                <a:ea typeface="楷体" panose="02010609060101010101" pitchFamily="49" charset="-122"/>
              </a:rPr>
              <a:t>五岳掩</a:t>
            </a:r>
            <a:r>
              <a:rPr lang="zh-CN" altLang="en-US" sz="2800">
                <a:solidFill>
                  <a:srgbClr val="C00000"/>
                </a:solidFill>
                <a:latin typeface="楷体" panose="02010609060101010101" pitchFamily="49" charset="-122"/>
                <a:ea typeface="楷体" panose="02010609060101010101" pitchFamily="49" charset="-122"/>
              </a:rPr>
              <a:t>赤城</a:t>
            </a:r>
            <a:r>
              <a:rPr lang="zh-CN" altLang="en-US" sz="2800">
                <a:latin typeface="楷体" panose="02010609060101010101" pitchFamily="49" charset="-122"/>
                <a:ea typeface="楷体" panose="02010609060101010101" pitchFamily="49" charset="-122"/>
              </a:rPr>
              <a:t>。</a:t>
            </a:r>
            <a:r>
              <a:rPr lang="zh-CN" altLang="en-US" sz="2800">
                <a:solidFill>
                  <a:srgbClr val="C00000"/>
                </a:solidFill>
                <a:latin typeface="楷体" panose="02010609060101010101" pitchFamily="49" charset="-122"/>
                <a:ea typeface="楷体" panose="02010609060101010101" pitchFamily="49" charset="-122"/>
              </a:rPr>
              <a:t>天台</a:t>
            </a:r>
            <a:r>
              <a:rPr lang="zh-CN" altLang="en-US" sz="2800">
                <a:latin typeface="楷体" panose="02010609060101010101" pitchFamily="49" charset="-122"/>
                <a:ea typeface="楷体" panose="02010609060101010101" pitchFamily="49" charset="-122"/>
              </a:rPr>
              <a:t>四万八千丈，对此欲倒东南倾。</a:t>
            </a:r>
          </a:p>
        </p:txBody>
      </p:sp>
      <p:sp>
        <p:nvSpPr>
          <p:cNvPr id="5" name="文本框 4">
            <a:extLst>
              <a:ext uri="{FF2B5EF4-FFF2-40B4-BE49-F238E27FC236}">
                <a16:creationId xmlns:a16="http://schemas.microsoft.com/office/drawing/2014/main" xmlns="" id="{D6F7C261-33C8-447A-B972-91BD921E9749}"/>
              </a:ext>
            </a:extLst>
          </p:cNvPr>
          <p:cNvSpPr txBox="1"/>
          <p:nvPr/>
        </p:nvSpPr>
        <p:spPr>
          <a:xfrm>
            <a:off x="0" y="5709805"/>
            <a:ext cx="12191999" cy="1148195"/>
          </a:xfrm>
          <a:prstGeom prst="rect">
            <a:avLst/>
          </a:prstGeom>
          <a:solidFill>
            <a:srgbClr val="9A0000"/>
          </a:solidFill>
        </p:spPr>
        <p:txBody>
          <a:bodyPr wrap="square" lIns="900000" rIns="900000" rtlCol="0" anchor="ctr">
            <a:noAutofit/>
          </a:bodyPr>
          <a:lstStyle/>
          <a:p>
            <a:pPr algn="ctr">
              <a:lnSpc>
                <a:spcPct val="120000"/>
              </a:lnSpc>
              <a:spcBef>
                <a:spcPts val="0"/>
              </a:spcBef>
              <a:spcAft>
                <a:spcPts val="0"/>
              </a:spcAft>
            </a:pPr>
            <a:r>
              <a:rPr lang="zh-CN" altLang="en-US" sz="2800" b="1">
                <a:solidFill>
                  <a:schemeClr val="bg1"/>
                </a:solidFill>
                <a:latin typeface="仿宋" panose="02010609060101010101" pitchFamily="49" charset="-122"/>
                <a:ea typeface="仿宋" panose="02010609060101010101" pitchFamily="49" charset="-122"/>
                <a:cs typeface="仿宋" panose="02010609060101010101" pitchFamily="49" charset="-122"/>
              </a:rPr>
              <a:t>描写天姥山的神奇和高大</a:t>
            </a:r>
            <a:r>
              <a:rPr lang="en-US" altLang="zh-CN" sz="2800" b="1">
                <a:solidFill>
                  <a:schemeClr val="bg1"/>
                </a:solidFill>
                <a:latin typeface="仿宋" panose="02010609060101010101" pitchFamily="49" charset="-122"/>
                <a:ea typeface="仿宋" panose="02010609060101010101" pitchFamily="49" charset="-122"/>
                <a:cs typeface="仿宋" panose="02010609060101010101" pitchFamily="49" charset="-122"/>
              </a:rPr>
              <a:t>——</a:t>
            </a:r>
            <a:r>
              <a:rPr lang="zh-CN" altLang="en-US" sz="2800" b="1">
                <a:solidFill>
                  <a:schemeClr val="bg1"/>
                </a:solidFill>
                <a:latin typeface="仿宋" panose="02010609060101010101" pitchFamily="49" charset="-122"/>
                <a:ea typeface="仿宋" panose="02010609060101010101" pitchFamily="49" charset="-122"/>
                <a:cs typeface="仿宋" panose="02010609060101010101" pitchFamily="49" charset="-122"/>
              </a:rPr>
              <a:t>交待入梦之由，抒发向往之意。</a:t>
            </a:r>
          </a:p>
        </p:txBody>
      </p:sp>
      <p:sp>
        <p:nvSpPr>
          <p:cNvPr id="2" name="文本框 1">
            <a:extLst>
              <a:ext uri="{FF2B5EF4-FFF2-40B4-BE49-F238E27FC236}">
                <a16:creationId xmlns:a16="http://schemas.microsoft.com/office/drawing/2014/main" xmlns="" id="{BE1E8748-C55B-4816-9E47-EED19B997B05}"/>
              </a:ext>
            </a:extLst>
          </p:cNvPr>
          <p:cNvSpPr txBox="1"/>
          <p:nvPr/>
        </p:nvSpPr>
        <p:spPr>
          <a:xfrm>
            <a:off x="7903028" y="2363309"/>
            <a:ext cx="2646878" cy="584775"/>
          </a:xfrm>
          <a:prstGeom prst="rect">
            <a:avLst/>
          </a:prstGeom>
          <a:noFill/>
        </p:spPr>
        <p:txBody>
          <a:bodyPr wrap="none" rtlCol="0">
            <a:spAutoFit/>
          </a:bodyPr>
          <a:lstStyle/>
          <a:p>
            <a:r>
              <a:rPr lang="zh-CN" altLang="en-US" sz="3200">
                <a:solidFill>
                  <a:srgbClr val="C00000"/>
                </a:solidFill>
                <a:latin typeface="隶书" panose="02010509060101010101" pitchFamily="49" charset="-122"/>
                <a:ea typeface="隶书" panose="02010509060101010101" pitchFamily="49" charset="-122"/>
              </a:rPr>
              <a:t>衬托（神奇）</a:t>
            </a:r>
          </a:p>
        </p:txBody>
      </p:sp>
      <p:sp>
        <p:nvSpPr>
          <p:cNvPr id="8" name="文本框 7">
            <a:extLst>
              <a:ext uri="{FF2B5EF4-FFF2-40B4-BE49-F238E27FC236}">
                <a16:creationId xmlns:a16="http://schemas.microsoft.com/office/drawing/2014/main" xmlns="" id="{08F432C2-20DF-4026-8DAB-BB5322666136}"/>
              </a:ext>
            </a:extLst>
          </p:cNvPr>
          <p:cNvSpPr txBox="1"/>
          <p:nvPr/>
        </p:nvSpPr>
        <p:spPr>
          <a:xfrm>
            <a:off x="7903028" y="3903458"/>
            <a:ext cx="2646878" cy="584775"/>
          </a:xfrm>
          <a:prstGeom prst="rect">
            <a:avLst/>
          </a:prstGeom>
          <a:noFill/>
        </p:spPr>
        <p:txBody>
          <a:bodyPr wrap="none" rtlCol="0">
            <a:spAutoFit/>
          </a:bodyPr>
          <a:lstStyle/>
          <a:p>
            <a:r>
              <a:rPr lang="zh-CN" altLang="en-US" sz="3200">
                <a:solidFill>
                  <a:srgbClr val="C00000"/>
                </a:solidFill>
                <a:latin typeface="隶书" panose="02010509060101010101" pitchFamily="49" charset="-122"/>
                <a:ea typeface="隶书" panose="02010509060101010101" pitchFamily="49" charset="-122"/>
              </a:rPr>
              <a:t>夸张（高大）</a:t>
            </a:r>
          </a:p>
        </p:txBody>
      </p:sp>
      <p:sp>
        <p:nvSpPr>
          <p:cNvPr id="9" name="矩形 8">
            <a:extLst>
              <a:ext uri="{FF2B5EF4-FFF2-40B4-BE49-F238E27FC236}">
                <a16:creationId xmlns:a16="http://schemas.microsoft.com/office/drawing/2014/main" xmlns="" id="{62A4AB16-CDA1-433B-A7F5-6A7C7BED90E3}"/>
              </a:ext>
            </a:extLst>
          </p:cNvPr>
          <p:cNvSpPr/>
          <p:nvPr/>
        </p:nvSpPr>
        <p:spPr>
          <a:xfrm>
            <a:off x="7357048" y="2175510"/>
            <a:ext cx="95431" cy="89756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574A01D6-D09F-4DCB-B385-BD11B32E761A}"/>
              </a:ext>
            </a:extLst>
          </p:cNvPr>
          <p:cNvSpPr/>
          <p:nvPr/>
        </p:nvSpPr>
        <p:spPr>
          <a:xfrm>
            <a:off x="7357047" y="3715659"/>
            <a:ext cx="95431" cy="89756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3677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randombar(horizontal)">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p:bldP spid="8" grpId="0"/>
      <p:bldP spid="9"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2F7FA"/>
        </a:solidFill>
        <a:effectLst/>
      </p:bgPr>
    </p:bg>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2F601A22-45D1-41D2-BC42-C4DB0F9B28F1}"/>
              </a:ext>
            </a:extLst>
          </p:cNvPr>
          <p:cNvSpPr>
            <a:spLocks noGrp="1"/>
          </p:cNvSpPr>
          <p:nvPr>
            <p:ph type="body" sz="quarter" idx="10"/>
          </p:nvPr>
        </p:nvSpPr>
        <p:spPr/>
        <p:txBody>
          <a:bodyPr/>
          <a:lstStyle/>
          <a:p>
            <a:r>
              <a:rPr lang="zh-CN" altLang="en-US"/>
              <a:t>诗文解读</a:t>
            </a:r>
            <a:r>
              <a:rPr lang="en-US" altLang="zh-CN"/>
              <a:t>--</a:t>
            </a:r>
            <a:r>
              <a:rPr lang="zh-CN" altLang="en-US"/>
              <a:t>第二段</a:t>
            </a:r>
          </a:p>
        </p:txBody>
      </p:sp>
      <p:sp>
        <p:nvSpPr>
          <p:cNvPr id="4" name="文本框 3">
            <a:extLst>
              <a:ext uri="{FF2B5EF4-FFF2-40B4-BE49-F238E27FC236}">
                <a16:creationId xmlns:a16="http://schemas.microsoft.com/office/drawing/2014/main" xmlns="" id="{4DA3DE07-DC77-45AE-9DAC-3598E80A7E8E}"/>
              </a:ext>
            </a:extLst>
          </p:cNvPr>
          <p:cNvSpPr txBox="1"/>
          <p:nvPr/>
        </p:nvSpPr>
        <p:spPr>
          <a:xfrm>
            <a:off x="997130" y="1402422"/>
            <a:ext cx="10164356" cy="2608984"/>
          </a:xfrm>
          <a:prstGeom prst="rect">
            <a:avLst/>
          </a:prstGeom>
          <a:noFill/>
        </p:spPr>
        <p:txBody>
          <a:bodyPr wrap="square" rtlCol="0" anchor="t">
            <a:spAutoFit/>
          </a:bodyPr>
          <a:lstStyle/>
          <a:p>
            <a:pPr fontAlgn="auto">
              <a:lnSpc>
                <a:spcPct val="120000"/>
              </a:lnSpc>
            </a:pPr>
            <a:r>
              <a:rPr lang="zh-CN" altLang="en-US" sz="2800">
                <a:latin typeface="楷体" panose="02010609060101010101" pitchFamily="49" charset="-122"/>
                <a:ea typeface="楷体" panose="02010609060101010101" pitchFamily="49" charset="-122"/>
              </a:rPr>
              <a:t>    我欲</a:t>
            </a:r>
            <a:r>
              <a:rPr lang="zh-CN" altLang="en-US" sz="2800">
                <a:solidFill>
                  <a:srgbClr val="C00000"/>
                </a:solidFill>
                <a:latin typeface="楷体" panose="02010609060101010101" pitchFamily="49" charset="-122"/>
                <a:ea typeface="楷体" panose="02010609060101010101" pitchFamily="49" charset="-122"/>
              </a:rPr>
              <a:t>因</a:t>
            </a:r>
            <a:r>
              <a:rPr lang="zh-CN" altLang="en-US" sz="2800" baseline="30000">
                <a:solidFill>
                  <a:srgbClr val="C00000"/>
                </a:solidFill>
                <a:latin typeface="楷体" panose="02010609060101010101" pitchFamily="49" charset="-122"/>
                <a:ea typeface="楷体" panose="02010609060101010101" pitchFamily="49" charset="-122"/>
              </a:rPr>
              <a:t>①</a:t>
            </a:r>
            <a:r>
              <a:rPr lang="zh-CN" altLang="en-US" sz="2800">
                <a:latin typeface="楷体" panose="02010609060101010101" pitchFamily="49" charset="-122"/>
                <a:ea typeface="楷体" panose="02010609060101010101" pitchFamily="49" charset="-122"/>
              </a:rPr>
              <a:t>之梦吴越，一夜飞</a:t>
            </a:r>
            <a:r>
              <a:rPr lang="zh-CN" altLang="en-US" sz="2800">
                <a:solidFill>
                  <a:srgbClr val="C00000"/>
                </a:solidFill>
                <a:latin typeface="楷体" panose="02010609060101010101" pitchFamily="49" charset="-122"/>
                <a:ea typeface="楷体" panose="02010609060101010101" pitchFamily="49" charset="-122"/>
              </a:rPr>
              <a:t>度</a:t>
            </a:r>
            <a:r>
              <a:rPr lang="zh-CN" altLang="en-US" sz="2800" baseline="30000">
                <a:solidFill>
                  <a:srgbClr val="C00000"/>
                </a:solidFill>
                <a:latin typeface="楷体" panose="02010609060101010101" pitchFamily="49" charset="-122"/>
                <a:ea typeface="楷体" panose="02010609060101010101" pitchFamily="49" charset="-122"/>
              </a:rPr>
              <a:t>②</a:t>
            </a:r>
            <a:r>
              <a:rPr lang="zh-CN" altLang="en-US" sz="2800">
                <a:latin typeface="楷体" panose="02010609060101010101" pitchFamily="49" charset="-122"/>
                <a:ea typeface="楷体" panose="02010609060101010101" pitchFamily="49" charset="-122"/>
              </a:rPr>
              <a:t>镜湖月。湖月照我影，送我至剡溪。谢公宿外今尚在，</a:t>
            </a:r>
            <a:r>
              <a:rPr lang="zh-CN" altLang="en-US" sz="2800">
                <a:solidFill>
                  <a:srgbClr val="C00000"/>
                </a:solidFill>
                <a:latin typeface="楷体" panose="02010609060101010101" pitchFamily="49" charset="-122"/>
                <a:ea typeface="楷体" panose="02010609060101010101" pitchFamily="49" charset="-122"/>
              </a:rPr>
              <a:t>渌</a:t>
            </a:r>
            <a:r>
              <a:rPr lang="zh-CN" altLang="en-US" sz="2800" baseline="30000">
                <a:solidFill>
                  <a:srgbClr val="C00000"/>
                </a:solidFill>
                <a:latin typeface="楷体" panose="02010609060101010101" pitchFamily="49" charset="-122"/>
                <a:ea typeface="楷体" panose="02010609060101010101" pitchFamily="49" charset="-122"/>
              </a:rPr>
              <a:t>③</a:t>
            </a:r>
            <a:r>
              <a:rPr lang="zh-CN" altLang="en-US" sz="2800">
                <a:latin typeface="楷体" panose="02010609060101010101" pitchFamily="49" charset="-122"/>
                <a:ea typeface="楷体" panose="02010609060101010101" pitchFamily="49" charset="-122"/>
              </a:rPr>
              <a:t>水荡漾清猿啼。脚</a:t>
            </a:r>
            <a:r>
              <a:rPr lang="zh-CN" altLang="en-US" sz="2800">
                <a:solidFill>
                  <a:srgbClr val="C00000"/>
                </a:solidFill>
                <a:latin typeface="楷体" panose="02010609060101010101" pitchFamily="49" charset="-122"/>
                <a:ea typeface="楷体" panose="02010609060101010101" pitchFamily="49" charset="-122"/>
              </a:rPr>
              <a:t>著</a:t>
            </a:r>
            <a:r>
              <a:rPr lang="zh-CN" altLang="en-US" sz="2800" baseline="30000">
                <a:solidFill>
                  <a:srgbClr val="C00000"/>
                </a:solidFill>
                <a:latin typeface="楷体" panose="02010609060101010101" pitchFamily="49" charset="-122"/>
                <a:ea typeface="楷体" panose="02010609060101010101" pitchFamily="49" charset="-122"/>
              </a:rPr>
              <a:t>④</a:t>
            </a:r>
            <a:r>
              <a:rPr lang="zh-CN" altLang="en-US" sz="2800">
                <a:latin typeface="楷体" panose="02010609060101010101" pitchFamily="49" charset="-122"/>
                <a:ea typeface="楷体" panose="02010609060101010101" pitchFamily="49" charset="-122"/>
              </a:rPr>
              <a:t>谢公屐，身登青云梯。半壁见海日，空中闻天鸡。千岩万转路不定，迷花倚石忽已</a:t>
            </a:r>
            <a:r>
              <a:rPr lang="zh-CN" altLang="en-US" sz="2800">
                <a:solidFill>
                  <a:srgbClr val="C00000"/>
                </a:solidFill>
                <a:latin typeface="楷体" panose="02010609060101010101" pitchFamily="49" charset="-122"/>
                <a:ea typeface="楷体" panose="02010609060101010101" pitchFamily="49" charset="-122"/>
              </a:rPr>
              <a:t>暝</a:t>
            </a:r>
            <a:r>
              <a:rPr lang="zh-CN" altLang="en-US" sz="2800" baseline="30000">
                <a:solidFill>
                  <a:srgbClr val="C00000"/>
                </a:solidFill>
                <a:latin typeface="楷体" panose="02010609060101010101" pitchFamily="49" charset="-122"/>
                <a:ea typeface="楷体" panose="02010609060101010101" pitchFamily="49" charset="-122"/>
              </a:rPr>
              <a:t>⑤ </a:t>
            </a:r>
            <a:r>
              <a:rPr lang="zh-CN" altLang="en-US" sz="2800">
                <a:latin typeface="楷体" panose="02010609060101010101" pitchFamily="49" charset="-122"/>
                <a:ea typeface="楷体" panose="02010609060101010101" pitchFamily="49" charset="-122"/>
              </a:rPr>
              <a:t>。熊咆龙吟</a:t>
            </a:r>
            <a:r>
              <a:rPr lang="zh-CN" altLang="en-US" sz="2800">
                <a:solidFill>
                  <a:srgbClr val="C00000"/>
                </a:solidFill>
                <a:latin typeface="楷体" panose="02010609060101010101" pitchFamily="49" charset="-122"/>
                <a:ea typeface="楷体" panose="02010609060101010101" pitchFamily="49" charset="-122"/>
              </a:rPr>
              <a:t>殷</a:t>
            </a:r>
            <a:r>
              <a:rPr lang="zh-CN" altLang="en-US" sz="2800" baseline="30000">
                <a:solidFill>
                  <a:srgbClr val="C00000"/>
                </a:solidFill>
                <a:latin typeface="楷体" panose="02010609060101010101" pitchFamily="49" charset="-122"/>
                <a:ea typeface="楷体" panose="02010609060101010101" pitchFamily="49" charset="-122"/>
              </a:rPr>
              <a:t>⑥</a:t>
            </a:r>
            <a:r>
              <a:rPr lang="zh-CN" altLang="en-US" sz="2800">
                <a:latin typeface="楷体" panose="02010609060101010101" pitchFamily="49" charset="-122"/>
                <a:ea typeface="楷体" panose="02010609060101010101" pitchFamily="49" charset="-122"/>
              </a:rPr>
              <a:t>岩泉，</a:t>
            </a:r>
            <a:r>
              <a:rPr lang="zh-CN" altLang="en-US" sz="2800">
                <a:solidFill>
                  <a:srgbClr val="C00000"/>
                </a:solidFill>
                <a:latin typeface="楷体" panose="02010609060101010101" pitchFamily="49" charset="-122"/>
                <a:ea typeface="楷体" panose="02010609060101010101" pitchFamily="49" charset="-122"/>
              </a:rPr>
              <a:t>栗</a:t>
            </a:r>
            <a:r>
              <a:rPr lang="zh-CN" altLang="en-US" sz="2800" baseline="30000">
                <a:solidFill>
                  <a:srgbClr val="C00000"/>
                </a:solidFill>
                <a:latin typeface="楷体" panose="02010609060101010101" pitchFamily="49" charset="-122"/>
                <a:ea typeface="楷体" panose="02010609060101010101" pitchFamily="49" charset="-122"/>
              </a:rPr>
              <a:t>⑦</a:t>
            </a:r>
            <a:r>
              <a:rPr lang="zh-CN" altLang="en-US" sz="2800">
                <a:latin typeface="楷体" panose="02010609060101010101" pitchFamily="49" charset="-122"/>
                <a:ea typeface="楷体" panose="02010609060101010101" pitchFamily="49" charset="-122"/>
              </a:rPr>
              <a:t>深林兮</a:t>
            </a:r>
            <a:r>
              <a:rPr lang="zh-CN" altLang="en-US" sz="2800">
                <a:solidFill>
                  <a:srgbClr val="C00000"/>
                </a:solidFill>
                <a:latin typeface="楷体" panose="02010609060101010101" pitchFamily="49" charset="-122"/>
                <a:ea typeface="楷体" panose="02010609060101010101" pitchFamily="49" charset="-122"/>
              </a:rPr>
              <a:t>惊</a:t>
            </a:r>
            <a:r>
              <a:rPr lang="zh-CN" altLang="en-US" sz="2800" baseline="30000">
                <a:solidFill>
                  <a:srgbClr val="C00000"/>
                </a:solidFill>
                <a:latin typeface="楷体" panose="02010609060101010101" pitchFamily="49" charset="-122"/>
                <a:ea typeface="楷体" panose="02010609060101010101" pitchFamily="49" charset="-122"/>
              </a:rPr>
              <a:t>⑦</a:t>
            </a:r>
            <a:r>
              <a:rPr lang="zh-CN" altLang="en-US" sz="2800">
                <a:latin typeface="楷体" panose="02010609060101010101" pitchFamily="49" charset="-122"/>
                <a:ea typeface="楷体" panose="02010609060101010101" pitchFamily="49" charset="-122"/>
              </a:rPr>
              <a:t>层巅。云青青兮欲雨，水澹澹兮生烟。</a:t>
            </a:r>
          </a:p>
        </p:txBody>
      </p:sp>
      <p:sp>
        <p:nvSpPr>
          <p:cNvPr id="5" name="文本框 4">
            <a:extLst>
              <a:ext uri="{FF2B5EF4-FFF2-40B4-BE49-F238E27FC236}">
                <a16:creationId xmlns:a16="http://schemas.microsoft.com/office/drawing/2014/main" xmlns="" id="{D6F7C261-33C8-447A-B972-91BD921E9749}"/>
              </a:ext>
            </a:extLst>
          </p:cNvPr>
          <p:cNvSpPr txBox="1"/>
          <p:nvPr/>
        </p:nvSpPr>
        <p:spPr>
          <a:xfrm>
            <a:off x="0" y="4151086"/>
            <a:ext cx="12191999" cy="2706914"/>
          </a:xfrm>
          <a:prstGeom prst="rect">
            <a:avLst/>
          </a:prstGeom>
          <a:solidFill>
            <a:srgbClr val="9A0000"/>
          </a:solidFill>
        </p:spPr>
        <p:txBody>
          <a:bodyPr wrap="square" lIns="900000" rIns="900000" rtlCol="0" anchor="ctr">
            <a:noAutofit/>
          </a:bodyPr>
          <a:lstStyle/>
          <a:p>
            <a:pPr>
              <a:lnSpc>
                <a:spcPct val="120000"/>
              </a:lnSpc>
              <a:spcBef>
                <a:spcPts val="0"/>
              </a:spcBef>
              <a:spcAft>
                <a:spcPts val="0"/>
              </a:spcAft>
            </a:pPr>
            <a:r>
              <a:rPr lang="en-US" altLang="zh-CN" sz="2400" b="1">
                <a:solidFill>
                  <a:schemeClr val="bg1"/>
                </a:solidFill>
                <a:latin typeface="仿宋" panose="02010609060101010101" pitchFamily="49" charset="-122"/>
                <a:ea typeface="仿宋" panose="02010609060101010101" pitchFamily="49" charset="-122"/>
                <a:cs typeface="仿宋" panose="02010609060101010101" pitchFamily="49" charset="-122"/>
              </a:rPr>
              <a:t>【</a:t>
            </a:r>
            <a:r>
              <a:rPr lang="zh-CN" altLang="en-US" sz="2400" b="1">
                <a:solidFill>
                  <a:schemeClr val="bg1"/>
                </a:solidFill>
                <a:latin typeface="仿宋" panose="02010609060101010101" pitchFamily="49" charset="-122"/>
                <a:ea typeface="仿宋" panose="02010609060101010101" pitchFamily="49" charset="-122"/>
                <a:cs typeface="仿宋" panose="02010609060101010101" pitchFamily="49" charset="-122"/>
              </a:rPr>
              <a:t>注解</a:t>
            </a:r>
            <a:r>
              <a:rPr lang="en-US" altLang="zh-CN" sz="2400" b="1">
                <a:solidFill>
                  <a:schemeClr val="bg1"/>
                </a:solidFill>
                <a:latin typeface="仿宋" panose="02010609060101010101" pitchFamily="49" charset="-122"/>
                <a:ea typeface="仿宋" panose="02010609060101010101" pitchFamily="49" charset="-122"/>
                <a:cs typeface="仿宋" panose="02010609060101010101" pitchFamily="49" charset="-122"/>
              </a:rPr>
              <a:t>】</a:t>
            </a:r>
          </a:p>
          <a:p>
            <a:pPr>
              <a:lnSpc>
                <a:spcPct val="130000"/>
              </a:lnSpc>
              <a:spcBef>
                <a:spcPts val="0"/>
              </a:spcBef>
              <a:spcAft>
                <a:spcPts val="0"/>
              </a:spcAft>
            </a:pPr>
            <a:r>
              <a:rPr lang="zh-CN" altLang="en-US" sz="2400" b="1">
                <a:solidFill>
                  <a:schemeClr val="bg1"/>
                </a:solidFill>
                <a:latin typeface="仿宋" panose="02010609060101010101" pitchFamily="49" charset="-122"/>
                <a:ea typeface="仿宋" panose="02010609060101010101" pitchFamily="49" charset="-122"/>
                <a:cs typeface="仿宋" panose="02010609060101010101" pitchFamily="49" charset="-122"/>
              </a:rPr>
              <a:t>①因：依据 ②度：通“渡”  ③渌：清澈  ④著：穿  ⑤暝：天黑、夜晚  ⑥殷：动词，震响  ⑦栗、惊：使战栗；使震惊</a:t>
            </a:r>
          </a:p>
        </p:txBody>
      </p:sp>
    </p:spTree>
    <p:extLst>
      <p:ext uri="{BB962C8B-B14F-4D97-AF65-F5344CB8AC3E}">
        <p14:creationId xmlns:p14="http://schemas.microsoft.com/office/powerpoint/2010/main" val="434708776"/>
      </p:ext>
    </p:extLst>
  </p:cSld>
  <p:clrMapOvr>
    <a:masterClrMapping/>
  </p:clrMapOvr>
  <p:transition spd="slow">
    <p:fade/>
  </p:transition>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2F7FA"/>
        </a:solidFill>
        <a:effectLst/>
      </p:bgPr>
    </p:bg>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xmlns="" id="{D6F7C261-33C8-447A-B972-91BD921E9749}"/>
              </a:ext>
            </a:extLst>
          </p:cNvPr>
          <p:cNvSpPr txBox="1"/>
          <p:nvPr/>
        </p:nvSpPr>
        <p:spPr>
          <a:xfrm>
            <a:off x="0" y="0"/>
            <a:ext cx="12191999" cy="6858000"/>
          </a:xfrm>
          <a:prstGeom prst="rect">
            <a:avLst/>
          </a:prstGeom>
          <a:solidFill>
            <a:srgbClr val="9A0000"/>
          </a:solidFill>
        </p:spPr>
        <p:txBody>
          <a:bodyPr wrap="square" lIns="900000" rIns="900000" rtlCol="0" anchor="ctr">
            <a:noAutofit/>
          </a:bodyPr>
          <a:lstStyle/>
          <a:p>
            <a:pPr>
              <a:lnSpc>
                <a:spcPct val="120000"/>
              </a:lnSpc>
              <a:spcBef>
                <a:spcPts val="0"/>
              </a:spcBef>
              <a:spcAft>
                <a:spcPts val="0"/>
              </a:spcAft>
            </a:pPr>
            <a:r>
              <a:rPr lang="en-US" altLang="zh-CN" sz="2400" b="1">
                <a:solidFill>
                  <a:schemeClr val="bg1"/>
                </a:solidFill>
                <a:latin typeface="仿宋" panose="02010609060101010101" pitchFamily="49" charset="-122"/>
                <a:ea typeface="仿宋" panose="02010609060101010101" pitchFamily="49" charset="-122"/>
                <a:cs typeface="仿宋" panose="02010609060101010101" pitchFamily="49" charset="-122"/>
              </a:rPr>
              <a:t>【</a:t>
            </a:r>
            <a:r>
              <a:rPr lang="zh-CN" altLang="en-US" sz="2400" b="1">
                <a:solidFill>
                  <a:schemeClr val="bg1"/>
                </a:solidFill>
                <a:latin typeface="仿宋" panose="02010609060101010101" pitchFamily="49" charset="-122"/>
                <a:ea typeface="仿宋" panose="02010609060101010101" pitchFamily="49" charset="-122"/>
                <a:cs typeface="仿宋" panose="02010609060101010101" pitchFamily="49" charset="-122"/>
              </a:rPr>
              <a:t>译文</a:t>
            </a:r>
            <a:r>
              <a:rPr lang="en-US" altLang="zh-CN" sz="2400" b="1">
                <a:solidFill>
                  <a:schemeClr val="bg1"/>
                </a:solidFill>
                <a:latin typeface="仿宋" panose="02010609060101010101" pitchFamily="49" charset="-122"/>
                <a:ea typeface="仿宋" panose="02010609060101010101" pitchFamily="49" charset="-122"/>
                <a:cs typeface="仿宋" panose="02010609060101010101" pitchFamily="49" charset="-122"/>
              </a:rPr>
              <a:t>】</a:t>
            </a:r>
          </a:p>
          <a:p>
            <a:pPr>
              <a:lnSpc>
                <a:spcPct val="130000"/>
              </a:lnSpc>
              <a:spcBef>
                <a:spcPts val="0"/>
              </a:spcBef>
              <a:spcAft>
                <a:spcPts val="0"/>
              </a:spcAft>
            </a:pPr>
            <a:r>
              <a:rPr lang="zh-CN" altLang="en-US" sz="2400" b="1">
                <a:solidFill>
                  <a:schemeClr val="bg1"/>
                </a:solidFill>
                <a:latin typeface="仿宋" panose="02010609060101010101" pitchFamily="49" charset="-122"/>
                <a:ea typeface="仿宋" panose="02010609060101010101" pitchFamily="49" charset="-122"/>
                <a:cs typeface="仿宋" panose="02010609060101010101" pitchFamily="49" charset="-122"/>
              </a:rPr>
              <a:t>我想根据这（传说），梦游一趟越地（的天姥山），梦中，一个夜晚飞渡过月光映照下的镜湖。湖上的月光映照着我的身影，送我到剡溪。诗人谢灵运游天姥山时住宿的地方现在还存在，清澈的溪流水波荡漾，山中的猿猴叫声极为凄清。（我）脚穿谢公游山时穿的木屐，亲自攀登直入云霄的天梯（高峻陡峭的山路）。在半山腰就看见从海上升起的太阳，在山顶上可以听到天鸡啼鸣。无数山岩重叠，道路曲折回旋，没有一定（的方向）。（由于）迷恋奇花，倚着山石，不觉已经天黑了。岩泉发出的响声，像熊在怒吼，龙在长鸣，使幽静的树林战栗使层层山岩震惊。乌云黑沉沉啊要下雨了，水波荡漾升起阵阵烟雾。</a:t>
            </a:r>
          </a:p>
        </p:txBody>
      </p:sp>
    </p:spTree>
    <p:extLst>
      <p:ext uri="{BB962C8B-B14F-4D97-AF65-F5344CB8AC3E}">
        <p14:creationId xmlns:p14="http://schemas.microsoft.com/office/powerpoint/2010/main" val="866053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2F7FA"/>
        </a:solidFill>
        <a:effectLst/>
      </p:bgPr>
    </p:bg>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2F601A22-45D1-41D2-BC42-C4DB0F9B28F1}"/>
              </a:ext>
            </a:extLst>
          </p:cNvPr>
          <p:cNvSpPr>
            <a:spLocks noGrp="1"/>
          </p:cNvSpPr>
          <p:nvPr>
            <p:ph type="body" sz="quarter" idx="10"/>
          </p:nvPr>
        </p:nvSpPr>
        <p:spPr/>
        <p:txBody>
          <a:bodyPr/>
          <a:lstStyle/>
          <a:p>
            <a:r>
              <a:rPr lang="zh-CN" altLang="en-US"/>
              <a:t>诗文解读</a:t>
            </a:r>
            <a:r>
              <a:rPr lang="en-US" altLang="zh-CN"/>
              <a:t>--</a:t>
            </a:r>
            <a:r>
              <a:rPr lang="zh-CN" altLang="en-US"/>
              <a:t>第二段</a:t>
            </a:r>
          </a:p>
        </p:txBody>
      </p:sp>
      <p:sp>
        <p:nvSpPr>
          <p:cNvPr id="4" name="文本框 3">
            <a:extLst>
              <a:ext uri="{FF2B5EF4-FFF2-40B4-BE49-F238E27FC236}">
                <a16:creationId xmlns:a16="http://schemas.microsoft.com/office/drawing/2014/main" xmlns="" id="{4DA3DE07-DC77-45AE-9DAC-3598E80A7E8E}"/>
              </a:ext>
            </a:extLst>
          </p:cNvPr>
          <p:cNvSpPr txBox="1"/>
          <p:nvPr/>
        </p:nvSpPr>
        <p:spPr>
          <a:xfrm>
            <a:off x="997130" y="1452469"/>
            <a:ext cx="10164356" cy="2091919"/>
          </a:xfrm>
          <a:prstGeom prst="rect">
            <a:avLst/>
          </a:prstGeom>
          <a:noFill/>
        </p:spPr>
        <p:txBody>
          <a:bodyPr wrap="square" rtlCol="0" anchor="t">
            <a:spAutoFit/>
          </a:bodyPr>
          <a:lstStyle/>
          <a:p>
            <a:pPr fontAlgn="auto">
              <a:lnSpc>
                <a:spcPct val="120000"/>
              </a:lnSpc>
            </a:pPr>
            <a:r>
              <a:rPr lang="zh-CN" altLang="en-US" sz="2800">
                <a:solidFill>
                  <a:srgbClr val="C00000"/>
                </a:solidFill>
                <a:latin typeface="楷体" panose="02010609060101010101" pitchFamily="49" charset="-122"/>
                <a:ea typeface="楷体" panose="02010609060101010101" pitchFamily="49" charset="-122"/>
              </a:rPr>
              <a:t>列缺</a:t>
            </a:r>
            <a:r>
              <a:rPr lang="zh-CN" altLang="en-US" sz="2800" baseline="30000">
                <a:solidFill>
                  <a:srgbClr val="C00000"/>
                </a:solidFill>
                <a:latin typeface="楷体" panose="02010609060101010101" pitchFamily="49" charset="-122"/>
                <a:ea typeface="楷体" panose="02010609060101010101" pitchFamily="49" charset="-122"/>
              </a:rPr>
              <a:t>①</a:t>
            </a:r>
            <a:r>
              <a:rPr lang="zh-CN" altLang="en-US" sz="2800">
                <a:latin typeface="楷体" panose="02010609060101010101" pitchFamily="49" charset="-122"/>
                <a:ea typeface="楷体" panose="02010609060101010101" pitchFamily="49" charset="-122"/>
              </a:rPr>
              <a:t>霹雳，丘峦崩摧，洞天石扉，</a:t>
            </a:r>
            <a:r>
              <a:rPr lang="zh-CN" altLang="en-US" sz="2800">
                <a:solidFill>
                  <a:srgbClr val="C00000"/>
                </a:solidFill>
                <a:latin typeface="楷体" panose="02010609060101010101" pitchFamily="49" charset="-122"/>
                <a:ea typeface="楷体" panose="02010609060101010101" pitchFamily="49" charset="-122"/>
              </a:rPr>
              <a:t>訇然</a:t>
            </a:r>
            <a:r>
              <a:rPr lang="zh-CN" altLang="en-US" sz="2800" baseline="30000">
                <a:solidFill>
                  <a:srgbClr val="C00000"/>
                </a:solidFill>
                <a:latin typeface="楷体" panose="02010609060101010101" pitchFamily="49" charset="-122"/>
                <a:ea typeface="楷体" panose="02010609060101010101" pitchFamily="49" charset="-122"/>
              </a:rPr>
              <a:t>②</a:t>
            </a:r>
            <a:r>
              <a:rPr lang="zh-CN" altLang="en-US" sz="2800">
                <a:latin typeface="楷体" panose="02010609060101010101" pitchFamily="49" charset="-122"/>
                <a:ea typeface="楷体" panose="02010609060101010101" pitchFamily="49" charset="-122"/>
              </a:rPr>
              <a:t>中开。</a:t>
            </a:r>
            <a:r>
              <a:rPr lang="zh-CN" altLang="en-US" sz="2800">
                <a:solidFill>
                  <a:srgbClr val="C00000"/>
                </a:solidFill>
                <a:latin typeface="楷体" panose="02010609060101010101" pitchFamily="49" charset="-122"/>
                <a:ea typeface="楷体" panose="02010609060101010101" pitchFamily="49" charset="-122"/>
              </a:rPr>
              <a:t>青冥</a:t>
            </a:r>
            <a:r>
              <a:rPr lang="zh-CN" altLang="en-US" sz="2800" baseline="30000">
                <a:solidFill>
                  <a:srgbClr val="C00000"/>
                </a:solidFill>
                <a:latin typeface="楷体" panose="02010609060101010101" pitchFamily="49" charset="-122"/>
                <a:ea typeface="楷体" panose="02010609060101010101" pitchFamily="49" charset="-122"/>
              </a:rPr>
              <a:t>③</a:t>
            </a:r>
            <a:r>
              <a:rPr lang="zh-CN" altLang="en-US" sz="2800">
                <a:latin typeface="楷体" panose="02010609060101010101" pitchFamily="49" charset="-122"/>
                <a:ea typeface="楷体" panose="02010609060101010101" pitchFamily="49" charset="-122"/>
              </a:rPr>
              <a:t>浩荡不见底，日月照耀金银台。霓为衣兮风为马，云之君兮纷纷而来下。虎</a:t>
            </a:r>
            <a:r>
              <a:rPr lang="zh-CN" altLang="en-US" sz="2800">
                <a:solidFill>
                  <a:srgbClr val="C00000"/>
                </a:solidFill>
                <a:latin typeface="楷体" panose="02010609060101010101" pitchFamily="49" charset="-122"/>
                <a:ea typeface="楷体" panose="02010609060101010101" pitchFamily="49" charset="-122"/>
              </a:rPr>
              <a:t>鼓</a:t>
            </a:r>
            <a:r>
              <a:rPr lang="zh-CN" altLang="en-US" sz="2800" baseline="30000">
                <a:solidFill>
                  <a:srgbClr val="C00000"/>
                </a:solidFill>
                <a:latin typeface="楷体" panose="02010609060101010101" pitchFamily="49" charset="-122"/>
                <a:ea typeface="楷体" panose="02010609060101010101" pitchFamily="49" charset="-122"/>
              </a:rPr>
              <a:t>④</a:t>
            </a:r>
            <a:r>
              <a:rPr lang="zh-CN" altLang="en-US" sz="2800">
                <a:latin typeface="楷体" panose="02010609060101010101" pitchFamily="49" charset="-122"/>
                <a:ea typeface="楷体" panose="02010609060101010101" pitchFamily="49" charset="-122"/>
              </a:rPr>
              <a:t>瑟兮鸾</a:t>
            </a:r>
            <a:r>
              <a:rPr lang="zh-CN" altLang="en-US" sz="2800">
                <a:solidFill>
                  <a:srgbClr val="C00000"/>
                </a:solidFill>
                <a:latin typeface="楷体" panose="02010609060101010101" pitchFamily="49" charset="-122"/>
                <a:ea typeface="楷体" panose="02010609060101010101" pitchFamily="49" charset="-122"/>
              </a:rPr>
              <a:t>回</a:t>
            </a:r>
            <a:r>
              <a:rPr lang="zh-CN" altLang="en-US" sz="2800" baseline="30000">
                <a:solidFill>
                  <a:srgbClr val="C00000"/>
                </a:solidFill>
                <a:latin typeface="楷体" panose="02010609060101010101" pitchFamily="49" charset="-122"/>
                <a:ea typeface="楷体" panose="02010609060101010101" pitchFamily="49" charset="-122"/>
              </a:rPr>
              <a:t>⑤</a:t>
            </a:r>
            <a:r>
              <a:rPr lang="zh-CN" altLang="en-US" sz="2800">
                <a:latin typeface="楷体" panose="02010609060101010101" pitchFamily="49" charset="-122"/>
                <a:ea typeface="楷体" panose="02010609060101010101" pitchFamily="49" charset="-122"/>
              </a:rPr>
              <a:t>车，仙之人兮列如麻。忽魂悸以魄动，</a:t>
            </a:r>
            <a:r>
              <a:rPr lang="zh-CN" altLang="en-US" sz="2800">
                <a:solidFill>
                  <a:srgbClr val="C00000"/>
                </a:solidFill>
                <a:latin typeface="楷体" panose="02010609060101010101" pitchFamily="49" charset="-122"/>
                <a:ea typeface="楷体" panose="02010609060101010101" pitchFamily="49" charset="-122"/>
              </a:rPr>
              <a:t>恍</a:t>
            </a:r>
            <a:r>
              <a:rPr lang="zh-CN" altLang="en-US" sz="2800" baseline="30000">
                <a:solidFill>
                  <a:srgbClr val="C00000"/>
                </a:solidFill>
                <a:latin typeface="楷体" panose="02010609060101010101" pitchFamily="49" charset="-122"/>
                <a:ea typeface="楷体" panose="02010609060101010101" pitchFamily="49" charset="-122"/>
              </a:rPr>
              <a:t>⑥</a:t>
            </a:r>
            <a:r>
              <a:rPr lang="zh-CN" altLang="en-US" sz="2800">
                <a:latin typeface="楷体" panose="02010609060101010101" pitchFamily="49" charset="-122"/>
                <a:ea typeface="楷体" panose="02010609060101010101" pitchFamily="49" charset="-122"/>
              </a:rPr>
              <a:t>惊起而长嗟。惟觉时之枕席，失</a:t>
            </a:r>
            <a:r>
              <a:rPr lang="zh-CN" altLang="en-US" sz="2800">
                <a:solidFill>
                  <a:srgbClr val="C00000"/>
                </a:solidFill>
                <a:latin typeface="楷体" panose="02010609060101010101" pitchFamily="49" charset="-122"/>
                <a:ea typeface="楷体" panose="02010609060101010101" pitchFamily="49" charset="-122"/>
              </a:rPr>
              <a:t>向来</a:t>
            </a:r>
            <a:r>
              <a:rPr lang="zh-CN" altLang="en-US" sz="2800" baseline="30000">
                <a:solidFill>
                  <a:srgbClr val="C00000"/>
                </a:solidFill>
                <a:latin typeface="楷体" panose="02010609060101010101" pitchFamily="49" charset="-122"/>
                <a:ea typeface="楷体" panose="02010609060101010101" pitchFamily="49" charset="-122"/>
              </a:rPr>
              <a:t>⑦</a:t>
            </a:r>
            <a:r>
              <a:rPr lang="zh-CN" altLang="en-US" sz="2800">
                <a:latin typeface="楷体" panose="02010609060101010101" pitchFamily="49" charset="-122"/>
                <a:ea typeface="楷体" panose="02010609060101010101" pitchFamily="49" charset="-122"/>
              </a:rPr>
              <a:t>之烟霞。</a:t>
            </a:r>
          </a:p>
        </p:txBody>
      </p:sp>
      <p:sp>
        <p:nvSpPr>
          <p:cNvPr id="5" name="文本框 4">
            <a:extLst>
              <a:ext uri="{FF2B5EF4-FFF2-40B4-BE49-F238E27FC236}">
                <a16:creationId xmlns:a16="http://schemas.microsoft.com/office/drawing/2014/main" xmlns="" id="{D6F7C261-33C8-447A-B972-91BD921E9749}"/>
              </a:ext>
            </a:extLst>
          </p:cNvPr>
          <p:cNvSpPr txBox="1"/>
          <p:nvPr/>
        </p:nvSpPr>
        <p:spPr>
          <a:xfrm>
            <a:off x="0" y="4151086"/>
            <a:ext cx="12191999" cy="2706914"/>
          </a:xfrm>
          <a:prstGeom prst="rect">
            <a:avLst/>
          </a:prstGeom>
          <a:solidFill>
            <a:srgbClr val="9A0000"/>
          </a:solidFill>
        </p:spPr>
        <p:txBody>
          <a:bodyPr wrap="square" lIns="900000" rIns="900000" rtlCol="0" anchor="ctr">
            <a:noAutofit/>
          </a:bodyPr>
          <a:lstStyle/>
          <a:p>
            <a:pPr>
              <a:lnSpc>
                <a:spcPct val="120000"/>
              </a:lnSpc>
              <a:spcBef>
                <a:spcPts val="0"/>
              </a:spcBef>
              <a:spcAft>
                <a:spcPts val="0"/>
              </a:spcAft>
            </a:pPr>
            <a:r>
              <a:rPr lang="en-US" altLang="zh-CN" sz="2400" b="1">
                <a:solidFill>
                  <a:schemeClr val="bg1"/>
                </a:solidFill>
                <a:latin typeface="仿宋" panose="02010609060101010101" pitchFamily="49" charset="-122"/>
                <a:ea typeface="仿宋" panose="02010609060101010101" pitchFamily="49" charset="-122"/>
                <a:cs typeface="仿宋" panose="02010609060101010101" pitchFamily="49" charset="-122"/>
              </a:rPr>
              <a:t>【</a:t>
            </a:r>
            <a:r>
              <a:rPr lang="zh-CN" altLang="en-US" sz="2400" b="1">
                <a:solidFill>
                  <a:schemeClr val="bg1"/>
                </a:solidFill>
                <a:latin typeface="仿宋" panose="02010609060101010101" pitchFamily="49" charset="-122"/>
                <a:ea typeface="仿宋" panose="02010609060101010101" pitchFamily="49" charset="-122"/>
                <a:cs typeface="仿宋" panose="02010609060101010101" pitchFamily="49" charset="-122"/>
              </a:rPr>
              <a:t>注解</a:t>
            </a:r>
            <a:r>
              <a:rPr lang="en-US" altLang="zh-CN" sz="2400" b="1">
                <a:solidFill>
                  <a:schemeClr val="bg1"/>
                </a:solidFill>
                <a:latin typeface="仿宋" panose="02010609060101010101" pitchFamily="49" charset="-122"/>
                <a:ea typeface="仿宋" panose="02010609060101010101" pitchFamily="49" charset="-122"/>
                <a:cs typeface="仿宋" panose="02010609060101010101" pitchFamily="49" charset="-122"/>
              </a:rPr>
              <a:t>】</a:t>
            </a:r>
          </a:p>
          <a:p>
            <a:pPr>
              <a:lnSpc>
                <a:spcPct val="130000"/>
              </a:lnSpc>
              <a:spcBef>
                <a:spcPts val="0"/>
              </a:spcBef>
              <a:spcAft>
                <a:spcPts val="0"/>
              </a:spcAft>
            </a:pPr>
            <a:r>
              <a:rPr lang="zh-CN" altLang="en-US" sz="2400" b="1">
                <a:solidFill>
                  <a:schemeClr val="bg1"/>
                </a:solidFill>
                <a:latin typeface="仿宋" panose="02010609060101010101" pitchFamily="49" charset="-122"/>
                <a:ea typeface="仿宋" panose="02010609060101010101" pitchFamily="49" charset="-122"/>
                <a:cs typeface="仿宋" panose="02010609060101010101" pitchFamily="49" charset="-122"/>
              </a:rPr>
              <a:t>①列缺：闪电，“列”通“裂” ②訇然：形容声音很大  ③青冥：天空  ④鼓：弹奏  ⑤回：回旋、运转  ⑥恍：恍然、猛然  ⑦向来：原来</a:t>
            </a:r>
          </a:p>
        </p:txBody>
      </p:sp>
    </p:spTree>
    <p:extLst>
      <p:ext uri="{BB962C8B-B14F-4D97-AF65-F5344CB8AC3E}">
        <p14:creationId xmlns:p14="http://schemas.microsoft.com/office/powerpoint/2010/main" val="2790898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2F7FA"/>
        </a:solidFill>
        <a:effectLst/>
      </p:bgPr>
    </p:bg>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xmlns="" id="{D6F7C261-33C8-447A-B972-91BD921E9749}"/>
              </a:ext>
            </a:extLst>
          </p:cNvPr>
          <p:cNvSpPr txBox="1"/>
          <p:nvPr/>
        </p:nvSpPr>
        <p:spPr>
          <a:xfrm>
            <a:off x="0" y="0"/>
            <a:ext cx="12191999" cy="6858000"/>
          </a:xfrm>
          <a:prstGeom prst="rect">
            <a:avLst/>
          </a:prstGeom>
          <a:solidFill>
            <a:srgbClr val="9A0000"/>
          </a:solidFill>
        </p:spPr>
        <p:txBody>
          <a:bodyPr wrap="square" lIns="900000" rIns="900000" rtlCol="0" anchor="ctr">
            <a:noAutofit/>
          </a:bodyPr>
          <a:lstStyle/>
          <a:p>
            <a:pPr>
              <a:lnSpc>
                <a:spcPct val="120000"/>
              </a:lnSpc>
              <a:spcBef>
                <a:spcPts val="0"/>
              </a:spcBef>
              <a:spcAft>
                <a:spcPts val="0"/>
              </a:spcAft>
            </a:pPr>
            <a:r>
              <a:rPr lang="en-US" altLang="zh-CN" sz="2400" b="1">
                <a:solidFill>
                  <a:schemeClr val="bg1"/>
                </a:solidFill>
                <a:latin typeface="仿宋" panose="02010609060101010101" pitchFamily="49" charset="-122"/>
                <a:ea typeface="仿宋" panose="02010609060101010101" pitchFamily="49" charset="-122"/>
                <a:cs typeface="仿宋" panose="02010609060101010101" pitchFamily="49" charset="-122"/>
              </a:rPr>
              <a:t>【</a:t>
            </a:r>
            <a:r>
              <a:rPr lang="zh-CN" altLang="en-US" sz="2400" b="1">
                <a:solidFill>
                  <a:schemeClr val="bg1"/>
                </a:solidFill>
                <a:latin typeface="仿宋" panose="02010609060101010101" pitchFamily="49" charset="-122"/>
                <a:ea typeface="仿宋" panose="02010609060101010101" pitchFamily="49" charset="-122"/>
                <a:cs typeface="仿宋" panose="02010609060101010101" pitchFamily="49" charset="-122"/>
              </a:rPr>
              <a:t>译文</a:t>
            </a:r>
            <a:r>
              <a:rPr lang="en-US" altLang="zh-CN" sz="2400" b="1">
                <a:solidFill>
                  <a:schemeClr val="bg1"/>
                </a:solidFill>
                <a:latin typeface="仿宋" panose="02010609060101010101" pitchFamily="49" charset="-122"/>
                <a:ea typeface="仿宋" panose="02010609060101010101" pitchFamily="49" charset="-122"/>
                <a:cs typeface="仿宋" panose="02010609060101010101" pitchFamily="49" charset="-122"/>
              </a:rPr>
              <a:t>】</a:t>
            </a:r>
          </a:p>
          <a:p>
            <a:pPr>
              <a:lnSpc>
                <a:spcPct val="130000"/>
              </a:lnSpc>
              <a:spcBef>
                <a:spcPts val="0"/>
              </a:spcBef>
              <a:spcAft>
                <a:spcPts val="0"/>
              </a:spcAft>
            </a:pPr>
            <a:r>
              <a:rPr lang="zh-CN" altLang="en-US" sz="2400" b="1">
                <a:solidFill>
                  <a:schemeClr val="bg1"/>
                </a:solidFill>
                <a:latin typeface="仿宋" panose="02010609060101010101" pitchFamily="49" charset="-122"/>
                <a:ea typeface="仿宋" panose="02010609060101010101" pitchFamily="49" charset="-122"/>
                <a:cs typeface="仿宋" panose="02010609060101010101" pitchFamily="49" charset="-122"/>
              </a:rPr>
              <a:t>闪电迅雷，使山峦崩裂。仙府的石门，轰隆一声从中间打开了，洞中蔚蓝的天空广阔无际，看不到尽头，日月的光辉照耀着金银筑成的宫殿。云中的神仙用彩虹做衣裳，把清风当作马，一个接一个地下来了。老虎弹奏着琴瑟，鸾鸟驾着车，仙人成群结队多得像麻一样。猛然间（我）心惊胆颤，猛然一惊而起，不禁长声叹息，醒来时见到的只有枕头床席还在，刚才梦中的烟雾云霞消失了。</a:t>
            </a:r>
          </a:p>
        </p:txBody>
      </p:sp>
    </p:spTree>
    <p:extLst>
      <p:ext uri="{BB962C8B-B14F-4D97-AF65-F5344CB8AC3E}">
        <p14:creationId xmlns:p14="http://schemas.microsoft.com/office/powerpoint/2010/main" val="2296976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2F7FA"/>
        </a:solidFill>
        <a:effectLst/>
      </p:bgPr>
    </p:bg>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2F601A22-45D1-41D2-BC42-C4DB0F9B28F1}"/>
              </a:ext>
            </a:extLst>
          </p:cNvPr>
          <p:cNvSpPr>
            <a:spLocks noGrp="1"/>
          </p:cNvSpPr>
          <p:nvPr>
            <p:ph type="body" sz="quarter" idx="10"/>
          </p:nvPr>
        </p:nvSpPr>
        <p:spPr/>
        <p:txBody>
          <a:bodyPr/>
          <a:lstStyle/>
          <a:p>
            <a:r>
              <a:rPr lang="zh-CN" altLang="en-US"/>
              <a:t>诗文解读</a:t>
            </a:r>
            <a:r>
              <a:rPr lang="en-US" altLang="zh-CN"/>
              <a:t>--</a:t>
            </a:r>
            <a:r>
              <a:rPr lang="zh-CN" altLang="en-US"/>
              <a:t>第二段</a:t>
            </a:r>
          </a:p>
        </p:txBody>
      </p:sp>
      <p:sp>
        <p:nvSpPr>
          <p:cNvPr id="2" name="文本框 1">
            <a:extLst>
              <a:ext uri="{FF2B5EF4-FFF2-40B4-BE49-F238E27FC236}">
                <a16:creationId xmlns:a16="http://schemas.microsoft.com/office/drawing/2014/main" xmlns="" id="{3179CE56-17C8-4BE9-859C-7898A2E386CD}"/>
              </a:ext>
            </a:extLst>
          </p:cNvPr>
          <p:cNvSpPr txBox="1"/>
          <p:nvPr/>
        </p:nvSpPr>
        <p:spPr>
          <a:xfrm>
            <a:off x="997131" y="1565362"/>
            <a:ext cx="6165669" cy="637675"/>
          </a:xfrm>
          <a:prstGeom prst="rect">
            <a:avLst/>
          </a:prstGeom>
          <a:noFill/>
        </p:spPr>
        <p:txBody>
          <a:bodyPr wrap="square" rtlCol="0" anchor="t">
            <a:spAutoFit/>
          </a:bodyPr>
          <a:lstStyle/>
          <a:p>
            <a:pPr fontAlgn="auto">
              <a:lnSpc>
                <a:spcPct val="150000"/>
              </a:lnSpc>
              <a:spcAft>
                <a:spcPts val="2000"/>
              </a:spcAft>
            </a:pPr>
            <a:r>
              <a:rPr lang="zh-CN" altLang="en-US" sz="2800">
                <a:latin typeface="楷体" panose="02010609060101010101" pitchFamily="49" charset="-122"/>
                <a:ea typeface="楷体" panose="02010609060101010101" pitchFamily="49" charset="-122"/>
              </a:rPr>
              <a:t>我欲因之梦吴越。</a:t>
            </a:r>
          </a:p>
        </p:txBody>
      </p:sp>
      <p:sp>
        <p:nvSpPr>
          <p:cNvPr id="8" name="文本框 7">
            <a:extLst>
              <a:ext uri="{FF2B5EF4-FFF2-40B4-BE49-F238E27FC236}">
                <a16:creationId xmlns:a16="http://schemas.microsoft.com/office/drawing/2014/main" xmlns="" id="{84F9E439-92B9-4438-A224-3840E762CE3C}"/>
              </a:ext>
            </a:extLst>
          </p:cNvPr>
          <p:cNvSpPr txBox="1"/>
          <p:nvPr/>
        </p:nvSpPr>
        <p:spPr>
          <a:xfrm>
            <a:off x="5038112" y="1676454"/>
            <a:ext cx="4698722" cy="584775"/>
          </a:xfrm>
          <a:prstGeom prst="rect">
            <a:avLst/>
          </a:prstGeom>
          <a:noFill/>
        </p:spPr>
        <p:txBody>
          <a:bodyPr wrap="none" rtlCol="0">
            <a:spAutoFit/>
          </a:bodyPr>
          <a:lstStyle/>
          <a:p>
            <a:r>
              <a:rPr lang="zh-CN" altLang="en-US" sz="3200">
                <a:solidFill>
                  <a:srgbClr val="C00000"/>
                </a:solidFill>
                <a:latin typeface="隶书" panose="02010509060101010101" pitchFamily="49" charset="-122"/>
                <a:ea typeface="隶书" panose="02010509060101010101" pitchFamily="49" charset="-122"/>
              </a:rPr>
              <a:t>过渡句（现实</a:t>
            </a:r>
            <a:r>
              <a:rPr lang="en-US" altLang="zh-CN" sz="3200">
                <a:solidFill>
                  <a:srgbClr val="C00000"/>
                </a:solidFill>
                <a:latin typeface="隶书" panose="02010509060101010101" pitchFamily="49" charset="-122"/>
                <a:ea typeface="隶书" panose="02010509060101010101" pitchFamily="49" charset="-122"/>
              </a:rPr>
              <a:t>——</a:t>
            </a:r>
            <a:r>
              <a:rPr lang="zh-CN" altLang="en-US" sz="3200">
                <a:solidFill>
                  <a:srgbClr val="C00000"/>
                </a:solidFill>
                <a:latin typeface="隶书" panose="02010509060101010101" pitchFamily="49" charset="-122"/>
                <a:ea typeface="隶书" panose="02010509060101010101" pitchFamily="49" charset="-122"/>
              </a:rPr>
              <a:t>梦境）</a:t>
            </a:r>
          </a:p>
        </p:txBody>
      </p:sp>
      <p:sp>
        <p:nvSpPr>
          <p:cNvPr id="10" name="矩形 9">
            <a:extLst>
              <a:ext uri="{FF2B5EF4-FFF2-40B4-BE49-F238E27FC236}">
                <a16:creationId xmlns:a16="http://schemas.microsoft.com/office/drawing/2014/main" xmlns="" id="{CB255DEF-3BC1-45DD-AAA6-7483B740F6D1}"/>
              </a:ext>
            </a:extLst>
          </p:cNvPr>
          <p:cNvSpPr/>
          <p:nvPr/>
        </p:nvSpPr>
        <p:spPr>
          <a:xfrm>
            <a:off x="4709098" y="1685914"/>
            <a:ext cx="95431" cy="56585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xmlns="" id="{7FF2AD9B-6429-41C2-B814-7EE53F18A074}"/>
              </a:ext>
            </a:extLst>
          </p:cNvPr>
          <p:cNvSpPr txBox="1"/>
          <p:nvPr/>
        </p:nvSpPr>
        <p:spPr>
          <a:xfrm>
            <a:off x="997131" y="2699101"/>
            <a:ext cx="6316153" cy="892552"/>
          </a:xfrm>
          <a:prstGeom prst="rect">
            <a:avLst/>
          </a:prstGeom>
          <a:noFill/>
        </p:spPr>
        <p:txBody>
          <a:bodyPr wrap="none" rtlCol="0" anchor="t">
            <a:spAutoFit/>
          </a:bodyPr>
          <a:lstStyle/>
          <a:p>
            <a:pPr algn="l"/>
            <a:r>
              <a:rPr lang="zh-CN" altLang="en-US" sz="2800" b="1" dirty="0">
                <a:latin typeface="宋体" panose="02010600030101010101" pitchFamily="2" charset="-122"/>
                <a:ea typeface="宋体" panose="02010600030101010101" pitchFamily="2" charset="-122"/>
                <a:sym typeface="+mn-ea"/>
              </a:rPr>
              <a:t>思考：梦境部分可以细分为几个</a:t>
            </a:r>
            <a:r>
              <a:rPr lang="zh-CN" altLang="en-US" sz="2800" b="1">
                <a:latin typeface="宋体" panose="02010600030101010101" pitchFamily="2" charset="-122"/>
                <a:ea typeface="宋体" panose="02010600030101010101" pitchFamily="2" charset="-122"/>
                <a:sym typeface="+mn-ea"/>
              </a:rPr>
              <a:t>画面？</a:t>
            </a:r>
            <a:endParaRPr lang="en-US" altLang="zh-CN" sz="2800" b="1">
              <a:latin typeface="宋体" panose="02010600030101010101" pitchFamily="2" charset="-122"/>
              <a:ea typeface="宋体" panose="02010600030101010101" pitchFamily="2" charset="-122"/>
              <a:sym typeface="+mn-ea"/>
            </a:endParaRPr>
          </a:p>
          <a:p>
            <a:pPr algn="l"/>
            <a:r>
              <a:rPr lang="zh-CN" altLang="en-US" sz="2400" i="1">
                <a:latin typeface="仿宋" panose="02010609060101010101" pitchFamily="49" charset="-122"/>
                <a:ea typeface="仿宋" panose="02010609060101010101" pitchFamily="49" charset="-122"/>
                <a:sym typeface="+mn-ea"/>
              </a:rPr>
              <a:t>（</a:t>
            </a:r>
            <a:r>
              <a:rPr lang="zh-CN" altLang="en-US" sz="2400" i="1" dirty="0">
                <a:latin typeface="仿宋" panose="02010609060101010101" pitchFamily="49" charset="-122"/>
                <a:ea typeface="仿宋" panose="02010609060101010101" pitchFamily="49" charset="-122"/>
                <a:sym typeface="+mn-ea"/>
              </a:rPr>
              <a:t>以地点和时间作为划分依据）</a:t>
            </a:r>
          </a:p>
        </p:txBody>
      </p:sp>
      <p:grpSp>
        <p:nvGrpSpPr>
          <p:cNvPr id="29" name="组合 28">
            <a:extLst>
              <a:ext uri="{FF2B5EF4-FFF2-40B4-BE49-F238E27FC236}">
                <a16:creationId xmlns:a16="http://schemas.microsoft.com/office/drawing/2014/main" xmlns="" id="{B0F79DCD-5A14-45B7-811C-B0764BB76B9C}"/>
              </a:ext>
            </a:extLst>
          </p:cNvPr>
          <p:cNvGrpSpPr/>
          <p:nvPr/>
        </p:nvGrpSpPr>
        <p:grpSpPr>
          <a:xfrm>
            <a:off x="1068070" y="3856675"/>
            <a:ext cx="2540000" cy="2081623"/>
            <a:chOff x="1068070" y="3856675"/>
            <a:chExt cx="2540000" cy="2081623"/>
          </a:xfrm>
        </p:grpSpPr>
        <p:sp>
          <p:nvSpPr>
            <p:cNvPr id="14" name="文本框 13">
              <a:extLst>
                <a:ext uri="{FF2B5EF4-FFF2-40B4-BE49-F238E27FC236}">
                  <a16:creationId xmlns:a16="http://schemas.microsoft.com/office/drawing/2014/main" xmlns="" id="{B7D92956-9AE0-421D-B5F5-A8068D5075BE}"/>
                </a:ext>
              </a:extLst>
            </p:cNvPr>
            <p:cNvSpPr txBox="1"/>
            <p:nvPr/>
          </p:nvSpPr>
          <p:spPr>
            <a:xfrm>
              <a:off x="1068070" y="5416328"/>
              <a:ext cx="2540000" cy="521970"/>
            </a:xfrm>
            <a:prstGeom prst="rect">
              <a:avLst/>
            </a:prstGeom>
            <a:noFill/>
          </p:spPr>
          <p:txBody>
            <a:bodyPr wrap="square" rtlCol="0" anchor="t">
              <a:spAutoFit/>
            </a:bodyPr>
            <a:lstStyle/>
            <a:p>
              <a:pPr algn="ctr"/>
              <a:r>
                <a:rPr lang="zh-CN" altLang="en-US" sz="2800">
                  <a:latin typeface="隶书" panose="02010509060101010101" pitchFamily="49" charset="-122"/>
                  <a:ea typeface="隶书" panose="02010509060101010101" pitchFamily="49" charset="-122"/>
                </a:rPr>
                <a:t>月夜飞渡图</a:t>
              </a:r>
            </a:p>
          </p:txBody>
        </p:sp>
        <p:pic>
          <p:nvPicPr>
            <p:cNvPr id="22" name="图片 21">
              <a:extLst>
                <a:ext uri="{FF2B5EF4-FFF2-40B4-BE49-F238E27FC236}">
                  <a16:creationId xmlns:a16="http://schemas.microsoft.com/office/drawing/2014/main" xmlns="" id="{4A3E7F57-F310-437E-AA07-765EC2B6634F}"/>
                </a:ext>
              </a:extLst>
            </p:cNvPr>
            <p:cNvPicPr>
              <a:picLocks noChangeAspect="1"/>
            </p:cNvPicPr>
            <p:nvPr/>
          </p:nvPicPr>
          <p:blipFill rotWithShape="1">
            <a:blip r:embed="rId3">
              <a:extLst>
                <a:ext uri="{28A0092B-C50C-407E-A947-70E740481C1C}">
                  <a14:useLocalDpi xmlns:a14="http://schemas.microsoft.com/office/drawing/2010/main" val="0"/>
                </a:ext>
              </a:extLst>
            </a:blip>
            <a:srcRect l="14480" t="1184" r="10169" b="-1184"/>
            <a:stretch/>
          </p:blipFill>
          <p:spPr>
            <a:xfrm>
              <a:off x="1068070" y="3856675"/>
              <a:ext cx="2362200" cy="1559653"/>
            </a:xfrm>
            <a:prstGeom prst="rect">
              <a:avLst/>
            </a:prstGeom>
          </p:spPr>
        </p:pic>
      </p:grpSp>
      <p:grpSp>
        <p:nvGrpSpPr>
          <p:cNvPr id="30" name="组合 29">
            <a:extLst>
              <a:ext uri="{FF2B5EF4-FFF2-40B4-BE49-F238E27FC236}">
                <a16:creationId xmlns:a16="http://schemas.microsoft.com/office/drawing/2014/main" xmlns="" id="{A1C1DF02-2967-44A3-A12D-A84F6EDA2E7A}"/>
              </a:ext>
            </a:extLst>
          </p:cNvPr>
          <p:cNvGrpSpPr/>
          <p:nvPr/>
        </p:nvGrpSpPr>
        <p:grpSpPr>
          <a:xfrm>
            <a:off x="3535177" y="3864073"/>
            <a:ext cx="2560823" cy="2074225"/>
            <a:chOff x="3535177" y="3864073"/>
            <a:chExt cx="2560823" cy="2074225"/>
          </a:xfrm>
        </p:grpSpPr>
        <p:sp>
          <p:nvSpPr>
            <p:cNvPr id="16" name="文本框 15">
              <a:extLst>
                <a:ext uri="{FF2B5EF4-FFF2-40B4-BE49-F238E27FC236}">
                  <a16:creationId xmlns:a16="http://schemas.microsoft.com/office/drawing/2014/main" xmlns="" id="{43FBAE39-44B6-4C95-A3C1-4B7228801728}"/>
                </a:ext>
              </a:extLst>
            </p:cNvPr>
            <p:cNvSpPr txBox="1"/>
            <p:nvPr/>
          </p:nvSpPr>
          <p:spPr>
            <a:xfrm>
              <a:off x="3535177" y="5416328"/>
              <a:ext cx="2540000" cy="521970"/>
            </a:xfrm>
            <a:prstGeom prst="rect">
              <a:avLst/>
            </a:prstGeom>
            <a:noFill/>
          </p:spPr>
          <p:txBody>
            <a:bodyPr wrap="square" rtlCol="0" anchor="t">
              <a:spAutoFit/>
            </a:bodyPr>
            <a:lstStyle/>
            <a:p>
              <a:pPr algn="ctr"/>
              <a:r>
                <a:rPr lang="zh-CN" altLang="en-US" sz="2800">
                  <a:latin typeface="隶书" panose="02010509060101010101" pitchFamily="49" charset="-122"/>
                  <a:ea typeface="隶书" panose="02010509060101010101" pitchFamily="49" charset="-122"/>
                </a:rPr>
                <a:t>登山奇观图</a:t>
              </a:r>
            </a:p>
          </p:txBody>
        </p:sp>
        <p:pic>
          <p:nvPicPr>
            <p:cNvPr id="24" name="图片 23">
              <a:extLst>
                <a:ext uri="{FF2B5EF4-FFF2-40B4-BE49-F238E27FC236}">
                  <a16:creationId xmlns:a16="http://schemas.microsoft.com/office/drawing/2014/main" xmlns="" id="{7571C34C-BEF5-40B7-8EC0-A4E0FAB319B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21" b="32427"/>
            <a:stretch/>
          </p:blipFill>
          <p:spPr>
            <a:xfrm>
              <a:off x="3717254" y="3864073"/>
              <a:ext cx="2378746" cy="1552255"/>
            </a:xfrm>
            <a:prstGeom prst="rect">
              <a:avLst/>
            </a:prstGeom>
          </p:spPr>
        </p:pic>
      </p:grpSp>
      <p:grpSp>
        <p:nvGrpSpPr>
          <p:cNvPr id="31" name="组合 30">
            <a:extLst>
              <a:ext uri="{FF2B5EF4-FFF2-40B4-BE49-F238E27FC236}">
                <a16:creationId xmlns:a16="http://schemas.microsoft.com/office/drawing/2014/main" xmlns="" id="{2C38BD86-84E4-43C5-8D29-E9474F227A15}"/>
              </a:ext>
            </a:extLst>
          </p:cNvPr>
          <p:cNvGrpSpPr/>
          <p:nvPr/>
        </p:nvGrpSpPr>
        <p:grpSpPr>
          <a:xfrm>
            <a:off x="6444360" y="3864073"/>
            <a:ext cx="2540000" cy="2074225"/>
            <a:chOff x="6444360" y="3864073"/>
            <a:chExt cx="2540000" cy="2074225"/>
          </a:xfrm>
        </p:grpSpPr>
        <p:sp>
          <p:nvSpPr>
            <p:cNvPr id="18" name="文本框 17">
              <a:extLst>
                <a:ext uri="{FF2B5EF4-FFF2-40B4-BE49-F238E27FC236}">
                  <a16:creationId xmlns:a16="http://schemas.microsoft.com/office/drawing/2014/main" xmlns="" id="{4436885C-4951-4A6F-802E-B3E3CDA5AF57}"/>
                </a:ext>
              </a:extLst>
            </p:cNvPr>
            <p:cNvSpPr txBox="1"/>
            <p:nvPr/>
          </p:nvSpPr>
          <p:spPr>
            <a:xfrm>
              <a:off x="6444360" y="5416328"/>
              <a:ext cx="2540000" cy="521970"/>
            </a:xfrm>
            <a:prstGeom prst="rect">
              <a:avLst/>
            </a:prstGeom>
            <a:noFill/>
          </p:spPr>
          <p:txBody>
            <a:bodyPr wrap="square" rtlCol="0" anchor="t">
              <a:spAutoFit/>
            </a:bodyPr>
            <a:lstStyle/>
            <a:p>
              <a:pPr algn="ctr"/>
              <a:r>
                <a:rPr lang="zh-CN" altLang="en-US" sz="2800">
                  <a:latin typeface="隶书" panose="02010509060101010101" pitchFamily="49" charset="-122"/>
                  <a:ea typeface="隶书" panose="02010509060101010101" pitchFamily="49" charset="-122"/>
                </a:rPr>
                <a:t>山中夜景图</a:t>
              </a:r>
            </a:p>
          </p:txBody>
        </p:sp>
        <p:pic>
          <p:nvPicPr>
            <p:cNvPr id="26" name="图片 25">
              <a:extLst>
                <a:ext uri="{FF2B5EF4-FFF2-40B4-BE49-F238E27FC236}">
                  <a16:creationId xmlns:a16="http://schemas.microsoft.com/office/drawing/2014/main" xmlns="" id="{9CBD7FAD-D105-45B8-A83F-90C403773CC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4923"/>
            <a:stretch/>
          </p:blipFill>
          <p:spPr>
            <a:xfrm>
              <a:off x="6533260" y="3864073"/>
              <a:ext cx="2362200" cy="1559653"/>
            </a:xfrm>
            <a:prstGeom prst="rect">
              <a:avLst/>
            </a:prstGeom>
          </p:spPr>
        </p:pic>
      </p:grpSp>
      <p:grpSp>
        <p:nvGrpSpPr>
          <p:cNvPr id="32" name="组合 31">
            <a:extLst>
              <a:ext uri="{FF2B5EF4-FFF2-40B4-BE49-F238E27FC236}">
                <a16:creationId xmlns:a16="http://schemas.microsoft.com/office/drawing/2014/main" xmlns="" id="{9A304418-48C0-46F4-9988-B369AFB097D4}"/>
              </a:ext>
            </a:extLst>
          </p:cNvPr>
          <p:cNvGrpSpPr/>
          <p:nvPr/>
        </p:nvGrpSpPr>
        <p:grpSpPr>
          <a:xfrm>
            <a:off x="9264643" y="3869024"/>
            <a:ext cx="2540000" cy="2069274"/>
            <a:chOff x="9264643" y="3869024"/>
            <a:chExt cx="2540000" cy="2069274"/>
          </a:xfrm>
        </p:grpSpPr>
        <p:sp>
          <p:nvSpPr>
            <p:cNvPr id="20" name="文本框 19">
              <a:extLst>
                <a:ext uri="{FF2B5EF4-FFF2-40B4-BE49-F238E27FC236}">
                  <a16:creationId xmlns:a16="http://schemas.microsoft.com/office/drawing/2014/main" xmlns="" id="{E118F24E-ED4C-469C-8B2A-17FB85965BFE}"/>
                </a:ext>
              </a:extLst>
            </p:cNvPr>
            <p:cNvSpPr txBox="1"/>
            <p:nvPr/>
          </p:nvSpPr>
          <p:spPr>
            <a:xfrm>
              <a:off x="9264643" y="5416328"/>
              <a:ext cx="2540000" cy="521970"/>
            </a:xfrm>
            <a:prstGeom prst="rect">
              <a:avLst/>
            </a:prstGeom>
            <a:noFill/>
          </p:spPr>
          <p:txBody>
            <a:bodyPr wrap="square" rtlCol="0" anchor="t">
              <a:spAutoFit/>
            </a:bodyPr>
            <a:lstStyle/>
            <a:p>
              <a:pPr algn="ctr"/>
              <a:r>
                <a:rPr lang="zh-CN" altLang="en-US" sz="2800">
                  <a:latin typeface="隶书" panose="02010509060101010101" pitchFamily="49" charset="-122"/>
                  <a:ea typeface="隶书" panose="02010509060101010101" pitchFamily="49" charset="-122"/>
                </a:rPr>
                <a:t>洞天奇景图</a:t>
              </a:r>
            </a:p>
          </p:txBody>
        </p:sp>
        <p:pic>
          <p:nvPicPr>
            <p:cNvPr id="28" name="图片 27">
              <a:extLst>
                <a:ext uri="{FF2B5EF4-FFF2-40B4-BE49-F238E27FC236}">
                  <a16:creationId xmlns:a16="http://schemas.microsoft.com/office/drawing/2014/main" xmlns="" id="{47D367D9-C800-4CCB-A644-3017A9747EE1}"/>
                </a:ext>
              </a:extLst>
            </p:cNvPr>
            <p:cNvPicPr>
              <a:picLocks noChangeAspect="1"/>
            </p:cNvPicPr>
            <p:nvPr/>
          </p:nvPicPr>
          <p:blipFill rotWithShape="1">
            <a:blip r:embed="rId6">
              <a:extLst>
                <a:ext uri="{28A0092B-C50C-407E-A947-70E740481C1C}">
                  <a14:useLocalDpi xmlns:a14="http://schemas.microsoft.com/office/drawing/2010/main" val="0"/>
                </a:ext>
              </a:extLst>
            </a:blip>
            <a:srcRect t="1353" b="33617"/>
            <a:stretch/>
          </p:blipFill>
          <p:spPr>
            <a:xfrm>
              <a:off x="9349266" y="3869024"/>
              <a:ext cx="2370755" cy="1547304"/>
            </a:xfrm>
            <a:prstGeom prst="rect">
              <a:avLst/>
            </a:prstGeom>
          </p:spPr>
        </p:pic>
      </p:grpSp>
    </p:spTree>
    <p:extLst>
      <p:ext uri="{BB962C8B-B14F-4D97-AF65-F5344CB8AC3E}">
        <p14:creationId xmlns:p14="http://schemas.microsoft.com/office/powerpoint/2010/main" val="383246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randombar(horizontal)">
                                      <p:cBhvr>
                                        <p:cTn id="24" dur="500"/>
                                        <p:tgtEl>
                                          <p:spTgt spid="29"/>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randombar(horizontal)">
                                      <p:cBhvr>
                                        <p:cTn id="29" dur="500"/>
                                        <p:tgtEl>
                                          <p:spTgt spid="30"/>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randombar(horizontal)">
                                      <p:cBhvr>
                                        <p:cTn id="34" dur="500"/>
                                        <p:tgtEl>
                                          <p:spTgt spid="31"/>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nodeType="click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randombar(horizontal)">
                                      <p:cBhvr>
                                        <p:cTn id="3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animBg="1"/>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395872"/>
        </a:solidFill>
        <a:effectLst/>
      </p:bgPr>
    </p:bg>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706450B7-1B60-4450-A90A-A9421AAD42AD}"/>
              </a:ext>
            </a:extLst>
          </p:cNvPr>
          <p:cNvPicPr>
            <a:picLocks noChangeAspect="1"/>
          </p:cNvPicPr>
          <p:nvPr/>
        </p:nvPicPr>
        <p:blipFill rotWithShape="1">
          <a:blip r:embed="rId3">
            <a:extLst>
              <a:ext uri="{28A0092B-C50C-407E-A947-70E740481C1C}">
                <a14:useLocalDpi xmlns:a14="http://schemas.microsoft.com/office/drawing/2010/main" val="0"/>
              </a:ext>
            </a:extLst>
          </a:blip>
          <a:srcRect b="8009"/>
          <a:stretch/>
        </p:blipFill>
        <p:spPr>
          <a:xfrm>
            <a:off x="0" y="2540000"/>
            <a:ext cx="12192000" cy="4318000"/>
          </a:xfrm>
          <a:prstGeom prst="rect">
            <a:avLst/>
          </a:prstGeom>
        </p:spPr>
      </p:pic>
      <p:sp>
        <p:nvSpPr>
          <p:cNvPr id="8" name="矩形 7"/>
          <p:cNvSpPr/>
          <p:nvPr/>
        </p:nvSpPr>
        <p:spPr>
          <a:xfrm>
            <a:off x="997131" y="1722755"/>
            <a:ext cx="10319385" cy="1871345"/>
          </a:xfrm>
          <a:prstGeom prst="rect">
            <a:avLst/>
          </a:prstGeom>
          <a:solidFill>
            <a:srgbClr val="000000">
              <a:alpha val="60000"/>
            </a:srgbClr>
          </a:solidFill>
          <a:ln w="15875">
            <a:noFill/>
            <a:prstDash val="dashDot"/>
          </a:ln>
        </p:spPr>
        <p:txBody>
          <a:bodyPr wrap="square" lIns="360000" rIns="360000" anchor="ctr">
            <a:noAutofit/>
          </a:bodyPr>
          <a:lstStyle/>
          <a:p>
            <a:pPr>
              <a:lnSpc>
                <a:spcPct val="150000"/>
              </a:lnSpc>
            </a:pPr>
            <a:r>
              <a:rPr lang="zh-CN" altLang="en-US" sz="2600" b="1" dirty="0">
                <a:solidFill>
                  <a:schemeClr val="bg1"/>
                </a:solidFill>
              </a:rPr>
              <a:t>同学们尝试根据关键词背诵全诗，预习思考李白梦境中描绘了怎样的景象，试着用自己的语言描绘一下吧！</a:t>
            </a:r>
          </a:p>
        </p:txBody>
      </p:sp>
      <p:sp>
        <p:nvSpPr>
          <p:cNvPr id="2" name="文本占位符 1">
            <a:extLst>
              <a:ext uri="{FF2B5EF4-FFF2-40B4-BE49-F238E27FC236}">
                <a16:creationId xmlns:a16="http://schemas.microsoft.com/office/drawing/2014/main" xmlns="" id="{FEFCAF4B-7833-4FAB-9E2F-F4C9FC660DFD}"/>
              </a:ext>
            </a:extLst>
          </p:cNvPr>
          <p:cNvSpPr>
            <a:spLocks noGrp="1"/>
          </p:cNvSpPr>
          <p:nvPr>
            <p:ph type="body" sz="quarter" idx="10"/>
          </p:nvPr>
        </p:nvSpPr>
        <p:spPr/>
        <p:txBody>
          <a:bodyPr/>
          <a:lstStyle/>
          <a:p>
            <a:r>
              <a:rPr lang="zh-CN" altLang="en-US"/>
              <a:t>小结</a:t>
            </a:r>
          </a:p>
        </p:txBody>
      </p:sp>
    </p:spTree>
  </p:cSld>
  <p:clrMapOvr>
    <a:masterClrMapping/>
  </p:clrMapOvr>
  <p:transition spd="slow">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hidden="1"/>
          <p:cNvSpPr txBox="1"/>
          <p:nvPr/>
        </p:nvSpPr>
        <p:spPr>
          <a:xfrm>
            <a:off x="3609141" y="2105561"/>
            <a:ext cx="5109091" cy="1569660"/>
          </a:xfrm>
          <a:prstGeom prst="rect">
            <a:avLst/>
          </a:prstGeom>
          <a:noFill/>
        </p:spPr>
        <p:txBody>
          <a:bodyPr wrap="none" rtlCol="0">
            <a:spAutoFit/>
          </a:bodyPr>
          <a:lstStyle/>
          <a:p>
            <a:r>
              <a:rPr lang="zh-CN" altLang="en-US" sz="9600" dirty="0">
                <a:latin typeface="汉仪天宇风行体简" panose="00020600040101010101" pitchFamily="18" charset="-122"/>
                <a:ea typeface="汉仪天宇风行体简" panose="00020600040101010101" pitchFamily="18" charset="-122"/>
              </a:rPr>
              <a:t>拟行路难</a:t>
            </a:r>
          </a:p>
        </p:txBody>
      </p:sp>
      <p:pic>
        <p:nvPicPr>
          <p:cNvPr id="6" name="图片 5">
            <a:extLst>
              <a:ext uri="{FF2B5EF4-FFF2-40B4-BE49-F238E27FC236}">
                <a16:creationId xmlns="" xmlns:a16="http://schemas.microsoft.com/office/drawing/2014/main" id="{A83C3FCA-30E9-4C14-A02B-BA5B78C2CC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8" name="图片 7">
            <a:extLst>
              <a:ext uri="{FF2B5EF4-FFF2-40B4-BE49-F238E27FC236}">
                <a16:creationId xmlns="" xmlns:a16="http://schemas.microsoft.com/office/drawing/2014/main" id="{6A2BDF62-F921-468A-9618-6FEDFFB365C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68447" y="1338264"/>
            <a:ext cx="450851" cy="1135798"/>
          </a:xfrm>
          <a:prstGeom prst="rect">
            <a:avLst/>
          </a:prstGeom>
        </p:spPr>
      </p:pic>
      <p:pic>
        <p:nvPicPr>
          <p:cNvPr id="10" name="图片 9">
            <a:extLst>
              <a:ext uri="{FF2B5EF4-FFF2-40B4-BE49-F238E27FC236}">
                <a16:creationId xmlns="" xmlns:a16="http://schemas.microsoft.com/office/drawing/2014/main" id="{A6E42CB5-9D22-4E31-9BFB-2D057387E59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70691" y="1111742"/>
            <a:ext cx="1867480" cy="4986942"/>
          </a:xfrm>
          <a:prstGeom prst="rect">
            <a:avLst/>
          </a:prstGeom>
        </p:spPr>
      </p:pic>
      <p:grpSp>
        <p:nvGrpSpPr>
          <p:cNvPr id="9" name="组合 8" hidden="1">
            <a:extLst>
              <a:ext uri="{FF2B5EF4-FFF2-40B4-BE49-F238E27FC236}">
                <a16:creationId xmlns="" xmlns:a16="http://schemas.microsoft.com/office/drawing/2014/main" id="{3AB5E332-12E7-47F2-AE98-BF157C7C50B4}"/>
              </a:ext>
            </a:extLst>
          </p:cNvPr>
          <p:cNvGrpSpPr/>
          <p:nvPr/>
        </p:nvGrpSpPr>
        <p:grpSpPr>
          <a:xfrm>
            <a:off x="3481590" y="4990289"/>
            <a:ext cx="682839" cy="680937"/>
            <a:chOff x="3481590" y="4990289"/>
            <a:chExt cx="682839" cy="680937"/>
          </a:xfrm>
        </p:grpSpPr>
        <p:pic>
          <p:nvPicPr>
            <p:cNvPr id="4" name="图片 3">
              <a:extLst>
                <a:ext uri="{FF2B5EF4-FFF2-40B4-BE49-F238E27FC236}">
                  <a16:creationId xmlns="" xmlns:a16="http://schemas.microsoft.com/office/drawing/2014/main" id="{A3BFB8A6-D370-450B-B15A-AA35561BFF0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81590" y="4990289"/>
              <a:ext cx="682839" cy="680937"/>
            </a:xfrm>
            <a:prstGeom prst="rect">
              <a:avLst/>
            </a:prstGeom>
          </p:spPr>
        </p:pic>
        <p:sp>
          <p:nvSpPr>
            <p:cNvPr id="7" name="文本框 6">
              <a:extLst>
                <a:ext uri="{FF2B5EF4-FFF2-40B4-BE49-F238E27FC236}">
                  <a16:creationId xmlns="" xmlns:a16="http://schemas.microsoft.com/office/drawing/2014/main" id="{969C92E5-177B-4AB2-A75B-11588B65278F}"/>
                </a:ext>
              </a:extLst>
            </p:cNvPr>
            <p:cNvSpPr txBox="1"/>
            <p:nvPr/>
          </p:nvSpPr>
          <p:spPr>
            <a:xfrm>
              <a:off x="3551139" y="5046922"/>
              <a:ext cx="543739" cy="523220"/>
            </a:xfrm>
            <a:prstGeom prst="rect">
              <a:avLst/>
            </a:prstGeom>
            <a:noFill/>
          </p:spPr>
          <p:txBody>
            <a:bodyPr wrap="none" rtlCol="0">
              <a:spAutoFit/>
            </a:bodyPr>
            <a:lstStyle/>
            <a:p>
              <a:r>
                <a:rPr lang="zh-CN" altLang="en-US" sz="2800">
                  <a:solidFill>
                    <a:schemeClr val="bg1"/>
                  </a:solidFill>
                  <a:latin typeface="中華民國字體" pitchFamily="2" charset="-122"/>
                  <a:ea typeface="中華民國字體" pitchFamily="2" charset="-122"/>
                </a:rPr>
                <a:t>贰</a:t>
              </a:r>
            </a:p>
          </p:txBody>
        </p:sp>
      </p:grpSp>
      <p:pic>
        <p:nvPicPr>
          <p:cNvPr id="12" name="图片 11">
            <a:extLst>
              <a:ext uri="{FF2B5EF4-FFF2-40B4-BE49-F238E27FC236}">
                <a16:creationId xmlns="" xmlns:a16="http://schemas.microsoft.com/office/drawing/2014/main" id="{83C74666-721D-42D3-B8AE-C3EAF3A3A226}"/>
              </a:ext>
            </a:extLst>
          </p:cNvPr>
          <p:cNvPicPr>
            <a:picLocks noChangeAspect="1"/>
          </p:cNvPicPr>
          <p:nvPr/>
        </p:nvPicPr>
        <p:blipFill>
          <a:blip r:embed="rId7"/>
          <a:stretch>
            <a:fillRect/>
          </a:stretch>
        </p:blipFill>
        <p:spPr>
          <a:xfrm>
            <a:off x="3429782" y="4990288"/>
            <a:ext cx="786452" cy="755970"/>
          </a:xfrm>
          <a:prstGeom prst="rect">
            <a:avLst/>
          </a:prstGeom>
        </p:spPr>
      </p:pic>
    </p:spTree>
    <p:extLst>
      <p:ext uri="{BB962C8B-B14F-4D97-AF65-F5344CB8AC3E}">
        <p14:creationId xmlns:p14="http://schemas.microsoft.com/office/powerpoint/2010/main" val="10740952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right)">
                                      <p:cBhvr>
                                        <p:cTn id="7" dur="500"/>
                                        <p:tgtEl>
                                          <p:spTgt spid="1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B83CD82A-D853-4F78-8C34-4881A61E9F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文本占位符 2">
            <a:extLst>
              <a:ext uri="{FF2B5EF4-FFF2-40B4-BE49-F238E27FC236}">
                <a16:creationId xmlns="" xmlns:a16="http://schemas.microsoft.com/office/drawing/2014/main" id="{2F601A22-45D1-41D2-BC42-C4DB0F9B28F1}"/>
              </a:ext>
            </a:extLst>
          </p:cNvPr>
          <p:cNvSpPr>
            <a:spLocks noGrp="1"/>
          </p:cNvSpPr>
          <p:nvPr>
            <p:ph type="body" sz="quarter" idx="10"/>
          </p:nvPr>
        </p:nvSpPr>
        <p:spPr/>
        <p:txBody>
          <a:bodyPr/>
          <a:lstStyle/>
          <a:p>
            <a:r>
              <a:rPr lang="zh-CN" altLang="en-US"/>
              <a:t>诗文解读</a:t>
            </a:r>
            <a:r>
              <a:rPr lang="en-US" altLang="zh-CN"/>
              <a:t>--</a:t>
            </a:r>
            <a:r>
              <a:rPr lang="zh-CN" altLang="en-US"/>
              <a:t>第二段</a:t>
            </a:r>
          </a:p>
        </p:txBody>
      </p:sp>
      <p:sp>
        <p:nvSpPr>
          <p:cNvPr id="4" name="文本框 3">
            <a:extLst>
              <a:ext uri="{FF2B5EF4-FFF2-40B4-BE49-F238E27FC236}">
                <a16:creationId xmlns="" xmlns:a16="http://schemas.microsoft.com/office/drawing/2014/main" id="{4DA3DE07-DC77-45AE-9DAC-3598E80A7E8E}"/>
              </a:ext>
            </a:extLst>
          </p:cNvPr>
          <p:cNvSpPr txBox="1"/>
          <p:nvPr/>
        </p:nvSpPr>
        <p:spPr>
          <a:xfrm>
            <a:off x="997130" y="1971469"/>
            <a:ext cx="10343970" cy="1186030"/>
          </a:xfrm>
          <a:prstGeom prst="rect">
            <a:avLst/>
          </a:prstGeom>
          <a:noFill/>
        </p:spPr>
        <p:txBody>
          <a:bodyPr wrap="square" rtlCol="0" anchor="t">
            <a:spAutoFit/>
          </a:bodyPr>
          <a:lstStyle/>
          <a:p>
            <a:pPr marL="457200" indent="-457200" fontAlgn="auto">
              <a:lnSpc>
                <a:spcPct val="120000"/>
              </a:lnSpc>
              <a:spcAft>
                <a:spcPts val="1000"/>
              </a:spcAft>
              <a:buFont typeface="Wingdings" panose="05000000000000000000" pitchFamily="2" charset="2"/>
              <a:buChar char="Ø"/>
            </a:pPr>
            <a:r>
              <a:rPr lang="zh-CN" altLang="en-US" sz="2800" b="1">
                <a:latin typeface="宋体" panose="02010600030101010101" pitchFamily="2" charset="-122"/>
                <a:ea typeface="宋体" panose="02010600030101010101" pitchFamily="2" charset="-122"/>
              </a:rPr>
              <a:t>划分各个画面层次，概括各自有什么特点，请用一二词语概括。</a:t>
            </a:r>
          </a:p>
          <a:p>
            <a:pPr marL="457200" indent="-457200" fontAlgn="auto">
              <a:lnSpc>
                <a:spcPct val="120000"/>
              </a:lnSpc>
              <a:spcAft>
                <a:spcPts val="1000"/>
              </a:spcAft>
              <a:buFont typeface="Wingdings" panose="05000000000000000000" pitchFamily="2" charset="2"/>
              <a:buChar char="Ø"/>
            </a:pPr>
            <a:r>
              <a:rPr lang="zh-CN" altLang="en-US" sz="2800" b="1">
                <a:latin typeface="宋体" panose="02010600030101010101" pitchFamily="2" charset="-122"/>
                <a:ea typeface="宋体" panose="02010600030101010101" pitchFamily="2" charset="-122"/>
              </a:rPr>
              <a:t>请你用独特的手法描绘各自画面的意境。</a:t>
            </a:r>
          </a:p>
        </p:txBody>
      </p:sp>
      <p:sp>
        <p:nvSpPr>
          <p:cNvPr id="7" name="文本框 6">
            <a:extLst>
              <a:ext uri="{FF2B5EF4-FFF2-40B4-BE49-F238E27FC236}">
                <a16:creationId xmlns="" xmlns:a16="http://schemas.microsoft.com/office/drawing/2014/main" id="{B1964165-4A9A-4730-9670-8218C858DD77}"/>
              </a:ext>
            </a:extLst>
          </p:cNvPr>
          <p:cNvSpPr txBox="1"/>
          <p:nvPr/>
        </p:nvSpPr>
        <p:spPr>
          <a:xfrm>
            <a:off x="1574800" y="4865078"/>
            <a:ext cx="6340197" cy="461665"/>
          </a:xfrm>
          <a:prstGeom prst="rect">
            <a:avLst/>
          </a:prstGeom>
          <a:noFill/>
        </p:spPr>
        <p:txBody>
          <a:bodyPr wrap="none" rtlCol="0" anchor="t">
            <a:spAutoFit/>
          </a:bodyPr>
          <a:lstStyle/>
          <a:p>
            <a:r>
              <a:rPr lang="zh-CN" altLang="en-US" sz="2400" b="1" i="1">
                <a:solidFill>
                  <a:srgbClr val="C00000"/>
                </a:solidFill>
                <a:latin typeface="仿宋" panose="02010609060101010101" pitchFamily="49" charset="-122"/>
                <a:ea typeface="仿宋" panose="02010609060101010101" pitchFamily="49" charset="-122"/>
                <a:sym typeface="+mn-ea"/>
              </a:rPr>
              <a:t>提示：抓住关键字词，如动词、形容词、名词</a:t>
            </a:r>
          </a:p>
        </p:txBody>
      </p:sp>
      <p:sp>
        <p:nvSpPr>
          <p:cNvPr id="8" name="文本框 7">
            <a:extLst>
              <a:ext uri="{FF2B5EF4-FFF2-40B4-BE49-F238E27FC236}">
                <a16:creationId xmlns="" xmlns:a16="http://schemas.microsoft.com/office/drawing/2014/main" id="{20C06A69-1FC4-4535-B6F4-CE19001FBF5D}"/>
              </a:ext>
            </a:extLst>
          </p:cNvPr>
          <p:cNvSpPr txBox="1"/>
          <p:nvPr/>
        </p:nvSpPr>
        <p:spPr>
          <a:xfrm>
            <a:off x="1574800" y="3157499"/>
            <a:ext cx="9969500" cy="1574855"/>
          </a:xfrm>
          <a:prstGeom prst="rect">
            <a:avLst/>
          </a:prstGeom>
          <a:noFill/>
        </p:spPr>
        <p:txBody>
          <a:bodyPr wrap="square" rtlCol="0" anchor="t">
            <a:spAutoFit/>
          </a:bodyPr>
          <a:lstStyle/>
          <a:p>
            <a:pPr fontAlgn="auto">
              <a:lnSpc>
                <a:spcPct val="120000"/>
              </a:lnSpc>
              <a:spcAft>
                <a:spcPts val="1000"/>
              </a:spcAft>
            </a:pPr>
            <a:r>
              <a:rPr lang="zh-CN" altLang="en-US" sz="2800">
                <a:latin typeface="宋体" panose="02010600030101010101" pitchFamily="2" charset="-122"/>
                <a:ea typeface="宋体" panose="02010600030101010101" pitchFamily="2" charset="-122"/>
              </a:rPr>
              <a:t>你可以设想自己是李白然后去描绘，你可以从摄影师的角度去描述，你也可以用你自己散文化的语言描绘，你还可以</a:t>
            </a:r>
            <a:r>
              <a:rPr lang="en-US" altLang="zh-CN" sz="2800">
                <a:latin typeface="宋体" panose="02010600030101010101" pitchFamily="2" charset="-122"/>
                <a:ea typeface="宋体" panose="02010600030101010101" pitchFamily="2" charset="-122"/>
              </a:rPr>
              <a:t>……</a:t>
            </a:r>
            <a:r>
              <a:rPr lang="zh-CN" altLang="en-US" sz="2800">
                <a:latin typeface="宋体" panose="02010600030101010101" pitchFamily="2" charset="-122"/>
                <a:ea typeface="宋体" panose="02010600030101010101" pitchFamily="2" charset="-122"/>
              </a:rPr>
              <a:t>但别忘了最重要的是要切合文本所包含的意境。</a:t>
            </a:r>
          </a:p>
        </p:txBody>
      </p:sp>
    </p:spTree>
    <p:extLst>
      <p:ext uri="{BB962C8B-B14F-4D97-AF65-F5344CB8AC3E}">
        <p14:creationId xmlns:p14="http://schemas.microsoft.com/office/powerpoint/2010/main" val="113247775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cstate="screen"/>
          <a:stretch>
            <a:fillRect/>
          </a:stretch>
        </a:blipFill>
        <a:effectLst/>
      </p:bgPr>
    </p:bg>
    <p:spTree>
      <p:nvGrpSpPr>
        <p:cNvPr id="1" name=""/>
        <p:cNvGrpSpPr/>
        <p:nvPr/>
      </p:nvGrpSpPr>
      <p:grpSpPr>
        <a:xfrm>
          <a:off x="0" y="0"/>
          <a:ext cx="0" cy="0"/>
          <a:chOff x="0" y="0"/>
          <a:chExt cx="0" cy="0"/>
        </a:xfrm>
      </p:grpSpPr>
      <p:sp>
        <p:nvSpPr>
          <p:cNvPr id="2" name="文本框 1" hidden="1"/>
          <p:cNvSpPr txBox="1"/>
          <p:nvPr/>
        </p:nvSpPr>
        <p:spPr>
          <a:xfrm>
            <a:off x="3609141" y="2105561"/>
            <a:ext cx="5109091" cy="1569660"/>
          </a:xfrm>
          <a:prstGeom prst="rect">
            <a:avLst/>
          </a:prstGeom>
          <a:noFill/>
        </p:spPr>
        <p:txBody>
          <a:bodyPr wrap="none" rtlCol="0">
            <a:spAutoFit/>
          </a:bodyPr>
          <a:lstStyle/>
          <a:p>
            <a:r>
              <a:rPr lang="zh-CN" altLang="en-US" sz="9600" dirty="0">
                <a:latin typeface="汉仪天宇风行体简" panose="00020600040101010101" pitchFamily="18" charset="-122"/>
                <a:ea typeface="汉仪天宇风行体简" panose="00020600040101010101" pitchFamily="18" charset="-122"/>
              </a:rPr>
              <a:t>拟行路难</a:t>
            </a:r>
          </a:p>
        </p:txBody>
      </p:sp>
      <p:pic>
        <p:nvPicPr>
          <p:cNvPr id="6" name="图片 5">
            <a:extLst>
              <a:ext uri="{FF2B5EF4-FFF2-40B4-BE49-F238E27FC236}">
                <a16:creationId xmlns:a16="http://schemas.microsoft.com/office/drawing/2014/main" xmlns="" id="{A83C3FCA-30E9-4C14-A02B-BA5B78C2CCA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8" name="图片 7">
            <a:extLst>
              <a:ext uri="{FF2B5EF4-FFF2-40B4-BE49-F238E27FC236}">
                <a16:creationId xmlns:a16="http://schemas.microsoft.com/office/drawing/2014/main" xmlns="" id="{6A2BDF62-F921-468A-9618-6FEDFFB365C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68447" y="1338264"/>
            <a:ext cx="450851" cy="1135798"/>
          </a:xfrm>
          <a:prstGeom prst="rect">
            <a:avLst/>
          </a:prstGeom>
        </p:spPr>
      </p:pic>
      <p:pic>
        <p:nvPicPr>
          <p:cNvPr id="10" name="图片 9">
            <a:extLst>
              <a:ext uri="{FF2B5EF4-FFF2-40B4-BE49-F238E27FC236}">
                <a16:creationId xmlns:a16="http://schemas.microsoft.com/office/drawing/2014/main" xmlns="" id="{A6E42CB5-9D22-4E31-9BFB-2D057387E59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70691" y="1111742"/>
            <a:ext cx="1867480" cy="4986942"/>
          </a:xfrm>
          <a:prstGeom prst="rect">
            <a:avLst/>
          </a:prstGeom>
        </p:spPr>
      </p:pic>
      <p:grpSp>
        <p:nvGrpSpPr>
          <p:cNvPr id="7" name="组合 6" hidden="1">
            <a:extLst>
              <a:ext uri="{FF2B5EF4-FFF2-40B4-BE49-F238E27FC236}">
                <a16:creationId xmlns:a16="http://schemas.microsoft.com/office/drawing/2014/main" xmlns="" id="{BB239AA6-D95C-4F66-949F-301149D7BDB2}"/>
              </a:ext>
            </a:extLst>
          </p:cNvPr>
          <p:cNvGrpSpPr/>
          <p:nvPr/>
        </p:nvGrpSpPr>
        <p:grpSpPr>
          <a:xfrm>
            <a:off x="3481590" y="4990289"/>
            <a:ext cx="682839" cy="680937"/>
            <a:chOff x="3481590" y="4990289"/>
            <a:chExt cx="682839" cy="680937"/>
          </a:xfrm>
        </p:grpSpPr>
        <p:pic>
          <p:nvPicPr>
            <p:cNvPr id="9" name="图片 8">
              <a:extLst>
                <a:ext uri="{FF2B5EF4-FFF2-40B4-BE49-F238E27FC236}">
                  <a16:creationId xmlns:a16="http://schemas.microsoft.com/office/drawing/2014/main" xmlns="" id="{2366589C-2B58-4E5E-A358-D79FD397EC0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481590" y="4990289"/>
              <a:ext cx="682839" cy="680937"/>
            </a:xfrm>
            <a:prstGeom prst="rect">
              <a:avLst/>
            </a:prstGeom>
          </p:spPr>
        </p:pic>
        <p:sp>
          <p:nvSpPr>
            <p:cNvPr id="11" name="文本框 10">
              <a:extLst>
                <a:ext uri="{FF2B5EF4-FFF2-40B4-BE49-F238E27FC236}">
                  <a16:creationId xmlns:a16="http://schemas.microsoft.com/office/drawing/2014/main" xmlns="" id="{BD459D03-420D-4B87-A3A0-18114772EBE8}"/>
                </a:ext>
              </a:extLst>
            </p:cNvPr>
            <p:cNvSpPr txBox="1"/>
            <p:nvPr/>
          </p:nvSpPr>
          <p:spPr>
            <a:xfrm>
              <a:off x="3551139" y="5046922"/>
              <a:ext cx="543739" cy="523220"/>
            </a:xfrm>
            <a:prstGeom prst="rect">
              <a:avLst/>
            </a:prstGeom>
            <a:noFill/>
          </p:spPr>
          <p:txBody>
            <a:bodyPr wrap="none" rtlCol="0">
              <a:spAutoFit/>
            </a:bodyPr>
            <a:lstStyle/>
            <a:p>
              <a:r>
                <a:rPr lang="zh-CN" altLang="en-US" sz="2800">
                  <a:solidFill>
                    <a:schemeClr val="bg1"/>
                  </a:solidFill>
                  <a:latin typeface="中華民國字體" pitchFamily="2" charset="-122"/>
                  <a:ea typeface="中華民國字體" pitchFamily="2" charset="-122"/>
                </a:rPr>
                <a:t>壹</a:t>
              </a:r>
            </a:p>
          </p:txBody>
        </p:sp>
      </p:grpSp>
      <p:pic>
        <p:nvPicPr>
          <p:cNvPr id="4" name="图片 3">
            <a:extLst>
              <a:ext uri="{FF2B5EF4-FFF2-40B4-BE49-F238E27FC236}">
                <a16:creationId xmlns:a16="http://schemas.microsoft.com/office/drawing/2014/main" xmlns="" id="{5E3C81C0-8E8F-4C92-9467-92158B9A6293}"/>
              </a:ext>
            </a:extLst>
          </p:cNvPr>
          <p:cNvPicPr>
            <a:picLocks noChangeAspect="1"/>
          </p:cNvPicPr>
          <p:nvPr/>
        </p:nvPicPr>
        <p:blipFill>
          <a:blip r:embed="rId8"/>
          <a:stretch>
            <a:fillRect/>
          </a:stretch>
        </p:blipFill>
        <p:spPr>
          <a:xfrm>
            <a:off x="3429021" y="4993420"/>
            <a:ext cx="786452" cy="755970"/>
          </a:xfrm>
          <a:prstGeom prst="rect">
            <a:avLst/>
          </a:prstGeom>
        </p:spPr>
      </p:pic>
    </p:spTree>
    <p:extLst>
      <p:ext uri="{BB962C8B-B14F-4D97-AF65-F5344CB8AC3E}">
        <p14:creationId xmlns:p14="http://schemas.microsoft.com/office/powerpoint/2010/main" val="153716012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right)">
                                      <p:cBhvr>
                                        <p:cTn id="7" dur="500"/>
                                        <p:tgtEl>
                                          <p:spTgt spid="1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B83CD82A-D853-4F78-8C34-4881A61E9F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文本占位符 2">
            <a:extLst>
              <a:ext uri="{FF2B5EF4-FFF2-40B4-BE49-F238E27FC236}">
                <a16:creationId xmlns="" xmlns:a16="http://schemas.microsoft.com/office/drawing/2014/main" id="{2F601A22-45D1-41D2-BC42-C4DB0F9B28F1}"/>
              </a:ext>
            </a:extLst>
          </p:cNvPr>
          <p:cNvSpPr>
            <a:spLocks noGrp="1"/>
          </p:cNvSpPr>
          <p:nvPr>
            <p:ph type="body" sz="quarter" idx="10"/>
          </p:nvPr>
        </p:nvSpPr>
        <p:spPr/>
        <p:txBody>
          <a:bodyPr/>
          <a:lstStyle/>
          <a:p>
            <a:r>
              <a:rPr lang="zh-CN" altLang="en-US"/>
              <a:t>诗文解读</a:t>
            </a:r>
            <a:r>
              <a:rPr lang="en-US" altLang="zh-CN"/>
              <a:t>--</a:t>
            </a:r>
            <a:r>
              <a:rPr lang="zh-CN" altLang="en-US"/>
              <a:t>第二段</a:t>
            </a:r>
          </a:p>
        </p:txBody>
      </p:sp>
      <p:grpSp>
        <p:nvGrpSpPr>
          <p:cNvPr id="10" name="组合 9">
            <a:extLst>
              <a:ext uri="{FF2B5EF4-FFF2-40B4-BE49-F238E27FC236}">
                <a16:creationId xmlns="" xmlns:a16="http://schemas.microsoft.com/office/drawing/2014/main" id="{868ABF17-7C63-410E-A034-686785A04395}"/>
              </a:ext>
            </a:extLst>
          </p:cNvPr>
          <p:cNvGrpSpPr/>
          <p:nvPr/>
        </p:nvGrpSpPr>
        <p:grpSpPr>
          <a:xfrm>
            <a:off x="749301" y="1695301"/>
            <a:ext cx="4095470" cy="2969289"/>
            <a:chOff x="1874340" y="3932875"/>
            <a:chExt cx="4095470" cy="2969289"/>
          </a:xfrm>
        </p:grpSpPr>
        <p:sp>
          <p:nvSpPr>
            <p:cNvPr id="11" name="文本框 10">
              <a:extLst>
                <a:ext uri="{FF2B5EF4-FFF2-40B4-BE49-F238E27FC236}">
                  <a16:creationId xmlns="" xmlns:a16="http://schemas.microsoft.com/office/drawing/2014/main" id="{2379A9A7-07FC-4ECF-AD14-9B25C6F611DB}"/>
                </a:ext>
              </a:extLst>
            </p:cNvPr>
            <p:cNvSpPr txBox="1"/>
            <p:nvPr/>
          </p:nvSpPr>
          <p:spPr>
            <a:xfrm>
              <a:off x="5354257" y="3948021"/>
              <a:ext cx="615553" cy="2954143"/>
            </a:xfrm>
            <a:prstGeom prst="rect">
              <a:avLst/>
            </a:prstGeom>
            <a:noFill/>
          </p:spPr>
          <p:txBody>
            <a:bodyPr vert="eaVert" wrap="square" rtlCol="0" anchor="t">
              <a:spAutoFit/>
            </a:bodyPr>
            <a:lstStyle/>
            <a:p>
              <a:r>
                <a:rPr lang="zh-CN" altLang="en-US" sz="2800">
                  <a:latin typeface="隶书" panose="02010509060101010101" pitchFamily="49" charset="-122"/>
                  <a:ea typeface="隶书" panose="02010509060101010101" pitchFamily="49" charset="-122"/>
                </a:rPr>
                <a:t>月夜飞渡图</a:t>
              </a:r>
            </a:p>
          </p:txBody>
        </p:sp>
        <p:pic>
          <p:nvPicPr>
            <p:cNvPr id="12" name="图片 11">
              <a:extLst>
                <a:ext uri="{FF2B5EF4-FFF2-40B4-BE49-F238E27FC236}">
                  <a16:creationId xmlns="" xmlns:a16="http://schemas.microsoft.com/office/drawing/2014/main" id="{0F6EB70A-290A-49DC-B945-C03CC9F6120A}"/>
                </a:ext>
              </a:extLst>
            </p:cNvPr>
            <p:cNvPicPr>
              <a:picLocks noChangeAspect="1"/>
            </p:cNvPicPr>
            <p:nvPr/>
          </p:nvPicPr>
          <p:blipFill rotWithShape="1">
            <a:blip r:embed="rId4">
              <a:extLst>
                <a:ext uri="{28A0092B-C50C-407E-A947-70E740481C1C}">
                  <a14:useLocalDpi xmlns:a14="http://schemas.microsoft.com/office/drawing/2010/main" val="0"/>
                </a:ext>
              </a:extLst>
            </a:blip>
            <a:srcRect l="12294" t="1184" r="18714" b="-1184"/>
            <a:stretch/>
          </p:blipFill>
          <p:spPr>
            <a:xfrm>
              <a:off x="1874340" y="3932875"/>
              <a:ext cx="3471780" cy="2503573"/>
            </a:xfrm>
            <a:prstGeom prst="rect">
              <a:avLst/>
            </a:prstGeom>
          </p:spPr>
        </p:pic>
      </p:grpSp>
      <p:sp>
        <p:nvSpPr>
          <p:cNvPr id="2" name="矩形 1">
            <a:extLst>
              <a:ext uri="{FF2B5EF4-FFF2-40B4-BE49-F238E27FC236}">
                <a16:creationId xmlns="" xmlns:a16="http://schemas.microsoft.com/office/drawing/2014/main" id="{B868C3D2-47B3-4CD6-B124-B1BE2FD772BB}"/>
              </a:ext>
            </a:extLst>
          </p:cNvPr>
          <p:cNvSpPr/>
          <p:nvPr/>
        </p:nvSpPr>
        <p:spPr>
          <a:xfrm>
            <a:off x="5340171" y="1465382"/>
            <a:ext cx="5740400" cy="2522807"/>
          </a:xfrm>
          <a:prstGeom prst="rect">
            <a:avLst/>
          </a:prstGeom>
        </p:spPr>
        <p:txBody>
          <a:bodyPr wrap="square">
            <a:spAutoFit/>
          </a:bodyPr>
          <a:lstStyle/>
          <a:p>
            <a:pPr>
              <a:lnSpc>
                <a:spcPct val="200000"/>
              </a:lnSpc>
            </a:pPr>
            <a:r>
              <a:rPr lang="zh-CN" altLang="en-US" sz="2800" dirty="0">
                <a:latin typeface="楷体" panose="02010609060101010101" pitchFamily="49" charset="-122"/>
                <a:ea typeface="楷体" panose="02010609060101010101" pitchFamily="49" charset="-122"/>
              </a:rPr>
              <a:t>我欲因之梦吴越，</a:t>
            </a:r>
            <a:r>
              <a:rPr lang="zh-CN" altLang="en-US" sz="2800" dirty="0">
                <a:solidFill>
                  <a:srgbClr val="C00000"/>
                </a:solidFill>
                <a:latin typeface="楷体" panose="02010609060101010101" pitchFamily="49" charset="-122"/>
                <a:ea typeface="楷体" panose="02010609060101010101" pitchFamily="49" charset="-122"/>
              </a:rPr>
              <a:t>一夜飞度镜湖</a:t>
            </a:r>
            <a:r>
              <a:rPr lang="zh-CN" altLang="en-US" sz="2800" dirty="0">
                <a:latin typeface="楷体" panose="02010609060101010101" pitchFamily="49" charset="-122"/>
                <a:ea typeface="楷体" panose="02010609060101010101" pitchFamily="49" charset="-122"/>
              </a:rPr>
              <a:t>月。</a:t>
            </a:r>
          </a:p>
          <a:p>
            <a:pPr>
              <a:lnSpc>
                <a:spcPct val="200000"/>
              </a:lnSpc>
            </a:pPr>
            <a:r>
              <a:rPr lang="zh-CN" altLang="en-US" sz="2800" dirty="0">
                <a:latin typeface="楷体" panose="02010609060101010101" pitchFamily="49" charset="-122"/>
                <a:ea typeface="楷体" panose="02010609060101010101" pitchFamily="49" charset="-122"/>
              </a:rPr>
              <a:t>湖月</a:t>
            </a:r>
            <a:r>
              <a:rPr lang="zh-CN" altLang="en-US" sz="2800" dirty="0">
                <a:solidFill>
                  <a:srgbClr val="C00000"/>
                </a:solidFill>
                <a:latin typeface="楷体" panose="02010609060101010101" pitchFamily="49" charset="-122"/>
                <a:ea typeface="楷体" panose="02010609060101010101" pitchFamily="49" charset="-122"/>
              </a:rPr>
              <a:t>照</a:t>
            </a:r>
            <a:r>
              <a:rPr lang="zh-CN" altLang="en-US" sz="2800" dirty="0">
                <a:latin typeface="楷体" panose="02010609060101010101" pitchFamily="49" charset="-122"/>
                <a:ea typeface="楷体" panose="02010609060101010101" pitchFamily="49" charset="-122"/>
              </a:rPr>
              <a:t>我影，</a:t>
            </a:r>
            <a:r>
              <a:rPr lang="zh-CN" altLang="en-US" sz="2800" dirty="0">
                <a:solidFill>
                  <a:srgbClr val="C00000"/>
                </a:solidFill>
                <a:latin typeface="楷体" panose="02010609060101010101" pitchFamily="49" charset="-122"/>
                <a:ea typeface="楷体" panose="02010609060101010101" pitchFamily="49" charset="-122"/>
              </a:rPr>
              <a:t>送</a:t>
            </a:r>
            <a:r>
              <a:rPr lang="zh-CN" altLang="en-US" sz="2800" dirty="0">
                <a:latin typeface="楷体" panose="02010609060101010101" pitchFamily="49" charset="-122"/>
                <a:ea typeface="楷体" panose="02010609060101010101" pitchFamily="49" charset="-122"/>
              </a:rPr>
              <a:t>我至</a:t>
            </a:r>
            <a:r>
              <a:rPr lang="zh-CN" altLang="en-US" sz="2800" dirty="0">
                <a:solidFill>
                  <a:srgbClr val="C00000"/>
                </a:solidFill>
                <a:latin typeface="楷体" panose="02010609060101010101" pitchFamily="49" charset="-122"/>
                <a:ea typeface="楷体" panose="02010609060101010101" pitchFamily="49" charset="-122"/>
              </a:rPr>
              <a:t>剡溪</a:t>
            </a:r>
            <a:r>
              <a:rPr lang="zh-CN" altLang="en-US" sz="2800" dirty="0">
                <a:latin typeface="楷体" panose="02010609060101010101" pitchFamily="49" charset="-122"/>
                <a:ea typeface="楷体" panose="02010609060101010101" pitchFamily="49" charset="-122"/>
              </a:rPr>
              <a:t>。</a:t>
            </a:r>
          </a:p>
          <a:p>
            <a:pPr>
              <a:lnSpc>
                <a:spcPct val="200000"/>
              </a:lnSpc>
            </a:pPr>
            <a:r>
              <a:rPr lang="zh-CN" altLang="en-US" sz="2800" dirty="0">
                <a:solidFill>
                  <a:srgbClr val="C00000"/>
                </a:solidFill>
                <a:latin typeface="楷体" panose="02010609060101010101" pitchFamily="49" charset="-122"/>
                <a:ea typeface="楷体" panose="02010609060101010101" pitchFamily="49" charset="-122"/>
              </a:rPr>
              <a:t>谢公</a:t>
            </a:r>
            <a:r>
              <a:rPr lang="zh-CN" altLang="en-US" sz="2800" dirty="0">
                <a:latin typeface="楷体" panose="02010609060101010101" pitchFamily="49" charset="-122"/>
                <a:ea typeface="楷体" panose="02010609060101010101" pitchFamily="49" charset="-122"/>
              </a:rPr>
              <a:t>宿外今尚在，渌水荡漾清猿啼。</a:t>
            </a:r>
          </a:p>
        </p:txBody>
      </p:sp>
      <p:sp>
        <p:nvSpPr>
          <p:cNvPr id="5" name="圆角矩形标注 15">
            <a:extLst>
              <a:ext uri="{FF2B5EF4-FFF2-40B4-BE49-F238E27FC236}">
                <a16:creationId xmlns="" xmlns:a16="http://schemas.microsoft.com/office/drawing/2014/main" id="{56FEB90C-CE07-4235-BFA2-53B1A70A836F}"/>
              </a:ext>
            </a:extLst>
          </p:cNvPr>
          <p:cNvSpPr/>
          <p:nvPr/>
        </p:nvSpPr>
        <p:spPr>
          <a:xfrm>
            <a:off x="8210151" y="1311061"/>
            <a:ext cx="1751330" cy="423492"/>
          </a:xfrm>
          <a:prstGeom prst="wedgeRoundRectCallout">
            <a:avLst>
              <a:gd name="adj1" fmla="val -4053"/>
              <a:gd name="adj2" fmla="val 70948"/>
              <a:gd name="adj3" fmla="val 1666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sz="2400" b="1">
                <a:sym typeface="+mn-ea"/>
              </a:rPr>
              <a:t>急切兴奋</a:t>
            </a:r>
            <a:endParaRPr lang="zh-CN" altLang="en-US" sz="2400"/>
          </a:p>
        </p:txBody>
      </p:sp>
      <p:cxnSp>
        <p:nvCxnSpPr>
          <p:cNvPr id="19" name="直接连接符 18">
            <a:extLst>
              <a:ext uri="{FF2B5EF4-FFF2-40B4-BE49-F238E27FC236}">
                <a16:creationId xmlns="" xmlns:a16="http://schemas.microsoft.com/office/drawing/2014/main" id="{0F8B0A7A-10BD-49D9-BEFE-327E651DD32E}"/>
              </a:ext>
            </a:extLst>
          </p:cNvPr>
          <p:cNvCxnSpPr>
            <a:cxnSpLocks/>
          </p:cNvCxnSpPr>
          <p:nvPr/>
        </p:nvCxnSpPr>
        <p:spPr>
          <a:xfrm>
            <a:off x="8350250" y="2217302"/>
            <a:ext cx="131445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 xmlns:a16="http://schemas.microsoft.com/office/drawing/2014/main" id="{8A09B9B4-B93E-40E8-9904-DF4A67B6A64A}"/>
              </a:ext>
            </a:extLst>
          </p:cNvPr>
          <p:cNvCxnSpPr>
            <a:cxnSpLocks/>
          </p:cNvCxnSpPr>
          <p:nvPr/>
        </p:nvCxnSpPr>
        <p:spPr>
          <a:xfrm>
            <a:off x="6096000" y="3080343"/>
            <a:ext cx="45720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37" name="组合 36">
            <a:extLst>
              <a:ext uri="{FF2B5EF4-FFF2-40B4-BE49-F238E27FC236}">
                <a16:creationId xmlns="" xmlns:a16="http://schemas.microsoft.com/office/drawing/2014/main" id="{B1C142B1-23DD-446C-8E01-DB86042A4DA3}"/>
              </a:ext>
            </a:extLst>
          </p:cNvPr>
          <p:cNvGrpSpPr/>
          <p:nvPr/>
        </p:nvGrpSpPr>
        <p:grpSpPr>
          <a:xfrm>
            <a:off x="8845650" y="2270140"/>
            <a:ext cx="1751330" cy="423492"/>
            <a:chOff x="8845650" y="2270140"/>
            <a:chExt cx="1751330" cy="423492"/>
          </a:xfrm>
        </p:grpSpPr>
        <p:sp>
          <p:nvSpPr>
            <p:cNvPr id="24" name="圆角矩形标注 15">
              <a:extLst>
                <a:ext uri="{FF2B5EF4-FFF2-40B4-BE49-F238E27FC236}">
                  <a16:creationId xmlns="" xmlns:a16="http://schemas.microsoft.com/office/drawing/2014/main" id="{A62648D6-3DC4-459D-A601-BCE3DFFC6CC4}"/>
                </a:ext>
              </a:extLst>
            </p:cNvPr>
            <p:cNvSpPr/>
            <p:nvPr/>
          </p:nvSpPr>
          <p:spPr>
            <a:xfrm>
              <a:off x="8845650" y="2270140"/>
              <a:ext cx="1751330" cy="423492"/>
            </a:xfrm>
            <a:prstGeom prst="wedgeRoundRectCallout">
              <a:avLst>
                <a:gd name="adj1" fmla="val -31682"/>
                <a:gd name="adj2" fmla="val 64651"/>
                <a:gd name="adj3" fmla="val 1666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ym typeface="+mn-ea"/>
                </a:rPr>
                <a:t>清幽寂静</a:t>
              </a:r>
            </a:p>
          </p:txBody>
        </p:sp>
        <p:sp>
          <p:nvSpPr>
            <p:cNvPr id="26" name="圆角矩形标注 15">
              <a:extLst>
                <a:ext uri="{FF2B5EF4-FFF2-40B4-BE49-F238E27FC236}">
                  <a16:creationId xmlns="" xmlns:a16="http://schemas.microsoft.com/office/drawing/2014/main" id="{20E56348-5BB3-4D9F-9255-20D0A7ED4548}"/>
                </a:ext>
              </a:extLst>
            </p:cNvPr>
            <p:cNvSpPr/>
            <p:nvPr/>
          </p:nvSpPr>
          <p:spPr>
            <a:xfrm>
              <a:off x="8845650" y="2270140"/>
              <a:ext cx="1751330" cy="423492"/>
            </a:xfrm>
            <a:prstGeom prst="wedgeRoundRectCallout">
              <a:avLst>
                <a:gd name="adj1" fmla="val 28580"/>
                <a:gd name="adj2" fmla="val -66250"/>
                <a:gd name="adj3" fmla="val 1666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ym typeface="+mn-ea"/>
                </a:rPr>
                <a:t>清幽寂静</a:t>
              </a:r>
            </a:p>
          </p:txBody>
        </p:sp>
      </p:grpSp>
      <p:cxnSp>
        <p:nvCxnSpPr>
          <p:cNvPr id="27" name="直接连接符 26">
            <a:extLst>
              <a:ext uri="{FF2B5EF4-FFF2-40B4-BE49-F238E27FC236}">
                <a16:creationId xmlns="" xmlns:a16="http://schemas.microsoft.com/office/drawing/2014/main" id="{78C79613-EA9B-46C3-B87A-3C98F576B6D3}"/>
              </a:ext>
            </a:extLst>
          </p:cNvPr>
          <p:cNvCxnSpPr>
            <a:cxnSpLocks/>
          </p:cNvCxnSpPr>
          <p:nvPr/>
        </p:nvCxnSpPr>
        <p:spPr>
          <a:xfrm>
            <a:off x="7534275" y="3080343"/>
            <a:ext cx="45720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 xmlns:a16="http://schemas.microsoft.com/office/drawing/2014/main" id="{D18BF605-ADB2-43BC-BA9A-D69197C7FCC2}"/>
              </a:ext>
            </a:extLst>
          </p:cNvPr>
          <p:cNvCxnSpPr>
            <a:cxnSpLocks/>
          </p:cNvCxnSpPr>
          <p:nvPr/>
        </p:nvCxnSpPr>
        <p:spPr>
          <a:xfrm>
            <a:off x="8686800" y="3080343"/>
            <a:ext cx="64135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 xmlns:a16="http://schemas.microsoft.com/office/drawing/2014/main" id="{889E596E-2154-499F-9D93-A3FD23C1E049}"/>
              </a:ext>
            </a:extLst>
          </p:cNvPr>
          <p:cNvCxnSpPr>
            <a:cxnSpLocks/>
          </p:cNvCxnSpPr>
          <p:nvPr/>
        </p:nvCxnSpPr>
        <p:spPr>
          <a:xfrm>
            <a:off x="9730840" y="2217302"/>
            <a:ext cx="64135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35" name="组合 34">
            <a:extLst>
              <a:ext uri="{FF2B5EF4-FFF2-40B4-BE49-F238E27FC236}">
                <a16:creationId xmlns="" xmlns:a16="http://schemas.microsoft.com/office/drawing/2014/main" id="{52FD7D1C-7F01-48A0-8C36-FE7E8A44D885}"/>
              </a:ext>
            </a:extLst>
          </p:cNvPr>
          <p:cNvGrpSpPr/>
          <p:nvPr/>
        </p:nvGrpSpPr>
        <p:grpSpPr>
          <a:xfrm>
            <a:off x="5416151" y="2217302"/>
            <a:ext cx="2945909" cy="428331"/>
            <a:chOff x="5416151" y="2308886"/>
            <a:chExt cx="2945909" cy="428331"/>
          </a:xfrm>
        </p:grpSpPr>
        <p:sp>
          <p:nvSpPr>
            <p:cNvPr id="21" name="圆角矩形标注 15">
              <a:extLst>
                <a:ext uri="{FF2B5EF4-FFF2-40B4-BE49-F238E27FC236}">
                  <a16:creationId xmlns="" xmlns:a16="http://schemas.microsoft.com/office/drawing/2014/main" id="{7D2F6EC9-9327-4148-99EE-76663BC56FCD}"/>
                </a:ext>
              </a:extLst>
            </p:cNvPr>
            <p:cNvSpPr/>
            <p:nvPr/>
          </p:nvSpPr>
          <p:spPr>
            <a:xfrm>
              <a:off x="5427961" y="2313725"/>
              <a:ext cx="2934099" cy="423492"/>
            </a:xfrm>
            <a:prstGeom prst="wedgeRoundRectCallout">
              <a:avLst>
                <a:gd name="adj1" fmla="val -20415"/>
                <a:gd name="adj2" fmla="val 67349"/>
                <a:gd name="adj3" fmla="val 1666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ym typeface="+mn-ea"/>
                </a:rPr>
                <a:t>人和自然和谐一体</a:t>
              </a:r>
            </a:p>
          </p:txBody>
        </p:sp>
        <p:sp>
          <p:nvSpPr>
            <p:cNvPr id="32" name="圆角矩形标注 15">
              <a:extLst>
                <a:ext uri="{FF2B5EF4-FFF2-40B4-BE49-F238E27FC236}">
                  <a16:creationId xmlns="" xmlns:a16="http://schemas.microsoft.com/office/drawing/2014/main" id="{469319A8-12DD-401D-A552-5EFFFDD67F2D}"/>
                </a:ext>
              </a:extLst>
            </p:cNvPr>
            <p:cNvSpPr/>
            <p:nvPr/>
          </p:nvSpPr>
          <p:spPr>
            <a:xfrm>
              <a:off x="5416151" y="2308886"/>
              <a:ext cx="2934099" cy="423492"/>
            </a:xfrm>
            <a:prstGeom prst="wedgeRoundRectCallout">
              <a:avLst>
                <a:gd name="adj1" fmla="val 28929"/>
                <a:gd name="adj2" fmla="val 71847"/>
                <a:gd name="adj3" fmla="val 1666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ym typeface="+mn-ea"/>
                </a:rPr>
                <a:t>人和自然和谐一体</a:t>
              </a:r>
            </a:p>
          </p:txBody>
        </p:sp>
      </p:grpSp>
      <p:sp>
        <p:nvSpPr>
          <p:cNvPr id="34" name="文本框 33">
            <a:extLst>
              <a:ext uri="{FF2B5EF4-FFF2-40B4-BE49-F238E27FC236}">
                <a16:creationId xmlns="" xmlns:a16="http://schemas.microsoft.com/office/drawing/2014/main" id="{1E4BF7EC-5085-41E4-B527-F3D3998148FE}"/>
              </a:ext>
            </a:extLst>
          </p:cNvPr>
          <p:cNvSpPr txBox="1"/>
          <p:nvPr/>
        </p:nvSpPr>
        <p:spPr>
          <a:xfrm>
            <a:off x="0" y="4576861"/>
            <a:ext cx="12191999" cy="2268118"/>
          </a:xfrm>
          <a:prstGeom prst="rect">
            <a:avLst/>
          </a:prstGeom>
          <a:solidFill>
            <a:srgbClr val="9A0000"/>
          </a:solidFill>
        </p:spPr>
        <p:txBody>
          <a:bodyPr wrap="square" lIns="900000" rIns="900000" rtlCol="0" anchor="ctr">
            <a:noAutofit/>
          </a:bodyPr>
          <a:lstStyle/>
          <a:p>
            <a:pPr>
              <a:lnSpc>
                <a:spcPct val="120000"/>
              </a:lnSpc>
              <a:spcBef>
                <a:spcPts val="0"/>
              </a:spcBef>
              <a:spcAft>
                <a:spcPts val="0"/>
              </a:spcAft>
            </a:pPr>
            <a:r>
              <a:rPr lang="en-US" altLang="zh-CN" sz="2400" b="1">
                <a:solidFill>
                  <a:schemeClr val="bg1"/>
                </a:solidFill>
                <a:latin typeface="仿宋" panose="02010609060101010101" pitchFamily="49" charset="-122"/>
                <a:ea typeface="仿宋" panose="02010609060101010101" pitchFamily="49" charset="-122"/>
                <a:cs typeface="仿宋" panose="02010609060101010101" pitchFamily="49" charset="-122"/>
              </a:rPr>
              <a:t>【</a:t>
            </a:r>
            <a:r>
              <a:rPr lang="zh-CN" altLang="en-US" sz="2400" b="1">
                <a:solidFill>
                  <a:schemeClr val="bg1"/>
                </a:solidFill>
                <a:latin typeface="仿宋" panose="02010609060101010101" pitchFamily="49" charset="-122"/>
                <a:ea typeface="仿宋" panose="02010609060101010101" pitchFamily="49" charset="-122"/>
                <a:cs typeface="仿宋" panose="02010609060101010101" pitchFamily="49" charset="-122"/>
              </a:rPr>
              <a:t>描绘示例</a:t>
            </a:r>
            <a:r>
              <a:rPr lang="en-US" altLang="zh-CN" sz="2400" b="1">
                <a:solidFill>
                  <a:schemeClr val="bg1"/>
                </a:solidFill>
                <a:latin typeface="仿宋" panose="02010609060101010101" pitchFamily="49" charset="-122"/>
                <a:ea typeface="仿宋" panose="02010609060101010101" pitchFamily="49" charset="-122"/>
                <a:cs typeface="仿宋" panose="02010609060101010101" pitchFamily="49" charset="-122"/>
              </a:rPr>
              <a:t>】</a:t>
            </a:r>
          </a:p>
          <a:p>
            <a:pPr>
              <a:lnSpc>
                <a:spcPct val="130000"/>
              </a:lnSpc>
              <a:spcBef>
                <a:spcPts val="0"/>
              </a:spcBef>
              <a:spcAft>
                <a:spcPts val="0"/>
              </a:spcAft>
            </a:pPr>
            <a:r>
              <a:rPr lang="zh-CN" altLang="en-US" sz="2400" b="1">
                <a:solidFill>
                  <a:schemeClr val="bg1"/>
                </a:solidFill>
                <a:latin typeface="仿宋" panose="02010609060101010101" pitchFamily="49" charset="-122"/>
                <a:ea typeface="仿宋" panose="02010609060101010101" pitchFamily="49" charset="-122"/>
                <a:cs typeface="仿宋" panose="02010609060101010101" pitchFamily="49" charset="-122"/>
              </a:rPr>
              <a:t>诗人一入梦幻，随即进入一个神幻空灵境界，一夜之间飞过镜糊，在湖光月色的照耀下又飞到剡溪，降落在谢灵运当年曾经歇宿过的地方，眼见绿水荡漾，耳闻清猿啼鸣，景色十分幽静。</a:t>
            </a:r>
          </a:p>
        </p:txBody>
      </p:sp>
    </p:spTree>
    <p:extLst>
      <p:ext uri="{BB962C8B-B14F-4D97-AF65-F5344CB8AC3E}">
        <p14:creationId xmlns:p14="http://schemas.microsoft.com/office/powerpoint/2010/main" val="4058833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left)">
                                      <p:cBhvr>
                                        <p:cTn id="22" dur="500"/>
                                        <p:tgtEl>
                                          <p:spTgt spid="2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wipe(left)">
                                      <p:cBhvr>
                                        <p:cTn id="32" dur="500"/>
                                        <p:tgtEl>
                                          <p:spTgt spid="3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left)">
                                      <p:cBhvr>
                                        <p:cTn id="37" dur="500"/>
                                        <p:tgtEl>
                                          <p:spTgt spid="2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500"/>
                                        <p:tgtEl>
                                          <p:spTgt spid="37"/>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randombar(horizontal)">
                                      <p:cBhvr>
                                        <p:cTn id="4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B83CD82A-D853-4F78-8C34-4881A61E9F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文本占位符 2">
            <a:extLst>
              <a:ext uri="{FF2B5EF4-FFF2-40B4-BE49-F238E27FC236}">
                <a16:creationId xmlns="" xmlns:a16="http://schemas.microsoft.com/office/drawing/2014/main" id="{2F601A22-45D1-41D2-BC42-C4DB0F9B28F1}"/>
              </a:ext>
            </a:extLst>
          </p:cNvPr>
          <p:cNvSpPr>
            <a:spLocks noGrp="1"/>
          </p:cNvSpPr>
          <p:nvPr>
            <p:ph type="body" sz="quarter" idx="10"/>
          </p:nvPr>
        </p:nvSpPr>
        <p:spPr/>
        <p:txBody>
          <a:bodyPr/>
          <a:lstStyle/>
          <a:p>
            <a:r>
              <a:rPr lang="zh-CN" altLang="en-US"/>
              <a:t>诗文解读</a:t>
            </a:r>
            <a:r>
              <a:rPr lang="en-US" altLang="zh-CN"/>
              <a:t>--</a:t>
            </a:r>
            <a:r>
              <a:rPr lang="zh-CN" altLang="en-US"/>
              <a:t>第二段</a:t>
            </a:r>
          </a:p>
        </p:txBody>
      </p:sp>
      <p:grpSp>
        <p:nvGrpSpPr>
          <p:cNvPr id="10" name="组合 9">
            <a:extLst>
              <a:ext uri="{FF2B5EF4-FFF2-40B4-BE49-F238E27FC236}">
                <a16:creationId xmlns="" xmlns:a16="http://schemas.microsoft.com/office/drawing/2014/main" id="{868ABF17-7C63-410E-A034-686785A04395}"/>
              </a:ext>
            </a:extLst>
          </p:cNvPr>
          <p:cNvGrpSpPr/>
          <p:nvPr/>
        </p:nvGrpSpPr>
        <p:grpSpPr>
          <a:xfrm>
            <a:off x="749301" y="1695301"/>
            <a:ext cx="4095470" cy="2969289"/>
            <a:chOff x="1874340" y="3932875"/>
            <a:chExt cx="4095470" cy="2969289"/>
          </a:xfrm>
        </p:grpSpPr>
        <p:sp>
          <p:nvSpPr>
            <p:cNvPr id="11" name="文本框 10">
              <a:extLst>
                <a:ext uri="{FF2B5EF4-FFF2-40B4-BE49-F238E27FC236}">
                  <a16:creationId xmlns="" xmlns:a16="http://schemas.microsoft.com/office/drawing/2014/main" id="{2379A9A7-07FC-4ECF-AD14-9B25C6F611DB}"/>
                </a:ext>
              </a:extLst>
            </p:cNvPr>
            <p:cNvSpPr txBox="1"/>
            <p:nvPr/>
          </p:nvSpPr>
          <p:spPr>
            <a:xfrm>
              <a:off x="5354257" y="3948021"/>
              <a:ext cx="615553" cy="2954143"/>
            </a:xfrm>
            <a:prstGeom prst="rect">
              <a:avLst/>
            </a:prstGeom>
            <a:noFill/>
          </p:spPr>
          <p:txBody>
            <a:bodyPr vert="eaVert" wrap="square" rtlCol="0" anchor="t">
              <a:spAutoFit/>
            </a:bodyPr>
            <a:lstStyle/>
            <a:p>
              <a:r>
                <a:rPr lang="zh-CN" altLang="en-US" sz="2800">
                  <a:latin typeface="隶书" panose="02010509060101010101" pitchFamily="49" charset="-122"/>
                  <a:ea typeface="隶书" panose="02010509060101010101" pitchFamily="49" charset="-122"/>
                </a:rPr>
                <a:t>月夜飞渡图</a:t>
              </a:r>
            </a:p>
          </p:txBody>
        </p:sp>
        <p:pic>
          <p:nvPicPr>
            <p:cNvPr id="12" name="图片 11">
              <a:extLst>
                <a:ext uri="{FF2B5EF4-FFF2-40B4-BE49-F238E27FC236}">
                  <a16:creationId xmlns="" xmlns:a16="http://schemas.microsoft.com/office/drawing/2014/main" id="{0F6EB70A-290A-49DC-B945-C03CC9F6120A}"/>
                </a:ext>
              </a:extLst>
            </p:cNvPr>
            <p:cNvPicPr>
              <a:picLocks noChangeAspect="1"/>
            </p:cNvPicPr>
            <p:nvPr/>
          </p:nvPicPr>
          <p:blipFill rotWithShape="1">
            <a:blip r:embed="rId4">
              <a:extLst>
                <a:ext uri="{28A0092B-C50C-407E-A947-70E740481C1C}">
                  <a14:useLocalDpi xmlns:a14="http://schemas.microsoft.com/office/drawing/2010/main" val="0"/>
                </a:ext>
              </a:extLst>
            </a:blip>
            <a:srcRect l="12294" t="1184" r="18714" b="-1184"/>
            <a:stretch/>
          </p:blipFill>
          <p:spPr>
            <a:xfrm>
              <a:off x="1874340" y="3932875"/>
              <a:ext cx="3471780" cy="2503573"/>
            </a:xfrm>
            <a:prstGeom prst="rect">
              <a:avLst/>
            </a:prstGeom>
          </p:spPr>
        </p:pic>
      </p:grpSp>
      <p:sp>
        <p:nvSpPr>
          <p:cNvPr id="34" name="文本框 33">
            <a:extLst>
              <a:ext uri="{FF2B5EF4-FFF2-40B4-BE49-F238E27FC236}">
                <a16:creationId xmlns="" xmlns:a16="http://schemas.microsoft.com/office/drawing/2014/main" id="{1E4BF7EC-5085-41E4-B527-F3D3998148FE}"/>
              </a:ext>
            </a:extLst>
          </p:cNvPr>
          <p:cNvSpPr txBox="1"/>
          <p:nvPr/>
        </p:nvSpPr>
        <p:spPr>
          <a:xfrm>
            <a:off x="0" y="5529265"/>
            <a:ext cx="12191999" cy="1315714"/>
          </a:xfrm>
          <a:prstGeom prst="rect">
            <a:avLst/>
          </a:prstGeom>
          <a:solidFill>
            <a:srgbClr val="9A0000"/>
          </a:solidFill>
        </p:spPr>
        <p:txBody>
          <a:bodyPr wrap="square" lIns="900000" rIns="900000" rtlCol="0" anchor="ctr">
            <a:noAutofit/>
          </a:bodyPr>
          <a:lstStyle/>
          <a:p>
            <a:pPr>
              <a:lnSpc>
                <a:spcPct val="120000"/>
              </a:lnSpc>
              <a:spcBef>
                <a:spcPts val="0"/>
              </a:spcBef>
              <a:spcAft>
                <a:spcPts val="0"/>
              </a:spcAft>
            </a:pPr>
            <a:r>
              <a:rPr lang="zh-CN" altLang="en-US" sz="2400" b="1">
                <a:solidFill>
                  <a:schemeClr val="bg1"/>
                </a:solidFill>
                <a:latin typeface="宋体" panose="02010600030101010101" pitchFamily="2" charset="-122"/>
                <a:ea typeface="宋体" panose="02010600030101010101" pitchFamily="2" charset="-122"/>
                <a:cs typeface="仿宋" panose="02010609060101010101" pitchFamily="49" charset="-122"/>
              </a:rPr>
              <a:t>李白借谢灵运来写自己，也表达了自己要效仿谢灵运寄情山水、鄙弃俗世。</a:t>
            </a:r>
          </a:p>
        </p:txBody>
      </p:sp>
      <p:sp>
        <p:nvSpPr>
          <p:cNvPr id="4" name="Text Box 2">
            <a:extLst>
              <a:ext uri="{FF2B5EF4-FFF2-40B4-BE49-F238E27FC236}">
                <a16:creationId xmlns="" xmlns:a16="http://schemas.microsoft.com/office/drawing/2014/main" id="{9CC59516-EDDC-4787-B7BD-744E181EB977}"/>
              </a:ext>
            </a:extLst>
          </p:cNvPr>
          <p:cNvSpPr txBox="1"/>
          <p:nvPr/>
        </p:nvSpPr>
        <p:spPr>
          <a:xfrm>
            <a:off x="5377555" y="1448837"/>
            <a:ext cx="4134465" cy="523220"/>
          </a:xfrm>
          <a:prstGeom prst="rect">
            <a:avLst/>
          </a:prstGeom>
          <a:noFill/>
          <a:ln w="9525">
            <a:noFill/>
          </a:ln>
        </p:spPr>
        <p:txBody>
          <a:bodyPr wrap="none">
            <a:spAutoFit/>
          </a:bodyPr>
          <a:lstStyle/>
          <a:p>
            <a:r>
              <a:rPr lang="zh-CN" altLang="en-US" sz="2800" b="1" dirty="0">
                <a:latin typeface="Times New Roman" panose="02020603050405020304" pitchFamily="18" charset="0"/>
              </a:rPr>
              <a:t>诗人为何提到“谢公”？</a:t>
            </a:r>
          </a:p>
        </p:txBody>
      </p:sp>
      <p:sp>
        <p:nvSpPr>
          <p:cNvPr id="6" name="矩形 5">
            <a:extLst>
              <a:ext uri="{FF2B5EF4-FFF2-40B4-BE49-F238E27FC236}">
                <a16:creationId xmlns="" xmlns:a16="http://schemas.microsoft.com/office/drawing/2014/main" id="{68EEFC47-713D-4184-932A-BDBA1715C872}"/>
              </a:ext>
            </a:extLst>
          </p:cNvPr>
          <p:cNvSpPr/>
          <p:nvPr/>
        </p:nvSpPr>
        <p:spPr>
          <a:xfrm>
            <a:off x="5377555" y="2082670"/>
            <a:ext cx="6306445" cy="2692660"/>
          </a:xfrm>
          <a:prstGeom prst="rect">
            <a:avLst/>
          </a:prstGeom>
        </p:spPr>
        <p:txBody>
          <a:bodyPr wrap="square">
            <a:spAutoFit/>
          </a:bodyPr>
          <a:lstStyle/>
          <a:p>
            <a:pPr indent="0">
              <a:lnSpc>
                <a:spcPct val="120000"/>
              </a:lnSpc>
              <a:buFont typeface="Wingdings" panose="05000000000000000000" pitchFamily="2" charset="2"/>
              <a:buNone/>
            </a:pPr>
            <a:r>
              <a:rPr lang="zh-CN" altLang="en-US" sz="2400">
                <a:latin typeface="宋体" panose="02010600030101010101" pitchFamily="2" charset="-122"/>
                <a:ea typeface="宋体" panose="02010600030101010101" pitchFamily="2" charset="-122"/>
              </a:rPr>
              <a:t>谢灵运是南朝时期著名的山水派诗人，他热衷政治仕途，但到了刘宋时代，他的仕途地位受到威胁，不很顺利；后来他干脆辞官，领着僮仆门生几百人游山玩水，以排遣政治上的不满。谢灵运与李白一样，也是空有满腔抱负，却在政治上饱受打击，都有政治上的不满。</a:t>
            </a:r>
            <a:endParaRPr lang="zh-CN" altLang="en-US" sz="24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994737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1000"/>
                                        <p:tgtEl>
                                          <p:spTgt spid="6">
                                            <p:txEl>
                                              <p:pRg st="0" end="0"/>
                                            </p:txEl>
                                          </p:spTgt>
                                        </p:tgtEl>
                                      </p:cBhvr>
                                    </p:animEffect>
                                    <p:anim calcmode="lin" valueType="num">
                                      <p:cBhvr>
                                        <p:cTn id="13"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randombar(horizontal)">
                                      <p:cBhvr>
                                        <p:cTn id="1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 xmlns:a16="http://schemas.microsoft.com/office/drawing/2014/main" id="{571ED2D3-71F8-48DD-9088-6016934AE56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20" b="27345"/>
          <a:stretch/>
        </p:blipFill>
        <p:spPr>
          <a:xfrm>
            <a:off x="741163" y="1710446"/>
            <a:ext cx="3479917" cy="2442453"/>
          </a:xfrm>
          <a:prstGeom prst="rect">
            <a:avLst/>
          </a:prstGeom>
        </p:spPr>
      </p:pic>
      <p:pic>
        <p:nvPicPr>
          <p:cNvPr id="9" name="图片 8">
            <a:extLst>
              <a:ext uri="{FF2B5EF4-FFF2-40B4-BE49-F238E27FC236}">
                <a16:creationId xmlns="" xmlns:a16="http://schemas.microsoft.com/office/drawing/2014/main" id="{B83CD82A-D853-4F78-8C34-4881A61E9F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文本占位符 2">
            <a:extLst>
              <a:ext uri="{FF2B5EF4-FFF2-40B4-BE49-F238E27FC236}">
                <a16:creationId xmlns="" xmlns:a16="http://schemas.microsoft.com/office/drawing/2014/main" id="{2F601A22-45D1-41D2-BC42-C4DB0F9B28F1}"/>
              </a:ext>
            </a:extLst>
          </p:cNvPr>
          <p:cNvSpPr>
            <a:spLocks noGrp="1"/>
          </p:cNvSpPr>
          <p:nvPr>
            <p:ph type="body" sz="quarter" idx="10"/>
          </p:nvPr>
        </p:nvSpPr>
        <p:spPr/>
        <p:txBody>
          <a:bodyPr/>
          <a:lstStyle/>
          <a:p>
            <a:r>
              <a:rPr lang="zh-CN" altLang="en-US"/>
              <a:t>诗文解读</a:t>
            </a:r>
            <a:r>
              <a:rPr lang="en-US" altLang="zh-CN"/>
              <a:t>--</a:t>
            </a:r>
            <a:r>
              <a:rPr lang="zh-CN" altLang="en-US"/>
              <a:t>第二段</a:t>
            </a:r>
          </a:p>
        </p:txBody>
      </p:sp>
      <p:sp>
        <p:nvSpPr>
          <p:cNvPr id="11" name="文本框 10">
            <a:extLst>
              <a:ext uri="{FF2B5EF4-FFF2-40B4-BE49-F238E27FC236}">
                <a16:creationId xmlns="" xmlns:a16="http://schemas.microsoft.com/office/drawing/2014/main" id="{2379A9A7-07FC-4ECF-AD14-9B25C6F611DB}"/>
              </a:ext>
            </a:extLst>
          </p:cNvPr>
          <p:cNvSpPr txBox="1"/>
          <p:nvPr/>
        </p:nvSpPr>
        <p:spPr>
          <a:xfrm>
            <a:off x="4229218" y="1710447"/>
            <a:ext cx="615553" cy="2954143"/>
          </a:xfrm>
          <a:prstGeom prst="rect">
            <a:avLst/>
          </a:prstGeom>
          <a:noFill/>
        </p:spPr>
        <p:txBody>
          <a:bodyPr vert="eaVert" wrap="square" rtlCol="0" anchor="t">
            <a:spAutoFit/>
          </a:bodyPr>
          <a:lstStyle/>
          <a:p>
            <a:r>
              <a:rPr lang="zh-CN" altLang="en-US" sz="2800">
                <a:latin typeface="隶书" panose="02010509060101010101" pitchFamily="49" charset="-122"/>
                <a:ea typeface="隶书" panose="02010509060101010101" pitchFamily="49" charset="-122"/>
              </a:rPr>
              <a:t>登山奇观图</a:t>
            </a:r>
          </a:p>
        </p:txBody>
      </p:sp>
      <p:sp>
        <p:nvSpPr>
          <p:cNvPr id="34" name="文本框 33">
            <a:extLst>
              <a:ext uri="{FF2B5EF4-FFF2-40B4-BE49-F238E27FC236}">
                <a16:creationId xmlns="" xmlns:a16="http://schemas.microsoft.com/office/drawing/2014/main" id="{1E4BF7EC-5085-41E4-B527-F3D3998148FE}"/>
              </a:ext>
            </a:extLst>
          </p:cNvPr>
          <p:cNvSpPr txBox="1"/>
          <p:nvPr/>
        </p:nvSpPr>
        <p:spPr>
          <a:xfrm>
            <a:off x="0" y="5529265"/>
            <a:ext cx="12191999" cy="1315714"/>
          </a:xfrm>
          <a:prstGeom prst="rect">
            <a:avLst/>
          </a:prstGeom>
          <a:solidFill>
            <a:srgbClr val="9A0000"/>
          </a:solidFill>
        </p:spPr>
        <p:txBody>
          <a:bodyPr wrap="square" lIns="900000" rIns="900000" rtlCol="0" anchor="ctr">
            <a:noAutofit/>
          </a:bodyPr>
          <a:lstStyle/>
          <a:p>
            <a:pPr algn="ctr">
              <a:lnSpc>
                <a:spcPct val="120000"/>
              </a:lnSpc>
              <a:spcBef>
                <a:spcPts val="0"/>
              </a:spcBef>
              <a:spcAft>
                <a:spcPts val="0"/>
              </a:spcAft>
            </a:pPr>
            <a:r>
              <a:rPr lang="zh-CN" altLang="en-US" sz="2800" b="1">
                <a:solidFill>
                  <a:schemeClr val="bg1"/>
                </a:solidFill>
                <a:latin typeface="宋体" panose="02010600030101010101" pitchFamily="2" charset="-122"/>
                <a:ea typeface="宋体" panose="02010600030101010101" pitchFamily="2" charset="-122"/>
                <a:cs typeface="仿宋" panose="02010609060101010101" pitchFamily="49" charset="-122"/>
              </a:rPr>
              <a:t>白天景象，壮美奇绝</a:t>
            </a:r>
          </a:p>
        </p:txBody>
      </p:sp>
      <p:sp>
        <p:nvSpPr>
          <p:cNvPr id="2" name="矩形 1">
            <a:extLst>
              <a:ext uri="{FF2B5EF4-FFF2-40B4-BE49-F238E27FC236}">
                <a16:creationId xmlns="" xmlns:a16="http://schemas.microsoft.com/office/drawing/2014/main" id="{383AC09F-7092-4A46-ADA7-7EBC68F20BEA}"/>
              </a:ext>
            </a:extLst>
          </p:cNvPr>
          <p:cNvSpPr/>
          <p:nvPr/>
        </p:nvSpPr>
        <p:spPr>
          <a:xfrm>
            <a:off x="5648185" y="1947866"/>
            <a:ext cx="5740400" cy="1661032"/>
          </a:xfrm>
          <a:prstGeom prst="rect">
            <a:avLst/>
          </a:prstGeom>
        </p:spPr>
        <p:txBody>
          <a:bodyPr wrap="square">
            <a:spAutoFit/>
          </a:bodyPr>
          <a:lstStyle/>
          <a:p>
            <a:pPr>
              <a:lnSpc>
                <a:spcPct val="200000"/>
              </a:lnSpc>
            </a:pPr>
            <a:r>
              <a:rPr lang="zh-CN" altLang="en-US" sz="2800">
                <a:latin typeface="楷体" panose="02010609060101010101" pitchFamily="49" charset="-122"/>
                <a:ea typeface="楷体" panose="02010609060101010101" pitchFamily="49" charset="-122"/>
              </a:rPr>
              <a:t>脚著谢公屐，身登青云梯。</a:t>
            </a:r>
            <a:br>
              <a:rPr lang="zh-CN" altLang="en-US" sz="2800">
                <a:latin typeface="楷体" panose="02010609060101010101" pitchFamily="49" charset="-122"/>
                <a:ea typeface="楷体" panose="02010609060101010101" pitchFamily="49" charset="-122"/>
              </a:rPr>
            </a:br>
            <a:r>
              <a:rPr lang="zh-CN" altLang="en-US" sz="2800">
                <a:latin typeface="楷体" panose="02010609060101010101" pitchFamily="49" charset="-122"/>
                <a:ea typeface="楷体" panose="02010609060101010101" pitchFamily="49" charset="-122"/>
              </a:rPr>
              <a:t>半壁见海日，空中闻天鸡。</a:t>
            </a:r>
            <a:endParaRPr lang="zh-CN" altLang="en-US" sz="2800"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9531371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randombar(horizontal)">
                                      <p:cBhvr>
                                        <p:cTn id="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B83CD82A-D853-4F78-8C34-4881A61E9F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2" name="图片 11">
            <a:extLst>
              <a:ext uri="{FF2B5EF4-FFF2-40B4-BE49-F238E27FC236}">
                <a16:creationId xmlns="" xmlns:a16="http://schemas.microsoft.com/office/drawing/2014/main" id="{47251402-F021-429F-9B48-AEB5CB2347D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5930" b="4923"/>
          <a:stretch/>
        </p:blipFill>
        <p:spPr>
          <a:xfrm>
            <a:off x="741163" y="1710446"/>
            <a:ext cx="3479917" cy="2442453"/>
          </a:xfrm>
          <a:prstGeom prst="rect">
            <a:avLst/>
          </a:prstGeom>
        </p:spPr>
      </p:pic>
      <p:sp>
        <p:nvSpPr>
          <p:cNvPr id="3" name="文本占位符 2">
            <a:extLst>
              <a:ext uri="{FF2B5EF4-FFF2-40B4-BE49-F238E27FC236}">
                <a16:creationId xmlns="" xmlns:a16="http://schemas.microsoft.com/office/drawing/2014/main" id="{2F601A22-45D1-41D2-BC42-C4DB0F9B28F1}"/>
              </a:ext>
            </a:extLst>
          </p:cNvPr>
          <p:cNvSpPr>
            <a:spLocks noGrp="1"/>
          </p:cNvSpPr>
          <p:nvPr>
            <p:ph type="body" sz="quarter" idx="10"/>
          </p:nvPr>
        </p:nvSpPr>
        <p:spPr/>
        <p:txBody>
          <a:bodyPr/>
          <a:lstStyle/>
          <a:p>
            <a:r>
              <a:rPr lang="zh-CN" altLang="en-US"/>
              <a:t>诗文解读</a:t>
            </a:r>
            <a:r>
              <a:rPr lang="en-US" altLang="zh-CN"/>
              <a:t>--</a:t>
            </a:r>
            <a:r>
              <a:rPr lang="zh-CN" altLang="en-US"/>
              <a:t>第二段</a:t>
            </a:r>
          </a:p>
        </p:txBody>
      </p:sp>
      <p:sp>
        <p:nvSpPr>
          <p:cNvPr id="11" name="文本框 10">
            <a:extLst>
              <a:ext uri="{FF2B5EF4-FFF2-40B4-BE49-F238E27FC236}">
                <a16:creationId xmlns="" xmlns:a16="http://schemas.microsoft.com/office/drawing/2014/main" id="{2379A9A7-07FC-4ECF-AD14-9B25C6F611DB}"/>
              </a:ext>
            </a:extLst>
          </p:cNvPr>
          <p:cNvSpPr txBox="1"/>
          <p:nvPr/>
        </p:nvSpPr>
        <p:spPr>
          <a:xfrm>
            <a:off x="4229218" y="1710447"/>
            <a:ext cx="615553" cy="2954143"/>
          </a:xfrm>
          <a:prstGeom prst="rect">
            <a:avLst/>
          </a:prstGeom>
          <a:noFill/>
        </p:spPr>
        <p:txBody>
          <a:bodyPr vert="eaVert" wrap="square" rtlCol="0" anchor="t">
            <a:spAutoFit/>
          </a:bodyPr>
          <a:lstStyle/>
          <a:p>
            <a:r>
              <a:rPr lang="zh-CN" altLang="en-US" sz="2800">
                <a:latin typeface="隶书" panose="02010509060101010101" pitchFamily="49" charset="-122"/>
                <a:ea typeface="隶书" panose="02010509060101010101" pitchFamily="49" charset="-122"/>
              </a:rPr>
              <a:t>山中夜景图</a:t>
            </a:r>
          </a:p>
        </p:txBody>
      </p:sp>
      <p:sp>
        <p:nvSpPr>
          <p:cNvPr id="34" name="文本框 33">
            <a:extLst>
              <a:ext uri="{FF2B5EF4-FFF2-40B4-BE49-F238E27FC236}">
                <a16:creationId xmlns="" xmlns:a16="http://schemas.microsoft.com/office/drawing/2014/main" id="{1E4BF7EC-5085-41E4-B527-F3D3998148FE}"/>
              </a:ext>
            </a:extLst>
          </p:cNvPr>
          <p:cNvSpPr txBox="1"/>
          <p:nvPr/>
        </p:nvSpPr>
        <p:spPr>
          <a:xfrm>
            <a:off x="0" y="5529265"/>
            <a:ext cx="12191999" cy="1315714"/>
          </a:xfrm>
          <a:prstGeom prst="rect">
            <a:avLst/>
          </a:prstGeom>
          <a:solidFill>
            <a:srgbClr val="9A0000"/>
          </a:solidFill>
        </p:spPr>
        <p:txBody>
          <a:bodyPr wrap="square" lIns="900000" rIns="900000" rtlCol="0" anchor="ctr">
            <a:noAutofit/>
          </a:bodyPr>
          <a:lstStyle/>
          <a:p>
            <a:pPr algn="ctr">
              <a:lnSpc>
                <a:spcPct val="120000"/>
              </a:lnSpc>
              <a:spcBef>
                <a:spcPts val="0"/>
              </a:spcBef>
              <a:spcAft>
                <a:spcPts val="0"/>
              </a:spcAft>
            </a:pPr>
            <a:r>
              <a:rPr lang="zh-CN" altLang="en-US" sz="2800" b="1">
                <a:solidFill>
                  <a:schemeClr val="bg1"/>
                </a:solidFill>
                <a:latin typeface="宋体" panose="02010600030101010101" pitchFamily="2" charset="-122"/>
                <a:ea typeface="宋体" panose="02010600030101010101" pitchFamily="2" charset="-122"/>
                <a:cs typeface="仿宋" panose="02010609060101010101" pitchFamily="49" charset="-122"/>
              </a:rPr>
              <a:t>夜间景象，阴森恐怖</a:t>
            </a:r>
          </a:p>
        </p:txBody>
      </p:sp>
      <p:sp>
        <p:nvSpPr>
          <p:cNvPr id="2" name="矩形 1">
            <a:extLst>
              <a:ext uri="{FF2B5EF4-FFF2-40B4-BE49-F238E27FC236}">
                <a16:creationId xmlns="" xmlns:a16="http://schemas.microsoft.com/office/drawing/2014/main" id="{383AC09F-7092-4A46-ADA7-7EBC68F20BEA}"/>
              </a:ext>
            </a:extLst>
          </p:cNvPr>
          <p:cNvSpPr/>
          <p:nvPr/>
        </p:nvSpPr>
        <p:spPr>
          <a:xfrm>
            <a:off x="5648185" y="1626175"/>
            <a:ext cx="5740400" cy="2522807"/>
          </a:xfrm>
          <a:prstGeom prst="rect">
            <a:avLst/>
          </a:prstGeom>
        </p:spPr>
        <p:txBody>
          <a:bodyPr wrap="square">
            <a:spAutoFit/>
          </a:bodyPr>
          <a:lstStyle/>
          <a:p>
            <a:pPr>
              <a:lnSpc>
                <a:spcPct val="200000"/>
              </a:lnSpc>
            </a:pPr>
            <a:r>
              <a:rPr lang="zh-CN" altLang="en-US" sz="2800">
                <a:latin typeface="楷体" panose="02010609060101010101" pitchFamily="49" charset="-122"/>
                <a:ea typeface="楷体" panose="02010609060101010101" pitchFamily="49" charset="-122"/>
              </a:rPr>
              <a:t>千岩万转路不定，迷花倚石忽已暝。</a:t>
            </a:r>
          </a:p>
          <a:p>
            <a:pPr>
              <a:lnSpc>
                <a:spcPct val="200000"/>
              </a:lnSpc>
            </a:pPr>
            <a:r>
              <a:rPr lang="zh-CN" altLang="en-US" sz="2800">
                <a:latin typeface="楷体" panose="02010609060101010101" pitchFamily="49" charset="-122"/>
                <a:ea typeface="楷体" panose="02010609060101010101" pitchFamily="49" charset="-122"/>
              </a:rPr>
              <a:t>熊咆龙吟殷岩泉，栗深林兮惊层巅。</a:t>
            </a:r>
          </a:p>
          <a:p>
            <a:pPr>
              <a:lnSpc>
                <a:spcPct val="200000"/>
              </a:lnSpc>
            </a:pPr>
            <a:r>
              <a:rPr lang="zh-CN" altLang="en-US" sz="2800">
                <a:latin typeface="楷体" panose="02010609060101010101" pitchFamily="49" charset="-122"/>
                <a:ea typeface="楷体" panose="02010609060101010101" pitchFamily="49" charset="-122"/>
              </a:rPr>
              <a:t>云青青兮欲雨，水澹澹兮生烟。</a:t>
            </a:r>
          </a:p>
        </p:txBody>
      </p:sp>
    </p:spTree>
    <p:extLst>
      <p:ext uri="{BB962C8B-B14F-4D97-AF65-F5344CB8AC3E}">
        <p14:creationId xmlns:p14="http://schemas.microsoft.com/office/powerpoint/2010/main" val="1747801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randombar(horizontal)">
                                      <p:cBhvr>
                                        <p:cTn id="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B83CD82A-D853-4F78-8C34-4881A61E9F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3" name="图片 12">
            <a:extLst>
              <a:ext uri="{FF2B5EF4-FFF2-40B4-BE49-F238E27FC236}">
                <a16:creationId xmlns="" xmlns:a16="http://schemas.microsoft.com/office/drawing/2014/main" id="{9A90EC26-42DD-4306-994C-4052CBF07702}"/>
              </a:ext>
            </a:extLst>
          </p:cNvPr>
          <p:cNvPicPr>
            <a:picLocks noChangeAspect="1"/>
          </p:cNvPicPr>
          <p:nvPr/>
        </p:nvPicPr>
        <p:blipFill rotWithShape="1">
          <a:blip r:embed="rId4">
            <a:extLst>
              <a:ext uri="{28A0092B-C50C-407E-A947-70E740481C1C}">
                <a14:useLocalDpi xmlns:a14="http://schemas.microsoft.com/office/drawing/2010/main" val="0"/>
              </a:ext>
            </a:extLst>
          </a:blip>
          <a:srcRect t="1353" b="28652"/>
          <a:stretch/>
        </p:blipFill>
        <p:spPr>
          <a:xfrm>
            <a:off x="733025" y="1697424"/>
            <a:ext cx="3489818" cy="2451558"/>
          </a:xfrm>
          <a:prstGeom prst="rect">
            <a:avLst/>
          </a:prstGeom>
        </p:spPr>
      </p:pic>
      <p:sp>
        <p:nvSpPr>
          <p:cNvPr id="3" name="文本占位符 2">
            <a:extLst>
              <a:ext uri="{FF2B5EF4-FFF2-40B4-BE49-F238E27FC236}">
                <a16:creationId xmlns="" xmlns:a16="http://schemas.microsoft.com/office/drawing/2014/main" id="{2F601A22-45D1-41D2-BC42-C4DB0F9B28F1}"/>
              </a:ext>
            </a:extLst>
          </p:cNvPr>
          <p:cNvSpPr>
            <a:spLocks noGrp="1"/>
          </p:cNvSpPr>
          <p:nvPr>
            <p:ph type="body" sz="quarter" idx="10"/>
          </p:nvPr>
        </p:nvSpPr>
        <p:spPr/>
        <p:txBody>
          <a:bodyPr/>
          <a:lstStyle/>
          <a:p>
            <a:r>
              <a:rPr lang="zh-CN" altLang="en-US"/>
              <a:t>诗文解读</a:t>
            </a:r>
            <a:r>
              <a:rPr lang="en-US" altLang="zh-CN"/>
              <a:t>--</a:t>
            </a:r>
            <a:r>
              <a:rPr lang="zh-CN" altLang="en-US"/>
              <a:t>第二段</a:t>
            </a:r>
          </a:p>
        </p:txBody>
      </p:sp>
      <p:sp>
        <p:nvSpPr>
          <p:cNvPr id="11" name="文本框 10">
            <a:extLst>
              <a:ext uri="{FF2B5EF4-FFF2-40B4-BE49-F238E27FC236}">
                <a16:creationId xmlns="" xmlns:a16="http://schemas.microsoft.com/office/drawing/2014/main" id="{2379A9A7-07FC-4ECF-AD14-9B25C6F611DB}"/>
              </a:ext>
            </a:extLst>
          </p:cNvPr>
          <p:cNvSpPr txBox="1"/>
          <p:nvPr/>
        </p:nvSpPr>
        <p:spPr>
          <a:xfrm>
            <a:off x="4229218" y="1710447"/>
            <a:ext cx="615553" cy="2954143"/>
          </a:xfrm>
          <a:prstGeom prst="rect">
            <a:avLst/>
          </a:prstGeom>
          <a:noFill/>
        </p:spPr>
        <p:txBody>
          <a:bodyPr vert="eaVert" wrap="square" rtlCol="0" anchor="t">
            <a:spAutoFit/>
          </a:bodyPr>
          <a:lstStyle/>
          <a:p>
            <a:r>
              <a:rPr lang="zh-CN" altLang="en-US" sz="2800">
                <a:latin typeface="隶书" panose="02010509060101010101" pitchFamily="49" charset="-122"/>
                <a:ea typeface="隶书" panose="02010509060101010101" pitchFamily="49" charset="-122"/>
              </a:rPr>
              <a:t>洞天奇景图</a:t>
            </a:r>
          </a:p>
        </p:txBody>
      </p:sp>
      <p:sp>
        <p:nvSpPr>
          <p:cNvPr id="34" name="文本框 33">
            <a:extLst>
              <a:ext uri="{FF2B5EF4-FFF2-40B4-BE49-F238E27FC236}">
                <a16:creationId xmlns="" xmlns:a16="http://schemas.microsoft.com/office/drawing/2014/main" id="{1E4BF7EC-5085-41E4-B527-F3D3998148FE}"/>
              </a:ext>
            </a:extLst>
          </p:cNvPr>
          <p:cNvSpPr txBox="1"/>
          <p:nvPr/>
        </p:nvSpPr>
        <p:spPr>
          <a:xfrm>
            <a:off x="0" y="5529265"/>
            <a:ext cx="12191999" cy="1315714"/>
          </a:xfrm>
          <a:prstGeom prst="rect">
            <a:avLst/>
          </a:prstGeom>
          <a:solidFill>
            <a:srgbClr val="9A0000"/>
          </a:solidFill>
        </p:spPr>
        <p:txBody>
          <a:bodyPr wrap="square" lIns="900000" rIns="900000" rtlCol="0" anchor="ctr">
            <a:noAutofit/>
          </a:bodyPr>
          <a:lstStyle/>
          <a:p>
            <a:pPr algn="ctr">
              <a:lnSpc>
                <a:spcPct val="120000"/>
              </a:lnSpc>
              <a:spcBef>
                <a:spcPts val="0"/>
              </a:spcBef>
              <a:spcAft>
                <a:spcPts val="0"/>
              </a:spcAft>
            </a:pPr>
            <a:r>
              <a:rPr lang="zh-CN" altLang="en-US" sz="2800" b="1">
                <a:solidFill>
                  <a:schemeClr val="bg1"/>
                </a:solidFill>
                <a:latin typeface="宋体" panose="02010600030101010101" pitchFamily="2" charset="-122"/>
                <a:ea typeface="宋体" panose="02010600030101010101" pitchFamily="2" charset="-122"/>
                <a:cs typeface="仿宋" panose="02010609060101010101" pitchFamily="49" charset="-122"/>
              </a:rPr>
              <a:t>富丽缤纷</a:t>
            </a:r>
          </a:p>
        </p:txBody>
      </p:sp>
      <p:sp>
        <p:nvSpPr>
          <p:cNvPr id="2" name="矩形 1">
            <a:extLst>
              <a:ext uri="{FF2B5EF4-FFF2-40B4-BE49-F238E27FC236}">
                <a16:creationId xmlns="" xmlns:a16="http://schemas.microsoft.com/office/drawing/2014/main" id="{383AC09F-7092-4A46-ADA7-7EBC68F20BEA}"/>
              </a:ext>
            </a:extLst>
          </p:cNvPr>
          <p:cNvSpPr/>
          <p:nvPr/>
        </p:nvSpPr>
        <p:spPr>
          <a:xfrm>
            <a:off x="5638800" y="1626175"/>
            <a:ext cx="5907263" cy="3222998"/>
          </a:xfrm>
          <a:prstGeom prst="rect">
            <a:avLst/>
          </a:prstGeom>
        </p:spPr>
        <p:txBody>
          <a:bodyPr wrap="square">
            <a:spAutoFit/>
          </a:bodyPr>
          <a:lstStyle/>
          <a:p>
            <a:pPr>
              <a:lnSpc>
                <a:spcPct val="150000"/>
              </a:lnSpc>
            </a:pPr>
            <a:r>
              <a:rPr lang="zh-CN" altLang="en-US" sz="2800">
                <a:latin typeface="楷体" panose="02010609060101010101" pitchFamily="49" charset="-122"/>
                <a:ea typeface="楷体" panose="02010609060101010101" pitchFamily="49" charset="-122"/>
              </a:rPr>
              <a:t>列缺霹雳，丘峦崩摧，洞天石扉，訇然中开。青冥浩荡不见底，日月照耀金银台。霓为衣兮风为马，云之君兮纷纷而来下。虎鼓瑟兮鸾回车，仙之人兮列如麻。</a:t>
            </a:r>
          </a:p>
        </p:txBody>
      </p:sp>
    </p:spTree>
    <p:extLst>
      <p:ext uri="{BB962C8B-B14F-4D97-AF65-F5344CB8AC3E}">
        <p14:creationId xmlns:p14="http://schemas.microsoft.com/office/powerpoint/2010/main" val="1856599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randombar(horizontal)">
                                      <p:cBhvr>
                                        <p:cTn id="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B83CD82A-D853-4F78-8C34-4881A61E9F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文本占位符 2">
            <a:extLst>
              <a:ext uri="{FF2B5EF4-FFF2-40B4-BE49-F238E27FC236}">
                <a16:creationId xmlns="" xmlns:a16="http://schemas.microsoft.com/office/drawing/2014/main" id="{2F601A22-45D1-41D2-BC42-C4DB0F9B28F1}"/>
              </a:ext>
            </a:extLst>
          </p:cNvPr>
          <p:cNvSpPr>
            <a:spLocks noGrp="1"/>
          </p:cNvSpPr>
          <p:nvPr>
            <p:ph type="body" sz="quarter" idx="10"/>
          </p:nvPr>
        </p:nvSpPr>
        <p:spPr/>
        <p:txBody>
          <a:bodyPr/>
          <a:lstStyle/>
          <a:p>
            <a:r>
              <a:rPr lang="zh-CN" altLang="en-US"/>
              <a:t>诗文解读</a:t>
            </a:r>
            <a:r>
              <a:rPr lang="en-US" altLang="zh-CN"/>
              <a:t>--</a:t>
            </a:r>
            <a:r>
              <a:rPr lang="zh-CN" altLang="en-US"/>
              <a:t>第二段</a:t>
            </a:r>
          </a:p>
        </p:txBody>
      </p:sp>
      <p:sp>
        <p:nvSpPr>
          <p:cNvPr id="4" name="Text Box 2">
            <a:extLst>
              <a:ext uri="{FF2B5EF4-FFF2-40B4-BE49-F238E27FC236}">
                <a16:creationId xmlns="" xmlns:a16="http://schemas.microsoft.com/office/drawing/2014/main" id="{73A40A71-66F9-46FF-9E16-20881F405C39}"/>
              </a:ext>
            </a:extLst>
          </p:cNvPr>
          <p:cNvSpPr txBox="1"/>
          <p:nvPr/>
        </p:nvSpPr>
        <p:spPr>
          <a:xfrm>
            <a:off x="882603" y="1349873"/>
            <a:ext cx="8220520" cy="523220"/>
          </a:xfrm>
          <a:prstGeom prst="rect">
            <a:avLst/>
          </a:prstGeom>
          <a:noFill/>
          <a:ln w="9525">
            <a:noFill/>
          </a:ln>
        </p:spPr>
        <p:txBody>
          <a:bodyPr wrap="none">
            <a:spAutoFit/>
          </a:bodyPr>
          <a:lstStyle/>
          <a:p>
            <a:pPr marL="457200" indent="-457200">
              <a:buFont typeface="Wingdings" panose="05000000000000000000" pitchFamily="2" charset="2"/>
              <a:buChar char="Ø"/>
            </a:pPr>
            <a:r>
              <a:rPr lang="zh-CN" altLang="en-US" sz="2800" b="1">
                <a:latin typeface="Times New Roman" panose="02020603050405020304" pitchFamily="18" charset="0"/>
              </a:rPr>
              <a:t>诗人描绘一个什么样的梦境？诗人的心情如何？</a:t>
            </a:r>
            <a:endParaRPr lang="zh-CN" altLang="en-US" sz="2800" b="1" dirty="0">
              <a:latin typeface="Times New Roman" panose="02020603050405020304" pitchFamily="18" charset="0"/>
            </a:endParaRPr>
          </a:p>
        </p:txBody>
      </p:sp>
      <p:sp>
        <p:nvSpPr>
          <p:cNvPr id="5" name="矩形 4">
            <a:extLst>
              <a:ext uri="{FF2B5EF4-FFF2-40B4-BE49-F238E27FC236}">
                <a16:creationId xmlns="" xmlns:a16="http://schemas.microsoft.com/office/drawing/2014/main" id="{10132588-372C-4FBF-8867-AE6FC4B80617}"/>
              </a:ext>
            </a:extLst>
          </p:cNvPr>
          <p:cNvSpPr/>
          <p:nvPr/>
        </p:nvSpPr>
        <p:spPr>
          <a:xfrm>
            <a:off x="1357998" y="2764491"/>
            <a:ext cx="5176145" cy="2608984"/>
          </a:xfrm>
          <a:prstGeom prst="rect">
            <a:avLst/>
          </a:prstGeom>
        </p:spPr>
        <p:txBody>
          <a:bodyPr wrap="square">
            <a:spAutoFit/>
          </a:bodyPr>
          <a:lstStyle/>
          <a:p>
            <a:pPr indent="0">
              <a:lnSpc>
                <a:spcPct val="120000"/>
              </a:lnSpc>
              <a:buFont typeface="Wingdings" panose="05000000000000000000" pitchFamily="2" charset="2"/>
              <a:buNone/>
            </a:pPr>
            <a:r>
              <a:rPr lang="zh-CN" altLang="en-US" sz="2800">
                <a:latin typeface="宋体" panose="02010600030101010101" pitchFamily="2" charset="-122"/>
                <a:ea typeface="宋体" panose="02010600030101010101" pitchFamily="2" charset="-122"/>
              </a:rPr>
              <a:t>诗人为我们描绘了一个离奇变换，五彩缤纷的梦境。特别是仙人登场的画面。此时诗人心神完全解放，自由，盛大热烈的场面，像是在迎接诗人的到来。</a:t>
            </a:r>
          </a:p>
        </p:txBody>
      </p:sp>
      <p:pic>
        <p:nvPicPr>
          <p:cNvPr id="7" name="图片 6">
            <a:extLst>
              <a:ext uri="{FF2B5EF4-FFF2-40B4-BE49-F238E27FC236}">
                <a16:creationId xmlns="" xmlns:a16="http://schemas.microsoft.com/office/drawing/2014/main" id="{C5A6F759-AE4A-425F-B5F1-6BAF4FA0144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15855" y="2081344"/>
            <a:ext cx="5176145" cy="3975279"/>
          </a:xfrm>
          <a:prstGeom prst="rect">
            <a:avLst/>
          </a:prstGeom>
        </p:spPr>
      </p:pic>
    </p:spTree>
    <p:extLst>
      <p:ext uri="{BB962C8B-B14F-4D97-AF65-F5344CB8AC3E}">
        <p14:creationId xmlns:p14="http://schemas.microsoft.com/office/powerpoint/2010/main" val="28481510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B83CD82A-D853-4F78-8C34-4881A61E9F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文本占位符 2">
            <a:extLst>
              <a:ext uri="{FF2B5EF4-FFF2-40B4-BE49-F238E27FC236}">
                <a16:creationId xmlns="" xmlns:a16="http://schemas.microsoft.com/office/drawing/2014/main" id="{2F601A22-45D1-41D2-BC42-C4DB0F9B28F1}"/>
              </a:ext>
            </a:extLst>
          </p:cNvPr>
          <p:cNvSpPr>
            <a:spLocks noGrp="1"/>
          </p:cNvSpPr>
          <p:nvPr>
            <p:ph type="body" sz="quarter" idx="10"/>
          </p:nvPr>
        </p:nvSpPr>
        <p:spPr/>
        <p:txBody>
          <a:bodyPr/>
          <a:lstStyle/>
          <a:p>
            <a:r>
              <a:rPr lang="zh-CN" altLang="en-US"/>
              <a:t>诗文解读</a:t>
            </a:r>
            <a:r>
              <a:rPr lang="en-US" altLang="zh-CN"/>
              <a:t>--</a:t>
            </a:r>
            <a:r>
              <a:rPr lang="zh-CN" altLang="en-US"/>
              <a:t>第二段</a:t>
            </a:r>
          </a:p>
        </p:txBody>
      </p:sp>
      <p:sp>
        <p:nvSpPr>
          <p:cNvPr id="4" name="Text Box 2">
            <a:extLst>
              <a:ext uri="{FF2B5EF4-FFF2-40B4-BE49-F238E27FC236}">
                <a16:creationId xmlns="" xmlns:a16="http://schemas.microsoft.com/office/drawing/2014/main" id="{73A40A71-66F9-46FF-9E16-20881F405C39}"/>
              </a:ext>
            </a:extLst>
          </p:cNvPr>
          <p:cNvSpPr txBox="1"/>
          <p:nvPr/>
        </p:nvSpPr>
        <p:spPr>
          <a:xfrm>
            <a:off x="882603" y="1349873"/>
            <a:ext cx="8220520" cy="523220"/>
          </a:xfrm>
          <a:prstGeom prst="rect">
            <a:avLst/>
          </a:prstGeom>
          <a:noFill/>
          <a:ln w="9525">
            <a:noFill/>
          </a:ln>
        </p:spPr>
        <p:txBody>
          <a:bodyPr wrap="none">
            <a:spAutoFit/>
          </a:bodyPr>
          <a:lstStyle/>
          <a:p>
            <a:pPr marL="457200" indent="-457200">
              <a:buFont typeface="Wingdings" panose="05000000000000000000" pitchFamily="2" charset="2"/>
              <a:buChar char="Ø"/>
            </a:pPr>
            <a:r>
              <a:rPr lang="zh-CN" altLang="en-US" sz="2800" b="1">
                <a:latin typeface="Times New Roman" panose="02020603050405020304" pitchFamily="18" charset="0"/>
              </a:rPr>
              <a:t>诗人描绘一个什么样的梦境？诗人的心情如何？</a:t>
            </a:r>
            <a:endParaRPr lang="zh-CN" altLang="en-US" sz="2800" b="1" dirty="0">
              <a:latin typeface="Times New Roman" panose="02020603050405020304" pitchFamily="18" charset="0"/>
            </a:endParaRPr>
          </a:p>
        </p:txBody>
      </p:sp>
      <p:sp>
        <p:nvSpPr>
          <p:cNvPr id="2" name="文本框 1">
            <a:extLst>
              <a:ext uri="{FF2B5EF4-FFF2-40B4-BE49-F238E27FC236}">
                <a16:creationId xmlns="" xmlns:a16="http://schemas.microsoft.com/office/drawing/2014/main" id="{0643BFEA-956B-421D-A5BA-6774BA8375E6}"/>
              </a:ext>
            </a:extLst>
          </p:cNvPr>
          <p:cNvSpPr txBox="1"/>
          <p:nvPr/>
        </p:nvSpPr>
        <p:spPr>
          <a:xfrm>
            <a:off x="1355725" y="2046370"/>
            <a:ext cx="9480550" cy="1160382"/>
          </a:xfrm>
          <a:prstGeom prst="rect">
            <a:avLst/>
          </a:prstGeom>
          <a:noFill/>
          <a:ln w="9525">
            <a:noFill/>
          </a:ln>
        </p:spPr>
        <p:txBody>
          <a:bodyPr wrap="square">
            <a:spAutoFit/>
          </a:bodyPr>
          <a:lstStyle/>
          <a:p>
            <a:pPr indent="0">
              <a:lnSpc>
                <a:spcPct val="130000"/>
              </a:lnSpc>
            </a:pPr>
            <a:r>
              <a:rPr lang="zh-CN" sz="2800" b="0">
                <a:solidFill>
                  <a:srgbClr val="C00000"/>
                </a:solidFill>
                <a:latin typeface="楷体" panose="02010609060101010101" pitchFamily="49" charset="-122"/>
                <a:ea typeface="楷体" panose="02010609060101010101" pitchFamily="49" charset="-122"/>
              </a:rPr>
              <a:t>能生活在梦境中的人是幸福的。</a:t>
            </a:r>
            <a:r>
              <a:rPr lang="en-US" altLang="zh-CN" sz="2000" b="0">
                <a:latin typeface="+mj-ea"/>
                <a:ea typeface="+mj-ea"/>
              </a:rPr>
              <a:t>——</a:t>
            </a:r>
            <a:r>
              <a:rPr lang="zh-CN" sz="2000" b="0">
                <a:latin typeface="+mj-ea"/>
                <a:ea typeface="+mj-ea"/>
              </a:rPr>
              <a:t>鲁迅</a:t>
            </a:r>
            <a:endParaRPr lang="en-US" altLang="zh-CN" sz="2000" b="0">
              <a:latin typeface="+mj-ea"/>
              <a:ea typeface="+mj-ea"/>
            </a:endParaRPr>
          </a:p>
          <a:p>
            <a:pPr indent="0">
              <a:lnSpc>
                <a:spcPct val="130000"/>
              </a:lnSpc>
            </a:pPr>
            <a:r>
              <a:rPr lang="zh-CN" sz="2800" b="1">
                <a:solidFill>
                  <a:srgbClr val="C00000"/>
                </a:solidFill>
                <a:ea typeface="宋体" panose="02010600030101010101" pitchFamily="2" charset="-122"/>
              </a:rPr>
              <a:t>然而梦总有醒来的时候。</a:t>
            </a:r>
            <a:endParaRPr lang="zh-CN" altLang="en-US" sz="2800" b="1">
              <a:solidFill>
                <a:srgbClr val="C00000"/>
              </a:solidFill>
            </a:endParaRPr>
          </a:p>
        </p:txBody>
      </p:sp>
      <p:sp>
        <p:nvSpPr>
          <p:cNvPr id="6" name="文本框 5">
            <a:extLst>
              <a:ext uri="{FF2B5EF4-FFF2-40B4-BE49-F238E27FC236}">
                <a16:creationId xmlns="" xmlns:a16="http://schemas.microsoft.com/office/drawing/2014/main" id="{D47DC1E3-16E7-4C59-8E7C-27D0779A9A7F}"/>
              </a:ext>
            </a:extLst>
          </p:cNvPr>
          <p:cNvSpPr txBox="1"/>
          <p:nvPr/>
        </p:nvSpPr>
        <p:spPr>
          <a:xfrm>
            <a:off x="1479550" y="4044558"/>
            <a:ext cx="5114925" cy="1383665"/>
          </a:xfrm>
          <a:prstGeom prst="rect">
            <a:avLst/>
          </a:prstGeom>
          <a:noFill/>
          <a:ln w="9525">
            <a:noFill/>
          </a:ln>
        </p:spPr>
        <p:txBody>
          <a:bodyPr wrap="square">
            <a:spAutoFit/>
          </a:bodyPr>
          <a:lstStyle/>
          <a:p>
            <a:pPr indent="0">
              <a:lnSpc>
                <a:spcPct val="150000"/>
              </a:lnSpc>
              <a:spcBef>
                <a:spcPts val="0"/>
              </a:spcBef>
              <a:spcAft>
                <a:spcPts val="0"/>
              </a:spcAft>
            </a:pPr>
            <a:r>
              <a:rPr lang="zh-CN" sz="2800">
                <a:latin typeface="楷体" panose="02010609060101010101" pitchFamily="49" charset="-122"/>
                <a:ea typeface="楷体" panose="02010609060101010101" pitchFamily="49" charset="-122"/>
                <a:cs typeface="楷体" panose="02010609060101010101" pitchFamily="49" charset="-122"/>
              </a:rPr>
              <a:t>忽</a:t>
            </a:r>
            <a:r>
              <a:rPr lang="zh-CN" sz="2800">
                <a:solidFill>
                  <a:srgbClr val="C00000"/>
                </a:solidFill>
                <a:latin typeface="楷体" panose="02010609060101010101" pitchFamily="49" charset="-122"/>
                <a:ea typeface="楷体" panose="02010609060101010101" pitchFamily="49" charset="-122"/>
                <a:cs typeface="楷体" panose="02010609060101010101" pitchFamily="49" charset="-122"/>
              </a:rPr>
              <a:t>魂悸</a:t>
            </a:r>
            <a:r>
              <a:rPr lang="zh-CN" sz="2800">
                <a:latin typeface="楷体" panose="02010609060101010101" pitchFamily="49" charset="-122"/>
                <a:ea typeface="楷体" panose="02010609060101010101" pitchFamily="49" charset="-122"/>
                <a:cs typeface="楷体" panose="02010609060101010101" pitchFamily="49" charset="-122"/>
              </a:rPr>
              <a:t>以</a:t>
            </a:r>
            <a:r>
              <a:rPr lang="zh-CN" sz="2800">
                <a:solidFill>
                  <a:srgbClr val="C00000"/>
                </a:solidFill>
                <a:latin typeface="楷体" panose="02010609060101010101" pitchFamily="49" charset="-122"/>
                <a:ea typeface="楷体" panose="02010609060101010101" pitchFamily="49" charset="-122"/>
                <a:cs typeface="楷体" panose="02010609060101010101" pitchFamily="49" charset="-122"/>
              </a:rPr>
              <a:t>魄动</a:t>
            </a:r>
            <a:r>
              <a:rPr lang="zh-CN" sz="2800">
                <a:latin typeface="楷体" panose="02010609060101010101" pitchFamily="49" charset="-122"/>
                <a:ea typeface="楷体" panose="02010609060101010101" pitchFamily="49" charset="-122"/>
                <a:cs typeface="楷体" panose="02010609060101010101" pitchFamily="49" charset="-122"/>
              </a:rPr>
              <a:t>，恍</a:t>
            </a:r>
            <a:r>
              <a:rPr lang="zh-CN" sz="2800">
                <a:solidFill>
                  <a:srgbClr val="C00000"/>
                </a:solidFill>
                <a:latin typeface="楷体" panose="02010609060101010101" pitchFamily="49" charset="-122"/>
                <a:ea typeface="楷体" panose="02010609060101010101" pitchFamily="49" charset="-122"/>
                <a:cs typeface="楷体" panose="02010609060101010101" pitchFamily="49" charset="-122"/>
              </a:rPr>
              <a:t>惊起</a:t>
            </a:r>
            <a:r>
              <a:rPr lang="zh-CN" sz="2800">
                <a:latin typeface="楷体" panose="02010609060101010101" pitchFamily="49" charset="-122"/>
                <a:ea typeface="楷体" panose="02010609060101010101" pitchFamily="49" charset="-122"/>
                <a:cs typeface="楷体" panose="02010609060101010101" pitchFamily="49" charset="-122"/>
              </a:rPr>
              <a:t>而</a:t>
            </a:r>
            <a:r>
              <a:rPr lang="zh-CN" sz="2800">
                <a:solidFill>
                  <a:srgbClr val="C00000"/>
                </a:solidFill>
                <a:latin typeface="楷体" panose="02010609060101010101" pitchFamily="49" charset="-122"/>
                <a:ea typeface="楷体" panose="02010609060101010101" pitchFamily="49" charset="-122"/>
                <a:cs typeface="楷体" panose="02010609060101010101" pitchFamily="49" charset="-122"/>
              </a:rPr>
              <a:t>长嗟</a:t>
            </a:r>
            <a:r>
              <a:rPr lang="zh-CN" sz="2800">
                <a:latin typeface="楷体" panose="02010609060101010101" pitchFamily="49" charset="-122"/>
                <a:ea typeface="楷体" panose="02010609060101010101" pitchFamily="49" charset="-122"/>
                <a:cs typeface="楷体" panose="02010609060101010101" pitchFamily="49" charset="-122"/>
              </a:rPr>
              <a:t>。</a:t>
            </a:r>
          </a:p>
          <a:p>
            <a:pPr indent="0">
              <a:lnSpc>
                <a:spcPct val="150000"/>
              </a:lnSpc>
              <a:spcBef>
                <a:spcPts val="0"/>
              </a:spcBef>
              <a:spcAft>
                <a:spcPts val="0"/>
              </a:spcAft>
            </a:pPr>
            <a:r>
              <a:rPr lang="zh-CN" sz="2800">
                <a:latin typeface="楷体" panose="02010609060101010101" pitchFamily="49" charset="-122"/>
                <a:ea typeface="楷体" panose="02010609060101010101" pitchFamily="49" charset="-122"/>
                <a:cs typeface="楷体" panose="02010609060101010101" pitchFamily="49" charset="-122"/>
              </a:rPr>
              <a:t>惟</a:t>
            </a:r>
            <a:r>
              <a:rPr lang="zh-CN" sz="2800">
                <a:solidFill>
                  <a:srgbClr val="C00000"/>
                </a:solidFill>
                <a:latin typeface="楷体" panose="02010609060101010101" pitchFamily="49" charset="-122"/>
                <a:ea typeface="楷体" panose="02010609060101010101" pitchFamily="49" charset="-122"/>
                <a:cs typeface="楷体" panose="02010609060101010101" pitchFamily="49" charset="-122"/>
              </a:rPr>
              <a:t>觉时</a:t>
            </a:r>
            <a:r>
              <a:rPr lang="zh-CN" sz="2800">
                <a:latin typeface="楷体" panose="02010609060101010101" pitchFamily="49" charset="-122"/>
                <a:ea typeface="楷体" panose="02010609060101010101" pitchFamily="49" charset="-122"/>
                <a:cs typeface="楷体" panose="02010609060101010101" pitchFamily="49" charset="-122"/>
              </a:rPr>
              <a:t>之枕席，失向来之烟霞。</a:t>
            </a:r>
          </a:p>
        </p:txBody>
      </p:sp>
      <p:sp>
        <p:nvSpPr>
          <p:cNvPr id="12" name="矩形 11">
            <a:extLst>
              <a:ext uri="{FF2B5EF4-FFF2-40B4-BE49-F238E27FC236}">
                <a16:creationId xmlns="" xmlns:a16="http://schemas.microsoft.com/office/drawing/2014/main" id="{AEE7A793-A2F4-42A5-A414-057D0AD40C77}"/>
              </a:ext>
            </a:extLst>
          </p:cNvPr>
          <p:cNvSpPr/>
          <p:nvPr/>
        </p:nvSpPr>
        <p:spPr>
          <a:xfrm>
            <a:off x="1479550" y="3414321"/>
            <a:ext cx="5010150" cy="540725"/>
          </a:xfrm>
          <a:prstGeom prst="rect">
            <a:avLst/>
          </a:prstGeom>
          <a:solidFill>
            <a:srgbClr val="C00000"/>
          </a:solidFill>
        </p:spPr>
        <p:txBody>
          <a:bodyPr wrap="square">
            <a:spAutoFit/>
          </a:bodyPr>
          <a:lstStyle/>
          <a:p>
            <a:pPr algn="ctr">
              <a:lnSpc>
                <a:spcPct val="120000"/>
              </a:lnSpc>
              <a:spcBef>
                <a:spcPts val="0"/>
              </a:spcBef>
              <a:spcAft>
                <a:spcPts val="0"/>
              </a:spcAft>
            </a:pPr>
            <a:r>
              <a:rPr lang="zh-CN" altLang="en-US" sz="2800" dirty="0">
                <a:solidFill>
                  <a:schemeClr val="bg1"/>
                </a:solidFill>
                <a:latin typeface="隶书" panose="02010509060101010101" pitchFamily="49" charset="-122"/>
                <a:ea typeface="隶书" panose="02010509060101010101" pitchFamily="49" charset="-122"/>
                <a:cs typeface="宋体" panose="02010600030101010101" pitchFamily="2" charset="-122"/>
              </a:rPr>
              <a:t>梦境</a:t>
            </a:r>
            <a:r>
              <a:rPr lang="en-US" altLang="zh-CN" sz="2800" dirty="0">
                <a:solidFill>
                  <a:schemeClr val="bg1"/>
                </a:solidFill>
                <a:latin typeface="隶书" panose="02010509060101010101" pitchFamily="49" charset="-122"/>
                <a:ea typeface="隶书" panose="02010509060101010101" pitchFamily="49" charset="-122"/>
                <a:cs typeface="宋体" panose="02010600030101010101" pitchFamily="2" charset="-122"/>
              </a:rPr>
              <a:t>——</a:t>
            </a:r>
            <a:r>
              <a:rPr lang="zh-CN" altLang="en-US" sz="2800" dirty="0">
                <a:solidFill>
                  <a:schemeClr val="bg1"/>
                </a:solidFill>
                <a:latin typeface="隶书" panose="02010509060101010101" pitchFamily="49" charset="-122"/>
                <a:ea typeface="隶书" panose="02010509060101010101" pitchFamily="49" charset="-122"/>
                <a:cs typeface="宋体" panose="02010600030101010101" pitchFamily="2" charset="-122"/>
              </a:rPr>
              <a:t>现实</a:t>
            </a:r>
          </a:p>
        </p:txBody>
      </p:sp>
      <p:sp>
        <p:nvSpPr>
          <p:cNvPr id="14" name="文本框 13">
            <a:extLst>
              <a:ext uri="{FF2B5EF4-FFF2-40B4-BE49-F238E27FC236}">
                <a16:creationId xmlns="" xmlns:a16="http://schemas.microsoft.com/office/drawing/2014/main" id="{78226A37-1823-40C4-8CB6-DD60AFD69604}"/>
              </a:ext>
            </a:extLst>
          </p:cNvPr>
          <p:cNvSpPr txBox="1"/>
          <p:nvPr/>
        </p:nvSpPr>
        <p:spPr>
          <a:xfrm>
            <a:off x="1479550" y="5618964"/>
            <a:ext cx="5010150" cy="521970"/>
          </a:xfrm>
          <a:prstGeom prst="rect">
            <a:avLst/>
          </a:prstGeom>
          <a:solidFill>
            <a:srgbClr val="C00000"/>
          </a:solidFill>
        </p:spPr>
        <p:txBody>
          <a:bodyPr wrap="square" rtlCol="0" anchor="t">
            <a:spAutoFit/>
          </a:bodyPr>
          <a:lstStyle/>
          <a:p>
            <a:pPr algn="ctr"/>
            <a:r>
              <a:rPr lang="zh-CN" altLang="en-US" sz="2800" dirty="0">
                <a:solidFill>
                  <a:schemeClr val="bg1"/>
                </a:solidFill>
                <a:latin typeface="隶书" panose="02010509060101010101" pitchFamily="49" charset="-122"/>
                <a:ea typeface="隶书" panose="02010509060101010101" pitchFamily="49" charset="-122"/>
                <a:sym typeface="+mn-ea"/>
              </a:rPr>
              <a:t>梦幻破灭后的失意</a:t>
            </a:r>
            <a:endParaRPr lang="zh-CN" altLang="en-US" sz="2800">
              <a:solidFill>
                <a:schemeClr val="bg1"/>
              </a:solidFill>
              <a:latin typeface="隶书" panose="02010509060101010101" pitchFamily="49" charset="-122"/>
              <a:ea typeface="隶书" panose="02010509060101010101" pitchFamily="49" charset="-122"/>
            </a:endParaRPr>
          </a:p>
        </p:txBody>
      </p:sp>
      <p:pic>
        <p:nvPicPr>
          <p:cNvPr id="16" name="图片 15">
            <a:extLst>
              <a:ext uri="{FF2B5EF4-FFF2-40B4-BE49-F238E27FC236}">
                <a16:creationId xmlns="" xmlns:a16="http://schemas.microsoft.com/office/drawing/2014/main" id="{0641B107-BCEF-4646-9BAC-4E2B32E76DE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12001" y="3357563"/>
            <a:ext cx="4356100" cy="3001353"/>
          </a:xfrm>
          <a:prstGeom prst="rect">
            <a:avLst/>
          </a:prstGeom>
        </p:spPr>
      </p:pic>
      <p:cxnSp>
        <p:nvCxnSpPr>
          <p:cNvPr id="18" name="直接连接符 17">
            <a:extLst>
              <a:ext uri="{FF2B5EF4-FFF2-40B4-BE49-F238E27FC236}">
                <a16:creationId xmlns="" xmlns:a16="http://schemas.microsoft.com/office/drawing/2014/main" id="{183F944F-2FBE-4260-82A2-8835AE6B9A39}"/>
              </a:ext>
            </a:extLst>
          </p:cNvPr>
          <p:cNvCxnSpPr/>
          <p:nvPr/>
        </p:nvCxnSpPr>
        <p:spPr>
          <a:xfrm>
            <a:off x="1609725" y="4638675"/>
            <a:ext cx="46101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 xmlns:a16="http://schemas.microsoft.com/office/drawing/2014/main" id="{CCFCC645-8A8F-4C9F-9E02-9631DD47410F}"/>
              </a:ext>
            </a:extLst>
          </p:cNvPr>
          <p:cNvCxnSpPr/>
          <p:nvPr/>
        </p:nvCxnSpPr>
        <p:spPr>
          <a:xfrm>
            <a:off x="1609725" y="5295900"/>
            <a:ext cx="46101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6066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left)">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randombar(horizont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randombar(horizontal)">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12" grpId="0" animBg="1"/>
      <p:bldP spid="1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 xmlns:a16="http://schemas.microsoft.com/office/drawing/2014/main" id="{706450B7-1B60-4450-A90A-A9421AAD42A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1263650"/>
            <a:ext cx="12192000" cy="5594350"/>
          </a:xfrm>
          <a:prstGeom prst="rect">
            <a:avLst/>
          </a:prstGeom>
        </p:spPr>
      </p:pic>
      <p:sp>
        <p:nvSpPr>
          <p:cNvPr id="8" name="矩形 7"/>
          <p:cNvSpPr/>
          <p:nvPr/>
        </p:nvSpPr>
        <p:spPr>
          <a:xfrm>
            <a:off x="997131" y="2080895"/>
            <a:ext cx="10319385" cy="2456126"/>
          </a:xfrm>
          <a:prstGeom prst="rect">
            <a:avLst/>
          </a:prstGeom>
          <a:solidFill>
            <a:srgbClr val="000000">
              <a:alpha val="60000"/>
            </a:srgbClr>
          </a:solidFill>
          <a:ln w="15875">
            <a:noFill/>
            <a:prstDash val="dashDot"/>
          </a:ln>
        </p:spPr>
        <p:txBody>
          <a:bodyPr wrap="square" lIns="360000" rIns="360000" anchor="ctr">
            <a:noAutofit/>
          </a:bodyPr>
          <a:lstStyle/>
          <a:p>
            <a:pPr>
              <a:lnSpc>
                <a:spcPct val="150000"/>
              </a:lnSpc>
            </a:pPr>
            <a:r>
              <a:rPr lang="zh-CN" altLang="en-US" sz="2600" b="1">
                <a:solidFill>
                  <a:schemeClr val="bg1"/>
                </a:solidFill>
                <a:latin typeface="+mj-ea"/>
                <a:ea typeface="+mj-ea"/>
              </a:rPr>
              <a:t>梦前：</a:t>
            </a:r>
            <a:r>
              <a:rPr lang="zh-CN" altLang="en-US" sz="2600" b="1">
                <a:solidFill>
                  <a:schemeClr val="bg1"/>
                </a:solidFill>
                <a:latin typeface="楷体" panose="02010609060101010101" pitchFamily="49" charset="-122"/>
                <a:ea typeface="楷体" panose="02010609060101010101" pitchFamily="49" charset="-122"/>
              </a:rPr>
              <a:t>我欲因之梦吴越</a:t>
            </a:r>
          </a:p>
          <a:p>
            <a:pPr>
              <a:lnSpc>
                <a:spcPct val="150000"/>
              </a:lnSpc>
            </a:pPr>
            <a:r>
              <a:rPr lang="zh-CN" altLang="en-US" sz="2600" b="1">
                <a:solidFill>
                  <a:schemeClr val="bg1"/>
                </a:solidFill>
                <a:latin typeface="+mj-ea"/>
                <a:ea typeface="+mj-ea"/>
              </a:rPr>
              <a:t>梦中：</a:t>
            </a:r>
            <a:r>
              <a:rPr lang="zh-CN" altLang="en-US" sz="2600" b="1">
                <a:solidFill>
                  <a:schemeClr val="bg1"/>
                </a:solidFill>
                <a:latin typeface="楷体" panose="02010609060101010101" pitchFamily="49" charset="-122"/>
                <a:ea typeface="楷体" panose="02010609060101010101" pitchFamily="49" charset="-122"/>
              </a:rPr>
              <a:t>月夜飞渡</a:t>
            </a:r>
            <a:r>
              <a:rPr lang="en-US" altLang="zh-CN" sz="2600" b="1">
                <a:solidFill>
                  <a:schemeClr val="bg1"/>
                </a:solidFill>
                <a:latin typeface="楷体" panose="02010609060101010101" pitchFamily="49" charset="-122"/>
                <a:ea typeface="楷体" panose="02010609060101010101" pitchFamily="49" charset="-122"/>
              </a:rPr>
              <a:t>——</a:t>
            </a:r>
            <a:r>
              <a:rPr lang="zh-CN" altLang="en-US" sz="2600" b="1">
                <a:solidFill>
                  <a:schemeClr val="bg1"/>
                </a:solidFill>
                <a:latin typeface="楷体" panose="02010609060101010101" pitchFamily="49" charset="-122"/>
                <a:ea typeface="楷体" panose="02010609060101010101" pitchFamily="49" charset="-122"/>
              </a:rPr>
              <a:t>登山奇观</a:t>
            </a:r>
            <a:r>
              <a:rPr lang="en-US" altLang="zh-CN" sz="2600" b="1">
                <a:solidFill>
                  <a:schemeClr val="bg1"/>
                </a:solidFill>
                <a:latin typeface="楷体" panose="02010609060101010101" pitchFamily="49" charset="-122"/>
                <a:ea typeface="楷体" panose="02010609060101010101" pitchFamily="49" charset="-122"/>
              </a:rPr>
              <a:t>——</a:t>
            </a:r>
            <a:r>
              <a:rPr lang="zh-CN" altLang="en-US" sz="2600" b="1">
                <a:solidFill>
                  <a:schemeClr val="bg1"/>
                </a:solidFill>
                <a:latin typeface="楷体" panose="02010609060101010101" pitchFamily="49" charset="-122"/>
                <a:ea typeface="楷体" panose="02010609060101010101" pitchFamily="49" charset="-122"/>
              </a:rPr>
              <a:t>山中夜景</a:t>
            </a:r>
            <a:r>
              <a:rPr lang="en-US" altLang="zh-CN" sz="2600" b="1">
                <a:solidFill>
                  <a:schemeClr val="bg1"/>
                </a:solidFill>
                <a:latin typeface="楷体" panose="02010609060101010101" pitchFamily="49" charset="-122"/>
                <a:ea typeface="楷体" panose="02010609060101010101" pitchFamily="49" charset="-122"/>
              </a:rPr>
              <a:t>——</a:t>
            </a:r>
            <a:r>
              <a:rPr lang="zh-CN" altLang="en-US" sz="2600" b="1">
                <a:solidFill>
                  <a:schemeClr val="bg1"/>
                </a:solidFill>
                <a:latin typeface="楷体" panose="02010609060101010101" pitchFamily="49" charset="-122"/>
                <a:ea typeface="楷体" panose="02010609060101010101" pitchFamily="49" charset="-122"/>
              </a:rPr>
              <a:t>洞天奇景</a:t>
            </a:r>
            <a:endParaRPr lang="en-US" altLang="zh-CN" sz="2600" b="1">
              <a:solidFill>
                <a:schemeClr val="bg1"/>
              </a:solidFill>
              <a:latin typeface="楷体" panose="02010609060101010101" pitchFamily="49" charset="-122"/>
              <a:ea typeface="楷体" panose="02010609060101010101" pitchFamily="49" charset="-122"/>
            </a:endParaRPr>
          </a:p>
          <a:p>
            <a:pPr>
              <a:lnSpc>
                <a:spcPct val="150000"/>
              </a:lnSpc>
            </a:pPr>
            <a:r>
              <a:rPr lang="zh-CN" altLang="en-US" sz="2600" b="1">
                <a:solidFill>
                  <a:schemeClr val="bg1"/>
                </a:solidFill>
                <a:latin typeface="+mj-ea"/>
                <a:ea typeface="+mj-ea"/>
              </a:rPr>
              <a:t>梦醒：</a:t>
            </a:r>
            <a:r>
              <a:rPr lang="zh-CN" altLang="en-US" sz="2600" b="1">
                <a:solidFill>
                  <a:schemeClr val="bg1"/>
                </a:solidFill>
                <a:latin typeface="楷体" panose="02010609060101010101" pitchFamily="49" charset="-122"/>
                <a:ea typeface="楷体" panose="02010609060101010101" pitchFamily="49" charset="-122"/>
              </a:rPr>
              <a:t>梦惊伤神</a:t>
            </a:r>
          </a:p>
        </p:txBody>
      </p:sp>
      <p:sp>
        <p:nvSpPr>
          <p:cNvPr id="2" name="文本占位符 1">
            <a:extLst>
              <a:ext uri="{FF2B5EF4-FFF2-40B4-BE49-F238E27FC236}">
                <a16:creationId xmlns="" xmlns:a16="http://schemas.microsoft.com/office/drawing/2014/main" id="{FEFCAF4B-7833-4FAB-9E2F-F4C9FC660DFD}"/>
              </a:ext>
            </a:extLst>
          </p:cNvPr>
          <p:cNvSpPr>
            <a:spLocks noGrp="1"/>
          </p:cNvSpPr>
          <p:nvPr>
            <p:ph type="body" sz="quarter" idx="10"/>
          </p:nvPr>
        </p:nvSpPr>
        <p:spPr/>
        <p:txBody>
          <a:bodyPr/>
          <a:lstStyle/>
          <a:p>
            <a:r>
              <a:rPr lang="zh-CN" altLang="en-US"/>
              <a:t>小结</a:t>
            </a:r>
          </a:p>
        </p:txBody>
      </p:sp>
      <p:sp>
        <p:nvSpPr>
          <p:cNvPr id="5" name="文本框 4">
            <a:extLst>
              <a:ext uri="{FF2B5EF4-FFF2-40B4-BE49-F238E27FC236}">
                <a16:creationId xmlns="" xmlns:a16="http://schemas.microsoft.com/office/drawing/2014/main" id="{C2909A5D-345D-47DF-8F62-C3CB47C6FF1D}"/>
              </a:ext>
            </a:extLst>
          </p:cNvPr>
          <p:cNvSpPr txBox="1"/>
          <p:nvPr/>
        </p:nvSpPr>
        <p:spPr>
          <a:xfrm>
            <a:off x="997131" y="1201352"/>
            <a:ext cx="2350323" cy="461665"/>
          </a:xfrm>
          <a:prstGeom prst="rect">
            <a:avLst/>
          </a:prstGeom>
          <a:noFill/>
        </p:spPr>
        <p:txBody>
          <a:bodyPr wrap="none" rtlCol="0" anchor="t">
            <a:spAutoFit/>
          </a:bodyPr>
          <a:lstStyle/>
          <a:p>
            <a:r>
              <a:rPr lang="zh-CN" altLang="en-US" sz="2400" b="1" i="1">
                <a:solidFill>
                  <a:srgbClr val="C00000"/>
                </a:solidFill>
                <a:latin typeface="仿宋" panose="02010609060101010101" pitchFamily="49" charset="-122"/>
                <a:ea typeface="仿宋" panose="02010609060101010101" pitchFamily="49" charset="-122"/>
                <a:sym typeface="+mn-ea"/>
              </a:rPr>
              <a:t>记思路，背诵。</a:t>
            </a:r>
          </a:p>
        </p:txBody>
      </p:sp>
    </p:spTree>
    <p:extLst>
      <p:ext uri="{BB962C8B-B14F-4D97-AF65-F5344CB8AC3E}">
        <p14:creationId xmlns:p14="http://schemas.microsoft.com/office/powerpoint/2010/main" val="4023833596"/>
      </p:ext>
    </p:extLst>
  </p:cSld>
  <p:clrMapOvr>
    <a:masterClrMapping/>
  </p:clrMapOvr>
  <p:transition spd="slow">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 xmlns:a16="http://schemas.microsoft.com/office/drawing/2014/main" id="{2F601A22-45D1-41D2-BC42-C4DB0F9B28F1}"/>
              </a:ext>
            </a:extLst>
          </p:cNvPr>
          <p:cNvSpPr>
            <a:spLocks noGrp="1"/>
          </p:cNvSpPr>
          <p:nvPr>
            <p:ph type="body" sz="quarter" idx="10"/>
          </p:nvPr>
        </p:nvSpPr>
        <p:spPr/>
        <p:txBody>
          <a:bodyPr/>
          <a:lstStyle/>
          <a:p>
            <a:r>
              <a:rPr lang="zh-CN" altLang="en-US"/>
              <a:t>诗文解读</a:t>
            </a:r>
            <a:r>
              <a:rPr lang="en-US" altLang="zh-CN"/>
              <a:t>--</a:t>
            </a:r>
            <a:r>
              <a:rPr lang="zh-CN" altLang="en-US"/>
              <a:t>第三段</a:t>
            </a:r>
          </a:p>
        </p:txBody>
      </p:sp>
      <p:sp>
        <p:nvSpPr>
          <p:cNvPr id="4" name="文本框 3">
            <a:extLst>
              <a:ext uri="{FF2B5EF4-FFF2-40B4-BE49-F238E27FC236}">
                <a16:creationId xmlns="" xmlns:a16="http://schemas.microsoft.com/office/drawing/2014/main" id="{4DA3DE07-DC77-45AE-9DAC-3598E80A7E8E}"/>
              </a:ext>
            </a:extLst>
          </p:cNvPr>
          <p:cNvSpPr txBox="1"/>
          <p:nvPr/>
        </p:nvSpPr>
        <p:spPr>
          <a:xfrm>
            <a:off x="997130" y="1914525"/>
            <a:ext cx="10026469" cy="1930337"/>
          </a:xfrm>
          <a:prstGeom prst="rect">
            <a:avLst/>
          </a:prstGeom>
          <a:noFill/>
        </p:spPr>
        <p:txBody>
          <a:bodyPr wrap="square" rtlCol="0" anchor="t">
            <a:spAutoFit/>
          </a:bodyPr>
          <a:lstStyle/>
          <a:p>
            <a:pPr fontAlgn="auto">
              <a:lnSpc>
                <a:spcPct val="150000"/>
              </a:lnSpc>
            </a:pPr>
            <a:r>
              <a:rPr lang="zh-CN" altLang="en-US" sz="2800">
                <a:latin typeface="楷体" panose="02010609060101010101" pitchFamily="49" charset="-122"/>
                <a:ea typeface="楷体" panose="02010609060101010101" pitchFamily="49" charset="-122"/>
              </a:rPr>
              <a:t>    世间行乐亦如此，古来万事东流水。别君去兮何时还？且放白鹿青崖间，</a:t>
            </a:r>
            <a:r>
              <a:rPr lang="zh-CN" altLang="en-US" sz="2800">
                <a:solidFill>
                  <a:srgbClr val="C00000"/>
                </a:solidFill>
                <a:latin typeface="楷体" panose="02010609060101010101" pitchFamily="49" charset="-122"/>
                <a:ea typeface="楷体" panose="02010609060101010101" pitchFamily="49" charset="-122"/>
              </a:rPr>
              <a:t>须</a:t>
            </a:r>
            <a:r>
              <a:rPr lang="zh-CN" altLang="en-US" sz="2800" baseline="30000">
                <a:solidFill>
                  <a:srgbClr val="C00000"/>
                </a:solidFill>
                <a:latin typeface="楷体" panose="02010609060101010101" pitchFamily="49" charset="-122"/>
                <a:ea typeface="楷体" panose="02010609060101010101" pitchFamily="49" charset="-122"/>
              </a:rPr>
              <a:t>①</a:t>
            </a:r>
            <a:r>
              <a:rPr lang="zh-CN" altLang="en-US" sz="2800">
                <a:latin typeface="楷体" panose="02010609060101010101" pitchFamily="49" charset="-122"/>
                <a:ea typeface="楷体" panose="02010609060101010101" pitchFamily="49" charset="-122"/>
              </a:rPr>
              <a:t>行即骑访名山。安能</a:t>
            </a:r>
            <a:r>
              <a:rPr lang="zh-CN" altLang="en-US" sz="2800">
                <a:solidFill>
                  <a:srgbClr val="C00000"/>
                </a:solidFill>
                <a:latin typeface="楷体" panose="02010609060101010101" pitchFamily="49" charset="-122"/>
                <a:ea typeface="楷体" panose="02010609060101010101" pitchFamily="49" charset="-122"/>
              </a:rPr>
              <a:t>摧眉</a:t>
            </a:r>
            <a:r>
              <a:rPr lang="zh-CN" altLang="en-US" sz="2800" baseline="30000">
                <a:solidFill>
                  <a:srgbClr val="C00000"/>
                </a:solidFill>
                <a:latin typeface="楷体" panose="02010609060101010101" pitchFamily="49" charset="-122"/>
                <a:ea typeface="楷体" panose="02010609060101010101" pitchFamily="49" charset="-122"/>
              </a:rPr>
              <a:t>②</a:t>
            </a:r>
            <a:r>
              <a:rPr lang="zh-CN" altLang="en-US" sz="2800">
                <a:solidFill>
                  <a:srgbClr val="C00000"/>
                </a:solidFill>
                <a:latin typeface="楷体" panose="02010609060101010101" pitchFamily="49" charset="-122"/>
                <a:ea typeface="楷体" panose="02010609060101010101" pitchFamily="49" charset="-122"/>
              </a:rPr>
              <a:t>折腰</a:t>
            </a:r>
            <a:r>
              <a:rPr lang="zh-CN" altLang="en-US" sz="2800" baseline="30000">
                <a:solidFill>
                  <a:srgbClr val="C00000"/>
                </a:solidFill>
                <a:latin typeface="楷体" panose="02010609060101010101" pitchFamily="49" charset="-122"/>
                <a:ea typeface="楷体" panose="02010609060101010101" pitchFamily="49" charset="-122"/>
              </a:rPr>
              <a:t>③</a:t>
            </a:r>
            <a:r>
              <a:rPr lang="zh-CN" altLang="en-US" sz="2800">
                <a:solidFill>
                  <a:srgbClr val="C00000"/>
                </a:solidFill>
                <a:latin typeface="楷体" panose="02010609060101010101" pitchFamily="49" charset="-122"/>
                <a:ea typeface="楷体" panose="02010609060101010101" pitchFamily="49" charset="-122"/>
              </a:rPr>
              <a:t>事权贵</a:t>
            </a:r>
            <a:r>
              <a:rPr lang="zh-CN" altLang="en-US" sz="2800" baseline="30000">
                <a:solidFill>
                  <a:srgbClr val="C00000"/>
                </a:solidFill>
                <a:latin typeface="楷体" panose="02010609060101010101" pitchFamily="49" charset="-122"/>
                <a:ea typeface="楷体" panose="02010609060101010101" pitchFamily="49" charset="-122"/>
              </a:rPr>
              <a:t>④ </a:t>
            </a:r>
            <a:r>
              <a:rPr lang="zh-CN" altLang="en-US" sz="2800">
                <a:latin typeface="楷体" panose="02010609060101010101" pitchFamily="49" charset="-122"/>
                <a:ea typeface="楷体" panose="02010609060101010101" pitchFamily="49" charset="-122"/>
              </a:rPr>
              <a:t>，使我不得</a:t>
            </a:r>
            <a:r>
              <a:rPr lang="zh-CN" altLang="en-US" sz="2800">
                <a:solidFill>
                  <a:srgbClr val="C00000"/>
                </a:solidFill>
                <a:latin typeface="楷体" panose="02010609060101010101" pitchFamily="49" charset="-122"/>
                <a:ea typeface="楷体" panose="02010609060101010101" pitchFamily="49" charset="-122"/>
              </a:rPr>
              <a:t>开心颜</a:t>
            </a:r>
            <a:r>
              <a:rPr lang="zh-CN" altLang="en-US" sz="2800" baseline="30000">
                <a:solidFill>
                  <a:srgbClr val="C00000"/>
                </a:solidFill>
                <a:latin typeface="楷体" panose="02010609060101010101" pitchFamily="49" charset="-122"/>
                <a:ea typeface="楷体" panose="02010609060101010101" pitchFamily="49" charset="-122"/>
              </a:rPr>
              <a:t>⑤ </a:t>
            </a:r>
            <a:r>
              <a:rPr lang="zh-CN" altLang="en-US" sz="2800">
                <a:latin typeface="楷体" panose="02010609060101010101" pitchFamily="49" charset="-122"/>
                <a:ea typeface="楷体" panose="02010609060101010101" pitchFamily="49" charset="-122"/>
              </a:rPr>
              <a:t>！</a:t>
            </a:r>
          </a:p>
        </p:txBody>
      </p:sp>
      <p:sp>
        <p:nvSpPr>
          <p:cNvPr id="5" name="文本框 4">
            <a:extLst>
              <a:ext uri="{FF2B5EF4-FFF2-40B4-BE49-F238E27FC236}">
                <a16:creationId xmlns="" xmlns:a16="http://schemas.microsoft.com/office/drawing/2014/main" id="{D6F7C261-33C8-447A-B972-91BD921E9749}"/>
              </a:ext>
            </a:extLst>
          </p:cNvPr>
          <p:cNvSpPr txBox="1"/>
          <p:nvPr/>
        </p:nvSpPr>
        <p:spPr>
          <a:xfrm>
            <a:off x="0" y="4164107"/>
            <a:ext cx="12191999" cy="2693893"/>
          </a:xfrm>
          <a:prstGeom prst="rect">
            <a:avLst/>
          </a:prstGeom>
          <a:solidFill>
            <a:srgbClr val="9A0000"/>
          </a:solidFill>
        </p:spPr>
        <p:txBody>
          <a:bodyPr wrap="square" lIns="900000" rIns="900000" rtlCol="0" anchor="ctr">
            <a:noAutofit/>
          </a:bodyPr>
          <a:lstStyle/>
          <a:p>
            <a:pPr>
              <a:lnSpc>
                <a:spcPct val="120000"/>
              </a:lnSpc>
              <a:spcBef>
                <a:spcPts val="0"/>
              </a:spcBef>
              <a:spcAft>
                <a:spcPts val="0"/>
              </a:spcAft>
            </a:pPr>
            <a:r>
              <a:rPr lang="en-US" altLang="zh-CN" sz="2400" b="1">
                <a:solidFill>
                  <a:schemeClr val="bg1"/>
                </a:solidFill>
                <a:latin typeface="仿宋" panose="02010609060101010101" pitchFamily="49" charset="-122"/>
                <a:ea typeface="仿宋" panose="02010609060101010101" pitchFamily="49" charset="-122"/>
                <a:cs typeface="仿宋" panose="02010609060101010101" pitchFamily="49" charset="-122"/>
              </a:rPr>
              <a:t>【</a:t>
            </a:r>
            <a:r>
              <a:rPr lang="zh-CN" altLang="en-US" sz="2400" b="1">
                <a:solidFill>
                  <a:schemeClr val="bg1"/>
                </a:solidFill>
                <a:latin typeface="仿宋" panose="02010609060101010101" pitchFamily="49" charset="-122"/>
                <a:ea typeface="仿宋" panose="02010609060101010101" pitchFamily="49" charset="-122"/>
                <a:cs typeface="仿宋" panose="02010609060101010101" pitchFamily="49" charset="-122"/>
              </a:rPr>
              <a:t>注解</a:t>
            </a:r>
            <a:r>
              <a:rPr lang="en-US" altLang="zh-CN" sz="2400" b="1">
                <a:solidFill>
                  <a:schemeClr val="bg1"/>
                </a:solidFill>
                <a:latin typeface="仿宋" panose="02010609060101010101" pitchFamily="49" charset="-122"/>
                <a:ea typeface="仿宋" panose="02010609060101010101" pitchFamily="49" charset="-122"/>
                <a:cs typeface="仿宋" panose="02010609060101010101" pitchFamily="49" charset="-122"/>
              </a:rPr>
              <a:t>】</a:t>
            </a:r>
          </a:p>
          <a:p>
            <a:pPr>
              <a:lnSpc>
                <a:spcPct val="130000"/>
              </a:lnSpc>
              <a:spcBef>
                <a:spcPts val="0"/>
              </a:spcBef>
              <a:spcAft>
                <a:spcPts val="0"/>
              </a:spcAft>
            </a:pPr>
            <a:r>
              <a:rPr lang="zh-CN" altLang="en-US" sz="2400" b="1">
                <a:solidFill>
                  <a:schemeClr val="bg1"/>
                </a:solidFill>
                <a:latin typeface="仿宋" panose="02010609060101010101" pitchFamily="49" charset="-122"/>
                <a:ea typeface="仿宋" panose="02010609060101010101" pitchFamily="49" charset="-122"/>
                <a:cs typeface="仿宋" panose="02010609060101010101" pitchFamily="49" charset="-122"/>
              </a:rPr>
              <a:t>①须：等待 ②摧眉：低眉  ③折腰：弯腰  ④事权贵：侍奉有权势的官僚们  ⑤开心颜：开心开颜。即心情愉悦，面带笑容。 颜，面容；心，心情。</a:t>
            </a:r>
          </a:p>
        </p:txBody>
      </p:sp>
    </p:spTree>
    <p:extLst>
      <p:ext uri="{BB962C8B-B14F-4D97-AF65-F5344CB8AC3E}">
        <p14:creationId xmlns:p14="http://schemas.microsoft.com/office/powerpoint/2010/main" val="185484426"/>
      </p:ext>
    </p:extLst>
  </p:cSld>
  <p:clrMapOvr>
    <a:masterClrMapping/>
  </p:clrMapOvr>
  <p:transition spd="slow">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 xmlns:a16="http://schemas.microsoft.com/office/drawing/2014/main" id="{2F601A22-45D1-41D2-BC42-C4DB0F9B28F1}"/>
              </a:ext>
            </a:extLst>
          </p:cNvPr>
          <p:cNvSpPr>
            <a:spLocks noGrp="1"/>
          </p:cNvSpPr>
          <p:nvPr>
            <p:ph type="body" sz="quarter" idx="10"/>
          </p:nvPr>
        </p:nvSpPr>
        <p:spPr/>
        <p:txBody>
          <a:bodyPr/>
          <a:lstStyle/>
          <a:p>
            <a:r>
              <a:rPr lang="zh-CN" altLang="en-US"/>
              <a:t>诗文解读</a:t>
            </a:r>
            <a:r>
              <a:rPr lang="en-US" altLang="zh-CN"/>
              <a:t>--</a:t>
            </a:r>
            <a:r>
              <a:rPr lang="zh-CN" altLang="en-US"/>
              <a:t>第三段</a:t>
            </a:r>
          </a:p>
        </p:txBody>
      </p:sp>
      <p:sp>
        <p:nvSpPr>
          <p:cNvPr id="4" name="文本框 3">
            <a:extLst>
              <a:ext uri="{FF2B5EF4-FFF2-40B4-BE49-F238E27FC236}">
                <a16:creationId xmlns="" xmlns:a16="http://schemas.microsoft.com/office/drawing/2014/main" id="{4DA3DE07-DC77-45AE-9DAC-3598E80A7E8E}"/>
              </a:ext>
            </a:extLst>
          </p:cNvPr>
          <p:cNvSpPr txBox="1"/>
          <p:nvPr/>
        </p:nvSpPr>
        <p:spPr>
          <a:xfrm>
            <a:off x="997130" y="1914525"/>
            <a:ext cx="10026469" cy="1930337"/>
          </a:xfrm>
          <a:prstGeom prst="rect">
            <a:avLst/>
          </a:prstGeom>
          <a:noFill/>
        </p:spPr>
        <p:txBody>
          <a:bodyPr wrap="square" rtlCol="0" anchor="t">
            <a:spAutoFit/>
          </a:bodyPr>
          <a:lstStyle/>
          <a:p>
            <a:pPr fontAlgn="auto">
              <a:lnSpc>
                <a:spcPct val="150000"/>
              </a:lnSpc>
            </a:pPr>
            <a:r>
              <a:rPr lang="zh-CN" altLang="en-US" sz="2800">
                <a:latin typeface="楷体" panose="02010609060101010101" pitchFamily="49" charset="-122"/>
                <a:ea typeface="楷体" panose="02010609060101010101" pitchFamily="49" charset="-122"/>
              </a:rPr>
              <a:t>    世间行乐亦如此，古来万事东流水。别君去兮何时还？且放白鹿青崖间，</a:t>
            </a:r>
            <a:r>
              <a:rPr lang="zh-CN" altLang="en-US" sz="2800">
                <a:solidFill>
                  <a:srgbClr val="C00000"/>
                </a:solidFill>
                <a:latin typeface="楷体" panose="02010609060101010101" pitchFamily="49" charset="-122"/>
                <a:ea typeface="楷体" panose="02010609060101010101" pitchFamily="49" charset="-122"/>
              </a:rPr>
              <a:t>须</a:t>
            </a:r>
            <a:r>
              <a:rPr lang="zh-CN" altLang="en-US" sz="2800" baseline="30000">
                <a:solidFill>
                  <a:srgbClr val="C00000"/>
                </a:solidFill>
                <a:latin typeface="楷体" panose="02010609060101010101" pitchFamily="49" charset="-122"/>
                <a:ea typeface="楷体" panose="02010609060101010101" pitchFamily="49" charset="-122"/>
              </a:rPr>
              <a:t>①</a:t>
            </a:r>
            <a:r>
              <a:rPr lang="zh-CN" altLang="en-US" sz="2800">
                <a:latin typeface="楷体" panose="02010609060101010101" pitchFamily="49" charset="-122"/>
                <a:ea typeface="楷体" panose="02010609060101010101" pitchFamily="49" charset="-122"/>
              </a:rPr>
              <a:t>行即骑访名山。安能</a:t>
            </a:r>
            <a:r>
              <a:rPr lang="zh-CN" altLang="en-US" sz="2800">
                <a:solidFill>
                  <a:srgbClr val="C00000"/>
                </a:solidFill>
                <a:latin typeface="楷体" panose="02010609060101010101" pitchFamily="49" charset="-122"/>
                <a:ea typeface="楷体" panose="02010609060101010101" pitchFamily="49" charset="-122"/>
              </a:rPr>
              <a:t>摧眉</a:t>
            </a:r>
            <a:r>
              <a:rPr lang="zh-CN" altLang="en-US" sz="2800" baseline="30000">
                <a:solidFill>
                  <a:srgbClr val="C00000"/>
                </a:solidFill>
                <a:latin typeface="楷体" panose="02010609060101010101" pitchFamily="49" charset="-122"/>
                <a:ea typeface="楷体" panose="02010609060101010101" pitchFamily="49" charset="-122"/>
              </a:rPr>
              <a:t>②</a:t>
            </a:r>
            <a:r>
              <a:rPr lang="zh-CN" altLang="en-US" sz="2800">
                <a:solidFill>
                  <a:srgbClr val="C00000"/>
                </a:solidFill>
                <a:latin typeface="楷体" panose="02010609060101010101" pitchFamily="49" charset="-122"/>
                <a:ea typeface="楷体" panose="02010609060101010101" pitchFamily="49" charset="-122"/>
              </a:rPr>
              <a:t>折腰</a:t>
            </a:r>
            <a:r>
              <a:rPr lang="zh-CN" altLang="en-US" sz="2800" baseline="30000">
                <a:solidFill>
                  <a:srgbClr val="C00000"/>
                </a:solidFill>
                <a:latin typeface="楷体" panose="02010609060101010101" pitchFamily="49" charset="-122"/>
                <a:ea typeface="楷体" panose="02010609060101010101" pitchFamily="49" charset="-122"/>
              </a:rPr>
              <a:t>③</a:t>
            </a:r>
            <a:r>
              <a:rPr lang="zh-CN" altLang="en-US" sz="2800">
                <a:solidFill>
                  <a:srgbClr val="C00000"/>
                </a:solidFill>
                <a:latin typeface="楷体" panose="02010609060101010101" pitchFamily="49" charset="-122"/>
                <a:ea typeface="楷体" panose="02010609060101010101" pitchFamily="49" charset="-122"/>
              </a:rPr>
              <a:t>事权贵</a:t>
            </a:r>
            <a:r>
              <a:rPr lang="zh-CN" altLang="en-US" sz="2800" baseline="30000">
                <a:solidFill>
                  <a:srgbClr val="C00000"/>
                </a:solidFill>
                <a:latin typeface="楷体" panose="02010609060101010101" pitchFamily="49" charset="-122"/>
                <a:ea typeface="楷体" panose="02010609060101010101" pitchFamily="49" charset="-122"/>
              </a:rPr>
              <a:t>④ </a:t>
            </a:r>
            <a:r>
              <a:rPr lang="zh-CN" altLang="en-US" sz="2800">
                <a:latin typeface="楷体" panose="02010609060101010101" pitchFamily="49" charset="-122"/>
                <a:ea typeface="楷体" panose="02010609060101010101" pitchFamily="49" charset="-122"/>
              </a:rPr>
              <a:t>，使我不得</a:t>
            </a:r>
            <a:r>
              <a:rPr lang="zh-CN" altLang="en-US" sz="2800">
                <a:solidFill>
                  <a:srgbClr val="C00000"/>
                </a:solidFill>
                <a:latin typeface="楷体" panose="02010609060101010101" pitchFamily="49" charset="-122"/>
                <a:ea typeface="楷体" panose="02010609060101010101" pitchFamily="49" charset="-122"/>
              </a:rPr>
              <a:t>开心颜</a:t>
            </a:r>
            <a:r>
              <a:rPr lang="zh-CN" altLang="en-US" sz="2800" baseline="30000">
                <a:solidFill>
                  <a:srgbClr val="C00000"/>
                </a:solidFill>
                <a:latin typeface="楷体" panose="02010609060101010101" pitchFamily="49" charset="-122"/>
                <a:ea typeface="楷体" panose="02010609060101010101" pitchFamily="49" charset="-122"/>
              </a:rPr>
              <a:t>⑤ </a:t>
            </a:r>
            <a:r>
              <a:rPr lang="zh-CN" altLang="en-US" sz="2800">
                <a:latin typeface="楷体" panose="02010609060101010101" pitchFamily="49" charset="-122"/>
                <a:ea typeface="楷体" panose="02010609060101010101" pitchFamily="49" charset="-122"/>
              </a:rPr>
              <a:t>！</a:t>
            </a:r>
          </a:p>
        </p:txBody>
      </p:sp>
      <p:sp>
        <p:nvSpPr>
          <p:cNvPr id="5" name="文本框 4">
            <a:extLst>
              <a:ext uri="{FF2B5EF4-FFF2-40B4-BE49-F238E27FC236}">
                <a16:creationId xmlns="" xmlns:a16="http://schemas.microsoft.com/office/drawing/2014/main" id="{D6F7C261-33C8-447A-B972-91BD921E9749}"/>
              </a:ext>
            </a:extLst>
          </p:cNvPr>
          <p:cNvSpPr txBox="1"/>
          <p:nvPr/>
        </p:nvSpPr>
        <p:spPr>
          <a:xfrm>
            <a:off x="0" y="4164107"/>
            <a:ext cx="12191999" cy="2693893"/>
          </a:xfrm>
          <a:prstGeom prst="rect">
            <a:avLst/>
          </a:prstGeom>
          <a:solidFill>
            <a:srgbClr val="9A0000"/>
          </a:solidFill>
        </p:spPr>
        <p:txBody>
          <a:bodyPr wrap="square" lIns="900000" rIns="900000" rtlCol="0" anchor="ctr">
            <a:noAutofit/>
          </a:bodyPr>
          <a:lstStyle/>
          <a:p>
            <a:pPr>
              <a:lnSpc>
                <a:spcPct val="120000"/>
              </a:lnSpc>
              <a:spcBef>
                <a:spcPts val="0"/>
              </a:spcBef>
              <a:spcAft>
                <a:spcPts val="0"/>
              </a:spcAft>
            </a:pPr>
            <a:r>
              <a:rPr lang="en-US" altLang="zh-CN" sz="2400" b="1">
                <a:solidFill>
                  <a:schemeClr val="bg1"/>
                </a:solidFill>
                <a:latin typeface="仿宋" panose="02010609060101010101" pitchFamily="49" charset="-122"/>
                <a:ea typeface="仿宋" panose="02010609060101010101" pitchFamily="49" charset="-122"/>
                <a:cs typeface="仿宋" panose="02010609060101010101" pitchFamily="49" charset="-122"/>
              </a:rPr>
              <a:t>【</a:t>
            </a:r>
            <a:r>
              <a:rPr lang="zh-CN" altLang="en-US" sz="2400" b="1">
                <a:solidFill>
                  <a:schemeClr val="bg1"/>
                </a:solidFill>
                <a:latin typeface="仿宋" panose="02010609060101010101" pitchFamily="49" charset="-122"/>
                <a:ea typeface="仿宋" panose="02010609060101010101" pitchFamily="49" charset="-122"/>
                <a:cs typeface="仿宋" panose="02010609060101010101" pitchFamily="49" charset="-122"/>
              </a:rPr>
              <a:t>译文</a:t>
            </a:r>
            <a:r>
              <a:rPr lang="en-US" altLang="zh-CN" sz="2400" b="1">
                <a:solidFill>
                  <a:schemeClr val="bg1"/>
                </a:solidFill>
                <a:latin typeface="仿宋" panose="02010609060101010101" pitchFamily="49" charset="-122"/>
                <a:ea typeface="仿宋" panose="02010609060101010101" pitchFamily="49" charset="-122"/>
                <a:cs typeface="仿宋" panose="02010609060101010101" pitchFamily="49" charset="-122"/>
              </a:rPr>
              <a:t>】</a:t>
            </a:r>
          </a:p>
          <a:p>
            <a:pPr>
              <a:lnSpc>
                <a:spcPct val="130000"/>
              </a:lnSpc>
              <a:spcBef>
                <a:spcPts val="0"/>
              </a:spcBef>
              <a:spcAft>
                <a:spcPts val="0"/>
              </a:spcAft>
            </a:pPr>
            <a:r>
              <a:rPr lang="zh-CN" altLang="en-US" sz="2400" b="1">
                <a:solidFill>
                  <a:schemeClr val="bg1"/>
                </a:solidFill>
                <a:latin typeface="仿宋" panose="02010609060101010101" pitchFamily="49" charset="-122"/>
                <a:ea typeface="仿宋" panose="02010609060101010101" pitchFamily="49" charset="-122"/>
                <a:cs typeface="仿宋" panose="02010609060101010101" pitchFamily="49" charset="-122"/>
              </a:rPr>
              <a:t>人世间行乐也是象梦中的幼境这样，自古以来万事都象东流的水一样一去不复返。告别诸位朋友离开（东鲁）啊，什么时候才能再回来？暂且把白鹿放在青青的山崖间，要想远行时就骑上它去探访名山。怎么能低头弯腰侍奉权贵，使我不能舒心畅意，高高兴兴地过日子！</a:t>
            </a:r>
          </a:p>
        </p:txBody>
      </p:sp>
    </p:spTree>
    <p:extLst>
      <p:ext uri="{BB962C8B-B14F-4D97-AF65-F5344CB8AC3E}">
        <p14:creationId xmlns:p14="http://schemas.microsoft.com/office/powerpoint/2010/main" val="4079126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2F7FA"/>
        </a:solidFill>
        <a:effectLst/>
      </p:bgPr>
    </p:bg>
    <p:spTree>
      <p:nvGrpSpPr>
        <p:cNvPr id="1" name=""/>
        <p:cNvGrpSpPr/>
        <p:nvPr/>
      </p:nvGrpSpPr>
      <p:grpSpPr>
        <a:xfrm>
          <a:off x="0" y="0"/>
          <a:ext cx="0" cy="0"/>
          <a:chOff x="0" y="0"/>
          <a:chExt cx="0" cy="0"/>
        </a:xfrm>
      </p:grpSpPr>
      <p:pic>
        <p:nvPicPr>
          <p:cNvPr id="4" name="图片 3" descr="云山"/>
          <p:cNvPicPr>
            <a:picLocks noChangeAspect="1"/>
          </p:cNvPicPr>
          <p:nvPr/>
        </p:nvPicPr>
        <p:blipFill rotWithShape="1">
          <a:blip r:embed="rId3" cstate="screen">
            <a:extLst>
              <a:ext uri="{BEBA8EAE-BF5A-486C-A8C5-ECC9F3942E4B}">
                <a14:imgProps xmlns:a14="http://schemas.microsoft.com/office/drawing/2010/main">
                  <a14:imgLayer r:embed="rId4">
                    <a14:imgEffect>
                      <a14:saturation sat="200000"/>
                    </a14:imgEffect>
                  </a14:imgLayer>
                </a14:imgProps>
              </a:ext>
            </a:extLst>
          </a:blip>
          <a:srcRect/>
          <a:stretch>
            <a:fillRect/>
          </a:stretch>
        </p:blipFill>
        <p:spPr>
          <a:xfrm>
            <a:off x="6673932" y="5783283"/>
            <a:ext cx="5518068" cy="1074717"/>
          </a:xfrm>
          <a:prstGeom prst="rect">
            <a:avLst/>
          </a:prstGeom>
        </p:spPr>
      </p:pic>
      <p:sp>
        <p:nvSpPr>
          <p:cNvPr id="2" name="矩形 1"/>
          <p:cNvSpPr/>
          <p:nvPr/>
        </p:nvSpPr>
        <p:spPr>
          <a:xfrm>
            <a:off x="4379208" y="2342266"/>
            <a:ext cx="6481133" cy="2381742"/>
          </a:xfrm>
          <a:prstGeom prst="rect">
            <a:avLst/>
          </a:prstGeom>
        </p:spPr>
        <p:txBody>
          <a:bodyPr wrap="square">
            <a:spAutoFit/>
          </a:bodyPr>
          <a:lstStyle/>
          <a:p>
            <a:pPr marL="457200" indent="-457200">
              <a:lnSpc>
                <a:spcPct val="130000"/>
              </a:lnSpc>
              <a:spcAft>
                <a:spcPts val="1000"/>
              </a:spcAft>
              <a:buFont typeface="Wingdings" panose="05000000000000000000" pitchFamily="2" charset="2"/>
              <a:buChar char="ü"/>
            </a:pPr>
            <a:r>
              <a:rPr lang="zh-CN" altLang="en-US" sz="2800" b="1" dirty="0">
                <a:latin typeface="宋体" panose="02010600030101010101" pitchFamily="2" charset="-122"/>
                <a:ea typeface="宋体" panose="02010600030101010101" pitchFamily="2" charset="-122"/>
              </a:rPr>
              <a:t>理解李白的思想性格，了解诗歌所表现出的诗人情怀。 </a:t>
            </a:r>
          </a:p>
          <a:p>
            <a:pPr marL="457200" indent="-457200">
              <a:lnSpc>
                <a:spcPct val="130000"/>
              </a:lnSpc>
              <a:spcAft>
                <a:spcPts val="1000"/>
              </a:spcAft>
              <a:buFont typeface="Wingdings" panose="05000000000000000000" pitchFamily="2" charset="2"/>
              <a:buChar char="ü"/>
            </a:pPr>
            <a:r>
              <a:rPr lang="zh-CN" altLang="en-US" sz="2800" b="1" dirty="0">
                <a:latin typeface="宋体" panose="02010600030101010101" pitchFamily="2" charset="-122"/>
                <a:ea typeface="宋体" panose="02010600030101010101" pitchFamily="2" charset="-122"/>
              </a:rPr>
              <a:t>赏析李诗的艺术特色，学习诗歌的表现手法，从而领会诗歌美质。</a:t>
            </a:r>
          </a:p>
        </p:txBody>
      </p:sp>
      <p:sp>
        <p:nvSpPr>
          <p:cNvPr id="8" name="文本占位符 7">
            <a:extLst>
              <a:ext uri="{FF2B5EF4-FFF2-40B4-BE49-F238E27FC236}">
                <a16:creationId xmlns:a16="http://schemas.microsoft.com/office/drawing/2014/main" xmlns="" id="{CA5630B5-00A4-4673-98BE-2AA2ABB46426}"/>
              </a:ext>
            </a:extLst>
          </p:cNvPr>
          <p:cNvSpPr>
            <a:spLocks noGrp="1"/>
          </p:cNvSpPr>
          <p:nvPr>
            <p:ph type="body" sz="quarter" idx="10"/>
          </p:nvPr>
        </p:nvSpPr>
        <p:spPr/>
        <p:txBody>
          <a:bodyPr/>
          <a:lstStyle/>
          <a:p>
            <a:r>
              <a:rPr lang="zh-CN" altLang="en-US"/>
              <a:t>教学目标</a:t>
            </a:r>
          </a:p>
        </p:txBody>
      </p:sp>
      <p:pic>
        <p:nvPicPr>
          <p:cNvPr id="11" name="图片 10">
            <a:extLst>
              <a:ext uri="{FF2B5EF4-FFF2-40B4-BE49-F238E27FC236}">
                <a16:creationId xmlns:a16="http://schemas.microsoft.com/office/drawing/2014/main" xmlns="" id="{A96C5434-8441-40B8-95E1-F024FBDF3D0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0" y="1897374"/>
            <a:ext cx="4379208" cy="3271526"/>
          </a:xfrm>
          <a:prstGeom prst="rect">
            <a:avLst/>
          </a:prstGeom>
        </p:spPr>
      </p:pic>
    </p:spTree>
  </p:cSld>
  <p:clrMapOvr>
    <a:masterClrMapping/>
  </p:clrMapOvr>
  <p:transition spd="slow">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B83CD82A-D853-4F78-8C34-4881A61E9F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文本占位符 2">
            <a:extLst>
              <a:ext uri="{FF2B5EF4-FFF2-40B4-BE49-F238E27FC236}">
                <a16:creationId xmlns="" xmlns:a16="http://schemas.microsoft.com/office/drawing/2014/main" id="{2F601A22-45D1-41D2-BC42-C4DB0F9B28F1}"/>
              </a:ext>
            </a:extLst>
          </p:cNvPr>
          <p:cNvSpPr>
            <a:spLocks noGrp="1"/>
          </p:cNvSpPr>
          <p:nvPr>
            <p:ph type="body" sz="quarter" idx="10"/>
          </p:nvPr>
        </p:nvSpPr>
        <p:spPr/>
        <p:txBody>
          <a:bodyPr/>
          <a:lstStyle/>
          <a:p>
            <a:r>
              <a:rPr lang="zh-CN" altLang="en-US"/>
              <a:t>诗文解读</a:t>
            </a:r>
            <a:r>
              <a:rPr lang="en-US" altLang="zh-CN"/>
              <a:t>--</a:t>
            </a:r>
            <a:r>
              <a:rPr lang="zh-CN" altLang="en-US"/>
              <a:t>第三段</a:t>
            </a:r>
          </a:p>
        </p:txBody>
      </p:sp>
      <p:sp>
        <p:nvSpPr>
          <p:cNvPr id="4" name="Text Box 2">
            <a:extLst>
              <a:ext uri="{FF2B5EF4-FFF2-40B4-BE49-F238E27FC236}">
                <a16:creationId xmlns="" xmlns:a16="http://schemas.microsoft.com/office/drawing/2014/main" id="{73A40A71-66F9-46FF-9E16-20881F405C39}"/>
              </a:ext>
            </a:extLst>
          </p:cNvPr>
          <p:cNvSpPr txBox="1"/>
          <p:nvPr/>
        </p:nvSpPr>
        <p:spPr>
          <a:xfrm>
            <a:off x="882603" y="1524044"/>
            <a:ext cx="4613764" cy="523220"/>
          </a:xfrm>
          <a:prstGeom prst="rect">
            <a:avLst/>
          </a:prstGeom>
          <a:noFill/>
          <a:ln w="9525">
            <a:noFill/>
          </a:ln>
        </p:spPr>
        <p:txBody>
          <a:bodyPr wrap="none">
            <a:spAutoFit/>
          </a:bodyPr>
          <a:lstStyle/>
          <a:p>
            <a:pPr marL="457200" indent="-457200">
              <a:buFont typeface="Wingdings" panose="05000000000000000000" pitchFamily="2" charset="2"/>
              <a:buChar char="Ø"/>
            </a:pPr>
            <a:r>
              <a:rPr lang="zh-CN" altLang="en-US" sz="2800" b="1">
                <a:latin typeface="Times New Roman" panose="02020603050405020304" pitchFamily="18" charset="0"/>
              </a:rPr>
              <a:t>这一部分写了什么内容？</a:t>
            </a:r>
            <a:endParaRPr lang="zh-CN" altLang="en-US" sz="2800" b="1" dirty="0">
              <a:latin typeface="Times New Roman" panose="02020603050405020304" pitchFamily="18" charset="0"/>
            </a:endParaRPr>
          </a:p>
        </p:txBody>
      </p:sp>
      <p:sp>
        <p:nvSpPr>
          <p:cNvPr id="5" name="矩形 4">
            <a:extLst>
              <a:ext uri="{FF2B5EF4-FFF2-40B4-BE49-F238E27FC236}">
                <a16:creationId xmlns="" xmlns:a16="http://schemas.microsoft.com/office/drawing/2014/main" id="{10132588-372C-4FBF-8867-AE6FC4B80617}"/>
              </a:ext>
            </a:extLst>
          </p:cNvPr>
          <p:cNvSpPr/>
          <p:nvPr/>
        </p:nvSpPr>
        <p:spPr>
          <a:xfrm>
            <a:off x="1357998" y="2099453"/>
            <a:ext cx="9716402" cy="540725"/>
          </a:xfrm>
          <a:prstGeom prst="rect">
            <a:avLst/>
          </a:prstGeom>
        </p:spPr>
        <p:txBody>
          <a:bodyPr wrap="square">
            <a:spAutoFit/>
          </a:bodyPr>
          <a:lstStyle/>
          <a:p>
            <a:pPr indent="0">
              <a:lnSpc>
                <a:spcPct val="120000"/>
              </a:lnSpc>
              <a:buFont typeface="Wingdings" panose="05000000000000000000" pitchFamily="2" charset="2"/>
              <a:buNone/>
            </a:pPr>
            <a:r>
              <a:rPr lang="zh-CN" altLang="en-US" sz="2800">
                <a:solidFill>
                  <a:srgbClr val="C00000"/>
                </a:solidFill>
                <a:latin typeface="宋体" panose="02010600030101010101" pitchFamily="2" charset="-122"/>
                <a:ea typeface="宋体" panose="02010600030101010101" pitchFamily="2" charset="-122"/>
              </a:rPr>
              <a:t>梦后感慨</a:t>
            </a:r>
          </a:p>
        </p:txBody>
      </p:sp>
      <p:sp>
        <p:nvSpPr>
          <p:cNvPr id="8" name="Text Box 2">
            <a:extLst>
              <a:ext uri="{FF2B5EF4-FFF2-40B4-BE49-F238E27FC236}">
                <a16:creationId xmlns="" xmlns:a16="http://schemas.microsoft.com/office/drawing/2014/main" id="{F3BDBC4F-D47C-4C8D-BB2B-6D794318CF7A}"/>
              </a:ext>
            </a:extLst>
          </p:cNvPr>
          <p:cNvSpPr txBox="1"/>
          <p:nvPr/>
        </p:nvSpPr>
        <p:spPr>
          <a:xfrm>
            <a:off x="882604" y="3027762"/>
            <a:ext cx="6577740" cy="1594026"/>
          </a:xfrm>
          <a:prstGeom prst="rect">
            <a:avLst/>
          </a:prstGeom>
          <a:noFill/>
          <a:ln w="9525">
            <a:noFill/>
          </a:ln>
        </p:spPr>
        <p:txBody>
          <a:bodyPr wrap="square">
            <a:spAutoFit/>
          </a:bodyPr>
          <a:lstStyle/>
          <a:p>
            <a:pPr marL="457200" indent="-457200">
              <a:lnSpc>
                <a:spcPct val="120000"/>
              </a:lnSpc>
              <a:buFont typeface="Wingdings" panose="05000000000000000000" pitchFamily="2" charset="2"/>
              <a:buChar char="Ø"/>
            </a:pPr>
            <a:r>
              <a:rPr lang="zh-CN" altLang="en-US" sz="2800" b="1">
                <a:latin typeface="Times New Roman" panose="02020603050405020304" pitchFamily="18" charset="0"/>
              </a:rPr>
              <a:t>面对现实，作者禁不住长嗟短叹。“世间行乐亦如此，古来万事东流水。”两句，作者是在感叹什么？</a:t>
            </a:r>
            <a:endParaRPr lang="zh-CN" altLang="en-US" sz="2800" b="1" dirty="0">
              <a:latin typeface="Times New Roman" panose="02020603050405020304" pitchFamily="18" charset="0"/>
            </a:endParaRPr>
          </a:p>
        </p:txBody>
      </p:sp>
      <p:sp>
        <p:nvSpPr>
          <p:cNvPr id="10" name="矩形 9">
            <a:extLst>
              <a:ext uri="{FF2B5EF4-FFF2-40B4-BE49-F238E27FC236}">
                <a16:creationId xmlns="" xmlns:a16="http://schemas.microsoft.com/office/drawing/2014/main" id="{96CAEAFF-D3B5-45CF-BCBD-7203D1268204}"/>
              </a:ext>
            </a:extLst>
          </p:cNvPr>
          <p:cNvSpPr/>
          <p:nvPr/>
        </p:nvSpPr>
        <p:spPr>
          <a:xfrm>
            <a:off x="1357998" y="4813527"/>
            <a:ext cx="5537013" cy="1057790"/>
          </a:xfrm>
          <a:prstGeom prst="rect">
            <a:avLst/>
          </a:prstGeom>
        </p:spPr>
        <p:txBody>
          <a:bodyPr wrap="square">
            <a:spAutoFit/>
          </a:bodyPr>
          <a:lstStyle/>
          <a:p>
            <a:pPr indent="0">
              <a:lnSpc>
                <a:spcPct val="120000"/>
              </a:lnSpc>
              <a:buFont typeface="Wingdings" panose="05000000000000000000" pitchFamily="2" charset="2"/>
              <a:buNone/>
            </a:pPr>
            <a:r>
              <a:rPr lang="zh-CN" altLang="en-US" sz="2800">
                <a:solidFill>
                  <a:srgbClr val="C00000"/>
                </a:solidFill>
                <a:latin typeface="宋体" panose="02010600030101010101" pitchFamily="2" charset="-122"/>
                <a:ea typeface="宋体" panose="02010600030101010101" pitchFamily="2" charset="-122"/>
              </a:rPr>
              <a:t>世事虚幻无常，流露了人生如梦的感伤情绪。</a:t>
            </a:r>
          </a:p>
        </p:txBody>
      </p:sp>
      <p:pic>
        <p:nvPicPr>
          <p:cNvPr id="6" name="图片 5">
            <a:extLst>
              <a:ext uri="{FF2B5EF4-FFF2-40B4-BE49-F238E27FC236}">
                <a16:creationId xmlns="" xmlns:a16="http://schemas.microsoft.com/office/drawing/2014/main" id="{DE5B8AE1-72DE-4D11-82A0-4048CCFABA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42175" y="3034794"/>
            <a:ext cx="4210050" cy="2705100"/>
          </a:xfrm>
          <a:prstGeom prst="rect">
            <a:avLst/>
          </a:prstGeom>
        </p:spPr>
      </p:pic>
    </p:spTree>
    <p:extLst>
      <p:ext uri="{BB962C8B-B14F-4D97-AF65-F5344CB8AC3E}">
        <p14:creationId xmlns:p14="http://schemas.microsoft.com/office/powerpoint/2010/main" val="345316565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B83CD82A-D853-4F78-8C34-4881A61E9F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1437"/>
            <a:ext cx="12192000" cy="6858000"/>
          </a:xfrm>
          <a:prstGeom prst="rect">
            <a:avLst/>
          </a:prstGeom>
        </p:spPr>
      </p:pic>
      <p:sp>
        <p:nvSpPr>
          <p:cNvPr id="3" name="文本占位符 2">
            <a:extLst>
              <a:ext uri="{FF2B5EF4-FFF2-40B4-BE49-F238E27FC236}">
                <a16:creationId xmlns="" xmlns:a16="http://schemas.microsoft.com/office/drawing/2014/main" id="{2F601A22-45D1-41D2-BC42-C4DB0F9B28F1}"/>
              </a:ext>
            </a:extLst>
          </p:cNvPr>
          <p:cNvSpPr>
            <a:spLocks noGrp="1"/>
          </p:cNvSpPr>
          <p:nvPr>
            <p:ph type="body" sz="quarter" idx="10"/>
          </p:nvPr>
        </p:nvSpPr>
        <p:spPr/>
        <p:txBody>
          <a:bodyPr/>
          <a:lstStyle/>
          <a:p>
            <a:r>
              <a:rPr lang="zh-CN" altLang="en-US"/>
              <a:t>诗文解读</a:t>
            </a:r>
            <a:r>
              <a:rPr lang="en-US" altLang="zh-CN"/>
              <a:t>--</a:t>
            </a:r>
            <a:r>
              <a:rPr lang="zh-CN" altLang="en-US"/>
              <a:t>第三段</a:t>
            </a:r>
          </a:p>
        </p:txBody>
      </p:sp>
      <p:sp>
        <p:nvSpPr>
          <p:cNvPr id="4" name="Text Box 2">
            <a:extLst>
              <a:ext uri="{FF2B5EF4-FFF2-40B4-BE49-F238E27FC236}">
                <a16:creationId xmlns="" xmlns:a16="http://schemas.microsoft.com/office/drawing/2014/main" id="{73A40A71-66F9-46FF-9E16-20881F405C39}"/>
              </a:ext>
            </a:extLst>
          </p:cNvPr>
          <p:cNvSpPr txBox="1"/>
          <p:nvPr/>
        </p:nvSpPr>
        <p:spPr>
          <a:xfrm>
            <a:off x="882603" y="1524044"/>
            <a:ext cx="10569622" cy="1076961"/>
          </a:xfrm>
          <a:prstGeom prst="rect">
            <a:avLst/>
          </a:prstGeom>
          <a:noFill/>
          <a:ln w="9525">
            <a:noFill/>
          </a:ln>
        </p:spPr>
        <p:txBody>
          <a:bodyPr wrap="square">
            <a:spAutoFit/>
          </a:bodyPr>
          <a:lstStyle/>
          <a:p>
            <a:pPr marL="457200" indent="-457200">
              <a:lnSpc>
                <a:spcPct val="120000"/>
              </a:lnSpc>
              <a:buFont typeface="Wingdings" panose="05000000000000000000" pitchFamily="2" charset="2"/>
              <a:buChar char="Ø"/>
            </a:pPr>
            <a:r>
              <a:rPr lang="zh-CN" altLang="en-US" sz="2800" b="1">
                <a:latin typeface="Times New Roman" panose="02020603050405020304" pitchFamily="18" charset="0"/>
              </a:rPr>
              <a:t>“且放白鹿青崖间，须行即骑访名山。”两句，诗人表明了自己什么志向？</a:t>
            </a:r>
            <a:endParaRPr lang="zh-CN" altLang="en-US" sz="2800" b="1" dirty="0">
              <a:latin typeface="Times New Roman" panose="02020603050405020304" pitchFamily="18" charset="0"/>
            </a:endParaRPr>
          </a:p>
        </p:txBody>
      </p:sp>
      <p:sp>
        <p:nvSpPr>
          <p:cNvPr id="5" name="矩形 4">
            <a:extLst>
              <a:ext uri="{FF2B5EF4-FFF2-40B4-BE49-F238E27FC236}">
                <a16:creationId xmlns="" xmlns:a16="http://schemas.microsoft.com/office/drawing/2014/main" id="{10132588-372C-4FBF-8867-AE6FC4B80617}"/>
              </a:ext>
            </a:extLst>
          </p:cNvPr>
          <p:cNvSpPr/>
          <p:nvPr/>
        </p:nvSpPr>
        <p:spPr>
          <a:xfrm>
            <a:off x="1357998" y="2692994"/>
            <a:ext cx="9716402" cy="1057790"/>
          </a:xfrm>
          <a:prstGeom prst="rect">
            <a:avLst/>
          </a:prstGeom>
        </p:spPr>
        <p:txBody>
          <a:bodyPr wrap="square">
            <a:spAutoFit/>
          </a:bodyPr>
          <a:lstStyle/>
          <a:p>
            <a:pPr indent="0">
              <a:lnSpc>
                <a:spcPct val="120000"/>
              </a:lnSpc>
              <a:buFont typeface="Wingdings" panose="05000000000000000000" pitchFamily="2" charset="2"/>
              <a:buNone/>
            </a:pPr>
            <a:r>
              <a:rPr lang="zh-CN" altLang="en-US" sz="2800">
                <a:solidFill>
                  <a:srgbClr val="C00000"/>
                </a:solidFill>
                <a:latin typeface="宋体" panose="02010600030101010101" pitchFamily="2" charset="-122"/>
                <a:ea typeface="宋体" panose="02010600030101010101" pitchFamily="2" charset="-122"/>
              </a:rPr>
              <a:t>绝不与恶势力妥协，保持自己的独立人格，同时也显露出诗人逃避现实的消极遁世的思想。</a:t>
            </a:r>
          </a:p>
        </p:txBody>
      </p:sp>
      <p:sp>
        <p:nvSpPr>
          <p:cNvPr id="8" name="Text Box 2">
            <a:extLst>
              <a:ext uri="{FF2B5EF4-FFF2-40B4-BE49-F238E27FC236}">
                <a16:creationId xmlns="" xmlns:a16="http://schemas.microsoft.com/office/drawing/2014/main" id="{F3BDBC4F-D47C-4C8D-BB2B-6D794318CF7A}"/>
              </a:ext>
            </a:extLst>
          </p:cNvPr>
          <p:cNvSpPr txBox="1"/>
          <p:nvPr/>
        </p:nvSpPr>
        <p:spPr>
          <a:xfrm>
            <a:off x="882603" y="4051297"/>
            <a:ext cx="10569621" cy="1076961"/>
          </a:xfrm>
          <a:prstGeom prst="rect">
            <a:avLst/>
          </a:prstGeom>
          <a:noFill/>
          <a:ln w="9525">
            <a:noFill/>
          </a:ln>
        </p:spPr>
        <p:txBody>
          <a:bodyPr wrap="square">
            <a:spAutoFit/>
          </a:bodyPr>
          <a:lstStyle/>
          <a:p>
            <a:pPr marL="457200" indent="-457200">
              <a:lnSpc>
                <a:spcPct val="120000"/>
              </a:lnSpc>
              <a:buFont typeface="Wingdings" panose="05000000000000000000" pitchFamily="2" charset="2"/>
              <a:buChar char="Ø"/>
            </a:pPr>
            <a:r>
              <a:rPr lang="zh-CN" altLang="en-US" sz="2800" b="1">
                <a:latin typeface="Times New Roman" panose="02020603050405020304" pitchFamily="18" charset="0"/>
              </a:rPr>
              <a:t>“安能摧眉折腰事权贵，  使我不得开心颜！”两句表现出诗人什么性格和精神？</a:t>
            </a:r>
            <a:endParaRPr lang="zh-CN" altLang="en-US" sz="2800" b="1" dirty="0">
              <a:latin typeface="Times New Roman" panose="02020603050405020304" pitchFamily="18" charset="0"/>
            </a:endParaRPr>
          </a:p>
        </p:txBody>
      </p:sp>
      <p:sp>
        <p:nvSpPr>
          <p:cNvPr id="10" name="矩形 9">
            <a:extLst>
              <a:ext uri="{FF2B5EF4-FFF2-40B4-BE49-F238E27FC236}">
                <a16:creationId xmlns="" xmlns:a16="http://schemas.microsoft.com/office/drawing/2014/main" id="{96CAEAFF-D3B5-45CF-BCBD-7203D1268204}"/>
              </a:ext>
            </a:extLst>
          </p:cNvPr>
          <p:cNvSpPr/>
          <p:nvPr/>
        </p:nvSpPr>
        <p:spPr>
          <a:xfrm>
            <a:off x="1357998" y="5230276"/>
            <a:ext cx="9716402" cy="540725"/>
          </a:xfrm>
          <a:prstGeom prst="rect">
            <a:avLst/>
          </a:prstGeom>
        </p:spPr>
        <p:txBody>
          <a:bodyPr wrap="square">
            <a:spAutoFit/>
          </a:bodyPr>
          <a:lstStyle/>
          <a:p>
            <a:pPr indent="0">
              <a:lnSpc>
                <a:spcPct val="120000"/>
              </a:lnSpc>
              <a:buFont typeface="Wingdings" panose="05000000000000000000" pitchFamily="2" charset="2"/>
              <a:buNone/>
            </a:pPr>
            <a:r>
              <a:rPr lang="zh-CN" altLang="en-US" sz="2800">
                <a:solidFill>
                  <a:srgbClr val="C00000"/>
                </a:solidFill>
                <a:latin typeface="宋体" panose="02010600030101010101" pitchFamily="2" charset="-122"/>
                <a:ea typeface="宋体" panose="02010600030101010101" pitchFamily="2" charset="-122"/>
              </a:rPr>
              <a:t>蔑视权贵的性格和强烈的反抗精神。</a:t>
            </a:r>
          </a:p>
        </p:txBody>
      </p:sp>
    </p:spTree>
    <p:extLst>
      <p:ext uri="{BB962C8B-B14F-4D97-AF65-F5344CB8AC3E}">
        <p14:creationId xmlns:p14="http://schemas.microsoft.com/office/powerpoint/2010/main" val="516364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8">
                                            <p:txEl>
                                              <p:pRg st="0" end="0"/>
                                            </p:txEl>
                                          </p:spTgt>
                                        </p:tgtEl>
                                        <p:attrNameLst>
                                          <p:attrName>style.visibility</p:attrName>
                                        </p:attrNameLst>
                                      </p:cBhvr>
                                      <p:to>
                                        <p:strVal val="visible"/>
                                      </p:to>
                                    </p:set>
                                    <p:animEffect transition="in" filter="fade">
                                      <p:cBhvr>
                                        <p:cTn id="14" dur="500"/>
                                        <p:tgtEl>
                                          <p:spTgt spid="8">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B83CD82A-D853-4F78-8C34-4881A61E9F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1437"/>
            <a:ext cx="12192000" cy="6858000"/>
          </a:xfrm>
          <a:prstGeom prst="rect">
            <a:avLst/>
          </a:prstGeom>
        </p:spPr>
      </p:pic>
      <p:sp>
        <p:nvSpPr>
          <p:cNvPr id="3" name="文本占位符 2">
            <a:extLst>
              <a:ext uri="{FF2B5EF4-FFF2-40B4-BE49-F238E27FC236}">
                <a16:creationId xmlns="" xmlns:a16="http://schemas.microsoft.com/office/drawing/2014/main" id="{2F601A22-45D1-41D2-BC42-C4DB0F9B28F1}"/>
              </a:ext>
            </a:extLst>
          </p:cNvPr>
          <p:cNvSpPr>
            <a:spLocks noGrp="1"/>
          </p:cNvSpPr>
          <p:nvPr>
            <p:ph type="body" sz="quarter" idx="10"/>
          </p:nvPr>
        </p:nvSpPr>
        <p:spPr/>
        <p:txBody>
          <a:bodyPr/>
          <a:lstStyle/>
          <a:p>
            <a:r>
              <a:rPr lang="zh-CN" altLang="en-US"/>
              <a:t>思考讨论</a:t>
            </a:r>
          </a:p>
        </p:txBody>
      </p:sp>
      <p:sp>
        <p:nvSpPr>
          <p:cNvPr id="5" name="矩形 4">
            <a:extLst>
              <a:ext uri="{FF2B5EF4-FFF2-40B4-BE49-F238E27FC236}">
                <a16:creationId xmlns="" xmlns:a16="http://schemas.microsoft.com/office/drawing/2014/main" id="{10132588-372C-4FBF-8867-AE6FC4B80617}"/>
              </a:ext>
            </a:extLst>
          </p:cNvPr>
          <p:cNvSpPr/>
          <p:nvPr/>
        </p:nvSpPr>
        <p:spPr>
          <a:xfrm>
            <a:off x="1357998" y="2899143"/>
            <a:ext cx="5176145" cy="2608984"/>
          </a:xfrm>
          <a:prstGeom prst="rect">
            <a:avLst/>
          </a:prstGeom>
        </p:spPr>
        <p:txBody>
          <a:bodyPr wrap="square">
            <a:spAutoFit/>
          </a:bodyPr>
          <a:lstStyle/>
          <a:p>
            <a:pPr indent="0">
              <a:lnSpc>
                <a:spcPct val="120000"/>
              </a:lnSpc>
              <a:buFont typeface="Wingdings" panose="05000000000000000000" pitchFamily="2" charset="2"/>
              <a:buNone/>
            </a:pPr>
            <a:r>
              <a:rPr lang="zh-CN" altLang="en-US" sz="2800">
                <a:latin typeface="宋体" panose="02010600030101010101" pitchFamily="2" charset="-122"/>
                <a:ea typeface="宋体" panose="02010600030101010101" pitchFamily="2" charset="-122"/>
              </a:rPr>
              <a:t>梦中仙境象征作者追求的理想境界。写仙境之美妙是为了反衬现实的丑恶，写自己对神仙世界的向往正是为了表明对黑暗现实的厌恶</a:t>
            </a:r>
            <a:r>
              <a:rPr lang="en-US" altLang="zh-CN" sz="2800">
                <a:latin typeface="宋体" panose="02010600030101010101" pitchFamily="2" charset="-122"/>
                <a:ea typeface="宋体" panose="02010600030101010101" pitchFamily="2" charset="-122"/>
              </a:rPr>
              <a:t>,</a:t>
            </a:r>
            <a:r>
              <a:rPr lang="zh-CN" altLang="en-US" sz="2800">
                <a:latin typeface="宋体" panose="02010600030101010101" pitchFamily="2" charset="-122"/>
                <a:ea typeface="宋体" panose="02010600030101010101" pitchFamily="2" charset="-122"/>
              </a:rPr>
              <a:t>对自由的追求。</a:t>
            </a:r>
          </a:p>
        </p:txBody>
      </p:sp>
      <p:pic>
        <p:nvPicPr>
          <p:cNvPr id="2" name="图片 1">
            <a:extLst>
              <a:ext uri="{FF2B5EF4-FFF2-40B4-BE49-F238E27FC236}">
                <a16:creationId xmlns="" xmlns:a16="http://schemas.microsoft.com/office/drawing/2014/main" id="{FB1EB800-0E50-4689-961E-391976CF5D9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15855" y="2081344"/>
            <a:ext cx="5176145" cy="3975279"/>
          </a:xfrm>
          <a:prstGeom prst="rect">
            <a:avLst/>
          </a:prstGeom>
        </p:spPr>
      </p:pic>
      <p:sp>
        <p:nvSpPr>
          <p:cNvPr id="6" name="Text Box 2">
            <a:extLst>
              <a:ext uri="{FF2B5EF4-FFF2-40B4-BE49-F238E27FC236}">
                <a16:creationId xmlns="" xmlns:a16="http://schemas.microsoft.com/office/drawing/2014/main" id="{8EB09666-4F2E-45B8-ABAD-2B9B8FD73997}"/>
              </a:ext>
            </a:extLst>
          </p:cNvPr>
          <p:cNvSpPr txBox="1"/>
          <p:nvPr/>
        </p:nvSpPr>
        <p:spPr>
          <a:xfrm>
            <a:off x="882603" y="1349873"/>
            <a:ext cx="7138493" cy="523220"/>
          </a:xfrm>
          <a:prstGeom prst="rect">
            <a:avLst/>
          </a:prstGeom>
          <a:noFill/>
          <a:ln w="9525">
            <a:noFill/>
          </a:ln>
        </p:spPr>
        <p:txBody>
          <a:bodyPr wrap="none">
            <a:spAutoFit/>
          </a:bodyPr>
          <a:lstStyle/>
          <a:p>
            <a:pPr marL="457200" indent="-457200">
              <a:buFont typeface="Wingdings" panose="05000000000000000000" pitchFamily="2" charset="2"/>
              <a:buChar char="Ø"/>
            </a:pPr>
            <a:r>
              <a:rPr lang="zh-CN" altLang="en-US" sz="2800" b="1">
                <a:latin typeface="Times New Roman" panose="02020603050405020304" pitchFamily="18" charset="0"/>
              </a:rPr>
              <a:t>诗人为何花如此多的笔墨来描绘梦境呢？</a:t>
            </a:r>
          </a:p>
        </p:txBody>
      </p:sp>
    </p:spTree>
    <p:extLst>
      <p:ext uri="{BB962C8B-B14F-4D97-AF65-F5344CB8AC3E}">
        <p14:creationId xmlns:p14="http://schemas.microsoft.com/office/powerpoint/2010/main" val="175200836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B83CD82A-D853-4F78-8C34-4881A61E9F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1437"/>
            <a:ext cx="12192000" cy="6858000"/>
          </a:xfrm>
          <a:prstGeom prst="rect">
            <a:avLst/>
          </a:prstGeom>
        </p:spPr>
      </p:pic>
      <p:sp>
        <p:nvSpPr>
          <p:cNvPr id="3" name="文本占位符 2">
            <a:extLst>
              <a:ext uri="{FF2B5EF4-FFF2-40B4-BE49-F238E27FC236}">
                <a16:creationId xmlns="" xmlns:a16="http://schemas.microsoft.com/office/drawing/2014/main" id="{2F601A22-45D1-41D2-BC42-C4DB0F9B28F1}"/>
              </a:ext>
            </a:extLst>
          </p:cNvPr>
          <p:cNvSpPr>
            <a:spLocks noGrp="1"/>
          </p:cNvSpPr>
          <p:nvPr>
            <p:ph type="body" sz="quarter" idx="10"/>
          </p:nvPr>
        </p:nvSpPr>
        <p:spPr/>
        <p:txBody>
          <a:bodyPr/>
          <a:lstStyle/>
          <a:p>
            <a:r>
              <a:rPr lang="zh-CN" altLang="en-US"/>
              <a:t>结构脉络</a:t>
            </a:r>
          </a:p>
        </p:txBody>
      </p:sp>
      <p:graphicFrame>
        <p:nvGraphicFramePr>
          <p:cNvPr id="4" name="图示 3">
            <a:extLst>
              <a:ext uri="{FF2B5EF4-FFF2-40B4-BE49-F238E27FC236}">
                <a16:creationId xmlns="" xmlns:a16="http://schemas.microsoft.com/office/drawing/2014/main" id="{F5275BF4-6D15-4A8A-9008-ACA6D6B5CF3E}"/>
              </a:ext>
            </a:extLst>
          </p:cNvPr>
          <p:cNvGraphicFramePr/>
          <p:nvPr>
            <p:extLst>
              <p:ext uri="{D42A27DB-BD31-4B8C-83A1-F6EECF244321}">
                <p14:modId xmlns:p14="http://schemas.microsoft.com/office/powerpoint/2010/main" val="3047889147"/>
              </p:ext>
            </p:extLst>
          </p:nvPr>
        </p:nvGraphicFramePr>
        <p:xfrm>
          <a:off x="997131" y="1527551"/>
          <a:ext cx="2137955" cy="465115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文本框 6">
            <a:extLst>
              <a:ext uri="{FF2B5EF4-FFF2-40B4-BE49-F238E27FC236}">
                <a16:creationId xmlns="" xmlns:a16="http://schemas.microsoft.com/office/drawing/2014/main" id="{9151B905-651B-4597-B67B-F46C00AA2AD1}"/>
              </a:ext>
            </a:extLst>
          </p:cNvPr>
          <p:cNvSpPr txBox="1"/>
          <p:nvPr/>
        </p:nvSpPr>
        <p:spPr>
          <a:xfrm>
            <a:off x="3761559" y="1564842"/>
            <a:ext cx="3494405" cy="521970"/>
          </a:xfrm>
          <a:prstGeom prst="rect">
            <a:avLst/>
          </a:prstGeom>
          <a:noFill/>
        </p:spPr>
        <p:txBody>
          <a:bodyPr wrap="square" rtlCol="0" anchor="t">
            <a:spAutoFit/>
          </a:bodyPr>
          <a:lstStyle/>
          <a:p>
            <a:pPr algn="l">
              <a:spcBef>
                <a:spcPct val="50000"/>
              </a:spcBef>
            </a:pPr>
            <a:r>
              <a:rPr lang="zh-CN" altLang="en-US" sz="2800" b="1" dirty="0">
                <a:latin typeface="Times New Roman" panose="02020603050405020304" pitchFamily="18" charset="0"/>
                <a:sym typeface="+mn-ea"/>
              </a:rPr>
              <a:t>现实天姥，高大神奇</a:t>
            </a:r>
            <a:endParaRPr lang="zh-CN" altLang="en-US" b="1"/>
          </a:p>
        </p:txBody>
      </p:sp>
      <p:sp>
        <p:nvSpPr>
          <p:cNvPr id="10" name="文本框 9">
            <a:extLst>
              <a:ext uri="{FF2B5EF4-FFF2-40B4-BE49-F238E27FC236}">
                <a16:creationId xmlns="" xmlns:a16="http://schemas.microsoft.com/office/drawing/2014/main" id="{659EBA9F-7DFA-40D7-AB56-4786CBA05260}"/>
              </a:ext>
            </a:extLst>
          </p:cNvPr>
          <p:cNvSpPr txBox="1"/>
          <p:nvPr/>
        </p:nvSpPr>
        <p:spPr>
          <a:xfrm>
            <a:off x="3761559" y="2366120"/>
            <a:ext cx="3494405" cy="521970"/>
          </a:xfrm>
          <a:prstGeom prst="rect">
            <a:avLst/>
          </a:prstGeom>
          <a:noFill/>
        </p:spPr>
        <p:txBody>
          <a:bodyPr wrap="square" rtlCol="0" anchor="t">
            <a:spAutoFit/>
          </a:bodyPr>
          <a:lstStyle/>
          <a:p>
            <a:pPr algn="l">
              <a:spcBef>
                <a:spcPct val="50000"/>
              </a:spcBef>
            </a:pPr>
            <a:r>
              <a:rPr lang="zh-CN" altLang="en-US" sz="2800" b="1">
                <a:latin typeface="Times New Roman" panose="02020603050405020304" pitchFamily="18" charset="0"/>
                <a:sym typeface="+mn-ea"/>
              </a:rPr>
              <a:t>梦到剡溪，清幽寂静</a:t>
            </a:r>
            <a:endParaRPr lang="zh-CN" altLang="en-US" sz="2800" b="1" dirty="0">
              <a:latin typeface="Times New Roman" panose="02020603050405020304" pitchFamily="18" charset="0"/>
              <a:sym typeface="+mn-ea"/>
            </a:endParaRPr>
          </a:p>
        </p:txBody>
      </p:sp>
      <p:sp>
        <p:nvSpPr>
          <p:cNvPr id="11" name="文本框 10">
            <a:extLst>
              <a:ext uri="{FF2B5EF4-FFF2-40B4-BE49-F238E27FC236}">
                <a16:creationId xmlns="" xmlns:a16="http://schemas.microsoft.com/office/drawing/2014/main" id="{A179B526-755B-4D01-9B5C-8D00E8614284}"/>
              </a:ext>
            </a:extLst>
          </p:cNvPr>
          <p:cNvSpPr txBox="1"/>
          <p:nvPr/>
        </p:nvSpPr>
        <p:spPr>
          <a:xfrm>
            <a:off x="3761559" y="2973532"/>
            <a:ext cx="3494405" cy="521970"/>
          </a:xfrm>
          <a:prstGeom prst="rect">
            <a:avLst/>
          </a:prstGeom>
          <a:noFill/>
        </p:spPr>
        <p:txBody>
          <a:bodyPr wrap="square" rtlCol="0" anchor="t">
            <a:spAutoFit/>
          </a:bodyPr>
          <a:lstStyle/>
          <a:p>
            <a:pPr algn="l">
              <a:spcBef>
                <a:spcPct val="50000"/>
              </a:spcBef>
            </a:pPr>
            <a:r>
              <a:rPr lang="zh-CN" altLang="en-US" sz="2800" b="1">
                <a:latin typeface="Times New Roman" panose="02020603050405020304" pitchFamily="18" charset="0"/>
                <a:sym typeface="+mn-ea"/>
              </a:rPr>
              <a:t>白天景象，壮美奇绝</a:t>
            </a:r>
            <a:endParaRPr lang="zh-CN" altLang="en-US" sz="2800" b="1" dirty="0">
              <a:latin typeface="Times New Roman" panose="02020603050405020304" pitchFamily="18" charset="0"/>
              <a:sym typeface="+mn-ea"/>
            </a:endParaRPr>
          </a:p>
        </p:txBody>
      </p:sp>
      <p:sp>
        <p:nvSpPr>
          <p:cNvPr id="12" name="文本框 11">
            <a:extLst>
              <a:ext uri="{FF2B5EF4-FFF2-40B4-BE49-F238E27FC236}">
                <a16:creationId xmlns="" xmlns:a16="http://schemas.microsoft.com/office/drawing/2014/main" id="{39CD4F18-2D05-4099-A30F-1CA8122B8032}"/>
              </a:ext>
            </a:extLst>
          </p:cNvPr>
          <p:cNvSpPr txBox="1"/>
          <p:nvPr/>
        </p:nvSpPr>
        <p:spPr>
          <a:xfrm>
            <a:off x="3761559" y="3580944"/>
            <a:ext cx="3494405" cy="521970"/>
          </a:xfrm>
          <a:prstGeom prst="rect">
            <a:avLst/>
          </a:prstGeom>
          <a:noFill/>
        </p:spPr>
        <p:txBody>
          <a:bodyPr wrap="square" rtlCol="0" anchor="t">
            <a:spAutoFit/>
          </a:bodyPr>
          <a:lstStyle/>
          <a:p>
            <a:pPr algn="l">
              <a:spcBef>
                <a:spcPct val="50000"/>
              </a:spcBef>
            </a:pPr>
            <a:r>
              <a:rPr lang="zh-CN" altLang="en-US" sz="2800" b="1">
                <a:latin typeface="Times New Roman" panose="02020603050405020304" pitchFamily="18" charset="0"/>
                <a:sym typeface="+mn-ea"/>
              </a:rPr>
              <a:t>夜间景象，阴森恐怖</a:t>
            </a:r>
          </a:p>
        </p:txBody>
      </p:sp>
      <p:sp>
        <p:nvSpPr>
          <p:cNvPr id="13" name="文本框 12">
            <a:extLst>
              <a:ext uri="{FF2B5EF4-FFF2-40B4-BE49-F238E27FC236}">
                <a16:creationId xmlns="" xmlns:a16="http://schemas.microsoft.com/office/drawing/2014/main" id="{2514812D-8F9E-49AF-B9BB-9E2A3AA2A19D}"/>
              </a:ext>
            </a:extLst>
          </p:cNvPr>
          <p:cNvSpPr txBox="1"/>
          <p:nvPr/>
        </p:nvSpPr>
        <p:spPr>
          <a:xfrm>
            <a:off x="3761559" y="4188356"/>
            <a:ext cx="3494405" cy="521970"/>
          </a:xfrm>
          <a:prstGeom prst="rect">
            <a:avLst/>
          </a:prstGeom>
          <a:noFill/>
        </p:spPr>
        <p:txBody>
          <a:bodyPr wrap="square" rtlCol="0" anchor="t">
            <a:spAutoFit/>
          </a:bodyPr>
          <a:lstStyle/>
          <a:p>
            <a:pPr algn="l">
              <a:spcBef>
                <a:spcPct val="50000"/>
              </a:spcBef>
            </a:pPr>
            <a:r>
              <a:rPr lang="zh-CN" altLang="en-US" sz="2800" b="1">
                <a:latin typeface="Times New Roman" panose="02020603050405020304" pitchFamily="18" charset="0"/>
                <a:sym typeface="+mn-ea"/>
              </a:rPr>
              <a:t>神仙洞府，富丽缤纷</a:t>
            </a:r>
          </a:p>
        </p:txBody>
      </p:sp>
      <p:sp>
        <p:nvSpPr>
          <p:cNvPr id="14" name="文本框 13">
            <a:extLst>
              <a:ext uri="{FF2B5EF4-FFF2-40B4-BE49-F238E27FC236}">
                <a16:creationId xmlns="" xmlns:a16="http://schemas.microsoft.com/office/drawing/2014/main" id="{B014E103-A6BC-40AB-9F20-4F9C3E60F37A}"/>
              </a:ext>
            </a:extLst>
          </p:cNvPr>
          <p:cNvSpPr txBox="1"/>
          <p:nvPr/>
        </p:nvSpPr>
        <p:spPr>
          <a:xfrm>
            <a:off x="3761559" y="4795768"/>
            <a:ext cx="3494405" cy="521970"/>
          </a:xfrm>
          <a:prstGeom prst="rect">
            <a:avLst/>
          </a:prstGeom>
          <a:noFill/>
        </p:spPr>
        <p:txBody>
          <a:bodyPr wrap="square" rtlCol="0" anchor="t">
            <a:spAutoFit/>
          </a:bodyPr>
          <a:lstStyle/>
          <a:p>
            <a:pPr algn="l">
              <a:spcBef>
                <a:spcPct val="50000"/>
              </a:spcBef>
            </a:pPr>
            <a:r>
              <a:rPr lang="zh-CN" altLang="en-US" sz="2800" b="1">
                <a:latin typeface="Times New Roman" panose="02020603050405020304" pitchFamily="18" charset="0"/>
                <a:sym typeface="+mn-ea"/>
              </a:rPr>
              <a:t>梦境消失，无限留恋</a:t>
            </a:r>
          </a:p>
        </p:txBody>
      </p:sp>
      <p:sp>
        <p:nvSpPr>
          <p:cNvPr id="15" name="文本框 14">
            <a:extLst>
              <a:ext uri="{FF2B5EF4-FFF2-40B4-BE49-F238E27FC236}">
                <a16:creationId xmlns="" xmlns:a16="http://schemas.microsoft.com/office/drawing/2014/main" id="{08382FA1-F74A-4247-B98E-0CFB47829D53}"/>
              </a:ext>
            </a:extLst>
          </p:cNvPr>
          <p:cNvSpPr txBox="1"/>
          <p:nvPr/>
        </p:nvSpPr>
        <p:spPr>
          <a:xfrm>
            <a:off x="3761559" y="5656734"/>
            <a:ext cx="3494405" cy="521970"/>
          </a:xfrm>
          <a:prstGeom prst="rect">
            <a:avLst/>
          </a:prstGeom>
          <a:noFill/>
        </p:spPr>
        <p:txBody>
          <a:bodyPr wrap="square" rtlCol="0" anchor="t">
            <a:spAutoFit/>
          </a:bodyPr>
          <a:lstStyle/>
          <a:p>
            <a:pPr algn="l">
              <a:spcBef>
                <a:spcPct val="50000"/>
              </a:spcBef>
            </a:pPr>
            <a:r>
              <a:rPr lang="zh-CN" altLang="en-US" sz="2800" b="1">
                <a:latin typeface="Times New Roman" panose="02020603050405020304" pitchFamily="18" charset="0"/>
                <a:sym typeface="+mn-ea"/>
              </a:rPr>
              <a:t>蔑视权贵，反抗现实</a:t>
            </a:r>
            <a:endParaRPr lang="zh-CN" altLang="en-US" sz="2800" b="1" dirty="0">
              <a:latin typeface="Times New Roman" panose="02020603050405020304" pitchFamily="18" charset="0"/>
              <a:sym typeface="+mn-ea"/>
            </a:endParaRPr>
          </a:p>
        </p:txBody>
      </p:sp>
      <p:pic>
        <p:nvPicPr>
          <p:cNvPr id="19" name="图片 18">
            <a:extLst>
              <a:ext uri="{FF2B5EF4-FFF2-40B4-BE49-F238E27FC236}">
                <a16:creationId xmlns="" xmlns:a16="http://schemas.microsoft.com/office/drawing/2014/main" id="{5FB6CFD0-4D81-4C36-983D-6B6856B346B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675466" y="845772"/>
            <a:ext cx="4242366" cy="6012228"/>
          </a:xfrm>
          <a:prstGeom prst="rect">
            <a:avLst/>
          </a:prstGeom>
        </p:spPr>
      </p:pic>
    </p:spTree>
    <p:extLst>
      <p:ext uri="{BB962C8B-B14F-4D97-AF65-F5344CB8AC3E}">
        <p14:creationId xmlns:p14="http://schemas.microsoft.com/office/powerpoint/2010/main" val="314554827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graphicEl>
                                              <a:dgm id="{1A26A8E3-715B-44E7-937F-35B96E98B60F}"/>
                                            </p:graphicEl>
                                          </p:spTgt>
                                        </p:tgtEl>
                                        <p:attrNameLst>
                                          <p:attrName>style.visibility</p:attrName>
                                        </p:attrNameLst>
                                      </p:cBhvr>
                                      <p:to>
                                        <p:strVal val="visible"/>
                                      </p:to>
                                    </p:set>
                                    <p:animEffect transition="in" filter="wipe(up)">
                                      <p:cBhvr>
                                        <p:cTn id="7" dur="500"/>
                                        <p:tgtEl>
                                          <p:spTgt spid="4">
                                            <p:graphicEl>
                                              <a:dgm id="{1A26A8E3-715B-44E7-937F-35B96E98B60F}"/>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
                                            <p:graphicEl>
                                              <a:dgm id="{BC8CC2AD-BE16-4E54-ABA2-B3928501A9CB}"/>
                                            </p:graphicEl>
                                          </p:spTgt>
                                        </p:tgtEl>
                                        <p:attrNameLst>
                                          <p:attrName>style.visibility</p:attrName>
                                        </p:attrNameLst>
                                      </p:cBhvr>
                                      <p:to>
                                        <p:strVal val="visible"/>
                                      </p:to>
                                    </p:set>
                                    <p:animEffect transition="in" filter="wipe(up)">
                                      <p:cBhvr>
                                        <p:cTn id="17" dur="500"/>
                                        <p:tgtEl>
                                          <p:spTgt spid="4">
                                            <p:graphicEl>
                                              <a:dgm id="{BC8CC2AD-BE16-4E54-ABA2-B3928501A9CB}"/>
                                            </p:graphicEl>
                                          </p:spTgt>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4">
                                            <p:graphicEl>
                                              <a:dgm id="{668E623F-B51D-4C81-B266-258F30483F9E}"/>
                                            </p:graphicEl>
                                          </p:spTgt>
                                        </p:tgtEl>
                                        <p:attrNameLst>
                                          <p:attrName>style.visibility</p:attrName>
                                        </p:attrNameLst>
                                      </p:cBhvr>
                                      <p:to>
                                        <p:strVal val="visible"/>
                                      </p:to>
                                    </p:set>
                                    <p:animEffect transition="in" filter="wipe(up)">
                                      <p:cBhvr>
                                        <p:cTn id="20" dur="500"/>
                                        <p:tgtEl>
                                          <p:spTgt spid="4">
                                            <p:graphicEl>
                                              <a:dgm id="{668E623F-B51D-4C81-B266-258F30483F9E}"/>
                                            </p:graphic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left)">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500"/>
                                        <p:tgtEl>
                                          <p:spTgt spid="12"/>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500"/>
                                        <p:tgtEl>
                                          <p:spTgt spid="13"/>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left)">
                                      <p:cBhvr>
                                        <p:cTn id="45" dur="500"/>
                                        <p:tgtEl>
                                          <p:spTgt spid="14"/>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grpId="0" nodeType="clickEffect">
                                  <p:stCondLst>
                                    <p:cond delay="0"/>
                                  </p:stCondLst>
                                  <p:childTnLst>
                                    <p:set>
                                      <p:cBhvr>
                                        <p:cTn id="49" dur="1" fill="hold">
                                          <p:stCondLst>
                                            <p:cond delay="0"/>
                                          </p:stCondLst>
                                        </p:cTn>
                                        <p:tgtEl>
                                          <p:spTgt spid="4">
                                            <p:graphicEl>
                                              <a:dgm id="{E80AF765-F353-4A33-A43D-7CC1E85C7F87}"/>
                                            </p:graphicEl>
                                          </p:spTgt>
                                        </p:tgtEl>
                                        <p:attrNameLst>
                                          <p:attrName>style.visibility</p:attrName>
                                        </p:attrNameLst>
                                      </p:cBhvr>
                                      <p:to>
                                        <p:strVal val="visible"/>
                                      </p:to>
                                    </p:set>
                                    <p:animEffect transition="in" filter="wipe(up)">
                                      <p:cBhvr>
                                        <p:cTn id="50" dur="500"/>
                                        <p:tgtEl>
                                          <p:spTgt spid="4">
                                            <p:graphicEl>
                                              <a:dgm id="{E80AF765-F353-4A33-A43D-7CC1E85C7F87}"/>
                                            </p:graphicEl>
                                          </p:spTgt>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4">
                                            <p:graphicEl>
                                              <a:dgm id="{1AC83119-99C4-44E0-B0BF-0A676D703A9A}"/>
                                            </p:graphicEl>
                                          </p:spTgt>
                                        </p:tgtEl>
                                        <p:attrNameLst>
                                          <p:attrName>style.visibility</p:attrName>
                                        </p:attrNameLst>
                                      </p:cBhvr>
                                      <p:to>
                                        <p:strVal val="visible"/>
                                      </p:to>
                                    </p:set>
                                    <p:animEffect transition="in" filter="wipe(up)">
                                      <p:cBhvr>
                                        <p:cTn id="53" dur="500"/>
                                        <p:tgtEl>
                                          <p:spTgt spid="4">
                                            <p:graphicEl>
                                              <a:dgm id="{1AC83119-99C4-44E0-B0BF-0A676D703A9A}"/>
                                            </p:graphicEl>
                                          </p:spTgt>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wipe(left)">
                                      <p:cBhvr>
                                        <p:cTn id="5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P spid="7" grpId="0"/>
      <p:bldP spid="10" grpId="0"/>
      <p:bldP spid="11" grpId="0"/>
      <p:bldP spid="12" grpId="0"/>
      <p:bldP spid="13" grpId="0"/>
      <p:bldP spid="14" grpId="0"/>
      <p:bldP spid="1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a:extLst>
              <a:ext uri="{FF2B5EF4-FFF2-40B4-BE49-F238E27FC236}">
                <a16:creationId xmlns="" xmlns:a16="http://schemas.microsoft.com/office/drawing/2014/main" id="{CA5630B5-00A4-4673-98BE-2AA2ABB46426}"/>
              </a:ext>
            </a:extLst>
          </p:cNvPr>
          <p:cNvSpPr>
            <a:spLocks noGrp="1"/>
          </p:cNvSpPr>
          <p:nvPr>
            <p:ph type="body" sz="quarter" idx="10"/>
          </p:nvPr>
        </p:nvSpPr>
        <p:spPr/>
        <p:txBody>
          <a:bodyPr/>
          <a:lstStyle/>
          <a:p>
            <a:r>
              <a:rPr lang="zh-CN" altLang="en-US"/>
              <a:t>写作特点</a:t>
            </a:r>
          </a:p>
        </p:txBody>
      </p:sp>
      <p:pic>
        <p:nvPicPr>
          <p:cNvPr id="3" name="图片 2">
            <a:extLst>
              <a:ext uri="{FF2B5EF4-FFF2-40B4-BE49-F238E27FC236}">
                <a16:creationId xmlns="" xmlns:a16="http://schemas.microsoft.com/office/drawing/2014/main" id="{F4B81A26-5E87-4503-B694-E90B989F6F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1437"/>
            <a:ext cx="12192000" cy="6858000"/>
          </a:xfrm>
          <a:prstGeom prst="rect">
            <a:avLst/>
          </a:prstGeom>
        </p:spPr>
      </p:pic>
      <p:grpSp>
        <p:nvGrpSpPr>
          <p:cNvPr id="25" name="组合 24" hidden="1">
            <a:extLst>
              <a:ext uri="{FF2B5EF4-FFF2-40B4-BE49-F238E27FC236}">
                <a16:creationId xmlns="" xmlns:a16="http://schemas.microsoft.com/office/drawing/2014/main" id="{8B8F8385-BD09-40C4-A8D9-14F6F4EB8249}"/>
              </a:ext>
            </a:extLst>
          </p:cNvPr>
          <p:cNvGrpSpPr/>
          <p:nvPr/>
        </p:nvGrpSpPr>
        <p:grpSpPr>
          <a:xfrm>
            <a:off x="923290" y="1513205"/>
            <a:ext cx="3256915" cy="3256915"/>
            <a:chOff x="923290" y="1513205"/>
            <a:chExt cx="3256915" cy="3256915"/>
          </a:xfrm>
        </p:grpSpPr>
        <p:pic>
          <p:nvPicPr>
            <p:cNvPr id="5" name="图片 4">
              <a:extLst>
                <a:ext uri="{FF2B5EF4-FFF2-40B4-BE49-F238E27FC236}">
                  <a16:creationId xmlns="" xmlns:a16="http://schemas.microsoft.com/office/drawing/2014/main" id="{E3EF1A4E-5084-438A-9336-394698C125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3290" y="1513205"/>
              <a:ext cx="3256915" cy="3256915"/>
            </a:xfrm>
            <a:prstGeom prst="rect">
              <a:avLst/>
            </a:prstGeom>
          </p:spPr>
        </p:pic>
        <p:sp>
          <p:nvSpPr>
            <p:cNvPr id="15" name="文本框 14">
              <a:extLst>
                <a:ext uri="{FF2B5EF4-FFF2-40B4-BE49-F238E27FC236}">
                  <a16:creationId xmlns="" xmlns:a16="http://schemas.microsoft.com/office/drawing/2014/main" id="{D3584C25-D456-41CA-9F72-A7280179865D}"/>
                </a:ext>
              </a:extLst>
            </p:cNvPr>
            <p:cNvSpPr txBox="1"/>
            <p:nvPr/>
          </p:nvSpPr>
          <p:spPr>
            <a:xfrm>
              <a:off x="1883510" y="2356833"/>
              <a:ext cx="1415772" cy="1569660"/>
            </a:xfrm>
            <a:prstGeom prst="rect">
              <a:avLst/>
            </a:prstGeom>
            <a:noFill/>
          </p:spPr>
          <p:txBody>
            <a:bodyPr wrap="none" rtlCol="0">
              <a:spAutoFit/>
            </a:bodyPr>
            <a:lstStyle/>
            <a:p>
              <a:r>
                <a:rPr lang="zh-CN" altLang="en-US" sz="4800">
                  <a:solidFill>
                    <a:srgbClr val="C00000"/>
                  </a:solidFill>
                  <a:latin typeface="胡敬礼毛笔行书简" panose="02010600030101010101" pitchFamily="2" charset="-122"/>
                  <a:ea typeface="胡敬礼毛笔行书简" panose="02010600030101010101" pitchFamily="2" charset="-122"/>
                </a:rPr>
                <a:t>对比</a:t>
              </a:r>
            </a:p>
            <a:p>
              <a:r>
                <a:rPr lang="zh-CN" altLang="en-US" sz="4800">
                  <a:solidFill>
                    <a:srgbClr val="C00000"/>
                  </a:solidFill>
                  <a:latin typeface="胡敬礼毛笔行书简" panose="02010600030101010101" pitchFamily="2" charset="-122"/>
                  <a:ea typeface="胡敬礼毛笔行书简" panose="02010600030101010101" pitchFamily="2" charset="-122"/>
                </a:rPr>
                <a:t>衬托</a:t>
              </a:r>
            </a:p>
          </p:txBody>
        </p:sp>
      </p:grpSp>
      <p:grpSp>
        <p:nvGrpSpPr>
          <p:cNvPr id="26" name="组合 25" hidden="1">
            <a:extLst>
              <a:ext uri="{FF2B5EF4-FFF2-40B4-BE49-F238E27FC236}">
                <a16:creationId xmlns="" xmlns:a16="http://schemas.microsoft.com/office/drawing/2014/main" id="{94A31D54-83AF-45F2-AA2D-EDF1644EDE19}"/>
              </a:ext>
            </a:extLst>
          </p:cNvPr>
          <p:cNvGrpSpPr/>
          <p:nvPr/>
        </p:nvGrpSpPr>
        <p:grpSpPr>
          <a:xfrm>
            <a:off x="4488180" y="1513205"/>
            <a:ext cx="3256915" cy="3256915"/>
            <a:chOff x="4488180" y="1513205"/>
            <a:chExt cx="3256915" cy="3256915"/>
          </a:xfrm>
        </p:grpSpPr>
        <p:pic>
          <p:nvPicPr>
            <p:cNvPr id="7" name="图片 6">
              <a:extLst>
                <a:ext uri="{FF2B5EF4-FFF2-40B4-BE49-F238E27FC236}">
                  <a16:creationId xmlns="" xmlns:a16="http://schemas.microsoft.com/office/drawing/2014/main" id="{6D90B244-CF85-4407-84B6-B65AF4411E8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88180" y="1513205"/>
              <a:ext cx="3256915" cy="3256915"/>
            </a:xfrm>
            <a:prstGeom prst="rect">
              <a:avLst/>
            </a:prstGeom>
          </p:spPr>
        </p:pic>
        <p:sp>
          <p:nvSpPr>
            <p:cNvPr id="17" name="文本框 16">
              <a:extLst>
                <a:ext uri="{FF2B5EF4-FFF2-40B4-BE49-F238E27FC236}">
                  <a16:creationId xmlns="" xmlns:a16="http://schemas.microsoft.com/office/drawing/2014/main" id="{9969FAFB-24D1-4622-9B8B-3B0D37912DF8}"/>
                </a:ext>
              </a:extLst>
            </p:cNvPr>
            <p:cNvSpPr txBox="1"/>
            <p:nvPr/>
          </p:nvSpPr>
          <p:spPr>
            <a:xfrm>
              <a:off x="5448400" y="2428270"/>
              <a:ext cx="1415772" cy="1569660"/>
            </a:xfrm>
            <a:prstGeom prst="rect">
              <a:avLst/>
            </a:prstGeom>
            <a:noFill/>
          </p:spPr>
          <p:txBody>
            <a:bodyPr wrap="none" rtlCol="0">
              <a:spAutoFit/>
            </a:bodyPr>
            <a:lstStyle/>
            <a:p>
              <a:pPr algn="l"/>
              <a:r>
                <a:rPr lang="zh-CN" altLang="en-US" sz="4800">
                  <a:solidFill>
                    <a:srgbClr val="C00000"/>
                  </a:solidFill>
                  <a:latin typeface="胡敬礼毛笔行书简" panose="02010600030101010101" pitchFamily="2" charset="-122"/>
                  <a:ea typeface="胡敬礼毛笔行书简" panose="02010600030101010101" pitchFamily="2" charset="-122"/>
                </a:rPr>
                <a:t>想象</a:t>
              </a:r>
            </a:p>
            <a:p>
              <a:pPr algn="l"/>
              <a:r>
                <a:rPr lang="zh-CN" altLang="en-US" sz="4800">
                  <a:solidFill>
                    <a:srgbClr val="C00000"/>
                  </a:solidFill>
                  <a:latin typeface="胡敬礼毛笔行书简" panose="02010600030101010101" pitchFamily="2" charset="-122"/>
                  <a:ea typeface="胡敬礼毛笔行书简" panose="02010600030101010101" pitchFamily="2" charset="-122"/>
                </a:rPr>
                <a:t>夸张</a:t>
              </a:r>
            </a:p>
          </p:txBody>
        </p:sp>
      </p:grpSp>
      <p:grpSp>
        <p:nvGrpSpPr>
          <p:cNvPr id="27" name="组合 26" hidden="1">
            <a:extLst>
              <a:ext uri="{FF2B5EF4-FFF2-40B4-BE49-F238E27FC236}">
                <a16:creationId xmlns="" xmlns:a16="http://schemas.microsoft.com/office/drawing/2014/main" id="{783217EA-D096-4F11-8FAE-63DFB7B23EC9}"/>
              </a:ext>
            </a:extLst>
          </p:cNvPr>
          <p:cNvGrpSpPr/>
          <p:nvPr/>
        </p:nvGrpSpPr>
        <p:grpSpPr>
          <a:xfrm>
            <a:off x="8053070" y="1513205"/>
            <a:ext cx="3256915" cy="3256915"/>
            <a:chOff x="8053070" y="1513205"/>
            <a:chExt cx="3256915" cy="3256915"/>
          </a:xfrm>
        </p:grpSpPr>
        <p:pic>
          <p:nvPicPr>
            <p:cNvPr id="13" name="图片 12">
              <a:extLst>
                <a:ext uri="{FF2B5EF4-FFF2-40B4-BE49-F238E27FC236}">
                  <a16:creationId xmlns="" xmlns:a16="http://schemas.microsoft.com/office/drawing/2014/main" id="{A1C085FE-B86F-4D1E-8CC0-45971ABE2BF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53070" y="1513205"/>
              <a:ext cx="3256915" cy="3256915"/>
            </a:xfrm>
            <a:prstGeom prst="rect">
              <a:avLst/>
            </a:prstGeom>
          </p:spPr>
        </p:pic>
        <p:sp>
          <p:nvSpPr>
            <p:cNvPr id="19" name="文本框 18">
              <a:extLst>
                <a:ext uri="{FF2B5EF4-FFF2-40B4-BE49-F238E27FC236}">
                  <a16:creationId xmlns="" xmlns:a16="http://schemas.microsoft.com/office/drawing/2014/main" id="{E5A1D292-F322-4DFE-AF8D-3A7B092B0E76}"/>
                </a:ext>
              </a:extLst>
            </p:cNvPr>
            <p:cNvSpPr txBox="1"/>
            <p:nvPr/>
          </p:nvSpPr>
          <p:spPr>
            <a:xfrm>
              <a:off x="8973641" y="2356833"/>
              <a:ext cx="1415772" cy="1569660"/>
            </a:xfrm>
            <a:prstGeom prst="rect">
              <a:avLst/>
            </a:prstGeom>
            <a:noFill/>
          </p:spPr>
          <p:txBody>
            <a:bodyPr wrap="none" rtlCol="0">
              <a:spAutoFit/>
            </a:bodyPr>
            <a:lstStyle/>
            <a:p>
              <a:pPr algn="l"/>
              <a:r>
                <a:rPr lang="zh-CN" altLang="en-US" sz="4800">
                  <a:solidFill>
                    <a:srgbClr val="C00000"/>
                  </a:solidFill>
                  <a:latin typeface="胡敬礼毛笔行书简" panose="02010600030101010101" pitchFamily="2" charset="-122"/>
                  <a:ea typeface="胡敬礼毛笔行书简" panose="02010600030101010101" pitchFamily="2" charset="-122"/>
                </a:rPr>
                <a:t>句式</a:t>
              </a:r>
            </a:p>
            <a:p>
              <a:pPr algn="l"/>
              <a:r>
                <a:rPr lang="zh-CN" altLang="en-US" sz="4800">
                  <a:solidFill>
                    <a:srgbClr val="C00000"/>
                  </a:solidFill>
                  <a:latin typeface="胡敬礼毛笔行书简" panose="02010600030101010101" pitchFamily="2" charset="-122"/>
                  <a:ea typeface="胡敬礼毛笔行书简" panose="02010600030101010101" pitchFamily="2" charset="-122"/>
                </a:rPr>
                <a:t>多变</a:t>
              </a:r>
            </a:p>
          </p:txBody>
        </p:sp>
      </p:grpSp>
      <p:sp>
        <p:nvSpPr>
          <p:cNvPr id="20" name="矩形 19">
            <a:extLst>
              <a:ext uri="{FF2B5EF4-FFF2-40B4-BE49-F238E27FC236}">
                <a16:creationId xmlns="" xmlns:a16="http://schemas.microsoft.com/office/drawing/2014/main" id="{C8459AC8-0893-480E-815C-14ED6893CA35}"/>
              </a:ext>
            </a:extLst>
          </p:cNvPr>
          <p:cNvSpPr/>
          <p:nvPr/>
        </p:nvSpPr>
        <p:spPr>
          <a:xfrm>
            <a:off x="910788" y="4539427"/>
            <a:ext cx="3269417" cy="1363065"/>
          </a:xfrm>
          <a:prstGeom prst="rect">
            <a:avLst/>
          </a:prstGeom>
        </p:spPr>
        <p:txBody>
          <a:bodyPr wrap="square">
            <a:spAutoFit/>
          </a:bodyPr>
          <a:lstStyle/>
          <a:p>
            <a:pPr lvl="0" algn="l" defTabSz="685800">
              <a:lnSpc>
                <a:spcPct val="120000"/>
              </a:lnSpc>
            </a:pPr>
            <a:r>
              <a:rPr lang="zh-CN" altLang="en-US" sz="2400" b="1" dirty="0">
                <a:latin typeface="宋体" panose="02010600030101010101" pitchFamily="2" charset="-122"/>
                <a:ea typeface="宋体" panose="02010600030101010101" pitchFamily="2" charset="-122"/>
              </a:rPr>
              <a:t>从现实（浑浊、冷酷）到梦境（美妙、欢乐），又回到现实。</a:t>
            </a:r>
          </a:p>
        </p:txBody>
      </p:sp>
      <p:sp>
        <p:nvSpPr>
          <p:cNvPr id="21" name="矩形 20">
            <a:extLst>
              <a:ext uri="{FF2B5EF4-FFF2-40B4-BE49-F238E27FC236}">
                <a16:creationId xmlns="" xmlns:a16="http://schemas.microsoft.com/office/drawing/2014/main" id="{5D3BA919-388D-4DED-9A09-211CCABA7B7D}"/>
              </a:ext>
            </a:extLst>
          </p:cNvPr>
          <p:cNvSpPr/>
          <p:nvPr/>
        </p:nvSpPr>
        <p:spPr>
          <a:xfrm>
            <a:off x="8331035" y="4539427"/>
            <a:ext cx="2867982" cy="1363065"/>
          </a:xfrm>
          <a:prstGeom prst="rect">
            <a:avLst/>
          </a:prstGeom>
        </p:spPr>
        <p:txBody>
          <a:bodyPr wrap="square">
            <a:spAutoFit/>
          </a:bodyPr>
          <a:lstStyle/>
          <a:p>
            <a:pPr lvl="0" algn="l" defTabSz="685800">
              <a:lnSpc>
                <a:spcPct val="120000"/>
              </a:lnSpc>
            </a:pPr>
            <a:r>
              <a:rPr lang="zh-CN" altLang="en-US" sz="2400" b="1" dirty="0">
                <a:latin typeface="宋体" panose="02010600030101010101" pitchFamily="2" charset="-122"/>
                <a:ea typeface="宋体" panose="02010600030101010101" pitchFamily="2" charset="-122"/>
              </a:rPr>
              <a:t>长短句式参差多变，节奏有缓有急，富有音乐美</a:t>
            </a:r>
          </a:p>
        </p:txBody>
      </p:sp>
      <p:sp>
        <p:nvSpPr>
          <p:cNvPr id="22" name="矩形 21">
            <a:extLst>
              <a:ext uri="{FF2B5EF4-FFF2-40B4-BE49-F238E27FC236}">
                <a16:creationId xmlns="" xmlns:a16="http://schemas.microsoft.com/office/drawing/2014/main" id="{9A15BC2E-A151-4A9A-8D51-34CBC9124FC8}"/>
              </a:ext>
            </a:extLst>
          </p:cNvPr>
          <p:cNvSpPr/>
          <p:nvPr/>
        </p:nvSpPr>
        <p:spPr>
          <a:xfrm>
            <a:off x="4649071" y="4539427"/>
            <a:ext cx="3014430" cy="460375"/>
          </a:xfrm>
          <a:prstGeom prst="rect">
            <a:avLst/>
          </a:prstGeom>
        </p:spPr>
        <p:txBody>
          <a:bodyPr wrap="square">
            <a:spAutoFit/>
          </a:bodyPr>
          <a:lstStyle/>
          <a:p>
            <a:pPr lvl="0" algn="ctr" defTabSz="685800"/>
            <a:r>
              <a:rPr lang="zh-CN" altLang="en-US" sz="2400" b="1" dirty="0">
                <a:latin typeface="宋体" panose="02010600030101010101" pitchFamily="2" charset="-122"/>
                <a:ea typeface="宋体" panose="02010600030101010101" pitchFamily="2" charset="-122"/>
              </a:rPr>
              <a:t>浪漫主义手法</a:t>
            </a:r>
          </a:p>
        </p:txBody>
      </p:sp>
      <p:pic>
        <p:nvPicPr>
          <p:cNvPr id="24" name="图片 23">
            <a:extLst>
              <a:ext uri="{FF2B5EF4-FFF2-40B4-BE49-F238E27FC236}">
                <a16:creationId xmlns="" xmlns:a16="http://schemas.microsoft.com/office/drawing/2014/main" id="{4D26E26D-4C7F-4C91-9403-B225C7E81516}"/>
              </a:ext>
            </a:extLst>
          </p:cNvPr>
          <p:cNvPicPr>
            <a:picLocks noChangeAspect="1"/>
          </p:cNvPicPr>
          <p:nvPr/>
        </p:nvPicPr>
        <p:blipFill>
          <a:blip r:embed="rId5"/>
          <a:stretch>
            <a:fillRect/>
          </a:stretch>
        </p:blipFill>
        <p:spPr>
          <a:xfrm>
            <a:off x="918562" y="1513205"/>
            <a:ext cx="3261643" cy="3261643"/>
          </a:xfrm>
          <a:prstGeom prst="rect">
            <a:avLst/>
          </a:prstGeom>
        </p:spPr>
      </p:pic>
      <p:pic>
        <p:nvPicPr>
          <p:cNvPr id="29" name="图片 28">
            <a:extLst>
              <a:ext uri="{FF2B5EF4-FFF2-40B4-BE49-F238E27FC236}">
                <a16:creationId xmlns="" xmlns:a16="http://schemas.microsoft.com/office/drawing/2014/main" id="{52C282A7-7A1B-43F9-9C06-7F51A955AF25}"/>
              </a:ext>
            </a:extLst>
          </p:cNvPr>
          <p:cNvPicPr>
            <a:picLocks noChangeAspect="1"/>
          </p:cNvPicPr>
          <p:nvPr/>
        </p:nvPicPr>
        <p:blipFill>
          <a:blip r:embed="rId6"/>
          <a:stretch>
            <a:fillRect/>
          </a:stretch>
        </p:blipFill>
        <p:spPr>
          <a:xfrm>
            <a:off x="4498457" y="1507971"/>
            <a:ext cx="3261643" cy="3261643"/>
          </a:xfrm>
          <a:prstGeom prst="rect">
            <a:avLst/>
          </a:prstGeom>
        </p:spPr>
      </p:pic>
      <p:pic>
        <p:nvPicPr>
          <p:cNvPr id="31" name="图片 30">
            <a:extLst>
              <a:ext uri="{FF2B5EF4-FFF2-40B4-BE49-F238E27FC236}">
                <a16:creationId xmlns="" xmlns:a16="http://schemas.microsoft.com/office/drawing/2014/main" id="{57A5010C-A7FD-4234-877A-5A1BCB3B817D}"/>
              </a:ext>
            </a:extLst>
          </p:cNvPr>
          <p:cNvPicPr>
            <a:picLocks noChangeAspect="1"/>
          </p:cNvPicPr>
          <p:nvPr/>
        </p:nvPicPr>
        <p:blipFill>
          <a:blip r:embed="rId7"/>
          <a:stretch>
            <a:fillRect/>
          </a:stretch>
        </p:blipFill>
        <p:spPr>
          <a:xfrm>
            <a:off x="8038065" y="1507971"/>
            <a:ext cx="3255546" cy="3261643"/>
          </a:xfrm>
          <a:prstGeom prst="rect">
            <a:avLst/>
          </a:prstGeom>
        </p:spPr>
      </p:pic>
    </p:spTree>
    <p:extLst>
      <p:ext uri="{BB962C8B-B14F-4D97-AF65-F5344CB8AC3E}">
        <p14:creationId xmlns:p14="http://schemas.microsoft.com/office/powerpoint/2010/main" val="385549376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500" fill="hold"/>
                                        <p:tgtEl>
                                          <p:spTgt spid="20"/>
                                        </p:tgtEl>
                                        <p:attrNameLst>
                                          <p:attrName>ppt_x</p:attrName>
                                        </p:attrNameLst>
                                      </p:cBhvr>
                                      <p:tavLst>
                                        <p:tav tm="0">
                                          <p:val>
                                            <p:strVal val="#ppt_x"/>
                                          </p:val>
                                        </p:tav>
                                        <p:tav tm="100000">
                                          <p:val>
                                            <p:strVal val="#ppt_x"/>
                                          </p:val>
                                        </p:tav>
                                      </p:tavLst>
                                    </p:anim>
                                    <p:anim calcmode="lin" valueType="num">
                                      <p:cBhvr additive="base">
                                        <p:cTn id="15"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29"/>
                                        </p:tgtEl>
                                        <p:attrNameLst>
                                          <p:attrName>style.visibility</p:attrName>
                                        </p:attrNameLst>
                                      </p:cBhvr>
                                      <p:to>
                                        <p:strVal val="visible"/>
                                      </p:to>
                                    </p:set>
                                    <p:anim calcmode="lin" valueType="num">
                                      <p:cBhvr>
                                        <p:cTn id="20" dur="500" fill="hold"/>
                                        <p:tgtEl>
                                          <p:spTgt spid="29"/>
                                        </p:tgtEl>
                                        <p:attrNameLst>
                                          <p:attrName>ppt_w</p:attrName>
                                        </p:attrNameLst>
                                      </p:cBhvr>
                                      <p:tavLst>
                                        <p:tav tm="0">
                                          <p:val>
                                            <p:fltVal val="0"/>
                                          </p:val>
                                        </p:tav>
                                        <p:tav tm="100000">
                                          <p:val>
                                            <p:strVal val="#ppt_w"/>
                                          </p:val>
                                        </p:tav>
                                      </p:tavLst>
                                    </p:anim>
                                    <p:anim calcmode="lin" valueType="num">
                                      <p:cBhvr>
                                        <p:cTn id="21" dur="500" fill="hold"/>
                                        <p:tgtEl>
                                          <p:spTgt spid="29"/>
                                        </p:tgtEl>
                                        <p:attrNameLst>
                                          <p:attrName>ppt_h</p:attrName>
                                        </p:attrNameLst>
                                      </p:cBhvr>
                                      <p:tavLst>
                                        <p:tav tm="0">
                                          <p:val>
                                            <p:fltVal val="0"/>
                                          </p:val>
                                        </p:tav>
                                        <p:tav tm="100000">
                                          <p:val>
                                            <p:strVal val="#ppt_h"/>
                                          </p:val>
                                        </p:tav>
                                      </p:tavLst>
                                    </p:anim>
                                    <p:animEffect transition="in" filter="fade">
                                      <p:cBhvr>
                                        <p:cTn id="22" dur="500"/>
                                        <p:tgtEl>
                                          <p:spTgt spid="29"/>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ppt_x"/>
                                          </p:val>
                                        </p:tav>
                                        <p:tav tm="100000">
                                          <p:val>
                                            <p:strVal val="#ppt_x"/>
                                          </p:val>
                                        </p:tav>
                                      </p:tavLst>
                                    </p:anim>
                                    <p:anim calcmode="lin" valueType="num">
                                      <p:cBhvr additive="base">
                                        <p:cTn id="2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p:cTn id="33" dur="500" fill="hold"/>
                                        <p:tgtEl>
                                          <p:spTgt spid="31"/>
                                        </p:tgtEl>
                                        <p:attrNameLst>
                                          <p:attrName>ppt_w</p:attrName>
                                        </p:attrNameLst>
                                      </p:cBhvr>
                                      <p:tavLst>
                                        <p:tav tm="0">
                                          <p:val>
                                            <p:fltVal val="0"/>
                                          </p:val>
                                        </p:tav>
                                        <p:tav tm="100000">
                                          <p:val>
                                            <p:strVal val="#ppt_w"/>
                                          </p:val>
                                        </p:tav>
                                      </p:tavLst>
                                    </p:anim>
                                    <p:anim calcmode="lin" valueType="num">
                                      <p:cBhvr>
                                        <p:cTn id="34" dur="500" fill="hold"/>
                                        <p:tgtEl>
                                          <p:spTgt spid="31"/>
                                        </p:tgtEl>
                                        <p:attrNameLst>
                                          <p:attrName>ppt_h</p:attrName>
                                        </p:attrNameLst>
                                      </p:cBhvr>
                                      <p:tavLst>
                                        <p:tav tm="0">
                                          <p:val>
                                            <p:fltVal val="0"/>
                                          </p:val>
                                        </p:tav>
                                        <p:tav tm="100000">
                                          <p:val>
                                            <p:strVal val="#ppt_h"/>
                                          </p:val>
                                        </p:tav>
                                      </p:tavLst>
                                    </p:anim>
                                    <p:animEffect transition="in" filter="fade">
                                      <p:cBhvr>
                                        <p:cTn id="35" dur="500"/>
                                        <p:tgtEl>
                                          <p:spTgt spid="31"/>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ppt_x"/>
                                          </p:val>
                                        </p:tav>
                                        <p:tav tm="100000">
                                          <p:val>
                                            <p:strVal val="#ppt_x"/>
                                          </p:val>
                                        </p:tav>
                                      </p:tavLst>
                                    </p:anim>
                                    <p:anim calcmode="lin" valueType="num">
                                      <p:cBhvr additive="base">
                                        <p:cTn id="41"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 xmlns:a16="http://schemas.microsoft.com/office/drawing/2014/main" id="{706450B7-1B60-4450-A90A-A9421AAD42A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1263650"/>
            <a:ext cx="12192000" cy="5594350"/>
          </a:xfrm>
          <a:prstGeom prst="rect">
            <a:avLst/>
          </a:prstGeom>
        </p:spPr>
      </p:pic>
      <p:sp>
        <p:nvSpPr>
          <p:cNvPr id="8" name="矩形 7"/>
          <p:cNvSpPr/>
          <p:nvPr/>
        </p:nvSpPr>
        <p:spPr>
          <a:xfrm>
            <a:off x="997131" y="1529397"/>
            <a:ext cx="10319385" cy="3799205"/>
          </a:xfrm>
          <a:prstGeom prst="rect">
            <a:avLst/>
          </a:prstGeom>
          <a:solidFill>
            <a:srgbClr val="9A0000">
              <a:alpha val="78824"/>
            </a:srgbClr>
          </a:solidFill>
          <a:ln w="15875">
            <a:noFill/>
            <a:prstDash val="dashDot"/>
          </a:ln>
        </p:spPr>
        <p:txBody>
          <a:bodyPr wrap="square" lIns="360000" rIns="360000" anchor="ctr">
            <a:noAutofit/>
          </a:bodyPr>
          <a:lstStyle/>
          <a:p>
            <a:pPr>
              <a:lnSpc>
                <a:spcPct val="150000"/>
              </a:lnSpc>
            </a:pPr>
            <a:r>
              <a:rPr lang="zh-CN" altLang="en-US" sz="2600" b="1">
                <a:solidFill>
                  <a:schemeClr val="bg1"/>
                </a:solidFill>
                <a:latin typeface="+mj-ea"/>
                <a:ea typeface="+mj-ea"/>
              </a:rPr>
              <a:t>李白“梦游”是通过一个离奇变幻、自由壮伟的极乐梦境表达自己对自由乐土的向往和对理想境界的热烈追求。神仙世界的五彩缤纷，反衬出人间社会的极端丑恶，诗人借此表达对黑暗现实的强烈不满和憎恶。也正是这种追求自由的内心要求，诗人蔑视权贵，唱出了时代的最强音。</a:t>
            </a:r>
            <a:endParaRPr lang="zh-CN" altLang="en-US" sz="2600" b="1">
              <a:solidFill>
                <a:schemeClr val="bg1"/>
              </a:solidFill>
              <a:latin typeface="楷体" panose="02010609060101010101" pitchFamily="49" charset="-122"/>
              <a:ea typeface="楷体" panose="02010609060101010101" pitchFamily="49" charset="-122"/>
            </a:endParaRPr>
          </a:p>
        </p:txBody>
      </p:sp>
      <p:sp>
        <p:nvSpPr>
          <p:cNvPr id="2" name="文本占位符 1">
            <a:extLst>
              <a:ext uri="{FF2B5EF4-FFF2-40B4-BE49-F238E27FC236}">
                <a16:creationId xmlns="" xmlns:a16="http://schemas.microsoft.com/office/drawing/2014/main" id="{FEFCAF4B-7833-4FAB-9E2F-F4C9FC660DFD}"/>
              </a:ext>
            </a:extLst>
          </p:cNvPr>
          <p:cNvSpPr>
            <a:spLocks noGrp="1"/>
          </p:cNvSpPr>
          <p:nvPr>
            <p:ph type="body" sz="quarter" idx="10"/>
          </p:nvPr>
        </p:nvSpPr>
        <p:spPr/>
        <p:txBody>
          <a:bodyPr/>
          <a:lstStyle/>
          <a:p>
            <a:r>
              <a:rPr lang="zh-CN" altLang="en-US"/>
              <a:t>结语</a:t>
            </a:r>
          </a:p>
          <a:p>
            <a:endParaRPr lang="zh-CN" altLang="en-US"/>
          </a:p>
        </p:txBody>
      </p:sp>
    </p:spTree>
    <p:extLst>
      <p:ext uri="{BB962C8B-B14F-4D97-AF65-F5344CB8AC3E}">
        <p14:creationId xmlns:p14="http://schemas.microsoft.com/office/powerpoint/2010/main" val="1642181569"/>
      </p:ext>
    </p:extLst>
  </p:cSld>
  <p:clrMapOvr>
    <a:masterClrMapping/>
  </p:clrMapOvr>
  <p:transition spd="slow">
    <p:fade/>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2F7FA"/>
        </a:solidFill>
        <a:effectLst/>
      </p:bgPr>
    </p:bg>
    <p:spTree>
      <p:nvGrpSpPr>
        <p:cNvPr id="1" name=""/>
        <p:cNvGrpSpPr/>
        <p:nvPr/>
      </p:nvGrpSpPr>
      <p:grpSpPr>
        <a:xfrm>
          <a:off x="0" y="0"/>
          <a:ext cx="0" cy="0"/>
          <a:chOff x="0" y="0"/>
          <a:chExt cx="0" cy="0"/>
        </a:xfrm>
      </p:grpSpPr>
      <p:sp>
        <p:nvSpPr>
          <p:cNvPr id="100" name="文本框 99"/>
          <p:cNvSpPr txBox="1"/>
          <p:nvPr/>
        </p:nvSpPr>
        <p:spPr>
          <a:xfrm>
            <a:off x="3545205" y="1361241"/>
            <a:ext cx="1001395" cy="461665"/>
          </a:xfrm>
          <a:prstGeom prst="rect">
            <a:avLst/>
          </a:prstGeom>
          <a:solidFill>
            <a:srgbClr val="C00000"/>
          </a:solidFill>
          <a:ln w="9525">
            <a:noFill/>
          </a:ln>
        </p:spPr>
        <p:txBody>
          <a:bodyPr wrap="square" anchor="ctr">
            <a:spAutoFit/>
          </a:bodyPr>
          <a:lstStyle/>
          <a:p>
            <a:pPr indent="0" algn="ctr"/>
            <a:r>
              <a:rPr lang="zh-CN" altLang="en-US" sz="2400" b="1">
                <a:solidFill>
                  <a:schemeClr val="bg1"/>
                </a:solidFill>
              </a:rPr>
              <a:t>内容</a:t>
            </a:r>
          </a:p>
        </p:txBody>
      </p:sp>
      <p:sp>
        <p:nvSpPr>
          <p:cNvPr id="2" name="文本占位符 1">
            <a:extLst>
              <a:ext uri="{FF2B5EF4-FFF2-40B4-BE49-F238E27FC236}">
                <a16:creationId xmlns:a16="http://schemas.microsoft.com/office/drawing/2014/main" xmlns="" id="{DCA009C0-C241-4F97-8745-5DB7F66CDC3F}"/>
              </a:ext>
            </a:extLst>
          </p:cNvPr>
          <p:cNvSpPr>
            <a:spLocks noGrp="1"/>
          </p:cNvSpPr>
          <p:nvPr>
            <p:ph type="body" sz="quarter" idx="10"/>
          </p:nvPr>
        </p:nvSpPr>
        <p:spPr/>
        <p:txBody>
          <a:bodyPr/>
          <a:lstStyle/>
          <a:p>
            <a:r>
              <a:rPr lang="zh-CN" altLang="en-US"/>
              <a:t>题解</a:t>
            </a:r>
          </a:p>
        </p:txBody>
      </p:sp>
      <p:pic>
        <p:nvPicPr>
          <p:cNvPr id="14" name="图片 13">
            <a:extLst>
              <a:ext uri="{FF2B5EF4-FFF2-40B4-BE49-F238E27FC236}">
                <a16:creationId xmlns:a16="http://schemas.microsoft.com/office/drawing/2014/main" xmlns="" id="{E14B3880-6FB4-43CE-8F7A-064303F774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7131" y="1445021"/>
            <a:ext cx="1867480" cy="4986942"/>
          </a:xfrm>
          <a:prstGeom prst="rect">
            <a:avLst/>
          </a:prstGeom>
        </p:spPr>
      </p:pic>
      <p:sp>
        <p:nvSpPr>
          <p:cNvPr id="18" name="文本框 17">
            <a:extLst>
              <a:ext uri="{FF2B5EF4-FFF2-40B4-BE49-F238E27FC236}">
                <a16:creationId xmlns:a16="http://schemas.microsoft.com/office/drawing/2014/main" xmlns="" id="{2615B7EE-0D34-4C52-A21D-E81BEF069D55}"/>
              </a:ext>
            </a:extLst>
          </p:cNvPr>
          <p:cNvSpPr txBox="1"/>
          <p:nvPr/>
        </p:nvSpPr>
        <p:spPr>
          <a:xfrm>
            <a:off x="3443605" y="1861031"/>
            <a:ext cx="5279390" cy="540725"/>
          </a:xfrm>
          <a:prstGeom prst="rect">
            <a:avLst/>
          </a:prstGeom>
          <a:noFill/>
          <a:ln w="9525">
            <a:noFill/>
          </a:ln>
        </p:spPr>
        <p:txBody>
          <a:bodyPr wrap="square">
            <a:spAutoFit/>
          </a:bodyPr>
          <a:lstStyle/>
          <a:p>
            <a:pPr indent="0">
              <a:lnSpc>
                <a:spcPct val="120000"/>
              </a:lnSpc>
            </a:pPr>
            <a:r>
              <a:rPr lang="zh-CN" altLang="en-US" sz="2800" b="1">
                <a:latin typeface="仿宋" panose="02010609060101010101" pitchFamily="49" charset="-122"/>
                <a:ea typeface="仿宋" panose="02010609060101010101" pitchFamily="49" charset="-122"/>
              </a:rPr>
              <a:t>想象，浪漫主义色彩</a:t>
            </a:r>
          </a:p>
        </p:txBody>
      </p:sp>
      <p:sp>
        <p:nvSpPr>
          <p:cNvPr id="19" name="文本框 18">
            <a:extLst>
              <a:ext uri="{FF2B5EF4-FFF2-40B4-BE49-F238E27FC236}">
                <a16:creationId xmlns:a16="http://schemas.microsoft.com/office/drawing/2014/main" xmlns="" id="{B60673BB-F34D-4415-B801-EC3616516268}"/>
              </a:ext>
            </a:extLst>
          </p:cNvPr>
          <p:cNvSpPr txBox="1"/>
          <p:nvPr/>
        </p:nvSpPr>
        <p:spPr>
          <a:xfrm>
            <a:off x="3545205" y="2686714"/>
            <a:ext cx="1001395" cy="461665"/>
          </a:xfrm>
          <a:prstGeom prst="rect">
            <a:avLst/>
          </a:prstGeom>
          <a:solidFill>
            <a:srgbClr val="C00000"/>
          </a:solidFill>
          <a:ln w="9525">
            <a:noFill/>
          </a:ln>
        </p:spPr>
        <p:txBody>
          <a:bodyPr wrap="square" anchor="ctr">
            <a:spAutoFit/>
          </a:bodyPr>
          <a:lstStyle/>
          <a:p>
            <a:pPr indent="0" algn="ctr"/>
            <a:r>
              <a:rPr lang="zh-CN" altLang="en-US" sz="2400" b="1">
                <a:solidFill>
                  <a:schemeClr val="bg1"/>
                </a:solidFill>
              </a:rPr>
              <a:t>体裁</a:t>
            </a:r>
          </a:p>
        </p:txBody>
      </p:sp>
      <p:sp>
        <p:nvSpPr>
          <p:cNvPr id="20" name="文本框 19">
            <a:extLst>
              <a:ext uri="{FF2B5EF4-FFF2-40B4-BE49-F238E27FC236}">
                <a16:creationId xmlns:a16="http://schemas.microsoft.com/office/drawing/2014/main" xmlns="" id="{65624A61-3586-4F84-B1CD-261CAFF1C242}"/>
              </a:ext>
            </a:extLst>
          </p:cNvPr>
          <p:cNvSpPr txBox="1"/>
          <p:nvPr/>
        </p:nvSpPr>
        <p:spPr>
          <a:xfrm>
            <a:off x="3443605" y="3235120"/>
            <a:ext cx="8069852" cy="1602042"/>
          </a:xfrm>
          <a:prstGeom prst="rect">
            <a:avLst/>
          </a:prstGeom>
          <a:noFill/>
          <a:ln w="9525">
            <a:noFill/>
          </a:ln>
        </p:spPr>
        <p:txBody>
          <a:bodyPr wrap="square">
            <a:spAutoFit/>
          </a:bodyPr>
          <a:lstStyle/>
          <a:p>
            <a:pPr indent="0">
              <a:lnSpc>
                <a:spcPct val="120000"/>
              </a:lnSpc>
            </a:pPr>
            <a:r>
              <a:rPr lang="zh-CN" altLang="en-US" sz="2800" b="1">
                <a:latin typeface="仿宋" panose="02010609060101010101" pitchFamily="49" charset="-122"/>
                <a:ea typeface="仿宋" panose="02010609060101010101" pitchFamily="49" charset="-122"/>
              </a:rPr>
              <a:t>“吟”是乐府诗体的一种，属古体诗，它的章节、句式和格律一般比较自由，“歌”“行”“吟”是我国古代古体诗中的乐府旧题，称之为“歌行体”。</a:t>
            </a:r>
          </a:p>
        </p:txBody>
      </p:sp>
      <p:sp>
        <p:nvSpPr>
          <p:cNvPr id="21" name="文本框 20">
            <a:extLst>
              <a:ext uri="{FF2B5EF4-FFF2-40B4-BE49-F238E27FC236}">
                <a16:creationId xmlns:a16="http://schemas.microsoft.com/office/drawing/2014/main" xmlns="" id="{810BEB58-C202-4849-B149-C5549AF25520}"/>
              </a:ext>
            </a:extLst>
          </p:cNvPr>
          <p:cNvSpPr txBox="1"/>
          <p:nvPr/>
        </p:nvSpPr>
        <p:spPr>
          <a:xfrm>
            <a:off x="3545205" y="4996969"/>
            <a:ext cx="1001395" cy="461665"/>
          </a:xfrm>
          <a:prstGeom prst="rect">
            <a:avLst/>
          </a:prstGeom>
          <a:solidFill>
            <a:srgbClr val="C00000"/>
          </a:solidFill>
          <a:ln w="9525">
            <a:noFill/>
          </a:ln>
        </p:spPr>
        <p:txBody>
          <a:bodyPr wrap="square" anchor="ctr">
            <a:spAutoFit/>
          </a:bodyPr>
          <a:lstStyle/>
          <a:p>
            <a:pPr indent="0" algn="ctr"/>
            <a:r>
              <a:rPr lang="zh-CN" altLang="en-US" sz="2400" b="1">
                <a:solidFill>
                  <a:schemeClr val="bg1"/>
                </a:solidFill>
              </a:rPr>
              <a:t>目的</a:t>
            </a:r>
          </a:p>
        </p:txBody>
      </p:sp>
      <p:sp>
        <p:nvSpPr>
          <p:cNvPr id="22" name="文本框 21">
            <a:extLst>
              <a:ext uri="{FF2B5EF4-FFF2-40B4-BE49-F238E27FC236}">
                <a16:creationId xmlns:a16="http://schemas.microsoft.com/office/drawing/2014/main" xmlns="" id="{D80283D0-DC62-48B8-ADFF-89F78895A4B2}"/>
              </a:ext>
            </a:extLst>
          </p:cNvPr>
          <p:cNvSpPr txBox="1"/>
          <p:nvPr/>
        </p:nvSpPr>
        <p:spPr>
          <a:xfrm>
            <a:off x="3443605" y="5496759"/>
            <a:ext cx="7751264" cy="540725"/>
          </a:xfrm>
          <a:prstGeom prst="rect">
            <a:avLst/>
          </a:prstGeom>
          <a:noFill/>
          <a:ln w="9525">
            <a:noFill/>
          </a:ln>
        </p:spPr>
        <p:txBody>
          <a:bodyPr wrap="square">
            <a:spAutoFit/>
          </a:bodyPr>
          <a:lstStyle/>
          <a:p>
            <a:pPr indent="0">
              <a:lnSpc>
                <a:spcPct val="120000"/>
              </a:lnSpc>
            </a:pPr>
            <a:r>
              <a:rPr lang="zh-CN" altLang="en-US" sz="2800" b="1">
                <a:latin typeface="仿宋" panose="02010609060101010101" pitchFamily="49" charset="-122"/>
                <a:ea typeface="仿宋" panose="02010609060101010101" pitchFamily="49" charset="-122"/>
              </a:rPr>
              <a:t>留诗赠别。别名（“梦游天姥山别东鲁诸公”）</a:t>
            </a:r>
          </a:p>
        </p:txBody>
      </p:sp>
      <p:pic>
        <p:nvPicPr>
          <p:cNvPr id="23" name="图片 22">
            <a:extLst>
              <a:ext uri="{FF2B5EF4-FFF2-40B4-BE49-F238E27FC236}">
                <a16:creationId xmlns:a16="http://schemas.microsoft.com/office/drawing/2014/main" xmlns="" id="{2DDBF860-1FD9-450F-8EA9-A6A509FD7E8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00374" y="1361241"/>
            <a:ext cx="4991626" cy="1602042"/>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1000"/>
                                        <p:tgtEl>
                                          <p:spTgt spid="20"/>
                                        </p:tgtEl>
                                      </p:cBhvr>
                                    </p:animEffect>
                                    <p:anim calcmode="lin" valueType="num">
                                      <p:cBhvr>
                                        <p:cTn id="25" dur="1000" fill="hold"/>
                                        <p:tgtEl>
                                          <p:spTgt spid="20"/>
                                        </p:tgtEl>
                                        <p:attrNameLst>
                                          <p:attrName>ppt_x</p:attrName>
                                        </p:attrNameLst>
                                      </p:cBhvr>
                                      <p:tavLst>
                                        <p:tav tm="0">
                                          <p:val>
                                            <p:strVal val="#ppt_x"/>
                                          </p:val>
                                        </p:tav>
                                        <p:tav tm="100000">
                                          <p:val>
                                            <p:strVal val="#ppt_x"/>
                                          </p:val>
                                        </p:tav>
                                      </p:tavLst>
                                    </p:anim>
                                    <p:anim calcmode="lin" valueType="num">
                                      <p:cBhvr>
                                        <p:cTn id="2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1000"/>
                                        <p:tgtEl>
                                          <p:spTgt spid="22"/>
                                        </p:tgtEl>
                                      </p:cBhvr>
                                    </p:animEffect>
                                    <p:anim calcmode="lin" valueType="num">
                                      <p:cBhvr>
                                        <p:cTn id="37" dur="1000" fill="hold"/>
                                        <p:tgtEl>
                                          <p:spTgt spid="22"/>
                                        </p:tgtEl>
                                        <p:attrNameLst>
                                          <p:attrName>ppt_x</p:attrName>
                                        </p:attrNameLst>
                                      </p:cBhvr>
                                      <p:tavLst>
                                        <p:tav tm="0">
                                          <p:val>
                                            <p:strVal val="#ppt_x"/>
                                          </p:val>
                                        </p:tav>
                                        <p:tav tm="100000">
                                          <p:val>
                                            <p:strVal val="#ppt_x"/>
                                          </p:val>
                                        </p:tav>
                                      </p:tavLst>
                                    </p:anim>
                                    <p:anim calcmode="lin" valueType="num">
                                      <p:cBhvr>
                                        <p:cTn id="38"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18" grpId="0"/>
      <p:bldP spid="19" grpId="0" animBg="1"/>
      <p:bldP spid="20" grpId="0"/>
      <p:bldP spid="21" grpId="0" animBg="1"/>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2F7FA"/>
        </a:solidFill>
        <a:effectLst/>
      </p:bgPr>
    </p:bg>
    <p:spTree>
      <p:nvGrpSpPr>
        <p:cNvPr id="1" name=""/>
        <p:cNvGrpSpPr/>
        <p:nvPr/>
      </p:nvGrpSpPr>
      <p:grpSpPr>
        <a:xfrm>
          <a:off x="0" y="0"/>
          <a:ext cx="0" cy="0"/>
          <a:chOff x="0" y="0"/>
          <a:chExt cx="0" cy="0"/>
        </a:xfrm>
      </p:grpSpPr>
      <p:sp>
        <p:nvSpPr>
          <p:cNvPr id="2" name="矩形 1"/>
          <p:cNvSpPr/>
          <p:nvPr/>
        </p:nvSpPr>
        <p:spPr>
          <a:xfrm>
            <a:off x="5742218" y="1578835"/>
            <a:ext cx="6086926" cy="4179670"/>
          </a:xfrm>
          <a:prstGeom prst="rect">
            <a:avLst/>
          </a:prstGeom>
        </p:spPr>
        <p:txBody>
          <a:bodyPr wrap="square">
            <a:spAutoFit/>
          </a:bodyPr>
          <a:lstStyle/>
          <a:p>
            <a:pPr indent="0">
              <a:lnSpc>
                <a:spcPct val="130000"/>
              </a:lnSpc>
              <a:buFont typeface="Wingdings" panose="05000000000000000000" pitchFamily="2" charset="2"/>
              <a:buNone/>
            </a:pPr>
            <a:r>
              <a:rPr lang="zh-CN" altLang="en-US" sz="2600" b="1">
                <a:latin typeface="宋体" panose="02010600030101010101" pitchFamily="2" charset="-122"/>
                <a:ea typeface="宋体" panose="02010600030101010101" pitchFamily="2" charset="-122"/>
              </a:rPr>
              <a:t>诗人</a:t>
            </a:r>
            <a:r>
              <a:rPr lang="zh-CN" altLang="en-US" sz="2600" b="1" dirty="0">
                <a:latin typeface="宋体" panose="02010600030101010101" pitchFamily="2" charset="-122"/>
                <a:ea typeface="宋体" panose="02010600030101010101" pitchFamily="2" charset="-122"/>
              </a:rPr>
              <a:t>被赐金放还，离开长安后，先到洛阳与</a:t>
            </a:r>
            <a:r>
              <a:rPr lang="zh-CN" altLang="en-US" sz="2600" b="1" dirty="0">
                <a:solidFill>
                  <a:srgbClr val="C00000"/>
                </a:solidFill>
                <a:latin typeface="宋体" panose="02010600030101010101" pitchFamily="2" charset="-122"/>
                <a:ea typeface="宋体" panose="02010600030101010101" pitchFamily="2" charset="-122"/>
              </a:rPr>
              <a:t>杜甫</a:t>
            </a:r>
            <a:r>
              <a:rPr lang="zh-CN" altLang="en-US" sz="2600" b="1" dirty="0">
                <a:latin typeface="宋体" panose="02010600030101010101" pitchFamily="2" charset="-122"/>
                <a:ea typeface="宋体" panose="02010600030101010101" pitchFamily="2" charset="-122"/>
              </a:rPr>
              <a:t>相会，结下友谊。随后又同游梁、宋故地，这时</a:t>
            </a:r>
            <a:r>
              <a:rPr lang="zh-CN" altLang="en-US" sz="2600" b="1" dirty="0">
                <a:solidFill>
                  <a:srgbClr val="C00000"/>
                </a:solidFill>
                <a:latin typeface="宋体" panose="02010600030101010101" pitchFamily="2" charset="-122"/>
                <a:ea typeface="宋体" panose="02010600030101010101" pitchFamily="2" charset="-122"/>
              </a:rPr>
              <a:t>高适</a:t>
            </a:r>
            <a:r>
              <a:rPr lang="zh-CN" altLang="en-US" sz="2600" b="1" dirty="0">
                <a:latin typeface="宋体" panose="02010600030101010101" pitchFamily="2" charset="-122"/>
                <a:ea typeface="宋体" panose="02010600030101010101" pitchFamily="2" charset="-122"/>
              </a:rPr>
              <a:t>也赶来相会，三人一同往山东游览，到兖州不久，杜甫西入长安，李白南下吴、越故地。这首诗就是他行前写的。这已是离开长安后的第二年。政治上的失败使他胸中块垒难消,这首诗便是他的</a:t>
            </a:r>
            <a:r>
              <a:rPr lang="zh-CN" altLang="en-US" sz="2600" b="1" dirty="0">
                <a:solidFill>
                  <a:srgbClr val="C00000"/>
                </a:solidFill>
                <a:latin typeface="宋体" panose="02010600030101010101" pitchFamily="2" charset="-122"/>
                <a:ea typeface="宋体" panose="02010600030101010101" pitchFamily="2" charset="-122"/>
              </a:rPr>
              <a:t>“发愤之作”</a:t>
            </a:r>
            <a:r>
              <a:rPr lang="zh-CN" altLang="en-US" sz="2600" b="1" dirty="0">
                <a:latin typeface="宋体" panose="02010600030101010101" pitchFamily="2" charset="-122"/>
                <a:ea typeface="宋体" panose="02010600030101010101" pitchFamily="2" charset="-122"/>
              </a:rPr>
              <a:t>。</a:t>
            </a:r>
          </a:p>
        </p:txBody>
      </p:sp>
      <p:sp>
        <p:nvSpPr>
          <p:cNvPr id="3" name="文本占位符 2">
            <a:extLst>
              <a:ext uri="{FF2B5EF4-FFF2-40B4-BE49-F238E27FC236}">
                <a16:creationId xmlns:a16="http://schemas.microsoft.com/office/drawing/2014/main" xmlns="" id="{2F601A22-45D1-41D2-BC42-C4DB0F9B28F1}"/>
              </a:ext>
            </a:extLst>
          </p:cNvPr>
          <p:cNvSpPr>
            <a:spLocks noGrp="1"/>
          </p:cNvSpPr>
          <p:nvPr>
            <p:ph type="body" sz="quarter" idx="10"/>
          </p:nvPr>
        </p:nvSpPr>
        <p:spPr/>
        <p:txBody>
          <a:bodyPr/>
          <a:lstStyle/>
          <a:p>
            <a:r>
              <a:rPr lang="zh-CN" altLang="en-US"/>
              <a:t>写作背景</a:t>
            </a:r>
          </a:p>
        </p:txBody>
      </p:sp>
      <p:pic>
        <p:nvPicPr>
          <p:cNvPr id="8" name="图片 7">
            <a:extLst>
              <a:ext uri="{FF2B5EF4-FFF2-40B4-BE49-F238E27FC236}">
                <a16:creationId xmlns:a16="http://schemas.microsoft.com/office/drawing/2014/main" xmlns="" id="{14CC9795-CF16-4495-AB9C-2A51140F31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8731" y="1704462"/>
            <a:ext cx="4394201" cy="3928415"/>
          </a:xfrm>
          <a:prstGeom prst="rect">
            <a:avLst/>
          </a:prstGeom>
        </p:spPr>
      </p:pic>
    </p:spTree>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2F7FA"/>
        </a:solidFill>
        <a:effectLst/>
      </p:bgPr>
    </p:bg>
    <p:spTree>
      <p:nvGrpSpPr>
        <p:cNvPr id="1" name=""/>
        <p:cNvGrpSpPr/>
        <p:nvPr/>
      </p:nvGrpSpPr>
      <p:grpSpPr>
        <a:xfrm>
          <a:off x="0" y="0"/>
          <a:ext cx="0" cy="0"/>
          <a:chOff x="0" y="0"/>
          <a:chExt cx="0" cy="0"/>
        </a:xfrm>
      </p:grpSpPr>
      <p:graphicFrame>
        <p:nvGraphicFramePr>
          <p:cNvPr id="3" name="表格 10">
            <a:extLst>
              <a:ext uri="{FF2B5EF4-FFF2-40B4-BE49-F238E27FC236}">
                <a16:creationId xmlns:a16="http://schemas.microsoft.com/office/drawing/2014/main" xmlns="" id="{4E9D9A88-53C6-49B5-BB44-3B961510F6F0}"/>
              </a:ext>
            </a:extLst>
          </p:cNvPr>
          <p:cNvGraphicFramePr>
            <a:graphicFrameLocks noGrp="1"/>
          </p:cNvGraphicFramePr>
          <p:nvPr>
            <p:extLst>
              <p:ext uri="{D42A27DB-BD31-4B8C-83A1-F6EECF244321}">
                <p14:modId xmlns:p14="http://schemas.microsoft.com/office/powerpoint/2010/main" val="4045221615"/>
              </p:ext>
            </p:extLst>
          </p:nvPr>
        </p:nvGraphicFramePr>
        <p:xfrm>
          <a:off x="5487355" y="2257962"/>
          <a:ext cx="6056946" cy="3837239"/>
        </p:xfrm>
        <a:graphic>
          <a:graphicData uri="http://schemas.openxmlformats.org/drawingml/2006/table">
            <a:tbl>
              <a:tblPr firstRow="1" bandRow="1">
                <a:tableStyleId>{616DA210-FB5B-4158-B5E0-FEB733F419BA}</a:tableStyleId>
              </a:tblPr>
              <a:tblGrid>
                <a:gridCol w="1653674">
                  <a:extLst>
                    <a:ext uri="{9D8B030D-6E8A-4147-A177-3AD203B41FA5}">
                      <a16:colId xmlns:a16="http://schemas.microsoft.com/office/drawing/2014/main" xmlns="" val="68183065"/>
                    </a:ext>
                  </a:extLst>
                </a:gridCol>
                <a:gridCol w="4403272">
                  <a:extLst>
                    <a:ext uri="{9D8B030D-6E8A-4147-A177-3AD203B41FA5}">
                      <a16:colId xmlns:a16="http://schemas.microsoft.com/office/drawing/2014/main" xmlns="" val="1600442485"/>
                    </a:ext>
                  </a:extLst>
                </a:gridCol>
              </a:tblGrid>
              <a:tr h="548177">
                <a:tc>
                  <a:txBody>
                    <a:bodyPr/>
                    <a:lstStyle/>
                    <a:p>
                      <a:pPr algn="ctr"/>
                      <a:r>
                        <a:rPr lang="zh-CN" altLang="en-US" sz="2400"/>
                        <a:t>字</a:t>
                      </a:r>
                    </a:p>
                  </a:txBody>
                  <a:tcPr anchor="ctr"/>
                </a:tc>
                <a:tc>
                  <a:txBody>
                    <a:bodyPr/>
                    <a:lstStyle/>
                    <a:p>
                      <a:pPr algn="ctr"/>
                      <a:endParaRPr lang="zh-CN" altLang="en-US" sz="2400"/>
                    </a:p>
                  </a:txBody>
                  <a:tcPr anchor="ctr"/>
                </a:tc>
                <a:extLst>
                  <a:ext uri="{0D108BD9-81ED-4DB2-BD59-A6C34878D82A}">
                    <a16:rowId xmlns:a16="http://schemas.microsoft.com/office/drawing/2014/main" xmlns="" val="3906991064"/>
                  </a:ext>
                </a:extLst>
              </a:tr>
              <a:tr h="548177">
                <a:tc>
                  <a:txBody>
                    <a:bodyPr/>
                    <a:lstStyle/>
                    <a:p>
                      <a:pPr algn="ctr"/>
                      <a:r>
                        <a:rPr lang="zh-CN" altLang="en-US" sz="2400"/>
                        <a:t>号</a:t>
                      </a:r>
                    </a:p>
                  </a:txBody>
                  <a:tcPr anchor="ctr"/>
                </a:tc>
                <a:tc>
                  <a:txBody>
                    <a:bodyPr/>
                    <a:lstStyle/>
                    <a:p>
                      <a:pPr algn="ctr"/>
                      <a:endParaRPr lang="zh-CN" altLang="en-US" sz="2400"/>
                    </a:p>
                  </a:txBody>
                  <a:tcPr anchor="ctr"/>
                </a:tc>
                <a:extLst>
                  <a:ext uri="{0D108BD9-81ED-4DB2-BD59-A6C34878D82A}">
                    <a16:rowId xmlns:a16="http://schemas.microsoft.com/office/drawing/2014/main" xmlns="" val="2152401062"/>
                  </a:ext>
                </a:extLst>
              </a:tr>
              <a:tr h="548177">
                <a:tc>
                  <a:txBody>
                    <a:bodyPr/>
                    <a:lstStyle/>
                    <a:p>
                      <a:pPr algn="ctr"/>
                      <a:r>
                        <a:rPr lang="zh-CN" altLang="en-US" sz="2400"/>
                        <a:t>称号</a:t>
                      </a:r>
                    </a:p>
                  </a:txBody>
                  <a:tcPr anchor="ctr"/>
                </a:tc>
                <a:tc>
                  <a:txBody>
                    <a:bodyPr/>
                    <a:lstStyle/>
                    <a:p>
                      <a:pPr algn="ctr"/>
                      <a:endParaRPr lang="zh-CN" altLang="en-US" sz="2400"/>
                    </a:p>
                  </a:txBody>
                  <a:tcPr anchor="ctr"/>
                </a:tc>
                <a:extLst>
                  <a:ext uri="{0D108BD9-81ED-4DB2-BD59-A6C34878D82A}">
                    <a16:rowId xmlns:a16="http://schemas.microsoft.com/office/drawing/2014/main" xmlns="" val="1948798645"/>
                  </a:ext>
                </a:extLst>
              </a:tr>
              <a:tr h="548177">
                <a:tc>
                  <a:txBody>
                    <a:bodyPr/>
                    <a:lstStyle/>
                    <a:p>
                      <a:pPr algn="ctr"/>
                      <a:r>
                        <a:rPr lang="zh-CN" altLang="en-US" sz="2400"/>
                        <a:t>朝代</a:t>
                      </a:r>
                    </a:p>
                  </a:txBody>
                  <a:tcPr anchor="ctr"/>
                </a:tc>
                <a:tc>
                  <a:txBody>
                    <a:bodyPr/>
                    <a:lstStyle/>
                    <a:p>
                      <a:pPr algn="ctr"/>
                      <a:endParaRPr lang="zh-CN" altLang="en-US" sz="2400"/>
                    </a:p>
                  </a:txBody>
                  <a:tcPr anchor="ctr"/>
                </a:tc>
                <a:extLst>
                  <a:ext uri="{0D108BD9-81ED-4DB2-BD59-A6C34878D82A}">
                    <a16:rowId xmlns:a16="http://schemas.microsoft.com/office/drawing/2014/main" xmlns="" val="184962367"/>
                  </a:ext>
                </a:extLst>
              </a:tr>
              <a:tr h="548177">
                <a:tc>
                  <a:txBody>
                    <a:bodyPr/>
                    <a:lstStyle/>
                    <a:p>
                      <a:pPr algn="ctr"/>
                      <a:r>
                        <a:rPr lang="zh-CN" altLang="en-US" sz="2400"/>
                        <a:t>诗派</a:t>
                      </a:r>
                    </a:p>
                  </a:txBody>
                  <a:tcPr anchor="ctr"/>
                </a:tc>
                <a:tc>
                  <a:txBody>
                    <a:bodyPr/>
                    <a:lstStyle/>
                    <a:p>
                      <a:pPr algn="ctr"/>
                      <a:endParaRPr lang="zh-CN" altLang="en-US" sz="2400"/>
                    </a:p>
                  </a:txBody>
                  <a:tcPr anchor="ctr"/>
                </a:tc>
                <a:extLst>
                  <a:ext uri="{0D108BD9-81ED-4DB2-BD59-A6C34878D82A}">
                    <a16:rowId xmlns:a16="http://schemas.microsoft.com/office/drawing/2014/main" xmlns="" val="77820118"/>
                  </a:ext>
                </a:extLst>
              </a:tr>
              <a:tr h="54817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a:t>爱好</a:t>
                      </a:r>
                    </a:p>
                  </a:txBody>
                  <a:tcPr anchor="ctr"/>
                </a:tc>
                <a:tc>
                  <a:txBody>
                    <a:bodyPr/>
                    <a:lstStyle/>
                    <a:p>
                      <a:pPr algn="ctr"/>
                      <a:endParaRPr lang="zh-CN" altLang="en-US" sz="2400"/>
                    </a:p>
                  </a:txBody>
                  <a:tcPr anchor="ctr"/>
                </a:tc>
                <a:extLst>
                  <a:ext uri="{0D108BD9-81ED-4DB2-BD59-A6C34878D82A}">
                    <a16:rowId xmlns:a16="http://schemas.microsoft.com/office/drawing/2014/main" xmlns="" val="3046253996"/>
                  </a:ext>
                </a:extLst>
              </a:tr>
              <a:tr h="548177">
                <a:tc>
                  <a:txBody>
                    <a:bodyPr/>
                    <a:lstStyle/>
                    <a:p>
                      <a:pPr algn="ctr"/>
                      <a:r>
                        <a:rPr lang="zh-CN" altLang="en-US" sz="2400"/>
                        <a:t>诗风</a:t>
                      </a:r>
                    </a:p>
                  </a:txBody>
                  <a:tcPr anchor="ctr"/>
                </a:tc>
                <a:tc>
                  <a:txBody>
                    <a:bodyPr/>
                    <a:lstStyle/>
                    <a:p>
                      <a:pPr algn="ctr"/>
                      <a:endParaRPr lang="zh-CN" altLang="en-US" sz="2400"/>
                    </a:p>
                  </a:txBody>
                  <a:tcPr anchor="ctr"/>
                </a:tc>
                <a:extLst>
                  <a:ext uri="{0D108BD9-81ED-4DB2-BD59-A6C34878D82A}">
                    <a16:rowId xmlns:a16="http://schemas.microsoft.com/office/drawing/2014/main" xmlns="" val="160140242"/>
                  </a:ext>
                </a:extLst>
              </a:tr>
            </a:tbl>
          </a:graphicData>
        </a:graphic>
      </p:graphicFrame>
      <p:sp>
        <p:nvSpPr>
          <p:cNvPr id="7" name="矩形 6" hidden="1"/>
          <p:cNvSpPr/>
          <p:nvPr/>
        </p:nvSpPr>
        <p:spPr>
          <a:xfrm>
            <a:off x="5271022" y="1084769"/>
            <a:ext cx="2194545" cy="996748"/>
          </a:xfrm>
          <a:prstGeom prst="rect">
            <a:avLst/>
          </a:prstGeom>
        </p:spPr>
        <p:txBody>
          <a:bodyPr wrap="square">
            <a:spAutoFit/>
          </a:bodyPr>
          <a:lstStyle/>
          <a:p>
            <a:pPr>
              <a:lnSpc>
                <a:spcPct val="120000"/>
              </a:lnSpc>
            </a:pPr>
            <a:r>
              <a:rPr lang="zh-CN" altLang="en-US" sz="5400">
                <a:latin typeface="胡敬礼毛笔行书简" panose="02010600030101010101" pitchFamily="2" charset="-122"/>
                <a:ea typeface="胡敬礼毛笔行书简" panose="02010600030101010101" pitchFamily="2" charset="-122"/>
              </a:rPr>
              <a:t>李白</a:t>
            </a:r>
            <a:endParaRPr lang="zh-CN" altLang="en-US" sz="5400" dirty="0">
              <a:latin typeface="胡敬礼毛笔行书简" panose="02010600030101010101" pitchFamily="2" charset="-122"/>
              <a:ea typeface="胡敬礼毛笔行书简" panose="02010600030101010101" pitchFamily="2" charset="-122"/>
            </a:endParaRPr>
          </a:p>
        </p:txBody>
      </p:sp>
      <p:pic>
        <p:nvPicPr>
          <p:cNvPr id="2" name="图片 1" descr="C:\Users\Administrator\Desktop\timg.jpgtimg"/>
          <p:cNvPicPr>
            <a:picLocks noChangeAspect="1"/>
          </p:cNvPicPr>
          <p:nvPr/>
        </p:nvPicPr>
        <p:blipFill>
          <a:blip r:embed="rId3">
            <a:clrChange>
              <a:clrFrom>
                <a:srgbClr val="F9EFEE">
                  <a:alpha val="100000"/>
                </a:srgbClr>
              </a:clrFrom>
              <a:clrTo>
                <a:srgbClr val="F9EFEE">
                  <a:alpha val="100000"/>
                  <a:alpha val="0"/>
                </a:srgbClr>
              </a:clrTo>
            </a:clrChange>
          </a:blip>
          <a:srcRect l="5857" r="14344" b="7731"/>
          <a:stretch>
            <a:fillRect/>
          </a:stretch>
        </p:blipFill>
        <p:spPr>
          <a:xfrm>
            <a:off x="540633" y="2838198"/>
            <a:ext cx="4490085" cy="3107055"/>
          </a:xfrm>
          <a:prstGeom prst="rect">
            <a:avLst/>
          </a:prstGeom>
        </p:spPr>
      </p:pic>
      <p:sp>
        <p:nvSpPr>
          <p:cNvPr id="21" name="文本框 20"/>
          <p:cNvSpPr txBox="1"/>
          <p:nvPr/>
        </p:nvSpPr>
        <p:spPr>
          <a:xfrm>
            <a:off x="7234928" y="2266354"/>
            <a:ext cx="1391285" cy="492443"/>
          </a:xfrm>
          <a:prstGeom prst="rect">
            <a:avLst/>
          </a:prstGeom>
          <a:noFill/>
        </p:spPr>
        <p:txBody>
          <a:bodyPr wrap="square" rtlCol="0">
            <a:spAutoFit/>
          </a:bodyPr>
          <a:lstStyle/>
          <a:p>
            <a:r>
              <a:rPr lang="zh-CN" altLang="en-US" sz="2600" b="1" dirty="0">
                <a:solidFill>
                  <a:srgbClr val="C00000"/>
                </a:solidFill>
                <a:latin typeface="仿宋" panose="02010609060101010101" pitchFamily="49" charset="-122"/>
                <a:ea typeface="仿宋" panose="02010609060101010101" pitchFamily="49" charset="-122"/>
              </a:rPr>
              <a:t>太白</a:t>
            </a:r>
          </a:p>
        </p:txBody>
      </p:sp>
      <p:sp>
        <p:nvSpPr>
          <p:cNvPr id="22" name="文本框 21"/>
          <p:cNvSpPr txBox="1"/>
          <p:nvPr/>
        </p:nvSpPr>
        <p:spPr>
          <a:xfrm>
            <a:off x="7234928" y="2819721"/>
            <a:ext cx="2896235" cy="492443"/>
          </a:xfrm>
          <a:prstGeom prst="rect">
            <a:avLst/>
          </a:prstGeom>
          <a:noFill/>
        </p:spPr>
        <p:txBody>
          <a:bodyPr wrap="square" rtlCol="0">
            <a:spAutoFit/>
          </a:bodyPr>
          <a:lstStyle/>
          <a:p>
            <a:r>
              <a:rPr lang="zh-CN" altLang="en-US" sz="2600" b="1" dirty="0">
                <a:solidFill>
                  <a:srgbClr val="C00000"/>
                </a:solidFill>
                <a:latin typeface="仿宋" panose="02010609060101010101" pitchFamily="49" charset="-122"/>
                <a:ea typeface="仿宋" panose="02010609060101010101" pitchFamily="49" charset="-122"/>
              </a:rPr>
              <a:t>青莲居士</a:t>
            </a:r>
          </a:p>
        </p:txBody>
      </p:sp>
      <p:sp>
        <p:nvSpPr>
          <p:cNvPr id="23" name="文本框 22"/>
          <p:cNvSpPr txBox="1"/>
          <p:nvPr/>
        </p:nvSpPr>
        <p:spPr>
          <a:xfrm>
            <a:off x="7265588" y="3373088"/>
            <a:ext cx="1525380" cy="492443"/>
          </a:xfrm>
          <a:prstGeom prst="rect">
            <a:avLst/>
          </a:prstGeom>
          <a:noFill/>
        </p:spPr>
        <p:txBody>
          <a:bodyPr wrap="square" rtlCol="0">
            <a:spAutoFit/>
          </a:bodyPr>
          <a:lstStyle/>
          <a:p>
            <a:r>
              <a:rPr lang="zh-CN" altLang="en-US" sz="2600" b="1" dirty="0">
                <a:solidFill>
                  <a:srgbClr val="C00000"/>
                </a:solidFill>
                <a:latin typeface="仿宋" panose="02010609060101010101" pitchFamily="49" charset="-122"/>
                <a:ea typeface="仿宋" panose="02010609060101010101" pitchFamily="49" charset="-122"/>
              </a:rPr>
              <a:t>诗仙</a:t>
            </a:r>
          </a:p>
        </p:txBody>
      </p:sp>
      <p:sp>
        <p:nvSpPr>
          <p:cNvPr id="24" name="文本框 23"/>
          <p:cNvSpPr txBox="1"/>
          <p:nvPr/>
        </p:nvSpPr>
        <p:spPr>
          <a:xfrm>
            <a:off x="7265588" y="3926455"/>
            <a:ext cx="1525380" cy="492443"/>
          </a:xfrm>
          <a:prstGeom prst="rect">
            <a:avLst/>
          </a:prstGeom>
          <a:noFill/>
        </p:spPr>
        <p:txBody>
          <a:bodyPr wrap="square" rtlCol="0">
            <a:spAutoFit/>
          </a:bodyPr>
          <a:lstStyle/>
          <a:p>
            <a:r>
              <a:rPr lang="zh-CN" altLang="en-US" sz="2600" b="1" dirty="0">
                <a:solidFill>
                  <a:srgbClr val="C00000"/>
                </a:solidFill>
                <a:latin typeface="仿宋" panose="02010609060101010101" pitchFamily="49" charset="-122"/>
                <a:ea typeface="仿宋" panose="02010609060101010101" pitchFamily="49" charset="-122"/>
              </a:rPr>
              <a:t>唐代</a:t>
            </a:r>
          </a:p>
        </p:txBody>
      </p:sp>
      <p:sp>
        <p:nvSpPr>
          <p:cNvPr id="25" name="文本框 24"/>
          <p:cNvSpPr txBox="1"/>
          <p:nvPr/>
        </p:nvSpPr>
        <p:spPr>
          <a:xfrm>
            <a:off x="7266305" y="4479822"/>
            <a:ext cx="3613150" cy="492443"/>
          </a:xfrm>
          <a:prstGeom prst="rect">
            <a:avLst/>
          </a:prstGeom>
          <a:noFill/>
        </p:spPr>
        <p:txBody>
          <a:bodyPr wrap="square" rtlCol="0">
            <a:spAutoFit/>
          </a:bodyPr>
          <a:lstStyle/>
          <a:p>
            <a:r>
              <a:rPr lang="zh-CN" altLang="en-US" sz="2600" b="1" dirty="0">
                <a:solidFill>
                  <a:srgbClr val="C00000"/>
                </a:solidFill>
                <a:latin typeface="仿宋" panose="02010609060101010101" pitchFamily="49" charset="-122"/>
                <a:ea typeface="仿宋" panose="02010609060101010101" pitchFamily="49" charset="-122"/>
              </a:rPr>
              <a:t>浪漫主义诗人</a:t>
            </a:r>
          </a:p>
        </p:txBody>
      </p:sp>
      <p:sp>
        <p:nvSpPr>
          <p:cNvPr id="26" name="文本框 25"/>
          <p:cNvSpPr txBox="1"/>
          <p:nvPr/>
        </p:nvSpPr>
        <p:spPr>
          <a:xfrm>
            <a:off x="7265670" y="5033189"/>
            <a:ext cx="4278631" cy="492443"/>
          </a:xfrm>
          <a:prstGeom prst="rect">
            <a:avLst/>
          </a:prstGeom>
          <a:noFill/>
        </p:spPr>
        <p:txBody>
          <a:bodyPr wrap="square" rtlCol="0">
            <a:spAutoFit/>
          </a:bodyPr>
          <a:lstStyle/>
          <a:p>
            <a:r>
              <a:rPr lang="zh-CN" altLang="en-US" sz="2600" b="1" dirty="0">
                <a:solidFill>
                  <a:srgbClr val="C00000"/>
                </a:solidFill>
                <a:latin typeface="仿宋" panose="02010609060101010101" pitchFamily="49" charset="-122"/>
                <a:ea typeface="仿宋" panose="02010609060101010101" pitchFamily="49" charset="-122"/>
              </a:rPr>
              <a:t>饮酒、赏月、作诗、漫游</a:t>
            </a:r>
          </a:p>
        </p:txBody>
      </p:sp>
      <p:sp>
        <p:nvSpPr>
          <p:cNvPr id="8" name="文本框 7"/>
          <p:cNvSpPr txBox="1"/>
          <p:nvPr/>
        </p:nvSpPr>
        <p:spPr>
          <a:xfrm>
            <a:off x="7265670" y="5586557"/>
            <a:ext cx="4177030" cy="492443"/>
          </a:xfrm>
          <a:prstGeom prst="rect">
            <a:avLst/>
          </a:prstGeom>
          <a:noFill/>
        </p:spPr>
        <p:txBody>
          <a:bodyPr wrap="square" rtlCol="0">
            <a:spAutoFit/>
          </a:bodyPr>
          <a:lstStyle/>
          <a:p>
            <a:r>
              <a:rPr lang="zh-CN" altLang="en-US" sz="2600" b="1" dirty="0">
                <a:solidFill>
                  <a:srgbClr val="C00000"/>
                </a:solidFill>
                <a:latin typeface="仿宋" panose="02010609060101010101" pitchFamily="49" charset="-122"/>
                <a:ea typeface="仿宋" panose="02010609060101010101" pitchFamily="49" charset="-122"/>
              </a:rPr>
              <a:t>飘逸奔放、雄奇壮丽</a:t>
            </a:r>
          </a:p>
        </p:txBody>
      </p:sp>
      <p:sp>
        <p:nvSpPr>
          <p:cNvPr id="16" name="矩形 15">
            <a:extLst>
              <a:ext uri="{FF2B5EF4-FFF2-40B4-BE49-F238E27FC236}">
                <a16:creationId xmlns:a16="http://schemas.microsoft.com/office/drawing/2014/main" xmlns="" id="{F551825F-B07A-4DE3-AF72-247743E0253E}"/>
              </a:ext>
            </a:extLst>
          </p:cNvPr>
          <p:cNvSpPr/>
          <p:nvPr/>
        </p:nvSpPr>
        <p:spPr>
          <a:xfrm>
            <a:off x="6767893" y="1462142"/>
            <a:ext cx="2617629" cy="493981"/>
          </a:xfrm>
          <a:prstGeom prst="rect">
            <a:avLst/>
          </a:prstGeom>
        </p:spPr>
        <p:txBody>
          <a:bodyPr wrap="square">
            <a:spAutoFit/>
          </a:bodyPr>
          <a:lstStyle/>
          <a:p>
            <a:pPr>
              <a:lnSpc>
                <a:spcPct val="120000"/>
              </a:lnSpc>
            </a:pPr>
            <a:r>
              <a:rPr lang="zh-CN" altLang="en-US" sz="2400">
                <a:latin typeface="仿宋" panose="02010609060101010101" pitchFamily="49" charset="-122"/>
                <a:ea typeface="仿宋" panose="02010609060101010101" pitchFamily="49" charset="-122"/>
              </a:rPr>
              <a:t>（</a:t>
            </a:r>
            <a:r>
              <a:rPr sz="2400" dirty="0">
                <a:latin typeface="仿宋" panose="02010609060101010101" pitchFamily="49" charset="-122"/>
                <a:ea typeface="仿宋" panose="02010609060101010101" pitchFamily="49" charset="-122"/>
              </a:rPr>
              <a:t>701年</a:t>
            </a:r>
            <a:r>
              <a:rPr lang="en-US" sz="2400" dirty="0">
                <a:latin typeface="仿宋" panose="02010609060101010101" pitchFamily="49" charset="-122"/>
                <a:ea typeface="仿宋" panose="02010609060101010101" pitchFamily="49" charset="-122"/>
              </a:rPr>
              <a:t>—</a:t>
            </a:r>
            <a:r>
              <a:rPr sz="2400" dirty="0">
                <a:latin typeface="仿宋" panose="02010609060101010101" pitchFamily="49" charset="-122"/>
                <a:ea typeface="仿宋" panose="02010609060101010101" pitchFamily="49" charset="-122"/>
              </a:rPr>
              <a:t>762年</a:t>
            </a:r>
            <a:r>
              <a:rPr lang="zh-CN" altLang="en-US" sz="2400" dirty="0">
                <a:latin typeface="仿宋" panose="02010609060101010101" pitchFamily="49" charset="-122"/>
                <a:ea typeface="仿宋" panose="02010609060101010101" pitchFamily="49" charset="-122"/>
              </a:rPr>
              <a:t>）</a:t>
            </a:r>
          </a:p>
        </p:txBody>
      </p:sp>
      <p:sp>
        <p:nvSpPr>
          <p:cNvPr id="11" name="文本占位符 10">
            <a:extLst>
              <a:ext uri="{FF2B5EF4-FFF2-40B4-BE49-F238E27FC236}">
                <a16:creationId xmlns:a16="http://schemas.microsoft.com/office/drawing/2014/main" xmlns="" id="{0CBB1AA8-8FC9-4937-BAAE-9316447B2242}"/>
              </a:ext>
            </a:extLst>
          </p:cNvPr>
          <p:cNvSpPr>
            <a:spLocks noGrp="1"/>
          </p:cNvSpPr>
          <p:nvPr>
            <p:ph type="body" sz="quarter" idx="10"/>
          </p:nvPr>
        </p:nvSpPr>
        <p:spPr/>
        <p:txBody>
          <a:bodyPr/>
          <a:lstStyle/>
          <a:p>
            <a:r>
              <a:rPr lang="zh-CN" altLang="en-US"/>
              <a:t>作者简介</a:t>
            </a:r>
          </a:p>
        </p:txBody>
      </p:sp>
      <p:pic>
        <p:nvPicPr>
          <p:cNvPr id="13" name="图片 12">
            <a:extLst>
              <a:ext uri="{FF2B5EF4-FFF2-40B4-BE49-F238E27FC236}">
                <a16:creationId xmlns:a16="http://schemas.microsoft.com/office/drawing/2014/main" xmlns="" id="{99CAD982-895A-4181-AFFE-0B148939F72C}"/>
              </a:ext>
            </a:extLst>
          </p:cNvPr>
          <p:cNvPicPr>
            <a:picLocks noChangeAspect="1"/>
          </p:cNvPicPr>
          <p:nvPr/>
        </p:nvPicPr>
        <p:blipFill>
          <a:blip r:embed="rId4"/>
          <a:stretch>
            <a:fillRect/>
          </a:stretch>
        </p:blipFill>
        <p:spPr>
          <a:xfrm>
            <a:off x="4941604" y="982512"/>
            <a:ext cx="2523963" cy="1457070"/>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500"/>
                                        <p:tgtEl>
                                          <p:spTgt spid="2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2F7FA"/>
        </a:solidFill>
        <a:effectLst/>
      </p:bgPr>
    </p:bg>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2F601A22-45D1-41D2-BC42-C4DB0F9B28F1}"/>
              </a:ext>
            </a:extLst>
          </p:cNvPr>
          <p:cNvSpPr>
            <a:spLocks noGrp="1"/>
          </p:cNvSpPr>
          <p:nvPr>
            <p:ph type="body" sz="quarter" idx="10"/>
          </p:nvPr>
        </p:nvSpPr>
        <p:spPr/>
        <p:txBody>
          <a:bodyPr/>
          <a:lstStyle/>
          <a:p>
            <a:r>
              <a:rPr lang="zh-CN" altLang="en-US"/>
              <a:t>思想渊源</a:t>
            </a:r>
          </a:p>
        </p:txBody>
      </p:sp>
      <p:sp>
        <p:nvSpPr>
          <p:cNvPr id="4" name="矩形 3">
            <a:extLst>
              <a:ext uri="{FF2B5EF4-FFF2-40B4-BE49-F238E27FC236}">
                <a16:creationId xmlns:a16="http://schemas.microsoft.com/office/drawing/2014/main" xmlns="" id="{0283FBB7-D17C-49BC-AD2C-961E0D61F56F}"/>
              </a:ext>
            </a:extLst>
          </p:cNvPr>
          <p:cNvSpPr/>
          <p:nvPr/>
        </p:nvSpPr>
        <p:spPr>
          <a:xfrm>
            <a:off x="2387599" y="2024122"/>
            <a:ext cx="8936320" cy="4278735"/>
          </a:xfrm>
          <a:prstGeom prst="rect">
            <a:avLst/>
          </a:prstGeom>
        </p:spPr>
        <p:txBody>
          <a:bodyPr wrap="square">
            <a:spAutoFit/>
          </a:bodyPr>
          <a:lstStyle/>
          <a:p>
            <a:pPr marL="457200" indent="-457200">
              <a:lnSpc>
                <a:spcPct val="120000"/>
              </a:lnSpc>
              <a:spcAft>
                <a:spcPts val="1000"/>
              </a:spcAft>
              <a:buFont typeface="Wingdings" panose="05000000000000000000" charset="0"/>
              <a:buChar char="ü"/>
            </a:pPr>
            <a:r>
              <a:rPr sz="2400" b="1" dirty="0">
                <a:solidFill>
                  <a:srgbClr val="C00000"/>
                </a:solidFill>
                <a:latin typeface="仿宋" panose="02010609060101010101" pitchFamily="49" charset="-122"/>
                <a:ea typeface="仿宋" panose="02010609060101010101" pitchFamily="49" charset="-122"/>
              </a:rPr>
              <a:t>“儒”即“入世”思想。</a:t>
            </a:r>
            <a:r>
              <a:rPr sz="2400" b="1" dirty="0">
                <a:latin typeface="仿宋" panose="02010609060101010101" pitchFamily="49" charset="-122"/>
                <a:ea typeface="仿宋" panose="02010609060101010101" pitchFamily="49" charset="-122"/>
              </a:rPr>
              <a:t>也就是李白身怀“济苍生，安社稷”的思想几次投身官场的原因，走仕途也曾是李白的人生理想。</a:t>
            </a:r>
          </a:p>
          <a:p>
            <a:pPr marL="457200" indent="-457200">
              <a:lnSpc>
                <a:spcPct val="120000"/>
              </a:lnSpc>
              <a:spcAft>
                <a:spcPts val="1000"/>
              </a:spcAft>
              <a:buFont typeface="Wingdings" panose="05000000000000000000" charset="0"/>
              <a:buChar char="ü"/>
            </a:pPr>
            <a:r>
              <a:rPr sz="2400" b="1" dirty="0">
                <a:solidFill>
                  <a:srgbClr val="C00000"/>
                </a:solidFill>
                <a:latin typeface="仿宋" panose="02010609060101010101" pitchFamily="49" charset="-122"/>
                <a:ea typeface="仿宋" panose="02010609060101010101" pitchFamily="49" charset="-122"/>
              </a:rPr>
              <a:t>“道”即“出世”思想</a:t>
            </a:r>
            <a:r>
              <a:rPr lang="zh-CN" sz="2400" b="1" dirty="0">
                <a:solidFill>
                  <a:srgbClr val="C00000"/>
                </a:solidFill>
                <a:latin typeface="仿宋" panose="02010609060101010101" pitchFamily="49" charset="-122"/>
                <a:ea typeface="仿宋" panose="02010609060101010101" pitchFamily="49" charset="-122"/>
              </a:rPr>
              <a:t>。</a:t>
            </a:r>
            <a:r>
              <a:rPr sz="2400" b="1" dirty="0">
                <a:latin typeface="仿宋" panose="02010609060101010101" pitchFamily="49" charset="-122"/>
                <a:ea typeface="仿宋" panose="02010609060101010101" pitchFamily="49" charset="-122"/>
              </a:rPr>
              <a:t>“人法地，地法天，天法道，道法自然”的道与天地万物并生而共存的道家哲学思想，构成了李白的思想态势和心理框架。所以当他在官场无路可走时，他能超然世外，取法山水以自适。</a:t>
            </a:r>
          </a:p>
          <a:p>
            <a:pPr marL="457200" indent="-457200">
              <a:lnSpc>
                <a:spcPct val="120000"/>
              </a:lnSpc>
              <a:spcAft>
                <a:spcPts val="1000"/>
              </a:spcAft>
              <a:buFont typeface="Wingdings" panose="05000000000000000000" charset="0"/>
              <a:buChar char="ü"/>
            </a:pPr>
            <a:r>
              <a:rPr sz="2400" b="1" dirty="0">
                <a:solidFill>
                  <a:srgbClr val="C00000"/>
                </a:solidFill>
                <a:latin typeface="仿宋" panose="02010609060101010101" pitchFamily="49" charset="-122"/>
                <a:ea typeface="仿宋" panose="02010609060101010101" pitchFamily="49" charset="-122"/>
              </a:rPr>
              <a:t>“侠”即任侠思想。</a:t>
            </a:r>
            <a:r>
              <a:rPr sz="2400" b="1" dirty="0">
                <a:latin typeface="仿宋" panose="02010609060101010101" pitchFamily="49" charset="-122"/>
                <a:ea typeface="仿宋" panose="02010609060101010101" pitchFamily="49" charset="-122"/>
              </a:rPr>
              <a:t>作为中国封建社会特有的一种社会现象，侠讲究“言必信，行必果”，“重然诺，轻生死</a:t>
            </a:r>
            <a:r>
              <a:rPr sz="2400" b="1">
                <a:latin typeface="仿宋" panose="02010609060101010101" pitchFamily="49" charset="-122"/>
                <a:ea typeface="仿宋" panose="02010609060101010101" pitchFamily="49" charset="-122"/>
              </a:rPr>
              <a:t>”及仗义疏财</a:t>
            </a:r>
            <a:r>
              <a:rPr lang="zh-CN" altLang="en-US" sz="2400" b="1">
                <a:latin typeface="仿宋" panose="02010609060101010101" pitchFamily="49" charset="-122"/>
                <a:ea typeface="仿宋" panose="02010609060101010101" pitchFamily="49" charset="-122"/>
              </a:rPr>
              <a:t>，</a:t>
            </a:r>
            <a:r>
              <a:rPr sz="2400" b="1">
                <a:latin typeface="仿宋" panose="02010609060101010101" pitchFamily="49" charset="-122"/>
                <a:ea typeface="仿宋" panose="02010609060101010101" pitchFamily="49" charset="-122"/>
              </a:rPr>
              <a:t>扶危济困之类的任侠精神</a:t>
            </a:r>
            <a:r>
              <a:rPr sz="2400" b="1" dirty="0">
                <a:latin typeface="仿宋" panose="02010609060101010101" pitchFamily="49" charset="-122"/>
                <a:ea typeface="仿宋" panose="02010609060101010101" pitchFamily="49" charset="-122"/>
              </a:rPr>
              <a:t>。</a:t>
            </a:r>
          </a:p>
        </p:txBody>
      </p:sp>
      <p:sp>
        <p:nvSpPr>
          <p:cNvPr id="10" name="矩形 9">
            <a:extLst>
              <a:ext uri="{FF2B5EF4-FFF2-40B4-BE49-F238E27FC236}">
                <a16:creationId xmlns:a16="http://schemas.microsoft.com/office/drawing/2014/main" xmlns="" id="{5F00DBB1-8880-42E3-9478-2C0B8835A184}"/>
              </a:ext>
            </a:extLst>
          </p:cNvPr>
          <p:cNvSpPr/>
          <p:nvPr/>
        </p:nvSpPr>
        <p:spPr>
          <a:xfrm>
            <a:off x="2816646" y="1188494"/>
            <a:ext cx="8354874" cy="604781"/>
          </a:xfrm>
          <a:prstGeom prst="rect">
            <a:avLst/>
          </a:prstGeom>
          <a:solidFill>
            <a:srgbClr val="9A0000"/>
          </a:solidFill>
        </p:spPr>
        <p:txBody>
          <a:bodyPr wrap="square" lIns="360000">
            <a:spAutoFit/>
          </a:bodyPr>
          <a:lstStyle/>
          <a:p>
            <a:pPr>
              <a:lnSpc>
                <a:spcPct val="120000"/>
              </a:lnSpc>
            </a:pPr>
            <a:r>
              <a:rPr lang="zh-CN" altLang="en-US" sz="3200" b="1" dirty="0">
                <a:solidFill>
                  <a:schemeClr val="bg1"/>
                </a:solidFill>
                <a:latin typeface="隶书" panose="02010509060101010101" pitchFamily="49" charset="-122"/>
                <a:ea typeface="隶书" panose="02010509060101010101" pitchFamily="49" charset="-122"/>
              </a:rPr>
              <a:t>儒、道、侠的复杂思想</a:t>
            </a:r>
          </a:p>
        </p:txBody>
      </p:sp>
      <p:grpSp>
        <p:nvGrpSpPr>
          <p:cNvPr id="21" name="组合 20" hidden="1">
            <a:extLst>
              <a:ext uri="{FF2B5EF4-FFF2-40B4-BE49-F238E27FC236}">
                <a16:creationId xmlns:a16="http://schemas.microsoft.com/office/drawing/2014/main" xmlns="" id="{E87732F8-2ECA-4491-B8ED-AC06E66ED08D}"/>
              </a:ext>
            </a:extLst>
          </p:cNvPr>
          <p:cNvGrpSpPr/>
          <p:nvPr/>
        </p:nvGrpSpPr>
        <p:grpSpPr>
          <a:xfrm>
            <a:off x="868081" y="1793275"/>
            <a:ext cx="1455081" cy="1337426"/>
            <a:chOff x="868081" y="1793275"/>
            <a:chExt cx="1455081" cy="1337426"/>
          </a:xfrm>
        </p:grpSpPr>
        <p:pic>
          <p:nvPicPr>
            <p:cNvPr id="6" name="图片 5">
              <a:extLst>
                <a:ext uri="{FF2B5EF4-FFF2-40B4-BE49-F238E27FC236}">
                  <a16:creationId xmlns:a16="http://schemas.microsoft.com/office/drawing/2014/main" xmlns="" id="{ECB93B63-B8F2-4CBF-AFC0-81693930F31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8081" y="1793275"/>
              <a:ext cx="1455081" cy="1337426"/>
            </a:xfrm>
            <a:prstGeom prst="rect">
              <a:avLst/>
            </a:prstGeom>
          </p:spPr>
        </p:pic>
        <p:sp>
          <p:nvSpPr>
            <p:cNvPr id="12" name="矩形 11">
              <a:extLst>
                <a:ext uri="{FF2B5EF4-FFF2-40B4-BE49-F238E27FC236}">
                  <a16:creationId xmlns:a16="http://schemas.microsoft.com/office/drawing/2014/main" xmlns="" id="{514DF8AA-9A84-4F72-83F3-27D4AAC0C37F}"/>
                </a:ext>
              </a:extLst>
            </p:cNvPr>
            <p:cNvSpPr/>
            <p:nvPr/>
          </p:nvSpPr>
          <p:spPr>
            <a:xfrm>
              <a:off x="1207550" y="1942146"/>
              <a:ext cx="864105" cy="996748"/>
            </a:xfrm>
            <a:prstGeom prst="rect">
              <a:avLst/>
            </a:prstGeom>
          </p:spPr>
          <p:txBody>
            <a:bodyPr wrap="square">
              <a:spAutoFit/>
            </a:bodyPr>
            <a:lstStyle/>
            <a:p>
              <a:pPr>
                <a:lnSpc>
                  <a:spcPct val="120000"/>
                </a:lnSpc>
              </a:pPr>
              <a:r>
                <a:rPr lang="zh-CN" altLang="en-US" sz="5400">
                  <a:solidFill>
                    <a:schemeClr val="bg1"/>
                  </a:solidFill>
                  <a:latin typeface="胡敬礼毛笔行书简" panose="02010600030101010101" pitchFamily="2" charset="-122"/>
                  <a:ea typeface="胡敬礼毛笔行书简" panose="02010600030101010101" pitchFamily="2" charset="-122"/>
                </a:rPr>
                <a:t>儒</a:t>
              </a:r>
              <a:endParaRPr lang="zh-CN" altLang="en-US" sz="5400" dirty="0">
                <a:solidFill>
                  <a:schemeClr val="bg1"/>
                </a:solidFill>
                <a:latin typeface="胡敬礼毛笔行书简" panose="02010600030101010101" pitchFamily="2" charset="-122"/>
                <a:ea typeface="胡敬礼毛笔行书简" panose="02010600030101010101" pitchFamily="2" charset="-122"/>
              </a:endParaRPr>
            </a:p>
          </p:txBody>
        </p:sp>
      </p:grpSp>
      <p:grpSp>
        <p:nvGrpSpPr>
          <p:cNvPr id="22" name="组合 21" hidden="1">
            <a:extLst>
              <a:ext uri="{FF2B5EF4-FFF2-40B4-BE49-F238E27FC236}">
                <a16:creationId xmlns:a16="http://schemas.microsoft.com/office/drawing/2014/main" xmlns="" id="{6197F835-0B6C-483E-8426-783F89329247}"/>
              </a:ext>
            </a:extLst>
          </p:cNvPr>
          <p:cNvGrpSpPr/>
          <p:nvPr/>
        </p:nvGrpSpPr>
        <p:grpSpPr>
          <a:xfrm>
            <a:off x="868081" y="3279572"/>
            <a:ext cx="1455081" cy="1337426"/>
            <a:chOff x="868081" y="3279572"/>
            <a:chExt cx="1455081" cy="1337426"/>
          </a:xfrm>
        </p:grpSpPr>
        <p:pic>
          <p:nvPicPr>
            <p:cNvPr id="14" name="图片 13">
              <a:extLst>
                <a:ext uri="{FF2B5EF4-FFF2-40B4-BE49-F238E27FC236}">
                  <a16:creationId xmlns:a16="http://schemas.microsoft.com/office/drawing/2014/main" xmlns="" id="{D3B3E7BD-85A6-4353-821A-6099CDE81C0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8081" y="3279572"/>
              <a:ext cx="1455081" cy="1337426"/>
            </a:xfrm>
            <a:prstGeom prst="rect">
              <a:avLst/>
            </a:prstGeom>
          </p:spPr>
        </p:pic>
        <p:sp>
          <p:nvSpPr>
            <p:cNvPr id="16" name="矩形 15">
              <a:extLst>
                <a:ext uri="{FF2B5EF4-FFF2-40B4-BE49-F238E27FC236}">
                  <a16:creationId xmlns:a16="http://schemas.microsoft.com/office/drawing/2014/main" xmlns="" id="{805B8EEF-6376-4FE9-A9AF-AAB19C811967}"/>
                </a:ext>
              </a:extLst>
            </p:cNvPr>
            <p:cNvSpPr/>
            <p:nvPr/>
          </p:nvSpPr>
          <p:spPr>
            <a:xfrm>
              <a:off x="1207550" y="3428443"/>
              <a:ext cx="864105" cy="996748"/>
            </a:xfrm>
            <a:prstGeom prst="rect">
              <a:avLst/>
            </a:prstGeom>
          </p:spPr>
          <p:txBody>
            <a:bodyPr wrap="square">
              <a:spAutoFit/>
            </a:bodyPr>
            <a:lstStyle/>
            <a:p>
              <a:pPr>
                <a:lnSpc>
                  <a:spcPct val="120000"/>
                </a:lnSpc>
              </a:pPr>
              <a:r>
                <a:rPr lang="zh-CN" altLang="en-US" sz="5400">
                  <a:solidFill>
                    <a:schemeClr val="bg1"/>
                  </a:solidFill>
                  <a:latin typeface="胡敬礼毛笔行书简" panose="02010600030101010101" pitchFamily="2" charset="-122"/>
                  <a:ea typeface="胡敬礼毛笔行书简" panose="02010600030101010101" pitchFamily="2" charset="-122"/>
                </a:rPr>
                <a:t>道</a:t>
              </a:r>
              <a:endParaRPr lang="zh-CN" altLang="en-US" sz="5400" dirty="0">
                <a:solidFill>
                  <a:schemeClr val="bg1"/>
                </a:solidFill>
                <a:latin typeface="胡敬礼毛笔行书简" panose="02010600030101010101" pitchFamily="2" charset="-122"/>
                <a:ea typeface="胡敬礼毛笔行书简" panose="02010600030101010101" pitchFamily="2" charset="-122"/>
              </a:endParaRPr>
            </a:p>
          </p:txBody>
        </p:sp>
      </p:grpSp>
      <p:grpSp>
        <p:nvGrpSpPr>
          <p:cNvPr id="23" name="组合 22" hidden="1">
            <a:extLst>
              <a:ext uri="{FF2B5EF4-FFF2-40B4-BE49-F238E27FC236}">
                <a16:creationId xmlns:a16="http://schemas.microsoft.com/office/drawing/2014/main" xmlns="" id="{D93F8B99-96A9-4465-9EA3-CEC8662F1443}"/>
              </a:ext>
            </a:extLst>
          </p:cNvPr>
          <p:cNvGrpSpPr/>
          <p:nvPr/>
        </p:nvGrpSpPr>
        <p:grpSpPr>
          <a:xfrm>
            <a:off x="868081" y="4765869"/>
            <a:ext cx="1455081" cy="1337426"/>
            <a:chOff x="868081" y="4765869"/>
            <a:chExt cx="1455081" cy="1337426"/>
          </a:xfrm>
        </p:grpSpPr>
        <p:pic>
          <p:nvPicPr>
            <p:cNvPr id="18" name="图片 17">
              <a:extLst>
                <a:ext uri="{FF2B5EF4-FFF2-40B4-BE49-F238E27FC236}">
                  <a16:creationId xmlns:a16="http://schemas.microsoft.com/office/drawing/2014/main" xmlns="" id="{387978FE-0DFC-4ED6-8A0E-88F5CA26E31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8081" y="4765869"/>
              <a:ext cx="1455081" cy="1337426"/>
            </a:xfrm>
            <a:prstGeom prst="rect">
              <a:avLst/>
            </a:prstGeom>
          </p:spPr>
        </p:pic>
        <p:sp>
          <p:nvSpPr>
            <p:cNvPr id="20" name="矩形 19">
              <a:extLst>
                <a:ext uri="{FF2B5EF4-FFF2-40B4-BE49-F238E27FC236}">
                  <a16:creationId xmlns:a16="http://schemas.microsoft.com/office/drawing/2014/main" xmlns="" id="{7445A9DE-95BA-440F-9D14-E15FD430CEF6}"/>
                </a:ext>
              </a:extLst>
            </p:cNvPr>
            <p:cNvSpPr/>
            <p:nvPr/>
          </p:nvSpPr>
          <p:spPr>
            <a:xfrm>
              <a:off x="1207550" y="4914740"/>
              <a:ext cx="864105" cy="996748"/>
            </a:xfrm>
            <a:prstGeom prst="rect">
              <a:avLst/>
            </a:prstGeom>
          </p:spPr>
          <p:txBody>
            <a:bodyPr wrap="square">
              <a:spAutoFit/>
            </a:bodyPr>
            <a:lstStyle/>
            <a:p>
              <a:pPr>
                <a:lnSpc>
                  <a:spcPct val="120000"/>
                </a:lnSpc>
              </a:pPr>
              <a:r>
                <a:rPr lang="zh-CN" altLang="en-US" sz="5400">
                  <a:solidFill>
                    <a:schemeClr val="bg1"/>
                  </a:solidFill>
                  <a:latin typeface="胡敬礼毛笔行书简" panose="02010600030101010101" pitchFamily="2" charset="-122"/>
                  <a:ea typeface="胡敬礼毛笔行书简" panose="02010600030101010101" pitchFamily="2" charset="-122"/>
                </a:rPr>
                <a:t>侠</a:t>
              </a:r>
              <a:endParaRPr lang="zh-CN" altLang="en-US" sz="5400" dirty="0">
                <a:solidFill>
                  <a:schemeClr val="bg1"/>
                </a:solidFill>
                <a:latin typeface="胡敬礼毛笔行书简" panose="02010600030101010101" pitchFamily="2" charset="-122"/>
                <a:ea typeface="胡敬礼毛笔行书简" panose="02010600030101010101" pitchFamily="2" charset="-122"/>
              </a:endParaRPr>
            </a:p>
          </p:txBody>
        </p:sp>
      </p:grpSp>
      <p:pic>
        <p:nvPicPr>
          <p:cNvPr id="25" name="图片 24">
            <a:extLst>
              <a:ext uri="{FF2B5EF4-FFF2-40B4-BE49-F238E27FC236}">
                <a16:creationId xmlns:a16="http://schemas.microsoft.com/office/drawing/2014/main" xmlns="" id="{4180412B-9AED-4C4A-BF21-C916A15572D5}"/>
              </a:ext>
            </a:extLst>
          </p:cNvPr>
          <p:cNvPicPr>
            <a:picLocks noChangeAspect="1"/>
          </p:cNvPicPr>
          <p:nvPr/>
        </p:nvPicPr>
        <p:blipFill>
          <a:blip r:embed="rId4"/>
          <a:stretch>
            <a:fillRect/>
          </a:stretch>
        </p:blipFill>
        <p:spPr>
          <a:xfrm>
            <a:off x="882595" y="1801080"/>
            <a:ext cx="1542422" cy="1511939"/>
          </a:xfrm>
          <a:prstGeom prst="rect">
            <a:avLst/>
          </a:prstGeom>
        </p:spPr>
      </p:pic>
      <p:pic>
        <p:nvPicPr>
          <p:cNvPr id="27" name="图片 26">
            <a:extLst>
              <a:ext uri="{FF2B5EF4-FFF2-40B4-BE49-F238E27FC236}">
                <a16:creationId xmlns:a16="http://schemas.microsoft.com/office/drawing/2014/main" xmlns="" id="{75C3CAAC-8796-4D9A-BD64-0C0D2815A0EA}"/>
              </a:ext>
            </a:extLst>
          </p:cNvPr>
          <p:cNvPicPr>
            <a:picLocks noChangeAspect="1"/>
          </p:cNvPicPr>
          <p:nvPr/>
        </p:nvPicPr>
        <p:blipFill>
          <a:blip r:embed="rId5"/>
          <a:stretch>
            <a:fillRect/>
          </a:stretch>
        </p:blipFill>
        <p:spPr>
          <a:xfrm>
            <a:off x="882595" y="3271767"/>
            <a:ext cx="1542422" cy="1505843"/>
          </a:xfrm>
          <a:prstGeom prst="rect">
            <a:avLst/>
          </a:prstGeom>
        </p:spPr>
      </p:pic>
      <p:pic>
        <p:nvPicPr>
          <p:cNvPr id="29" name="图片 28">
            <a:extLst>
              <a:ext uri="{FF2B5EF4-FFF2-40B4-BE49-F238E27FC236}">
                <a16:creationId xmlns:a16="http://schemas.microsoft.com/office/drawing/2014/main" xmlns="" id="{982A587C-B520-4BB9-AF37-EE7901413320}"/>
              </a:ext>
            </a:extLst>
          </p:cNvPr>
          <p:cNvPicPr>
            <a:picLocks noChangeAspect="1"/>
          </p:cNvPicPr>
          <p:nvPr/>
        </p:nvPicPr>
        <p:blipFill>
          <a:blip r:embed="rId6"/>
          <a:stretch>
            <a:fillRect/>
          </a:stretch>
        </p:blipFill>
        <p:spPr>
          <a:xfrm>
            <a:off x="882595" y="4765869"/>
            <a:ext cx="1542422" cy="1505843"/>
          </a:xfrm>
          <a:prstGeom prst="rect">
            <a:avLst/>
          </a:prstGeom>
        </p:spPr>
      </p:pic>
    </p:spTree>
    <p:extLst>
      <p:ext uri="{BB962C8B-B14F-4D97-AF65-F5344CB8AC3E}">
        <p14:creationId xmlns:p14="http://schemas.microsoft.com/office/powerpoint/2010/main" val="209960700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animEffect transition="in" filter="fade">
                                      <p:cBhvr>
                                        <p:cTn id="14" dur="500"/>
                                        <p:tgtEl>
                                          <p:spTgt spid="25"/>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Effect transition="in" filter="fade">
                                      <p:cBhvr>
                                        <p:cTn id="19" dur="1000"/>
                                        <p:tgtEl>
                                          <p:spTgt spid="4">
                                            <p:txEl>
                                              <p:pRg st="0" end="0"/>
                                            </p:txEl>
                                          </p:spTgt>
                                        </p:tgtEl>
                                      </p:cBhvr>
                                    </p:animEffect>
                                    <p:anim calcmode="lin" valueType="num">
                                      <p:cBhvr>
                                        <p:cTn id="20"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p:cTn id="26" dur="500" fill="hold"/>
                                        <p:tgtEl>
                                          <p:spTgt spid="27"/>
                                        </p:tgtEl>
                                        <p:attrNameLst>
                                          <p:attrName>ppt_w</p:attrName>
                                        </p:attrNameLst>
                                      </p:cBhvr>
                                      <p:tavLst>
                                        <p:tav tm="0">
                                          <p:val>
                                            <p:fltVal val="0"/>
                                          </p:val>
                                        </p:tav>
                                        <p:tav tm="100000">
                                          <p:val>
                                            <p:strVal val="#ppt_w"/>
                                          </p:val>
                                        </p:tav>
                                      </p:tavLst>
                                    </p:anim>
                                    <p:anim calcmode="lin" valueType="num">
                                      <p:cBhvr>
                                        <p:cTn id="27" dur="500" fill="hold"/>
                                        <p:tgtEl>
                                          <p:spTgt spid="27"/>
                                        </p:tgtEl>
                                        <p:attrNameLst>
                                          <p:attrName>ppt_h</p:attrName>
                                        </p:attrNameLst>
                                      </p:cBhvr>
                                      <p:tavLst>
                                        <p:tav tm="0">
                                          <p:val>
                                            <p:fltVal val="0"/>
                                          </p:val>
                                        </p:tav>
                                        <p:tav tm="100000">
                                          <p:val>
                                            <p:strVal val="#ppt_h"/>
                                          </p:val>
                                        </p:tav>
                                      </p:tavLst>
                                    </p:anim>
                                    <p:animEffect transition="in" filter="fade">
                                      <p:cBhvr>
                                        <p:cTn id="28" dur="500"/>
                                        <p:tgtEl>
                                          <p:spTgt spid="27"/>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4">
                                            <p:txEl>
                                              <p:pRg st="1" end="1"/>
                                            </p:txEl>
                                          </p:spTgt>
                                        </p:tgtEl>
                                        <p:attrNameLst>
                                          <p:attrName>style.visibility</p:attrName>
                                        </p:attrNameLst>
                                      </p:cBhvr>
                                      <p:to>
                                        <p:strVal val="visible"/>
                                      </p:to>
                                    </p:set>
                                    <p:animEffect transition="in" filter="fade">
                                      <p:cBhvr>
                                        <p:cTn id="33" dur="1000"/>
                                        <p:tgtEl>
                                          <p:spTgt spid="4">
                                            <p:txEl>
                                              <p:pRg st="1" end="1"/>
                                            </p:txEl>
                                          </p:spTgt>
                                        </p:tgtEl>
                                      </p:cBhvr>
                                    </p:animEffect>
                                    <p:anim calcmode="lin" valueType="num">
                                      <p:cBhvr>
                                        <p:cTn id="34"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35"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nodeType="click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p:cTn id="40" dur="500" fill="hold"/>
                                        <p:tgtEl>
                                          <p:spTgt spid="29"/>
                                        </p:tgtEl>
                                        <p:attrNameLst>
                                          <p:attrName>ppt_w</p:attrName>
                                        </p:attrNameLst>
                                      </p:cBhvr>
                                      <p:tavLst>
                                        <p:tav tm="0">
                                          <p:val>
                                            <p:fltVal val="0"/>
                                          </p:val>
                                        </p:tav>
                                        <p:tav tm="100000">
                                          <p:val>
                                            <p:strVal val="#ppt_w"/>
                                          </p:val>
                                        </p:tav>
                                      </p:tavLst>
                                    </p:anim>
                                    <p:anim calcmode="lin" valueType="num">
                                      <p:cBhvr>
                                        <p:cTn id="41" dur="500" fill="hold"/>
                                        <p:tgtEl>
                                          <p:spTgt spid="29"/>
                                        </p:tgtEl>
                                        <p:attrNameLst>
                                          <p:attrName>ppt_h</p:attrName>
                                        </p:attrNameLst>
                                      </p:cBhvr>
                                      <p:tavLst>
                                        <p:tav tm="0">
                                          <p:val>
                                            <p:fltVal val="0"/>
                                          </p:val>
                                        </p:tav>
                                        <p:tav tm="100000">
                                          <p:val>
                                            <p:strVal val="#ppt_h"/>
                                          </p:val>
                                        </p:tav>
                                      </p:tavLst>
                                    </p:anim>
                                    <p:animEffect transition="in" filter="fade">
                                      <p:cBhvr>
                                        <p:cTn id="42" dur="500"/>
                                        <p:tgtEl>
                                          <p:spTgt spid="29"/>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4">
                                            <p:txEl>
                                              <p:pRg st="2" end="2"/>
                                            </p:txEl>
                                          </p:spTgt>
                                        </p:tgtEl>
                                        <p:attrNameLst>
                                          <p:attrName>style.visibility</p:attrName>
                                        </p:attrNameLst>
                                      </p:cBhvr>
                                      <p:to>
                                        <p:strVal val="visible"/>
                                      </p:to>
                                    </p:set>
                                    <p:animEffect transition="in" filter="fade">
                                      <p:cBhvr>
                                        <p:cTn id="47" dur="1000"/>
                                        <p:tgtEl>
                                          <p:spTgt spid="4">
                                            <p:txEl>
                                              <p:pRg st="2" end="2"/>
                                            </p:txEl>
                                          </p:spTgt>
                                        </p:tgtEl>
                                      </p:cBhvr>
                                    </p:animEffect>
                                    <p:anim calcmode="lin" valueType="num">
                                      <p:cBhvr>
                                        <p:cTn id="4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4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2F7FA"/>
        </a:solidFill>
        <a:effectLst/>
      </p:bgPr>
    </p:bg>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2F601A22-45D1-41D2-BC42-C4DB0F9B28F1}"/>
              </a:ext>
            </a:extLst>
          </p:cNvPr>
          <p:cNvSpPr>
            <a:spLocks noGrp="1"/>
          </p:cNvSpPr>
          <p:nvPr>
            <p:ph type="body" sz="quarter" idx="10"/>
          </p:nvPr>
        </p:nvSpPr>
        <p:spPr/>
        <p:txBody>
          <a:bodyPr/>
          <a:lstStyle/>
          <a:p>
            <a:r>
              <a:rPr lang="zh-CN" altLang="en-US"/>
              <a:t>读文正音</a:t>
            </a:r>
          </a:p>
        </p:txBody>
      </p:sp>
      <p:graphicFrame>
        <p:nvGraphicFramePr>
          <p:cNvPr id="2" name="表格 1">
            <a:extLst>
              <a:ext uri="{FF2B5EF4-FFF2-40B4-BE49-F238E27FC236}">
                <a16:creationId xmlns:a16="http://schemas.microsoft.com/office/drawing/2014/main" xmlns="" id="{F052B46F-5D39-4D9E-964F-D9CC018E7DB5}"/>
              </a:ext>
            </a:extLst>
          </p:cNvPr>
          <p:cNvGraphicFramePr/>
          <p:nvPr>
            <p:custDataLst>
              <p:tags r:id="rId1"/>
            </p:custDataLst>
            <p:extLst>
              <p:ext uri="{D42A27DB-BD31-4B8C-83A1-F6EECF244321}">
                <p14:modId xmlns:p14="http://schemas.microsoft.com/office/powerpoint/2010/main" val="1638917738"/>
              </p:ext>
            </p:extLst>
          </p:nvPr>
        </p:nvGraphicFramePr>
        <p:xfrm>
          <a:off x="1071880" y="1979801"/>
          <a:ext cx="10048240" cy="3154680"/>
        </p:xfrm>
        <a:graphic>
          <a:graphicData uri="http://schemas.openxmlformats.org/drawingml/2006/table">
            <a:tbl>
              <a:tblPr firstRow="1" bandRow="1">
                <a:tableStyleId>{8A107856-5554-42FB-B03E-39F5DBC370BA}</a:tableStyleId>
              </a:tblPr>
              <a:tblGrid>
                <a:gridCol w="2512060">
                  <a:extLst>
                    <a:ext uri="{9D8B030D-6E8A-4147-A177-3AD203B41FA5}">
                      <a16:colId xmlns:a16="http://schemas.microsoft.com/office/drawing/2014/main" xmlns="" val="20000"/>
                    </a:ext>
                  </a:extLst>
                </a:gridCol>
                <a:gridCol w="2512060">
                  <a:extLst>
                    <a:ext uri="{9D8B030D-6E8A-4147-A177-3AD203B41FA5}">
                      <a16:colId xmlns:a16="http://schemas.microsoft.com/office/drawing/2014/main" xmlns="" val="20001"/>
                    </a:ext>
                  </a:extLst>
                </a:gridCol>
                <a:gridCol w="2512060">
                  <a:extLst>
                    <a:ext uri="{9D8B030D-6E8A-4147-A177-3AD203B41FA5}">
                      <a16:colId xmlns:a16="http://schemas.microsoft.com/office/drawing/2014/main" xmlns="" val="20002"/>
                    </a:ext>
                  </a:extLst>
                </a:gridCol>
                <a:gridCol w="2512060">
                  <a:extLst>
                    <a:ext uri="{9D8B030D-6E8A-4147-A177-3AD203B41FA5}">
                      <a16:colId xmlns:a16="http://schemas.microsoft.com/office/drawing/2014/main" xmlns="" val="20003"/>
                    </a:ext>
                  </a:extLst>
                </a:gridCol>
              </a:tblGrid>
              <a:tr h="1051560">
                <a:tc>
                  <a:txBody>
                    <a:bodyPr/>
                    <a:lstStyle/>
                    <a:p>
                      <a:pPr algn="l" fontAlgn="b">
                        <a:buNone/>
                      </a:pPr>
                      <a:r>
                        <a:rPr lang="zh-CN" altLang="en-US" sz="2400" b="1"/>
                        <a:t>天</a:t>
                      </a:r>
                      <a:r>
                        <a:rPr lang="zh-CN" altLang="en-US" sz="2400" b="1">
                          <a:solidFill>
                            <a:srgbClr val="C00000"/>
                          </a:solidFill>
                        </a:rPr>
                        <a:t>姥</a:t>
                      </a:r>
                      <a:r>
                        <a:rPr lang="zh-CN" altLang="en-US" sz="2400" b="1"/>
                        <a:t>山</a:t>
                      </a:r>
                      <a:endParaRPr lang="zh-CN" altLang="en-US" sz="2400" b="1">
                        <a:latin typeface="宋体" panose="02010600030101010101" pitchFamily="2" charset="-122"/>
                        <a:ea typeface="宋体" panose="02010600030101010101" pitchFamily="2" charset="-122"/>
                        <a:cs typeface="宋体" panose="02010600030101010101" pitchFamily="2" charset="-122"/>
                      </a:endParaRPr>
                    </a:p>
                  </a:txBody>
                  <a:tcPr marL="360000" anchor="ctr"/>
                </a:tc>
                <a:tc>
                  <a:txBody>
                    <a:bodyPr/>
                    <a:lstStyle/>
                    <a:p>
                      <a:pPr algn="l">
                        <a:buNone/>
                      </a:pPr>
                      <a:r>
                        <a:rPr lang="zh-CN" altLang="en-US" sz="2400" b="1">
                          <a:solidFill>
                            <a:srgbClr val="C00000"/>
                          </a:solidFill>
                        </a:rPr>
                        <a:t>瀛</a:t>
                      </a:r>
                      <a:r>
                        <a:rPr lang="zh-CN" altLang="en-US" sz="2400" b="1"/>
                        <a:t>洲</a:t>
                      </a:r>
                      <a:endParaRPr lang="zh-CN" altLang="en-US" sz="2400" b="1">
                        <a:latin typeface="宋体" panose="02010600030101010101" pitchFamily="2" charset="-122"/>
                        <a:ea typeface="宋体" panose="02010600030101010101" pitchFamily="2" charset="-122"/>
                        <a:cs typeface="宋体" panose="02010600030101010101" pitchFamily="2" charset="-122"/>
                      </a:endParaRPr>
                    </a:p>
                  </a:txBody>
                  <a:tcPr marL="360000" anchor="ctr"/>
                </a:tc>
                <a:tc>
                  <a:txBody>
                    <a:bodyPr/>
                    <a:lstStyle/>
                    <a:p>
                      <a:pPr algn="l">
                        <a:buNone/>
                      </a:pPr>
                      <a:r>
                        <a:rPr lang="zh-CN" altLang="en-US" sz="2400" b="1"/>
                        <a:t>天</a:t>
                      </a:r>
                      <a:r>
                        <a:rPr lang="zh-CN" altLang="en-US" sz="2400" b="1">
                          <a:solidFill>
                            <a:srgbClr val="C00000"/>
                          </a:solidFill>
                        </a:rPr>
                        <a:t>台</a:t>
                      </a:r>
                      <a:r>
                        <a:rPr lang="zh-CN" altLang="en-US" sz="2400" b="1"/>
                        <a:t>山</a:t>
                      </a:r>
                      <a:endParaRPr lang="zh-CN" altLang="en-US" sz="2400" b="1">
                        <a:latin typeface="宋体" panose="02010600030101010101" pitchFamily="2" charset="-122"/>
                        <a:ea typeface="宋体" panose="02010600030101010101" pitchFamily="2" charset="-122"/>
                      </a:endParaRPr>
                    </a:p>
                  </a:txBody>
                  <a:tcPr marL="360000" anchor="ctr"/>
                </a:tc>
                <a:tc>
                  <a:txBody>
                    <a:bodyPr/>
                    <a:lstStyle/>
                    <a:p>
                      <a:pPr algn="l">
                        <a:buNone/>
                      </a:pPr>
                      <a:r>
                        <a:rPr lang="zh-CN" altLang="en-US" sz="2400" b="1">
                          <a:solidFill>
                            <a:srgbClr val="C00000"/>
                          </a:solidFill>
                        </a:rPr>
                        <a:t>剡</a:t>
                      </a:r>
                      <a:r>
                        <a:rPr lang="zh-CN" altLang="en-US" sz="2400" b="1"/>
                        <a:t>溪</a:t>
                      </a:r>
                      <a:endParaRPr lang="zh-CN" altLang="en-US" sz="2400" b="1">
                        <a:latin typeface="宋体" panose="02010600030101010101" pitchFamily="2" charset="-122"/>
                        <a:ea typeface="宋体" panose="02010600030101010101" pitchFamily="2" charset="-122"/>
                      </a:endParaRPr>
                    </a:p>
                  </a:txBody>
                  <a:tcPr marL="360000" anchor="ctr"/>
                </a:tc>
                <a:extLst>
                  <a:ext uri="{0D108BD9-81ED-4DB2-BD59-A6C34878D82A}">
                    <a16:rowId xmlns:a16="http://schemas.microsoft.com/office/drawing/2014/main" xmlns="" val="10000"/>
                  </a:ext>
                </a:extLst>
              </a:tr>
              <a:tr h="1051560">
                <a:tc>
                  <a:txBody>
                    <a:bodyPr/>
                    <a:lstStyle/>
                    <a:p>
                      <a:pPr algn="l">
                        <a:buNone/>
                      </a:pPr>
                      <a:r>
                        <a:rPr lang="zh-CN" altLang="en-US" sz="2400" b="1">
                          <a:solidFill>
                            <a:srgbClr val="C00000"/>
                          </a:solidFill>
                        </a:rPr>
                        <a:t>渌</a:t>
                      </a:r>
                      <a:r>
                        <a:rPr lang="zh-CN" altLang="en-US" sz="2400" b="1"/>
                        <a:t>水</a:t>
                      </a:r>
                      <a:endParaRPr lang="zh-CN" altLang="en-US" sz="2400" b="1">
                        <a:latin typeface="宋体" panose="02010600030101010101" pitchFamily="2" charset="-122"/>
                        <a:ea typeface="宋体" panose="02010600030101010101" pitchFamily="2" charset="-122"/>
                      </a:endParaRPr>
                    </a:p>
                  </a:txBody>
                  <a:tcPr marL="360000" anchor="ctr"/>
                </a:tc>
                <a:tc>
                  <a:txBody>
                    <a:bodyPr/>
                    <a:lstStyle/>
                    <a:p>
                      <a:pPr algn="l">
                        <a:buNone/>
                      </a:pPr>
                      <a:r>
                        <a:rPr lang="zh-CN" altLang="en-US" sz="2400" b="1"/>
                        <a:t>脚</a:t>
                      </a:r>
                      <a:r>
                        <a:rPr lang="zh-CN" altLang="en-US" sz="2400" b="1">
                          <a:solidFill>
                            <a:srgbClr val="C00000"/>
                          </a:solidFill>
                        </a:rPr>
                        <a:t>著</a:t>
                      </a:r>
                      <a:endParaRPr lang="zh-CN" altLang="en-US" sz="2400" b="1">
                        <a:latin typeface="宋体" panose="02010600030101010101" pitchFamily="2" charset="-122"/>
                        <a:ea typeface="宋体" panose="02010600030101010101" pitchFamily="2" charset="-122"/>
                      </a:endParaRPr>
                    </a:p>
                  </a:txBody>
                  <a:tcPr marL="360000" anchor="ctr"/>
                </a:tc>
                <a:tc>
                  <a:txBody>
                    <a:bodyPr/>
                    <a:lstStyle/>
                    <a:p>
                      <a:pPr algn="l">
                        <a:buNone/>
                      </a:pPr>
                      <a:r>
                        <a:rPr lang="zh-CN" altLang="en-US" sz="2400" b="1"/>
                        <a:t> </a:t>
                      </a:r>
                      <a:r>
                        <a:rPr lang="zh-CN" altLang="en-US" sz="2400" b="1">
                          <a:solidFill>
                            <a:srgbClr val="C00000"/>
                          </a:solidFill>
                        </a:rPr>
                        <a:t>殷</a:t>
                      </a:r>
                      <a:r>
                        <a:rPr lang="zh-CN" altLang="en-US" sz="2400" b="1"/>
                        <a:t>岩泉</a:t>
                      </a:r>
                      <a:endParaRPr lang="zh-CN" altLang="en-US" sz="2400" b="1">
                        <a:latin typeface="宋体" panose="02010600030101010101" pitchFamily="2" charset="-122"/>
                        <a:ea typeface="宋体" panose="02010600030101010101" pitchFamily="2" charset="-122"/>
                      </a:endParaRPr>
                    </a:p>
                  </a:txBody>
                  <a:tcPr marL="360000" anchor="ctr"/>
                </a:tc>
                <a:tc>
                  <a:txBody>
                    <a:bodyPr/>
                    <a:lstStyle/>
                    <a:p>
                      <a:pPr algn="l">
                        <a:buNone/>
                      </a:pPr>
                      <a:r>
                        <a:rPr lang="zh-CN" altLang="en-US" sz="2400" b="1">
                          <a:solidFill>
                            <a:srgbClr val="C00000"/>
                          </a:solidFill>
                        </a:rPr>
                        <a:t>澹澹</a:t>
                      </a:r>
                      <a:endParaRPr lang="zh-CN" altLang="en-US" sz="2400" b="1">
                        <a:latin typeface="宋体" panose="02010600030101010101" pitchFamily="2" charset="-122"/>
                        <a:ea typeface="宋体" panose="02010600030101010101" pitchFamily="2" charset="-122"/>
                      </a:endParaRPr>
                    </a:p>
                  </a:txBody>
                  <a:tcPr marL="360000" anchor="ctr"/>
                </a:tc>
                <a:extLst>
                  <a:ext uri="{0D108BD9-81ED-4DB2-BD59-A6C34878D82A}">
                    <a16:rowId xmlns:a16="http://schemas.microsoft.com/office/drawing/2014/main" xmlns="" val="10001"/>
                  </a:ext>
                </a:extLst>
              </a:tr>
              <a:tr h="1051560">
                <a:tc>
                  <a:txBody>
                    <a:bodyPr/>
                    <a:lstStyle/>
                    <a:p>
                      <a:pPr algn="l">
                        <a:buNone/>
                      </a:pPr>
                      <a:r>
                        <a:rPr lang="zh-CN" altLang="en-US" sz="2400" b="1">
                          <a:solidFill>
                            <a:srgbClr val="C00000"/>
                          </a:solidFill>
                        </a:rPr>
                        <a:t>霹雳</a:t>
                      </a:r>
                      <a:endParaRPr lang="zh-CN" altLang="en-US" sz="2400" b="1">
                        <a:latin typeface="宋体" panose="02010600030101010101" pitchFamily="2" charset="-122"/>
                        <a:ea typeface="宋体" panose="02010600030101010101" pitchFamily="2" charset="-122"/>
                      </a:endParaRPr>
                    </a:p>
                  </a:txBody>
                  <a:tcPr marL="360000" anchor="ctr"/>
                </a:tc>
                <a:tc>
                  <a:txBody>
                    <a:bodyPr/>
                    <a:lstStyle/>
                    <a:p>
                      <a:pPr algn="l">
                        <a:buNone/>
                      </a:pPr>
                      <a:r>
                        <a:rPr lang="zh-CN" altLang="en-US" sz="2400" b="1">
                          <a:solidFill>
                            <a:srgbClr val="C00000"/>
                          </a:solidFill>
                        </a:rPr>
                        <a:t>訇</a:t>
                      </a:r>
                      <a:r>
                        <a:rPr lang="zh-CN" altLang="en-US" sz="2400" b="1"/>
                        <a:t>然</a:t>
                      </a:r>
                      <a:endParaRPr lang="zh-CN" altLang="en-US" sz="2400" b="1">
                        <a:latin typeface="宋体" panose="02010600030101010101" pitchFamily="2" charset="-122"/>
                        <a:ea typeface="宋体" panose="02010600030101010101" pitchFamily="2" charset="-122"/>
                      </a:endParaRPr>
                    </a:p>
                  </a:txBody>
                  <a:tcPr marL="360000" anchor="ctr"/>
                </a:tc>
                <a:tc>
                  <a:txBody>
                    <a:bodyPr/>
                    <a:lstStyle/>
                    <a:p>
                      <a:pPr algn="l">
                        <a:buNone/>
                      </a:pPr>
                      <a:r>
                        <a:rPr lang="zh-CN" altLang="en-US" sz="2400" b="1">
                          <a:solidFill>
                            <a:srgbClr val="C00000"/>
                          </a:solidFill>
                        </a:rPr>
                        <a:t>恍</a:t>
                      </a:r>
                      <a:r>
                        <a:rPr lang="zh-CN" altLang="en-US" sz="2400" b="1"/>
                        <a:t>惊起</a:t>
                      </a:r>
                      <a:endParaRPr lang="zh-CN" altLang="en-US" sz="2400" b="1">
                        <a:latin typeface="宋体" panose="02010600030101010101" pitchFamily="2" charset="-122"/>
                        <a:ea typeface="宋体" panose="02010600030101010101" pitchFamily="2" charset="-122"/>
                      </a:endParaRPr>
                    </a:p>
                  </a:txBody>
                  <a:tcPr marL="360000" anchor="ctr"/>
                </a:tc>
                <a:tc>
                  <a:txBody>
                    <a:bodyPr/>
                    <a:lstStyle/>
                    <a:p>
                      <a:pPr algn="l">
                        <a:buNone/>
                      </a:pPr>
                      <a:r>
                        <a:rPr lang="zh-CN" altLang="en-US" sz="2400" b="1">
                          <a:solidFill>
                            <a:srgbClr val="C00000"/>
                          </a:solidFill>
                        </a:rPr>
                        <a:t>觉</a:t>
                      </a:r>
                      <a:r>
                        <a:rPr lang="zh-CN" altLang="en-US" sz="2400" b="1"/>
                        <a:t>时</a:t>
                      </a:r>
                      <a:endParaRPr lang="zh-CN" altLang="en-US" sz="2400" b="1">
                        <a:latin typeface="宋体" panose="02010600030101010101" pitchFamily="2" charset="-122"/>
                        <a:ea typeface="宋体" panose="02010600030101010101" pitchFamily="2" charset="-122"/>
                      </a:endParaRPr>
                    </a:p>
                  </a:txBody>
                  <a:tcPr marL="360000" anchor="ctr"/>
                </a:tc>
                <a:extLst>
                  <a:ext uri="{0D108BD9-81ED-4DB2-BD59-A6C34878D82A}">
                    <a16:rowId xmlns:a16="http://schemas.microsoft.com/office/drawing/2014/main" xmlns="" val="10002"/>
                  </a:ext>
                </a:extLst>
              </a:tr>
            </a:tbl>
          </a:graphicData>
        </a:graphic>
      </p:graphicFrame>
      <p:sp>
        <p:nvSpPr>
          <p:cNvPr id="15" name="文本框 14">
            <a:extLst>
              <a:ext uri="{FF2B5EF4-FFF2-40B4-BE49-F238E27FC236}">
                <a16:creationId xmlns:a16="http://schemas.microsoft.com/office/drawing/2014/main" xmlns="" id="{33568490-B9C7-4D93-9B40-3EC060F1FC3F}"/>
              </a:ext>
            </a:extLst>
          </p:cNvPr>
          <p:cNvSpPr txBox="1"/>
          <p:nvPr/>
        </p:nvSpPr>
        <p:spPr>
          <a:xfrm>
            <a:off x="2425700" y="2238525"/>
            <a:ext cx="622300" cy="523220"/>
          </a:xfrm>
          <a:prstGeom prst="rect">
            <a:avLst/>
          </a:prstGeom>
          <a:noFill/>
        </p:spPr>
        <p:txBody>
          <a:bodyPr wrap="square">
            <a:spAutoFit/>
          </a:bodyPr>
          <a:lstStyle/>
          <a:p>
            <a:r>
              <a:rPr lang="en-US" altLang="zh-CN" sz="2800" b="1">
                <a:solidFill>
                  <a:srgbClr val="C00000"/>
                </a:solidFill>
                <a:latin typeface="+mj-ea"/>
                <a:ea typeface="+mj-ea"/>
              </a:rPr>
              <a:t>mǔ</a:t>
            </a:r>
            <a:r>
              <a:rPr lang="zh-CN" altLang="en-US" sz="2800" b="1">
                <a:solidFill>
                  <a:srgbClr val="C00000"/>
                </a:solidFill>
                <a:latin typeface="+mj-ea"/>
                <a:ea typeface="+mj-ea"/>
              </a:rPr>
              <a:t> </a:t>
            </a:r>
          </a:p>
        </p:txBody>
      </p:sp>
      <p:sp>
        <p:nvSpPr>
          <p:cNvPr id="17" name="文本框 16">
            <a:extLst>
              <a:ext uri="{FF2B5EF4-FFF2-40B4-BE49-F238E27FC236}">
                <a16:creationId xmlns:a16="http://schemas.microsoft.com/office/drawing/2014/main" xmlns="" id="{8F960736-5322-4C76-AFB8-4CFDEBC4DB1E}"/>
              </a:ext>
            </a:extLst>
          </p:cNvPr>
          <p:cNvSpPr txBox="1"/>
          <p:nvPr/>
        </p:nvSpPr>
        <p:spPr>
          <a:xfrm>
            <a:off x="4597400" y="2238525"/>
            <a:ext cx="1117600" cy="523220"/>
          </a:xfrm>
          <a:prstGeom prst="rect">
            <a:avLst/>
          </a:prstGeom>
          <a:noFill/>
        </p:spPr>
        <p:txBody>
          <a:bodyPr wrap="square">
            <a:spAutoFit/>
          </a:bodyPr>
          <a:lstStyle/>
          <a:p>
            <a:r>
              <a:rPr lang="en-US" altLang="zh-CN" sz="2800" b="1">
                <a:solidFill>
                  <a:srgbClr val="C00000"/>
                </a:solidFill>
                <a:latin typeface="+mj-ea"/>
                <a:ea typeface="+mj-ea"/>
              </a:rPr>
              <a:t>yíng</a:t>
            </a:r>
            <a:endParaRPr lang="zh-CN" altLang="en-US" sz="2800" b="1">
              <a:solidFill>
                <a:srgbClr val="C00000"/>
              </a:solidFill>
              <a:latin typeface="+mj-ea"/>
              <a:ea typeface="+mj-ea"/>
            </a:endParaRPr>
          </a:p>
        </p:txBody>
      </p:sp>
      <p:sp>
        <p:nvSpPr>
          <p:cNvPr id="19" name="文本框 18">
            <a:extLst>
              <a:ext uri="{FF2B5EF4-FFF2-40B4-BE49-F238E27FC236}">
                <a16:creationId xmlns:a16="http://schemas.microsoft.com/office/drawing/2014/main" xmlns="" id="{040B524B-CB39-4E24-B509-266CA20D04E8}"/>
              </a:ext>
            </a:extLst>
          </p:cNvPr>
          <p:cNvSpPr txBox="1"/>
          <p:nvPr/>
        </p:nvSpPr>
        <p:spPr>
          <a:xfrm>
            <a:off x="7409581" y="2238525"/>
            <a:ext cx="1117600" cy="523220"/>
          </a:xfrm>
          <a:prstGeom prst="rect">
            <a:avLst/>
          </a:prstGeom>
          <a:noFill/>
        </p:spPr>
        <p:txBody>
          <a:bodyPr wrap="square">
            <a:spAutoFit/>
          </a:bodyPr>
          <a:lstStyle/>
          <a:p>
            <a:r>
              <a:rPr lang="en-US" altLang="zh-CN" sz="2800" b="1">
                <a:solidFill>
                  <a:srgbClr val="C00000"/>
                </a:solidFill>
                <a:latin typeface="+mj-ea"/>
                <a:ea typeface="+mj-ea"/>
              </a:rPr>
              <a:t>tāi</a:t>
            </a:r>
            <a:endParaRPr lang="zh-CN" altLang="en-US" sz="2800" b="1">
              <a:solidFill>
                <a:srgbClr val="C00000"/>
              </a:solidFill>
              <a:latin typeface="+mj-ea"/>
              <a:ea typeface="+mj-ea"/>
            </a:endParaRPr>
          </a:p>
        </p:txBody>
      </p:sp>
      <p:sp>
        <p:nvSpPr>
          <p:cNvPr id="21" name="文本框 20">
            <a:extLst>
              <a:ext uri="{FF2B5EF4-FFF2-40B4-BE49-F238E27FC236}">
                <a16:creationId xmlns:a16="http://schemas.microsoft.com/office/drawing/2014/main" xmlns="" id="{5BE0FFE8-484E-4EBD-8C17-03B404C2679B}"/>
              </a:ext>
            </a:extLst>
          </p:cNvPr>
          <p:cNvSpPr txBox="1"/>
          <p:nvPr/>
        </p:nvSpPr>
        <p:spPr>
          <a:xfrm>
            <a:off x="9569650" y="2238525"/>
            <a:ext cx="1117600" cy="523220"/>
          </a:xfrm>
          <a:prstGeom prst="rect">
            <a:avLst/>
          </a:prstGeom>
          <a:noFill/>
        </p:spPr>
        <p:txBody>
          <a:bodyPr wrap="square">
            <a:spAutoFit/>
          </a:bodyPr>
          <a:lstStyle/>
          <a:p>
            <a:r>
              <a:rPr lang="en-US" altLang="zh-CN" sz="2800" b="1">
                <a:solidFill>
                  <a:srgbClr val="C00000"/>
                </a:solidFill>
                <a:latin typeface="+mj-ea"/>
                <a:ea typeface="+mj-ea"/>
              </a:rPr>
              <a:t>shàn</a:t>
            </a:r>
            <a:endParaRPr lang="zh-CN" altLang="en-US" sz="2800" b="1">
              <a:solidFill>
                <a:srgbClr val="C00000"/>
              </a:solidFill>
              <a:latin typeface="+mj-ea"/>
              <a:ea typeface="+mj-ea"/>
            </a:endParaRPr>
          </a:p>
        </p:txBody>
      </p:sp>
      <p:sp>
        <p:nvSpPr>
          <p:cNvPr id="22" name="文本框 21">
            <a:extLst>
              <a:ext uri="{FF2B5EF4-FFF2-40B4-BE49-F238E27FC236}">
                <a16:creationId xmlns:a16="http://schemas.microsoft.com/office/drawing/2014/main" xmlns="" id="{76D5331A-B777-4120-A786-BB5CE894B2C8}"/>
              </a:ext>
            </a:extLst>
          </p:cNvPr>
          <p:cNvSpPr txBox="1"/>
          <p:nvPr/>
        </p:nvSpPr>
        <p:spPr>
          <a:xfrm>
            <a:off x="2011814" y="3295531"/>
            <a:ext cx="622300" cy="523220"/>
          </a:xfrm>
          <a:prstGeom prst="rect">
            <a:avLst/>
          </a:prstGeom>
          <a:noFill/>
        </p:spPr>
        <p:txBody>
          <a:bodyPr wrap="square">
            <a:spAutoFit/>
          </a:bodyPr>
          <a:lstStyle/>
          <a:p>
            <a:r>
              <a:rPr lang="en-US" altLang="zh-CN" sz="2800" b="1">
                <a:solidFill>
                  <a:srgbClr val="C00000"/>
                </a:solidFill>
                <a:latin typeface="+mj-ea"/>
                <a:ea typeface="+mj-ea"/>
              </a:rPr>
              <a:t>lù</a:t>
            </a:r>
            <a:endParaRPr lang="zh-CN" altLang="en-US" sz="2800" b="1">
              <a:solidFill>
                <a:srgbClr val="C00000"/>
              </a:solidFill>
              <a:latin typeface="+mj-ea"/>
              <a:ea typeface="+mj-ea"/>
            </a:endParaRPr>
          </a:p>
        </p:txBody>
      </p:sp>
      <p:sp>
        <p:nvSpPr>
          <p:cNvPr id="23" name="文本框 22">
            <a:extLst>
              <a:ext uri="{FF2B5EF4-FFF2-40B4-BE49-F238E27FC236}">
                <a16:creationId xmlns:a16="http://schemas.microsoft.com/office/drawing/2014/main" xmlns="" id="{B6C0CCDE-BFF6-4A53-8E89-7FBA25AF822A}"/>
              </a:ext>
            </a:extLst>
          </p:cNvPr>
          <p:cNvSpPr txBox="1"/>
          <p:nvPr/>
        </p:nvSpPr>
        <p:spPr>
          <a:xfrm>
            <a:off x="4597400" y="3295531"/>
            <a:ext cx="1117600" cy="523220"/>
          </a:xfrm>
          <a:prstGeom prst="rect">
            <a:avLst/>
          </a:prstGeom>
          <a:noFill/>
        </p:spPr>
        <p:txBody>
          <a:bodyPr wrap="square">
            <a:spAutoFit/>
          </a:bodyPr>
          <a:lstStyle/>
          <a:p>
            <a:r>
              <a:rPr lang="en-US" altLang="zh-CN" sz="2800" b="1">
                <a:solidFill>
                  <a:srgbClr val="C00000"/>
                </a:solidFill>
                <a:latin typeface="+mj-ea"/>
                <a:ea typeface="+mj-ea"/>
              </a:rPr>
              <a:t>zhuó</a:t>
            </a:r>
            <a:endParaRPr lang="zh-CN" altLang="en-US" sz="2800" b="1">
              <a:solidFill>
                <a:srgbClr val="C00000"/>
              </a:solidFill>
              <a:latin typeface="+mj-ea"/>
              <a:ea typeface="+mj-ea"/>
            </a:endParaRPr>
          </a:p>
        </p:txBody>
      </p:sp>
      <p:sp>
        <p:nvSpPr>
          <p:cNvPr id="24" name="文本框 23">
            <a:extLst>
              <a:ext uri="{FF2B5EF4-FFF2-40B4-BE49-F238E27FC236}">
                <a16:creationId xmlns:a16="http://schemas.microsoft.com/office/drawing/2014/main" xmlns="" id="{22A26472-E90D-4427-A2B6-836D31815AC9}"/>
              </a:ext>
            </a:extLst>
          </p:cNvPr>
          <p:cNvSpPr txBox="1"/>
          <p:nvPr/>
        </p:nvSpPr>
        <p:spPr>
          <a:xfrm>
            <a:off x="7409581" y="3281350"/>
            <a:ext cx="1117600" cy="523220"/>
          </a:xfrm>
          <a:prstGeom prst="rect">
            <a:avLst/>
          </a:prstGeom>
          <a:noFill/>
        </p:spPr>
        <p:txBody>
          <a:bodyPr wrap="square">
            <a:spAutoFit/>
          </a:bodyPr>
          <a:lstStyle/>
          <a:p>
            <a:r>
              <a:rPr lang="en-US" altLang="zh-CN" sz="2800" b="1">
                <a:solidFill>
                  <a:srgbClr val="C00000"/>
                </a:solidFill>
                <a:latin typeface="+mj-ea"/>
                <a:ea typeface="+mj-ea"/>
              </a:rPr>
              <a:t>yǐn</a:t>
            </a:r>
            <a:endParaRPr lang="zh-CN" altLang="en-US" sz="2800" b="1">
              <a:solidFill>
                <a:srgbClr val="C00000"/>
              </a:solidFill>
              <a:latin typeface="+mj-ea"/>
              <a:ea typeface="+mj-ea"/>
            </a:endParaRPr>
          </a:p>
        </p:txBody>
      </p:sp>
      <p:sp>
        <p:nvSpPr>
          <p:cNvPr id="25" name="文本框 24">
            <a:extLst>
              <a:ext uri="{FF2B5EF4-FFF2-40B4-BE49-F238E27FC236}">
                <a16:creationId xmlns:a16="http://schemas.microsoft.com/office/drawing/2014/main" xmlns="" id="{827CB7F7-F9EC-458B-B36A-C3EDA0C8236F}"/>
              </a:ext>
            </a:extLst>
          </p:cNvPr>
          <p:cNvSpPr txBox="1"/>
          <p:nvPr/>
        </p:nvSpPr>
        <p:spPr>
          <a:xfrm>
            <a:off x="9569650" y="3281350"/>
            <a:ext cx="1117600" cy="523220"/>
          </a:xfrm>
          <a:prstGeom prst="rect">
            <a:avLst/>
          </a:prstGeom>
          <a:noFill/>
        </p:spPr>
        <p:txBody>
          <a:bodyPr wrap="square">
            <a:spAutoFit/>
          </a:bodyPr>
          <a:lstStyle/>
          <a:p>
            <a:r>
              <a:rPr lang="en-US" altLang="zh-CN" sz="2800" b="1">
                <a:solidFill>
                  <a:srgbClr val="C00000"/>
                </a:solidFill>
                <a:latin typeface="+mj-ea"/>
                <a:ea typeface="+mj-ea"/>
              </a:rPr>
              <a:t>dàn</a:t>
            </a:r>
            <a:endParaRPr lang="zh-CN" altLang="en-US" sz="2800" b="1">
              <a:solidFill>
                <a:srgbClr val="C00000"/>
              </a:solidFill>
              <a:latin typeface="+mj-ea"/>
              <a:ea typeface="+mj-ea"/>
            </a:endParaRPr>
          </a:p>
        </p:txBody>
      </p:sp>
      <p:sp>
        <p:nvSpPr>
          <p:cNvPr id="26" name="文本框 25">
            <a:extLst>
              <a:ext uri="{FF2B5EF4-FFF2-40B4-BE49-F238E27FC236}">
                <a16:creationId xmlns:a16="http://schemas.microsoft.com/office/drawing/2014/main" xmlns="" id="{D509F3D1-943D-444B-A6D9-6203D74C6E48}"/>
              </a:ext>
            </a:extLst>
          </p:cNvPr>
          <p:cNvSpPr txBox="1"/>
          <p:nvPr/>
        </p:nvSpPr>
        <p:spPr>
          <a:xfrm>
            <a:off x="2030864" y="4301737"/>
            <a:ext cx="1117600" cy="523220"/>
          </a:xfrm>
          <a:prstGeom prst="rect">
            <a:avLst/>
          </a:prstGeom>
          <a:noFill/>
        </p:spPr>
        <p:txBody>
          <a:bodyPr wrap="square">
            <a:spAutoFit/>
          </a:bodyPr>
          <a:lstStyle/>
          <a:p>
            <a:r>
              <a:rPr lang="en-US" altLang="zh-CN" sz="2800" b="1">
                <a:solidFill>
                  <a:srgbClr val="C00000"/>
                </a:solidFill>
                <a:latin typeface="+mj-ea"/>
                <a:ea typeface="+mj-ea"/>
              </a:rPr>
              <a:t>pī lì</a:t>
            </a:r>
            <a:endParaRPr lang="zh-CN" altLang="en-US" sz="2800" b="1">
              <a:solidFill>
                <a:srgbClr val="C00000"/>
              </a:solidFill>
              <a:latin typeface="+mj-ea"/>
              <a:ea typeface="+mj-ea"/>
            </a:endParaRPr>
          </a:p>
        </p:txBody>
      </p:sp>
      <p:sp>
        <p:nvSpPr>
          <p:cNvPr id="27" name="文本框 26">
            <a:extLst>
              <a:ext uri="{FF2B5EF4-FFF2-40B4-BE49-F238E27FC236}">
                <a16:creationId xmlns:a16="http://schemas.microsoft.com/office/drawing/2014/main" xmlns="" id="{15DFDF87-4755-424E-BEAB-9EA1125F0240}"/>
              </a:ext>
            </a:extLst>
          </p:cNvPr>
          <p:cNvSpPr txBox="1"/>
          <p:nvPr/>
        </p:nvSpPr>
        <p:spPr>
          <a:xfrm>
            <a:off x="4597400" y="4301737"/>
            <a:ext cx="1117600" cy="523220"/>
          </a:xfrm>
          <a:prstGeom prst="rect">
            <a:avLst/>
          </a:prstGeom>
          <a:noFill/>
        </p:spPr>
        <p:txBody>
          <a:bodyPr wrap="square">
            <a:spAutoFit/>
          </a:bodyPr>
          <a:lstStyle/>
          <a:p>
            <a:r>
              <a:rPr lang="en-US" altLang="zh-CN" sz="2800" b="1">
                <a:solidFill>
                  <a:srgbClr val="C00000"/>
                </a:solidFill>
                <a:latin typeface="+mj-ea"/>
                <a:ea typeface="+mj-ea"/>
              </a:rPr>
              <a:t>hōng</a:t>
            </a:r>
            <a:endParaRPr lang="zh-CN" altLang="en-US" sz="2800" b="1">
              <a:solidFill>
                <a:srgbClr val="C00000"/>
              </a:solidFill>
              <a:latin typeface="+mj-ea"/>
              <a:ea typeface="+mj-ea"/>
            </a:endParaRPr>
          </a:p>
        </p:txBody>
      </p:sp>
      <p:sp>
        <p:nvSpPr>
          <p:cNvPr id="28" name="文本框 27">
            <a:extLst>
              <a:ext uri="{FF2B5EF4-FFF2-40B4-BE49-F238E27FC236}">
                <a16:creationId xmlns:a16="http://schemas.microsoft.com/office/drawing/2014/main" xmlns="" id="{5C9055D6-E8A3-457E-936C-929D4E6B9DBE}"/>
              </a:ext>
            </a:extLst>
          </p:cNvPr>
          <p:cNvSpPr txBox="1"/>
          <p:nvPr/>
        </p:nvSpPr>
        <p:spPr>
          <a:xfrm>
            <a:off x="7409581" y="4324175"/>
            <a:ext cx="1117600" cy="523220"/>
          </a:xfrm>
          <a:prstGeom prst="rect">
            <a:avLst/>
          </a:prstGeom>
          <a:noFill/>
        </p:spPr>
        <p:txBody>
          <a:bodyPr wrap="square">
            <a:spAutoFit/>
          </a:bodyPr>
          <a:lstStyle/>
          <a:p>
            <a:r>
              <a:rPr lang="en-US" altLang="zh-CN" sz="2800" b="1">
                <a:solidFill>
                  <a:srgbClr val="C00000"/>
                </a:solidFill>
                <a:latin typeface="+mj-ea"/>
                <a:ea typeface="+mj-ea"/>
              </a:rPr>
              <a:t>huǎng</a:t>
            </a:r>
            <a:endParaRPr lang="zh-CN" altLang="en-US" sz="2800" b="1">
              <a:solidFill>
                <a:srgbClr val="C00000"/>
              </a:solidFill>
              <a:latin typeface="+mj-ea"/>
              <a:ea typeface="+mj-ea"/>
            </a:endParaRPr>
          </a:p>
        </p:txBody>
      </p:sp>
      <p:sp>
        <p:nvSpPr>
          <p:cNvPr id="29" name="文本框 28">
            <a:extLst>
              <a:ext uri="{FF2B5EF4-FFF2-40B4-BE49-F238E27FC236}">
                <a16:creationId xmlns:a16="http://schemas.microsoft.com/office/drawing/2014/main" xmlns="" id="{200C6891-1FC6-4A1A-AB65-6FFAC96B0E07}"/>
              </a:ext>
            </a:extLst>
          </p:cNvPr>
          <p:cNvSpPr txBox="1"/>
          <p:nvPr/>
        </p:nvSpPr>
        <p:spPr>
          <a:xfrm>
            <a:off x="9569650" y="4324175"/>
            <a:ext cx="1117600" cy="523220"/>
          </a:xfrm>
          <a:prstGeom prst="rect">
            <a:avLst/>
          </a:prstGeom>
          <a:noFill/>
        </p:spPr>
        <p:txBody>
          <a:bodyPr wrap="square">
            <a:spAutoFit/>
          </a:bodyPr>
          <a:lstStyle/>
          <a:p>
            <a:r>
              <a:rPr lang="en-US" altLang="zh-CN" sz="2800" b="1">
                <a:solidFill>
                  <a:srgbClr val="C00000"/>
                </a:solidFill>
                <a:latin typeface="+mj-ea"/>
                <a:ea typeface="+mj-ea"/>
              </a:rPr>
              <a:t>jiào</a:t>
            </a:r>
            <a:endParaRPr lang="zh-CN" altLang="en-US" sz="2800" b="1">
              <a:solidFill>
                <a:srgbClr val="C00000"/>
              </a:solidFill>
              <a:latin typeface="+mj-ea"/>
              <a:ea typeface="+mj-ea"/>
            </a:endParaRPr>
          </a:p>
        </p:txBody>
      </p:sp>
      <p:pic>
        <p:nvPicPr>
          <p:cNvPr id="8" name="图片 7">
            <a:extLst>
              <a:ext uri="{FF2B5EF4-FFF2-40B4-BE49-F238E27FC236}">
                <a16:creationId xmlns:a16="http://schemas.microsoft.com/office/drawing/2014/main" xmlns="" id="{21A24FA9-D8FA-419F-9005-A84F3B65D503}"/>
              </a:ext>
            </a:extLst>
          </p:cNvPr>
          <p:cNvPicPr>
            <a:picLocks noChangeAspect="1"/>
          </p:cNvPicPr>
          <p:nvPr/>
        </p:nvPicPr>
        <p:blipFill rotWithShape="1">
          <a:blip r:embed="rId4">
            <a:extLst>
              <a:ext uri="{28A0092B-C50C-407E-A947-70E740481C1C}">
                <a14:useLocalDpi xmlns:a14="http://schemas.microsoft.com/office/drawing/2010/main" val="0"/>
              </a:ext>
            </a:extLst>
          </a:blip>
          <a:srcRect l="33633" r="12128"/>
          <a:stretch/>
        </p:blipFill>
        <p:spPr>
          <a:xfrm>
            <a:off x="10161136" y="2707662"/>
            <a:ext cx="1917968" cy="4137318"/>
          </a:xfrm>
          <a:prstGeom prst="rect">
            <a:avLst/>
          </a:prstGeom>
        </p:spPr>
      </p:pic>
    </p:spTree>
    <p:extLst>
      <p:ext uri="{BB962C8B-B14F-4D97-AF65-F5344CB8AC3E}">
        <p14:creationId xmlns:p14="http://schemas.microsoft.com/office/powerpoint/2010/main" val="131442504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500"/>
                                        <p:tgtEl>
                                          <p:spTgt spid="25"/>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fade">
                                      <p:cBhvr>
                                        <p:cTn id="57" dur="500"/>
                                        <p:tgtEl>
                                          <p:spTgt spid="28"/>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fade">
                                      <p:cBhvr>
                                        <p:cTn id="6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19" grpId="0"/>
      <p:bldP spid="21" grpId="0"/>
      <p:bldP spid="22" grpId="0"/>
      <p:bldP spid="23" grpId="0"/>
      <p:bldP spid="24" grpId="0"/>
      <p:bldP spid="25" grpId="0"/>
      <p:bldP spid="26" grpId="0"/>
      <p:bldP spid="27" grpId="0"/>
      <p:bldP spid="28" grpId="0"/>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2F7FA"/>
        </a:solidFill>
        <a:effectLst/>
      </p:bgPr>
    </p:bg>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2F601A22-45D1-41D2-BC42-C4DB0F9B28F1}"/>
              </a:ext>
            </a:extLst>
          </p:cNvPr>
          <p:cNvSpPr>
            <a:spLocks noGrp="1"/>
          </p:cNvSpPr>
          <p:nvPr>
            <p:ph type="body" sz="quarter" idx="10"/>
          </p:nvPr>
        </p:nvSpPr>
        <p:spPr/>
        <p:txBody>
          <a:bodyPr/>
          <a:lstStyle/>
          <a:p>
            <a:r>
              <a:rPr lang="zh-CN" altLang="en-US"/>
              <a:t>诗文解读</a:t>
            </a:r>
            <a:r>
              <a:rPr lang="en-US" altLang="zh-CN"/>
              <a:t>--</a:t>
            </a:r>
            <a:r>
              <a:rPr lang="zh-CN" altLang="en-US"/>
              <a:t>第一段</a:t>
            </a:r>
          </a:p>
        </p:txBody>
      </p:sp>
      <p:sp>
        <p:nvSpPr>
          <p:cNvPr id="4" name="文本框 3">
            <a:extLst>
              <a:ext uri="{FF2B5EF4-FFF2-40B4-BE49-F238E27FC236}">
                <a16:creationId xmlns:a16="http://schemas.microsoft.com/office/drawing/2014/main" xmlns="" id="{4DA3DE07-DC77-45AE-9DAC-3598E80A7E8E}"/>
              </a:ext>
            </a:extLst>
          </p:cNvPr>
          <p:cNvSpPr txBox="1"/>
          <p:nvPr/>
        </p:nvSpPr>
        <p:spPr>
          <a:xfrm>
            <a:off x="997130" y="1914525"/>
            <a:ext cx="10026469" cy="1930337"/>
          </a:xfrm>
          <a:prstGeom prst="rect">
            <a:avLst/>
          </a:prstGeom>
          <a:noFill/>
        </p:spPr>
        <p:txBody>
          <a:bodyPr wrap="square" rtlCol="0" anchor="t">
            <a:spAutoFit/>
          </a:bodyPr>
          <a:lstStyle/>
          <a:p>
            <a:pPr fontAlgn="auto">
              <a:lnSpc>
                <a:spcPct val="150000"/>
              </a:lnSpc>
            </a:pPr>
            <a:r>
              <a:rPr lang="en-US" altLang="zh-CN" sz="2800">
                <a:latin typeface="楷体" panose="02010609060101010101" pitchFamily="49" charset="-122"/>
                <a:ea typeface="楷体" panose="02010609060101010101" pitchFamily="49" charset="-122"/>
              </a:rPr>
              <a:t>    </a:t>
            </a:r>
            <a:r>
              <a:rPr lang="zh-CN" altLang="en-US" sz="2800">
                <a:latin typeface="楷体" panose="02010609060101010101" pitchFamily="49" charset="-122"/>
                <a:ea typeface="楷体" panose="02010609060101010101" pitchFamily="49" charset="-122"/>
              </a:rPr>
              <a:t>海客谈</a:t>
            </a:r>
            <a:r>
              <a:rPr lang="zh-CN" altLang="en-US" sz="2800">
                <a:solidFill>
                  <a:srgbClr val="C00000"/>
                </a:solidFill>
                <a:latin typeface="楷体" panose="02010609060101010101" pitchFamily="49" charset="-122"/>
                <a:ea typeface="楷体" panose="02010609060101010101" pitchFamily="49" charset="-122"/>
              </a:rPr>
              <a:t>瀛洲</a:t>
            </a:r>
            <a:r>
              <a:rPr lang="zh-CN" altLang="en-US" sz="2800" baseline="30000">
                <a:solidFill>
                  <a:srgbClr val="C00000"/>
                </a:solidFill>
                <a:latin typeface="楷体" panose="02010609060101010101" pitchFamily="49" charset="-122"/>
                <a:ea typeface="楷体" panose="02010609060101010101" pitchFamily="49" charset="-122"/>
              </a:rPr>
              <a:t>①</a:t>
            </a:r>
            <a:r>
              <a:rPr lang="zh-CN" altLang="en-US" sz="2800">
                <a:latin typeface="楷体" panose="02010609060101010101" pitchFamily="49" charset="-122"/>
                <a:ea typeface="楷体" panose="02010609060101010101" pitchFamily="49" charset="-122"/>
              </a:rPr>
              <a:t>，烟涛</a:t>
            </a:r>
            <a:r>
              <a:rPr lang="zh-CN" altLang="en-US" sz="2800">
                <a:solidFill>
                  <a:srgbClr val="C00000"/>
                </a:solidFill>
                <a:latin typeface="楷体" panose="02010609060101010101" pitchFamily="49" charset="-122"/>
                <a:ea typeface="楷体" panose="02010609060101010101" pitchFamily="49" charset="-122"/>
              </a:rPr>
              <a:t>微茫</a:t>
            </a:r>
            <a:r>
              <a:rPr lang="zh-CN" altLang="en-US" sz="2800" baseline="30000">
                <a:solidFill>
                  <a:srgbClr val="C00000"/>
                </a:solidFill>
                <a:latin typeface="楷体" panose="02010609060101010101" pitchFamily="49" charset="-122"/>
                <a:ea typeface="楷体" panose="02010609060101010101" pitchFamily="49" charset="-122"/>
              </a:rPr>
              <a:t>②</a:t>
            </a:r>
            <a:r>
              <a:rPr lang="zh-CN" altLang="en-US" sz="2800">
                <a:latin typeface="楷体" panose="02010609060101010101" pitchFamily="49" charset="-122"/>
                <a:ea typeface="楷体" panose="02010609060101010101" pitchFamily="49" charset="-122"/>
              </a:rPr>
              <a:t>信难求，越人</a:t>
            </a:r>
            <a:r>
              <a:rPr lang="zh-CN" altLang="en-US" sz="2800">
                <a:solidFill>
                  <a:srgbClr val="C00000"/>
                </a:solidFill>
                <a:latin typeface="楷体" panose="02010609060101010101" pitchFamily="49" charset="-122"/>
                <a:ea typeface="楷体" panose="02010609060101010101" pitchFamily="49" charset="-122"/>
              </a:rPr>
              <a:t>语</a:t>
            </a:r>
            <a:r>
              <a:rPr lang="zh-CN" altLang="en-US" sz="2800" baseline="30000">
                <a:solidFill>
                  <a:srgbClr val="C00000"/>
                </a:solidFill>
                <a:latin typeface="楷体" panose="02010609060101010101" pitchFamily="49" charset="-122"/>
                <a:ea typeface="楷体" panose="02010609060101010101" pitchFamily="49" charset="-122"/>
              </a:rPr>
              <a:t>③</a:t>
            </a:r>
            <a:r>
              <a:rPr lang="zh-CN" altLang="en-US" sz="2800">
                <a:latin typeface="楷体" panose="02010609060101010101" pitchFamily="49" charset="-122"/>
                <a:ea typeface="楷体" panose="02010609060101010101" pitchFamily="49" charset="-122"/>
              </a:rPr>
              <a:t>天姥，云霞</a:t>
            </a:r>
            <a:r>
              <a:rPr lang="zh-CN" altLang="en-US" sz="2800">
                <a:solidFill>
                  <a:srgbClr val="C00000"/>
                </a:solidFill>
                <a:latin typeface="楷体" panose="02010609060101010101" pitchFamily="49" charset="-122"/>
                <a:ea typeface="楷体" panose="02010609060101010101" pitchFamily="49" charset="-122"/>
              </a:rPr>
              <a:t>明灭</a:t>
            </a:r>
            <a:r>
              <a:rPr lang="zh-CN" altLang="en-US" sz="2800" baseline="30000">
                <a:solidFill>
                  <a:srgbClr val="C00000"/>
                </a:solidFill>
                <a:latin typeface="楷体" panose="02010609060101010101" pitchFamily="49" charset="-122"/>
                <a:ea typeface="楷体" panose="02010609060101010101" pitchFamily="49" charset="-122"/>
              </a:rPr>
              <a:t>④</a:t>
            </a:r>
            <a:r>
              <a:rPr lang="zh-CN" altLang="en-US" sz="2800">
                <a:latin typeface="楷体" panose="02010609060101010101" pitchFamily="49" charset="-122"/>
                <a:ea typeface="楷体" panose="02010609060101010101" pitchFamily="49" charset="-122"/>
              </a:rPr>
              <a:t>或可睹。天姥连天向天</a:t>
            </a:r>
            <a:r>
              <a:rPr lang="zh-CN" altLang="en-US" sz="2800">
                <a:solidFill>
                  <a:srgbClr val="C00000"/>
                </a:solidFill>
                <a:latin typeface="楷体" panose="02010609060101010101" pitchFamily="49" charset="-122"/>
                <a:ea typeface="楷体" panose="02010609060101010101" pitchFamily="49" charset="-122"/>
              </a:rPr>
              <a:t>横</a:t>
            </a:r>
            <a:r>
              <a:rPr lang="zh-CN" altLang="en-US" sz="2800" baseline="30000">
                <a:solidFill>
                  <a:srgbClr val="C00000"/>
                </a:solidFill>
                <a:latin typeface="楷体" panose="02010609060101010101" pitchFamily="49" charset="-122"/>
                <a:ea typeface="楷体" panose="02010609060101010101" pitchFamily="49" charset="-122"/>
              </a:rPr>
              <a:t>⑤</a:t>
            </a:r>
            <a:r>
              <a:rPr lang="zh-CN" altLang="en-US" sz="2800">
                <a:latin typeface="楷体" panose="02010609060101010101" pitchFamily="49" charset="-122"/>
                <a:ea typeface="楷体" panose="02010609060101010101" pitchFamily="49" charset="-122"/>
              </a:rPr>
              <a:t>，势</a:t>
            </a:r>
            <a:r>
              <a:rPr lang="zh-CN" altLang="en-US" sz="2800">
                <a:solidFill>
                  <a:srgbClr val="C00000"/>
                </a:solidFill>
                <a:latin typeface="楷体" panose="02010609060101010101" pitchFamily="49" charset="-122"/>
                <a:ea typeface="楷体" panose="02010609060101010101" pitchFamily="49" charset="-122"/>
              </a:rPr>
              <a:t>拔</a:t>
            </a:r>
            <a:r>
              <a:rPr lang="zh-CN" altLang="en-US" sz="2800" baseline="30000">
                <a:solidFill>
                  <a:srgbClr val="C00000"/>
                </a:solidFill>
                <a:latin typeface="楷体" panose="02010609060101010101" pitchFamily="49" charset="-122"/>
                <a:ea typeface="楷体" panose="02010609060101010101" pitchFamily="49" charset="-122"/>
              </a:rPr>
              <a:t>⑥</a:t>
            </a:r>
            <a:r>
              <a:rPr lang="zh-CN" altLang="en-US" sz="2800">
                <a:latin typeface="楷体" panose="02010609060101010101" pitchFamily="49" charset="-122"/>
                <a:ea typeface="楷体" panose="02010609060101010101" pitchFamily="49" charset="-122"/>
              </a:rPr>
              <a:t>五岳掩</a:t>
            </a:r>
            <a:r>
              <a:rPr lang="zh-CN" altLang="en-US" sz="2800">
                <a:solidFill>
                  <a:srgbClr val="C00000"/>
                </a:solidFill>
                <a:latin typeface="楷体" panose="02010609060101010101" pitchFamily="49" charset="-122"/>
                <a:ea typeface="楷体" panose="02010609060101010101" pitchFamily="49" charset="-122"/>
              </a:rPr>
              <a:t>赤城</a:t>
            </a:r>
            <a:r>
              <a:rPr lang="zh-CN" altLang="en-US" sz="2800">
                <a:latin typeface="楷体" panose="02010609060101010101" pitchFamily="49" charset="-122"/>
                <a:ea typeface="楷体" panose="02010609060101010101" pitchFamily="49" charset="-122"/>
              </a:rPr>
              <a:t>。</a:t>
            </a:r>
            <a:r>
              <a:rPr lang="zh-CN" altLang="en-US" sz="2800">
                <a:solidFill>
                  <a:srgbClr val="C00000"/>
                </a:solidFill>
                <a:latin typeface="楷体" panose="02010609060101010101" pitchFamily="49" charset="-122"/>
                <a:ea typeface="楷体" panose="02010609060101010101" pitchFamily="49" charset="-122"/>
              </a:rPr>
              <a:t>天台</a:t>
            </a:r>
            <a:r>
              <a:rPr lang="zh-CN" altLang="en-US" sz="2800" baseline="30000">
                <a:solidFill>
                  <a:srgbClr val="C00000"/>
                </a:solidFill>
                <a:latin typeface="楷体" panose="02010609060101010101" pitchFamily="49" charset="-122"/>
                <a:ea typeface="楷体" panose="02010609060101010101" pitchFamily="49" charset="-122"/>
              </a:rPr>
              <a:t>⑦</a:t>
            </a:r>
            <a:r>
              <a:rPr lang="zh-CN" altLang="en-US" sz="2800">
                <a:latin typeface="楷体" panose="02010609060101010101" pitchFamily="49" charset="-122"/>
                <a:ea typeface="楷体" panose="02010609060101010101" pitchFamily="49" charset="-122"/>
              </a:rPr>
              <a:t>四万八千丈，对此欲倒东南倾。</a:t>
            </a:r>
          </a:p>
        </p:txBody>
      </p:sp>
      <p:sp>
        <p:nvSpPr>
          <p:cNvPr id="5" name="文本框 4">
            <a:extLst>
              <a:ext uri="{FF2B5EF4-FFF2-40B4-BE49-F238E27FC236}">
                <a16:creationId xmlns:a16="http://schemas.microsoft.com/office/drawing/2014/main" xmlns="" id="{D6F7C261-33C8-447A-B972-91BD921E9749}"/>
              </a:ext>
            </a:extLst>
          </p:cNvPr>
          <p:cNvSpPr txBox="1"/>
          <p:nvPr/>
        </p:nvSpPr>
        <p:spPr>
          <a:xfrm>
            <a:off x="0" y="4151086"/>
            <a:ext cx="12191999" cy="2693893"/>
          </a:xfrm>
          <a:prstGeom prst="rect">
            <a:avLst/>
          </a:prstGeom>
          <a:solidFill>
            <a:srgbClr val="9A0000"/>
          </a:solidFill>
        </p:spPr>
        <p:txBody>
          <a:bodyPr wrap="square" lIns="900000" rIns="900000" rtlCol="0" anchor="ctr">
            <a:noAutofit/>
          </a:bodyPr>
          <a:lstStyle/>
          <a:p>
            <a:pPr>
              <a:lnSpc>
                <a:spcPct val="120000"/>
              </a:lnSpc>
              <a:spcBef>
                <a:spcPts val="0"/>
              </a:spcBef>
              <a:spcAft>
                <a:spcPts val="0"/>
              </a:spcAft>
            </a:pPr>
            <a:r>
              <a:rPr lang="en-US" altLang="zh-CN" sz="2400" b="1">
                <a:solidFill>
                  <a:schemeClr val="bg1"/>
                </a:solidFill>
                <a:latin typeface="仿宋" panose="02010609060101010101" pitchFamily="49" charset="-122"/>
                <a:ea typeface="仿宋" panose="02010609060101010101" pitchFamily="49" charset="-122"/>
                <a:cs typeface="仿宋" panose="02010609060101010101" pitchFamily="49" charset="-122"/>
              </a:rPr>
              <a:t>【</a:t>
            </a:r>
            <a:r>
              <a:rPr lang="zh-CN" altLang="en-US" sz="2400" b="1">
                <a:solidFill>
                  <a:schemeClr val="bg1"/>
                </a:solidFill>
                <a:latin typeface="仿宋" panose="02010609060101010101" pitchFamily="49" charset="-122"/>
                <a:ea typeface="仿宋" panose="02010609060101010101" pitchFamily="49" charset="-122"/>
                <a:cs typeface="仿宋" panose="02010609060101010101" pitchFamily="49" charset="-122"/>
              </a:rPr>
              <a:t>注解</a:t>
            </a:r>
            <a:r>
              <a:rPr lang="en-US" altLang="zh-CN" sz="2400" b="1">
                <a:solidFill>
                  <a:schemeClr val="bg1"/>
                </a:solidFill>
                <a:latin typeface="仿宋" panose="02010609060101010101" pitchFamily="49" charset="-122"/>
                <a:ea typeface="仿宋" panose="02010609060101010101" pitchFamily="49" charset="-122"/>
                <a:cs typeface="仿宋" panose="02010609060101010101" pitchFamily="49" charset="-122"/>
              </a:rPr>
              <a:t>】</a:t>
            </a:r>
          </a:p>
          <a:p>
            <a:pPr>
              <a:lnSpc>
                <a:spcPct val="130000"/>
              </a:lnSpc>
              <a:spcBef>
                <a:spcPts val="0"/>
              </a:spcBef>
              <a:spcAft>
                <a:spcPts val="0"/>
              </a:spcAft>
            </a:pPr>
            <a:r>
              <a:rPr lang="zh-CN" altLang="en-US" sz="2400" b="1">
                <a:solidFill>
                  <a:schemeClr val="bg1"/>
                </a:solidFill>
                <a:latin typeface="仿宋" panose="02010609060101010101" pitchFamily="49" charset="-122"/>
                <a:ea typeface="仿宋" panose="02010609060101010101" pitchFamily="49" charset="-122"/>
                <a:cs typeface="仿宋" panose="02010609060101010101" pitchFamily="49" charset="-122"/>
              </a:rPr>
              <a:t>①瀛洲：古代传说中的东海三座仙山之一。另外两座是方丈、 蓬莱。 </a:t>
            </a:r>
            <a:endParaRPr lang="en-US" altLang="zh-CN" sz="2400" b="1">
              <a:solidFill>
                <a:schemeClr val="bg1"/>
              </a:solidFill>
              <a:latin typeface="仿宋" panose="02010609060101010101" pitchFamily="49" charset="-122"/>
              <a:ea typeface="仿宋" panose="02010609060101010101" pitchFamily="49" charset="-122"/>
              <a:cs typeface="仿宋" panose="02010609060101010101" pitchFamily="49" charset="-122"/>
            </a:endParaRPr>
          </a:p>
          <a:p>
            <a:pPr>
              <a:lnSpc>
                <a:spcPct val="130000"/>
              </a:lnSpc>
              <a:spcBef>
                <a:spcPts val="0"/>
              </a:spcBef>
              <a:spcAft>
                <a:spcPts val="0"/>
              </a:spcAft>
            </a:pPr>
            <a:r>
              <a:rPr lang="zh-CN" altLang="en-US" sz="2400" b="1">
                <a:solidFill>
                  <a:schemeClr val="bg1"/>
                </a:solidFill>
                <a:latin typeface="仿宋" panose="02010609060101010101" pitchFamily="49" charset="-122"/>
                <a:ea typeface="仿宋" panose="02010609060101010101" pitchFamily="49" charset="-122"/>
                <a:cs typeface="仿宋" panose="02010609060101010101" pitchFamily="49" charset="-122"/>
              </a:rPr>
              <a:t>②微茫：景色模糊不清  ③语：谈论  ④明灭：忽明忽暗  ⑤横：横断  </a:t>
            </a:r>
            <a:endParaRPr lang="en-US" altLang="zh-CN" sz="2400" b="1">
              <a:solidFill>
                <a:schemeClr val="bg1"/>
              </a:solidFill>
              <a:latin typeface="仿宋" panose="02010609060101010101" pitchFamily="49" charset="-122"/>
              <a:ea typeface="仿宋" panose="02010609060101010101" pitchFamily="49" charset="-122"/>
              <a:cs typeface="仿宋" panose="02010609060101010101" pitchFamily="49" charset="-122"/>
            </a:endParaRPr>
          </a:p>
          <a:p>
            <a:pPr>
              <a:lnSpc>
                <a:spcPct val="130000"/>
              </a:lnSpc>
              <a:spcBef>
                <a:spcPts val="0"/>
              </a:spcBef>
              <a:spcAft>
                <a:spcPts val="0"/>
              </a:spcAft>
            </a:pPr>
            <a:r>
              <a:rPr lang="zh-CN" altLang="en-US" sz="2400" b="1">
                <a:solidFill>
                  <a:schemeClr val="bg1"/>
                </a:solidFill>
                <a:latin typeface="仿宋" panose="02010609060101010101" pitchFamily="49" charset="-122"/>
                <a:ea typeface="仿宋" panose="02010609060101010101" pitchFamily="49" charset="-122"/>
                <a:cs typeface="仿宋" panose="02010609060101010101" pitchFamily="49" charset="-122"/>
              </a:rPr>
              <a:t>⑥拔：超出  ⑦赤城、天台：山名</a:t>
            </a:r>
          </a:p>
        </p:txBody>
      </p:sp>
    </p:spTree>
    <p:extLst>
      <p:ext uri="{BB962C8B-B14F-4D97-AF65-F5344CB8AC3E}">
        <p14:creationId xmlns:p14="http://schemas.microsoft.com/office/powerpoint/2010/main" val="2205778045"/>
      </p:ext>
    </p:extLst>
  </p:cSld>
  <p:clrMapOvr>
    <a:masterClrMapping/>
  </p:clrMapOvr>
  <p:transition spd="slow">
    <p:fade/>
  </p:transition>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85BC2C18-9291-4448-9B52-95F3C0A118D5"/>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KNhEu27fNMcQQAAAQRAAAdAAAAdW5pdmVyc2FsL2NvbW1vbl9tZXNzYWdlcy5sbmetWM1u20YQvgfIOywIBGiB1kkKJAgCW8aKXEuEKVIhV5bdoiDW5FpaeMl1+KPEPeVVeukb9NRD36WXom/R2SVlW/kBSduAJGiXmm9mZ+abmdX+4cdMog0vSqHyA+vl3gsL8TxRqchXB9aCHv34xkJlxfKUSZXzAytXFjocPX2yL1m+qtmKw/enTxDaz3hZwrIc6dXtGon0wJqPYzuYzbF/FnvBJIjH7sQa2Sq7Yvk18tRKfffT6zcfX756/f3+81auD0w0w563C4QM0qsXPYB8GgZeDGjEi31ySq2R/hwmFyyo5/rEGrVfhknPQ3JijfRnp9wiDIlP48hzHRK7UewH1PjCI5Q41uhM1WjNNhxVCm0E/4CqNYc4VqLgqJQiNQ8SBRt5zbuUOcEMu34ckoiGrk3dwLdGkSqK6x8MLKurtSpAXYlSUbJzyVOjEzLGPL8qeAmqWQUZheBVrQX8UmVM5HudqkO8dP1JTIPAi2LiO9sda0TyFDkF02oGooQ4IiEAFKzkxT1kY5NlRhxhKYchTN3J1IM31SZMxWot4V0NtWNOIAZznndJQY6QELIripZB6GingSrE0BUryw+qSHfy426guoBd3w4gBW16B5xqjC0wxFhA3SgKnlRdYDMSRXhC4nFwCokMvAuGSATHQLfjIRJnJAKKkKhLxscn7gTrhNcU2+b/ll8J0+ksrxFLEpDT7tsIVZewo10KLDBMK/eGqYnIuwWEzcXeN2jcoIJ3zWolNhzsKFJedCqCymITR2fRu4X7c3yEXY84MaSVEyxjakqe1pixa5SrCrF0w/KEo3OesBpy/RqepSI1z3Scjf73tfgNsaqtKs/aguQ75PTZUHt2athXzKpLsKmqeHZVdanWDmvNv48VOqe/aUKfo99Pf2QTH4du8DiRKUVWy6bqPjg+N5YNjVGnEQ/0VP9oPbYlUVNbxy4UrLFQ/SUIdFPdP6AByv5Srn8EiuZNiYYa7uYXA3T6QQvgK3RfjBNw1Y4JJ+DCAfJLMo5cCrPRkp+XouocOwwbmwB9PbQJzHmSV/yWjOf8QsGEIznbNNMHdCET6c6A3hludloFdakHJvsAuGqSByClyMD+tAfmYka2HmgK/M5JlqqWqSGvFJemyINv64x/OTZdFCozu5KV2+RtmszhQ6xoDhc2SucD2v8N/3rH5w797h+liODQnsY29m2iB33NVdlTCCigXeHRKPbwWIsDFzJWJWtopheqztOeQM2s7pAjDGDtmSPOimT9z6c/emJ8Zkmzi9rdt4NAgNi6CpIbsF98VfHy1y4Qise7cmbRR6q922zl/v37r/9+/7NT0IUkfJQrBGs6S6Yy2Nrr1gs53sYMU4rt6QxoEJmsV3UBk9sQhBkOj6GUmSHcGs1YcQl1kColB6EYT+v8q4Zpv71d1pUUOR8i+7BOog9M3XmMHcdctYF7UiSXTctM4UKRtHduCXfuvmD2FPtQZj/D46moBgKazrQtQsDzZn3L8s2XjepmVZr/K/af3/n74n9QSwMEFAACAAgAQo2ES03wALexAwAAOQ8AACcAAAB1bml2ZXJzYWwvZmxhc2hfcHVibGlzaGluZ19zZXR0aW5ncy54bWzlV19vGjkQf+dTWHvqY9kkTZo0WoiqBFRUAlzY3rVPkVkPrBuvvV3bUPp0n+Y+2H2SG6+BwEHbpT2qShWKwOOZ3/yfiaOrj5kgUyg0V7IRHNePAgIyUYzLSSN4E7efXgREGyoZFUpCI5AqIFfNWpTbkeA6HYIxyKoJwkh9mZtGkBqTX4bhbDarc50X7lYJaxBf1xOVhXkBGqSBIswFneOXmeeggwVCBQD8y5RciDVrNUIij3SrmBVAOEPLJXdOUdEWVKdB6NlGNHmYFMpKdq2EKkgxGTWC39on7rPk8VA3PAPpYqKbSHRkc0kZ484KKob8E5AU+CRFc89PAzLjzKSN4OTUoSB3uI1SYnvXqUO5VhgDaRbwGRjKqKH+6PUZ+Gj0kuBJbC5pxpMYb4jzvxHcxPfDbuemdd/rx63h/av4tutt2EMobr2N9xCKO3G3VYn/1btB667b6b2+j/v9btwZPEphiDY8jMLNEEQYKmWLBFYRiExqs5GkXGDR/ScuGgyWraDFBGLV5piVMRUaAvI+h8nvlgpu5ljdR1jdDwD5S51DYu5cHhqBKSwEj3AeEA3D5KxyfPZilePziw3XQ6/90a2dVkbUGJqkWA1IK02LwnXSkm2s5IZr7kxGSrCVQ5CNgPVoBms1Pnzgso2cxwEZYxIEuvqy4FQEhBt0PVkJazvShpuyl9rrnASxsOmB3A63QpGktNAbEV9F3VVy0vxTWcHIXFki+AMQowjmzmb4KwWyXvJkXKispGJTGqIFR41TDjNgVz6QHvBzit6hisyiJE6AXIDxGj5Y/omMYKwKxAU6xXmBdK49fn0v4Jxq/QhKlzY+8YXf6d203j5xDlI2pTLZExwTDlluDoJP50Qqs5TDcCTUaiiTwjgr76r4Vv/2NGieWeHT/H8nYw36gCk5jJZ9EvNVCyqrTem0bETXXCU0tiDHlHhMvEhwXHBpoSpgQiVRUswJTXAka9fWU66sRopvYA+tv91CL0+4LE8THG2osWBQVII8Oj55dnr2/PzixWU9/Oevv59+UWixrAaCOnV+W11/dr19ReoLS25Ltq2KzNUc29K6exMvFsz2CI5Ctxp2b4pyof2Mi6L/JsY4tarkc3DX+qMKXw8DVqnkWsNKcP0qXP3XVbju/BIcrC3ASibg0Jz4IYBjU/CMY7kcrAV+SEF+178uvpoPU5A/b8i+p4d/lYj50+r9sPFgiMKdby13k3HJM4yj2zerB1rz7PQInyA7r2o1RNt87jZr/wJQSwMEFAACAAgAQo2ESzgBcUK0AgAAVAoAACEAAAB1bml2ZXJzYWwvZmxhc2hfc2tpbl9zZXR0aW5ncy54bWyVVm1v2jAQ/r5fgdh30nUvbJKL1FImVWJrtVZ8d5IjsXDsyHbo+PfzK3EggQyrEn7ueXzn891RJHeELT5MJijjlItXUIqwQhokYBOS303TRinOZhlnCpiaMS4qTKeLjz/tByWWeU3F9yDGarY4g9bN3H7GSLyPr3OzhgQZr2rMDmte8FmKs10heMPyq6GVhxoEJWynmTc/5svVoANKpHpSUHViWn03a5ykFiAlmJC+rcy6qqI4BRo83djPSE3r6vLtT2R7IomysvtPZg3JalzASZJvzRrmM316VzA367JAwV+lqZ9vzRqkUnwA0T388YtZgwpeN/X/1EgteGES2tVcfsSjhnKc6/YzUd2YdVVgLmQcXX0Fnx5718eI5L/GfY9MuwpOX0xeTwaCefSUwkKJBlASds4mS/7+3CjdH8EeIy3nRcf8ghsZs1qs5f2Bd8LyiOSBlrHhtKlg6cKNiF285S+XD3ZSLLaYSs89YlGAAvYejCJswZb5W2f1jBmBLfOVkhyeGT2c0U8tThNe+AH7t7ycfG0FhvU25CvsgtV4Wpu+lZFrDwROxXNYSBPOG6nAvBpKLOZCSs5iQgzvSYEV4eyX4aUHexmJkhODL7T+skKKKAp91WZj1DM6fi+77xajt3ar0f0mtJdz+4nSI/xuipXCWVnp3yQ5nXid7hGdmGnSrzBDUtNBPLEtjzTW95CowmIH4o1zOtYN4wrk2OO5a60hOkqiHKCkP8vIH9KXftZUKYiVfjUCoWy6mOOVpCip/lMbAu+QdwUDRqdUpT6OYXKsygjwJQBYZOWxANzOmaqGKkJhD6H1I8DeeOhqSOoiHaq3e7WGrYorziOjStJPirZUYl7X0CPY6Lj6Fc4youwVTqW9WqfzwxCOju7M5TDOTPXFJAf4auocre3nSdSg+W/yH1BLAwQUAAIACABCjYRLOD/HHIQDAABKDgAAJgAAAHVuaXZlcnNhbC9odG1sX3B1Ymxpc2hpbmdfc2V0dGluZ3MueG1s3Vdfb9MwEH/vp7CCeKTZxmBjSjuhLdUqylrW8O9pcuNrY+bYIbZbyhOfhg/GJ+Ect91Kx0gRQwhVU5fz3e/ufnfnS6PjT7kgUyg1V7IV7DZ3AgIyVYzLSSt4nXQeHQZEGyoZFUpCK5AqIMftRlTYkeA6G4IxqKoJwkh9VJhWkBlTHIXhbDZrcl2U7lQJaxBfN1OVh0UJGqSBMiwEneOXmReggwVCDQD8y5VcmLUbDUIij/RSMSuAcIaRS+6SouLM5CIIvdaIpleTUlnJTpRQJSkno1bwoLPnPksdj3TKc5COEt1GoRObI8oYd0FQMeSfgWTAJxlGe7AfkBlnJmsFe/sOBbXDTZQK22dOHcqJQgqkWcDnYCijhvpH78/AJ6OXAi9ic0lzniZ4Qlz6reA0uRz2uqfx5Xk/iYeXZ8nLno9hC6MkfpdsYZR0k15cS//s/SC+6HXPX1wm/X4v6Q6urZCitQyjcJ2CCKlStkxhxUBkMpuPJOUCe+4HXjQY7FpBywkkqsOxKmMqNATkQwGTV5YKbubY3DvY3FcAxXNdQGouXB1agSktBNdwHhADw+Ksavzk2arGB4drqYfe+3Vat0YZUWNommE3oKwKLQpvipZqYyXXUnPPZKQEWyU0RpYF5vK85FQEhBvMLV2dGseA6XCB/Dvb3eZYmo3k0oyWeo3DFY+uN9P2W2UFI3NlieBXQIwiWA2b438ZkJtNTMalyiupoNoQLTgDMuUwA3bsqfGAP3P0Hl3kFi1xpAsBxnv4aPlnMoKxKhEX6BQvAJRz7fGbWwEXVOtrULqM8aFv5e75afzuoUuQsimV6ZbgWELIC3Mv+HROpDJLO6QjpVZDVRTGWXVWJ7fm75dB89wKX+Y/XYwb0PdYkvvxsk1hfhlBbbcZnVaD6IargsYR5FgSj4kHKY47lxbqAqZUEiXFnNAUL1ntxnrKldUo8QPsofXvR+jtCZfV0wT3MXosGZS1IHd29x7vP3l6cPjsqBl++/L10Z1Gi/UzENS58/vn5KcL6xdWd6ytDduOKnPXc2zD6+27dbEyNq/gKHQX9u13f7Wi/s7V33+dYOZxnQoNLuI3dfTOkYJaTRQPa8H162j1X9TRuvBrbXBjpdUKAa/BiR9rvAgFzzk2wL019V9psbtfL3wD/qEW+3dJuHPO/lsO/NPqPXztxTsKb/3N0kD5+u+/duM7UEsDBBQAAgAIAEKNhEvQmuqLlwEAAB4GAAAfAAAAdW5pdmVyc2FsL2h0bWxfc2tpbl9zZXR0aW5ncy5qc42UTU8CMRCG7/yKTb0agviBejOCiQkHE7kZD2UZlg3dtmnLChL+uzsFYdudFTuX7Ztn3+lMM912kmqxlCWPydZ/+/1buPcaoObMCi5DXbToBerMinwGk7wAkUtgEVL+/nqUdyeCMmbSm04372hra35MEbQmNENoltBKQvsitDVqcy5sXfwOCjsUtS+o1uXpyjklu6mSDqTrSmUK7hl28eJXvb4IViWYM+icpxCYDvxqI0+OtwOMOpeqQnO5GatMdac8XWZGreSsLf9io8FU973cA72HwfMosBO5da8Oijjx6B6jndQGrIVD3rsRBgkLPgVR8+359QcaGDcLiugyt7n7pZ+uMOq05hk0u9THCDFZeTW4AUaTc7B2e+K6jxEQgm/ANKyGNxgBqPRK/+MCtVEZdqSBNnt+RIXis1xmh9Q9DJLDw6JtW/dOhfrjD1kwQioaoQUxkUXbu0FNfTy5jpxcG6UdU78KSpSUqChRU2J5FIPzuPglwf1HwrhzPF0U1QNRvY1VJ7hZgpkoJaoCPs8dNc7V2f0AUEsDBBQAAgAIAEKNhEs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EKNhEvZnKM3dAAAAHQAAAAcAAAAdW5pdmVyc2FsL2xvY2FsX3NldHRpbmdzLnhtbLOxr8jNUShLLSrOzM+zVTLUM1BSSM1Lzk/JzEu3VQoNcdO1UFIoLknMS0nMyc9LtVXKy1dSsLfjssnJT07MCU4tKQEqLFYoyEmsTC0KSc0FMkpS/RJzgSpfzJj4or/9acfsZy39zyatfTZl39OZK5T07bgA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EKNhEtfiFvqaggAAJEgAAApAAAAdW5pdmVyc2FsL3NraW5fY3VzdG9taXphdGlvbl9zZXR0aW5ncy54bWy1Wktv48gRvudXNBQskACB9aBeDjQK+GjZxMiUVqTtmQSBQIltiTDJVsiWZrzQIYcFNrdFghwS5JRLkEuOOQVI/kuAnWz+RaqbpEXKkkzaE3FsDKvrq6quVz/kXnTvBuo6YtR3v7KZSwOTMOYGi6j/A4R6c+rRcBySiLCouqPcuoFDP+jBHeU0oEbMDhw7dFQ+GvVraCA+qNuRu1oX3ppKs4E6TdzAXaThlgpj55J2LqkwpjXqaq+6JyKWG5I5Cdhhqb1qbvQpQA8iEjI9cMjHvpTnzg7lZ3AR2o4LfFG/3eTPNtW61Zr8Qc16q9PC24YsSVIbqS2trtW2nc55R64jXGu2atJW6TakhoTqrVb9vL2tdxotCd4G522Q0sTnbdTsNJsNbdvADUAjWVa0hrrtSOf1ugzacPdc3Q4GSqdWQ/V6XWpq21ZbGig1BNwSyJClLnegpEmK1N7KilzvSmigDpRBc4s13FZbqNvA7Vpt21QUqVbbOXc3u6y7dtTC00nd+YzAgyE4OMpzq3oguXrzdRgCs0X8lWczggLbJ28q3//ht99/+813v/nTp6+//fS7v336/T+/++NfK0mKinROAalleWpMBDIX1z8orVcVYymjsC1bHFk6cp03ldmaMRqczWnAwOCzgIa+7VX6P4zzJ5ldESTdkLAM7s6ek526jvgUhSW6IKfhOQWaU39lBw9DuqBnM3t+vwjpOnAKmbl8WJHQc4N74K6dd1R8UpHnRkxnxM/Zh7v8KQ5bQc+KCDevjflTCOnZM+KlGmviUwK3U/m8R/agGzdymYDKdf6cgq7sBdkLQIM/pzEBaMmDOvx5HsTIRwbsEm8Bp3V49gMJ80rilnkSRVfrVdl8WoV0wZ2dxz0f6EecR6EDBQtuYY0/hUB8glxhoSglbhPz1/YYk9f9XtLzQQsEN9tcEpIQOVam6uhqLBvvp8PRxWiq6BeVvhpXJeJl+aNGu/ux3mr/uFdNcAUlmVfycJiXhYSwVq2YLMOajIZTEIiHUwO/syp9/rs0dHRtDXUDV/rJf0oLGE/wTaXPfxeBXk8m2LCm5lDX8FQ3p8bIEn4ZYgtrlf57ukZLe0MQo2jjkg+ILQmC9uyGBEWe64gB3rLdYE0K6NNGV7JuTCfYtCa6aukjo9I3aRg+/ERIttdsCcmztCPkuJE984gj1EKKiHHeXkC72KMh+MeWLnBS33aDsyLaJ/KtblxMrdFoaE6xoaWUSh8HDtJCm2sqL2gim3gCMkIb1vKXwaci+4QEJHteaSGX+sXlEH4sbsilu1h68MNeYM0YQ0jGJCgAhMTBE8g607wdTTTuQ1CIbLSyo+gDDZ1c0mRDV0C2bqgjSE3Vysi3uJhUNgTeDeaQOmTOCsi7wqYpX+CpMnoHOQ61OSoJGr2FknxbEvQem1BD2CwAM+Qb/ULmFcHLMC2QtAbnNs937wHZ8znguDc3Ll1HQOEehjIR1RidldZk4i+vIZC6PDxS7bFgcLZ4W7gbAqaEDixzBXRBG1KxxrPry2v959OBrA+xNoV000a3U0t0Sa7Utx9QQBmynY0dzAmakbm9hkp4gDHHdcQYj7ww4Vdr9ytks6T/fJG0LkPD7754gUm5hnfAMtgxgzLYpqzYc9q525IZvNAQnutHrSjigBebYKrYkCf66POEKHL9tRd36c8RqEfjygbrWTte76/iYfs/GGPGLVjRoaMpLi0FwrAS8yUHFk+vFFA3BqBuHPdzaPj8lFpKgDFKZBgUvULMDXguZ8gNeLSciFusmLoFm61bMuOnjwJgUatx1A7Hm58RPQKH9MdSnZE7Cvslj9ibeCMDa5cIf5EoZ7ZKuaXF0q0hGG6AzEWcVCDVc31+hiom9voKp66IV4PcfG7p2nNEdXvuvVgRwM9rnzzdh92F1BdUz47SvI4XpZ+90pB4ipNY77jcBuKxQAvHKlOfr4qYieWJejlVZUPF/ETB69krjoPq4D4ZWuZ0KCtcApSJb7P5ElbhO37OKy4rPhFoeCCDvGTyJrHD+fLfv/5LcTF79sRUlFB/WlYOFD/vmvhR3i8Mykj0ywJyLFnJQ8VLQWByoEqh//nXP/77578XweqQn5/lxGLHq5JPfX7DVUg1VEASRdmyZPXyCorEFDVB1yFsBUsKuZInb6Hvia1+pX9lh/fQNy1KvbKChON5arLSNuxOuGvmuQEpCX/1QsQnb+njqaxp4ugPJeq58/t49XXg/JLc8iGPLsrIUy9lA5rznkjiuKy8TLG2pU0LOkL8vusHm4NL3SNhd5/i2dDCWe56JmAh9cb8YuvpTS4w8Hs4SOM+C/mJPn3LckRL+iGJXcKVpexzjsGEMd8qZnh3tH3uCS8dJ8OaEPb5bqgHi4IaTybDnqfvo1RVEde+/TvbixLEI+2J4XDGSoYylu+I+/wG+cie8GeI+/wmX1BGcKh7AtofySLTqzjFDrP0IoEDHhKIFpXwpG95Hm7BkF/JRhmTEkKe06cO6Yt10XJ9ktQyp2UNrh6xuBc8bl2uOGb2IKYd8a8ccgO73K2eTt4ec5lHjme2mAfUXzb64v1Q+ic8h/I//upg3xkxFbGHFXlTgUOIPV/yNh9VUCLjTYW7M/5+5hhulTYz3ssySGHNaagvmrno5aVUBryFl1NF41I/DepVn/ipVz0VoV4i9ngAg7U/IyGGHHBJmpx5WpZ7md6C3YjNaB52ZDCLZ0sQHcDpKMVkCLm0Ehuqx6SK37IMsK1krkc2JG1UGULGN6en34ugOE7ntsyG5I5lszuhlC6CpNPtUjHLnR84ChOnsYO4eKRk0TF7FonpH+hW6dKTUXZgNUrbNM/3LGtMyGXuAWXAeywAvWp2lYUu9eRb1n0aQEHe0b86+B9QSwMEFAACAAgAQ42ES+9ftoEPFgAASHUAABcAAAB1bml2ZXJzYWwvdW5pdmVyc2FsLnBuZ+3da1hSWb8AcMtuY95mpryUik3TZbqZ42ipKdplmrLUMk0zJcUkw2sGKAiUltpU+nbzUipdpsy8kJriDdE0qZykJhUShYzUhAAVN6Cw4dCpec/M1Puc53w437bPI4rutX9rr73W2v/1/8A64+u93chgkYGenp7Rjl+27tXTm9Wup6ffOW+O7i/3W/1v6H7MSNy7fbNeRZfVqO7NLJTnbk89vcrs+eqw2br3X8X/EpSop2fc9uF7BjPuboSe3vGBHVs99yWFigd8zq7BDXQMyq6mzGjWo6XOT1iKWnFztdFW332b32wO95hn4BmybcGZuq++yzu9c8GpX+bN+vrS7p9s897fHDcBlYXKTr8fSqf3+4OoBlWzsdVPxYThyX0Ih5ey+lLVJo4RiS7rcm3cwEtCKvrQ1AGQNHRlvxpraHHoxIw5/3ip6PIQBfc03Es2Irsd0Y6PwLVTQvf1rd73Iz4/1iIw/HrffhXGvJ2HF6213zV6+AvH1EXp97QI2Wk4PlFxB/582ennmMsRnx11yLbNo+b+XGDTTlxSh7WEhIU7tOjpG67/y4tHw8mjYSYkrYo/P9w740vVyVzvu/a9J37h5Phqwd+KfiyfM8NzF3j+LqP5/mFiWCK5kWH59/JyS9P2Wfae575w4h9tM2fAZvM2H1ryeZN57jL9tv3zpjy5Uj/VYmzP63K9AL3PTvi/QQaHZkMQBEEQBEEQBEEQBEEQBEEQBEEQBEEQBEEQBEEQBEEQBEEQBEEQBEEQBEEQBEEQBEEQBEEQBEEQBEEQBEEQBEEQBEEQBEEQBEEQBEEQBEEQBEEQBEEQBEEQBEEQBEEQBEEQBEEQBEEQBEEQBEEQBEEQBEEQBEEQBEEQBEEQBEEQBEEQBEEQBEEQBP3/QWOv48gqblcc8wsf/X7I9tEJ2+XzDG5+4XPfL8/wNFSuHPvhNpcZ1RP2j3KHeLpymV+F/+dywrrTpz4DdXXcZYr8vCI3DeeFt2w/SZsZOOOzKnroGmOW/Req/vSE7ZyUBUmrTyw88X+Aog3C4xigXDI1QuG7gZMvG5kwcori8dJsJf2NRbd9KXI/837WUP3TScf+OAUmugsDUxLKTP92iS2jhoZkCX04YM+z6yS4oj+xtMGTqAacxGIqaFFQda3MODyueWpY4oWYvqhX+90JsX4gsyprtIRhGyoAsRXIRCFSClIk1wqRIs6Pf206h7FpEZX/docrUJ1AjHYTYQqD3zti3vx+MZuBS+nIpRqHs9xVZRbY3yx6NwdZv6zB9feJECIQew8puwUDj+xn5Fox7VIG5zeyQwlicoWqFAEeVTyLI8kkChxDNbBNin7CH3EB497ZMdQTKqamGA6Ozs0Cx0glomfWrAZWH6jIZaiH9NnBBEaXpXMH/0XjWp9N4+2xfGby3WIkJagBWONLu6VNTnhHFIutkX/uVRCpj/nm8Vp4mtiVP+WtQHU1dDlSvq6V1rKJhPeXzgTMrQwuO68wuvOhCcYO6ur7K9LvwpstsOnnIYZBx/ph7ilKOLs0L4AcOn6bRH67FFav4i+TsjDG5Ot7mM2bA61lLJK8GqdlZKFPl2MR3YdhKg4zEhlJDwkp5tVWsCW5x/ZcKDldM62lq6Kf/tIYk6G2VsV6EcsA+8tDfq9cgfzbXqyZGFdjbcGoJbYe+funJmdHX+94uYKSMhGJ9EWb0VXvmrkdJVpNQ3b2VJVfaRqnBN7SreCnEd8NsVMOmoCcjDjEjBtvtoPSi7YBqPTdsy+4LD1isaQvaBOzqZzHnky7aNbQN15SfWtVag+ZdqJ7XakySOEP4rb9jqXUXO+t2G/TZ5m2MC8ddY6obIMVnTsqjhk5Fw26CpFHUN9LGtcC9htYxQbhIxurjz8Juh6bMfdds82/u4fKsFu0K0TGavKKI0hlh0ZV9cOiHuKAq7GXnXl7lnqSWX4/hxcWTKUB2JCH3Bgwr5hX4VYTHdVy7/qPpJ28bhUmnTPV7EkrXmIszTDYDvAFvkE37hbS/cOqt1F/PdhGi7NZtfU8S34UNbPLucChCpDeZVAL5LFeZyPpXNzjEZZz15qQY2Z3uQnNLOqWpqRgxbef+m1/xkl8TImXsh6wot3ApbASFktU0sBp/FE60j93fngq5xF5PHBmshiTM6fSRR+lnt4rYJR+t8t1fpRYHA8CJovuSBrN2jsSjli035l5QFUtdy+u4M/3Tvy5L6ZvGreGvlbnZ1YmEqtFAz/TkODIDmleQ7/9pz0zTgav9/WhNA6xjRbDjSUDqBF8fwqf7OOGqcKtyTm4TjdDpXLIT8f6V3R2o7fUiAJWlnY+ui9zz6t7YOuE2mpKiBhn5/A2lCYS2waOuWIdGKSxNNgajZLt/nx0wDuXokBfFIiTPu6pEU+eEzu17W2xjb6irFCUIFumdmO5Kfpb93yYrZ20z7EVPqm8FWBOZ27BkgCfKwWEwspfw4ADEV6h8cROscxJxt8nispum+ecYlQ5LRtk2Ljofhm0Ly+uM9YOPZcvCgdQYuBxH6Cgp3Pcl2ZorL3iOomUJXK6lBineLqa+l6jZMIltT9fL1J4TR1wwLjewXN6BfcnH+0lMDuHFIrr/ZW49x/35thIOWmOSBl/Q85xkws4RVSklpir0YTiR2+n3eTQZ1XGEUXBjRTwPQrHIE9covRvOz14sgIO03q84N2pCGZwuT5gXEhoHCL3PB+nIvQNAXwx2GOCbePaN3mDySppCUPmu9KNkxFKeidGx8E1g3FKkiIE+5hPfsd0B+ReqYH1R6jOTiTYwtBVmTXkw1UanEWgd8I1OkvRXN+bUPFLj+TaoF/A6vQecG9r1bZOs8fpdvfgKdfw8LZ3/kvQSieBh1MTDP/zgbpgGc4QsY/8JKaeais/H5eCVHyYs/QpcqAmoXMEz5LnKJxxwcI5LDpjLQ2pxsSJ7C14d3ji+KkpmyOuvVmOHztpbtTrbq3BVA6TMpJ0rYiZ2J/uNe2aoykFEpniMs9o4dy78rats6lhx0uqjToulFUEs0v5KlLPECAXT/vhAhub1qGl0kIc75URoik5qbAh9EMbqHwXfGqDxhrbgFZk0vIX3eOFhFUHCfciQtzVAwRyBi+Dp9EyLNmVFcXf90rNWnTTw7yedaUOjD6KCWIf41EVlj5IZL/xDwm4Ec1nvOYQdsYM1NaQtxP2gA0DXrGdzStxd/PrqYsBzEQ5jYfXeoWB2hKH9qNjdzuP7uIoHirpXN08sB90E1AHBPHkp7YB/O1CwsBV7qbmWGlSnfpHWF4jot/u40AtYHnQ07t7mcF+K+oMfbIsKSf8sqNKLc/BBM8Kf/PLJnJVefhhD9dXKI5HDmmNG9KLz6qr6WZuVFcPfrUDGKFfShMqe8YtKBH7pDRNk80tqWtJVGflEZriX+xvXdGmaPhvD2AFwrQK/WBGuv09DQFhes3gsMCf5GVaylDQGKBYZTqcyjGLoNNGW90nJ3h8xuREsPOW988Fo2KW4llXZTMD6abAhG00fu+69F7RTme1PwJRHL5H6h46DZQ0F3crLsrRq04VCg0rpzl91PG6qkk5TQRkZXRKpYkP/93568j6QN8eNAxxHmbuXfj2j5vPm7+NF46L+598JybW5rywyc3KGJSvOVuPqharOHhNrVVuyaXLQnvN2KxbvCeegAW5H7Mqy4jb1XzpqjEx51Gv7uqCTRfDzg1aA2cR6jcSzgM8nqLrNN5xNAw/aG7wayP+nbmq550mdGIiZVLVfN9KJN00iVTIFdrdncT4QkVr90j8YvsO/YfdmJHm0fOMQSDlvepAlXSxqD41UMVz3OQEeKD4QQkZm56PWtvlIkZGrqmegR0fYwJ+Sym1Ge9rWMo8JOD5LolWotZmGsGqA5qOsv51ZAn6XrAhTFDTejxJ7k+PAe8xfw0mhUosX024cwWj08o+Lmt2JVHKoO8m9gMb62a3JijRTFzKN905XPeUa1UvXN0FnSyz9r7W/FVkZLxiYfsiTnriqN/y7ITtFXRBb6jW92BqoPasrE/VDli/9NqwHsDcKgT8+esVsylOqYasq1cJIUxewsbvM2scHnZoXQF3Wn/WeNRYTVbPBu2WIpdXjdbrFDVpn4KvvUZWAsSVAqGRuKwcf27jwnYhi3tmk3iUSLft7bq6qINqxq/VLN1FVxE7WWDbyXrg6lrPMo0EaxXs9YpNznqxJx0W9+qdNczzPUN77203OrNm5IFZZqqLue5EGQzRt8j5m1CZblXv6sq3iadtbNfHW+mruqaFxIHF7qfv01IBCdXLONyPVm6jtppwCacLBicESqyV9fZPWzixWm7AcTSH9lX9D9gr4m6UznkWZlpKmQpeaoEoplNKUKsNl/q6lpa5OUW3vtvH+p5zLOUAp5QbwLxO17zqrh7pgEk3Hq2ZF8heXJTg1BRS7LKlTJNVQ3mJct1SduX5IPp4TdofRZHH+D750fGLT4Utq+AKf7gkLQx1UTueokur1lLyxDG9NzVtMM19lZzGICrObFKHkANyy4nkCjKRv3IAxaxnyWdX8mRq7tmjtZiSwhuYMofq4a4D1mSiC2AZ7sWoLU8+P4+ULWAnHLf6NBjc9L1ghBjLfdz5D2mHHNTbf1u1oMdhWXr2qDAhEpxSnsoffIVY+1uPtrbYy9vxwm3YftbkHwoHjXOze7o8gc10xqUHSt9eH/RbNtKld9YwXNxl91PbUIqSeqVmZx/pumUotTBmvYY9d7jo1/qhbQDXJElg/gIdOKuy0zh8YePTVyh3Wf4Au1leM+Dn4wac5Ge7yTkSP8p09wDmVCVXNcxRDb+eABRTS1CZNbQYk5kX0wKJ2qt4g6H+oIiyCpowzzny4+QVYZGkHmeau3XeNW9PR2WeX9ym/OFSufM5ypIXhKcRA+mDZ5/RLp3q0H4juJrZk9g8TDSaO2xGPYCzVFy+vTZCObFKnI8TcI/fsw1wwjNHeEU/Bs0NU6btWX1WfLo3vW5R3aoqMb68Ocsk0i5z4WRJ8YYut8NVdO3gS2KHZ/TBbSKGSTL+9xw/VS/vRbC7vRxc339z6HbBEjmbocEo6lnE2P0vSptbfgdJw/koSYUfu5wWRLAKgQsWl6um6KpkIdpD1eeMM5hUxvTl16pCNz7ANRFMjtzx9ofNrRvPD2e6+8VInIzn5oQtQFMda4ewk1m5ncTC8D+DHMexh/PtrJZligngvRK2KTo7iql9+vYiu3VRUVTtpP1kP7KTBzYMjWjCOIuLBh2By090g95NRgUu9MZ3lL/d51kWPZnFousCsCT/bcGz0PB2Q23PaeyJDJ/qEtHClpLigm5Pqr47aU+DQbTf4L3TNGxyaa1Asce0j2vCOp6Hp6RyCNTZWIpPfll1qw1x8gXdPtriibABcELDww7y085+r+/HH0vXXgyXRl1qM++lTLvweWRp3jqww13TbG8sF4u6nWGHuvmOmyIBkKppJMIWtKfsHp3COS/9eH9Tnre89IETfReICl85Kqi7aim4DF1MoLuShO/RqPQeriI0g6aoo6FuKOSJK+iGcbIx+xRVIHelO+6Yb81VuYlXTexLd8n4etKvtgHL8cxI4US1LpDKcV0+GlPbn4zmDQcyjyEmG3RhxESnHd9t4TF+fphfLvHNtxQOqAuseKAEx5Cpnma1mpCVbY3FHdNuZMOjZ4JkjuHChkTEhvTV7IMLSln1ZkQhWUGPPyLFVkxN+/MPKR7d8XPDVOMWZ+yJVrugBDSxtUmuqjXz05R30agJlHMJsGC5Ta5/9yvzO8KEye4dG8QwHjqbPOKdYzm30mCruAEduh/bGd+n4hSvo7jYAOfqB8/AE1dY1Yi67Uu0cJtWrsrSffcDa/4WwSFVoHDk3I+VQ4mbTVVShkv97C57fmRnIW04JgsTbGef2XN2iI1OP39rP3GvZiKX0aQaCH1NSCqkkoDSRjvyVGc458qj+2brH90nmR7UXdxuU7SPAo0wOQpEaWfqwj6C+AQ2WYr5Bk9LFLOp2HRp/0ysxKG9j7/BPS1mXdeHpy1o2v5pUTI6J5QI9KR1fROsUk7sreA38u2GsEUybNPkH17XwgOtvXSL8Eal3fd0n2kf8vRLnPa7jvVY/3wbypQ/2anJuzBgajybfFAXPsfKd1XzRrylE0T+46MDR6m31ysWhWLu9Cq37WTVHI+ZWp7yePwdSBRkbgRczomJk7F/rYWhOkahlrEQalYVnZmJtpMOSNF8fg1C+wpFGbBqm1U5/0zY6fsfntBUS7wUSVaODWoLrJ0UPz0eD4qAge+2z/6QLFCxXKqGDSsHR58svJrhc6PsuZ92QBM1ugxBwFMEXjymfUXiPa69eVvBkuGM/CLnXIeHH3MBJH0f96mIfQtEyRs7kG/QyTCAujOWeC/CNavLtPFfK3v/e/mYiu98tTQ1cBh9PfnpW9Dt8AQH4YNH8LNAxQDbb3kuyUr3MDoGt7L/c7UntUySPdtggnervJ3NWjeEp6vAvbEjzrFMEVW3RDmzLTXPFju+ja7Y8WGA4MuLxoPCBeyvZZefiIyjUjmjaZxm84fw3g310666yutWkqDb0nWoj+mYkwf1gUV7mfho/Ki0eET9R5y2MpZ/1q6ZA1rexJUJj328ZTZuj3Xzdffbs0KtegROhv/ao4XBQ6pC92lfbIcBl3f45E9efpJfvKs3cSIb2I2WgGuSeQzuBZUeTQHwh6L/TGhYbmQKHvnB14VOaAi83KZsNKPrIgWGZ0bJ/JazKrsRKusHcrmd85bwUWsXHB1N5+dYXUNop9k4T6RVE14LPvEhHVOAUjLCtPGhrfwaXz0cubS3sitF9aFSY0ePCf2ei2SNmiweewOtTX+g6Os/b4uePmB4vQZ+FvESEDlW47tELuxJ+3J6OQamyGq92rmfsiRnbyibZ59xUJt3OlHSxehVxYxWTr0xZ9QR3lcyzbZXNsTSn131MWMDu51eeLht0C4wWSckVny4ykGZ3biMxfzd7SPUaVSA3+r2FqVBNokvUs5TgRHNMiZqNK95ODESY9qIifCSZCJDRxbghAtOoJv4vVbXPuwouZ+6TH6FmnI4bgHhfx4ZsidvGjoZls4BWQv/mlQr4Hqcv8uefn+XWBg2yupgKxO1F5v3wrRX7YkljT2eZbzxkpzpZXPf5FRUyw3P3MYJ+4GKURL3WPSq+B7RmR6/R0Iy0ydfPc1mkBQ/NTbsMpQ9m3rOWhHHMv2Lkot6fZUkCfljQ68mukAzTp0q6F/Q3queXUFIRtjGgu7Jg6fNsR+SQZLBtgyY8kNkMjDNlApkzsx/ZAB1QyKV8zujYk6Wnc3n+cGWmEUfcpWoXfb//I+e/p45s+xf32pZraIFyQeokv3/yH86zrFR6zqD+datX0gHnjg5T7/noY1aANNmKg+x921m+1+x/Pwg7k++a9+3MrRgnOeuGZH/aTfMVgmcUbAMe+2R3xMs48fPK6qNu74oEGyYHw6IKFo1auvsUy3mM7+QomR51FDlItA2gDxGJYNohaRRaoD0vvClXTjrvtL/uH8oCLO7LTyT9KbnvZ7ua8c2760Vmw+l/hdQSwMEFAACAAgAQ42ESzeoczFKAAAAawAAABsAAAB1bml2ZXJzYWwvdW5pdmVyc2FsLnBuZy54bWyzsa/IzVEoSy0qzszPs1Uy1DNQsrfj5bIpKEoty0wtV6gAigEFIUBJoRLINUJwyzNTSjJAKizNEIIZqZnpGSW2ShaW5nBBfaCZAFBLAQIAABQAAgAIAEKNhEu27fNMcQQAAAQRAAAdAAAAAAAAAAEAAAAAAAAAAAB1bml2ZXJzYWwvY29tbW9uX21lc3NhZ2VzLmxuZ1BLAQIAABQAAgAIAEKNhEtN8AC3sQMAADkPAAAnAAAAAAAAAAEAAAAAAKwEAAB1bml2ZXJzYWwvZmxhc2hfcHVibGlzaGluZ19zZXR0aW5ncy54bWxQSwECAAAUAAIACABCjYRLOAFxQrQCAABUCgAAIQAAAAAAAAABAAAAAACiCAAAdW5pdmVyc2FsL2ZsYXNoX3NraW5fc2V0dGluZ3MueG1sUEsBAgAAFAACAAgAQo2ESzg/xxyEAwAASg4AACYAAAAAAAAAAQAAAAAAlQsAAHVuaXZlcnNhbC9odG1sX3B1Ymxpc2hpbmdfc2V0dGluZ3MueG1sUEsBAgAAFAACAAgAQo2ES9Ca6ouXAQAAHgYAAB8AAAAAAAAAAQAAAAAAXQ8AAHVuaXZlcnNhbC9odG1sX3NraW5fc2V0dGluZ3MuanNQSwECAAAUAAIACABCjYRLPTwv0cEAAADlAQAAGgAAAAAAAAABAAAAAAAxEQAAdW5pdmVyc2FsL2kxOG5fcHJlc2V0cy54bWxQSwECAAAUAAIACABCjYRL2ZyjN3QAAAB0AAAAHAAAAAAAAAABAAAAAAAqEgAAdW5pdmVyc2FsL2xvY2FsX3NldHRpbmdzLnhtbFBLAQIAABQAAgAIAESUV0cjtE77+wIAALAIAAAUAAAAAAAAAAEAAAAAANgSAAB1bml2ZXJzYWwvcGxheWVyLnhtbFBLAQIAABQAAgAIAEKNhEtfiFvqaggAAJEgAAApAAAAAAAAAAEAAAAAAAUWAAB1bml2ZXJzYWwvc2tpbl9jdXN0b21pemF0aW9uX3NldHRpbmdzLnhtbFBLAQIAABQAAgAIAEONhEvvX7aBDxYAAEh1AAAXAAAAAAAAAAAAAAAAALYeAAB1bml2ZXJzYWwvdW5pdmVyc2FsLnBuZ1BLAQIAABQAAgAIAEONhEs3qHMxSgAAAGsAAAAbAAAAAAAAAAEAAAAAAPo0AAB1bml2ZXJzYWwvdW5pdmVyc2FsLnBuZy54bWxQSwUGAAAAAAsACwBJAwAAfTUAAAAA"/>
  <p:tag name="ISPRING_PRESENTATION_TITLE" val="江山如画中国风答辩模板（赠送素材）"/>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789c0ca4-0ecd-4a35-85cd-28d60eb91d8f}"/>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TotalTime>
  <Words>2790</Words>
  <Application>Microsoft Office PowerPoint</Application>
  <PresentationFormat>自定义</PresentationFormat>
  <Paragraphs>238</Paragraphs>
  <Slides>35</Slides>
  <Notes>35</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35</vt:i4>
      </vt:variant>
    </vt:vector>
  </HeadingPairs>
  <TitlesOfParts>
    <vt:vector size="50" baseType="lpstr">
      <vt:lpstr>Arial</vt:lpstr>
      <vt:lpstr>宋体</vt:lpstr>
      <vt:lpstr>汉仪天宇风行体简</vt:lpstr>
      <vt:lpstr>楷体</vt:lpstr>
      <vt:lpstr>隶书</vt:lpstr>
      <vt:lpstr>Times New Roman</vt:lpstr>
      <vt:lpstr>Calibri</vt:lpstr>
      <vt:lpstr>华文隶书</vt:lpstr>
      <vt:lpstr>胡敬礼毛笔行书简</vt:lpstr>
      <vt:lpstr>等线</vt:lpstr>
      <vt:lpstr>中華民國字體</vt:lpstr>
      <vt:lpstr>仿宋</vt:lpstr>
      <vt:lpstr>Calibri Light</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第一PPT，www.1ppt.com</Manager>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李白</dc:title>
  <dc:creator>蛋破壳</dc:creator>
  <cp:keywords>蛋破壳</cp:keywords>
  <dc:description>www.1ppt.com</dc:description>
  <cp:lastModifiedBy>huaxia775</cp:lastModifiedBy>
  <cp:revision>127</cp:revision>
  <dcterms:created xsi:type="dcterms:W3CDTF">2017-11-20T01:36:00Z</dcterms:created>
  <dcterms:modified xsi:type="dcterms:W3CDTF">2020-09-27T01:16:45Z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