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20" r:id="rId4"/>
    <p:sldId id="334" r:id="rId5"/>
    <p:sldId id="383" r:id="rId6"/>
    <p:sldId id="384" r:id="rId7"/>
    <p:sldId id="421" r:id="rId8"/>
    <p:sldId id="261" r:id="rId9"/>
    <p:sldId id="263" r:id="rId10"/>
    <p:sldId id="272" r:id="rId11"/>
    <p:sldId id="262" r:id="rId12"/>
    <p:sldId id="265" r:id="rId13"/>
    <p:sldId id="385" r:id="rId14"/>
    <p:sldId id="337" r:id="rId15"/>
    <p:sldId id="388" r:id="rId16"/>
    <p:sldId id="447" r:id="rId17"/>
    <p:sldId id="449" r:id="rId18"/>
    <p:sldId id="387" r:id="rId19"/>
    <p:sldId id="386" r:id="rId20"/>
    <p:sldId id="389" r:id="rId21"/>
    <p:sldId id="455" r:id="rId22"/>
    <p:sldId id="445" r:id="rId23"/>
    <p:sldId id="444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xyz" initials="x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02"/>
    <p:restoredTop sz="92573"/>
  </p:normalViewPr>
  <p:slideViewPr>
    <p:cSldViewPr showGuides="1">
      <p:cViewPr varScale="1">
        <p:scale>
          <a:sx n="83" d="100"/>
          <a:sy n="83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8</a:t>
            </a:fld>
            <a:endParaRPr lang="en-US" altLang="zh-CN" sz="1200"/>
          </a:p>
        </p:txBody>
      </p:sp>
      <p:sp>
        <p:nvSpPr>
          <p:cNvPr id="30723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072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072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hyperlink" Target="http://www.52china.org/edu/pic/cz/jnj/rjbxjcywxc/200605/edu_373910.html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12" descr="00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15"/>
          <p:cNvSpPr/>
          <p:nvPr/>
        </p:nvSpPr>
        <p:spPr>
          <a:xfrm>
            <a:off x="755650" y="765175"/>
            <a:ext cx="77628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酬乐天扬州初逢席上见赠</a:t>
            </a:r>
            <a:endParaRPr lang="zh-CN" altLang="en-US" sz="5400" b="1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1" name="Rectangle 17"/>
          <p:cNvSpPr/>
          <p:nvPr/>
        </p:nvSpPr>
        <p:spPr>
          <a:xfrm>
            <a:off x="3132138" y="1916113"/>
            <a:ext cx="247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刘禹锡</a:t>
            </a:r>
            <a:endParaRPr lang="zh-CN" altLang="en-US" sz="600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39750" y="1369695"/>
            <a:ext cx="496887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本诗的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感情基调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：由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低沉愤懑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高昂乐观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表现了诗人对自己被贬谪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遭弃置的无限辛酸和愤懑不平的思想感情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同时表现诗人 坚定和乐观的精神。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7" name="WordArt 14" descr="水滴"/>
          <p:cNvSpPr>
            <a:spLocks noTextEdit="1"/>
          </p:cNvSpPr>
          <p:nvPr/>
        </p:nvSpPr>
        <p:spPr>
          <a:xfrm rot="5400000">
            <a:off x="4140200" y="2565400"/>
            <a:ext cx="5545138" cy="16557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blipFill rotWithShape="0">
                  <a:blip r:embed="rId2"/>
                  <a:stretch>
                    <a:fillRect/>
                  </a:stretch>
                </a:blipFill>
                <a:latin typeface="华文隶书" charset="0"/>
                <a:ea typeface="华文隶书" charset="0"/>
              </a:rPr>
              <a:t>思想感情</a:t>
            </a:r>
            <a:endParaRPr lang="zh-CN" altLang="en-US" sz="3600">
              <a:blipFill rotWithShape="0">
                <a:blip r:embed="rId2"/>
                <a:stretch>
                  <a:fillRect/>
                </a:stretch>
              </a:blipFill>
              <a:latin typeface="华文隶书" charset="0"/>
              <a:ea typeface="华文隶书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88048"/>
            <a:ext cx="8229600" cy="1143000"/>
          </a:xfrm>
        </p:spPr>
        <p:txBody>
          <a:bodyPr/>
          <a:lstStyle/>
          <a:p>
            <a:r>
              <a:rPr lang="zh-CN" altLang="en-US" sz="3200" b="1">
                <a:latin typeface="Arial" panose="020b0604020202020204" pitchFamily="34" charset="0"/>
                <a:sym typeface="+mn-ea"/>
              </a:rPr>
              <a:t>熟练背诵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酬乐天扬州初逢席上见赠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》</a:t>
            </a:r>
            <a:br>
              <a:rPr lang="en-US" altLang="zh-CN" sz="3200" b="1">
                <a:latin typeface="Arial" panose="020b0604020202020204" pitchFamily="34" charset="0"/>
                <a:sym typeface="+mn-ea"/>
              </a:rPr>
            </a:br>
            <a:r>
              <a:rPr lang="zh-CN" altLang="en-US" sz="3200" b="1">
                <a:latin typeface="Arial" panose="020b0604020202020204" pitchFamily="34" charset="0"/>
                <a:sym typeface="+mn-ea"/>
              </a:rPr>
              <a:t>注意易错字的写法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1400"/>
          </a:p>
          <a:p>
            <a:endParaRPr lang="zh-CN" altLang="en-US" sz="2800"/>
          </a:p>
          <a:p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怀旧空吟</a:t>
            </a:r>
            <a:r>
              <a:rPr lang="zh-CN" altLang="en-US" sz="2800" u="sng"/>
              <a:t>           </a:t>
            </a:r>
            <a:r>
              <a:rPr lang="zh-CN" altLang="en-US" sz="2800"/>
              <a:t>，到乡翻似</a:t>
            </a:r>
            <a:r>
              <a:rPr lang="zh-CN" altLang="en-US" sz="2800" u="sng"/>
              <a:t>           </a:t>
            </a:r>
            <a:r>
              <a:rPr lang="zh-CN" altLang="en-US" sz="2800"/>
              <a:t>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 </a:t>
            </a:r>
            <a:r>
              <a:rPr lang="zh-CN" altLang="en-US" sz="2800" u="sng"/>
              <a:t>              </a:t>
            </a:r>
            <a:r>
              <a:rPr lang="zh-CN" altLang="en-US" sz="2800"/>
              <a:t>千帆过，</a:t>
            </a:r>
            <a:r>
              <a:rPr lang="zh-CN" altLang="en-US" sz="2800" u="sng"/>
              <a:t>              </a:t>
            </a:r>
            <a:r>
              <a:rPr lang="zh-CN" altLang="en-US" sz="2800"/>
              <a:t>万木春。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  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92798"/>
            <a:ext cx="8229600" cy="1143000"/>
          </a:xfrm>
        </p:spPr>
        <p:txBody>
          <a:bodyPr/>
          <a:lstStyle/>
          <a:p>
            <a:pPr algn="l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走近中考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  <a:sym typeface="+mn-ea"/>
              </a:rPr>
              <a:t>诗词赏析中招考点：</a:t>
            </a:r>
            <a:endParaRPr lang="zh-CN" altLang="en-US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latin typeface="Arial" panose="020b0604020202020204" pitchFamily="34" charset="0"/>
                <a:sym typeface="+mn-ea"/>
              </a:rPr>
              <a:t>、描述诗句画面</a:t>
            </a:r>
            <a:endParaRPr lang="zh-CN" altLang="en-US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latin typeface="Arial" panose="020b0604020202020204" pitchFamily="34" charset="0"/>
                <a:sym typeface="+mn-ea"/>
              </a:rPr>
              <a:t>、炼字</a:t>
            </a:r>
            <a:endParaRPr lang="zh-CN" altLang="en-US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latin typeface="Arial" panose="020b0604020202020204" pitchFamily="34" charset="0"/>
                <a:sym typeface="+mn-ea"/>
              </a:rPr>
              <a:t>、修辞及写作手法</a:t>
            </a:r>
            <a:endParaRPr lang="zh-CN" altLang="en-US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latin typeface="Arial" panose="020b0604020202020204" pitchFamily="34" charset="0"/>
                <a:sym typeface="+mn-ea"/>
              </a:rPr>
              <a:t>、思想感情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练一练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5445"/>
            <a:ext cx="8229600" cy="55079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1</a:t>
            </a:r>
            <a:r>
              <a:rPr lang="zh-CN" altLang="zh-CN" sz="2800"/>
              <a:t>、描绘</a:t>
            </a:r>
            <a:r>
              <a:rPr lang="en-US" altLang="zh-CN" sz="2800"/>
              <a:t>“</a:t>
            </a:r>
            <a:r>
              <a:rPr lang="zh-CN" altLang="en-US" sz="2800"/>
              <a:t>沉舟侧畔千帆过，病树前头万木春</a:t>
            </a:r>
            <a:r>
              <a:rPr lang="en-US" altLang="zh-CN" sz="2800"/>
              <a:t>”</a:t>
            </a:r>
            <a:r>
              <a:rPr lang="zh-CN" altLang="en-US" sz="2800"/>
              <a:t>画面。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2</a:t>
            </a:r>
            <a:r>
              <a:rPr lang="zh-CN" altLang="en-US" sz="2800"/>
              <a:t>、从修辞角度赏析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沉舟侧畔千帆过，病树前头万木春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  <a:p>
            <a:pPr marL="0" indent="0" algn="l">
              <a:buClrTx/>
              <a:buSzTx/>
              <a:buFontTx/>
              <a:buNone/>
            </a:pPr>
            <a:r>
              <a:rPr lang="en-US" altLang="zh-CN" sz="28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zh-CN" sz="2800">
                <a:sym typeface="+mn-ea"/>
              </a:rPr>
              <a:t>前人评论这首诗时曾说：“尾联看似平淡，实乃点睛之笔，不能忽略”。赏析尾联中的“长精神”三字。</a:t>
            </a:r>
            <a:endParaRPr lang="zh-CN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4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zh-CN" sz="2800">
                <a:sym typeface="+mn-ea"/>
              </a:rPr>
              <a:t>文中两个典故是什么，各有什么作用？</a:t>
            </a:r>
            <a:endParaRPr lang="zh-CN" altLang="zh-CN" sz="2800">
              <a:sym typeface="+mn-ea"/>
            </a:endParaRPr>
          </a:p>
          <a:p>
            <a:pPr marL="0" indent="0" algn="l">
              <a:buClrTx/>
              <a:buSzTx/>
              <a:buFontTx/>
              <a:buNone/>
            </a:pPr>
            <a:r>
              <a:rPr lang="en-US" altLang="zh-CN" sz="2800">
                <a:sym typeface="+mn-ea"/>
              </a:rPr>
              <a:t>5</a:t>
            </a:r>
            <a:r>
              <a:rPr lang="zh-CN" altLang="en-US" sz="2800">
                <a:sym typeface="+mn-ea"/>
              </a:rPr>
              <a:t>、这首诗表达了诗人怎样的思想感情？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2680"/>
            <a:ext cx="8229600" cy="192087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sym typeface="+mn-ea"/>
              </a:rPr>
              <a:t>1</a:t>
            </a:r>
            <a:r>
              <a:rPr lang="zh-CN" altLang="zh-CN" sz="2800">
                <a:sym typeface="+mn-ea"/>
              </a:rPr>
              <a:t>、描绘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沉舟侧畔千帆过，病树前头万木春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画面。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>
                <a:solidFill>
                  <a:srgbClr val="FF0000"/>
                </a:solidFill>
              </a:rPr>
              <a:t>大江之上，一艘沉船的旁边有千帆竞发；</a:t>
            </a:r>
            <a:endParaRPr lang="en-US" altLang="zh-CN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rgbClr val="FF0000"/>
                </a:solidFill>
              </a:rPr>
              <a:t>大自然中，一棵病树的前面有万木争春，一派生机勃勃的景象。</a:t>
            </a: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</p:txBody>
      </p:sp>
      <p:sp>
        <p:nvSpPr>
          <p:cNvPr id="6" name="文本框 5"/>
          <p:cNvSpPr txBox="1"/>
          <p:nvPr/>
        </p:nvSpPr>
        <p:spPr>
          <a:xfrm>
            <a:off x="572770" y="3258185"/>
            <a:ext cx="788797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、从修辞角度赏析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沉舟侧畔千帆过，病树前头万木春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运用比喻对偶的修辞手法，诗人以“沉舟、病树”自喻，比喻久遭贬谪的自己，“千帆、万木”比喻仕途得意的人，表现了诗人身经磨难，仍保持坚定的意志和积极乐观的精神。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7355"/>
            <a:ext cx="8229600" cy="23710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zh-CN" sz="2800">
                <a:sym typeface="+mn-ea"/>
              </a:rPr>
              <a:t>前人评论这首诗时曾说：“尾联看似平淡，实乃点睛之笔，不能忽略”。赏析尾联中的“长精神”三字。</a:t>
            </a:r>
            <a:endParaRPr lang="zh-CN" altLang="zh-CN" sz="2800">
              <a:sym typeface="+mn-ea"/>
            </a:endParaRPr>
          </a:p>
          <a:p>
            <a:pPr marL="0" indent="0">
              <a:buNone/>
            </a:pPr>
            <a:r>
              <a:rPr lang="zh-CN" altLang="zh-CN" sz="2800">
                <a:sym typeface="+mn-ea"/>
              </a:rPr>
              <a:t>     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“长精神”即“振作精神”，表现了诗人坚定的意志和乐观的精神。</a:t>
            </a:r>
            <a:endParaRPr lang="zh-CN" altLang="zh-CN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zh-CN">
              <a:sym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7200" y="2703195"/>
            <a:ext cx="75780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ym typeface="+mn-ea"/>
              </a:rPr>
              <a:t>4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zh-CN" sz="2800">
                <a:sym typeface="+mn-ea"/>
              </a:rPr>
              <a:t>文中两个典故是什么，各有什么作用？</a:t>
            </a:r>
            <a:endParaRPr lang="zh-CN" altLang="zh-CN" sz="2800"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闻笛赋：怀念志同道合的朋友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烂柯人：抒发对岁月的流逝、世事变化之大、物事全非的感叹、怅惘。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4518025"/>
            <a:ext cx="79844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ClrTx/>
              <a:buSzTx/>
              <a:buFontTx/>
              <a:buNone/>
            </a:pPr>
            <a:r>
              <a:rPr lang="en-US" altLang="zh-CN" sz="2800">
                <a:sym typeface="+mn-ea"/>
              </a:rPr>
              <a:t>5</a:t>
            </a:r>
            <a:r>
              <a:rPr lang="zh-CN" altLang="en-US" sz="2800">
                <a:sym typeface="+mn-ea"/>
              </a:rPr>
              <a:t>、这首诗表达了诗人怎样的思想感情？</a:t>
            </a:r>
            <a:endParaRPr lang="zh-CN" altLang="en-US" sz="2800">
              <a:sym typeface="+mn-ea"/>
            </a:endParaRPr>
          </a:p>
          <a:p>
            <a:pPr marL="0" indent="0" algn="l">
              <a:buClrTx/>
              <a:buSzTx/>
              <a:buFontTx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表现了作者对自己被贬谪，遭弃置的无限辛酸和愤懑不平的思想感情，同时表现诗人坚定和乐观的精神。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133350" y="2583815"/>
            <a:ext cx="910526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知识串联，建构知识体系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 scaled="0"/>
              </a:gradFill>
              <a:effectLst>
                <a:outerShdw dist="50800" dir="2700000" algn="bl" rotWithShape="0">
                  <a:srgbClr val="356277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29945"/>
          </a:xfrm>
        </p:spPr>
        <p:txBody>
          <a:bodyPr/>
          <a:lstStyle/>
          <a:p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用典巧妙，可使诗词意蕴丰富、简洁含蓄、庄重典雅。</a:t>
            </a:r>
            <a:b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</a:b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（表达委婉含蓄）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9845"/>
            <a:ext cx="8229600" cy="5097780"/>
          </a:xfrm>
        </p:spPr>
        <p:txBody>
          <a:bodyPr/>
          <a:lstStyle/>
          <a:p>
            <a:r>
              <a:rPr lang="en-US" altLang="zh-CN" sz="1600"/>
              <a:t>      </a:t>
            </a:r>
            <a:r>
              <a:rPr lang="en-US" altLang="zh-CN" sz="1600" b="1"/>
              <a:t>  </a:t>
            </a:r>
            <a:r>
              <a:rPr lang="zh-CN" altLang="en-US" sz="1600" b="1"/>
              <a:t>李贺的</a:t>
            </a:r>
            <a:r>
              <a:rPr lang="zh-CN" altLang="en-US" sz="1600" b="1" u="sng"/>
              <a:t>                              </a:t>
            </a:r>
            <a:r>
              <a:rPr lang="zh-CN" altLang="en-US" sz="1600" b="1"/>
              <a:t>， </a:t>
            </a:r>
            <a:r>
              <a:rPr lang="zh-CN" altLang="en-US" sz="1600" b="1" u="sng"/>
              <a:t>                            </a:t>
            </a:r>
            <a:r>
              <a:rPr lang="zh-CN" altLang="en-US" sz="1600" b="1"/>
              <a:t>（《雁门太守行》）借“黄金台”的典故，写将士们报效朝廷的决心；</a:t>
            </a:r>
            <a:endParaRPr lang="zh-CN" altLang="en-US" sz="1600" b="1"/>
          </a:p>
          <a:p>
            <a:r>
              <a:rPr lang="zh-CN" altLang="en-US" sz="1600" b="1"/>
              <a:t>        苏轼的</a:t>
            </a:r>
            <a:r>
              <a:rPr lang="zh-CN" altLang="en-US" sz="1600" b="1" u="sng">
                <a:sym typeface="+mn-ea"/>
              </a:rPr>
              <a:t>                              </a:t>
            </a:r>
            <a:r>
              <a:rPr lang="zh-CN" altLang="en-US" sz="1600" b="1">
                <a:sym typeface="+mn-ea"/>
              </a:rPr>
              <a:t>， </a:t>
            </a:r>
            <a:r>
              <a:rPr lang="zh-CN" altLang="en-US" sz="1600" b="1" u="sng">
                <a:sym typeface="+mn-ea"/>
              </a:rPr>
              <a:t>                            </a:t>
            </a:r>
            <a:r>
              <a:rPr lang="zh-CN" altLang="en-US" sz="1600" b="1"/>
              <a:t>（《江城子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1600" b="1"/>
              <a:t> 密州出猎》），借“冯唐持节”的典故，吐露自己渴望得到朝廷重用的心声；</a:t>
            </a:r>
            <a:endParaRPr lang="zh-CN" altLang="en-US" sz="1600" b="1"/>
          </a:p>
          <a:p>
            <a:r>
              <a:rPr lang="zh-CN" altLang="en-US" sz="1600" b="1"/>
              <a:t>        杜牧的</a:t>
            </a:r>
            <a:r>
              <a:rPr lang="zh-CN" altLang="en-US" sz="1600" b="1" u="sng">
                <a:sym typeface="+mn-ea"/>
              </a:rPr>
              <a:t>                              </a:t>
            </a:r>
            <a:r>
              <a:rPr lang="zh-CN" altLang="en-US" sz="1600" b="1">
                <a:sym typeface="+mn-ea"/>
              </a:rPr>
              <a:t>， </a:t>
            </a:r>
            <a:r>
              <a:rPr lang="zh-CN" altLang="en-US" sz="1600" b="1" u="sng">
                <a:sym typeface="+mn-ea"/>
              </a:rPr>
              <a:t>                             </a:t>
            </a:r>
            <a:r>
              <a:rPr lang="zh-CN" altLang="en-US" sz="1600" b="1"/>
              <a:t>（《泊秦淮》）用南朝陈后主所作《玉树后庭花》取乐，终致亡国这一典故表现自己对当权者昏庸荒淫的痛心；</a:t>
            </a:r>
            <a:endParaRPr lang="zh-CN" altLang="en-US" sz="1600" b="1"/>
          </a:p>
          <a:p>
            <a:r>
              <a:rPr lang="zh-CN" altLang="en-US" sz="1600" b="1"/>
              <a:t>        李白的</a:t>
            </a:r>
            <a:r>
              <a:rPr lang="zh-CN" altLang="en-US" sz="1600" b="1" u="sng">
                <a:sym typeface="+mn-ea"/>
              </a:rPr>
              <a:t>                              </a:t>
            </a:r>
            <a:r>
              <a:rPr lang="zh-CN" altLang="en-US" sz="1600" b="1">
                <a:sym typeface="+mn-ea"/>
              </a:rPr>
              <a:t>， </a:t>
            </a:r>
            <a:r>
              <a:rPr lang="zh-CN" altLang="en-US" sz="1600" b="1" u="sng">
                <a:sym typeface="+mn-ea"/>
              </a:rPr>
              <a:t>                             </a:t>
            </a:r>
            <a:r>
              <a:rPr lang="zh-CN" altLang="en-US" sz="1600" b="1"/>
              <a:t>（《行路难》（其一）），暗用姜太公得遇文王和伊尹得遇商汤的典故，表达自己对从政仍有所期待；</a:t>
            </a:r>
            <a:endParaRPr lang="zh-CN" altLang="en-US" sz="1600" b="1"/>
          </a:p>
          <a:p>
            <a:pPr algn="l">
              <a:buClrTx/>
              <a:buSzTx/>
              <a:buFontTx/>
            </a:pPr>
            <a:r>
              <a:rPr lang="zh-CN" altLang="en-US" sz="1600" b="1"/>
              <a:t>       范仲淹的 </a:t>
            </a:r>
            <a:r>
              <a:rPr lang="zh-CN" altLang="en-US" sz="1600" b="1" u="sng">
                <a:sym typeface="+mn-ea"/>
              </a:rPr>
              <a:t>                           </a:t>
            </a:r>
            <a:r>
              <a:rPr lang="zh-CN" altLang="en-US" sz="1600" b="1">
                <a:sym typeface="+mn-ea"/>
              </a:rPr>
              <a:t>， </a:t>
            </a:r>
            <a:r>
              <a:rPr lang="zh-CN" altLang="en-US" sz="1600" b="1" u="sng">
                <a:sym typeface="+mn-ea"/>
              </a:rPr>
              <a:t>                            </a:t>
            </a:r>
            <a:r>
              <a:rPr lang="zh-CN" altLang="en-US" sz="1600" b="1"/>
              <a:t>（《渔家傲 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1600" b="1"/>
              <a:t>秋思》），用“勒石燕然”的典故，揭露出将士思归故乡而</a:t>
            </a:r>
            <a:r>
              <a:rPr lang="en-US" altLang="zh-CN" sz="1600" b="1"/>
              <a:t>又渴望建功立业的矛盾心理。</a:t>
            </a:r>
            <a:endParaRPr lang="en-US" altLang="zh-CN" sz="1600" b="1"/>
          </a:p>
          <a:p>
            <a:pPr algn="l">
              <a:buClrTx/>
              <a:buSzTx/>
              <a:buFontTx/>
            </a:pPr>
            <a:r>
              <a:rPr lang="en-US" altLang="zh-CN" sz="1600" b="1"/>
              <a:t>      刘禹锡的</a:t>
            </a:r>
            <a:r>
              <a:rPr lang="en-US" altLang="zh-CN" sz="1600" b="1">
                <a:sym typeface="+mn-ea"/>
              </a:rPr>
              <a:t> </a:t>
            </a:r>
            <a:r>
              <a:rPr lang="en-US" altLang="zh-CN" sz="1600" b="1" u="sng">
                <a:sym typeface="+mn-ea"/>
              </a:rPr>
              <a:t>                           </a:t>
            </a:r>
            <a:r>
              <a:rPr lang="en-US" altLang="zh-CN" sz="1600" b="1">
                <a:sym typeface="+mn-ea"/>
              </a:rPr>
              <a:t>，</a:t>
            </a:r>
            <a:r>
              <a:rPr lang="en-US" altLang="zh-CN" sz="1600" b="1" u="sng">
                <a:sym typeface="+mn-ea"/>
              </a:rPr>
              <a:t>                           </a:t>
            </a:r>
            <a:r>
              <a:rPr lang="en-US" altLang="zh-CN" sz="1600" b="1">
                <a:sym typeface="+mn-ea"/>
              </a:rPr>
              <a:t>（《酬乐天扬州初逢席上见赠》），借向秀《思旧赋》和烂柯人一一王质的典故，表现了对故人已逝的悲痛及自已遭贬后物是人非的凄凉之感；</a:t>
            </a:r>
            <a:endParaRPr lang="en-US" altLang="zh-CN" sz="1600" b="1"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ym typeface="+mn-ea"/>
              </a:rPr>
              <a:t>      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苏轼</a:t>
            </a:r>
            <a:r>
              <a:rPr lang="zh-CN" altLang="en-US" sz="1600" b="1" u="sng">
                <a:sym typeface="+mn-ea"/>
              </a:rPr>
              <a:t>                              </a:t>
            </a:r>
            <a:r>
              <a:rPr lang="zh-CN" altLang="en-US" sz="1600" b="1">
                <a:sym typeface="+mn-ea"/>
              </a:rPr>
              <a:t>， </a:t>
            </a:r>
            <a:r>
              <a:rPr lang="zh-CN" altLang="en-US" sz="1600" b="1" u="sng">
                <a:sym typeface="+mn-ea"/>
              </a:rPr>
              <a:t>                            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(《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江的城子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密州出猎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》)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，借用“孙权射虎”的典故写自己打猎时的英雄形象；</a:t>
            </a:r>
            <a:endParaRPr lang="en-US" altLang="zh-CN" sz="1600" b="1"/>
          </a:p>
          <a:p>
            <a:pPr algn="l">
              <a:buClrTx/>
              <a:buSzTx/>
              <a:buFontTx/>
            </a:pPr>
            <a:r>
              <a:rPr lang="zh-CN" altLang="en-US" sz="1600" b="1">
                <a:latin typeface="Arial" panose="020b0604020202020204" pitchFamily="34" charset="0"/>
                <a:sym typeface="+mn-ea"/>
              </a:rPr>
              <a:t>      辛弃疾的</a:t>
            </a:r>
            <a:r>
              <a:rPr lang="zh-CN" altLang="en-US" sz="1600" b="1" u="sng">
                <a:sym typeface="+mn-ea"/>
              </a:rPr>
              <a:t>                              </a:t>
            </a:r>
            <a:r>
              <a:rPr lang="zh-CN" altLang="en-US" sz="1600" b="1">
                <a:sym typeface="+mn-ea"/>
              </a:rPr>
              <a:t>， </a:t>
            </a:r>
            <a:r>
              <a:rPr lang="zh-CN" altLang="en-US" sz="1600" b="1" u="sng">
                <a:sym typeface="+mn-ea"/>
              </a:rPr>
              <a:t>                            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(《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破阵子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为陈同甫赋壮词以寄之</a:t>
            </a:r>
            <a:r>
              <a:rPr lang="en-US" altLang="zh-CN" sz="1600" b="1">
                <a:latin typeface="Arial" panose="020b0604020202020204" pitchFamily="34" charset="0"/>
                <a:sym typeface="+mn-ea"/>
              </a:rPr>
              <a:t>》)</a:t>
            </a:r>
            <a:r>
              <a:rPr lang="zh-CN" altLang="en-US" sz="1600" b="1">
                <a:latin typeface="Arial" panose="020b0604020202020204" pitchFamily="34" charset="0"/>
                <a:sym typeface="+mn-ea"/>
              </a:rPr>
              <a:t>，运用“八百里”的典故，回忆军营生活。</a:t>
            </a:r>
            <a:endParaRPr lang="zh-CN" altLang="en-US" sz="1600" b="1">
              <a:latin typeface="Arial" panose="020b0604020202020204" pitchFamily="34" charset="0"/>
            </a:endParaRPr>
          </a:p>
          <a:p>
            <a:pPr algn="l">
              <a:buClrTx/>
              <a:buSzTx/>
              <a:buFontTx/>
            </a:pPr>
            <a:endParaRPr lang="en-US" altLang="zh-CN" sz="16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4270" y="681355"/>
            <a:ext cx="6926580" cy="765175"/>
          </a:xfrm>
        </p:spPr>
        <p:txBody>
          <a:bodyPr/>
          <a:lstStyle/>
          <a:p>
            <a:r>
              <a:rPr lang="zh-CN" altLang="en-US" sz="2400" b="1">
                <a:solidFill>
                  <a:srgbClr val="FF0000"/>
                </a:solidFill>
              </a:rPr>
              <a:t>感情</a:t>
            </a:r>
            <a:r>
              <a:rPr lang="en-US" altLang="zh-CN" sz="2400" b="1">
                <a:solidFill>
                  <a:srgbClr val="FF0000"/>
                </a:solidFill>
              </a:rPr>
              <a:t>---</a:t>
            </a:r>
            <a:r>
              <a:rPr lang="zh-CN" altLang="en-US" sz="2400" b="1">
                <a:solidFill>
                  <a:srgbClr val="FF0000"/>
                </a:solidFill>
              </a:rPr>
              <a:t>积极乐观</a:t>
            </a:r>
            <a:br>
              <a:rPr lang="zh-CN" altLang="en-US" sz="1800"/>
            </a:br>
            <a:endParaRPr lang="zh-CN" altLang="en-US" sz="1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/>
              <a:t>       </a:t>
            </a:r>
            <a:r>
              <a:rPr lang="zh-CN" altLang="en-US" sz="2000">
                <a:sym typeface="+mn-ea"/>
              </a:rPr>
              <a:t>刘禹锡的</a:t>
            </a:r>
            <a:r>
              <a:rPr lang="zh-CN" altLang="en-US" sz="2000" u="sng">
                <a:sym typeface="+mn-ea"/>
              </a:rPr>
              <a:t>                 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 u="sng">
                <a:sym typeface="+mn-ea"/>
              </a:rPr>
              <a:t>                 </a:t>
            </a:r>
            <a:r>
              <a:rPr lang="zh-CN" altLang="en-US" sz="2000">
                <a:sym typeface="+mn-ea"/>
              </a:rPr>
              <a:t>（《酬乐天扬州初逢席上见赠》）既是对友人的关切表示感谢，也是与友人共勉，表现了诗人乐观的精神；</a:t>
            </a:r>
            <a:endParaRPr lang="en-US" altLang="zh-CN" sz="2000"/>
          </a:p>
          <a:p>
            <a:r>
              <a:rPr lang="en-US" altLang="zh-CN" sz="2000"/>
              <a:t>       </a:t>
            </a:r>
            <a:r>
              <a:rPr lang="zh-CN" altLang="en-US" sz="2000"/>
              <a:t>岑参的</a:t>
            </a:r>
            <a:r>
              <a:rPr lang="zh-CN" altLang="en-US" sz="2000" u="sng"/>
              <a:t>                 </a:t>
            </a:r>
            <a:r>
              <a:rPr lang="zh-CN" altLang="en-US" sz="2000"/>
              <a:t>，</a:t>
            </a:r>
            <a:r>
              <a:rPr lang="zh-CN" altLang="en-US" sz="2000" u="sng"/>
              <a:t>                 </a:t>
            </a:r>
            <a:r>
              <a:rPr lang="zh-CN" altLang="en-US" sz="2000"/>
              <a:t>（《白雪歌送武判官归京》）忽如一夜春风来，千树万树梨花开。营造了一个充满生机，富有诗意，春意盎然的氛围，表现了诗人积极乐观，以苦为乐的情怀，格调高昂豪迈；</a:t>
            </a:r>
            <a:endParaRPr lang="zh-CN" altLang="en-US" sz="2000"/>
          </a:p>
          <a:p>
            <a:r>
              <a:rPr lang="zh-CN" altLang="en-US" sz="2000"/>
              <a:t>       王勃的</a:t>
            </a:r>
            <a:r>
              <a:rPr lang="zh-CN" altLang="en-US" sz="2000" u="sng"/>
              <a:t>                 </a:t>
            </a:r>
            <a:r>
              <a:rPr lang="zh-CN" altLang="en-US" sz="2000"/>
              <a:t>，</a:t>
            </a:r>
            <a:r>
              <a:rPr lang="zh-CN" altLang="en-US" sz="2000" u="sng"/>
              <a:t>                 </a:t>
            </a:r>
            <a:r>
              <a:rPr lang="zh-CN" altLang="en-US" sz="2000"/>
              <a:t>（《送杜少府之任蜀州》）一反传统离别似的悲伤，情感写得积极乐观，给人以安慰和鼓励；</a:t>
            </a:r>
            <a:endParaRPr lang="zh-CN" altLang="en-US" sz="2000"/>
          </a:p>
          <a:p>
            <a:r>
              <a:rPr lang="zh-CN" altLang="en-US" sz="2000"/>
              <a:t>        刘禹锡的</a:t>
            </a:r>
            <a:r>
              <a:rPr lang="zh-CN" altLang="en-US" sz="2000" u="sng"/>
              <a:t>                 </a:t>
            </a:r>
            <a:r>
              <a:rPr lang="zh-CN" altLang="en-US" sz="2000"/>
              <a:t>，</a:t>
            </a:r>
            <a:r>
              <a:rPr lang="zh-CN" altLang="en-US" sz="2000" u="sng"/>
              <a:t>                 </a:t>
            </a:r>
            <a:r>
              <a:rPr lang="zh-CN" altLang="en-US" sz="2000"/>
              <a:t>（《酬乐天扬州初逢席上见赠》）包含着一种新陈代谢的自然规律，表现出诗人积极进取的人生态度，豁达的胸怀。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97218"/>
            <a:ext cx="8229600" cy="1143000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课堂小结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83485"/>
            <a:ext cx="8229600" cy="4525963"/>
          </a:xfrm>
        </p:spPr>
        <p:txBody>
          <a:bodyPr/>
          <a:lstStyle/>
          <a:p>
            <a:r>
              <a:rPr lang="en-US" altLang="zh-CN"/>
              <a:t>       </a:t>
            </a:r>
            <a:r>
              <a:rPr lang="zh-CN" altLang="en-US"/>
              <a:t>刘禹锡通过感慨世事沧桑，抒发了自己被贬谪，遭弃置的辛酸愤懑之情，同时也表现诗人对未来充满信心，开朗豁达、坚定和乐观的精神。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</a:t>
            </a:r>
            <a:r>
              <a:rPr lang="zh-CN" altLang="en-US">
                <a:sym typeface="+mn-ea"/>
              </a:rPr>
              <a:t>掌握用典的写作手法。（重点）</a:t>
            </a:r>
            <a:endParaRPr lang="zh-CN" altLang="en-US"/>
          </a:p>
          <a:p>
            <a:r>
              <a:rPr lang="zh-CN" altLang="en-US">
                <a:sym typeface="+mn-ea"/>
              </a:rPr>
              <a:t>2、赏析这首诗，体会名句包含的新陈代谢的自然哲理，学习作者豁达乐观的人生态度。（难点）</a:t>
            </a:r>
            <a:endParaRPr lang="zh-CN" altLang="en-US"/>
          </a:p>
          <a:p>
            <a:r>
              <a:rPr lang="zh-CN" altLang="en-US"/>
              <a:t>3、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学会将知识贯穿起来，建构知识体系。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41630" y="808355"/>
            <a:ext cx="798893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布置作业：</a:t>
            </a:r>
            <a:endParaRPr lang="zh-CN" sz="2400" b="1">
              <a:ea typeface="宋体" panose="02010600030101010101" pitchFamily="2" charset="-122"/>
            </a:endParaRPr>
          </a:p>
          <a:p>
            <a:endParaRPr 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1、背诵并默写。</a:t>
            </a:r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、理解填空：</a:t>
            </a:r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charset="0"/>
              </a:rPr>
              <a:t>    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叙述自己被贬时间之长、被贬之地边远的句子：</a:t>
            </a:r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400" u="sng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u="sng">
                <a:sym typeface="+mn-ea"/>
              </a:rPr>
              <a:t>                        </a:t>
            </a:r>
            <a:r>
              <a:rPr lang="zh-CN" sz="2400" u="sng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charset="0"/>
              </a:rPr>
              <a:t>    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慨叹世事的变化而产生的生疏、怅惆之情的诗句：</a:t>
            </a:r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en-US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charset="0"/>
              </a:rPr>
              <a:t>    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蕴含哲理，表明新事物必将取代旧事物的诗句：</a:t>
            </a:r>
            <a:endParaRPr 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46810" y="972185"/>
            <a:ext cx="54063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4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结束语：</a:t>
            </a:r>
            <a:endParaRPr lang="zh-CN" sz="40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sz="40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4000">
                <a:latin typeface="Calibri" panose="020f0502020204030204" pitchFamily="34" charset="0"/>
                <a:ea typeface="宋体" panose="02010600030101010101" pitchFamily="2" charset="-122"/>
              </a:rPr>
              <a:t>       乐天赠诗悲愁肠，</a:t>
            </a:r>
            <a:endParaRPr lang="zh-CN" sz="40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4000">
                <a:latin typeface="Calibri" panose="020f0502020204030204" pitchFamily="34" charset="0"/>
                <a:ea typeface="宋体" panose="02010600030101010101" pitchFamily="2" charset="-122"/>
              </a:rPr>
              <a:t>       梦得酬诗志昂扬，</a:t>
            </a:r>
            <a:endParaRPr lang="zh-CN" sz="40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4000">
                <a:latin typeface="Calibri" panose="020f0502020204030204" pitchFamily="34" charset="0"/>
                <a:ea typeface="宋体" panose="02010600030101010101" pitchFamily="2" charset="-122"/>
              </a:rPr>
              <a:t>       进退得失奈若何，</a:t>
            </a:r>
            <a:endParaRPr lang="zh-CN" sz="40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4000">
                <a:latin typeface="Calibri" panose="020f0502020204030204" pitchFamily="34" charset="0"/>
                <a:ea typeface="宋体" panose="02010600030101010101" pitchFamily="2" charset="-122"/>
              </a:rPr>
              <a:t>       人生需要正能量！</a:t>
            </a:r>
            <a:endParaRPr lang="zh-CN" altLang="en-US" sz="4000"/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0960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3419475" y="44450"/>
            <a:ext cx="5256213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defRPr/>
            </a:pPr>
            <a:r>
              <a:rPr kumimoji="1" lang="zh-CN" altLang="en-US" sz="28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1" lang="zh-CN" altLang="en-US" sz="2800" b="1" kern="1200" cap="none" spc="0" normalizeH="0" baseline="0" noProof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eaLnBrk="1" hangingPunct="1">
              <a:buClrTx/>
              <a:buSzTx/>
              <a:defRPr/>
            </a:pPr>
            <a:r>
              <a:rPr kumimoji="1" lang="zh-CN" altLang="en-US" sz="28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刘禹锡（</a:t>
            </a:r>
            <a:r>
              <a:rPr kumimoji="1" lang="en-US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772—842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），</a:t>
            </a:r>
            <a:r>
              <a:rPr kumimoji="1" lang="zh-CN" altLang="en-US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字梦得，</a:t>
            </a:r>
            <a:r>
              <a:rPr lang="zh-CN" altLang="zh-CN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唐代洛阳</a:t>
            </a:r>
            <a:r>
              <a:rPr lang="zh-CN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（现在属河南省）人，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贞元九年进士，</a:t>
            </a:r>
            <a:r>
              <a:rPr kumimoji="1" lang="zh-CN" altLang="en-US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唐代</a:t>
            </a:r>
            <a:r>
              <a:rPr lang="zh-CN" altLang="zh-CN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著名诗人</a:t>
            </a:r>
            <a:r>
              <a:rPr lang="zh-CN" altLang="en-US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kumimoji="1" lang="zh-CN" altLang="en-US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哲学家、文学家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唐顺宗时，曾参加</a:t>
            </a:r>
            <a:r>
              <a:rPr lang="zh-CN" altLang="zh-CN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王叔文</a:t>
            </a:r>
            <a:r>
              <a:rPr lang="zh-CN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集团的政治革新运动，不久失败，被贬为朗州司马。后又连任连州、夔州、和州等地刺史。晚年回洛阳任太子宾客,世称</a:t>
            </a:r>
            <a:r>
              <a:rPr lang="zh-CN" altLang="zh-CN" sz="2800" b="1" noProof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刘宾客</a:t>
            </a:r>
            <a:r>
              <a:rPr lang="zh-CN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他的诗通俗清新，善用比兴手法，寄托政治内容。有</a:t>
            </a:r>
            <a:r>
              <a:rPr kumimoji="1" lang="en-US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刘梦得文集</a:t>
            </a:r>
            <a:r>
              <a:rPr kumimoji="1" lang="en-US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（又名</a:t>
            </a:r>
            <a:r>
              <a:rPr kumimoji="1" lang="en-US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刘宾客文集</a:t>
            </a:r>
            <a:r>
              <a:rPr kumimoji="1" lang="en-US" altLang="zh-CN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kumimoji="1" lang="zh-CN" altLang="en-US" sz="2800" b="1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）传世。</a:t>
            </a:r>
            <a:endParaRPr kumimoji="0" lang="zh-CN" altLang="en-US" b="1" kern="1200" cap="none" spc="0" normalizeH="0" baseline="0" noProof="0">
              <a:solidFill>
                <a:schemeClr val="tx2"/>
              </a:solidFill>
              <a:latin typeface="+mn-ea"/>
              <a:ea typeface="+mn-ea"/>
              <a:cs typeface="+mn-cs"/>
            </a:endParaRPr>
          </a:p>
          <a:p>
            <a:pPr marR="0" defTabSz="914400" eaLnBrk="1" hangingPunct="1">
              <a:buClrTx/>
              <a:buSzTx/>
              <a:defRPr/>
            </a:pPr>
            <a:endParaRPr kumimoji="0" lang="zh-CN" altLang="en-US" sz="2800" b="1" kern="1200" cap="none" spc="0" normalizeH="0" baseline="0" noProof="0">
              <a:solidFill>
                <a:schemeClr val="tx2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4099" name="图片 5" descr="刘禹锡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76600" cy="562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5105" y="1166495"/>
            <a:ext cx="8296910" cy="3661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写作背景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>
                <a:latin typeface="宋体" panose="02010600030101010101" pitchFamily="2" charset="-122"/>
                <a:cs typeface="宋体" panose="02010600030101010101" pitchFamily="2" charset="-122"/>
              </a:rPr>
              <a:t>敬宗宝历二年（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826</a:t>
            </a:r>
            <a:r>
              <a:rPr lang="zh-CN" sz="2800">
                <a:latin typeface="宋体" panose="02010600030101010101" pitchFamily="2" charset="-122"/>
                <a:cs typeface="宋体" panose="02010600030101010101" pitchFamily="2" charset="-122"/>
              </a:rPr>
              <a:t>）冬，诗人刘禹锡罢和州刺史后，回归洛阳，途经扬州，与罢苏州刺史也回洛阳的白居易相逢。同是天涯沦落人。席间，白居易把箸击盘吟诗一首《醉赠刘二十八使君》，为刘禹锡的长期被贬鸣不平。刘禹锡回忆往事，感慨万千，写了这首诗，回赠白居易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Rectangle 2"/>
          <p:cNvSpPr>
            <a:spLocks noGrp="1" noRot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8194" name="Rectangle 3"/>
          <p:cNvSpPr>
            <a:spLocks noGrp="1" noRot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/>
          <a:lstStyle/>
          <a:p>
            <a:endParaRPr lang="zh-CN" altLang="en-US"/>
          </a:p>
        </p:txBody>
      </p:sp>
      <p:pic>
        <p:nvPicPr>
          <p:cNvPr id="8195" name="Picture 4" descr="200658135726308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695" y="408305"/>
            <a:ext cx="9371330" cy="7176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-301942" y="-13970"/>
            <a:ext cx="9445625" cy="31438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酬乐天扬州初逢席上见赠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刘禹锡</a:t>
            </a:r>
            <a:b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巴山楚水凄凉地， 二十三年弃置身。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怀旧空吟闻笛赋， 到乡翻似烂柯人。</a:t>
            </a:r>
            <a:b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沉舟侧畔千帆过， 病树前头万木春。</a:t>
            </a:r>
            <a:b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今日听君歌一曲， 暂凭杯酒长精神。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5"/>
          <p:cNvSpPr/>
          <p:nvPr/>
        </p:nvSpPr>
        <p:spPr>
          <a:xfrm>
            <a:off x="71755" y="557848"/>
            <a:ext cx="84829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首联</a:t>
            </a:r>
            <a:endParaRPr lang="zh-CN" altLang="en-US" sz="4500" b="1">
              <a:latin typeface="Arial" panose="020b0604020202020204" pitchFamily="34" charset="0"/>
            </a:endParaRPr>
          </a:p>
          <a:p>
            <a:r>
              <a:rPr lang="zh-CN" altLang="en-US" sz="4000" b="1">
                <a:latin typeface="Arial" panose="020b0604020202020204" pitchFamily="34" charset="0"/>
              </a:rPr>
              <a:t>巴山楚水凄凉地，二十三年弃置身。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9223" name="Rectangle 7"/>
          <p:cNvSpPr/>
          <p:nvPr/>
        </p:nvSpPr>
        <p:spPr>
          <a:xfrm>
            <a:off x="71438" y="2072640"/>
            <a:ext cx="8424862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endParaRPr lang="en-US"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   “</a:t>
            </a:r>
            <a:r>
              <a:rPr sz="3600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凄凉地</a:t>
            </a:r>
            <a:r>
              <a:rPr sz="3600">
                <a:latin typeface="楷体_GB2312" panose="02010609030101010101" pitchFamily="49" charset="-122"/>
                <a:ea typeface="楷体_GB2312" panose="02010609030101010101" pitchFamily="49" charset="-122"/>
              </a:rPr>
              <a:t>”和“</a:t>
            </a:r>
            <a:r>
              <a:rPr sz="3600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弃置身</a:t>
            </a:r>
            <a:r>
              <a:rPr sz="3600">
                <a:latin typeface="楷体_GB2312" panose="02010609030101010101" pitchFamily="49" charset="-122"/>
                <a:ea typeface="楷体_GB2312" panose="02010609030101010101" pitchFamily="49" charset="-122"/>
              </a:rPr>
              <a:t>”两句富有感情色彩的渲染，</a:t>
            </a:r>
            <a:r>
              <a:rPr lang="zh-CN" sz="360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抒发</a:t>
            </a:r>
            <a:r>
              <a:rPr sz="3600">
                <a:latin typeface="楷体_GB2312" panose="02010609030101010101" pitchFamily="49" charset="-122"/>
                <a:ea typeface="楷体_GB2312" panose="02010609030101010101" pitchFamily="49" charset="-122"/>
              </a:rPr>
              <a:t>诗人抑制已久的</a:t>
            </a:r>
            <a:r>
              <a:rPr lang="zh-CN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辛酸</a:t>
            </a:r>
            <a:r>
              <a:rPr sz="3600">
                <a:latin typeface="楷体_GB2312" panose="02010609030101010101" pitchFamily="49" charset="-122"/>
                <a:ea typeface="楷体_GB2312" panose="02010609030101010101" pitchFamily="49" charset="-122"/>
              </a:rPr>
              <a:t>愤懑之情。</a:t>
            </a:r>
            <a:endParaRPr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3600" b="1" u="sng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4"/>
          <p:cNvSpPr/>
          <p:nvPr/>
        </p:nvSpPr>
        <p:spPr>
          <a:xfrm>
            <a:off x="153670" y="620236"/>
            <a:ext cx="835152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4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颔联</a:t>
            </a:r>
            <a:endParaRPr lang="zh-CN" altLang="en-US" sz="4500" b="1">
              <a:latin typeface="Arial" panose="020b0604020202020204" pitchFamily="34" charset="0"/>
            </a:endParaRPr>
          </a:p>
          <a:p>
            <a:pPr algn="l"/>
            <a:r>
              <a:rPr lang="zh-CN" altLang="en-US" sz="4000" b="1">
                <a:latin typeface="Arial" panose="020b0604020202020204" pitchFamily="34" charset="0"/>
              </a:rPr>
              <a:t>怀旧空吟闻笛赋，到乡翻似烂柯人。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95288" y="2162493"/>
            <a:ext cx="8285163" cy="2799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用</a:t>
            </a:r>
            <a:r>
              <a:rPr lang="zh-CN" sz="3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典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作用：使表达</a:t>
            </a:r>
            <a:r>
              <a:rPr lang="zh-CN" altLang="en-US" sz="3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委婉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含蓄。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60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闻笛赋</a:t>
            </a:r>
            <a:r>
              <a:rPr lang="en-US" sz="360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:</a:t>
            </a:r>
            <a:r>
              <a:rPr lang="zh-CN" sz="360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怀念志同道合的朋友</a:t>
            </a:r>
            <a:endParaRPr lang="zh-CN" sz="36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strike="noStrike" kern="1200" cap="none" spc="0" normalizeH="0" baseline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烂柯人</a:t>
            </a:r>
            <a:r>
              <a:rPr kumimoji="0" lang="en-US" altLang="zh-CN" sz="3600" i="0" strike="noStrike" kern="1200" cap="none" spc="0" normalizeH="0" baseline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:</a:t>
            </a:r>
            <a:r>
              <a:rPr kumimoji="0" lang="zh-CN" altLang="en-US" sz="3600" i="0" strike="noStrike" kern="1200" cap="none" spc="0" normalizeH="0" baseline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抒发对岁月的流逝、世事变化之大、物事全非的感叹、怅惘。</a:t>
            </a:r>
            <a:endParaRPr kumimoji="0" lang="zh-CN" altLang="en-US" sz="3600" i="0" strike="noStrike" kern="1200" cap="none" spc="0" normalizeH="0" baseline="0"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图片 2" descr="第二笔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19650"/>
            <a:ext cx="4286250" cy="2038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2"/>
          <p:cNvGrpSpPr/>
          <p:nvPr/>
        </p:nvGrpSpPr>
        <p:grpSpPr>
          <a:xfrm>
            <a:off x="3765550" y="5461000"/>
            <a:ext cx="2070100" cy="2559050"/>
            <a:chOff x="3765679" y="5461175"/>
            <a:chExt cx="2069841" cy="2558875"/>
          </a:xfrm>
        </p:grpSpPr>
        <p:pic>
          <p:nvPicPr>
            <p:cNvPr id="23565" name="图片 27" descr="松针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65679" y="5461175"/>
              <a:ext cx="2069841" cy="13968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2" name="直接连接符 31"/>
            <p:cNvCxnSpPr/>
            <p:nvPr/>
          </p:nvCxnSpPr>
          <p:spPr>
            <a:xfrm rot="5400000">
              <a:off x="4200567" y="7420017"/>
              <a:ext cx="1161971" cy="3809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39"/>
          <p:cNvGrpSpPr/>
          <p:nvPr/>
        </p:nvGrpSpPr>
        <p:grpSpPr>
          <a:xfrm>
            <a:off x="5468938" y="5521325"/>
            <a:ext cx="1585912" cy="2673350"/>
            <a:chOff x="5604749" y="5461175"/>
            <a:chExt cx="1587302" cy="2673175"/>
          </a:xfrm>
        </p:grpSpPr>
        <p:pic>
          <p:nvPicPr>
            <p:cNvPr id="23563" name="图片 28" descr="松针2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04749" y="5461175"/>
              <a:ext cx="1587302" cy="13968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5" name="直接连接符 34"/>
            <p:cNvCxnSpPr/>
            <p:nvPr/>
          </p:nvCxnSpPr>
          <p:spPr>
            <a:xfrm rot="5400000">
              <a:off x="5742789" y="7477945"/>
              <a:ext cx="1276266" cy="365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8"/>
          <p:cNvGrpSpPr/>
          <p:nvPr/>
        </p:nvGrpSpPr>
        <p:grpSpPr>
          <a:xfrm>
            <a:off x="6738938" y="5943600"/>
            <a:ext cx="2159000" cy="2305050"/>
            <a:chOff x="6985270" y="5943714"/>
            <a:chExt cx="2158730" cy="2304937"/>
          </a:xfrm>
        </p:grpSpPr>
        <p:pic>
          <p:nvPicPr>
            <p:cNvPr id="23561" name="图片 29" descr="松针3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85270" y="5943714"/>
              <a:ext cx="2158730" cy="914286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8" name="直接连接符 37"/>
            <p:cNvCxnSpPr/>
            <p:nvPr/>
          </p:nvCxnSpPr>
          <p:spPr>
            <a:xfrm rot="5400000">
              <a:off x="7356646" y="7540663"/>
              <a:ext cx="1390582" cy="25397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403225" y="377825"/>
            <a:ext cx="8416925" cy="132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颈联</a:t>
            </a:r>
            <a:endParaRPr kumimoji="0" lang="zh-CN" altLang="en-US" sz="4000" b="1" kern="1200" cap="none" spc="0" normalizeH="0" baseline="0" noProof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沉舟</a:t>
            </a: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侧畔千帆过，</a:t>
            </a:r>
            <a:r>
              <a:rPr kumimoji="0" lang="zh-CN" altLang="en-US" sz="40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病树</a:t>
            </a: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前头万木春。</a:t>
            </a:r>
            <a:endParaRPr kumimoji="0" lang="zh-CN" altLang="en-US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2543" name="Text Box 15"/>
          <p:cNvSpPr txBox="1"/>
          <p:nvPr/>
        </p:nvSpPr>
        <p:spPr>
          <a:xfrm>
            <a:off x="516255" y="2263775"/>
            <a:ext cx="8382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大江之上，一艘沉船的旁边有千帆竞发；大自然中，一棵病树的前面有万木争春。</a:t>
            </a:r>
            <a:endParaRPr lang="zh-CN" altLang="en-US" sz="3600" b="1">
              <a:latin typeface="Arial" panose="020b0604020202020204" pitchFamily="34" charset="0"/>
            </a:endParaRPr>
          </a:p>
          <a:p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255" y="3707765"/>
            <a:ext cx="81603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哲理：旧事物必将消逝，新事物必将发展起来，社会在前进，前景无限美好。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2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2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54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54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540" fill="hold">
                                          <p:stCondLst>
                                            <p:cond delay="1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540" fill="hold">
                                          <p:stCondLst>
                                            <p:cond delay="21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2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2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2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54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54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540" fill="hold">
                                          <p:stCondLst>
                                            <p:cond delay="1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540" fill="hold">
                                          <p:stCondLst>
                                            <p:cond delay="2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2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2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54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54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540" fill="hold">
                                          <p:stCondLst>
                                            <p:cond delay="1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540" fill="hold">
                                          <p:stCondLst>
                                            <p:cond delay="21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4"/>
          <p:cNvSpPr/>
          <p:nvPr/>
        </p:nvSpPr>
        <p:spPr>
          <a:xfrm>
            <a:off x="180975" y="843598"/>
            <a:ext cx="8489950" cy="13989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尾联</a:t>
            </a:r>
            <a:endParaRPr lang="zh-CN" altLang="en-US" sz="4000" b="1">
              <a:latin typeface="Arial" panose="020b0604020202020204" pitchFamily="34" charset="0"/>
            </a:endParaRPr>
          </a:p>
          <a:p>
            <a:pPr algn="l"/>
            <a:r>
              <a:rPr lang="zh-CN" altLang="en-US" sz="4000" b="1">
                <a:latin typeface="Arial" panose="020b0604020202020204" pitchFamily="34" charset="0"/>
              </a:rPr>
              <a:t>今日听君歌一曲， 暂凭杯酒长精神</a:t>
            </a:r>
            <a:r>
              <a:rPr lang="zh-CN" altLang="en-US" sz="4000">
                <a:latin typeface="Arial" panose="020b0604020202020204" pitchFamily="34" charset="0"/>
              </a:rPr>
              <a:t>。</a:t>
            </a:r>
            <a:r>
              <a:rPr lang="zh-CN" altLang="en-US" sz="4500">
                <a:latin typeface="Arial" panose="020b0604020202020204" pitchFamily="34" charset="0"/>
              </a:rPr>
              <a:t> </a:t>
            </a:r>
            <a:endParaRPr lang="zh-CN" altLang="en-US" sz="4500">
              <a:latin typeface="Arial" panose="020b0604020202020204" pitchFamily="34" charset="0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0" y="3500755"/>
            <a:ext cx="88519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3600" b="1">
                <a:sym typeface="+mn-ea"/>
              </a:rPr>
              <a:t>点明酬赠之意，</a:t>
            </a:r>
            <a:r>
              <a:rPr lang="zh-CN" altLang="en-US" sz="3600" b="1"/>
              <a:t>既是对友人关怀的感谢，也是和友人共勉，表现了诗人坚定的意志和乐观的精神。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tretch>
            <a:fillRect/>
          </a:stretch>
        </a:blipFill>
        <a:ln w="9525">
          <a:noFill/>
        </a:ln>
      </a:spPr>
      <a:bodyPr wrap="none" anchor="ctr"/>
      <a:lstStyle>
        <a:defPPr>
          <a:defRPr lang="zh-CN" altLang="en-US" dirty="0">
            <a:latin typeface="Arial" panose="020B0604020202020204" pitchFamily="34" charset="0"/>
          </a:defRPr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86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宋体</vt:lpstr>
      <vt:lpstr>Calibri</vt:lpstr>
      <vt:lpstr>Times New Roman</vt:lpstr>
      <vt:lpstr>黑体</vt:lpstr>
      <vt:lpstr>华文行楷</vt:lpstr>
      <vt:lpstr>楷体_GB2312</vt:lpstr>
      <vt:lpstr>华文隶书</vt:lpstr>
      <vt:lpstr>Wingdings</vt:lpstr>
      <vt:lpstr>默认设计模板</vt:lpstr>
      <vt:lpstr>PowerPoint Presentation</vt:lpstr>
      <vt:lpstr>学习目标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熟练背诵《酬乐天扬州初逢席上见赠》注意易错字的写法</vt:lpstr>
      <vt:lpstr>走近中考</vt:lpstr>
      <vt:lpstr>练一练</vt:lpstr>
      <vt:lpstr>PowerPoint Presentation</vt:lpstr>
      <vt:lpstr>PowerPoint Presentation</vt:lpstr>
      <vt:lpstr>PowerPoint Presentation</vt:lpstr>
      <vt:lpstr>用典巧妙，可使诗词意蕴丰富、简洁含蓄、庄重典雅。（表达委婉含蓄）</vt:lpstr>
      <vt:lpstr>感情---积极乐观</vt:lpstr>
      <vt:lpstr>课堂小结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2021-01-07T23:14:30.732</cp:lastPrinted>
  <dcterms:created xsi:type="dcterms:W3CDTF">2021-01-07T23:14:30Z</dcterms:created>
  <dcterms:modified xsi:type="dcterms:W3CDTF">2021-01-07T15:14:31Z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