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gif" ContentType="image/gif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99" r:id="rId4"/>
    <p:sldId id="306" r:id="rId5"/>
    <p:sldId id="392" r:id="rId6"/>
    <p:sldId id="258" r:id="rId7"/>
    <p:sldId id="453" r:id="rId8"/>
    <p:sldId id="454" r:id="rId9"/>
    <p:sldId id="260" r:id="rId10"/>
    <p:sldId id="301" r:id="rId11"/>
    <p:sldId id="393" r:id="rId12"/>
    <p:sldId id="394" r:id="rId13"/>
    <p:sldId id="261" r:id="rId14"/>
    <p:sldId id="262" r:id="rId15"/>
    <p:sldId id="364" r:id="rId16"/>
    <p:sldId id="366" r:id="rId17"/>
    <p:sldId id="367" r:id="rId18"/>
    <p:sldId id="427" r:id="rId19"/>
    <p:sldId id="428" r:id="rId20"/>
    <p:sldId id="429" r:id="rId21"/>
    <p:sldId id="430" r:id="rId22"/>
    <p:sldId id="431" r:id="rId23"/>
    <p:sldId id="432" r:id="rId24"/>
    <p:sldId id="433" r:id="rId25"/>
    <p:sldId id="434" r:id="rId26"/>
    <p:sldId id="435" r:id="rId27"/>
    <p:sldId id="436" r:id="rId28"/>
    <p:sldId id="437" r:id="rId29"/>
    <p:sldId id="438" r:id="rId30"/>
    <p:sldId id="444" r:id="rId31"/>
    <p:sldId id="289" r:id="rId32"/>
    <p:sldId id="290" r:id="rId33"/>
    <p:sldId id="446" r:id="rId34"/>
    <p:sldId id="447" r:id="rId35"/>
    <p:sldId id="448" r:id="rId36"/>
    <p:sldId id="445" r:id="rId37"/>
  </p:sldIdLst>
  <p:sldSz cx="9144000" cy="6858000" type="screen4x3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1092" y="-84"/>
      </p:cViewPr>
      <p:guideLst>
        <p:guide orient="horz" pos="2160"/>
        <p:guide pos="290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1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8130" name="页眉占位符 4812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z="1200" strike="noStrike" noProof="1"/>
          </a:p>
        </p:txBody>
      </p:sp>
      <p:sp>
        <p:nvSpPr>
          <p:cNvPr id="48131" name="日期占位符 4813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2052" name="幻灯片图像占位符 48131"/>
          <p:cNvSpPr>
            <a:spLocks noRo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48132"/>
          <p:cNvSpPr>
            <a:spLocks noGrp="1"/>
          </p:cNvSpPr>
          <p:nvPr>
            <p:ph type="body" sz="quarter" idx="7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8134" name="页脚占位符 4813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sz="1200" strike="noStrike" noProof="1"/>
          </a:p>
        </p:txBody>
      </p:sp>
      <p:sp>
        <p:nvSpPr>
          <p:cNvPr id="48135" name="灯片编号占位符 4813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幻灯片图像占位符 491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194" name="文本占位符 49154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 lvl="0" indent="0"/>
            <a:endParaRPr lang="zh-CN" altLang="en-US"/>
          </a:p>
        </p:txBody>
      </p:sp>
      <p:sp>
        <p:nvSpPr>
          <p:cNvPr id="8195" name="灯片编号占位符 1"/>
          <p:cNvSpPr/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/>
              <a:t>8</a:t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Ovr>
    <a:masterClrMapping/>
  </p:clrMapOvr>
  <p:transition spd="med">
    <p:wheel spokes="8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/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gif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Relationship Id="rId3" Type="http://schemas.openxmlformats.org/officeDocument/2006/relationships/image" Target="../media/image2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gif" /><Relationship Id="rId3" Type="http://schemas.openxmlformats.org/officeDocument/2006/relationships/image" Target="../media/image16.gif" /><Relationship Id="rId4" Type="http://schemas.openxmlformats.org/officeDocument/2006/relationships/image" Target="../media/image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gif" /><Relationship Id="rId3" Type="http://schemas.openxmlformats.org/officeDocument/2006/relationships/image" Target="../media/image2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gif" /><Relationship Id="rId3" Type="http://schemas.openxmlformats.org/officeDocument/2006/relationships/image" Target="../media/image2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gif" /><Relationship Id="rId3" Type="http://schemas.openxmlformats.org/officeDocument/2006/relationships/image" Target="../media/image2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Relationship Id="rId3" Type="http://schemas.openxmlformats.org/officeDocument/2006/relationships/image" Target="../media/image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1.png" /><Relationship Id="rId4" Type="http://schemas.openxmlformats.org/officeDocument/2006/relationships/image" Target="../media/image2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2.png" /><Relationship Id="rId3" Type="http://schemas.openxmlformats.org/officeDocument/2006/relationships/image" Target="../media/image2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3.jpeg" /><Relationship Id="rId3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gif" /><Relationship Id="rId4" Type="http://schemas.openxmlformats.org/officeDocument/2006/relationships/image" Target="../media/image5.png" /><Relationship Id="rId5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Relationship Id="rId3" Type="http://schemas.openxmlformats.org/officeDocument/2006/relationships/image" Target="../media/image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Relationship Id="rId3" Type="http://schemas.openxmlformats.org/officeDocument/2006/relationships/image" Target="../media/image25.jpeg" /><Relationship Id="rId4" Type="http://schemas.openxmlformats.org/officeDocument/2006/relationships/image" Target="../media/image2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6.jpeg" /><Relationship Id="rId4" Type="http://schemas.openxmlformats.org/officeDocument/2006/relationships/image" Target="../media/image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2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1.png" /><Relationship Id="rId3" Type="http://schemas.openxmlformats.org/officeDocument/2006/relationships/image" Target="../media/image27.jpeg" /><Relationship Id="rId4" Type="http://schemas.openxmlformats.org/officeDocument/2006/relationships/image" Target="../media/image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8.jpeg" /><Relationship Id="rId3" Type="http://schemas.openxmlformats.org/officeDocument/2006/relationships/hyperlink" Target="http://www.travel-jx.com/pyh/WildGeese/dayan3.jpg" TargetMode="External" /><Relationship Id="rId4" Type="http://schemas.openxmlformats.org/officeDocument/2006/relationships/image" Target="../media/image2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29.png" /><Relationship Id="rId4" Type="http://schemas.openxmlformats.org/officeDocument/2006/relationships/image" Target="../media/image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0.jpeg" /><Relationship Id="rId3" Type="http://schemas.openxmlformats.org/officeDocument/2006/relationships/image" Target="../media/image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1.jpeg" /><Relationship Id="rId3" Type="http://schemas.openxmlformats.org/officeDocument/2006/relationships/image" Target="../media/image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2.gif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7.gif" /><Relationship Id="rId4" Type="http://schemas.openxmlformats.org/officeDocument/2006/relationships/image" Target="../media/image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gif" /><Relationship Id="rId3" Type="http://schemas.openxmlformats.org/officeDocument/2006/relationships/image" Target="../media/image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4.gif" /><Relationship Id="rId3" Type="http://schemas.openxmlformats.org/officeDocument/2006/relationships/image" Target="../media/image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5.jpeg" /><Relationship Id="rId3" Type="http://schemas.openxmlformats.org/officeDocument/2006/relationships/image" Target="../media/image36.jpeg" /><Relationship Id="rId4" Type="http://schemas.openxmlformats.org/officeDocument/2006/relationships/image" Target="../media/image2.png" /><Relationship Id="rId5" Type="http://schemas.openxmlformats.org/officeDocument/2006/relationships/audio" Target="../media/audio22.wav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7.jpeg" /><Relationship Id="rId3" Type="http://schemas.openxmlformats.org/officeDocument/2006/relationships/image" Target="../media/image38.jpeg" /><Relationship Id="rId4" Type="http://schemas.openxmlformats.org/officeDocument/2006/relationships/image" Target="../media/image2.png" /><Relationship Id="rId5" Type="http://schemas.openxmlformats.org/officeDocument/2006/relationships/audio" Target="../media/audio22.wav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microsoft.com/office/2007/relationships/media" Target="../media/media1.mp3" /><Relationship Id="rId4" Type="http://schemas.microsoft.com/office/2007/relationships/media" Target="../media/media1.mp3" TargetMode="Internal" /><Relationship Id="rId5" Type="http://schemas.openxmlformats.org/officeDocument/2006/relationships/image" Target="../media/image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gif" /><Relationship Id="rId3" Type="http://schemas.openxmlformats.org/officeDocument/2006/relationships/image" Target="../media/image10.gif" /><Relationship Id="rId4" Type="http://schemas.openxmlformats.org/officeDocument/2006/relationships/image" Target="../media/image11.gif" /><Relationship Id="rId5" Type="http://schemas.openxmlformats.org/officeDocument/2006/relationships/image" Target="../media/image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hyperlink" Target="http://baike.baidu.com/view/2088893.htm" TargetMode="External" /><Relationship Id="rId3" Type="http://schemas.openxmlformats.org/officeDocument/2006/relationships/hyperlink" Target="http://baike.baidu.com/view/454687.htm" TargetMode="External" /><Relationship Id="rId4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2.gif" /><Relationship Id="rId4" Type="http://schemas.openxmlformats.org/officeDocument/2006/relationships/image" Target="../media/image2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Relationship Id="rId3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3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导入新课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074" name="文本占位符 3074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6237287"/>
          </a:xfrm>
          <a:solidFill>
            <a:schemeClr val="bg1"/>
          </a:solidFill>
        </p:spPr>
        <p:txBody>
          <a:bodyPr anchor="t"/>
          <a:lstStyle/>
          <a:p>
            <a:pPr>
              <a:spcBef>
                <a:spcPct val="50000"/>
              </a:spcBef>
              <a:buNone/>
            </a:pPr>
            <a:r>
              <a:rPr lang="en-US" altLang="zh-CN" sz="4000" b="1"/>
              <a:t>          </a:t>
            </a:r>
            <a:r>
              <a:rPr lang="zh-CN" altLang="en-US" sz="4000" b="1"/>
              <a:t>大雁是秋寒南征、春暖北返的候鸟，据说它还能传递书信，因此很容易牵动人们的羁旅愁情、岁月之感。而今天我们学习的</a:t>
            </a:r>
            <a:r>
              <a:rPr lang="en-US" altLang="zh-CN" sz="4000" b="1"/>
              <a:t>《</a:t>
            </a:r>
            <a:r>
              <a:rPr lang="zh-CN" altLang="en-US" sz="4000" b="1"/>
              <a:t>大雁归来</a:t>
            </a:r>
            <a:r>
              <a:rPr lang="en-US" altLang="zh-CN" sz="4000" b="1"/>
              <a:t>》</a:t>
            </a:r>
            <a:r>
              <a:rPr lang="zh-CN" altLang="en-US" sz="4000" b="1"/>
              <a:t>却是一篇洋溢着浓浓爱意的科学文艺说明文。美国著名环境保护者、伦理学家利奥波德怀着喜爱的心情、欣赏的心情，观察大雁的种种活动情景，请让我们随着作者的笔触走进大雁的世界吧。 </a:t>
            </a:r>
            <a:endParaRPr lang="zh-CN" altLang="en-US" sz="4000" b="1"/>
          </a:p>
          <a:p>
            <a:endParaRPr lang="zh-CN" altLang="en-US" sz="4000" b="1"/>
          </a:p>
        </p:txBody>
      </p:sp>
      <p:pic>
        <p:nvPicPr>
          <p:cNvPr id="3075" name="图片 3075" descr="u=1386167435,367623979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1913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61" name="Picture 2" descr="200311211111531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13" y="1258888"/>
            <a:ext cx="3017837" cy="439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Text Box 3"/>
          <p:cNvSpPr txBox="1"/>
          <p:nvPr/>
        </p:nvSpPr>
        <p:spPr>
          <a:xfrm>
            <a:off x="395288" y="620713"/>
            <a:ext cx="5113337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</a:rPr>
              <a:t>       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  <a:t>沙乡年鉴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  <a:t>是奥尔多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  <a:t>利奥波德逝世后出版的著作。这本书问世于</a:t>
            </a:r>
            <a:r>
              <a:rPr lang="en-US" altLang="zh-CN" sz="3600" b="1">
                <a:solidFill>
                  <a:schemeClr val="accent2"/>
                </a:solidFill>
                <a:latin typeface="Arial" panose="020b0604020202020204" pitchFamily="34" charset="0"/>
              </a:rPr>
              <a:t>1949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</a:rPr>
              <a:t>年，正值战后经济复苏时期，人们都在充满信心地征服和利用自然，生态学的意识和概念对人们来说也还十分陌生，这本书的出版在当时并没有引起很大的影响。</a:t>
            </a:r>
            <a:endParaRPr lang="zh-CN" altLang="en-US" sz="24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Rectangle 3"/>
          <p:cNvSpPr>
            <a:spLocks noGrp="1"/>
          </p:cNvSpPr>
          <p:nvPr>
            <p:ph idx="4294967295"/>
          </p:nvPr>
        </p:nvSpPr>
        <p:spPr>
          <a:xfrm>
            <a:off x="611188" y="1052513"/>
            <a:ext cx="7921625" cy="5040312"/>
          </a:xfrm>
        </p:spPr>
        <p:txBody>
          <a:bodyPr anchor="t"/>
          <a:lstStyle/>
          <a:p>
            <a:r>
              <a:rPr lang="zh-CN" altLang="en-US" b="1">
                <a:solidFill>
                  <a:schemeClr val="accent2"/>
                </a:solidFill>
              </a:rPr>
              <a:t>从</a:t>
            </a:r>
            <a:r>
              <a:rPr lang="en-US" altLang="zh-CN" b="1">
                <a:solidFill>
                  <a:schemeClr val="accent2"/>
                </a:solidFill>
              </a:rPr>
              <a:t>60</a:t>
            </a:r>
            <a:r>
              <a:rPr lang="zh-CN" altLang="en-US" b="1">
                <a:solidFill>
                  <a:schemeClr val="accent2"/>
                </a:solidFill>
              </a:rPr>
              <a:t>年代开始，人们逐渐发现了潜藏在富裕生活中的各种危机</a:t>
            </a:r>
            <a:r>
              <a:rPr lang="en-US" altLang="zh-CN" b="1">
                <a:solidFill>
                  <a:schemeClr val="accent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b="1">
                <a:solidFill>
                  <a:schemeClr val="accent2"/>
                </a:solidFill>
              </a:rPr>
              <a:t>征服自然带来的环境破坏。在这种清新的空气中，人们又发现了早已存在的</a:t>
            </a:r>
            <a:r>
              <a:rPr lang="en-US" altLang="zh-CN" b="1">
                <a:solidFill>
                  <a:schemeClr val="accent2"/>
                </a:solidFill>
              </a:rPr>
              <a:t>《</a:t>
            </a:r>
            <a:r>
              <a:rPr lang="zh-CN" altLang="en-US" b="1">
                <a:solidFill>
                  <a:schemeClr val="accent2"/>
                </a:solidFill>
              </a:rPr>
              <a:t>沙乡年鉴</a:t>
            </a:r>
            <a:r>
              <a:rPr lang="en-US" altLang="zh-CN" b="1">
                <a:solidFill>
                  <a:schemeClr val="accent2"/>
                </a:solidFill>
              </a:rPr>
              <a:t>》</a:t>
            </a:r>
            <a:r>
              <a:rPr lang="zh-CN" altLang="en-US" b="1">
                <a:solidFill>
                  <a:schemeClr val="accent2"/>
                </a:solidFill>
              </a:rPr>
              <a:t>。</a:t>
            </a:r>
            <a:br>
              <a:rPr lang="zh-CN" altLang="en-US" b="1">
                <a:solidFill>
                  <a:schemeClr val="accent2"/>
                </a:solidFill>
              </a:rPr>
            </a:br>
            <a:br>
              <a:rPr lang="zh-CN" altLang="en-US" b="1">
                <a:solidFill>
                  <a:schemeClr val="accent2"/>
                </a:solidFill>
              </a:rPr>
            </a:br>
            <a:r>
              <a:rPr lang="zh-CN" altLang="en-US" b="1">
                <a:solidFill>
                  <a:schemeClr val="accent2"/>
                </a:solidFill>
              </a:rPr>
              <a:t>至此，这部作品的价值才被真正的发掘，所以，利奥波德又被称为美国新保护运动的“先知”，被誉为“美国新环境理论的创始者”。</a:t>
            </a:r>
            <a:endParaRPr lang="zh-CN" altLang="en-US" b="1">
              <a:solidFill>
                <a:schemeClr val="accent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anchor="ctr"/>
          <a:lstStyle/>
          <a:p>
            <a:r>
              <a:rPr lang="zh-CN" altLang="en-US" sz="3600" b="1">
                <a:solidFill>
                  <a:srgbClr val="FF0000"/>
                </a:solidFill>
              </a:rPr>
              <a:t>读准字音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242" name="文本占位符 7170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</p:spPr>
        <p:txBody>
          <a:bodyPr anchor="t"/>
          <a:lstStyle/>
          <a:p>
            <a:pPr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僻</a:t>
            </a:r>
            <a:r>
              <a:rPr lang="en-US" altLang="zh-CN" sz="4000" b="1">
                <a:solidFill>
                  <a:srgbClr val="FF0000"/>
                </a:solidFill>
              </a:rPr>
              <a:t>pì</a:t>
            </a:r>
            <a:r>
              <a:rPr lang="zh-CN" altLang="en-US" sz="4000" b="1"/>
              <a:t>静                 弥</a:t>
            </a:r>
            <a:r>
              <a:rPr lang="en-US" altLang="zh-CN" sz="4000" b="1">
                <a:solidFill>
                  <a:srgbClr val="FF0000"/>
                </a:solidFill>
              </a:rPr>
              <a:t>mí</a:t>
            </a:r>
            <a:r>
              <a:rPr lang="zh-CN" altLang="en-US" sz="4000" b="1"/>
              <a:t>漫      </a:t>
            </a:r>
            <a:endParaRPr lang="zh-CN" altLang="en-US" sz="4000" b="1"/>
          </a:p>
          <a:p>
            <a:pPr>
              <a:buNone/>
            </a:pPr>
            <a:r>
              <a:rPr lang="zh-CN" altLang="en-US" sz="4000" b="1"/>
              <a:t>       覆</a:t>
            </a:r>
            <a:r>
              <a:rPr lang="en-US" altLang="zh-CN" sz="4000" b="1">
                <a:solidFill>
                  <a:srgbClr val="FF0000"/>
                </a:solidFill>
              </a:rPr>
              <a:t>fù</a:t>
            </a:r>
            <a:r>
              <a:rPr lang="zh-CN" altLang="en-US" sz="4000" b="1"/>
              <a:t>盖                 环颈</a:t>
            </a:r>
            <a:r>
              <a:rPr lang="en-US" altLang="zh-CN" sz="4000" b="1">
                <a:solidFill>
                  <a:srgbClr val="FF0000"/>
                </a:solidFill>
              </a:rPr>
              <a:t>jǐng</a:t>
            </a:r>
            <a:r>
              <a:rPr lang="zh-CN" altLang="en-US" sz="4000" b="1"/>
              <a:t>雉</a:t>
            </a:r>
            <a:r>
              <a:rPr lang="en-US" altLang="zh-CN" sz="4000" b="1">
                <a:solidFill>
                  <a:srgbClr val="FF0000"/>
                </a:solidFill>
              </a:rPr>
              <a:t>zhì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/>
              <a:t>       </a:t>
            </a:r>
            <a:r>
              <a:rPr lang="zh-CN" altLang="en-US" sz="4000" b="1"/>
              <a:t>璞</a:t>
            </a:r>
            <a:r>
              <a:rPr lang="en-US" altLang="zh-CN" sz="4000" b="1">
                <a:solidFill>
                  <a:srgbClr val="FF0000"/>
                </a:solidFill>
              </a:rPr>
              <a:t>pǔ</a:t>
            </a:r>
            <a:r>
              <a:rPr lang="zh-CN" altLang="en-US" sz="4000" b="1"/>
              <a:t>鹬</a:t>
            </a:r>
            <a:r>
              <a:rPr lang="en-US" altLang="zh-CN" sz="4000" b="1">
                <a:solidFill>
                  <a:srgbClr val="FF0000"/>
                </a:solidFill>
              </a:rPr>
              <a:t>yù</a:t>
            </a:r>
            <a:r>
              <a:rPr lang="en-US" altLang="zh-CN" sz="4000" b="1"/>
              <a:t>            </a:t>
            </a:r>
            <a:r>
              <a:rPr lang="zh-CN" altLang="en-US" sz="4000" b="1"/>
              <a:t>狩</a:t>
            </a:r>
            <a:r>
              <a:rPr lang="en-US" altLang="zh-CN" sz="4000" b="1">
                <a:solidFill>
                  <a:srgbClr val="FF0000"/>
                </a:solidFill>
              </a:rPr>
              <a:t>shòu</a:t>
            </a:r>
            <a:r>
              <a:rPr lang="zh-CN" altLang="en-US" sz="4000" b="1"/>
              <a:t>猎         </a:t>
            </a:r>
            <a:endParaRPr lang="zh-CN" altLang="en-US" sz="4000" b="1"/>
          </a:p>
          <a:p>
            <a:pPr>
              <a:buNone/>
            </a:pPr>
            <a:r>
              <a:rPr lang="zh-CN" altLang="en-US" sz="4000" b="1"/>
              <a:t>       雾</a:t>
            </a:r>
            <a:r>
              <a:rPr lang="en-US" altLang="zh-CN" sz="4000" b="1">
                <a:solidFill>
                  <a:srgbClr val="FF0000"/>
                </a:solidFill>
              </a:rPr>
              <a:t>wù</a:t>
            </a:r>
            <a:r>
              <a:rPr lang="zh-CN" altLang="en-US" sz="4000" b="1"/>
              <a:t>霭</a:t>
            </a:r>
            <a:r>
              <a:rPr lang="en-US" altLang="zh-CN" sz="4000" b="1">
                <a:solidFill>
                  <a:srgbClr val="FF0000"/>
                </a:solidFill>
              </a:rPr>
              <a:t>ǎi</a:t>
            </a:r>
            <a:r>
              <a:rPr lang="en-US" altLang="zh-CN" sz="4000" b="1"/>
              <a:t>            </a:t>
            </a:r>
            <a:r>
              <a:rPr lang="zh-CN" altLang="en-US" sz="4000" b="1"/>
              <a:t>缄</a:t>
            </a:r>
            <a:r>
              <a:rPr lang="en-US" altLang="zh-CN" sz="4000" b="1">
                <a:solidFill>
                  <a:srgbClr val="FF0000"/>
                </a:solidFill>
              </a:rPr>
              <a:t>jiān</a:t>
            </a:r>
            <a:r>
              <a:rPr lang="zh-CN" altLang="en-US" sz="4000" b="1"/>
              <a:t>默</a:t>
            </a:r>
            <a:endParaRPr lang="zh-CN" altLang="en-US" sz="4000" b="1"/>
          </a:p>
          <a:p>
            <a:pPr>
              <a:buNone/>
            </a:pPr>
            <a:r>
              <a:rPr lang="zh-CN" altLang="en-US" sz="4000" b="1"/>
              <a:t>       窥</a:t>
            </a:r>
            <a:r>
              <a:rPr lang="en-US" altLang="zh-CN" sz="4000" b="1">
                <a:solidFill>
                  <a:srgbClr val="FF0000"/>
                </a:solidFill>
              </a:rPr>
              <a:t>kuī</a:t>
            </a:r>
            <a:r>
              <a:rPr lang="zh-CN" altLang="en-US" sz="4000" b="1"/>
              <a:t>探              凋</a:t>
            </a:r>
            <a:r>
              <a:rPr lang="en-US" altLang="zh-CN" sz="4000" b="1">
                <a:solidFill>
                  <a:srgbClr val="FF0000"/>
                </a:solidFill>
              </a:rPr>
              <a:t>diāo</a:t>
            </a:r>
            <a:r>
              <a:rPr lang="zh-CN" altLang="en-US" sz="4000" b="1"/>
              <a:t>零        </a:t>
            </a:r>
            <a:endParaRPr lang="zh-CN" altLang="en-US" sz="4000" b="1"/>
          </a:p>
          <a:p>
            <a:pPr>
              <a:buNone/>
            </a:pPr>
            <a:r>
              <a:rPr lang="zh-CN" altLang="en-US" sz="4000" b="1"/>
              <a:t>       顾忌</a:t>
            </a:r>
            <a:r>
              <a:rPr lang="en-US" altLang="zh-CN" sz="4000" b="1">
                <a:solidFill>
                  <a:srgbClr val="FF0000"/>
                </a:solidFill>
              </a:rPr>
              <a:t>jì </a:t>
            </a:r>
            <a:r>
              <a:rPr lang="en-US" altLang="zh-CN" sz="4000" b="1"/>
              <a:t>                 </a:t>
            </a:r>
            <a:r>
              <a:rPr lang="zh-CN" altLang="en-US" sz="4000" b="1"/>
              <a:t>迁徙</a:t>
            </a:r>
            <a:r>
              <a:rPr lang="en-US" altLang="zh-CN" sz="4000" b="1">
                <a:solidFill>
                  <a:srgbClr val="FF0000"/>
                </a:solidFill>
              </a:rPr>
              <a:t>xǐ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r>
              <a:rPr lang="zh-CN" altLang="en-US" sz="4000" b="1"/>
              <a:t>滑翔</a:t>
            </a:r>
            <a:r>
              <a:rPr lang="en-US" altLang="zh-CN" sz="4000" b="1">
                <a:solidFill>
                  <a:srgbClr val="FF0000"/>
                </a:solidFill>
              </a:rPr>
              <a:t>xiáng          </a:t>
            </a:r>
            <a:r>
              <a:rPr lang="zh-CN" altLang="en-US" sz="4000" b="1"/>
              <a:t>沼</a:t>
            </a:r>
            <a:r>
              <a:rPr lang="en-US" altLang="zh-CN" sz="4000" b="1">
                <a:solidFill>
                  <a:srgbClr val="FF0000"/>
                </a:solidFill>
              </a:rPr>
              <a:t>zhǎo</a:t>
            </a:r>
            <a:r>
              <a:rPr lang="zh-CN" altLang="en-US" sz="4000" b="1"/>
              <a:t>泽 </a:t>
            </a:r>
            <a:r>
              <a:rPr lang="en-US" altLang="zh-CN" sz="4000" b="1">
                <a:solidFill>
                  <a:srgbClr val="FF0000"/>
                </a:solidFill>
              </a:rPr>
              <a:t>zé</a:t>
            </a:r>
            <a:endParaRPr lang="en-US" altLang="zh-CN" sz="40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  </a:t>
            </a:r>
            <a:r>
              <a:rPr lang="zh-CN" altLang="en-US" sz="4000" b="1"/>
              <a:t>香蒲</a:t>
            </a:r>
            <a:r>
              <a:rPr lang="en-US" altLang="zh-CN" sz="4000" b="1">
                <a:solidFill>
                  <a:srgbClr val="FF0000"/>
                </a:solidFill>
              </a:rPr>
              <a:t>pú               </a:t>
            </a:r>
            <a:r>
              <a:rPr lang="zh-CN" altLang="en-US" sz="4000" b="1"/>
              <a:t>忧郁</a:t>
            </a:r>
            <a:r>
              <a:rPr lang="en-US" altLang="zh-CN" sz="4000" b="1">
                <a:solidFill>
                  <a:srgbClr val="FF0000"/>
                </a:solidFill>
              </a:rPr>
              <a:t>yù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pic>
        <p:nvPicPr>
          <p:cNvPr id="10243" name="图片 7171" descr="u=605726705,390243192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188" y="2276475"/>
            <a:ext cx="1547812" cy="288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7172" descr="t01e2c85fab625c49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2500" y="908050"/>
            <a:ext cx="1146175" cy="5761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标题 81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多音字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1266" name="文本占位符 8194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</p:spPr>
        <p:txBody>
          <a:bodyPr anchor="t"/>
          <a:lstStyle/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  <p:sp>
        <p:nvSpPr>
          <p:cNvPr id="11267" name="文本框 8195"/>
          <p:cNvSpPr txBox="1"/>
          <p:nvPr/>
        </p:nvSpPr>
        <p:spPr>
          <a:xfrm>
            <a:off x="0" y="3284538"/>
            <a:ext cx="9715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吓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左大括号 8196"/>
          <p:cNvSpPr/>
          <p:nvPr/>
        </p:nvSpPr>
        <p:spPr>
          <a:xfrm>
            <a:off x="611188" y="981075"/>
            <a:ext cx="1008062" cy="5400675"/>
          </a:xfrm>
          <a:prstGeom prst="leftBrace">
            <a:avLst>
              <a:gd name="adj1" fmla="val 4444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文本框 8197"/>
          <p:cNvSpPr txBox="1"/>
          <p:nvPr/>
        </p:nvSpPr>
        <p:spPr>
          <a:xfrm>
            <a:off x="1619250" y="692150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xià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文本框 8198"/>
          <p:cNvSpPr txBox="1"/>
          <p:nvPr/>
        </p:nvSpPr>
        <p:spPr>
          <a:xfrm>
            <a:off x="1547813" y="5805488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hè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文本框 8199"/>
          <p:cNvSpPr txBox="1"/>
          <p:nvPr/>
        </p:nvSpPr>
        <p:spPr>
          <a:xfrm>
            <a:off x="2555875" y="692150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吓唬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文本框 8200"/>
          <p:cNvSpPr txBox="1"/>
          <p:nvPr/>
        </p:nvSpPr>
        <p:spPr>
          <a:xfrm>
            <a:off x="2339975" y="5805488"/>
            <a:ext cx="15113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恐吓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文本框 8201"/>
          <p:cNvSpPr txBox="1"/>
          <p:nvPr/>
        </p:nvSpPr>
        <p:spPr>
          <a:xfrm>
            <a:off x="3492500" y="3284538"/>
            <a:ext cx="10795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背</a:t>
            </a:r>
            <a:endParaRPr lang="zh-CN" altLang="en-US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左大括号 8202"/>
          <p:cNvSpPr/>
          <p:nvPr/>
        </p:nvSpPr>
        <p:spPr>
          <a:xfrm>
            <a:off x="4067175" y="981075"/>
            <a:ext cx="1223963" cy="5400675"/>
          </a:xfrm>
          <a:prstGeom prst="leftBrace">
            <a:avLst>
              <a:gd name="adj1" fmla="val 366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文本框 8203"/>
          <p:cNvSpPr txBox="1"/>
          <p:nvPr/>
        </p:nvSpPr>
        <p:spPr>
          <a:xfrm>
            <a:off x="5219700" y="620713"/>
            <a:ext cx="122396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bēi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文本框 8204"/>
          <p:cNvSpPr txBox="1"/>
          <p:nvPr/>
        </p:nvSpPr>
        <p:spPr>
          <a:xfrm>
            <a:off x="5219700" y="5949950"/>
            <a:ext cx="11525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bèi</a:t>
            </a:r>
            <a:endParaRPr lang="en-US" altLang="zh-CN" sz="4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文本框 8205"/>
          <p:cNvSpPr txBox="1"/>
          <p:nvPr/>
        </p:nvSpPr>
        <p:spPr>
          <a:xfrm>
            <a:off x="6156325" y="549275"/>
            <a:ext cx="187325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背包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文本框 8207"/>
          <p:cNvSpPr txBox="1"/>
          <p:nvPr/>
        </p:nvSpPr>
        <p:spPr>
          <a:xfrm>
            <a:off x="6084888" y="5876925"/>
            <a:ext cx="201612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背诵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279" name="图片 8208" descr="u=290881404,2626562558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1844675"/>
            <a:ext cx="1439862" cy="338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0" name="图片 8209" descr="u=290881404,2626562558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725" y="1916113"/>
            <a:ext cx="1655763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xfrm>
            <a:off x="376238" y="220663"/>
            <a:ext cx="8310562" cy="688975"/>
          </a:xfrm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学习词语</a:t>
            </a:r>
            <a:br>
              <a:rPr lang="zh-CN" altLang="en-US" b="1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-66675" y="638175"/>
            <a:ext cx="9221788" cy="6180138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4000" b="1"/>
              <a:t>雾霭</a:t>
            </a:r>
            <a:r>
              <a:rPr lang="en-US" altLang="zh-CN" sz="4000" b="1">
                <a:solidFill>
                  <a:srgbClr val="FF0000"/>
                </a:solidFill>
              </a:rPr>
              <a:t>wù         ǎi</a:t>
            </a:r>
            <a:r>
              <a:rPr lang="zh-CN" altLang="en-US" sz="4000" b="1"/>
              <a:t>雾气。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缄默</a:t>
            </a:r>
            <a:r>
              <a:rPr lang="en-US" altLang="zh-CN" sz="4000" b="1">
                <a:solidFill>
                  <a:srgbClr val="FF0000"/>
                </a:solidFill>
              </a:rPr>
              <a:t>jiān        mò</a:t>
            </a:r>
            <a:r>
              <a:rPr lang="zh-CN" altLang="en-US" sz="4000" b="1"/>
              <a:t>闭口不说话。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迁徙</a:t>
            </a:r>
            <a:r>
              <a:rPr lang="en-US" altLang="zh-CN" sz="4000" b="1">
                <a:solidFill>
                  <a:srgbClr val="FF0000"/>
                </a:solidFill>
              </a:rPr>
              <a:t>qiān      xǐ</a:t>
            </a:r>
            <a:r>
              <a:rPr lang="en-US" altLang="zh-CN" sz="4000" b="1"/>
              <a:t> </a:t>
            </a:r>
            <a:r>
              <a:rPr lang="zh-CN" altLang="en-US" sz="4000" b="1"/>
              <a:t>迁移。</a:t>
            </a:r>
            <a:endParaRPr lang="zh-CN" altLang="en-US" sz="4000" b="1"/>
          </a:p>
          <a:p>
            <a:pPr marL="0" indent="0">
              <a:buNone/>
            </a:pPr>
            <a:r>
              <a:rPr lang="zh-CN" altLang="en-US" sz="4000" b="1"/>
              <a:t>赌注 </a:t>
            </a:r>
            <a:r>
              <a:rPr lang="zh-CN" altLang="en-US" sz="4000" b="1">
                <a:solidFill>
                  <a:srgbClr val="FF0000"/>
                </a:solidFill>
              </a:rPr>
              <a:t>d</a:t>
            </a:r>
            <a:r>
              <a:rPr lang="en-US" altLang="zh-CN" sz="4000" b="1">
                <a:solidFill>
                  <a:srgbClr val="FF0000"/>
                </a:solidFill>
              </a:rPr>
              <a:t>ǔ    zhù</a:t>
            </a:r>
            <a:r>
              <a:rPr lang="zh-CN" altLang="en-US" sz="4000" b="1"/>
              <a:t>指</a:t>
            </a:r>
            <a:r>
              <a:rPr lang="zh-CN" altLang="en-US" sz="4000" b="1">
                <a:sym typeface="宋体" panose="02010600030101010101" pitchFamily="2" charset="-122"/>
              </a:rPr>
              <a:t>赌博时所押的财物。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沼泽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zhǎo   zé </a:t>
            </a:r>
            <a:r>
              <a:rPr lang="zh-CN" altLang="en-US" sz="4000" b="1">
                <a:sym typeface="宋体" panose="02010600030101010101" pitchFamily="2" charset="-122"/>
              </a:rPr>
              <a:t>低洼积水、杂草丛生的大片泥淖区。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瞄准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miáo   zhǔn</a:t>
            </a:r>
            <a:r>
              <a:rPr lang="zh-CN" altLang="en-US" sz="4000" b="1">
                <a:sym typeface="宋体" panose="02010600030101010101" pitchFamily="2" charset="-122"/>
              </a:rPr>
              <a:t>射击时注视目标，以期命中。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4000" b="1"/>
          </a:p>
        </p:txBody>
      </p:sp>
      <p:pic>
        <p:nvPicPr>
          <p:cNvPr id="12291" name="图片 8201" descr="t0185e4a5a163d61dc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863" y="-230187"/>
            <a:ext cx="1873250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br>
              <a:rPr lang="zh-CN" altLang="en-US"/>
            </a:br>
            <a:endParaRPr lang="zh-CN" altLang="en-US"/>
          </a:p>
        </p:txBody>
      </p:sp>
      <p:sp>
        <p:nvSpPr>
          <p:cNvPr id="13314" name="内容占位符 2"/>
          <p:cNvSpPr>
            <a:spLocks noGrp="1"/>
          </p:cNvSpPr>
          <p:nvPr>
            <p:ph idx="1"/>
          </p:nvPr>
        </p:nvSpPr>
        <p:spPr>
          <a:xfrm>
            <a:off x="-23812" y="128588"/>
            <a:ext cx="9172575" cy="6704012"/>
          </a:xfrm>
        </p:spPr>
        <p:txBody>
          <a:bodyPr anchor="t"/>
          <a:lstStyle/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狩猎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shòu     liè</a:t>
            </a:r>
            <a:r>
              <a:rPr lang="zh-CN" altLang="en-US" sz="4000" b="1">
                <a:sym typeface="宋体" panose="02010600030101010101" pitchFamily="2" charset="-122"/>
              </a:rPr>
              <a:t>打猎。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盘旋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pán       xuán</a:t>
            </a:r>
            <a:r>
              <a:rPr lang="zh-CN" altLang="en-US" sz="4000" b="1">
                <a:sym typeface="宋体" panose="02010600030101010101" pitchFamily="2" charset="-122"/>
              </a:rPr>
              <a:t>逗留,徘徊。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喧嚷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xuān     rǎng</a:t>
            </a:r>
            <a:r>
              <a:rPr lang="zh-CN" altLang="en-US" sz="4000" b="1">
                <a:sym typeface="宋体" panose="02010600030101010101" pitchFamily="2" charset="-122"/>
              </a:rPr>
              <a:t>喧哗，大声吵闹。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邀请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yāo       qǐng</a:t>
            </a:r>
            <a:r>
              <a:rPr lang="zh-CN" altLang="en-US" sz="4000" b="1">
                <a:sym typeface="宋体" panose="02010600030101010101" pitchFamily="2" charset="-122"/>
              </a:rPr>
              <a:t>请人出席或参加。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凋零</a:t>
            </a:r>
            <a:r>
              <a:rPr lang="en-US" altLang="zh-CN" sz="4000" b="1">
                <a:solidFill>
                  <a:srgbClr val="FF0000"/>
                </a:solidFill>
                <a:sym typeface="宋体" panose="02010600030101010101" pitchFamily="2" charset="-122"/>
              </a:rPr>
              <a:t>diāo      líng</a:t>
            </a:r>
            <a:r>
              <a:rPr lang="zh-CN" altLang="en-US" sz="4000" b="1">
                <a:sym typeface="宋体" panose="02010600030101010101" pitchFamily="2" charset="-122"/>
              </a:rPr>
              <a:t>凋谢零落。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枯燥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kū         zào</a:t>
            </a:r>
            <a:r>
              <a:rPr lang="zh-CN" altLang="en-US" sz="4000" b="1">
                <a:sym typeface="宋体" panose="02010600030101010101" pitchFamily="2" charset="-122"/>
              </a:rPr>
              <a:t>形容一点劲头也没有。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>
                <a:sym typeface="宋体" panose="02010600030101010101" pitchFamily="2" charset="-122"/>
              </a:rPr>
              <a:t>稀疏</a:t>
            </a:r>
            <a:r>
              <a:rPr lang="zh-CN" altLang="en-US" sz="4000" b="1">
                <a:solidFill>
                  <a:srgbClr val="FF0000"/>
                </a:solidFill>
                <a:sym typeface="宋体" panose="02010600030101010101" pitchFamily="2" charset="-122"/>
              </a:rPr>
              <a:t>xī    shū</a:t>
            </a:r>
            <a:r>
              <a:rPr lang="zh-CN" altLang="en-US" sz="4000" b="1">
                <a:sym typeface="宋体" panose="02010600030101010101" pitchFamily="2" charset="-122"/>
              </a:rPr>
              <a:t>宽松;不稠密。</a:t>
            </a:r>
            <a:endParaRPr lang="zh-CN" altLang="en-US" sz="4000" b="1">
              <a:sym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4000" b="1"/>
              <a:t>弥漫</a:t>
            </a:r>
            <a:r>
              <a:rPr lang="en-US" altLang="zh-CN" sz="4000" b="1">
                <a:solidFill>
                  <a:srgbClr val="FF0000"/>
                </a:solidFill>
              </a:rPr>
              <a:t>mí    màn</a:t>
            </a:r>
            <a:r>
              <a:rPr lang="zh-CN" altLang="en-US" sz="4000" b="1"/>
              <a:t>（烟尘、雾气、水气等）充满、布满。</a:t>
            </a:r>
            <a:endParaRPr lang="zh-CN" altLang="en-US" sz="4000" b="1"/>
          </a:p>
          <a:p>
            <a:pPr marL="0" indent="0">
              <a:buNone/>
            </a:pPr>
            <a:endParaRPr lang="zh-CN" altLang="en-US" sz="4000" b="1">
              <a:sym typeface="宋体" panose="02010600030101010101" pitchFamily="2" charset="-122"/>
            </a:endParaRPr>
          </a:p>
        </p:txBody>
      </p:sp>
      <p:pic>
        <p:nvPicPr>
          <p:cNvPr id="13315" name="图片 8201" descr="t0185e4a5a163d61dc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5" y="-347662"/>
            <a:ext cx="1873250" cy="2016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3812" y="276225"/>
            <a:ext cx="9144000" cy="6556375"/>
          </a:xfrm>
        </p:spPr>
        <p:txBody>
          <a:bodyPr/>
          <a:lstStyle/>
          <a:p>
            <a:pPr marL="0" indent="0" fontAlgn="base">
              <a:buNone/>
            </a:pPr>
            <a:r>
              <a:rPr lang="zh-CN" altLang="en-US" sz="4000" b="1" strike="noStrike" noProof="1">
                <a:sym typeface="+mn-ea"/>
              </a:rPr>
              <a:t>目空一切</a:t>
            </a:r>
            <a:r>
              <a:rPr lang="en-US" altLang="zh-CN" sz="4000" b="1" strike="noStrike" noProof="1">
                <a:solidFill>
                  <a:srgbClr val="FF0000"/>
                </a:solidFill>
                <a:sym typeface="+mn-ea"/>
              </a:rPr>
              <a:t>mù    k</a:t>
            </a:r>
            <a:r>
              <a:rPr lang="en-US" altLang="en-US" sz="4000" b="1" strike="noStrike" noProof="1">
                <a:solidFill>
                  <a:srgbClr val="FF0000"/>
                </a:solidFill>
                <a:sym typeface="+mn-ea"/>
              </a:rPr>
              <a:t>ō</a:t>
            </a:r>
            <a:r>
              <a:rPr lang="en-US" altLang="zh-CN" sz="4000" b="1" strike="noStrike" noProof="1">
                <a:solidFill>
                  <a:srgbClr val="FF0000"/>
                </a:solidFill>
                <a:sym typeface="+mn-ea"/>
              </a:rPr>
              <a:t>ng   y ì   qiè</a:t>
            </a:r>
            <a:r>
              <a:rPr lang="zh-CN" altLang="en-US" sz="4000" b="1" strike="noStrike" noProof="1">
                <a:sym typeface="+mn-ea"/>
              </a:rPr>
              <a:t>形容骄傲自大，什么都看不起。</a:t>
            </a:r>
            <a:endParaRPr lang="zh-CN" altLang="en-US" sz="4000" b="1" strike="noStrike" noProof="1">
              <a:sym typeface="+mn-ea"/>
            </a:endParaRPr>
          </a:p>
          <a:p>
            <a:pPr marL="0" indent="0" fontAlgn="base">
              <a:buNone/>
            </a:pPr>
            <a:r>
              <a:rPr lang="zh-CN" altLang="en-US" sz="4000" b="1" strike="noStrike" noProof="1">
                <a:sym typeface="+mn-ea"/>
              </a:rPr>
              <a:t>偷偷摸摸</a:t>
            </a:r>
            <a:r>
              <a:rPr lang="zh-CN" altLang="en-US" sz="4000" b="1" strike="noStrike" noProof="1">
                <a:solidFill>
                  <a:srgbClr val="FF0000"/>
                </a:solidFill>
                <a:sym typeface="+mn-ea"/>
              </a:rPr>
              <a:t>tōu tōu mō mō</a:t>
            </a:r>
            <a:r>
              <a:rPr lang="zh-CN" altLang="en-US" sz="4000" b="1" strike="noStrike" noProof="1">
                <a:sym typeface="+mn-ea"/>
              </a:rPr>
              <a:t>指背着人暗中行事。</a:t>
            </a:r>
            <a:endParaRPr lang="zh-CN" altLang="en-US" sz="4000" b="1" strike="noStrike" noProof="1">
              <a:sym typeface="+mn-ea"/>
            </a:endParaRPr>
          </a:p>
          <a:p>
            <a:pPr fontAlgn="base">
              <a:lnSpc>
                <a:spcPct val="90000"/>
              </a:lnSpc>
              <a:buNone/>
            </a:pPr>
            <a:r>
              <a:rPr lang="zh-CN" altLang="en-US" sz="4000" b="1" strike="noStrike" noProof="1">
                <a:sym typeface="+mn-ea"/>
              </a:rPr>
              <a:t>窥探</a:t>
            </a:r>
            <a:r>
              <a:rPr lang="en-US" altLang="zh-CN" sz="4000" b="1" strike="noStrike" noProof="1">
                <a:solidFill>
                  <a:srgbClr val="FF0000"/>
                </a:solidFill>
                <a:sym typeface="+mn-ea"/>
              </a:rPr>
              <a:t>kuī        tàn</a:t>
            </a:r>
            <a:r>
              <a:rPr lang="zh-CN" altLang="en-US" sz="4000" b="1" strike="noStrike" noProof="1">
                <a:sym typeface="+mn-ea"/>
              </a:rPr>
              <a:t>暗中察看。</a:t>
            </a:r>
            <a:endParaRPr lang="zh-CN" altLang="en-US" sz="4000" b="1" strike="noStrike" noProof="1">
              <a:sym typeface="+mn-ea"/>
            </a:endParaRPr>
          </a:p>
          <a:p>
            <a:pPr fontAlgn="base">
              <a:lnSpc>
                <a:spcPct val="90000"/>
              </a:lnSpc>
              <a:buNone/>
            </a:pPr>
            <a:r>
              <a:rPr lang="zh-CN" altLang="en-US" sz="4000" b="1" strike="noStrike" noProof="1">
                <a:sym typeface="+mn-ea"/>
              </a:rPr>
              <a:t>预料</a:t>
            </a:r>
            <a:r>
              <a:rPr lang="en-US" altLang="zh-CN" sz="4000" b="1" strike="noStrike" noProof="1">
                <a:solidFill>
                  <a:srgbClr val="FF0000"/>
                </a:solidFill>
                <a:sym typeface="+mn-ea"/>
              </a:rPr>
              <a:t>yù       liào</a:t>
            </a:r>
            <a:r>
              <a:rPr lang="zh-CN" altLang="en-US" sz="4000" b="1" strike="noStrike" noProof="1">
                <a:sym typeface="+mn-ea"/>
              </a:rPr>
              <a:t>事先推测。</a:t>
            </a:r>
            <a:endParaRPr lang="zh-CN" altLang="en-US" sz="4000" b="1" strike="noStrike" noProof="1"/>
          </a:p>
          <a:p>
            <a:pPr fontAlgn="base">
              <a:lnSpc>
                <a:spcPct val="90000"/>
              </a:lnSpc>
              <a:buNone/>
            </a:pPr>
            <a:r>
              <a:rPr lang="zh-CN" altLang="en-US" sz="4000" b="1" strike="noStrike" noProof="1">
                <a:sym typeface="+mn-ea"/>
              </a:rPr>
              <a:t>生气</a:t>
            </a:r>
            <a:r>
              <a:rPr lang="en-US" altLang="zh-CN" sz="4000" b="1" strike="noStrike" noProof="1">
                <a:solidFill>
                  <a:srgbClr val="FF0000"/>
                </a:solidFill>
                <a:sym typeface="+mn-ea"/>
              </a:rPr>
              <a:t>shēng      qì</a:t>
            </a:r>
            <a:r>
              <a:rPr lang="zh-CN" altLang="en-US" sz="4000" b="1" strike="noStrike" noProof="1">
                <a:sym typeface="+mn-ea"/>
              </a:rPr>
              <a:t>生命力，活力。</a:t>
            </a:r>
            <a:endParaRPr lang="zh-CN" altLang="en-US" sz="4000" b="1" strike="noStrike" noProof="1"/>
          </a:p>
          <a:p>
            <a:pPr fontAlgn="base">
              <a:lnSpc>
                <a:spcPct val="90000"/>
              </a:lnSpc>
              <a:buNone/>
            </a:pPr>
            <a:r>
              <a:rPr lang="zh-CN" altLang="en-US" sz="4000" b="1" strike="noStrike" noProof="1">
                <a:sym typeface="+mn-ea"/>
              </a:rPr>
              <a:t>预期</a:t>
            </a:r>
            <a:r>
              <a:rPr lang="en-US" altLang="zh-CN" sz="4000" b="1" strike="noStrike" noProof="1">
                <a:solidFill>
                  <a:srgbClr val="FF0000"/>
                </a:solidFill>
                <a:sym typeface="+mn-ea"/>
              </a:rPr>
              <a:t>yù          qī</a:t>
            </a:r>
            <a:r>
              <a:rPr lang="zh-CN" altLang="en-US" sz="4000" b="1" strike="noStrike" noProof="1">
                <a:sym typeface="+mn-ea"/>
              </a:rPr>
              <a:t>预先期待。</a:t>
            </a:r>
            <a:endParaRPr lang="zh-CN" altLang="en-US" sz="4000" b="1" strike="noStrike" noProof="1"/>
          </a:p>
          <a:p>
            <a:pPr fontAlgn="base">
              <a:lnSpc>
                <a:spcPct val="90000"/>
              </a:lnSpc>
              <a:buNone/>
            </a:pPr>
            <a:r>
              <a:rPr lang="zh-CN" altLang="en-US" sz="4000" b="1" strike="noStrike" noProof="1">
                <a:sym typeface="+mn-ea"/>
              </a:rPr>
              <a:t>深沉</a:t>
            </a:r>
            <a:r>
              <a:rPr lang="en-US" altLang="zh-CN" sz="4000" b="1" strike="noStrike" noProof="1">
                <a:solidFill>
                  <a:srgbClr val="FF0000"/>
                </a:solidFill>
                <a:sym typeface="+mn-ea"/>
              </a:rPr>
              <a:t>shēn      chén</a:t>
            </a:r>
            <a:r>
              <a:rPr lang="zh-CN" altLang="en-US" sz="4000" b="1" strike="noStrike" noProof="1">
                <a:sym typeface="+mn-ea"/>
              </a:rPr>
              <a:t>声音低沉。</a:t>
            </a:r>
            <a:endParaRPr lang="zh-CN" altLang="en-US" sz="4000" b="1" strike="noStrike" noProof="1"/>
          </a:p>
          <a:p>
            <a:pPr fontAlgn="base">
              <a:lnSpc>
                <a:spcPct val="90000"/>
              </a:lnSpc>
              <a:buNone/>
            </a:pPr>
            <a:r>
              <a:rPr lang="zh-CN" altLang="en-US" sz="4000" b="1" strike="noStrike" noProof="1">
                <a:sym typeface="+mn-ea"/>
              </a:rPr>
              <a:t>久别</a:t>
            </a:r>
            <a:r>
              <a:rPr lang="en-US" altLang="zh-CN" sz="4000" b="1" strike="noStrike" noProof="1">
                <a:solidFill>
                  <a:srgbClr val="FF0000"/>
                </a:solidFill>
                <a:sym typeface="+mn-ea"/>
              </a:rPr>
              <a:t>jiǔ          bié</a:t>
            </a:r>
            <a:r>
              <a:rPr lang="zh-CN" altLang="en-US" sz="4000" b="1" strike="noStrike" noProof="1">
                <a:sym typeface="+mn-ea"/>
              </a:rPr>
              <a:t>长时间地分别。</a:t>
            </a:r>
            <a:endParaRPr lang="zh-CN" altLang="en-US" sz="4000" b="1" strike="noStrike" noProof="1"/>
          </a:p>
          <a:p>
            <a:pPr marL="0" indent="0" fontAlgn="base">
              <a:buNone/>
            </a:pPr>
            <a:endParaRPr lang="zh-CN" altLang="en-US" sz="4000" b="1" strike="noStrike" noProof="1"/>
          </a:p>
          <a:p>
            <a:pPr marL="0" indent="0" fontAlgn="base">
              <a:buNone/>
            </a:pPr>
            <a:endParaRPr lang="zh-CN" altLang="en-US" sz="4000" b="1" strike="noStrike" noProof="1">
              <a:sym typeface="+mn-ea"/>
            </a:endParaRPr>
          </a:p>
          <a:p>
            <a:pPr marL="0" indent="0" fontAlgn="base">
              <a:buNone/>
            </a:pPr>
            <a:endParaRPr lang="zh-CN" altLang="en-US" sz="4000" b="1" strike="noStrike" noProof="1">
              <a:sym typeface="+mn-ea"/>
            </a:endParaRPr>
          </a:p>
        </p:txBody>
      </p:sp>
      <p:pic>
        <p:nvPicPr>
          <p:cNvPr id="14339" name="图片 9219" descr="u=4021210020,208518295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8913" y="2486025"/>
            <a:ext cx="1116012" cy="2636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7" name="Picture 2" descr="用图!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8400" y="3581400"/>
            <a:ext cx="2438400" cy="133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8" name="Picture 4" descr="46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25" y="1000125"/>
            <a:ext cx="390525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Text Box 5"/>
          <p:cNvSpPr txBox="1"/>
          <p:nvPr/>
        </p:nvSpPr>
        <p:spPr>
          <a:xfrm>
            <a:off x="1276350" y="874713"/>
            <a:ext cx="6127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作者笔下的大雁有哪些特点？</a:t>
            </a:r>
            <a:endParaRPr lang="zh-CN" altLang="en-US" sz="3600" b="1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815975" y="1773238"/>
            <a:ext cx="80772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来的季节是三月春天。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飞行的路线是笔直的。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三月的大雁一触到水就叫，喧嚷。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十一月份的大雁一声不吭。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爱寻食玉米粒。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常六只列队飞。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四月的夜间，大雁会一阵阵喧闹。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Rectangle 2"/>
          <p:cNvSpPr/>
          <p:nvPr/>
        </p:nvSpPr>
        <p:spPr>
          <a:xfrm>
            <a:off x="698500" y="2060575"/>
            <a:ext cx="7772400" cy="12969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algn="just">
              <a:spcBef>
                <a:spcPct val="20000"/>
              </a:spcBef>
              <a:buChar char="•"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第一部分（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段），写大雁对季节把握准确。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650875" y="3644900"/>
            <a:ext cx="8301038" cy="1176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  <a:buChar char="•"/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第二部分（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3—13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段），写大雁归来的相关              </a:t>
            </a:r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知识和情景，抒发赞美之情。</a:t>
            </a:r>
            <a:endParaRPr lang="zh-CN" altLang="en-US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608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38" y="5300663"/>
            <a:ext cx="2438400" cy="121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矩形 1"/>
          <p:cNvSpPr/>
          <p:nvPr/>
        </p:nvSpPr>
        <p:spPr>
          <a:xfrm>
            <a:off x="1220788" y="911225"/>
            <a:ext cx="2749550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段落划分：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7105" name="Picture 2" descr="1600dw0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601663"/>
            <a:ext cx="7345363" cy="4052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Text Box 3"/>
          <p:cNvSpPr txBox="1"/>
          <p:nvPr/>
        </p:nvSpPr>
        <p:spPr>
          <a:xfrm>
            <a:off x="609600" y="601663"/>
            <a:ext cx="3429000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7" name="Text Box 4"/>
          <p:cNvSpPr txBox="1"/>
          <p:nvPr/>
        </p:nvSpPr>
        <p:spPr>
          <a:xfrm>
            <a:off x="1938338" y="465138"/>
            <a:ext cx="67056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66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整体感知内容</a:t>
            </a:r>
            <a:r>
              <a:rPr lang="zh-CN" altLang="zh-CN" sz="6000" b="1">
                <a:solidFill>
                  <a:srgbClr val="0066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:</a:t>
            </a:r>
            <a:endParaRPr lang="zh-CN" altLang="zh-CN" sz="6000" b="1">
              <a:solidFill>
                <a:srgbClr val="0066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47108" name="Rectangle 5"/>
          <p:cNvSpPr/>
          <p:nvPr/>
        </p:nvSpPr>
        <p:spPr>
          <a:xfrm>
            <a:off x="346075" y="4652963"/>
            <a:ext cx="8596313" cy="1754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4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zh-CN" sz="32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爱鸟者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是作者对自己的称呼， “爱”字贯穿全文。请你在文中找出能体现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爱鸟</a:t>
            </a:r>
            <a:r>
              <a:rPr lang="zh-CN" altLang="en-US" sz="32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的词语、句子或行动来，并加以品味。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7" name="图片 46081" descr="大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0550"/>
            <a:ext cx="9144000" cy="7173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矩形 46082"/>
          <p:cNvSpPr/>
          <p:nvPr/>
        </p:nvSpPr>
        <p:spPr>
          <a:xfrm>
            <a:off x="762000" y="260350"/>
            <a:ext cx="4818063" cy="15843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大雁归来</a:t>
            </a:r>
            <a:endParaRPr lang="zh-CN" altLang="en-US" sz="3600"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4" name="文本框 46083"/>
          <p:cNvSpPr txBox="1"/>
          <p:nvPr/>
        </p:nvSpPr>
        <p:spPr>
          <a:xfrm>
            <a:off x="3505200" y="1916113"/>
            <a:ext cx="3124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利奥波德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100" name="图片 46084" descr="bird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-171450"/>
            <a:ext cx="1714500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6085" descr="bird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25" y="1196975"/>
            <a:ext cx="1714500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6086" descr="bird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773238"/>
            <a:ext cx="1714500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46087" descr="bird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8175" y="-387350"/>
            <a:ext cx="1714500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4" name="文本框 1"/>
          <p:cNvSpPr txBox="1"/>
          <p:nvPr/>
        </p:nvSpPr>
        <p:spPr>
          <a:xfrm>
            <a:off x="4067175" y="3224213"/>
            <a:ext cx="4786313" cy="914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科普说明文</a:t>
            </a:r>
            <a:endParaRPr lang="zh-CN" altLang="en-US" sz="5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608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15800" y="12026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8129" name="Picture 2" descr="p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908050"/>
            <a:ext cx="3348038" cy="1985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Text Box 3"/>
          <p:cNvSpPr txBox="1"/>
          <p:nvPr/>
        </p:nvSpPr>
        <p:spPr>
          <a:xfrm>
            <a:off x="3910013" y="908050"/>
            <a:ext cx="5233987" cy="1139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作者对大雁作了那些描写？表达了他怎样的感情？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395288" y="3068638"/>
            <a:ext cx="32115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南飞的大雁</a:t>
            </a:r>
            <a:r>
              <a:rPr lang="zh-CN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(3)</a:t>
            </a:r>
            <a:endParaRPr lang="zh-CN" altLang="zh-CN" sz="32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4340225" y="3057525"/>
            <a:ext cx="30130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三月的大雁</a:t>
            </a:r>
            <a:r>
              <a:rPr lang="zh-CN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(4)</a:t>
            </a:r>
            <a:endParaRPr lang="zh-CN" altLang="zh-CN" sz="32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395288" y="3933825"/>
            <a:ext cx="3719512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大雁归来的情景</a:t>
            </a:r>
            <a:r>
              <a:rPr lang="zh-CN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(5)</a:t>
            </a:r>
            <a:endParaRPr lang="zh-CN" altLang="zh-CN" sz="32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5" name="Text Box 7"/>
          <p:cNvSpPr txBox="1"/>
          <p:nvPr/>
        </p:nvSpPr>
        <p:spPr>
          <a:xfrm>
            <a:off x="4343400" y="3933825"/>
            <a:ext cx="4495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春雁觅食过程的鸣叫</a:t>
            </a:r>
            <a:r>
              <a:rPr lang="zh-CN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(6)</a:t>
            </a:r>
            <a:endParaRPr lang="zh-CN" altLang="zh-CN" sz="32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395288" y="4797425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孤雁</a:t>
            </a:r>
            <a:r>
              <a:rPr lang="zh-CN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(7</a:t>
            </a:r>
            <a:r>
              <a:rPr lang="zh-CN" altLang="en-US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8)</a:t>
            </a:r>
            <a:endParaRPr lang="zh-CN" altLang="zh-CN" sz="32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3492500" y="4868863"/>
            <a:ext cx="5503863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四月夜间大雁集会时的鸣叫</a:t>
            </a:r>
            <a:r>
              <a:rPr lang="zh-CN" altLang="zh-CN" sz="3200" b="1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(9)</a:t>
            </a:r>
            <a:endParaRPr lang="zh-CN" altLang="zh-CN" sz="3200" b="1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1619250" y="5734050"/>
            <a:ext cx="69119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隶书" panose="02010509060101010101" pitchFamily="49" charset="-122"/>
              </a:rPr>
              <a:t>字里行间充满</a:t>
            </a:r>
            <a:r>
              <a:rPr lang="zh-CN" altLang="en-US" sz="4400" b="1">
                <a:solidFill>
                  <a:srgbClr val="FF99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爱鸟之情</a:t>
            </a:r>
            <a:endParaRPr lang="zh-CN" altLang="en-US" sz="4400" b="1">
              <a:solidFill>
                <a:srgbClr val="FF99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  <p:bldP spid="17416" grpId="0"/>
      <p:bldP spid="17417" grpId="0"/>
      <p:bldP spid="174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3" name="Picture 2" descr="46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8" y="1624013"/>
            <a:ext cx="390525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4" name="Text Box 3"/>
          <p:cNvSpPr txBox="1"/>
          <p:nvPr/>
        </p:nvSpPr>
        <p:spPr>
          <a:xfrm>
            <a:off x="909638" y="1408113"/>
            <a:ext cx="20129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800" b="1">
                <a:solidFill>
                  <a:srgbClr val="0066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作用：</a:t>
            </a:r>
            <a:endParaRPr lang="zh-CN" altLang="en-US" sz="4800" b="1">
              <a:solidFill>
                <a:srgbClr val="0066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604838" y="2233613"/>
            <a:ext cx="4313237" cy="3387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）使文章充满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生动性和趣味性。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）表达了作者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对大雁的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喜爱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之情。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9156" name="Picture 5" descr="SHFQ021"/>
          <p:cNvPicPr>
            <a:picLocks noChangeAspect="1"/>
          </p:cNvPicPr>
          <p:nvPr/>
        </p:nvPicPr>
        <p:blipFill>
          <a:blip r:embed="rId3">
            <a:lum bright="17999" contrast="35999"/>
          </a:blip>
          <a:stretch>
            <a:fillRect/>
          </a:stretch>
        </p:blipFill>
        <p:spPr>
          <a:xfrm>
            <a:off x="4716463" y="1196975"/>
            <a:ext cx="4249737" cy="3781425"/>
          </a:xfrm>
          <a:prstGeom prst="rect">
            <a:avLst/>
          </a:prstGeom>
          <a:noFill/>
          <a:ln w="9525" cap="flat" cmpd="sng">
            <a:solidFill>
              <a:srgbClr val="0066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Rectangle 2"/>
          <p:cNvSpPr/>
          <p:nvPr/>
        </p:nvSpPr>
        <p:spPr>
          <a:xfrm>
            <a:off x="531813" y="1196975"/>
            <a:ext cx="8432800" cy="1716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4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4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4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请同学们阅读课文，找出文中作者对大雁的观察和描写的句子，体会其作用。</a:t>
            </a:r>
            <a:r>
              <a:rPr lang="zh-CN" altLang="en-US" sz="4400" b="1">
                <a:solidFill>
                  <a:srgbClr val="FF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br>
              <a:rPr lang="zh-CN" altLang="en-US" sz="4400" b="1">
                <a:solidFill>
                  <a:srgbClr val="FF66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4400" b="1">
              <a:solidFill>
                <a:srgbClr val="FF66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0178" name="Picture 3" descr="用图!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938" y="2743200"/>
            <a:ext cx="2438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9" name="Picture 4" descr="用图!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700" y="2133600"/>
            <a:ext cx="243840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9" name="Picture 5" descr="SHFQ00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98599" y="4183062"/>
            <a:ext cx="6477000" cy="215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01" name="Picture 2" descr="大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Text Box 3"/>
          <p:cNvSpPr txBox="1"/>
          <p:nvPr/>
        </p:nvSpPr>
        <p:spPr>
          <a:xfrm>
            <a:off x="0" y="188913"/>
            <a:ext cx="9144000" cy="5262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例如：</a:t>
            </a:r>
            <a:b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．而一只定期迁徙的大雁，</a:t>
            </a: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下定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了在黑夜飞行</a:t>
            </a: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英里的赌注，它一旦起程再要撤回去就不那么容易了。</a:t>
            </a:r>
            <a:b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．乌鸦通常被认为是笔直飞行的，但与坚定不移向南飞行</a:t>
            </a: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200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英里直达最近的大湖的大雁相比，它的飞行也就成了曲线。</a:t>
            </a:r>
            <a:b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．它们顺着弯曲的河流拐来拐去，穿过现在已经没有猎枪的狩猎点和小洲，向每个沙滩低语着，如同向久别的朋友低语一样。</a:t>
            </a:r>
            <a:b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．第一群大雁一旦来到这里，它们便向每一群迁徙的雁群喧嚷着发出邀请。</a:t>
            </a:r>
            <a:b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．那接着而来的低语，是它们在论述食物的价值。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2225" name="Picture 2" descr="46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975" y="881063"/>
            <a:ext cx="390525" cy="390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4275" name="Picture 3" descr="p2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859336" y="3486150"/>
            <a:ext cx="3887789" cy="283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227" name="Text Box 4"/>
          <p:cNvSpPr txBox="1"/>
          <p:nvPr/>
        </p:nvSpPr>
        <p:spPr>
          <a:xfrm>
            <a:off x="971550" y="476250"/>
            <a:ext cx="7848600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作者用拟人的手法描写大雁，将大雁人性化了，请具体说说作者笔下的大雁具有哪些人性化的行为和感情？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434975" y="2133600"/>
            <a:ext cx="816927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大雁是报春的使者，作者以欣赏的目光注视大雁飞临沼泽时的种种动作。他把春雁的数目看作自己农场春天富足的两大标准之一，为大雁栖息农场而骄傲。 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323850" y="3716338"/>
            <a:ext cx="4535488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春雁觅食前后的鸣叫，似乎先有一场辩论，返回后还会论述食物的价值。 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323850" y="5229225"/>
            <a:ext cx="453707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晚上大雁群居沼泽，作者说那是他们的集会，他喜欢听那种集会的种种声响。 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3249" name="Picture 2" descr="dayan3">
            <a:hlinkClick r:id="rId3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200400"/>
            <a:ext cx="3787775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0" name="Text Box 3"/>
          <p:cNvSpPr txBox="1"/>
          <p:nvPr/>
        </p:nvSpPr>
        <p:spPr>
          <a:xfrm>
            <a:off x="611188" y="549275"/>
            <a:ext cx="8208962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作者在大雁身上找到了哪些“失去的东西”？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160338" y="1860550"/>
            <a:ext cx="8893175" cy="954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作者在大雁身上找到了善性、友情、亲情，找到了联合的观念，找到了大自然的诗意。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244475" y="3200400"/>
            <a:ext cx="4614863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作者心目中，大雁具有联合的观念，可谓全球一体化，正是人类所不及的。 </a:t>
            </a:r>
            <a:endParaRPr lang="zh-CN" altLang="en-US" sz="2400" b="1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250825" y="4581525"/>
            <a:ext cx="4608513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作者心目中，大雁的迁徙活动是富有诗意的，它们对人类有益无损，大雁归来的鸣叫，简直是带有野性的诗歌。</a:t>
            </a:r>
            <a:endParaRPr lang="zh-CN" altLang="en-US" sz="2400" b="1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3" name="Text Box 2"/>
          <p:cNvSpPr txBox="1"/>
          <p:nvPr/>
        </p:nvSpPr>
        <p:spPr>
          <a:xfrm>
            <a:off x="311150" y="1374775"/>
            <a:ext cx="8758238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1.</a:t>
            </a:r>
            <a:r>
              <a:rPr lang="zh-CN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向我们农场宣告新的季节来临的大雁知道很多事情，其中包括威斯康星的法规。”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（说大雁知道威斯康星的法规应如何理解？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提示</a:t>
            </a:r>
            <a:r>
              <a:rPr lang="zh-CN" altLang="zh-CN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看下文内容解读这个句子。）</a:t>
            </a:r>
            <a:endParaRPr lang="zh-CN" altLang="zh-CN" sz="2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Rectangle 3"/>
          <p:cNvSpPr/>
          <p:nvPr/>
        </p:nvSpPr>
        <p:spPr>
          <a:xfrm>
            <a:off x="195263" y="2441575"/>
            <a:ext cx="8686800" cy="31480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algn="just">
              <a:spcBef>
                <a:spcPct val="20000"/>
              </a:spcBef>
            </a:pP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大雁知道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月份每个沼泽和池塘都布满了猎枪，而春天是休战时刻，那些狩猎点和小洲并无猎枪，由此可知，威斯康星的法规规定，春季禁止猎杀大雁，冬季则允许猎杀，说大雁也知道这个法规，实则是大雁经过长期的条件反射，懂得了冬天只有晚上才能到刚刚收割了的地里偷食玉米，春季则可以放心地活动、觅食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7348" name="Picture 4" descr="大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8388" y="5589240"/>
            <a:ext cx="9115612" cy="126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427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549275"/>
            <a:ext cx="7273925" cy="107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7" name="Text Box 2"/>
          <p:cNvSpPr txBox="1"/>
          <p:nvPr/>
        </p:nvSpPr>
        <p:spPr>
          <a:xfrm>
            <a:off x="503238" y="952500"/>
            <a:ext cx="8426450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一只燕子的来临说明不了春天，但当一群大雁冲破了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月暖流的雾霭时，春天就来到了。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0" y="1782763"/>
            <a:ext cx="9144000" cy="892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大雁是春天真正的使者，大雁给人们带来了春天的生机，春天的希望，春天的喜悦。</a:t>
            </a:r>
            <a:r>
              <a:rPr lang="zh-CN" altLang="en-US" sz="2400" b="1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409575" y="2636838"/>
            <a:ext cx="8520113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一触到水，我们刚到的客人就会叫起来，似乎它们溅起的水花能抖掉那脆弱的香蒲身上的冬天。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14288" y="3560763"/>
            <a:ext cx="9129712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归来的大雁让香蒲乃至万物摆脱了冬日的严寒，香蒲乃至万物从此迎来春天，欣欣向荣，生动形象。 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5301" name="Picture 6" descr="tu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52963"/>
            <a:ext cx="9167813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4" grpId="0"/>
      <p:bldP spid="2560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1" name="Text Box 2"/>
          <p:cNvSpPr txBox="1"/>
          <p:nvPr/>
        </p:nvSpPr>
        <p:spPr>
          <a:xfrm>
            <a:off x="250825" y="1177925"/>
            <a:ext cx="8778875" cy="83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在这种每年一度的迁徙中，整个大陆所获得的是从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月的天空洒下来的一首有益无损的带着野性的诗歌。 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182563" y="2205038"/>
            <a:ext cx="8915400" cy="1938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这句话运用比喻的修辞手法，把</a:t>
            </a: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月迁徙的大雁比喻成一首诗歌，它们的鸣叫和飞行给整个大陆带来诗意。在作者心中，大雁的迁徙活动对人类是有益无损的。人们能从大雁的队伍中感受到纪律的严明，能从它们年年不畏艰辛的长途跋涉中感受到执着与坚强。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6323" name="Picture 4" descr="tu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65625"/>
            <a:ext cx="9144000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Text Box 2"/>
          <p:cNvSpPr txBox="1"/>
          <p:nvPr/>
        </p:nvSpPr>
        <p:spPr>
          <a:xfrm>
            <a:off x="609600" y="2286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 sz="4400" b="1">
              <a:solidFill>
                <a:srgbClr val="0066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18" name="Text Box 3"/>
          <p:cNvSpPr txBox="1"/>
          <p:nvPr/>
        </p:nvSpPr>
        <p:spPr>
          <a:xfrm>
            <a:off x="996950" y="660400"/>
            <a:ext cx="78533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请回顾学过的诗歌，积累有关写“雁”的诗句。</a:t>
            </a:r>
            <a:endParaRPr lang="zh-CN" altLang="en-US" sz="2800" b="1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290513" y="1339850"/>
            <a:ext cx="8853487" cy="5262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征蓬出汉塞，归雁入胡天。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  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王维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使至塞上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方正楷体_GBK" pitchFamily="65" charset="-122"/>
              <a:ea typeface="方正楷体_GBK" pitchFamily="65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长风万里送秋雁，对此可以酣高楼。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                        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李白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宣州谢朓楼饯别校书叔云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方正楷体_GBK" pitchFamily="65" charset="-122"/>
              <a:ea typeface="方正楷体_GBK" pitchFamily="65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乡书何处达？归雁洛阳边。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方正楷体_GBK" pitchFamily="65" charset="-122"/>
                <a:ea typeface="方正楷体_GBK" pitchFamily="65" charset="-122"/>
              </a:rPr>
              <a:t>                                              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王湾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次北固山下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方正楷体_GBK" pitchFamily="65" charset="-122"/>
              <a:ea typeface="方正楷体_GBK" pitchFamily="65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塞下秋来风景异，衡阳雁去无留意。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                                                 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范仲淹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渔家傲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方正楷体_GBK" pitchFamily="65" charset="-122"/>
              <a:ea typeface="方正楷体_GBK" pitchFamily="65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西风烈，长空雁叫霜晨月。霜晨月，马蹄声碎，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喇叭声咽。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                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—— 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毛泽东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忆秦娥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·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娄山关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》</a:t>
            </a:r>
            <a:endParaRPr lang="en-US" altLang="zh-CN" sz="2800" b="1">
              <a:solidFill>
                <a:srgbClr val="FF0000"/>
              </a:solidFill>
              <a:latin typeface="方正楷体_GBK" pitchFamily="65" charset="-122"/>
              <a:ea typeface="方正楷体_GBK" pitchFamily="65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云中谁寄锦书来，雁字回时，月满西楼。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　　　　　　　 　　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                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李清照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一剪梅</a:t>
            </a:r>
            <a:r>
              <a:rPr lang="en-US" altLang="zh-CN" sz="2800" b="1">
                <a:solidFill>
                  <a:srgbClr val="FF0000"/>
                </a:solidFill>
                <a:latin typeface="方正楷体_GBK" pitchFamily="65" charset="-122"/>
                <a:ea typeface="方正楷体_GBK" pitchFamily="65" charset="-122"/>
              </a:rPr>
              <a:t>》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4820" name="Picture 5" descr="bird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3" y="830263"/>
            <a:ext cx="942975" cy="94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文本框 56322"/>
          <p:cNvSpPr txBox="1"/>
          <p:nvPr/>
        </p:nvSpPr>
        <p:spPr>
          <a:xfrm>
            <a:off x="0" y="0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大雁，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属鸟纲，鸭科，是雁亚科各种类的通称，一种大型游禽。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2" name="文本框 56323"/>
          <p:cNvSpPr txBox="1"/>
          <p:nvPr/>
        </p:nvSpPr>
        <p:spPr>
          <a:xfrm>
            <a:off x="0" y="1268413"/>
            <a:ext cx="788035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形状略像家鹅，群居水边，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往往是千百成群。主食嫩叶、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细根、种子、或农田谷物。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文本框 56324"/>
          <p:cNvSpPr txBox="1"/>
          <p:nvPr/>
        </p:nvSpPr>
        <p:spPr>
          <a:xfrm>
            <a:off x="0" y="2997200"/>
            <a:ext cx="9144000" cy="1677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每年春分后飞回北方繁殖，秋分后飞往南方越冬。群雁飞行，排成“一”字或人字形。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4" name="图片 56325" descr="SHFQ035"/>
          <p:cNvPicPr>
            <a:picLocks noChangeAspect="1"/>
          </p:cNvPicPr>
          <p:nvPr/>
        </p:nvPicPr>
        <p:blipFill>
          <a:blip r:embed="rId2">
            <a:lum bright="12000" contrast="29999"/>
          </a:blip>
          <a:stretch>
            <a:fillRect/>
          </a:stretch>
        </p:blipFill>
        <p:spPr>
          <a:xfrm>
            <a:off x="0" y="4487545"/>
            <a:ext cx="9144000" cy="2349500"/>
          </a:xfrm>
          <a:prstGeom prst="rect">
            <a:avLst/>
          </a:prstGeom>
          <a:noFill/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rgbClr val="808080"/>
            </a:outerShdw>
          </a:effectLst>
        </p:spPr>
      </p:pic>
      <p:pic>
        <p:nvPicPr>
          <p:cNvPr id="5125" name="图片 56327" descr="t0177261ea72c46261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663" y="692150"/>
            <a:ext cx="2700337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标题 3584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br>
              <a:rPr lang="en-US" altLang="zh-CN" sz="4000"/>
            </a:br>
            <a:endParaRPr lang="en-US" altLang="zh-CN" sz="4000"/>
          </a:p>
        </p:txBody>
      </p:sp>
      <p:sp>
        <p:nvSpPr>
          <p:cNvPr id="37890" name="文本占位符 3584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>
              <a:buNone/>
            </a:pPr>
            <a:r>
              <a:rPr lang="en-US" altLang="zh-CN" sz="4400" b="1">
                <a:latin typeface="宋体" panose="02010600030101010101" pitchFamily="2" charset="-122"/>
              </a:rPr>
              <a:t>            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阅读感悟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4400" b="1">
                <a:latin typeface="宋体" panose="02010600030101010101" pitchFamily="2" charset="-122"/>
              </a:rPr>
              <a:t>     作者是一个</a:t>
            </a:r>
            <a:r>
              <a:rPr lang="zh-CN" altLang="en-US" sz="4400" b="1">
                <a:solidFill>
                  <a:srgbClr val="FF0000"/>
                </a:solidFill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爱鸟者</a:t>
            </a:r>
            <a:r>
              <a:rPr lang="zh-CN" altLang="en-US" sz="4400" b="1">
                <a:solidFill>
                  <a:srgbClr val="FF0000"/>
                </a:solidFill>
              </a:rPr>
              <a:t>”</a:t>
            </a:r>
            <a:r>
              <a:rPr lang="zh-CN" altLang="en-US" sz="4400" b="1">
                <a:latin typeface="宋体" panose="02010600030101010101" pitchFamily="2" charset="-122"/>
              </a:rPr>
              <a:t>，对大雁的喜爱之情充溢在字里行间，正因为这种对动物怀有的真挚感情，所以他才能观察得这么细致，也才能描写这么美妙</a:t>
            </a:r>
            <a:r>
              <a:rPr lang="zh-CN" altLang="en-US" sz="4400" b="1"/>
              <a:t>。</a:t>
            </a:r>
            <a:endParaRPr lang="zh-CN" altLang="en-US" sz="4400" b="1"/>
          </a:p>
          <a:p>
            <a:endParaRPr lang="zh-CN" altLang="en-US" sz="4400"/>
          </a:p>
        </p:txBody>
      </p:sp>
      <p:pic>
        <p:nvPicPr>
          <p:cNvPr id="37891" name="图片 35843" descr="u=4077010180,3237671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70400"/>
            <a:ext cx="9144000" cy="238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标题 3686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主题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38914" name="文本占位符 36866"/>
          <p:cNvSpPr>
            <a:spLocks noGrp="1"/>
          </p:cNvSpPr>
          <p:nvPr>
            <p:ph idx="1"/>
          </p:nvPr>
        </p:nvSpPr>
        <p:spPr>
          <a:xfrm>
            <a:off x="0" y="765175"/>
            <a:ext cx="9144000" cy="6092825"/>
          </a:xfrm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 </a:t>
            </a:r>
            <a:r>
              <a:rPr lang="zh-CN" altLang="en-US" sz="4400" b="1"/>
              <a:t>本文通过拟人的手法，介绍了大雁的鸣叫、觅食、群居、飞行的活动，说明了大雁是人类有益无损的伙伴，表达了作者对野生动物的喜爱之情，呼吁人们保护野生动物。</a:t>
            </a:r>
            <a:endParaRPr lang="zh-CN" altLang="en-US" sz="4400" b="1"/>
          </a:p>
        </p:txBody>
      </p:sp>
      <p:pic>
        <p:nvPicPr>
          <p:cNvPr id="38915" name="图片 36867" descr="u=2947796783,3829196813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52963"/>
            <a:ext cx="9144000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69" name="Text Box 3">
            <a:hlinkClick action="ppaction://noaction"/>
          </p:cNvPr>
          <p:cNvSpPr txBox="1"/>
          <p:nvPr/>
        </p:nvSpPr>
        <p:spPr>
          <a:xfrm>
            <a:off x="0" y="981075"/>
            <a:ext cx="9036050" cy="5110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中国科学院生态与地理研究所提供的资料表明，远古时代５００年才有一种兽类灭绝。但２０世纪以来，４年就有一种哺乳动物灭绝，是正常灭绝速率的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１２５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倍</a:t>
            </a:r>
            <a:r>
              <a:rPr lang="zh-CN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而且这一趋势还在加剧。科学家们统计</a:t>
            </a:r>
            <a:r>
              <a:rPr lang="zh-CN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在我们共同生活的家园中</a:t>
            </a:r>
            <a:r>
              <a:rPr lang="zh-CN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５０２５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种野生动物濒临灭绝边缘，其中我国已达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３９０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多种。          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                         </a:t>
            </a:r>
            <a:r>
              <a:rPr lang="zh-CN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新华网</a:t>
            </a:r>
            <a:r>
              <a:rPr lang="zh-CN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zh-CN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9698" name="Picture 2" descr="Img222692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8" y="1095375"/>
            <a:ext cx="46482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3"/>
          <p:cNvSpPr txBox="1"/>
          <p:nvPr/>
        </p:nvSpPr>
        <p:spPr>
          <a:xfrm>
            <a:off x="900113" y="5438775"/>
            <a:ext cx="290988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穿山甲</a:t>
            </a:r>
            <a:endParaRPr lang="zh-CN" altLang="en-US" sz="3200" b="1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国家一级保护动物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2354263" y="547688"/>
            <a:ext cx="54864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我国濒临灭绝的野生动物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9701" name="Picture 5" descr="Img2226926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775" y="1095375"/>
            <a:ext cx="4240213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Text Box 6"/>
          <p:cNvSpPr txBox="1"/>
          <p:nvPr/>
        </p:nvSpPr>
        <p:spPr>
          <a:xfrm>
            <a:off x="5292725" y="5438775"/>
            <a:ext cx="3751263" cy="1784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缅甸蟒蛇</a:t>
            </a:r>
            <a:r>
              <a:rPr lang="en-US" altLang="zh-CN" sz="3200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zh-CN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(国家一级保护动物)</a:t>
            </a: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b="1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2" name="Picture 2" descr="Img2226926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6400"/>
            <a:ext cx="4876800" cy="384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457200" y="5514975"/>
            <a:ext cx="3886200" cy="1343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黄嘴天鹅</a:t>
            </a:r>
            <a:endParaRPr lang="zh-CN" altLang="en-US" b="1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国家一级保护动物</a:t>
            </a:r>
            <a:r>
              <a:rPr lang="zh-CN" altLang="zh-CN" sz="2400">
                <a:solidFill>
                  <a:srgbClr val="2B712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2400">
              <a:solidFill>
                <a:srgbClr val="2B7128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2555875" y="487363"/>
            <a:ext cx="548640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我国濒临灭绝的野生动物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30725" name="Picture 5" descr="Img2226926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143000"/>
            <a:ext cx="4572000" cy="274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Text Box 6"/>
          <p:cNvSpPr txBox="1"/>
          <p:nvPr/>
        </p:nvSpPr>
        <p:spPr>
          <a:xfrm>
            <a:off x="5299075" y="4195763"/>
            <a:ext cx="4191000" cy="1343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b="1">
                <a:solidFill>
                  <a:srgbClr val="00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亚洲水蜥</a:t>
            </a:r>
            <a:endParaRPr lang="zh-CN" altLang="en-US" b="1">
              <a:solidFill>
                <a:srgbClr val="0066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国家一级保护动物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7" name="Rectangle 3"/>
          <p:cNvSpPr/>
          <p:nvPr/>
        </p:nvSpPr>
        <p:spPr>
          <a:xfrm>
            <a:off x="318770" y="1222375"/>
            <a:ext cx="8607425" cy="5334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zh-CN" sz="24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是一篇优美的散文。与一般的动物观察者不同，作者对鸟儿有一份诗人的情怀。在作者心目中，大雁的迁徙和日常生活都是富有诗意的，它们像人一样组成一个家庭，有着人一样的亲情，团圆的时候，它们欢呼着旅行，喧闹着觅食、集会；孤独的时候，它们忧郁地鸣叫着，徒劳地寻找着失去的亲属。它们的到来，宣告了春天的回归，它们的呜叫则使天空回响着野性的诗歌。</a:t>
            </a:r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2800" b="1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作者通过自己的观察和描写传达出这样一个信息：动物是我们的朋友，世界因为它们的存在才有了如许的生机和情趣，我们与它们和谐共处，这才是人类在这个世界上的最恰当的定位。</a:t>
            </a:r>
            <a:br>
              <a:rPr lang="zh-CN" altLang="zh-CN" sz="28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zh-CN" sz="2400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zh-CN" sz="4400" b="1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2" name="Rectangle 4"/>
          <p:cNvSpPr/>
          <p:nvPr/>
        </p:nvSpPr>
        <p:spPr>
          <a:xfrm>
            <a:off x="3363595" y="273685"/>
            <a:ext cx="25923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   结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Rectangle 2"/>
          <p:cNvSpPr>
            <a:spLocks noGrp="1"/>
          </p:cNvSpPr>
          <p:nvPr>
            <p:ph idx="4294967295"/>
          </p:nvPr>
        </p:nvSpPr>
        <p:spPr>
          <a:xfrm>
            <a:off x="107950" y="879475"/>
            <a:ext cx="9036050" cy="5975350"/>
          </a:xfrm>
        </p:spPr>
        <p:txBody>
          <a:bodyPr anchor="t"/>
          <a:lstStyle/>
          <a:p>
            <a:r>
              <a:rPr lang="zh-CN" altLang="en-US" b="1"/>
              <a:t>雁阵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/>
              <a:t>由有经验的</a:t>
            </a:r>
            <a:r>
              <a:rPr lang="zh-CN" altLang="en-US" b="1">
                <a:latin typeface="宋体" panose="02010600030101010101" pitchFamily="2" charset="-122"/>
              </a:rPr>
              <a:t>“</a:t>
            </a:r>
            <a:r>
              <a:rPr lang="zh-CN" altLang="en-US" b="1"/>
              <a:t>头雁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/>
              <a:t>带领，加速飞行时，队伍排成</a:t>
            </a:r>
            <a:r>
              <a:rPr lang="zh-CN" altLang="en-US" b="1">
                <a:latin typeface="宋体" panose="02010600030101010101" pitchFamily="2" charset="-122"/>
              </a:rPr>
              <a:t>“</a:t>
            </a:r>
            <a:r>
              <a:rPr lang="zh-CN" altLang="en-US" b="1"/>
              <a:t>人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/>
              <a:t>字形，一旦减速，队伍又由</a:t>
            </a:r>
            <a:r>
              <a:rPr lang="zh-CN" altLang="en-US" b="1">
                <a:latin typeface="宋体" panose="02010600030101010101" pitchFamily="2" charset="-122"/>
              </a:rPr>
              <a:t>“</a:t>
            </a:r>
            <a:r>
              <a:rPr lang="zh-CN" altLang="en-US" b="1"/>
              <a:t>人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/>
              <a:t>字形换成</a:t>
            </a:r>
            <a:r>
              <a:rPr lang="zh-CN" altLang="en-US" b="1">
                <a:latin typeface="宋体" panose="02010600030101010101" pitchFamily="2" charset="-122"/>
              </a:rPr>
              <a:t>“</a:t>
            </a:r>
            <a:r>
              <a:rPr lang="zh-CN" altLang="en-US" b="1"/>
              <a:t>一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/>
              <a:t>字长蛇形，这是为了进行长途迁徙而采取的有效措施。</a:t>
            </a:r>
            <a:endParaRPr lang="zh-CN" altLang="en-US" b="1"/>
          </a:p>
          <a:p>
            <a:r>
              <a:rPr lang="zh-CN" altLang="en-US" b="1"/>
              <a:t>当飞在前面的</a:t>
            </a:r>
            <a:r>
              <a:rPr lang="zh-CN" altLang="en-US" b="1">
                <a:latin typeface="宋体" panose="02010600030101010101" pitchFamily="2" charset="-122"/>
              </a:rPr>
              <a:t>“</a:t>
            </a:r>
            <a:r>
              <a:rPr lang="zh-CN" altLang="en-US" b="1"/>
              <a:t>头雁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/>
              <a:t>的翅膀在空中划过时，翅膀尖上就会产生一股微弱的上升气流，排在它后面的就可以依次利用这股气流，从而节省体力。但</a:t>
            </a:r>
            <a:r>
              <a:rPr lang="zh-CN" altLang="en-US" b="1">
                <a:latin typeface="宋体" panose="02010600030101010101" pitchFamily="2" charset="-122"/>
              </a:rPr>
              <a:t>“</a:t>
            </a:r>
            <a:r>
              <a:rPr lang="zh-CN" altLang="en-US" b="1"/>
              <a:t>头雁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/>
              <a:t>因为没有这股微弱的上升气流可资利用，很容易疲劳，所以在长途迁徙的过程中，雁群需要经常地变换队形，更换</a:t>
            </a:r>
            <a:r>
              <a:rPr lang="zh-CN" altLang="en-US" b="1">
                <a:latin typeface="宋体" panose="02010600030101010101" pitchFamily="2" charset="-122"/>
              </a:rPr>
              <a:t>“</a:t>
            </a:r>
            <a:r>
              <a:rPr lang="zh-CN" altLang="en-US" b="1"/>
              <a:t>头雁</a:t>
            </a:r>
            <a:r>
              <a:rPr lang="zh-CN" altLang="en-US" b="1">
                <a:latin typeface="宋体" panose="02010600030101010101" pitchFamily="2" charset="-122"/>
              </a:rPr>
              <a:t>”</a:t>
            </a:r>
            <a:r>
              <a:rPr lang="zh-CN" altLang="en-US" b="1"/>
              <a:t>。</a:t>
            </a:r>
            <a:endParaRPr lang="zh-CN" altLang="en-US" b="1"/>
          </a:p>
        </p:txBody>
      </p:sp>
      <p:pic>
        <p:nvPicPr>
          <p:cNvPr id="2" name="《大雁归来》音频朗读">
            <a:hlinkClick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7189470" y="5974715"/>
            <a:ext cx="650240" cy="5676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058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5" name="标题 409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学习目标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6146" name="文本占位符 4098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6021387"/>
          </a:xfrm>
        </p:spPr>
        <p:txBody>
          <a:bodyPr anchor="t"/>
          <a:lstStyle/>
          <a:p>
            <a:pPr>
              <a:buNone/>
            </a:pPr>
            <a:r>
              <a:rPr lang="en-US" altLang="zh-CN" sz="4400" b="1">
                <a:solidFill>
                  <a:srgbClr val="001A19"/>
                </a:solidFill>
              </a:rPr>
              <a:t>         </a:t>
            </a:r>
            <a:r>
              <a:rPr lang="zh-CN" altLang="en-US" sz="4400" b="1">
                <a:solidFill>
                  <a:srgbClr val="001A19"/>
                </a:solidFill>
              </a:rPr>
              <a:t>１、积累生字、词语和与作者相关的文学常识；</a:t>
            </a:r>
            <a:endParaRPr lang="zh-CN" altLang="en-US" sz="4400" b="1">
              <a:solidFill>
                <a:srgbClr val="001A19"/>
              </a:solidFill>
            </a:endParaRPr>
          </a:p>
          <a:p>
            <a:pPr>
              <a:buNone/>
            </a:pPr>
            <a:r>
              <a:rPr lang="zh-CN" altLang="en-US" sz="4400" b="1">
                <a:solidFill>
                  <a:srgbClr val="001A19"/>
                </a:solidFill>
              </a:rPr>
              <a:t>         ２、朗读课文，把握文章内容；</a:t>
            </a:r>
            <a:endParaRPr lang="zh-CN" altLang="en-US" sz="4400" b="1">
              <a:solidFill>
                <a:srgbClr val="001A19"/>
              </a:solidFill>
            </a:endParaRPr>
          </a:p>
          <a:p>
            <a:pPr>
              <a:buNone/>
            </a:pPr>
            <a:r>
              <a:rPr lang="zh-CN" altLang="en-US" sz="4400" b="1">
                <a:solidFill>
                  <a:srgbClr val="001A19"/>
                </a:solidFill>
              </a:rPr>
              <a:t>         ３、品味文章优美的抒情性语言、体会作者对大雁的喜爱之情；</a:t>
            </a:r>
            <a:endParaRPr lang="zh-CN" altLang="en-US" sz="4400" b="1">
              <a:solidFill>
                <a:srgbClr val="001A19"/>
              </a:solidFill>
            </a:endParaRPr>
          </a:p>
          <a:p>
            <a:pPr>
              <a:buNone/>
            </a:pPr>
            <a:r>
              <a:rPr lang="zh-CN" altLang="en-US" sz="4400" b="1">
                <a:solidFill>
                  <a:srgbClr val="001A19"/>
                </a:solidFill>
              </a:rPr>
              <a:t>        ４、培养环保意识和人文关怀的精神。</a:t>
            </a:r>
            <a:endParaRPr lang="zh-CN" altLang="en-US" sz="4400" b="1">
              <a:solidFill>
                <a:srgbClr val="001A19"/>
              </a:solidFill>
            </a:endParaRPr>
          </a:p>
        </p:txBody>
      </p:sp>
      <p:pic>
        <p:nvPicPr>
          <p:cNvPr id="6147" name="图片 4099" descr="u=2936301507,3756003287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31913" cy="1412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100" descr="u=3715612132,3621510533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2997200"/>
            <a:ext cx="1001712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4101" descr="u=614494554,1398059131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463" y="6021388"/>
            <a:ext cx="936625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文本框 51216"/>
          <p:cNvSpPr txBox="1"/>
          <p:nvPr/>
        </p:nvSpPr>
        <p:spPr>
          <a:xfrm>
            <a:off x="2032000" y="4370388"/>
            <a:ext cx="33321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099" name="文本框 51217"/>
          <p:cNvSpPr txBox="1"/>
          <p:nvPr/>
        </p:nvSpPr>
        <p:spPr>
          <a:xfrm>
            <a:off x="2843213" y="44370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100" name="文本框 51220"/>
          <p:cNvSpPr txBox="1"/>
          <p:nvPr/>
        </p:nvSpPr>
        <p:spPr>
          <a:xfrm>
            <a:off x="1403350" y="1052513"/>
            <a:ext cx="21447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4101" name="文本框 51221"/>
          <p:cNvSpPr txBox="1"/>
          <p:nvPr/>
        </p:nvSpPr>
        <p:spPr>
          <a:xfrm>
            <a:off x="26988" y="120650"/>
            <a:ext cx="9193212" cy="899001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905" indent="-1905"/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一、含义：说明文是以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为主要表达方式来解说事物、阐明事理的文章体裁。</a:t>
            </a:r>
            <a:endParaRPr lang="ko-KR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905" indent="-1905"/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二、说明文的三要素: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说明对象</a:t>
            </a:r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说明顺序</a:t>
            </a:r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说明方法</a:t>
            </a:r>
            <a:endParaRPr lang="ko-KR" altLang="en-US" sz="3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r>
              <a:rPr lang="ko-KR" altLang="en-US" sz="36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三、说明文的种类：</a:t>
            </a:r>
            <a:r>
              <a:rPr lang="ko-KR" altLang="en-US" sz="3600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依据说明对象与说明目的的不同，把说明文分为</a:t>
            </a:r>
            <a:r>
              <a:rPr lang="ko-KR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/>
              </a:rPr>
              <a:t>事</a:t>
            </a:r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2"/>
              </a:rPr>
              <a:t>物说明文</a:t>
            </a:r>
            <a:r>
              <a:rPr lang="ko-KR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ko-KR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3"/>
              </a:rPr>
              <a:t>事</a:t>
            </a:r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rId3"/>
              </a:rPr>
              <a:t>理说明文</a:t>
            </a:r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两大类。</a:t>
            </a:r>
            <a:endParaRPr lang="ko-KR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905" indent="-1905"/>
            <a:r>
              <a:rPr lang="ko-KR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黑体" panose="02010609060101010101" pitchFamily="2" charset="-122"/>
              </a:rPr>
              <a:t>四、说明顺序</a:t>
            </a:r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时间顺序,空间顺序,逻辑顺序</a:t>
            </a:r>
            <a:endParaRPr lang="ko-KR" altLang="en-US" sz="36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905" indent="-1905"/>
            <a:r>
              <a:rPr lang="ko-KR" altLang="en-US" sz="36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</a:t>
            </a:r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说明方法: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打比方、举例子</a:t>
            </a:r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作比较</a:t>
            </a:r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分类别</a:t>
            </a:r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列数字</a:t>
            </a:r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、下定义、画图表、</a:t>
            </a:r>
            <a:r>
              <a:rPr lang="ko-KR" altLang="en-US" sz="3600" b="1">
                <a:solidFill>
                  <a:srgbClr val="FF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作引用</a:t>
            </a:r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、</a:t>
            </a:r>
            <a:endParaRPr lang="ko-KR" altLang="en-US" sz="3600" b="1">
              <a:solidFill>
                <a:srgbClr val="0000FF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r>
              <a:rPr lang="ko-KR" altLang="en-US" sz="3600" b="1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作诠释、摹状貌</a:t>
            </a:r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等</a:t>
            </a:r>
            <a:endParaRPr lang="ko-KR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905" indent="-1905"/>
            <a:endParaRPr lang="ko-KR" altLang="en-US" sz="32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>
              <a:spcBef>
                <a:spcPts val="700"/>
              </a:spcBef>
            </a:pPr>
            <a:endParaRPr lang="ko-KR" altLang="en-US" sz="2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endParaRPr lang="ko-KR" altLang="en-US" sz="2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endParaRPr lang="ko-KR" altLang="en-US" sz="2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endParaRPr lang="ko-KR" altLang="en-US" sz="2600" b="1">
              <a:solidFill>
                <a:srgbClr val="FF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endParaRPr lang="ko-KR" altLang="en-US" sz="3600" b="1">
              <a:solidFill>
                <a:srgbClr val="000000"/>
              </a:solidFill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4102" name="Rectangle 4"/>
          <p:cNvSpPr/>
          <p:nvPr/>
        </p:nvSpPr>
        <p:spPr>
          <a:xfrm>
            <a:off x="146050" y="1938338"/>
            <a:ext cx="770572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anchor="b"/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4103" name="Rectangle 5"/>
          <p:cNvSpPr/>
          <p:nvPr/>
        </p:nvSpPr>
        <p:spPr>
          <a:xfrm>
            <a:off x="3768725" y="1978025"/>
            <a:ext cx="7202488" cy="917575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lstStyle/>
          <a:p>
            <a:endParaRPr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文本框 52240"/>
          <p:cNvSpPr txBox="1"/>
          <p:nvPr/>
        </p:nvSpPr>
        <p:spPr>
          <a:xfrm>
            <a:off x="179388" y="333375"/>
            <a:ext cx="8934450" cy="5981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905" indent="-1905"/>
            <a:r>
              <a:rPr lang="ko-KR" altLang="en-US" sz="48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六、</a:t>
            </a:r>
            <a:r>
              <a:rPr lang="ko-KR" altLang="en-US" sz="3000" b="1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说明文的结构</a:t>
            </a:r>
            <a:r>
              <a:rPr lang="ko-KR" altLang="en-US" sz="3000" b="1">
                <a:solidFill>
                  <a:srgbClr val="FF0066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endParaRPr lang="ko-KR" altLang="en-US" sz="3000" b="1">
              <a:solidFill>
                <a:srgbClr val="FF0066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marL="1905" indent="-1905">
              <a:spcBef>
                <a:spcPts val="700"/>
              </a:spcBef>
            </a:pP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、总分式（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）总</a:t>
            </a:r>
            <a:r>
              <a:rPr lang="ko-KR" altLang="en-US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分，如《苏州园林》（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）总</a:t>
            </a:r>
            <a:r>
              <a:rPr lang="ko-KR" altLang="en-US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ko-KR" altLang="en-US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总，如《故宫博物院》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 </a:t>
            </a:r>
            <a:endParaRPr lang="ko-KR" altLang="en-US" sz="3000" b="1">
              <a:solidFill>
                <a:srgbClr val="000000"/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marL="1905" indent="-1905">
              <a:spcBef>
                <a:spcPts val="700"/>
              </a:spcBef>
            </a:pP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、递进式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ko-KR" alt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事理说明文常用的结构形式：各层之间的关系是由浅入深、由表及里、由现象到本质。</a:t>
            </a:r>
            <a:endParaRPr lang="ko-KR" altLang="en-US" sz="3600" b="1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r>
              <a:rPr lang="ko-KR" altLang="en-US" sz="3600" b="1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七、语言特点：根据语言分类可分为“平实性”“生动性”说明文，主要特点为“准确，严谨”。</a:t>
            </a:r>
            <a:endParaRPr lang="ko-KR" altLang="en-US" sz="3600" b="1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endParaRPr lang="ko-KR" altLang="en-US" sz="3600" b="1">
              <a:solidFill>
                <a:srgbClr val="000000"/>
              </a:solidFill>
              <a:latin typeface="宋体" panose="02010600030101010101" pitchFamily="2" charset="-122"/>
              <a:ea typeface="黑体" panose="02010609060101010101" pitchFamily="2" charset="-122"/>
            </a:endParaRPr>
          </a:p>
          <a:p>
            <a:pPr marL="1905" indent="-1905"/>
            <a:endParaRPr lang="ko-KR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1905" indent="-1905"/>
            <a:r>
              <a:rPr lang="ko-KR" altLang="en-US" sz="2800" b="1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    </a:t>
            </a:r>
            <a:endParaRPr lang="ko-KR" altLang="en-US" sz="2800" b="1">
              <a:solidFill>
                <a:srgbClr val="000000"/>
              </a:solidFill>
              <a:latin typeface="宋体" panose="02010600030101010101" pitchFamily="2" charset="-122"/>
              <a:ea typeface="Arial" panose="020b0604020202020204" pitchFamily="34" charset="0"/>
            </a:endParaRPr>
          </a:p>
        </p:txBody>
      </p:sp>
      <p:sp>
        <p:nvSpPr>
          <p:cNvPr id="5123" name="矩形 5122"/>
          <p:cNvSpPr/>
          <p:nvPr/>
        </p:nvSpPr>
        <p:spPr>
          <a:xfrm>
            <a:off x="2289175" y="2287588"/>
            <a:ext cx="4564063" cy="276225"/>
          </a:xfr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标题 6145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</p:spPr>
        <p:txBody>
          <a:bodyPr anchor="ctr"/>
          <a:lstStyle/>
          <a:p>
            <a:r>
              <a:rPr lang="zh-CN" altLang="en-US" b="1">
                <a:solidFill>
                  <a:srgbClr val="FF0000"/>
                </a:solidFill>
              </a:rPr>
              <a:t>揭示课题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147" name="内容占位符 6146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6237287"/>
          </a:xfrm>
        </p:spPr>
        <p:txBody>
          <a:bodyPr anchor="t"/>
          <a:lstStyle/>
          <a:p>
            <a:pPr>
              <a:buNone/>
            </a:pPr>
            <a:r>
              <a:rPr lang="en-US" altLang="zh-CN" sz="4400" b="1"/>
              <a:t>        《</a:t>
            </a:r>
            <a:r>
              <a:rPr lang="zh-CN" altLang="en-US" sz="4400" b="1"/>
              <a:t>大雁归来</a:t>
            </a:r>
            <a:r>
              <a:rPr lang="en-US" altLang="zh-CN" sz="4400" b="1"/>
              <a:t>》</a:t>
            </a:r>
            <a:r>
              <a:rPr lang="zh-CN" altLang="en-US" sz="4400" b="1"/>
              <a:t>选自</a:t>
            </a:r>
            <a:r>
              <a:rPr lang="en-US" altLang="zh-CN" sz="4400" b="1"/>
              <a:t>《</a:t>
            </a:r>
            <a:r>
              <a:rPr lang="zh-CN" altLang="en-US" sz="4400" b="1"/>
              <a:t>沙乡年鉴</a:t>
            </a:r>
            <a:r>
              <a:rPr lang="en-US" altLang="zh-CN" sz="4400" b="1"/>
              <a:t>》</a:t>
            </a:r>
            <a:r>
              <a:rPr lang="zh-CN" altLang="en-US" sz="4400" b="1"/>
              <a:t>。是由美国著名环境保护主义者，环保先驱人物奥尔多</a:t>
            </a:r>
            <a:r>
              <a:rPr lang="en-US" altLang="zh-CN" sz="4400" b="1"/>
              <a:t>·</a:t>
            </a:r>
            <a:r>
              <a:rPr lang="zh-CN" altLang="en-US" sz="4400" b="1"/>
              <a:t>利奥波德所写的。</a:t>
            </a:r>
            <a:r>
              <a:rPr lang="zh-CN" altLang="en-US" sz="4400"/>
              <a:t> </a:t>
            </a:r>
            <a:r>
              <a:rPr lang="zh-CN" altLang="en-US" sz="4400" b="1"/>
              <a:t>“大雁归来”中的“归来”有两层含义： </a:t>
            </a:r>
            <a:endParaRPr lang="zh-CN" altLang="en-US" sz="4400" b="1"/>
          </a:p>
          <a:p>
            <a:pPr>
              <a:buNone/>
            </a:pPr>
            <a:r>
              <a:rPr lang="zh-CN" altLang="en-US" sz="4400" b="1"/>
              <a:t>          </a:t>
            </a:r>
            <a:r>
              <a:rPr lang="en-US" altLang="zh-CN" sz="4400" b="1">
                <a:solidFill>
                  <a:srgbClr val="FF0000"/>
                </a:solidFill>
              </a:rPr>
              <a:t>①</a:t>
            </a:r>
            <a:r>
              <a:rPr lang="zh-CN" altLang="en-US" sz="4400" b="1">
                <a:solidFill>
                  <a:srgbClr val="FF0000"/>
                </a:solidFill>
              </a:rPr>
              <a:t>飞回来了； </a:t>
            </a:r>
            <a:endParaRPr lang="zh-CN" altLang="en-US" sz="4400" b="1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400" b="1">
                <a:solidFill>
                  <a:srgbClr val="FF0000"/>
                </a:solidFill>
              </a:rPr>
              <a:t>          </a:t>
            </a:r>
            <a:r>
              <a:rPr lang="en-US" altLang="zh-CN" sz="4400" b="1">
                <a:solidFill>
                  <a:srgbClr val="FF0000"/>
                </a:solidFill>
              </a:rPr>
              <a:t>②</a:t>
            </a:r>
            <a:r>
              <a:rPr lang="zh-CN" altLang="en-US" sz="4400" b="1">
                <a:solidFill>
                  <a:srgbClr val="FF0000"/>
                </a:solidFill>
              </a:rPr>
              <a:t>表达了对大雁的呼唤、期盼和喜爱之情。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pic>
        <p:nvPicPr>
          <p:cNvPr id="7171" name="图片 6147" descr="bird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88913"/>
            <a:ext cx="800100" cy="800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6148" descr="bird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4084638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6149" descr="bird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3357563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6150" descr="bird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425" y="4005263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6151" descr="bird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1475" y="3860800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6152" descr="bird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275" y="5589588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6153" descr="bird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5516563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图片 6154" descr="bird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1475" y="5705475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标题 50177"/>
          <p:cNvSpPr>
            <a:spLocks noGrp="1"/>
          </p:cNvSpPr>
          <p:nvPr>
            <p:ph type="title"/>
          </p:nvPr>
        </p:nvSpPr>
        <p:spPr>
          <a:xfrm>
            <a:off x="0" y="0"/>
            <a:ext cx="2339975" cy="908050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</a:rPr>
              <a:t>作者简介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9218" name="文本占位符 50178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 anchor="t"/>
          <a:lstStyle/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  <p:pic>
        <p:nvPicPr>
          <p:cNvPr id="9219" name="图片 50180" descr="t01630b2d63a22073f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2513"/>
            <a:ext cx="2144713" cy="5805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50181"/>
          <p:cNvSpPr txBox="1"/>
          <p:nvPr/>
        </p:nvSpPr>
        <p:spPr>
          <a:xfrm>
            <a:off x="2195513" y="0"/>
            <a:ext cx="6948487" cy="76279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400" b="1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奥尔多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利奥波德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1887-1948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），美国著名环境保护主义者，环保先驱人物，被称为“美国的先知”，被称为“一个热心的观察家，一个敏锐的思想家，一个造诣极深的奥尔多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利奥波。他长期从事林学和猎物管理研究。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沙乡年鉴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是他最著名的著作。这是一本随笔和哲学论文集，是他一生观察、经历和思考的结晶。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土地伦理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是其中最有代表性的一篇。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159</Paragraphs>
  <Slides>35</Slides>
  <Notes>1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6">
      <vt:lpstr>Arial</vt:lpstr>
      <vt:lpstr>宋体</vt:lpstr>
      <vt:lpstr>Cambria</vt:lpstr>
      <vt:lpstr>Calibri</vt:lpstr>
      <vt:lpstr>Times New Roman</vt:lpstr>
      <vt:lpstr>黑体</vt:lpstr>
      <vt:lpstr>华文彩云</vt:lpstr>
      <vt:lpstr>隶书</vt:lpstr>
      <vt:lpstr>华文新魏</vt:lpstr>
      <vt:lpstr>方正楷体_GBK</vt:lpstr>
      <vt:lpstr>默认设计模板</vt:lpstr>
      <vt:lpstr>导入新课</vt:lpstr>
      <vt:lpstr>PowerPoint Presentation</vt:lpstr>
      <vt:lpstr>PowerPoint Presentation</vt:lpstr>
      <vt:lpstr>PowerPoint Presentation</vt:lpstr>
      <vt:lpstr>学习目标</vt:lpstr>
      <vt:lpstr>PowerPoint Presentation</vt:lpstr>
      <vt:lpstr>PowerPoint Presentation</vt:lpstr>
      <vt:lpstr>揭示课题</vt:lpstr>
      <vt:lpstr>作者简介</vt:lpstr>
      <vt:lpstr>PowerPoint Presentation</vt:lpstr>
      <vt:lpstr>PowerPoint Presentation</vt:lpstr>
      <vt:lpstr>读准字音</vt:lpstr>
      <vt:lpstr>多音字</vt:lpstr>
      <vt:lpstr>学习词语</vt:lpstr>
      <vt:lpstr/>
      <vt:lpstr/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/>
      <vt:lpstr>主题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2021-03-08T18:14:55.043</cp:lastPrinted>
  <dcterms:created xsi:type="dcterms:W3CDTF">2021-03-08T18:14:55Z</dcterms:created>
  <dcterms:modified xsi:type="dcterms:W3CDTF">2021-03-08T10:14:57Z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