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359" r:id="rId3"/>
    <p:sldId id="406" r:id="rId4"/>
    <p:sldId id="399" r:id="rId5"/>
    <p:sldId id="360" r:id="rId6"/>
    <p:sldId id="361" r:id="rId7"/>
    <p:sldId id="362" r:id="rId8"/>
    <p:sldId id="363" r:id="rId9"/>
    <p:sldId id="400" r:id="rId10"/>
    <p:sldId id="401" r:id="rId11"/>
    <p:sldId id="402" r:id="rId12"/>
    <p:sldId id="364" r:id="rId13"/>
    <p:sldId id="390" r:id="rId14"/>
    <p:sldId id="369" r:id="rId15"/>
    <p:sldId id="370" r:id="rId16"/>
    <p:sldId id="385" r:id="rId17"/>
    <p:sldId id="374" r:id="rId18"/>
    <p:sldId id="371" r:id="rId19"/>
    <p:sldId id="372" r:id="rId20"/>
    <p:sldId id="375" r:id="rId21"/>
    <p:sldId id="376" r:id="rId22"/>
    <p:sldId id="386" r:id="rId23"/>
    <p:sldId id="379" r:id="rId24"/>
    <p:sldId id="381" r:id="rId25"/>
    <p:sldId id="382" r:id="rId26"/>
    <p:sldId id="403" r:id="rId27"/>
    <p:sldId id="366" r:id="rId28"/>
    <p:sldId id="367" r:id="rId29"/>
    <p:sldId id="404" r:id="rId30"/>
    <p:sldId id="388" r:id="rId31"/>
    <p:sldId id="407" r:id="rId32"/>
    <p:sldId id="408" r:id="rId33"/>
    <p:sldId id="409" r:id="rId34"/>
    <p:sldId id="410" r:id="rId35"/>
    <p:sldId id="411" r:id="rId36"/>
    <p:sldId id="412" r:id="rId37"/>
    <p:sldId id="414" r:id="rId38"/>
    <p:sldId id="413" r:id="rId39"/>
    <p:sldId id="396" r:id="rId40"/>
    <p:sldId id="398" r:id="rId41"/>
    <p:sldId id="395" r:id="rId42"/>
    <p:sldId id="389" r:id="rId43"/>
    <p:sldId id="392" r:id="rId44"/>
    <p:sldId id="393" r:id="rId45"/>
    <p:sldId id="394" r:id="rId46"/>
    <p:sldId id="405" r:id="rId47"/>
  </p:sldIdLst>
  <p:sldSz cx="9144000" cy="5143500" type="screen16x9"/>
  <p:notesSz cx="6858000" cy="9144000"/>
  <p:custDataLst>
    <p:tags r:id="rId4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3078" autoAdjust="0"/>
  </p:normalViewPr>
  <p:slideViewPr>
    <p:cSldViewPr>
      <p:cViewPr>
        <p:scale>
          <a:sx n="89" d="100"/>
          <a:sy n="89" d="100"/>
        </p:scale>
        <p:origin x="-2424" y="-9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tags" Target="tags/tag1.xml" /><Relationship Id="rId49" Type="http://schemas.openxmlformats.org/officeDocument/2006/relationships/presProps" Target="presProps.xml" /><Relationship Id="rId5" Type="http://schemas.openxmlformats.org/officeDocument/2006/relationships/slide" Target="slides/slide3.xml" /><Relationship Id="rId50" Type="http://schemas.openxmlformats.org/officeDocument/2006/relationships/viewProps" Target="viewProps.xml" /><Relationship Id="rId51" Type="http://schemas.openxmlformats.org/officeDocument/2006/relationships/theme" Target="theme/theme1.xml" /><Relationship Id="rId52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8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458DD3A-E451-4778-A4DC-C247FDFB9DDC}" type="datetimeFigureOut">
              <a:rPr lang="zh-CN" altLang="en-US"/>
              <a:pPr>
                <a:defRPr/>
              </a:pPr>
              <a:t>2021/3/2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B8050B4-6FF1-4FF5-A058-8B08D4524E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8050B4-6FF1-4FF5-A058-8B08D4524E3F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83568" y="267494"/>
            <a:ext cx="2323778" cy="4320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7164288" y="2211710"/>
            <a:ext cx="1387674" cy="3600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5004048" y="2787774"/>
            <a:ext cx="3619922" cy="6480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6588224" y="3651870"/>
            <a:ext cx="2016224" cy="36004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4"/>
          </p:nvPr>
        </p:nvSpPr>
        <p:spPr>
          <a:xfrm>
            <a:off x="611188" y="987425"/>
            <a:ext cx="3960812" cy="3097213"/>
          </a:xfrm>
          <a:prstGeom prst="roundRect">
            <a:avLst>
              <a:gd name="adj" fmla="val 2999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63500"/>
          </a:effectLst>
        </p:spPr>
        <p:txBody>
          <a:bodyPr/>
          <a:lstStyle>
            <a:lvl1pPr>
              <a:defRPr sz="2000"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</p:spTree>
  </p:cSld>
  <p:clrMapOvr>
    <a:masterClrMapping/>
  </p:clrMapOvr>
  <p:transition spd="slow"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B05ED7-7436-43FD-8918-A93084CC239B}" type="datetimeFigureOut">
              <a:rPr lang="zh-CN" altLang="en-US"/>
              <a:pPr>
                <a:defRPr/>
              </a:pPr>
              <a:t>2021/3/2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342A4DB-314C-4FF9-8CC3-3BE6761259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0F66C6-C9FD-42C7-B90D-BA44DDE7DB48}" type="datetimeFigureOut">
              <a:rPr lang="zh-CN" altLang="en-US"/>
              <a:pPr>
                <a:defRPr/>
              </a:pPr>
              <a:t>2021/3/2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9DBA007-5103-4CD2-97F2-2B58F101ED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lvl="0"/>
            <a:fld id="{BB962C8B-B14F-4D97-AF65-F5344CB8AC3E}" type="datetime1">
              <a:rPr lang="zh-CN" altLang="en-US"/>
              <a:pPr lvl="0"/>
              <a:t>2021/3/2</a:t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7"/>
          <p:cNvSpPr/>
          <p:nvPr userDrawn="1"/>
        </p:nvSpPr>
        <p:spPr>
          <a:xfrm>
            <a:off x="0" y="627063"/>
            <a:ext cx="9144000" cy="777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5" name="矩形 8"/>
          <p:cNvSpPr/>
          <p:nvPr userDrawn="1"/>
        </p:nvSpPr>
        <p:spPr>
          <a:xfrm>
            <a:off x="684213" y="627063"/>
            <a:ext cx="1800225" cy="777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23478"/>
            <a:ext cx="1728192" cy="4320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732240" y="267494"/>
            <a:ext cx="1728192" cy="360040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7"/>
          <p:cNvSpPr/>
          <p:nvPr userDrawn="1"/>
        </p:nvSpPr>
        <p:spPr>
          <a:xfrm>
            <a:off x="-7938" y="627063"/>
            <a:ext cx="5859463" cy="777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5" name="矩形 8"/>
          <p:cNvSpPr/>
          <p:nvPr userDrawn="1"/>
        </p:nvSpPr>
        <p:spPr>
          <a:xfrm>
            <a:off x="684213" y="627063"/>
            <a:ext cx="1800225" cy="777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6" name="圆角矩形 10"/>
          <p:cNvSpPr/>
          <p:nvPr userDrawn="1"/>
        </p:nvSpPr>
        <p:spPr>
          <a:xfrm>
            <a:off x="5884863" y="339725"/>
            <a:ext cx="3152775" cy="4219575"/>
          </a:xfrm>
          <a:prstGeom prst="roundRect">
            <a:avLst>
              <a:gd name="adj" fmla="val 3793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90795" y="123478"/>
            <a:ext cx="1728192" cy="4320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4076411" y="242093"/>
            <a:ext cx="1728192" cy="360040"/>
          </a:xfrm>
          <a:prstGeom prst="round2DiagRect">
            <a:avLst>
              <a:gd name="adj1" fmla="val 21781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7"/>
          <p:cNvSpPr txBox="1"/>
          <p:nvPr userDrawn="1"/>
        </p:nvSpPr>
        <p:spPr>
          <a:xfrm>
            <a:off x="3081338" y="1492250"/>
            <a:ext cx="2663825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sp>
        <p:nvSpPr>
          <p:cNvPr id="3" name="TextBox 8"/>
          <p:cNvSpPr txBox="1"/>
          <p:nvPr userDrawn="1"/>
        </p:nvSpPr>
        <p:spPr>
          <a:xfrm>
            <a:off x="2327275" y="2427288"/>
            <a:ext cx="49688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欢迎您继续在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91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淘课网学习下一节或其他内容，</a:t>
            </a:r>
            <a:endParaRPr lang="en-US" altLang="zh-CN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91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淘课网为你奉献完美的微课大餐！</a:t>
            </a:r>
          </a:p>
        </p:txBody>
      </p:sp>
    </p:spTree>
  </p:cSld>
  <p:clrMapOvr>
    <a:masterClrMapping/>
  </p:clrMapOvr>
  <p:transition spd="slow"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CA41A4-B727-40B8-B16E-972A9B21159C}" type="datetimeFigureOut">
              <a:rPr lang="zh-CN" altLang="en-US"/>
              <a:pPr>
                <a:defRPr/>
              </a:pPr>
              <a:t>2021/3/2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2DFDAF2-8DE2-4298-8857-836D23514F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891FA0A-587A-460A-A34C-B6D08E365ACB}" type="datetimeFigureOut">
              <a:rPr lang="zh-CN" altLang="en-US"/>
              <a:pPr>
                <a:defRPr/>
              </a:pPr>
              <a:t>2021/3/2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403598B-3FBA-47F3-B6AF-E9F00F2EC4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18BCB43-B9FE-4BD9-B389-3D2AF089B0CA}" type="datetimeFigureOut">
              <a:rPr lang="zh-CN" altLang="en-US"/>
              <a:pPr>
                <a:defRPr/>
              </a:pPr>
              <a:t>2021/3/2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D38005D-88D3-40B9-AB20-4BB5C4EC3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195253-20B7-49BF-A561-519CC99C26D7}" type="datetimeFigureOut">
              <a:rPr lang="zh-CN" altLang="en-US"/>
              <a:pPr>
                <a:defRPr/>
              </a:pPr>
              <a:t>2021/3/2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EAAE346-D472-43D8-83F4-56F66A7443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42D8A6-6DD2-43E6-9621-0D755220210A}" type="datetimeFigureOut">
              <a:rPr lang="zh-CN" altLang="en-US"/>
              <a:pPr>
                <a:defRPr/>
              </a:pPr>
              <a:t>2021/3/2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377289-F02E-4675-9B5B-8405E99897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/>
        </p:nvSpPr>
        <p:spPr>
          <a:xfrm>
            <a:off x="0" y="4799013"/>
            <a:ext cx="9144000" cy="76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18.png" /><Relationship Id="rId4" Type="http://schemas.openxmlformats.org/officeDocument/2006/relationships/vmlDrawing" Target="../drawings/vmlDrawing1.v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9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gif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13313" descr="黄山云海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6675" y="627063"/>
            <a:ext cx="9051925" cy="417671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338" name="文本框 13314"/>
          <p:cNvSpPr txBox="1">
            <a:spLocks noChangeArrowheads="1"/>
          </p:cNvSpPr>
          <p:nvPr/>
        </p:nvSpPr>
        <p:spPr bwMode="auto">
          <a:xfrm>
            <a:off x="6227763" y="771525"/>
            <a:ext cx="216058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  <a:ea typeface="华文行楷"/>
                <a:cs typeface="华文行楷"/>
              </a:rPr>
              <a:t>蜀 道 难</a:t>
            </a:r>
          </a:p>
        </p:txBody>
      </p:sp>
      <p:sp>
        <p:nvSpPr>
          <p:cNvPr id="14339" name="矩形 13315"/>
          <p:cNvSpPr>
            <a:spLocks noChangeArrowheads="1"/>
          </p:cNvSpPr>
          <p:nvPr/>
        </p:nvSpPr>
        <p:spPr bwMode="auto">
          <a:xfrm>
            <a:off x="6877050" y="1708150"/>
            <a:ext cx="11826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ea typeface="华文行楷"/>
                <a:cs typeface="华文行楷"/>
              </a:rPr>
              <a:t>唐</a:t>
            </a:r>
            <a:r>
              <a:rPr lang="en-US" altLang="zh-CN" sz="2400" b="1">
                <a:ea typeface="华文行楷"/>
                <a:cs typeface="华文行楷"/>
              </a:rPr>
              <a:t>·</a:t>
            </a:r>
            <a:r>
              <a:rPr lang="zh-CN" altLang="en-US" sz="2400" b="1">
                <a:ea typeface="华文行楷"/>
                <a:cs typeface="华文行楷"/>
              </a:rPr>
              <a:t>李白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292725" y="4838700"/>
            <a:ext cx="2447925" cy="3048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4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甘肃临夏中学  刘文礼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348038" y="484188"/>
            <a:ext cx="3095625" cy="4937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anchor="ctr"/>
          <a:lstStyle/>
          <a:p>
            <a:pPr algn="l" eaLnBrk="1" hangingPunct="1"/>
            <a:r>
              <a:rPr lang="zh-CN" altLang="en-US" sz="2800" b="1" i="1" smtClean="0"/>
              <a:t>朗读指导：节奏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11188" y="2355850"/>
            <a:ext cx="8172450" cy="2181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 eaLnBrk="1" hangingPunct="1">
              <a:buFont typeface="Arial"/>
              <a:buNone/>
            </a:pPr>
            <a:r>
              <a:rPr lang="zh-CN" altLang="en-US" sz="2400" b="1" smtClean="0"/>
              <a:t>1</a:t>
            </a:r>
            <a:r>
              <a:rPr lang="en-US" altLang="zh-CN" sz="2400" b="1" smtClean="0"/>
              <a:t>. </a:t>
            </a:r>
            <a:r>
              <a:rPr lang="zh-CN" altLang="en-US" sz="2400" b="1" smtClean="0"/>
              <a:t>噫吁嚱，危乎/高哉!蜀道/之难，难于/上青天!</a:t>
            </a:r>
          </a:p>
          <a:p>
            <a:pPr eaLnBrk="1" hangingPunct="1">
              <a:buFont typeface="Arial"/>
              <a:buNone/>
            </a:pPr>
            <a:r>
              <a:rPr lang="zh-CN" altLang="en-US" sz="2400" b="1" smtClean="0"/>
              <a:t>2</a:t>
            </a:r>
            <a:r>
              <a:rPr lang="en-US" altLang="zh-CN" sz="2400" b="1" smtClean="0"/>
              <a:t>.</a:t>
            </a:r>
            <a:r>
              <a:rPr lang="zh-CN" altLang="en-US" sz="2400" b="1" smtClean="0"/>
              <a:t>上有/六龙回日/之高标，下有/冲波逆折/之回川。</a:t>
            </a:r>
          </a:p>
          <a:p>
            <a:pPr eaLnBrk="1" hangingPunct="1">
              <a:buFont typeface="Arial"/>
              <a:buNone/>
            </a:pPr>
            <a:r>
              <a:rPr lang="zh-CN" altLang="en-US" sz="2400" b="1" smtClean="0"/>
              <a:t>3</a:t>
            </a:r>
            <a:r>
              <a:rPr lang="en-US" altLang="zh-CN" sz="2400" b="1" smtClean="0"/>
              <a:t>.</a:t>
            </a:r>
            <a:r>
              <a:rPr lang="zh-CN" altLang="en-US" sz="2400" b="1" smtClean="0"/>
              <a:t>其险也/如此， 嗟尔/远道之人/胡为乎/来哉!</a:t>
            </a:r>
          </a:p>
          <a:p>
            <a:pPr eaLnBrk="1" hangingPunct="1">
              <a:buFont typeface="Arial"/>
              <a:buNone/>
            </a:pPr>
            <a:r>
              <a:rPr lang="zh-CN" altLang="en-US" sz="2400" b="1" smtClean="0"/>
              <a:t>4</a:t>
            </a:r>
            <a:r>
              <a:rPr lang="en-US" altLang="zh-CN" sz="2400" b="1" smtClean="0"/>
              <a:t>.</a:t>
            </a:r>
            <a:r>
              <a:rPr lang="zh-CN" altLang="en-US" sz="2400" b="1" smtClean="0"/>
              <a:t>剑阁/峥嵘/而崔嵬， 一夫/当关，万夫/莫开。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611188" y="1419225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hlink"/>
                </a:solidFill>
                <a:latin typeface="Times New Roman" pitchFamily="18" charset="0"/>
              </a:rPr>
              <a:t>可按音调划，也可按意义划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uiExpand="1" build="p"/>
      <p:bldP spid="297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图片 27649" descr="Wcv1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563" y="484188"/>
            <a:ext cx="9088437" cy="42481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9458" name="文本框 27650"/>
          <p:cNvSpPr txBox="1">
            <a:spLocks noChangeArrowheads="1"/>
          </p:cNvSpPr>
          <p:nvPr/>
        </p:nvSpPr>
        <p:spPr bwMode="auto">
          <a:xfrm>
            <a:off x="468313" y="627063"/>
            <a:ext cx="8351837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FF0000"/>
                </a:solidFill>
              </a:rPr>
              <a:t>蜀道北起陕西汉中宁强县，南到四川成都，全长</a:t>
            </a:r>
            <a:r>
              <a:rPr lang="en-US" altLang="zh-CN" sz="2000" b="1">
                <a:solidFill>
                  <a:srgbClr val="FF0000"/>
                </a:solidFill>
              </a:rPr>
              <a:t>450</a:t>
            </a:r>
            <a:r>
              <a:rPr lang="zh-CN" altLang="en-US" sz="2000" b="1">
                <a:solidFill>
                  <a:srgbClr val="FF0000"/>
                </a:solidFill>
              </a:rPr>
              <a:t>公里，入川经广元、剑阁、梓潼、绵阳、德阳等地。沿线地势险要，山峦叠翠，风光峻丽，关隘众多，唐代李白有“蜀道难，难于上青天”的形容。</a:t>
            </a:r>
            <a:endParaRPr lang="zh-CN" altLang="en-US" sz="2000">
              <a:solidFill>
                <a:srgbClr val="00CC00"/>
              </a:solidFill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Text Box 4"/>
          <p:cNvSpPr txBox="1">
            <a:spLocks noChangeArrowheads="1"/>
          </p:cNvSpPr>
          <p:nvPr/>
        </p:nvSpPr>
        <p:spPr bwMode="auto">
          <a:xfrm>
            <a:off x="3132138" y="268288"/>
            <a:ext cx="38877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chemeClr val="hlink"/>
                </a:solidFill>
                <a:latin typeface="Times New Roman" pitchFamily="18" charset="0"/>
                <a:ea typeface="华文隶书"/>
                <a:cs typeface="华文隶书"/>
              </a:rPr>
              <a:t>蜀道有何难？</a:t>
            </a:r>
          </a:p>
        </p:txBody>
      </p:sp>
      <p:pic>
        <p:nvPicPr>
          <p:cNvPr id="20482" name="Picture 2" descr="P0111">
            <a:hlinkClick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857250"/>
            <a:ext cx="9144000" cy="387508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Picture 3" descr="山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700088"/>
            <a:ext cx="9144000" cy="39592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Picture 2" descr="7753_20071129191849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图片 34817" descr="1-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43000" y="555625"/>
            <a:ext cx="6453188" cy="28559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3554" name="文本框 34818"/>
          <p:cNvSpPr txBox="1">
            <a:spLocks noChangeArrowheads="1"/>
          </p:cNvSpPr>
          <p:nvPr/>
        </p:nvSpPr>
        <p:spPr bwMode="auto">
          <a:xfrm>
            <a:off x="7812088" y="842963"/>
            <a:ext cx="549275" cy="211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ea typeface="隶书"/>
                <a:cs typeface="隶书"/>
              </a:rPr>
              <a:t>古栈道遗址</a:t>
            </a:r>
          </a:p>
        </p:txBody>
      </p:sp>
      <p:sp>
        <p:nvSpPr>
          <p:cNvPr id="23555" name="文本框 34819"/>
          <p:cNvSpPr txBox="1">
            <a:spLocks noChangeArrowheads="1"/>
          </p:cNvSpPr>
          <p:nvPr/>
        </p:nvSpPr>
        <p:spPr bwMode="auto">
          <a:xfrm>
            <a:off x="468313" y="3724275"/>
            <a:ext cx="820737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ea typeface="楷体_GB2312" pitchFamily="49" charset="-122"/>
              </a:rPr>
              <a:t>       </a:t>
            </a:r>
            <a:r>
              <a:rPr lang="zh-CN" altLang="en-US" sz="2000" b="1">
                <a:ea typeface="楷体_GB2312" pitchFamily="49" charset="-122"/>
              </a:rPr>
              <a:t>栈道为无路可通之处，人工凿壁插以木枋，上铺木板而成的古代悬空通道。远望仿佛悬空小阁，故称栈阁。充分反映了古蜀道之险绝艰难与古人坚韧顽强的毅力。</a:t>
            </a:r>
            <a:r>
              <a:rPr lang="zh-CN" altLang="en-US" sz="2000" b="1"/>
              <a:t> 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7" name="Picture 2" descr="200431994336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anchor="ctr"/>
          <a:lstStyle/>
          <a:p>
            <a:pPr eaLnBrk="1" hangingPunct="1"/>
            <a:endParaRPr lang="zh-CN" altLang="en-US" smtClean="0"/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5603" name="Picture 4" descr="蜀道难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5" name="Picture 2" descr="c26304135847b4fea6ef3fc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49" name="Picture 2" descr="无标题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117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5718" name="AutoShape 6"/>
          <p:cNvSpPr/>
          <p:nvPr/>
        </p:nvSpPr>
        <p:spPr bwMode="auto">
          <a:xfrm>
            <a:off x="1259632" y="1491630"/>
            <a:ext cx="216024" cy="2232248"/>
          </a:xfrm>
          <a:prstGeom prst="leftBrace">
            <a:avLst>
              <a:gd name="adj1" fmla="val 95370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717" name="AutoShape 5"/>
          <p:cNvSpPr/>
          <p:nvPr/>
        </p:nvSpPr>
        <p:spPr bwMode="auto">
          <a:xfrm>
            <a:off x="3347864" y="627534"/>
            <a:ext cx="90488" cy="485775"/>
          </a:xfrm>
          <a:prstGeom prst="leftBrace">
            <a:avLst>
              <a:gd name="adj1" fmla="val 44737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715" name="AutoShape 3"/>
          <p:cNvSpPr/>
          <p:nvPr/>
        </p:nvSpPr>
        <p:spPr bwMode="auto">
          <a:xfrm>
            <a:off x="4355976" y="915566"/>
            <a:ext cx="90488" cy="485775"/>
          </a:xfrm>
          <a:prstGeom prst="leftBrace">
            <a:avLst>
              <a:gd name="adj1" fmla="val 44737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714" name="AutoShape 2"/>
          <p:cNvSpPr/>
          <p:nvPr/>
        </p:nvSpPr>
        <p:spPr bwMode="auto">
          <a:xfrm>
            <a:off x="3275856" y="2571750"/>
            <a:ext cx="90487" cy="552450"/>
          </a:xfrm>
          <a:prstGeom prst="leftBrace">
            <a:avLst>
              <a:gd name="adj1" fmla="val 50877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716" name="AutoShape 4"/>
          <p:cNvSpPr/>
          <p:nvPr/>
        </p:nvSpPr>
        <p:spPr bwMode="auto">
          <a:xfrm>
            <a:off x="2699792" y="843558"/>
            <a:ext cx="72008" cy="2088232"/>
          </a:xfrm>
          <a:prstGeom prst="leftBrace">
            <a:avLst>
              <a:gd name="adj1" fmla="val 52631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713" name="AutoShape 1"/>
          <p:cNvSpPr/>
          <p:nvPr/>
        </p:nvSpPr>
        <p:spPr bwMode="auto">
          <a:xfrm>
            <a:off x="3347864" y="1851670"/>
            <a:ext cx="90487" cy="485775"/>
          </a:xfrm>
          <a:prstGeom prst="leftBrace">
            <a:avLst>
              <a:gd name="adj1" fmla="val 44737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5656" y="350785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mtClean="0">
                <a:solidFill>
                  <a:srgbClr val="0000FF"/>
                </a:solidFill>
                <a:latin typeface="Calibri" pitchFamily="34" charset="0"/>
                <a:ea typeface="宋体" panose="02010600030101010101" pitchFamily="2" charset="-122"/>
                <a:cs typeface="Times New Roman" pitchFamily="18" charset="0"/>
              </a:rPr>
              <a:t>现代诗歌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75656" y="134761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>
                <a:solidFill>
                  <a:srgbClr val="0000FF"/>
                </a:solidFill>
              </a:rPr>
              <a:t>古典诗歌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43808" y="699542"/>
            <a:ext cx="423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smtClean="0"/>
              <a:t>诗</a:t>
            </a:r>
            <a:endParaRPr lang="zh-CN" altLang="en-US" b="1"/>
          </a:p>
        </p:txBody>
      </p:sp>
      <p:sp>
        <p:nvSpPr>
          <p:cNvPr id="18" name="矩形 17"/>
          <p:cNvSpPr/>
          <p:nvPr/>
        </p:nvSpPr>
        <p:spPr>
          <a:xfrm>
            <a:off x="3419872" y="411510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smtClean="0"/>
              <a:t>古体诗</a:t>
            </a:r>
            <a:r>
              <a:rPr lang="zh-CN" altLang="en-US" smtClean="0"/>
              <a:t>：</a:t>
            </a:r>
            <a:r>
              <a:rPr lang="zh-CN" altLang="zh-CN" smtClean="0"/>
              <a:t>四言、五言、七言、杂言、乐府诗</a:t>
            </a: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91880" y="84355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/>
              <a:t>近体诗</a:t>
            </a:r>
            <a:endParaRPr lang="zh-CN" altLang="en-US" b="1"/>
          </a:p>
        </p:txBody>
      </p:sp>
      <p:sp>
        <p:nvSpPr>
          <p:cNvPr id="115725" name="Rectangle 13"/>
          <p:cNvSpPr>
            <a:spLocks noChangeArrowheads="1"/>
          </p:cNvSpPr>
          <p:nvPr/>
        </p:nvSpPr>
        <p:spPr bwMode="auto">
          <a:xfrm>
            <a:off x="4499992" y="843558"/>
            <a:ext cx="2699792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anose="02010600030101010101" pitchFamily="2" charset="-122"/>
                <a:cs typeface="Times New Roman" pitchFamily="18" charset="0"/>
              </a:rPr>
              <a:t>律诗：五言、七言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anose="02010600030101010101" pitchFamily="2" charset="-122"/>
              <a:cs typeface="宋体" pitchFamily="2" charset="-122"/>
            </a:endParaRP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4499992" y="1203598"/>
            <a:ext cx="2699792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anose="02010600030101010101" pitchFamily="2" charset="-122"/>
                <a:cs typeface="Times New Roman" pitchFamily="18" charset="0"/>
              </a:rPr>
              <a:t>绝句</a:t>
            </a:r>
            <a:r>
              <a: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anose="02010600030101010101" pitchFamily="2" charset="-122"/>
                <a:cs typeface="Times New Roman" pitchFamily="18" charset="0"/>
              </a:rPr>
              <a:t>：五言、七言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anose="02010600030101010101" pitchFamily="2" charset="-122"/>
              <a:cs typeface="宋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843808" y="185167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/>
              <a:t>词</a:t>
            </a:r>
            <a:endParaRPr lang="zh-CN" altLang="en-US" b="1"/>
          </a:p>
        </p:txBody>
      </p:sp>
      <p:sp>
        <p:nvSpPr>
          <p:cNvPr id="115728" name="Rectangle 16"/>
          <p:cNvSpPr>
            <a:spLocks noChangeArrowheads="1"/>
          </p:cNvSpPr>
          <p:nvPr/>
        </p:nvSpPr>
        <p:spPr bwMode="auto">
          <a:xfrm>
            <a:off x="3491880" y="1779662"/>
            <a:ext cx="3779912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anose="02010600030101010101" pitchFamily="2" charset="-122"/>
                <a:cs typeface="Times New Roman" pitchFamily="18" charset="0"/>
              </a:rPr>
              <a:t>按字数分：小令、中调、长调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anose="02010600030101010101" pitchFamily="2" charset="-122"/>
              <a:cs typeface="宋体" pitchFamily="2" charset="-122"/>
            </a:endParaRPr>
          </a:p>
        </p:txBody>
      </p:sp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3563888" y="2139702"/>
            <a:ext cx="3096344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anose="02010600030101010101" pitchFamily="2" charset="-122"/>
                <a:cs typeface="Times New Roman" pitchFamily="18" charset="0"/>
              </a:rPr>
              <a:t>按</a:t>
            </a: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anose="02010600030101010101" pitchFamily="2" charset="-122"/>
                <a:cs typeface="Times New Roman" pitchFamily="18" charset="0"/>
              </a:rPr>
              <a:t>内容</a:t>
            </a:r>
            <a:r>
              <a: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anose="02010600030101010101" pitchFamily="2" charset="-122"/>
                <a:cs typeface="Times New Roman" pitchFamily="18" charset="0"/>
              </a:rPr>
              <a:t>分：</a:t>
            </a: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anose="02010600030101010101" pitchFamily="2" charset="-122"/>
                <a:cs typeface="Times New Roman" pitchFamily="18" charset="0"/>
              </a:rPr>
              <a:t>豪放</a:t>
            </a:r>
            <a:r>
              <a: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anose="02010600030101010101" pitchFamily="2" charset="-122"/>
                <a:cs typeface="Times New Roman" pitchFamily="18" charset="0"/>
              </a:rPr>
              <a:t>、</a:t>
            </a: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anose="02010600030101010101" pitchFamily="2" charset="-122"/>
                <a:cs typeface="Times New Roman" pitchFamily="18" charset="0"/>
              </a:rPr>
              <a:t>婉约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anose="02010600030101010101" pitchFamily="2" charset="-122"/>
              <a:cs typeface="宋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843808" y="264375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/>
              <a:t>曲</a:t>
            </a:r>
            <a:endParaRPr lang="zh-CN" altLang="en-US" b="1"/>
          </a:p>
        </p:txBody>
      </p:sp>
      <p:sp>
        <p:nvSpPr>
          <p:cNvPr id="30" name="矩形 29"/>
          <p:cNvSpPr/>
          <p:nvPr/>
        </p:nvSpPr>
        <p:spPr>
          <a:xfrm>
            <a:off x="3419872" y="24997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/>
              <a:t>散曲：小令、套数</a:t>
            </a: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419872" y="285978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/>
              <a:t>杂剧</a:t>
            </a: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771800" y="336383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/>
              <a:t>新体诗</a:t>
            </a:r>
            <a:endParaRPr lang="zh-CN" altLang="en-US" b="1"/>
          </a:p>
        </p:txBody>
      </p:sp>
      <p:sp>
        <p:nvSpPr>
          <p:cNvPr id="34" name="矩形 33"/>
          <p:cNvSpPr/>
          <p:nvPr/>
        </p:nvSpPr>
        <p:spPr>
          <a:xfrm>
            <a:off x="2771800" y="3723878"/>
            <a:ext cx="2326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smtClean="0"/>
              <a:t>格律诗</a:t>
            </a:r>
            <a:r>
              <a:rPr lang="en-US" altLang="zh-CN" smtClean="0"/>
              <a:t>:</a:t>
            </a:r>
            <a:r>
              <a:rPr lang="zh-CN" altLang="zh-CN" smtClean="0"/>
              <a:t>新诗采用旧体</a:t>
            </a:r>
            <a:endParaRPr lang="zh-CN" altLang="en-US"/>
          </a:p>
        </p:txBody>
      </p:sp>
      <p:sp>
        <p:nvSpPr>
          <p:cNvPr id="35" name="AutoShape 2"/>
          <p:cNvSpPr/>
          <p:nvPr/>
        </p:nvSpPr>
        <p:spPr bwMode="auto">
          <a:xfrm>
            <a:off x="2627784" y="3435846"/>
            <a:ext cx="90487" cy="552450"/>
          </a:xfrm>
          <a:prstGeom prst="leftBrace">
            <a:avLst>
              <a:gd name="adj1" fmla="val 50877"/>
              <a:gd name="adj2" fmla="val 50000"/>
            </a:avLst>
          </a:prstGeom>
          <a:noFill/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3" name="Picture 2" descr="cd7eae389035c5cdd56225a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798513"/>
            <a:ext cx="9144000" cy="62849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7" name="Picture 2" descr="16405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7950" y="195263"/>
            <a:ext cx="8856663" cy="45370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1" name="Picture 2" descr="虎跳崖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2927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5" name="Picture 2" descr="2005092715295984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355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anchor="ctr"/>
          <a:lstStyle/>
          <a:p>
            <a:pPr eaLnBrk="1" hangingPunct="1"/>
            <a:endParaRPr lang="zh-CN" altLang="en-US" smtClean="0"/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2771" name="Picture 4" descr="山1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51562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85984" y="214296"/>
            <a:ext cx="199798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b="1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</a:rPr>
              <a:t>整体</a:t>
            </a:r>
            <a:r>
              <a:rPr lang="zh-CN" sz="3200" b="1" smtClean="0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</a:rPr>
              <a:t>把握</a:t>
            </a:r>
            <a:endParaRPr lang="en-US" altLang="zh-CN" sz="3200" b="1">
              <a:solidFill>
                <a:srgbClr val="0000FF"/>
              </a:solidFill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034" y="928676"/>
            <a:ext cx="6471285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500" b="1" smtClean="0">
                <a:latin typeface="华文隶书" panose="02010800040101010101" charset="-122"/>
                <a:ea typeface="华文隶书"/>
                <a:cs typeface="华文隶书"/>
              </a:rPr>
              <a:t>1.</a:t>
            </a:r>
            <a:r>
              <a:rPr lang="zh-CN" sz="2500" b="1" smtClean="0">
                <a:latin typeface="华文隶书" panose="02010800040101010101" charset="-122"/>
                <a:ea typeface="华文隶书"/>
                <a:cs typeface="华文隶书"/>
              </a:rPr>
              <a:t>这首诗的诗眼（中心句）是哪一句</a:t>
            </a:r>
            <a:r>
              <a:rPr lang="en-US" sz="2500" b="1" smtClean="0">
                <a:latin typeface="华文隶书" panose="02010800040101010101" charset="-122"/>
                <a:ea typeface="华文隶书"/>
                <a:cs typeface="华文隶书"/>
              </a:rPr>
              <a:t>?</a:t>
            </a:r>
            <a:endParaRPr lang="en-US" altLang="en-US" sz="2500" b="1">
              <a:latin typeface="华文隶书" panose="02010800040101010101" charset="-122"/>
              <a:ea typeface="华文隶书"/>
              <a:cs typeface="华文隶书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7356" y="1428742"/>
            <a:ext cx="50800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蜀道之难，难于上青天。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552" y="1851670"/>
            <a:ext cx="5080000" cy="4770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500" b="1" smtClean="0">
                <a:latin typeface="华文隶书" panose="02010800040101010101" charset="-122"/>
                <a:ea typeface="华文隶书"/>
              </a:rPr>
              <a:t>2.</a:t>
            </a:r>
            <a:r>
              <a:rPr lang="zh-CN" altLang="en-US" sz="2500" b="1" smtClean="0">
                <a:latin typeface="华文隶书" panose="02010800040101010101" charset="-122"/>
                <a:ea typeface="华文隶书"/>
              </a:rPr>
              <a:t>这首诗三节分别写了什么</a:t>
            </a:r>
            <a:r>
              <a:rPr lang="zh-CN" sz="2500" b="1" smtClean="0">
                <a:latin typeface="华文隶书" panose="02010800040101010101" charset="-122"/>
                <a:ea typeface="华文隶书"/>
              </a:rPr>
              <a:t>内容</a:t>
            </a:r>
            <a:r>
              <a:rPr lang="zh-CN" altLang="en-US" sz="2500" b="1" smtClean="0">
                <a:latin typeface="华文隶书" panose="02010800040101010101" charset="-122"/>
                <a:ea typeface="华文隶书"/>
              </a:rPr>
              <a:t>？</a:t>
            </a:r>
            <a:endParaRPr lang="zh-CN" altLang="en-US" sz="2500" b="1">
              <a:latin typeface="华文隶书" panose="02010800040101010101" charset="-122"/>
              <a:ea typeface="华文隶书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034" y="2428874"/>
            <a:ext cx="7384334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第一节，</a:t>
            </a:r>
            <a:r>
              <a:rPr lang="zh-CN" sz="2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道蜀道来历，状蜀道高峻——</a:t>
            </a:r>
          </a:p>
          <a:p>
            <a:r>
              <a:rPr lang="en-US" altLang="zh-CN" sz="2400" b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</a:t>
            </a:r>
            <a:r>
              <a:rPr lang="zh-CN" sz="2400" b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感叹</a:t>
            </a:r>
            <a:r>
              <a:rPr lang="zh-CN" sz="2400" b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蜀道的高峻难行。</a:t>
            </a:r>
          </a:p>
          <a:p>
            <a:r>
              <a:rPr lang="zh-CN" sz="24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第二节，</a:t>
            </a:r>
            <a:r>
              <a:rPr lang="zh-CN" sz="2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写景物凄清，状山水险恶——</a:t>
            </a:r>
          </a:p>
          <a:p>
            <a:r>
              <a:rPr lang="en-US" altLang="zh-CN" sz="2400" b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</a:t>
            </a:r>
            <a:r>
              <a:rPr lang="zh-CN" sz="2400" b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感叹</a:t>
            </a:r>
            <a:r>
              <a:rPr lang="zh-CN" sz="2400" b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蜀道的艰险可畏。</a:t>
            </a:r>
          </a:p>
          <a:p>
            <a:r>
              <a:rPr lang="zh-CN" sz="2400" b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第三节，</a:t>
            </a:r>
            <a:r>
              <a:rPr lang="zh-CN" sz="2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摹剑阁之险要，想杀人之惨景——</a:t>
            </a:r>
          </a:p>
          <a:p>
            <a:r>
              <a:rPr lang="en-US" altLang="zh-CN" sz="2400" b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</a:t>
            </a:r>
            <a:r>
              <a:rPr lang="en-US" altLang="zh-CN" sz="2400" b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2400" b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叹</a:t>
            </a:r>
            <a:r>
              <a:rPr lang="zh-CN" sz="2400" b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战祸之烈，有申戒之意。</a:t>
            </a:r>
            <a:endParaRPr lang="zh-CN" altLang="en-US" sz="2400" b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AutoShape 2"/>
          <p:cNvSpPr>
            <a:spLocks noChangeArrowheads="1"/>
          </p:cNvSpPr>
          <p:nvPr/>
        </p:nvSpPr>
        <p:spPr bwMode="auto">
          <a:xfrm>
            <a:off x="0" y="195263"/>
            <a:ext cx="9036050" cy="4608512"/>
          </a:xfrm>
          <a:prstGeom prst="foldedCorner">
            <a:avLst>
              <a:gd name="adj" fmla="val 12500"/>
            </a:avLst>
          </a:prstGeom>
          <a:solidFill>
            <a:srgbClr val="CCCCFF">
              <a:alpha val="50195"/>
            </a:srgb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Verdana" pitchFamily="34" charset="0"/>
            </a:endParaRPr>
          </a:p>
        </p:txBody>
      </p:sp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611188" y="915988"/>
            <a:ext cx="800100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      </a:t>
            </a:r>
            <a:r>
              <a:rPr kumimoji="1" lang="en-US" altLang="zh-CN" sz="2400" b="1">
                <a:latin typeface="Times New Roman" pitchFamily="18" charset="0"/>
                <a:ea typeface="华文新魏"/>
                <a:cs typeface="华文新魏"/>
              </a:rPr>
              <a:t>“</a:t>
            </a:r>
            <a:r>
              <a:rPr kumimoji="1" lang="zh-CN" altLang="en-US" sz="2400" b="1">
                <a:latin typeface="Times New Roman" pitchFamily="18" charset="0"/>
                <a:ea typeface="华文新魏"/>
                <a:cs typeface="华文新魏"/>
              </a:rPr>
              <a:t>蜀道之难，难于上青天”这句诗有什么含义？它出现了三次，有什么作用？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2484438" y="2139950"/>
            <a:ext cx="44323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/>
                <a:cs typeface="隶书"/>
              </a:rPr>
              <a:t>蜀道艰难，比上青天还难</a:t>
            </a:r>
          </a:p>
        </p:txBody>
      </p:sp>
      <p:sp>
        <p:nvSpPr>
          <p:cNvPr id="118789" name="Text Box 5"/>
          <p:cNvSpPr txBox="1">
            <a:spLocks noChangeArrowheads="1"/>
          </p:cNvSpPr>
          <p:nvPr/>
        </p:nvSpPr>
        <p:spPr bwMode="auto">
          <a:xfrm>
            <a:off x="533400" y="3143250"/>
            <a:ext cx="7848600" cy="8925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latin typeface="Times New Roman" pitchFamily="18" charset="0"/>
              </a:rPr>
              <a:t>       </a:t>
            </a:r>
            <a:r>
              <a:rPr kumimoji="1" lang="zh-CN" altLang="en-US" sz="2400" b="1" smtClean="0">
                <a:latin typeface="Times New Roman" pitchFamily="18" charset="0"/>
                <a:ea typeface="黑体" pitchFamily="2" charset="-122"/>
              </a:rPr>
              <a:t>使用了</a:t>
            </a:r>
            <a:r>
              <a:rPr kumimoji="1"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重章复沓</a:t>
            </a:r>
            <a:r>
              <a:rPr kumimoji="1" lang="zh-CN" altLang="en-US" sz="2400" b="1" smtClean="0">
                <a:latin typeface="Times New Roman" pitchFamily="18" charset="0"/>
                <a:ea typeface="黑体" pitchFamily="2" charset="-122"/>
              </a:rPr>
              <a:t>的手法，</a:t>
            </a:r>
            <a:r>
              <a:rPr kumimoji="1" lang="en-US" altLang="zh-CN" sz="2400" b="1" smtClean="0">
                <a:latin typeface="Times New Roman" pitchFamily="18" charset="0"/>
                <a:ea typeface="黑体" pitchFamily="2" charset="-122"/>
              </a:rPr>
              <a:t> 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反复出现，一唱三叹，像一首乐曲的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主旋律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一样激荡读者的心弦。（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全诗的主旨句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11878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179388" y="228600"/>
          <a:ext cx="4849812" cy="32067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Photo Editor 照片" r:id="rId2" imgW="4600000" imgH="3172268" progId="">
                  <p:embed/>
                </p:oleObj>
              </mc:Choice>
              <mc:Fallback>
                <p:oleObj name="Photo Editor 照片" r:id="rId2" imgW="4600000" imgH="3172268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9388" y="228600"/>
                        <a:ext cx="4849812" cy="3206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533400" y="571500"/>
            <a:ext cx="3533775" cy="1614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ea typeface="黑体" pitchFamily="2" charset="-122"/>
              </a:rPr>
              <a:t>    </a:t>
            </a:r>
            <a:r>
              <a:rPr lang="zh-CN" altLang="en-US" sz="2400" b="1">
                <a:solidFill>
                  <a:schemeClr val="tx2"/>
                </a:solidFill>
                <a:ea typeface="黑体" pitchFamily="2" charset="-122"/>
              </a:rPr>
              <a:t>诗中三个部分三次咏叹“蜀道之难，难于上青天”，分别是从哪几个角度描绘蜀道之难的？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4953000" y="552450"/>
            <a:ext cx="11318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1"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一 叹 </a:t>
            </a: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5148263" y="1851025"/>
            <a:ext cx="1905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1"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二叹</a:t>
            </a:r>
            <a:r>
              <a:rPr kumimoji="1" lang="zh-CN" altLang="en-US" sz="36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 </a:t>
            </a:r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5257800" y="3463925"/>
            <a:ext cx="18288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1"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三叹</a:t>
            </a:r>
            <a:r>
              <a:rPr kumimoji="1" lang="zh-CN" altLang="en-US" sz="36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 </a:t>
            </a: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6156325" y="555625"/>
            <a:ext cx="16065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6633"/>
                </a:solidFill>
                <a:ea typeface="华文新魏"/>
                <a:cs typeface="华文新魏"/>
              </a:rPr>
              <a:t>蜀道之高</a:t>
            </a:r>
          </a:p>
        </p:txBody>
      </p:sp>
      <p:sp>
        <p:nvSpPr>
          <p:cNvPr id="119816" name="Text Box 8"/>
          <p:cNvSpPr txBox="1">
            <a:spLocks noChangeArrowheads="1"/>
          </p:cNvSpPr>
          <p:nvPr/>
        </p:nvSpPr>
        <p:spPr bwMode="auto">
          <a:xfrm>
            <a:off x="6227763" y="1924050"/>
            <a:ext cx="16065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6633"/>
                </a:solidFill>
                <a:ea typeface="华文新魏"/>
                <a:cs typeface="华文新魏"/>
              </a:rPr>
              <a:t>蜀道之险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6227763" y="3508375"/>
            <a:ext cx="1606550" cy="5191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996633"/>
                </a:solidFill>
                <a:ea typeface="华文新魏"/>
                <a:cs typeface="华文新魏"/>
              </a:rPr>
              <a:t>战乱之烈</a:t>
            </a:r>
          </a:p>
        </p:txBody>
      </p:sp>
      <p:sp>
        <p:nvSpPr>
          <p:cNvPr id="119818" name="Rectangle 10"/>
          <p:cNvSpPr>
            <a:spLocks noChangeArrowheads="1"/>
          </p:cNvSpPr>
          <p:nvPr/>
        </p:nvSpPr>
        <p:spPr bwMode="auto">
          <a:xfrm>
            <a:off x="5562600" y="957263"/>
            <a:ext cx="25209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1" lang="zh-CN" altLang="en-US" sz="24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蜀道来历</a:t>
            </a:r>
            <a:r>
              <a:rPr kumimoji="1" lang="zh-CN" altLang="en-US" sz="32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19819" name="Rectangle 11"/>
          <p:cNvSpPr>
            <a:spLocks noChangeArrowheads="1"/>
          </p:cNvSpPr>
          <p:nvPr/>
        </p:nvSpPr>
        <p:spPr bwMode="auto">
          <a:xfrm>
            <a:off x="5562600" y="1387475"/>
            <a:ext cx="15875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蜀道高峻</a:t>
            </a:r>
            <a:r>
              <a:rPr kumimoji="1"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 </a:t>
            </a:r>
          </a:p>
        </p:txBody>
      </p:sp>
      <p:sp>
        <p:nvSpPr>
          <p:cNvPr id="119820" name="Rectangle 12"/>
          <p:cNvSpPr>
            <a:spLocks noChangeArrowheads="1"/>
          </p:cNvSpPr>
          <p:nvPr/>
        </p:nvSpPr>
        <p:spPr bwMode="auto">
          <a:xfrm>
            <a:off x="5638800" y="2386013"/>
            <a:ext cx="16144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景物凄清</a:t>
            </a:r>
            <a:r>
              <a:rPr kumimoji="1" lang="zh-CN" altLang="en-US" sz="32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19821" name="Rectangle 13"/>
          <p:cNvSpPr>
            <a:spLocks noChangeArrowheads="1"/>
          </p:cNvSpPr>
          <p:nvPr/>
        </p:nvSpPr>
        <p:spPr bwMode="auto">
          <a:xfrm>
            <a:off x="5638800" y="2873375"/>
            <a:ext cx="15875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山水险恶</a:t>
            </a:r>
            <a:r>
              <a:rPr kumimoji="1" lang="zh-CN" altLang="en-US" sz="2800" b="1">
                <a:solidFill>
                  <a:schemeClr val="accent2"/>
                </a:solidFill>
                <a:latin typeface="华文新魏"/>
                <a:ea typeface="华文新魏"/>
                <a:cs typeface="华文新魏"/>
              </a:rPr>
              <a:t> </a:t>
            </a:r>
          </a:p>
        </p:txBody>
      </p:sp>
      <p:sp>
        <p:nvSpPr>
          <p:cNvPr id="72718" name="Rectangle 14"/>
          <p:cNvSpPr>
            <a:spLocks noChangeArrowheads="1"/>
          </p:cNvSpPr>
          <p:nvPr/>
        </p:nvSpPr>
        <p:spPr bwMode="auto">
          <a:xfrm>
            <a:off x="5795963" y="3940175"/>
            <a:ext cx="1563687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剑阁险要 </a:t>
            </a:r>
          </a:p>
        </p:txBody>
      </p:sp>
      <p:sp>
        <p:nvSpPr>
          <p:cNvPr id="72719" name="Rectangle 15"/>
          <p:cNvSpPr>
            <a:spLocks noChangeArrowheads="1"/>
          </p:cNvSpPr>
          <p:nvPr/>
        </p:nvSpPr>
        <p:spPr bwMode="auto">
          <a:xfrm>
            <a:off x="5795963" y="4300538"/>
            <a:ext cx="14097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杀人惨景</a:t>
            </a:r>
          </a:p>
        </p:txBody>
      </p:sp>
      <p:sp>
        <p:nvSpPr>
          <p:cNvPr id="72720" name="WordArt 16" descr="窄竖线"/>
          <p:cNvSpPr>
            <a:spLocks noChangeArrowheads="1" noChangeShapeType="1" noTextEdit="1"/>
          </p:cNvSpPr>
          <p:nvPr/>
        </p:nvSpPr>
        <p:spPr bwMode="auto">
          <a:xfrm>
            <a:off x="684213" y="2859088"/>
            <a:ext cx="1439862" cy="18843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4800" kern="1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charset="-122"/>
                <a:ea typeface="宋体" charset="-122"/>
              </a:rPr>
              <a:t>难</a:t>
            </a:r>
          </a:p>
        </p:txBody>
      </p: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2895600" y="3709988"/>
            <a:ext cx="184150" cy="274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>
              <a:latin typeface="Verdana" pitchFamily="34" charset="0"/>
            </a:endParaRPr>
          </a:p>
        </p:txBody>
      </p:sp>
      <p:sp>
        <p:nvSpPr>
          <p:cNvPr id="119826" name="Rectangle 18"/>
          <p:cNvSpPr>
            <a:spLocks noChangeArrowheads="1"/>
          </p:cNvSpPr>
          <p:nvPr/>
        </p:nvSpPr>
        <p:spPr bwMode="auto">
          <a:xfrm>
            <a:off x="2843213" y="3598863"/>
            <a:ext cx="2160587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469900" indent="-46990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2400" b="1">
                <a:solidFill>
                  <a:srgbClr val="000099"/>
                </a:solidFill>
                <a:latin typeface="Verdana" pitchFamily="34" charset="0"/>
              </a:rPr>
              <a:t>开辟之难</a:t>
            </a:r>
          </a:p>
          <a:p>
            <a:pPr marL="469900" indent="-46990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2400" b="1" smtClean="0">
                <a:solidFill>
                  <a:srgbClr val="000099"/>
                </a:solidFill>
                <a:latin typeface="Verdana" pitchFamily="34" charset="0"/>
              </a:rPr>
              <a:t>渡越</a:t>
            </a:r>
            <a:r>
              <a:rPr lang="zh-CN" altLang="en-US" sz="2400" b="1">
                <a:solidFill>
                  <a:srgbClr val="000099"/>
                </a:solidFill>
                <a:latin typeface="Verdana" pitchFamily="34" charset="0"/>
              </a:rPr>
              <a:t>之难 </a:t>
            </a:r>
          </a:p>
          <a:p>
            <a:pPr marL="469900" indent="-46990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2400" b="1">
                <a:solidFill>
                  <a:srgbClr val="000099"/>
                </a:solidFill>
                <a:latin typeface="Verdana" pitchFamily="34" charset="0"/>
              </a:rPr>
              <a:t>安居之难</a:t>
            </a:r>
            <a:endParaRPr lang="zh-CN" altLang="en-US" sz="2600">
              <a:solidFill>
                <a:srgbClr val="FFFF66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09" grpId="0"/>
      <p:bldP spid="119814" grpId="0"/>
      <p:bldP spid="119815" grpId="0"/>
      <p:bldP spid="119816" grpId="0"/>
      <p:bldP spid="72713" grpId="0"/>
      <p:bldP spid="119818" grpId="0"/>
      <p:bldP spid="119819" grpId="0"/>
      <p:bldP spid="119820" grpId="0"/>
      <p:bldP spid="119821" grpId="0"/>
      <p:bldP spid="72718" grpId="0"/>
      <p:bldP spid="72719" grpId="0"/>
      <p:bldP spid="72720" grpId="0"/>
      <p:bldP spid="1198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图片 1" descr="201104031223446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941195" y="748189"/>
            <a:ext cx="5080000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0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作业</a:t>
            </a:r>
            <a:r>
              <a:rPr lang="en-US" altLang="zh-CN" sz="4000" b="0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——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86050" y="2143122"/>
            <a:ext cx="6143668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.完成配套练习：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自测通道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部分；</a:t>
            </a:r>
          </a:p>
          <a:p>
            <a:r>
              <a:rPr 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.整理文本重要字词、句式；</a:t>
            </a:r>
          </a:p>
          <a:p>
            <a:r>
              <a:rPr 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.背诵全文。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29" name="Rectangle 2"/>
          <p:cNvSpPr>
            <a:spLocks noChangeArrowheads="1"/>
          </p:cNvSpPr>
          <p:nvPr/>
        </p:nvSpPr>
        <p:spPr bwMode="auto">
          <a:xfrm>
            <a:off x="1476375" y="771525"/>
            <a:ext cx="6335713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solidFill>
                  <a:schemeClr val="hlink"/>
                </a:solidFill>
                <a:latin typeface="宋体" charset="-122"/>
                <a:ea typeface="黑体" pitchFamily="2" charset="-122"/>
              </a:rPr>
              <a:t>诗人是怎样来表现蜀道的雄奇险峻的</a:t>
            </a:r>
            <a:r>
              <a:rPr lang="zh-CN" altLang="zh-CN" sz="2800" b="1">
                <a:solidFill>
                  <a:schemeClr val="hlink"/>
                </a:solidFill>
                <a:latin typeface="宋体" charset="-122"/>
                <a:ea typeface="黑体" pitchFamily="2" charset="-122"/>
              </a:rPr>
              <a:t>?</a:t>
            </a:r>
            <a:r>
              <a:rPr lang="zh-CN" altLang="zh-CN" sz="4800" b="1">
                <a:solidFill>
                  <a:srgbClr val="66FF33"/>
                </a:solidFill>
                <a:latin typeface="宋体" charset="-122"/>
                <a:ea typeface="黑体" pitchFamily="2" charset="-122"/>
              </a:rPr>
              <a:t> </a:t>
            </a:r>
            <a:endParaRPr lang="zh-CN" altLang="zh-CN" sz="4800" b="1">
              <a:solidFill>
                <a:srgbClr val="66FF33"/>
              </a:solidFill>
              <a:latin typeface="Times New Roman" pitchFamily="18" charset="0"/>
              <a:ea typeface="黑体" pitchFamily="2" charset="-122"/>
            </a:endParaRPr>
          </a:p>
        </p:txBody>
      </p:sp>
      <p:pic>
        <p:nvPicPr>
          <p:cNvPr id="73730" name="Picture 3" descr="20021122914501"/>
          <p:cNvPicPr>
            <a:picLocks noChangeAspect="1" noChangeArrowheads="1"/>
          </p:cNvPicPr>
          <p:nvPr/>
        </p:nvPicPr>
        <p:blipFill>
          <a:blip r:embed="rId2"/>
          <a:srcRect b="7469"/>
          <a:stretch>
            <a:fillRect/>
          </a:stretch>
        </p:blipFill>
        <p:spPr bwMode="auto">
          <a:xfrm>
            <a:off x="468313" y="1924050"/>
            <a:ext cx="7704137" cy="237648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Text Box 2"/>
          <p:cNvSpPr txBox="1">
            <a:spLocks noChangeArrowheads="1"/>
          </p:cNvSpPr>
          <p:nvPr/>
        </p:nvSpPr>
        <p:spPr bwMode="auto">
          <a:xfrm>
            <a:off x="323850" y="1058863"/>
            <a:ext cx="8640763" cy="3282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唐代是我国诗歌最光辉的时期。按它发展的情况分为初唐、盛唐、中唐和晚唐四个时期。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　　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初唐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的代表人物是</a:t>
            </a:r>
            <a:r>
              <a:rPr kumimoji="1"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王勃，杨炯，卢照邻，骆宾王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，他们被称为</a:t>
            </a:r>
            <a:r>
              <a:rPr kumimoji="1" lang="zh-CN" altLang="en-US" sz="20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初唐四杰</a:t>
            </a:r>
            <a:r>
              <a:rPr kumimoji="1" lang="zh-CN" altLang="en-US" sz="20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 。初唐成就最高的是</a:t>
            </a:r>
            <a:r>
              <a:rPr kumimoji="1"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陈子昂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　　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盛唐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出现了以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高适、岑参、王昌龄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为代表的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边塞诗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，以及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王维和孟浩然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为代表的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山水田园诗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。盛唐成就最高的是两位著名诗人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李白和杜甫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　　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中唐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的代表有</a:t>
            </a:r>
            <a:r>
              <a:rPr kumimoji="1" lang="zh-CN" altLang="en-US" sz="20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元白诗派</a:t>
            </a:r>
            <a:r>
              <a:rPr kumimoji="1" lang="zh-CN" altLang="en-US" sz="20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（</a:t>
            </a:r>
            <a:r>
              <a:rPr kumimoji="1"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元稹、白居易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）和</a:t>
            </a:r>
            <a:r>
              <a:rPr kumimoji="1" lang="zh-CN" altLang="en-US" sz="20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韩孟诗派</a:t>
            </a:r>
            <a:r>
              <a:rPr kumimoji="1" lang="zh-CN" altLang="en-US" sz="20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（</a:t>
            </a:r>
            <a:r>
              <a:rPr kumimoji="1" lang="zh-CN" altLang="en-US" sz="2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韩愈、孟郊、贾岛、李贺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）。白居易的叙事诗</a:t>
            </a:r>
            <a:r>
              <a:rPr kumimoji="1" lang="en-US" altLang="zh-CN" sz="2000" b="1"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琵琶行</a:t>
            </a:r>
            <a:r>
              <a:rPr kumimoji="1" lang="en-US" altLang="zh-CN" sz="2000" b="1"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和</a:t>
            </a:r>
            <a:r>
              <a:rPr kumimoji="1" lang="en-US" altLang="zh-CN" sz="2000" b="1"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长恨歌</a:t>
            </a:r>
            <a:r>
              <a:rPr kumimoji="1" lang="en-US" altLang="zh-CN" sz="2000" b="1"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广为传诵。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　　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晚唐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时被称为</a:t>
            </a:r>
            <a:r>
              <a:rPr kumimoji="1" lang="zh-CN" altLang="en-US" sz="20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小李杜</a:t>
            </a:r>
            <a:r>
              <a:rPr kumimoji="1" lang="zh-CN" altLang="en-US" sz="20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的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李商隐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和</a:t>
            </a:r>
            <a:r>
              <a:rPr kumimoji="1" lang="zh-CN" altLang="en-US" sz="20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杜牧</a:t>
            </a:r>
            <a:r>
              <a:rPr kumimoji="1" lang="zh-CN" altLang="en-US" sz="2000" b="1">
                <a:latin typeface="黑体" pitchFamily="2" charset="-122"/>
                <a:ea typeface="黑体" pitchFamily="2" charset="-122"/>
              </a:rPr>
              <a:t>，也留下了许多脍炙人口的诗作。</a:t>
            </a:r>
          </a:p>
        </p:txBody>
      </p:sp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468313" y="411163"/>
            <a:ext cx="15843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hlink"/>
                </a:solidFill>
                <a:latin typeface="Times New Roman" pitchFamily="18" charset="0"/>
                <a:ea typeface="华文行楷"/>
                <a:cs typeface="华文行楷"/>
              </a:rPr>
              <a:t>关于唐诗：</a:t>
            </a:r>
          </a:p>
        </p:txBody>
      </p:sp>
    </p:spTree>
  </p:cSld>
  <p:clrMapOvr>
    <a:masterClrMapping/>
  </p:clrMapOvr>
  <p:transition spd="slow"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71600" y="1203598"/>
            <a:ext cx="729932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一、</a:t>
            </a:r>
            <a:r>
              <a:rPr sz="2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齐读第</a:t>
            </a:r>
            <a:r>
              <a:rPr lang="zh-CN" altLang="en-US" sz="2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一</a:t>
            </a:r>
            <a:r>
              <a:rPr sz="2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节</a:t>
            </a:r>
            <a:endParaRPr sz="24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1.思考本节主要写了蜀道的什么特点？</a:t>
            </a:r>
          </a:p>
          <a:p>
            <a:r>
              <a:rPr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（在本节中找出原句回答）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19672" y="2787774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危乎高哉</a:t>
            </a:r>
            <a:r>
              <a:rPr 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483518"/>
            <a:ext cx="387920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 smtClean="0">
                <a:latin typeface="华文彩云" panose="02010800040101010101" charset="-122"/>
                <a:ea typeface="华文彩云" panose="02010800040101010101" charset="-122"/>
              </a:rPr>
              <a:t>细</a:t>
            </a:r>
            <a:r>
              <a:rPr lang="zh-CN" sz="2800" b="1">
                <a:latin typeface="华文彩云" panose="02010800040101010101" charset="-122"/>
                <a:ea typeface="华文彩云" panose="02010800040101010101" charset="-122"/>
              </a:rPr>
              <a:t>读课文，分析文本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19872" y="3507854"/>
            <a:ext cx="365061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zh-CN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蜀道</a:t>
            </a:r>
            <a:r>
              <a:rPr lang="zh-CN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</a:t>
            </a:r>
            <a:r>
              <a:rPr lang="zh-CN" altLang="en-US" sz="3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高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683568" y="1203598"/>
            <a:ext cx="56166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smtClean="0">
                <a:solidFill>
                  <a:srgbClr val="0000FF"/>
                </a:solidFill>
              </a:rPr>
              <a:t>2.</a:t>
            </a:r>
            <a:r>
              <a:rPr lang="zh-CN" altLang="en-US" sz="2600" b="1" smtClean="0">
                <a:solidFill>
                  <a:srgbClr val="0000FF"/>
                </a:solidFill>
              </a:rPr>
              <a:t>本节诗中作者是如何写蜀道之高？</a:t>
            </a:r>
            <a:endParaRPr lang="zh-CN" altLang="en-US" sz="2600" b="1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2067694"/>
            <a:ext cx="61926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历史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的角度极言蜀道之难。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山势高危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的角度极言蜀道之难。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行人感受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的角度极言蜀道之难。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438508" y="843558"/>
            <a:ext cx="677108" cy="26642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smtClean="0"/>
              <a:t>一叹</a:t>
            </a:r>
            <a:r>
              <a:rPr lang="zh-CN" altLang="en-US" sz="3200" b="1" smtClean="0">
                <a:solidFill>
                  <a:srgbClr val="FF0000"/>
                </a:solidFill>
              </a:rPr>
              <a:t>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9672" y="91556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/>
              <a:t>蜀道来历</a:t>
            </a:r>
            <a:endParaRPr lang="zh-CN" altLang="en-US" sz="2800" b="1"/>
          </a:p>
        </p:txBody>
      </p:sp>
      <p:sp>
        <p:nvSpPr>
          <p:cNvPr id="7" name="矩形 6"/>
          <p:cNvSpPr/>
          <p:nvPr/>
        </p:nvSpPr>
        <p:spPr>
          <a:xfrm>
            <a:off x="1691680" y="2283718"/>
            <a:ext cx="1726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/>
              <a:t>蜀道高峻</a:t>
            </a:r>
            <a:r>
              <a:rPr lang="en-US" altLang="zh-CN" sz="2800" b="1" smtClean="0"/>
              <a:t> </a:t>
            </a:r>
            <a:endParaRPr lang="zh-CN" altLang="en-US" sz="2800" b="1" smtClean="0"/>
          </a:p>
        </p:txBody>
      </p:sp>
      <p:sp>
        <p:nvSpPr>
          <p:cNvPr id="8" name="矩形 7"/>
          <p:cNvSpPr/>
          <p:nvPr/>
        </p:nvSpPr>
        <p:spPr>
          <a:xfrm>
            <a:off x="1547664" y="372387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/>
              <a:t>行人感受</a:t>
            </a:r>
            <a:endParaRPr lang="zh-CN" altLang="en-US" sz="2800" b="1" smtClean="0"/>
          </a:p>
        </p:txBody>
      </p:sp>
      <p:sp>
        <p:nvSpPr>
          <p:cNvPr id="9" name="矩形 8"/>
          <p:cNvSpPr/>
          <p:nvPr/>
        </p:nvSpPr>
        <p:spPr>
          <a:xfrm>
            <a:off x="3563888" y="843558"/>
            <a:ext cx="131318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smtClean="0">
                <a:solidFill>
                  <a:prstClr val="black"/>
                </a:solidFill>
              </a:rPr>
              <a:t>蜀道历史</a:t>
            </a:r>
          </a:p>
        </p:txBody>
      </p:sp>
      <p:sp>
        <p:nvSpPr>
          <p:cNvPr id="10" name="矩形 9"/>
          <p:cNvSpPr/>
          <p:nvPr/>
        </p:nvSpPr>
        <p:spPr>
          <a:xfrm>
            <a:off x="3491880" y="1275606"/>
            <a:ext cx="137730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solidFill>
                  <a:prstClr val="black"/>
                </a:solidFill>
              </a:rPr>
              <a:t> </a:t>
            </a:r>
            <a:r>
              <a:rPr lang="zh-CN" altLang="zh-CN" sz="2200" smtClean="0">
                <a:solidFill>
                  <a:prstClr val="black"/>
                </a:solidFill>
              </a:rPr>
              <a:t>五丁开山</a:t>
            </a:r>
            <a:endParaRPr lang="zh-CN" altLang="en-US" sz="2200" smtClean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7664" y="1419622"/>
            <a:ext cx="18774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smtClean="0">
                <a:solidFill>
                  <a:prstClr val="black"/>
                </a:solidFill>
              </a:rPr>
              <a:t>（</a:t>
            </a:r>
            <a:r>
              <a:rPr lang="zh-CN" altLang="en-US" sz="2200" smtClean="0">
                <a:solidFill>
                  <a:srgbClr val="0000FF"/>
                </a:solidFill>
              </a:rPr>
              <a:t>侧面写高</a:t>
            </a:r>
            <a:r>
              <a:rPr lang="zh-CN" altLang="en-US" sz="2200" smtClean="0">
                <a:solidFill>
                  <a:prstClr val="black"/>
                </a:solidFill>
              </a:rPr>
              <a:t>）</a:t>
            </a:r>
            <a:endParaRPr lang="zh-CN" altLang="en-US" sz="2200"/>
          </a:p>
        </p:txBody>
      </p:sp>
      <p:sp>
        <p:nvSpPr>
          <p:cNvPr id="13" name="矩形 12"/>
          <p:cNvSpPr/>
          <p:nvPr/>
        </p:nvSpPr>
        <p:spPr>
          <a:xfrm>
            <a:off x="1403648" y="2787774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smtClean="0">
                <a:solidFill>
                  <a:srgbClr val="0000FF"/>
                </a:solidFill>
              </a:rPr>
              <a:t>（正侧面写高）</a:t>
            </a:r>
          </a:p>
        </p:txBody>
      </p:sp>
      <p:sp>
        <p:nvSpPr>
          <p:cNvPr id="14" name="矩形 13"/>
          <p:cNvSpPr/>
          <p:nvPr/>
        </p:nvSpPr>
        <p:spPr>
          <a:xfrm>
            <a:off x="3563888" y="2139702"/>
            <a:ext cx="259878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smtClean="0">
                <a:solidFill>
                  <a:prstClr val="black"/>
                </a:solidFill>
              </a:rPr>
              <a:t>六龙回日  群山挡日</a:t>
            </a:r>
          </a:p>
        </p:txBody>
      </p:sp>
      <p:sp>
        <p:nvSpPr>
          <p:cNvPr id="15" name="矩形 14"/>
          <p:cNvSpPr/>
          <p:nvPr/>
        </p:nvSpPr>
        <p:spPr>
          <a:xfrm>
            <a:off x="3563888" y="2571750"/>
            <a:ext cx="259878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200" smtClean="0">
                <a:solidFill>
                  <a:prstClr val="black"/>
                </a:solidFill>
              </a:rPr>
              <a:t>万仞深渊  激流回旋</a:t>
            </a:r>
            <a:endParaRPr lang="zh-CN" altLang="zh-CN" sz="2200" smtClean="0">
              <a:solidFill>
                <a:prstClr val="black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63888" y="3003798"/>
            <a:ext cx="334151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smtClean="0">
                <a:solidFill>
                  <a:prstClr val="black"/>
                </a:solidFill>
              </a:rPr>
              <a:t>黄鹤不得过  猿猱愁攀援 </a:t>
            </a:r>
          </a:p>
        </p:txBody>
      </p:sp>
      <p:sp>
        <p:nvSpPr>
          <p:cNvPr id="17" name="矩形 16"/>
          <p:cNvSpPr/>
          <p:nvPr/>
        </p:nvSpPr>
        <p:spPr>
          <a:xfrm>
            <a:off x="7020272" y="2355726"/>
            <a:ext cx="121058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0000"/>
                </a:solidFill>
              </a:rPr>
              <a:t>虚实结合</a:t>
            </a:r>
          </a:p>
        </p:txBody>
      </p:sp>
      <p:sp>
        <p:nvSpPr>
          <p:cNvPr id="18" name="矩形 17"/>
          <p:cNvSpPr/>
          <p:nvPr/>
        </p:nvSpPr>
        <p:spPr>
          <a:xfrm>
            <a:off x="7020272" y="3075806"/>
            <a:ext cx="1281120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0000"/>
                </a:solidFill>
              </a:rPr>
              <a:t>映衬夸张 </a:t>
            </a:r>
          </a:p>
        </p:txBody>
      </p:sp>
      <p:sp>
        <p:nvSpPr>
          <p:cNvPr id="19" name="矩形 18"/>
          <p:cNvSpPr/>
          <p:nvPr/>
        </p:nvSpPr>
        <p:spPr>
          <a:xfrm>
            <a:off x="7020272" y="3795886"/>
            <a:ext cx="121058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0000"/>
                </a:solidFill>
              </a:rPr>
              <a:t>细节描写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91880" y="3579862"/>
            <a:ext cx="30963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smtClean="0">
                <a:solidFill>
                  <a:prstClr val="black"/>
                </a:solidFill>
              </a:rPr>
              <a:t>人行其上的艰难形状和畏惧心理 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1259632" y="1203598"/>
            <a:ext cx="216024" cy="28083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>
            <a:off x="3419872" y="987574"/>
            <a:ext cx="45719" cy="64807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大括号 22"/>
          <p:cNvSpPr/>
          <p:nvPr/>
        </p:nvSpPr>
        <p:spPr>
          <a:xfrm>
            <a:off x="3419872" y="2355726"/>
            <a:ext cx="45719" cy="93610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3419872" y="3795886"/>
            <a:ext cx="45719" cy="64807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76056" y="1059582"/>
            <a:ext cx="121058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0000"/>
                </a:solidFill>
              </a:rPr>
              <a:t>神话传说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71600" y="1203598"/>
            <a:ext cx="729932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二、</a:t>
            </a:r>
            <a:r>
              <a:rPr sz="2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齐读第</a:t>
            </a:r>
            <a:r>
              <a:rPr lang="zh-CN" altLang="en-US" sz="2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二</a:t>
            </a:r>
            <a:r>
              <a:rPr sz="2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节</a:t>
            </a:r>
            <a:endParaRPr sz="24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1.思考本节主要写了蜀道的什么</a:t>
            </a:r>
            <a:r>
              <a:rPr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特点</a:t>
            </a:r>
            <a:r>
              <a:rPr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？</a:t>
            </a:r>
          </a:p>
          <a:p>
            <a:r>
              <a:rPr sz="24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（在本节中找出原句回答）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19672" y="2787774"/>
            <a:ext cx="5080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其险也如此</a:t>
            </a:r>
            <a:r>
              <a:rPr lang="zh-CN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483518"/>
            <a:ext cx="387920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 smtClean="0">
                <a:latin typeface="华文彩云" panose="02010800040101010101" charset="-122"/>
                <a:ea typeface="华文彩云" panose="02010800040101010101" charset="-122"/>
              </a:rPr>
              <a:t>细</a:t>
            </a:r>
            <a:r>
              <a:rPr lang="zh-CN" sz="2800" b="1">
                <a:latin typeface="华文彩云" panose="02010800040101010101" charset="-122"/>
                <a:ea typeface="华文彩云" panose="02010800040101010101" charset="-122"/>
              </a:rPr>
              <a:t>读课文，分析文本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19872" y="3507854"/>
            <a:ext cx="365061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zh-CN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蜀道</a:t>
            </a:r>
            <a:r>
              <a:rPr lang="zh-CN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</a:t>
            </a:r>
            <a:r>
              <a:rPr lang="zh-CN" altLang="en-US" sz="3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险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683568" y="1203598"/>
            <a:ext cx="56166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smtClean="0">
                <a:solidFill>
                  <a:srgbClr val="0000FF"/>
                </a:solidFill>
              </a:rPr>
              <a:t>2.</a:t>
            </a:r>
            <a:r>
              <a:rPr lang="zh-CN" altLang="en-US" sz="2600" b="1" smtClean="0">
                <a:solidFill>
                  <a:srgbClr val="0000FF"/>
                </a:solidFill>
              </a:rPr>
              <a:t>本节诗中作者是</a:t>
            </a:r>
            <a:r>
              <a:rPr lang="zh-CN" altLang="en-US" sz="2600" b="1" smtClean="0">
                <a:solidFill>
                  <a:srgbClr val="FF0000"/>
                </a:solidFill>
              </a:rPr>
              <a:t>如何写</a:t>
            </a:r>
            <a:r>
              <a:rPr lang="zh-CN" altLang="en-US" sz="2600" b="1" smtClean="0">
                <a:solidFill>
                  <a:srgbClr val="0000FF"/>
                </a:solidFill>
              </a:rPr>
              <a:t>蜀道之险？</a:t>
            </a:r>
            <a:endParaRPr lang="zh-CN" altLang="en-US" sz="2600" b="1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067694"/>
            <a:ext cx="74168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/>
              <a:t>      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作者借景抒情，通过环境描写烘托蜀道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自然环境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的险恶，一是写出</a:t>
            </a:r>
            <a:r>
              <a:rPr lang="zh-CN" altLang="en-US" sz="28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景物的凄凉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，二是写出</a:t>
            </a:r>
            <a:r>
              <a:rPr lang="zh-CN" altLang="en-US" sz="28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山水的险恶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438508" y="843558"/>
            <a:ext cx="677108" cy="26642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smtClean="0"/>
              <a:t>二叹</a:t>
            </a:r>
            <a:r>
              <a:rPr lang="zh-CN" altLang="en-US" sz="3200" b="1" smtClean="0">
                <a:solidFill>
                  <a:srgbClr val="FF0000"/>
                </a:solidFill>
              </a:rPr>
              <a:t>险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9672" y="120359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/>
              <a:t>景物凄凉</a:t>
            </a:r>
            <a:endParaRPr lang="zh-CN" altLang="en-US" sz="2800" b="1"/>
          </a:p>
        </p:txBody>
      </p:sp>
      <p:sp>
        <p:nvSpPr>
          <p:cNvPr id="8" name="矩形 7"/>
          <p:cNvSpPr/>
          <p:nvPr/>
        </p:nvSpPr>
        <p:spPr>
          <a:xfrm>
            <a:off x="1547664" y="336383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/>
              <a:t>山水险恶</a:t>
            </a:r>
          </a:p>
        </p:txBody>
      </p:sp>
      <p:sp>
        <p:nvSpPr>
          <p:cNvPr id="9" name="矩形 8"/>
          <p:cNvSpPr/>
          <p:nvPr/>
        </p:nvSpPr>
        <p:spPr>
          <a:xfrm>
            <a:off x="3491880" y="915566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smtClean="0">
                <a:solidFill>
                  <a:prstClr val="black"/>
                </a:solidFill>
              </a:rPr>
              <a:t>悲鸟号古木</a:t>
            </a:r>
          </a:p>
        </p:txBody>
      </p:sp>
      <p:sp>
        <p:nvSpPr>
          <p:cNvPr id="10" name="矩形 9"/>
          <p:cNvSpPr/>
          <p:nvPr/>
        </p:nvSpPr>
        <p:spPr>
          <a:xfrm>
            <a:off x="3347864" y="1707654"/>
            <a:ext cx="222368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solidFill>
                  <a:prstClr val="black"/>
                </a:solidFill>
              </a:rPr>
              <a:t> </a:t>
            </a:r>
            <a:r>
              <a:rPr lang="zh-CN" altLang="en-US" sz="2200" smtClean="0">
                <a:solidFill>
                  <a:prstClr val="black"/>
                </a:solidFill>
              </a:rPr>
              <a:t>使人听此凋朱颜</a:t>
            </a:r>
          </a:p>
        </p:txBody>
      </p:sp>
      <p:sp>
        <p:nvSpPr>
          <p:cNvPr id="14" name="矩形 13"/>
          <p:cNvSpPr/>
          <p:nvPr/>
        </p:nvSpPr>
        <p:spPr>
          <a:xfrm>
            <a:off x="3419872" y="2499742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smtClean="0">
                <a:solidFill>
                  <a:prstClr val="black"/>
                </a:solidFill>
              </a:rPr>
              <a:t>连峰去天不盈尺</a:t>
            </a:r>
          </a:p>
        </p:txBody>
      </p:sp>
      <p:sp>
        <p:nvSpPr>
          <p:cNvPr id="15" name="矩形 14"/>
          <p:cNvSpPr/>
          <p:nvPr/>
        </p:nvSpPr>
        <p:spPr>
          <a:xfrm>
            <a:off x="3419872" y="2931790"/>
            <a:ext cx="215956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200" smtClean="0">
                <a:solidFill>
                  <a:prstClr val="black"/>
                </a:solidFill>
              </a:rPr>
              <a:t>枯松倒挂倚绝壁</a:t>
            </a:r>
            <a:endParaRPr lang="zh-CN" altLang="zh-CN" sz="2200" smtClean="0">
              <a:solidFill>
                <a:prstClr val="black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19872" y="3291830"/>
            <a:ext cx="24482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smtClean="0">
                <a:solidFill>
                  <a:prstClr val="black"/>
                </a:solidFill>
              </a:rPr>
              <a:t>飞湍瀑流争喧豗</a:t>
            </a:r>
          </a:p>
        </p:txBody>
      </p:sp>
      <p:sp>
        <p:nvSpPr>
          <p:cNvPr id="17" name="矩形 16"/>
          <p:cNvSpPr/>
          <p:nvPr/>
        </p:nvSpPr>
        <p:spPr>
          <a:xfrm>
            <a:off x="6732240" y="2787774"/>
            <a:ext cx="121058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</a:rPr>
              <a:t>夸张手法</a:t>
            </a:r>
          </a:p>
        </p:txBody>
      </p:sp>
      <p:sp>
        <p:nvSpPr>
          <p:cNvPr id="19" name="矩形 18"/>
          <p:cNvSpPr/>
          <p:nvPr/>
        </p:nvSpPr>
        <p:spPr>
          <a:xfrm>
            <a:off x="7236296" y="1203598"/>
            <a:ext cx="1210588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</a:rPr>
              <a:t>借景抒情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19872" y="3651870"/>
            <a:ext cx="30963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smtClean="0">
                <a:solidFill>
                  <a:prstClr val="black"/>
                </a:solidFill>
              </a:rPr>
              <a:t>砯崖转石万壑雷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1259632" y="1203598"/>
            <a:ext cx="216024" cy="25202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>
            <a:off x="3275856" y="1059582"/>
            <a:ext cx="72008" cy="10081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大括号 22"/>
          <p:cNvSpPr/>
          <p:nvPr/>
        </p:nvSpPr>
        <p:spPr>
          <a:xfrm>
            <a:off x="3203848" y="2643758"/>
            <a:ext cx="45719" cy="12961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929322" y="1785932"/>
            <a:ext cx="1210588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smtClean="0">
                <a:solidFill>
                  <a:srgbClr val="FF0000"/>
                </a:solidFill>
              </a:rPr>
              <a:t>环境烘托</a:t>
            </a:r>
          </a:p>
        </p:txBody>
      </p:sp>
      <p:sp>
        <p:nvSpPr>
          <p:cNvPr id="26" name="矩形 25"/>
          <p:cNvSpPr/>
          <p:nvPr/>
        </p:nvSpPr>
        <p:spPr>
          <a:xfrm>
            <a:off x="3419872" y="1347614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smtClean="0">
                <a:solidFill>
                  <a:prstClr val="black"/>
                </a:solidFill>
              </a:rPr>
              <a:t>子规啼月夜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43504" y="1142990"/>
            <a:ext cx="1728192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看</a:t>
            </a:r>
            <a:r>
              <a:rPr lang="zh-CN" altLang="en-US" sz="2400" smtClean="0"/>
              <a:t>          </a:t>
            </a:r>
            <a:r>
              <a:rPr lang="zh-CN" altLang="en-US" sz="2400" smtClean="0">
                <a:solidFill>
                  <a:srgbClr val="FF0000"/>
                </a:solidFill>
              </a:rPr>
              <a:t>听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5724128" y="120359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580112" y="2571750"/>
            <a:ext cx="553998" cy="158417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看         听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 flipH="1">
            <a:off x="5868144" y="307580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71600" y="1203598"/>
            <a:ext cx="729932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三、</a:t>
            </a:r>
            <a:r>
              <a:rPr sz="2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齐读第</a:t>
            </a:r>
            <a:r>
              <a:rPr lang="zh-CN" altLang="en-US" sz="2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三</a:t>
            </a:r>
            <a:r>
              <a:rPr sz="2400" b="1" smtClean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节</a:t>
            </a:r>
            <a:endParaRPr sz="24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sz="2400" b="1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1.思考本节主要写了蜀道的什么</a:t>
            </a:r>
            <a:r>
              <a:rPr sz="2400" b="1">
                <a:solidFill>
                  <a:srgbClr val="FF0000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特点</a:t>
            </a:r>
            <a:r>
              <a:rPr sz="2400" b="1" smtClean="0">
                <a:solidFill>
                  <a:srgbClr val="0000FF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？</a:t>
            </a:r>
            <a:endParaRPr sz="2400" b="1">
              <a:solidFill>
                <a:srgbClr val="0000FF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584" y="2499742"/>
            <a:ext cx="7488832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   蜀地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社会环境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的险恶。从地势险要、社会环境险恶的角度写出居留之难。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483518"/>
            <a:ext cx="387920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 smtClean="0">
                <a:latin typeface="华文彩云" panose="02010800040101010101" charset="-122"/>
                <a:ea typeface="华文彩云" panose="02010800040101010101" charset="-122"/>
              </a:rPr>
              <a:t>细</a:t>
            </a:r>
            <a:r>
              <a:rPr lang="zh-CN" sz="2800" b="1">
                <a:latin typeface="华文彩云" panose="02010800040101010101" charset="-122"/>
                <a:ea typeface="华文彩云" panose="02010800040101010101" charset="-122"/>
              </a:rPr>
              <a:t>读课文，分析文本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19872" y="3651870"/>
            <a:ext cx="365061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——</a:t>
            </a:r>
            <a:r>
              <a:rPr lang="zh-CN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蜀</a:t>
            </a:r>
            <a:r>
              <a:rPr lang="zh-CN" altLang="en-US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地</a:t>
            </a:r>
            <a:r>
              <a:rPr lang="zh-CN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</a:t>
            </a:r>
            <a:r>
              <a:rPr lang="zh-CN" altLang="en-US" sz="3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险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23528" y="987574"/>
            <a:ext cx="8280919" cy="8925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52400"/>
            <a:r>
              <a:rPr lang="en-US" altLang="en-US" sz="2600" b="1" smtClean="0">
                <a:solidFill>
                  <a:srgbClr val="0000FF"/>
                </a:solidFill>
              </a:rPr>
              <a:t>     2.</a:t>
            </a:r>
            <a:r>
              <a:rPr lang="zh-CN" altLang="en-US" sz="2600" b="1" smtClean="0">
                <a:solidFill>
                  <a:srgbClr val="0000FF"/>
                </a:solidFill>
              </a:rPr>
              <a:t>本节主要介绍了</a:t>
            </a:r>
            <a:r>
              <a:rPr lang="zh-CN" altLang="en-US" sz="2600" b="1" smtClean="0">
                <a:solidFill>
                  <a:srgbClr val="FF0000"/>
                </a:solidFill>
              </a:rPr>
              <a:t>什么</a:t>
            </a:r>
            <a:r>
              <a:rPr lang="zh-CN" altLang="en-US" sz="2600" b="1" smtClean="0">
                <a:solidFill>
                  <a:srgbClr val="0000FF"/>
                </a:solidFill>
              </a:rPr>
              <a:t>？可以分为</a:t>
            </a:r>
            <a:r>
              <a:rPr lang="zh-CN" altLang="en-US" sz="2600" b="1" smtClean="0">
                <a:solidFill>
                  <a:srgbClr val="FF0000"/>
                </a:solidFill>
              </a:rPr>
              <a:t>几层</a:t>
            </a:r>
            <a:r>
              <a:rPr lang="zh-CN" altLang="en-US" sz="2600" b="1" smtClean="0">
                <a:solidFill>
                  <a:srgbClr val="0000FF"/>
                </a:solidFill>
              </a:rPr>
              <a:t>？每层讲了什么</a:t>
            </a:r>
            <a:r>
              <a:rPr lang="zh-CN" altLang="en-US" sz="2600" b="1" smtClean="0">
                <a:solidFill>
                  <a:srgbClr val="FF0000"/>
                </a:solidFill>
              </a:rPr>
              <a:t>内容</a:t>
            </a:r>
            <a:r>
              <a:rPr lang="zh-CN" altLang="en-US" sz="2600" b="1" smtClean="0">
                <a:solidFill>
                  <a:srgbClr val="0000FF"/>
                </a:solidFill>
              </a:rPr>
              <a:t>？</a:t>
            </a:r>
            <a:endParaRPr lang="zh-CN" altLang="en-US" sz="2600" b="1">
              <a:solidFill>
                <a:srgbClr val="0000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3568" y="2283718"/>
            <a:ext cx="792088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28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2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第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三节写蜀中剑阁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易守难攻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的险要地势，易发生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战祸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</a:p>
          <a:p>
            <a:pPr algn="l"/>
            <a:r>
              <a:rPr lang="zh-CN" altLang="en-US" sz="2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第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一层: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剑阁一夫当关，万夫莫开易守难攻的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险要地</a:t>
            </a:r>
            <a:r>
              <a:rPr lang="zh-CN" altLang="en-US" sz="2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势。</a:t>
            </a:r>
            <a:endParaRPr lang="zh-CN" altLang="en-US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第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二层: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所守或匪亲，化为狼与豺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易发生战祸</a:t>
            </a:r>
            <a:r>
              <a:rPr lang="zh-CN" altLang="en-US" sz="2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杀人惨</a:t>
            </a:r>
            <a:r>
              <a:rPr lang="zh-CN" altLang="en-US" sz="2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象。</a:t>
            </a:r>
            <a:endParaRPr lang="zh-CN" altLang="en-US" sz="2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第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三层:</a:t>
            </a:r>
            <a:r>
              <a:rPr lang="zh-CN" altLang="en-US" sz="22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杀人如麻</a:t>
            </a:r>
            <a:r>
              <a:rPr lang="zh-CN" altLang="en-US" sz="2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劝人早还家</a:t>
            </a:r>
            <a:r>
              <a:rPr lang="zh-CN" altLang="en-US" sz="2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3" name="Text Box 5"/>
          <p:cNvSpPr txBox="1">
            <a:spLocks noChangeArrowheads="1"/>
          </p:cNvSpPr>
          <p:nvPr/>
        </p:nvSpPr>
        <p:spPr bwMode="auto">
          <a:xfrm>
            <a:off x="611560" y="699542"/>
            <a:ext cx="7560840" cy="46166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rgbClr val="2F4D71"/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400" b="1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全</a:t>
            </a:r>
            <a:r>
              <a:rPr lang="zh-CN" altLang="en-US" sz="24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诗最后一段</a:t>
            </a:r>
            <a:r>
              <a:rPr lang="zh-CN" altLang="en-US" sz="2400" b="1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写蜀道险要的背后是否有言外之意</a:t>
            </a:r>
            <a:r>
              <a:rPr lang="en-US" altLang="zh-CN" sz="2400" b="1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?</a:t>
            </a:r>
            <a:r>
              <a:rPr lang="en-US" altLang="zh-CN" sz="2400" b="1">
                <a:solidFill>
                  <a:schemeClr val="hlink"/>
                </a:solidFill>
                <a:latin typeface="Arial"/>
                <a:ea typeface="黑体" pitchFamily="2" charset="-122"/>
              </a:rPr>
              <a:t> </a:t>
            </a:r>
            <a:endParaRPr lang="zh-CN" altLang="en-US" sz="2400" b="1">
              <a:solidFill>
                <a:schemeClr val="hlink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611188" y="1419225"/>
            <a:ext cx="7991475" cy="156966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b="1"/>
              <a:t>    </a:t>
            </a:r>
            <a:r>
              <a:rPr kumimoji="1" lang="zh-CN" altLang="en-US" b="1" smtClean="0"/>
              <a:t>    最后一段极写剑阁的险要，</a:t>
            </a:r>
            <a:r>
              <a:rPr kumimoji="1" lang="zh-CN" altLang="en-US" sz="2000" b="1" smtClean="0">
                <a:latin typeface="楷体_GB2312" pitchFamily="49" charset="-122"/>
                <a:ea typeface="楷体_GB2312" pitchFamily="49" charset="-122"/>
              </a:rPr>
              <a:t>目</a:t>
            </a:r>
            <a:r>
              <a:rPr kumimoji="1" lang="zh-CN" altLang="en-US" sz="2000" b="1">
                <a:latin typeface="楷体_GB2312" pitchFamily="49" charset="-122"/>
                <a:ea typeface="楷体_GB2312" pitchFamily="49" charset="-122"/>
              </a:rPr>
              <a:t>的在于劝人引以为鉴戒，警惕战乱的发生，并联系当时的社会背景，揭露了蜀中豺狼的</a:t>
            </a:r>
            <a:r>
              <a:rPr kumimoji="1" lang="zh-CN" altLang="en-US" sz="2000" b="1">
                <a:latin typeface="Arial"/>
                <a:ea typeface="楷体_GB2312" pitchFamily="49" charset="-122"/>
              </a:rPr>
              <a:t>“</a:t>
            </a:r>
            <a:r>
              <a:rPr kumimoji="1" lang="zh-CN" altLang="en-US" sz="2000" b="1">
                <a:latin typeface="楷体_GB2312" pitchFamily="49" charset="-122"/>
                <a:ea typeface="楷体_GB2312" pitchFamily="49" charset="-122"/>
              </a:rPr>
              <a:t>磨牙吮血，杀人如麻</a:t>
            </a:r>
            <a:r>
              <a:rPr kumimoji="1" lang="zh-CN" altLang="en-US" sz="2000" b="1">
                <a:latin typeface="Arial"/>
                <a:ea typeface="楷体_GB2312" pitchFamily="49" charset="-122"/>
              </a:rPr>
              <a:t>”</a:t>
            </a:r>
            <a:r>
              <a:rPr kumimoji="1" lang="zh-CN" altLang="en-US" sz="2000" b="1">
                <a:latin typeface="楷体_GB2312" pitchFamily="49" charset="-122"/>
                <a:ea typeface="楷体_GB2312" pitchFamily="49" charset="-122"/>
              </a:rPr>
              <a:t>，这既是描写蜀道猛兽，又是影射政治黑暗的双关语句，</a:t>
            </a:r>
            <a:r>
              <a:rPr kumimoji="1" lang="zh-CN" altLang="en-US" sz="2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表达了对国事的忧虑与关切，为诗篇增加了现实的内涵、深厚的意蕴。</a:t>
            </a:r>
            <a:r>
              <a:rPr kumimoji="1" lang="zh-CN" altLang="en-US" sz="200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43608" y="386789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</a:rPr>
              <a:t>蜀道的艰难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00624" y="386789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</a:rPr>
              <a:t>人生的艰难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35544" y="386789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</a:rPr>
              <a:t>对国事的担忧</a:t>
            </a:r>
          </a:p>
        </p:txBody>
      </p:sp>
      <p:sp>
        <p:nvSpPr>
          <p:cNvPr id="7" name="燕尾形箭头 6"/>
          <p:cNvSpPr/>
          <p:nvPr/>
        </p:nvSpPr>
        <p:spPr>
          <a:xfrm flipV="1">
            <a:off x="2915816" y="3939902"/>
            <a:ext cx="706120" cy="21602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箭头 7"/>
          <p:cNvSpPr/>
          <p:nvPr/>
        </p:nvSpPr>
        <p:spPr>
          <a:xfrm flipV="1">
            <a:off x="5436096" y="4011910"/>
            <a:ext cx="706120" cy="200789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6" grpId="0"/>
      <p:bldP spid="4" grpId="0"/>
      <p:bldP spid="5" grpId="0"/>
      <p:bldP spid="6" grpId="0"/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7" name="AutoShape 4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foldedCorner">
            <a:avLst>
              <a:gd name="adj" fmla="val 12500"/>
            </a:avLst>
          </a:prstGeom>
          <a:solidFill>
            <a:srgbClr val="CCCCFF">
              <a:alpha val="50195"/>
            </a:srgb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Verdana" pitchFamily="34" charset="0"/>
            </a:endParaRPr>
          </a:p>
        </p:txBody>
      </p:sp>
      <p:sp>
        <p:nvSpPr>
          <p:cNvPr id="94212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5536" y="1851670"/>
            <a:ext cx="8397875" cy="2411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 marL="469900" indent="-469900" eaLnBrk="1" hangingPunct="1">
              <a:buFont typeface="Arial"/>
              <a:buNone/>
            </a:pPr>
            <a:r>
              <a:rPr lang="zh-CN" altLang="en-US" sz="2400" b="1" smtClean="0"/>
              <a:t> </a:t>
            </a:r>
          </a:p>
          <a:p>
            <a:pPr marL="469900" indent="-469900" eaLnBrk="1" hangingPunct="1">
              <a:buNone/>
            </a:pPr>
            <a:r>
              <a:rPr lang="zh-CN" altLang="en-US" sz="2400" b="1" smtClean="0"/>
              <a:t>               作者通过对蜀道自然环境的高、险描写和蜀地社会环境的险恶描写，既展示了蜀道之难，又写出了人生旅程的艰难，并寄予了对国事的忧虑和担心。</a:t>
            </a: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3348038" y="842963"/>
            <a:ext cx="2087562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0000"/>
                </a:solidFill>
              </a:rPr>
              <a:t>主题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文本占位符 14337"/>
          <p:cNvSpPr>
            <a:spLocks noGrp="1"/>
          </p:cNvSpPr>
          <p:nvPr>
            <p:ph type="body" sz="half" idx="4294967295"/>
          </p:nvPr>
        </p:nvSpPr>
        <p:spPr bwMode="auto">
          <a:xfrm>
            <a:off x="1143000" y="1200150"/>
            <a:ext cx="3028950" cy="33940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endParaRPr lang="en-US" altLang="zh-CN" b="1" smtClean="0"/>
          </a:p>
          <a:p>
            <a:pPr>
              <a:lnSpc>
                <a:spcPct val="90000"/>
              </a:lnSpc>
            </a:pPr>
            <a:endParaRPr lang="en-US" altLang="zh-CN" b="1" smtClean="0"/>
          </a:p>
        </p:txBody>
      </p:sp>
      <p:sp>
        <p:nvSpPr>
          <p:cNvPr id="15362" name="文本占位符 14338"/>
          <p:cNvSpPr>
            <a:spLocks noGrp="1"/>
          </p:cNvSpPr>
          <p:nvPr>
            <p:ph type="body" sz="half" idx="4294967295"/>
          </p:nvPr>
        </p:nvSpPr>
        <p:spPr bwMode="auto">
          <a:xfrm>
            <a:off x="4572000" y="627063"/>
            <a:ext cx="4429125" cy="38163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 marL="0" indent="0">
              <a:buFont typeface="Arial"/>
              <a:buNone/>
            </a:pPr>
            <a:r>
              <a:rPr lang="en-US" altLang="zh-CN" sz="3000" b="1" smtClean="0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2000" b="1" smtClean="0">
                <a:latin typeface="黑体" pitchFamily="2" charset="-122"/>
                <a:ea typeface="黑体" pitchFamily="2" charset="-122"/>
              </a:rPr>
              <a:t>李白 ，字</a:t>
            </a:r>
            <a:r>
              <a:rPr lang="zh-CN" altLang="en-US" sz="2000" b="1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太白</a:t>
            </a:r>
            <a:r>
              <a:rPr lang="zh-CN" altLang="en-US" sz="2000" b="1" smtClean="0">
                <a:latin typeface="黑体" pitchFamily="2" charset="-122"/>
                <a:ea typeface="黑体" pitchFamily="2" charset="-122"/>
              </a:rPr>
              <a:t>，号</a:t>
            </a:r>
            <a:r>
              <a:rPr lang="zh-CN" altLang="en-US" sz="2000" b="1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青莲居士</a:t>
            </a:r>
            <a:r>
              <a:rPr lang="zh-CN" altLang="en-US" sz="2000" b="1" smtClean="0">
                <a:latin typeface="黑体" pitchFamily="2" charset="-122"/>
                <a:ea typeface="黑体" pitchFamily="2" charset="-122"/>
              </a:rPr>
              <a:t>，有</a:t>
            </a:r>
            <a:r>
              <a:rPr lang="zh-CN" altLang="en-US" sz="2000" b="1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“诗仙”</a:t>
            </a:r>
            <a:r>
              <a:rPr lang="zh-CN" altLang="en-US" sz="2000" b="1" smtClean="0">
                <a:latin typeface="黑体" pitchFamily="2" charset="-122"/>
                <a:ea typeface="黑体" pitchFamily="2" charset="-122"/>
              </a:rPr>
              <a:t>之称。唐代伟大的</a:t>
            </a:r>
            <a:r>
              <a:rPr lang="zh-CN" altLang="en-US" sz="2000" b="1" smtClean="0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浪漫主义</a:t>
            </a:r>
            <a:r>
              <a:rPr lang="zh-CN" altLang="en-US" sz="2000" b="1" smtClean="0">
                <a:latin typeface="黑体" pitchFamily="2" charset="-122"/>
                <a:ea typeface="黑体" pitchFamily="2" charset="-122"/>
              </a:rPr>
              <a:t>诗人。</a:t>
            </a:r>
          </a:p>
          <a:p>
            <a:pPr marL="0" indent="0">
              <a:buFont typeface="Arial"/>
              <a:buNone/>
            </a:pPr>
            <a:r>
              <a:rPr lang="zh-CN" altLang="en-US" sz="2000" b="1" smtClean="0">
                <a:latin typeface="黑体" pitchFamily="2" charset="-122"/>
                <a:ea typeface="黑体" pitchFamily="2" charset="-122"/>
              </a:rPr>
              <a:t>    其诗风格</a:t>
            </a:r>
            <a:r>
              <a:rPr lang="zh-CN" altLang="en-US" sz="2000" b="1" smtClean="0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豪迈奔放，飘逸洒脱</a:t>
            </a:r>
            <a:r>
              <a:rPr lang="zh-CN" altLang="en-US" sz="2000" b="1" smtClean="0">
                <a:latin typeface="黑体" pitchFamily="2" charset="-122"/>
                <a:ea typeface="黑体" pitchFamily="2" charset="-122"/>
              </a:rPr>
              <a:t>，想象丰富，语言流转自然，音律和谐多变。</a:t>
            </a:r>
          </a:p>
          <a:p>
            <a:pPr marL="0" indent="0">
              <a:buFont typeface="Arial"/>
              <a:buNone/>
            </a:pPr>
            <a:r>
              <a:rPr lang="zh-CN" altLang="en-US" sz="2000" b="1" smtClean="0">
                <a:latin typeface="黑体" pitchFamily="2" charset="-122"/>
                <a:ea typeface="黑体" pitchFamily="2" charset="-122"/>
              </a:rPr>
              <a:t>    善从民歌、神话中汲取营养素材，构成其特有的瑰丽绚烂的色彩，与</a:t>
            </a:r>
            <a:r>
              <a:rPr lang="zh-CN" altLang="en-US" sz="2000" b="1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杜甫并称</a:t>
            </a:r>
            <a:r>
              <a:rPr lang="zh-CN" altLang="en-US" sz="2000" b="1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“李杜”</a:t>
            </a:r>
            <a:r>
              <a:rPr lang="zh-CN" altLang="en-US" sz="2000" b="1" smtClean="0">
                <a:latin typeface="黑体" pitchFamily="2" charset="-122"/>
                <a:ea typeface="黑体" pitchFamily="2" charset="-122"/>
              </a:rPr>
              <a:t>，韩愈云：“李杜文章在，光焰万丈长。”</a:t>
            </a: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pic>
        <p:nvPicPr>
          <p:cNvPr id="15363" name="图片 14339" descr="李白独酌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325" y="411163"/>
            <a:ext cx="4225925" cy="43211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5364" name="文本框 14340"/>
          <p:cNvSpPr txBox="1">
            <a:spLocks noChangeArrowheads="1"/>
          </p:cNvSpPr>
          <p:nvPr/>
        </p:nvSpPr>
        <p:spPr bwMode="auto">
          <a:xfrm>
            <a:off x="1371600" y="514350"/>
            <a:ext cx="2228850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/>
              <a:t>作者简介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2843213" y="1563688"/>
            <a:ext cx="4033837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000" b="1">
                <a:solidFill>
                  <a:schemeClr val="hlink"/>
                </a:solidFill>
                <a:ea typeface="楷体_GB2312" pitchFamily="49" charset="-122"/>
              </a:rPr>
              <a:t>写作特色</a:t>
            </a:r>
          </a:p>
        </p:txBody>
      </p:sp>
    </p:spTree>
  </p:cSld>
  <p:clrMapOvr>
    <a:masterClrMapping/>
  </p:clrMapOvr>
  <p:transition spd="slow"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3" name="Rectangle 2"/>
          <p:cNvSpPr>
            <a:spLocks noChangeArrowheads="1"/>
          </p:cNvSpPr>
          <p:nvPr/>
        </p:nvSpPr>
        <p:spPr bwMode="auto">
          <a:xfrm>
            <a:off x="323850" y="771525"/>
            <a:ext cx="8496300" cy="374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 algn="just"/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隶书"/>
              </a:rPr>
              <a:t>神话传说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：五丁开山、六龙回日</a:t>
            </a:r>
            <a:r>
              <a:rPr lang="zh-CN" altLang="zh-CN" sz="2000" b="1">
                <a:latin typeface="Times New Roman" pitchFamily="18" charset="0"/>
                <a:ea typeface="楷体_GB2312" pitchFamily="49" charset="-122"/>
                <a:cs typeface="隶书"/>
              </a:rPr>
              <a:t>——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写出历史上蜀道不可逾越之险阻。</a:t>
            </a:r>
          </a:p>
          <a:p>
            <a:pPr indent="266700" algn="just" eaLnBrk="0" hangingPunct="0"/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隶书"/>
              </a:rPr>
              <a:t>虚实、映衬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：黄鹤不得飞渡、猿猱愁于攀缘</a:t>
            </a:r>
            <a:r>
              <a:rPr lang="zh-CN" altLang="zh-CN" sz="2000" b="1">
                <a:latin typeface="Times New Roman" pitchFamily="18" charset="0"/>
                <a:ea typeface="楷体_GB2312" pitchFamily="49" charset="-122"/>
                <a:cs typeface="隶书"/>
              </a:rPr>
              <a:t>—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映衬人行走难上加难。</a:t>
            </a:r>
          </a:p>
          <a:p>
            <a:pPr indent="266700" algn="just" eaLnBrk="0" hangingPunct="0"/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隶书"/>
              </a:rPr>
              <a:t>具体摹写神情、动作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：手扪星辰、呼吸紧张、抚胸长叹、步履艰难、神情惶悚</a:t>
            </a:r>
            <a:r>
              <a:rPr lang="zh-CN" altLang="zh-CN" sz="2000" b="1">
                <a:latin typeface="Times New Roman" pitchFamily="18" charset="0"/>
                <a:ea typeface="楷体_GB2312" pitchFamily="49" charset="-122"/>
                <a:cs typeface="隶书"/>
              </a:rPr>
              <a:t>——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困危之状如在眼前。</a:t>
            </a:r>
          </a:p>
          <a:p>
            <a:pPr indent="266700" algn="just" eaLnBrk="0" hangingPunct="0"/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隶书"/>
              </a:rPr>
              <a:t>借景抒情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：古木荒凉、鸟声悲凄</a:t>
            </a:r>
            <a:r>
              <a:rPr lang="zh-CN" altLang="zh-CN" sz="2000" b="1">
                <a:latin typeface="楷体_GB2312" pitchFamily="49" charset="-122"/>
                <a:ea typeface="楷体_GB2312" pitchFamily="49" charset="-122"/>
                <a:cs typeface="隶书"/>
              </a:rPr>
              <a:t>(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悲鸟号古木，子规啼夜月</a:t>
            </a:r>
            <a:r>
              <a:rPr lang="zh-CN" altLang="zh-CN" sz="2000" b="1">
                <a:latin typeface="楷体_GB2312" pitchFamily="49" charset="-122"/>
                <a:ea typeface="楷体_GB2312" pitchFamily="49" charset="-122"/>
                <a:cs typeface="隶书"/>
              </a:rPr>
              <a:t>)</a:t>
            </a:r>
            <a:r>
              <a:rPr lang="zh-CN" altLang="zh-CN" sz="2000" b="1">
                <a:latin typeface="Times New Roman" pitchFamily="18" charset="0"/>
                <a:ea typeface="楷体_GB2312" pitchFamily="49" charset="-122"/>
                <a:cs typeface="隶书"/>
              </a:rPr>
              <a:t>——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使人闻声失色，渲染了旅愁和蜀道上空寂苍凉的环境氛围，有力地烘托了蜀道之难。</a:t>
            </a:r>
          </a:p>
          <a:p>
            <a:pPr indent="266700" algn="just" eaLnBrk="0" hangingPunct="0"/>
            <a:r>
              <a:rPr lang="zh-CN" altLang="en-US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隶书"/>
              </a:rPr>
              <a:t>运用夸张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：</a:t>
            </a:r>
            <a:r>
              <a:rPr lang="zh-CN" altLang="en-US" sz="2000" b="1">
                <a:latin typeface="Times New Roman" pitchFamily="18" charset="0"/>
                <a:ea typeface="楷体_GB2312" pitchFamily="49" charset="-122"/>
                <a:cs typeface="隶书"/>
              </a:rPr>
              <a:t>“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连峰去天不盈尺</a:t>
            </a:r>
            <a:r>
              <a:rPr lang="zh-CN" altLang="en-US" sz="2000" b="1">
                <a:latin typeface="Times New Roman" pitchFamily="18" charset="0"/>
                <a:ea typeface="楷体_GB2312" pitchFamily="49" charset="-122"/>
                <a:cs typeface="隶书"/>
              </a:rPr>
              <a:t>”“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枯松倒挂倚绝壁</a:t>
            </a:r>
            <a:r>
              <a:rPr lang="zh-CN" altLang="en-US" sz="2000" b="1">
                <a:latin typeface="Times New Roman" pitchFamily="18" charset="0"/>
                <a:ea typeface="楷体_GB2312" pitchFamily="49" charset="-122"/>
                <a:cs typeface="隶书"/>
              </a:rPr>
              <a:t>”</a:t>
            </a:r>
            <a:r>
              <a:rPr lang="zh-CN" altLang="zh-CN" sz="2000" b="1">
                <a:latin typeface="Times New Roman" pitchFamily="18" charset="0"/>
                <a:ea typeface="楷体_GB2312" pitchFamily="49" charset="-122"/>
                <a:cs typeface="隶书"/>
              </a:rPr>
              <a:t>——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极言山峰之高，绝壁之险，渲染了惊险的气氛</a:t>
            </a:r>
          </a:p>
          <a:p>
            <a:pPr indent="266700" eaLnBrk="0" hangingPunct="0"/>
            <a:r>
              <a:rPr lang="zh-CN" altLang="zh-CN" sz="2000" b="1">
                <a:solidFill>
                  <a:srgbClr val="66FF33"/>
                </a:solidFill>
                <a:latin typeface="楷体_GB2312" pitchFamily="49" charset="-122"/>
                <a:ea typeface="楷体_GB2312" pitchFamily="49" charset="-122"/>
                <a:cs typeface="隶书"/>
              </a:rPr>
              <a:t> </a:t>
            </a:r>
            <a:endParaRPr lang="zh-CN" altLang="en-US" sz="2000" b="1">
              <a:solidFill>
                <a:srgbClr val="66FF33"/>
              </a:solidFill>
              <a:latin typeface="楷体_GB2312" pitchFamily="49" charset="-122"/>
              <a:ea typeface="楷体_GB2312" pitchFamily="49" charset="-122"/>
              <a:cs typeface="隶书"/>
            </a:endParaRPr>
          </a:p>
          <a:p>
            <a:pPr indent="266700" eaLnBrk="0" hangingPunct="0"/>
            <a:r>
              <a:rPr lang="zh-CN" altLang="en-US" sz="2000" b="1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  <a:cs typeface="隶书"/>
              </a:rPr>
              <a:t>李白以变幻莫测的笔法，淋漓尽致地刻画蜀道之难，艺术地展现古老蜀道逶迤、峥嵘、高峻、崎岖的面貌，描绘出一幅色彩绚丽的山水画卷。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  <a:cs typeface="隶书"/>
              </a:rPr>
              <a:t> </a:t>
            </a: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611188" y="268288"/>
            <a:ext cx="6335712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2000" b="1">
                <a:solidFill>
                  <a:schemeClr val="hlink"/>
                </a:solidFill>
                <a:latin typeface="Verdana" pitchFamily="34" charset="0"/>
              </a:rPr>
              <a:t>1.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善于把想象、夸张和神话传说融为一体，豪放飘逸。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3" grpId="0" uiExpand="1" build="p"/>
      <p:bldP spid="7475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539750" y="1635125"/>
            <a:ext cx="8208963" cy="264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24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唐以前的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蜀道难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作品简短单薄，李白对这一乐府古题有所创新和发展，他运用了三言、四言、五言、七言，直到十一言等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参差错落，长短不齐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的句式，形成极为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奔放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的语言风格；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韵脚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也不断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变化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，适合表现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自由不羁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的气魄，描写蜀中险要环境，一连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三换韵脚</a:t>
            </a:r>
            <a:r>
              <a:rPr kumimoji="1"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极尽变化之能事。这对他表现丰富奇特的想像和笑傲现实的浪漫主义精神也起到了</a:t>
            </a:r>
            <a:r>
              <a:rPr kumimoji="1" lang="zh-CN" altLang="en-US" sz="2400" b="1" u="sng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相辅相成、相得益彰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的作用。</a:t>
            </a: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611188" y="700088"/>
            <a:ext cx="7251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chemeClr val="hlink"/>
                </a:solidFill>
                <a:latin typeface="Verdana" pitchFamily="34" charset="0"/>
              </a:rPr>
              <a:t>2.</a:t>
            </a:r>
            <a:r>
              <a:rPr kumimoji="1" lang="zh-CN" altLang="en-US" sz="2400" b="1">
                <a:solidFill>
                  <a:schemeClr val="hlink"/>
                </a:solidFill>
                <a:latin typeface="Verdana" pitchFamily="34" charset="0"/>
              </a:rPr>
              <a:t>发展了乐府古题，字数参差错落，句子长短不一。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468313" y="862013"/>
            <a:ext cx="7848600" cy="3811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2400" b="1">
                <a:solidFill>
                  <a:srgbClr val="FF6600"/>
                </a:solidFill>
                <a:latin typeface="Verdana" pitchFamily="34" charset="0"/>
                <a:ea typeface="黑体" pitchFamily="2" charset="-122"/>
              </a:rPr>
              <a:t>《</a:t>
            </a:r>
            <a:r>
              <a:rPr kumimoji="1" lang="zh-CN" altLang="en-US" sz="2400" b="1">
                <a:solidFill>
                  <a:srgbClr val="FF6600"/>
                </a:solidFill>
                <a:latin typeface="Verdana" pitchFamily="34" charset="0"/>
                <a:ea typeface="黑体" pitchFamily="2" charset="-122"/>
              </a:rPr>
              <a:t>送友人入蜀</a:t>
            </a:r>
            <a:r>
              <a:rPr kumimoji="1" lang="en-US" altLang="zh-CN" sz="2400" b="1">
                <a:solidFill>
                  <a:srgbClr val="FF6600"/>
                </a:solidFill>
                <a:latin typeface="Verdana" pitchFamily="34" charset="0"/>
                <a:ea typeface="黑体" pitchFamily="2" charset="-122"/>
              </a:rPr>
              <a:t>》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2400" b="1">
                <a:solidFill>
                  <a:schemeClr val="hlink"/>
                </a:solidFill>
                <a:latin typeface="Verdana" pitchFamily="34" charset="0"/>
                <a:ea typeface="楷体_GB2312" pitchFamily="49" charset="-122"/>
              </a:rPr>
              <a:t>见说蚕从路，崎岖不易行。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2400" b="1">
                <a:solidFill>
                  <a:schemeClr val="hlink"/>
                </a:solidFill>
                <a:latin typeface="Verdana" pitchFamily="34" charset="0"/>
                <a:ea typeface="楷体_GB2312" pitchFamily="49" charset="-122"/>
              </a:rPr>
              <a:t>山从人面起，云傍马头生。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2400" b="1">
                <a:solidFill>
                  <a:schemeClr val="hlink"/>
                </a:solidFill>
                <a:latin typeface="Verdana" pitchFamily="34" charset="0"/>
                <a:ea typeface="楷体_GB2312" pitchFamily="49" charset="-122"/>
              </a:rPr>
              <a:t>芳树笼秦栈，春流绕蜀城。</a:t>
            </a:r>
          </a:p>
          <a:p>
            <a:pPr algn="ctr">
              <a:lnSpc>
                <a:spcPct val="130000"/>
              </a:lnSpc>
            </a:pPr>
            <a:r>
              <a:rPr kumimoji="1" lang="zh-CN" altLang="en-US" sz="2400" b="1">
                <a:solidFill>
                  <a:schemeClr val="hlink"/>
                </a:solidFill>
                <a:latin typeface="Verdana" pitchFamily="34" charset="0"/>
                <a:ea typeface="楷体_GB2312" pitchFamily="49" charset="-122"/>
              </a:rPr>
              <a:t>升沉应已定，何必问君平。</a:t>
            </a:r>
          </a:p>
          <a:p>
            <a:pPr>
              <a:lnSpc>
                <a:spcPct val="130000"/>
              </a:lnSpc>
            </a:pPr>
            <a:r>
              <a:rPr kumimoji="1" lang="zh-CN" altLang="en-US" sz="2000" b="1">
                <a:latin typeface="Verdana" pitchFamily="34" charset="0"/>
                <a:ea typeface="楷体_GB2312" pitchFamily="49" charset="-122"/>
              </a:rPr>
              <a:t>                      </a:t>
            </a:r>
            <a:r>
              <a:rPr kumimoji="1" lang="zh-CN" altLang="en-US" b="1">
                <a:latin typeface="Verdana" pitchFamily="34" charset="0"/>
                <a:ea typeface="楷体_GB2312" pitchFamily="49" charset="-122"/>
              </a:rPr>
              <a:t>（君平：汉代的隐士，后来在成都占卜算命为生）</a:t>
            </a:r>
          </a:p>
          <a:p>
            <a:pPr>
              <a:lnSpc>
                <a:spcPct val="130000"/>
              </a:lnSpc>
            </a:pPr>
            <a:r>
              <a:rPr kumimoji="1" lang="zh-CN" altLang="en-US" sz="2400" b="1">
                <a:solidFill>
                  <a:schemeClr val="hlink"/>
                </a:solidFill>
                <a:latin typeface="Verdana" pitchFamily="34" charset="0"/>
              </a:rPr>
              <a:t>   </a:t>
            </a:r>
          </a:p>
          <a:p>
            <a:pPr>
              <a:lnSpc>
                <a:spcPct val="130000"/>
              </a:lnSpc>
            </a:pPr>
            <a:r>
              <a:rPr kumimoji="1" lang="zh-CN" altLang="en-US" sz="2400" b="1">
                <a:solidFill>
                  <a:schemeClr val="hlink"/>
                </a:solidFill>
                <a:latin typeface="Verdana" pitchFamily="34" charset="0"/>
              </a:rPr>
              <a:t>          </a:t>
            </a:r>
            <a:r>
              <a:rPr kumimoji="1" lang="zh-CN" altLang="en-US" sz="2000" b="1">
                <a:solidFill>
                  <a:srgbClr val="006600"/>
                </a:solidFill>
                <a:latin typeface="Verdana" pitchFamily="34" charset="0"/>
              </a:rPr>
              <a:t>比较</a:t>
            </a:r>
            <a:r>
              <a:rPr kumimoji="1" lang="en-US" altLang="zh-CN" sz="2000" b="1">
                <a:solidFill>
                  <a:srgbClr val="006600"/>
                </a:solidFill>
                <a:latin typeface="Verdana" pitchFamily="34" charset="0"/>
              </a:rPr>
              <a:t>《</a:t>
            </a:r>
            <a:r>
              <a:rPr kumimoji="1" lang="zh-CN" altLang="en-US" sz="2000" b="1">
                <a:solidFill>
                  <a:srgbClr val="006600"/>
                </a:solidFill>
                <a:latin typeface="Verdana" pitchFamily="34" charset="0"/>
              </a:rPr>
              <a:t>蜀</a:t>
            </a:r>
            <a:r>
              <a:rPr kumimoji="1" lang="en-US" altLang="zh-CN" sz="2000" b="1">
                <a:solidFill>
                  <a:srgbClr val="006600"/>
                </a:solidFill>
                <a:latin typeface="Verdana" pitchFamily="34" charset="0"/>
              </a:rPr>
              <a:t>》</a:t>
            </a:r>
            <a:r>
              <a:rPr kumimoji="1" lang="zh-CN" altLang="en-US" sz="2000" b="1">
                <a:solidFill>
                  <a:srgbClr val="006600"/>
                </a:solidFill>
                <a:latin typeface="Verdana" pitchFamily="34" charset="0"/>
              </a:rPr>
              <a:t>诗与</a:t>
            </a:r>
            <a:r>
              <a:rPr kumimoji="1" lang="en-US" altLang="zh-CN" sz="2000" b="1">
                <a:solidFill>
                  <a:srgbClr val="006600"/>
                </a:solidFill>
                <a:latin typeface="Verdana" pitchFamily="34" charset="0"/>
              </a:rPr>
              <a:t>《</a:t>
            </a:r>
            <a:r>
              <a:rPr kumimoji="1" lang="zh-CN" altLang="en-US" sz="2000" b="1">
                <a:solidFill>
                  <a:srgbClr val="006600"/>
                </a:solidFill>
                <a:latin typeface="Verdana" pitchFamily="34" charset="0"/>
              </a:rPr>
              <a:t>送</a:t>
            </a:r>
            <a:r>
              <a:rPr kumimoji="1" lang="en-US" altLang="zh-CN" sz="2000" b="1">
                <a:solidFill>
                  <a:srgbClr val="006600"/>
                </a:solidFill>
                <a:latin typeface="Verdana" pitchFamily="34" charset="0"/>
              </a:rPr>
              <a:t>》</a:t>
            </a:r>
            <a:r>
              <a:rPr kumimoji="1" lang="zh-CN" altLang="en-US" sz="2000" b="1">
                <a:solidFill>
                  <a:srgbClr val="006600"/>
                </a:solidFill>
                <a:latin typeface="Verdana" pitchFamily="34" charset="0"/>
              </a:rPr>
              <a:t>诗的异同点。</a:t>
            </a:r>
            <a:endParaRPr kumimoji="1" lang="zh-CN" altLang="en-US" sz="2000" b="1" i="1">
              <a:solidFill>
                <a:srgbClr val="006600"/>
              </a:solidFill>
              <a:latin typeface="宋体" charset="-122"/>
            </a:endParaRP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611188" y="195263"/>
            <a:ext cx="2232025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bg2"/>
            </a:prstShdw>
          </a:effectLst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阅读扩展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539750" y="1168400"/>
            <a:ext cx="8424863" cy="265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  <a:ea typeface="黑体" pitchFamily="2" charset="-122"/>
              </a:rPr>
              <a:t>明确：</a:t>
            </a:r>
          </a:p>
          <a:p>
            <a:pPr>
              <a:lnSpc>
                <a:spcPct val="140000"/>
              </a:lnSpc>
            </a:pPr>
            <a:r>
              <a:rPr kumimoji="1" lang="zh-CN" altLang="en-US" sz="2000" b="1">
                <a:solidFill>
                  <a:srgbClr val="663300"/>
                </a:solidFill>
                <a:latin typeface="Verdana" pitchFamily="34" charset="0"/>
                <a:ea typeface="黑体" pitchFamily="2" charset="-122"/>
              </a:rPr>
              <a:t>相同点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  <a:ea typeface="黑体" pitchFamily="2" charset="-122"/>
              </a:rPr>
              <a:t>：</a:t>
            </a:r>
            <a:r>
              <a:rPr kumimoji="1" lang="zh-CN" altLang="en-US" sz="2000" b="1">
                <a:latin typeface="Verdana" pitchFamily="34" charset="0"/>
              </a:rPr>
              <a:t>都是写蜀道的惊险难行，都是借景抒情。</a:t>
            </a:r>
          </a:p>
          <a:p>
            <a:pPr>
              <a:lnSpc>
                <a:spcPct val="140000"/>
              </a:lnSpc>
            </a:pPr>
            <a:r>
              <a:rPr kumimoji="1" lang="zh-CN" altLang="en-US" sz="2000" b="1">
                <a:solidFill>
                  <a:srgbClr val="663300"/>
                </a:solidFill>
                <a:latin typeface="Verdana" pitchFamily="34" charset="0"/>
                <a:ea typeface="黑体" pitchFamily="2" charset="-122"/>
              </a:rPr>
              <a:t>不同点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  <a:ea typeface="黑体" pitchFamily="2" charset="-122"/>
              </a:rPr>
              <a:t>：</a:t>
            </a:r>
            <a:r>
              <a:rPr kumimoji="1" lang="en-US" altLang="zh-CN" sz="2000" b="1">
                <a:solidFill>
                  <a:schemeClr val="hlink"/>
                </a:solidFill>
                <a:latin typeface="Verdana" pitchFamily="34" charset="0"/>
              </a:rPr>
              <a:t>1.</a:t>
            </a:r>
            <a:r>
              <a:rPr kumimoji="1" lang="zh-CN" altLang="en-US" sz="2000" b="1" u="sng">
                <a:solidFill>
                  <a:srgbClr val="FF0000"/>
                </a:solidFill>
                <a:latin typeface="Verdana" pitchFamily="34" charset="0"/>
              </a:rPr>
              <a:t>体裁不同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：</a:t>
            </a:r>
            <a:r>
              <a:rPr kumimoji="1" lang="en-US" altLang="zh-CN" sz="2000" b="1">
                <a:latin typeface="Verdana" pitchFamily="34" charset="0"/>
              </a:rPr>
              <a:t>《</a:t>
            </a:r>
            <a:r>
              <a:rPr kumimoji="1" lang="zh-CN" altLang="en-US" sz="2000" b="1">
                <a:latin typeface="Verdana" pitchFamily="34" charset="0"/>
              </a:rPr>
              <a:t>蜀</a:t>
            </a:r>
            <a:r>
              <a:rPr kumimoji="1" lang="en-US" altLang="zh-CN" sz="2000" b="1">
                <a:latin typeface="Verdana" pitchFamily="34" charset="0"/>
              </a:rPr>
              <a:t>》</a:t>
            </a:r>
            <a:r>
              <a:rPr kumimoji="1" lang="zh-CN" altLang="en-US" sz="2000" b="1">
                <a:latin typeface="Verdana" pitchFamily="34" charset="0"/>
              </a:rPr>
              <a:t>诗是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乐府古题</a:t>
            </a:r>
            <a:r>
              <a:rPr kumimoji="1" lang="zh-CN" altLang="en-US" sz="2000" b="1">
                <a:latin typeface="Verdana" pitchFamily="34" charset="0"/>
              </a:rPr>
              <a:t>，</a:t>
            </a:r>
            <a:r>
              <a:rPr kumimoji="1" lang="en-US" altLang="zh-CN" sz="2000" b="1">
                <a:latin typeface="Verdana" pitchFamily="34" charset="0"/>
              </a:rPr>
              <a:t>《</a:t>
            </a:r>
            <a:r>
              <a:rPr kumimoji="1" lang="zh-CN" altLang="en-US" sz="2000" b="1">
                <a:latin typeface="Verdana" pitchFamily="34" charset="0"/>
              </a:rPr>
              <a:t>送</a:t>
            </a:r>
            <a:r>
              <a:rPr kumimoji="1" lang="en-US" altLang="zh-CN" sz="2000" b="1">
                <a:latin typeface="Verdana" pitchFamily="34" charset="0"/>
              </a:rPr>
              <a:t>》</a:t>
            </a:r>
            <a:r>
              <a:rPr kumimoji="1" lang="zh-CN" altLang="en-US" sz="2000" b="1">
                <a:latin typeface="Verdana" pitchFamily="34" charset="0"/>
              </a:rPr>
              <a:t>诗是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五言律诗</a:t>
            </a:r>
            <a:r>
              <a:rPr kumimoji="1" lang="zh-CN" altLang="en-US" sz="2000" b="1">
                <a:latin typeface="Verdana" pitchFamily="34" charset="0"/>
              </a:rPr>
              <a:t>。</a:t>
            </a:r>
            <a:r>
              <a:rPr kumimoji="1" lang="en-US" altLang="zh-CN" sz="2000" b="1">
                <a:solidFill>
                  <a:schemeClr val="hlink"/>
                </a:solidFill>
                <a:latin typeface="Verdana" pitchFamily="34" charset="0"/>
              </a:rPr>
              <a:t>2.</a:t>
            </a:r>
            <a:r>
              <a:rPr kumimoji="1" lang="zh-CN" altLang="en-US" sz="2000" b="1" u="sng">
                <a:solidFill>
                  <a:srgbClr val="FF0000"/>
                </a:solidFill>
                <a:latin typeface="Verdana" pitchFamily="34" charset="0"/>
              </a:rPr>
              <a:t>主旨不同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：</a:t>
            </a:r>
            <a:r>
              <a:rPr kumimoji="1" lang="en-US" altLang="zh-CN" sz="2000" b="1">
                <a:solidFill>
                  <a:schemeClr val="hlink"/>
                </a:solidFill>
                <a:latin typeface="Verdana" pitchFamily="34" charset="0"/>
              </a:rPr>
              <a:t>《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蜀</a:t>
            </a:r>
            <a:r>
              <a:rPr kumimoji="1" lang="en-US" altLang="zh-CN" sz="2000" b="1">
                <a:solidFill>
                  <a:schemeClr val="hlink"/>
                </a:solidFill>
                <a:latin typeface="Verdana" pitchFamily="34" charset="0"/>
              </a:rPr>
              <a:t>》</a:t>
            </a:r>
            <a:r>
              <a:rPr kumimoji="1" lang="zh-CN" altLang="en-US" sz="2000" b="1">
                <a:latin typeface="Verdana" pitchFamily="34" charset="0"/>
              </a:rPr>
              <a:t>诗是借蜀道的高危，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对国家某种命运的关注。</a:t>
            </a:r>
            <a:r>
              <a:rPr kumimoji="1" lang="en-US" altLang="zh-CN" sz="2000" b="1">
                <a:solidFill>
                  <a:schemeClr val="hlink"/>
                </a:solidFill>
                <a:latin typeface="Verdana" pitchFamily="34" charset="0"/>
              </a:rPr>
              <a:t>《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送</a:t>
            </a:r>
            <a:r>
              <a:rPr kumimoji="1" lang="en-US" altLang="zh-CN" sz="2000" b="1">
                <a:solidFill>
                  <a:schemeClr val="hlink"/>
                </a:solidFill>
                <a:latin typeface="Verdana" pitchFamily="34" charset="0"/>
              </a:rPr>
              <a:t>》</a:t>
            </a:r>
            <a:r>
              <a:rPr kumimoji="1" lang="zh-CN" altLang="en-US" sz="2000" b="1">
                <a:latin typeface="Verdana" pitchFamily="34" charset="0"/>
              </a:rPr>
              <a:t>诗是借蜀道的艰险，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表达诗人对友人的规劝，说明仕途的艰险，不要过于追求仕途功名。</a:t>
            </a:r>
            <a:r>
              <a:rPr kumimoji="1" lang="en-US" altLang="zh-CN" sz="2000" b="1">
                <a:solidFill>
                  <a:schemeClr val="hlink"/>
                </a:solidFill>
                <a:latin typeface="Verdana" pitchFamily="34" charset="0"/>
              </a:rPr>
              <a:t>3.</a:t>
            </a:r>
            <a:r>
              <a:rPr kumimoji="1" lang="zh-CN" altLang="en-US" sz="2000" b="1" u="sng">
                <a:solidFill>
                  <a:srgbClr val="FF0000"/>
                </a:solidFill>
                <a:latin typeface="Verdana" pitchFamily="34" charset="0"/>
              </a:rPr>
              <a:t>艺术风格不同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：</a:t>
            </a:r>
            <a:r>
              <a:rPr kumimoji="1" lang="en-US" altLang="zh-CN" sz="2000" b="1">
                <a:solidFill>
                  <a:schemeClr val="hlink"/>
                </a:solidFill>
                <a:latin typeface="Verdana" pitchFamily="34" charset="0"/>
              </a:rPr>
              <a:t>《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蜀</a:t>
            </a:r>
            <a:r>
              <a:rPr kumimoji="1" lang="en-US" altLang="zh-CN" sz="2000" b="1">
                <a:solidFill>
                  <a:schemeClr val="hlink"/>
                </a:solidFill>
                <a:latin typeface="Verdana" pitchFamily="34" charset="0"/>
              </a:rPr>
              <a:t>》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诗雄放飘逸，</a:t>
            </a:r>
            <a:r>
              <a:rPr kumimoji="1" lang="en-US" altLang="zh-CN" sz="2000" b="1">
                <a:solidFill>
                  <a:schemeClr val="hlink"/>
                </a:solidFill>
                <a:latin typeface="Verdana" pitchFamily="34" charset="0"/>
              </a:rPr>
              <a:t>《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送</a:t>
            </a:r>
            <a:r>
              <a:rPr kumimoji="1" lang="en-US" altLang="zh-CN" sz="2000" b="1">
                <a:solidFill>
                  <a:schemeClr val="hlink"/>
                </a:solidFill>
                <a:latin typeface="Verdana" pitchFamily="34" charset="0"/>
              </a:rPr>
              <a:t>》</a:t>
            </a:r>
            <a:r>
              <a:rPr kumimoji="1" lang="zh-CN" altLang="en-US" sz="2000" b="1">
                <a:solidFill>
                  <a:schemeClr val="hlink"/>
                </a:solidFill>
                <a:latin typeface="Verdana" pitchFamily="34" charset="0"/>
              </a:rPr>
              <a:t>诗清新俊逸。</a:t>
            </a:r>
          </a:p>
        </p:txBody>
      </p:sp>
      <p:pic>
        <p:nvPicPr>
          <p:cNvPr id="80898" name="Picture 3" descr="04">
            <a:hlinkClick action="ppaction://noaction"/>
          </p:cNvPr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772400" y="4114800"/>
            <a:ext cx="1371600" cy="10287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539750" y="268288"/>
            <a:ext cx="1800225" cy="4572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bg2"/>
            </a:prstShdw>
          </a:effectLst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阅读扩展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15670" y="841534"/>
            <a:ext cx="5080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0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作业</a:t>
            </a:r>
            <a:r>
              <a:rPr lang="en-US" altLang="zh-CN" sz="3600" b="0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——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70941" y="2245519"/>
            <a:ext cx="711898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1.默写全文；</a:t>
            </a:r>
          </a:p>
          <a:p>
            <a:r>
              <a:rPr lang="zh-CN" sz="28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2.完成课后习题及配套练习所有习题。</a:t>
            </a:r>
            <a:endParaRPr lang="zh-CN" altLang="en-US" sz="28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11000" y="125222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文本占位符 23553"/>
          <p:cNvSpPr>
            <a:spLocks noGrp="1"/>
          </p:cNvSpPr>
          <p:nvPr>
            <p:ph type="body" idx="4294967295"/>
          </p:nvPr>
        </p:nvSpPr>
        <p:spPr bwMode="auto">
          <a:xfrm>
            <a:off x="611560" y="1492250"/>
            <a:ext cx="8064896" cy="2376488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>
              <a:buFont typeface="Arial"/>
              <a:buNone/>
            </a:pPr>
            <a:r>
              <a:rPr lang="zh-CN" altLang="en-US" sz="2000" b="1" smtClean="0">
                <a:ea typeface="黑体" pitchFamily="2" charset="-122"/>
              </a:rPr>
              <a:t>           李白是一位伟大的</a:t>
            </a:r>
            <a:r>
              <a:rPr lang="zh-CN" altLang="en-US" sz="2000" b="1" smtClean="0">
                <a:solidFill>
                  <a:schemeClr val="accent2"/>
                </a:solidFill>
                <a:ea typeface="黑体" pitchFamily="2" charset="-122"/>
              </a:rPr>
              <a:t>浪漫主义诗人</a:t>
            </a:r>
            <a:r>
              <a:rPr lang="zh-CN" altLang="en-US" sz="2000" b="1" smtClean="0">
                <a:solidFill>
                  <a:srgbClr val="FF0000"/>
                </a:solidFill>
                <a:ea typeface="黑体" pitchFamily="2" charset="-122"/>
              </a:rPr>
              <a:t>（</a:t>
            </a:r>
            <a:r>
              <a:rPr lang="zh-CN" altLang="en-US" sz="2000" b="1" u="sng" smtClean="0">
                <a:solidFill>
                  <a:srgbClr val="FF0000"/>
                </a:solidFill>
                <a:ea typeface="黑体" pitchFamily="2" charset="-122"/>
              </a:rPr>
              <a:t>在反映现实上，善于抒发对理想世界的热烈追求，常用热情豪放的语言、瑰丽神奇丰富的想象和夸张手法），</a:t>
            </a:r>
            <a:r>
              <a:rPr lang="zh-CN" altLang="en-US" sz="2000" b="1" smtClean="0">
                <a:ea typeface="黑体" pitchFamily="2" charset="-122"/>
              </a:rPr>
              <a:t>诗风豪放飘逸。 </a:t>
            </a:r>
            <a:endParaRPr lang="en-US" altLang="zh-CN" sz="2000" b="1" smtClean="0">
              <a:ea typeface="黑体" pitchFamily="2" charset="-122"/>
            </a:endParaRPr>
          </a:p>
          <a:p>
            <a:pPr marL="0" indent="0">
              <a:buFont typeface="Arial"/>
              <a:buNone/>
            </a:pPr>
            <a:r>
              <a:rPr lang="en-US" altLang="zh-CN" sz="2000" b="1" smtClean="0">
                <a:ea typeface="黑体" pitchFamily="2" charset="-122"/>
              </a:rPr>
              <a:t>     </a:t>
            </a:r>
          </a:p>
          <a:p>
            <a:pPr marL="0" indent="0">
              <a:buFont typeface="Arial"/>
              <a:buNone/>
            </a:pPr>
            <a:r>
              <a:rPr lang="zh-CN" altLang="en-US" sz="2000" b="1" smtClean="0">
                <a:ea typeface="黑体" pitchFamily="2" charset="-122"/>
              </a:rPr>
              <a:t>         杜甫诗评“</a:t>
            </a:r>
            <a:r>
              <a:rPr lang="zh-CN" altLang="en-US" sz="2000" b="1" smtClean="0">
                <a:solidFill>
                  <a:schemeClr val="hlink"/>
                </a:solidFill>
                <a:ea typeface="黑体" pitchFamily="2" charset="-122"/>
              </a:rPr>
              <a:t>笔落惊风雨，诗成泣鬼神</a:t>
            </a:r>
            <a:r>
              <a:rPr lang="zh-CN" altLang="en-US" sz="2000" b="1" smtClean="0">
                <a:ea typeface="黑体" pitchFamily="2" charset="-122"/>
              </a:rPr>
              <a:t>”，赵翼诗评“</a:t>
            </a:r>
            <a:r>
              <a:rPr lang="zh-CN" altLang="en-US" sz="2000" b="1" smtClean="0">
                <a:solidFill>
                  <a:schemeClr val="hlink"/>
                </a:solidFill>
                <a:ea typeface="黑体" pitchFamily="2" charset="-122"/>
              </a:rPr>
              <a:t>飘然而来，忽然而去，不屑于雕章啄句，亦不劳于镂心刻骨，有天马行空，不可羁勒之势</a:t>
            </a:r>
            <a:r>
              <a:rPr lang="zh-CN" altLang="en-US" sz="2000" b="1" smtClean="0">
                <a:ea typeface="黑体" pitchFamily="2" charset="-122"/>
              </a:rPr>
              <a:t>”</a:t>
            </a:r>
            <a:r>
              <a:rPr lang="en-US" altLang="zh-CN" sz="2000" b="1" smtClean="0">
                <a:ea typeface="黑体" pitchFamily="2" charset="-122"/>
              </a:rPr>
              <a:t>.</a:t>
            </a:r>
            <a:endParaRPr lang="zh-CN" altLang="en-US" sz="2000" b="1" smtClean="0">
              <a:ea typeface="黑体" pitchFamily="2" charset="-122"/>
            </a:endParaRPr>
          </a:p>
        </p:txBody>
      </p:sp>
      <p:sp>
        <p:nvSpPr>
          <p:cNvPr id="16386" name="矩形 23554"/>
          <p:cNvSpPr>
            <a:spLocks noChangeArrowheads="1"/>
          </p:cNvSpPr>
          <p:nvPr/>
        </p:nvSpPr>
        <p:spPr bwMode="auto">
          <a:xfrm>
            <a:off x="2627313" y="484188"/>
            <a:ext cx="36734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chemeClr val="tx2"/>
                </a:solidFill>
                <a:ea typeface="黑体" pitchFamily="2" charset="-122"/>
              </a:rPr>
              <a:t>李白的诗歌艺术风格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文本占位符 20481"/>
          <p:cNvSpPr>
            <a:spLocks noGrp="1"/>
          </p:cNvSpPr>
          <p:nvPr>
            <p:ph type="body" sz="half" idx="4294967295"/>
          </p:nvPr>
        </p:nvSpPr>
        <p:spPr bwMode="auto">
          <a:xfrm>
            <a:off x="395288" y="915988"/>
            <a:ext cx="5400675" cy="31321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>
              <a:buFont typeface="Arial"/>
              <a:buNone/>
            </a:pP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酒入豪肠</a:t>
            </a:r>
          </a:p>
          <a:p>
            <a:pPr>
              <a:buFont typeface="Arial"/>
              <a:buNone/>
            </a:pP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七分酿成了月光</a:t>
            </a:r>
          </a:p>
          <a:p>
            <a:pPr>
              <a:buFont typeface="Arial"/>
              <a:buNone/>
            </a:pP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余下的三分啸成剑气</a:t>
            </a:r>
          </a:p>
          <a:p>
            <a:pPr>
              <a:buFont typeface="Arial"/>
              <a:buNone/>
            </a:pP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秀口一吐就半个盛唐</a:t>
            </a:r>
          </a:p>
          <a:p>
            <a:pPr>
              <a:buFont typeface="Arial"/>
              <a:buNone/>
            </a:pPr>
            <a:r>
              <a:rPr lang="en-US" altLang="zh-CN" sz="2400" b="1" smtClean="0">
                <a:latin typeface="黑体" pitchFamily="2" charset="-122"/>
                <a:ea typeface="黑体" pitchFamily="2" charset="-122"/>
              </a:rPr>
              <a:t>……</a:t>
            </a:r>
          </a:p>
          <a:p>
            <a:pPr>
              <a:buFont typeface="Arial"/>
              <a:buNone/>
            </a:pPr>
            <a:r>
              <a:rPr lang="en-US" altLang="zh-CN" sz="2400" b="1" smtClean="0">
                <a:latin typeface="黑体" pitchFamily="2" charset="-122"/>
                <a:ea typeface="黑体" pitchFamily="2" charset="-122"/>
              </a:rPr>
              <a:t>     —— </a:t>
            </a: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余光中</a:t>
            </a:r>
            <a:r>
              <a:rPr lang="en-US" altLang="zh-CN" sz="2400" b="1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寻李白</a:t>
            </a:r>
            <a:r>
              <a:rPr lang="en-US" altLang="zh-CN" sz="2400" b="1" smtClean="0">
                <a:latin typeface="黑体" pitchFamily="2" charset="-122"/>
                <a:ea typeface="黑体" pitchFamily="2" charset="-122"/>
              </a:rPr>
              <a:t>》</a:t>
            </a:r>
          </a:p>
        </p:txBody>
      </p:sp>
      <p:pic>
        <p:nvPicPr>
          <p:cNvPr id="17410" name="联机映像占位符 20482" descr="李白1"/>
          <p:cNvPicPr>
            <a:picLocks noGrp="1" noChangeAspect="1"/>
          </p:cNvPicPr>
          <p:nvPr>
            <p:ph type="clipArt" sz="half" idx="4294967295"/>
          </p:nvPr>
        </p:nvPicPr>
        <p:blipFill>
          <a:blip r:embed="rId2"/>
          <a:stretch>
            <a:fillRect/>
          </a:stretch>
        </p:blipFill>
        <p:spPr bwMode="auto">
          <a:xfrm>
            <a:off x="6300788" y="987425"/>
            <a:ext cx="2224087" cy="2808288"/>
          </a:xfrm>
          <a:prstGeom prst="rect">
            <a:avLst/>
          </a:prstGeom>
          <a:noFill/>
          <a:ln>
            <a:miter lim="800000"/>
          </a:ln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标题 25601"/>
          <p:cNvSpPr>
            <a:spLocks noGrp="1"/>
          </p:cNvSpPr>
          <p:nvPr>
            <p:ph type="title" idx="4294967295"/>
          </p:nvPr>
        </p:nvSpPr>
        <p:spPr bwMode="auto">
          <a:xfrm>
            <a:off x="1042988" y="842963"/>
            <a:ext cx="6562725" cy="493712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en-US" altLang="zh-CN" sz="2400" b="1" smtClean="0">
                <a:ea typeface="黑体" pitchFamily="2" charset="-122"/>
              </a:rPr>
              <a:t>《</a:t>
            </a:r>
            <a:r>
              <a:rPr lang="zh-CN" altLang="en-US" sz="2400" b="1" smtClean="0">
                <a:ea typeface="黑体" pitchFamily="2" charset="-122"/>
              </a:rPr>
              <a:t>蜀道难</a:t>
            </a:r>
            <a:r>
              <a:rPr lang="en-US" altLang="zh-CN" sz="2400" b="1" smtClean="0">
                <a:ea typeface="黑体" pitchFamily="2" charset="-122"/>
              </a:rPr>
              <a:t>》——</a:t>
            </a:r>
            <a:r>
              <a:rPr lang="zh-CN" altLang="en-US" sz="2400" b="1" smtClean="0">
                <a:ea typeface="黑体" pitchFamily="2" charset="-122"/>
              </a:rPr>
              <a:t>古乐府旧题</a:t>
            </a:r>
          </a:p>
        </p:txBody>
      </p:sp>
      <p:sp>
        <p:nvSpPr>
          <p:cNvPr id="18434" name="文本占位符 25602"/>
          <p:cNvSpPr>
            <a:spLocks noGrp="1"/>
          </p:cNvSpPr>
          <p:nvPr>
            <p:ph type="body" idx="4294967295"/>
          </p:nvPr>
        </p:nvSpPr>
        <p:spPr bwMode="auto">
          <a:xfrm>
            <a:off x="468313" y="1708150"/>
            <a:ext cx="8351837" cy="23749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pPr marL="0" indent="0">
              <a:spcBef>
                <a:spcPct val="0"/>
              </a:spcBef>
              <a:buFont typeface="Arial"/>
              <a:buNone/>
            </a:pPr>
            <a:r>
              <a:rPr lang="en-US" altLang="zh-CN" sz="2400" b="1" smtClean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乐府：本是汉武帝时掌管音乐的官署名称，后来成为诗体的名称。</a:t>
            </a:r>
            <a:r>
              <a:rPr lang="zh-CN" altLang="en-US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汉、魏、南北朝乐府官署采集和创作的乐歌，简称为乐府</a:t>
            </a: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2400" b="1" smtClean="0">
                <a:solidFill>
                  <a:srgbClr val="000066"/>
                </a:solidFill>
                <a:latin typeface="黑体" pitchFamily="2" charset="-122"/>
                <a:ea typeface="黑体" pitchFamily="2" charset="-122"/>
              </a:rPr>
              <a:t>后代拟乐府写的诗歌虽不入乐，</a:t>
            </a: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但也称为乐府或拟乐府。</a:t>
            </a:r>
          </a:p>
          <a:p>
            <a:pPr marL="0" indent="0">
              <a:spcBef>
                <a:spcPct val="0"/>
              </a:spcBef>
              <a:buFont typeface="Arial"/>
              <a:buNone/>
            </a:pPr>
            <a:r>
              <a:rPr lang="en-US" altLang="zh-CN" sz="2400" b="1" smtClean="0">
                <a:latin typeface="黑体" pitchFamily="2" charset="-122"/>
                <a:ea typeface="黑体" pitchFamily="2" charset="-122"/>
              </a:rPr>
              <a:t>   《</a:t>
            </a: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蜀道难</a:t>
            </a:r>
            <a:r>
              <a:rPr lang="en-US" altLang="zh-CN" sz="2400" b="1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是乐府旧题，内容多以</a:t>
            </a:r>
            <a:r>
              <a:rPr lang="zh-CN" altLang="en-US" sz="24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山川之险言蜀道之难</a:t>
            </a:r>
            <a:r>
              <a:rPr lang="zh-CN" altLang="en-US" sz="2400" b="1" smtClean="0">
                <a:latin typeface="黑体" pitchFamily="2" charset="-122"/>
                <a:ea typeface="黑体" pitchFamily="2" charset="-122"/>
              </a:rPr>
              <a:t>。本篇诗人袭用乐府古题而推陈出新。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76860" y="1214428"/>
            <a:ext cx="8724296" cy="3477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唐代蜀中商业经济极为发达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，入蜀的人乐不思返，而没有认识到这一地区形势险要，自古为封建割据之地，随时有发生叛乱的可能。</a:t>
            </a:r>
          </a:p>
          <a:p>
            <a:r>
              <a:rPr lang="en-US"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4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这首诗大约是开元十九年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(731)李白初入长安之作。《蜀道难》是乐府古题，古辞都以蜀道险阻为内容，寓有功业难成之意。正是这一点，触动了李白初入长安追求功名未成的心事。当友人入蜀时，他便用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这一古题写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诗送别友人。诗中极力描绘入蜀道路的艰难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险阻，表达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对蜀中军阀割据作乱和友人旅蜀安危的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担忧，更借此抒</a:t>
            </a:r>
            <a:r>
              <a:rPr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发世道艰难，志士功业难成的悲愤。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85918" y="500048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52400"/>
            <a:r>
              <a:rPr lang="en-US" altLang="zh-CN" sz="3200" smtClean="0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《</a:t>
            </a:r>
            <a:r>
              <a:rPr lang="zh-CN" altLang="en-US" sz="3200" smtClean="0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蜀道难</a:t>
            </a:r>
            <a:r>
              <a:rPr lang="en-US" altLang="zh-CN" sz="3200" smtClean="0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》</a:t>
            </a:r>
            <a:r>
              <a:rPr lang="zh-CN" altLang="en-US" sz="3200" smtClean="0">
                <a:solidFill>
                  <a:srgbClr val="0000FF"/>
                </a:solidFill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的写作背景及目的</a:t>
            </a:r>
            <a:endParaRPr lang="zh-CN" altLang="en-US" sz="3200">
              <a:solidFill>
                <a:srgbClr val="0000FF"/>
              </a:solidFill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Text Box 2"/>
          <p:cNvSpPr txBox="1">
            <a:spLocks noChangeArrowheads="1"/>
          </p:cNvSpPr>
          <p:nvPr/>
        </p:nvSpPr>
        <p:spPr bwMode="auto">
          <a:xfrm>
            <a:off x="539750" y="1347788"/>
            <a:ext cx="8135938" cy="2871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2400" b="1">
                <a:latin typeface="宋体" charset="-122"/>
              </a:rPr>
              <a:t>噫吁嚱（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yī xū xī</a:t>
            </a:r>
            <a:r>
              <a:rPr kumimoji="1" lang="zh-CN" altLang="en-US" sz="2400" b="1">
                <a:latin typeface="宋体" charset="-122"/>
              </a:rPr>
              <a:t>） 鱼凫（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fú</a:t>
            </a:r>
            <a:r>
              <a:rPr kumimoji="1" lang="zh-CN" altLang="en-US" sz="2400" b="1">
                <a:latin typeface="宋体" charset="-122"/>
              </a:rPr>
              <a:t>）       秦塞</a:t>
            </a:r>
            <a:r>
              <a:rPr kumimoji="1" lang="zh-CN" altLang="en-US" b="1"/>
              <a:t>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sài</a:t>
            </a:r>
            <a:r>
              <a:rPr kumimoji="1" lang="zh-CN" altLang="en-US" b="1"/>
              <a:t>）</a:t>
            </a:r>
            <a:r>
              <a:rPr kumimoji="1" lang="zh-CN" altLang="en-US"/>
              <a:t> </a:t>
            </a:r>
            <a:endParaRPr kumimoji="1" lang="zh-CN" altLang="en-US" sz="2400" b="1">
              <a:latin typeface="宋体" charset="-122"/>
            </a:endParaRPr>
          </a:p>
          <a:p>
            <a:pPr algn="just" eaLnBrk="0" hangingPunct="0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2400" b="1">
                <a:latin typeface="宋体" charset="-122"/>
              </a:rPr>
              <a:t>石栈（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zhàn</a:t>
            </a:r>
            <a:r>
              <a:rPr kumimoji="1" lang="zh-CN" altLang="en-US" sz="2400" b="1">
                <a:latin typeface="宋体" charset="-122"/>
              </a:rPr>
              <a:t>）       猿猱（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náo</a:t>
            </a:r>
            <a:r>
              <a:rPr kumimoji="1" lang="zh-CN" altLang="en-US" sz="2400" b="1">
                <a:latin typeface="宋体" charset="-122"/>
              </a:rPr>
              <a:t>）      萦绕（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yíng</a:t>
            </a:r>
            <a:r>
              <a:rPr kumimoji="1" lang="zh-CN" altLang="en-US" sz="2400" b="1">
                <a:latin typeface="宋体" charset="-122"/>
              </a:rPr>
              <a:t>）</a:t>
            </a:r>
          </a:p>
          <a:p>
            <a:pPr algn="just" eaLnBrk="0" hangingPunct="0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2400" b="1">
                <a:latin typeface="宋体" charset="-122"/>
              </a:rPr>
              <a:t>扪参（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mén shēn</a:t>
            </a:r>
            <a:r>
              <a:rPr kumimoji="1" lang="en-US" altLang="zh-CN" sz="2400" b="1">
                <a:latin typeface="宋体" charset="-122"/>
              </a:rPr>
              <a:t>)    </a:t>
            </a:r>
            <a:r>
              <a:rPr kumimoji="1" lang="zh-CN" altLang="en-US" sz="2400" b="1">
                <a:latin typeface="宋体" charset="-122"/>
              </a:rPr>
              <a:t>抚膺</a:t>
            </a:r>
            <a:r>
              <a:rPr kumimoji="1" lang="en-US" altLang="zh-CN" sz="2400" b="1">
                <a:latin typeface="宋体" charset="-122"/>
              </a:rPr>
              <a:t>(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yīng</a:t>
            </a:r>
            <a:r>
              <a:rPr kumimoji="1" lang="en-US" altLang="zh-CN" sz="2400" b="1">
                <a:latin typeface="宋体" charset="-122"/>
              </a:rPr>
              <a:t>)       </a:t>
            </a:r>
            <a:r>
              <a:rPr kumimoji="1" lang="zh-CN" altLang="en-US" sz="2400" b="1">
                <a:latin typeface="宋体" charset="-122"/>
              </a:rPr>
              <a:t>巉岩（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chán</a:t>
            </a:r>
            <a:r>
              <a:rPr kumimoji="1" lang="zh-CN" altLang="en-US" sz="2400" b="1">
                <a:latin typeface="宋体" charset="-122"/>
              </a:rPr>
              <a:t>）    </a:t>
            </a:r>
          </a:p>
          <a:p>
            <a:pPr algn="just" eaLnBrk="0" hangingPunct="0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2400" b="1">
                <a:latin typeface="宋体" charset="-122"/>
              </a:rPr>
              <a:t>飞湍</a:t>
            </a:r>
            <a:r>
              <a:rPr kumimoji="1" lang="en-US" altLang="zh-CN" sz="2400" b="1">
                <a:latin typeface="宋体" charset="-122"/>
              </a:rPr>
              <a:t>(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tuān</a:t>
            </a:r>
            <a:r>
              <a:rPr kumimoji="1" lang="en-US" altLang="zh-CN" sz="2400" b="1">
                <a:latin typeface="宋体" charset="-122"/>
              </a:rPr>
              <a:t>)         </a:t>
            </a:r>
            <a:r>
              <a:rPr kumimoji="1" lang="zh-CN" altLang="en-US" sz="2400" b="1">
                <a:latin typeface="宋体" charset="-122"/>
              </a:rPr>
              <a:t>喧豗（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huī</a:t>
            </a:r>
            <a:r>
              <a:rPr kumimoji="1" lang="zh-CN" altLang="en-US" sz="2400" b="1">
                <a:latin typeface="宋体" charset="-122"/>
              </a:rPr>
              <a:t>）      砯崖（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pīng</a:t>
            </a:r>
            <a:r>
              <a:rPr kumimoji="1" lang="zh-CN" altLang="en-US" sz="2400" b="1">
                <a:latin typeface="宋体" charset="-122"/>
              </a:rPr>
              <a:t>）</a:t>
            </a:r>
          </a:p>
          <a:p>
            <a:pPr algn="just" eaLnBrk="0" hangingPunct="0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2400" b="1">
                <a:latin typeface="宋体" charset="-122"/>
              </a:rPr>
              <a:t>万壑（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hè</a:t>
            </a:r>
            <a:r>
              <a:rPr kumimoji="1" lang="zh-CN" altLang="en-US" sz="2400" b="1">
                <a:latin typeface="宋体" charset="-122"/>
              </a:rPr>
              <a:t>）       峥嵘（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zhēng róng</a:t>
            </a:r>
            <a:r>
              <a:rPr kumimoji="1" lang="zh-CN" altLang="en-US" sz="2400" b="1">
                <a:latin typeface="宋体" charset="-122"/>
              </a:rPr>
              <a:t>） 崔嵬（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cuī wéi</a:t>
            </a:r>
            <a:r>
              <a:rPr kumimoji="1" lang="zh-CN" altLang="en-US" sz="2400" b="1">
                <a:latin typeface="宋体" charset="-122"/>
              </a:rPr>
              <a:t>）</a:t>
            </a:r>
          </a:p>
          <a:p>
            <a:pPr algn="just" eaLnBrk="0" hangingPunct="0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2400" b="1">
                <a:latin typeface="宋体" charset="-122"/>
              </a:rPr>
              <a:t>吮血（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shǔn</a:t>
            </a:r>
            <a:r>
              <a:rPr kumimoji="1" lang="zh-CN" altLang="en-US" sz="2400" b="1">
                <a:latin typeface="宋体" charset="-122"/>
              </a:rPr>
              <a:t>）       咨嗟（</a:t>
            </a:r>
            <a:r>
              <a:rPr kumimoji="1" lang="en-US" altLang="zh-CN" sz="2400" b="1">
                <a:solidFill>
                  <a:srgbClr val="FF3300"/>
                </a:solidFill>
                <a:latin typeface="宋体" charset="-122"/>
              </a:rPr>
              <a:t>zī jiē</a:t>
            </a:r>
            <a:r>
              <a:rPr kumimoji="1" lang="zh-CN" altLang="en-US" sz="2400" b="1">
                <a:latin typeface="宋体" charset="-122"/>
              </a:rPr>
              <a:t>）</a:t>
            </a: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395288" y="484188"/>
            <a:ext cx="3384550" cy="519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bg2"/>
            </a:prstShdw>
          </a:effectLst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读音纠正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190</Paragraphs>
  <Slides>45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baseType="lpstr" size="64">
      <vt:lpstr>Arial</vt:lpstr>
      <vt:lpstr>Calibri</vt:lpstr>
      <vt:lpstr>宋体</vt:lpstr>
      <vt:lpstr>微软雅黑</vt:lpstr>
      <vt:lpstr>幼圆</vt:lpstr>
      <vt:lpstr>华文行楷</vt:lpstr>
      <vt:lpstr>楷体_GB2312</vt:lpstr>
      <vt:lpstr>Times New Roman</vt:lpstr>
      <vt:lpstr>黑体</vt:lpstr>
      <vt:lpstr>楷体</vt:lpstr>
      <vt:lpstr>华文彩云</vt:lpstr>
      <vt:lpstr>华文隶书</vt:lpstr>
      <vt:lpstr>隶书</vt:lpstr>
      <vt:lpstr>Verdana</vt:lpstr>
      <vt:lpstr>华文新魏</vt:lpstr>
      <vt:lpstr>Wingdings</vt:lpstr>
      <vt:lpstr>华文仿宋</vt:lpstr>
      <vt:lpstr>仿宋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《蜀道难》——古乐府旧题</vt:lpstr>
      <vt:lpstr>PowerPoint Presentation</vt:lpstr>
      <vt:lpstr>PowerPoint Presentation</vt:lpstr>
      <vt:lpstr>朗读指导：节奏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2022-01-10T16:12:28.730</cp:lastPrinted>
  <dcterms:created xsi:type="dcterms:W3CDTF">2022-01-10T16:12:28Z</dcterms:created>
  <dcterms:modified xsi:type="dcterms:W3CDTF">2022-01-10T08:12:31Z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