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43"/>
  </p:notesMasterIdLst>
  <p:sldIdLst>
    <p:sldId id="256" r:id="rId4"/>
    <p:sldId id="257" r:id="rId5"/>
    <p:sldId id="260" r:id="rId6"/>
    <p:sldId id="261" r:id="rId7"/>
    <p:sldId id="300" r:id="rId8"/>
    <p:sldId id="301" r:id="rId9"/>
    <p:sldId id="364" r:id="rId10"/>
    <p:sldId id="365" r:id="rId11"/>
    <p:sldId id="367" r:id="rId12"/>
    <p:sldId id="368" r:id="rId13"/>
    <p:sldId id="306" r:id="rId14"/>
    <p:sldId id="369" r:id="rId15"/>
    <p:sldId id="302" r:id="rId16"/>
    <p:sldId id="304" r:id="rId17"/>
    <p:sldId id="262" r:id="rId18"/>
    <p:sldId id="370" r:id="rId19"/>
    <p:sldId id="308" r:id="rId20"/>
    <p:sldId id="309" r:id="rId21"/>
    <p:sldId id="366" r:id="rId22"/>
    <p:sldId id="311" r:id="rId23"/>
    <p:sldId id="313" r:id="rId24"/>
    <p:sldId id="312" r:id="rId25"/>
    <p:sldId id="319" r:id="rId26"/>
    <p:sldId id="320" r:id="rId27"/>
    <p:sldId id="315" r:id="rId28"/>
    <p:sldId id="372" r:id="rId29"/>
    <p:sldId id="373" r:id="rId30"/>
    <p:sldId id="374" r:id="rId31"/>
    <p:sldId id="375" r:id="rId32"/>
    <p:sldId id="321" r:id="rId33"/>
    <p:sldId id="322" r:id="rId34"/>
    <p:sldId id="323" r:id="rId35"/>
    <p:sldId id="277" r:id="rId36"/>
    <p:sldId id="415" r:id="rId37"/>
    <p:sldId id="416" r:id="rId38"/>
    <p:sldId id="417" r:id="rId39"/>
    <p:sldId id="340" r:id="rId40"/>
    <p:sldId id="335" r:id="rId41"/>
    <p:sldId id="259" r:id="rId4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786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jpeg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.jpeg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tags" Target="../tags/tag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tags" Target="../tags/tag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tags" Target="../tags/tag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tags" Target="../tags/tag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tags" Target="../tags/tag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tags" Target="../tags/tag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tags" Target="../tags/tag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tags" Target="../tags/tag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tags" Target="../tags/tag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.jpeg"/><Relationship Id="rId1" Type="http://schemas.openxmlformats.org/officeDocument/2006/relationships/tags" Target="../tags/tag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.jpeg"/><Relationship Id="rId1" Type="http://schemas.openxmlformats.org/officeDocument/2006/relationships/tags" Target="../tags/tag3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.jpeg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.jpeg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5000">
              <a:schemeClr val="bg1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F:\2020\4月\散文分专题复习\1_181130224118_4.JPG1_181130224118_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-635"/>
            <a:ext cx="9144000" cy="6858635"/>
          </a:xfrm>
          <a:prstGeom prst="rect">
            <a:avLst/>
          </a:prstGeom>
        </p:spPr>
      </p:pic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815975" y="1469390"/>
            <a:ext cx="7772400" cy="1470025"/>
          </a:xfrm>
        </p:spPr>
        <p:txBody>
          <a:bodyPr anchor="ctr"/>
          <a:p>
            <a:pPr defTabSz="914400">
              <a:buClrTx/>
              <a:buSzTx/>
              <a:buFontTx/>
            </a:pPr>
            <a:r>
              <a:rPr lang="zh-CN" sz="4400" b="1" kern="1200" baseline="0">
                <a:latin typeface="黑体" panose="02010609060101010101" charset="-122"/>
                <a:ea typeface="黑体" panose="02010609060101010101" charset="-122"/>
              </a:rPr>
              <a:t>散文阅读专题复习</a:t>
            </a:r>
            <a:endParaRPr lang="zh-CN" sz="4400" b="1" kern="1200" baseline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248285" y="3136900"/>
            <a:ext cx="8569325" cy="175260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zh-CN" sz="4000" b="1" kern="1200" baseline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  分析表现手法、谈感悟启示</a:t>
            </a:r>
            <a:endParaRPr lang="zh-CN" sz="4000" b="1" kern="1200" baseline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1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270" y="118745"/>
            <a:ext cx="914273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      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7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）惊喜之余，我小心地除去它周围的杂草，作出一个浅坑，浇上水。水很快渗下去了。一阵风过，草面漾出绿色的波浪，薄如蝉翼的娇嫩的紫色在一片绿波中歪着头，带点调皮，却丝毫不知道自己显得很奇特。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8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去年，月圆过四五次后；几经洗劫的小园又一次遭受磨难。园旁小兴土木，盖一座大有用途的小楼。泥土、砖块、钢筋、木条全堆在园里，像是零乱地长出一座座小山，把植物全压在底下。我已习惯了这类景象，知道毁去了以后，总会有新的开始，尽管等的时间会很长。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9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）没想到秋来时，一次走在这崎岖的山路上，忽见土山一侧，透过砖块钢筋伸出几条绿枝，绿枝上，一朵紫色的花正在颤颤地开放！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10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）我的心也震颤起来，一种悲壮的感觉攫住了我。土埋大半截了，还开花！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（1</a:t>
            </a:r>
            <a:r>
              <a:rPr lang="en-US" alt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）土埋大半截了，还开花！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（1</a:t>
            </a:r>
            <a:r>
              <a:rPr lang="en-US" alt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）我跨过障碍，走近去看这朵从重压下挣扎出来的花。仍是娇嫩的薄如蝉翼的花瓣，略有皱折，似乎在花蒂处有一根带子束住，却又舒展自得，它不觉得环境的艰难，更不觉得自己的奇特。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（1</a:t>
            </a:r>
            <a:r>
              <a:rPr lang="en-US" alt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）忽然觉得这是一朵童话的花，拿着它，任何愿望都会实现，因为持有的，是面对一切困难的勇气。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（1</a:t>
            </a:r>
            <a:r>
              <a:rPr lang="en-US" alt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）紫色的流光抛散开来，笼罩了凌乱的工地。那朵花冉冉升起，倚着明亮的紫霞，微笑地看着我。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（1</a:t>
            </a:r>
            <a:r>
              <a:rPr lang="en-US" alt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）今年果然又有一个开始，小园经过整治后，不再以草为主，所以有了对美人蕉的新认识。那株木槿高了许多，枝繁叶茂，但是重阳已届，仍不见花。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（1</a:t>
            </a:r>
            <a:r>
              <a:rPr lang="en-US" alt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6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）我常在它身旁徘徊，期待着震撼了我的那朵花。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sz="1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r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sz="1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节选自《宗璞散文》</a:t>
            </a:r>
            <a:r>
              <a:rPr lang="en-US" sz="1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en-US" sz="1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9143365" cy="6857365"/>
          </a:xfrm>
          <a:prstGeom prst="rect">
            <a:avLst/>
          </a:prstGeom>
        </p:spPr>
      </p:pic>
      <p:sp>
        <p:nvSpPr>
          <p:cNvPr id="4" name="内容占位符 2"/>
          <p:cNvSpPr txBox="1"/>
          <p:nvPr/>
        </p:nvSpPr>
        <p:spPr>
          <a:xfrm>
            <a:off x="223715" y="588471"/>
            <a:ext cx="8698309" cy="3395003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ea typeface="+mn-ea"/>
                <a:cs typeface="+mn-ea"/>
              </a:rPr>
              <a:t>   【 2019 </a:t>
            </a:r>
            <a:r>
              <a:rPr lang="zh-CN" altLang="en-US" sz="2400" b="1" dirty="0" smtClean="0">
                <a:latin typeface="+mn-ea"/>
                <a:ea typeface="+mn-ea"/>
                <a:cs typeface="+mn-ea"/>
              </a:rPr>
              <a:t>黑龙江大庆 </a:t>
            </a:r>
            <a:r>
              <a:rPr lang="en-US" altLang="zh-CN" sz="2400" b="1" dirty="0" smtClean="0">
                <a:latin typeface="+mn-ea"/>
                <a:ea typeface="+mn-ea"/>
                <a:cs typeface="+mn-ea"/>
              </a:rPr>
              <a:t>】</a:t>
            </a:r>
            <a:r>
              <a:rPr lang="zh-CN" altLang="en-US" sz="2400" b="1" dirty="0" smtClean="0">
                <a:latin typeface="+mn-ea"/>
                <a:ea typeface="+mn-ea"/>
                <a:cs typeface="+mn-ea"/>
              </a:rPr>
              <a:t>  文章先说印象中的木槿是平庸的，后说木槿花是</a:t>
            </a:r>
            <a:r>
              <a:rPr lang="en-US" altLang="zh-CN" sz="2400" b="1" dirty="0" smtClean="0">
                <a:latin typeface="+mn-ea"/>
                <a:ea typeface="+mn-ea"/>
                <a:cs typeface="+mn-ea"/>
              </a:rPr>
              <a:t>“</a:t>
            </a:r>
            <a:r>
              <a:rPr lang="zh-CN" altLang="en-US" sz="2400" b="1" dirty="0" smtClean="0">
                <a:latin typeface="+mn-ea"/>
                <a:ea typeface="+mn-ea"/>
                <a:cs typeface="+mn-ea"/>
              </a:rPr>
              <a:t>震撼了我的那朵花</a:t>
            </a:r>
            <a:r>
              <a:rPr lang="en-US" altLang="zh-CN" sz="2400" b="1" dirty="0" smtClean="0">
                <a:latin typeface="+mn-ea"/>
                <a:ea typeface="+mn-ea"/>
                <a:cs typeface="+mn-ea"/>
              </a:rPr>
              <a:t>”</a:t>
            </a:r>
            <a:r>
              <a:rPr lang="zh-CN" altLang="en-US" sz="2400" b="1" dirty="0" smtClean="0">
                <a:latin typeface="+mn-ea"/>
                <a:ea typeface="+mn-ea"/>
                <a:cs typeface="+mn-ea"/>
              </a:rPr>
              <a:t>，这样安排结构使用了什么手法？有何妙处？请结合文章内容简要分析</a:t>
            </a:r>
            <a:r>
              <a:rPr lang="zh-CN" altLang="zh-CN" sz="2400" b="1" dirty="0" smtClean="0">
                <a:latin typeface="+mn-ea"/>
                <a:ea typeface="+mn-ea"/>
                <a:cs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  <a:cs typeface="+mn-ea"/>
              </a:rPr>
              <a:t>2</a:t>
            </a:r>
            <a:r>
              <a:rPr lang="zh-CN" altLang="zh-CN" sz="2400" b="1" dirty="0" smtClean="0">
                <a:latin typeface="+mn-ea"/>
                <a:ea typeface="+mn-ea"/>
                <a:cs typeface="+mn-ea"/>
              </a:rPr>
              <a:t>分）</a:t>
            </a:r>
            <a:endParaRPr lang="zh-CN" altLang="zh-CN" sz="2400" b="1" dirty="0" smtClean="0">
              <a:latin typeface="+mn-ea"/>
              <a:ea typeface="+mn-ea"/>
              <a:cs typeface="+mn-ea"/>
            </a:endParaRPr>
          </a:p>
          <a:p>
            <a:pPr marL="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          </a:t>
            </a:r>
            <a:endParaRPr lang="zh-CN" altLang="en-US" sz="2400" b="1" dirty="0" smtClean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pPr marL="342900" algn="l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方法：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表现手法+内容（语境）+情感</a:t>
            </a:r>
            <a:endParaRPr lang="zh-CN" altLang="en-US" sz="2800" b="1" dirty="0" smtClean="0">
              <a:solidFill>
                <a:srgbClr val="FF0000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endParaRPr sz="2400" b="1">
              <a:latin typeface="+mn-ea"/>
              <a:ea typeface="+mn-ea"/>
              <a:cs typeface="+mn-ea"/>
            </a:endParaRPr>
          </a:p>
          <a:p>
            <a:pPr marL="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r>
              <a:rPr sz="2400" b="1">
                <a:latin typeface="+mn-ea"/>
                <a:ea typeface="+mn-ea"/>
                <a:cs typeface="+mn-ea"/>
                <a:sym typeface="+mn-ea"/>
              </a:rPr>
              <a:t>   本文运用了……手法，写出了……内容，表达了……感情（起到了……作用）。</a:t>
            </a:r>
            <a:endParaRPr lang="en-US" altLang="zh-CN" sz="2400" b="1" dirty="0" smtClean="0">
              <a:latin typeface="+mn-ea"/>
              <a:ea typeface="+mn-ea"/>
              <a:cs typeface="+mn-e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endParaRPr kumimoji="0" lang="en-US" altLang="zh-CN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9143365" cy="6857365"/>
          </a:xfrm>
          <a:prstGeom prst="rect">
            <a:avLst/>
          </a:prstGeom>
        </p:spPr>
      </p:pic>
      <p:sp>
        <p:nvSpPr>
          <p:cNvPr id="4" name="内容占位符 2"/>
          <p:cNvSpPr txBox="1"/>
          <p:nvPr/>
        </p:nvSpPr>
        <p:spPr>
          <a:xfrm>
            <a:off x="223715" y="588471"/>
            <a:ext cx="8698309" cy="3395003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ea typeface="+mn-ea"/>
                <a:cs typeface="+mn-ea"/>
              </a:rPr>
              <a:t>   【 2019 </a:t>
            </a:r>
            <a:r>
              <a:rPr lang="zh-CN" altLang="en-US" sz="2400" b="1" dirty="0" smtClean="0">
                <a:latin typeface="+mn-ea"/>
                <a:ea typeface="+mn-ea"/>
                <a:cs typeface="+mn-ea"/>
              </a:rPr>
              <a:t>黑龙江大庆 </a:t>
            </a:r>
            <a:r>
              <a:rPr lang="en-US" altLang="zh-CN" sz="2400" b="1" dirty="0" smtClean="0">
                <a:latin typeface="+mn-ea"/>
                <a:ea typeface="+mn-ea"/>
                <a:cs typeface="+mn-ea"/>
              </a:rPr>
              <a:t>】</a:t>
            </a:r>
            <a:r>
              <a:rPr lang="zh-CN" altLang="en-US" sz="2400" b="1" dirty="0" smtClean="0">
                <a:latin typeface="+mn-ea"/>
                <a:ea typeface="+mn-ea"/>
                <a:cs typeface="+mn-ea"/>
              </a:rPr>
              <a:t>  文章先说印象中的木槿是平庸的，后说木槿花是</a:t>
            </a:r>
            <a:r>
              <a:rPr lang="en-US" altLang="zh-CN" sz="2400" b="1" dirty="0" smtClean="0">
                <a:latin typeface="+mn-ea"/>
                <a:ea typeface="+mn-ea"/>
                <a:cs typeface="+mn-ea"/>
              </a:rPr>
              <a:t>“</a:t>
            </a:r>
            <a:r>
              <a:rPr lang="zh-CN" altLang="en-US" sz="2400" b="1" dirty="0" smtClean="0">
                <a:latin typeface="+mn-ea"/>
                <a:ea typeface="+mn-ea"/>
                <a:cs typeface="+mn-ea"/>
              </a:rPr>
              <a:t>震撼了我的那朵花</a:t>
            </a:r>
            <a:r>
              <a:rPr lang="en-US" altLang="zh-CN" sz="2400" b="1" dirty="0" smtClean="0">
                <a:latin typeface="+mn-ea"/>
                <a:ea typeface="+mn-ea"/>
                <a:cs typeface="+mn-ea"/>
              </a:rPr>
              <a:t>”</a:t>
            </a:r>
            <a:r>
              <a:rPr lang="zh-CN" altLang="en-US" sz="2400" b="1" dirty="0" smtClean="0">
                <a:latin typeface="+mn-ea"/>
                <a:ea typeface="+mn-ea"/>
                <a:cs typeface="+mn-ea"/>
              </a:rPr>
              <a:t>，这样安排结构使用了什么手法？有何妙处？请结合文章内容简要分析</a:t>
            </a:r>
            <a:r>
              <a:rPr lang="zh-CN" altLang="zh-CN" sz="2400" b="1" dirty="0" smtClean="0">
                <a:latin typeface="+mn-ea"/>
                <a:ea typeface="+mn-ea"/>
                <a:cs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  <a:cs typeface="+mn-ea"/>
              </a:rPr>
              <a:t>2</a:t>
            </a:r>
            <a:r>
              <a:rPr lang="zh-CN" altLang="zh-CN" sz="2400" b="1" dirty="0" smtClean="0">
                <a:latin typeface="+mn-ea"/>
                <a:ea typeface="+mn-ea"/>
                <a:cs typeface="+mn-ea"/>
              </a:rPr>
              <a:t>分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   </a:t>
            </a:r>
            <a:endParaRPr lang="zh-CN" altLang="en-US" sz="2400" b="1" dirty="0" smtClean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pPr marL="342900" algn="l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方法：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表现手法+内容（语境）+情感</a:t>
            </a:r>
            <a:endParaRPr sz="2400" b="1">
              <a:latin typeface="+mn-ea"/>
              <a:ea typeface="+mn-ea"/>
              <a:cs typeface="+mn-ea"/>
            </a:endParaRPr>
          </a:p>
          <a:p>
            <a:pPr marL="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r>
              <a:rPr sz="2400" b="1">
                <a:latin typeface="+mn-ea"/>
                <a:ea typeface="+mn-ea"/>
                <a:cs typeface="+mn-ea"/>
                <a:sym typeface="+mn-ea"/>
              </a:rPr>
              <a:t>   本文运用了……手法，写出了……内容，表达了……感情（起到了……作用）。</a:t>
            </a:r>
            <a:endParaRPr sz="2400" b="1">
              <a:latin typeface="+mn-ea"/>
              <a:ea typeface="+mn-ea"/>
              <a:cs typeface="+mn-ea"/>
              <a:sym typeface="+mn-ea"/>
            </a:endParaRPr>
          </a:p>
          <a:p>
            <a:pPr marL="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【答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案</a:t>
            </a:r>
            <a:r>
              <a:rPr lang="en-US" altLang="zh-CN" sz="2400" b="1" dirty="0" smtClean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】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作者采用欲扬先抑的手法，用前后对木槿的认识和情感作对比，表现出木槿的平凡朴实、乐于抗争、乐观自信的美好品质，同时令文章曲折有致，增强读者强烈的阅读兴趣。</a:t>
            </a:r>
            <a:endParaRPr lang="en-US" altLang="zh-CN" sz="2400" b="1" dirty="0" smtClean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1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8425" y="479425"/>
            <a:ext cx="9142730" cy="6277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609600" algn="l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solidFill>
                  <a:srgbClr val="FF0000"/>
                </a:solidFill>
                <a:ea typeface="宋体" panose="02010600030101010101" pitchFamily="2" charset="-122"/>
              </a:rPr>
              <a:t>练  习：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                              </a:t>
            </a:r>
            <a:endParaRPr lang="en-US" alt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57200" algn="ctr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r>
              <a:rPr sz="1800" b="1">
                <a:sym typeface="+mn-ea"/>
              </a:rPr>
              <a:t>壶口的黄河</a:t>
            </a:r>
            <a:endParaRPr sz="1800" b="1">
              <a:sym typeface="+mn-ea"/>
            </a:endParaRPr>
          </a:p>
          <a:p>
            <a:pPr indent="457200" algn="ctr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 b="1">
                <a:sym typeface="+mn-ea"/>
              </a:rPr>
              <a:t>肖铁</a:t>
            </a:r>
            <a:endParaRPr sz="1800" b="1"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 b="1">
                <a:sym typeface="+mn-ea"/>
              </a:rPr>
              <a:t>①在中国看水，看中国的水，最好到黄河。九寨沟的水显得太清秀，俏得有些西方的味道；太湖的水又有点小，文人味太重，不像是水，倒像是供人把玩的装饰物。也许，中国的水应是黄色的，和我们中国人的皮肤一样；而黄河也只有到了这儿，才成了真正的黄河！</a:t>
            </a:r>
            <a:endParaRPr sz="1800" b="1"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 b="1">
                <a:sym typeface="+mn-ea"/>
              </a:rPr>
              <a:t>②车行山谷中，远远听便听见阵阵低沉的轰鸣，在左右山壁间碰撞，心也随之律动，未见其影，先闻其声，知道壶口到了。</a:t>
            </a:r>
            <a:endParaRPr sz="1800" b="1"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 b="1">
                <a:sym typeface="+mn-ea"/>
              </a:rPr>
              <a:t>③天渐渐成了黄色，水汽丰富得似乎凭空能捏出一担汗来。</a:t>
            </a:r>
            <a:endParaRPr sz="1800" b="1"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 b="1">
                <a:sym typeface="+mn-ea"/>
              </a:rPr>
              <a:t>④等真正站在她的旁边，所有的人都惊呆了：地竟陷下一层，天也高了一尺，山谷形似壶嘴，水若浊酒，倾泻而下，一仰难尽的气势，充溢胸口，心跳得能蹦出来，耳朵渐渐聋了，只能看见对方开口，却听不见声音；眼也花了，弥漫着的皆是黄色的旋涡，像是从河里蒸腾地上升，又像是奋不顾身地下降。河底升起硝烟一样的股股黄雾，天宇间充涨着黄色带水的颗粒，碰撞在脸上，散发在天上。脑子里一片空白，什么也不敢想，只看着山被水层层劈开，天也被这股黄流斩断。水从天而降，拍打在谷底，响遏在云里。</a:t>
            </a:r>
            <a:endParaRPr sz="1800" b="1"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 b="1">
                <a:sym typeface="+mn-ea"/>
              </a:rPr>
              <a:t>⑤想黄河从巴颜喀拉山流下的时候，水也该是清的吧？毕竟是雪水的汇集，是上天的洗礼；下游也会清些，因为地势渐平，流速渐缓，黄沙也会慢慢沉在河底。可你看看现在的黄河，刚刚从黄土高原的千沟万壑流过，厚重得带着大地的表皮，圣水也染上了中国的颜色，水里一定还有与大地摩擦而生的余势，当然还有陕北的信天游溶在里面，歌曲带着水旋转。黄河在这里最黄，金黄得如同太阳也落在里面。</a:t>
            </a:r>
            <a:endParaRPr sz="1800" b="1"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sz="1800" b="1"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1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270" y="118745"/>
            <a:ext cx="914273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      </a:t>
            </a:r>
            <a:r>
              <a:rPr sz="1800" b="1">
                <a:sym typeface="+mn-ea"/>
              </a:rPr>
              <a:t>⑥黄河之水天上来，如果说往前往后的黄河都是平面的话，到了壶口，黄河一下子像愤怒像高昂像要直抒胸臆地站了起来。这时的黄河，是立体的黄河了，像猴子站立起来是人进化的重要标志，黄河站立起来也是一个飞跃，就像个顶天立地的人活了。活了便要说话，那浪涛卷起雷鸣般的吼声，便是她第一声啼哭，第一声就不同凡响。注视着从上而下的水，第一次看到自然里的生命在毫无羁绊的状态下的兴奋和放纵。那啪啪的水击之声便是欢笑，真正的快感，真正的淋漓尽致。看久了，心也会溶进那飞溅的黄色水流里。</a:t>
            </a:r>
            <a:endParaRPr sz="1800" b="1"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 b="1">
                <a:sym typeface="+mn-ea"/>
              </a:rPr>
              <a:t>⑦抬起头，极目四望，北方，阳光打过去，一片白色，水和天连在一起，汪洋恣肆在那里；下游，水会渐渐宽阔，毕竟快到海了，快到生命的终结抑或是升华的地方了；便也心平气和。只有在这里，给予黄河的天地竟仅仅小到一个壶口，考验也就在这里了。过去了，黄河便拐了一直角，再往后便没有什么能挡住她的了，一泻千里，奔流到海不复还。看看空中的水汽，听听大地的回音，便会知道黄河的自信和决心。跃过去，一跃就是五千年，或七十万年，或是一百七十万年，肯定还要久远。司马迁会不会从这里受到了鼓舞，而将那汉代的竹简要写尽写穿？易水该是黄河的分支吧，要不荆轲怎么会有壮士一去不复还的气概和性格？</a:t>
            </a:r>
            <a:endParaRPr sz="1800" b="1"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 b="1">
                <a:sym typeface="+mn-ea"/>
              </a:rPr>
              <a:t>⑧这才是中国的黄河。西南就是周文王的岐山，就是周武王的丰镐，就是大秦的咸阳，就是盛唐的长安。半坡人该是在这儿舀过水吧？秦嬴政该是从这里出过兵饮过马吧；有这样的水，还有什么可怕的呢？还有什么不可征服的呢？</a:t>
            </a:r>
            <a:endParaRPr sz="1800" b="1"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 b="1">
                <a:sym typeface="+mn-ea"/>
              </a:rPr>
              <a:t>⑨路德维希①为尼罗河作传，也该有人为黄河作传的，那应是中国人的自传。</a:t>
            </a:r>
            <a:endParaRPr sz="1800" b="1"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sz="1800" b="1"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 b="1">
                <a:sym typeface="+mn-ea"/>
              </a:rPr>
              <a:t>[注]　①埃米尔·路德维希(1881～1948)，德国著名传记作家，著《地中海传》《尼罗河传》等。</a:t>
            </a:r>
            <a:endParaRPr sz="1800" b="1"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sz="1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635" y="0"/>
            <a:ext cx="9143365" cy="68573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61645" y="326390"/>
            <a:ext cx="80067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</a:rPr>
              <a:t>第④段</a:t>
            </a:r>
            <a:r>
              <a:rPr sz="2800" b="1">
                <a:ea typeface="宋体" panose="02010600030101010101" pitchFamily="2" charset="-122"/>
              </a:rPr>
              <a:t>中</a:t>
            </a:r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</a:rPr>
              <a:t>通过</a:t>
            </a:r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</a:rPr>
              <a:t>主观感受来写</a:t>
            </a:r>
            <a:r>
              <a:rPr sz="2800" b="1">
                <a:ea typeface="宋体" panose="02010600030101010101" pitchFamily="2" charset="-122"/>
              </a:rPr>
              <a:t>壶口的黄河，主要运用了什么表现手法？这样写有什么好处？</a:t>
            </a:r>
            <a:endParaRPr sz="2800" b="1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1400" y="1592580"/>
            <a:ext cx="6846570" cy="4043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algn="l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方法：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表现手法+内容（语境）+情感</a:t>
            </a:r>
            <a:endParaRPr sz="2400" b="1">
              <a:latin typeface="+mn-ea"/>
              <a:ea typeface="+mn-ea"/>
              <a:cs typeface="+mn-ea"/>
            </a:endParaRPr>
          </a:p>
          <a:p>
            <a:pPr marL="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r>
              <a:rPr sz="2400" b="1">
                <a:latin typeface="+mn-ea"/>
                <a:ea typeface="+mn-ea"/>
                <a:cs typeface="+mn-ea"/>
                <a:sym typeface="+mn-ea"/>
              </a:rPr>
              <a:t>   本文运用了……手法，写出了……内容，表达了……感情（起到了……作用）。</a:t>
            </a:r>
            <a:endParaRPr lang="en-US" altLang="zh-CN" sz="2400" b="1" dirty="0" smtClean="0">
              <a:latin typeface="+mn-ea"/>
              <a:ea typeface="+mn-ea"/>
              <a:cs typeface="+mn-ea"/>
            </a:endParaRPr>
          </a:p>
          <a:p>
            <a:pPr indent="266700"/>
            <a:endParaRPr lang="zh-CN" altLang="zh-CN" sz="2400" b="1" dirty="0" smtClean="0">
              <a:solidFill>
                <a:srgbClr val="FF0000"/>
              </a:solidFill>
            </a:endParaRPr>
          </a:p>
          <a:p>
            <a:pPr indent="266700"/>
            <a:endParaRPr lang="zh-CN" altLang="zh-CN" sz="2400" dirty="0" smtClean="0">
              <a:solidFill>
                <a:srgbClr val="333333"/>
              </a:solidFill>
              <a:ea typeface="宋体" panose="02010600030101010101" pitchFamily="2" charset="-122"/>
              <a:sym typeface="+mn-ea"/>
            </a:endParaRPr>
          </a:p>
          <a:p>
            <a:pPr indent="266700"/>
            <a:r>
              <a:rPr lang="zh-CN" altLang="zh-CN" sz="2400" b="1" dirty="0" smtClean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提示：①善于从题干中得到启示。</a:t>
            </a:r>
            <a:endParaRPr lang="zh-CN" altLang="zh-CN" sz="2400" b="1" dirty="0" smtClean="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  <a:p>
            <a:pPr indent="266700"/>
            <a:endParaRPr lang="zh-CN" altLang="zh-CN" sz="2400" b="1" dirty="0" smtClean="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  <a:p>
            <a:pPr indent="266700"/>
            <a:r>
              <a:rPr lang="zh-CN" altLang="zh-CN" sz="2400" b="1" dirty="0" smtClean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       ②善于从文章中心主旨这个角度思考。</a:t>
            </a:r>
            <a:endParaRPr lang="zh-CN" altLang="zh-CN" sz="2400" b="1" dirty="0" smtClean="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  <a:p>
            <a:pPr indent="266700"/>
            <a:endParaRPr lang="zh-CN" altLang="zh-CN" sz="2400" b="1" dirty="0" smtClean="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635" y="0"/>
            <a:ext cx="9143365" cy="68573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74980" y="184785"/>
            <a:ext cx="80067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sz="2800" b="1">
                <a:ea typeface="宋体" panose="02010600030101010101" pitchFamily="2" charset="-122"/>
              </a:rPr>
              <a:t>第④段中通过主观感受来写壶口的黄河，主要运用了什么表现手法？这样写有什么好处？</a:t>
            </a:r>
            <a:endParaRPr sz="2800" b="1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2570" y="1137920"/>
            <a:ext cx="8900160" cy="5445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algn="l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方法：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表现手法+内容（语境）+情感</a:t>
            </a:r>
            <a:endParaRPr sz="2400" b="1">
              <a:latin typeface="+mn-ea"/>
              <a:ea typeface="+mn-ea"/>
              <a:cs typeface="+mn-ea"/>
            </a:endParaRPr>
          </a:p>
          <a:p>
            <a:pPr marL="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r>
              <a:rPr sz="2400" b="1">
                <a:latin typeface="+mn-ea"/>
                <a:ea typeface="+mn-ea"/>
                <a:cs typeface="+mn-ea"/>
                <a:sym typeface="+mn-ea"/>
              </a:rPr>
              <a:t>   本文运用了……手法，写出了……内容，表达了……感情（起到了……作用）。</a:t>
            </a:r>
            <a:endParaRPr sz="2400" b="1">
              <a:latin typeface="+mn-ea"/>
              <a:ea typeface="+mn-ea"/>
              <a:cs typeface="+mn-ea"/>
              <a:sym typeface="+mn-ea"/>
            </a:endParaRPr>
          </a:p>
          <a:p>
            <a:pPr marL="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endParaRPr sz="2400" b="1">
              <a:latin typeface="+mn-ea"/>
              <a:ea typeface="+mn-ea"/>
              <a:cs typeface="+mn-ea"/>
              <a:sym typeface="+mn-ea"/>
            </a:endParaRPr>
          </a:p>
          <a:p>
            <a:pPr marL="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/>
              <a:defRPr/>
            </a:pPr>
            <a:r>
              <a:rPr lang="en-US" altLang="zh-CN" sz="2400" b="1" dirty="0" smtClean="0">
                <a:latin typeface="+mn-ea"/>
                <a:ea typeface="+mn-ea"/>
                <a:cs typeface="+mn-ea"/>
              </a:rPr>
              <a:t>答案</a:t>
            </a:r>
            <a:r>
              <a:rPr lang="zh-CN" altLang="en-US" sz="2400" b="1" dirty="0" smtClean="0">
                <a:latin typeface="+mn-ea"/>
                <a:ea typeface="+mn-ea"/>
                <a:cs typeface="+mn-ea"/>
              </a:rPr>
              <a:t>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①主要是运用侧面烘托(或衬托)的手法。</a:t>
            </a:r>
            <a:endParaRPr lang="en-US" altLang="zh-CN" sz="2400" b="1" dirty="0" smtClean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pPr marL="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   ②此处通过渲染主观感受(如心跳、耳聋、眼花、脑子空白等)来写壶口的黄河，</a:t>
            </a:r>
            <a:endParaRPr lang="en-US" altLang="zh-CN" sz="2400" b="1" dirty="0" smtClean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pPr marL="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   </a:t>
            </a:r>
            <a:r>
              <a:rPr lang="en-US" altLang="zh-CN" sz="2400" b="1" dirty="0" smtClean="0">
                <a:solidFill>
                  <a:srgbClr val="FF0000"/>
                </a:solidFill>
                <a:latin typeface="Calibri" panose="020F0502020204030204" charset="0"/>
                <a:ea typeface="+mn-ea"/>
                <a:cs typeface="+mn-ea"/>
              </a:rPr>
              <a:t>③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从侧面烘托突出(强调)壶口黄河的气势与生命力，给人如临其境的现场感。</a:t>
            </a:r>
            <a:endParaRPr lang="en-US" altLang="zh-CN" sz="2400" b="1" dirty="0" smtClean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1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0" y="0"/>
            <a:ext cx="9142730" cy="6831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609600" algn="l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                              </a:t>
            </a:r>
            <a:endParaRPr lang="en-US" alt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                                             </a:t>
            </a:r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别样山茶红</a:t>
            </a:r>
            <a:endParaRPr 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①虽然被称为“春城”，但昆明的冬天也并非总是云柔风软、艳阳高照。只要寒流悄然来袭，便会乌云笼罩、气温骤降，使得街巷庭院披戴的明丽和心头身外缭绕的暖意顿时荡然无存。举目四望，山寒水瘦、翠敛红萎，一派晦暗阴沉。</a:t>
            </a:r>
            <a:endParaRPr 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②但即使在这样的寒凉和萧瑟里，也能看到一丛丛蔓延开去的高傲和矜持。它们不在乎高原十天半月就打一次的冷噤，肆无忌惮地葱绿着，浓墨重彩地妍丽着。</a:t>
            </a:r>
            <a:endParaRPr 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③那是山茶。在昆明东北郊呜凤山金殿风景名胜区的山茶园里，即使天寒地冻，它们仍枝繁叶茂，千株万株喷红吐白，一如既往波光潋滟。</a:t>
            </a:r>
            <a:endParaRPr 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④是的，在百花之中，山茶是最持久的灿烂。从5月中旬开始，一种叶像杜鹃叶、花像杜鹃花的山茶就率先在金殿山茶园绽放了。看着漫山遍野的浓绿被撕开一个口子，殷红汩汩涌流，又漫漶开去，黏黏地湿了一片天地，在万绿丛中添一抹血红，生发的该是一种什么祥的伤感？而一年中最早的山茶花汛，是由这种一度濒临灭绝、极其珍稀的杜鹃红山茶肇始，又不免激动人心。这一波红潮一直延展到9月。</a:t>
            </a:r>
            <a:endParaRPr 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⑤接下来在金殿山茶园看到的悦目色彩是茶梅。它也是山茶的一种，花多为白色或粉红色，瑰丽而淡雅。茶梅10月开放，花期持续到12月。凋谢时，片片花瓣随风飘飞，漫起一袭彩色雨雾，铺下一块斑斓花毯。</a:t>
            </a:r>
            <a:endParaRPr 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⑥有趣的是，它的香消玉殒，宣告的却是各色常规山茶的怒放。一时间，恨天高、童子面、朱砂紫袍、雪姣、十八学士、六角大红、赤丹、状元红……如盅如碗、如钵如盆，姹紫嫣红、浅淡深浓，争奇斗艳、各不相让。茶梅用它满地的落红真正实现了“化作春泥更护花”。而那被铺地锦绣托起的云霞，一直燃烧到次年4月底。到了5月，杜鹃红山茶就又轮回着开始了新一拨的激情涌动。</a:t>
            </a:r>
            <a:endParaRPr 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1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270" y="167005"/>
            <a:ext cx="914273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algn="l">
              <a:lnSpc>
                <a:spcPts val="2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    </a:t>
            </a:r>
            <a:r>
              <a:rPr lang="zh-CN" sz="1600" b="1">
                <a:solidFill>
                  <a:srgbClr val="000000"/>
                </a:solidFill>
                <a:sym typeface="+mn-ea"/>
              </a:rPr>
              <a:t>⑦可以说，这里一年四季茶花开不断，正应了清代李笠翁（李渔）的评价：“具松柏之骨，挟桃李之姿，历春夏秋冬如一日，殆草木而神仙者乎？”</a:t>
            </a:r>
            <a:endParaRPr lang="zh-CN" sz="1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06400" algn="l">
              <a:lnSpc>
                <a:spcPts val="2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⑧</a:t>
            </a:r>
            <a:r>
              <a:rPr lang="zh-CN" sz="1600" b="1">
                <a:solidFill>
                  <a:srgbClr val="000000"/>
                </a:solidFill>
                <a:sym typeface="+mn-ea"/>
              </a:rPr>
              <a:t>在云南，山荼还是扎根于深远时光中的璀璨。公元898年绘制的《南诏图传》中，它就出现在南诏王细奴罗家里。现存最古老的云南山茶，也许应数生长在楚雄紫溪山功德林的“紫溪茶”，树龄六百五十多年。而丽江玉龙雪山东麓的玉峰寺院内一年能开上万朵花、荫地面积全国最大的“茶花王”，树龄大约五百年。大理巍宝山灵官殿的桂叶银红，高18．88米，是世界最高的茶花，树龄也近四百年。</a:t>
            </a:r>
            <a:endParaRPr lang="zh-CN" sz="1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06400" algn="l">
              <a:lnSpc>
                <a:spcPts val="2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⑨</a:t>
            </a:r>
            <a:r>
              <a:rPr lang="zh-CN" sz="1600" b="1">
                <a:solidFill>
                  <a:srgbClr val="000000"/>
                </a:solidFill>
                <a:sym typeface="+mn-ea"/>
              </a:rPr>
              <a:t>让我对山荼之美有所顿悟的，却是这样一件事。</a:t>
            </a:r>
            <a:endParaRPr lang="zh-CN" sz="1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06400" algn="l">
              <a:lnSpc>
                <a:spcPts val="2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1">
                <a:solidFill>
                  <a:srgbClr val="000000"/>
                </a:solidFill>
                <a:sym typeface="+mn-ea"/>
              </a:rPr>
              <a:t>⑩那天，我去郊区农村看望一位妻、儿早逝的独身老人。他的家，院墙多处泥块脱落，屋顶瓦沟枯草抖索。从厢房到堂屋，说话有回音却看不清周围堆放了些什么。但我们还是不期而遇或者说狭路相连了，与山茶。它们一盆挨一盆摆放在地面坑坑洼洼的院子一角，绿叶像海水漾波，红花像火焰腾跳，拥挤着，喧嚷着，摇头摆脸，超越了这里的破败、空旷、凌乱、昏暗，那么醒目、夺目、灼目，迸溅出满腔欢喜，流溢出盈盈暖意，使得原本可能死气沉沉的一隅平添活泼生机。</a:t>
            </a:r>
            <a:endParaRPr lang="zh-CN" sz="1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06400" algn="l">
              <a:lnSpc>
                <a:spcPts val="2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1">
                <a:solidFill>
                  <a:srgbClr val="000000"/>
                </a:solidFill>
                <a:sym typeface="+mn-ea"/>
              </a:rPr>
              <a:t>11老人告诉我，他从小爱花。这些山茶是他在心情好时种下的，每天都要来仔细地照看。山茶活了，长高了，枝繁叶茂了，好心情也就随之常驻常在了：山茶打苞了，骨朵饱满了、绽裂了，笑容也就随之在梦里开花。“今年，我还把它们一盆盆送到金殿去参加茶花展览了哩。”想不到老人对美的追求如此炽烈。是对山茶的爱，戳破了缠裹他的孤独，烧掉了包围他的凄凉。就是这生命中最原初的牵挂，鼓舞着他重构自己的人生。</a:t>
            </a:r>
            <a:endParaRPr lang="zh-CN" sz="1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06400" algn="l">
              <a:lnSpc>
                <a:spcPts val="2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1">
                <a:solidFill>
                  <a:srgbClr val="000000"/>
                </a:solidFill>
                <a:sym typeface="+mn-ea"/>
              </a:rPr>
              <a:t>12云南的山茶之所以特别多，特别绚烂，大多源于人工的精心种植，栽培养护。尽管栽护它的人境遇会有不同，但他们栽下的都是对于美的不竭的追寻，养护的都是对于美的永恒的渴求。</a:t>
            </a:r>
            <a:endParaRPr lang="zh-CN" sz="1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06400" algn="l">
              <a:lnSpc>
                <a:spcPts val="2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1">
                <a:solidFill>
                  <a:srgbClr val="000000"/>
                </a:solidFill>
                <a:sym typeface="+mn-ea"/>
              </a:rPr>
              <a:t>13别样山茶别样红，一枝一叶总关情。</a:t>
            </a:r>
            <a:endParaRPr lang="zh-CN" sz="1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06400" algn="l">
              <a:lnSpc>
                <a:spcPts val="2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1">
                <a:solidFill>
                  <a:srgbClr val="000000"/>
                </a:solidFill>
                <a:sym typeface="+mn-ea"/>
              </a:rPr>
              <a:t>（摘自《人民日报》2015年，有删改）</a:t>
            </a:r>
            <a:endParaRPr lang="zh-CN" sz="1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06400" algn="l">
              <a:lnSpc>
                <a:spcPts val="2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 b="1">
                <a:solidFill>
                  <a:srgbClr val="000000"/>
                </a:solidFill>
                <a:sym typeface="+mn-ea"/>
              </a:rPr>
              <a:t>【注】漫漶：形容文字、图画等因磨损或浸水受潮而模糊不清。</a:t>
            </a:r>
            <a:endParaRPr lang="zh-CN" sz="1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en-US" sz="16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365" cy="6857365"/>
          </a:xfrm>
          <a:prstGeom prst="rect">
            <a:avLst/>
          </a:prstGeom>
        </p:spPr>
      </p:pic>
      <p:sp>
        <p:nvSpPr>
          <p:cNvPr id="12291" name="Text Box 3"/>
          <p:cNvSpPr txBox="1"/>
          <p:nvPr/>
        </p:nvSpPr>
        <p:spPr>
          <a:xfrm>
            <a:off x="179705" y="2331085"/>
            <a:ext cx="8785225" cy="237998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55000"/>
              </a:lnSpc>
            </a:pP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答案：托物言志（或象征、借物抒情）；表达了作者对山茶的喜爱，对美的不竭追寻和永恒渴求。（</a:t>
            </a:r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3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分）</a:t>
            </a:r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2292" name="Rectangle 4"/>
          <p:cNvSpPr/>
          <p:nvPr/>
        </p:nvSpPr>
        <p:spPr>
          <a:xfrm>
            <a:off x="179388" y="549275"/>
            <a:ext cx="8785225" cy="10763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本文主要采用了哪种写作手法？表达了作者怎样的思想感情？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9143365" cy="68573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76860" y="977265"/>
            <a:ext cx="8589645" cy="4194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600"/>
              </a:lnSpc>
            </a:pPr>
            <a:r>
              <a:rPr lang="zh-CN" sz="4800" b="1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学习目标</a:t>
            </a:r>
            <a:endParaRPr lang="zh-CN" sz="4800" b="1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>
              <a:lnSpc>
                <a:spcPts val="6600"/>
              </a:lnSpc>
            </a:pPr>
            <a:r>
              <a:rPr lang="zh-CN" sz="3800" b="1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 1.了解散文常用的表现手法及常考题型，学会分析文章表现手法。</a:t>
            </a:r>
            <a:endParaRPr lang="zh-CN" sz="3800" b="1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>
              <a:lnSpc>
                <a:spcPts val="6600"/>
              </a:lnSpc>
            </a:pPr>
            <a:r>
              <a:rPr lang="zh-CN" altLang="en-US" sz="3800" b="1"/>
              <a:t>       2.能体会文章深刻意蕴，结合生活体验，简要阐述自己的感悟。</a:t>
            </a:r>
            <a:endParaRPr lang="zh-CN" altLang="en-US" sz="3800"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9143365" cy="68573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37870" y="802640"/>
            <a:ext cx="7668260" cy="3938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6870" algn="ctr"/>
            <a:r>
              <a:rPr lang="zh-CN" sz="3200" b="1">
                <a:latin typeface="Calibri" panose="020F0502020204030204" charset="0"/>
                <a:ea typeface="宋体" panose="02010600030101010101" pitchFamily="2" charset="-122"/>
              </a:rPr>
              <a:t>考点二：分析描写方法，把握各自作用</a:t>
            </a:r>
            <a:endParaRPr lang="zh-CN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56870"/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[</a:t>
            </a:r>
            <a:r>
              <a:rPr lang="zh-CN" sz="3200" b="1">
                <a:latin typeface="Calibri" panose="020F0502020204030204" charset="0"/>
                <a:ea typeface="宋体" panose="02010600030101010101" pitchFamily="2" charset="-122"/>
              </a:rPr>
              <a:t>常考题型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en-US" sz="3200">
                <a:latin typeface="宋体" panose="02010600030101010101" pitchFamily="2" charset="-122"/>
                <a:ea typeface="宋体" panose="02010600030101010101" pitchFamily="2" charset="-122"/>
              </a:rPr>
              <a:t>    </a:t>
            </a:r>
            <a:r>
              <a:rPr sz="3000">
                <a:ea typeface="宋体" panose="02010600030101010101" pitchFamily="2" charset="-122"/>
              </a:rPr>
              <a:t>1.本文(本段、本句)运用了何种描写方法来刻画人物？有何效果?</a:t>
            </a:r>
            <a:endParaRPr sz="3000">
              <a:ea typeface="宋体" panose="02010600030101010101" pitchFamily="2" charset="-122"/>
            </a:endParaRPr>
          </a:p>
          <a:p>
            <a:pPr indent="762000"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sz="3000">
                <a:ea typeface="宋体" panose="02010600030101010101" pitchFamily="2" charset="-122"/>
              </a:rPr>
              <a:t>2.本文(本段、本句)中的景物描写有何作用？</a:t>
            </a:r>
            <a:endParaRPr sz="30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9143365" cy="68573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38505" y="344805"/>
            <a:ext cx="7668260" cy="5846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6870" algn="ctr"/>
            <a:r>
              <a:rPr lang="zh-CN" sz="3200" b="1">
                <a:latin typeface="Calibri" panose="020F0502020204030204" charset="0"/>
                <a:ea typeface="宋体" panose="02010600030101010101" pitchFamily="2" charset="-122"/>
              </a:rPr>
              <a:t>考点二：</a:t>
            </a:r>
            <a:r>
              <a:rPr lang="zh-CN" sz="3200" b="1">
                <a:latin typeface="Calibri" panose="020F0502020204030204" charset="0"/>
                <a:sym typeface="+mn-ea"/>
              </a:rPr>
              <a:t>分析描写方法，把握各自作用</a:t>
            </a:r>
            <a:endParaRPr lang="zh-CN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56870"/>
            <a:endParaRPr 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56870"/>
            <a:r>
              <a:rPr sz="3200" b="1">
                <a:ea typeface="宋体" panose="02010600030101010101" pitchFamily="2" charset="-122"/>
              </a:rPr>
              <a:t>[方法总结]</a:t>
            </a:r>
            <a:r>
              <a:rPr lang="en-US" sz="3200">
                <a:latin typeface="宋体" panose="02010600030101010101" pitchFamily="2" charset="-122"/>
                <a:ea typeface="宋体" panose="02010600030101010101" pitchFamily="2" charset="-122"/>
              </a:rPr>
              <a:t>    </a:t>
            </a:r>
            <a:r>
              <a:rPr sz="3000">
                <a:ea typeface="宋体" panose="02010600030101010101" pitchFamily="2" charset="-122"/>
              </a:rPr>
              <a:t>1.人物描写手法及作用</a:t>
            </a:r>
            <a:endParaRPr sz="3000">
              <a:ea typeface="宋体" panose="02010600030101010101" pitchFamily="2" charset="-122"/>
            </a:endParaRPr>
          </a:p>
          <a:p>
            <a:pPr indent="762000"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sz="3000">
                <a:ea typeface="宋体" panose="02010600030101010101" pitchFamily="2" charset="-122"/>
              </a:rPr>
              <a:t>2.景物描写及作用</a:t>
            </a:r>
            <a:endParaRPr sz="3000">
              <a:ea typeface="宋体" panose="02010600030101010101" pitchFamily="2" charset="-122"/>
            </a:endParaRPr>
          </a:p>
          <a:p>
            <a:pPr indent="609600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609600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人物描写分外貌（肖像）描写、语言描写、动作描写、心理描写、神态描写。作用：形象生动地表现人物的思想、心理（心情），反映人物的性格特征（精神品质）</a:t>
            </a:r>
            <a:endParaRPr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609600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rgbClr val="FF0000"/>
                </a:solidFill>
                <a:ea typeface="宋体" panose="02010600030101010101" pitchFamily="2" charset="-122"/>
              </a:rPr>
              <a:t>景物描写主要有以下几个作用:</a:t>
            </a:r>
            <a:endParaRPr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609600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rgbClr val="FF0000"/>
                </a:solidFill>
                <a:ea typeface="宋体" panose="02010600030101010101" pitchFamily="2" charset="-122"/>
              </a:rPr>
              <a:t>交代故事发生的时间、地点，揭示作品的时代背；渲染气氛，烘托人物心情；展示人物性格。</a:t>
            </a:r>
            <a:endParaRPr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609600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9143365" cy="68573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37870" y="209550"/>
            <a:ext cx="7668260" cy="5815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6870" algn="ctr"/>
            <a:r>
              <a:rPr lang="zh-CN" sz="3200" b="1">
                <a:latin typeface="Calibri" panose="020F0502020204030204" charset="0"/>
                <a:ea typeface="宋体" panose="02010600030101010101" pitchFamily="2" charset="-122"/>
              </a:rPr>
              <a:t>考点二：</a:t>
            </a:r>
            <a:r>
              <a:rPr lang="zh-CN" sz="3200" b="1">
                <a:latin typeface="Calibri" panose="020F0502020204030204" charset="0"/>
                <a:sym typeface="+mn-ea"/>
              </a:rPr>
              <a:t>分析描写方法，把握各自作用</a:t>
            </a:r>
            <a:endParaRPr lang="zh-CN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56870" algn="ctr"/>
            <a:endParaRPr 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56870"/>
            <a:r>
              <a:rPr sz="3200" b="1">
                <a:ea typeface="宋体" panose="02010600030101010101" pitchFamily="2" charset="-122"/>
              </a:rPr>
              <a:t>[答题格式]</a:t>
            </a:r>
            <a:endParaRPr sz="3200" b="1">
              <a:ea typeface="宋体" panose="02010600030101010101" pitchFamily="2" charset="-122"/>
            </a:endParaRPr>
          </a:p>
          <a:p>
            <a:pPr indent="812800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endParaRPr 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en-US" sz="32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描写手法+描写内容+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作用</a:t>
            </a:r>
            <a:r>
              <a:rPr lang="en-US" sz="3200">
                <a:latin typeface="宋体" panose="02010600030101010101" pitchFamily="2" charset="-122"/>
                <a:ea typeface="宋体" panose="02010600030101010101" pitchFamily="2" charset="-122"/>
              </a:rPr>
              <a:t>  </a:t>
            </a:r>
            <a:endParaRPr 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b="1">
                <a:solidFill>
                  <a:schemeClr val="tx1"/>
                </a:solidFill>
                <a:ea typeface="宋体" panose="02010600030101010101" pitchFamily="2" charset="-122"/>
              </a:rPr>
              <a:t>1.肖像(外貌)描写:交代了人物的……身份、……地位、……处境、经历以及……心理状态、……思想性格等情况。</a:t>
            </a:r>
            <a:endParaRPr b="1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457200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b="1">
                <a:solidFill>
                  <a:schemeClr val="tx1"/>
                </a:solidFill>
                <a:ea typeface="宋体" panose="02010600030101010101" pitchFamily="2" charset="-122"/>
              </a:rPr>
              <a:t>2.语言(对话)描写和行动(动作)描写：形象生动地表现出人物的……心理(心情)，并反映了人物的……性格特征或……精神品质。</a:t>
            </a:r>
            <a:endParaRPr b="1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457200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b="1">
                <a:solidFill>
                  <a:schemeClr val="tx1"/>
                </a:solidFill>
                <a:ea typeface="宋体" panose="02010600030101010101" pitchFamily="2" charset="-122"/>
              </a:rPr>
              <a:t>3.心理描写:形象生动地反映出人物的……思想，揭示了人物的……性格或者……品质。</a:t>
            </a:r>
            <a:endParaRPr b="1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457200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b="1">
                <a:solidFill>
                  <a:schemeClr val="tx1"/>
                </a:solidFill>
                <a:ea typeface="宋体" panose="02010600030101010101" pitchFamily="2" charset="-122"/>
              </a:rPr>
              <a:t>4.细节描写:刻画人物……的性格特点，推动了故事情节，突出文章……中心，大大增强了文章的表现力、感染力和生命力。</a:t>
            </a:r>
            <a:endParaRPr b="1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457200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b="1">
                <a:solidFill>
                  <a:schemeClr val="tx1"/>
                </a:solidFill>
                <a:ea typeface="宋体" panose="02010600030101010101" pitchFamily="2" charset="-122"/>
              </a:rPr>
              <a:t>5.景物描写:使用了景物描写的手法，交代了……，渲染了……，烘托出……的心情，表达了……，展示出人物……的性格。</a:t>
            </a:r>
            <a:endParaRPr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1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0" y="0"/>
            <a:ext cx="9142730" cy="6831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609600" algn="l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solidFill>
                  <a:srgbClr val="FF0000"/>
                </a:solidFill>
                <a:ea typeface="宋体" panose="02010600030101010101" pitchFamily="2" charset="-122"/>
              </a:rPr>
              <a:t>练  习：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                              </a:t>
            </a:r>
            <a:endParaRPr lang="en-US" alt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                              </a:t>
            </a: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光明在低头的一瞬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迟子建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①俄罗斯的教堂，与街头随处可见的人物雕像一样多。雕像多是这个民族历史中各个阶层的伟大人物。大理石、青铜、石膏雕刻着的无一不是人物肉身的姿态，其音容笑貌，在各色材质中如花朵一样绽放。至于这躯壳里的灵魂去了哪里，只有上帝知道了。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莫斯科与圣彼得堡那几座著名的东正教堂，并没有给我留下太美好的印象，因为它们太富丽堂皇了。五彩壁龛中供奉的圣像无一不是镀金的，圣经故事的壁画绚丽得让人眼晕，支撑教堂的柱子也是描金钩银，充满奢华之气。宗教是朴素的，我总觉得教堂的氛围与宗教精神有点相悖。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即使这样，我还是在教堂中领略到了俗世中难以感受到的清凉与圣洁之气。比如安静地在圣洗盆前排着长队等待施洗的人，在布道台上神情凝重地清唱赞美诗的教士。但是这些感动与我在一座小教堂中遇见扫烛油的老妇人相比，就微不足道了。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④莫斯科的东南方向，有一座被森林和草原环绕的小城——弗拉基米尔，城边有一座教堂，里面有俄罗斯大画师安德烈·鲁勃廖夫的壁画作品。我看过关于这位画师的传记电影，所以相逢他的壁画，有一种惊喜的感觉。教堂里参观的人并不多，我仰着脖子，看安德烈·鲁勃廖夫留在拱顶的画作。同样是画基督，他的用色是单纯的，赭黄占据了大部分空间，仿佛又老又旧的夕照在弥漫。人物的形态如刀削般直立，其庄严感一览无余，是宗教类壁画中的翘楚。我在心底慨叹：毕竟是大画师啊，敢于用单一的色彩、简约的线条来描绘人物。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⑤透过这些画作，我看到了安德烈·鲁勃廖夫故乡的泥土、树木、河流、风雨雷电和那一缕缕炊烟，没有它们的滋养，是不可能有这种深沉朴素的艺术的。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⑥就在我收回目光，满怀感慨低下头来的一瞬，我被另一幅画面所打动了：有一位裹着头巾的老妇人，正在安静地打扫着凝结在祭坛下面的烛油!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1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270" y="0"/>
            <a:ext cx="9142730" cy="6985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sz="16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⑦她起码有六十岁了，她扫烛油时腰是佝偻的，直身的时候腰仍然是佝偻的，足见她承受了岁月的沧桑和重负。她身穿灰蓝色的长袍，戴蓝色的暗花头巾，一手握着把小铁铲，一手提着笤帚，脚畔放着盛烛油的撮子，一丝不苟地打扫着烛油。</a:t>
            </a:r>
            <a:r>
              <a:rPr sz="16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她像是一个虔诚的教徒，面色白晳，眼窝深陷，脸颊有两道深深的半月形皱纹，微微抿着嘴，表情沉静。教堂里偶尔有游客经过，她绝不张望一眼，而是耐心细致地铲着烛油，待它们聚集到一定程度后，用笤帚扫到铁铲里，倒在撮子中。</a:t>
            </a:r>
            <a:r>
              <a:rPr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她做这活儿的时候是那么虔诚，手中的工具没有发出一声刺耳的响声，她大概是怕惊扰了上帝吧——虽然说几个世纪以来，上帝不断听到刀戈相击的声音，听到枪炮声中贫民的哀号。</a:t>
            </a:r>
            <a:endParaRPr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⑧我悄悄地站在老妇人的侧面，看着祭坛，看着祭坛下的她。以她的年龄，还在教堂里做着清扫的事务，其家境大约是贫寒的。上帝只有一个，朝拜者却有无数，所以祭坛上蜡炬无数。它们播撒光明的时候，也在流泪。从祭坛上蜂飞蝶舞般飞溅下来的烛泪，最终凝结在一起，汇成一片，牛乳般润泽，琥珀般透明，宛如天使折断了的翅膀。老妇人打扫着的既是人类祈祷的心声，也是上帝安抚尘世中受苦人的甘露。</a:t>
            </a:r>
            <a:endParaRPr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⑨如果我是个画家就好了，我会以油画，展现在教堂中看到的这一幕令人震撼的情景。画的上部是安德烈·鲁勃廖夫的壁画，中部是祭坛和蜡烛，下部就是这个扫烛油的老妇人。如果列宾在世就好了。这个善于描绘底层人苦难的伟大画家，会把这个主题表达得深沉博大，画面一定充满了辛酸而又喜悦的气氛。</a:t>
            </a:r>
            <a:endParaRPr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⑩这样一个扫烛油的老妇人，使弗拉基米尔之行变得有了意义。她的形象不被世人知晓，也永远不会像莫斯科街头伫立的那些名人雕像一样，被人纪念着、拜谒着。但她的形象却深深地镌刻在了我心中!镌刻在心中的雕像，该是不会轻易消失的吧?</a:t>
            </a:r>
            <a:endParaRPr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(11)我非常喜欢但丁在《神曲》的《天堂篇》中的几句诗，它们像星星一样闪耀在结尾《最后的幻象》中：</a:t>
            </a:r>
            <a:endParaRPr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无比宽宏的天恩啊，由于你</a:t>
            </a:r>
            <a:endParaRPr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我才胆敢长久仰望那永恒的光明，</a:t>
            </a:r>
            <a:endParaRPr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直到我的眼力在那上面耗尽!</a:t>
            </a:r>
            <a:endParaRPr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那个扫烛油的老妇人，也许看到了这永恒的光明，所以她的劳作是安然的。而我从她身上，看到了另一种永恒的光明：</a:t>
            </a:r>
            <a:endParaRPr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光明的获得不是在仰望的时刻，而是于低头的一瞬!</a:t>
            </a:r>
            <a:endParaRPr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en-US" sz="16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1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-635" y="0"/>
            <a:ext cx="9145270" cy="6647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3600" b="1">
                <a:solidFill>
                  <a:srgbClr val="000000"/>
                </a:solidFill>
                <a:ea typeface="宋体" panose="02010600030101010101" pitchFamily="2" charset="-122"/>
              </a:rPr>
              <a:t>练习：</a:t>
            </a:r>
            <a:r>
              <a:rPr lang="en-US" sz="3600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      </a:t>
            </a:r>
            <a:r>
              <a:rPr sz="2800">
                <a:solidFill>
                  <a:srgbClr val="000000"/>
                </a:solidFill>
                <a:ea typeface="宋体" panose="02010600030101010101" pitchFamily="2" charset="-122"/>
              </a:rPr>
              <a:t>文章第⑦段画线的语句有什么表达效果?(4分)</a:t>
            </a:r>
            <a:endParaRPr sz="280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algn="l"/>
            <a:endParaRPr sz="280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algn="l"/>
            <a:r>
              <a:rPr sz="28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她像是一个虔诚的教徒，面色白晳，眼窝深陷，脸颊有两道深深的半月形皱纹，微微抿着嘴，表情沉静。教堂里偶尔有游客经过，她绝不张望一眼，而是耐心细致地铲着烛油，待它们聚集到一定程度后，用笤帚扫到铁铲里，倒在撮子中。</a:t>
            </a:r>
            <a:endParaRPr sz="280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algn="l"/>
            <a:endParaRPr lang="zh-CN" sz="3600">
              <a:solidFill>
                <a:srgbClr val="FF0000"/>
              </a:solidFill>
              <a:sym typeface="+mn-ea"/>
            </a:endParaRPr>
          </a:p>
          <a:p>
            <a:pPr algn="l"/>
            <a:r>
              <a:rPr lang="zh-CN" sz="3600">
                <a:solidFill>
                  <a:srgbClr val="FF0000"/>
                </a:solidFill>
                <a:sym typeface="+mn-ea"/>
              </a:rPr>
              <a:t>        方法：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描写手法+描写内容+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作用</a:t>
            </a:r>
            <a:r>
              <a:rPr lang="zh-CN" altLang="en-US" sz="1800">
                <a:sym typeface="+mn-ea"/>
              </a:rPr>
              <a:t>      </a:t>
            </a:r>
            <a:endParaRPr lang="zh-CN" altLang="en-US" sz="1800">
              <a:sym typeface="+mn-ea"/>
            </a:endParaRPr>
          </a:p>
          <a:p>
            <a:pPr algn="l"/>
            <a:r>
              <a:rPr lang="zh-CN" altLang="en-US" sz="1800">
                <a:sym typeface="+mn-ea"/>
              </a:rPr>
              <a:t>      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  <a:p>
            <a:pPr algn="l"/>
            <a:r>
              <a:rPr lang="zh-CN" altLang="en-US" sz="2400">
                <a:solidFill>
                  <a:schemeClr val="tx1"/>
                </a:solidFill>
                <a:sym typeface="+mn-ea"/>
              </a:rPr>
              <a:t>        示例：</a:t>
            </a:r>
            <a:r>
              <a:rPr sz="2400">
                <a:solidFill>
                  <a:srgbClr val="000000"/>
                </a:solidFill>
                <a:sym typeface="+mn-ea"/>
              </a:rPr>
              <a:t>画线语句使用了细致的动作和神态描写。它生动形象的刻画了老妇人扫烛油时的专注、耐心、虔诚的状态。表达了作者对老妇人沉静安然、善良光明的内心世界的赞赏和景仰之情。(共4分，第一个要点2分，后两个要点每个1分</a:t>
            </a:r>
            <a:r>
              <a:rPr lang="zh-CN" sz="2400">
                <a:solidFill>
                  <a:srgbClr val="000000"/>
                </a:solidFill>
                <a:sym typeface="+mn-ea"/>
              </a:rPr>
              <a:t>）</a:t>
            </a:r>
            <a:endParaRPr lang="zh-CN" sz="2400">
              <a:solidFill>
                <a:srgbClr val="00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365" cy="68573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3845" y="71755"/>
            <a:ext cx="857504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</a:t>
            </a: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一个永恒的范仲淹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   梁 衡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山东青州为中国最古老的行政区之一。当年大禹治水后将中国分为九州，即有青州，禹贡图上有记。现在人们到青州来，主要是两件事，一是上山“拜寿”，二是到城里凭吊范仲淹。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出青州城南五里，有一山名云门山。自山脚下遥望山顶，崖上隐隐有一寿字，这就是人们要来看的奇迹。一条石阶小路折转而上，两边一色翠柏，枝枝蔓蔓，撒满沟沟壑壑。树并不很粗，却坚劲挺拔，都生在石上。树根缘石壁而行，如闪电裂空;树干破石而出，如大迎风。偶有一两株树直挡路中，那是修路时不忍斫损，特意留下的，树皮已被游人摸得油光。环视四周，让人感到往日岁月的细密。片刻我们爬到半山望寿阁，在这里小憩，山顶石壁上的大红寿字已历历在目。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这是世界上最大的寿字，是书法的精品、极品，日本的书道专家还常渡海西来顶礼膜拜呢。这是明代嘉靖三十九年，青州衡王为自己祝寿时所刻，距今已四百多年。山上残雪未消，我在料峭春风中，细细端详这个奇迹。这字高七点五米，宽三点七米，也不知当初怎样写上去、刻出来，却又这样不失间架结构，点画笔意。这衡王创造了奇迹，但他当时的目的并不为艺术。衡王刻字希冀自己长寿百岁，同时也向老百姓摆摆皇族的威风。但是数代之后衡王府就被抄家，命不能永存，威风也早风吹雨打去。倒是这个有艺术价值的寿字，寿到如今。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从山上下来，到青州城西去谒范公祠。这是人们为纪念北宋名臣范仲淹所修，千年来香火不绝。这祠并不大，大约就是两个篮球场大的院子。院心有一井，名范公井，传为范仲淹所修。这井水也不一般，清冽有加，传范仲淹公余用此水调成一种“青州白丸药”，治民痼疾，颇有奇效。如同情人的信物，这井成了后人怀念范公的依托。宋人有诗云：“甘情汲取无穷已，好似希文昔日心。”(范仲淹字希文)现在这井还水清如镜。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365" cy="68573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0" y="0"/>
            <a:ext cx="914336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    </a:t>
            </a: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正东有祠堂，有范公像及其生平壁画。祠堂左右供欧阳修和富弼，他们都是当年推行庆历新政时的主持。院南有竹林一片，千竿翠竹，蔚然秀地灵之气。竹后有碑廊，廊中刻有范公的名文《岳阳楼记》。院心有古木三株，为唐楸宋槐，可知这祠的久远。树之北有冯玉祥将军的隶书碑联：“兵甲富胸中，纵教他虏骑横飞，也怕那范小老子;忧乐观天下，愿今人砥砺振奋，都学这秀才先生。”这两句话准确地概括了范公的一生。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范仲淹从小丧父，家境贫寒。他发奋读书，早起煮一小盆粥，粥凉后划为四块，这就是他一天的饭食。以后他科举得官，授龙图阁大学士，为政清廉，且力图革新。后来，西夏频频入侵，朝中无军事人才，他以文官身份统兵戍边，大败敌寇。西夏人惊呼“他胸中自有雄兵百万”，边民尊称为“龙图老子”。连皇帝都按着地图说：“有仲淹在，朕就不愁了。”后又调回朝中主持庆历新政的改革，大刀阔斧地除旧图新，又频繁调各地任职，亲自推行地方政治的革新。无论在边防，在朝中，在地方，他总是“进亦忧，退亦忧”。其忧国忧民之心如炽如焰。范仲淹是一个诸葛亮、周恩来式的政治家，一生主要是实践，他按自己认定的处世治国之道，鞠躬尽瘁地去做，将全部才华都投身到处理具体政务、军务中去，并不着意为文。不是没有文才，是没有时间。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皇佑三年(一0五一)范仲淹到青州任知府，这是他的官宦生涯也是人生旅途的最后一站。第二年即病逝了。《岳阳楼记》是他去世前七年，因病从前线调内地任职时所作。正如《出师表》一样，这是一个伟人后期的作品，也是他一生思想的结晶。我能想见，一个老人在这小院中，在井亭下、竹林中是怎样的焦躁徘徊，自责自求，忧国忧民。他回忆着“人不寐，将军白发征夫泪”的戍边生活;回忆着“居庙堂之上”，伴君勤政的艰辛;回忆赈灾放粮，所见到的平民水火之苦，他总结历代先贤和自己一生的政治阅历，终于长叹一声：“先天下之忧而忧，后天下之乐而乐”。这声大彻大悟的慨叹如名刹大庙里的钟声浑厚沉远，震悟大千。这一声大叹悠悠千年，激励着多少志士仁人，匡正了多少仕人官宦。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1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0" y="0"/>
            <a:ext cx="914273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                         </a:t>
            </a:r>
            <a:endParaRPr lang="en-US" alt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岳阳楼记》并不在岳阳楼上所作，洞庭湖之大观当时也不在先生眼前。可以说这是一篇借题发挥之作。范公将他对人生、社会的理解，将他一生经历的政治波涛，将他胸中起伏的思潮，一起借洞庭湖的万千气象，倾泻而出，然而又顿然一收，总成这句名言，化为彩虹，横跨天际，光照千秋。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在院中徘徊，而对范公、欧阳公和富公的神位，默想千年古史中，如他们这样职位的官员有多少，如他们这样勤勉治事的人又有多少，但为什么只有范仲淹才教人千年永记，时时不忘呢?我想，个人只有辛苦的实践，诚实的牺牲还不行，这些只能随寿而终，只能被同时代的人理解。更重要的是，他要能创造一种精神，能提炼出一种符合民心，符合历史规律的思想。是那句“先天下之忧而忧，后天下之乐而乐”的名言，是这种进步的忧乐观使范仲淹得到了永恒。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春风拂动唐楸宋槐的新枝，翠竹摆动着嫩绿的叶片，这古祠在岁月长河中又迈入新的一年。范公端坐祠内，默默享受这满院春光。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r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　(选自《梁衡散文集》，有删节)</a:t>
            </a:r>
            <a:endParaRPr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812800" algn="l"/>
            <a:endParaRPr sz="1800" dirty="0" smtClean="0">
              <a:sym typeface="+mn-ea"/>
            </a:endParaRPr>
          </a:p>
          <a:p>
            <a:pPr indent="812800" algn="l"/>
            <a:endParaRPr sz="1800" dirty="0" smtClean="0">
              <a:sym typeface="+mn-ea"/>
            </a:endParaRPr>
          </a:p>
          <a:p>
            <a:pPr indent="812800" algn="l"/>
            <a:r>
              <a:rPr sz="2400" dirty="0" smtClean="0">
                <a:sym typeface="+mn-ea"/>
              </a:rPr>
              <a:t>文章最后一段别有韵味，请简要品析它的妙处。(4分)</a:t>
            </a:r>
            <a:endParaRPr sz="2400" dirty="0" smtClean="0"/>
          </a:p>
          <a:p>
            <a:pPr indent="609600" algn="l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 smtClean="0">
                <a:sym typeface="+mn-ea"/>
              </a:rPr>
              <a:t>春风拂动唐楸宋槐的新枝，翠竹摆动着嫩绿的叶片，这古祠在岁月长河中又迈入新的一年。范公端坐祠内，默默享受这满院春光。</a:t>
            </a:r>
            <a:endParaRPr sz="2400" dirty="0" smtClean="0"/>
          </a:p>
          <a:p>
            <a:pPr indent="609600" algn="r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365" cy="6857365"/>
          </a:xfrm>
          <a:prstGeom prst="rect">
            <a:avLst/>
          </a:prstGeom>
        </p:spPr>
      </p:pic>
      <p:sp>
        <p:nvSpPr>
          <p:cNvPr id="4" name="内容占位符 2"/>
          <p:cNvSpPr txBox="1"/>
          <p:nvPr/>
        </p:nvSpPr>
        <p:spPr>
          <a:xfrm>
            <a:off x="223080" y="858346"/>
            <a:ext cx="8698309" cy="3395003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r>
              <a:rPr sz="2700" dirty="0" smtClean="0"/>
              <a:t>2、文章最后一段别有韵味，请简要品析它的妙处。(4分)</a:t>
            </a:r>
            <a:endParaRPr sz="2700" dirty="0" smtClean="0"/>
          </a:p>
          <a:p>
            <a:r>
              <a:rPr sz="2700" dirty="0" smtClean="0"/>
              <a:t>　　春风拂动唐楸宋槐的新枝，翠竹摆动着嫩绿的叶片，这古祠在岁月长河中又迈入新的一年。范公端坐祠内，默默享受这满院春光。</a:t>
            </a:r>
            <a:endParaRPr sz="2700" dirty="0" smtClean="0"/>
          </a:p>
          <a:p>
            <a:r>
              <a:rPr sz="2700" dirty="0" smtClean="0"/>
              <a:t>　</a:t>
            </a:r>
            <a:endParaRPr sz="2700" dirty="0" smtClean="0"/>
          </a:p>
          <a:p>
            <a:r>
              <a:rPr lang="en-US" altLang="zh-CN" sz="2700" dirty="0" smtClean="0">
                <a:solidFill>
                  <a:srgbClr val="FF0000"/>
                </a:solidFill>
              </a:rPr>
              <a:t>        </a:t>
            </a:r>
            <a:endParaRPr lang="zh-CN" altLang="en-US" sz="2700" b="1" dirty="0" smtClean="0">
              <a:solidFill>
                <a:srgbClr val="FF0000"/>
              </a:solidFill>
            </a:endParaRPr>
          </a:p>
          <a:p>
            <a:r>
              <a:rPr sz="2700" dirty="0" smtClean="0">
                <a:sym typeface="+mn-ea"/>
              </a:rPr>
              <a:t>      </a:t>
            </a:r>
            <a:r>
              <a:rPr lang="zh-CN" sz="2700" dirty="0" smtClean="0">
                <a:sym typeface="+mn-ea"/>
              </a:rPr>
              <a:t>答案：</a:t>
            </a:r>
            <a:r>
              <a:rPr sz="2700" dirty="0" smtClean="0">
                <a:solidFill>
                  <a:srgbClr val="FF0000"/>
                </a:solidFill>
                <a:sym typeface="+mn-ea"/>
              </a:rPr>
              <a:t>以“春风拂动唐楸宋槐的新枝，翠竹摆动着嫩绿的叶片”的描写与开头写景互相呼应;“范公端坐祠内……”以作者的想象，收束全文，更显含蓄隽永。</a:t>
            </a:r>
            <a:endParaRPr lang="zh-CN" altLang="zh-CN" sz="2700" dirty="0" smtClean="0">
              <a:solidFill>
                <a:srgbClr val="FF0000"/>
              </a:solidFill>
            </a:endParaRPr>
          </a:p>
          <a:p>
            <a:pPr algn="ctr"/>
            <a:endParaRPr lang="zh-CN" altLang="zh-CN" sz="2700" dirty="0" smtClean="0">
              <a:solidFill>
                <a:srgbClr val="FF0000"/>
              </a:solidFill>
            </a:endParaRPr>
          </a:p>
          <a:p>
            <a:pPr marL="342900" marR="0" indent="-342900" defTabSz="914400" rtl="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/>
              <a:buChar char=""/>
              <a:defRPr/>
            </a:pPr>
            <a:endParaRPr kumimoji="0" lang="zh-CN" altLang="zh-CN" sz="2700" kern="1200" cap="none" spc="0" normalizeH="0" baseline="0" noProof="0" dirty="0" smtClean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0"/>
            <a:ext cx="9143365" cy="6857365"/>
          </a:xfrm>
          <a:prstGeom prst="rect">
            <a:avLst/>
          </a:prstGeom>
        </p:spPr>
      </p:pic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313055" y="1095375"/>
            <a:ext cx="8230870" cy="175260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zh-CN" sz="4400" b="1" kern="1200" baseline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分析表现手法、谈感悟启示</a:t>
            </a:r>
            <a:endParaRPr lang="zh-CN" sz="4400" b="1" kern="1200" baseline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defTabSz="914400">
              <a:buClrTx/>
              <a:buSzTx/>
              <a:buFontTx/>
            </a:pPr>
            <a:endParaRPr lang="zh-CN" sz="4400" b="1" kern="1200" baseline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31545" y="2847975"/>
            <a:ext cx="759206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6870">
              <a:lnSpc>
                <a:spcPct val="150000"/>
              </a:lnSpc>
            </a:pPr>
            <a:r>
              <a:rPr lang="zh-CN" sz="3200" b="1">
                <a:latin typeface="Calibri" panose="020F0502020204030204" charset="0"/>
                <a:ea typeface="宋体" panose="02010600030101010101" pitchFamily="2" charset="-122"/>
              </a:rPr>
              <a:t>考点一：分析文章表现手法</a:t>
            </a:r>
            <a:endParaRPr lang="zh-CN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56870">
              <a:lnSpc>
                <a:spcPct val="150000"/>
              </a:lnSpc>
            </a:pPr>
            <a:r>
              <a:rPr lang="zh-CN" altLang="en-US" sz="3200" b="1"/>
              <a:t>考点二：分析描写方法，把握各自作用</a:t>
            </a:r>
            <a:endParaRPr lang="zh-CN" altLang="en-US" sz="3200" b="1"/>
          </a:p>
          <a:p>
            <a:pPr indent="356870">
              <a:lnSpc>
                <a:spcPct val="150000"/>
              </a:lnSpc>
            </a:pPr>
            <a:r>
              <a:rPr lang="zh-CN" altLang="en-US" sz="3200" b="1"/>
              <a:t>考点三：结合生活体验，谈感悟启示</a:t>
            </a:r>
            <a:endParaRPr lang="zh-CN" altLang="en-US" sz="3200" b="1"/>
          </a:p>
          <a:p>
            <a:pPr indent="356870"/>
            <a:endParaRPr lang="zh-CN" altLang="en-US" sz="3200" b="1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9143365" cy="68573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37870" y="880110"/>
            <a:ext cx="7668260" cy="4861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6870" algn="ctr"/>
            <a:r>
              <a:rPr lang="zh-CN" sz="3200" b="1">
                <a:latin typeface="Calibri" panose="020F0502020204030204" charset="0"/>
                <a:ea typeface="宋体" panose="02010600030101010101" pitchFamily="2" charset="-122"/>
              </a:rPr>
              <a:t>考点三：结合生活体验，谈感悟启示</a:t>
            </a:r>
            <a:endParaRPr lang="zh-CN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56870" algn="l"/>
            <a:endParaRPr lang="zh-CN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56870" algn="l"/>
            <a:r>
              <a:rPr lang="zh-CN" sz="3200" b="1">
                <a:latin typeface="Calibri" panose="020F0502020204030204" charset="0"/>
                <a:ea typeface="宋体" panose="02010600030101010101" pitchFamily="2" charset="-122"/>
              </a:rPr>
              <a:t>[</a:t>
            </a:r>
            <a:r>
              <a:rPr lang="zh-CN" sz="3200" b="1">
                <a:latin typeface="Calibri" panose="020F0502020204030204" charset="0"/>
                <a:ea typeface="宋体" panose="02010600030101010101" pitchFamily="2" charset="-122"/>
              </a:rPr>
              <a:t>常考题型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en-US" sz="3200">
                <a:latin typeface="宋体" panose="02010600030101010101" pitchFamily="2" charset="-122"/>
                <a:ea typeface="宋体" panose="02010600030101010101" pitchFamily="2" charset="-122"/>
              </a:rPr>
              <a:t>    </a:t>
            </a:r>
            <a:r>
              <a:rPr sz="3000">
                <a:ea typeface="宋体" panose="02010600030101010101" pitchFamily="2" charset="-122"/>
              </a:rPr>
              <a:t>1.本文意蕴深刻，请联系现实，谈谈本文给了你怎样的启示。</a:t>
            </a:r>
            <a:endParaRPr sz="3000">
              <a:ea typeface="宋体" panose="02010600030101010101" pitchFamily="2" charset="-122"/>
            </a:endParaRPr>
          </a:p>
          <a:p>
            <a:pPr indent="762000"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sz="3000">
                <a:ea typeface="宋体" panose="02010600030101010101" pitchFamily="2" charset="-122"/>
              </a:rPr>
              <a:t>2.从文中你得到了什么启示?结合你的生活实际谈谈感受。</a:t>
            </a:r>
            <a:endParaRPr sz="3000">
              <a:ea typeface="宋体" panose="02010600030101010101" pitchFamily="2" charset="-122"/>
            </a:endParaRPr>
          </a:p>
          <a:p>
            <a:pPr indent="762000"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sz="3000">
                <a:ea typeface="宋体" panose="02010600030101010101" pitchFamily="2" charset="-122"/>
              </a:rPr>
              <a:t>3.读完全文，你一定也思考了很多，请写下你的阅读感悟。</a:t>
            </a:r>
            <a:endParaRPr sz="30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365" cy="68573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88010" y="244475"/>
            <a:ext cx="7668260" cy="6369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6870" algn="l"/>
            <a:r>
              <a:rPr lang="zh-CN" sz="3200" b="1">
                <a:latin typeface="Calibri" panose="020F0502020204030204" charset="0"/>
                <a:ea typeface="宋体" panose="02010600030101010101" pitchFamily="2" charset="-122"/>
              </a:rPr>
              <a:t>考点三：</a:t>
            </a:r>
            <a:r>
              <a:rPr lang="zh-CN" sz="3200" b="1">
                <a:latin typeface="Calibri" panose="020F0502020204030204" charset="0"/>
                <a:sym typeface="+mn-ea"/>
              </a:rPr>
              <a:t>结合生活体验，谈感悟启示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[方法总结] 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56870" algn="l"/>
            <a:endParaRPr 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56870"/>
            <a:r>
              <a:rPr sz="2800">
                <a:latin typeface="+mn-ea"/>
                <a:ea typeface="+mn-ea"/>
                <a:cs typeface="+mn-ea"/>
              </a:rPr>
              <a:t>第</a:t>
            </a:r>
            <a:r>
              <a:rPr sz="2800">
                <a:latin typeface="+mn-ea"/>
                <a:ea typeface="+mn-ea"/>
                <a:cs typeface="+mn-ea"/>
                <a:sym typeface="+mn-ea"/>
              </a:rPr>
              <a:t>一步，应题简述。针对提问，直接而简洁地概括</a:t>
            </a:r>
            <a:r>
              <a:rPr lang="zh-CN" sz="2800">
                <a:latin typeface="+mn-ea"/>
                <a:ea typeface="+mn-ea"/>
                <a:cs typeface="+mn-ea"/>
                <a:sym typeface="+mn-ea"/>
              </a:rPr>
              <a:t>文章主要内容或主旨</a:t>
            </a:r>
            <a:r>
              <a:rPr lang="zh-CN" sz="2800">
                <a:latin typeface="+mn-ea"/>
                <a:ea typeface="+mn-ea"/>
                <a:cs typeface="+mn-ea"/>
                <a:sym typeface="+mn-ea"/>
              </a:rPr>
              <a:t>。</a:t>
            </a:r>
            <a:endParaRPr sz="2800">
              <a:latin typeface="+mn-ea"/>
              <a:ea typeface="+mn-ea"/>
              <a:cs typeface="+mn-ea"/>
            </a:endParaRPr>
          </a:p>
          <a:p>
            <a:pPr indent="356870"/>
            <a:r>
              <a:rPr sz="2800">
                <a:sym typeface="+mn-ea"/>
              </a:rPr>
              <a:t>第</a:t>
            </a:r>
            <a:r>
              <a:rPr sz="2800">
                <a:latin typeface="+mn-ea"/>
                <a:ea typeface="+mn-ea"/>
                <a:cs typeface="+mn-ea"/>
                <a:sym typeface="+mn-ea"/>
              </a:rPr>
              <a:t>二步，阐述感悟。把自已独特的领悟与启示陈述出来，力求全面而深刻。</a:t>
            </a:r>
            <a:endParaRPr sz="2800">
              <a:latin typeface="+mn-ea"/>
              <a:ea typeface="+mn-ea"/>
              <a:cs typeface="+mn-ea"/>
              <a:sym typeface="+mn-ea"/>
            </a:endParaRPr>
          </a:p>
          <a:p>
            <a:pPr indent="356870"/>
            <a:endParaRPr sz="2800">
              <a:latin typeface="+mn-ea"/>
              <a:ea typeface="+mn-ea"/>
              <a:cs typeface="+mn-ea"/>
            </a:endParaRPr>
          </a:p>
          <a:p>
            <a:pPr indent="356870"/>
            <a:r>
              <a:rPr lang="zh-CN" sz="2800" b="1">
                <a:sym typeface="+mn-ea"/>
              </a:rPr>
              <a:t>注意：</a:t>
            </a:r>
            <a:r>
              <a:rPr lang="zh-CN" sz="2800">
                <a:sym typeface="+mn-ea"/>
              </a:rPr>
              <a:t>在阐述感悟</a:t>
            </a:r>
            <a:r>
              <a:rPr lang="zh-CN" sz="2800">
                <a:solidFill>
                  <a:schemeClr val="tx1"/>
                </a:solidFill>
                <a:sym typeface="+mn-ea"/>
              </a:rPr>
              <a:t>组</a:t>
            </a:r>
            <a:r>
              <a:rPr sz="2800">
                <a:solidFill>
                  <a:schemeClr val="tx1"/>
                </a:solidFill>
                <a:sym typeface="+mn-ea"/>
              </a:rPr>
              <a:t>织</a:t>
            </a:r>
            <a:r>
              <a:rPr sz="280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语言时，往往</a:t>
            </a:r>
            <a:r>
              <a:rPr sz="280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按照“总分”式结构回答</a:t>
            </a:r>
            <a:r>
              <a:rPr sz="280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。</a:t>
            </a:r>
            <a:r>
              <a:rPr sz="280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先用“我认为……”</a:t>
            </a:r>
            <a:r>
              <a:rPr sz="280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等语句</a:t>
            </a:r>
            <a:r>
              <a:rPr sz="280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概括出自己的看法或体会</a:t>
            </a:r>
            <a:r>
              <a:rPr sz="280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，言简意赅地表明自己的启示或感悟，</a:t>
            </a:r>
            <a:r>
              <a:rPr sz="280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然后分点说明，从几个方面展开陈述</a:t>
            </a:r>
            <a:r>
              <a:rPr sz="280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。</a:t>
            </a:r>
            <a:endParaRPr sz="280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9143365" cy="68573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37540" y="1200785"/>
            <a:ext cx="782574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6870" algn="l"/>
            <a:r>
              <a:rPr lang="zh-CN" sz="3200" b="1">
                <a:latin typeface="Calibri" panose="020F0502020204030204" charset="0"/>
                <a:ea typeface="宋体" panose="02010600030101010101" pitchFamily="2" charset="-122"/>
              </a:rPr>
              <a:t>考点三：</a:t>
            </a:r>
            <a:r>
              <a:rPr lang="zh-CN" sz="3200" b="1">
                <a:latin typeface="Calibri" panose="020F0502020204030204" charset="0"/>
                <a:sym typeface="+mn-ea"/>
              </a:rPr>
              <a:t>结合生活体验，谈感悟启示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[答题格式</a:t>
            </a:r>
            <a:r>
              <a:rPr lang="en-US" sz="3200" b="1">
                <a:latin typeface="宋体" panose="02010600030101010101" pitchFamily="2" charset="-122"/>
              </a:rPr>
              <a:t>]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56870" algn="l"/>
            <a:endParaRPr 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56870" algn="l"/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文章主题(作者通过故事表达的观点，要高度概括)+生活实例+自己的感想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56870" algn="l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56870"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观点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文章内容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56870" algn="l"/>
            <a:endParaRPr 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1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0880" y="612140"/>
            <a:ext cx="7775575" cy="5139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/>
              <a:t>【典例】(2019・黑龙江大庆)《好一朵木槿花》第2题。</a:t>
            </a:r>
            <a:endParaRPr lang="zh-CN" altLang="en-US" sz="2800"/>
          </a:p>
          <a:p>
            <a:pPr algn="l"/>
            <a:endParaRPr lang="zh-CN" altLang="en-US" sz="2800"/>
          </a:p>
          <a:p>
            <a:pPr algn="l"/>
            <a:r>
              <a:rPr lang="zh-CN" altLang="en-US" sz="2800"/>
              <a:t>本文赞美了木槿花顽强的生命力，阅读全文后你得到了哪些启示？</a:t>
            </a:r>
            <a:endParaRPr lang="zh-CN" altLang="en-US" sz="2800"/>
          </a:p>
          <a:p>
            <a:pPr algn="l"/>
            <a:endParaRPr lang="zh-CN" altLang="en-US" sz="2800"/>
          </a:p>
          <a:p>
            <a:pPr algn="l"/>
            <a:r>
              <a:rPr lang="zh-CN" altLang="en-US" sz="2800"/>
              <a:t>       【答案】不埋怨命运的不公，用自己的行动努力拼搏；不管经历什么困难和挫折，都不要灰心丧气，要保持一颗热爱生活的乐观之心;面对孤独和寂寞时，有坚定的信念，努力为美好去打拼。</a:t>
            </a:r>
            <a:endParaRPr lang="zh-CN" altLang="en-US" sz="2800"/>
          </a:p>
          <a:p>
            <a:pPr algn="l"/>
            <a:endParaRPr lang="zh-CN" altLang="en-US" sz="2800">
              <a:solidFill>
                <a:srgbClr val="FF0000"/>
              </a:solidFill>
            </a:endParaRPr>
          </a:p>
          <a:p>
            <a:pPr algn="l"/>
            <a:endParaRPr sz="2000">
              <a:sym typeface="+mn-e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1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3" name="Text Box 94"/>
          <p:cNvSpPr txBox="1"/>
          <p:nvPr/>
        </p:nvSpPr>
        <p:spPr>
          <a:xfrm>
            <a:off x="123825" y="0"/>
            <a:ext cx="9020175" cy="6631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17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练习  </a:t>
            </a:r>
            <a:r>
              <a:rPr lang="zh-CN" altLang="en-US" sz="17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</a:t>
            </a:r>
            <a:r>
              <a:rPr sz="17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西风胡杨</a:t>
            </a:r>
            <a:endParaRPr sz="17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sz="17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潘岳</a:t>
            </a:r>
            <a:endParaRPr sz="17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sz="17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胡杨生于西域。在西域，那曾经三十六国的繁华，那曾经狂嘶的烈马，腾燃的狼烟，飞旋的胡舞，激奋的羯鼓，肃穆的佛子，缓行的商队，以及那连绵万里直达长安的座座烽台……都已被那浩茫茫的大漠洗礼得苍凉斑驳。仅仅千年，只剩下残破的驿道，荒凉的古城，七八匹孤零零的骆驼，三五杯血红的酒，两三曲英雄逐霸的故事，一支飘忽在天边如泣如诉的羌笛。当然，还剩下胡杨，还剩下胡杨簇簇金黄的叶，倚在白沙与蓝天间，一幅醉人心魄的画，令人震撼无声。</a:t>
            </a:r>
            <a:endParaRPr sz="17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sz="17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胡杨，是我平生所见最坚韧的树。能在零上40度的烈日中娇艳，能在零下40度的严寒中挺拔。不怕侵入骨髓的斑斑盐碱，不怕铺天盖脑的层层风沙，它是神树，是生命的树，是不死的树。那种遇强则强、逆境奋起、一息尚存、绝不放弃的精神，使所有真正的男儿血脉贲张。霜风击倒，挣扎爬起，沙尘掩盖，奋力撑出。它们为精神而从容赴义，它们为理念而慷慨就死。虽断臂折腰，仍死挺着那一副铁铮铮的风骨；虽痕伤累累，仍显现着那一腔硬朗朗的本色。</a:t>
            </a:r>
            <a:endParaRPr sz="17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sz="17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胡杨，是我平生所见最无私的树。胡杨是挡在沙漠前的屏障，身后是城市，是村庄，是青山绿水，是喧闹的红尘世界，是并不了解它们的芸芸众生。身后的芸芸众生，是它们生下来、活下去、斗到底的唯一意义。它们不在乎，它们并不期望人们知道它们，它们将一切浮华虚名让给了牡丹，让给了桃花，让给了所有稍纵即逝的奇花异草，而将这摧肝裂胆的风沙留给了自己。</a:t>
            </a:r>
            <a:endParaRPr sz="17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sz="17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胡杨，是我平生所见最悲壮的树。胡杨生下来一千年不死，死了后一千年不倒，倒下去一千年不朽。这不是神话。无论是在塔里木，还是在内蒙额济纳旗，我都看见了大片壮阔无边的枯杨。它们生前为所挚爱的热土战斗到最后一刻，死后仍奇形怪状地挺立在战友与敌人之间。它们让战友落泪，它们让敌人尊敬。那亿万棵宁死不屈、双拳紧握的枯杨，似一幅悲天悯人的冬天童话。</a:t>
            </a:r>
            <a:endParaRPr sz="17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endParaRPr sz="17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1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3" name="Text Box 94"/>
          <p:cNvSpPr txBox="1"/>
          <p:nvPr/>
        </p:nvSpPr>
        <p:spPr>
          <a:xfrm>
            <a:off x="123825" y="0"/>
            <a:ext cx="902017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</a:t>
            </a:r>
            <a:endParaRPr sz="1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⑤然而，它们身后的人们却将这些真正神圣的勇士砍下来烧柴。短短几十年，因滥砍滥伐，中国4．2万公顷的胡杨林已变成1．4万公顷。</a:t>
            </a:r>
            <a:endParaRPr sz="1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⑥胡杨不能倒。因为人类不能倒，因为人类文明不能倒。胡杨林外，滚滚的黄沙埋下了无数辉煌的古国，埋下了无数铁马冰河的好汉，埋下了无数富丽奢华的商旅，埋下了无知与浅薄，埋下了骄傲与自尊，埋下了伴它们一起倒下的枯杨。让胡杨不倒，其实并不需要人类付出什么。胡杨的生命本来就比人类早很多年。这凄然无语的树，只想求人类将上苍赐给它们的那一点点水仍然留给它们。上苍每一滴怜悯的泪，只要洒在胡杨林入地即干的沙土上，就能化出漫天的甘露，就能化出沸腾的热血，就能化出清白的正气，就能让这批战士前赴后继地奔向前方。</a:t>
            </a:r>
            <a:endParaRPr sz="1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⑦我站在这孑然凄立的胡杨林中，我祈求上苍的泪，哪怕仅仅一滴；我祈求胡杨请它们再坚持一会儿，哪怕几十年；我祈求所有饱食终日的人们背着行囊在大漠中静静地走走，哪怕就三天。我想哭，想为那些仍继续拼搏的战士而哭，我想为倒下去的伤者而哭，我想为那死而不朽的精神而哭。我想让更多的人在这片胡杨林中都好好地哭上一哭，也许这些苦涩的泪水能化成濛濛细雨，再救活几株胡杨。然而我不会哭。因为这不是英雄末路的悲怆，更不是传教士的无奈，因为胡杨还在，胡杨的精神还在，生命还在，苍天还在，苍天的眼睛还在。那些伤者将被疗治，那些死者将被祭奠，那些来者将被鼓励。</a:t>
            </a:r>
            <a:endParaRPr sz="1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⑧直到某日，被感动的上苍猛然看到这一大片美丽忠直、遍体鳞伤的树种问：你们是谁?烈烈西风中有无数声音回答：我是胡杨。</a:t>
            </a:r>
            <a:endParaRPr sz="16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06400" algn="r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(选自中央电视台国际电视散文 有删改)</a:t>
            </a:r>
            <a:endParaRPr sz="1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sz="16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sz="16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508000" algn="l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胡杨这一形象引起了你怎样的感慨和思考？请结合文中的具体描写和自己的体验，谈谈你的感慨或思考。（4分）</a:t>
            </a:r>
            <a:endParaRPr sz="1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l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sz="1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1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7055" y="78740"/>
            <a:ext cx="7775575" cy="52311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胡杨这一形象引起了你怎样的感慨和思考？请结合文中的具体描写和自己的体验，谈谈你的感慨或思考。（4分）</a:t>
            </a:r>
            <a:endParaRPr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/>
            <a:endParaRPr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/>
            <a:r>
              <a:rPr 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方法：</a:t>
            </a:r>
            <a:r>
              <a:rPr 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概括观点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+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具体描写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+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体验、思考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/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总              分</a:t>
            </a:r>
            <a:endParaRPr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zh-CN" altLang="en-US" sz="2000"/>
              <a:t>       </a:t>
            </a:r>
            <a:endParaRPr lang="zh-CN" altLang="en-US" sz="2000"/>
          </a:p>
          <a:p>
            <a:pPr algn="l"/>
            <a:r>
              <a:rPr lang="zh-CN" altLang="en-US" sz="1800"/>
              <a:t>分析：从人应有胡杨的素质和品格、社会进步需要像胡杨一样平凡而伟大的人等方面写出感慨，或对照胡杨反思自身的缺憾，结合文中对胡杨的具体描写和自己的体验分析。</a:t>
            </a:r>
            <a:endParaRPr lang="zh-CN" altLang="en-US" sz="1800"/>
          </a:p>
          <a:p>
            <a:pPr algn="l"/>
            <a:r>
              <a:rPr lang="zh-CN" altLang="en-US" sz="2000"/>
              <a:t>       </a:t>
            </a:r>
            <a:endParaRPr lang="zh-CN" altLang="en-US" sz="2000"/>
          </a:p>
          <a:p>
            <a:pPr algn="l"/>
            <a:r>
              <a:rPr lang="zh-CN" altLang="en-US" sz="2000"/>
              <a:t>       </a:t>
            </a:r>
            <a:r>
              <a:rPr lang="zh-CN" altLang="en-US" sz="1800" b="1"/>
              <a:t>示例:胡杨千年不死、千年不倒、干年不朽，应是我们每一个炎黄子孙追求的一种人生。读着“胡杨，是我平生所见最悲社的树”这段文字，让我想起了司马迁、李时珍、哥自尼、居里夫人……人生短暂，只有像他们那样坚忍、无私，顽强地为人类奉献最后一滴血，才能在国家、民族之林，做一棵顶天立地的“胡杨”。</a:t>
            </a:r>
            <a:endParaRPr sz="1800" b="1">
              <a:sym typeface="+mn-e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1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3" name="Text Box 94"/>
          <p:cNvSpPr txBox="1"/>
          <p:nvPr/>
        </p:nvSpPr>
        <p:spPr>
          <a:xfrm>
            <a:off x="123825" y="0"/>
            <a:ext cx="902017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练习  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</a:t>
            </a:r>
            <a:r>
              <a:rPr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倾听生命行走的声音</a:t>
            </a:r>
            <a:endParaRPr sz="20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/>
            <a:r>
              <a:rPr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易宗明</a:t>
            </a:r>
            <a:endParaRPr sz="20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508000" algn="l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秋日里,我从遥远的大山往公路边扛木头,一截黑乎乎的用来做拐棍的干枯杨木桩,被我顺手捎回,插在了院子内的土堆上。</a:t>
            </a:r>
            <a:endParaRPr sz="20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508000" algn="l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之后,我很快便把它忘掉了。只有母亲,偶尔会把一个湿筐子或一块刚洗出的旧布挂在它上面晾晒,它干裂皱巴的躯体因而浸上了一层湿漉漉的水渍。</a:t>
            </a:r>
            <a:endParaRPr sz="20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508000" algn="l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过了一段时间,我突然惊奇地发现,这截木桩的到来,使院子里有了很大的改变。以前,院子里只有一棵小枣树,孤零零的。风刮来时,是一种寡不敌众很无奈且软弱无力的声音,听了,总叫人感到沮丧。现在不一样了,有天晚上,当尖利的吼叫声将我从梦中惊醒时,我还以为是凶猛的野兽呢。仔细辩听,才知是从杨木桩上发出的声音。它不像枣树那样弯腰曲膝,总想尽力摆脱风的肆虐,把落在自己身上的风再推给别人,结果是被风撕扯得披头散发,没有了往日的形状。杨木桩不慌不乱,静立在那里迎接风的挑战,一副岿然不动的样子。它让风从身边溜过,又吸收着风,让风进入自己的毛孔,成为自己身体的一部分。它们是朋友而不是仇敌。</a:t>
            </a:r>
            <a:endParaRPr sz="20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508000" algn="l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杨木桩使得落在院子里的雨也仿佛有了灵性。多数情况下,雨会在院子的东西两边布出疏密不同的两种雨幕,每回西边的杨木桩被淋得直往下流水,东边的小枣树却干渴得蔫巴巴的没一点儿精神。母亲心疼小枣树,细心地用木棍围住它,给它浇水,还多次想在杨木桩旁为小枣树再造一个新居,因怕把枣树挪死,才终未为其迁址。</a:t>
            </a:r>
            <a:endParaRPr sz="20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508000" algn="l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sz="20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1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218" name="Text Box 2"/>
          <p:cNvSpPr txBox="1"/>
          <p:nvPr/>
        </p:nvSpPr>
        <p:spPr>
          <a:xfrm>
            <a:off x="92075" y="0"/>
            <a:ext cx="8959215" cy="6770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82600" algn="l"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sz="19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雪天,小枣树裹着棉絮,被冰雪盖得严严的,几乎看不见任何枝梢。而杨木桩却光溜溜、水亮亮的,冰雪一附上去即刻就化,从不积存。一样的雪,一样的严冬,却是两种情景。是风有意所为,还是枣树和杨木桩内部的原因?困惑中的我总涌起太多说不清的神秘猜测。</a:t>
            </a:r>
            <a:endParaRPr sz="19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82600" algn="l"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sz="19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无风无雨的天气,我总能听出一种声音。这声音隐约而清晰,细微而执著,愈来愈深,就像是一个人在奋力行走；一会儿翻山,一会儿趟河,一会儿在清风丽日下奔跑,一会儿又走在烟雨迷蒙的山间小径——开始的时候,我怀疑是自己的耳朵在作怪,产生了误听。后来,无意中,当我的目光触到杨木桩上那几片嫩黄的叶芽,那饱胀着绿色汁液的肌体时,我似乎也看到那早已扎牢结实得再也拔不出来的根须,我还有什么不明白的呢?由一截枯木桩成为一棵枝繁叶茂的大树,这之间,是一种怎样的生命行走啊。固然是我捡拾了它,但如果它自己就此停止生命的脚步,树便永远只能成为一个虚幻的影子了。</a:t>
            </a:r>
            <a:endParaRPr sz="19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82600" algn="l"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sz="19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小枣树依旧灰黑着,山风把它的枝梢摧折得七零八落,我轻轻地拍了拍它的枝干。此时,它还在沉睡,在被动地等待着季节的到来,看不出它对未来有什么特别的打算。这是许多生命共有的选择,是它们共同的生命方式,似乎也不应苛责,毕竟,成长太惨烈,抗争太艰难了。</a:t>
            </a:r>
            <a:endParaRPr sz="19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82600" algn="l"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sz="19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无喜无忧的杨木桩,静静地指向天空,指向天幕上一颗很明亮的星。我双手搂着它,如同在抚摸一个冬天的童话。</a:t>
            </a:r>
            <a:endParaRPr sz="19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508000" algn="l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sz="2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609600" algn="l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杨木桩生命行走的历程是让人感动、令人感叹的。读完文章,你从中获得了怎样的感悟呢?请结合你对生活的认识谈谈自己的看法。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_181130224118_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9145270" cy="6858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62910" y="2754630"/>
            <a:ext cx="39185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/>
              <a:t>感 谢 聆 听！</a:t>
            </a:r>
            <a:endParaRPr lang="zh-CN" altLang="en-US" sz="4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9143365" cy="68573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22935" y="433070"/>
            <a:ext cx="7668260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6870" algn="ctr"/>
            <a:r>
              <a:rPr lang="zh-CN" sz="3200" b="1">
                <a:latin typeface="Calibri" panose="020F0502020204030204" charset="0"/>
                <a:ea typeface="宋体" panose="02010600030101010101" pitchFamily="2" charset="-122"/>
              </a:rPr>
              <a:t>考点一：分析文章表现手法</a:t>
            </a:r>
            <a:endParaRPr lang="zh-CN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56870"/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[</a:t>
            </a:r>
            <a:r>
              <a:rPr lang="zh-CN" sz="3200" b="1">
                <a:latin typeface="Calibri" panose="020F0502020204030204" charset="0"/>
                <a:ea typeface="宋体" panose="02010600030101010101" pitchFamily="2" charset="-122"/>
              </a:rPr>
              <a:t>常考题型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en-US" sz="3200">
                <a:latin typeface="宋体" panose="02010600030101010101" pitchFamily="2" charset="-122"/>
                <a:ea typeface="宋体" panose="02010600030101010101" pitchFamily="2" charset="-122"/>
              </a:rPr>
              <a:t>    </a:t>
            </a:r>
            <a:r>
              <a:rPr sz="3000">
                <a:ea typeface="宋体" panose="02010600030101010101" pitchFamily="2" charset="-122"/>
              </a:rPr>
              <a:t>1.本文(某部分)运用了什么表现手法(或写作方法、艺术手法)?作用是什么(有什么表达效果)?</a:t>
            </a:r>
            <a:endParaRPr sz="3000">
              <a:ea typeface="宋体" panose="02010600030101010101" pitchFamily="2" charset="-122"/>
            </a:endParaRPr>
          </a:p>
          <a:p>
            <a:pPr indent="762000"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sz="3000">
                <a:ea typeface="宋体" panose="02010600030101010101" pitchFamily="2" charset="-122"/>
              </a:rPr>
              <a:t>2.作者在某段中运用了哪些表现手法?请简要赏析。</a:t>
            </a:r>
            <a:endParaRPr sz="3000">
              <a:ea typeface="宋体" panose="02010600030101010101" pitchFamily="2" charset="-122"/>
            </a:endParaRPr>
          </a:p>
          <a:p>
            <a:pPr indent="762000"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sz="3000">
                <a:ea typeface="宋体" panose="02010600030101010101" pitchFamily="2" charset="-122"/>
              </a:rPr>
              <a:t>3.某处用了什么表达方式?有什么作用?</a:t>
            </a:r>
            <a:endParaRPr sz="3000">
              <a:ea typeface="宋体" panose="02010600030101010101" pitchFamily="2" charset="-122"/>
            </a:endParaRPr>
          </a:p>
          <a:p>
            <a:pPr indent="762000"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sz="3000">
                <a:ea typeface="宋体" panose="02010600030101010101" pitchFamily="2" charset="-122"/>
              </a:rPr>
              <a:t>4.请举例简要分析文章的写作特点。</a:t>
            </a:r>
            <a:endParaRPr sz="30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9143365" cy="68573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38505" y="153670"/>
            <a:ext cx="766826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6870" algn="ctr"/>
            <a:r>
              <a:rPr lang="zh-CN" sz="3200" b="1">
                <a:latin typeface="Calibri" panose="020F0502020204030204" charset="0"/>
                <a:ea typeface="宋体" panose="02010600030101010101" pitchFamily="2" charset="-122"/>
              </a:rPr>
              <a:t>考点一：分析文章表现手法</a:t>
            </a:r>
            <a:endParaRPr lang="zh-CN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56870" algn="ctr"/>
            <a:endParaRPr lang="zh-CN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56870"/>
            <a:r>
              <a:rPr sz="3200" b="1">
                <a:ea typeface="宋体" panose="02010600030101010101" pitchFamily="2" charset="-122"/>
              </a:rPr>
              <a:t>[方法总结]</a:t>
            </a:r>
            <a:r>
              <a:rPr lang="zh-CN" altLang="en-US" sz="3200" dirty="0" smtClean="0">
                <a:solidFill>
                  <a:srgbClr val="FF0000"/>
                </a:solidFill>
                <a:sym typeface="+mn-ea"/>
              </a:rPr>
              <a:t>   </a:t>
            </a:r>
            <a:endParaRPr lang="zh-CN" altLang="en-US" sz="3200" dirty="0" smtClean="0">
              <a:solidFill>
                <a:srgbClr val="FF0000"/>
              </a:solidFill>
              <a:sym typeface="+mn-ea"/>
            </a:endParaRPr>
          </a:p>
          <a:p>
            <a:pPr indent="356870"/>
            <a:r>
              <a:rPr lang="zh-CN" altLang="en-US" sz="3200" dirty="0" smtClean="0">
                <a:solidFill>
                  <a:srgbClr val="FF0000"/>
                </a:solidFill>
                <a:sym typeface="+mn-ea"/>
              </a:rPr>
              <a:t>     </a:t>
            </a:r>
            <a:endParaRPr lang="zh-CN" altLang="en-US" sz="3200" b="1" dirty="0" smtClean="0">
              <a:solidFill>
                <a:srgbClr val="FF0000"/>
              </a:solidFill>
              <a:sym typeface="+mn-ea"/>
            </a:endParaRPr>
          </a:p>
          <a:p>
            <a:pPr indent="356870"/>
            <a:r>
              <a:rPr lang="en-US" altLang="zh-CN" sz="2800" dirty="0" smtClean="0">
                <a:sym typeface="+mn-ea"/>
              </a:rPr>
              <a:t>1.</a:t>
            </a:r>
            <a:r>
              <a:rPr lang="zh-CN" sz="2800" dirty="0" smtClean="0">
                <a:sym typeface="+mn-ea"/>
              </a:rPr>
              <a:t>审读题干，找准切入点。</a:t>
            </a:r>
            <a:endParaRPr lang="zh-CN" sz="2800" dirty="0" smtClean="0">
              <a:sym typeface="+mn-ea"/>
            </a:endParaRPr>
          </a:p>
          <a:p>
            <a:pPr indent="356870"/>
            <a:r>
              <a:rPr lang="en-US" altLang="zh-CN" sz="2800" dirty="0" smtClean="0">
                <a:sym typeface="+mn-ea"/>
              </a:rPr>
              <a:t>2.</a:t>
            </a:r>
            <a:r>
              <a:rPr lang="zh-CN" altLang="en-US" sz="2800" dirty="0" smtClean="0">
                <a:sym typeface="+mn-ea"/>
              </a:rPr>
              <a:t>通</a:t>
            </a:r>
            <a:r>
              <a:rPr lang="zh-CN" sz="2800" dirty="0" smtClean="0">
                <a:sym typeface="+mn-ea"/>
              </a:rPr>
              <a:t>读全文，判断表现手法。</a:t>
            </a:r>
            <a:endParaRPr lang="zh-CN" sz="2800" dirty="0" smtClean="0">
              <a:sym typeface="+mn-ea"/>
            </a:endParaRPr>
          </a:p>
          <a:p>
            <a:pPr indent="356870"/>
            <a:r>
              <a:rPr lang="en-US" altLang="zh-CN" sz="2800" dirty="0" smtClean="0">
                <a:sym typeface="+mn-ea"/>
              </a:rPr>
              <a:t>3.</a:t>
            </a:r>
            <a:r>
              <a:rPr lang="zh-CN" sz="2800" dirty="0" smtClean="0">
                <a:sym typeface="+mn-ea"/>
              </a:rPr>
              <a:t>结合文本主旨，抓住关键词句，从内容、情感等方面分析其表现方法及作用或效果。</a:t>
            </a:r>
            <a:r>
              <a:rPr lang="zh-CN" altLang="zh-CN" sz="3200" dirty="0" smtClean="0">
                <a:sym typeface="+mn-ea"/>
              </a:rPr>
              <a:t>  </a:t>
            </a:r>
            <a:endParaRPr lang="zh-CN" altLang="zh-CN" sz="3200" dirty="0" smtClean="0">
              <a:sym typeface="+mn-ea"/>
            </a:endParaRPr>
          </a:p>
          <a:p>
            <a:pPr indent="356870"/>
            <a:r>
              <a:rPr lang="zh-CN" altLang="zh-CN" sz="3200" dirty="0" smtClean="0">
                <a:sym typeface="+mn-ea"/>
              </a:rPr>
              <a:t>    </a:t>
            </a:r>
            <a:endParaRPr lang="zh-CN" altLang="zh-CN" sz="3200" dirty="0" smtClean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ym typeface="+mn-ea"/>
              </a:rPr>
              <a:t>      常见的表现手法：</a:t>
            </a:r>
            <a:r>
              <a:rPr lang="zh-CN" altLang="zh-CN" sz="3200" dirty="0" smtClean="0">
                <a:solidFill>
                  <a:srgbClr val="C00000"/>
                </a:solidFill>
                <a:sym typeface="+mn-ea"/>
              </a:rPr>
              <a:t>对比、铺垫、象征、衬托（烘托）、欲扬先抑、照应、托物言志、融情于景、设置悬念、伏笔。</a:t>
            </a:r>
            <a:endParaRPr lang="zh-CN" altLang="zh-CN" sz="3200" dirty="0" smtClean="0"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9143365" cy="68573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31140" y="867410"/>
            <a:ext cx="868299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6870" algn="ctr"/>
            <a:r>
              <a:rPr lang="zh-CN" sz="3200" b="1">
                <a:latin typeface="Calibri" panose="020F0502020204030204" charset="0"/>
                <a:ea typeface="宋体" panose="02010600030101010101" pitchFamily="2" charset="-122"/>
              </a:rPr>
              <a:t>考点一：</a:t>
            </a:r>
            <a:r>
              <a:rPr lang="zh-CN" sz="3200" b="1">
                <a:latin typeface="Calibri" panose="020F0502020204030204" charset="0"/>
                <a:sym typeface="+mn-ea"/>
              </a:rPr>
              <a:t>分析文章表现手法</a:t>
            </a:r>
            <a:endParaRPr lang="zh-CN" sz="3200" b="1">
              <a:latin typeface="Calibri" panose="020F0502020204030204" charset="0"/>
              <a:sym typeface="+mn-ea"/>
            </a:endParaRPr>
          </a:p>
          <a:p>
            <a:pPr indent="356870" algn="ctr"/>
            <a:endParaRPr 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56870"/>
            <a:r>
              <a:rPr sz="3200" b="1">
                <a:ea typeface="宋体" panose="02010600030101010101" pitchFamily="2" charset="-122"/>
              </a:rPr>
              <a:t>[答题格式]</a:t>
            </a:r>
            <a:endParaRPr sz="3200" b="1">
              <a:ea typeface="宋体" panose="02010600030101010101" pitchFamily="2" charset="-122"/>
            </a:endParaRPr>
          </a:p>
          <a:p>
            <a:pPr indent="356870" algn="l"/>
            <a:endParaRPr sz="2800">
              <a:ea typeface="宋体" panose="02010600030101010101" pitchFamily="2" charset="-122"/>
            </a:endParaRPr>
          </a:p>
          <a:p>
            <a:pPr indent="356870" algn="l"/>
            <a:endParaRPr sz="2800">
              <a:ea typeface="宋体" panose="02010600030101010101" pitchFamily="2" charset="-122"/>
            </a:endParaRPr>
          </a:p>
          <a:p>
            <a:pPr indent="356870" algn="l"/>
            <a:r>
              <a:rPr sz="2800">
                <a:ea typeface="宋体" panose="02010600030101010101" pitchFamily="2" charset="-122"/>
              </a:rPr>
              <a:t> 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sz="3200" b="1">
                <a:solidFill>
                  <a:schemeClr val="tx1"/>
                </a:solidFill>
                <a:ea typeface="宋体" panose="02010600030101010101" pitchFamily="2" charset="-122"/>
              </a:rPr>
              <a:t>本处（文）运用了……手法，写出了……内容，表达了……感情（起到了……作用）。</a:t>
            </a:r>
            <a:endParaRPr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356870" algn="l"/>
            <a:endParaRPr lang="zh-CN" altLang="en-US" sz="2800" dirty="0">
              <a:solidFill>
                <a:srgbClr val="FF0066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indent="356870" algn="l"/>
            <a:endParaRPr lang="zh-CN" altLang="en-US" sz="2800" dirty="0">
              <a:solidFill>
                <a:srgbClr val="FF0066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indent="356870" algn="l"/>
            <a:r>
              <a:rPr lang="zh-CN" altLang="en-US" sz="3200" b="1" dirty="0">
                <a:solidFill>
                  <a:srgbClr val="FF0066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表现手法</a:t>
            </a:r>
            <a:r>
              <a:rPr lang="en-US" altLang="zh-CN" sz="3200" b="1">
                <a:solidFill>
                  <a:srgbClr val="FF0066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+</a:t>
            </a:r>
            <a:r>
              <a:rPr lang="zh-CN" altLang="en-US" sz="3200" b="1" dirty="0">
                <a:solidFill>
                  <a:srgbClr val="FF0066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内容</a:t>
            </a:r>
            <a:r>
              <a:rPr lang="zh-CN" altLang="en-US" sz="3200" b="1" dirty="0">
                <a:solidFill>
                  <a:srgbClr val="35742A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（语境）</a:t>
            </a:r>
            <a:r>
              <a:rPr lang="en-US" altLang="zh-CN" sz="3200" b="1">
                <a:solidFill>
                  <a:srgbClr val="FF0066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+</a:t>
            </a:r>
            <a:r>
              <a:rPr lang="zh-CN" altLang="en-US" sz="3200" b="1" dirty="0">
                <a:solidFill>
                  <a:srgbClr val="FF0066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情感</a:t>
            </a:r>
            <a:endParaRPr sz="32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endParaRPr sz="3200" b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9143365" cy="6857365"/>
          </a:xfrm>
          <a:prstGeom prst="rect">
            <a:avLst/>
          </a:prstGeom>
        </p:spPr>
      </p:pic>
      <p:sp>
        <p:nvSpPr>
          <p:cNvPr id="15364" name="Rectangle 4"/>
          <p:cNvSpPr>
            <a:spLocks noGrp="1"/>
          </p:cNvSpPr>
          <p:nvPr>
            <p:ph type="body" idx="4294967295"/>
          </p:nvPr>
        </p:nvSpPr>
        <p:spPr>
          <a:xfrm>
            <a:off x="0" y="908050"/>
            <a:ext cx="2087563" cy="5805488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对比：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36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600" b="1" dirty="0"/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衬托 ：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3600" b="1" dirty="0">
              <a:solidFill>
                <a:srgbClr val="80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3600" b="1" dirty="0">
              <a:solidFill>
                <a:srgbClr val="8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烘托：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600" dirty="0">
              <a:solidFill>
                <a:srgbClr val="FF0000"/>
              </a:solidFill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692275" y="530225"/>
            <a:ext cx="6965950" cy="6021705"/>
          </a:xfrm>
        </p:spPr>
        <p:txBody>
          <a:bodyPr vert="horz" wrap="square" lIns="91440" tIns="45720" rIns="91440" bIns="45720" numCol="1" anchor="t" anchorCtr="0" compatLnSpc="1"/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000099"/>
                </a:solidFill>
                <a:latin typeface="宋体" panose="02010600030101010101" pitchFamily="2" charset="-122"/>
              </a:rPr>
              <a:t>把</a:t>
            </a:r>
            <a:r>
              <a:rPr lang="en-US" altLang="zh-CN" sz="3600" b="1">
                <a:solidFill>
                  <a:srgbClr val="000099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000099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600" b="1">
                <a:solidFill>
                  <a:srgbClr val="000099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000099"/>
                </a:solidFill>
                <a:latin typeface="宋体" panose="02010600030101010101" pitchFamily="2" charset="-122"/>
              </a:rPr>
              <a:t>相对比，突出了</a:t>
            </a:r>
            <a:r>
              <a:rPr lang="en-US" altLang="zh-CN" sz="3600" b="1">
                <a:solidFill>
                  <a:srgbClr val="000099"/>
                </a:solidFill>
                <a:latin typeface="宋体" panose="02010600030101010101" pitchFamily="2" charset="-122"/>
              </a:rPr>
              <a:t>……  </a:t>
            </a:r>
            <a:r>
              <a:rPr lang="zh-CN" altLang="en-US" sz="3600" b="1" dirty="0">
                <a:solidFill>
                  <a:srgbClr val="000099"/>
                </a:solidFill>
                <a:latin typeface="宋体" panose="02010600030101010101" pitchFamily="2" charset="-122"/>
              </a:rPr>
              <a:t>（主要描写的事物）的</a:t>
            </a:r>
            <a:r>
              <a:rPr lang="en-US" altLang="zh-CN" sz="3600" b="1">
                <a:solidFill>
                  <a:srgbClr val="000099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000099"/>
                </a:solidFill>
                <a:latin typeface="宋体" panose="02010600030101010101" pitchFamily="2" charset="-122"/>
              </a:rPr>
              <a:t>特点。</a:t>
            </a:r>
            <a:r>
              <a:rPr lang="zh-CN" altLang="en-US" sz="3600" b="1" dirty="0">
                <a:solidFill>
                  <a:srgbClr val="CC00FF"/>
                </a:solidFill>
                <a:latin typeface="宋体" panose="02010600030101010101" pitchFamily="2" charset="-122"/>
              </a:rPr>
              <a:t>加强文章的艺术效果和感染力</a:t>
            </a:r>
            <a:r>
              <a:rPr lang="zh-CN" altLang="en-US" sz="3600" b="1" dirty="0">
                <a:solidFill>
                  <a:srgbClr val="000099"/>
                </a:solidFill>
                <a:latin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000099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3600" b="1">
              <a:solidFill>
                <a:srgbClr val="CC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CC00FF"/>
                </a:solidFill>
                <a:latin typeface="宋体" panose="02010600030101010101" pitchFamily="2" charset="-122"/>
              </a:rPr>
              <a:t>用</a:t>
            </a:r>
            <a:r>
              <a:rPr lang="en-US" altLang="zh-CN" sz="3600" b="1">
                <a:solidFill>
                  <a:srgbClr val="CC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CC00FF"/>
                </a:solidFill>
                <a:latin typeface="宋体" panose="02010600030101010101" pitchFamily="2" charset="-122"/>
              </a:rPr>
              <a:t>衬托</a:t>
            </a:r>
            <a:r>
              <a:rPr lang="en-US" altLang="zh-CN" sz="3600" b="1">
                <a:solidFill>
                  <a:srgbClr val="CC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CC00FF"/>
                </a:solidFill>
                <a:latin typeface="宋体" panose="02010600030101010101" pitchFamily="2" charset="-122"/>
              </a:rPr>
              <a:t>，突出了</a:t>
            </a:r>
            <a:r>
              <a:rPr lang="en-US" altLang="zh-CN" sz="3600" b="1">
                <a:solidFill>
                  <a:srgbClr val="CC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000099"/>
                </a:solidFill>
                <a:latin typeface="宋体" panose="02010600030101010101" pitchFamily="2" charset="-122"/>
              </a:rPr>
              <a:t>表达作者</a:t>
            </a:r>
            <a:r>
              <a:rPr lang="en-US" altLang="zh-CN" sz="3600" b="1">
                <a:solidFill>
                  <a:srgbClr val="CC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000099"/>
                </a:solidFill>
                <a:latin typeface="宋体" panose="02010600030101010101" pitchFamily="2" charset="-122"/>
              </a:rPr>
              <a:t>的情感。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600" b="1" dirty="0">
              <a:solidFill>
                <a:srgbClr val="000099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CC00FF"/>
                </a:solidFill>
                <a:latin typeface="宋体" panose="02010600030101010101" pitchFamily="2" charset="-122"/>
              </a:rPr>
              <a:t>通过对</a:t>
            </a:r>
            <a:r>
              <a:rPr lang="en-US" altLang="zh-CN" sz="3600" b="1">
                <a:solidFill>
                  <a:srgbClr val="CC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CC00FF"/>
                </a:solidFill>
                <a:latin typeface="宋体" panose="02010600030101010101" pitchFamily="2" charset="-122"/>
              </a:rPr>
              <a:t>的描写，</a:t>
            </a:r>
            <a:r>
              <a:rPr lang="zh-CN" altLang="en-US" sz="3600" b="1" dirty="0">
                <a:solidFill>
                  <a:srgbClr val="000099"/>
                </a:solidFill>
                <a:latin typeface="宋体" panose="02010600030101010101" pitchFamily="2" charset="-122"/>
              </a:rPr>
              <a:t>渲染出</a:t>
            </a:r>
            <a:r>
              <a:rPr lang="en-US" altLang="zh-CN" sz="3600" b="1">
                <a:solidFill>
                  <a:srgbClr val="000099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000099"/>
                </a:solidFill>
                <a:latin typeface="宋体" panose="02010600030101010101" pitchFamily="2" charset="-122"/>
              </a:rPr>
              <a:t>的气氛（心情），或烘托出</a:t>
            </a:r>
            <a:r>
              <a:rPr lang="en-US" altLang="zh-CN" sz="3600" b="1">
                <a:solidFill>
                  <a:srgbClr val="000099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000099"/>
                </a:solidFill>
                <a:latin typeface="宋体" panose="02010600030101010101" pitchFamily="2" charset="-122"/>
              </a:rPr>
              <a:t>氛围。</a:t>
            </a:r>
            <a:endParaRPr lang="zh-CN" altLang="en-US" sz="3600" b="1" dirty="0">
              <a:solidFill>
                <a:srgbClr val="000099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157129868,2375998650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2700" y="635"/>
            <a:ext cx="9143365" cy="6857365"/>
          </a:xfrm>
          <a:prstGeom prst="rect">
            <a:avLst/>
          </a:prstGeom>
        </p:spPr>
      </p:pic>
      <p:sp>
        <p:nvSpPr>
          <p:cNvPr id="16387" name="Rectangle 3"/>
          <p:cNvSpPr>
            <a:spLocks noGrp="1"/>
          </p:cNvSpPr>
          <p:nvPr>
            <p:ph type="body" idx="4294967295"/>
          </p:nvPr>
        </p:nvSpPr>
        <p:spPr>
          <a:xfrm>
            <a:off x="0" y="704850"/>
            <a:ext cx="2555875" cy="630872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endParaRPr lang="zh-CN" altLang="en-US" b="1" dirty="0">
              <a:solidFill>
                <a:srgbClr val="990000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象征：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3600" b="1" dirty="0">
              <a:solidFill>
                <a:srgbClr val="990000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借景抒情：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36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36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托物言志：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6388" name="Rectangle 4"/>
          <p:cNvSpPr>
            <a:spLocks noGrp="1"/>
          </p:cNvSpPr>
          <p:nvPr>
            <p:ph type="body" idx="4294967295"/>
          </p:nvPr>
        </p:nvSpPr>
        <p:spPr>
          <a:xfrm>
            <a:off x="2110740" y="704850"/>
            <a:ext cx="7019925" cy="64008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endParaRPr lang="zh-CN" altLang="en-US" sz="2600" b="1" dirty="0">
              <a:solidFill>
                <a:schemeClr val="folHlink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600" b="1" dirty="0"/>
              <a:t> </a:t>
            </a:r>
            <a:r>
              <a:rPr lang="zh-CN" altLang="en-US" sz="3200" b="1" dirty="0">
                <a:solidFill>
                  <a:srgbClr val="CC00FF"/>
                </a:solidFill>
              </a:rPr>
              <a:t>使所要表达的意思更加含蓄深刻，</a:t>
            </a:r>
            <a:r>
              <a:rPr lang="zh-CN" altLang="en-US" sz="3200" b="1" dirty="0">
                <a:solidFill>
                  <a:srgbClr val="000099"/>
                </a:solidFill>
              </a:rPr>
              <a:t>增强了文章的表现力。</a:t>
            </a:r>
            <a:endParaRPr lang="zh-CN" altLang="en-US" sz="3200" b="1" dirty="0">
              <a:solidFill>
                <a:srgbClr val="000099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200" b="1" dirty="0">
              <a:solidFill>
                <a:schemeClr val="folHlink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200" b="1" dirty="0">
                <a:solidFill>
                  <a:srgbClr val="CC00FF"/>
                </a:solidFill>
              </a:rPr>
              <a:t>通过对</a:t>
            </a:r>
            <a:r>
              <a:rPr lang="en-US" altLang="zh-CN" sz="3200" b="1">
                <a:solidFill>
                  <a:srgbClr val="CC00FF"/>
                </a:solidFill>
              </a:rPr>
              <a:t>……</a:t>
            </a:r>
            <a:r>
              <a:rPr lang="zh-CN" altLang="en-US" sz="3200" b="1" dirty="0">
                <a:solidFill>
                  <a:srgbClr val="CC00FF"/>
                </a:solidFill>
              </a:rPr>
              <a:t>的景物描写，</a:t>
            </a:r>
            <a:r>
              <a:rPr lang="zh-CN" altLang="en-US" sz="3200" b="1" dirty="0">
                <a:solidFill>
                  <a:srgbClr val="000099"/>
                </a:solidFill>
              </a:rPr>
              <a:t>使文章内容更充实，更富感染力，</a:t>
            </a:r>
            <a:r>
              <a:rPr lang="zh-CN" altLang="en-US" sz="3200" b="1" dirty="0">
                <a:solidFill>
                  <a:srgbClr val="CC00FF"/>
                </a:solidFill>
              </a:rPr>
              <a:t>抒发作者 </a:t>
            </a:r>
            <a:r>
              <a:rPr lang="en-US" altLang="zh-CN" sz="3200" b="1">
                <a:solidFill>
                  <a:srgbClr val="CC00FF"/>
                </a:solidFill>
              </a:rPr>
              <a:t>……</a:t>
            </a:r>
            <a:r>
              <a:rPr lang="zh-CN" altLang="en-US" sz="3200" b="1" dirty="0">
                <a:solidFill>
                  <a:srgbClr val="CC00FF"/>
                </a:solidFill>
              </a:rPr>
              <a:t>的感情。</a:t>
            </a:r>
            <a:endParaRPr lang="en-US" altLang="zh-CN" sz="3200" b="1">
              <a:solidFill>
                <a:srgbClr val="CC00FF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200" b="1" dirty="0">
              <a:solidFill>
                <a:schemeClr val="folHlink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200" b="1" dirty="0">
                <a:solidFill>
                  <a:srgbClr val="000099"/>
                </a:solidFill>
              </a:rPr>
              <a:t>运用</a:t>
            </a:r>
            <a:r>
              <a:rPr lang="zh-CN" altLang="en-US" sz="3200" b="1" dirty="0">
                <a:solidFill>
                  <a:srgbClr val="7030A0"/>
                </a:solidFill>
              </a:rPr>
              <a:t>托物言志</a:t>
            </a:r>
            <a:r>
              <a:rPr lang="zh-CN" altLang="en-US" sz="3200" b="1" dirty="0">
                <a:solidFill>
                  <a:srgbClr val="000099"/>
                </a:solidFill>
              </a:rPr>
              <a:t>的手法，使文章更具感染力，充分表现了作者</a:t>
            </a:r>
            <a:r>
              <a:rPr lang="en-US" altLang="zh-CN" sz="3200" b="1">
                <a:solidFill>
                  <a:srgbClr val="000099"/>
                </a:solidFill>
              </a:rPr>
              <a:t>……</a:t>
            </a:r>
            <a:r>
              <a:rPr lang="zh-CN" altLang="en-US" sz="3200" b="1" dirty="0">
                <a:solidFill>
                  <a:srgbClr val="000099"/>
                </a:solidFill>
              </a:rPr>
              <a:t>思想感情，。</a:t>
            </a:r>
            <a:endParaRPr lang="zh-CN" altLang="en-US" sz="3200" b="1" dirty="0">
              <a:solidFill>
                <a:srgbClr val="000099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6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1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0" y="0"/>
            <a:ext cx="9142730" cy="6831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609600" algn="l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solidFill>
                  <a:srgbClr val="FF0000"/>
                </a:solidFill>
                <a:ea typeface="宋体" panose="02010600030101010101" pitchFamily="2" charset="-122"/>
              </a:rPr>
              <a:t>典 例：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                              </a:t>
            </a:r>
            <a:endParaRPr lang="en-US" alt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                                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好一朵木槿花</a:t>
            </a:r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（2019黑龙江大庆</a:t>
            </a:r>
            <a:r>
              <a:rPr lang="en-US" alt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endParaRPr lang="en-US" alt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457200" algn="ctr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宗 璞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）又是一年秋来，洁白的玉春花挟着凉意，先透出冰雪的消息。美人蕉也在这时开放了。红的黄的花，耸立在阔大的绿叶上，一点不在乎秋的肃杀。以前我有“美人蕉不美”的说法，现在很想收回。接下来该是紫薇和木槿。在我家这以草为主的小园中，它们是外来户。偶然得来的枝条，偶然插入土中，它们就偶然地生长起来。紫薇似娇气些，始终未见花。木槿则已两度花发了。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2）木槿以前给我的印象是平庸。文革中许多花木惨遭摧残，它却得全性命，陪伴着显赫一时的文冠果，免得那钦定植物太孤单。据说原因是它的花可食用，大概总比草根树皮好些吧。学生浴室边的路上，两行树挺立着，花开有紫、红、白等色，我从未仔细看过。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前年秋至，我家刚从死别的悲痛缓过气来不久，又面临了少年人的生之困惑。我们不知道下一分钟会发生什么事，陷入极端的惶恐中。我在坐立不安时，只好到草园踱步。那时园中荒草没膝，除了我们的基本队伍亲爱的玉簪花之外，只有两树忍冬，结了小红果子，玛瑙扣子似的，一簇簇挂着。我没有指望还能看见别的什么颜色。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）忽然在绿草间，闪出一点紫色，亮亮的，轻轻的，在眼前转了几转。我忙拔开草丛走过去，见一朵紫色的花缀在不高的绿枝上。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）这是木槿。木槿开花了，而且是紫色的。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木槿花的三种颜色，以紫色最好。那红色极不正，好像颜料没有调好；白色的花，有老伙伴玉簪已经够了。最愿见到的是紫色的，好和早春的二月兰、初夏的藤萝相呼应，让紫色的幻想充满在小园中，让风吹走悲伤，让梦留着。</a:t>
            </a: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l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10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11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12.xml><?xml version="1.0" encoding="utf-8"?>
<p:tagLst xmlns:p="http://schemas.openxmlformats.org/presentationml/2006/main">
  <p:tag name="REFSHAPE" val="240101492"/>
  <p:tag name="KSO_WM_UNIT_PLACING_PICTURE_USER_VIEWPORT" val="{&quot;height&quot;:7875,&quot;width&quot;:10500}"/>
</p:tagLst>
</file>

<file path=ppt/tags/tag13.xml><?xml version="1.0" encoding="utf-8"?>
<p:tagLst xmlns:p="http://schemas.openxmlformats.org/presentationml/2006/main">
  <p:tag name="REFSHAPE" val="240101492"/>
  <p:tag name="KSO_WM_UNIT_PLACING_PICTURE_USER_VIEWPORT" val="{&quot;height&quot;:7875,&quot;width&quot;:10500}"/>
</p:tagLst>
</file>

<file path=ppt/tags/tag14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15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16.xml><?xml version="1.0" encoding="utf-8"?>
<p:tagLst xmlns:p="http://schemas.openxmlformats.org/presentationml/2006/main">
  <p:tag name="REFSHAPE" val="240101492"/>
  <p:tag name="KSO_WM_UNIT_PLACING_PICTURE_USER_VIEWPORT" val="{&quot;height&quot;:7875,&quot;width&quot;:10500}"/>
</p:tagLst>
</file>

<file path=ppt/tags/tag17.xml><?xml version="1.0" encoding="utf-8"?>
<p:tagLst xmlns:p="http://schemas.openxmlformats.org/presentationml/2006/main">
  <p:tag name="REFSHAPE" val="240101492"/>
  <p:tag name="KSO_WM_UNIT_PLACING_PICTURE_USER_VIEWPORT" val="{&quot;height&quot;:7875,&quot;width&quot;:10500}"/>
</p:tagLst>
</file>

<file path=ppt/tags/tag18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19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2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20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21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22.xml><?xml version="1.0" encoding="utf-8"?>
<p:tagLst xmlns:p="http://schemas.openxmlformats.org/presentationml/2006/main">
  <p:tag name="REFSHAPE" val="240101492"/>
  <p:tag name="KSO_WM_UNIT_PLACING_PICTURE_USER_VIEWPORT" val="{&quot;height&quot;:7875,&quot;width&quot;:10500}"/>
</p:tagLst>
</file>

<file path=ppt/tags/tag23.xml><?xml version="1.0" encoding="utf-8"?>
<p:tagLst xmlns:p="http://schemas.openxmlformats.org/presentationml/2006/main">
  <p:tag name="REFSHAPE" val="240101492"/>
  <p:tag name="KSO_WM_UNIT_PLACING_PICTURE_USER_VIEWPORT" val="{&quot;height&quot;:7875,&quot;width&quot;:10500}"/>
</p:tagLst>
</file>

<file path=ppt/tags/tag24.xml><?xml version="1.0" encoding="utf-8"?>
<p:tagLst xmlns:p="http://schemas.openxmlformats.org/presentationml/2006/main">
  <p:tag name="REFSHAPE" val="240101492"/>
  <p:tag name="KSO_WM_UNIT_PLACING_PICTURE_USER_VIEWPORT" val="{&quot;height&quot;:7875,&quot;width&quot;:10500}"/>
</p:tagLst>
</file>

<file path=ppt/tags/tag25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26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27.xml><?xml version="1.0" encoding="utf-8"?>
<p:tagLst xmlns:p="http://schemas.openxmlformats.org/presentationml/2006/main">
  <p:tag name="REFSHAPE" val="240101492"/>
  <p:tag name="KSO_WM_UNIT_PLACING_PICTURE_USER_VIEWPORT" val="{&quot;height&quot;:7875,&quot;width&quot;:10500}"/>
</p:tagLst>
</file>

<file path=ppt/tags/tag28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29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3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30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31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32.xml><?xml version="1.0" encoding="utf-8"?>
<p:tagLst xmlns:p="http://schemas.openxmlformats.org/presentationml/2006/main">
  <p:tag name="REFSHAPE" val="240101492"/>
  <p:tag name="KSO_WM_UNIT_PLACING_PICTURE_USER_VIEWPORT" val="{&quot;height&quot;:7875,&quot;width&quot;:10500}"/>
</p:tagLst>
</file>

<file path=ppt/tags/tag33.xml><?xml version="1.0" encoding="utf-8"?>
<p:tagLst xmlns:p="http://schemas.openxmlformats.org/presentationml/2006/main">
  <p:tag name="REFSHAPE" val="240101492"/>
  <p:tag name="KSO_WM_UNIT_PLACING_PICTURE_USER_VIEWPORT" val="{&quot;height&quot;:7875,&quot;width&quot;:10500}"/>
</p:tagLst>
</file>

<file path=ppt/tags/tag34.xml><?xml version="1.0" encoding="utf-8"?>
<p:tagLst xmlns:p="http://schemas.openxmlformats.org/presentationml/2006/main">
  <p:tag name="REFSHAPE" val="240101492"/>
  <p:tag name="KSO_WM_UNIT_PLACING_PICTURE_USER_VIEWPORT" val="{&quot;height&quot;:7875,&quot;width&quot;:10500}"/>
</p:tagLst>
</file>

<file path=ppt/tags/tag35.xml><?xml version="1.0" encoding="utf-8"?>
<p:tagLst xmlns:p="http://schemas.openxmlformats.org/presentationml/2006/main">
  <p:tag name="REFSHAPE" val="240101492"/>
  <p:tag name="KSO_WM_UNIT_PLACING_PICTURE_USER_VIEWPORT" val="{&quot;height&quot;:7875,&quot;width&quot;:10500}"/>
</p:tagLst>
</file>

<file path=ppt/tags/tag36.xml><?xml version="1.0" encoding="utf-8"?>
<p:tagLst xmlns:p="http://schemas.openxmlformats.org/presentationml/2006/main">
  <p:tag name="REFSHAPE" val="240101492"/>
  <p:tag name="KSO_WM_UNIT_PLACING_PICTURE_USER_VIEWPORT" val="{&quot;height&quot;:7875,&quot;width&quot;:10500}"/>
</p:tagLst>
</file>

<file path=ppt/tags/tag37.xml><?xml version="1.0" encoding="utf-8"?>
<p:tagLst xmlns:p="http://schemas.openxmlformats.org/presentationml/2006/main">
  <p:tag name="REFSHAPE" val="240101492"/>
  <p:tag name="KSO_WM_UNIT_PLACING_PICTURE_USER_VIEWPORT" val="{&quot;height&quot;:7875,&quot;width&quot;:10500}"/>
</p:tagLst>
</file>

<file path=ppt/tags/tag4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5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6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7.xml><?xml version="1.0" encoding="utf-8"?>
<p:tagLst xmlns:p="http://schemas.openxmlformats.org/presentationml/2006/main">
  <p:tag name="REFSHAPE" val="241882164"/>
  <p:tag name="KSO_WM_UNIT_PLACING_PICTURE_USER_VIEWPORT" val="{&quot;height&quot;:7500,&quot;width&quot;:10000}"/>
</p:tagLst>
</file>

<file path=ppt/tags/tag8.xml><?xml version="1.0" encoding="utf-8"?>
<p:tagLst xmlns:p="http://schemas.openxmlformats.org/presentationml/2006/main">
  <p:tag name="REFSHAPE" val="240101492"/>
  <p:tag name="KSO_WM_UNIT_PLACING_PICTURE_USER_VIEWPORT" val="{&quot;height&quot;:7875,&quot;width&quot;:10500}"/>
</p:tagLst>
</file>

<file path=ppt/tags/tag9.xml><?xml version="1.0" encoding="utf-8"?>
<p:tagLst xmlns:p="http://schemas.openxmlformats.org/presentationml/2006/main">
  <p:tag name="REFSHAPE" val="240101492"/>
  <p:tag name="KSO_WM_UNIT_PLACING_PICTURE_USER_VIEWPORT" val="{&quot;height&quot;:7875,&quot;width&quot;:10500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14206</Words>
  <Application>WPS 演示</Application>
  <PresentationFormat/>
  <Paragraphs>350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4" baseType="lpstr">
      <vt:lpstr>Arial</vt:lpstr>
      <vt:lpstr>宋体</vt:lpstr>
      <vt:lpstr>Wingdings</vt:lpstr>
      <vt:lpstr>Comic Sans MS</vt:lpstr>
      <vt:lpstr>黑体</vt:lpstr>
      <vt:lpstr>Calibri</vt:lpstr>
      <vt:lpstr>仿宋</vt:lpstr>
      <vt:lpstr>微软雅黑</vt:lpstr>
      <vt:lpstr>Arial Unicode MS</vt:lpstr>
      <vt:lpstr>Wingdings 2</vt:lpstr>
      <vt:lpstr>Wingdings</vt:lpstr>
      <vt:lpstr>仿宋_GB2312</vt:lpstr>
      <vt:lpstr>MS PGothic</vt:lpstr>
      <vt:lpstr>默认设计模板</vt:lpstr>
      <vt:lpstr>1_默认设计模板</vt:lpstr>
      <vt:lpstr>散文阅读专题复习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散文阅读专题复习</dc:title>
  <dc:creator>Administrator</dc:creator>
  <cp:lastModifiedBy>Administrator</cp:lastModifiedBy>
  <cp:revision>69</cp:revision>
  <dcterms:created xsi:type="dcterms:W3CDTF">2020-04-12T02:25:00Z</dcterms:created>
  <dcterms:modified xsi:type="dcterms:W3CDTF">2020-04-27T07:30:01Z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