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</p:sldIdLst>
  <p:sldSz cx="9144000" cy="6858000" type="screen4x3"/>
  <p:notesSz cx="7104063" cy="10234613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tags" Target="tags/tag1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" Target="slides/slide7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jpe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6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矩形 97281"/>
          <p:cNvSpPr/>
          <p:nvPr/>
        </p:nvSpPr>
        <p:spPr>
          <a:xfrm>
            <a:off x="2484438" y="2708275"/>
            <a:ext cx="424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>
                <a:latin typeface="Times New Roman" panose="02020603050405020304" pitchFamily="18" charset="0"/>
                <a:ea typeface="黑体" panose="02010609060101010101" pitchFamily="2" charset="-122"/>
              </a:rPr>
              <a:t>林教头风雪山神庙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文本框 46081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1266" name="文本框 46082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1267" name="文本框 46085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1268" name="直接连接符 46089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69" name="矩形 46096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框 51201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2290" name="文本框 51202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2291" name="文本框 51203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2292" name="直接连接符 51205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293" name="文本框 51206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2294" name="矩形 51207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52225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3314" name="文本框 52226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3315" name="文本框 52227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3316" name="文本框 52228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3317" name="直接连接符 52229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3318" name="文本框 52230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3319" name="矩形 52231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框 47105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4338" name="文本框 47106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4339" name="文本框 47107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4340" name="文本框 47109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4341" name="文本框 47110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4342" name="直接连接符 47113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3" name="直接连接符 47114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4344" name="文本框 47116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4345" name="矩形 47120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53249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5362" name="文本框 53250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5363" name="文本框 53251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5364" name="文本框 53252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5365" name="文本框 53253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5366" name="直接连接符 53255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367" name="直接连接符 53256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368" name="文本框 53257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5369" name="文本框 53258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15370" name="矩形 53259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框 54273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6386" name="文本框 54274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6387" name="文本框 54275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6388" name="文本框 54276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6389" name="文本框 54277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6390" name="文本框 54278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16391" name="直接连接符 54279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6392" name="直接连接符 54280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6393" name="文本框 54281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6394" name="文本框 54282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16395" name="矩形 54283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48129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7410" name="文本框 48130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7411" name="文本框 48131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7412" name="文本框 48132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17413" name="文本框 48133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7414" name="文本框 48134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7415" name="文本框 48135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17416" name="直接连接符 48137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7417" name="直接连接符 48138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7418" name="直接连接符 48139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7419" name="文本框 48140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7420" name="文本框 48141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17421" name="矩形 48144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55297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8434" name="文本框 55298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8435" name="文本框 55299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8436" name="文本框 55300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18437" name="文本框 55301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8438" name="文本框 55302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8439" name="文本框 55303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18440" name="直接连接符 55305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8441" name="直接连接符 55306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8442" name="直接连接符 55307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8443" name="文本框 55308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8444" name="文本框 55309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18445" name="文本框 55310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18446" name="矩形 55311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56321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9458" name="文本框 56322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9459" name="文本框 56323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19460" name="文本框 56324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19461" name="文本框 56325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9462" name="文本框 56326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19463" name="文本框 56327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19464" name="文本框 56328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19465" name="直接连接符 56329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9466" name="直接连接符 56330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9467" name="直接连接符 56331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9468" name="文本框 56332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19469" name="文本框 56333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19470" name="文本框 56334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19471" name="矩形 56335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文本框 13314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20482" name="文本框 13315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0483" name="文本框 13316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20484" name="文本框 13317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20485" name="文本框 13318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20486" name="文本框 13319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20487" name="文本框 13320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20488" name="文本框 13321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20489" name="直接连接符 13322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0490" name="直接连接符 13323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0491" name="直接连接符 13324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0492" name="文本框 13326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0493" name="文本框 13327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20494" name="文本框 13328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20495" name="文本框 13329"/>
          <p:cNvSpPr txBox="1"/>
          <p:nvPr/>
        </p:nvSpPr>
        <p:spPr>
          <a:xfrm>
            <a:off x="1660525" y="5883275"/>
            <a:ext cx="25511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（主线：内容）</a:t>
            </a:r>
          </a:p>
        </p:txBody>
      </p:sp>
      <p:sp>
        <p:nvSpPr>
          <p:cNvPr id="20496" name="矩形 13336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矩形 4099"/>
          <p:cNvSpPr/>
          <p:nvPr/>
        </p:nvSpPr>
        <p:spPr>
          <a:xfrm>
            <a:off x="2555875" y="5492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Rectangle 3"/>
          <p:cNvSpPr/>
          <p:nvPr/>
        </p:nvSpPr>
        <p:spPr>
          <a:xfrm>
            <a:off x="3276600" y="620713"/>
            <a:ext cx="30956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作者简介</a:t>
            </a:r>
          </a:p>
        </p:txBody>
      </p:sp>
      <p:pic>
        <p:nvPicPr>
          <p:cNvPr id="3075" name="图片 4100" descr="t019951fc18e1b03d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44675"/>
            <a:ext cx="4132263" cy="4071938"/>
          </a:xfrm>
          <a:prstGeom prst="rect">
            <a:avLst/>
          </a:prstGeom>
          <a:noFill/>
          <a:ln w="2857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6" name="文本框 4101"/>
          <p:cNvSpPr txBox="1"/>
          <p:nvPr/>
        </p:nvSpPr>
        <p:spPr>
          <a:xfrm>
            <a:off x="4427538" y="1957388"/>
            <a:ext cx="4321175" cy="33762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施耐庵，元末明初人（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1296─1370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），钱塘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杭州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人，曾中元朝进士，在钱塘做过两年官，因与当道不合，弃官闲居在苏北故乡。代表作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    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43009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21506" name="文本框 43010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1507" name="文本框 43011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21508" name="文本框 43012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21509" name="文本框 43013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21510" name="文本框 43014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21511" name="文本框 43015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21512" name="文本框 43016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21513" name="直接连接符 43017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14" name="直接连接符 43018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15" name="直接连接符 43019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16" name="文本框 43021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1517" name="文本框 43022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21518" name="文本框 43023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21519" name="文本框 43024"/>
          <p:cNvSpPr txBox="1"/>
          <p:nvPr/>
        </p:nvSpPr>
        <p:spPr>
          <a:xfrm>
            <a:off x="1660525" y="5883275"/>
            <a:ext cx="25511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（主线：内容）</a:t>
            </a:r>
          </a:p>
        </p:txBody>
      </p:sp>
      <p:sp>
        <p:nvSpPr>
          <p:cNvPr id="21520" name="文本框 43025"/>
          <p:cNvSpPr txBox="1"/>
          <p:nvPr/>
        </p:nvSpPr>
        <p:spPr>
          <a:xfrm>
            <a:off x="6011863" y="1196975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（副线：性格）</a:t>
            </a:r>
          </a:p>
        </p:txBody>
      </p:sp>
      <p:sp>
        <p:nvSpPr>
          <p:cNvPr id="21521" name="矩形 43030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框 44033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22530" name="文本框 44034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2531" name="文本框 44035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22532" name="文本框 44036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22533" name="文本框 44037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22534" name="文本框 44038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22535" name="文本框 44039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22536" name="文本框 44040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22537" name="直接连接符 44041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2538" name="直接连接符 44042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2539" name="直接连接符 44043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2540" name="文本框 44045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2541" name="文本框 44046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22542" name="文本框 44047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22543" name="文本框 44048"/>
          <p:cNvSpPr txBox="1"/>
          <p:nvPr/>
        </p:nvSpPr>
        <p:spPr>
          <a:xfrm>
            <a:off x="1660525" y="5883275"/>
            <a:ext cx="25511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（主线：内容）</a:t>
            </a:r>
          </a:p>
        </p:txBody>
      </p:sp>
      <p:sp>
        <p:nvSpPr>
          <p:cNvPr id="22544" name="文本框 44049"/>
          <p:cNvSpPr txBox="1"/>
          <p:nvPr/>
        </p:nvSpPr>
        <p:spPr>
          <a:xfrm>
            <a:off x="6011863" y="1196975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（副线：性格）</a:t>
            </a:r>
          </a:p>
        </p:txBody>
      </p:sp>
      <p:sp>
        <p:nvSpPr>
          <p:cNvPr id="22545" name="文本框 44050"/>
          <p:cNvSpPr txBox="1"/>
          <p:nvPr/>
        </p:nvSpPr>
        <p:spPr>
          <a:xfrm>
            <a:off x="6094413" y="2225675"/>
            <a:ext cx="272573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（忍辱负重）</a:t>
            </a:r>
          </a:p>
        </p:txBody>
      </p:sp>
      <p:sp>
        <p:nvSpPr>
          <p:cNvPr id="22546" name="矩形 44054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7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57345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23554" name="文本框 57346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3555" name="文本框 57347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23556" name="文本框 57348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23557" name="文本框 57349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23558" name="文本框 57350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23559" name="文本框 57351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23560" name="文本框 57352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23561" name="直接连接符 57353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3562" name="直接连接符 57354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3563" name="直接连接符 57355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3564" name="直接连接符 57356"/>
          <p:cNvSpPr/>
          <p:nvPr/>
        </p:nvSpPr>
        <p:spPr>
          <a:xfrm flipH="1">
            <a:off x="7115175" y="28352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3565" name="文本框 57357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3566" name="文本框 57358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23567" name="文本框 57359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23568" name="文本框 57360"/>
          <p:cNvSpPr txBox="1"/>
          <p:nvPr/>
        </p:nvSpPr>
        <p:spPr>
          <a:xfrm>
            <a:off x="1660525" y="5883275"/>
            <a:ext cx="25511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（主线：内容）</a:t>
            </a:r>
          </a:p>
        </p:txBody>
      </p:sp>
      <p:sp>
        <p:nvSpPr>
          <p:cNvPr id="23569" name="文本框 57361"/>
          <p:cNvSpPr txBox="1"/>
          <p:nvPr/>
        </p:nvSpPr>
        <p:spPr>
          <a:xfrm>
            <a:off x="6011863" y="1196975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（副线：性格）</a:t>
            </a:r>
          </a:p>
        </p:txBody>
      </p:sp>
      <p:sp>
        <p:nvSpPr>
          <p:cNvPr id="23570" name="文本框 57362"/>
          <p:cNvSpPr txBox="1"/>
          <p:nvPr/>
        </p:nvSpPr>
        <p:spPr>
          <a:xfrm>
            <a:off x="6094413" y="2225675"/>
            <a:ext cx="272573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（忍辱负重）</a:t>
            </a:r>
          </a:p>
        </p:txBody>
      </p:sp>
      <p:sp>
        <p:nvSpPr>
          <p:cNvPr id="23571" name="文本框 57363"/>
          <p:cNvSpPr txBox="1"/>
          <p:nvPr/>
        </p:nvSpPr>
        <p:spPr>
          <a:xfrm>
            <a:off x="6094413" y="4130675"/>
            <a:ext cx="2633662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（随遇而安）</a:t>
            </a:r>
          </a:p>
        </p:txBody>
      </p:sp>
      <p:sp>
        <p:nvSpPr>
          <p:cNvPr id="23572" name="矩形 57366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3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框 58369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24578" name="文本框 58370"/>
          <p:cNvSpPr txBox="1"/>
          <p:nvPr/>
        </p:nvSpPr>
        <p:spPr>
          <a:xfrm>
            <a:off x="2047875" y="26066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4579" name="文本框 58371"/>
          <p:cNvSpPr txBox="1"/>
          <p:nvPr/>
        </p:nvSpPr>
        <p:spPr>
          <a:xfrm>
            <a:off x="1908175" y="4054475"/>
            <a:ext cx="1803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接管草料场</a:t>
            </a:r>
          </a:p>
        </p:txBody>
      </p:sp>
      <p:sp>
        <p:nvSpPr>
          <p:cNvPr id="24580" name="文本框 58372"/>
          <p:cNvSpPr txBox="1"/>
          <p:nvPr/>
        </p:nvSpPr>
        <p:spPr>
          <a:xfrm>
            <a:off x="2047875" y="5397500"/>
            <a:ext cx="15875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雪夜报仇</a:t>
            </a:r>
          </a:p>
        </p:txBody>
      </p:sp>
      <p:sp>
        <p:nvSpPr>
          <p:cNvPr id="24581" name="文本框 58373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24582" name="文本框 58374"/>
          <p:cNvSpPr txBox="1"/>
          <p:nvPr/>
        </p:nvSpPr>
        <p:spPr>
          <a:xfrm>
            <a:off x="533400" y="26066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发展</a:t>
            </a:r>
          </a:p>
        </p:txBody>
      </p:sp>
      <p:sp>
        <p:nvSpPr>
          <p:cNvPr id="24583" name="文本框 58375"/>
          <p:cNvSpPr txBox="1"/>
          <p:nvPr/>
        </p:nvSpPr>
        <p:spPr>
          <a:xfrm>
            <a:off x="468313" y="3814763"/>
            <a:ext cx="13017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进一步发展</a:t>
            </a:r>
          </a:p>
        </p:txBody>
      </p:sp>
      <p:sp>
        <p:nvSpPr>
          <p:cNvPr id="24584" name="文本框 58376"/>
          <p:cNvSpPr txBox="1"/>
          <p:nvPr/>
        </p:nvSpPr>
        <p:spPr>
          <a:xfrm>
            <a:off x="541338" y="5197475"/>
            <a:ext cx="1150937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高潮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结局</a:t>
            </a:r>
          </a:p>
        </p:txBody>
      </p:sp>
      <p:sp>
        <p:nvSpPr>
          <p:cNvPr id="24585" name="直接连接符 58377"/>
          <p:cNvSpPr/>
          <p:nvPr/>
        </p:nvSpPr>
        <p:spPr>
          <a:xfrm flipH="1">
            <a:off x="2700338" y="19589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4586" name="直接连接符 58378"/>
          <p:cNvSpPr/>
          <p:nvPr/>
        </p:nvSpPr>
        <p:spPr>
          <a:xfrm flipH="1">
            <a:off x="2700338" y="3182938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4587" name="直接连接符 58379"/>
          <p:cNvSpPr/>
          <p:nvPr/>
        </p:nvSpPr>
        <p:spPr>
          <a:xfrm flipH="1">
            <a:off x="2700338" y="46640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4588" name="直接连接符 58380"/>
          <p:cNvSpPr/>
          <p:nvPr/>
        </p:nvSpPr>
        <p:spPr>
          <a:xfrm flipH="1">
            <a:off x="7115175" y="28352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4589" name="文本框 58381"/>
          <p:cNvSpPr txBox="1"/>
          <p:nvPr/>
        </p:nvSpPr>
        <p:spPr>
          <a:xfrm>
            <a:off x="3983038" y="2011363"/>
            <a:ext cx="1957387" cy="156210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酒店密谋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小二生疑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询问实情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买刀寻敌</a:t>
            </a:r>
          </a:p>
        </p:txBody>
      </p:sp>
      <p:sp>
        <p:nvSpPr>
          <p:cNvPr id="24590" name="文本框 58382"/>
          <p:cNvSpPr txBox="1"/>
          <p:nvPr/>
        </p:nvSpPr>
        <p:spPr>
          <a:xfrm>
            <a:off x="3983038" y="3892550"/>
            <a:ext cx="1957387" cy="83185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草厅交割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酒店沽酒</a:t>
            </a:r>
          </a:p>
        </p:txBody>
      </p:sp>
      <p:sp>
        <p:nvSpPr>
          <p:cNvPr id="24591" name="文本框 58383"/>
          <p:cNvSpPr txBox="1"/>
          <p:nvPr/>
        </p:nvSpPr>
        <p:spPr>
          <a:xfrm>
            <a:off x="3983038" y="5110163"/>
            <a:ext cx="1981200" cy="1196975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庙里借宿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真相大白</a:t>
            </a:r>
          </a:p>
          <a:p>
            <a:pPr lvl="0" indent="0" algn="ctr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奋起杀敌</a:t>
            </a:r>
          </a:p>
        </p:txBody>
      </p:sp>
      <p:sp>
        <p:nvSpPr>
          <p:cNvPr id="24592" name="文本框 58384"/>
          <p:cNvSpPr txBox="1"/>
          <p:nvPr/>
        </p:nvSpPr>
        <p:spPr>
          <a:xfrm>
            <a:off x="1660525" y="5883275"/>
            <a:ext cx="25511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（主线：内容）</a:t>
            </a:r>
          </a:p>
        </p:txBody>
      </p:sp>
      <p:sp>
        <p:nvSpPr>
          <p:cNvPr id="24593" name="文本框 58385"/>
          <p:cNvSpPr txBox="1"/>
          <p:nvPr/>
        </p:nvSpPr>
        <p:spPr>
          <a:xfrm>
            <a:off x="6011863" y="1196975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（副线：性格）</a:t>
            </a:r>
          </a:p>
        </p:txBody>
      </p:sp>
      <p:sp>
        <p:nvSpPr>
          <p:cNvPr id="24594" name="文本框 58386"/>
          <p:cNvSpPr txBox="1"/>
          <p:nvPr/>
        </p:nvSpPr>
        <p:spPr>
          <a:xfrm>
            <a:off x="6094413" y="2225675"/>
            <a:ext cx="272573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（忍辱负重）</a:t>
            </a:r>
          </a:p>
        </p:txBody>
      </p:sp>
      <p:sp>
        <p:nvSpPr>
          <p:cNvPr id="24595" name="文本框 58387"/>
          <p:cNvSpPr txBox="1"/>
          <p:nvPr/>
        </p:nvSpPr>
        <p:spPr>
          <a:xfrm>
            <a:off x="6094413" y="4130675"/>
            <a:ext cx="2633662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（随遇而安）</a:t>
            </a:r>
          </a:p>
        </p:txBody>
      </p:sp>
      <p:sp>
        <p:nvSpPr>
          <p:cNvPr id="24596" name="文本框 58388"/>
          <p:cNvSpPr txBox="1"/>
          <p:nvPr/>
        </p:nvSpPr>
        <p:spPr>
          <a:xfrm>
            <a:off x="6094413" y="5578475"/>
            <a:ext cx="245268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（奋起反抗）</a:t>
            </a:r>
          </a:p>
        </p:txBody>
      </p:sp>
      <p:sp>
        <p:nvSpPr>
          <p:cNvPr id="24597" name="直接连接符 58389"/>
          <p:cNvSpPr/>
          <p:nvPr/>
        </p:nvSpPr>
        <p:spPr>
          <a:xfrm flipH="1">
            <a:off x="7115175" y="4892675"/>
            <a:ext cx="0" cy="53340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4598" name="矩形 58390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9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矩形 14340"/>
          <p:cNvSpPr/>
          <p:nvPr/>
        </p:nvSpPr>
        <p:spPr>
          <a:xfrm>
            <a:off x="2339975" y="392113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Rectangle 3"/>
          <p:cNvSpPr/>
          <p:nvPr/>
        </p:nvSpPr>
        <p:spPr>
          <a:xfrm>
            <a:off x="2628900" y="463550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分析人物形象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矩形 59393"/>
          <p:cNvSpPr/>
          <p:nvPr/>
        </p:nvSpPr>
        <p:spPr>
          <a:xfrm>
            <a:off x="2339975" y="392113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Rectangle 3"/>
          <p:cNvSpPr/>
          <p:nvPr/>
        </p:nvSpPr>
        <p:spPr>
          <a:xfrm>
            <a:off x="2628900" y="463550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分析人物形象</a:t>
            </a:r>
          </a:p>
        </p:txBody>
      </p:sp>
      <p:sp>
        <p:nvSpPr>
          <p:cNvPr id="26627" name="文本框 59395"/>
          <p:cNvSpPr txBox="1"/>
          <p:nvPr/>
        </p:nvSpPr>
        <p:spPr>
          <a:xfrm>
            <a:off x="466725" y="1614488"/>
            <a:ext cx="8208963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提问：课文开头一段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闲话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对表现林冲的思想变化有什么作用？ 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矩形 60417"/>
          <p:cNvSpPr/>
          <p:nvPr/>
        </p:nvSpPr>
        <p:spPr>
          <a:xfrm>
            <a:off x="2339975" y="392113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Rectangle 3"/>
          <p:cNvSpPr/>
          <p:nvPr/>
        </p:nvSpPr>
        <p:spPr>
          <a:xfrm>
            <a:off x="2628900" y="463550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分析人物形象</a:t>
            </a:r>
          </a:p>
        </p:txBody>
      </p:sp>
      <p:sp>
        <p:nvSpPr>
          <p:cNvPr id="27651" name="文本框 60419"/>
          <p:cNvSpPr txBox="1"/>
          <p:nvPr/>
        </p:nvSpPr>
        <p:spPr>
          <a:xfrm>
            <a:off x="466725" y="1614488"/>
            <a:ext cx="8208963" cy="1798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提问：课文开头一段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闲话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对表现林冲的思想变化有什么作用？ 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插叙：表现了林冲的正义感和侠义精神，反映了林冲对黑暗现实的不满。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61441"/>
          <p:cNvSpPr/>
          <p:nvPr/>
        </p:nvSpPr>
        <p:spPr>
          <a:xfrm>
            <a:off x="2339975" y="392113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4" name="Rectangle 3"/>
          <p:cNvSpPr/>
          <p:nvPr/>
        </p:nvSpPr>
        <p:spPr>
          <a:xfrm>
            <a:off x="2628900" y="463550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分析人物形象</a:t>
            </a:r>
          </a:p>
        </p:txBody>
      </p:sp>
      <p:sp>
        <p:nvSpPr>
          <p:cNvPr id="28675" name="文本框 61443"/>
          <p:cNvSpPr txBox="1"/>
          <p:nvPr/>
        </p:nvSpPr>
        <p:spPr>
          <a:xfrm>
            <a:off x="466725" y="1614488"/>
            <a:ext cx="8208963" cy="2651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提问：课文开头一段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闲话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对表现林冲的思想变化有什么作用？ 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插叙：表现了林冲的正义感和侠义精神，反映了林冲对黑暗现实的不满。</a:t>
            </a:r>
          </a:p>
          <a:p>
            <a:pPr lvl="0" indent="0"/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对话：忍受屈辱、不思反抗斗争软弱动摇的性格特点。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矩形 62465"/>
          <p:cNvSpPr/>
          <p:nvPr/>
        </p:nvSpPr>
        <p:spPr>
          <a:xfrm>
            <a:off x="2339975" y="392113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3"/>
          <p:cNvSpPr/>
          <p:nvPr/>
        </p:nvSpPr>
        <p:spPr>
          <a:xfrm>
            <a:off x="2628900" y="463550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分析人物形象</a:t>
            </a:r>
          </a:p>
        </p:txBody>
      </p:sp>
      <p:sp>
        <p:nvSpPr>
          <p:cNvPr id="29699" name="文本框 62467"/>
          <p:cNvSpPr txBox="1"/>
          <p:nvPr/>
        </p:nvSpPr>
        <p:spPr>
          <a:xfrm>
            <a:off x="466725" y="1614488"/>
            <a:ext cx="8208963" cy="3992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提问：课文开头一段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闲话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对表现林冲的思想变化有什么作用？ 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插叙：表现了林冲的正义感和侠义精神，反映了林冲对黑暗现实的不满。</a:t>
            </a:r>
          </a:p>
          <a:p>
            <a:pPr lvl="0" indent="0"/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对话：忍受屈辱、不思反抗斗争软弱动摇的性格特点。</a:t>
            </a:r>
          </a:p>
          <a:p>
            <a:pPr lvl="0" indent="0"/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/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这既表现了林冲的善良安分，也表现了他忍受屈辱、性格软弱的一面。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框 15364"/>
          <p:cNvSpPr txBox="1"/>
          <p:nvPr/>
        </p:nvSpPr>
        <p:spPr>
          <a:xfrm>
            <a:off x="539750" y="1060450"/>
            <a:ext cx="8064500" cy="1029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、林冲从李小二那里听说了这件事之后是什么态度？表现出林冲的什么性格？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文本框 9220"/>
          <p:cNvSpPr txBox="1"/>
          <p:nvPr/>
        </p:nvSpPr>
        <p:spPr>
          <a:xfrm>
            <a:off x="468313" y="1125538"/>
            <a:ext cx="8064500" cy="521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水浒传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红楼梦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三国演义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西游记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并称为四大名著，代表了中国古典小说的最高成就。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水浒传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是我国文学史上第一部以农民起义为题材的长篇章回体小说。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这部书是作者在民间传说、话本、杂剧的基础上创作而成的，它艺术地再现了梁山泊农民起义的产生、发展、经过直至失败的过程，歌颂以宋江为首的起义英雄的反抗斗争精神，揭露北宋王朝朝政的黑暗腐败。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水浒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故事性强，情节紧凑，引人入胜，语言简练生动，是在口语基础上经过加工提炼的文学语言。</a:t>
            </a:r>
          </a:p>
        </p:txBody>
      </p:sp>
      <p:sp>
        <p:nvSpPr>
          <p:cNvPr id="4098" name="矩形 9221"/>
          <p:cNvSpPr/>
          <p:nvPr/>
        </p:nvSpPr>
        <p:spPr>
          <a:xfrm>
            <a:off x="2411413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/>
          <p:nvPr/>
        </p:nvSpPr>
        <p:spPr>
          <a:xfrm>
            <a:off x="3205163" y="188913"/>
            <a:ext cx="30956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作品简介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文本框 63489"/>
          <p:cNvSpPr txBox="1"/>
          <p:nvPr/>
        </p:nvSpPr>
        <p:spPr>
          <a:xfrm>
            <a:off x="539750" y="1060450"/>
            <a:ext cx="8064500" cy="25044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、林冲从李小二那里听说了这件事之后是什么态度？表现出林冲的什么性格？</a:t>
            </a:r>
          </a:p>
          <a:p>
            <a:pPr lvl="0" indent="0">
              <a:lnSpc>
                <a:spcPct val="110000"/>
              </a:lnSpc>
            </a:pP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买刀寻仇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说明当迫害逼到眼前时，林冲也具有强烈的反抗意识。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64513"/>
          <p:cNvSpPr txBox="1"/>
          <p:nvPr/>
        </p:nvSpPr>
        <p:spPr>
          <a:xfrm>
            <a:off x="539750" y="1060450"/>
            <a:ext cx="8064500" cy="39789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、林冲从李小二那里听说了这件事之后是什么态度？表现出林冲的什么性格？</a:t>
            </a:r>
          </a:p>
          <a:p>
            <a:pPr lvl="0" indent="0">
              <a:lnSpc>
                <a:spcPct val="110000"/>
              </a:lnSpc>
            </a:pP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买刀寻仇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说明当迫害逼到眼前时，林冲也具有强烈的反抗意识。</a:t>
            </a:r>
          </a:p>
          <a:p>
            <a:pPr lvl="0" indent="0">
              <a:lnSpc>
                <a:spcPct val="110000"/>
              </a:lnSpc>
            </a:pP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未遇仇家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这说明林冲的反抗并不坚决，幻想得过且过，委曲求全。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16389"/>
          <p:cNvSpPr txBox="1"/>
          <p:nvPr/>
        </p:nvSpPr>
        <p:spPr>
          <a:xfrm>
            <a:off x="468313" y="521335"/>
            <a:ext cx="799147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、派林冲看守草料场 本是陆虞侯等人的诡计，想置林冲于死地，林冲是什么态度？表现他的什么性格？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框 68609"/>
          <p:cNvSpPr txBox="1"/>
          <p:nvPr/>
        </p:nvSpPr>
        <p:spPr>
          <a:xfrm>
            <a:off x="6084888" y="2133600"/>
            <a:ext cx="2160587" cy="2673350"/>
          </a:xfrm>
          <a:prstGeom prst="rect">
            <a:avLst/>
          </a:prstGeom>
          <a:noFill/>
          <a:ln w="19050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说明林冲的心中复仇的念头更淡漠了，委曲求全的思想又占了上风。</a:t>
            </a:r>
          </a:p>
        </p:txBody>
      </p:sp>
      <p:sp>
        <p:nvSpPr>
          <p:cNvPr id="38914" name="文本框 68610"/>
          <p:cNvSpPr txBox="1"/>
          <p:nvPr/>
        </p:nvSpPr>
        <p:spPr>
          <a:xfrm>
            <a:off x="755650" y="5373688"/>
            <a:ext cx="7735888" cy="51816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这充分说明他还有随遇而安的思想。</a:t>
            </a:r>
          </a:p>
        </p:txBody>
      </p:sp>
      <p:sp>
        <p:nvSpPr>
          <p:cNvPr id="38915" name="文本框 68611"/>
          <p:cNvSpPr txBox="1"/>
          <p:nvPr/>
        </p:nvSpPr>
        <p:spPr>
          <a:xfrm>
            <a:off x="468313" y="549275"/>
            <a:ext cx="799147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、派林冲看守草料场 本是陆虞侯等人的诡计，想置林冲于死地，林冲是什么态度？表现他的什么性格？</a:t>
            </a:r>
          </a:p>
        </p:txBody>
      </p:sp>
      <p:sp>
        <p:nvSpPr>
          <p:cNvPr id="38916" name="矩形 68612"/>
          <p:cNvSpPr/>
          <p:nvPr/>
        </p:nvSpPr>
        <p:spPr>
          <a:xfrm>
            <a:off x="1116013" y="2349500"/>
            <a:ext cx="5400675" cy="2011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 2" pitchFamily="18" charset="2"/>
              </a:rPr>
              <a:t>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开始：心有疑虑</a:t>
            </a:r>
          </a:p>
          <a:p>
            <a:pPr lvl="0" indent="0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 2" pitchFamily="18" charset="2"/>
              </a:rPr>
              <a:t>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接着：想安稳过冬</a:t>
            </a:r>
          </a:p>
          <a:p>
            <a:pPr lvl="0" indent="0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 2" pitchFamily="18" charset="2"/>
              </a:rPr>
              <a:t>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后来：祈求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神明庇佑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17411"/>
          <p:cNvSpPr txBox="1"/>
          <p:nvPr/>
        </p:nvSpPr>
        <p:spPr>
          <a:xfrm>
            <a:off x="539750" y="684213"/>
            <a:ext cx="8064500" cy="1005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、林冲由幻想安度刑期到奋起反抗斗争，这个思想性格的转变是怎样完成的？</a:t>
            </a:r>
            <a:endParaRPr lang="zh-CN" alt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文本框 71681"/>
          <p:cNvSpPr txBox="1"/>
          <p:nvPr/>
        </p:nvSpPr>
        <p:spPr>
          <a:xfrm>
            <a:off x="539750" y="684213"/>
            <a:ext cx="8064500" cy="512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、林冲由幻想安度刑期到奋起反抗斗争，这个思想性格的转变是怎样完成的？</a:t>
            </a:r>
          </a:p>
          <a:p>
            <a:pPr lvl="0" indent="0"/>
            <a:endParaRPr lang="zh-CN" altLang="en-US" sz="3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/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草料场火起，林冲在山神庙里听到了陆虞侯等人的对话，知道了高俅指使人谋害自己的真相，这时他才清醒地认识到，高俅一伙留给他的只有一条死路。这残酷的现实促使他觉醒，认清了反动统治者的狰狞面目。幻想彻底破灭了。与其坐以待毙，不如反抗斗争。于是，林冲毅然杀死仇人，投奔梁山，走上了反抗统治者的道路。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矩形 18456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文本框 78849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3010" name="文本框 78850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3011" name="矩形 78851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文本框 74753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4034" name="文本框 74754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4035" name="文本框 74755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4036" name="矩形 74773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框 79873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5058" name="文本框 79874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5059" name="文本框 79875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5060" name="文本框 79876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45061" name="直接连接符 79877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5062" name="矩形 79878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矩形 10244"/>
          <p:cNvSpPr/>
          <p:nvPr/>
        </p:nvSpPr>
        <p:spPr>
          <a:xfrm>
            <a:off x="2411413" y="261938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Rectangle 3"/>
          <p:cNvSpPr/>
          <p:nvPr/>
        </p:nvSpPr>
        <p:spPr>
          <a:xfrm>
            <a:off x="3205163" y="333375"/>
            <a:ext cx="309562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8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创作背景</a:t>
            </a:r>
          </a:p>
        </p:txBody>
      </p:sp>
      <p:sp>
        <p:nvSpPr>
          <p:cNvPr id="5123" name="文本框 10246"/>
          <p:cNvSpPr txBox="1"/>
          <p:nvPr/>
        </p:nvSpPr>
        <p:spPr>
          <a:xfrm>
            <a:off x="539750" y="1614488"/>
            <a:ext cx="8064500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南宋时期，宋江起义的故事便开始顺群众中流传。宋元时，女真、蒙古贵族先后南侵，广大人民处于人民处于阶级和民族双重压迫这下。他们把自己的生活经验和美好理想，寄寓在“劫富济贫”、“扶危济困”的起义英雄形象中。于是关于水浒的故事，便越流传越丰富。元末明初施耐庵等人在表现水浒故事的话本、杂剧等多种艺术形式创作的基础上，加工编写成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文本框 75777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6082" name="文本框 75778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6083" name="文本框 75779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6084" name="文本框 75785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46085" name="文本框 75786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46086" name="直接连接符 75787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6087" name="直接连接符 75791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6088" name="矩形 75797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文本框 80897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7106" name="文本框 80898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7107" name="文本框 80899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7108" name="文本框 80900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47109" name="文本框 80901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47110" name="文本框 80902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47111" name="直接连接符 80903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12" name="直接连接符 80904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13" name="直接连接符 80905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14" name="直接连接符 80906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15" name="矩形 80907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文本框 76801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8130" name="文本框 76802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8131" name="文本框 76803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8132" name="文本框 76806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48133" name="文本框 76808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48134" name="文本框 76809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48135" name="文本框 76810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48136" name="直接连接符 76811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37" name="直接连接符 76814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38" name="直接连接符 76815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39" name="直接连接符 76818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0" name="直接连接符 76820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8141" name="矩形 76821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文本框 81921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49154" name="文本框 81922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49155" name="文本框 81923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49156" name="文本框 81924"/>
          <p:cNvSpPr txBox="1"/>
          <p:nvPr/>
        </p:nvSpPr>
        <p:spPr>
          <a:xfrm>
            <a:off x="5284788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委曲求全</a:t>
            </a:r>
          </a:p>
        </p:txBody>
      </p:sp>
      <p:sp>
        <p:nvSpPr>
          <p:cNvPr id="49157" name="文本框 81925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49158" name="文本框 81926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49159" name="文本框 81927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49160" name="文本框 81928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49161" name="直接连接符 81929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2" name="直接连接符 81930"/>
          <p:cNvSpPr/>
          <p:nvPr/>
        </p:nvSpPr>
        <p:spPr>
          <a:xfrm flipH="1">
            <a:off x="594042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3" name="直接连接符 81931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4" name="直接连接符 81932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5" name="直接连接符 81933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6" name="直接连接符 81934"/>
          <p:cNvSpPr/>
          <p:nvPr/>
        </p:nvSpPr>
        <p:spPr>
          <a:xfrm>
            <a:off x="4543425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7" name="直接连接符 81935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9168" name="矩形 81936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文本框 77825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50178" name="文本框 77826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50179" name="文本框 77827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50180" name="文本框 77829"/>
          <p:cNvSpPr txBox="1"/>
          <p:nvPr/>
        </p:nvSpPr>
        <p:spPr>
          <a:xfrm>
            <a:off x="5284788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委曲求全</a:t>
            </a:r>
          </a:p>
        </p:txBody>
      </p:sp>
      <p:sp>
        <p:nvSpPr>
          <p:cNvPr id="50181" name="文本框 77830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50182" name="文本框 77831"/>
          <p:cNvSpPr txBox="1"/>
          <p:nvPr/>
        </p:nvSpPr>
        <p:spPr>
          <a:xfrm>
            <a:off x="7129463" y="1963738"/>
            <a:ext cx="1763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风雪复仇</a:t>
            </a:r>
          </a:p>
        </p:txBody>
      </p:sp>
      <p:sp>
        <p:nvSpPr>
          <p:cNvPr id="50183" name="文本框 77832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50184" name="文本框 77833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50185" name="文本框 77834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50186" name="直接连接符 77835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7" name="直接连接符 77837"/>
          <p:cNvSpPr/>
          <p:nvPr/>
        </p:nvSpPr>
        <p:spPr>
          <a:xfrm flipH="1">
            <a:off x="594042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8" name="直接连接符 77838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89" name="直接连接符 77839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90" name="直接连接符 77841"/>
          <p:cNvSpPr/>
          <p:nvPr/>
        </p:nvSpPr>
        <p:spPr>
          <a:xfrm>
            <a:off x="6659563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91" name="直接连接符 77842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92" name="直接连接符 77843"/>
          <p:cNvSpPr/>
          <p:nvPr/>
        </p:nvSpPr>
        <p:spPr>
          <a:xfrm>
            <a:off x="4543425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93" name="直接连接符 77844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0194" name="矩形 77845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文本框 82945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51202" name="文本框 82946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51203" name="文本框 82947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51204" name="文本框 82948"/>
          <p:cNvSpPr txBox="1"/>
          <p:nvPr/>
        </p:nvSpPr>
        <p:spPr>
          <a:xfrm>
            <a:off x="7451725" y="4838700"/>
            <a:ext cx="122396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走上反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抗之路</a:t>
            </a:r>
          </a:p>
        </p:txBody>
      </p:sp>
      <p:sp>
        <p:nvSpPr>
          <p:cNvPr id="51205" name="文本框 82949"/>
          <p:cNvSpPr txBox="1"/>
          <p:nvPr/>
        </p:nvSpPr>
        <p:spPr>
          <a:xfrm>
            <a:off x="5284788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委曲求全</a:t>
            </a:r>
          </a:p>
        </p:txBody>
      </p:sp>
      <p:sp>
        <p:nvSpPr>
          <p:cNvPr id="51206" name="文本框 82950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51207" name="文本框 82951"/>
          <p:cNvSpPr txBox="1"/>
          <p:nvPr/>
        </p:nvSpPr>
        <p:spPr>
          <a:xfrm>
            <a:off x="7129463" y="1963738"/>
            <a:ext cx="1763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风雪复仇</a:t>
            </a:r>
          </a:p>
        </p:txBody>
      </p:sp>
      <p:sp>
        <p:nvSpPr>
          <p:cNvPr id="51208" name="文本框 82952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51209" name="文本框 82953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51210" name="文本框 82954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51211" name="直接连接符 82955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2" name="直接连接符 82956"/>
          <p:cNvSpPr/>
          <p:nvPr/>
        </p:nvSpPr>
        <p:spPr>
          <a:xfrm flipH="1">
            <a:off x="7885113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3" name="直接连接符 82957"/>
          <p:cNvSpPr/>
          <p:nvPr/>
        </p:nvSpPr>
        <p:spPr>
          <a:xfrm flipH="1">
            <a:off x="594042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4" name="直接连接符 82958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5" name="直接连接符 82959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6" name="直接连接符 82960"/>
          <p:cNvSpPr/>
          <p:nvPr/>
        </p:nvSpPr>
        <p:spPr>
          <a:xfrm>
            <a:off x="6659563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7" name="直接连接符 82961"/>
          <p:cNvSpPr/>
          <p:nvPr/>
        </p:nvSpPr>
        <p:spPr>
          <a:xfrm>
            <a:off x="6659563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8" name="直接连接符 82962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19" name="直接连接符 82963"/>
          <p:cNvSpPr/>
          <p:nvPr/>
        </p:nvSpPr>
        <p:spPr>
          <a:xfrm>
            <a:off x="4543425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20" name="直接连接符 82964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1221" name="矩形 82965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文本框 73729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52226" name="文本框 73730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52227" name="文本框 73731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52228" name="文本框 73732"/>
          <p:cNvSpPr txBox="1"/>
          <p:nvPr/>
        </p:nvSpPr>
        <p:spPr>
          <a:xfrm>
            <a:off x="7451725" y="4838700"/>
            <a:ext cx="122396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走上反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抗之路</a:t>
            </a:r>
          </a:p>
        </p:txBody>
      </p:sp>
      <p:sp>
        <p:nvSpPr>
          <p:cNvPr id="52229" name="文本框 73733"/>
          <p:cNvSpPr txBox="1"/>
          <p:nvPr/>
        </p:nvSpPr>
        <p:spPr>
          <a:xfrm>
            <a:off x="5284788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委曲求全</a:t>
            </a:r>
          </a:p>
        </p:txBody>
      </p:sp>
      <p:sp>
        <p:nvSpPr>
          <p:cNvPr id="52230" name="文本框 73734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52231" name="文本框 73735"/>
          <p:cNvSpPr txBox="1"/>
          <p:nvPr/>
        </p:nvSpPr>
        <p:spPr>
          <a:xfrm>
            <a:off x="7129463" y="1963738"/>
            <a:ext cx="1763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风雪复仇</a:t>
            </a:r>
          </a:p>
        </p:txBody>
      </p:sp>
      <p:sp>
        <p:nvSpPr>
          <p:cNvPr id="52232" name="文本框 73736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52233" name="文本框 73737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52234" name="文本框 73738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52235" name="直接连接符 73739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36" name="直接连接符 73740"/>
          <p:cNvSpPr/>
          <p:nvPr/>
        </p:nvSpPr>
        <p:spPr>
          <a:xfrm flipH="1">
            <a:off x="7885113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37" name="直接连接符 73741"/>
          <p:cNvSpPr/>
          <p:nvPr/>
        </p:nvSpPr>
        <p:spPr>
          <a:xfrm flipH="1">
            <a:off x="594042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38" name="直接连接符 73742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39" name="直接连接符 73743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0" name="直接连接符 73744"/>
          <p:cNvSpPr/>
          <p:nvPr/>
        </p:nvSpPr>
        <p:spPr>
          <a:xfrm>
            <a:off x="6659563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1" name="直接连接符 73745"/>
          <p:cNvSpPr/>
          <p:nvPr/>
        </p:nvSpPr>
        <p:spPr>
          <a:xfrm>
            <a:off x="6659563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2" name="直接连接符 73746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3" name="直接连接符 73747"/>
          <p:cNvSpPr/>
          <p:nvPr/>
        </p:nvSpPr>
        <p:spPr>
          <a:xfrm>
            <a:off x="4543425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4" name="直接连接符 73748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2245" name="矩形 73749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  <p:sp>
        <p:nvSpPr>
          <p:cNvPr id="52246" name="文本框 73750"/>
          <p:cNvSpPr txBox="1"/>
          <p:nvPr/>
        </p:nvSpPr>
        <p:spPr>
          <a:xfrm>
            <a:off x="1116013" y="1341438"/>
            <a:ext cx="19446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（主线）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49" name="文本框 83969"/>
          <p:cNvSpPr txBox="1"/>
          <p:nvPr/>
        </p:nvSpPr>
        <p:spPr>
          <a:xfrm>
            <a:off x="304800" y="1793875"/>
            <a:ext cx="595313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情节</a:t>
            </a:r>
          </a:p>
        </p:txBody>
      </p:sp>
      <p:sp>
        <p:nvSpPr>
          <p:cNvPr id="53250" name="文本框 83970"/>
          <p:cNvSpPr txBox="1"/>
          <p:nvPr/>
        </p:nvSpPr>
        <p:spPr>
          <a:xfrm>
            <a:off x="304800" y="4746625"/>
            <a:ext cx="590550" cy="914400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性</a:t>
            </a:r>
          </a:p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格</a:t>
            </a:r>
          </a:p>
        </p:txBody>
      </p:sp>
      <p:sp>
        <p:nvSpPr>
          <p:cNvPr id="53251" name="文本框 83971"/>
          <p:cNvSpPr txBox="1"/>
          <p:nvPr/>
        </p:nvSpPr>
        <p:spPr>
          <a:xfrm>
            <a:off x="11874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街头遇旧</a:t>
            </a:r>
          </a:p>
        </p:txBody>
      </p:sp>
      <p:sp>
        <p:nvSpPr>
          <p:cNvPr id="53252" name="文本框 83972"/>
          <p:cNvSpPr txBox="1"/>
          <p:nvPr/>
        </p:nvSpPr>
        <p:spPr>
          <a:xfrm>
            <a:off x="7451725" y="4838700"/>
            <a:ext cx="122396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走上反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抗之路</a:t>
            </a:r>
          </a:p>
        </p:txBody>
      </p:sp>
      <p:sp>
        <p:nvSpPr>
          <p:cNvPr id="53253" name="文本框 83973"/>
          <p:cNvSpPr txBox="1"/>
          <p:nvPr/>
        </p:nvSpPr>
        <p:spPr>
          <a:xfrm>
            <a:off x="5284788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委曲求全</a:t>
            </a:r>
          </a:p>
        </p:txBody>
      </p:sp>
      <p:sp>
        <p:nvSpPr>
          <p:cNvPr id="53254" name="文本框 83974"/>
          <p:cNvSpPr txBox="1"/>
          <p:nvPr/>
        </p:nvSpPr>
        <p:spPr>
          <a:xfrm>
            <a:off x="312420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初步反抗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并不坚决</a:t>
            </a:r>
          </a:p>
        </p:txBody>
      </p:sp>
      <p:sp>
        <p:nvSpPr>
          <p:cNvPr id="53255" name="文本框 83975"/>
          <p:cNvSpPr txBox="1"/>
          <p:nvPr/>
        </p:nvSpPr>
        <p:spPr>
          <a:xfrm>
            <a:off x="7129463" y="1963738"/>
            <a:ext cx="17637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风雪复仇</a:t>
            </a:r>
          </a:p>
        </p:txBody>
      </p:sp>
      <p:sp>
        <p:nvSpPr>
          <p:cNvPr id="53256" name="文本框 83976"/>
          <p:cNvSpPr txBox="1"/>
          <p:nvPr/>
        </p:nvSpPr>
        <p:spPr>
          <a:xfrm>
            <a:off x="5213350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看守草场</a:t>
            </a:r>
          </a:p>
        </p:txBody>
      </p:sp>
      <p:sp>
        <p:nvSpPr>
          <p:cNvPr id="53257" name="文本框 83977"/>
          <p:cNvSpPr txBox="1"/>
          <p:nvPr/>
        </p:nvSpPr>
        <p:spPr>
          <a:xfrm>
            <a:off x="3132138" y="1963738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密谋加害</a:t>
            </a:r>
          </a:p>
        </p:txBody>
      </p:sp>
      <p:sp>
        <p:nvSpPr>
          <p:cNvPr id="53258" name="文本框 83978"/>
          <p:cNvSpPr txBox="1"/>
          <p:nvPr/>
        </p:nvSpPr>
        <p:spPr>
          <a:xfrm>
            <a:off x="1187450" y="4838700"/>
            <a:ext cx="14478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正义感强</a:t>
            </a:r>
          </a:p>
          <a:p>
            <a:pPr lvl="0" indent="0"/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软弱动摇</a:t>
            </a:r>
          </a:p>
        </p:txBody>
      </p:sp>
      <p:sp>
        <p:nvSpPr>
          <p:cNvPr id="53259" name="直接连接符 83979"/>
          <p:cNvSpPr/>
          <p:nvPr/>
        </p:nvSpPr>
        <p:spPr>
          <a:xfrm flipH="1">
            <a:off x="1981200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0" name="直接连接符 83980"/>
          <p:cNvSpPr/>
          <p:nvPr/>
        </p:nvSpPr>
        <p:spPr>
          <a:xfrm flipH="1">
            <a:off x="7885113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1" name="直接连接符 83981"/>
          <p:cNvSpPr/>
          <p:nvPr/>
        </p:nvSpPr>
        <p:spPr>
          <a:xfrm flipH="1">
            <a:off x="594042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2" name="直接连接符 83982"/>
          <p:cNvSpPr/>
          <p:nvPr/>
        </p:nvSpPr>
        <p:spPr>
          <a:xfrm flipH="1">
            <a:off x="3851275" y="2667000"/>
            <a:ext cx="0" cy="1752600"/>
          </a:xfrm>
          <a:prstGeom prst="line">
            <a:avLst/>
          </a:prstGeom>
          <a:ln w="76200" cap="flat" cmpd="tri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3" name="直接连接符 83983"/>
          <p:cNvSpPr/>
          <p:nvPr/>
        </p:nvSpPr>
        <p:spPr>
          <a:xfrm>
            <a:off x="2590800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4" name="直接连接符 83984"/>
          <p:cNvSpPr/>
          <p:nvPr/>
        </p:nvSpPr>
        <p:spPr>
          <a:xfrm>
            <a:off x="6659563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5" name="直接连接符 83985"/>
          <p:cNvSpPr/>
          <p:nvPr/>
        </p:nvSpPr>
        <p:spPr>
          <a:xfrm>
            <a:off x="6659563" y="2209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6" name="直接连接符 83986"/>
          <p:cNvSpPr/>
          <p:nvPr/>
        </p:nvSpPr>
        <p:spPr>
          <a:xfrm>
            <a:off x="4543425" y="2205038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7" name="直接连接符 83987"/>
          <p:cNvSpPr/>
          <p:nvPr/>
        </p:nvSpPr>
        <p:spPr>
          <a:xfrm>
            <a:off x="4543425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8" name="直接连接符 83988"/>
          <p:cNvSpPr/>
          <p:nvPr/>
        </p:nvSpPr>
        <p:spPr>
          <a:xfrm>
            <a:off x="2514600" y="5257800"/>
            <a:ext cx="533400" cy="0"/>
          </a:xfrm>
          <a:prstGeom prst="line">
            <a:avLst/>
          </a:prstGeom>
          <a:ln w="762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3269" name="矩形 83989"/>
          <p:cNvSpPr/>
          <p:nvPr/>
        </p:nvSpPr>
        <p:spPr>
          <a:xfrm>
            <a:off x="1116013" y="206375"/>
            <a:ext cx="7291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>
                <a:solidFill>
                  <a:srgbClr val="CC0000"/>
                </a:solidFill>
                <a:latin typeface="Times New Roman" panose="02020603050405020304" pitchFamily="18" charset="0"/>
                <a:ea typeface="华文中宋" pitchFamily="2" charset="-122"/>
              </a:rPr>
              <a:t>从情节看林冲性格的发展变化</a:t>
            </a:r>
          </a:p>
        </p:txBody>
      </p:sp>
      <p:sp>
        <p:nvSpPr>
          <p:cNvPr id="53270" name="文本框 83990"/>
          <p:cNvSpPr txBox="1"/>
          <p:nvPr/>
        </p:nvSpPr>
        <p:spPr>
          <a:xfrm>
            <a:off x="1116013" y="1341438"/>
            <a:ext cx="19446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（主线）</a:t>
            </a:r>
          </a:p>
        </p:txBody>
      </p:sp>
      <p:sp>
        <p:nvSpPr>
          <p:cNvPr id="53271" name="文本框 83991"/>
          <p:cNvSpPr txBox="1"/>
          <p:nvPr/>
        </p:nvSpPr>
        <p:spPr>
          <a:xfrm>
            <a:off x="1116013" y="5662613"/>
            <a:ext cx="1944687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（副线）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文本框 19459"/>
          <p:cNvSpPr txBox="1"/>
          <p:nvPr/>
        </p:nvSpPr>
        <p:spPr>
          <a:xfrm>
            <a:off x="4356100" y="1857375"/>
            <a:ext cx="4267200" cy="3505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200" u="sng">
                <a:latin typeface="Times New Roman" panose="02020603050405020304" pitchFamily="18" charset="0"/>
                <a:ea typeface="楷体_GB2312" pitchFamily="49" charset="-122"/>
              </a:rPr>
              <a:t>林冲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武艺高强，扶危济困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正直善良，侠肝义胆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忍辱负重。委曲求全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逆来顺受，随遇而安</a:t>
            </a:r>
          </a:p>
        </p:txBody>
      </p:sp>
      <p:pic>
        <p:nvPicPr>
          <p:cNvPr id="54274" name="图片 19460" descr="t016942326cc70728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484313"/>
            <a:ext cx="3011487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文本框 84993"/>
          <p:cNvSpPr txBox="1"/>
          <p:nvPr/>
        </p:nvSpPr>
        <p:spPr>
          <a:xfrm>
            <a:off x="179388" y="636588"/>
            <a:ext cx="871378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（官）高俅：抢其妻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远刺配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谋其命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（逼）</a:t>
            </a:r>
          </a:p>
        </p:txBody>
      </p:sp>
      <p:sp>
        <p:nvSpPr>
          <p:cNvPr id="55298" name="文本框 84995"/>
          <p:cNvSpPr txBox="1"/>
          <p:nvPr/>
        </p:nvSpPr>
        <p:spPr>
          <a:xfrm>
            <a:off x="4356100" y="1857375"/>
            <a:ext cx="4267200" cy="3505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200" u="sng">
                <a:latin typeface="Times New Roman" panose="02020603050405020304" pitchFamily="18" charset="0"/>
                <a:ea typeface="楷体_GB2312" pitchFamily="49" charset="-122"/>
              </a:rPr>
              <a:t>林冲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武艺高强，扶危济困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正直善良，侠肝义胆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忍辱负重。委曲求全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逆来顺受，随遇而安</a:t>
            </a:r>
          </a:p>
        </p:txBody>
      </p:sp>
      <p:pic>
        <p:nvPicPr>
          <p:cNvPr id="55299" name="图片 84996" descr="t016942326cc70728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484313"/>
            <a:ext cx="3011487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文本框 11268"/>
          <p:cNvSpPr txBox="1"/>
          <p:nvPr/>
        </p:nvSpPr>
        <p:spPr>
          <a:xfrm>
            <a:off x="179388" y="1498600"/>
            <a:ext cx="8785225" cy="5026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林冲，早年是东京八十万禁</a:t>
            </a:r>
            <a:b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军枪棒教头。因他的妻子被高俅</a:t>
            </a:r>
            <a:b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儿子高衙内调戏，自己又被高俅陷害，在发配沧州时，幸亏鲁智深在野猪林相救，才保住性命。被发配沧州牢城看守天王堂草料场时，又遭高俅心腹陆谦放火暗算。林冲杀了陆谦，冒着风雪连夜投奔梁山泊，为白衣秀士王伦不容。晁盖、吴用劫了生辰纲上梁山后，王伦不容这些英雄，林冲一气之下杀了王伦，把晃盖推上梁山泊首领之位。他武艺高强，打了许多胜仗。在征讨江浙一带方腊率领的起义军胜利后，林冲得了中风，被迫留在杭州六和寺养病，由武松照顾，半年后病故。</a:t>
            </a:r>
          </a:p>
        </p:txBody>
      </p:sp>
      <p:pic>
        <p:nvPicPr>
          <p:cNvPr id="6146" name="图片 11269" descr="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963" y="115888"/>
            <a:ext cx="2916237" cy="21431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7" name="矩形 11270"/>
          <p:cNvSpPr/>
          <p:nvPr/>
        </p:nvSpPr>
        <p:spPr>
          <a:xfrm>
            <a:off x="1042988" y="3333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Rectangle 3"/>
          <p:cNvSpPr/>
          <p:nvPr/>
        </p:nvSpPr>
        <p:spPr>
          <a:xfrm>
            <a:off x="1476375" y="404813"/>
            <a:ext cx="41036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林冲人物简介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文本框 86017"/>
          <p:cNvSpPr txBox="1"/>
          <p:nvPr/>
        </p:nvSpPr>
        <p:spPr>
          <a:xfrm>
            <a:off x="179388" y="636588"/>
            <a:ext cx="871378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（官）高俅：抢其妻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远刺配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谋其命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（逼）</a:t>
            </a:r>
          </a:p>
        </p:txBody>
      </p:sp>
      <p:sp>
        <p:nvSpPr>
          <p:cNvPr id="56322" name="文本框 86018"/>
          <p:cNvSpPr txBox="1"/>
          <p:nvPr/>
        </p:nvSpPr>
        <p:spPr>
          <a:xfrm>
            <a:off x="611188" y="5734050"/>
            <a:ext cx="7704137" cy="488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（民）林冲：忍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再忍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复仇</a:t>
            </a:r>
            <a:r>
              <a:rPr lang="en-US" altLang="zh-CN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（反）</a:t>
            </a:r>
          </a:p>
        </p:txBody>
      </p:sp>
      <p:sp>
        <p:nvSpPr>
          <p:cNvPr id="56323" name="文本框 86019"/>
          <p:cNvSpPr txBox="1"/>
          <p:nvPr/>
        </p:nvSpPr>
        <p:spPr>
          <a:xfrm>
            <a:off x="4356100" y="1857375"/>
            <a:ext cx="4267200" cy="3505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3200" u="sng">
                <a:latin typeface="Times New Roman" panose="02020603050405020304" pitchFamily="18" charset="0"/>
                <a:ea typeface="楷体_GB2312" pitchFamily="49" charset="-122"/>
              </a:rPr>
              <a:t>林冲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武艺高强，扶危济困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正直善良，侠肝义胆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忍辱负重。委曲求全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逆来顺受，随遇而安</a:t>
            </a:r>
          </a:p>
        </p:txBody>
      </p:sp>
      <p:pic>
        <p:nvPicPr>
          <p:cNvPr id="56324" name="图片 86020" descr="t016942326cc70728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484313"/>
            <a:ext cx="3011487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矩形 20484"/>
          <p:cNvSpPr/>
          <p:nvPr/>
        </p:nvSpPr>
        <p:spPr>
          <a:xfrm>
            <a:off x="2339975" y="477838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6" name="Rectangle 3"/>
          <p:cNvSpPr/>
          <p:nvPr/>
        </p:nvSpPr>
        <p:spPr>
          <a:xfrm>
            <a:off x="3060700" y="549275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思考并讨论</a:t>
            </a:r>
          </a:p>
        </p:txBody>
      </p:sp>
      <p:sp>
        <p:nvSpPr>
          <p:cNvPr id="57347" name="文本框 20486"/>
          <p:cNvSpPr txBox="1"/>
          <p:nvPr/>
        </p:nvSpPr>
        <p:spPr>
          <a:xfrm>
            <a:off x="539750" y="1776413"/>
            <a:ext cx="8137525" cy="11150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、林冲性格的发展变化，所走的道路，对于我们认识当时的社会有什么意义？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矩形 87041"/>
          <p:cNvSpPr/>
          <p:nvPr/>
        </p:nvSpPr>
        <p:spPr>
          <a:xfrm>
            <a:off x="2339975" y="477838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0" name="Rectangle 3"/>
          <p:cNvSpPr/>
          <p:nvPr/>
        </p:nvSpPr>
        <p:spPr>
          <a:xfrm>
            <a:off x="3060700" y="549275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思考并讨论</a:t>
            </a:r>
          </a:p>
        </p:txBody>
      </p:sp>
      <p:sp>
        <p:nvSpPr>
          <p:cNvPr id="58371" name="文本框 87043"/>
          <p:cNvSpPr txBox="1"/>
          <p:nvPr/>
        </p:nvSpPr>
        <p:spPr>
          <a:xfrm>
            <a:off x="539750" y="1776413"/>
            <a:ext cx="8137525" cy="22117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、林冲性格的发展变化，所走的道路，对于我们认识当时的社会有什么意义？</a:t>
            </a:r>
          </a:p>
          <a:p>
            <a:pPr lvl="0" indent="0">
              <a:lnSpc>
                <a:spcPct val="120000"/>
              </a:lnSpc>
            </a:pPr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一是了解社会的黑暗、腐败。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矩形 88065"/>
          <p:cNvSpPr/>
          <p:nvPr/>
        </p:nvSpPr>
        <p:spPr>
          <a:xfrm>
            <a:off x="2339975" y="477838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4" name="Rectangle 3"/>
          <p:cNvSpPr/>
          <p:nvPr/>
        </p:nvSpPr>
        <p:spPr>
          <a:xfrm>
            <a:off x="3060700" y="549275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思考并讨论</a:t>
            </a:r>
          </a:p>
        </p:txBody>
      </p:sp>
      <p:sp>
        <p:nvSpPr>
          <p:cNvPr id="59395" name="文本框 88067"/>
          <p:cNvSpPr txBox="1"/>
          <p:nvPr/>
        </p:nvSpPr>
        <p:spPr>
          <a:xfrm>
            <a:off x="539750" y="1776413"/>
            <a:ext cx="8137525" cy="3235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、林冲性格的发展变化，所走的道路，对于我们认识当时的社会有什么意义？</a:t>
            </a:r>
          </a:p>
          <a:p>
            <a:pPr lvl="0" indent="0">
              <a:lnSpc>
                <a:spcPct val="120000"/>
              </a:lnSpc>
            </a:pPr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一是了解社会的黑暗、腐败。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二是认识封建社会人民群众奋起反抗统治者的必然性。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7" name="文本框 21507"/>
          <p:cNvSpPr txBox="1"/>
          <p:nvPr/>
        </p:nvSpPr>
        <p:spPr>
          <a:xfrm>
            <a:off x="395288" y="514350"/>
            <a:ext cx="8208962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、下面这两句话表明了林冲什么样的性格特点？</a:t>
            </a:r>
          </a:p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我因恶了高太尉，生事陷害，受了一场官司，刺配到这里。如今叫我管天王堂，未知久后如何。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我是罪囚，恐怕玷辱你两个。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文本框 89089"/>
          <p:cNvSpPr txBox="1"/>
          <p:nvPr/>
        </p:nvSpPr>
        <p:spPr>
          <a:xfrm>
            <a:off x="395288" y="514350"/>
            <a:ext cx="8208962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、下面这两句话表明了林冲什么样的性格特点？</a:t>
            </a:r>
          </a:p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我因恶了高太尉，生事陷害，受了一场官司，刺配到这里。如今叫我管天王堂，未知久后如何。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　　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楷体_GB2312" pitchFamily="49" charset="-122"/>
              </a:rPr>
              <a:t>我是罪囚，恐怕玷辱你两个。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/>
            <a:endParaRPr lang="zh-CN" altLang="en-US" sz="3000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/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体现了林冲逆来顺受、委曲求全、无可奈何的性格。明明是高俅设计陷害他，他却说自己冒犯了高俅；明明自己是清白的，却自称是罪囚；明明自己是八十万禁军教头，又是李小二的恩人，却怕</a:t>
            </a:r>
            <a:r>
              <a:rPr lang="zh-CN" altLang="en-US" sz="3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玷辱你两个</a:t>
            </a:r>
            <a:r>
              <a:rPr lang="zh-CN" altLang="en-US" sz="30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5" name="文本框 23555"/>
          <p:cNvSpPr txBox="1"/>
          <p:nvPr/>
        </p:nvSpPr>
        <p:spPr>
          <a:xfrm>
            <a:off x="468313" y="1989138"/>
            <a:ext cx="8064500" cy="34175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）在沧州遇旧时：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）听说陆谦的密谋后：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）买刀寻敌未遇时：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）接管草料场 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）在山神庙亲闻陆谦的阴谋后：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）杀死富安、差拔、陆谦等人时的表现：</a:t>
            </a:r>
          </a:p>
        </p:txBody>
      </p:sp>
      <p:sp>
        <p:nvSpPr>
          <p:cNvPr id="62466" name="文本框 23556"/>
          <p:cNvSpPr txBox="1"/>
          <p:nvPr/>
        </p:nvSpPr>
        <p:spPr>
          <a:xfrm>
            <a:off x="323850" y="549275"/>
            <a:ext cx="8280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、试填写在各个不同场合林冲的性格特点及变化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89" name="文本框 91137"/>
          <p:cNvSpPr txBox="1"/>
          <p:nvPr/>
        </p:nvSpPr>
        <p:spPr>
          <a:xfrm>
            <a:off x="468313" y="1989138"/>
            <a:ext cx="8064500" cy="34175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）在沧州遇旧时：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）听说陆谦的密谋后：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）买刀寻敌未遇时：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）接管草料场 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）在山神庙亲闻陆谦的阴谋后：</a:t>
            </a:r>
          </a:p>
          <a:p>
            <a:pPr lvl="0" indent="0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）杀死富安、差拔、陆谦等人时的表现：</a:t>
            </a:r>
          </a:p>
        </p:txBody>
      </p:sp>
      <p:sp>
        <p:nvSpPr>
          <p:cNvPr id="63490" name="文本框 91138"/>
          <p:cNvSpPr txBox="1"/>
          <p:nvPr/>
        </p:nvSpPr>
        <p:spPr>
          <a:xfrm>
            <a:off x="323850" y="549275"/>
            <a:ext cx="82804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、试填写在各个不同场合林冲的性格特点及变化</a:t>
            </a:r>
          </a:p>
        </p:txBody>
      </p:sp>
      <p:sp>
        <p:nvSpPr>
          <p:cNvPr id="63492" name="文本框 91140"/>
          <p:cNvSpPr txBox="1"/>
          <p:nvPr/>
        </p:nvSpPr>
        <p:spPr>
          <a:xfrm>
            <a:off x="4531678" y="2667000"/>
            <a:ext cx="43926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燃起复仇火焰，激愤</a:t>
            </a:r>
          </a:p>
        </p:txBody>
      </p:sp>
      <p:sp>
        <p:nvSpPr>
          <p:cNvPr id="63493" name="矩形 91141"/>
          <p:cNvSpPr/>
          <p:nvPr/>
        </p:nvSpPr>
        <p:spPr>
          <a:xfrm>
            <a:off x="4460558" y="3242628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轻忽，松懈</a:t>
            </a:r>
          </a:p>
        </p:txBody>
      </p:sp>
      <p:sp>
        <p:nvSpPr>
          <p:cNvPr id="63494" name="矩形 91142"/>
          <p:cNvSpPr/>
          <p:nvPr/>
        </p:nvSpPr>
        <p:spPr>
          <a:xfrm>
            <a:off x="4460875" y="3700145"/>
            <a:ext cx="14071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随遇而安</a:t>
            </a:r>
          </a:p>
        </p:txBody>
      </p:sp>
      <p:sp>
        <p:nvSpPr>
          <p:cNvPr id="63495" name="矩形 91143"/>
          <p:cNvSpPr/>
          <p:nvPr/>
        </p:nvSpPr>
        <p:spPr>
          <a:xfrm>
            <a:off x="5758498" y="4324033"/>
            <a:ext cx="22320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忍无可忍</a:t>
            </a:r>
          </a:p>
        </p:txBody>
      </p:sp>
      <p:sp>
        <p:nvSpPr>
          <p:cNvPr id="63496" name="矩形 91144"/>
          <p:cNvSpPr/>
          <p:nvPr/>
        </p:nvSpPr>
        <p:spPr>
          <a:xfrm>
            <a:off x="7126288" y="4869498"/>
            <a:ext cx="25923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奋起反抗</a:t>
            </a:r>
          </a:p>
        </p:txBody>
      </p:sp>
      <p:sp>
        <p:nvSpPr>
          <p:cNvPr id="2" name="文本框 91140"/>
          <p:cNvSpPr txBox="1"/>
          <p:nvPr/>
        </p:nvSpPr>
        <p:spPr>
          <a:xfrm>
            <a:off x="4531678" y="2090420"/>
            <a:ext cx="43926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心地善良，安分守己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文本框 24579"/>
          <p:cNvSpPr txBox="1"/>
          <p:nvPr/>
        </p:nvSpPr>
        <p:spPr>
          <a:xfrm>
            <a:off x="213360" y="706755"/>
            <a:ext cx="839089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　　找出课文中的细节描写和景物描写并分析其作用</a:t>
            </a:r>
            <a:endParaRPr lang="en-US" altLang="zh-CN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64514" name="Object 2"/>
          <p:cNvPicPr>
            <a:picLocks noGrp="1" noChangeAspect="1"/>
          </p:cNvPicPr>
          <p:nvPr>
            <p:ph/>
          </p:nvPr>
        </p:nvPicPr>
        <p:blipFill>
          <a:blip r:embed="rId2"/>
          <a:srcRect b="17"/>
          <a:stretch>
            <a:fillRect/>
          </a:stretch>
        </p:blipFill>
        <p:spPr>
          <a:xfrm>
            <a:off x="3708400" y="1412875"/>
            <a:ext cx="3449638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7" name="文本框 25603"/>
          <p:cNvSpPr txBox="1"/>
          <p:nvPr/>
        </p:nvSpPr>
        <p:spPr>
          <a:xfrm>
            <a:off x="754063" y="1192213"/>
            <a:ext cx="7705725" cy="3747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 u="sng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细节：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那些不易被人注意而又最能揭示人物内心世界的动作、神态。</a:t>
            </a:r>
          </a:p>
          <a:p>
            <a:pPr lvl="0" indent="0">
              <a:lnSpc>
                <a:spcPct val="120000"/>
              </a:lnSpc>
            </a:pP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u="sng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作用：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）刻画人物性格 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）推动情节发展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69" name="图片 12290" descr="[(8}_C3K~%~)@6PNCVXA)P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092200"/>
            <a:ext cx="7489825" cy="5649913"/>
          </a:xfrm>
          <a:prstGeom prst="rect">
            <a:avLst/>
          </a:prstGeom>
          <a:noFill/>
          <a:ln w="2857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0" name="矩形 12292"/>
          <p:cNvSpPr/>
          <p:nvPr/>
        </p:nvSpPr>
        <p:spPr>
          <a:xfrm>
            <a:off x="2339975" y="44450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2628900" y="115888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1" name="文本框 26627"/>
          <p:cNvSpPr txBox="1"/>
          <p:nvPr/>
        </p:nvSpPr>
        <p:spPr>
          <a:xfrm>
            <a:off x="611188" y="620713"/>
            <a:ext cx="7704137" cy="53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华文中宋" pitchFamily="2" charset="-122"/>
              </a:rPr>
              <a:t>　　试找出几处细节描写并分析这些细节描写的作用。</a:t>
            </a:r>
          </a:p>
        </p:txBody>
      </p:sp>
      <p:pic>
        <p:nvPicPr>
          <p:cNvPr id="66562" name="图片 26628" descr="20140210170938-751192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1989138"/>
            <a:ext cx="5635625" cy="4092575"/>
          </a:xfrm>
          <a:prstGeom prst="rect">
            <a:avLst/>
          </a:prstGeom>
          <a:noFill/>
          <a:ln w="19050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文本框 27651"/>
          <p:cNvSpPr txBox="1"/>
          <p:nvPr/>
        </p:nvSpPr>
        <p:spPr>
          <a:xfrm>
            <a:off x="539750" y="1125538"/>
            <a:ext cx="7993063" cy="11150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）开头陆虞侯等人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闪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进李小二的酒店，鬼鬼崇崇的言谈举止。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文本框 93185"/>
          <p:cNvSpPr txBox="1"/>
          <p:nvPr/>
        </p:nvSpPr>
        <p:spPr>
          <a:xfrm>
            <a:off x="539750" y="1125538"/>
            <a:ext cx="7993063" cy="3747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）开头陆虞侯等人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闪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进李小二的酒店，鬼鬼崇崇的言谈举止。</a:t>
            </a:r>
          </a:p>
          <a:p>
            <a:pPr lvl="0" indent="0">
              <a:lnSpc>
                <a:spcPct val="120000"/>
              </a:lnSpc>
            </a:pPr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作用：暗示他们是在密谋害人的事，而且和林冲有关系。这些细节描写推动了故事情节的发展，引出了李小二给林冲报信，林冲寻敌复仇的情节。</a:t>
            </a: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文本框 28675"/>
          <p:cNvSpPr txBox="1"/>
          <p:nvPr/>
        </p:nvSpPr>
        <p:spPr>
          <a:xfrm>
            <a:off x="539750" y="549275"/>
            <a:ext cx="8064500" cy="2225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林冲要去沽酒来吃，离开草料场时，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将火炭盖了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把两扇草场门反拽上锁了。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草厅被雪压倒后，林冲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恐怕火盆内有火炭延烧起来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，便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探半身入去摸时，火盆内火种都被雪水浸灭了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，这才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把门拽上，锁了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，到山神庙里去安身。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文本框 94209"/>
          <p:cNvSpPr txBox="1"/>
          <p:nvPr/>
        </p:nvSpPr>
        <p:spPr>
          <a:xfrm>
            <a:off x="539750" y="549275"/>
            <a:ext cx="8064500" cy="3992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林冲要去沽酒来吃，离开草料场时，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将火炭盖了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把两扇草场门反拽上锁了。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草厅被雪压倒后，林冲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恐怕火盆内有火炭延烧起来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，便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探半身入去摸时，火盆内火种都被雪水浸灭了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，这才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把门拽上，锁了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，到山神庙里去安身。</a:t>
            </a:r>
          </a:p>
          <a:p>
            <a:pPr lvl="0" indent="0"/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作用：一方面表现了林冲安分守己、办事谨慎的性格，另一方面也告诉读者，草料场起火的原因不是因为林冲的疏忽，使情节发展合情合理。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文本框 29699"/>
          <p:cNvSpPr txBox="1"/>
          <p:nvPr/>
        </p:nvSpPr>
        <p:spPr>
          <a:xfrm>
            <a:off x="395288" y="765175"/>
            <a:ext cx="8207375" cy="1029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）林冲进了山神庙，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入得庙门，再把门掩上。旁边只有一块大石头，掇将过来靠了门。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zh-CN" altLang="en-US" sz="28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5" name="文本框 95233"/>
          <p:cNvSpPr txBox="1"/>
          <p:nvPr/>
        </p:nvSpPr>
        <p:spPr>
          <a:xfrm>
            <a:off x="395288" y="765175"/>
            <a:ext cx="8207375" cy="3912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（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）林冲进了山神庙，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入得庙门，再把门掩上。旁边只有一块大石头，掇将过来靠了门。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>
              <a:lnSpc>
                <a:spcPct val="110000"/>
              </a:lnSpc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作用：为下文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用手推门，却被石头靠着了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埋下伏笔，陆虞侯等人只好站在庙外边看火边说话，林冲躲要庙内听得一清二楚，知道了事情的真相，完成了性格上的重大转变。看来，这是一个极其重要的细节。</a:t>
            </a: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29" name="文本框 30723"/>
          <p:cNvSpPr txBox="1"/>
          <p:nvPr/>
        </p:nvSpPr>
        <p:spPr>
          <a:xfrm>
            <a:off x="1042988" y="908050"/>
            <a:ext cx="5472112" cy="4258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景物：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自然环境、社会环境</a:t>
            </a:r>
          </a:p>
          <a:p>
            <a:pPr lvl="0" indent="0">
              <a:lnSpc>
                <a:spcPct val="120000"/>
              </a:lnSpc>
            </a:pP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作用：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）点明时代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）渲染气氛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）烘托人物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）推动情节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）表现主题</a:t>
            </a: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文本框 31747"/>
          <p:cNvSpPr txBox="1"/>
          <p:nvPr/>
        </p:nvSpPr>
        <p:spPr>
          <a:xfrm>
            <a:off x="539750" y="1003300"/>
            <a:ext cx="7920038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、课文题目是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林教头风雪山神庙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风雪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是故事发生的主要的自然环境，文章也着力在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风雪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上作景物描写，试找出几处景物描写。</a:t>
            </a:r>
          </a:p>
        </p:txBody>
      </p:sp>
      <p:pic>
        <p:nvPicPr>
          <p:cNvPr id="74754" name="Picture 2" descr="200709010147599341"/>
          <p:cNvPicPr>
            <a:picLocks noChangeAspect="1"/>
          </p:cNvPicPr>
          <p:nvPr/>
        </p:nvPicPr>
        <p:blipFill>
          <a:blip r:embed="rId2"/>
          <a:srcRect b="-37"/>
          <a:stretch>
            <a:fillRect/>
          </a:stretch>
        </p:blipFill>
        <p:spPr>
          <a:xfrm>
            <a:off x="4859338" y="2781300"/>
            <a:ext cx="2597150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矩形 32771"/>
          <p:cNvSpPr/>
          <p:nvPr/>
        </p:nvSpPr>
        <p:spPr>
          <a:xfrm>
            <a:off x="612775" y="620713"/>
            <a:ext cx="4862513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）直接描写风雪</a:t>
            </a:r>
          </a:p>
        </p:txBody>
      </p:sp>
      <p:sp>
        <p:nvSpPr>
          <p:cNvPr id="75778" name="文本框 32772"/>
          <p:cNvSpPr txBox="1"/>
          <p:nvPr/>
        </p:nvSpPr>
        <p:spPr>
          <a:xfrm>
            <a:off x="612775" y="1398588"/>
            <a:ext cx="7775575" cy="4486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、林冲初到草料场时，写风雪初起。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正是严冬天气，彤云密布，朔风渐起，却早纷纷扬扬卷下一天大雪来。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、林冲去市井沽酒时，写雪势正大。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雪地里踏着碎琼乱玉，迤逦背着北风而行。那雪正下得紧。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en-US" altLang="zh-CN" sz="3000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、离开酒店回草料场时，进一步写雪势之大。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看那雪，到晚越下得紧了。</a:t>
            </a:r>
            <a:r>
              <a:rPr lang="zh-CN" altLang="en-US" sz="30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矩形 45078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1" name="矩形 33796"/>
          <p:cNvSpPr/>
          <p:nvPr/>
        </p:nvSpPr>
        <p:spPr>
          <a:xfrm>
            <a:off x="612775" y="620713"/>
            <a:ext cx="640715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）用侧面描写衬托风雪</a:t>
            </a:r>
          </a:p>
        </p:txBody>
      </p:sp>
      <p:sp>
        <p:nvSpPr>
          <p:cNvPr id="76802" name="文本框 33797"/>
          <p:cNvSpPr txBox="1"/>
          <p:nvPr/>
        </p:nvSpPr>
        <p:spPr>
          <a:xfrm>
            <a:off x="971550" y="1844675"/>
            <a:ext cx="7704138" cy="2138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、通过环境描写衬托风雪</a:t>
            </a:r>
          </a:p>
          <a:p>
            <a:pPr lvl="0"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写草屋，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又被朔风吹撼，摇振得动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，林冲沽酒回来，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那两间草屋已被雪圧倒了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。写的是草屋，给人的印象却是风很猛，雪很大。</a:t>
            </a: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5" name="文本框 34819"/>
          <p:cNvSpPr txBox="1"/>
          <p:nvPr/>
        </p:nvSpPr>
        <p:spPr>
          <a:xfrm>
            <a:off x="754063" y="908050"/>
            <a:ext cx="7705725" cy="3912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、通过人的动作、感觉衬托风雪</a:t>
            </a:r>
          </a:p>
          <a:p>
            <a:pPr lvl="0" indent="0">
              <a:lnSpc>
                <a:spcPct val="110000"/>
              </a:lnSpc>
            </a:pPr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写林冲在草屋内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向了一回火，觉得身上寒冷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，到山神庙里，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先取下毡笠子把身上的雪抖了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，上盖白布衫也‘早有五分湿了’。因为风雪大，天气冷，所以吃酒时，林冲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把被扯来盖了半截下身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。总之，作者在描写人物的动作、感觉时，时时不忘风雪。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49" name="文本框 35843"/>
          <p:cNvSpPr txBox="1"/>
          <p:nvPr/>
        </p:nvSpPr>
        <p:spPr>
          <a:xfrm>
            <a:off x="539750" y="620713"/>
            <a:ext cx="8208963" cy="3931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对风雪的直接描写和侧面衬托交替出现，景物描写和人物描写揉合在一起，使读者感到，林冲时时处处处于风雪交加的环境之中。</a:t>
            </a:r>
          </a:p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　　那密布的彤云，怒号的朔风，飞扬的大雪，破败的草料场，孤寂的破庙，形成一种荒凉、寂寞的冷酷气氛，而草料场那必必剥剥地爆响，刮刮杂杂地燃烧进来的熊熊烈焰，也点燃了林冲反抗的怒火。正是在这悲壮、凄凉的气氛中，林冲完成了他性格的重大转变，走上了反抗的道路。</a:t>
            </a: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3" name="矩形 36867"/>
          <p:cNvSpPr/>
          <p:nvPr/>
        </p:nvSpPr>
        <p:spPr>
          <a:xfrm>
            <a:off x="512763" y="833438"/>
            <a:ext cx="60753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、分析这些景物描写的作用</a:t>
            </a: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0897" name="矩形 96257"/>
          <p:cNvSpPr/>
          <p:nvPr/>
        </p:nvSpPr>
        <p:spPr>
          <a:xfrm>
            <a:off x="512763" y="833438"/>
            <a:ext cx="607536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、分析这些景物描写的作用</a:t>
            </a:r>
          </a:p>
        </p:txBody>
      </p:sp>
      <p:sp>
        <p:nvSpPr>
          <p:cNvPr id="80898" name="文本框 96258"/>
          <p:cNvSpPr txBox="1"/>
          <p:nvPr/>
        </p:nvSpPr>
        <p:spPr>
          <a:xfrm>
            <a:off x="468313" y="1700213"/>
            <a:ext cx="8064500" cy="3442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一是为人物活动渲染气氛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：烘托了林冲杀敌报仇，走上反抗道路的悲壮气氛。</a:t>
            </a:r>
          </a:p>
          <a:p>
            <a:pPr lvl="0" indent="0">
              <a:lnSpc>
                <a:spcPct val="110000"/>
              </a:lnSpc>
            </a:pP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>
              <a:lnSpc>
                <a:spcPct val="11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二是推动情节发展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：风大雪紧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喝酒驱寒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看到山神庙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草屋倒塌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山神庙安身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挡风雪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石块靠住庙门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避风雪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陆虞侯直奔庙里来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雪夜复仇</a:t>
            </a: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1" name="矩形 37892"/>
          <p:cNvSpPr/>
          <p:nvPr/>
        </p:nvSpPr>
        <p:spPr>
          <a:xfrm>
            <a:off x="2339975" y="477838"/>
            <a:ext cx="4248150" cy="935037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2" name="Rectangle 3"/>
          <p:cNvSpPr/>
          <p:nvPr/>
        </p:nvSpPr>
        <p:spPr>
          <a:xfrm>
            <a:off x="3276600" y="549275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主题思想</a:t>
            </a:r>
          </a:p>
        </p:txBody>
      </p:sp>
      <p:sp>
        <p:nvSpPr>
          <p:cNvPr id="81923" name="文本框 37894"/>
          <p:cNvSpPr txBox="1"/>
          <p:nvPr/>
        </p:nvSpPr>
        <p:spPr>
          <a:xfrm>
            <a:off x="3132138" y="1687513"/>
            <a:ext cx="5616575" cy="4617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00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整个故事情节以林冲思想性格变化为主要线索，林冲的性格表现为由安于现状、委曲求全到丢掉幻想、毅然杀死仇敌，走上反抗道路的变化过程。有力地表现了北宋王朝的黑暗腐败和受压迫者反抗的必然性。突出了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逼上梁山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2" charset="-122"/>
              </a:rPr>
              <a:t>这个主题，透辟地说明了官逼民反的深刻道理。</a:t>
            </a:r>
          </a:p>
        </p:txBody>
      </p:sp>
      <p:pic>
        <p:nvPicPr>
          <p:cNvPr id="81924" name="Picture 3" descr="shb1a-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628775"/>
            <a:ext cx="2609850" cy="4392613"/>
          </a:xfrm>
          <a:prstGeom prst="rect">
            <a:avLst/>
          </a:prstGeom>
          <a:noFill/>
          <a:ln w="28575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2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80700" y="11404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文本框 49153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9218" name="矩形 49155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文本框 50177"/>
          <p:cNvSpPr txBox="1"/>
          <p:nvPr/>
        </p:nvSpPr>
        <p:spPr>
          <a:xfrm>
            <a:off x="2047875" y="1387475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</a:rPr>
              <a:t>沧州遇旧</a:t>
            </a:r>
          </a:p>
        </p:txBody>
      </p:sp>
      <p:sp>
        <p:nvSpPr>
          <p:cNvPr id="10242" name="文本框 50178"/>
          <p:cNvSpPr txBox="1"/>
          <p:nvPr/>
        </p:nvSpPr>
        <p:spPr>
          <a:xfrm>
            <a:off x="533400" y="1387475"/>
            <a:ext cx="1158875" cy="517525"/>
          </a:xfrm>
          <a:prstGeom prst="rect">
            <a:avLst/>
          </a:prstGeom>
          <a:noFill/>
          <a:ln w="2857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2600">
                <a:latin typeface="Times New Roman" panose="02020603050405020304" pitchFamily="18" charset="0"/>
                <a:ea typeface="黑体" panose="02010609060101010101" pitchFamily="2" charset="-122"/>
              </a:rPr>
              <a:t>开端</a:t>
            </a:r>
          </a:p>
        </p:txBody>
      </p:sp>
      <p:sp>
        <p:nvSpPr>
          <p:cNvPr id="10243" name="矩形 50179"/>
          <p:cNvSpPr/>
          <p:nvPr/>
        </p:nvSpPr>
        <p:spPr>
          <a:xfrm>
            <a:off x="2339975" y="117475"/>
            <a:ext cx="4248150" cy="935038"/>
          </a:xfrm>
          <a:prstGeom prst="rect">
            <a:avLst/>
          </a:prstGeom>
          <a:solidFill>
            <a:srgbClr val="9933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Rectangle 3"/>
          <p:cNvSpPr/>
          <p:nvPr/>
        </p:nvSpPr>
        <p:spPr>
          <a:xfrm>
            <a:off x="2628900" y="188913"/>
            <a:ext cx="38163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400" b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概括故事情节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484</Paragraphs>
  <Slides>75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baseType="lpstr" size="86">
      <vt:lpstr>Arial</vt:lpstr>
      <vt:lpstr>Calibri Light</vt:lpstr>
      <vt:lpstr>Calibri</vt:lpstr>
      <vt:lpstr>Times New Roman</vt:lpstr>
      <vt:lpstr>黑体</vt:lpstr>
      <vt:lpstr>宋体</vt:lpstr>
      <vt:lpstr>华文行楷</vt:lpstr>
      <vt:lpstr>楷体_GB2312</vt:lpstr>
      <vt:lpstr>Wingdings 2</vt:lpstr>
      <vt:lpstr>华文中宋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2021-03-18T13:03:26.065</cp:lastPrinted>
  <dcterms:created xsi:type="dcterms:W3CDTF">2021-03-18T13:03:26Z</dcterms:created>
  <dcterms:modified xsi:type="dcterms:W3CDTF">2021-03-18T05:03:29Z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