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661" r:id="rId3"/>
    <p:sldId id="265" r:id="rId4"/>
    <p:sldId id="267" r:id="rId5"/>
    <p:sldId id="338" r:id="rId6"/>
    <p:sldId id="368" r:id="rId7"/>
    <p:sldId id="337" r:id="rId8"/>
    <p:sldId id="369" r:id="rId9"/>
    <p:sldId id="339" r:id="rId10"/>
    <p:sldId id="340" r:id="rId11"/>
    <p:sldId id="370" r:id="rId12"/>
    <p:sldId id="346" r:id="rId13"/>
    <p:sldId id="347" r:id="rId14"/>
    <p:sldId id="348" r:id="rId15"/>
    <p:sldId id="349" r:id="rId16"/>
    <p:sldId id="341" r:id="rId17"/>
    <p:sldId id="342" r:id="rId18"/>
    <p:sldId id="345" r:id="rId19"/>
    <p:sldId id="343" r:id="rId20"/>
    <p:sldId id="371" r:id="rId21"/>
    <p:sldId id="372" r:id="rId22"/>
    <p:sldId id="373" r:id="rId23"/>
    <p:sldId id="259" r:id="rId24"/>
    <p:sldId id="374" r:id="rId25"/>
    <p:sldId id="375" r:id="rId26"/>
    <p:sldId id="376" r:id="rId27"/>
    <p:sldId id="377" r:id="rId28"/>
    <p:sldId id="629" r:id="rId29"/>
    <p:sldId id="415" r:id="rId30"/>
    <p:sldId id="266" r:id="rId31"/>
    <p:sldId id="401" r:id="rId32"/>
    <p:sldId id="402" r:id="rId33"/>
    <p:sldId id="404" r:id="rId34"/>
    <p:sldId id="462" r:id="rId35"/>
    <p:sldId id="419" r:id="rId36"/>
    <p:sldId id="418" r:id="rId37"/>
    <p:sldId id="606" r:id="rId38"/>
    <p:sldId id="420" r:id="rId39"/>
    <p:sldId id="463" r:id="rId40"/>
    <p:sldId id="417" r:id="rId41"/>
    <p:sldId id="442" r:id="rId42"/>
    <p:sldId id="443" r:id="rId43"/>
    <p:sldId id="453" r:id="rId44"/>
    <p:sldId id="455" r:id="rId45"/>
    <p:sldId id="456" r:id="rId46"/>
    <p:sldId id="591" r:id="rId47"/>
    <p:sldId id="458" r:id="rId48"/>
    <p:sldId id="460" r:id="rId49"/>
    <p:sldId id="261" r:id="rId50"/>
  </p:sldIdLst>
  <p:sldSz cx="12192000" cy="6858000"/>
  <p:notesSz cx="6858000" cy="9144000"/>
  <p:embeddedFontLst>
    <p:embeddedFont>
      <p:font typeface="微软雅黑" panose="020B0503020204020204" charset="-122"/>
      <p:regular r:id="rId55"/>
    </p:embeddedFont>
    <p:embeddedFont>
      <p:font typeface="锐字驰黑武汉N95 中粗" panose="02020300000000000000" charset="-122"/>
      <p:bold r:id="rId56"/>
    </p:embeddedFont>
    <p:embeddedFont>
      <p:font typeface="锦鲤本尊" charset="-122"/>
      <p:regular r:id="rId57"/>
    </p:embeddedFont>
    <p:embeddedFont>
      <p:font typeface="黑体" panose="02010609060101010101" charset="-122"/>
      <p:regular r:id="rId58"/>
    </p:embeddedFont>
    <p:embeddedFont>
      <p:font typeface="Calibri Light" panose="020F0302020204030204" charset="0"/>
      <p:regular r:id="rId59"/>
      <p:italic r:id="rId60"/>
    </p:embeddedFont>
    <p:embeddedFont>
      <p:font typeface="Calibri" panose="020F0502020204030204" charset="0"/>
      <p:regular r:id="rId61"/>
      <p:bold r:id="rId62"/>
      <p:italic r:id="rId63"/>
      <p:boldItalic r:id="rId64"/>
    </p:embeddedFont>
    <p:embeddedFont>
      <p:font typeface="仿宋" panose="02010609060101010101" charset="-122"/>
      <p:regular r:id="rId65"/>
    </p:embeddedFont>
    <p:embeddedFont>
      <p:font typeface="蝶飞行楷" panose="02010609000101010101" charset="-122"/>
      <p:regular r:id="rId66"/>
    </p:embeddedFont>
    <p:embeddedFont>
      <p:font typeface="楷体" panose="02010609060101010101" charset="-122"/>
      <p:regular r:id="rId67"/>
    </p:embeddedFont>
    <p:embeddedFont>
      <p:font typeface="字魂镇魂手书" panose="00000500000000000000" charset="-122"/>
      <p:regular r:id="rId68"/>
    </p:embeddedFont>
    <p:embeddedFont>
      <p:font typeface="兰米中简黑" panose="02000503000000000000" charset="-122"/>
      <p:regular r:id="rId69"/>
    </p:embeddedFont>
    <p:embeddedFont>
      <p:font typeface="何来人间惊鸿客" panose="02010600010101010101" charset="-122"/>
      <p:regular r:id="rId70"/>
    </p:embeddedFont>
    <p:embeddedFont>
      <p:font typeface="方正兰亭黑简体" panose="02000000000000000000" charset="-122"/>
      <p:regular r:id="rId7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6FC14"/>
    <a:srgbClr val="D18F3E"/>
    <a:srgbClr val="D1923E"/>
    <a:srgbClr val="FF79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p:scale>
          <a:sx n="66" d="100"/>
          <a:sy n="66" d="100"/>
        </p:scale>
        <p:origin x="900" y="174"/>
      </p:cViewPr>
      <p:guideLst>
        <p:guide orient="horz" pos="2160"/>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1" Type="http://schemas.openxmlformats.org/officeDocument/2006/relationships/font" Target="fonts/font17.fntdata"/><Relationship Id="rId70" Type="http://schemas.openxmlformats.org/officeDocument/2006/relationships/font" Target="fonts/font16.fntdata"/><Relationship Id="rId7" Type="http://schemas.openxmlformats.org/officeDocument/2006/relationships/slide" Target="slides/slide5.xml"/><Relationship Id="rId69" Type="http://schemas.openxmlformats.org/officeDocument/2006/relationships/font" Target="fonts/font15.fntdata"/><Relationship Id="rId68" Type="http://schemas.openxmlformats.org/officeDocument/2006/relationships/font" Target="fonts/font14.fntdata"/><Relationship Id="rId67" Type="http://schemas.openxmlformats.org/officeDocument/2006/relationships/font" Target="fonts/font13.fntdata"/><Relationship Id="rId66" Type="http://schemas.openxmlformats.org/officeDocument/2006/relationships/font" Target="fonts/font12.fntdata"/><Relationship Id="rId65" Type="http://schemas.openxmlformats.org/officeDocument/2006/relationships/font" Target="fonts/font11.fntdata"/><Relationship Id="rId64" Type="http://schemas.openxmlformats.org/officeDocument/2006/relationships/font" Target="fonts/font10.fntdata"/><Relationship Id="rId63" Type="http://schemas.openxmlformats.org/officeDocument/2006/relationships/font" Target="fonts/font9.fntdata"/><Relationship Id="rId62" Type="http://schemas.openxmlformats.org/officeDocument/2006/relationships/font" Target="fonts/font8.fntdata"/><Relationship Id="rId61" Type="http://schemas.openxmlformats.org/officeDocument/2006/relationships/font" Target="fonts/font7.fntdata"/><Relationship Id="rId60" Type="http://schemas.openxmlformats.org/officeDocument/2006/relationships/font" Target="fonts/font6.fntdata"/><Relationship Id="rId6" Type="http://schemas.openxmlformats.org/officeDocument/2006/relationships/slide" Target="slides/slide4.xml"/><Relationship Id="rId59" Type="http://schemas.openxmlformats.org/officeDocument/2006/relationships/font" Target="fonts/font5.fntdata"/><Relationship Id="rId58" Type="http://schemas.openxmlformats.org/officeDocument/2006/relationships/font" Target="fonts/font4.fntdata"/><Relationship Id="rId57" Type="http://schemas.openxmlformats.org/officeDocument/2006/relationships/font" Target="fonts/font3.fntdata"/><Relationship Id="rId56" Type="http://schemas.openxmlformats.org/officeDocument/2006/relationships/font" Target="fonts/font2.fntdata"/><Relationship Id="rId55" Type="http://schemas.openxmlformats.org/officeDocument/2006/relationships/font" Target="fonts/font1.fntdata"/><Relationship Id="rId54" Type="http://schemas.openxmlformats.org/officeDocument/2006/relationships/commentAuthors" Target="commentAuthors.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46DFD00-4D50-477C-91C4-229B5F1F22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6D42EF-ABBE-4828-8FC0-00EB2EA2C07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46DFD00-4D50-477C-91C4-229B5F1F22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6D42EF-ABBE-4828-8FC0-00EB2EA2C07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46DFD00-4D50-477C-91C4-229B5F1F22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6D42EF-ABBE-4828-8FC0-00EB2EA2C07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46DFD00-4D50-477C-91C4-229B5F1F22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6D42EF-ABBE-4828-8FC0-00EB2EA2C07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746DFD00-4D50-477C-91C4-229B5F1F22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6D42EF-ABBE-4828-8FC0-00EB2EA2C07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46DFD00-4D50-477C-91C4-229B5F1F22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6D42EF-ABBE-4828-8FC0-00EB2EA2C07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46DFD00-4D50-477C-91C4-229B5F1F22A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B6D42EF-ABBE-4828-8FC0-00EB2EA2C07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46DFD00-4D50-477C-91C4-229B5F1F22A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B6D42EF-ABBE-4828-8FC0-00EB2EA2C07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46DFD00-4D50-477C-91C4-229B5F1F22A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B6D42EF-ABBE-4828-8FC0-00EB2EA2C07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746DFD00-4D50-477C-91C4-229B5F1F22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6D42EF-ABBE-4828-8FC0-00EB2EA2C07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746DFD00-4D50-477C-91C4-229B5F1F22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6D42EF-ABBE-4828-8FC0-00EB2EA2C07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6DFD00-4D50-477C-91C4-229B5F1F22A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6D42EF-ABBE-4828-8FC0-00EB2EA2C07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xml"/><Relationship Id="rId2" Type="http://schemas.openxmlformats.org/officeDocument/2006/relationships/image" Target="../media/image7.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grpSp>
        <p:nvGrpSpPr>
          <p:cNvPr id="9" name="组合 8"/>
          <p:cNvGrpSpPr/>
          <p:nvPr/>
        </p:nvGrpSpPr>
        <p:grpSpPr>
          <a:xfrm>
            <a:off x="474247" y="1232975"/>
            <a:ext cx="11062970" cy="3636645"/>
            <a:chOff x="474247" y="1232975"/>
            <a:chExt cx="11062970" cy="3636645"/>
          </a:xfrm>
        </p:grpSpPr>
        <p:sp>
          <p:nvSpPr>
            <p:cNvPr id="5" name="文本框 3"/>
            <p:cNvSpPr txBox="1"/>
            <p:nvPr/>
          </p:nvSpPr>
          <p:spPr>
            <a:xfrm>
              <a:off x="474247" y="1232975"/>
              <a:ext cx="11062970" cy="3636645"/>
            </a:xfrm>
            <a:prstGeom prst="rect">
              <a:avLst/>
            </a:prstGeom>
            <a:noFill/>
          </p:spPr>
          <p:txBody>
            <a:bodyPr wrap="square" rtlCol="0">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lnSpc>
                  <a:spcPct val="180000"/>
                </a:lnSpc>
              </a:pPr>
              <a:r>
                <a:rPr lang="zh-CN" altLang="en-US" sz="8000" spc="225" dirty="0">
                  <a:ln>
                    <a:solidFill>
                      <a:schemeClr val="bg1"/>
                    </a:solidFill>
                  </a:ln>
                  <a:blipFill>
                    <a:blip r:embed="rId2"/>
                    <a:stretch>
                      <a:fillRect/>
                    </a:stretch>
                  </a:blipFill>
                  <a:effectLst>
                    <a:outerShdw blurRad="38100" dist="38100" dir="2700000" algn="tl">
                      <a:srgbClr val="000000">
                        <a:alpha val="43137"/>
                      </a:srgbClr>
                    </a:outerShdw>
                  </a:effectLst>
                  <a:latin typeface="华康海报体W12(P)" panose="040B0C00000000000000" charset="-122"/>
                  <a:ea typeface="华康海报体W12(P)" panose="040B0C00000000000000" charset="-122"/>
                </a:rPr>
                <a:t>一事一议</a:t>
              </a:r>
              <a:endParaRPr lang="zh-CN" altLang="en-US" sz="8000" spc="225" dirty="0">
                <a:ln>
                  <a:solidFill>
                    <a:schemeClr val="bg1"/>
                  </a:solidFill>
                </a:ln>
                <a:blipFill>
                  <a:blip r:embed="rId2"/>
                  <a:stretch>
                    <a:fillRect/>
                  </a:stretch>
                </a:blipFill>
                <a:effectLst>
                  <a:outerShdw blurRad="38100" dist="38100" dir="2700000" algn="tl">
                    <a:srgbClr val="000000">
                      <a:alpha val="43137"/>
                    </a:srgbClr>
                  </a:outerShdw>
                </a:effectLst>
                <a:latin typeface="华康海报体W12(P)" panose="040B0C00000000000000" charset="-122"/>
                <a:ea typeface="华康海报体W12(P)" panose="040B0C00000000000000" charset="-122"/>
              </a:endParaRPr>
            </a:p>
            <a:p>
              <a:pPr algn="ctr">
                <a:lnSpc>
                  <a:spcPct val="180000"/>
                </a:lnSpc>
              </a:pPr>
              <a:r>
                <a:rPr lang="en-US" altLang="zh-CN" sz="4800" spc="225" dirty="0">
                  <a:ln>
                    <a:solidFill>
                      <a:schemeClr val="bg1"/>
                    </a:solidFill>
                  </a:ln>
                  <a:blipFill>
                    <a:blip r:embed="rId2"/>
                    <a:stretch>
                      <a:fillRect/>
                    </a:stretch>
                  </a:blipFill>
                  <a:effectLst>
                    <a:outerShdw blurRad="38100" dist="38100" dir="2700000" algn="tl">
                      <a:srgbClr val="000000">
                        <a:alpha val="43137"/>
                      </a:srgbClr>
                    </a:outerShdw>
                  </a:effectLst>
                  <a:latin typeface="华康海报体W12(P)" panose="040B0C00000000000000" charset="-122"/>
                  <a:ea typeface="华康海报体W12(P)" panose="040B0C00000000000000" charset="-122"/>
                </a:rPr>
                <a:t>          </a:t>
              </a:r>
              <a:r>
                <a:rPr lang="zh-CN" altLang="zh-CN" sz="2800" spc="225" dirty="0">
                  <a:ln>
                    <a:solidFill>
                      <a:schemeClr val="bg1"/>
                    </a:solidFill>
                  </a:ln>
                  <a:solidFill>
                    <a:srgbClr val="FFC000"/>
                  </a:solidFill>
                  <a:effectLst>
                    <a:outerShdw blurRad="38100" dist="38100" dir="2700000" algn="tl">
                      <a:srgbClr val="000000">
                        <a:alpha val="43137"/>
                      </a:srgbClr>
                    </a:outerShdw>
                  </a:effectLst>
                  <a:latin typeface="华康海报体W12(P)" panose="040B0C00000000000000" charset="-122"/>
                  <a:ea typeface="华康海报体W12(P)" panose="040B0C00000000000000" charset="-122"/>
                </a:rPr>
                <a:t>作文讲评    中心论点的提炼与表达</a:t>
              </a:r>
              <a:endParaRPr lang="zh-CN" altLang="zh-CN" sz="2800" spc="225" dirty="0">
                <a:ln>
                  <a:solidFill>
                    <a:schemeClr val="bg1"/>
                  </a:solidFill>
                </a:ln>
                <a:solidFill>
                  <a:srgbClr val="FFC000"/>
                </a:solidFill>
                <a:effectLst>
                  <a:outerShdw blurRad="38100" dist="38100" dir="2700000" algn="tl">
                    <a:srgbClr val="000000">
                      <a:alpha val="43137"/>
                    </a:srgbClr>
                  </a:outerShdw>
                </a:effectLst>
                <a:latin typeface="华康海报体W12(P)" panose="040B0C00000000000000" charset="-122"/>
                <a:ea typeface="华康海报体W12(P)" panose="040B0C00000000000000" charset="-122"/>
              </a:endParaRPr>
            </a:p>
          </p:txBody>
        </p:sp>
        <p:grpSp>
          <p:nvGrpSpPr>
            <p:cNvPr id="6" name="组合 5"/>
            <p:cNvGrpSpPr/>
            <p:nvPr/>
          </p:nvGrpSpPr>
          <p:grpSpPr>
            <a:xfrm>
              <a:off x="2774613" y="3480015"/>
              <a:ext cx="6541173" cy="179536"/>
              <a:chOff x="2703936" y="4274659"/>
              <a:chExt cx="7167995" cy="223552"/>
            </a:xfrm>
            <a:solidFill>
              <a:schemeClr val="bg1">
                <a:lumMod val="95000"/>
              </a:schemeClr>
            </a:solidFill>
          </p:grpSpPr>
          <p:sp>
            <p:nvSpPr>
              <p:cNvPr id="7" name="Freeform 334"/>
              <p:cNvSpPr>
                <a:spLocks noEditPoints="1"/>
              </p:cNvSpPr>
              <p:nvPr/>
            </p:nvSpPr>
            <p:spPr bwMode="auto">
              <a:xfrm rot="10800000">
                <a:off x="2703936" y="4274659"/>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noFill/>
              </a:ln>
            </p:spPr>
            <p:txBody>
              <a:bodyPr vert="horz" wrap="square" lIns="68580" tIns="34290" rIns="68580" bIns="3429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350"/>
              </a:p>
            </p:txBody>
          </p:sp>
          <p:sp>
            <p:nvSpPr>
              <p:cNvPr id="8" name="Freeform 334"/>
              <p:cNvSpPr>
                <a:spLocks noEditPoints="1"/>
              </p:cNvSpPr>
              <p:nvPr/>
            </p:nvSpPr>
            <p:spPr bwMode="auto">
              <a:xfrm rot="10800000" flipH="1">
                <a:off x="6247405" y="4274660"/>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noFill/>
              </a:ln>
            </p:spPr>
            <p:txBody>
              <a:bodyPr vert="horz" wrap="square" lIns="68580" tIns="34290" rIns="68580" bIns="34290" numCol="1" anchor="t" anchorCtr="0" compatLnSpc="1"/>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350"/>
              </a:p>
            </p:txBody>
          </p:sp>
        </p:grpSp>
      </p:grpSp>
      <p:cxnSp>
        <p:nvCxnSpPr>
          <p:cNvPr id="2" name="直接连接符 1"/>
          <p:cNvCxnSpPr/>
          <p:nvPr/>
        </p:nvCxnSpPr>
        <p:spPr>
          <a:xfrm>
            <a:off x="6233160" y="4432300"/>
            <a:ext cx="598170" cy="0"/>
          </a:xfrm>
          <a:prstGeom prst="line">
            <a:avLst/>
          </a:prstGeom>
          <a:ln w="12700" cmpd="sng">
            <a:solidFill>
              <a:srgbClr val="D1923E"/>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pic>
        <p:nvPicPr>
          <p:cNvPr id="2" name="图片 1" descr="QQ截图20200306100010"/>
          <p:cNvPicPr>
            <a:picLocks noChangeAspect="1"/>
          </p:cNvPicPr>
          <p:nvPr/>
        </p:nvPicPr>
        <p:blipFill>
          <a:blip r:embed="rId2"/>
          <a:stretch>
            <a:fillRect/>
          </a:stretch>
        </p:blipFill>
        <p:spPr>
          <a:xfrm>
            <a:off x="295275" y="384175"/>
            <a:ext cx="3254375" cy="1090930"/>
          </a:xfrm>
          <a:prstGeom prst="rect">
            <a:avLst/>
          </a:prstGeom>
        </p:spPr>
      </p:pic>
      <p:sp>
        <p:nvSpPr>
          <p:cNvPr id="3" name="文本框 2"/>
          <p:cNvSpPr txBox="1"/>
          <p:nvPr/>
        </p:nvSpPr>
        <p:spPr>
          <a:xfrm>
            <a:off x="1389380" y="668655"/>
            <a:ext cx="1663700" cy="521970"/>
          </a:xfrm>
          <a:prstGeom prst="rect">
            <a:avLst/>
          </a:prstGeom>
          <a:noFill/>
        </p:spPr>
        <p:txBody>
          <a:bodyPr wrap="square" rtlCol="0">
            <a:spAutoFit/>
          </a:bodyPr>
          <a:p>
            <a:r>
              <a:rPr lang="zh-CN" altLang="en-US" sz="2800">
                <a:solidFill>
                  <a:srgbClr val="FFFF00"/>
                </a:solidFill>
                <a:latin typeface="锐字驰黑武汉N95 中粗" panose="02020300000000000000" charset="-122"/>
                <a:ea typeface="锐字驰黑武汉N95 中粗" panose="02020300000000000000" charset="-122"/>
              </a:rPr>
              <a:t>小结（一）</a:t>
            </a:r>
            <a:endParaRPr lang="zh-CN" altLang="en-US" sz="2800">
              <a:solidFill>
                <a:srgbClr val="FFFF00"/>
              </a:solidFill>
              <a:latin typeface="锐字驰黑武汉N95 中粗" panose="02020300000000000000" charset="-122"/>
              <a:ea typeface="锐字驰黑武汉N95 中粗" panose="02020300000000000000" charset="-122"/>
            </a:endParaRPr>
          </a:p>
        </p:txBody>
      </p:sp>
      <p:sp>
        <p:nvSpPr>
          <p:cNvPr id="5" name="文本框 4"/>
          <p:cNvSpPr txBox="1"/>
          <p:nvPr/>
        </p:nvSpPr>
        <p:spPr>
          <a:xfrm>
            <a:off x="694690" y="2753995"/>
            <a:ext cx="9879330" cy="460375"/>
          </a:xfrm>
          <a:prstGeom prst="rect">
            <a:avLst/>
          </a:prstGeom>
          <a:noFill/>
        </p:spPr>
        <p:txBody>
          <a:bodyPr wrap="square" rtlCol="0">
            <a:spAutoFit/>
          </a:bodyPr>
          <a:p>
            <a:r>
              <a:rPr lang="zh-CN" altLang="en-US" sz="2400" b="1">
                <a:solidFill>
                  <a:srgbClr val="FFC000"/>
                </a:solidFill>
                <a:latin typeface="仿宋" panose="02010609060101010101" charset="-122"/>
                <a:ea typeface="仿宋" panose="02010609060101010101" charset="-122"/>
              </a:rPr>
              <a:t>转述材料时，切记，</a:t>
            </a:r>
            <a:r>
              <a:rPr lang="zh-CN" altLang="en-US" sz="2400" b="1">
                <a:solidFill>
                  <a:srgbClr val="FFFF00"/>
                </a:solidFill>
                <a:latin typeface="仿宋" panose="02010609060101010101" charset="-122"/>
                <a:ea typeface="仿宋" panose="02010609060101010101" charset="-122"/>
              </a:rPr>
              <a:t>不可照抄原材料。</a:t>
            </a:r>
            <a:endParaRPr lang="zh-CN" altLang="en-US" sz="2400" b="1">
              <a:solidFill>
                <a:srgbClr val="FFFF00"/>
              </a:solidFill>
              <a:latin typeface="仿宋" panose="02010609060101010101" charset="-122"/>
              <a:ea typeface="仿宋" panose="02010609060101010101" charset="-122"/>
            </a:endParaRPr>
          </a:p>
        </p:txBody>
      </p:sp>
      <p:sp>
        <p:nvSpPr>
          <p:cNvPr id="7" name="文本框 6"/>
          <p:cNvSpPr txBox="1"/>
          <p:nvPr/>
        </p:nvSpPr>
        <p:spPr>
          <a:xfrm>
            <a:off x="694690" y="1866265"/>
            <a:ext cx="9879330" cy="460375"/>
          </a:xfrm>
          <a:prstGeom prst="rect">
            <a:avLst/>
          </a:prstGeom>
          <a:noFill/>
        </p:spPr>
        <p:txBody>
          <a:bodyPr wrap="square" rtlCol="0">
            <a:spAutoFit/>
          </a:bodyPr>
          <a:p>
            <a:r>
              <a:rPr lang="zh-CN" altLang="en-US" sz="2400" b="1">
                <a:solidFill>
                  <a:srgbClr val="FFC000"/>
                </a:solidFill>
                <a:latin typeface="仿宋" panose="02010609060101010101" charset="-122"/>
                <a:ea typeface="仿宋" panose="02010609060101010101" charset="-122"/>
              </a:rPr>
              <a:t>选有普遍意义或应引起大家重视，而自己感受也最深的事情</a:t>
            </a:r>
            <a:endParaRPr lang="zh-CN" altLang="en-US" sz="2400" b="1">
              <a:solidFill>
                <a:srgbClr val="FFC000"/>
              </a:solidFill>
              <a:latin typeface="仿宋" panose="02010609060101010101" charset="-122"/>
              <a:ea typeface="仿宋" panose="02010609060101010101" charset="-122"/>
            </a:endParaRPr>
          </a:p>
        </p:txBody>
      </p:sp>
      <p:sp>
        <p:nvSpPr>
          <p:cNvPr id="100" name="文本框 99"/>
          <p:cNvSpPr txBox="1"/>
          <p:nvPr/>
        </p:nvSpPr>
        <p:spPr>
          <a:xfrm>
            <a:off x="694690" y="3647440"/>
            <a:ext cx="5464810" cy="460375"/>
          </a:xfrm>
          <a:prstGeom prst="rect">
            <a:avLst/>
          </a:prstGeom>
          <a:noFill/>
        </p:spPr>
        <p:txBody>
          <a:bodyPr wrap="square" rtlCol="0">
            <a:spAutoFit/>
          </a:bodyPr>
          <a:p>
            <a:pPr lvl="0" algn="l">
              <a:buClrTx/>
              <a:buSzTx/>
              <a:buFontTx/>
            </a:pPr>
            <a:r>
              <a:rPr lang="zh-CN" altLang="en-US" sz="2400" b="1">
                <a:solidFill>
                  <a:srgbClr val="FFC000"/>
                </a:solidFill>
                <a:latin typeface="仿宋" panose="02010609060101010101" charset="-122"/>
                <a:ea typeface="仿宋" panose="02010609060101010101" charset="-122"/>
                <a:sym typeface="+mn-ea"/>
              </a:rPr>
              <a:t>从“意”层面加以具体运用。</a:t>
            </a:r>
            <a:endParaRPr lang="zh-CN" altLang="en-US" sz="2400" b="1">
              <a:solidFill>
                <a:srgbClr val="FFC000"/>
              </a:solidFill>
              <a:latin typeface="仿宋" panose="02010609060101010101" charset="-122"/>
              <a:ea typeface="仿宋" panose="02010609060101010101"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18415"/>
            <a:ext cx="12344400" cy="6858000"/>
          </a:xfrm>
          <a:prstGeom prst="rect">
            <a:avLst/>
          </a:prstGeom>
        </p:spPr>
      </p:pic>
      <p:grpSp>
        <p:nvGrpSpPr>
          <p:cNvPr id="12" name="组合 11"/>
          <p:cNvGrpSpPr/>
          <p:nvPr/>
        </p:nvGrpSpPr>
        <p:grpSpPr>
          <a:xfrm>
            <a:off x="383437" y="715023"/>
            <a:ext cx="6034093" cy="676752"/>
            <a:chOff x="763914" y="595045"/>
            <a:chExt cx="6034093" cy="676752"/>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rgbClr val="FFC0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sz="3600" b="1" dirty="0">
                  <a:solidFill>
                    <a:srgbClr val="FFC000"/>
                  </a:solidFill>
                  <a:latin typeface="锦鲤本尊" charset="-122"/>
                  <a:ea typeface="锦鲤本尊" charset="-122"/>
                </a:rPr>
                <a:t>如何引述材料</a:t>
              </a:r>
              <a:endParaRPr lang="zh-CN" altLang="en-US" sz="3600" b="1" dirty="0">
                <a:solidFill>
                  <a:srgbClr val="FFC000"/>
                </a:solidFill>
                <a:latin typeface="锦鲤本尊" charset="-122"/>
                <a:ea typeface="锦鲤本尊" charset="-122"/>
              </a:endParaRPr>
            </a:p>
          </p:txBody>
        </p:sp>
        <p:sp>
          <p:nvSpPr>
            <p:cNvPr id="15" name="文本框 14"/>
            <p:cNvSpPr txBox="1"/>
            <p:nvPr/>
          </p:nvSpPr>
          <p:spPr>
            <a:xfrm>
              <a:off x="943307" y="812850"/>
              <a:ext cx="3505200" cy="368300"/>
            </a:xfrm>
            <a:prstGeom prst="rect">
              <a:avLst/>
            </a:prstGeom>
            <a:noFill/>
          </p:spPr>
          <p:txBody>
            <a:bodyPr wrap="square" rtlCol="0">
              <a:spAutoFit/>
            </a:bodyPr>
            <a:lstStyle/>
            <a:p>
              <a:endParaRPr lang="en-US" altLang="zh-CN" b="1" dirty="0">
                <a:solidFill>
                  <a:srgbClr val="FFC000"/>
                </a:solidFill>
                <a:latin typeface="微软雅黑" panose="020B0503020204020204" charset="-122"/>
                <a:ea typeface="微软雅黑" panose="020B0503020204020204" charset="-122"/>
              </a:endParaRPr>
            </a:p>
          </p:txBody>
        </p:sp>
      </p:grpSp>
      <p:sp>
        <p:nvSpPr>
          <p:cNvPr id="11" name="Text Placeholder 32"/>
          <p:cNvSpPr txBox="1"/>
          <p:nvPr/>
        </p:nvSpPr>
        <p:spPr>
          <a:xfrm>
            <a:off x="383540" y="1838960"/>
            <a:ext cx="1887220" cy="3728085"/>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buNone/>
            </a:pPr>
            <a:r>
              <a:rPr lang="en-US" altLang="zh-CN" sz="3600" dirty="0">
                <a:solidFill>
                  <a:srgbClr val="FFFF00"/>
                </a:solidFill>
                <a:latin typeface="锦鲤本尊" charset="-122"/>
                <a:ea typeface="锦鲤本尊" charset="-122"/>
                <a:sym typeface="+mn-ea"/>
              </a:rPr>
              <a:t>1 </a:t>
            </a:r>
            <a:r>
              <a:rPr lang="zh-CN" altLang="en-US" sz="3600" dirty="0">
                <a:solidFill>
                  <a:srgbClr val="FFFF00"/>
                </a:solidFill>
                <a:latin typeface="锦鲤本尊" charset="-122"/>
                <a:ea typeface="锦鲤本尊" charset="-122"/>
                <a:sym typeface="+mn-ea"/>
              </a:rPr>
              <a:t>套用</a:t>
            </a:r>
            <a:endParaRPr lang="zh-CN" altLang="en-US" sz="3600" dirty="0">
              <a:solidFill>
                <a:srgbClr val="FFFF00"/>
              </a:solidFill>
              <a:latin typeface="锦鲤本尊" charset="-122"/>
              <a:ea typeface="锦鲤本尊" charset="-122"/>
              <a:sym typeface="+mn-ea"/>
            </a:endParaRPr>
          </a:p>
          <a:p>
            <a:pPr marL="0" indent="0" algn="ctr">
              <a:lnSpc>
                <a:spcPct val="140000"/>
              </a:lnSpc>
              <a:buNone/>
            </a:pPr>
            <a:r>
              <a:rPr lang="en-US" altLang="zh-CN" sz="3600" dirty="0">
                <a:solidFill>
                  <a:srgbClr val="FFFF00"/>
                </a:solidFill>
                <a:latin typeface="锦鲤本尊" charset="-122"/>
                <a:ea typeface="锦鲤本尊" charset="-122"/>
                <a:sym typeface="+mn-ea"/>
              </a:rPr>
              <a:t>2 </a:t>
            </a:r>
            <a:r>
              <a:rPr lang="zh-CN" altLang="en-US" sz="3600" dirty="0">
                <a:solidFill>
                  <a:srgbClr val="FFFF00"/>
                </a:solidFill>
                <a:latin typeface="锦鲤本尊" charset="-122"/>
                <a:ea typeface="锦鲤本尊" charset="-122"/>
                <a:sym typeface="+mn-ea"/>
              </a:rPr>
              <a:t>概用</a:t>
            </a:r>
            <a:endParaRPr lang="zh-CN" altLang="en-US" sz="3600" dirty="0">
              <a:solidFill>
                <a:srgbClr val="FFFF00"/>
              </a:solidFill>
              <a:latin typeface="锦鲤本尊" charset="-122"/>
              <a:ea typeface="锦鲤本尊" charset="-122"/>
              <a:sym typeface="+mn-ea"/>
            </a:endParaRPr>
          </a:p>
          <a:p>
            <a:pPr marL="0" indent="0" algn="ctr">
              <a:lnSpc>
                <a:spcPct val="140000"/>
              </a:lnSpc>
              <a:buNone/>
            </a:pPr>
            <a:r>
              <a:rPr lang="en-US" altLang="zh-CN" sz="3600" dirty="0">
                <a:solidFill>
                  <a:srgbClr val="FFFF00"/>
                </a:solidFill>
                <a:latin typeface="锦鲤本尊" charset="-122"/>
                <a:ea typeface="锦鲤本尊" charset="-122"/>
                <a:sym typeface="+mn-ea"/>
              </a:rPr>
              <a:t>3 </a:t>
            </a:r>
            <a:r>
              <a:rPr lang="zh-CN" altLang="en-US" sz="3600" dirty="0">
                <a:solidFill>
                  <a:srgbClr val="FFFF00"/>
                </a:solidFill>
                <a:latin typeface="锦鲤本尊" charset="-122"/>
                <a:ea typeface="锦鲤本尊" charset="-122"/>
                <a:sym typeface="+mn-ea"/>
              </a:rPr>
              <a:t>选用</a:t>
            </a:r>
            <a:endParaRPr lang="zh-CN" altLang="en-US" sz="3600" dirty="0">
              <a:solidFill>
                <a:srgbClr val="FFFF00"/>
              </a:solidFill>
              <a:latin typeface="锦鲤本尊" charset="-122"/>
              <a:ea typeface="锦鲤本尊" charset="-122"/>
              <a:sym typeface="+mn-ea"/>
            </a:endParaRPr>
          </a:p>
          <a:p>
            <a:pPr marL="0" indent="0" algn="ctr">
              <a:lnSpc>
                <a:spcPct val="140000"/>
              </a:lnSpc>
              <a:buNone/>
            </a:pPr>
            <a:r>
              <a:rPr lang="en-US" altLang="zh-CN" sz="3600" dirty="0">
                <a:solidFill>
                  <a:srgbClr val="FFFF00"/>
                </a:solidFill>
                <a:latin typeface="锦鲤本尊" charset="-122"/>
                <a:ea typeface="锦鲤本尊" charset="-122"/>
                <a:sym typeface="+mn-ea"/>
              </a:rPr>
              <a:t>4 </a:t>
            </a:r>
            <a:r>
              <a:rPr lang="zh-CN" altLang="en-US" sz="3600" dirty="0">
                <a:solidFill>
                  <a:srgbClr val="FFFF00"/>
                </a:solidFill>
                <a:latin typeface="锦鲤本尊" charset="-122"/>
                <a:ea typeface="锦鲤本尊" charset="-122"/>
                <a:sym typeface="+mn-ea"/>
              </a:rPr>
              <a:t>化用</a:t>
            </a:r>
            <a:endParaRPr lang="zh-CN" altLang="en-US" sz="3600" dirty="0">
              <a:solidFill>
                <a:srgbClr val="FFFF00"/>
              </a:solidFill>
              <a:latin typeface="锦鲤本尊" charset="-122"/>
              <a:ea typeface="锦鲤本尊" charset="-122"/>
              <a:sym typeface="+mn-ea"/>
            </a:endParaRPr>
          </a:p>
          <a:p>
            <a:pPr marL="0" indent="0" algn="ctr">
              <a:lnSpc>
                <a:spcPct val="140000"/>
              </a:lnSpc>
              <a:buNone/>
            </a:pPr>
            <a:endParaRPr lang="zh-CN" altLang="en-US" sz="3600" dirty="0">
              <a:solidFill>
                <a:srgbClr val="FFFF00"/>
              </a:solidFill>
              <a:latin typeface="锦鲤本尊" charset="-122"/>
              <a:ea typeface="锦鲤本尊" charset="-122"/>
              <a:sym typeface="+mn-ea"/>
            </a:endParaRPr>
          </a:p>
          <a:p>
            <a:pPr marL="0" indent="0" algn="ctr">
              <a:lnSpc>
                <a:spcPct val="140000"/>
              </a:lnSpc>
              <a:buNone/>
            </a:pPr>
            <a:endParaRPr lang="zh-CN" altLang="en-US" sz="3600" dirty="0">
              <a:solidFill>
                <a:srgbClr val="FFFF00"/>
              </a:solidFill>
              <a:latin typeface="锦鲤本尊" charset="-122"/>
              <a:ea typeface="锦鲤本尊" charset="-122"/>
              <a:sym typeface="+mn-ea"/>
            </a:endParaRPr>
          </a:p>
          <a:p>
            <a:pPr marL="0" indent="0" algn="ctr">
              <a:lnSpc>
                <a:spcPct val="140000"/>
              </a:lnSpc>
              <a:buNone/>
            </a:pPr>
            <a:endParaRPr lang="zh-CN" altLang="en-US" sz="6000" dirty="0">
              <a:solidFill>
                <a:srgbClr val="FFFF00"/>
              </a:solidFill>
              <a:latin typeface="锦鲤本尊" charset="-122"/>
              <a:ea typeface="锦鲤本尊" charset="-122"/>
              <a:sym typeface="+mn-ea"/>
            </a:endParaRPr>
          </a:p>
          <a:p>
            <a:pPr marL="0" indent="0" algn="ctr">
              <a:lnSpc>
                <a:spcPct val="100000"/>
              </a:lnSpc>
              <a:buNone/>
            </a:pPr>
            <a:endParaRPr lang="zh-CN" altLang="en-US" sz="6000" dirty="0">
              <a:ln w="12700" cmpd="sng">
                <a:solidFill>
                  <a:schemeClr val="accent4"/>
                </a:solidFill>
                <a:prstDash val="solid"/>
              </a:ln>
              <a:solidFill>
                <a:srgbClr val="FFFF00"/>
              </a:solidFill>
              <a:effectLst/>
              <a:latin typeface="锦鲤本尊" charset="-122"/>
              <a:ea typeface="锦鲤本尊" charset="-122"/>
              <a:sym typeface="+mn-ea"/>
            </a:endParaRPr>
          </a:p>
        </p:txBody>
      </p:sp>
      <p:sp>
        <p:nvSpPr>
          <p:cNvPr id="43" name="右箭头 42"/>
          <p:cNvSpPr/>
          <p:nvPr/>
        </p:nvSpPr>
        <p:spPr>
          <a:xfrm>
            <a:off x="2040255" y="2212975"/>
            <a:ext cx="646430" cy="96520"/>
          </a:xfrm>
          <a:prstGeom prst="rightArrow">
            <a:avLst/>
          </a:prstGeom>
          <a:ln w="6350"/>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2" name="文本框 1"/>
          <p:cNvSpPr txBox="1"/>
          <p:nvPr/>
        </p:nvSpPr>
        <p:spPr>
          <a:xfrm>
            <a:off x="2784475" y="1938655"/>
            <a:ext cx="2343150" cy="645160"/>
          </a:xfrm>
          <a:prstGeom prst="rect">
            <a:avLst/>
          </a:prstGeom>
          <a:noFill/>
        </p:spPr>
        <p:txBody>
          <a:bodyPr wrap="square" rtlCol="0">
            <a:spAutoFit/>
          </a:bodyPr>
          <a:p>
            <a:r>
              <a:rPr lang="zh-CN" altLang="en-US" sz="3600" b="1">
                <a:solidFill>
                  <a:srgbClr val="FFFF00"/>
                </a:solidFill>
                <a:latin typeface="锦鲤本尊" charset="-122"/>
                <a:ea typeface="锦鲤本尊" charset="-122"/>
              </a:rPr>
              <a:t>全部引述</a:t>
            </a:r>
            <a:endParaRPr lang="zh-CN" altLang="en-US" sz="3600" b="1">
              <a:solidFill>
                <a:srgbClr val="FFFF00"/>
              </a:solidFill>
              <a:latin typeface="锦鲤本尊" charset="-122"/>
              <a:ea typeface="锦鲤本尊" charset="-122"/>
            </a:endParaRPr>
          </a:p>
        </p:txBody>
      </p:sp>
      <p:sp>
        <p:nvSpPr>
          <p:cNvPr id="100" name="文本框 99"/>
          <p:cNvSpPr txBox="1"/>
          <p:nvPr/>
        </p:nvSpPr>
        <p:spPr>
          <a:xfrm>
            <a:off x="5970270" y="1597660"/>
            <a:ext cx="5576570" cy="1753235"/>
          </a:xfrm>
          <a:prstGeom prst="rect">
            <a:avLst/>
          </a:prstGeom>
          <a:noFill/>
        </p:spPr>
        <p:txBody>
          <a:bodyPr wrap="square" rtlCol="0">
            <a:spAutoFit/>
          </a:bodyPr>
          <a:p>
            <a:pPr lvl="0" algn="l">
              <a:buClrTx/>
              <a:buSzTx/>
              <a:buFontTx/>
            </a:pPr>
            <a:r>
              <a:rPr lang="zh-CN" altLang="en-US" sz="3600" b="1">
                <a:solidFill>
                  <a:srgbClr val="FFFF00"/>
                </a:solidFill>
                <a:latin typeface="锦鲤本尊" charset="-122"/>
                <a:ea typeface="锦鲤本尊" charset="-122"/>
                <a:sym typeface="+mn-ea"/>
              </a:rPr>
              <a:t>如果所供的材料是名人名言，或者富有哲理的话则可以直接引用。</a:t>
            </a:r>
            <a:endParaRPr lang="zh-CN" altLang="en-US" sz="3600" b="1">
              <a:solidFill>
                <a:srgbClr val="FFFF00"/>
              </a:solidFill>
              <a:latin typeface="锦鲤本尊" charset="-122"/>
              <a:ea typeface="锦鲤本尊" charset="-122"/>
              <a:sym typeface="+mn-ea"/>
            </a:endParaRPr>
          </a:p>
        </p:txBody>
      </p:sp>
      <p:sp>
        <p:nvSpPr>
          <p:cNvPr id="5" name="右箭头 4"/>
          <p:cNvSpPr/>
          <p:nvPr/>
        </p:nvSpPr>
        <p:spPr>
          <a:xfrm>
            <a:off x="5057775" y="2183130"/>
            <a:ext cx="646430" cy="126365"/>
          </a:xfrm>
          <a:prstGeom prst="rightArrow">
            <a:avLst/>
          </a:prstGeom>
          <a:ln w="6350"/>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500"/>
                            </p:stCondLst>
                            <p:childTnLst>
                              <p:par>
                                <p:cTn id="18" presetID="9" presetClass="entr" presetSubtype="0" fill="hold" grpId="0" nodeType="afterEffect">
                                  <p:stCondLst>
                                    <p:cond delay="0"/>
                                  </p:stCondLst>
                                  <p:childTnLst>
                                    <p:set>
                                      <p:cBhvr>
                                        <p:cTn id="19" dur="1" fill="hold">
                                          <p:stCondLst>
                                            <p:cond delay="0"/>
                                          </p:stCondLst>
                                        </p:cTn>
                                        <p:tgtEl>
                                          <p:spTgt spid="100"/>
                                        </p:tgtEl>
                                        <p:attrNameLst>
                                          <p:attrName>style.visibility</p:attrName>
                                        </p:attrNameLst>
                                      </p:cBhvr>
                                      <p:to>
                                        <p:strVal val="visible"/>
                                      </p:to>
                                    </p:set>
                                    <p:animEffect transition="in" filter="dissolve">
                                      <p:cBhvr>
                                        <p:cTn id="20"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5" grpId="0" bldLvl="0" animBg="1"/>
      <p:bldP spid="2" grpId="0"/>
      <p:bldP spid="10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grpSp>
        <p:nvGrpSpPr>
          <p:cNvPr id="12" name="组合 11"/>
          <p:cNvGrpSpPr/>
          <p:nvPr/>
        </p:nvGrpSpPr>
        <p:grpSpPr>
          <a:xfrm>
            <a:off x="383437" y="715023"/>
            <a:ext cx="6034093" cy="676752"/>
            <a:chOff x="763914" y="595045"/>
            <a:chExt cx="6034093" cy="676752"/>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rgbClr val="FFC0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sz="3600" b="1" dirty="0">
                  <a:solidFill>
                    <a:srgbClr val="FFC000"/>
                  </a:solidFill>
                  <a:latin typeface="锦鲤本尊" charset="-122"/>
                  <a:ea typeface="锦鲤本尊" charset="-122"/>
                </a:rPr>
                <a:t>如何引述材料</a:t>
              </a:r>
              <a:endParaRPr lang="zh-CN" altLang="en-US" sz="3600" b="1" dirty="0">
                <a:solidFill>
                  <a:srgbClr val="FFC000"/>
                </a:solidFill>
                <a:latin typeface="锦鲤本尊" charset="-122"/>
                <a:ea typeface="锦鲤本尊" charset="-122"/>
              </a:endParaRPr>
            </a:p>
          </p:txBody>
        </p:sp>
        <p:sp>
          <p:nvSpPr>
            <p:cNvPr id="15" name="文本框 14"/>
            <p:cNvSpPr txBox="1"/>
            <p:nvPr/>
          </p:nvSpPr>
          <p:spPr>
            <a:xfrm>
              <a:off x="943307" y="812850"/>
              <a:ext cx="3505200" cy="368300"/>
            </a:xfrm>
            <a:prstGeom prst="rect">
              <a:avLst/>
            </a:prstGeom>
            <a:noFill/>
          </p:spPr>
          <p:txBody>
            <a:bodyPr wrap="square" rtlCol="0">
              <a:spAutoFit/>
            </a:bodyPr>
            <a:lstStyle/>
            <a:p>
              <a:endParaRPr lang="en-US" altLang="zh-CN" b="1" dirty="0">
                <a:solidFill>
                  <a:srgbClr val="FFC000"/>
                </a:solidFill>
                <a:latin typeface="微软雅黑" panose="020B0503020204020204" charset="-122"/>
                <a:ea typeface="微软雅黑" panose="020B0503020204020204" charset="-122"/>
              </a:endParaRPr>
            </a:p>
          </p:txBody>
        </p:sp>
      </p:grpSp>
      <p:sp>
        <p:nvSpPr>
          <p:cNvPr id="11" name="Text Placeholder 32"/>
          <p:cNvSpPr txBox="1"/>
          <p:nvPr/>
        </p:nvSpPr>
        <p:spPr>
          <a:xfrm>
            <a:off x="383540" y="1838960"/>
            <a:ext cx="1887220" cy="3728085"/>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buNone/>
            </a:pPr>
            <a:r>
              <a:rPr lang="en-US" altLang="zh-CN" sz="3600" dirty="0">
                <a:solidFill>
                  <a:srgbClr val="FFFF00"/>
                </a:solidFill>
                <a:latin typeface="锦鲤本尊" charset="-122"/>
                <a:ea typeface="锦鲤本尊" charset="-122"/>
                <a:sym typeface="+mn-ea"/>
              </a:rPr>
              <a:t>1 </a:t>
            </a:r>
            <a:r>
              <a:rPr lang="zh-CN" altLang="en-US" sz="3600" dirty="0">
                <a:solidFill>
                  <a:srgbClr val="FFFF00"/>
                </a:solidFill>
                <a:latin typeface="锦鲤本尊" charset="-122"/>
                <a:ea typeface="锦鲤本尊" charset="-122"/>
                <a:sym typeface="+mn-ea"/>
              </a:rPr>
              <a:t>套用</a:t>
            </a:r>
            <a:endParaRPr lang="zh-CN" altLang="en-US" sz="3600" dirty="0">
              <a:solidFill>
                <a:srgbClr val="FFFF00"/>
              </a:solidFill>
              <a:latin typeface="锦鲤本尊" charset="-122"/>
              <a:ea typeface="锦鲤本尊" charset="-122"/>
              <a:sym typeface="+mn-ea"/>
            </a:endParaRPr>
          </a:p>
          <a:p>
            <a:pPr marL="0" indent="0" algn="ctr">
              <a:lnSpc>
                <a:spcPct val="140000"/>
              </a:lnSpc>
              <a:buNone/>
            </a:pPr>
            <a:r>
              <a:rPr lang="en-US" altLang="zh-CN" sz="3600" dirty="0">
                <a:solidFill>
                  <a:srgbClr val="FFFF00"/>
                </a:solidFill>
                <a:latin typeface="锦鲤本尊" charset="-122"/>
                <a:ea typeface="锦鲤本尊" charset="-122"/>
                <a:sym typeface="+mn-ea"/>
              </a:rPr>
              <a:t>2 </a:t>
            </a:r>
            <a:r>
              <a:rPr lang="zh-CN" altLang="en-US" sz="3600" dirty="0">
                <a:solidFill>
                  <a:srgbClr val="FFFF00"/>
                </a:solidFill>
                <a:latin typeface="锦鲤本尊" charset="-122"/>
                <a:ea typeface="锦鲤本尊" charset="-122"/>
                <a:sym typeface="+mn-ea"/>
              </a:rPr>
              <a:t>概用</a:t>
            </a:r>
            <a:endParaRPr lang="zh-CN" altLang="en-US" sz="3600" dirty="0">
              <a:solidFill>
                <a:srgbClr val="FFFF00"/>
              </a:solidFill>
              <a:latin typeface="锦鲤本尊" charset="-122"/>
              <a:ea typeface="锦鲤本尊" charset="-122"/>
              <a:sym typeface="+mn-ea"/>
            </a:endParaRPr>
          </a:p>
          <a:p>
            <a:pPr marL="0" indent="0" algn="ctr">
              <a:lnSpc>
                <a:spcPct val="140000"/>
              </a:lnSpc>
              <a:buNone/>
            </a:pPr>
            <a:r>
              <a:rPr lang="en-US" altLang="zh-CN" sz="3600" dirty="0">
                <a:solidFill>
                  <a:srgbClr val="FFFF00"/>
                </a:solidFill>
                <a:latin typeface="锦鲤本尊" charset="-122"/>
                <a:ea typeface="锦鲤本尊" charset="-122"/>
                <a:sym typeface="+mn-ea"/>
              </a:rPr>
              <a:t>3 </a:t>
            </a:r>
            <a:r>
              <a:rPr lang="zh-CN" altLang="en-US" sz="3600" dirty="0">
                <a:solidFill>
                  <a:srgbClr val="FFFF00"/>
                </a:solidFill>
                <a:latin typeface="锦鲤本尊" charset="-122"/>
                <a:ea typeface="锦鲤本尊" charset="-122"/>
                <a:sym typeface="+mn-ea"/>
              </a:rPr>
              <a:t>选用</a:t>
            </a:r>
            <a:endParaRPr lang="zh-CN" altLang="en-US" sz="3600" dirty="0">
              <a:solidFill>
                <a:srgbClr val="FFFF00"/>
              </a:solidFill>
              <a:latin typeface="锦鲤本尊" charset="-122"/>
              <a:ea typeface="锦鲤本尊" charset="-122"/>
              <a:sym typeface="+mn-ea"/>
            </a:endParaRPr>
          </a:p>
          <a:p>
            <a:pPr marL="0" indent="0" algn="ctr">
              <a:lnSpc>
                <a:spcPct val="140000"/>
              </a:lnSpc>
              <a:buNone/>
            </a:pPr>
            <a:r>
              <a:rPr lang="en-US" altLang="zh-CN" sz="3600" dirty="0">
                <a:solidFill>
                  <a:srgbClr val="FFFF00"/>
                </a:solidFill>
                <a:latin typeface="锦鲤本尊" charset="-122"/>
                <a:ea typeface="锦鲤本尊" charset="-122"/>
                <a:sym typeface="+mn-ea"/>
              </a:rPr>
              <a:t>4 </a:t>
            </a:r>
            <a:r>
              <a:rPr lang="zh-CN" altLang="en-US" sz="3600" dirty="0">
                <a:solidFill>
                  <a:srgbClr val="FFFF00"/>
                </a:solidFill>
                <a:latin typeface="锦鲤本尊" charset="-122"/>
                <a:ea typeface="锦鲤本尊" charset="-122"/>
                <a:sym typeface="+mn-ea"/>
              </a:rPr>
              <a:t>化用</a:t>
            </a:r>
            <a:endParaRPr lang="zh-CN" altLang="en-US" sz="3600" dirty="0">
              <a:solidFill>
                <a:srgbClr val="FFFF00"/>
              </a:solidFill>
              <a:latin typeface="锦鲤本尊" charset="-122"/>
              <a:ea typeface="锦鲤本尊" charset="-122"/>
              <a:sym typeface="+mn-ea"/>
            </a:endParaRPr>
          </a:p>
          <a:p>
            <a:pPr marL="0" indent="0" algn="ctr">
              <a:lnSpc>
                <a:spcPct val="140000"/>
              </a:lnSpc>
              <a:buNone/>
            </a:pPr>
            <a:endParaRPr lang="zh-CN" altLang="en-US" sz="3600" dirty="0">
              <a:solidFill>
                <a:srgbClr val="FFFF00"/>
              </a:solidFill>
              <a:latin typeface="锦鲤本尊" charset="-122"/>
              <a:ea typeface="锦鲤本尊" charset="-122"/>
              <a:sym typeface="+mn-ea"/>
            </a:endParaRPr>
          </a:p>
          <a:p>
            <a:pPr marL="0" indent="0" algn="ctr">
              <a:lnSpc>
                <a:spcPct val="140000"/>
              </a:lnSpc>
              <a:buNone/>
            </a:pPr>
            <a:endParaRPr lang="zh-CN" altLang="en-US" sz="3600" dirty="0">
              <a:solidFill>
                <a:srgbClr val="FFFF00"/>
              </a:solidFill>
              <a:latin typeface="锦鲤本尊" charset="-122"/>
              <a:ea typeface="锦鲤本尊" charset="-122"/>
              <a:sym typeface="+mn-ea"/>
            </a:endParaRPr>
          </a:p>
          <a:p>
            <a:pPr marL="0" indent="0" algn="ctr">
              <a:lnSpc>
                <a:spcPct val="140000"/>
              </a:lnSpc>
              <a:buNone/>
            </a:pPr>
            <a:endParaRPr lang="zh-CN" altLang="en-US" sz="6000" dirty="0">
              <a:solidFill>
                <a:srgbClr val="FFFF00"/>
              </a:solidFill>
              <a:latin typeface="锦鲤本尊" charset="-122"/>
              <a:ea typeface="锦鲤本尊" charset="-122"/>
              <a:sym typeface="+mn-ea"/>
            </a:endParaRPr>
          </a:p>
          <a:p>
            <a:pPr marL="0" indent="0" algn="ctr">
              <a:lnSpc>
                <a:spcPct val="100000"/>
              </a:lnSpc>
              <a:buNone/>
            </a:pPr>
            <a:endParaRPr lang="zh-CN" altLang="en-US" sz="6000" dirty="0">
              <a:ln w="12700" cmpd="sng">
                <a:solidFill>
                  <a:schemeClr val="accent4"/>
                </a:solidFill>
                <a:prstDash val="solid"/>
              </a:ln>
              <a:solidFill>
                <a:srgbClr val="FFFF00"/>
              </a:solidFill>
              <a:effectLst/>
              <a:latin typeface="锦鲤本尊" charset="-122"/>
              <a:ea typeface="锦鲤本尊" charset="-122"/>
              <a:sym typeface="+mn-ea"/>
            </a:endParaRPr>
          </a:p>
        </p:txBody>
      </p:sp>
      <p:sp>
        <p:nvSpPr>
          <p:cNvPr id="43" name="右箭头 42"/>
          <p:cNvSpPr/>
          <p:nvPr/>
        </p:nvSpPr>
        <p:spPr>
          <a:xfrm>
            <a:off x="1991995" y="3034665"/>
            <a:ext cx="646430" cy="96520"/>
          </a:xfrm>
          <a:prstGeom prst="rightArrow">
            <a:avLst/>
          </a:prstGeom>
          <a:ln w="6350"/>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2" name="文本框 1"/>
          <p:cNvSpPr txBox="1"/>
          <p:nvPr/>
        </p:nvSpPr>
        <p:spPr>
          <a:xfrm>
            <a:off x="2714625" y="2546985"/>
            <a:ext cx="2343150" cy="1198880"/>
          </a:xfrm>
          <a:prstGeom prst="rect">
            <a:avLst/>
          </a:prstGeom>
          <a:noFill/>
        </p:spPr>
        <p:txBody>
          <a:bodyPr wrap="square" rtlCol="0">
            <a:spAutoFit/>
          </a:bodyPr>
          <a:p>
            <a:r>
              <a:rPr lang="zh-CN" altLang="en-US" sz="3600" b="1">
                <a:solidFill>
                  <a:srgbClr val="FFFF00"/>
                </a:solidFill>
                <a:latin typeface="锦鲤本尊" charset="-122"/>
                <a:ea typeface="锦鲤本尊" charset="-122"/>
              </a:rPr>
              <a:t>高度概括材料内容</a:t>
            </a:r>
            <a:endParaRPr lang="zh-CN" altLang="en-US" sz="3600" b="1">
              <a:solidFill>
                <a:srgbClr val="FFFF00"/>
              </a:solidFill>
              <a:latin typeface="锦鲤本尊" charset="-122"/>
              <a:ea typeface="锦鲤本尊" charset="-122"/>
            </a:endParaRPr>
          </a:p>
        </p:txBody>
      </p:sp>
      <p:sp>
        <p:nvSpPr>
          <p:cNvPr id="100" name="文本框 99"/>
          <p:cNvSpPr txBox="1"/>
          <p:nvPr/>
        </p:nvSpPr>
        <p:spPr>
          <a:xfrm>
            <a:off x="6142355" y="2270125"/>
            <a:ext cx="5576570" cy="1753235"/>
          </a:xfrm>
          <a:prstGeom prst="rect">
            <a:avLst/>
          </a:prstGeom>
          <a:noFill/>
        </p:spPr>
        <p:txBody>
          <a:bodyPr wrap="square" rtlCol="0">
            <a:spAutoFit/>
          </a:bodyPr>
          <a:p>
            <a:pPr lvl="0" algn="l">
              <a:buClrTx/>
              <a:buSzTx/>
              <a:buFontTx/>
            </a:pPr>
            <a:r>
              <a:rPr lang="zh-CN" altLang="en-US" sz="3600" b="1">
                <a:solidFill>
                  <a:srgbClr val="FFFF00"/>
                </a:solidFill>
                <a:latin typeface="锦鲤本尊" charset="-122"/>
                <a:ea typeface="锦鲤本尊" charset="-122"/>
                <a:sym typeface="+mn-ea"/>
              </a:rPr>
              <a:t>找出文中的主要对象，主要事件，其余的次要对象事件都可以删减。</a:t>
            </a:r>
            <a:endParaRPr lang="zh-CN" altLang="en-US" sz="3600" b="1">
              <a:solidFill>
                <a:srgbClr val="FFFF00"/>
              </a:solidFill>
              <a:latin typeface="锦鲤本尊" charset="-122"/>
              <a:ea typeface="锦鲤本尊" charset="-122"/>
              <a:sym typeface="+mn-ea"/>
            </a:endParaRPr>
          </a:p>
        </p:txBody>
      </p:sp>
      <p:sp>
        <p:nvSpPr>
          <p:cNvPr id="5" name="右箭头 4"/>
          <p:cNvSpPr/>
          <p:nvPr/>
        </p:nvSpPr>
        <p:spPr>
          <a:xfrm>
            <a:off x="5009515" y="3004820"/>
            <a:ext cx="646430" cy="126365"/>
          </a:xfrm>
          <a:prstGeom prst="rightArrow">
            <a:avLst/>
          </a:prstGeom>
          <a:ln w="6350"/>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500"/>
                            </p:stCondLst>
                            <p:childTnLst>
                              <p:par>
                                <p:cTn id="18" presetID="9" presetClass="entr" presetSubtype="0" fill="hold" grpId="0" nodeType="afterEffect">
                                  <p:stCondLst>
                                    <p:cond delay="0"/>
                                  </p:stCondLst>
                                  <p:childTnLst>
                                    <p:set>
                                      <p:cBhvr>
                                        <p:cTn id="19" dur="1" fill="hold">
                                          <p:stCondLst>
                                            <p:cond delay="0"/>
                                          </p:stCondLst>
                                        </p:cTn>
                                        <p:tgtEl>
                                          <p:spTgt spid="100"/>
                                        </p:tgtEl>
                                        <p:attrNameLst>
                                          <p:attrName>style.visibility</p:attrName>
                                        </p:attrNameLst>
                                      </p:cBhvr>
                                      <p:to>
                                        <p:strVal val="visible"/>
                                      </p:to>
                                    </p:set>
                                    <p:animEffect transition="in" filter="dissolve">
                                      <p:cBhvr>
                                        <p:cTn id="20"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5" grpId="0" bldLvl="0" animBg="1"/>
      <p:bldP spid="2" grpId="0"/>
      <p:bldP spid="10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grpSp>
        <p:nvGrpSpPr>
          <p:cNvPr id="12" name="组合 11"/>
          <p:cNvGrpSpPr/>
          <p:nvPr/>
        </p:nvGrpSpPr>
        <p:grpSpPr>
          <a:xfrm>
            <a:off x="383437" y="715023"/>
            <a:ext cx="6034093" cy="676752"/>
            <a:chOff x="763914" y="595045"/>
            <a:chExt cx="6034093" cy="676752"/>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rgbClr val="FFC0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sz="3600" b="1" dirty="0">
                  <a:solidFill>
                    <a:srgbClr val="FFC000"/>
                  </a:solidFill>
                  <a:latin typeface="锦鲤本尊" charset="-122"/>
                  <a:ea typeface="锦鲤本尊" charset="-122"/>
                </a:rPr>
                <a:t>如何引述材料</a:t>
              </a:r>
              <a:endParaRPr lang="zh-CN" altLang="en-US" sz="3600" b="1" dirty="0">
                <a:solidFill>
                  <a:srgbClr val="FFC000"/>
                </a:solidFill>
                <a:latin typeface="锦鲤本尊" charset="-122"/>
                <a:ea typeface="锦鲤本尊" charset="-122"/>
              </a:endParaRPr>
            </a:p>
          </p:txBody>
        </p:sp>
        <p:sp>
          <p:nvSpPr>
            <p:cNvPr id="15" name="文本框 14"/>
            <p:cNvSpPr txBox="1"/>
            <p:nvPr/>
          </p:nvSpPr>
          <p:spPr>
            <a:xfrm>
              <a:off x="943307" y="812850"/>
              <a:ext cx="3505200" cy="368300"/>
            </a:xfrm>
            <a:prstGeom prst="rect">
              <a:avLst/>
            </a:prstGeom>
            <a:noFill/>
          </p:spPr>
          <p:txBody>
            <a:bodyPr wrap="square" rtlCol="0">
              <a:spAutoFit/>
            </a:bodyPr>
            <a:lstStyle/>
            <a:p>
              <a:endParaRPr lang="en-US" altLang="zh-CN" b="1" dirty="0">
                <a:solidFill>
                  <a:srgbClr val="FFC000"/>
                </a:solidFill>
                <a:latin typeface="微软雅黑" panose="020B0503020204020204" charset="-122"/>
                <a:ea typeface="微软雅黑" panose="020B0503020204020204" charset="-122"/>
              </a:endParaRPr>
            </a:p>
          </p:txBody>
        </p:sp>
      </p:grpSp>
      <p:sp>
        <p:nvSpPr>
          <p:cNvPr id="11" name="Text Placeholder 32"/>
          <p:cNvSpPr txBox="1"/>
          <p:nvPr/>
        </p:nvSpPr>
        <p:spPr>
          <a:xfrm>
            <a:off x="383540" y="1838960"/>
            <a:ext cx="1887220" cy="3728085"/>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buNone/>
            </a:pPr>
            <a:r>
              <a:rPr lang="en-US" altLang="zh-CN" sz="3600" dirty="0">
                <a:solidFill>
                  <a:srgbClr val="FFFF00"/>
                </a:solidFill>
                <a:latin typeface="锦鲤本尊" charset="-122"/>
                <a:ea typeface="锦鲤本尊" charset="-122"/>
                <a:sym typeface="+mn-ea"/>
              </a:rPr>
              <a:t>1 </a:t>
            </a:r>
            <a:r>
              <a:rPr lang="zh-CN" altLang="en-US" sz="3600" dirty="0">
                <a:solidFill>
                  <a:srgbClr val="FFFF00"/>
                </a:solidFill>
                <a:latin typeface="锦鲤本尊" charset="-122"/>
                <a:ea typeface="锦鲤本尊" charset="-122"/>
                <a:sym typeface="+mn-ea"/>
              </a:rPr>
              <a:t>套用</a:t>
            </a:r>
            <a:endParaRPr lang="zh-CN" altLang="en-US" sz="3600" dirty="0">
              <a:solidFill>
                <a:srgbClr val="FFFF00"/>
              </a:solidFill>
              <a:latin typeface="锦鲤本尊" charset="-122"/>
              <a:ea typeface="锦鲤本尊" charset="-122"/>
              <a:sym typeface="+mn-ea"/>
            </a:endParaRPr>
          </a:p>
          <a:p>
            <a:pPr marL="0" indent="0" algn="ctr">
              <a:lnSpc>
                <a:spcPct val="140000"/>
              </a:lnSpc>
              <a:buNone/>
            </a:pPr>
            <a:r>
              <a:rPr lang="en-US" altLang="zh-CN" sz="3600" dirty="0">
                <a:solidFill>
                  <a:srgbClr val="FFFF00"/>
                </a:solidFill>
                <a:latin typeface="锦鲤本尊" charset="-122"/>
                <a:ea typeface="锦鲤本尊" charset="-122"/>
                <a:sym typeface="+mn-ea"/>
              </a:rPr>
              <a:t>2 </a:t>
            </a:r>
            <a:r>
              <a:rPr lang="zh-CN" altLang="en-US" sz="3600" dirty="0">
                <a:solidFill>
                  <a:srgbClr val="FFFF00"/>
                </a:solidFill>
                <a:latin typeface="锦鲤本尊" charset="-122"/>
                <a:ea typeface="锦鲤本尊" charset="-122"/>
                <a:sym typeface="+mn-ea"/>
              </a:rPr>
              <a:t>概用</a:t>
            </a:r>
            <a:endParaRPr lang="zh-CN" altLang="en-US" sz="3600" dirty="0">
              <a:solidFill>
                <a:srgbClr val="FFFF00"/>
              </a:solidFill>
              <a:latin typeface="锦鲤本尊" charset="-122"/>
              <a:ea typeface="锦鲤本尊" charset="-122"/>
              <a:sym typeface="+mn-ea"/>
            </a:endParaRPr>
          </a:p>
          <a:p>
            <a:pPr marL="0" indent="0" algn="ctr">
              <a:lnSpc>
                <a:spcPct val="140000"/>
              </a:lnSpc>
              <a:buNone/>
            </a:pPr>
            <a:r>
              <a:rPr lang="en-US" altLang="zh-CN" sz="3600" dirty="0">
                <a:solidFill>
                  <a:srgbClr val="FFFF00"/>
                </a:solidFill>
                <a:latin typeface="锦鲤本尊" charset="-122"/>
                <a:ea typeface="锦鲤本尊" charset="-122"/>
                <a:sym typeface="+mn-ea"/>
              </a:rPr>
              <a:t>3 </a:t>
            </a:r>
            <a:r>
              <a:rPr lang="zh-CN" altLang="en-US" sz="3600" dirty="0">
                <a:solidFill>
                  <a:srgbClr val="FFFF00"/>
                </a:solidFill>
                <a:latin typeface="锦鲤本尊" charset="-122"/>
                <a:ea typeface="锦鲤本尊" charset="-122"/>
                <a:sym typeface="+mn-ea"/>
              </a:rPr>
              <a:t>选用</a:t>
            </a:r>
            <a:endParaRPr lang="zh-CN" altLang="en-US" sz="3600" dirty="0">
              <a:solidFill>
                <a:srgbClr val="FFFF00"/>
              </a:solidFill>
              <a:latin typeface="锦鲤本尊" charset="-122"/>
              <a:ea typeface="锦鲤本尊" charset="-122"/>
              <a:sym typeface="+mn-ea"/>
            </a:endParaRPr>
          </a:p>
          <a:p>
            <a:pPr marL="0" indent="0" algn="ctr">
              <a:lnSpc>
                <a:spcPct val="140000"/>
              </a:lnSpc>
              <a:buNone/>
            </a:pPr>
            <a:r>
              <a:rPr lang="en-US" altLang="zh-CN" sz="3600" dirty="0">
                <a:solidFill>
                  <a:srgbClr val="FFFF00"/>
                </a:solidFill>
                <a:latin typeface="锦鲤本尊" charset="-122"/>
                <a:ea typeface="锦鲤本尊" charset="-122"/>
                <a:sym typeface="+mn-ea"/>
              </a:rPr>
              <a:t>4 </a:t>
            </a:r>
            <a:r>
              <a:rPr lang="zh-CN" altLang="en-US" sz="3600" dirty="0">
                <a:solidFill>
                  <a:srgbClr val="FFFF00"/>
                </a:solidFill>
                <a:latin typeface="锦鲤本尊" charset="-122"/>
                <a:ea typeface="锦鲤本尊" charset="-122"/>
                <a:sym typeface="+mn-ea"/>
              </a:rPr>
              <a:t>化用</a:t>
            </a:r>
            <a:endParaRPr lang="zh-CN" altLang="en-US" sz="3600" dirty="0">
              <a:solidFill>
                <a:srgbClr val="FFFF00"/>
              </a:solidFill>
              <a:latin typeface="锦鲤本尊" charset="-122"/>
              <a:ea typeface="锦鲤本尊" charset="-122"/>
              <a:sym typeface="+mn-ea"/>
            </a:endParaRPr>
          </a:p>
          <a:p>
            <a:pPr marL="0" indent="0" algn="ctr">
              <a:lnSpc>
                <a:spcPct val="140000"/>
              </a:lnSpc>
              <a:buNone/>
            </a:pPr>
            <a:endParaRPr lang="zh-CN" altLang="en-US" sz="3600" dirty="0">
              <a:solidFill>
                <a:srgbClr val="FFFF00"/>
              </a:solidFill>
              <a:latin typeface="锦鲤本尊" charset="-122"/>
              <a:ea typeface="锦鲤本尊" charset="-122"/>
              <a:sym typeface="+mn-ea"/>
            </a:endParaRPr>
          </a:p>
          <a:p>
            <a:pPr marL="0" indent="0" algn="ctr">
              <a:lnSpc>
                <a:spcPct val="140000"/>
              </a:lnSpc>
              <a:buNone/>
            </a:pPr>
            <a:endParaRPr lang="zh-CN" altLang="en-US" sz="3600" dirty="0">
              <a:solidFill>
                <a:srgbClr val="FFFF00"/>
              </a:solidFill>
              <a:latin typeface="锦鲤本尊" charset="-122"/>
              <a:ea typeface="锦鲤本尊" charset="-122"/>
              <a:sym typeface="+mn-ea"/>
            </a:endParaRPr>
          </a:p>
          <a:p>
            <a:pPr marL="0" indent="0" algn="ctr">
              <a:lnSpc>
                <a:spcPct val="140000"/>
              </a:lnSpc>
              <a:buNone/>
            </a:pPr>
            <a:endParaRPr lang="zh-CN" altLang="en-US" sz="6000" dirty="0">
              <a:solidFill>
                <a:srgbClr val="FFFF00"/>
              </a:solidFill>
              <a:latin typeface="锦鲤本尊" charset="-122"/>
              <a:ea typeface="锦鲤本尊" charset="-122"/>
              <a:sym typeface="+mn-ea"/>
            </a:endParaRPr>
          </a:p>
          <a:p>
            <a:pPr marL="0" indent="0" algn="ctr">
              <a:lnSpc>
                <a:spcPct val="100000"/>
              </a:lnSpc>
              <a:buNone/>
            </a:pPr>
            <a:endParaRPr lang="zh-CN" altLang="en-US" sz="6000" dirty="0">
              <a:ln w="12700" cmpd="sng">
                <a:solidFill>
                  <a:schemeClr val="accent4"/>
                </a:solidFill>
                <a:prstDash val="solid"/>
              </a:ln>
              <a:solidFill>
                <a:srgbClr val="FFFF00"/>
              </a:solidFill>
              <a:effectLst/>
              <a:latin typeface="锦鲤本尊" charset="-122"/>
              <a:ea typeface="锦鲤本尊" charset="-122"/>
              <a:sym typeface="+mn-ea"/>
            </a:endParaRPr>
          </a:p>
        </p:txBody>
      </p:sp>
      <p:sp>
        <p:nvSpPr>
          <p:cNvPr id="43" name="右箭头 42"/>
          <p:cNvSpPr/>
          <p:nvPr/>
        </p:nvSpPr>
        <p:spPr>
          <a:xfrm>
            <a:off x="2148840" y="3926840"/>
            <a:ext cx="646430" cy="96520"/>
          </a:xfrm>
          <a:prstGeom prst="rightArrow">
            <a:avLst/>
          </a:prstGeom>
          <a:ln w="6350"/>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2" name="文本框 1"/>
          <p:cNvSpPr txBox="1"/>
          <p:nvPr/>
        </p:nvSpPr>
        <p:spPr>
          <a:xfrm>
            <a:off x="2795270" y="3480435"/>
            <a:ext cx="2343150" cy="1198880"/>
          </a:xfrm>
          <a:prstGeom prst="rect">
            <a:avLst/>
          </a:prstGeom>
          <a:noFill/>
        </p:spPr>
        <p:txBody>
          <a:bodyPr wrap="square" rtlCol="0">
            <a:spAutoFit/>
          </a:bodyPr>
          <a:p>
            <a:r>
              <a:rPr lang="zh-CN" altLang="en-US" sz="3600" b="1">
                <a:solidFill>
                  <a:srgbClr val="FFFF00"/>
                </a:solidFill>
                <a:latin typeface="锦鲤本尊" charset="-122"/>
                <a:ea typeface="锦鲤本尊" charset="-122"/>
              </a:rPr>
              <a:t>围绕中心选择材料</a:t>
            </a:r>
            <a:endParaRPr lang="zh-CN" altLang="en-US" sz="3600" b="1">
              <a:solidFill>
                <a:srgbClr val="FFFF00"/>
              </a:solidFill>
              <a:latin typeface="锦鲤本尊" charset="-122"/>
              <a:ea typeface="锦鲤本尊" charset="-122"/>
            </a:endParaRPr>
          </a:p>
        </p:txBody>
      </p:sp>
      <p:sp>
        <p:nvSpPr>
          <p:cNvPr id="100" name="文本框 99"/>
          <p:cNvSpPr txBox="1"/>
          <p:nvPr/>
        </p:nvSpPr>
        <p:spPr>
          <a:xfrm>
            <a:off x="6101715" y="2549525"/>
            <a:ext cx="5576570" cy="2306955"/>
          </a:xfrm>
          <a:prstGeom prst="rect">
            <a:avLst/>
          </a:prstGeom>
          <a:noFill/>
        </p:spPr>
        <p:txBody>
          <a:bodyPr wrap="square" rtlCol="0">
            <a:spAutoFit/>
          </a:bodyPr>
          <a:p>
            <a:pPr lvl="0" algn="l">
              <a:buClrTx/>
              <a:buSzTx/>
              <a:buFontTx/>
            </a:pPr>
            <a:r>
              <a:rPr lang="zh-CN" altLang="en-US" sz="3600" b="1">
                <a:solidFill>
                  <a:srgbClr val="FFFF00"/>
                </a:solidFill>
                <a:latin typeface="锦鲤本尊" charset="-122"/>
                <a:ea typeface="锦鲤本尊" charset="-122"/>
                <a:sym typeface="+mn-ea"/>
              </a:rPr>
              <a:t>选取与下文即将提出的中心密切相关的内容，与文章中心无关的部分可略去不提。</a:t>
            </a:r>
            <a:endParaRPr lang="zh-CN" altLang="en-US" sz="3600" b="1">
              <a:solidFill>
                <a:srgbClr val="FFFF00"/>
              </a:solidFill>
              <a:latin typeface="锦鲤本尊" charset="-122"/>
              <a:ea typeface="锦鲤本尊" charset="-122"/>
              <a:sym typeface="+mn-ea"/>
            </a:endParaRPr>
          </a:p>
        </p:txBody>
      </p:sp>
      <p:sp>
        <p:nvSpPr>
          <p:cNvPr id="5" name="右箭头 4"/>
          <p:cNvSpPr/>
          <p:nvPr/>
        </p:nvSpPr>
        <p:spPr>
          <a:xfrm>
            <a:off x="5138420" y="3912235"/>
            <a:ext cx="646430" cy="126365"/>
          </a:xfrm>
          <a:prstGeom prst="rightArrow">
            <a:avLst/>
          </a:prstGeom>
          <a:ln w="6350"/>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500"/>
                            </p:stCondLst>
                            <p:childTnLst>
                              <p:par>
                                <p:cTn id="18" presetID="9" presetClass="entr" presetSubtype="0" fill="hold" grpId="0" nodeType="afterEffect">
                                  <p:stCondLst>
                                    <p:cond delay="0"/>
                                  </p:stCondLst>
                                  <p:childTnLst>
                                    <p:set>
                                      <p:cBhvr>
                                        <p:cTn id="19" dur="1" fill="hold">
                                          <p:stCondLst>
                                            <p:cond delay="0"/>
                                          </p:stCondLst>
                                        </p:cTn>
                                        <p:tgtEl>
                                          <p:spTgt spid="100"/>
                                        </p:tgtEl>
                                        <p:attrNameLst>
                                          <p:attrName>style.visibility</p:attrName>
                                        </p:attrNameLst>
                                      </p:cBhvr>
                                      <p:to>
                                        <p:strVal val="visible"/>
                                      </p:to>
                                    </p:set>
                                    <p:animEffect transition="in" filter="dissolve">
                                      <p:cBhvr>
                                        <p:cTn id="20"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5" grpId="0" bldLvl="0" animBg="1"/>
      <p:bldP spid="2" grpId="0"/>
      <p:bldP spid="10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grpSp>
        <p:nvGrpSpPr>
          <p:cNvPr id="12" name="组合 11"/>
          <p:cNvGrpSpPr/>
          <p:nvPr/>
        </p:nvGrpSpPr>
        <p:grpSpPr>
          <a:xfrm>
            <a:off x="383437" y="715023"/>
            <a:ext cx="6034093" cy="676752"/>
            <a:chOff x="763914" y="595045"/>
            <a:chExt cx="6034093" cy="676752"/>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rgbClr val="FFC0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sz="3600" b="1" dirty="0">
                  <a:solidFill>
                    <a:srgbClr val="FFC000"/>
                  </a:solidFill>
                  <a:latin typeface="锦鲤本尊" charset="-122"/>
                  <a:ea typeface="锦鲤本尊" charset="-122"/>
                </a:rPr>
                <a:t>如何引述材料</a:t>
              </a:r>
              <a:endParaRPr lang="zh-CN" altLang="en-US" sz="3600" b="1" dirty="0">
                <a:solidFill>
                  <a:srgbClr val="FFC000"/>
                </a:solidFill>
                <a:latin typeface="锦鲤本尊" charset="-122"/>
                <a:ea typeface="锦鲤本尊" charset="-122"/>
              </a:endParaRPr>
            </a:p>
          </p:txBody>
        </p:sp>
        <p:sp>
          <p:nvSpPr>
            <p:cNvPr id="15" name="文本框 14"/>
            <p:cNvSpPr txBox="1"/>
            <p:nvPr/>
          </p:nvSpPr>
          <p:spPr>
            <a:xfrm>
              <a:off x="943307" y="812850"/>
              <a:ext cx="3505200" cy="368300"/>
            </a:xfrm>
            <a:prstGeom prst="rect">
              <a:avLst/>
            </a:prstGeom>
            <a:noFill/>
          </p:spPr>
          <p:txBody>
            <a:bodyPr wrap="square" rtlCol="0">
              <a:spAutoFit/>
            </a:bodyPr>
            <a:lstStyle/>
            <a:p>
              <a:endParaRPr lang="en-US" altLang="zh-CN" b="1" dirty="0">
                <a:solidFill>
                  <a:srgbClr val="FFC000"/>
                </a:solidFill>
                <a:latin typeface="微软雅黑" panose="020B0503020204020204" charset="-122"/>
                <a:ea typeface="微软雅黑" panose="020B0503020204020204" charset="-122"/>
              </a:endParaRPr>
            </a:p>
          </p:txBody>
        </p:sp>
      </p:grpSp>
      <p:sp>
        <p:nvSpPr>
          <p:cNvPr id="11" name="Text Placeholder 32"/>
          <p:cNvSpPr txBox="1"/>
          <p:nvPr/>
        </p:nvSpPr>
        <p:spPr>
          <a:xfrm>
            <a:off x="383540" y="1838960"/>
            <a:ext cx="1887220" cy="3728085"/>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buNone/>
            </a:pPr>
            <a:r>
              <a:rPr lang="en-US" altLang="zh-CN" sz="3600" dirty="0">
                <a:solidFill>
                  <a:srgbClr val="FFFF00"/>
                </a:solidFill>
                <a:latin typeface="锦鲤本尊" charset="-122"/>
                <a:ea typeface="锦鲤本尊" charset="-122"/>
                <a:sym typeface="+mn-ea"/>
              </a:rPr>
              <a:t>1 </a:t>
            </a:r>
            <a:r>
              <a:rPr lang="zh-CN" altLang="en-US" sz="3600" dirty="0">
                <a:solidFill>
                  <a:srgbClr val="FFFF00"/>
                </a:solidFill>
                <a:latin typeface="锦鲤本尊" charset="-122"/>
                <a:ea typeface="锦鲤本尊" charset="-122"/>
                <a:sym typeface="+mn-ea"/>
              </a:rPr>
              <a:t>套用</a:t>
            </a:r>
            <a:endParaRPr lang="zh-CN" altLang="en-US" sz="3600" dirty="0">
              <a:solidFill>
                <a:srgbClr val="FFFF00"/>
              </a:solidFill>
              <a:latin typeface="锦鲤本尊" charset="-122"/>
              <a:ea typeface="锦鲤本尊" charset="-122"/>
              <a:sym typeface="+mn-ea"/>
            </a:endParaRPr>
          </a:p>
          <a:p>
            <a:pPr marL="0" indent="0" algn="ctr">
              <a:lnSpc>
                <a:spcPct val="140000"/>
              </a:lnSpc>
              <a:buNone/>
            </a:pPr>
            <a:r>
              <a:rPr lang="en-US" altLang="zh-CN" sz="3600" dirty="0">
                <a:solidFill>
                  <a:srgbClr val="FFFF00"/>
                </a:solidFill>
                <a:latin typeface="锦鲤本尊" charset="-122"/>
                <a:ea typeface="锦鲤本尊" charset="-122"/>
                <a:sym typeface="+mn-ea"/>
              </a:rPr>
              <a:t>2 </a:t>
            </a:r>
            <a:r>
              <a:rPr lang="zh-CN" altLang="en-US" sz="3600" dirty="0">
                <a:solidFill>
                  <a:srgbClr val="FFFF00"/>
                </a:solidFill>
                <a:latin typeface="锦鲤本尊" charset="-122"/>
                <a:ea typeface="锦鲤本尊" charset="-122"/>
                <a:sym typeface="+mn-ea"/>
              </a:rPr>
              <a:t>概用</a:t>
            </a:r>
            <a:endParaRPr lang="zh-CN" altLang="en-US" sz="3600" dirty="0">
              <a:solidFill>
                <a:srgbClr val="FFFF00"/>
              </a:solidFill>
              <a:latin typeface="锦鲤本尊" charset="-122"/>
              <a:ea typeface="锦鲤本尊" charset="-122"/>
              <a:sym typeface="+mn-ea"/>
            </a:endParaRPr>
          </a:p>
          <a:p>
            <a:pPr marL="0" indent="0" algn="ctr">
              <a:lnSpc>
                <a:spcPct val="140000"/>
              </a:lnSpc>
              <a:buNone/>
            </a:pPr>
            <a:r>
              <a:rPr lang="en-US" altLang="zh-CN" sz="3600" dirty="0">
                <a:solidFill>
                  <a:srgbClr val="FFFF00"/>
                </a:solidFill>
                <a:latin typeface="锦鲤本尊" charset="-122"/>
                <a:ea typeface="锦鲤本尊" charset="-122"/>
                <a:sym typeface="+mn-ea"/>
              </a:rPr>
              <a:t>3 </a:t>
            </a:r>
            <a:r>
              <a:rPr lang="zh-CN" altLang="en-US" sz="3600" dirty="0">
                <a:solidFill>
                  <a:srgbClr val="FFFF00"/>
                </a:solidFill>
                <a:latin typeface="锦鲤本尊" charset="-122"/>
                <a:ea typeface="锦鲤本尊" charset="-122"/>
                <a:sym typeface="+mn-ea"/>
              </a:rPr>
              <a:t>选用</a:t>
            </a:r>
            <a:endParaRPr lang="zh-CN" altLang="en-US" sz="3600" dirty="0">
              <a:solidFill>
                <a:srgbClr val="FFFF00"/>
              </a:solidFill>
              <a:latin typeface="锦鲤本尊" charset="-122"/>
              <a:ea typeface="锦鲤本尊" charset="-122"/>
              <a:sym typeface="+mn-ea"/>
            </a:endParaRPr>
          </a:p>
          <a:p>
            <a:pPr marL="0" indent="0" algn="ctr">
              <a:lnSpc>
                <a:spcPct val="140000"/>
              </a:lnSpc>
              <a:buNone/>
            </a:pPr>
            <a:r>
              <a:rPr lang="en-US" altLang="zh-CN" sz="3600" dirty="0">
                <a:solidFill>
                  <a:srgbClr val="FFFF00"/>
                </a:solidFill>
                <a:latin typeface="锦鲤本尊" charset="-122"/>
                <a:ea typeface="锦鲤本尊" charset="-122"/>
                <a:sym typeface="+mn-ea"/>
              </a:rPr>
              <a:t>4 </a:t>
            </a:r>
            <a:r>
              <a:rPr lang="zh-CN" altLang="en-US" sz="3600" dirty="0">
                <a:solidFill>
                  <a:srgbClr val="FFFF00"/>
                </a:solidFill>
                <a:latin typeface="锦鲤本尊" charset="-122"/>
                <a:ea typeface="锦鲤本尊" charset="-122"/>
                <a:sym typeface="+mn-ea"/>
              </a:rPr>
              <a:t>化用</a:t>
            </a:r>
            <a:endParaRPr lang="zh-CN" altLang="en-US" sz="3600" dirty="0">
              <a:solidFill>
                <a:srgbClr val="FFFF00"/>
              </a:solidFill>
              <a:latin typeface="锦鲤本尊" charset="-122"/>
              <a:ea typeface="锦鲤本尊" charset="-122"/>
              <a:sym typeface="+mn-ea"/>
            </a:endParaRPr>
          </a:p>
          <a:p>
            <a:pPr marL="0" indent="0" algn="ctr">
              <a:lnSpc>
                <a:spcPct val="140000"/>
              </a:lnSpc>
              <a:buNone/>
            </a:pPr>
            <a:endParaRPr lang="zh-CN" altLang="en-US" sz="3600" dirty="0">
              <a:solidFill>
                <a:srgbClr val="FFFF00"/>
              </a:solidFill>
              <a:latin typeface="锦鲤本尊" charset="-122"/>
              <a:ea typeface="锦鲤本尊" charset="-122"/>
              <a:sym typeface="+mn-ea"/>
            </a:endParaRPr>
          </a:p>
          <a:p>
            <a:pPr marL="0" indent="0" algn="ctr">
              <a:lnSpc>
                <a:spcPct val="140000"/>
              </a:lnSpc>
              <a:buNone/>
            </a:pPr>
            <a:endParaRPr lang="zh-CN" altLang="en-US" sz="3600" dirty="0">
              <a:solidFill>
                <a:srgbClr val="FFFF00"/>
              </a:solidFill>
              <a:latin typeface="锦鲤本尊" charset="-122"/>
              <a:ea typeface="锦鲤本尊" charset="-122"/>
              <a:sym typeface="+mn-ea"/>
            </a:endParaRPr>
          </a:p>
          <a:p>
            <a:pPr marL="0" indent="0" algn="ctr">
              <a:lnSpc>
                <a:spcPct val="140000"/>
              </a:lnSpc>
              <a:buNone/>
            </a:pPr>
            <a:endParaRPr lang="zh-CN" altLang="en-US" sz="6000" dirty="0">
              <a:solidFill>
                <a:srgbClr val="FFFF00"/>
              </a:solidFill>
              <a:latin typeface="锦鲤本尊" charset="-122"/>
              <a:ea typeface="锦鲤本尊" charset="-122"/>
              <a:sym typeface="+mn-ea"/>
            </a:endParaRPr>
          </a:p>
          <a:p>
            <a:pPr marL="0" indent="0" algn="ctr">
              <a:lnSpc>
                <a:spcPct val="100000"/>
              </a:lnSpc>
              <a:buNone/>
            </a:pPr>
            <a:endParaRPr lang="zh-CN" altLang="en-US" sz="6000" dirty="0">
              <a:ln w="12700" cmpd="sng">
                <a:solidFill>
                  <a:schemeClr val="accent4"/>
                </a:solidFill>
                <a:prstDash val="solid"/>
              </a:ln>
              <a:solidFill>
                <a:srgbClr val="FFFF00"/>
              </a:solidFill>
              <a:effectLst/>
              <a:latin typeface="锦鲤本尊" charset="-122"/>
              <a:ea typeface="锦鲤本尊" charset="-122"/>
              <a:sym typeface="+mn-ea"/>
            </a:endParaRPr>
          </a:p>
        </p:txBody>
      </p:sp>
      <p:sp>
        <p:nvSpPr>
          <p:cNvPr id="100" name="文本框 99"/>
          <p:cNvSpPr txBox="1"/>
          <p:nvPr/>
        </p:nvSpPr>
        <p:spPr>
          <a:xfrm>
            <a:off x="3667760" y="4121785"/>
            <a:ext cx="7360920" cy="1198880"/>
          </a:xfrm>
          <a:prstGeom prst="rect">
            <a:avLst/>
          </a:prstGeom>
          <a:noFill/>
        </p:spPr>
        <p:txBody>
          <a:bodyPr wrap="square" rtlCol="0">
            <a:spAutoFit/>
          </a:bodyPr>
          <a:p>
            <a:pPr lvl="0" algn="l">
              <a:buClrTx/>
              <a:buSzTx/>
              <a:buFontTx/>
            </a:pPr>
            <a:r>
              <a:rPr lang="zh-CN" altLang="en-US" sz="3600" b="1">
                <a:solidFill>
                  <a:srgbClr val="FFFF00"/>
                </a:solidFill>
                <a:latin typeface="锦鲤本尊" charset="-122"/>
                <a:ea typeface="锦鲤本尊" charset="-122"/>
                <a:sym typeface="+mn-ea"/>
              </a:rPr>
              <a:t>将材料中的点睛之笔化用到文章当中去，使之和文章的中心形成对接。</a:t>
            </a:r>
            <a:endParaRPr lang="zh-CN" altLang="en-US" sz="3600" b="1">
              <a:solidFill>
                <a:srgbClr val="FFFF00"/>
              </a:solidFill>
              <a:latin typeface="锦鲤本尊" charset="-122"/>
              <a:ea typeface="锦鲤本尊" charset="-122"/>
              <a:sym typeface="+mn-ea"/>
            </a:endParaRPr>
          </a:p>
        </p:txBody>
      </p:sp>
      <p:sp>
        <p:nvSpPr>
          <p:cNvPr id="5" name="右箭头 4"/>
          <p:cNvSpPr/>
          <p:nvPr/>
        </p:nvSpPr>
        <p:spPr>
          <a:xfrm>
            <a:off x="2501265" y="4760595"/>
            <a:ext cx="646430" cy="126365"/>
          </a:xfrm>
          <a:prstGeom prst="rightArrow">
            <a:avLst/>
          </a:prstGeom>
          <a:ln w="6350"/>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dissolve">
                                      <p:cBhvr>
                                        <p:cTn id="11"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0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grpSp>
        <p:nvGrpSpPr>
          <p:cNvPr id="12" name="组合 11"/>
          <p:cNvGrpSpPr/>
          <p:nvPr/>
        </p:nvGrpSpPr>
        <p:grpSpPr>
          <a:xfrm>
            <a:off x="383437" y="583578"/>
            <a:ext cx="6034093" cy="615157"/>
            <a:chOff x="763914" y="595045"/>
            <a:chExt cx="6034093" cy="615157"/>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FFC0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sz="3200" b="1" dirty="0">
                  <a:solidFill>
                    <a:srgbClr val="FFC000"/>
                  </a:solidFill>
                  <a:latin typeface="锦鲤本尊" charset="-122"/>
                  <a:ea typeface="锦鲤本尊" charset="-122"/>
                </a:rPr>
                <a:t>概用</a:t>
              </a:r>
              <a:r>
                <a:rPr lang="en-US" altLang="zh-CN" sz="3200" b="1" dirty="0">
                  <a:solidFill>
                    <a:srgbClr val="FFC000"/>
                  </a:solidFill>
                  <a:latin typeface="锦鲤本尊" charset="-122"/>
                  <a:ea typeface="锦鲤本尊" charset="-122"/>
                </a:rPr>
                <a:t>—</a:t>
              </a:r>
              <a:r>
                <a:rPr lang="zh-CN" altLang="en-US" sz="3200" b="1" dirty="0">
                  <a:solidFill>
                    <a:srgbClr val="FFC000"/>
                  </a:solidFill>
                  <a:latin typeface="锦鲤本尊" charset="-122"/>
                  <a:ea typeface="锦鲤本尊" charset="-122"/>
                </a:rPr>
                <a:t>情节压缩</a:t>
              </a:r>
              <a:endParaRPr lang="zh-CN" altLang="en-US" sz="3200" b="1" dirty="0">
                <a:solidFill>
                  <a:srgbClr val="FFC000"/>
                </a:solidFill>
                <a:latin typeface="锦鲤本尊" charset="-122"/>
                <a:ea typeface="锦鲤本尊" charset="-122"/>
              </a:endParaRPr>
            </a:p>
          </p:txBody>
        </p:sp>
        <p:sp>
          <p:nvSpPr>
            <p:cNvPr id="15" name="文本框 14"/>
            <p:cNvSpPr txBox="1"/>
            <p:nvPr/>
          </p:nvSpPr>
          <p:spPr>
            <a:xfrm>
              <a:off x="943307" y="812850"/>
              <a:ext cx="3505200" cy="337185"/>
            </a:xfrm>
            <a:prstGeom prst="rect">
              <a:avLst/>
            </a:prstGeom>
            <a:noFill/>
          </p:spPr>
          <p:txBody>
            <a:bodyPr wrap="square" rtlCol="0">
              <a:spAutoFit/>
            </a:bodyPr>
            <a:lstStyle/>
            <a:p>
              <a:endParaRPr lang="en-US" altLang="zh-CN" sz="1600" dirty="0">
                <a:solidFill>
                  <a:srgbClr val="FFC000"/>
                </a:solidFill>
                <a:latin typeface="微软雅黑" panose="020B0503020204020204" charset="-122"/>
                <a:ea typeface="微软雅黑" panose="020B0503020204020204" charset="-122"/>
              </a:endParaRPr>
            </a:p>
          </p:txBody>
        </p:sp>
      </p:grpSp>
      <p:sp>
        <p:nvSpPr>
          <p:cNvPr id="3" name="文本框 2"/>
          <p:cNvSpPr txBox="1"/>
          <p:nvPr/>
        </p:nvSpPr>
        <p:spPr>
          <a:xfrm>
            <a:off x="452755" y="1450975"/>
            <a:ext cx="11306810" cy="2861310"/>
          </a:xfrm>
          <a:prstGeom prst="rect">
            <a:avLst/>
          </a:prstGeom>
          <a:noFill/>
          <a:ln w="9525">
            <a:noFill/>
          </a:ln>
        </p:spPr>
        <p:txBody>
          <a:bodyPr wrap="square">
            <a:spAutoFit/>
          </a:bodyPr>
          <a:p>
            <a:pPr indent="266700">
              <a:lnSpc>
                <a:spcPct val="150000"/>
              </a:lnSpc>
            </a:pPr>
            <a:r>
              <a:rPr lang="en-US" altLang="zh-CN" sz="2400" b="0">
                <a:solidFill>
                  <a:schemeClr val="bg1"/>
                </a:solidFill>
                <a:latin typeface="黑体" panose="02010609060101010101" charset="-122"/>
                <a:ea typeface="黑体" panose="02010609060101010101" charset="-122"/>
                <a:cs typeface="黑体" panose="02010609060101010101" charset="-122"/>
              </a:rPr>
              <a:t>  </a:t>
            </a:r>
            <a:r>
              <a:rPr lang="zh-CN" sz="2400" b="0">
                <a:solidFill>
                  <a:schemeClr val="bg1"/>
                </a:solidFill>
                <a:latin typeface="黑体" panose="02010609060101010101" charset="-122"/>
                <a:ea typeface="黑体" panose="02010609060101010101" charset="-122"/>
                <a:cs typeface="黑体" panose="02010609060101010101" charset="-122"/>
              </a:rPr>
              <a:t>2月2日，吉林省第三批支援武汉医疗队出征。手捧鲜花的</a:t>
            </a:r>
            <a:r>
              <a:rPr lang="zh-CN" sz="2400" b="0">
                <a:solidFill>
                  <a:srgbClr val="FFFF00"/>
                </a:solidFill>
                <a:latin typeface="黑体" panose="02010609060101010101" charset="-122"/>
                <a:ea typeface="黑体" panose="02010609060101010101" charset="-122"/>
                <a:cs typeface="黑体" panose="02010609060101010101" charset="-122"/>
              </a:rPr>
              <a:t>李雪跟科内4名同事即将踏上援助湖北抗疫的征程。</a:t>
            </a:r>
            <a:r>
              <a:rPr lang="zh-CN" sz="2400" b="0">
                <a:solidFill>
                  <a:schemeClr val="bg1"/>
                </a:solidFill>
                <a:latin typeface="黑体" panose="02010609060101010101" charset="-122"/>
                <a:ea typeface="黑体" panose="02010609060101010101" charset="-122"/>
                <a:cs typeface="黑体" panose="02010609060101010101" charset="-122"/>
              </a:rPr>
              <a:t>此时，孙振一把将妻子紧紧搂进怀里，哽咽着久久说不出话来。千言万语就在这一个拥抱之中，眼泪在他的眼眶里打转，</a:t>
            </a:r>
            <a:r>
              <a:rPr lang="zh-CN" sz="2400" b="0">
                <a:solidFill>
                  <a:srgbClr val="FFFF00"/>
                </a:solidFill>
                <a:latin typeface="黑体" panose="02010609060101010101" charset="-122"/>
                <a:ea typeface="黑体" panose="02010609060101010101" charset="-122"/>
                <a:cs typeface="黑体" panose="02010609060101010101" charset="-122"/>
              </a:rPr>
              <a:t>“亲爱的，一定要注意安全，我和孩子在家等你回来。”</a:t>
            </a:r>
            <a:endParaRPr lang="zh-CN" sz="2400" b="0">
              <a:solidFill>
                <a:srgbClr val="FFFF00"/>
              </a:solidFill>
              <a:latin typeface="黑体" panose="02010609060101010101" charset="-122"/>
              <a:ea typeface="黑体" panose="02010609060101010101" charset="-122"/>
              <a:cs typeface="黑体" panose="02010609060101010101" charset="-122"/>
            </a:endParaRPr>
          </a:p>
          <a:p>
            <a:pPr indent="266700">
              <a:lnSpc>
                <a:spcPct val="150000"/>
              </a:lnSpc>
            </a:pPr>
            <a:r>
              <a:rPr lang="zh-CN" sz="2400" b="0">
                <a:solidFill>
                  <a:schemeClr val="bg1"/>
                </a:solidFill>
                <a:latin typeface="黑体" panose="02010609060101010101" charset="-122"/>
                <a:ea typeface="黑体" panose="02010609060101010101" charset="-122"/>
                <a:cs typeface="黑体" panose="02010609060101010101" charset="-122"/>
              </a:rPr>
              <a:t>　</a:t>
            </a:r>
            <a:endParaRPr lang="zh-CN" altLang="en-US" sz="2400" b="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628650" y="4487545"/>
            <a:ext cx="11130915" cy="1476375"/>
          </a:xfrm>
          <a:prstGeom prst="rect">
            <a:avLst/>
          </a:prstGeom>
          <a:solidFill>
            <a:schemeClr val="bg1"/>
          </a:solidFill>
          <a:ln w="9525">
            <a:noFill/>
          </a:ln>
        </p:spPr>
        <p:txBody>
          <a:bodyPr wrap="square">
            <a:spAutoFit/>
          </a:bodyPr>
          <a:p>
            <a:pPr indent="266700">
              <a:lnSpc>
                <a:spcPct val="150000"/>
              </a:lnSpc>
            </a:pPr>
            <a:r>
              <a:rPr lang="en-US" altLang="zh-CN" sz="2000" b="0">
                <a:solidFill>
                  <a:srgbClr val="002060"/>
                </a:solidFill>
                <a:latin typeface="黑体" panose="02010609060101010101" charset="-122"/>
                <a:ea typeface="黑体" panose="02010609060101010101" charset="-122"/>
                <a:cs typeface="黑体" panose="02010609060101010101" charset="-122"/>
              </a:rPr>
              <a:t> </a:t>
            </a:r>
            <a:r>
              <a:rPr lang="zh-CN" sz="2000">
                <a:solidFill>
                  <a:srgbClr val="002060"/>
                </a:solidFill>
                <a:latin typeface="黑体" panose="02010609060101010101" charset="-122"/>
                <a:ea typeface="黑体" panose="02010609060101010101" charset="-122"/>
                <a:cs typeface="黑体" panose="02010609060101010101" charset="-122"/>
                <a:sym typeface="+mn-ea"/>
              </a:rPr>
              <a:t>“亲爱的，一定要注意安全，我和孩子在家等你回来。”这是丈夫孙振对即将离别的妻子细心的叮嘱。</a:t>
            </a:r>
            <a:r>
              <a:rPr lang="en-US" altLang="zh-CN" sz="2000">
                <a:solidFill>
                  <a:srgbClr val="002060"/>
                </a:solidFill>
                <a:latin typeface="黑体" panose="02010609060101010101" charset="-122"/>
                <a:ea typeface="黑体" panose="02010609060101010101" charset="-122"/>
                <a:cs typeface="黑体" panose="02010609060101010101" charset="-122"/>
                <a:sym typeface="+mn-ea"/>
              </a:rPr>
              <a:t>2</a:t>
            </a:r>
            <a:r>
              <a:rPr lang="zh-CN" altLang="en-US" sz="2000">
                <a:solidFill>
                  <a:srgbClr val="002060"/>
                </a:solidFill>
                <a:latin typeface="黑体" panose="02010609060101010101" charset="-122"/>
                <a:ea typeface="黑体" panose="02010609060101010101" charset="-122"/>
                <a:cs typeface="黑体" panose="02010609060101010101" charset="-122"/>
                <a:sym typeface="+mn-ea"/>
              </a:rPr>
              <a:t>月</a:t>
            </a:r>
            <a:r>
              <a:rPr lang="en-US" altLang="zh-CN" sz="2000">
                <a:solidFill>
                  <a:srgbClr val="002060"/>
                </a:solidFill>
                <a:latin typeface="黑体" panose="02010609060101010101" charset="-122"/>
                <a:ea typeface="黑体" panose="02010609060101010101" charset="-122"/>
                <a:cs typeface="黑体" panose="02010609060101010101" charset="-122"/>
                <a:sym typeface="+mn-ea"/>
              </a:rPr>
              <a:t>2</a:t>
            </a:r>
            <a:r>
              <a:rPr lang="zh-CN" altLang="en-US" sz="2000">
                <a:solidFill>
                  <a:srgbClr val="002060"/>
                </a:solidFill>
                <a:latin typeface="黑体" panose="02010609060101010101" charset="-122"/>
                <a:ea typeface="黑体" panose="02010609060101010101" charset="-122"/>
                <a:cs typeface="黑体" panose="02010609060101010101" charset="-122"/>
                <a:sym typeface="+mn-ea"/>
              </a:rPr>
              <a:t>日，李雪即将跟科内</a:t>
            </a:r>
            <a:r>
              <a:rPr lang="en-US" altLang="zh-CN" sz="2000">
                <a:solidFill>
                  <a:srgbClr val="002060"/>
                </a:solidFill>
                <a:latin typeface="黑体" panose="02010609060101010101" charset="-122"/>
                <a:ea typeface="黑体" panose="02010609060101010101" charset="-122"/>
                <a:cs typeface="黑体" panose="02010609060101010101" charset="-122"/>
                <a:sym typeface="+mn-ea"/>
              </a:rPr>
              <a:t>4</a:t>
            </a:r>
            <a:r>
              <a:rPr lang="zh-CN" altLang="en-US" sz="2000">
                <a:solidFill>
                  <a:srgbClr val="002060"/>
                </a:solidFill>
                <a:latin typeface="黑体" panose="02010609060101010101" charset="-122"/>
                <a:ea typeface="黑体" panose="02010609060101010101" charset="-122"/>
                <a:cs typeface="黑体" panose="02010609060101010101" charset="-122"/>
                <a:sym typeface="+mn-ea"/>
              </a:rPr>
              <a:t>名同事踏上援助湖北抗疫的征程。</a:t>
            </a:r>
            <a:endParaRPr lang="zh-CN" sz="2000" b="0">
              <a:solidFill>
                <a:srgbClr val="002060"/>
              </a:solidFill>
              <a:latin typeface="黑体" panose="02010609060101010101" charset="-122"/>
              <a:ea typeface="黑体" panose="02010609060101010101" charset="-122"/>
              <a:cs typeface="黑体" panose="02010609060101010101" charset="-122"/>
            </a:endParaRPr>
          </a:p>
          <a:p>
            <a:pPr indent="266700">
              <a:lnSpc>
                <a:spcPct val="150000"/>
              </a:lnSpc>
            </a:pPr>
            <a:r>
              <a:rPr lang="zh-CN" sz="2000" b="0">
                <a:solidFill>
                  <a:srgbClr val="002060"/>
                </a:solidFill>
                <a:latin typeface="黑体" panose="02010609060101010101" charset="-122"/>
                <a:ea typeface="黑体" panose="02010609060101010101" charset="-122"/>
                <a:cs typeface="黑体" panose="02010609060101010101" charset="-122"/>
              </a:rPr>
              <a:t>　</a:t>
            </a:r>
            <a:endParaRPr lang="zh-CN" altLang="en-US" sz="2000" b="0">
              <a:solidFill>
                <a:srgbClr val="002060"/>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grpSp>
        <p:nvGrpSpPr>
          <p:cNvPr id="12" name="组合 11"/>
          <p:cNvGrpSpPr/>
          <p:nvPr/>
        </p:nvGrpSpPr>
        <p:grpSpPr>
          <a:xfrm>
            <a:off x="292632" y="553098"/>
            <a:ext cx="6034093" cy="615157"/>
            <a:chOff x="763914" y="595045"/>
            <a:chExt cx="6034093" cy="615157"/>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FFC0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sz="3200" b="1" dirty="0">
                  <a:solidFill>
                    <a:srgbClr val="FFC000"/>
                  </a:solidFill>
                  <a:latin typeface="锦鲤本尊" charset="-122"/>
                  <a:ea typeface="锦鲤本尊" charset="-122"/>
                </a:rPr>
                <a:t>概用</a:t>
              </a:r>
              <a:r>
                <a:rPr lang="en-US" altLang="zh-CN" sz="3200" b="1" dirty="0">
                  <a:solidFill>
                    <a:srgbClr val="FFC000"/>
                  </a:solidFill>
                  <a:latin typeface="锦鲤本尊" charset="-122"/>
                  <a:ea typeface="锦鲤本尊" charset="-122"/>
                </a:rPr>
                <a:t>—</a:t>
              </a:r>
              <a:r>
                <a:rPr lang="zh-CN" altLang="en-US" sz="3200" b="1" dirty="0">
                  <a:solidFill>
                    <a:srgbClr val="FFC000"/>
                  </a:solidFill>
                  <a:latin typeface="锦鲤本尊" charset="-122"/>
                  <a:ea typeface="锦鲤本尊" charset="-122"/>
                </a:rPr>
                <a:t>情节压缩</a:t>
              </a:r>
              <a:endParaRPr lang="zh-CN" altLang="en-US" sz="3200" b="1" dirty="0">
                <a:solidFill>
                  <a:srgbClr val="FFC000"/>
                </a:solidFill>
                <a:latin typeface="锦鲤本尊" charset="-122"/>
                <a:ea typeface="锦鲤本尊" charset="-122"/>
              </a:endParaRPr>
            </a:p>
          </p:txBody>
        </p:sp>
        <p:sp>
          <p:nvSpPr>
            <p:cNvPr id="15" name="文本框 14"/>
            <p:cNvSpPr txBox="1"/>
            <p:nvPr/>
          </p:nvSpPr>
          <p:spPr>
            <a:xfrm>
              <a:off x="943307" y="812850"/>
              <a:ext cx="3505200" cy="337185"/>
            </a:xfrm>
            <a:prstGeom prst="rect">
              <a:avLst/>
            </a:prstGeom>
            <a:noFill/>
          </p:spPr>
          <p:txBody>
            <a:bodyPr wrap="square" rtlCol="0">
              <a:spAutoFit/>
            </a:bodyPr>
            <a:lstStyle/>
            <a:p>
              <a:endParaRPr lang="en-US" altLang="zh-CN" sz="1600" dirty="0">
                <a:solidFill>
                  <a:srgbClr val="FFC000"/>
                </a:solidFill>
                <a:latin typeface="微软雅黑" panose="020B0503020204020204" charset="-122"/>
                <a:ea typeface="微软雅黑" panose="020B0503020204020204" charset="-122"/>
              </a:endParaRPr>
            </a:p>
          </p:txBody>
        </p:sp>
      </p:grpSp>
      <p:sp>
        <p:nvSpPr>
          <p:cNvPr id="7" name="文本框 6"/>
          <p:cNvSpPr txBox="1"/>
          <p:nvPr/>
        </p:nvSpPr>
        <p:spPr>
          <a:xfrm>
            <a:off x="537210" y="5123815"/>
            <a:ext cx="11116945" cy="1014730"/>
          </a:xfrm>
          <a:prstGeom prst="rect">
            <a:avLst/>
          </a:prstGeom>
          <a:solidFill>
            <a:schemeClr val="bg1"/>
          </a:solidFill>
          <a:ln w="9525">
            <a:noFill/>
          </a:ln>
        </p:spPr>
        <p:txBody>
          <a:bodyPr wrap="square">
            <a:spAutoFit/>
          </a:bodyPr>
          <a:p>
            <a:pPr indent="266700" algn="l">
              <a:lnSpc>
                <a:spcPct val="150000"/>
              </a:lnSpc>
              <a:buClrTx/>
              <a:buSzTx/>
              <a:buFontTx/>
            </a:pPr>
            <a:r>
              <a:rPr lang="en-US" altLang="zh-CN" sz="2000">
                <a:solidFill>
                  <a:srgbClr val="002060"/>
                </a:solidFill>
                <a:latin typeface="黑体" panose="02010609060101010101" charset="-122"/>
                <a:ea typeface="黑体" panose="02010609060101010101" charset="-122"/>
                <a:cs typeface="黑体" panose="02010609060101010101" charset="-122"/>
                <a:sym typeface="+mn-ea"/>
              </a:rPr>
              <a:t>“注意安全、注意防护</a:t>
            </a:r>
            <a:r>
              <a:rPr lang="zh-CN" altLang="en-US" sz="2000">
                <a:solidFill>
                  <a:srgbClr val="002060"/>
                </a:solidFill>
                <a:latin typeface="黑体" panose="02010609060101010101" charset="-122"/>
                <a:ea typeface="黑体" panose="02010609060101010101" charset="-122"/>
                <a:cs typeface="黑体" panose="02010609060101010101" charset="-122"/>
                <a:sym typeface="+mn-ea"/>
              </a:rPr>
              <a:t>。</a:t>
            </a:r>
            <a:r>
              <a:rPr lang="en-US" altLang="zh-CN" sz="2000">
                <a:solidFill>
                  <a:srgbClr val="002060"/>
                </a:solidFill>
                <a:latin typeface="黑体" panose="02010609060101010101" charset="-122"/>
                <a:ea typeface="黑体" panose="02010609060101010101" charset="-122"/>
                <a:cs typeface="黑体" panose="02010609060101010101" charset="-122"/>
                <a:sym typeface="+mn-ea"/>
              </a:rPr>
              <a:t>”</a:t>
            </a:r>
            <a:r>
              <a:rPr lang="en-US" altLang="zh-CN" sz="2000">
                <a:solidFill>
                  <a:srgbClr val="002060"/>
                </a:solidFill>
                <a:latin typeface="黑体" panose="02010609060101010101" charset="-122"/>
                <a:ea typeface="黑体" panose="02010609060101010101" charset="-122"/>
                <a:cs typeface="黑体" panose="02010609060101010101" charset="-122"/>
                <a:sym typeface="+mn-ea"/>
              </a:rPr>
              <a:t> 离家十几天，</a:t>
            </a:r>
            <a:r>
              <a:rPr lang="zh-CN" altLang="en-US" sz="2000">
                <a:solidFill>
                  <a:srgbClr val="002060"/>
                </a:solidFill>
                <a:latin typeface="黑体" panose="02010609060101010101" charset="-122"/>
                <a:ea typeface="黑体" panose="02010609060101010101" charset="-122"/>
                <a:cs typeface="黑体" panose="02010609060101010101" charset="-122"/>
                <a:sym typeface="+mn-ea"/>
              </a:rPr>
              <a:t>李雪每天都会接到丈夫和儿子给她打来的电话，问候中充满了担心与思念。</a:t>
            </a:r>
            <a:endParaRPr lang="zh-CN" altLang="en-US" b="0">
              <a:solidFill>
                <a:schemeClr val="bg1"/>
              </a:solidFill>
              <a:latin typeface="黑体" panose="02010609060101010101" charset="-122"/>
              <a:ea typeface="黑体" panose="02010609060101010101" charset="-122"/>
              <a:cs typeface="黑体" panose="02010609060101010101" charset="-122"/>
            </a:endParaRPr>
          </a:p>
        </p:txBody>
      </p:sp>
      <p:sp>
        <p:nvSpPr>
          <p:cNvPr id="8" name="文本框 7"/>
          <p:cNvSpPr txBox="1"/>
          <p:nvPr/>
        </p:nvSpPr>
        <p:spPr>
          <a:xfrm>
            <a:off x="537210" y="1330960"/>
            <a:ext cx="11116945" cy="3415030"/>
          </a:xfrm>
          <a:prstGeom prst="rect">
            <a:avLst/>
          </a:prstGeom>
          <a:noFill/>
          <a:ln w="9525">
            <a:noFill/>
          </a:ln>
        </p:spPr>
        <p:txBody>
          <a:bodyPr wrap="square">
            <a:spAutoFit/>
          </a:bodyPr>
          <a:p>
            <a:pPr indent="266700">
              <a:lnSpc>
                <a:spcPct val="150000"/>
              </a:lnSpc>
            </a:pPr>
            <a:r>
              <a:rPr lang="zh-CN" b="0">
                <a:solidFill>
                  <a:schemeClr val="bg1"/>
                </a:solidFill>
                <a:latin typeface="黑体" panose="02010609060101010101" charset="-122"/>
                <a:ea typeface="黑体" panose="02010609060101010101" charset="-122"/>
                <a:cs typeface="黑体" panose="02010609060101010101" charset="-122"/>
              </a:rPr>
              <a:t>　　抵达武汉后，李雪在同济医院中法新城院区做支援，每天穿着厚重的防护服，为重症患者做护理。由于工作强度大，</a:t>
            </a:r>
            <a:r>
              <a:rPr lang="zh-CN" b="0">
                <a:solidFill>
                  <a:srgbClr val="FFFF00"/>
                </a:solidFill>
                <a:latin typeface="黑体" panose="02010609060101010101" charset="-122"/>
                <a:ea typeface="黑体" panose="02010609060101010101" charset="-122"/>
                <a:cs typeface="黑体" panose="02010609060101010101" charset="-122"/>
              </a:rPr>
              <a:t>每天</a:t>
            </a:r>
            <a:r>
              <a:rPr lang="zh-CN" b="0">
                <a:solidFill>
                  <a:schemeClr val="bg1"/>
                </a:solidFill>
                <a:latin typeface="黑体" panose="02010609060101010101" charset="-122"/>
                <a:ea typeface="黑体" panose="02010609060101010101" charset="-122"/>
                <a:cs typeface="黑体" panose="02010609060101010101" charset="-122"/>
              </a:rPr>
              <a:t>李雪和孙振的</a:t>
            </a:r>
            <a:r>
              <a:rPr lang="zh-CN" b="0">
                <a:solidFill>
                  <a:srgbClr val="FFFF00"/>
                </a:solidFill>
                <a:latin typeface="黑体" panose="02010609060101010101" charset="-122"/>
                <a:ea typeface="黑体" panose="02010609060101010101" charset="-122"/>
                <a:cs typeface="黑体" panose="02010609060101010101" charset="-122"/>
              </a:rPr>
              <a:t>通话</a:t>
            </a:r>
            <a:r>
              <a:rPr lang="zh-CN" b="0">
                <a:solidFill>
                  <a:schemeClr val="bg1"/>
                </a:solidFill>
                <a:latin typeface="黑体" panose="02010609060101010101" charset="-122"/>
                <a:ea typeface="黑体" panose="02010609060101010101" charset="-122"/>
                <a:cs typeface="黑体" panose="02010609060101010101" charset="-122"/>
              </a:rPr>
              <a:t>时间只有30秒。</a:t>
            </a:r>
            <a:r>
              <a:rPr lang="zh-CN" b="0">
                <a:solidFill>
                  <a:srgbClr val="FFFF00"/>
                </a:solidFill>
                <a:latin typeface="黑体" panose="02010609060101010101" charset="-122"/>
                <a:ea typeface="黑体" panose="02010609060101010101" charset="-122"/>
                <a:cs typeface="黑体" panose="02010609060101010101" charset="-122"/>
              </a:rPr>
              <a:t>“注意安全，注意防护”</a:t>
            </a:r>
            <a:r>
              <a:rPr lang="zh-CN" b="0">
                <a:solidFill>
                  <a:schemeClr val="bg1"/>
                </a:solidFill>
                <a:latin typeface="黑体" panose="02010609060101010101" charset="-122"/>
                <a:ea typeface="黑体" panose="02010609060101010101" charset="-122"/>
                <a:cs typeface="黑体" panose="02010609060101010101" charset="-122"/>
              </a:rPr>
              <a:t>，这是孙振每天都要叮嘱的。“一切顺利，放心吧”，这是李雪每天都要汇报的。　　2月19日，11岁的儿子给妈妈拍了一个小视频：“妈妈，你已经</a:t>
            </a:r>
            <a:r>
              <a:rPr lang="zh-CN" b="0">
                <a:solidFill>
                  <a:srgbClr val="FFFF00"/>
                </a:solidFill>
                <a:latin typeface="黑体" panose="02010609060101010101" charset="-122"/>
                <a:ea typeface="黑体" panose="02010609060101010101" charset="-122"/>
                <a:cs typeface="黑体" panose="02010609060101010101" charset="-122"/>
              </a:rPr>
              <a:t>离开家10多天了</a:t>
            </a:r>
            <a:r>
              <a:rPr lang="zh-CN" b="0">
                <a:solidFill>
                  <a:schemeClr val="bg1"/>
                </a:solidFill>
                <a:latin typeface="黑体" panose="02010609060101010101" charset="-122"/>
                <a:ea typeface="黑体" panose="02010609060101010101" charset="-122"/>
                <a:cs typeface="黑体" panose="02010609060101010101" charset="-122"/>
              </a:rPr>
              <a:t>，我</a:t>
            </a:r>
            <a:r>
              <a:rPr lang="zh-CN" b="0">
                <a:solidFill>
                  <a:srgbClr val="FFFF00"/>
                </a:solidFill>
                <a:latin typeface="黑体" panose="02010609060101010101" charset="-122"/>
                <a:ea typeface="黑体" panose="02010609060101010101" charset="-122"/>
                <a:cs typeface="黑体" panose="02010609060101010101" charset="-122"/>
              </a:rPr>
              <a:t>想</a:t>
            </a:r>
            <a:r>
              <a:rPr lang="zh-CN" b="0">
                <a:solidFill>
                  <a:schemeClr val="bg1"/>
                </a:solidFill>
                <a:latin typeface="黑体" panose="02010609060101010101" charset="-122"/>
                <a:ea typeface="黑体" panose="02010609060101010101" charset="-122"/>
                <a:cs typeface="黑体" panose="02010609060101010101" charset="-122"/>
              </a:rPr>
              <a:t>你。这些天我在家里很听话，每天我做完题，还会去练书法。妈妈，我</a:t>
            </a:r>
            <a:r>
              <a:rPr lang="zh-CN" b="0">
                <a:solidFill>
                  <a:srgbClr val="FFFF00"/>
                </a:solidFill>
                <a:latin typeface="黑体" panose="02010609060101010101" charset="-122"/>
                <a:ea typeface="黑体" panose="02010609060101010101" charset="-122"/>
                <a:cs typeface="黑体" panose="02010609060101010101" charset="-122"/>
              </a:rPr>
              <a:t>想</a:t>
            </a:r>
            <a:r>
              <a:rPr lang="zh-CN" b="0">
                <a:solidFill>
                  <a:schemeClr val="bg1"/>
                </a:solidFill>
                <a:latin typeface="黑体" panose="02010609060101010101" charset="-122"/>
                <a:ea typeface="黑体" panose="02010609060101010101" charset="-122"/>
                <a:cs typeface="黑体" panose="02010609060101010101" charset="-122"/>
              </a:rPr>
              <a:t>你，你快点回来吧……”</a:t>
            </a:r>
            <a:endParaRPr lang="zh-CN" b="0">
              <a:solidFill>
                <a:schemeClr val="bg1"/>
              </a:solidFill>
              <a:latin typeface="黑体" panose="02010609060101010101" charset="-122"/>
              <a:ea typeface="黑体" panose="02010609060101010101" charset="-122"/>
              <a:cs typeface="黑体" panose="02010609060101010101" charset="-122"/>
            </a:endParaRPr>
          </a:p>
          <a:p>
            <a:pPr indent="266700">
              <a:lnSpc>
                <a:spcPct val="150000"/>
              </a:lnSpc>
            </a:pPr>
            <a:r>
              <a:rPr lang="zh-CN" b="0">
                <a:solidFill>
                  <a:schemeClr val="bg1"/>
                </a:solidFill>
                <a:latin typeface="黑体" panose="02010609060101010101" charset="-122"/>
                <a:ea typeface="黑体" panose="02010609060101010101" charset="-122"/>
                <a:cs typeface="黑体" panose="02010609060101010101" charset="-122"/>
              </a:rPr>
              <a:t>　　这一天，孙振提前结束了自己的假期，来到了发传中心变速箱生产车间，为几天后的正式复产做准备。这一天，孙振没有叮嘱“注意安全、注意防护”</a:t>
            </a:r>
            <a:r>
              <a:rPr lang="zh-CN" b="0">
                <a:solidFill>
                  <a:schemeClr val="bg1"/>
                </a:solidFill>
                <a:latin typeface="黑体" panose="02010609060101010101" charset="-122"/>
                <a:ea typeface="黑体" panose="02010609060101010101" charset="-122"/>
                <a:cs typeface="黑体" panose="02010609060101010101" charset="-122"/>
              </a:rPr>
              <a:t>，而是在电话里对李雪说：“亲爱的，公司柳总给我送了一封慰问信，还说要帮助我们解决家里的困难。你放心地在前线战斗吧，家里一切都好！</a:t>
            </a:r>
            <a:endParaRPr lang="zh-CN" altLang="en-US" b="0">
              <a:solidFill>
                <a:schemeClr val="bg1"/>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18415"/>
            <a:ext cx="12344400" cy="6858000"/>
          </a:xfrm>
          <a:prstGeom prst="rect">
            <a:avLst/>
          </a:prstGeom>
        </p:spPr>
      </p:pic>
      <p:sp>
        <p:nvSpPr>
          <p:cNvPr id="3" name="文本框 2"/>
          <p:cNvSpPr txBox="1"/>
          <p:nvPr/>
        </p:nvSpPr>
        <p:spPr>
          <a:xfrm>
            <a:off x="330835" y="465455"/>
            <a:ext cx="11479530" cy="5631180"/>
          </a:xfrm>
          <a:prstGeom prst="rect">
            <a:avLst/>
          </a:prstGeom>
          <a:noFill/>
          <a:ln w="9525">
            <a:noFill/>
          </a:ln>
        </p:spPr>
        <p:txBody>
          <a:bodyPr wrap="square">
            <a:spAutoFit/>
          </a:bodyPr>
          <a:p>
            <a:pPr indent="266700">
              <a:lnSpc>
                <a:spcPct val="150000"/>
              </a:lnSpc>
            </a:pPr>
            <a:r>
              <a:rPr lang="en-US" altLang="zh-CN" sz="2000" b="0">
                <a:solidFill>
                  <a:schemeClr val="bg1"/>
                </a:solidFill>
                <a:latin typeface="黑体" panose="02010609060101010101" charset="-122"/>
                <a:ea typeface="黑体" panose="02010609060101010101" charset="-122"/>
                <a:cs typeface="黑体" panose="02010609060101010101" charset="-122"/>
              </a:rPr>
              <a:t>  </a:t>
            </a:r>
            <a:r>
              <a:rPr lang="zh-CN" sz="2000" b="0">
                <a:solidFill>
                  <a:schemeClr val="bg1"/>
                </a:solidFill>
                <a:latin typeface="黑体" panose="02010609060101010101" charset="-122"/>
                <a:ea typeface="黑体" panose="02010609060101010101" charset="-122"/>
                <a:cs typeface="黑体" panose="02010609060101010101" charset="-122"/>
              </a:rPr>
              <a:t>2月2日，吉林省第三批支援武汉医疗队出征。</a:t>
            </a:r>
            <a:r>
              <a:rPr lang="zh-CN" sz="2000" b="0">
                <a:solidFill>
                  <a:srgbClr val="FFFF00"/>
                </a:solidFill>
                <a:latin typeface="黑体" panose="02010609060101010101" charset="-122"/>
                <a:ea typeface="黑体" panose="02010609060101010101" charset="-122"/>
                <a:cs typeface="黑体" panose="02010609060101010101" charset="-122"/>
              </a:rPr>
              <a:t>手捧鲜花的</a:t>
            </a:r>
            <a:r>
              <a:rPr lang="zh-CN" sz="2000" b="0">
                <a:solidFill>
                  <a:schemeClr val="bg1"/>
                </a:solidFill>
                <a:latin typeface="黑体" panose="02010609060101010101" charset="-122"/>
                <a:ea typeface="黑体" panose="02010609060101010101" charset="-122"/>
                <a:cs typeface="黑体" panose="02010609060101010101" charset="-122"/>
              </a:rPr>
              <a:t>李雪跟科内4名同事即将踏上援助湖北抗疫的征程。</a:t>
            </a:r>
            <a:r>
              <a:rPr lang="zh-CN" sz="2000" b="0">
                <a:solidFill>
                  <a:srgbClr val="FFFF00"/>
                </a:solidFill>
                <a:latin typeface="黑体" panose="02010609060101010101" charset="-122"/>
                <a:ea typeface="黑体" panose="02010609060101010101" charset="-122"/>
                <a:cs typeface="黑体" panose="02010609060101010101" charset="-122"/>
              </a:rPr>
              <a:t>此时，孙振一把将妻子紧紧搂进怀里，哽咽着久久说不出话来。千言万语就在这一个拥抱之中，眼泪在他的眼眶里打转，“亲爱的，一定要注意安全，我和孩子在家等你回来。”</a:t>
            </a:r>
            <a:endParaRPr lang="zh-CN" sz="2000" b="0">
              <a:solidFill>
                <a:srgbClr val="FFFF00"/>
              </a:solidFill>
              <a:latin typeface="黑体" panose="02010609060101010101" charset="-122"/>
              <a:ea typeface="黑体" panose="02010609060101010101" charset="-122"/>
              <a:cs typeface="黑体" panose="02010609060101010101" charset="-122"/>
            </a:endParaRPr>
          </a:p>
          <a:p>
            <a:pPr indent="266700">
              <a:lnSpc>
                <a:spcPct val="150000"/>
              </a:lnSpc>
            </a:pPr>
            <a:r>
              <a:rPr lang="zh-CN" sz="2000" b="0">
                <a:solidFill>
                  <a:schemeClr val="bg1"/>
                </a:solidFill>
                <a:latin typeface="黑体" panose="02010609060101010101" charset="-122"/>
                <a:ea typeface="黑体" panose="02010609060101010101" charset="-122"/>
                <a:cs typeface="黑体" panose="02010609060101010101" charset="-122"/>
              </a:rPr>
              <a:t>　　抵达武汉后，李雪在同济医院中法新城院区做支援，每天穿着厚重的防护服，为重症患者做护理。由于工作强度大，每天李雪和孙振的通话时间只有30秒。</a:t>
            </a:r>
            <a:r>
              <a:rPr lang="zh-CN" sz="2000" b="0">
                <a:solidFill>
                  <a:srgbClr val="FFFF00"/>
                </a:solidFill>
                <a:latin typeface="黑体" panose="02010609060101010101" charset="-122"/>
                <a:ea typeface="黑体" panose="02010609060101010101" charset="-122"/>
                <a:cs typeface="黑体" panose="02010609060101010101" charset="-122"/>
              </a:rPr>
              <a:t>“注意安全，注意防护”，这是孙振每天都要叮嘱的。“一切顺利，放心吧”，这是李雪每天都要汇报的。</a:t>
            </a:r>
            <a:r>
              <a:rPr lang="zh-CN" sz="2000" b="0">
                <a:solidFill>
                  <a:schemeClr val="bg1"/>
                </a:solidFill>
                <a:latin typeface="黑体" panose="02010609060101010101" charset="-122"/>
                <a:ea typeface="黑体" panose="02010609060101010101" charset="-122"/>
                <a:cs typeface="黑体" panose="02010609060101010101" charset="-122"/>
              </a:rPr>
              <a:t>　　</a:t>
            </a:r>
            <a:r>
              <a:rPr lang="zh-CN" sz="2000" b="0">
                <a:solidFill>
                  <a:srgbClr val="FFFF00"/>
                </a:solidFill>
                <a:latin typeface="黑体" panose="02010609060101010101" charset="-122"/>
                <a:ea typeface="黑体" panose="02010609060101010101" charset="-122"/>
                <a:cs typeface="黑体" panose="02010609060101010101" charset="-122"/>
              </a:rPr>
              <a:t>2月19日，11岁的儿子给妈妈拍了一个小视频：“妈妈，你已经离开家10多天了，我想你。这些天我在家里很听话，每天我做完题，还会去练书法。妈妈，我想你，你快点回来吧……”</a:t>
            </a:r>
            <a:endParaRPr lang="zh-CN" sz="2000" b="0">
              <a:solidFill>
                <a:srgbClr val="FFFF00"/>
              </a:solidFill>
              <a:latin typeface="黑体" panose="02010609060101010101" charset="-122"/>
              <a:ea typeface="黑体" panose="02010609060101010101" charset="-122"/>
              <a:cs typeface="黑体" panose="02010609060101010101" charset="-122"/>
            </a:endParaRPr>
          </a:p>
          <a:p>
            <a:pPr indent="266700">
              <a:lnSpc>
                <a:spcPct val="150000"/>
              </a:lnSpc>
            </a:pPr>
            <a:r>
              <a:rPr lang="zh-CN" sz="2000" b="0">
                <a:solidFill>
                  <a:schemeClr val="bg1"/>
                </a:solidFill>
                <a:latin typeface="黑体" panose="02010609060101010101" charset="-122"/>
                <a:ea typeface="黑体" panose="02010609060101010101" charset="-122"/>
                <a:cs typeface="黑体" panose="02010609060101010101" charset="-122"/>
              </a:rPr>
              <a:t>　　</a:t>
            </a:r>
            <a:r>
              <a:rPr lang="zh-CN" sz="2000" b="0">
                <a:solidFill>
                  <a:srgbClr val="FFFF00"/>
                </a:solidFill>
                <a:latin typeface="黑体" panose="02010609060101010101" charset="-122"/>
                <a:ea typeface="黑体" panose="02010609060101010101" charset="-122"/>
                <a:cs typeface="黑体" panose="02010609060101010101" charset="-122"/>
              </a:rPr>
              <a:t>这一天，孙振提前结束了自己的假期，来到了发传中心变速箱生产车间，为几天后的正式复产做准备。这一天，孙振没有叮嘱“注意安全、注意防护”，而是在电话里对李雪说：“亲爱的，公司柳总给我送了一封慰问信，还说要帮助我们解决家里的困难。你放心地在前线战斗吧，家里一切都好！（</a:t>
            </a:r>
            <a:r>
              <a:rPr lang="en-US" altLang="zh-CN" sz="2000" b="0">
                <a:solidFill>
                  <a:srgbClr val="FFFF00"/>
                </a:solidFill>
                <a:latin typeface="黑体" panose="02010609060101010101" charset="-122"/>
                <a:ea typeface="黑体" panose="02010609060101010101" charset="-122"/>
                <a:cs typeface="黑体" panose="02010609060101010101" charset="-122"/>
              </a:rPr>
              <a:t>453</a:t>
            </a:r>
            <a:r>
              <a:rPr lang="zh-CN" sz="2000" b="0">
                <a:solidFill>
                  <a:srgbClr val="FFFF00"/>
                </a:solidFill>
                <a:latin typeface="黑体" panose="02010609060101010101" charset="-122"/>
                <a:ea typeface="黑体" panose="02010609060101010101" charset="-122"/>
                <a:cs typeface="黑体" panose="02010609060101010101" charset="-122"/>
              </a:rPr>
              <a:t>）</a:t>
            </a:r>
            <a:endParaRPr lang="zh-CN" altLang="en-US" sz="2000" b="0">
              <a:solidFill>
                <a:srgbClr val="FFFF0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78485" y="2247900"/>
            <a:ext cx="11054080" cy="1938020"/>
          </a:xfrm>
          <a:prstGeom prst="rect">
            <a:avLst/>
          </a:prstGeom>
          <a:solidFill>
            <a:schemeClr val="bg1"/>
          </a:solidFill>
          <a:ln w="9525">
            <a:noFill/>
          </a:ln>
        </p:spPr>
        <p:txBody>
          <a:bodyPr wrap="square">
            <a:spAutoFit/>
          </a:bodyPr>
          <a:p>
            <a:pPr indent="266700">
              <a:lnSpc>
                <a:spcPct val="150000"/>
              </a:lnSpc>
            </a:pPr>
            <a:r>
              <a:rPr lang="en-US" altLang="zh-CN" sz="2000" b="0">
                <a:solidFill>
                  <a:srgbClr val="002060"/>
                </a:solidFill>
                <a:latin typeface="黑体" panose="02010609060101010101" charset="-122"/>
                <a:ea typeface="黑体" panose="02010609060101010101" charset="-122"/>
                <a:cs typeface="黑体" panose="02010609060101010101" charset="-122"/>
              </a:rPr>
              <a:t> </a:t>
            </a:r>
            <a:r>
              <a:rPr lang="zh-CN" sz="2000">
                <a:solidFill>
                  <a:srgbClr val="002060"/>
                </a:solidFill>
                <a:latin typeface="黑体" panose="02010609060101010101" charset="-122"/>
                <a:ea typeface="黑体" panose="02010609060101010101" charset="-122"/>
                <a:cs typeface="黑体" panose="02010609060101010101" charset="-122"/>
                <a:sym typeface="+mn-ea"/>
              </a:rPr>
              <a:t>“亲爱的，一定要注意安全，我和孩子在家等你回来。”这是丈夫孙振对即将离别的妻子细心的叮嘱。</a:t>
            </a:r>
            <a:r>
              <a:rPr lang="en-US" altLang="zh-CN" sz="2000">
                <a:solidFill>
                  <a:srgbClr val="002060"/>
                </a:solidFill>
                <a:latin typeface="黑体" panose="02010609060101010101" charset="-122"/>
                <a:ea typeface="黑体" panose="02010609060101010101" charset="-122"/>
                <a:cs typeface="黑体" panose="02010609060101010101" charset="-122"/>
                <a:sym typeface="+mn-ea"/>
              </a:rPr>
              <a:t>2</a:t>
            </a:r>
            <a:r>
              <a:rPr lang="zh-CN" altLang="en-US" sz="2000">
                <a:solidFill>
                  <a:srgbClr val="002060"/>
                </a:solidFill>
                <a:latin typeface="黑体" panose="02010609060101010101" charset="-122"/>
                <a:ea typeface="黑体" panose="02010609060101010101" charset="-122"/>
                <a:cs typeface="黑体" panose="02010609060101010101" charset="-122"/>
                <a:sym typeface="+mn-ea"/>
              </a:rPr>
              <a:t>月</a:t>
            </a:r>
            <a:r>
              <a:rPr lang="en-US" altLang="zh-CN" sz="2000">
                <a:solidFill>
                  <a:srgbClr val="002060"/>
                </a:solidFill>
                <a:latin typeface="黑体" panose="02010609060101010101" charset="-122"/>
                <a:ea typeface="黑体" panose="02010609060101010101" charset="-122"/>
                <a:cs typeface="黑体" panose="02010609060101010101" charset="-122"/>
                <a:sym typeface="+mn-ea"/>
              </a:rPr>
              <a:t>2</a:t>
            </a:r>
            <a:r>
              <a:rPr lang="zh-CN" altLang="en-US" sz="2000">
                <a:solidFill>
                  <a:srgbClr val="002060"/>
                </a:solidFill>
                <a:latin typeface="黑体" panose="02010609060101010101" charset="-122"/>
                <a:ea typeface="黑体" panose="02010609060101010101" charset="-122"/>
                <a:cs typeface="黑体" panose="02010609060101010101" charset="-122"/>
                <a:sym typeface="+mn-ea"/>
              </a:rPr>
              <a:t>日，李雪即将跟科内</a:t>
            </a:r>
            <a:r>
              <a:rPr lang="en-US" altLang="zh-CN" sz="2000">
                <a:solidFill>
                  <a:srgbClr val="002060"/>
                </a:solidFill>
                <a:latin typeface="黑体" panose="02010609060101010101" charset="-122"/>
                <a:ea typeface="黑体" panose="02010609060101010101" charset="-122"/>
                <a:cs typeface="黑体" panose="02010609060101010101" charset="-122"/>
                <a:sym typeface="+mn-ea"/>
              </a:rPr>
              <a:t>4</a:t>
            </a:r>
            <a:r>
              <a:rPr lang="zh-CN" altLang="en-US" sz="2000">
                <a:solidFill>
                  <a:srgbClr val="002060"/>
                </a:solidFill>
                <a:latin typeface="黑体" panose="02010609060101010101" charset="-122"/>
                <a:ea typeface="黑体" panose="02010609060101010101" charset="-122"/>
                <a:cs typeface="黑体" panose="02010609060101010101" charset="-122"/>
                <a:sym typeface="+mn-ea"/>
              </a:rPr>
              <a:t>名同事踏上援助湖北抗疫的征程。</a:t>
            </a:r>
            <a:r>
              <a:rPr lang="en-US" altLang="zh-CN" sz="2000">
                <a:solidFill>
                  <a:srgbClr val="002060"/>
                </a:solidFill>
                <a:latin typeface="黑体" panose="02010609060101010101" charset="-122"/>
                <a:ea typeface="黑体" panose="02010609060101010101" charset="-122"/>
                <a:cs typeface="黑体" panose="02010609060101010101" charset="-122"/>
                <a:sym typeface="+mn-ea"/>
              </a:rPr>
              <a:t>“注意安全、注意防护</a:t>
            </a:r>
            <a:r>
              <a:rPr lang="zh-CN" altLang="en-US" sz="2000">
                <a:solidFill>
                  <a:srgbClr val="002060"/>
                </a:solidFill>
                <a:latin typeface="黑体" panose="02010609060101010101" charset="-122"/>
                <a:ea typeface="黑体" panose="02010609060101010101" charset="-122"/>
                <a:cs typeface="黑体" panose="02010609060101010101" charset="-122"/>
                <a:sym typeface="+mn-ea"/>
              </a:rPr>
              <a:t>。</a:t>
            </a:r>
            <a:r>
              <a:rPr lang="en-US" altLang="zh-CN" sz="2000">
                <a:solidFill>
                  <a:srgbClr val="002060"/>
                </a:solidFill>
                <a:latin typeface="黑体" panose="02010609060101010101" charset="-122"/>
                <a:ea typeface="黑体" panose="02010609060101010101" charset="-122"/>
                <a:cs typeface="黑体" panose="02010609060101010101" charset="-122"/>
                <a:sym typeface="+mn-ea"/>
              </a:rPr>
              <a:t>” 离家十几天，</a:t>
            </a:r>
            <a:r>
              <a:rPr lang="zh-CN" altLang="en-US" sz="2000">
                <a:solidFill>
                  <a:srgbClr val="002060"/>
                </a:solidFill>
                <a:latin typeface="黑体" panose="02010609060101010101" charset="-122"/>
                <a:ea typeface="黑体" panose="02010609060101010101" charset="-122"/>
                <a:cs typeface="黑体" panose="02010609060101010101" charset="-122"/>
                <a:sym typeface="+mn-ea"/>
              </a:rPr>
              <a:t>李雪每天都会接到丈夫和儿子给她打来的电话，问候中充满了担心与思念。</a:t>
            </a:r>
            <a:r>
              <a:rPr lang="zh-CN" altLang="en-US" sz="2000">
                <a:solidFill>
                  <a:srgbClr val="002060"/>
                </a:solidFill>
                <a:latin typeface="黑体" panose="02010609060101010101" charset="-122"/>
                <a:ea typeface="黑体" panose="02010609060101010101" charset="-122"/>
                <a:cs typeface="黑体" panose="02010609060101010101" charset="-122"/>
                <a:sym typeface="+mn-ea"/>
              </a:rPr>
              <a:t>（</a:t>
            </a:r>
            <a:r>
              <a:rPr lang="en-US" altLang="zh-CN" sz="2000">
                <a:solidFill>
                  <a:srgbClr val="002060"/>
                </a:solidFill>
                <a:latin typeface="黑体" panose="02010609060101010101" charset="-122"/>
                <a:ea typeface="黑体" panose="02010609060101010101" charset="-122"/>
                <a:cs typeface="黑体" panose="02010609060101010101" charset="-122"/>
                <a:sym typeface="+mn-ea"/>
              </a:rPr>
              <a:t>111</a:t>
            </a:r>
            <a:r>
              <a:rPr lang="zh-CN" altLang="en-US" sz="2000">
                <a:solidFill>
                  <a:srgbClr val="002060"/>
                </a:solidFill>
                <a:latin typeface="黑体" panose="02010609060101010101" charset="-122"/>
                <a:ea typeface="黑体" panose="02010609060101010101" charset="-122"/>
                <a:cs typeface="黑体" panose="02010609060101010101" charset="-122"/>
                <a:sym typeface="+mn-ea"/>
              </a:rPr>
              <a:t>）</a:t>
            </a:r>
            <a:endParaRPr lang="zh-CN" sz="2000" b="0">
              <a:solidFill>
                <a:srgbClr val="002060"/>
              </a:solidFill>
              <a:latin typeface="黑体" panose="02010609060101010101" charset="-122"/>
              <a:ea typeface="黑体" panose="02010609060101010101" charset="-122"/>
              <a:cs typeface="黑体" panose="02010609060101010101" charset="-122"/>
            </a:endParaRPr>
          </a:p>
          <a:p>
            <a:pPr indent="266700">
              <a:lnSpc>
                <a:spcPct val="150000"/>
              </a:lnSpc>
            </a:pPr>
            <a:r>
              <a:rPr lang="zh-CN" sz="2000" b="0">
                <a:solidFill>
                  <a:srgbClr val="002060"/>
                </a:solidFill>
                <a:latin typeface="黑体" panose="02010609060101010101" charset="-122"/>
                <a:ea typeface="黑体" panose="02010609060101010101" charset="-122"/>
                <a:cs typeface="黑体" panose="02010609060101010101" charset="-122"/>
              </a:rPr>
              <a:t>　</a:t>
            </a:r>
            <a:endParaRPr lang="zh-CN" altLang="en-US" sz="2000" b="0">
              <a:solidFill>
                <a:srgbClr val="002060"/>
              </a:solidFill>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18415"/>
            <a:ext cx="12344400" cy="6858000"/>
          </a:xfrm>
          <a:prstGeom prst="rect">
            <a:avLst/>
          </a:prstGeom>
        </p:spPr>
      </p:pic>
      <p:grpSp>
        <p:nvGrpSpPr>
          <p:cNvPr id="12" name="组合 11"/>
          <p:cNvGrpSpPr/>
          <p:nvPr/>
        </p:nvGrpSpPr>
        <p:grpSpPr>
          <a:xfrm>
            <a:off x="383437" y="715023"/>
            <a:ext cx="6034093" cy="738347"/>
            <a:chOff x="763914" y="595045"/>
            <a:chExt cx="6034093" cy="738347"/>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sz="4000" b="1" dirty="0">
                  <a:solidFill>
                    <a:srgbClr val="FFFF00"/>
                  </a:solidFill>
                  <a:latin typeface="锦鲤本尊" charset="-122"/>
                  <a:ea typeface="锦鲤本尊" charset="-122"/>
                </a:rPr>
                <a:t>概用</a:t>
              </a:r>
              <a:r>
                <a:rPr lang="en-US" altLang="zh-CN" sz="4000" b="1" dirty="0">
                  <a:solidFill>
                    <a:srgbClr val="FFFF00"/>
                  </a:solidFill>
                  <a:latin typeface="锦鲤本尊" charset="-122"/>
                  <a:ea typeface="锦鲤本尊" charset="-122"/>
                </a:rPr>
                <a:t>—</a:t>
              </a:r>
              <a:r>
                <a:rPr lang="zh-CN" altLang="en-US" sz="4000" b="1" dirty="0">
                  <a:solidFill>
                    <a:srgbClr val="FFFF00"/>
                  </a:solidFill>
                  <a:latin typeface="锦鲤本尊" charset="-122"/>
                  <a:ea typeface="锦鲤本尊" charset="-122"/>
                </a:rPr>
                <a:t>情节压缩</a:t>
              </a:r>
              <a:endParaRPr lang="zh-CN" altLang="en-US" sz="4000" b="1" dirty="0">
                <a:solidFill>
                  <a:srgbClr val="FFFF00"/>
                </a:solidFill>
                <a:latin typeface="锦鲤本尊" charset="-122"/>
                <a:ea typeface="锦鲤本尊" charset="-122"/>
              </a:endParaRPr>
            </a:p>
          </p:txBody>
        </p:sp>
        <p:sp>
          <p:nvSpPr>
            <p:cNvPr id="15" name="文本框 14"/>
            <p:cNvSpPr txBox="1"/>
            <p:nvPr/>
          </p:nvSpPr>
          <p:spPr>
            <a:xfrm>
              <a:off x="943307" y="812850"/>
              <a:ext cx="3505200" cy="398780"/>
            </a:xfrm>
            <a:prstGeom prst="rect">
              <a:avLst/>
            </a:prstGeom>
            <a:noFill/>
          </p:spPr>
          <p:txBody>
            <a:bodyPr wrap="square" rtlCol="0">
              <a:spAutoFit/>
            </a:bodyPr>
            <a:lstStyle/>
            <a:p>
              <a:endParaRPr lang="en-US" altLang="zh-CN" sz="2000" dirty="0">
                <a:solidFill>
                  <a:srgbClr val="FFFF00"/>
                </a:solidFill>
                <a:latin typeface="微软雅黑" panose="020B0503020204020204" charset="-122"/>
                <a:ea typeface="微软雅黑" panose="020B0503020204020204" charset="-122"/>
              </a:endParaRPr>
            </a:p>
          </p:txBody>
        </p:sp>
      </p:grpSp>
      <p:sp>
        <p:nvSpPr>
          <p:cNvPr id="11" name="Text Placeholder 32"/>
          <p:cNvSpPr txBox="1"/>
          <p:nvPr/>
        </p:nvSpPr>
        <p:spPr>
          <a:xfrm>
            <a:off x="2107565" y="1953895"/>
            <a:ext cx="6237605" cy="634365"/>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3600" b="1" dirty="0">
                <a:solidFill>
                  <a:srgbClr val="FFC000"/>
                </a:solidFill>
                <a:latin typeface="锦鲤本尊" charset="-122"/>
                <a:ea typeface="锦鲤本尊" charset="-122"/>
                <a:sym typeface="+mn-ea"/>
              </a:rPr>
              <a:t>主要对象，主要事件</a:t>
            </a:r>
            <a:endParaRPr lang="zh-CN" altLang="en-US" sz="3600" b="1" dirty="0">
              <a:solidFill>
                <a:srgbClr val="FFC000"/>
              </a:solidFill>
              <a:latin typeface="锦鲤本尊" charset="-122"/>
              <a:ea typeface="锦鲤本尊" charset="-122"/>
              <a:sym typeface="+mn-ea"/>
            </a:endParaRPr>
          </a:p>
          <a:p>
            <a:pPr marL="0" indent="0" algn="ctr">
              <a:lnSpc>
                <a:spcPct val="100000"/>
              </a:lnSpc>
              <a:buNone/>
            </a:pPr>
            <a:endParaRPr lang="zh-CN" altLang="en-US" sz="3600" dirty="0">
              <a:solidFill>
                <a:srgbClr val="FFC000"/>
              </a:solidFill>
              <a:latin typeface="锦鲤本尊" charset="-122"/>
              <a:ea typeface="锦鲤本尊" charset="-122"/>
              <a:sym typeface="+mn-ea"/>
            </a:endParaRPr>
          </a:p>
          <a:p>
            <a:pPr marL="0" indent="0" algn="ctr">
              <a:lnSpc>
                <a:spcPct val="100000"/>
              </a:lnSpc>
              <a:buNone/>
            </a:pPr>
            <a:endParaRPr lang="zh-CN" altLang="en-US" sz="6000" dirty="0">
              <a:solidFill>
                <a:srgbClr val="FFFF00"/>
              </a:solidFill>
              <a:latin typeface="锦鲤本尊" charset="-122"/>
              <a:ea typeface="锦鲤本尊" charset="-122"/>
              <a:sym typeface="+mn-ea"/>
            </a:endParaRPr>
          </a:p>
          <a:p>
            <a:pPr marL="0" indent="0" algn="ctr">
              <a:lnSpc>
                <a:spcPct val="100000"/>
              </a:lnSpc>
              <a:buNone/>
            </a:pPr>
            <a:endParaRPr lang="zh-CN" altLang="en-US" sz="6000" dirty="0">
              <a:ln w="12700" cmpd="sng">
                <a:solidFill>
                  <a:schemeClr val="accent4"/>
                </a:solidFill>
                <a:prstDash val="solid"/>
              </a:ln>
              <a:solidFill>
                <a:srgbClr val="FFFF00"/>
              </a:solidFill>
              <a:effectLst/>
              <a:latin typeface="锦鲤本尊" charset="-122"/>
              <a:ea typeface="锦鲤本尊" charset="-122"/>
              <a:sym typeface="+mn-ea"/>
            </a:endParaRPr>
          </a:p>
        </p:txBody>
      </p:sp>
      <p:sp>
        <p:nvSpPr>
          <p:cNvPr id="100" name="文本框 99"/>
          <p:cNvSpPr txBox="1"/>
          <p:nvPr/>
        </p:nvSpPr>
        <p:spPr>
          <a:xfrm>
            <a:off x="2892425" y="2955925"/>
            <a:ext cx="5080000" cy="553720"/>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ctr">
              <a:lnSpc>
                <a:spcPct val="100000"/>
              </a:lnSpc>
              <a:buClrTx/>
              <a:buSzTx/>
              <a:buNone/>
            </a:pPr>
            <a:r>
              <a:rPr lang="zh-CN" altLang="en-US" sz="3600" dirty="0">
                <a:solidFill>
                  <a:srgbClr val="FFC000"/>
                </a:solidFill>
                <a:latin typeface="锦鲤本尊" charset="-122"/>
                <a:ea typeface="锦鲤本尊" charset="-122"/>
                <a:sym typeface="+mn-ea"/>
              </a:rPr>
              <a:t>复杂材料进行概述大意</a:t>
            </a:r>
            <a:endParaRPr lang="zh-CN" altLang="en-US" sz="3600" dirty="0">
              <a:solidFill>
                <a:srgbClr val="FFC000"/>
              </a:solidFill>
              <a:latin typeface="锦鲤本尊" charset="-122"/>
              <a:ea typeface="锦鲤本尊" charset="-122"/>
              <a:sym typeface="+mn-ea"/>
            </a:endParaRPr>
          </a:p>
        </p:txBody>
      </p:sp>
      <p:sp>
        <p:nvSpPr>
          <p:cNvPr id="2" name="文本框 1"/>
          <p:cNvSpPr txBox="1"/>
          <p:nvPr/>
        </p:nvSpPr>
        <p:spPr>
          <a:xfrm>
            <a:off x="2353310" y="4133215"/>
            <a:ext cx="7725410" cy="1107440"/>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ctr">
              <a:lnSpc>
                <a:spcPct val="100000"/>
              </a:lnSpc>
              <a:buClrTx/>
              <a:buSzTx/>
              <a:buNone/>
            </a:pPr>
            <a:r>
              <a:rPr lang="zh-CN" altLang="en-US" sz="3600" dirty="0">
                <a:solidFill>
                  <a:srgbClr val="FFC000"/>
                </a:solidFill>
                <a:latin typeface="锦鲤本尊" charset="-122"/>
                <a:ea typeface="锦鲤本尊" charset="-122"/>
                <a:sym typeface="+mn-ea"/>
              </a:rPr>
              <a:t>提炼的中心不同，概括的角度也不同。</a:t>
            </a:r>
            <a:endParaRPr lang="zh-CN" altLang="en-US" sz="3600" dirty="0">
              <a:solidFill>
                <a:srgbClr val="FFC000"/>
              </a:solidFill>
              <a:latin typeface="锦鲤本尊" charset="-122"/>
              <a:ea typeface="锦鲤本尊"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grpSp>
        <p:nvGrpSpPr>
          <p:cNvPr id="12" name="组合 11"/>
          <p:cNvGrpSpPr/>
          <p:nvPr/>
        </p:nvGrpSpPr>
        <p:grpSpPr>
          <a:xfrm>
            <a:off x="383437" y="583578"/>
            <a:ext cx="6034093" cy="615157"/>
            <a:chOff x="763914" y="595045"/>
            <a:chExt cx="6034093" cy="615157"/>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FFC0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sz="3200" b="1" dirty="0">
                  <a:solidFill>
                    <a:srgbClr val="FFC000"/>
                  </a:solidFill>
                  <a:latin typeface="锦鲤本尊" charset="-122"/>
                  <a:ea typeface="锦鲤本尊" charset="-122"/>
                </a:rPr>
                <a:t>选用</a:t>
              </a:r>
              <a:r>
                <a:rPr lang="en-US" altLang="zh-CN" sz="3200" b="1" dirty="0">
                  <a:solidFill>
                    <a:srgbClr val="FFC000"/>
                  </a:solidFill>
                  <a:latin typeface="锦鲤本尊" charset="-122"/>
                  <a:ea typeface="锦鲤本尊" charset="-122"/>
                </a:rPr>
                <a:t>—</a:t>
              </a:r>
              <a:r>
                <a:rPr lang="zh-CN" altLang="en-US" sz="3200" b="1" dirty="0">
                  <a:solidFill>
                    <a:srgbClr val="FFC000"/>
                  </a:solidFill>
                  <a:latin typeface="锦鲤本尊" charset="-122"/>
                  <a:ea typeface="锦鲤本尊" charset="-122"/>
                </a:rPr>
                <a:t>叙述要有</a:t>
              </a:r>
              <a:r>
                <a:rPr lang="zh-CN" altLang="en-US" sz="3200" b="1" dirty="0">
                  <a:solidFill>
                    <a:srgbClr val="FFFF00"/>
                  </a:solidFill>
                  <a:latin typeface="锦鲤本尊" charset="-122"/>
                  <a:ea typeface="锦鲤本尊" charset="-122"/>
                </a:rPr>
                <a:t>指向性</a:t>
              </a:r>
              <a:endParaRPr lang="zh-CN" altLang="en-US" sz="3200" b="1" dirty="0">
                <a:solidFill>
                  <a:srgbClr val="FFFF00"/>
                </a:solidFill>
                <a:latin typeface="锦鲤本尊" charset="-122"/>
                <a:ea typeface="锦鲤本尊" charset="-122"/>
              </a:endParaRPr>
            </a:p>
          </p:txBody>
        </p:sp>
      </p:grpSp>
      <p:sp>
        <p:nvSpPr>
          <p:cNvPr id="3" name="文本框 2"/>
          <p:cNvSpPr txBox="1"/>
          <p:nvPr/>
        </p:nvSpPr>
        <p:spPr>
          <a:xfrm>
            <a:off x="383540" y="1421765"/>
            <a:ext cx="11306810" cy="4707890"/>
          </a:xfrm>
          <a:prstGeom prst="rect">
            <a:avLst/>
          </a:prstGeom>
          <a:noFill/>
          <a:ln w="9525">
            <a:noFill/>
          </a:ln>
        </p:spPr>
        <p:txBody>
          <a:bodyPr wrap="square">
            <a:spAutoFit/>
          </a:bodyPr>
          <a:p>
            <a:pPr indent="266700">
              <a:lnSpc>
                <a:spcPct val="150000"/>
              </a:lnSpc>
            </a:pPr>
            <a:r>
              <a:rPr lang="en-US" altLang="zh-CN" sz="2000" b="0">
                <a:solidFill>
                  <a:schemeClr val="bg1"/>
                </a:solidFill>
                <a:latin typeface="黑体" panose="02010609060101010101" charset="-122"/>
                <a:ea typeface="黑体" panose="02010609060101010101" charset="-122"/>
                <a:cs typeface="黑体" panose="02010609060101010101" charset="-122"/>
              </a:rPr>
              <a:t> </a:t>
            </a:r>
            <a:r>
              <a:rPr sz="2000" b="0">
                <a:solidFill>
                  <a:schemeClr val="bg1"/>
                </a:solidFill>
                <a:latin typeface="黑体" panose="02010609060101010101" charset="-122"/>
                <a:ea typeface="黑体" panose="02010609060101010101" charset="-122"/>
                <a:cs typeface="黑体" panose="02010609060101010101" charset="-122"/>
              </a:rPr>
              <a:t>12月30日</a:t>
            </a:r>
            <a:r>
              <a:rPr sz="2000" b="0">
                <a:solidFill>
                  <a:srgbClr val="FFFF00"/>
                </a:solidFill>
                <a:latin typeface="黑体" panose="02010609060101010101" charset="-122"/>
                <a:ea typeface="黑体" panose="02010609060101010101" charset="-122"/>
                <a:cs typeface="黑体" panose="02010609060101010101" charset="-122"/>
              </a:rPr>
              <a:t>李文亮医生</a:t>
            </a:r>
            <a:r>
              <a:rPr sz="2000" b="0">
                <a:solidFill>
                  <a:schemeClr val="bg1"/>
                </a:solidFill>
                <a:latin typeface="黑体" panose="02010609060101010101" charset="-122"/>
                <a:ea typeface="黑体" panose="02010609060101010101" charset="-122"/>
                <a:cs typeface="黑体" panose="02010609060101010101" charset="-122"/>
              </a:rPr>
              <a:t>在微信群里，</a:t>
            </a:r>
            <a:r>
              <a:rPr sz="2000" b="0">
                <a:solidFill>
                  <a:srgbClr val="FFFF00"/>
                </a:solidFill>
                <a:latin typeface="黑体" panose="02010609060101010101" charset="-122"/>
                <a:ea typeface="黑体" panose="02010609060101010101" charset="-122"/>
                <a:cs typeface="黑体" panose="02010609060101010101" charset="-122"/>
              </a:rPr>
              <a:t>提醒大家注意防范传染病</a:t>
            </a:r>
            <a:r>
              <a:rPr sz="2000" b="0">
                <a:solidFill>
                  <a:schemeClr val="bg1"/>
                </a:solidFill>
                <a:latin typeface="黑体" panose="02010609060101010101" charset="-122"/>
                <a:ea typeface="黑体" panose="02010609060101010101" charset="-122"/>
                <a:cs typeface="黑体" panose="02010609060101010101" charset="-122"/>
              </a:rPr>
              <a:t>。在1月8日，李文亮医生也收治了一名急性青光眼患者，在治疗后的第二天开始发热，查肺部CT提示是“病毒性肺炎”，其他的各项指标都符合不明原因肺炎的标准。照顾她的家属也发热了，她的另外一个女儿也发热。李文亮医生</a:t>
            </a:r>
            <a:r>
              <a:rPr sz="2000" b="0">
                <a:solidFill>
                  <a:srgbClr val="FFFF00"/>
                </a:solidFill>
                <a:latin typeface="黑体" panose="02010609060101010101" charset="-122"/>
                <a:ea typeface="黑体" panose="02010609060101010101" charset="-122"/>
                <a:cs typeface="黑体" panose="02010609060101010101" charset="-122"/>
              </a:rPr>
              <a:t>意识</a:t>
            </a:r>
            <a:r>
              <a:rPr sz="2000" b="0">
                <a:solidFill>
                  <a:schemeClr val="bg1"/>
                </a:solidFill>
                <a:latin typeface="黑体" panose="02010609060101010101" charset="-122"/>
                <a:ea typeface="黑体" panose="02010609060101010101" charset="-122"/>
                <a:cs typeface="黑体" panose="02010609060101010101" charset="-122"/>
              </a:rPr>
              <a:t>到这是明显的人传人，于是就</a:t>
            </a:r>
            <a:r>
              <a:rPr sz="2000" b="0">
                <a:solidFill>
                  <a:srgbClr val="FFFF00"/>
                </a:solidFill>
                <a:latin typeface="黑体" panose="02010609060101010101" charset="-122"/>
                <a:ea typeface="黑体" panose="02010609060101010101" charset="-122"/>
                <a:cs typeface="黑体" panose="02010609060101010101" charset="-122"/>
              </a:rPr>
              <a:t>立即上报</a:t>
            </a:r>
            <a:r>
              <a:rPr sz="2000" b="0">
                <a:solidFill>
                  <a:schemeClr val="bg1"/>
                </a:solidFill>
                <a:latin typeface="黑体" panose="02010609060101010101" charset="-122"/>
                <a:ea typeface="黑体" panose="02010609060101010101" charset="-122"/>
                <a:cs typeface="黑体" panose="02010609060101010101" charset="-122"/>
              </a:rPr>
              <a:t>了。在病人转走的当天，李文亮医生开始咳嗽，第二天开始戴N95口罩防护，但为时已晚，在1月12日作为疑似新型冠状病毒的病例，住院进行治疗。之后一两天，同科室的同事开始出现了症状，三四天后，李文亮医生的父母也相继出现症状住院治疗了。这就是从1月2日，到1月17日整整15天，没有出现1例确诊的患者，12日住院的李文亮医生，一直等到2月1日才确诊。在1月16日，仍在说未发现人传人现象，不排除有限人传人的可能，但持续人传人的风险较低。</a:t>
            </a:r>
            <a:endParaRPr sz="2000" b="0">
              <a:solidFill>
                <a:schemeClr val="bg1"/>
              </a:solidFill>
              <a:latin typeface="黑体" panose="02010609060101010101" charset="-122"/>
              <a:ea typeface="黑体" panose="02010609060101010101" charset="-122"/>
              <a:cs typeface="黑体" panose="02010609060101010101" charset="-122"/>
            </a:endParaRPr>
          </a:p>
          <a:p>
            <a:pPr indent="266700">
              <a:lnSpc>
                <a:spcPct val="150000"/>
              </a:lnSpc>
            </a:pPr>
            <a:r>
              <a:rPr sz="2000" b="0">
                <a:solidFill>
                  <a:schemeClr val="bg1"/>
                </a:solidFill>
                <a:latin typeface="黑体" panose="02010609060101010101" charset="-122"/>
                <a:ea typeface="黑体" panose="02010609060101010101" charset="-122"/>
                <a:cs typeface="黑体" panose="02010609060101010101" charset="-122"/>
              </a:rPr>
              <a:t>2020年2月7日凌晨2点58分，李医生经全力抢救无效去世。 </a:t>
            </a:r>
            <a:endParaRPr sz="2000" b="0">
              <a:solidFill>
                <a:schemeClr val="bg1"/>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grpSp>
        <p:nvGrpSpPr>
          <p:cNvPr id="12" name="组合 11"/>
          <p:cNvGrpSpPr/>
          <p:nvPr/>
        </p:nvGrpSpPr>
        <p:grpSpPr>
          <a:xfrm>
            <a:off x="374547" y="461658"/>
            <a:ext cx="5855023" cy="674212"/>
            <a:chOff x="946159" y="496620"/>
            <a:chExt cx="5855023" cy="674212"/>
          </a:xfrm>
        </p:grpSpPr>
        <p:sp>
          <p:nvSpPr>
            <p:cNvPr id="13" name="Freeform 5"/>
            <p:cNvSpPr>
              <a:spLocks noEditPoints="1"/>
            </p:cNvSpPr>
            <p:nvPr/>
          </p:nvSpPr>
          <p:spPr bwMode="auto">
            <a:xfrm>
              <a:off x="946159" y="496620"/>
              <a:ext cx="232410" cy="398780"/>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8107" y="895242"/>
              <a:ext cx="5553075"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endParaRPr lang="en-US" altLang="zh-CN" sz="1200" dirty="0">
                <a:solidFill>
                  <a:schemeClr val="bg1"/>
                </a:solidFill>
                <a:latin typeface="微软雅黑" panose="020B0503020204020204" charset="-122"/>
                <a:ea typeface="微软雅黑" panose="020B0503020204020204" charset="-122"/>
              </a:endParaRPr>
            </a:p>
          </p:txBody>
        </p:sp>
        <p:sp>
          <p:nvSpPr>
            <p:cNvPr id="15" name="文本框 14"/>
            <p:cNvSpPr txBox="1"/>
            <p:nvPr/>
          </p:nvSpPr>
          <p:spPr>
            <a:xfrm>
              <a:off x="1248107" y="595045"/>
              <a:ext cx="3505200" cy="398780"/>
            </a:xfrm>
            <a:prstGeom prst="rect">
              <a:avLst/>
            </a:prstGeom>
            <a:noFill/>
          </p:spPr>
          <p:txBody>
            <a:bodyPr wrap="square" rtlCol="0">
              <a:spAutoFit/>
            </a:bodyPr>
            <a:lstStyle/>
            <a:p>
              <a:r>
                <a:rPr lang="zh-CN" altLang="zh-CN" sz="2000" dirty="0">
                  <a:solidFill>
                    <a:schemeClr val="accent4">
                      <a:lumMod val="60000"/>
                      <a:lumOff val="40000"/>
                    </a:schemeClr>
                  </a:solidFill>
                  <a:latin typeface="锐字驰黑武汉N95 中粗" panose="02020300000000000000" charset="-122"/>
                  <a:ea typeface="锐字驰黑武汉N95 中粗" panose="02020300000000000000" charset="-122"/>
                </a:rPr>
                <a:t>写作讲评</a:t>
              </a:r>
              <a:endParaRPr lang="zh-CN" altLang="zh-CN" sz="2000" dirty="0">
                <a:solidFill>
                  <a:schemeClr val="accent4">
                    <a:lumMod val="60000"/>
                    <a:lumOff val="40000"/>
                  </a:schemeClr>
                </a:solidFill>
                <a:latin typeface="锐字驰黑武汉N95 中粗" panose="02020300000000000000" charset="-122"/>
                <a:ea typeface="锐字驰黑武汉N95 中粗" panose="02020300000000000000" charset="-122"/>
              </a:endParaRPr>
            </a:p>
          </p:txBody>
        </p:sp>
      </p:grpSp>
      <p:grpSp>
        <p:nvGrpSpPr>
          <p:cNvPr id="7" name="组合 6"/>
          <p:cNvGrpSpPr/>
          <p:nvPr/>
        </p:nvGrpSpPr>
        <p:grpSpPr>
          <a:xfrm>
            <a:off x="4288194" y="722786"/>
            <a:ext cx="3516551" cy="5366864"/>
            <a:chOff x="6417016" y="1866900"/>
            <a:chExt cx="5517136" cy="8420100"/>
          </a:xfrm>
        </p:grpSpPr>
        <p:cxnSp>
          <p:nvCxnSpPr>
            <p:cNvPr id="8" name="Straight Connector 105"/>
            <p:cNvCxnSpPr/>
            <p:nvPr/>
          </p:nvCxnSpPr>
          <p:spPr>
            <a:xfrm>
              <a:off x="9143999" y="7855742"/>
              <a:ext cx="0" cy="2431258"/>
            </a:xfrm>
            <a:prstGeom prst="line">
              <a:avLst/>
            </a:prstGeom>
            <a:ln w="38100">
              <a:solidFill>
                <a:schemeClr val="tx1">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102"/>
            <p:cNvCxnSpPr/>
            <p:nvPr/>
          </p:nvCxnSpPr>
          <p:spPr>
            <a:xfrm>
              <a:off x="9143999" y="4900117"/>
              <a:ext cx="0" cy="1404405"/>
            </a:xfrm>
            <a:prstGeom prst="line">
              <a:avLst/>
            </a:prstGeom>
            <a:ln w="38100">
              <a:solidFill>
                <a:schemeClr val="tx1">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85"/>
            <p:cNvCxnSpPr/>
            <p:nvPr/>
          </p:nvCxnSpPr>
          <p:spPr>
            <a:xfrm>
              <a:off x="9143999" y="3521589"/>
              <a:ext cx="0" cy="1389294"/>
            </a:xfrm>
            <a:prstGeom prst="line">
              <a:avLst/>
            </a:prstGeom>
            <a:ln w="38100">
              <a:solidFill>
                <a:schemeClr val="tx1">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6"/>
            <p:cNvCxnSpPr/>
            <p:nvPr/>
          </p:nvCxnSpPr>
          <p:spPr>
            <a:xfrm>
              <a:off x="9143999" y="1866900"/>
              <a:ext cx="0" cy="1573725"/>
            </a:xfrm>
            <a:prstGeom prst="line">
              <a:avLst/>
            </a:prstGeom>
            <a:ln w="38100">
              <a:solidFill>
                <a:schemeClr val="tx1">
                  <a:lumMod val="20000"/>
                  <a:lumOff val="80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16" name="Group 107"/>
            <p:cNvGrpSpPr/>
            <p:nvPr/>
          </p:nvGrpSpPr>
          <p:grpSpPr>
            <a:xfrm>
              <a:off x="6417020" y="2733068"/>
              <a:ext cx="2888905" cy="1415113"/>
              <a:chOff x="6417020" y="2733068"/>
              <a:chExt cx="2888905" cy="1415113"/>
            </a:xfrm>
          </p:grpSpPr>
          <p:cxnSp>
            <p:nvCxnSpPr>
              <p:cNvPr id="34" name="Straight Connector 8"/>
              <p:cNvCxnSpPr/>
              <p:nvPr/>
            </p:nvCxnSpPr>
            <p:spPr>
              <a:xfrm flipH="1">
                <a:off x="7832131" y="3440625"/>
                <a:ext cx="1311868" cy="0"/>
              </a:xfrm>
              <a:prstGeom prst="line">
                <a:avLst/>
              </a:prstGeom>
              <a:ln w="38100" cap="sq">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5" name="Oval 11"/>
              <p:cNvSpPr/>
              <p:nvPr/>
            </p:nvSpPr>
            <p:spPr>
              <a:xfrm>
                <a:off x="6417020" y="2733068"/>
                <a:ext cx="1415113" cy="1415113"/>
              </a:xfrm>
              <a:prstGeom prst="ellipse">
                <a:avLst/>
              </a:prstGeom>
              <a:solidFill>
                <a:srgbClr val="D1923E"/>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a:r>
                  <a:rPr lang="zh-CN" altLang="uk-UA" b="1">
                    <a:solidFill>
                      <a:schemeClr val="tx1"/>
                    </a:solidFill>
                    <a:effectLst/>
                    <a:latin typeface="锐字驰黑武汉N95 中粗" panose="02020300000000000000" charset="-122"/>
                    <a:ea typeface="锐字驰黑武汉N95 中粗" panose="02020300000000000000" charset="-122"/>
                  </a:rPr>
                  <a:t>搜集</a:t>
                </a:r>
                <a:endParaRPr lang="zh-CN" altLang="uk-UA" b="1">
                  <a:solidFill>
                    <a:schemeClr val="tx1"/>
                  </a:solidFill>
                  <a:effectLst/>
                  <a:latin typeface="锐字驰黑武汉N95 中粗" panose="02020300000000000000" charset="-122"/>
                  <a:ea typeface="锐字驰黑武汉N95 中粗" panose="02020300000000000000" charset="-122"/>
                </a:endParaRPr>
              </a:p>
            </p:txBody>
          </p:sp>
          <p:sp>
            <p:nvSpPr>
              <p:cNvPr id="36" name="Oval 82"/>
              <p:cNvSpPr/>
              <p:nvPr/>
            </p:nvSpPr>
            <p:spPr>
              <a:xfrm>
                <a:off x="8982073" y="3278697"/>
                <a:ext cx="323852" cy="323852"/>
              </a:xfrm>
              <a:prstGeom prst="ellipse">
                <a:avLst/>
              </a:prstGeom>
              <a:solidFill>
                <a:schemeClr val="tx1"/>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solidFill>
                    <a:schemeClr val="bg1"/>
                  </a:solidFill>
                </a:endParaRPr>
              </a:p>
            </p:txBody>
          </p:sp>
        </p:grpSp>
        <p:grpSp>
          <p:nvGrpSpPr>
            <p:cNvPr id="17" name="Group 108"/>
            <p:cNvGrpSpPr/>
            <p:nvPr/>
          </p:nvGrpSpPr>
          <p:grpSpPr>
            <a:xfrm>
              <a:off x="8982073" y="4204462"/>
              <a:ext cx="2952079" cy="1415113"/>
              <a:chOff x="8982073" y="4204462"/>
              <a:chExt cx="2952079" cy="1415113"/>
            </a:xfrm>
          </p:grpSpPr>
          <p:cxnSp>
            <p:nvCxnSpPr>
              <p:cNvPr id="31" name="Straight Connector 93"/>
              <p:cNvCxnSpPr/>
              <p:nvPr/>
            </p:nvCxnSpPr>
            <p:spPr>
              <a:xfrm flipH="1">
                <a:off x="9224962" y="4910883"/>
                <a:ext cx="1311868" cy="0"/>
              </a:xfrm>
              <a:prstGeom prst="line">
                <a:avLst/>
              </a:prstGeom>
              <a:ln w="38100" cap="sq">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2" name="Oval 35"/>
              <p:cNvSpPr/>
              <p:nvPr/>
            </p:nvSpPr>
            <p:spPr>
              <a:xfrm>
                <a:off x="10519039" y="4204462"/>
                <a:ext cx="1415113" cy="1415113"/>
              </a:xfrm>
              <a:prstGeom prst="ellipse">
                <a:avLst/>
              </a:prstGeom>
              <a:solidFill>
                <a:srgbClr val="D1923E"/>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uk-UA" b="1">
                    <a:solidFill>
                      <a:schemeClr val="tx1"/>
                    </a:solidFill>
                    <a:effectLst/>
                    <a:latin typeface="锐字驰黑武汉N95 中粗" panose="02020300000000000000" charset="-122"/>
                    <a:ea typeface="锐字驰黑武汉N95 中粗" panose="02020300000000000000" charset="-122"/>
                  </a:rPr>
                  <a:t>选材</a:t>
                </a:r>
                <a:endParaRPr lang="zh-CN" altLang="uk-UA" b="1">
                  <a:solidFill>
                    <a:schemeClr val="tx1"/>
                  </a:solidFill>
                  <a:effectLst/>
                  <a:latin typeface="锐字驰黑武汉N95 中粗" panose="02020300000000000000" charset="-122"/>
                  <a:ea typeface="锐字驰黑武汉N95 中粗" panose="02020300000000000000" charset="-122"/>
                </a:endParaRPr>
              </a:p>
            </p:txBody>
          </p:sp>
          <p:sp>
            <p:nvSpPr>
              <p:cNvPr id="33" name="Oval 87"/>
              <p:cNvSpPr/>
              <p:nvPr/>
            </p:nvSpPr>
            <p:spPr>
              <a:xfrm>
                <a:off x="8982073" y="4750091"/>
                <a:ext cx="323852" cy="323852"/>
              </a:xfrm>
              <a:prstGeom prst="ellipse">
                <a:avLst/>
              </a:prstGeom>
              <a:solidFill>
                <a:schemeClr val="tx1"/>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solidFill>
                    <a:schemeClr val="bg1"/>
                  </a:solidFill>
                </a:endParaRPr>
              </a:p>
            </p:txBody>
          </p:sp>
        </p:grpSp>
        <p:cxnSp>
          <p:nvCxnSpPr>
            <p:cNvPr id="18" name="Straight Connector 94"/>
            <p:cNvCxnSpPr/>
            <p:nvPr/>
          </p:nvCxnSpPr>
          <p:spPr>
            <a:xfrm>
              <a:off x="9143999" y="6466448"/>
              <a:ext cx="0" cy="1389294"/>
            </a:xfrm>
            <a:prstGeom prst="line">
              <a:avLst/>
            </a:prstGeom>
            <a:ln w="38100">
              <a:solidFill>
                <a:schemeClr val="tx1">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19" name="Group 109"/>
            <p:cNvGrpSpPr/>
            <p:nvPr/>
          </p:nvGrpSpPr>
          <p:grpSpPr>
            <a:xfrm>
              <a:off x="6417016" y="5682778"/>
              <a:ext cx="2888909" cy="1415113"/>
              <a:chOff x="6417016" y="5682778"/>
              <a:chExt cx="2888909" cy="1415113"/>
            </a:xfrm>
          </p:grpSpPr>
          <p:sp>
            <p:nvSpPr>
              <p:cNvPr id="28" name="Oval 46"/>
              <p:cNvSpPr/>
              <p:nvPr/>
            </p:nvSpPr>
            <p:spPr>
              <a:xfrm>
                <a:off x="6417016" y="5682778"/>
                <a:ext cx="1415115" cy="1415113"/>
              </a:xfrm>
              <a:prstGeom prst="ellipse">
                <a:avLst/>
              </a:prstGeom>
              <a:solidFill>
                <a:srgbClr val="D1923E"/>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uk-UA" b="1">
                    <a:solidFill>
                      <a:schemeClr val="tx1"/>
                    </a:solidFill>
                    <a:effectLst/>
                    <a:latin typeface="锐字驰黑武汉N95 中粗" panose="02020300000000000000" charset="-122"/>
                    <a:ea typeface="锐字驰黑武汉N95 中粗" panose="02020300000000000000" charset="-122"/>
                  </a:rPr>
                  <a:t>提取</a:t>
                </a:r>
                <a:endParaRPr lang="zh-CN" altLang="uk-UA" b="1">
                  <a:solidFill>
                    <a:schemeClr val="tx1"/>
                  </a:solidFill>
                  <a:effectLst/>
                  <a:latin typeface="锐字驰黑武汉N95 中粗" panose="02020300000000000000" charset="-122"/>
                  <a:ea typeface="锐字驰黑武汉N95 中粗" panose="02020300000000000000" charset="-122"/>
                </a:endParaRPr>
              </a:p>
            </p:txBody>
          </p:sp>
          <p:cxnSp>
            <p:nvCxnSpPr>
              <p:cNvPr id="29" name="Straight Connector 95"/>
              <p:cNvCxnSpPr/>
              <p:nvPr/>
            </p:nvCxnSpPr>
            <p:spPr>
              <a:xfrm flipH="1">
                <a:off x="7832131" y="6385484"/>
                <a:ext cx="1311868" cy="0"/>
              </a:xfrm>
              <a:prstGeom prst="line">
                <a:avLst/>
              </a:prstGeom>
              <a:ln w="38100" cap="sq">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0" name="Oval 97"/>
              <p:cNvSpPr/>
              <p:nvPr/>
            </p:nvSpPr>
            <p:spPr>
              <a:xfrm>
                <a:off x="8982073" y="6223556"/>
                <a:ext cx="323852" cy="323852"/>
              </a:xfrm>
              <a:prstGeom prst="ellipse">
                <a:avLst/>
              </a:prstGeom>
              <a:solidFill>
                <a:schemeClr val="tx1"/>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solidFill>
                    <a:schemeClr val="bg1"/>
                  </a:solidFill>
                </a:endParaRPr>
              </a:p>
            </p:txBody>
          </p:sp>
        </p:grpSp>
        <p:grpSp>
          <p:nvGrpSpPr>
            <p:cNvPr id="20" name="Group 110"/>
            <p:cNvGrpSpPr/>
            <p:nvPr/>
          </p:nvGrpSpPr>
          <p:grpSpPr>
            <a:xfrm>
              <a:off x="8982073" y="7154173"/>
              <a:ext cx="2952079" cy="1415113"/>
              <a:chOff x="8982073" y="7154173"/>
              <a:chExt cx="2952079" cy="1415113"/>
            </a:xfrm>
          </p:grpSpPr>
          <p:cxnSp>
            <p:nvCxnSpPr>
              <p:cNvPr id="25" name="Straight Connector 104"/>
              <p:cNvCxnSpPr/>
              <p:nvPr/>
            </p:nvCxnSpPr>
            <p:spPr>
              <a:xfrm flipH="1">
                <a:off x="9224962" y="7855742"/>
                <a:ext cx="1311868" cy="0"/>
              </a:xfrm>
              <a:prstGeom prst="line">
                <a:avLst/>
              </a:prstGeom>
              <a:ln w="38100" cap="sq">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6" name="Oval 74"/>
              <p:cNvSpPr/>
              <p:nvPr/>
            </p:nvSpPr>
            <p:spPr>
              <a:xfrm>
                <a:off x="10519039" y="7154173"/>
                <a:ext cx="1415113" cy="1415113"/>
              </a:xfrm>
              <a:prstGeom prst="ellipse">
                <a:avLst/>
              </a:prstGeom>
              <a:solidFill>
                <a:srgbClr val="D1923E"/>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uk-UA" b="1">
                    <a:solidFill>
                      <a:schemeClr val="tx1"/>
                    </a:solidFill>
                    <a:effectLst/>
                    <a:latin typeface="锐字驰黑武汉N95 中粗" panose="02020300000000000000" charset="-122"/>
                    <a:ea typeface="锐字驰黑武汉N95 中粗" panose="02020300000000000000" charset="-122"/>
                  </a:rPr>
                  <a:t>论述</a:t>
                </a:r>
                <a:endParaRPr lang="zh-CN" altLang="uk-UA" b="1">
                  <a:solidFill>
                    <a:schemeClr val="tx1"/>
                  </a:solidFill>
                  <a:effectLst/>
                  <a:latin typeface="锐字驰黑武汉N95 中粗" panose="02020300000000000000" charset="-122"/>
                  <a:ea typeface="锐字驰黑武汉N95 中粗" panose="02020300000000000000" charset="-122"/>
                </a:endParaRPr>
              </a:p>
            </p:txBody>
          </p:sp>
          <p:sp>
            <p:nvSpPr>
              <p:cNvPr id="27" name="Oval 100"/>
              <p:cNvSpPr/>
              <p:nvPr/>
            </p:nvSpPr>
            <p:spPr>
              <a:xfrm>
                <a:off x="8982073" y="7694950"/>
                <a:ext cx="323852" cy="323852"/>
              </a:xfrm>
              <a:prstGeom prst="ellipse">
                <a:avLst/>
              </a:prstGeom>
              <a:solidFill>
                <a:schemeClr val="tx1"/>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solidFill>
                    <a:schemeClr val="bg1"/>
                  </a:solidFill>
                </a:endParaRPr>
              </a:p>
            </p:txBody>
          </p:sp>
        </p:grpSp>
        <p:cxnSp>
          <p:nvCxnSpPr>
            <p:cNvPr id="21" name="Straight Connector 9"/>
            <p:cNvCxnSpPr>
              <a:stCxn id="36" idx="6"/>
            </p:cNvCxnSpPr>
            <p:nvPr/>
          </p:nvCxnSpPr>
          <p:spPr>
            <a:xfrm>
              <a:off x="9305925" y="3440623"/>
              <a:ext cx="377038" cy="0"/>
            </a:xfrm>
            <a:prstGeom prst="line">
              <a:avLst/>
            </a:prstGeom>
            <a:ln w="38100">
              <a:solidFill>
                <a:schemeClr val="tx1">
                  <a:lumMod val="20000"/>
                  <a:lumOff val="8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2" name="Straight Connector 62"/>
            <p:cNvCxnSpPr/>
            <p:nvPr/>
          </p:nvCxnSpPr>
          <p:spPr>
            <a:xfrm flipH="1">
              <a:off x="8605036" y="4910882"/>
              <a:ext cx="377038" cy="0"/>
            </a:xfrm>
            <a:prstGeom prst="line">
              <a:avLst/>
            </a:prstGeom>
            <a:ln w="38100">
              <a:solidFill>
                <a:schemeClr val="tx1">
                  <a:lumMod val="20000"/>
                  <a:lumOff val="8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67"/>
            <p:cNvCxnSpPr/>
            <p:nvPr/>
          </p:nvCxnSpPr>
          <p:spPr>
            <a:xfrm>
              <a:off x="9305925" y="6391709"/>
              <a:ext cx="377038" cy="0"/>
            </a:xfrm>
            <a:prstGeom prst="line">
              <a:avLst/>
            </a:prstGeom>
            <a:ln w="38100">
              <a:solidFill>
                <a:schemeClr val="tx1">
                  <a:lumMod val="20000"/>
                  <a:lumOff val="8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4" name="Straight Connector 69"/>
            <p:cNvCxnSpPr/>
            <p:nvPr/>
          </p:nvCxnSpPr>
          <p:spPr>
            <a:xfrm flipH="1">
              <a:off x="8605036" y="7860151"/>
              <a:ext cx="377038" cy="0"/>
            </a:xfrm>
            <a:prstGeom prst="line">
              <a:avLst/>
            </a:prstGeom>
            <a:ln w="38100">
              <a:solidFill>
                <a:schemeClr val="tx1">
                  <a:lumMod val="20000"/>
                  <a:lumOff val="80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
        <p:nvSpPr>
          <p:cNvPr id="37" name="Text Placeholder 32"/>
          <p:cNvSpPr txBox="1"/>
          <p:nvPr/>
        </p:nvSpPr>
        <p:spPr>
          <a:xfrm>
            <a:off x="2045040" y="797507"/>
            <a:ext cx="2243073" cy="103096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800" b="1" dirty="0">
                <a:solidFill>
                  <a:srgbClr val="FFFF00"/>
                </a:solidFill>
                <a:latin typeface="锐字驰黑武汉N95 中粗" panose="02020300000000000000" charset="-122"/>
                <a:ea typeface="锐字驰黑武汉N95 中粗" panose="02020300000000000000" charset="-122"/>
              </a:rPr>
              <a:t>典型人物、事例</a:t>
            </a:r>
            <a:endParaRPr lang="zh-CN" altLang="en-US" sz="1800" b="1" dirty="0">
              <a:solidFill>
                <a:srgbClr val="FFFF00"/>
              </a:solidFill>
              <a:latin typeface="锐字驰黑武汉N95 中粗" panose="02020300000000000000" charset="-122"/>
              <a:ea typeface="锐字驰黑武汉N95 中粗" panose="02020300000000000000" charset="-122"/>
            </a:endParaRPr>
          </a:p>
          <a:p>
            <a:pPr marL="0" indent="0" algn="ctr">
              <a:lnSpc>
                <a:spcPct val="120000"/>
              </a:lnSpc>
              <a:buNone/>
            </a:pPr>
            <a:r>
              <a:rPr lang="zh-CN" altLang="en-US" sz="1800" b="1" dirty="0">
                <a:solidFill>
                  <a:srgbClr val="FFFF00"/>
                </a:solidFill>
                <a:latin typeface="锐字驰黑武汉N95 中粗" panose="02020300000000000000" charset="-122"/>
                <a:ea typeface="锐字驰黑武汉N95 中粗" panose="02020300000000000000" charset="-122"/>
              </a:rPr>
              <a:t>触动、震撼（正面）</a:t>
            </a:r>
            <a:endParaRPr lang="zh-CN" altLang="en-US" sz="1800" b="1" dirty="0">
              <a:solidFill>
                <a:srgbClr val="FFFF00"/>
              </a:solidFill>
              <a:latin typeface="锐字驰黑武汉N95 中粗" panose="02020300000000000000" charset="-122"/>
              <a:ea typeface="锐字驰黑武汉N95 中粗" panose="02020300000000000000" charset="-122"/>
            </a:endParaRPr>
          </a:p>
        </p:txBody>
      </p:sp>
      <p:sp>
        <p:nvSpPr>
          <p:cNvPr id="38" name="Text Placeholder 32"/>
          <p:cNvSpPr txBox="1"/>
          <p:nvPr/>
        </p:nvSpPr>
        <p:spPr>
          <a:xfrm>
            <a:off x="3505835" y="3835400"/>
            <a:ext cx="782320" cy="22098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l">
              <a:lnSpc>
                <a:spcPct val="100000"/>
              </a:lnSpc>
              <a:buClrTx/>
              <a:buSzTx/>
              <a:buNone/>
            </a:pPr>
            <a:r>
              <a:rPr lang="zh-CN" altLang="en-US" sz="1800" dirty="0">
                <a:solidFill>
                  <a:srgbClr val="FFFF00"/>
                </a:solidFill>
                <a:latin typeface="锐字驰黑武汉N95 中粗" panose="02020300000000000000" charset="-122"/>
                <a:ea typeface="锐字驰黑武汉N95 中粗" panose="02020300000000000000" charset="-122"/>
                <a:sym typeface="+mn-ea"/>
              </a:rPr>
              <a:t>多角度</a:t>
            </a:r>
            <a:endParaRPr lang="zh-CN" altLang="en-US" sz="1800" dirty="0">
              <a:solidFill>
                <a:srgbClr val="FFFF00"/>
              </a:solidFill>
              <a:latin typeface="锐字驰黑武汉N95 中粗" panose="02020300000000000000" charset="-122"/>
              <a:ea typeface="锐字驰黑武汉N95 中粗" panose="02020300000000000000" charset="-122"/>
              <a:sym typeface="+mn-ea"/>
            </a:endParaRPr>
          </a:p>
        </p:txBody>
      </p:sp>
      <p:sp>
        <p:nvSpPr>
          <p:cNvPr id="39" name="Text Placeholder 32"/>
          <p:cNvSpPr txBox="1"/>
          <p:nvPr/>
        </p:nvSpPr>
        <p:spPr>
          <a:xfrm>
            <a:off x="7499985" y="1960245"/>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转引材料</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
        <p:nvSpPr>
          <p:cNvPr id="2" name="左大括号 1"/>
          <p:cNvSpPr/>
          <p:nvPr/>
        </p:nvSpPr>
        <p:spPr>
          <a:xfrm>
            <a:off x="8506460" y="1515745"/>
            <a:ext cx="75565" cy="1105535"/>
          </a:xfrm>
          <a:prstGeom prst="leftBrace">
            <a:avLst/>
          </a:prstGeom>
        </p:spPr>
        <p:style>
          <a:lnRef idx="1">
            <a:schemeClr val="accent4"/>
          </a:lnRef>
          <a:fillRef idx="0">
            <a:schemeClr val="accent4"/>
          </a:fillRef>
          <a:effectRef idx="0">
            <a:schemeClr val="accent4"/>
          </a:effectRef>
          <a:fontRef idx="minor">
            <a:schemeClr val="tx1"/>
          </a:fontRef>
        </p:style>
        <p:txBody>
          <a:bodyPr rtlCol="0" anchor="ctr"/>
          <a:p>
            <a:pPr algn="ctr"/>
            <a:endParaRPr lang="zh-CN" altLang="en-US"/>
          </a:p>
        </p:txBody>
      </p:sp>
      <p:sp>
        <p:nvSpPr>
          <p:cNvPr id="3" name="Text Placeholder 32"/>
          <p:cNvSpPr txBox="1"/>
          <p:nvPr/>
        </p:nvSpPr>
        <p:spPr>
          <a:xfrm>
            <a:off x="8620125" y="1386840"/>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位置</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
        <p:nvSpPr>
          <p:cNvPr id="5" name="Text Placeholder 32"/>
          <p:cNvSpPr txBox="1"/>
          <p:nvPr/>
        </p:nvSpPr>
        <p:spPr>
          <a:xfrm>
            <a:off x="8639175" y="2446655"/>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优化</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
        <p:nvSpPr>
          <p:cNvPr id="6" name="左大括号 5"/>
          <p:cNvSpPr/>
          <p:nvPr/>
        </p:nvSpPr>
        <p:spPr>
          <a:xfrm>
            <a:off x="9211310" y="1103630"/>
            <a:ext cx="76200" cy="782955"/>
          </a:xfrm>
          <a:prstGeom prst="leftBrace">
            <a:avLst/>
          </a:prstGeom>
        </p:spPr>
        <p:style>
          <a:lnRef idx="1">
            <a:schemeClr val="accent4"/>
          </a:lnRef>
          <a:fillRef idx="0">
            <a:schemeClr val="accent4"/>
          </a:fillRef>
          <a:effectRef idx="0">
            <a:schemeClr val="accent4"/>
          </a:effectRef>
          <a:fontRef idx="minor">
            <a:schemeClr val="tx1"/>
          </a:fontRef>
        </p:style>
        <p:txBody>
          <a:bodyPr rtlCol="0" anchor="ctr"/>
          <a:p>
            <a:pPr algn="ctr"/>
            <a:endParaRPr lang="zh-CN" altLang="en-US"/>
          </a:p>
        </p:txBody>
      </p:sp>
      <p:sp>
        <p:nvSpPr>
          <p:cNvPr id="41" name="Text Placeholder 32"/>
          <p:cNvSpPr txBox="1"/>
          <p:nvPr/>
        </p:nvSpPr>
        <p:spPr>
          <a:xfrm>
            <a:off x="9406890" y="958850"/>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开头</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
        <p:nvSpPr>
          <p:cNvPr id="42" name="Text Placeholder 32"/>
          <p:cNvSpPr txBox="1"/>
          <p:nvPr/>
        </p:nvSpPr>
        <p:spPr>
          <a:xfrm>
            <a:off x="9406890" y="1777365"/>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中间</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
        <p:nvSpPr>
          <p:cNvPr id="43" name="右箭头 42"/>
          <p:cNvSpPr/>
          <p:nvPr/>
        </p:nvSpPr>
        <p:spPr>
          <a:xfrm>
            <a:off x="9211310" y="2537460"/>
            <a:ext cx="230505" cy="76200"/>
          </a:xfrm>
          <a:prstGeom prst="rightArrow">
            <a:avLst/>
          </a:prstGeom>
          <a:ln w="6350"/>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46" name="右大括号 45"/>
          <p:cNvSpPr/>
          <p:nvPr/>
        </p:nvSpPr>
        <p:spPr>
          <a:xfrm>
            <a:off x="1865630" y="3499485"/>
            <a:ext cx="111760" cy="912495"/>
          </a:xfrm>
          <a:prstGeom prst="rightBrace">
            <a:avLst/>
          </a:prstGeom>
        </p:spPr>
        <p:style>
          <a:lnRef idx="1">
            <a:schemeClr val="accent4"/>
          </a:lnRef>
          <a:fillRef idx="0">
            <a:schemeClr val="accent4"/>
          </a:fillRef>
          <a:effectRef idx="0">
            <a:schemeClr val="accent4"/>
          </a:effectRef>
          <a:fontRef idx="minor">
            <a:schemeClr val="tx1"/>
          </a:fontRef>
        </p:style>
        <p:txBody>
          <a:bodyPr rtlCol="0" anchor="ctr"/>
          <a:p>
            <a:pPr algn="ctr"/>
            <a:endParaRPr lang="zh-CN" altLang="en-US"/>
          </a:p>
        </p:txBody>
      </p:sp>
      <p:sp>
        <p:nvSpPr>
          <p:cNvPr id="47" name="左箭头 46"/>
          <p:cNvSpPr/>
          <p:nvPr/>
        </p:nvSpPr>
        <p:spPr>
          <a:xfrm>
            <a:off x="3183890" y="3908425"/>
            <a:ext cx="212725" cy="75565"/>
          </a:xfrm>
          <a:prstGeom prst="lef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48" name="Text Placeholder 32"/>
          <p:cNvSpPr txBox="1"/>
          <p:nvPr/>
        </p:nvSpPr>
        <p:spPr>
          <a:xfrm>
            <a:off x="2157095" y="3830955"/>
            <a:ext cx="1137920" cy="22098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l">
              <a:lnSpc>
                <a:spcPct val="100000"/>
              </a:lnSpc>
              <a:buClrTx/>
              <a:buSzTx/>
              <a:buNone/>
            </a:pPr>
            <a:r>
              <a:rPr lang="zh-CN" altLang="en-US" sz="1800" dirty="0">
                <a:solidFill>
                  <a:srgbClr val="FFFF00"/>
                </a:solidFill>
                <a:latin typeface="锐字驰黑武汉N95 中粗" panose="02020300000000000000" charset="-122"/>
                <a:ea typeface="锐字驰黑武汉N95 中粗" panose="02020300000000000000" charset="-122"/>
                <a:sym typeface="+mn-ea"/>
              </a:rPr>
              <a:t>中心论点</a:t>
            </a:r>
            <a:endParaRPr lang="zh-CN" altLang="en-US" sz="1800" dirty="0">
              <a:solidFill>
                <a:srgbClr val="FFFF00"/>
              </a:solidFill>
              <a:latin typeface="锐字驰黑武汉N95 中粗" panose="02020300000000000000" charset="-122"/>
              <a:ea typeface="锐字驰黑武汉N95 中粗" panose="02020300000000000000" charset="-122"/>
              <a:sym typeface="+mn-ea"/>
            </a:endParaRPr>
          </a:p>
        </p:txBody>
      </p:sp>
      <p:sp>
        <p:nvSpPr>
          <p:cNvPr id="49" name="Text Placeholder 32"/>
          <p:cNvSpPr txBox="1"/>
          <p:nvPr/>
        </p:nvSpPr>
        <p:spPr>
          <a:xfrm>
            <a:off x="426085" y="3385820"/>
            <a:ext cx="1520190"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l">
              <a:lnSpc>
                <a:spcPct val="100000"/>
              </a:lnSpc>
              <a:buClrTx/>
              <a:buSzTx/>
              <a:buNone/>
            </a:pPr>
            <a:r>
              <a:rPr lang="zh-CN" altLang="en-US" sz="1800" dirty="0">
                <a:solidFill>
                  <a:srgbClr val="FFFF00"/>
                </a:solidFill>
                <a:latin typeface="锐字驰黑武汉N95 中粗" panose="02020300000000000000" charset="-122"/>
                <a:ea typeface="锐字驰黑武汉N95 中粗" panose="02020300000000000000" charset="-122"/>
                <a:sym typeface="+mn-ea"/>
              </a:rPr>
              <a:t>有且只有一个</a:t>
            </a:r>
            <a:endParaRPr lang="zh-CN" altLang="en-US" sz="1800" dirty="0">
              <a:solidFill>
                <a:srgbClr val="FFFF00"/>
              </a:solidFill>
              <a:latin typeface="锐字驰黑武汉N95 中粗" panose="02020300000000000000" charset="-122"/>
              <a:ea typeface="锐字驰黑武汉N95 中粗" panose="02020300000000000000" charset="-122"/>
              <a:sym typeface="+mn-ea"/>
            </a:endParaRPr>
          </a:p>
        </p:txBody>
      </p:sp>
      <p:sp>
        <p:nvSpPr>
          <p:cNvPr id="50" name="Text Placeholder 32"/>
          <p:cNvSpPr txBox="1"/>
          <p:nvPr/>
        </p:nvSpPr>
        <p:spPr>
          <a:xfrm>
            <a:off x="1298575" y="4323715"/>
            <a:ext cx="56705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l">
              <a:lnSpc>
                <a:spcPct val="100000"/>
              </a:lnSpc>
              <a:buClrTx/>
              <a:buSzTx/>
              <a:buNone/>
            </a:pPr>
            <a:r>
              <a:rPr lang="zh-CN" altLang="en-US" sz="1800" dirty="0">
                <a:solidFill>
                  <a:srgbClr val="FFFF00"/>
                </a:solidFill>
                <a:latin typeface="锐字驰黑武汉N95 中粗" panose="02020300000000000000" charset="-122"/>
                <a:ea typeface="锐字驰黑武汉N95 中粗" panose="02020300000000000000" charset="-122"/>
                <a:sym typeface="+mn-ea"/>
              </a:rPr>
              <a:t>明晰</a:t>
            </a:r>
            <a:endParaRPr lang="zh-CN" altLang="en-US" sz="1800" dirty="0">
              <a:solidFill>
                <a:srgbClr val="FFFF00"/>
              </a:solidFill>
              <a:latin typeface="锐字驰黑武汉N95 中粗" panose="02020300000000000000" charset="-122"/>
              <a:ea typeface="锐字驰黑武汉N95 中粗" panose="02020300000000000000" charset="-122"/>
              <a:sym typeface="+mn-ea"/>
            </a:endParaRPr>
          </a:p>
        </p:txBody>
      </p:sp>
      <p:sp>
        <p:nvSpPr>
          <p:cNvPr id="51" name="右大括号 50"/>
          <p:cNvSpPr/>
          <p:nvPr/>
        </p:nvSpPr>
        <p:spPr>
          <a:xfrm>
            <a:off x="1094740" y="4113530"/>
            <a:ext cx="106680" cy="636905"/>
          </a:xfrm>
          <a:prstGeom prst="rightBrace">
            <a:avLst/>
          </a:prstGeom>
        </p:spPr>
        <p:style>
          <a:lnRef idx="1">
            <a:schemeClr val="accent4"/>
          </a:lnRef>
          <a:fillRef idx="0">
            <a:schemeClr val="accent4"/>
          </a:fillRef>
          <a:effectRef idx="0">
            <a:schemeClr val="accent4"/>
          </a:effectRef>
          <a:fontRef idx="minor">
            <a:schemeClr val="tx1"/>
          </a:fontRef>
        </p:style>
        <p:txBody>
          <a:bodyPr rtlCol="0" anchor="ctr"/>
          <a:p>
            <a:pPr algn="ctr"/>
            <a:endParaRPr lang="zh-CN" altLang="en-US"/>
          </a:p>
        </p:txBody>
      </p:sp>
      <p:sp>
        <p:nvSpPr>
          <p:cNvPr id="52" name="Text Placeholder 32"/>
          <p:cNvSpPr txBox="1"/>
          <p:nvPr/>
        </p:nvSpPr>
        <p:spPr>
          <a:xfrm>
            <a:off x="312420" y="3983990"/>
            <a:ext cx="1024255" cy="22606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l">
              <a:lnSpc>
                <a:spcPct val="100000"/>
              </a:lnSpc>
              <a:buClrTx/>
              <a:buSzTx/>
              <a:buNone/>
            </a:pPr>
            <a:r>
              <a:rPr lang="zh-CN" altLang="en-US" sz="1800" dirty="0">
                <a:solidFill>
                  <a:srgbClr val="FFFF00"/>
                </a:solidFill>
                <a:latin typeface="锐字驰黑武汉N95 中粗" panose="02020300000000000000" charset="-122"/>
                <a:ea typeface="锐字驰黑武汉N95 中粗" panose="02020300000000000000" charset="-122"/>
                <a:sym typeface="+mn-ea"/>
              </a:rPr>
              <a:t>不空洞</a:t>
            </a:r>
            <a:endParaRPr lang="zh-CN" altLang="en-US" sz="1800" dirty="0">
              <a:solidFill>
                <a:srgbClr val="FFFF00"/>
              </a:solidFill>
              <a:latin typeface="锐字驰黑武汉N95 中粗" panose="02020300000000000000" charset="-122"/>
              <a:ea typeface="锐字驰黑武汉N95 中粗" panose="02020300000000000000" charset="-122"/>
              <a:sym typeface="+mn-ea"/>
            </a:endParaRPr>
          </a:p>
        </p:txBody>
      </p:sp>
      <p:sp>
        <p:nvSpPr>
          <p:cNvPr id="53" name="Text Placeholder 32"/>
          <p:cNvSpPr txBox="1"/>
          <p:nvPr/>
        </p:nvSpPr>
        <p:spPr>
          <a:xfrm>
            <a:off x="331470" y="4627245"/>
            <a:ext cx="88963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l">
              <a:lnSpc>
                <a:spcPct val="100000"/>
              </a:lnSpc>
              <a:buClrTx/>
              <a:buSzTx/>
              <a:buNone/>
            </a:pPr>
            <a:r>
              <a:rPr lang="zh-CN" altLang="en-US" sz="1800" dirty="0">
                <a:solidFill>
                  <a:srgbClr val="FFFF00"/>
                </a:solidFill>
                <a:latin typeface="锐字驰黑武汉N95 中粗" panose="02020300000000000000" charset="-122"/>
                <a:ea typeface="锐字驰黑武汉N95 中粗" panose="02020300000000000000" charset="-122"/>
                <a:sym typeface="+mn-ea"/>
              </a:rPr>
              <a:t>不浅层</a:t>
            </a:r>
            <a:endParaRPr lang="zh-CN" altLang="en-US" sz="1800" dirty="0">
              <a:solidFill>
                <a:srgbClr val="FFFF00"/>
              </a:solidFill>
              <a:latin typeface="锐字驰黑武汉N95 中粗" panose="02020300000000000000" charset="-122"/>
              <a:ea typeface="锐字驰黑武汉N95 中粗" panose="02020300000000000000" charset="-122"/>
              <a:sym typeface="+mn-ea"/>
            </a:endParaRPr>
          </a:p>
        </p:txBody>
      </p:sp>
      <p:sp>
        <p:nvSpPr>
          <p:cNvPr id="54" name="Text Placeholder 32"/>
          <p:cNvSpPr txBox="1"/>
          <p:nvPr/>
        </p:nvSpPr>
        <p:spPr>
          <a:xfrm>
            <a:off x="7871460" y="4437380"/>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zh-CN" sz="1800" dirty="0">
                <a:solidFill>
                  <a:srgbClr val="FFFF00"/>
                </a:solidFill>
                <a:latin typeface="锐字驰黑武汉N95 中粗" panose="02020300000000000000" charset="-122"/>
                <a:ea typeface="锐字驰黑武汉N95 中粗" panose="02020300000000000000" charset="-122"/>
              </a:rPr>
              <a:t>叙议结合</a:t>
            </a:r>
            <a:endParaRPr lang="zh-CN" altLang="zh-CN" sz="1800" dirty="0">
              <a:solidFill>
                <a:srgbClr val="FFFF00"/>
              </a:solidFill>
              <a:latin typeface="锐字驰黑武汉N95 中粗" panose="02020300000000000000" charset="-122"/>
              <a:ea typeface="锐字驰黑武汉N95 中粗" panose="02020300000000000000" charset="-122"/>
            </a:endParaRPr>
          </a:p>
        </p:txBody>
      </p:sp>
      <p:sp>
        <p:nvSpPr>
          <p:cNvPr id="55" name="左大括号 54"/>
          <p:cNvSpPr/>
          <p:nvPr/>
        </p:nvSpPr>
        <p:spPr>
          <a:xfrm>
            <a:off x="8969375" y="3551555"/>
            <a:ext cx="126365" cy="2037715"/>
          </a:xfrm>
          <a:prstGeom prst="leftBrace">
            <a:avLst/>
          </a:prstGeom>
        </p:spPr>
        <p:style>
          <a:lnRef idx="1">
            <a:schemeClr val="accent4"/>
          </a:lnRef>
          <a:fillRef idx="0">
            <a:schemeClr val="accent4"/>
          </a:fillRef>
          <a:effectRef idx="0">
            <a:schemeClr val="accent4"/>
          </a:effectRef>
          <a:fontRef idx="minor">
            <a:schemeClr val="tx1"/>
          </a:fontRef>
        </p:style>
        <p:txBody>
          <a:bodyPr rtlCol="0" anchor="ctr"/>
          <a:p>
            <a:pPr algn="ctr"/>
            <a:endParaRPr lang="zh-CN" altLang="en-US"/>
          </a:p>
        </p:txBody>
      </p:sp>
      <p:sp>
        <p:nvSpPr>
          <p:cNvPr id="56" name="Text Placeholder 32"/>
          <p:cNvSpPr txBox="1"/>
          <p:nvPr/>
        </p:nvSpPr>
        <p:spPr>
          <a:xfrm>
            <a:off x="9277350" y="3385820"/>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条件</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
        <p:nvSpPr>
          <p:cNvPr id="57" name="Text Placeholder 32"/>
          <p:cNvSpPr txBox="1"/>
          <p:nvPr/>
        </p:nvSpPr>
        <p:spPr>
          <a:xfrm>
            <a:off x="9277350" y="3835400"/>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解释</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
        <p:nvSpPr>
          <p:cNvPr id="58" name="Text Placeholder 32"/>
          <p:cNvSpPr txBox="1"/>
          <p:nvPr/>
        </p:nvSpPr>
        <p:spPr>
          <a:xfrm>
            <a:off x="9277350" y="4323715"/>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危害</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
        <p:nvSpPr>
          <p:cNvPr id="59" name="Text Placeholder 32"/>
          <p:cNvSpPr txBox="1"/>
          <p:nvPr/>
        </p:nvSpPr>
        <p:spPr>
          <a:xfrm>
            <a:off x="9287510" y="4750435"/>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措施</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
        <p:nvSpPr>
          <p:cNvPr id="60" name="Text Placeholder 32"/>
          <p:cNvSpPr txBox="1"/>
          <p:nvPr/>
        </p:nvSpPr>
        <p:spPr>
          <a:xfrm>
            <a:off x="9287510" y="5206365"/>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好处</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
        <p:nvSpPr>
          <p:cNvPr id="61" name="Text Placeholder 32"/>
          <p:cNvSpPr txBox="1"/>
          <p:nvPr/>
        </p:nvSpPr>
        <p:spPr>
          <a:xfrm>
            <a:off x="9287510" y="5649595"/>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意义</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
        <p:nvSpPr>
          <p:cNvPr id="40" name="Text Placeholder 32"/>
          <p:cNvSpPr txBox="1"/>
          <p:nvPr/>
        </p:nvSpPr>
        <p:spPr>
          <a:xfrm>
            <a:off x="9526270" y="2451735"/>
            <a:ext cx="2100580" cy="2070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压缩、突出、精炼</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dissolve">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dissolve">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dissolve">
                                      <p:cBhvr>
                                        <p:cTn id="27" dur="500"/>
                                        <p:tgtEl>
                                          <p:spTgt spid="3"/>
                                        </p:tgtEl>
                                      </p:cBhvr>
                                    </p:animEffect>
                                  </p:childTnLst>
                                </p:cTn>
                              </p:par>
                            </p:childTnLst>
                          </p:cTn>
                        </p:par>
                        <p:par>
                          <p:cTn id="28" fill="hold">
                            <p:stCondLst>
                              <p:cond delay="500"/>
                            </p:stCondLst>
                            <p:childTnLst>
                              <p:par>
                                <p:cTn id="29" presetID="9"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dissolve">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dissolve">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grpId="0" nodeType="click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dissolve">
                                      <p:cBhvr>
                                        <p:cTn id="46" dur="500"/>
                                        <p:tgtEl>
                                          <p:spTgt spid="4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wipe(left)">
                                      <p:cBhvr>
                                        <p:cTn id="51" dur="500"/>
                                        <p:tgtEl>
                                          <p:spTgt spid="43"/>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grpId="0" nodeType="click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dissolve">
                                      <p:cBhvr>
                                        <p:cTn id="56" dur="500"/>
                                        <p:tgtEl>
                                          <p:spTgt spid="40"/>
                                        </p:tgtEl>
                                      </p:cBhvr>
                                    </p:animEffect>
                                  </p:childTnLst>
                                </p:cTn>
                              </p:par>
                            </p:childTnLst>
                          </p:cTn>
                        </p:par>
                      </p:childTnLst>
                    </p:cTn>
                  </p:par>
                  <p:par>
                    <p:cTn id="57" fill="hold">
                      <p:stCondLst>
                        <p:cond delay="indefinite"/>
                      </p:stCondLst>
                      <p:childTnLst>
                        <p:par>
                          <p:cTn id="58" fill="hold">
                            <p:stCondLst>
                              <p:cond delay="0"/>
                            </p:stCondLst>
                            <p:childTnLst>
                              <p:par>
                                <p:cTn id="59" presetID="9" presetClass="entr" presetSubtype="0" fill="hold" grpId="0" nodeType="click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dissolve">
                                      <p:cBhvr>
                                        <p:cTn id="61" dur="500"/>
                                        <p:tgtEl>
                                          <p:spTgt spid="38"/>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2" fill="hold" grpId="0" nodeType="click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wipe(right)">
                                      <p:cBhvr>
                                        <p:cTn id="66" dur="500"/>
                                        <p:tgtEl>
                                          <p:spTgt spid="47"/>
                                        </p:tgtEl>
                                      </p:cBhvr>
                                    </p:animEffect>
                                  </p:childTnLst>
                                </p:cTn>
                              </p:par>
                            </p:childTnLst>
                          </p:cTn>
                        </p:par>
                      </p:childTnLst>
                    </p:cTn>
                  </p:par>
                  <p:par>
                    <p:cTn id="67" fill="hold">
                      <p:stCondLst>
                        <p:cond delay="indefinite"/>
                      </p:stCondLst>
                      <p:childTnLst>
                        <p:par>
                          <p:cTn id="68" fill="hold">
                            <p:stCondLst>
                              <p:cond delay="0"/>
                            </p:stCondLst>
                            <p:childTnLst>
                              <p:par>
                                <p:cTn id="69" presetID="9" presetClass="entr" presetSubtype="0" fill="hold" grpId="0" nodeType="click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dissolve">
                                      <p:cBhvr>
                                        <p:cTn id="71" dur="500"/>
                                        <p:tgtEl>
                                          <p:spTgt spid="48"/>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2" fill="hold" grpId="0" nodeType="click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wipe(right)">
                                      <p:cBhvr>
                                        <p:cTn id="76" dur="500"/>
                                        <p:tgtEl>
                                          <p:spTgt spid="46"/>
                                        </p:tgtEl>
                                      </p:cBhvr>
                                    </p:animEffect>
                                  </p:childTnLst>
                                </p:cTn>
                              </p:par>
                            </p:childTnLst>
                          </p:cTn>
                        </p:par>
                      </p:childTnLst>
                    </p:cTn>
                  </p:par>
                  <p:par>
                    <p:cTn id="77" fill="hold">
                      <p:stCondLst>
                        <p:cond delay="indefinite"/>
                      </p:stCondLst>
                      <p:childTnLst>
                        <p:par>
                          <p:cTn id="78" fill="hold">
                            <p:stCondLst>
                              <p:cond delay="0"/>
                            </p:stCondLst>
                            <p:childTnLst>
                              <p:par>
                                <p:cTn id="79" presetID="9" presetClass="entr" presetSubtype="0" fill="hold" grpId="0" nodeType="click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dissolve">
                                      <p:cBhvr>
                                        <p:cTn id="81" dur="500"/>
                                        <p:tgtEl>
                                          <p:spTgt spid="49"/>
                                        </p:tgtEl>
                                      </p:cBhvr>
                                    </p:animEffect>
                                  </p:childTnLst>
                                </p:cTn>
                              </p:par>
                            </p:childTnLst>
                          </p:cTn>
                        </p:par>
                      </p:childTnLst>
                    </p:cTn>
                  </p:par>
                  <p:par>
                    <p:cTn id="82" fill="hold">
                      <p:stCondLst>
                        <p:cond delay="indefinite"/>
                      </p:stCondLst>
                      <p:childTnLst>
                        <p:par>
                          <p:cTn id="83" fill="hold">
                            <p:stCondLst>
                              <p:cond delay="0"/>
                            </p:stCondLst>
                            <p:childTnLst>
                              <p:par>
                                <p:cTn id="84" presetID="9" presetClass="entr" presetSubtype="0" fill="hold" grpId="0" nodeType="click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dissolve">
                                      <p:cBhvr>
                                        <p:cTn id="86" dur="500"/>
                                        <p:tgtEl>
                                          <p:spTgt spid="50"/>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2" fill="hold" grpId="0" nodeType="click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wipe(right)">
                                      <p:cBhvr>
                                        <p:cTn id="91" dur="500"/>
                                        <p:tgtEl>
                                          <p:spTgt spid="51"/>
                                        </p:tgtEl>
                                      </p:cBhvr>
                                    </p:animEffect>
                                  </p:childTnLst>
                                </p:cTn>
                              </p:par>
                            </p:childTnLst>
                          </p:cTn>
                        </p:par>
                      </p:childTnLst>
                    </p:cTn>
                  </p:par>
                  <p:par>
                    <p:cTn id="92" fill="hold">
                      <p:stCondLst>
                        <p:cond delay="indefinite"/>
                      </p:stCondLst>
                      <p:childTnLst>
                        <p:par>
                          <p:cTn id="93" fill="hold">
                            <p:stCondLst>
                              <p:cond delay="0"/>
                            </p:stCondLst>
                            <p:childTnLst>
                              <p:par>
                                <p:cTn id="94" presetID="9" presetClass="entr" presetSubtype="0" fill="hold" grpId="0" nodeType="clickEffect">
                                  <p:stCondLst>
                                    <p:cond delay="0"/>
                                  </p:stCondLst>
                                  <p:childTnLst>
                                    <p:set>
                                      <p:cBhvr>
                                        <p:cTn id="95" dur="1" fill="hold">
                                          <p:stCondLst>
                                            <p:cond delay="0"/>
                                          </p:stCondLst>
                                        </p:cTn>
                                        <p:tgtEl>
                                          <p:spTgt spid="52"/>
                                        </p:tgtEl>
                                        <p:attrNameLst>
                                          <p:attrName>style.visibility</p:attrName>
                                        </p:attrNameLst>
                                      </p:cBhvr>
                                      <p:to>
                                        <p:strVal val="visible"/>
                                      </p:to>
                                    </p:set>
                                    <p:animEffect transition="in" filter="dissolve">
                                      <p:cBhvr>
                                        <p:cTn id="96" dur="500"/>
                                        <p:tgtEl>
                                          <p:spTgt spid="52"/>
                                        </p:tgtEl>
                                      </p:cBhvr>
                                    </p:animEffect>
                                  </p:childTnLst>
                                </p:cTn>
                              </p:par>
                            </p:childTnLst>
                          </p:cTn>
                        </p:par>
                      </p:childTnLst>
                    </p:cTn>
                  </p:par>
                  <p:par>
                    <p:cTn id="97" fill="hold">
                      <p:stCondLst>
                        <p:cond delay="indefinite"/>
                      </p:stCondLst>
                      <p:childTnLst>
                        <p:par>
                          <p:cTn id="98" fill="hold">
                            <p:stCondLst>
                              <p:cond delay="0"/>
                            </p:stCondLst>
                            <p:childTnLst>
                              <p:par>
                                <p:cTn id="99" presetID="9" presetClass="entr" presetSubtype="0" fill="hold" grpId="0" nodeType="clickEffect">
                                  <p:stCondLst>
                                    <p:cond delay="0"/>
                                  </p:stCondLst>
                                  <p:childTnLst>
                                    <p:set>
                                      <p:cBhvr>
                                        <p:cTn id="100" dur="1" fill="hold">
                                          <p:stCondLst>
                                            <p:cond delay="0"/>
                                          </p:stCondLst>
                                        </p:cTn>
                                        <p:tgtEl>
                                          <p:spTgt spid="53"/>
                                        </p:tgtEl>
                                        <p:attrNameLst>
                                          <p:attrName>style.visibility</p:attrName>
                                        </p:attrNameLst>
                                      </p:cBhvr>
                                      <p:to>
                                        <p:strVal val="visible"/>
                                      </p:to>
                                    </p:set>
                                    <p:animEffect transition="in" filter="dissolve">
                                      <p:cBhvr>
                                        <p:cTn id="101" dur="500"/>
                                        <p:tgtEl>
                                          <p:spTgt spid="53"/>
                                        </p:tgtEl>
                                      </p:cBhvr>
                                    </p:animEffect>
                                  </p:childTnLst>
                                </p:cTn>
                              </p:par>
                            </p:childTnLst>
                          </p:cTn>
                        </p:par>
                      </p:childTnLst>
                    </p:cTn>
                  </p:par>
                  <p:par>
                    <p:cTn id="102" fill="hold">
                      <p:stCondLst>
                        <p:cond delay="indefinite"/>
                      </p:stCondLst>
                      <p:childTnLst>
                        <p:par>
                          <p:cTn id="103" fill="hold">
                            <p:stCondLst>
                              <p:cond delay="0"/>
                            </p:stCondLst>
                            <p:childTnLst>
                              <p:par>
                                <p:cTn id="104" presetID="9" presetClass="entr" presetSubtype="0" fill="hold" grpId="0" nodeType="clickEffect">
                                  <p:stCondLst>
                                    <p:cond delay="0"/>
                                  </p:stCondLst>
                                  <p:childTnLst>
                                    <p:set>
                                      <p:cBhvr>
                                        <p:cTn id="105" dur="1" fill="hold">
                                          <p:stCondLst>
                                            <p:cond delay="0"/>
                                          </p:stCondLst>
                                        </p:cTn>
                                        <p:tgtEl>
                                          <p:spTgt spid="54"/>
                                        </p:tgtEl>
                                        <p:attrNameLst>
                                          <p:attrName>style.visibility</p:attrName>
                                        </p:attrNameLst>
                                      </p:cBhvr>
                                      <p:to>
                                        <p:strVal val="visible"/>
                                      </p:to>
                                    </p:set>
                                    <p:animEffect transition="in" filter="dissolve">
                                      <p:cBhvr>
                                        <p:cTn id="106" dur="500"/>
                                        <p:tgtEl>
                                          <p:spTgt spid="54"/>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childTnLst>
                                    <p:set>
                                      <p:cBhvr>
                                        <p:cTn id="110" dur="1" fill="hold">
                                          <p:stCondLst>
                                            <p:cond delay="0"/>
                                          </p:stCondLst>
                                        </p:cTn>
                                        <p:tgtEl>
                                          <p:spTgt spid="55"/>
                                        </p:tgtEl>
                                        <p:attrNameLst>
                                          <p:attrName>style.visibility</p:attrName>
                                        </p:attrNameLst>
                                      </p:cBhvr>
                                      <p:to>
                                        <p:strVal val="visible"/>
                                      </p:to>
                                    </p:set>
                                    <p:animEffect transition="in" filter="wipe(left)">
                                      <p:cBhvr>
                                        <p:cTn id="111" dur="500"/>
                                        <p:tgtEl>
                                          <p:spTgt spid="55"/>
                                        </p:tgtEl>
                                      </p:cBhvr>
                                    </p:animEffect>
                                  </p:childTnLst>
                                </p:cTn>
                              </p:par>
                            </p:childTnLst>
                          </p:cTn>
                        </p:par>
                      </p:childTnLst>
                    </p:cTn>
                  </p:par>
                  <p:par>
                    <p:cTn id="112" fill="hold">
                      <p:stCondLst>
                        <p:cond delay="indefinite"/>
                      </p:stCondLst>
                      <p:childTnLst>
                        <p:par>
                          <p:cTn id="113" fill="hold">
                            <p:stCondLst>
                              <p:cond delay="0"/>
                            </p:stCondLst>
                            <p:childTnLst>
                              <p:par>
                                <p:cTn id="114" presetID="9" presetClass="entr" presetSubtype="0" fill="hold" grpId="0" nodeType="clickEffect">
                                  <p:stCondLst>
                                    <p:cond delay="0"/>
                                  </p:stCondLst>
                                  <p:childTnLst>
                                    <p:set>
                                      <p:cBhvr>
                                        <p:cTn id="115" dur="1" fill="hold">
                                          <p:stCondLst>
                                            <p:cond delay="0"/>
                                          </p:stCondLst>
                                        </p:cTn>
                                        <p:tgtEl>
                                          <p:spTgt spid="56"/>
                                        </p:tgtEl>
                                        <p:attrNameLst>
                                          <p:attrName>style.visibility</p:attrName>
                                        </p:attrNameLst>
                                      </p:cBhvr>
                                      <p:to>
                                        <p:strVal val="visible"/>
                                      </p:to>
                                    </p:set>
                                    <p:animEffect transition="in" filter="dissolve">
                                      <p:cBhvr>
                                        <p:cTn id="116" dur="500"/>
                                        <p:tgtEl>
                                          <p:spTgt spid="56"/>
                                        </p:tgtEl>
                                      </p:cBhvr>
                                    </p:animEffect>
                                  </p:childTnLst>
                                </p:cTn>
                              </p:par>
                              <p:par>
                                <p:cTn id="117" presetID="9" presetClass="entr" presetSubtype="0" fill="hold" grpId="0" nodeType="withEffect">
                                  <p:stCondLst>
                                    <p:cond delay="0"/>
                                  </p:stCondLst>
                                  <p:childTnLst>
                                    <p:set>
                                      <p:cBhvr>
                                        <p:cTn id="118" dur="1" fill="hold">
                                          <p:stCondLst>
                                            <p:cond delay="0"/>
                                          </p:stCondLst>
                                        </p:cTn>
                                        <p:tgtEl>
                                          <p:spTgt spid="57"/>
                                        </p:tgtEl>
                                        <p:attrNameLst>
                                          <p:attrName>style.visibility</p:attrName>
                                        </p:attrNameLst>
                                      </p:cBhvr>
                                      <p:to>
                                        <p:strVal val="visible"/>
                                      </p:to>
                                    </p:set>
                                    <p:animEffect transition="in" filter="dissolve">
                                      <p:cBhvr>
                                        <p:cTn id="119" dur="500"/>
                                        <p:tgtEl>
                                          <p:spTgt spid="57"/>
                                        </p:tgtEl>
                                      </p:cBhvr>
                                    </p:animEffect>
                                  </p:childTnLst>
                                </p:cTn>
                              </p:par>
                              <p:par>
                                <p:cTn id="120" presetID="9" presetClass="entr" presetSubtype="0" fill="hold" grpId="0" nodeType="withEffect">
                                  <p:stCondLst>
                                    <p:cond delay="0"/>
                                  </p:stCondLst>
                                  <p:childTnLst>
                                    <p:set>
                                      <p:cBhvr>
                                        <p:cTn id="121" dur="1" fill="hold">
                                          <p:stCondLst>
                                            <p:cond delay="0"/>
                                          </p:stCondLst>
                                        </p:cTn>
                                        <p:tgtEl>
                                          <p:spTgt spid="58"/>
                                        </p:tgtEl>
                                        <p:attrNameLst>
                                          <p:attrName>style.visibility</p:attrName>
                                        </p:attrNameLst>
                                      </p:cBhvr>
                                      <p:to>
                                        <p:strVal val="visible"/>
                                      </p:to>
                                    </p:set>
                                    <p:animEffect transition="in" filter="dissolve">
                                      <p:cBhvr>
                                        <p:cTn id="122" dur="500"/>
                                        <p:tgtEl>
                                          <p:spTgt spid="58"/>
                                        </p:tgtEl>
                                      </p:cBhvr>
                                    </p:animEffect>
                                  </p:childTnLst>
                                </p:cTn>
                              </p:par>
                              <p:par>
                                <p:cTn id="123" presetID="9" presetClass="entr" presetSubtype="0" fill="hold" grpId="0" nodeType="withEffect">
                                  <p:stCondLst>
                                    <p:cond delay="0"/>
                                  </p:stCondLst>
                                  <p:childTnLst>
                                    <p:set>
                                      <p:cBhvr>
                                        <p:cTn id="124" dur="1" fill="hold">
                                          <p:stCondLst>
                                            <p:cond delay="0"/>
                                          </p:stCondLst>
                                        </p:cTn>
                                        <p:tgtEl>
                                          <p:spTgt spid="59"/>
                                        </p:tgtEl>
                                        <p:attrNameLst>
                                          <p:attrName>style.visibility</p:attrName>
                                        </p:attrNameLst>
                                      </p:cBhvr>
                                      <p:to>
                                        <p:strVal val="visible"/>
                                      </p:to>
                                    </p:set>
                                    <p:animEffect transition="in" filter="dissolve">
                                      <p:cBhvr>
                                        <p:cTn id="125" dur="500"/>
                                        <p:tgtEl>
                                          <p:spTgt spid="59"/>
                                        </p:tgtEl>
                                      </p:cBhvr>
                                    </p:animEffect>
                                  </p:childTnLst>
                                </p:cTn>
                              </p:par>
                              <p:par>
                                <p:cTn id="126" presetID="9" presetClass="entr" presetSubtype="0" fill="hold" grpId="0" nodeType="withEffect">
                                  <p:stCondLst>
                                    <p:cond delay="0"/>
                                  </p:stCondLst>
                                  <p:childTnLst>
                                    <p:set>
                                      <p:cBhvr>
                                        <p:cTn id="127" dur="1" fill="hold">
                                          <p:stCondLst>
                                            <p:cond delay="0"/>
                                          </p:stCondLst>
                                        </p:cTn>
                                        <p:tgtEl>
                                          <p:spTgt spid="60"/>
                                        </p:tgtEl>
                                        <p:attrNameLst>
                                          <p:attrName>style.visibility</p:attrName>
                                        </p:attrNameLst>
                                      </p:cBhvr>
                                      <p:to>
                                        <p:strVal val="visible"/>
                                      </p:to>
                                    </p:set>
                                    <p:animEffect transition="in" filter="dissolve">
                                      <p:cBhvr>
                                        <p:cTn id="128" dur="500"/>
                                        <p:tgtEl>
                                          <p:spTgt spid="60"/>
                                        </p:tgtEl>
                                      </p:cBhvr>
                                    </p:animEffect>
                                  </p:childTnLst>
                                </p:cTn>
                              </p:par>
                              <p:par>
                                <p:cTn id="129" presetID="9" presetClass="entr" presetSubtype="0" fill="hold" grpId="0" nodeType="withEffect">
                                  <p:stCondLst>
                                    <p:cond delay="0"/>
                                  </p:stCondLst>
                                  <p:childTnLst>
                                    <p:set>
                                      <p:cBhvr>
                                        <p:cTn id="130" dur="1" fill="hold">
                                          <p:stCondLst>
                                            <p:cond delay="0"/>
                                          </p:stCondLst>
                                        </p:cTn>
                                        <p:tgtEl>
                                          <p:spTgt spid="61"/>
                                        </p:tgtEl>
                                        <p:attrNameLst>
                                          <p:attrName>style.visibility</p:attrName>
                                        </p:attrNameLst>
                                      </p:cBhvr>
                                      <p:to>
                                        <p:strVal val="visible"/>
                                      </p:to>
                                    </p:set>
                                    <p:animEffect transition="in" filter="dissolve">
                                      <p:cBhvr>
                                        <p:cTn id="131"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P spid="2" grpId="0" animBg="1"/>
      <p:bldP spid="3" grpId="0"/>
      <p:bldP spid="5" grpId="0"/>
      <p:bldP spid="6" grpId="0" animBg="1"/>
      <p:bldP spid="41" grpId="0"/>
      <p:bldP spid="42" grpId="0"/>
      <p:bldP spid="43" grpId="0" animBg="1"/>
      <p:bldP spid="38" grpId="0"/>
      <p:bldP spid="47" grpId="0" animBg="1"/>
      <p:bldP spid="48" grpId="0"/>
      <p:bldP spid="46" grpId="0" animBg="1"/>
      <p:bldP spid="49" grpId="0"/>
      <p:bldP spid="50" grpId="0"/>
      <p:bldP spid="51" grpId="0" animBg="1"/>
      <p:bldP spid="52" grpId="0"/>
      <p:bldP spid="53" grpId="0"/>
      <p:bldP spid="54" grpId="0"/>
      <p:bldP spid="55" grpId="0" animBg="1"/>
      <p:bldP spid="56" grpId="0"/>
      <p:bldP spid="57" grpId="0"/>
      <p:bldP spid="58" grpId="0"/>
      <p:bldP spid="59" grpId="0"/>
      <p:bldP spid="60" grpId="0"/>
      <p:bldP spid="61" grpId="0"/>
      <p:bldP spid="4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grpSp>
        <p:nvGrpSpPr>
          <p:cNvPr id="12" name="组合 11"/>
          <p:cNvGrpSpPr/>
          <p:nvPr/>
        </p:nvGrpSpPr>
        <p:grpSpPr>
          <a:xfrm>
            <a:off x="383437" y="583578"/>
            <a:ext cx="6034093" cy="615157"/>
            <a:chOff x="763914" y="595045"/>
            <a:chExt cx="6034093" cy="615157"/>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FFC0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sz="3200" b="1" dirty="0">
                  <a:solidFill>
                    <a:srgbClr val="FFC000"/>
                  </a:solidFill>
                  <a:latin typeface="锦鲤本尊" charset="-122"/>
                  <a:ea typeface="锦鲤本尊" charset="-122"/>
                </a:rPr>
                <a:t>选用</a:t>
              </a:r>
              <a:r>
                <a:rPr lang="en-US" altLang="zh-CN" sz="3200" b="1" dirty="0">
                  <a:solidFill>
                    <a:srgbClr val="FFC000"/>
                  </a:solidFill>
                  <a:latin typeface="锦鲤本尊" charset="-122"/>
                  <a:ea typeface="锦鲤本尊" charset="-122"/>
                </a:rPr>
                <a:t>—</a:t>
              </a:r>
              <a:r>
                <a:rPr lang="zh-CN" altLang="en-US" sz="3200" b="1" dirty="0">
                  <a:solidFill>
                    <a:srgbClr val="FFC000"/>
                  </a:solidFill>
                  <a:latin typeface="锦鲤本尊" charset="-122"/>
                  <a:ea typeface="锦鲤本尊" charset="-122"/>
                </a:rPr>
                <a:t>叙述要有</a:t>
              </a:r>
              <a:r>
                <a:rPr lang="zh-CN" altLang="en-US" sz="3200" b="1" dirty="0">
                  <a:solidFill>
                    <a:srgbClr val="FFFF00"/>
                  </a:solidFill>
                  <a:latin typeface="锦鲤本尊" charset="-122"/>
                  <a:ea typeface="锦鲤本尊" charset="-122"/>
                </a:rPr>
                <a:t>指向性</a:t>
              </a:r>
              <a:endParaRPr lang="zh-CN" altLang="en-US" sz="3200" b="1" dirty="0">
                <a:solidFill>
                  <a:srgbClr val="FFFF00"/>
                </a:solidFill>
                <a:latin typeface="锦鲤本尊" charset="-122"/>
                <a:ea typeface="锦鲤本尊" charset="-122"/>
              </a:endParaRPr>
            </a:p>
          </p:txBody>
        </p:sp>
      </p:grpSp>
      <p:sp>
        <p:nvSpPr>
          <p:cNvPr id="3" name="文本框 2"/>
          <p:cNvSpPr txBox="1"/>
          <p:nvPr/>
        </p:nvSpPr>
        <p:spPr>
          <a:xfrm>
            <a:off x="383540" y="1774190"/>
            <a:ext cx="11306810" cy="1014730"/>
          </a:xfrm>
          <a:prstGeom prst="rect">
            <a:avLst/>
          </a:prstGeom>
          <a:noFill/>
          <a:ln w="9525">
            <a:noFill/>
          </a:ln>
        </p:spPr>
        <p:txBody>
          <a:bodyPr wrap="square">
            <a:spAutoFit/>
          </a:bodyPr>
          <a:p>
            <a:pPr indent="266700">
              <a:lnSpc>
                <a:spcPct val="150000"/>
              </a:lnSpc>
            </a:pPr>
            <a:r>
              <a:rPr lang="en-US" altLang="zh-CN" sz="2000" b="0">
                <a:solidFill>
                  <a:schemeClr val="bg1"/>
                </a:solidFill>
                <a:latin typeface="黑体" panose="02010609060101010101" charset="-122"/>
                <a:ea typeface="黑体" panose="02010609060101010101" charset="-122"/>
                <a:cs typeface="黑体" panose="02010609060101010101" charset="-122"/>
              </a:rPr>
              <a:t> </a:t>
            </a:r>
            <a:r>
              <a:rPr sz="2000" b="0">
                <a:solidFill>
                  <a:schemeClr val="bg1"/>
                </a:solidFill>
                <a:latin typeface="黑体" panose="02010609060101010101" charset="-122"/>
                <a:ea typeface="黑体" panose="02010609060101010101" charset="-122"/>
                <a:cs typeface="黑体" panose="02010609060101010101" charset="-122"/>
              </a:rPr>
              <a:t>12月30日</a:t>
            </a:r>
            <a:r>
              <a:rPr sz="2000" b="0">
                <a:solidFill>
                  <a:srgbClr val="FFFF00"/>
                </a:solidFill>
                <a:latin typeface="黑体" panose="02010609060101010101" charset="-122"/>
                <a:ea typeface="黑体" panose="02010609060101010101" charset="-122"/>
                <a:cs typeface="黑体" panose="02010609060101010101" charset="-122"/>
              </a:rPr>
              <a:t>李文亮医生</a:t>
            </a:r>
            <a:r>
              <a:rPr sz="2000" b="0">
                <a:solidFill>
                  <a:schemeClr val="bg1"/>
                </a:solidFill>
                <a:latin typeface="黑体" panose="02010609060101010101" charset="-122"/>
                <a:ea typeface="黑体" panose="02010609060101010101" charset="-122"/>
                <a:cs typeface="黑体" panose="02010609060101010101" charset="-122"/>
              </a:rPr>
              <a:t>在微信群里，</a:t>
            </a:r>
            <a:r>
              <a:rPr sz="2000" b="0">
                <a:solidFill>
                  <a:srgbClr val="FFFF00"/>
                </a:solidFill>
                <a:latin typeface="黑体" panose="02010609060101010101" charset="-122"/>
                <a:ea typeface="黑体" panose="02010609060101010101" charset="-122"/>
                <a:cs typeface="黑体" panose="02010609060101010101" charset="-122"/>
              </a:rPr>
              <a:t>提醒大家注意防范传染病</a:t>
            </a:r>
            <a:r>
              <a:rPr sz="2000" b="0">
                <a:solidFill>
                  <a:schemeClr val="bg1"/>
                </a:solidFill>
                <a:latin typeface="黑体" panose="02010609060101010101" charset="-122"/>
                <a:ea typeface="黑体" panose="02010609060101010101" charset="-122"/>
                <a:cs typeface="黑体" panose="02010609060101010101" charset="-122"/>
              </a:rPr>
              <a:t>。</a:t>
            </a:r>
            <a:r>
              <a:rPr sz="2000">
                <a:solidFill>
                  <a:schemeClr val="bg1"/>
                </a:solidFill>
                <a:latin typeface="黑体" panose="02010609060101010101" charset="-122"/>
                <a:ea typeface="黑体" panose="02010609060101010101" charset="-122"/>
                <a:cs typeface="黑体" panose="02010609060101010101" charset="-122"/>
                <a:sym typeface="+mn-ea"/>
              </a:rPr>
              <a:t>李文亮医生</a:t>
            </a:r>
            <a:r>
              <a:rPr sz="2000">
                <a:solidFill>
                  <a:srgbClr val="FFFF00"/>
                </a:solidFill>
                <a:latin typeface="黑体" panose="02010609060101010101" charset="-122"/>
                <a:ea typeface="黑体" panose="02010609060101010101" charset="-122"/>
                <a:cs typeface="黑体" panose="02010609060101010101" charset="-122"/>
                <a:sym typeface="+mn-ea"/>
              </a:rPr>
              <a:t>意识</a:t>
            </a:r>
            <a:r>
              <a:rPr sz="2000">
                <a:solidFill>
                  <a:schemeClr val="bg1"/>
                </a:solidFill>
                <a:latin typeface="黑体" panose="02010609060101010101" charset="-122"/>
                <a:ea typeface="黑体" panose="02010609060101010101" charset="-122"/>
                <a:cs typeface="黑体" panose="02010609060101010101" charset="-122"/>
                <a:sym typeface="+mn-ea"/>
              </a:rPr>
              <a:t>到这是明显的人传人，于是就</a:t>
            </a:r>
            <a:r>
              <a:rPr sz="2000">
                <a:solidFill>
                  <a:srgbClr val="FFFF00"/>
                </a:solidFill>
                <a:latin typeface="黑体" panose="02010609060101010101" charset="-122"/>
                <a:ea typeface="黑体" panose="02010609060101010101" charset="-122"/>
                <a:cs typeface="黑体" panose="02010609060101010101" charset="-122"/>
                <a:sym typeface="+mn-ea"/>
              </a:rPr>
              <a:t>立即上报</a:t>
            </a:r>
            <a:r>
              <a:rPr sz="2000">
                <a:solidFill>
                  <a:schemeClr val="bg1"/>
                </a:solidFill>
                <a:latin typeface="黑体" panose="02010609060101010101" charset="-122"/>
                <a:ea typeface="黑体" panose="02010609060101010101" charset="-122"/>
                <a:cs typeface="黑体" panose="02010609060101010101" charset="-122"/>
                <a:sym typeface="+mn-ea"/>
              </a:rPr>
              <a:t>了。</a:t>
            </a:r>
            <a:endParaRPr sz="2000" b="0">
              <a:solidFill>
                <a:schemeClr val="bg1"/>
              </a:solidFill>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298450" y="3221990"/>
            <a:ext cx="11391900" cy="2861310"/>
          </a:xfrm>
          <a:prstGeom prst="rect">
            <a:avLst/>
          </a:prstGeom>
          <a:noFill/>
          <a:ln w="9525">
            <a:noFill/>
          </a:ln>
        </p:spPr>
        <p:txBody>
          <a:bodyPr wrap="square">
            <a:spAutoFit/>
          </a:bodyPr>
          <a:p>
            <a:pPr lvl="0" indent="266700" algn="l">
              <a:lnSpc>
                <a:spcPct val="150000"/>
              </a:lnSpc>
              <a:buClrTx/>
              <a:buSzTx/>
              <a:buFontTx/>
            </a:pPr>
            <a:r>
              <a:rPr lang="en-US" altLang="zh-CN" sz="2000">
                <a:solidFill>
                  <a:srgbClr val="FFFF00"/>
                </a:solidFill>
                <a:latin typeface="黑体" panose="02010609060101010101" charset="-122"/>
                <a:ea typeface="黑体" panose="02010609060101010101" charset="-122"/>
                <a:cs typeface="黑体" panose="02010609060101010101" charset="-122"/>
                <a:sym typeface="+mn-ea"/>
              </a:rPr>
              <a:t>  2019年12月30日，</a:t>
            </a:r>
            <a:r>
              <a:rPr lang="zh-CN" altLang="en-US" sz="2000">
                <a:solidFill>
                  <a:srgbClr val="FFFF00"/>
                </a:solidFill>
                <a:latin typeface="黑体" panose="02010609060101010101" charset="-122"/>
                <a:ea typeface="黑体" panose="02010609060101010101" charset="-122"/>
                <a:cs typeface="黑体" panose="02010609060101010101" charset="-122"/>
                <a:sym typeface="+mn-ea"/>
              </a:rPr>
              <a:t>武汉市中心医院李文亮医生在武汉大学临床</a:t>
            </a:r>
            <a:r>
              <a:rPr lang="en-US" altLang="zh-CN" sz="2000">
                <a:solidFill>
                  <a:srgbClr val="FFFF00"/>
                </a:solidFill>
                <a:latin typeface="黑体" panose="02010609060101010101" charset="-122"/>
                <a:ea typeface="黑体" panose="02010609060101010101" charset="-122"/>
                <a:cs typeface="黑体" panose="02010609060101010101" charset="-122"/>
                <a:sym typeface="+mn-ea"/>
              </a:rPr>
              <a:t>04</a:t>
            </a:r>
            <a:r>
              <a:rPr lang="zh-CN" altLang="en-US" sz="2000">
                <a:solidFill>
                  <a:srgbClr val="FFFF00"/>
                </a:solidFill>
                <a:latin typeface="黑体" panose="02010609060101010101" charset="-122"/>
                <a:ea typeface="黑体" panose="02010609060101010101" charset="-122"/>
                <a:cs typeface="黑体" panose="02010609060101010101" charset="-122"/>
                <a:sym typeface="+mn-ea"/>
              </a:rPr>
              <a:t>级班级群里</a:t>
            </a:r>
            <a:r>
              <a:rPr lang="en-US" altLang="zh-CN" sz="2000">
                <a:solidFill>
                  <a:srgbClr val="FFFF00"/>
                </a:solidFill>
                <a:latin typeface="黑体" panose="02010609060101010101" charset="-122"/>
                <a:ea typeface="黑体" panose="02010609060101010101" charset="-122"/>
                <a:cs typeface="黑体" panose="02010609060101010101" charset="-122"/>
                <a:sym typeface="+mn-ea"/>
              </a:rPr>
              <a:t>发布消息说“华南海鲜市场确诊了7例SARS”，提醒同为临床医生的同学“让家人亲人注意防范”，</a:t>
            </a:r>
            <a:r>
              <a:rPr lang="en-US" altLang="zh-CN" sz="2000">
                <a:solidFill>
                  <a:srgbClr val="FFFF00"/>
                </a:solidFill>
                <a:latin typeface="黑体" panose="02010609060101010101" charset="-122"/>
                <a:ea typeface="黑体" panose="02010609060101010101" charset="-122"/>
                <a:cs typeface="黑体" panose="02010609060101010101" charset="-122"/>
                <a:sym typeface="+mn-ea"/>
              </a:rPr>
              <a:t>为了证明自己所言不虚，李文亮还在群里发出了一份写有“检出高置信度阳性指标 SARS冠状病毒阳性”的临床病原体筛查结果和患者胸部CT。一个小时后，他在群里补充称：“最新消息是冠状病毒感染确定了，正在进行病毒分型。”</a:t>
            </a:r>
            <a:r>
              <a:rPr lang="zh-CN" altLang="en-US" sz="2000">
                <a:solidFill>
                  <a:srgbClr val="FFFF00"/>
                </a:solidFill>
                <a:latin typeface="黑体" panose="02010609060101010101" charset="-122"/>
                <a:ea typeface="黑体" panose="02010609060101010101" charset="-122"/>
                <a:cs typeface="黑体" panose="02010609060101010101" charset="-122"/>
                <a:sym typeface="+mn-ea"/>
              </a:rPr>
              <a:t>李文亮也由此成为</a:t>
            </a:r>
            <a:r>
              <a:rPr lang="en-US" altLang="zh-CN" sz="2000">
                <a:solidFill>
                  <a:srgbClr val="FFFF00"/>
                </a:solidFill>
                <a:latin typeface="黑体" panose="02010609060101010101" charset="-122"/>
                <a:ea typeface="黑体" panose="02010609060101010101" charset="-122"/>
                <a:cs typeface="黑体" panose="02010609060101010101" charset="-122"/>
                <a:sym typeface="+mn-ea"/>
              </a:rPr>
              <a:t>最</a:t>
            </a:r>
            <a:r>
              <a:rPr lang="zh-CN" altLang="en-US" sz="2000">
                <a:solidFill>
                  <a:srgbClr val="FFFF00"/>
                </a:solidFill>
                <a:latin typeface="黑体" panose="02010609060101010101" charset="-122"/>
                <a:ea typeface="黑体" panose="02010609060101010101" charset="-122"/>
                <a:cs typeface="黑体" panose="02010609060101010101" charset="-122"/>
                <a:sym typeface="+mn-ea"/>
              </a:rPr>
              <a:t>早</a:t>
            </a:r>
            <a:r>
              <a:rPr lang="en-US" altLang="zh-CN" sz="2000">
                <a:solidFill>
                  <a:srgbClr val="FFFF00"/>
                </a:solidFill>
                <a:latin typeface="黑体" panose="02010609060101010101" charset="-122"/>
                <a:ea typeface="黑体" panose="02010609060101010101" charset="-122"/>
                <a:cs typeface="黑体" panose="02010609060101010101" charset="-122"/>
                <a:sym typeface="+mn-ea"/>
              </a:rPr>
              <a:t>向外界发出防护预警</a:t>
            </a:r>
            <a:r>
              <a:rPr lang="zh-CN" altLang="en-US" sz="2000">
                <a:solidFill>
                  <a:srgbClr val="FFFF00"/>
                </a:solidFill>
                <a:latin typeface="黑体" panose="02010609060101010101" charset="-122"/>
                <a:ea typeface="黑体" panose="02010609060101010101" charset="-122"/>
                <a:cs typeface="黑体" panose="02010609060101010101" charset="-122"/>
                <a:sym typeface="+mn-ea"/>
              </a:rPr>
              <a:t>的人，他</a:t>
            </a:r>
            <a:r>
              <a:rPr lang="en-US" altLang="zh-CN" sz="2000">
                <a:solidFill>
                  <a:srgbClr val="FFFF00"/>
                </a:solidFill>
                <a:latin typeface="黑体" panose="02010609060101010101" charset="-122"/>
                <a:ea typeface="黑体" panose="02010609060101010101" charset="-122"/>
                <a:cs typeface="黑体" panose="02010609060101010101" charset="-122"/>
                <a:sym typeface="+mn-ea"/>
              </a:rPr>
              <a:t>被称为疫情“吹哨人”。</a:t>
            </a:r>
            <a:endParaRPr lang="en-US" altLang="zh-CN" sz="2000">
              <a:solidFill>
                <a:srgbClr val="FFFF00"/>
              </a:solidFill>
              <a:latin typeface="黑体" panose="02010609060101010101" charset="-122"/>
              <a:ea typeface="黑体" panose="02010609060101010101" charset="-122"/>
              <a:cs typeface="黑体" panose="02010609060101010101" charset="-122"/>
              <a:sym typeface="+mn-ea"/>
            </a:endParaRPr>
          </a:p>
          <a:p>
            <a:pPr lvl="0" indent="266700" algn="l">
              <a:lnSpc>
                <a:spcPct val="150000"/>
              </a:lnSpc>
              <a:buClrTx/>
              <a:buSzTx/>
              <a:buFontTx/>
            </a:pPr>
            <a:endParaRPr lang="en-US" altLang="zh-CN" sz="2000">
              <a:solidFill>
                <a:srgbClr val="FFFF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18415"/>
            <a:ext cx="12344400" cy="6858000"/>
          </a:xfrm>
          <a:prstGeom prst="rect">
            <a:avLst/>
          </a:prstGeom>
        </p:spPr>
      </p:pic>
      <p:grpSp>
        <p:nvGrpSpPr>
          <p:cNvPr id="12" name="组合 11"/>
          <p:cNvGrpSpPr/>
          <p:nvPr/>
        </p:nvGrpSpPr>
        <p:grpSpPr>
          <a:xfrm>
            <a:off x="383437" y="715023"/>
            <a:ext cx="6034093" cy="738347"/>
            <a:chOff x="763914" y="595045"/>
            <a:chExt cx="6034093" cy="738347"/>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FF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sz="4000" b="1" dirty="0">
                  <a:solidFill>
                    <a:srgbClr val="FFFF00"/>
                  </a:solidFill>
                  <a:latin typeface="锦鲤本尊" charset="-122"/>
                  <a:ea typeface="锦鲤本尊" charset="-122"/>
                </a:rPr>
                <a:t>选用</a:t>
              </a:r>
              <a:r>
                <a:rPr lang="en-US" altLang="zh-CN" sz="4000" b="1" dirty="0">
                  <a:solidFill>
                    <a:srgbClr val="FFFF00"/>
                  </a:solidFill>
                  <a:latin typeface="锦鲤本尊" charset="-122"/>
                  <a:ea typeface="锦鲤本尊" charset="-122"/>
                </a:rPr>
                <a:t>—</a:t>
              </a:r>
              <a:r>
                <a:rPr lang="zh-CN" altLang="en-US" sz="4000" b="1" dirty="0">
                  <a:solidFill>
                    <a:srgbClr val="FFFF00"/>
                  </a:solidFill>
                  <a:latin typeface="锦鲤本尊" charset="-122"/>
                  <a:ea typeface="锦鲤本尊" charset="-122"/>
                </a:rPr>
                <a:t>叙述要有指向性</a:t>
              </a:r>
              <a:endParaRPr lang="zh-CN" altLang="en-US" sz="4000" b="1" dirty="0">
                <a:solidFill>
                  <a:srgbClr val="FFFF00"/>
                </a:solidFill>
                <a:latin typeface="锦鲤本尊" charset="-122"/>
                <a:ea typeface="锦鲤本尊" charset="-122"/>
              </a:endParaRPr>
            </a:p>
          </p:txBody>
        </p:sp>
        <p:sp>
          <p:nvSpPr>
            <p:cNvPr id="15" name="文本框 14"/>
            <p:cNvSpPr txBox="1"/>
            <p:nvPr/>
          </p:nvSpPr>
          <p:spPr>
            <a:xfrm>
              <a:off x="943307" y="812850"/>
              <a:ext cx="3505200" cy="398780"/>
            </a:xfrm>
            <a:prstGeom prst="rect">
              <a:avLst/>
            </a:prstGeom>
            <a:noFill/>
          </p:spPr>
          <p:txBody>
            <a:bodyPr wrap="square" rtlCol="0">
              <a:spAutoFit/>
            </a:bodyPr>
            <a:lstStyle/>
            <a:p>
              <a:endParaRPr lang="en-US" altLang="zh-CN" sz="2000" dirty="0">
                <a:solidFill>
                  <a:srgbClr val="FFFF00"/>
                </a:solidFill>
                <a:latin typeface="微软雅黑" panose="020B0503020204020204" charset="-122"/>
                <a:ea typeface="微软雅黑" panose="020B0503020204020204" charset="-122"/>
              </a:endParaRPr>
            </a:p>
          </p:txBody>
        </p:sp>
      </p:grpSp>
      <p:sp>
        <p:nvSpPr>
          <p:cNvPr id="11" name="Text Placeholder 32"/>
          <p:cNvSpPr txBox="1"/>
          <p:nvPr/>
        </p:nvSpPr>
        <p:spPr>
          <a:xfrm>
            <a:off x="1640840" y="1953895"/>
            <a:ext cx="8955405" cy="634365"/>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3600" dirty="0">
                <a:solidFill>
                  <a:srgbClr val="FFC000"/>
                </a:solidFill>
                <a:latin typeface="锦鲤本尊" charset="-122"/>
                <a:ea typeface="锦鲤本尊" charset="-122"/>
                <a:sym typeface="+mn-ea"/>
              </a:rPr>
              <a:t>提供议论的对象，产生看法的基础。</a:t>
            </a:r>
            <a:endParaRPr lang="zh-CN" altLang="en-US" sz="3600" dirty="0">
              <a:solidFill>
                <a:srgbClr val="FFC000"/>
              </a:solidFill>
              <a:latin typeface="锦鲤本尊" charset="-122"/>
              <a:ea typeface="锦鲤本尊" charset="-122"/>
              <a:sym typeface="+mn-ea"/>
            </a:endParaRPr>
          </a:p>
          <a:p>
            <a:pPr marL="0" indent="0" algn="ctr">
              <a:lnSpc>
                <a:spcPct val="100000"/>
              </a:lnSpc>
              <a:buNone/>
            </a:pPr>
            <a:endParaRPr lang="zh-CN" altLang="en-US" sz="3600" dirty="0">
              <a:solidFill>
                <a:srgbClr val="FFC000"/>
              </a:solidFill>
              <a:latin typeface="锦鲤本尊" charset="-122"/>
              <a:ea typeface="锦鲤本尊" charset="-122"/>
              <a:sym typeface="+mn-ea"/>
            </a:endParaRPr>
          </a:p>
          <a:p>
            <a:pPr marL="0" indent="0" algn="ctr">
              <a:lnSpc>
                <a:spcPct val="100000"/>
              </a:lnSpc>
              <a:buNone/>
            </a:pPr>
            <a:endParaRPr lang="zh-CN" altLang="en-US" sz="6000" dirty="0">
              <a:solidFill>
                <a:srgbClr val="FFFF00"/>
              </a:solidFill>
              <a:latin typeface="锦鲤本尊" charset="-122"/>
              <a:ea typeface="锦鲤本尊" charset="-122"/>
              <a:sym typeface="+mn-ea"/>
            </a:endParaRPr>
          </a:p>
          <a:p>
            <a:pPr marL="0" indent="0" algn="ctr">
              <a:lnSpc>
                <a:spcPct val="100000"/>
              </a:lnSpc>
              <a:buNone/>
            </a:pPr>
            <a:endParaRPr lang="zh-CN" altLang="en-US" sz="6000" dirty="0">
              <a:ln w="12700" cmpd="sng">
                <a:solidFill>
                  <a:schemeClr val="accent4"/>
                </a:solidFill>
                <a:prstDash val="solid"/>
              </a:ln>
              <a:solidFill>
                <a:srgbClr val="FFFF00"/>
              </a:solidFill>
              <a:effectLst/>
              <a:latin typeface="锦鲤本尊" charset="-122"/>
              <a:ea typeface="锦鲤本尊" charset="-122"/>
              <a:sym typeface="+mn-ea"/>
            </a:endParaRPr>
          </a:p>
        </p:txBody>
      </p:sp>
      <p:sp>
        <p:nvSpPr>
          <p:cNvPr id="100" name="文本框 99"/>
          <p:cNvSpPr txBox="1"/>
          <p:nvPr/>
        </p:nvSpPr>
        <p:spPr>
          <a:xfrm>
            <a:off x="1523365" y="2966085"/>
            <a:ext cx="9690100" cy="553720"/>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ctr">
              <a:lnSpc>
                <a:spcPct val="100000"/>
              </a:lnSpc>
              <a:buClrTx/>
              <a:buSzTx/>
              <a:buNone/>
            </a:pPr>
            <a:r>
              <a:rPr lang="zh-CN" altLang="en-US" sz="3600" dirty="0">
                <a:solidFill>
                  <a:srgbClr val="FFC000"/>
                </a:solidFill>
                <a:latin typeface="锦鲤本尊" charset="-122"/>
                <a:ea typeface="锦鲤本尊" charset="-122"/>
                <a:sym typeface="+mn-ea"/>
              </a:rPr>
              <a:t>围绕中心，不盲目</a:t>
            </a:r>
            <a:endParaRPr lang="zh-CN" altLang="en-US" sz="3600" dirty="0">
              <a:solidFill>
                <a:srgbClr val="FFC000"/>
              </a:solidFill>
              <a:latin typeface="锦鲤本尊" charset="-122"/>
              <a:ea typeface="锦鲤本尊" charset="-122"/>
              <a:sym typeface="+mn-ea"/>
            </a:endParaRPr>
          </a:p>
        </p:txBody>
      </p:sp>
      <p:sp>
        <p:nvSpPr>
          <p:cNvPr id="2" name="文本框 1"/>
          <p:cNvSpPr txBox="1"/>
          <p:nvPr/>
        </p:nvSpPr>
        <p:spPr>
          <a:xfrm>
            <a:off x="1523365" y="4001770"/>
            <a:ext cx="9571990" cy="1107440"/>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ctr">
              <a:lnSpc>
                <a:spcPct val="100000"/>
              </a:lnSpc>
              <a:buClrTx/>
              <a:buSzTx/>
              <a:buNone/>
            </a:pPr>
            <a:r>
              <a:rPr lang="zh-CN" altLang="en-US" sz="3600" dirty="0">
                <a:solidFill>
                  <a:srgbClr val="FFC000"/>
                </a:solidFill>
                <a:latin typeface="锦鲤本尊" charset="-122"/>
                <a:ea typeface="锦鲤本尊" charset="-122"/>
                <a:sym typeface="+mn-ea"/>
              </a:rPr>
              <a:t>文章中心无关的部分可略去不提。</a:t>
            </a:r>
            <a:endParaRPr lang="zh-CN" altLang="en-US" sz="3600" dirty="0">
              <a:solidFill>
                <a:srgbClr val="FFC000"/>
              </a:solidFill>
              <a:latin typeface="锦鲤本尊" charset="-122"/>
              <a:ea typeface="锦鲤本尊"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sp>
        <p:nvSpPr>
          <p:cNvPr id="26" name="文本框 1"/>
          <p:cNvSpPr txBox="1">
            <a:spLocks noChangeArrowheads="1"/>
          </p:cNvSpPr>
          <p:nvPr/>
        </p:nvSpPr>
        <p:spPr bwMode="auto">
          <a:xfrm>
            <a:off x="3484245" y="2237740"/>
            <a:ext cx="5223510" cy="829945"/>
          </a:xfrm>
          <a:prstGeom prst="rect">
            <a:avLst/>
          </a:prstGeom>
          <a:noFill/>
          <a:ln>
            <a:noFill/>
          </a:ln>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eaLnBrk="1" hangingPunct="1"/>
            <a:r>
              <a:rPr lang="zh-CN" altLang="en-US" sz="4800" dirty="0" smtClean="0">
                <a:ln>
                  <a:solidFill>
                    <a:schemeClr val="bg1"/>
                  </a:solidFill>
                </a:ln>
                <a:solidFill>
                  <a:srgbClr val="C00000"/>
                </a:solidFill>
                <a:effectLst>
                  <a:outerShdw blurRad="38100" dist="38100" dir="2700000" algn="tl">
                    <a:srgbClr val="000000">
                      <a:alpha val="43137"/>
                    </a:srgbClr>
                  </a:outerShdw>
                </a:effectLst>
                <a:latin typeface="华康海报体W12(P)" panose="040B0C00000000000000" charset="-122"/>
                <a:ea typeface="华康海报体W12(P)" panose="040B0C00000000000000" charset="-122"/>
              </a:rPr>
              <a:t>优秀素材展示</a:t>
            </a:r>
            <a:endParaRPr lang="zh-CN" altLang="en-US" sz="4800" dirty="0">
              <a:ln>
                <a:solidFill>
                  <a:schemeClr val="bg1"/>
                </a:solidFill>
              </a:ln>
              <a:solidFill>
                <a:srgbClr val="C00000"/>
              </a:solidFill>
              <a:effectLst>
                <a:outerShdw blurRad="38100" dist="38100" dir="2700000" algn="tl">
                  <a:srgbClr val="000000">
                    <a:alpha val="43137"/>
                  </a:srgbClr>
                </a:outerShdw>
              </a:effectLst>
              <a:latin typeface="华康海报体W12(P)" panose="040B0C00000000000000" charset="-122"/>
              <a:ea typeface="华康海报体W12(P)" panose="040B0C00000000000000"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sp>
        <p:nvSpPr>
          <p:cNvPr id="100" name="文本框 99"/>
          <p:cNvSpPr txBox="1"/>
          <p:nvPr/>
        </p:nvSpPr>
        <p:spPr>
          <a:xfrm>
            <a:off x="188595" y="441325"/>
            <a:ext cx="11671935" cy="5846445"/>
          </a:xfrm>
          <a:prstGeom prst="rect">
            <a:avLst/>
          </a:prstGeom>
          <a:noFill/>
          <a:ln w="9525">
            <a:noFill/>
          </a:ln>
        </p:spPr>
        <p:txBody>
          <a:bodyPr wrap="square">
            <a:spAutoFit/>
          </a:bodyPr>
          <a:p>
            <a:pPr indent="0">
              <a:lnSpc>
                <a:spcPct val="130000"/>
              </a:lnSpc>
              <a:spcBef>
                <a:spcPts val="0"/>
              </a:spcBef>
              <a:spcAft>
                <a:spcPts val="0"/>
              </a:spcAft>
            </a:pPr>
            <a:r>
              <a:rPr lang="en-US" altLang="zh-CN" sz="2400" b="1">
                <a:solidFill>
                  <a:schemeClr val="bg1"/>
                </a:solidFill>
                <a:latin typeface="蝶飞行楷" panose="02010609000101010101" charset="-122"/>
                <a:ea typeface="蝶飞行楷" panose="02010609000101010101" charset="-122"/>
                <a:cs typeface="蝶飞行楷" panose="02010609000101010101" charset="-122"/>
              </a:rPr>
              <a:t>  </a:t>
            </a:r>
            <a:r>
              <a:rPr lang="zh-CN" altLang="en-US" sz="2400" b="1">
                <a:solidFill>
                  <a:srgbClr val="FFFF00"/>
                </a:solidFill>
                <a:latin typeface="蝶飞行楷" panose="02010609000101010101" charset="-122"/>
                <a:ea typeface="蝶飞行楷" panose="02010609000101010101" charset="-122"/>
                <a:cs typeface="蝶飞行楷" panose="02010609000101010101" charset="-122"/>
              </a:rPr>
              <a:t>叙：  </a:t>
            </a:r>
            <a:r>
              <a:rPr lang="zh-CN" sz="2400" b="1">
                <a:solidFill>
                  <a:schemeClr val="bg1"/>
                </a:solidFill>
                <a:latin typeface="蝶飞行楷" panose="02010609000101010101" charset="-122"/>
                <a:ea typeface="蝶飞行楷" panose="02010609000101010101" charset="-122"/>
                <a:cs typeface="蝶飞行楷" panose="02010609000101010101" charset="-122"/>
              </a:rPr>
              <a:t>火神山医院的建设，是世界上的</a:t>
            </a:r>
            <a:r>
              <a:rPr lang="zh-CN" sz="2400" b="1">
                <a:solidFill>
                  <a:srgbClr val="FFFF00"/>
                </a:solidFill>
                <a:latin typeface="蝶飞行楷" panose="02010609000101010101" charset="-122"/>
                <a:ea typeface="蝶飞行楷" panose="02010609000101010101" charset="-122"/>
                <a:cs typeface="蝶飞行楷" panose="02010609000101010101" charset="-122"/>
              </a:rPr>
              <a:t>奇迹</a:t>
            </a:r>
            <a:r>
              <a:rPr lang="zh-CN" sz="2400" b="1">
                <a:solidFill>
                  <a:schemeClr val="bg1"/>
                </a:solidFill>
                <a:latin typeface="蝶飞行楷" panose="02010609000101010101" charset="-122"/>
                <a:ea typeface="蝶飞行楷" panose="02010609000101010101" charset="-122"/>
                <a:cs typeface="蝶飞行楷" panose="02010609000101010101" charset="-122"/>
              </a:rPr>
              <a:t>，奇迹背后的因素有很多，但这与其建造者有着直接的关系。刘立生就是其中之一。他看到了招工需求，立刻提交了“请战书”从离武汉</a:t>
            </a:r>
            <a:r>
              <a:rPr lang="en-US" sz="2400" b="1">
                <a:solidFill>
                  <a:srgbClr val="FFFF00"/>
                </a:solidFill>
                <a:latin typeface="蝶飞行楷" panose="02010609000101010101" charset="-122"/>
                <a:ea typeface="蝶飞行楷" panose="02010609000101010101" charset="-122"/>
                <a:cs typeface="蝶飞行楷" panose="02010609000101010101" charset="-122"/>
              </a:rPr>
              <a:t>800</a:t>
            </a:r>
            <a:r>
              <a:rPr lang="zh-CN" sz="2400" b="1">
                <a:solidFill>
                  <a:srgbClr val="FFFF00"/>
                </a:solidFill>
                <a:latin typeface="蝶飞行楷" panose="02010609000101010101" charset="-122"/>
                <a:ea typeface="蝶飞行楷" panose="02010609000101010101" charset="-122"/>
                <a:cs typeface="蝶飞行楷" panose="02010609000101010101" charset="-122"/>
              </a:rPr>
              <a:t>多公里</a:t>
            </a:r>
            <a:r>
              <a:rPr lang="zh-CN" sz="2400" b="1">
                <a:solidFill>
                  <a:schemeClr val="bg1"/>
                </a:solidFill>
                <a:latin typeface="蝶飞行楷" panose="02010609000101010101" charset="-122"/>
                <a:ea typeface="蝶飞行楷" panose="02010609000101010101" charset="-122"/>
                <a:cs typeface="蝶飞行楷" panose="02010609000101010101" charset="-122"/>
              </a:rPr>
              <a:t>的淮阴区，与一名</a:t>
            </a:r>
            <a:r>
              <a:rPr lang="en-US" sz="2400" b="1">
                <a:solidFill>
                  <a:srgbClr val="FFFF00"/>
                </a:solidFill>
                <a:latin typeface="蝶飞行楷" panose="02010609000101010101" charset="-122"/>
                <a:ea typeface="蝶飞行楷" panose="02010609000101010101" charset="-122"/>
                <a:cs typeface="蝶飞行楷" panose="02010609000101010101" charset="-122"/>
              </a:rPr>
              <a:t>“80</a:t>
            </a:r>
            <a:r>
              <a:rPr lang="zh-CN" sz="2400" b="1">
                <a:solidFill>
                  <a:srgbClr val="FFFF00"/>
                </a:solidFill>
                <a:latin typeface="蝶飞行楷" panose="02010609000101010101" charset="-122"/>
                <a:ea typeface="蝶飞行楷" panose="02010609000101010101" charset="-122"/>
                <a:cs typeface="蝶飞行楷" panose="02010609000101010101" charset="-122"/>
              </a:rPr>
              <a:t>后</a:t>
            </a:r>
            <a:r>
              <a:rPr lang="zh-CN" sz="2400" b="1">
                <a:solidFill>
                  <a:schemeClr val="bg1"/>
                </a:solidFill>
                <a:latin typeface="蝶飞行楷" panose="02010609000101010101" charset="-122"/>
                <a:ea typeface="蝶飞行楷" panose="02010609000101010101" charset="-122"/>
                <a:cs typeface="蝶飞行楷" panose="02010609000101010101" charset="-122"/>
              </a:rPr>
              <a:t>”同伴李兴文</a:t>
            </a:r>
            <a:r>
              <a:rPr lang="zh-CN" sz="2400" b="1">
                <a:solidFill>
                  <a:srgbClr val="FFFF00"/>
                </a:solidFill>
                <a:latin typeface="蝶飞行楷" panose="02010609000101010101" charset="-122"/>
                <a:ea typeface="蝶飞行楷" panose="02010609000101010101" charset="-122"/>
                <a:cs typeface="蝶飞行楷" panose="02010609000101010101" charset="-122"/>
              </a:rPr>
              <a:t>立即</a:t>
            </a:r>
            <a:r>
              <a:rPr lang="zh-CN" sz="2400" b="1">
                <a:solidFill>
                  <a:schemeClr val="bg1"/>
                </a:solidFill>
                <a:latin typeface="蝶飞行楷" panose="02010609000101010101" charset="-122"/>
                <a:ea typeface="蝶飞行楷" panose="02010609000101010101" charset="-122"/>
                <a:cs typeface="蝶飞行楷" panose="02010609000101010101" charset="-122"/>
              </a:rPr>
              <a:t>奔赴武汉，两颗火热的心掩盖住</a:t>
            </a:r>
            <a:r>
              <a:rPr lang="en-US" sz="2400" b="1">
                <a:solidFill>
                  <a:srgbClr val="FFFF00"/>
                </a:solidFill>
                <a:latin typeface="蝶飞行楷" panose="02010609000101010101" charset="-122"/>
                <a:ea typeface="蝶飞行楷" panose="02010609000101010101" charset="-122"/>
                <a:cs typeface="蝶飞行楷" panose="02010609000101010101" charset="-122"/>
              </a:rPr>
              <a:t>7</a:t>
            </a:r>
            <a:r>
              <a:rPr lang="zh-CN" sz="2400" b="1">
                <a:solidFill>
                  <a:srgbClr val="FFFF00"/>
                </a:solidFill>
                <a:latin typeface="蝶飞行楷" panose="02010609000101010101" charset="-122"/>
                <a:ea typeface="蝶飞行楷" panose="02010609000101010101" charset="-122"/>
                <a:cs typeface="蝶飞行楷" panose="02010609000101010101" charset="-122"/>
              </a:rPr>
              <a:t>个多小时</a:t>
            </a:r>
            <a:r>
              <a:rPr lang="zh-CN" sz="2400" b="1">
                <a:solidFill>
                  <a:schemeClr val="bg1"/>
                </a:solidFill>
                <a:latin typeface="蝶飞行楷" panose="02010609000101010101" charset="-122"/>
                <a:ea typeface="蝶飞行楷" panose="02010609000101010101" charset="-122"/>
                <a:cs typeface="蝶飞行楷" panose="02010609000101010101" charset="-122"/>
              </a:rPr>
              <a:t>夜路的疲倦。</a:t>
            </a:r>
            <a:r>
              <a:rPr lang="en-US" sz="2400" b="1">
                <a:solidFill>
                  <a:schemeClr val="bg1"/>
                </a:solidFill>
                <a:latin typeface="蝶飞行楷" panose="02010609000101010101" charset="-122"/>
                <a:ea typeface="蝶飞行楷" panose="02010609000101010101" charset="-122"/>
                <a:cs typeface="蝶飞行楷" panose="02010609000101010101" charset="-122"/>
              </a:rPr>
              <a:t>“</a:t>
            </a:r>
            <a:r>
              <a:rPr lang="zh-CN" sz="2400" b="1">
                <a:solidFill>
                  <a:schemeClr val="bg1"/>
                </a:solidFill>
                <a:latin typeface="蝶飞行楷" panose="02010609000101010101" charset="-122"/>
                <a:ea typeface="蝶飞行楷" panose="02010609000101010101" charset="-122"/>
                <a:cs typeface="蝶飞行楷" panose="02010609000101010101" charset="-122"/>
              </a:rPr>
              <a:t>为了与时间赛跑，为了心中的信念，那天晚上我们</a:t>
            </a:r>
            <a:r>
              <a:rPr lang="zh-CN" sz="2400" b="1">
                <a:solidFill>
                  <a:srgbClr val="FFFF00"/>
                </a:solidFill>
                <a:latin typeface="蝶飞行楷" panose="02010609000101010101" charset="-122"/>
                <a:ea typeface="蝶飞行楷" panose="02010609000101010101" charset="-122"/>
                <a:cs typeface="蝶飞行楷" panose="02010609000101010101" charset="-122"/>
              </a:rPr>
              <a:t>两个人</a:t>
            </a:r>
            <a:r>
              <a:rPr lang="zh-CN" sz="2400" b="1">
                <a:solidFill>
                  <a:schemeClr val="bg1"/>
                </a:solidFill>
                <a:latin typeface="蝶飞行楷" panose="02010609000101010101" charset="-122"/>
                <a:ea typeface="蝶飞行楷" panose="02010609000101010101" charset="-122"/>
                <a:cs typeface="蝶飞行楷" panose="02010609000101010101" charset="-122"/>
              </a:rPr>
              <a:t>打了鸡血似的，没有停歇</a:t>
            </a:r>
            <a:r>
              <a:rPr lang="zh-CN" sz="2400" b="1">
                <a:solidFill>
                  <a:srgbClr val="FFFF00"/>
                </a:solidFill>
                <a:latin typeface="蝶飞行楷" panose="02010609000101010101" charset="-122"/>
                <a:ea typeface="蝶飞行楷" panose="02010609000101010101" charset="-122"/>
                <a:cs typeface="蝶飞行楷" panose="02010609000101010101" charset="-122"/>
              </a:rPr>
              <a:t>片刻</a:t>
            </a:r>
            <a:r>
              <a:rPr lang="zh-CN" sz="2400" b="1">
                <a:solidFill>
                  <a:schemeClr val="bg1"/>
                </a:solidFill>
                <a:latin typeface="蝶飞行楷" panose="02010609000101010101" charset="-122"/>
                <a:ea typeface="蝶飞行楷" panose="02010609000101010101" charset="-122"/>
                <a:cs typeface="蝶飞行楷" panose="02010609000101010101" charset="-122"/>
              </a:rPr>
              <a:t>，</a:t>
            </a:r>
            <a:r>
              <a:rPr lang="zh-CN" sz="2400" b="1">
                <a:solidFill>
                  <a:srgbClr val="FFFF00"/>
                </a:solidFill>
                <a:latin typeface="蝶飞行楷" panose="02010609000101010101" charset="-122"/>
                <a:ea typeface="蝶飞行楷" panose="02010609000101010101" charset="-122"/>
                <a:cs typeface="蝶飞行楷" panose="02010609000101010101" charset="-122"/>
              </a:rPr>
              <a:t>一路</a:t>
            </a:r>
            <a:r>
              <a:rPr lang="zh-CN" sz="2400" b="1">
                <a:solidFill>
                  <a:schemeClr val="bg1"/>
                </a:solidFill>
                <a:latin typeface="蝶飞行楷" panose="02010609000101010101" charset="-122"/>
                <a:ea typeface="蝶飞行楷" panose="02010609000101010101" charset="-122"/>
                <a:cs typeface="蝶飞行楷" panose="02010609000101010101" charset="-122"/>
              </a:rPr>
              <a:t>开到了武汉火神山医院建设工地”工地上人声鼎沸，灯火通明。刘立生说，自己在工地多年却从未见过这么</a:t>
            </a:r>
            <a:r>
              <a:rPr lang="zh-CN" sz="2400" b="1">
                <a:solidFill>
                  <a:srgbClr val="FFFF00"/>
                </a:solidFill>
                <a:latin typeface="蝶飞行楷" panose="02010609000101010101" charset="-122"/>
                <a:ea typeface="蝶飞行楷" panose="02010609000101010101" charset="-122"/>
                <a:cs typeface="蝶飞行楷" panose="02010609000101010101" charset="-122"/>
              </a:rPr>
              <a:t>紧张</a:t>
            </a:r>
            <a:r>
              <a:rPr lang="zh-CN" sz="2400" b="1">
                <a:solidFill>
                  <a:schemeClr val="bg1"/>
                </a:solidFill>
                <a:latin typeface="蝶飞行楷" panose="02010609000101010101" charset="-122"/>
                <a:ea typeface="蝶飞行楷" panose="02010609000101010101" charset="-122"/>
                <a:cs typeface="蝶飞行楷" panose="02010609000101010101" charset="-122"/>
              </a:rPr>
              <a:t>的场面。</a:t>
            </a:r>
            <a:endParaRPr lang="zh-CN" sz="2400" b="1">
              <a:solidFill>
                <a:schemeClr val="bg1"/>
              </a:solidFill>
              <a:latin typeface="蝶飞行楷" panose="02010609000101010101" charset="-122"/>
              <a:ea typeface="蝶飞行楷" panose="02010609000101010101" charset="-122"/>
              <a:cs typeface="蝶飞行楷" panose="02010609000101010101" charset="-122"/>
            </a:endParaRPr>
          </a:p>
          <a:p>
            <a:pPr indent="0">
              <a:lnSpc>
                <a:spcPct val="130000"/>
              </a:lnSpc>
              <a:spcBef>
                <a:spcPts val="0"/>
              </a:spcBef>
              <a:spcAft>
                <a:spcPts val="0"/>
              </a:spcAft>
            </a:pPr>
            <a:endParaRPr lang="zh-CN" sz="2400" b="1">
              <a:solidFill>
                <a:schemeClr val="bg1"/>
              </a:solidFill>
              <a:latin typeface="蝶飞行楷" panose="02010609000101010101" charset="-122"/>
              <a:ea typeface="蝶飞行楷" panose="02010609000101010101" charset="-122"/>
              <a:cs typeface="蝶飞行楷" panose="02010609000101010101" charset="-122"/>
            </a:endParaRPr>
          </a:p>
          <a:p>
            <a:pPr indent="0">
              <a:lnSpc>
                <a:spcPct val="130000"/>
              </a:lnSpc>
              <a:spcBef>
                <a:spcPts val="0"/>
              </a:spcBef>
              <a:spcAft>
                <a:spcPts val="0"/>
              </a:spcAft>
            </a:pPr>
            <a:r>
              <a:rPr lang="zh-CN" sz="2400" b="1">
                <a:solidFill>
                  <a:srgbClr val="FFFF00"/>
                </a:solidFill>
                <a:latin typeface="蝶飞行楷" panose="02010609000101010101" charset="-122"/>
                <a:ea typeface="蝶飞行楷" panose="02010609000101010101" charset="-122"/>
                <a:cs typeface="蝶飞行楷" panose="02010609000101010101" charset="-122"/>
              </a:rPr>
              <a:t>议：</a:t>
            </a:r>
            <a:r>
              <a:rPr lang="zh-CN" sz="2400" b="1">
                <a:solidFill>
                  <a:schemeClr val="bg1"/>
                </a:solidFill>
                <a:latin typeface="蝶飞行楷" panose="02010609000101010101" charset="-122"/>
                <a:ea typeface="蝶飞行楷" panose="02010609000101010101" charset="-122"/>
                <a:cs typeface="蝶飞行楷" panose="02010609000101010101" charset="-122"/>
              </a:rPr>
              <a:t>  工地上的</a:t>
            </a:r>
            <a:r>
              <a:rPr lang="zh-CN" sz="2400" b="1">
                <a:solidFill>
                  <a:srgbClr val="FFFF00"/>
                </a:solidFill>
                <a:latin typeface="蝶飞行楷" panose="02010609000101010101" charset="-122"/>
                <a:ea typeface="蝶飞行楷" panose="02010609000101010101" charset="-122"/>
                <a:cs typeface="蝶飞行楷" panose="02010609000101010101" charset="-122"/>
              </a:rPr>
              <a:t>每一个细节</a:t>
            </a:r>
            <a:r>
              <a:rPr lang="zh-CN" sz="2400" b="1">
                <a:solidFill>
                  <a:schemeClr val="bg1"/>
                </a:solidFill>
                <a:latin typeface="蝶飞行楷" panose="02010609000101010101" charset="-122"/>
                <a:ea typeface="蝶飞行楷" panose="02010609000101010101" charset="-122"/>
                <a:cs typeface="蝶飞行楷" panose="02010609000101010101" charset="-122"/>
              </a:rPr>
              <a:t>都诠释着什么叫</a:t>
            </a:r>
            <a:r>
              <a:rPr lang="zh-CN" sz="2400" b="1">
                <a:solidFill>
                  <a:srgbClr val="FFFF00"/>
                </a:solidFill>
                <a:latin typeface="蝶飞行楷" panose="02010609000101010101" charset="-122"/>
                <a:ea typeface="蝶飞行楷" panose="02010609000101010101" charset="-122"/>
                <a:cs typeface="蝶飞行楷" panose="02010609000101010101" charset="-122"/>
              </a:rPr>
              <a:t>争分夺秒</a:t>
            </a:r>
            <a:r>
              <a:rPr lang="zh-CN" sz="2400" b="1">
                <a:solidFill>
                  <a:schemeClr val="bg1"/>
                </a:solidFill>
                <a:latin typeface="蝶飞行楷" panose="02010609000101010101" charset="-122"/>
                <a:ea typeface="蝶飞行楷" panose="02010609000101010101" charset="-122"/>
                <a:cs typeface="蝶飞行楷" panose="02010609000101010101" charset="-122"/>
              </a:rPr>
              <a:t>。哪怕现在科技再发达，又哪里有坐地起高楼的奇迹，这所谓奇迹是</a:t>
            </a:r>
            <a:r>
              <a:rPr lang="zh-CN" sz="2400" b="1">
                <a:solidFill>
                  <a:srgbClr val="FFFF00"/>
                </a:solidFill>
                <a:latin typeface="蝶飞行楷" panose="02010609000101010101" charset="-122"/>
                <a:ea typeface="蝶飞行楷" panose="02010609000101010101" charset="-122"/>
                <a:cs typeface="蝶飞行楷" panose="02010609000101010101" charset="-122"/>
              </a:rPr>
              <a:t>十个日夜</a:t>
            </a:r>
            <a:r>
              <a:rPr lang="zh-CN" sz="2400" b="1">
                <a:solidFill>
                  <a:schemeClr val="bg1"/>
                </a:solidFill>
                <a:latin typeface="蝶飞行楷" panose="02010609000101010101" charset="-122"/>
                <a:ea typeface="蝶飞行楷" panose="02010609000101010101" charset="-122"/>
                <a:cs typeface="蝶飞行楷" panose="02010609000101010101" charset="-122"/>
              </a:rPr>
              <a:t>的坚守，是熟练操作的</a:t>
            </a:r>
            <a:r>
              <a:rPr lang="zh-CN" sz="2400" b="1">
                <a:solidFill>
                  <a:srgbClr val="FFFF00"/>
                </a:solidFill>
                <a:latin typeface="蝶飞行楷" panose="02010609000101010101" charset="-122"/>
                <a:ea typeface="蝶飞行楷" panose="02010609000101010101" charset="-122"/>
                <a:cs typeface="蝶飞行楷" panose="02010609000101010101" charset="-122"/>
              </a:rPr>
              <a:t>精确重复</a:t>
            </a:r>
            <a:r>
              <a:rPr lang="zh-CN" sz="2400" b="1">
                <a:solidFill>
                  <a:schemeClr val="bg1"/>
                </a:solidFill>
                <a:latin typeface="蝶飞行楷" panose="02010609000101010101" charset="-122"/>
                <a:ea typeface="蝶飞行楷" panose="02010609000101010101" charset="-122"/>
                <a:cs typeface="蝶飞行楷" panose="02010609000101010101" charset="-122"/>
              </a:rPr>
              <a:t>，是在众人看不到的地方，那些黑暗角落里的血与泪。他们用双手筑起</a:t>
            </a:r>
            <a:r>
              <a:rPr lang="zh-CN" sz="2400" b="1">
                <a:solidFill>
                  <a:srgbClr val="FFFF00"/>
                </a:solidFill>
                <a:latin typeface="蝶飞行楷" panose="02010609000101010101" charset="-122"/>
                <a:ea typeface="蝶飞行楷" panose="02010609000101010101" charset="-122"/>
                <a:cs typeface="蝶飞行楷" panose="02010609000101010101" charset="-122"/>
              </a:rPr>
              <a:t>一座</a:t>
            </a:r>
            <a:r>
              <a:rPr lang="zh-CN" sz="2400" b="1">
                <a:solidFill>
                  <a:schemeClr val="bg1"/>
                </a:solidFill>
                <a:latin typeface="蝶飞行楷" panose="02010609000101010101" charset="-122"/>
                <a:ea typeface="蝶飞行楷" panose="02010609000101010101" charset="-122"/>
                <a:cs typeface="蝶飞行楷" panose="02010609000101010101" charset="-122"/>
              </a:rPr>
              <a:t>医院，那</a:t>
            </a:r>
            <a:r>
              <a:rPr lang="en-US" sz="2400" b="1">
                <a:solidFill>
                  <a:srgbClr val="FFFF00"/>
                </a:solidFill>
                <a:latin typeface="蝶飞行楷" panose="02010609000101010101" charset="-122"/>
                <a:ea typeface="蝶飞行楷" panose="02010609000101010101" charset="-122"/>
                <a:cs typeface="蝶飞行楷" panose="02010609000101010101" charset="-122"/>
              </a:rPr>
              <a:t>1000</a:t>
            </a:r>
            <a:r>
              <a:rPr lang="zh-CN" sz="2400" b="1">
                <a:solidFill>
                  <a:srgbClr val="FFFF00"/>
                </a:solidFill>
                <a:latin typeface="蝶飞行楷" panose="02010609000101010101" charset="-122"/>
                <a:ea typeface="蝶飞行楷" panose="02010609000101010101" charset="-122"/>
                <a:cs typeface="蝶飞行楷" panose="02010609000101010101" charset="-122"/>
              </a:rPr>
              <a:t>多张</a:t>
            </a:r>
            <a:r>
              <a:rPr lang="zh-CN" sz="2400" b="1">
                <a:solidFill>
                  <a:schemeClr val="bg1"/>
                </a:solidFill>
                <a:latin typeface="蝶飞行楷" panose="02010609000101010101" charset="-122"/>
                <a:ea typeface="蝶飞行楷" panose="02010609000101010101" charset="-122"/>
                <a:cs typeface="蝶飞行楷" panose="02010609000101010101" charset="-122"/>
              </a:rPr>
              <a:t>床位是</a:t>
            </a:r>
            <a:r>
              <a:rPr lang="zh-CN" sz="2400" b="1">
                <a:solidFill>
                  <a:srgbClr val="FFFF00"/>
                </a:solidFill>
                <a:latin typeface="蝶飞行楷" panose="02010609000101010101" charset="-122"/>
                <a:ea typeface="蝶飞行楷" panose="02010609000101010101" charset="-122"/>
                <a:cs typeface="蝶飞行楷" panose="02010609000101010101" charset="-122"/>
              </a:rPr>
              <a:t>一千多个生命</a:t>
            </a:r>
            <a:r>
              <a:rPr lang="zh-CN" sz="2400" b="1">
                <a:solidFill>
                  <a:schemeClr val="bg1"/>
                </a:solidFill>
                <a:latin typeface="蝶飞行楷" panose="02010609000101010101" charset="-122"/>
                <a:ea typeface="蝶飞行楷" panose="02010609000101010101" charset="-122"/>
                <a:cs typeface="蝶飞行楷" panose="02010609000101010101" charset="-122"/>
              </a:rPr>
              <a:t>的希望，他们与时间赛跑，又何尝不是在和死神赛跑，那些倒数着的时间是生命的流逝，治病的只能是医生，但救人的还有他们。            </a:t>
            </a:r>
            <a:r>
              <a:rPr lang="zh-CN" sz="2400" b="1">
                <a:solidFill>
                  <a:srgbClr val="FFFF00"/>
                </a:solidFill>
                <a:latin typeface="蝶飞行楷" panose="02010609000101010101" charset="-122"/>
                <a:ea typeface="蝶飞行楷" panose="02010609000101010101" charset="-122"/>
                <a:cs typeface="蝶飞行楷" panose="02010609000101010101" charset="-122"/>
                <a:sym typeface="+mn-ea"/>
              </a:rPr>
              <a:t>13班  龙潇宁</a:t>
            </a:r>
            <a:r>
              <a:rPr lang="zh-CN" sz="2400" b="1">
                <a:solidFill>
                  <a:schemeClr val="bg1"/>
                </a:solidFill>
                <a:latin typeface="蝶飞行楷" panose="02010609000101010101" charset="-122"/>
                <a:ea typeface="蝶飞行楷" panose="02010609000101010101" charset="-122"/>
                <a:cs typeface="蝶飞行楷" panose="02010609000101010101" charset="-122"/>
                <a:sym typeface="+mn-ea"/>
              </a:rPr>
              <a:t>  </a:t>
            </a:r>
            <a:r>
              <a:rPr lang="zh-CN" sz="2400" b="1">
                <a:solidFill>
                  <a:schemeClr val="bg1"/>
                </a:solidFill>
                <a:latin typeface="蝶飞行楷" panose="02010609000101010101" charset="-122"/>
                <a:ea typeface="蝶飞行楷" panose="02010609000101010101" charset="-122"/>
                <a:cs typeface="蝶飞行楷" panose="02010609000101010101" charset="-122"/>
              </a:rPr>
              <a:t>                                                                                                 </a:t>
            </a:r>
            <a:r>
              <a:rPr lang="zh-CN" sz="2400" b="1">
                <a:solidFill>
                  <a:srgbClr val="FFFF00"/>
                </a:solidFill>
                <a:latin typeface="蝶飞行楷" panose="02010609000101010101" charset="-122"/>
                <a:ea typeface="蝶飞行楷" panose="02010609000101010101" charset="-122"/>
                <a:cs typeface="蝶飞行楷" panose="02010609000101010101" charset="-122"/>
              </a:rPr>
              <a:t> </a:t>
            </a:r>
            <a:r>
              <a:rPr lang="zh-CN" sz="2400" b="1">
                <a:solidFill>
                  <a:schemeClr val="bg1"/>
                </a:solidFill>
                <a:latin typeface="蝶飞行楷" panose="02010609000101010101" charset="-122"/>
                <a:ea typeface="蝶飞行楷" panose="02010609000101010101" charset="-122"/>
                <a:cs typeface="蝶飞行楷" panose="02010609000101010101" charset="-122"/>
              </a:rPr>
              <a:t>                        </a:t>
            </a:r>
            <a:endParaRPr lang="zh-CN" altLang="en-US" sz="2400" b="1">
              <a:solidFill>
                <a:schemeClr val="bg1"/>
              </a:solidFill>
              <a:latin typeface="蝶飞行楷" panose="02010609000101010101" charset="-122"/>
              <a:ea typeface="蝶飞行楷" panose="02010609000101010101" charset="-122"/>
              <a:cs typeface="蝶飞行楷" panose="02010609000101010101" charset="-122"/>
            </a:endParaRPr>
          </a:p>
        </p:txBody>
      </p:sp>
      <p:cxnSp>
        <p:nvCxnSpPr>
          <p:cNvPr id="2" name="直接连接符 1"/>
          <p:cNvCxnSpPr/>
          <p:nvPr/>
        </p:nvCxnSpPr>
        <p:spPr>
          <a:xfrm>
            <a:off x="384810" y="913130"/>
            <a:ext cx="415925" cy="0"/>
          </a:xfrm>
          <a:prstGeom prst="line">
            <a:avLst/>
          </a:prstGeom>
          <a:ln w="28575" cmpd="sng">
            <a:solidFill>
              <a:srgbClr val="F6FC14"/>
            </a:solidFill>
            <a:prstDash val="soli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83210" y="4255770"/>
            <a:ext cx="415925" cy="0"/>
          </a:xfrm>
          <a:prstGeom prst="line">
            <a:avLst/>
          </a:prstGeom>
          <a:ln w="28575" cmpd="sng">
            <a:solidFill>
              <a:srgbClr val="F6FC14"/>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sp>
        <p:nvSpPr>
          <p:cNvPr id="100" name="文本框 99"/>
          <p:cNvSpPr txBox="1"/>
          <p:nvPr/>
        </p:nvSpPr>
        <p:spPr>
          <a:xfrm>
            <a:off x="310515" y="441325"/>
            <a:ext cx="11570335" cy="5851525"/>
          </a:xfrm>
          <a:prstGeom prst="rect">
            <a:avLst/>
          </a:prstGeom>
          <a:noFill/>
          <a:ln w="9525">
            <a:noFill/>
          </a:ln>
        </p:spPr>
        <p:txBody>
          <a:bodyPr wrap="square">
            <a:spAutoFit/>
          </a:bodyPr>
          <a:p>
            <a:pPr indent="0">
              <a:lnSpc>
                <a:spcPct val="120000"/>
              </a:lnSpc>
              <a:spcBef>
                <a:spcPts val="0"/>
              </a:spcBef>
              <a:spcAft>
                <a:spcPts val="0"/>
              </a:spcAft>
            </a:pPr>
            <a:r>
              <a:rPr lang="en-US" altLang="zh-CN" sz="2400" b="1">
                <a:solidFill>
                  <a:schemeClr val="bg1"/>
                </a:solidFill>
                <a:latin typeface="蝶飞行楷" panose="02010609000101010101" charset="-122"/>
                <a:ea typeface="蝶飞行楷" panose="02010609000101010101" charset="-122"/>
                <a:cs typeface="蝶飞行楷" panose="02010609000101010101" charset="-122"/>
              </a:rPr>
              <a:t>      </a:t>
            </a:r>
            <a:r>
              <a:rPr sz="2400" b="1">
                <a:solidFill>
                  <a:schemeClr val="bg1"/>
                </a:solidFill>
                <a:latin typeface="蝶飞行楷" panose="02010609000101010101" charset="-122"/>
                <a:ea typeface="蝶飞行楷" panose="02010609000101010101" charset="-122"/>
                <a:cs typeface="蝶飞行楷" panose="02010609000101010101" charset="-122"/>
              </a:rPr>
              <a:t>杭州红十字会的捐赠明细里，出现了</a:t>
            </a:r>
            <a:r>
              <a:rPr sz="2400" b="1">
                <a:solidFill>
                  <a:srgbClr val="FFFF00"/>
                </a:solidFill>
                <a:latin typeface="蝶飞行楷" panose="02010609000101010101" charset="-122"/>
                <a:ea typeface="蝶飞行楷" panose="02010609000101010101" charset="-122"/>
                <a:cs typeface="蝶飞行楷" panose="02010609000101010101" charset="-122"/>
              </a:rPr>
              <a:t>林生斌</a:t>
            </a:r>
            <a:r>
              <a:rPr sz="2400" b="1">
                <a:solidFill>
                  <a:schemeClr val="bg1"/>
                </a:solidFill>
                <a:latin typeface="蝶飞行楷" panose="02010609000101010101" charset="-122"/>
                <a:ea typeface="蝶飞行楷" panose="02010609000101010101" charset="-122"/>
                <a:cs typeface="蝶飞行楷" panose="02010609000101010101" charset="-122"/>
              </a:rPr>
              <a:t>先生的名字。</a:t>
            </a:r>
            <a:r>
              <a:rPr sz="2400" b="1">
                <a:solidFill>
                  <a:srgbClr val="FFFF00"/>
                </a:solidFill>
                <a:latin typeface="蝶飞行楷" panose="02010609000101010101" charset="-122"/>
                <a:ea typeface="蝶飞行楷" panose="02010609000101010101" charset="-122"/>
                <a:cs typeface="蝶飞行楷" panose="02010609000101010101" charset="-122"/>
              </a:rPr>
              <a:t>他是</a:t>
            </a:r>
            <a:r>
              <a:rPr sz="2400" b="1">
                <a:solidFill>
                  <a:schemeClr val="bg1"/>
                </a:solidFill>
                <a:latin typeface="蝶飞行楷" panose="02010609000101010101" charset="-122"/>
                <a:ea typeface="蝶飞行楷" panose="02010609000101010101" charset="-122"/>
                <a:cs typeface="蝶飞行楷" panose="02010609000101010101" charset="-122"/>
              </a:rPr>
              <a:t>2017年杭州</a:t>
            </a:r>
            <a:r>
              <a:rPr sz="2400" b="1">
                <a:solidFill>
                  <a:srgbClr val="FFFF00"/>
                </a:solidFill>
                <a:latin typeface="蝶飞行楷" panose="02010609000101010101" charset="-122"/>
                <a:ea typeface="蝶飞行楷" panose="02010609000101010101" charset="-122"/>
                <a:cs typeface="蝶飞行楷" panose="02010609000101010101" charset="-122"/>
              </a:rPr>
              <a:t>保姆纵火案死者的家属</a:t>
            </a:r>
            <a:r>
              <a:rPr sz="2400" b="1">
                <a:solidFill>
                  <a:schemeClr val="bg1"/>
                </a:solidFill>
                <a:latin typeface="蝶飞行楷" panose="02010609000101010101" charset="-122"/>
                <a:ea typeface="蝶飞行楷" panose="02010609000101010101" charset="-122"/>
                <a:cs typeface="蝶飞行楷" panose="02010609000101010101" charset="-122"/>
              </a:rPr>
              <a:t>。他原本有一个幸福美满的家庭：漂亮的妻子，可爱的三个孩子，但却由于家中保姆愚蠢贪婪的纵火行为，使得这个家庭支离破碎。失去了妻子和三个孩子的林生斌，他的世界成了黑白。他是</a:t>
            </a:r>
            <a:r>
              <a:rPr sz="2400" b="1">
                <a:solidFill>
                  <a:srgbClr val="FFFF00"/>
                </a:solidFill>
                <a:latin typeface="蝶飞行楷" panose="02010609000101010101" charset="-122"/>
                <a:ea typeface="蝶飞行楷" panose="02010609000101010101" charset="-122"/>
                <a:cs typeface="蝶飞行楷" panose="02010609000101010101" charset="-122"/>
              </a:rPr>
              <a:t>心碎</a:t>
            </a:r>
            <a:r>
              <a:rPr sz="2400" b="1">
                <a:solidFill>
                  <a:schemeClr val="bg1"/>
                </a:solidFill>
                <a:latin typeface="蝶飞行楷" panose="02010609000101010101" charset="-122"/>
                <a:ea typeface="蝶飞行楷" panose="02010609000101010101" charset="-122"/>
                <a:cs typeface="蝶飞行楷" panose="02010609000101010101" charset="-122"/>
              </a:rPr>
              <a:t>过的好人，却也没停止给这个世界送去</a:t>
            </a:r>
            <a:r>
              <a:rPr sz="2400" b="1">
                <a:solidFill>
                  <a:srgbClr val="FFFF00"/>
                </a:solidFill>
                <a:latin typeface="蝶飞行楷" panose="02010609000101010101" charset="-122"/>
                <a:ea typeface="蝶飞行楷" panose="02010609000101010101" charset="-122"/>
                <a:cs typeface="蝶飞行楷" panose="02010609000101010101" charset="-122"/>
              </a:rPr>
              <a:t>温暖</a:t>
            </a:r>
            <a:r>
              <a:rPr sz="2400" b="1">
                <a:solidFill>
                  <a:schemeClr val="bg1"/>
                </a:solidFill>
                <a:latin typeface="蝶飞行楷" panose="02010609000101010101" charset="-122"/>
                <a:ea typeface="蝶飞行楷" panose="02010609000101010101" charset="-122"/>
                <a:cs typeface="蝶飞行楷" panose="02010609000101010101" charset="-122"/>
              </a:rPr>
              <a:t>。他介绍说，自己最近一直在联系国内外的渠道，希望能</a:t>
            </a:r>
            <a:r>
              <a:rPr sz="2400" b="1">
                <a:solidFill>
                  <a:srgbClr val="FFFF00"/>
                </a:solidFill>
                <a:latin typeface="蝶飞行楷" panose="02010609000101010101" charset="-122"/>
                <a:ea typeface="蝶飞行楷" panose="02010609000101010101" charset="-122"/>
                <a:cs typeface="蝶飞行楷" panose="02010609000101010101" charset="-122"/>
              </a:rPr>
              <a:t>出一份力</a:t>
            </a:r>
            <a:r>
              <a:rPr sz="2400" b="1">
                <a:solidFill>
                  <a:schemeClr val="bg1"/>
                </a:solidFill>
                <a:latin typeface="蝶飞行楷" panose="02010609000101010101" charset="-122"/>
                <a:ea typeface="蝶飞行楷" panose="02010609000101010101" charset="-122"/>
                <a:cs typeface="蝶飞行楷" panose="02010609000101010101" charset="-122"/>
              </a:rPr>
              <a:t>给需要</a:t>
            </a:r>
            <a:r>
              <a:rPr sz="2400" b="1">
                <a:solidFill>
                  <a:srgbClr val="FFFF00"/>
                </a:solidFill>
                <a:latin typeface="蝶飞行楷" panose="02010609000101010101" charset="-122"/>
                <a:ea typeface="蝶飞行楷" panose="02010609000101010101" charset="-122"/>
                <a:cs typeface="蝶飞行楷" panose="02010609000101010101" charset="-122"/>
              </a:rPr>
              <a:t>帮助</a:t>
            </a:r>
            <a:r>
              <a:rPr sz="2400" b="1">
                <a:solidFill>
                  <a:schemeClr val="bg1"/>
                </a:solidFill>
                <a:latin typeface="蝶飞行楷" panose="02010609000101010101" charset="-122"/>
                <a:ea typeface="蝶飞行楷" panose="02010609000101010101" charset="-122"/>
                <a:cs typeface="蝶飞行楷" panose="02010609000101010101" charset="-122"/>
              </a:rPr>
              <a:t>的人，“口罩确实很难买，我还在搜集，只要能搜集到，我会第一时间送过去。”最终，他千辛万苦搜集来了5000个口罩，单价18元，他</a:t>
            </a:r>
            <a:r>
              <a:rPr sz="2400" b="1">
                <a:solidFill>
                  <a:srgbClr val="FFFF00"/>
                </a:solidFill>
                <a:latin typeface="蝶飞行楷" panose="02010609000101010101" charset="-122"/>
                <a:ea typeface="蝶飞行楷" panose="02010609000101010101" charset="-122"/>
                <a:cs typeface="蝶飞行楷" panose="02010609000101010101" charset="-122"/>
              </a:rPr>
              <a:t>毫不犹豫</a:t>
            </a:r>
            <a:r>
              <a:rPr sz="2400" b="1">
                <a:solidFill>
                  <a:schemeClr val="bg1"/>
                </a:solidFill>
                <a:latin typeface="蝶飞行楷" panose="02010609000101010101" charset="-122"/>
                <a:ea typeface="蝶飞行楷" panose="02010609000101010101" charset="-122"/>
                <a:cs typeface="蝶飞行楷" panose="02010609000101010101" charset="-122"/>
              </a:rPr>
              <a:t>地捐给了疫情前线。</a:t>
            </a:r>
            <a:endParaRPr sz="2400" b="1">
              <a:solidFill>
                <a:schemeClr val="bg1"/>
              </a:solidFill>
              <a:latin typeface="蝶飞行楷" panose="02010609000101010101" charset="-122"/>
              <a:ea typeface="蝶飞行楷" panose="02010609000101010101" charset="-122"/>
              <a:cs typeface="蝶飞行楷" panose="02010609000101010101" charset="-122"/>
            </a:endParaRPr>
          </a:p>
          <a:p>
            <a:pPr indent="0">
              <a:lnSpc>
                <a:spcPct val="120000"/>
              </a:lnSpc>
              <a:spcBef>
                <a:spcPts val="0"/>
              </a:spcBef>
              <a:spcAft>
                <a:spcPts val="0"/>
              </a:spcAft>
            </a:pPr>
            <a:r>
              <a:rPr sz="2400" b="1">
                <a:solidFill>
                  <a:schemeClr val="bg1"/>
                </a:solidFill>
                <a:latin typeface="蝶飞行楷" panose="02010609000101010101" charset="-122"/>
                <a:ea typeface="蝶飞行楷" panose="02010609000101010101" charset="-122"/>
                <a:cs typeface="蝶飞行楷" panose="02010609000101010101" charset="-122"/>
              </a:rPr>
              <a:t>       就是这样的人，让我们的民族在这样的大灾大难面前</a:t>
            </a:r>
            <a:r>
              <a:rPr sz="2400" b="1">
                <a:solidFill>
                  <a:srgbClr val="FFFF00"/>
                </a:solidFill>
                <a:latin typeface="蝶飞行楷" panose="02010609000101010101" charset="-122"/>
                <a:ea typeface="蝶飞行楷" panose="02010609000101010101" charset="-122"/>
                <a:cs typeface="蝶飞行楷" panose="02010609000101010101" charset="-122"/>
              </a:rPr>
              <a:t>遭遇众多失望却依然相信希望。</a:t>
            </a:r>
            <a:r>
              <a:rPr sz="2400" b="1">
                <a:solidFill>
                  <a:schemeClr val="bg1"/>
                </a:solidFill>
                <a:latin typeface="蝶飞行楷" panose="02010609000101010101" charset="-122"/>
                <a:ea typeface="蝶飞行楷" panose="02010609000101010101" charset="-122"/>
                <a:cs typeface="蝶飞行楷" panose="02010609000101010101" charset="-122"/>
              </a:rPr>
              <a:t>爱，将会属于那些虽然曾经失望过，却仍心怀希望的人；属于那些虽然曾被背叛过，但依然相信爱的人；需要爱那些虽然曾受过伤害，却仍然在爱的人。</a:t>
            </a:r>
            <a:endParaRPr sz="2400" b="1">
              <a:solidFill>
                <a:schemeClr val="bg1"/>
              </a:solidFill>
              <a:latin typeface="蝶飞行楷" panose="02010609000101010101" charset="-122"/>
              <a:ea typeface="蝶飞行楷" panose="02010609000101010101" charset="-122"/>
              <a:cs typeface="蝶飞行楷" panose="02010609000101010101" charset="-122"/>
            </a:endParaRPr>
          </a:p>
          <a:p>
            <a:pPr indent="0">
              <a:lnSpc>
                <a:spcPct val="120000"/>
              </a:lnSpc>
              <a:spcBef>
                <a:spcPts val="0"/>
              </a:spcBef>
              <a:spcAft>
                <a:spcPts val="0"/>
              </a:spcAft>
            </a:pPr>
            <a:r>
              <a:rPr sz="2400" b="1">
                <a:solidFill>
                  <a:schemeClr val="bg1"/>
                </a:solidFill>
                <a:latin typeface="蝶飞行楷" panose="02010609000101010101" charset="-122"/>
                <a:ea typeface="蝶飞行楷" panose="02010609000101010101" charset="-122"/>
                <a:cs typeface="蝶飞行楷" panose="02010609000101010101" charset="-122"/>
              </a:rPr>
              <a:t>罗曼罗兰曾经说过：</a:t>
            </a:r>
            <a:r>
              <a:rPr sz="2400" b="1">
                <a:solidFill>
                  <a:srgbClr val="FFFF00"/>
                </a:solidFill>
                <a:latin typeface="蝶飞行楷" panose="02010609000101010101" charset="-122"/>
                <a:ea typeface="蝶飞行楷" panose="02010609000101010101" charset="-122"/>
                <a:cs typeface="蝶飞行楷" panose="02010609000101010101" charset="-122"/>
              </a:rPr>
              <a:t>这世界上只有一种英雄主义，就是看清生活的真相之后，依然热爱生活。</a:t>
            </a:r>
            <a:r>
              <a:rPr lang="zh-CN" sz="2400" b="1">
                <a:solidFill>
                  <a:srgbClr val="FFFF00"/>
                </a:solidFill>
                <a:latin typeface="蝶飞行楷" panose="02010609000101010101" charset="-122"/>
                <a:ea typeface="蝶飞行楷" panose="02010609000101010101" charset="-122"/>
                <a:cs typeface="蝶飞行楷" panose="02010609000101010101" charset="-122"/>
              </a:rPr>
              <a:t>                  </a:t>
            </a:r>
            <a:r>
              <a:rPr lang="zh-CN" sz="2400" b="1">
                <a:solidFill>
                  <a:schemeClr val="bg1"/>
                </a:solidFill>
                <a:latin typeface="蝶飞行楷" panose="02010609000101010101" charset="-122"/>
                <a:ea typeface="蝶飞行楷" panose="02010609000101010101" charset="-122"/>
                <a:cs typeface="蝶飞行楷" panose="02010609000101010101" charset="-122"/>
              </a:rPr>
              <a:t>                                                                        </a:t>
            </a:r>
            <a:endParaRPr lang="zh-CN" sz="2400" b="1">
              <a:solidFill>
                <a:schemeClr val="bg1"/>
              </a:solidFill>
              <a:latin typeface="蝶飞行楷" panose="02010609000101010101" charset="-122"/>
              <a:ea typeface="蝶飞行楷" panose="02010609000101010101" charset="-122"/>
              <a:cs typeface="蝶飞行楷" panose="02010609000101010101" charset="-122"/>
            </a:endParaRPr>
          </a:p>
          <a:p>
            <a:pPr indent="0">
              <a:lnSpc>
                <a:spcPct val="120000"/>
              </a:lnSpc>
              <a:spcBef>
                <a:spcPts val="0"/>
              </a:spcBef>
              <a:spcAft>
                <a:spcPts val="0"/>
              </a:spcAft>
            </a:pPr>
            <a:r>
              <a:rPr lang="zh-CN" sz="2400" b="1">
                <a:solidFill>
                  <a:schemeClr val="bg1"/>
                </a:solidFill>
                <a:latin typeface="蝶飞行楷" panose="02010609000101010101" charset="-122"/>
                <a:ea typeface="蝶飞行楷" panose="02010609000101010101" charset="-122"/>
                <a:cs typeface="蝶飞行楷" panose="02010609000101010101" charset="-122"/>
              </a:rPr>
              <a:t>                                                                                                            </a:t>
            </a:r>
            <a:r>
              <a:rPr lang="en-US" altLang="zh-CN" sz="2400" b="1">
                <a:solidFill>
                  <a:srgbClr val="FFFF00"/>
                </a:solidFill>
                <a:latin typeface="蝶飞行楷" panose="02010609000101010101" charset="-122"/>
                <a:ea typeface="蝶飞行楷" panose="02010609000101010101" charset="-122"/>
                <a:cs typeface="蝶飞行楷" panose="02010609000101010101" charset="-122"/>
              </a:rPr>
              <a:t>7</a:t>
            </a:r>
            <a:r>
              <a:rPr lang="zh-CN" sz="2400" b="1">
                <a:solidFill>
                  <a:srgbClr val="FFFF00"/>
                </a:solidFill>
                <a:latin typeface="蝶飞行楷" panose="02010609000101010101" charset="-122"/>
                <a:ea typeface="蝶飞行楷" panose="02010609000101010101" charset="-122"/>
                <a:cs typeface="蝶飞行楷" panose="02010609000101010101" charset="-122"/>
              </a:rPr>
              <a:t>班  黄婉灵</a:t>
            </a:r>
            <a:r>
              <a:rPr lang="zh-CN" sz="2400" b="1">
                <a:solidFill>
                  <a:schemeClr val="bg1"/>
                </a:solidFill>
                <a:latin typeface="蝶飞行楷" panose="02010609000101010101" charset="-122"/>
                <a:ea typeface="蝶飞行楷" panose="02010609000101010101" charset="-122"/>
                <a:cs typeface="蝶飞行楷" panose="02010609000101010101" charset="-122"/>
              </a:rPr>
              <a:t>                         </a:t>
            </a:r>
            <a:endParaRPr lang="zh-CN" altLang="en-US" sz="2400" b="1">
              <a:solidFill>
                <a:schemeClr val="bg1"/>
              </a:solidFill>
              <a:latin typeface="蝶飞行楷" panose="02010609000101010101" charset="-122"/>
              <a:ea typeface="蝶飞行楷" panose="02010609000101010101" charset="-122"/>
              <a:cs typeface="蝶飞行楷" panose="02010609000101010101"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pic>
        <p:nvPicPr>
          <p:cNvPr id="2" name="图片 1" descr="QQ截图20200306100010"/>
          <p:cNvPicPr>
            <a:picLocks noChangeAspect="1"/>
          </p:cNvPicPr>
          <p:nvPr/>
        </p:nvPicPr>
        <p:blipFill>
          <a:blip r:embed="rId2"/>
          <a:stretch>
            <a:fillRect/>
          </a:stretch>
        </p:blipFill>
        <p:spPr>
          <a:xfrm>
            <a:off x="295275" y="384175"/>
            <a:ext cx="3254375" cy="1090930"/>
          </a:xfrm>
          <a:prstGeom prst="rect">
            <a:avLst/>
          </a:prstGeom>
        </p:spPr>
      </p:pic>
      <p:sp>
        <p:nvSpPr>
          <p:cNvPr id="3" name="文本框 2"/>
          <p:cNvSpPr txBox="1"/>
          <p:nvPr/>
        </p:nvSpPr>
        <p:spPr>
          <a:xfrm>
            <a:off x="1389380" y="668655"/>
            <a:ext cx="1663700" cy="521970"/>
          </a:xfrm>
          <a:prstGeom prst="rect">
            <a:avLst/>
          </a:prstGeom>
          <a:noFill/>
        </p:spPr>
        <p:txBody>
          <a:bodyPr wrap="square" rtlCol="0">
            <a:spAutoFit/>
          </a:bodyPr>
          <a:p>
            <a:r>
              <a:rPr lang="zh-CN" altLang="en-US" sz="2800">
                <a:solidFill>
                  <a:srgbClr val="FFFF00"/>
                </a:solidFill>
                <a:latin typeface="锐字驰黑武汉N95 中粗" panose="02020300000000000000" charset="-122"/>
                <a:ea typeface="锐字驰黑武汉N95 中粗" panose="02020300000000000000" charset="-122"/>
              </a:rPr>
              <a:t>小结（二）</a:t>
            </a:r>
            <a:endParaRPr lang="zh-CN" altLang="en-US" sz="2800">
              <a:solidFill>
                <a:srgbClr val="FFFF00"/>
              </a:solidFill>
              <a:latin typeface="锐字驰黑武汉N95 中粗" panose="02020300000000000000" charset="-122"/>
              <a:ea typeface="锐字驰黑武汉N95 中粗" panose="02020300000000000000" charset="-122"/>
            </a:endParaRPr>
          </a:p>
        </p:txBody>
      </p:sp>
      <p:sp>
        <p:nvSpPr>
          <p:cNvPr id="5" name="文本框 4"/>
          <p:cNvSpPr txBox="1"/>
          <p:nvPr/>
        </p:nvSpPr>
        <p:spPr>
          <a:xfrm>
            <a:off x="740410" y="3644265"/>
            <a:ext cx="3148965" cy="460375"/>
          </a:xfrm>
          <a:prstGeom prst="rect">
            <a:avLst/>
          </a:prstGeom>
          <a:noFill/>
        </p:spPr>
        <p:txBody>
          <a:bodyPr wrap="square" rtlCol="0">
            <a:spAutoFit/>
          </a:bodyPr>
          <a:p>
            <a:r>
              <a:rPr lang="zh-CN" altLang="en-US" sz="2400" b="1">
                <a:solidFill>
                  <a:srgbClr val="FFC000"/>
                </a:solidFill>
                <a:latin typeface="仿宋" panose="02010609060101010101" charset="-122"/>
                <a:ea typeface="仿宋" panose="02010609060101010101" charset="-122"/>
                <a:sym typeface="+mn-ea"/>
              </a:rPr>
              <a:t> 叙事要有指向性。</a:t>
            </a:r>
            <a:endParaRPr lang="zh-CN" altLang="en-US" sz="2400" b="1">
              <a:solidFill>
                <a:srgbClr val="FFC000"/>
              </a:solidFill>
              <a:latin typeface="仿宋" panose="02010609060101010101" charset="-122"/>
              <a:ea typeface="仿宋" panose="02010609060101010101" charset="-122"/>
              <a:sym typeface="+mn-ea"/>
            </a:endParaRPr>
          </a:p>
        </p:txBody>
      </p:sp>
      <p:sp>
        <p:nvSpPr>
          <p:cNvPr id="7" name="文本框 6"/>
          <p:cNvSpPr txBox="1"/>
          <p:nvPr/>
        </p:nvSpPr>
        <p:spPr>
          <a:xfrm>
            <a:off x="965835" y="2618740"/>
            <a:ext cx="2511425" cy="829945"/>
          </a:xfrm>
          <a:prstGeom prst="rect">
            <a:avLst/>
          </a:prstGeom>
          <a:noFill/>
        </p:spPr>
        <p:txBody>
          <a:bodyPr wrap="square" rtlCol="0">
            <a:spAutoFit/>
          </a:bodyPr>
          <a:p>
            <a:r>
              <a:rPr lang="zh-CN" altLang="en-US" sz="2400" b="1">
                <a:solidFill>
                  <a:srgbClr val="FFC000"/>
                </a:solidFill>
                <a:latin typeface="仿宋" panose="02010609060101010101" charset="-122"/>
                <a:ea typeface="仿宋" panose="02010609060101010101" charset="-122"/>
              </a:rPr>
              <a:t> 选材要准。</a:t>
            </a:r>
            <a:endParaRPr lang="zh-CN" altLang="en-US" sz="2400" b="1">
              <a:solidFill>
                <a:srgbClr val="FFC000"/>
              </a:solidFill>
              <a:latin typeface="仿宋" panose="02010609060101010101" charset="-122"/>
              <a:ea typeface="仿宋" panose="02010609060101010101" charset="-122"/>
            </a:endParaRPr>
          </a:p>
          <a:p>
            <a:r>
              <a:rPr lang="zh-CN" altLang="en-US" sz="2400" b="1">
                <a:solidFill>
                  <a:srgbClr val="FFC000"/>
                </a:solidFill>
                <a:latin typeface="仿宋" panose="02010609060101010101" charset="-122"/>
                <a:ea typeface="仿宋" panose="02010609060101010101" charset="-122"/>
              </a:rPr>
              <a:t>   </a:t>
            </a:r>
            <a:endParaRPr lang="zh-CN" altLang="en-US" sz="2400" b="1">
              <a:solidFill>
                <a:srgbClr val="FFC000"/>
              </a:solidFill>
              <a:latin typeface="仿宋" panose="02010609060101010101" charset="-122"/>
              <a:ea typeface="仿宋" panose="02010609060101010101" charset="-122"/>
            </a:endParaRPr>
          </a:p>
        </p:txBody>
      </p:sp>
      <p:sp>
        <p:nvSpPr>
          <p:cNvPr id="11" name="Text Placeholder 32"/>
          <p:cNvSpPr txBox="1"/>
          <p:nvPr/>
        </p:nvSpPr>
        <p:spPr>
          <a:xfrm>
            <a:off x="6073775" y="1565275"/>
            <a:ext cx="1887220" cy="3728085"/>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buNone/>
            </a:pPr>
            <a:r>
              <a:rPr lang="en-US" altLang="zh-CN" sz="3600" dirty="0">
                <a:solidFill>
                  <a:srgbClr val="FFFF00"/>
                </a:solidFill>
                <a:latin typeface="锦鲤本尊" charset="-122"/>
                <a:ea typeface="锦鲤本尊" charset="-122"/>
                <a:sym typeface="+mn-ea"/>
              </a:rPr>
              <a:t>1 </a:t>
            </a:r>
            <a:r>
              <a:rPr lang="zh-CN" altLang="en-US" sz="3600" dirty="0">
                <a:solidFill>
                  <a:srgbClr val="FFFF00"/>
                </a:solidFill>
                <a:latin typeface="锦鲤本尊" charset="-122"/>
                <a:ea typeface="锦鲤本尊" charset="-122"/>
                <a:sym typeface="+mn-ea"/>
              </a:rPr>
              <a:t>套用</a:t>
            </a:r>
            <a:endParaRPr lang="zh-CN" altLang="en-US" sz="3600" dirty="0">
              <a:solidFill>
                <a:srgbClr val="FFFF00"/>
              </a:solidFill>
              <a:latin typeface="锦鲤本尊" charset="-122"/>
              <a:ea typeface="锦鲤本尊" charset="-122"/>
              <a:sym typeface="+mn-ea"/>
            </a:endParaRPr>
          </a:p>
          <a:p>
            <a:pPr marL="0" indent="0" algn="ctr">
              <a:lnSpc>
                <a:spcPct val="140000"/>
              </a:lnSpc>
              <a:buNone/>
            </a:pPr>
            <a:r>
              <a:rPr lang="en-US" altLang="zh-CN" sz="3600" dirty="0">
                <a:solidFill>
                  <a:srgbClr val="FFFF00"/>
                </a:solidFill>
                <a:latin typeface="锦鲤本尊" charset="-122"/>
                <a:ea typeface="锦鲤本尊" charset="-122"/>
                <a:sym typeface="+mn-ea"/>
              </a:rPr>
              <a:t>2 </a:t>
            </a:r>
            <a:r>
              <a:rPr lang="zh-CN" altLang="en-US" sz="3600" dirty="0">
                <a:solidFill>
                  <a:srgbClr val="FFFF00"/>
                </a:solidFill>
                <a:latin typeface="锦鲤本尊" charset="-122"/>
                <a:ea typeface="锦鲤本尊" charset="-122"/>
                <a:sym typeface="+mn-ea"/>
              </a:rPr>
              <a:t>概用</a:t>
            </a:r>
            <a:endParaRPr lang="zh-CN" altLang="en-US" sz="3600" dirty="0">
              <a:solidFill>
                <a:srgbClr val="FFFF00"/>
              </a:solidFill>
              <a:latin typeface="锦鲤本尊" charset="-122"/>
              <a:ea typeface="锦鲤本尊" charset="-122"/>
              <a:sym typeface="+mn-ea"/>
            </a:endParaRPr>
          </a:p>
          <a:p>
            <a:pPr marL="0" indent="0" algn="ctr">
              <a:lnSpc>
                <a:spcPct val="140000"/>
              </a:lnSpc>
              <a:buNone/>
            </a:pPr>
            <a:r>
              <a:rPr lang="en-US" altLang="zh-CN" sz="3600" dirty="0">
                <a:solidFill>
                  <a:srgbClr val="FFFF00"/>
                </a:solidFill>
                <a:latin typeface="锦鲤本尊" charset="-122"/>
                <a:ea typeface="锦鲤本尊" charset="-122"/>
                <a:sym typeface="+mn-ea"/>
              </a:rPr>
              <a:t>3 </a:t>
            </a:r>
            <a:r>
              <a:rPr lang="zh-CN" altLang="en-US" sz="3600" dirty="0">
                <a:solidFill>
                  <a:srgbClr val="FFFF00"/>
                </a:solidFill>
                <a:latin typeface="锦鲤本尊" charset="-122"/>
                <a:ea typeface="锦鲤本尊" charset="-122"/>
                <a:sym typeface="+mn-ea"/>
              </a:rPr>
              <a:t>选用</a:t>
            </a:r>
            <a:endParaRPr lang="zh-CN" altLang="en-US" sz="3600" dirty="0">
              <a:solidFill>
                <a:srgbClr val="FFFF00"/>
              </a:solidFill>
              <a:latin typeface="锦鲤本尊" charset="-122"/>
              <a:ea typeface="锦鲤本尊" charset="-122"/>
              <a:sym typeface="+mn-ea"/>
            </a:endParaRPr>
          </a:p>
          <a:p>
            <a:pPr marL="0" indent="0" algn="ctr">
              <a:lnSpc>
                <a:spcPct val="140000"/>
              </a:lnSpc>
              <a:buNone/>
            </a:pPr>
            <a:r>
              <a:rPr lang="en-US" altLang="zh-CN" sz="3600" dirty="0">
                <a:solidFill>
                  <a:srgbClr val="FFFF00"/>
                </a:solidFill>
                <a:latin typeface="锦鲤本尊" charset="-122"/>
                <a:ea typeface="锦鲤本尊" charset="-122"/>
                <a:sym typeface="+mn-ea"/>
              </a:rPr>
              <a:t>4 </a:t>
            </a:r>
            <a:r>
              <a:rPr lang="zh-CN" altLang="en-US" sz="3600" dirty="0">
                <a:solidFill>
                  <a:srgbClr val="FFFF00"/>
                </a:solidFill>
                <a:latin typeface="锦鲤本尊" charset="-122"/>
                <a:ea typeface="锦鲤本尊" charset="-122"/>
                <a:sym typeface="+mn-ea"/>
              </a:rPr>
              <a:t>化用</a:t>
            </a:r>
            <a:endParaRPr lang="zh-CN" altLang="en-US" sz="3600" dirty="0">
              <a:solidFill>
                <a:srgbClr val="FFFF00"/>
              </a:solidFill>
              <a:latin typeface="锦鲤本尊" charset="-122"/>
              <a:ea typeface="锦鲤本尊" charset="-122"/>
              <a:sym typeface="+mn-ea"/>
            </a:endParaRPr>
          </a:p>
          <a:p>
            <a:pPr marL="0" indent="0" algn="ctr">
              <a:lnSpc>
                <a:spcPct val="140000"/>
              </a:lnSpc>
              <a:buNone/>
            </a:pPr>
            <a:endParaRPr lang="zh-CN" altLang="en-US" sz="3600" dirty="0">
              <a:solidFill>
                <a:srgbClr val="FFFF00"/>
              </a:solidFill>
              <a:latin typeface="锦鲤本尊" charset="-122"/>
              <a:ea typeface="锦鲤本尊" charset="-122"/>
              <a:sym typeface="+mn-ea"/>
            </a:endParaRPr>
          </a:p>
          <a:p>
            <a:pPr marL="0" indent="0" algn="ctr">
              <a:lnSpc>
                <a:spcPct val="140000"/>
              </a:lnSpc>
              <a:buNone/>
            </a:pPr>
            <a:endParaRPr lang="zh-CN" altLang="en-US" sz="3600" dirty="0">
              <a:solidFill>
                <a:srgbClr val="FFFF00"/>
              </a:solidFill>
              <a:latin typeface="锦鲤本尊" charset="-122"/>
              <a:ea typeface="锦鲤本尊" charset="-122"/>
              <a:sym typeface="+mn-ea"/>
            </a:endParaRPr>
          </a:p>
          <a:p>
            <a:pPr marL="0" indent="0" algn="ctr">
              <a:lnSpc>
                <a:spcPct val="140000"/>
              </a:lnSpc>
              <a:buNone/>
            </a:pPr>
            <a:endParaRPr lang="zh-CN" altLang="en-US" sz="6000" dirty="0">
              <a:solidFill>
                <a:srgbClr val="FFFF00"/>
              </a:solidFill>
              <a:latin typeface="锦鲤本尊" charset="-122"/>
              <a:ea typeface="锦鲤本尊" charset="-122"/>
              <a:sym typeface="+mn-ea"/>
            </a:endParaRPr>
          </a:p>
          <a:p>
            <a:pPr marL="0" indent="0" algn="ctr">
              <a:lnSpc>
                <a:spcPct val="100000"/>
              </a:lnSpc>
              <a:buNone/>
            </a:pPr>
            <a:endParaRPr lang="zh-CN" altLang="en-US" sz="6000" dirty="0">
              <a:ln w="12700" cmpd="sng">
                <a:solidFill>
                  <a:schemeClr val="accent4"/>
                </a:solidFill>
                <a:prstDash val="solid"/>
              </a:ln>
              <a:solidFill>
                <a:srgbClr val="FFFF00"/>
              </a:solidFill>
              <a:effectLst/>
              <a:latin typeface="锦鲤本尊" charset="-122"/>
              <a:ea typeface="锦鲤本尊" charset="-122"/>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grpSp>
        <p:nvGrpSpPr>
          <p:cNvPr id="12" name="组合 11"/>
          <p:cNvGrpSpPr/>
          <p:nvPr/>
        </p:nvGrpSpPr>
        <p:grpSpPr>
          <a:xfrm>
            <a:off x="374547" y="461658"/>
            <a:ext cx="5855023" cy="674212"/>
            <a:chOff x="946159" y="496620"/>
            <a:chExt cx="5855023" cy="674212"/>
          </a:xfrm>
        </p:grpSpPr>
        <p:sp>
          <p:nvSpPr>
            <p:cNvPr id="13" name="Freeform 5"/>
            <p:cNvSpPr>
              <a:spLocks noEditPoints="1"/>
            </p:cNvSpPr>
            <p:nvPr/>
          </p:nvSpPr>
          <p:spPr bwMode="auto">
            <a:xfrm>
              <a:off x="946159" y="496620"/>
              <a:ext cx="232410" cy="398780"/>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8107" y="895242"/>
              <a:ext cx="5553075"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endParaRPr lang="en-US" altLang="zh-CN" sz="1200" dirty="0">
                <a:solidFill>
                  <a:schemeClr val="bg1"/>
                </a:solidFill>
                <a:latin typeface="微软雅黑" panose="020B0503020204020204" charset="-122"/>
                <a:ea typeface="微软雅黑" panose="020B0503020204020204" charset="-122"/>
              </a:endParaRPr>
            </a:p>
          </p:txBody>
        </p:sp>
        <p:sp>
          <p:nvSpPr>
            <p:cNvPr id="15" name="文本框 14"/>
            <p:cNvSpPr txBox="1"/>
            <p:nvPr/>
          </p:nvSpPr>
          <p:spPr>
            <a:xfrm>
              <a:off x="1248107" y="595045"/>
              <a:ext cx="3505200" cy="398780"/>
            </a:xfrm>
            <a:prstGeom prst="rect">
              <a:avLst/>
            </a:prstGeom>
            <a:noFill/>
          </p:spPr>
          <p:txBody>
            <a:bodyPr wrap="square" rtlCol="0">
              <a:spAutoFit/>
            </a:bodyPr>
            <a:lstStyle/>
            <a:p>
              <a:r>
                <a:rPr lang="zh-CN" altLang="zh-CN" sz="2000" dirty="0">
                  <a:solidFill>
                    <a:schemeClr val="accent4">
                      <a:lumMod val="60000"/>
                      <a:lumOff val="40000"/>
                    </a:schemeClr>
                  </a:solidFill>
                  <a:latin typeface="锐字驰黑武汉N95 中粗" panose="02020300000000000000" charset="-122"/>
                  <a:ea typeface="锐字驰黑武汉N95 中粗" panose="02020300000000000000" charset="-122"/>
                </a:rPr>
                <a:t>写作讲评</a:t>
              </a:r>
              <a:endParaRPr lang="zh-CN" altLang="zh-CN" sz="2000" dirty="0">
                <a:solidFill>
                  <a:schemeClr val="accent4">
                    <a:lumMod val="60000"/>
                    <a:lumOff val="40000"/>
                  </a:schemeClr>
                </a:solidFill>
                <a:latin typeface="锐字驰黑武汉N95 中粗" panose="02020300000000000000" charset="-122"/>
                <a:ea typeface="锐字驰黑武汉N95 中粗" panose="02020300000000000000" charset="-122"/>
              </a:endParaRPr>
            </a:p>
          </p:txBody>
        </p:sp>
      </p:grpSp>
      <p:grpSp>
        <p:nvGrpSpPr>
          <p:cNvPr id="7" name="组合 6"/>
          <p:cNvGrpSpPr/>
          <p:nvPr/>
        </p:nvGrpSpPr>
        <p:grpSpPr>
          <a:xfrm>
            <a:off x="4288194" y="722786"/>
            <a:ext cx="3516551" cy="5366864"/>
            <a:chOff x="6417016" y="1866900"/>
            <a:chExt cx="5517136" cy="8420100"/>
          </a:xfrm>
        </p:grpSpPr>
        <p:cxnSp>
          <p:nvCxnSpPr>
            <p:cNvPr id="8" name="Straight Connector 105"/>
            <p:cNvCxnSpPr/>
            <p:nvPr/>
          </p:nvCxnSpPr>
          <p:spPr>
            <a:xfrm>
              <a:off x="9143999" y="7855742"/>
              <a:ext cx="0" cy="2431258"/>
            </a:xfrm>
            <a:prstGeom prst="line">
              <a:avLst/>
            </a:prstGeom>
            <a:ln w="38100">
              <a:solidFill>
                <a:schemeClr val="tx1">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102"/>
            <p:cNvCxnSpPr/>
            <p:nvPr/>
          </p:nvCxnSpPr>
          <p:spPr>
            <a:xfrm>
              <a:off x="9143999" y="4900117"/>
              <a:ext cx="0" cy="1404405"/>
            </a:xfrm>
            <a:prstGeom prst="line">
              <a:avLst/>
            </a:prstGeom>
            <a:ln w="38100">
              <a:solidFill>
                <a:schemeClr val="tx1">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85"/>
            <p:cNvCxnSpPr/>
            <p:nvPr/>
          </p:nvCxnSpPr>
          <p:spPr>
            <a:xfrm>
              <a:off x="9143999" y="3521589"/>
              <a:ext cx="0" cy="1389294"/>
            </a:xfrm>
            <a:prstGeom prst="line">
              <a:avLst/>
            </a:prstGeom>
            <a:ln w="38100">
              <a:solidFill>
                <a:schemeClr val="tx1">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6"/>
            <p:cNvCxnSpPr/>
            <p:nvPr/>
          </p:nvCxnSpPr>
          <p:spPr>
            <a:xfrm>
              <a:off x="9143999" y="1866900"/>
              <a:ext cx="0" cy="1573725"/>
            </a:xfrm>
            <a:prstGeom prst="line">
              <a:avLst/>
            </a:prstGeom>
            <a:ln w="38100">
              <a:solidFill>
                <a:schemeClr val="tx1">
                  <a:lumMod val="20000"/>
                  <a:lumOff val="80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16" name="Group 107"/>
            <p:cNvGrpSpPr/>
            <p:nvPr/>
          </p:nvGrpSpPr>
          <p:grpSpPr>
            <a:xfrm>
              <a:off x="6417020" y="2733068"/>
              <a:ext cx="2888905" cy="1415113"/>
              <a:chOff x="6417020" y="2733068"/>
              <a:chExt cx="2888905" cy="1415113"/>
            </a:xfrm>
          </p:grpSpPr>
          <p:cxnSp>
            <p:nvCxnSpPr>
              <p:cNvPr id="34" name="Straight Connector 8"/>
              <p:cNvCxnSpPr/>
              <p:nvPr/>
            </p:nvCxnSpPr>
            <p:spPr>
              <a:xfrm flipH="1">
                <a:off x="7832131" y="3440625"/>
                <a:ext cx="1311868" cy="0"/>
              </a:xfrm>
              <a:prstGeom prst="line">
                <a:avLst/>
              </a:prstGeom>
              <a:ln w="38100" cap="sq">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5" name="Oval 11"/>
              <p:cNvSpPr/>
              <p:nvPr/>
            </p:nvSpPr>
            <p:spPr>
              <a:xfrm>
                <a:off x="6417020" y="2733068"/>
                <a:ext cx="1415113" cy="1415113"/>
              </a:xfrm>
              <a:prstGeom prst="ellipse">
                <a:avLst/>
              </a:prstGeom>
              <a:solidFill>
                <a:srgbClr val="D1923E"/>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a:r>
                  <a:rPr lang="zh-CN" altLang="uk-UA" b="1">
                    <a:solidFill>
                      <a:schemeClr val="tx1"/>
                    </a:solidFill>
                    <a:effectLst/>
                    <a:latin typeface="锐字驰黑武汉N95 中粗" panose="02020300000000000000" charset="-122"/>
                    <a:ea typeface="锐字驰黑武汉N95 中粗" panose="02020300000000000000" charset="-122"/>
                  </a:rPr>
                  <a:t>搜集</a:t>
                </a:r>
                <a:endParaRPr lang="zh-CN" altLang="uk-UA" b="1">
                  <a:solidFill>
                    <a:schemeClr val="tx1"/>
                  </a:solidFill>
                  <a:effectLst/>
                  <a:latin typeface="锐字驰黑武汉N95 中粗" panose="02020300000000000000" charset="-122"/>
                  <a:ea typeface="锐字驰黑武汉N95 中粗" panose="02020300000000000000" charset="-122"/>
                </a:endParaRPr>
              </a:p>
            </p:txBody>
          </p:sp>
          <p:sp>
            <p:nvSpPr>
              <p:cNvPr id="36" name="Oval 82"/>
              <p:cNvSpPr/>
              <p:nvPr/>
            </p:nvSpPr>
            <p:spPr>
              <a:xfrm>
                <a:off x="8982073" y="3278697"/>
                <a:ext cx="323852" cy="323852"/>
              </a:xfrm>
              <a:prstGeom prst="ellipse">
                <a:avLst/>
              </a:prstGeom>
              <a:solidFill>
                <a:schemeClr val="tx1"/>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solidFill>
                    <a:schemeClr val="bg1"/>
                  </a:solidFill>
                </a:endParaRPr>
              </a:p>
            </p:txBody>
          </p:sp>
        </p:grpSp>
        <p:grpSp>
          <p:nvGrpSpPr>
            <p:cNvPr id="17" name="Group 108"/>
            <p:cNvGrpSpPr/>
            <p:nvPr/>
          </p:nvGrpSpPr>
          <p:grpSpPr>
            <a:xfrm>
              <a:off x="8982073" y="4204462"/>
              <a:ext cx="2952079" cy="1415113"/>
              <a:chOff x="8982073" y="4204462"/>
              <a:chExt cx="2952079" cy="1415113"/>
            </a:xfrm>
          </p:grpSpPr>
          <p:cxnSp>
            <p:nvCxnSpPr>
              <p:cNvPr id="31" name="Straight Connector 93"/>
              <p:cNvCxnSpPr/>
              <p:nvPr/>
            </p:nvCxnSpPr>
            <p:spPr>
              <a:xfrm flipH="1">
                <a:off x="9224962" y="4910883"/>
                <a:ext cx="1311868" cy="0"/>
              </a:xfrm>
              <a:prstGeom prst="line">
                <a:avLst/>
              </a:prstGeom>
              <a:ln w="38100" cap="sq">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2" name="Oval 35"/>
              <p:cNvSpPr/>
              <p:nvPr/>
            </p:nvSpPr>
            <p:spPr>
              <a:xfrm>
                <a:off x="10519039" y="4204462"/>
                <a:ext cx="1415113" cy="1415113"/>
              </a:xfrm>
              <a:prstGeom prst="ellipse">
                <a:avLst/>
              </a:prstGeom>
              <a:solidFill>
                <a:srgbClr val="D1923E"/>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uk-UA" b="1">
                    <a:solidFill>
                      <a:schemeClr val="tx1"/>
                    </a:solidFill>
                    <a:effectLst/>
                    <a:latin typeface="锐字驰黑武汉N95 中粗" panose="02020300000000000000" charset="-122"/>
                    <a:ea typeface="锐字驰黑武汉N95 中粗" panose="02020300000000000000" charset="-122"/>
                  </a:rPr>
                  <a:t>选材</a:t>
                </a:r>
                <a:endParaRPr lang="zh-CN" altLang="uk-UA" b="1">
                  <a:solidFill>
                    <a:schemeClr val="tx1"/>
                  </a:solidFill>
                  <a:effectLst/>
                  <a:latin typeface="锐字驰黑武汉N95 中粗" panose="02020300000000000000" charset="-122"/>
                  <a:ea typeface="锐字驰黑武汉N95 中粗" panose="02020300000000000000" charset="-122"/>
                </a:endParaRPr>
              </a:p>
            </p:txBody>
          </p:sp>
          <p:sp>
            <p:nvSpPr>
              <p:cNvPr id="33" name="Oval 87"/>
              <p:cNvSpPr/>
              <p:nvPr/>
            </p:nvSpPr>
            <p:spPr>
              <a:xfrm>
                <a:off x="8982073" y="4750091"/>
                <a:ext cx="323852" cy="323852"/>
              </a:xfrm>
              <a:prstGeom prst="ellipse">
                <a:avLst/>
              </a:prstGeom>
              <a:solidFill>
                <a:schemeClr val="tx1"/>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solidFill>
                    <a:schemeClr val="bg1"/>
                  </a:solidFill>
                </a:endParaRPr>
              </a:p>
            </p:txBody>
          </p:sp>
        </p:grpSp>
        <p:cxnSp>
          <p:nvCxnSpPr>
            <p:cNvPr id="18" name="Straight Connector 94"/>
            <p:cNvCxnSpPr/>
            <p:nvPr/>
          </p:nvCxnSpPr>
          <p:spPr>
            <a:xfrm>
              <a:off x="9143999" y="6466448"/>
              <a:ext cx="0" cy="1389294"/>
            </a:xfrm>
            <a:prstGeom prst="line">
              <a:avLst/>
            </a:prstGeom>
            <a:ln w="38100">
              <a:solidFill>
                <a:schemeClr val="tx1">
                  <a:lumMod val="20000"/>
                  <a:lumOff val="80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19" name="Group 109"/>
            <p:cNvGrpSpPr/>
            <p:nvPr/>
          </p:nvGrpSpPr>
          <p:grpSpPr>
            <a:xfrm>
              <a:off x="6417016" y="5682778"/>
              <a:ext cx="2888909" cy="1415113"/>
              <a:chOff x="6417016" y="5682778"/>
              <a:chExt cx="2888909" cy="1415113"/>
            </a:xfrm>
          </p:grpSpPr>
          <p:sp>
            <p:nvSpPr>
              <p:cNvPr id="28" name="Oval 46"/>
              <p:cNvSpPr/>
              <p:nvPr/>
            </p:nvSpPr>
            <p:spPr>
              <a:xfrm>
                <a:off x="6417016" y="5682778"/>
                <a:ext cx="1415115" cy="1415113"/>
              </a:xfrm>
              <a:prstGeom prst="ellipse">
                <a:avLst/>
              </a:prstGeom>
              <a:solidFill>
                <a:srgbClr val="D1923E"/>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uk-UA" b="1">
                    <a:solidFill>
                      <a:schemeClr val="tx1"/>
                    </a:solidFill>
                    <a:effectLst/>
                    <a:latin typeface="锐字驰黑武汉N95 中粗" panose="02020300000000000000" charset="-122"/>
                    <a:ea typeface="锐字驰黑武汉N95 中粗" panose="02020300000000000000" charset="-122"/>
                  </a:rPr>
                  <a:t>提取</a:t>
                </a:r>
                <a:endParaRPr lang="zh-CN" altLang="uk-UA" b="1">
                  <a:solidFill>
                    <a:schemeClr val="tx1"/>
                  </a:solidFill>
                  <a:effectLst/>
                  <a:latin typeface="锐字驰黑武汉N95 中粗" panose="02020300000000000000" charset="-122"/>
                  <a:ea typeface="锐字驰黑武汉N95 中粗" panose="02020300000000000000" charset="-122"/>
                </a:endParaRPr>
              </a:p>
            </p:txBody>
          </p:sp>
          <p:cxnSp>
            <p:nvCxnSpPr>
              <p:cNvPr id="29" name="Straight Connector 95"/>
              <p:cNvCxnSpPr/>
              <p:nvPr/>
            </p:nvCxnSpPr>
            <p:spPr>
              <a:xfrm flipH="1">
                <a:off x="7832131" y="6385484"/>
                <a:ext cx="1311868" cy="0"/>
              </a:xfrm>
              <a:prstGeom prst="line">
                <a:avLst/>
              </a:prstGeom>
              <a:ln w="38100" cap="sq">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0" name="Oval 97"/>
              <p:cNvSpPr/>
              <p:nvPr/>
            </p:nvSpPr>
            <p:spPr>
              <a:xfrm>
                <a:off x="8982073" y="6223556"/>
                <a:ext cx="323852" cy="323852"/>
              </a:xfrm>
              <a:prstGeom prst="ellipse">
                <a:avLst/>
              </a:prstGeom>
              <a:solidFill>
                <a:schemeClr val="tx1"/>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solidFill>
                    <a:schemeClr val="bg1"/>
                  </a:solidFill>
                </a:endParaRPr>
              </a:p>
            </p:txBody>
          </p:sp>
        </p:grpSp>
        <p:grpSp>
          <p:nvGrpSpPr>
            <p:cNvPr id="20" name="Group 110"/>
            <p:cNvGrpSpPr/>
            <p:nvPr/>
          </p:nvGrpSpPr>
          <p:grpSpPr>
            <a:xfrm>
              <a:off x="8982073" y="7154173"/>
              <a:ext cx="2952079" cy="1415113"/>
              <a:chOff x="8982073" y="7154173"/>
              <a:chExt cx="2952079" cy="1415113"/>
            </a:xfrm>
          </p:grpSpPr>
          <p:cxnSp>
            <p:nvCxnSpPr>
              <p:cNvPr id="25" name="Straight Connector 104"/>
              <p:cNvCxnSpPr/>
              <p:nvPr/>
            </p:nvCxnSpPr>
            <p:spPr>
              <a:xfrm flipH="1">
                <a:off x="9224962" y="7855742"/>
                <a:ext cx="1311868" cy="0"/>
              </a:xfrm>
              <a:prstGeom prst="line">
                <a:avLst/>
              </a:prstGeom>
              <a:ln w="38100" cap="sq">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6" name="Oval 74"/>
              <p:cNvSpPr/>
              <p:nvPr/>
            </p:nvSpPr>
            <p:spPr>
              <a:xfrm>
                <a:off x="10519039" y="7154173"/>
                <a:ext cx="1415113" cy="1415113"/>
              </a:xfrm>
              <a:prstGeom prst="ellipse">
                <a:avLst/>
              </a:prstGeom>
              <a:solidFill>
                <a:srgbClr val="D1923E"/>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uk-UA" b="1">
                    <a:solidFill>
                      <a:schemeClr val="tx1"/>
                    </a:solidFill>
                    <a:effectLst/>
                    <a:latin typeface="锐字驰黑武汉N95 中粗" panose="02020300000000000000" charset="-122"/>
                    <a:ea typeface="锐字驰黑武汉N95 中粗" panose="02020300000000000000" charset="-122"/>
                  </a:rPr>
                  <a:t>论述</a:t>
                </a:r>
                <a:endParaRPr lang="zh-CN" altLang="uk-UA" b="1">
                  <a:solidFill>
                    <a:schemeClr val="tx1"/>
                  </a:solidFill>
                  <a:effectLst/>
                  <a:latin typeface="锐字驰黑武汉N95 中粗" panose="02020300000000000000" charset="-122"/>
                  <a:ea typeface="锐字驰黑武汉N95 中粗" panose="02020300000000000000" charset="-122"/>
                </a:endParaRPr>
              </a:p>
            </p:txBody>
          </p:sp>
          <p:sp>
            <p:nvSpPr>
              <p:cNvPr id="27" name="Oval 100"/>
              <p:cNvSpPr/>
              <p:nvPr/>
            </p:nvSpPr>
            <p:spPr>
              <a:xfrm>
                <a:off x="8982073" y="7694950"/>
                <a:ext cx="323852" cy="323852"/>
              </a:xfrm>
              <a:prstGeom prst="ellipse">
                <a:avLst/>
              </a:prstGeom>
              <a:solidFill>
                <a:schemeClr val="tx1"/>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solidFill>
                    <a:schemeClr val="bg1"/>
                  </a:solidFill>
                </a:endParaRPr>
              </a:p>
            </p:txBody>
          </p:sp>
        </p:grpSp>
        <p:cxnSp>
          <p:nvCxnSpPr>
            <p:cNvPr id="21" name="Straight Connector 9"/>
            <p:cNvCxnSpPr>
              <a:stCxn id="36" idx="6"/>
            </p:cNvCxnSpPr>
            <p:nvPr/>
          </p:nvCxnSpPr>
          <p:spPr>
            <a:xfrm>
              <a:off x="9305925" y="3440623"/>
              <a:ext cx="377038" cy="0"/>
            </a:xfrm>
            <a:prstGeom prst="line">
              <a:avLst/>
            </a:prstGeom>
            <a:ln w="38100">
              <a:solidFill>
                <a:schemeClr val="tx1">
                  <a:lumMod val="20000"/>
                  <a:lumOff val="8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2" name="Straight Connector 62"/>
            <p:cNvCxnSpPr/>
            <p:nvPr/>
          </p:nvCxnSpPr>
          <p:spPr>
            <a:xfrm flipH="1">
              <a:off x="8605036" y="4910882"/>
              <a:ext cx="377038" cy="0"/>
            </a:xfrm>
            <a:prstGeom prst="line">
              <a:avLst/>
            </a:prstGeom>
            <a:ln w="38100">
              <a:solidFill>
                <a:schemeClr val="tx1">
                  <a:lumMod val="20000"/>
                  <a:lumOff val="8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67"/>
            <p:cNvCxnSpPr/>
            <p:nvPr/>
          </p:nvCxnSpPr>
          <p:spPr>
            <a:xfrm>
              <a:off x="9305925" y="6391709"/>
              <a:ext cx="377038" cy="0"/>
            </a:xfrm>
            <a:prstGeom prst="line">
              <a:avLst/>
            </a:prstGeom>
            <a:ln w="38100">
              <a:solidFill>
                <a:schemeClr val="tx1">
                  <a:lumMod val="20000"/>
                  <a:lumOff val="8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4" name="Straight Connector 69"/>
            <p:cNvCxnSpPr/>
            <p:nvPr/>
          </p:nvCxnSpPr>
          <p:spPr>
            <a:xfrm flipH="1">
              <a:off x="8605036" y="7860151"/>
              <a:ext cx="377038" cy="0"/>
            </a:xfrm>
            <a:prstGeom prst="line">
              <a:avLst/>
            </a:prstGeom>
            <a:ln w="38100">
              <a:solidFill>
                <a:schemeClr val="tx1">
                  <a:lumMod val="20000"/>
                  <a:lumOff val="80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
        <p:nvSpPr>
          <p:cNvPr id="37" name="Text Placeholder 32"/>
          <p:cNvSpPr txBox="1"/>
          <p:nvPr/>
        </p:nvSpPr>
        <p:spPr>
          <a:xfrm>
            <a:off x="2045040" y="797507"/>
            <a:ext cx="2243073" cy="103096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800" b="1" dirty="0">
                <a:solidFill>
                  <a:srgbClr val="FFFF00"/>
                </a:solidFill>
                <a:latin typeface="锐字驰黑武汉N95 中粗" panose="02020300000000000000" charset="-122"/>
                <a:ea typeface="锐字驰黑武汉N95 中粗" panose="02020300000000000000" charset="-122"/>
              </a:rPr>
              <a:t>典型人物、事例</a:t>
            </a:r>
            <a:endParaRPr lang="zh-CN" altLang="en-US" sz="1800" b="1" dirty="0">
              <a:solidFill>
                <a:srgbClr val="FFFF00"/>
              </a:solidFill>
              <a:latin typeface="锐字驰黑武汉N95 中粗" panose="02020300000000000000" charset="-122"/>
              <a:ea typeface="锐字驰黑武汉N95 中粗" panose="02020300000000000000" charset="-122"/>
            </a:endParaRPr>
          </a:p>
          <a:p>
            <a:pPr marL="0" indent="0" algn="ctr">
              <a:lnSpc>
                <a:spcPct val="120000"/>
              </a:lnSpc>
              <a:buNone/>
            </a:pPr>
            <a:r>
              <a:rPr lang="zh-CN" altLang="en-US" sz="1800" b="1" dirty="0">
                <a:solidFill>
                  <a:srgbClr val="FFFF00"/>
                </a:solidFill>
                <a:latin typeface="锐字驰黑武汉N95 中粗" panose="02020300000000000000" charset="-122"/>
                <a:ea typeface="锐字驰黑武汉N95 中粗" panose="02020300000000000000" charset="-122"/>
              </a:rPr>
              <a:t>触动、震撼（正面）</a:t>
            </a:r>
            <a:endParaRPr lang="zh-CN" altLang="en-US" sz="1800" b="1" dirty="0">
              <a:solidFill>
                <a:srgbClr val="FFFF00"/>
              </a:solidFill>
              <a:latin typeface="锐字驰黑武汉N95 中粗" panose="02020300000000000000" charset="-122"/>
              <a:ea typeface="锐字驰黑武汉N95 中粗" panose="02020300000000000000" charset="-122"/>
            </a:endParaRPr>
          </a:p>
        </p:txBody>
      </p:sp>
      <p:sp>
        <p:nvSpPr>
          <p:cNvPr id="38" name="Text Placeholder 32"/>
          <p:cNvSpPr txBox="1"/>
          <p:nvPr/>
        </p:nvSpPr>
        <p:spPr>
          <a:xfrm>
            <a:off x="3505835" y="3835400"/>
            <a:ext cx="782320" cy="22098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l">
              <a:lnSpc>
                <a:spcPct val="100000"/>
              </a:lnSpc>
              <a:buClrTx/>
              <a:buSzTx/>
              <a:buNone/>
            </a:pPr>
            <a:r>
              <a:rPr lang="zh-CN" altLang="en-US" sz="1800" dirty="0">
                <a:solidFill>
                  <a:srgbClr val="FFFF00"/>
                </a:solidFill>
                <a:latin typeface="锐字驰黑武汉N95 中粗" panose="02020300000000000000" charset="-122"/>
                <a:ea typeface="锐字驰黑武汉N95 中粗" panose="02020300000000000000" charset="-122"/>
                <a:sym typeface="+mn-ea"/>
              </a:rPr>
              <a:t>多角度</a:t>
            </a:r>
            <a:endParaRPr lang="zh-CN" altLang="en-US" sz="1800" dirty="0">
              <a:solidFill>
                <a:srgbClr val="FFFF00"/>
              </a:solidFill>
              <a:latin typeface="锐字驰黑武汉N95 中粗" panose="02020300000000000000" charset="-122"/>
              <a:ea typeface="锐字驰黑武汉N95 中粗" panose="02020300000000000000" charset="-122"/>
              <a:sym typeface="+mn-ea"/>
            </a:endParaRPr>
          </a:p>
        </p:txBody>
      </p:sp>
      <p:sp>
        <p:nvSpPr>
          <p:cNvPr id="39" name="Text Placeholder 32"/>
          <p:cNvSpPr txBox="1"/>
          <p:nvPr/>
        </p:nvSpPr>
        <p:spPr>
          <a:xfrm>
            <a:off x="7499985" y="1960245"/>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转引材料</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
        <p:nvSpPr>
          <p:cNvPr id="2" name="左大括号 1"/>
          <p:cNvSpPr/>
          <p:nvPr/>
        </p:nvSpPr>
        <p:spPr>
          <a:xfrm>
            <a:off x="8506460" y="1515745"/>
            <a:ext cx="75565" cy="1105535"/>
          </a:xfrm>
          <a:prstGeom prst="leftBrace">
            <a:avLst/>
          </a:prstGeom>
        </p:spPr>
        <p:style>
          <a:lnRef idx="1">
            <a:schemeClr val="accent4"/>
          </a:lnRef>
          <a:fillRef idx="0">
            <a:schemeClr val="accent4"/>
          </a:fillRef>
          <a:effectRef idx="0">
            <a:schemeClr val="accent4"/>
          </a:effectRef>
          <a:fontRef idx="minor">
            <a:schemeClr val="tx1"/>
          </a:fontRef>
        </p:style>
        <p:txBody>
          <a:bodyPr rtlCol="0" anchor="ctr"/>
          <a:p>
            <a:pPr algn="ctr"/>
            <a:endParaRPr lang="zh-CN" altLang="en-US"/>
          </a:p>
        </p:txBody>
      </p:sp>
      <p:sp>
        <p:nvSpPr>
          <p:cNvPr id="3" name="Text Placeholder 32"/>
          <p:cNvSpPr txBox="1"/>
          <p:nvPr/>
        </p:nvSpPr>
        <p:spPr>
          <a:xfrm>
            <a:off x="8620125" y="1386840"/>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位置</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
        <p:nvSpPr>
          <p:cNvPr id="5" name="Text Placeholder 32"/>
          <p:cNvSpPr txBox="1"/>
          <p:nvPr/>
        </p:nvSpPr>
        <p:spPr>
          <a:xfrm>
            <a:off x="8639175" y="2446655"/>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优化</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
        <p:nvSpPr>
          <p:cNvPr id="6" name="左大括号 5"/>
          <p:cNvSpPr/>
          <p:nvPr/>
        </p:nvSpPr>
        <p:spPr>
          <a:xfrm>
            <a:off x="9211310" y="1103630"/>
            <a:ext cx="76200" cy="782955"/>
          </a:xfrm>
          <a:prstGeom prst="leftBrace">
            <a:avLst/>
          </a:prstGeom>
        </p:spPr>
        <p:style>
          <a:lnRef idx="1">
            <a:schemeClr val="accent4"/>
          </a:lnRef>
          <a:fillRef idx="0">
            <a:schemeClr val="accent4"/>
          </a:fillRef>
          <a:effectRef idx="0">
            <a:schemeClr val="accent4"/>
          </a:effectRef>
          <a:fontRef idx="minor">
            <a:schemeClr val="tx1"/>
          </a:fontRef>
        </p:style>
        <p:txBody>
          <a:bodyPr rtlCol="0" anchor="ctr"/>
          <a:p>
            <a:pPr algn="ctr"/>
            <a:endParaRPr lang="zh-CN" altLang="en-US"/>
          </a:p>
        </p:txBody>
      </p:sp>
      <p:sp>
        <p:nvSpPr>
          <p:cNvPr id="41" name="Text Placeholder 32"/>
          <p:cNvSpPr txBox="1"/>
          <p:nvPr/>
        </p:nvSpPr>
        <p:spPr>
          <a:xfrm>
            <a:off x="9406890" y="958850"/>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开头</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
        <p:nvSpPr>
          <p:cNvPr id="42" name="Text Placeholder 32"/>
          <p:cNvSpPr txBox="1"/>
          <p:nvPr/>
        </p:nvSpPr>
        <p:spPr>
          <a:xfrm>
            <a:off x="9406890" y="1777365"/>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中间</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
        <p:nvSpPr>
          <p:cNvPr id="43" name="右箭头 42"/>
          <p:cNvSpPr/>
          <p:nvPr/>
        </p:nvSpPr>
        <p:spPr>
          <a:xfrm>
            <a:off x="9211310" y="2537460"/>
            <a:ext cx="230505" cy="76200"/>
          </a:xfrm>
          <a:prstGeom prst="rightArrow">
            <a:avLst/>
          </a:prstGeom>
          <a:ln w="6350"/>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44" name="Text Placeholder 32"/>
          <p:cNvSpPr txBox="1"/>
          <p:nvPr/>
        </p:nvSpPr>
        <p:spPr>
          <a:xfrm>
            <a:off x="9512935" y="2457450"/>
            <a:ext cx="2100580" cy="2070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压缩、突出、精炼</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
        <p:nvSpPr>
          <p:cNvPr id="46" name="右大括号 45"/>
          <p:cNvSpPr/>
          <p:nvPr/>
        </p:nvSpPr>
        <p:spPr>
          <a:xfrm>
            <a:off x="1865630" y="3499485"/>
            <a:ext cx="111760" cy="912495"/>
          </a:xfrm>
          <a:prstGeom prst="rightBrace">
            <a:avLst/>
          </a:prstGeom>
        </p:spPr>
        <p:style>
          <a:lnRef idx="1">
            <a:schemeClr val="accent4"/>
          </a:lnRef>
          <a:fillRef idx="0">
            <a:schemeClr val="accent4"/>
          </a:fillRef>
          <a:effectRef idx="0">
            <a:schemeClr val="accent4"/>
          </a:effectRef>
          <a:fontRef idx="minor">
            <a:schemeClr val="tx1"/>
          </a:fontRef>
        </p:style>
        <p:txBody>
          <a:bodyPr rtlCol="0" anchor="ctr"/>
          <a:p>
            <a:pPr algn="ctr"/>
            <a:endParaRPr lang="zh-CN" altLang="en-US"/>
          </a:p>
        </p:txBody>
      </p:sp>
      <p:sp>
        <p:nvSpPr>
          <p:cNvPr id="47" name="左箭头 46"/>
          <p:cNvSpPr/>
          <p:nvPr/>
        </p:nvSpPr>
        <p:spPr>
          <a:xfrm>
            <a:off x="3183890" y="3908425"/>
            <a:ext cx="212725" cy="75565"/>
          </a:xfrm>
          <a:prstGeom prst="lef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48" name="Text Placeholder 32"/>
          <p:cNvSpPr txBox="1"/>
          <p:nvPr/>
        </p:nvSpPr>
        <p:spPr>
          <a:xfrm>
            <a:off x="2157095" y="3830955"/>
            <a:ext cx="1137920" cy="22098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l">
              <a:lnSpc>
                <a:spcPct val="100000"/>
              </a:lnSpc>
              <a:buClrTx/>
              <a:buSzTx/>
              <a:buNone/>
            </a:pPr>
            <a:r>
              <a:rPr lang="zh-CN" altLang="en-US" sz="1800" dirty="0">
                <a:solidFill>
                  <a:srgbClr val="FFFF00"/>
                </a:solidFill>
                <a:latin typeface="锐字驰黑武汉N95 中粗" panose="02020300000000000000" charset="-122"/>
                <a:ea typeface="锐字驰黑武汉N95 中粗" panose="02020300000000000000" charset="-122"/>
                <a:sym typeface="+mn-ea"/>
              </a:rPr>
              <a:t>中心论点</a:t>
            </a:r>
            <a:endParaRPr lang="zh-CN" altLang="en-US" sz="1800" dirty="0">
              <a:solidFill>
                <a:srgbClr val="FFFF00"/>
              </a:solidFill>
              <a:latin typeface="锐字驰黑武汉N95 中粗" panose="02020300000000000000" charset="-122"/>
              <a:ea typeface="锐字驰黑武汉N95 中粗" panose="02020300000000000000" charset="-122"/>
              <a:sym typeface="+mn-ea"/>
            </a:endParaRPr>
          </a:p>
        </p:txBody>
      </p:sp>
      <p:sp>
        <p:nvSpPr>
          <p:cNvPr id="49" name="Text Placeholder 32"/>
          <p:cNvSpPr txBox="1"/>
          <p:nvPr/>
        </p:nvSpPr>
        <p:spPr>
          <a:xfrm>
            <a:off x="426085" y="3385820"/>
            <a:ext cx="1520190"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l">
              <a:lnSpc>
                <a:spcPct val="100000"/>
              </a:lnSpc>
              <a:buClrTx/>
              <a:buSzTx/>
              <a:buNone/>
            </a:pPr>
            <a:r>
              <a:rPr lang="zh-CN" altLang="en-US" sz="1800" dirty="0">
                <a:solidFill>
                  <a:srgbClr val="FFFF00"/>
                </a:solidFill>
                <a:latin typeface="锐字驰黑武汉N95 中粗" panose="02020300000000000000" charset="-122"/>
                <a:ea typeface="锐字驰黑武汉N95 中粗" panose="02020300000000000000" charset="-122"/>
                <a:sym typeface="+mn-ea"/>
              </a:rPr>
              <a:t>有且只有一个</a:t>
            </a:r>
            <a:endParaRPr lang="zh-CN" altLang="en-US" sz="1800" dirty="0">
              <a:solidFill>
                <a:srgbClr val="FFFF00"/>
              </a:solidFill>
              <a:latin typeface="锐字驰黑武汉N95 中粗" panose="02020300000000000000" charset="-122"/>
              <a:ea typeface="锐字驰黑武汉N95 中粗" panose="02020300000000000000" charset="-122"/>
              <a:sym typeface="+mn-ea"/>
            </a:endParaRPr>
          </a:p>
        </p:txBody>
      </p:sp>
      <p:sp>
        <p:nvSpPr>
          <p:cNvPr id="50" name="Text Placeholder 32"/>
          <p:cNvSpPr txBox="1"/>
          <p:nvPr/>
        </p:nvSpPr>
        <p:spPr>
          <a:xfrm>
            <a:off x="1298575" y="4323715"/>
            <a:ext cx="56705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l">
              <a:lnSpc>
                <a:spcPct val="100000"/>
              </a:lnSpc>
              <a:buClrTx/>
              <a:buSzTx/>
              <a:buNone/>
            </a:pPr>
            <a:r>
              <a:rPr lang="zh-CN" altLang="en-US" sz="1800" dirty="0">
                <a:solidFill>
                  <a:srgbClr val="FFFF00"/>
                </a:solidFill>
                <a:latin typeface="锐字驰黑武汉N95 中粗" panose="02020300000000000000" charset="-122"/>
                <a:ea typeface="锐字驰黑武汉N95 中粗" panose="02020300000000000000" charset="-122"/>
                <a:sym typeface="+mn-ea"/>
              </a:rPr>
              <a:t>明晰</a:t>
            </a:r>
            <a:endParaRPr lang="zh-CN" altLang="en-US" sz="1800" dirty="0">
              <a:solidFill>
                <a:srgbClr val="FFFF00"/>
              </a:solidFill>
              <a:latin typeface="锐字驰黑武汉N95 中粗" panose="02020300000000000000" charset="-122"/>
              <a:ea typeface="锐字驰黑武汉N95 中粗" panose="02020300000000000000" charset="-122"/>
              <a:sym typeface="+mn-ea"/>
            </a:endParaRPr>
          </a:p>
        </p:txBody>
      </p:sp>
      <p:sp>
        <p:nvSpPr>
          <p:cNvPr id="51" name="右大括号 50"/>
          <p:cNvSpPr/>
          <p:nvPr/>
        </p:nvSpPr>
        <p:spPr>
          <a:xfrm>
            <a:off x="1094740" y="4113530"/>
            <a:ext cx="106680" cy="636905"/>
          </a:xfrm>
          <a:prstGeom prst="rightBrace">
            <a:avLst/>
          </a:prstGeom>
        </p:spPr>
        <p:style>
          <a:lnRef idx="1">
            <a:schemeClr val="accent4"/>
          </a:lnRef>
          <a:fillRef idx="0">
            <a:schemeClr val="accent4"/>
          </a:fillRef>
          <a:effectRef idx="0">
            <a:schemeClr val="accent4"/>
          </a:effectRef>
          <a:fontRef idx="minor">
            <a:schemeClr val="tx1"/>
          </a:fontRef>
        </p:style>
        <p:txBody>
          <a:bodyPr rtlCol="0" anchor="ctr"/>
          <a:p>
            <a:pPr algn="ctr"/>
            <a:endParaRPr lang="zh-CN" altLang="en-US"/>
          </a:p>
        </p:txBody>
      </p:sp>
      <p:sp>
        <p:nvSpPr>
          <p:cNvPr id="52" name="Text Placeholder 32"/>
          <p:cNvSpPr txBox="1"/>
          <p:nvPr/>
        </p:nvSpPr>
        <p:spPr>
          <a:xfrm>
            <a:off x="312420" y="3983990"/>
            <a:ext cx="1024255" cy="22606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l">
              <a:lnSpc>
                <a:spcPct val="100000"/>
              </a:lnSpc>
              <a:buClrTx/>
              <a:buSzTx/>
              <a:buNone/>
            </a:pPr>
            <a:r>
              <a:rPr lang="zh-CN" altLang="en-US" sz="1800" dirty="0">
                <a:solidFill>
                  <a:srgbClr val="FFFF00"/>
                </a:solidFill>
                <a:latin typeface="锐字驰黑武汉N95 中粗" panose="02020300000000000000" charset="-122"/>
                <a:ea typeface="锐字驰黑武汉N95 中粗" panose="02020300000000000000" charset="-122"/>
                <a:sym typeface="+mn-ea"/>
              </a:rPr>
              <a:t>不空洞</a:t>
            </a:r>
            <a:endParaRPr lang="zh-CN" altLang="en-US" sz="1800" dirty="0">
              <a:solidFill>
                <a:srgbClr val="FFFF00"/>
              </a:solidFill>
              <a:latin typeface="锐字驰黑武汉N95 中粗" panose="02020300000000000000" charset="-122"/>
              <a:ea typeface="锐字驰黑武汉N95 中粗" panose="02020300000000000000" charset="-122"/>
              <a:sym typeface="+mn-ea"/>
            </a:endParaRPr>
          </a:p>
        </p:txBody>
      </p:sp>
      <p:sp>
        <p:nvSpPr>
          <p:cNvPr id="53" name="Text Placeholder 32"/>
          <p:cNvSpPr txBox="1"/>
          <p:nvPr/>
        </p:nvSpPr>
        <p:spPr>
          <a:xfrm>
            <a:off x="331470" y="4627245"/>
            <a:ext cx="88963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l">
              <a:lnSpc>
                <a:spcPct val="100000"/>
              </a:lnSpc>
              <a:buClrTx/>
              <a:buSzTx/>
              <a:buNone/>
            </a:pPr>
            <a:r>
              <a:rPr lang="zh-CN" altLang="en-US" sz="1800" dirty="0">
                <a:solidFill>
                  <a:srgbClr val="FFFF00"/>
                </a:solidFill>
                <a:latin typeface="锐字驰黑武汉N95 中粗" panose="02020300000000000000" charset="-122"/>
                <a:ea typeface="锐字驰黑武汉N95 中粗" panose="02020300000000000000" charset="-122"/>
                <a:sym typeface="+mn-ea"/>
              </a:rPr>
              <a:t>不浅层</a:t>
            </a:r>
            <a:endParaRPr lang="zh-CN" altLang="en-US" sz="1800" dirty="0">
              <a:solidFill>
                <a:srgbClr val="FFFF00"/>
              </a:solidFill>
              <a:latin typeface="锐字驰黑武汉N95 中粗" panose="02020300000000000000" charset="-122"/>
              <a:ea typeface="锐字驰黑武汉N95 中粗" panose="02020300000000000000" charset="-122"/>
              <a:sym typeface="+mn-ea"/>
            </a:endParaRPr>
          </a:p>
        </p:txBody>
      </p:sp>
      <p:sp>
        <p:nvSpPr>
          <p:cNvPr id="54" name="Text Placeholder 32"/>
          <p:cNvSpPr txBox="1"/>
          <p:nvPr/>
        </p:nvSpPr>
        <p:spPr>
          <a:xfrm>
            <a:off x="7871460" y="4437380"/>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zh-CN" sz="1800" dirty="0">
                <a:solidFill>
                  <a:srgbClr val="FFFF00"/>
                </a:solidFill>
                <a:latin typeface="锐字驰黑武汉N95 中粗" panose="02020300000000000000" charset="-122"/>
                <a:ea typeface="锐字驰黑武汉N95 中粗" panose="02020300000000000000" charset="-122"/>
              </a:rPr>
              <a:t>叙议结合</a:t>
            </a:r>
            <a:endParaRPr lang="zh-CN" altLang="zh-CN" sz="1800" dirty="0">
              <a:solidFill>
                <a:srgbClr val="FFFF00"/>
              </a:solidFill>
              <a:latin typeface="锐字驰黑武汉N95 中粗" panose="02020300000000000000" charset="-122"/>
              <a:ea typeface="锐字驰黑武汉N95 中粗" panose="02020300000000000000" charset="-122"/>
            </a:endParaRPr>
          </a:p>
        </p:txBody>
      </p:sp>
      <p:sp>
        <p:nvSpPr>
          <p:cNvPr id="55" name="左大括号 54"/>
          <p:cNvSpPr/>
          <p:nvPr/>
        </p:nvSpPr>
        <p:spPr>
          <a:xfrm>
            <a:off x="8969375" y="3551555"/>
            <a:ext cx="126365" cy="2037715"/>
          </a:xfrm>
          <a:prstGeom prst="leftBrace">
            <a:avLst/>
          </a:prstGeom>
        </p:spPr>
        <p:style>
          <a:lnRef idx="1">
            <a:schemeClr val="accent4"/>
          </a:lnRef>
          <a:fillRef idx="0">
            <a:schemeClr val="accent4"/>
          </a:fillRef>
          <a:effectRef idx="0">
            <a:schemeClr val="accent4"/>
          </a:effectRef>
          <a:fontRef idx="minor">
            <a:schemeClr val="tx1"/>
          </a:fontRef>
        </p:style>
        <p:txBody>
          <a:bodyPr rtlCol="0" anchor="ctr"/>
          <a:p>
            <a:pPr algn="ctr"/>
            <a:endParaRPr lang="zh-CN" altLang="en-US"/>
          </a:p>
        </p:txBody>
      </p:sp>
      <p:sp>
        <p:nvSpPr>
          <p:cNvPr id="56" name="Text Placeholder 32"/>
          <p:cNvSpPr txBox="1"/>
          <p:nvPr/>
        </p:nvSpPr>
        <p:spPr>
          <a:xfrm>
            <a:off x="9277350" y="3385820"/>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条件</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
        <p:nvSpPr>
          <p:cNvPr id="57" name="Text Placeholder 32"/>
          <p:cNvSpPr txBox="1"/>
          <p:nvPr/>
        </p:nvSpPr>
        <p:spPr>
          <a:xfrm>
            <a:off x="9277350" y="3835400"/>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解释</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
        <p:nvSpPr>
          <p:cNvPr id="58" name="Text Placeholder 32"/>
          <p:cNvSpPr txBox="1"/>
          <p:nvPr/>
        </p:nvSpPr>
        <p:spPr>
          <a:xfrm>
            <a:off x="9277350" y="4323715"/>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危害</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
        <p:nvSpPr>
          <p:cNvPr id="59" name="Text Placeholder 32"/>
          <p:cNvSpPr txBox="1"/>
          <p:nvPr/>
        </p:nvSpPr>
        <p:spPr>
          <a:xfrm>
            <a:off x="9287510" y="4750435"/>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措施</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
        <p:nvSpPr>
          <p:cNvPr id="60" name="Text Placeholder 32"/>
          <p:cNvSpPr txBox="1"/>
          <p:nvPr/>
        </p:nvSpPr>
        <p:spPr>
          <a:xfrm>
            <a:off x="9287510" y="5206365"/>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好处</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
        <p:nvSpPr>
          <p:cNvPr id="61" name="Text Placeholder 32"/>
          <p:cNvSpPr txBox="1"/>
          <p:nvPr/>
        </p:nvSpPr>
        <p:spPr>
          <a:xfrm>
            <a:off x="9287510" y="5649595"/>
            <a:ext cx="1006475" cy="21653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1800" dirty="0">
                <a:solidFill>
                  <a:srgbClr val="FFFF00"/>
                </a:solidFill>
                <a:latin typeface="锐字驰黑武汉N95 中粗" panose="02020300000000000000" charset="-122"/>
                <a:ea typeface="锐字驰黑武汉N95 中粗" panose="02020300000000000000" charset="-122"/>
              </a:rPr>
              <a:t>意义</a:t>
            </a:r>
            <a:endParaRPr lang="zh-CN" altLang="en-US" sz="1800" dirty="0">
              <a:solidFill>
                <a:srgbClr val="FFFF00"/>
              </a:solidFill>
              <a:latin typeface="锐字驰黑武汉N95 中粗" panose="02020300000000000000" charset="-122"/>
              <a:ea typeface="锐字驰黑武汉N95 中粗" panose="02020300000000000000"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pic>
        <p:nvPicPr>
          <p:cNvPr id="2" name="图片 1" descr="QQ截图20200306100010"/>
          <p:cNvPicPr>
            <a:picLocks noChangeAspect="1"/>
          </p:cNvPicPr>
          <p:nvPr/>
        </p:nvPicPr>
        <p:blipFill>
          <a:blip r:embed="rId2"/>
          <a:stretch>
            <a:fillRect/>
          </a:stretch>
        </p:blipFill>
        <p:spPr>
          <a:xfrm>
            <a:off x="313690" y="556260"/>
            <a:ext cx="4381500" cy="1090930"/>
          </a:xfrm>
          <a:prstGeom prst="rect">
            <a:avLst/>
          </a:prstGeom>
        </p:spPr>
      </p:pic>
      <p:sp>
        <p:nvSpPr>
          <p:cNvPr id="3" name="文本框 2"/>
          <p:cNvSpPr txBox="1"/>
          <p:nvPr/>
        </p:nvSpPr>
        <p:spPr>
          <a:xfrm>
            <a:off x="1551940" y="840740"/>
            <a:ext cx="6653530" cy="521970"/>
          </a:xfrm>
          <a:prstGeom prst="rect">
            <a:avLst/>
          </a:prstGeom>
          <a:noFill/>
        </p:spPr>
        <p:txBody>
          <a:bodyPr wrap="square" rtlCol="0">
            <a:spAutoFit/>
          </a:bodyPr>
          <a:p>
            <a:r>
              <a:rPr lang="zh-CN" altLang="en-US" sz="2800">
                <a:solidFill>
                  <a:srgbClr val="FFFF00"/>
                </a:solidFill>
                <a:latin typeface="锐字驰黑武汉N95 中粗" panose="02020300000000000000" charset="-122"/>
                <a:ea typeface="锐字驰黑武汉N95 中粗" panose="02020300000000000000" charset="-122"/>
              </a:rPr>
              <a:t>知识回顾</a:t>
            </a:r>
            <a:r>
              <a:rPr lang="en-US" altLang="zh-CN" sz="2800">
                <a:solidFill>
                  <a:srgbClr val="FFFF00"/>
                </a:solidFill>
                <a:latin typeface="锐字驰黑武汉N95 中粗" panose="02020300000000000000" charset="-122"/>
                <a:ea typeface="锐字驰黑武汉N95 中粗" panose="02020300000000000000" charset="-122"/>
              </a:rPr>
              <a:t>——</a:t>
            </a:r>
            <a:r>
              <a:rPr lang="zh-CN" altLang="en-US" sz="2800">
                <a:solidFill>
                  <a:srgbClr val="FFFF00"/>
                </a:solidFill>
                <a:latin typeface="锐字驰黑武汉N95 中粗" panose="02020300000000000000" charset="-122"/>
                <a:ea typeface="锐字驰黑武汉N95 中粗" panose="02020300000000000000" charset="-122"/>
              </a:rPr>
              <a:t>选取立论的角度</a:t>
            </a:r>
            <a:endParaRPr lang="zh-CN" altLang="en-US" sz="2800">
              <a:solidFill>
                <a:srgbClr val="FFFF00"/>
              </a:solidFill>
              <a:latin typeface="锐字驰黑武汉N95 中粗" panose="02020300000000000000" charset="-122"/>
              <a:ea typeface="锐字驰黑武汉N95 中粗" panose="02020300000000000000" charset="-122"/>
            </a:endParaRPr>
          </a:p>
        </p:txBody>
      </p:sp>
      <p:sp>
        <p:nvSpPr>
          <p:cNvPr id="5" name="文本框 4"/>
          <p:cNvSpPr txBox="1"/>
          <p:nvPr/>
        </p:nvSpPr>
        <p:spPr>
          <a:xfrm>
            <a:off x="572770" y="3950335"/>
            <a:ext cx="9879330" cy="460375"/>
          </a:xfrm>
          <a:prstGeom prst="rect">
            <a:avLst/>
          </a:prstGeom>
          <a:noFill/>
        </p:spPr>
        <p:txBody>
          <a:bodyPr wrap="square" rtlCol="0">
            <a:spAutoFit/>
          </a:bodyPr>
          <a:p>
            <a:r>
              <a:rPr lang="zh-CN" altLang="en-US" sz="2400" b="1">
                <a:solidFill>
                  <a:srgbClr val="FFC000"/>
                </a:solidFill>
                <a:latin typeface="仿宋" panose="02010609060101010101" charset="-122"/>
                <a:ea typeface="仿宋" panose="02010609060101010101" charset="-122"/>
                <a:sym typeface="+mn-ea"/>
              </a:rPr>
              <a:t> 3、多“因”的材料，</a:t>
            </a:r>
            <a:r>
              <a:rPr lang="zh-CN" altLang="en-US" sz="2400" b="1" u="sng">
                <a:solidFill>
                  <a:srgbClr val="FFC000"/>
                </a:solidFill>
                <a:latin typeface="仿宋" panose="02010609060101010101" charset="-122"/>
                <a:ea typeface="仿宋" panose="02010609060101010101" charset="-122"/>
                <a:sym typeface="+mn-ea"/>
              </a:rPr>
              <a:t>                                     </a:t>
            </a:r>
            <a:r>
              <a:rPr lang="zh-CN" altLang="en-US" sz="2400" b="1">
                <a:solidFill>
                  <a:srgbClr val="FFC000"/>
                </a:solidFill>
                <a:latin typeface="仿宋" panose="02010609060101010101" charset="-122"/>
                <a:ea typeface="仿宋" panose="02010609060101010101" charset="-122"/>
                <a:sym typeface="+mn-ea"/>
              </a:rPr>
              <a:t>；</a:t>
            </a:r>
            <a:endParaRPr lang="zh-CN" altLang="en-US" sz="2400" b="1">
              <a:solidFill>
                <a:srgbClr val="FFC000"/>
              </a:solidFill>
              <a:latin typeface="仿宋" panose="02010609060101010101" charset="-122"/>
              <a:ea typeface="仿宋" panose="02010609060101010101" charset="-122"/>
              <a:sym typeface="+mn-ea"/>
            </a:endParaRPr>
          </a:p>
        </p:txBody>
      </p:sp>
      <p:sp>
        <p:nvSpPr>
          <p:cNvPr id="7" name="文本框 6"/>
          <p:cNvSpPr txBox="1"/>
          <p:nvPr/>
        </p:nvSpPr>
        <p:spPr>
          <a:xfrm>
            <a:off x="694690" y="2329815"/>
            <a:ext cx="9879330" cy="460375"/>
          </a:xfrm>
          <a:prstGeom prst="rect">
            <a:avLst/>
          </a:prstGeom>
          <a:noFill/>
        </p:spPr>
        <p:txBody>
          <a:bodyPr wrap="square" rtlCol="0">
            <a:spAutoFit/>
          </a:bodyPr>
          <a:p>
            <a:r>
              <a:rPr lang="zh-CN" altLang="en-US" sz="2400" b="1">
                <a:solidFill>
                  <a:srgbClr val="FFC000"/>
                </a:solidFill>
                <a:latin typeface="仿宋" panose="02010609060101010101" charset="-122"/>
                <a:ea typeface="仿宋" panose="02010609060101010101" charset="-122"/>
              </a:rPr>
              <a:t>1、一个事物或材料，至少可以从 </a:t>
            </a:r>
            <a:r>
              <a:rPr lang="zh-CN" altLang="en-US" sz="2400" b="1" u="sng">
                <a:solidFill>
                  <a:srgbClr val="FFC000"/>
                </a:solidFill>
                <a:latin typeface="仿宋" panose="02010609060101010101" charset="-122"/>
                <a:ea typeface="仿宋" panose="02010609060101010101" charset="-122"/>
              </a:rPr>
              <a:t>        </a:t>
            </a:r>
            <a:r>
              <a:rPr lang="zh-CN" altLang="en-US" sz="2400" b="1">
                <a:solidFill>
                  <a:srgbClr val="FFC000"/>
                </a:solidFill>
                <a:latin typeface="仿宋" panose="02010609060101010101" charset="-122"/>
                <a:ea typeface="仿宋" panose="02010609060101010101" charset="-122"/>
              </a:rPr>
              <a:t>和</a:t>
            </a:r>
            <a:r>
              <a:rPr lang="zh-CN" altLang="en-US" sz="2400" b="1">
                <a:solidFill>
                  <a:srgbClr val="FFC000"/>
                </a:solidFill>
                <a:latin typeface="仿宋" panose="02010609060101010101" charset="-122"/>
                <a:ea typeface="仿宋" panose="02010609060101010101" charset="-122"/>
                <a:sym typeface="+mn-ea"/>
              </a:rPr>
              <a:t> </a:t>
            </a:r>
            <a:r>
              <a:rPr lang="zh-CN" altLang="en-US" sz="2400" b="1" u="sng">
                <a:solidFill>
                  <a:srgbClr val="FFC000"/>
                </a:solidFill>
                <a:latin typeface="仿宋" panose="02010609060101010101" charset="-122"/>
                <a:ea typeface="仿宋" panose="02010609060101010101" charset="-122"/>
                <a:sym typeface="+mn-ea"/>
              </a:rPr>
              <a:t>        </a:t>
            </a:r>
            <a:r>
              <a:rPr lang="zh-CN" altLang="en-US" sz="2400" b="1">
                <a:solidFill>
                  <a:srgbClr val="FFC000"/>
                </a:solidFill>
                <a:latin typeface="仿宋" panose="02010609060101010101" charset="-122"/>
                <a:ea typeface="仿宋" panose="02010609060101010101" charset="-122"/>
              </a:rPr>
              <a:t>两个角度去审视；</a:t>
            </a:r>
            <a:endParaRPr lang="zh-CN" altLang="en-US" sz="2400" b="1">
              <a:solidFill>
                <a:srgbClr val="FFC000"/>
              </a:solidFill>
              <a:latin typeface="仿宋" panose="02010609060101010101" charset="-122"/>
              <a:ea typeface="仿宋" panose="02010609060101010101" charset="-122"/>
            </a:endParaRPr>
          </a:p>
        </p:txBody>
      </p:sp>
      <p:sp>
        <p:nvSpPr>
          <p:cNvPr id="6" name="文本框 5"/>
          <p:cNvSpPr txBox="1"/>
          <p:nvPr/>
        </p:nvSpPr>
        <p:spPr>
          <a:xfrm>
            <a:off x="572770" y="3198495"/>
            <a:ext cx="11217910" cy="460375"/>
          </a:xfrm>
          <a:prstGeom prst="rect">
            <a:avLst/>
          </a:prstGeom>
          <a:noFill/>
        </p:spPr>
        <p:txBody>
          <a:bodyPr wrap="square" rtlCol="0">
            <a:spAutoFit/>
          </a:bodyPr>
          <a:p>
            <a:r>
              <a:rPr lang="zh-CN" altLang="en-US" sz="2400" b="1">
                <a:solidFill>
                  <a:srgbClr val="FFC000"/>
                </a:solidFill>
                <a:latin typeface="仿宋" panose="02010609060101010101" charset="-122"/>
                <a:ea typeface="仿宋" panose="02010609060101010101" charset="-122"/>
                <a:sym typeface="+mn-ea"/>
              </a:rPr>
              <a:t> 2、一事多“人”或多“物”的材料，</a:t>
            </a:r>
            <a:r>
              <a:rPr lang="zh-CN" altLang="en-US" sz="2400" b="1" u="sng">
                <a:solidFill>
                  <a:srgbClr val="FFC000"/>
                </a:solidFill>
                <a:latin typeface="仿宋" panose="02010609060101010101" charset="-122"/>
                <a:ea typeface="仿宋" panose="02010609060101010101" charset="-122"/>
                <a:sym typeface="+mn-ea"/>
              </a:rPr>
              <a:t>                                     </a:t>
            </a:r>
            <a:r>
              <a:rPr lang="zh-CN" altLang="en-US" sz="2400" b="1">
                <a:solidFill>
                  <a:srgbClr val="FFC000"/>
                </a:solidFill>
                <a:latin typeface="仿宋" panose="02010609060101010101" charset="-122"/>
                <a:ea typeface="仿宋" panose="02010609060101010101" charset="-122"/>
                <a:sym typeface="+mn-ea"/>
              </a:rPr>
              <a:t>；</a:t>
            </a:r>
            <a:endParaRPr lang="zh-CN" altLang="en-US" sz="2400" b="1">
              <a:solidFill>
                <a:srgbClr val="FFC000"/>
              </a:solidFill>
              <a:latin typeface="仿宋" panose="02010609060101010101" charset="-122"/>
              <a:ea typeface="仿宋" panose="02010609060101010101" charset="-122"/>
              <a:sym typeface="+mn-ea"/>
            </a:endParaRPr>
          </a:p>
        </p:txBody>
      </p:sp>
      <p:sp>
        <p:nvSpPr>
          <p:cNvPr id="9" name="文本框 8"/>
          <p:cNvSpPr txBox="1"/>
          <p:nvPr/>
        </p:nvSpPr>
        <p:spPr>
          <a:xfrm>
            <a:off x="512445" y="4757420"/>
            <a:ext cx="11278235" cy="460375"/>
          </a:xfrm>
          <a:prstGeom prst="rect">
            <a:avLst/>
          </a:prstGeom>
          <a:noFill/>
        </p:spPr>
        <p:txBody>
          <a:bodyPr wrap="square" rtlCol="0">
            <a:spAutoFit/>
          </a:bodyPr>
          <a:p>
            <a:r>
              <a:rPr lang="zh-CN" altLang="en-US" sz="2400" b="1">
                <a:solidFill>
                  <a:srgbClr val="FFC000"/>
                </a:solidFill>
                <a:latin typeface="仿宋" panose="02010609060101010101" charset="-122"/>
                <a:ea typeface="仿宋" panose="02010609060101010101" charset="-122"/>
                <a:sym typeface="+mn-ea"/>
              </a:rPr>
              <a:t> </a:t>
            </a:r>
            <a:r>
              <a:rPr lang="en-US" altLang="zh-CN" sz="2400" b="1">
                <a:solidFill>
                  <a:srgbClr val="FFC000"/>
                </a:solidFill>
                <a:latin typeface="仿宋" panose="02010609060101010101" charset="-122"/>
                <a:ea typeface="仿宋" panose="02010609060101010101" charset="-122"/>
                <a:sym typeface="+mn-ea"/>
              </a:rPr>
              <a:t>4</a:t>
            </a:r>
            <a:r>
              <a:rPr lang="zh-CN" altLang="en-US" sz="2400" b="1">
                <a:solidFill>
                  <a:srgbClr val="FFC000"/>
                </a:solidFill>
                <a:latin typeface="仿宋" panose="02010609060101010101" charset="-122"/>
                <a:ea typeface="仿宋" panose="02010609060101010101" charset="-122"/>
                <a:sym typeface="+mn-ea"/>
              </a:rPr>
              <a:t>、一个事件，针对不同的背景，不同的写作目的，就会有不同的审视角度。 </a:t>
            </a:r>
            <a:endParaRPr lang="zh-CN" altLang="en-US" sz="2400" b="1">
              <a:solidFill>
                <a:srgbClr val="FFC000"/>
              </a:solidFill>
              <a:latin typeface="仿宋" panose="02010609060101010101" charset="-122"/>
              <a:ea typeface="仿宋" panose="02010609060101010101" charset="-122"/>
              <a:sym typeface="+mn-ea"/>
            </a:endParaRPr>
          </a:p>
        </p:txBody>
      </p:sp>
      <p:sp>
        <p:nvSpPr>
          <p:cNvPr id="8" name="文本框 7"/>
          <p:cNvSpPr txBox="1"/>
          <p:nvPr/>
        </p:nvSpPr>
        <p:spPr>
          <a:xfrm>
            <a:off x="5471795" y="2206625"/>
            <a:ext cx="1247775" cy="521970"/>
          </a:xfrm>
          <a:prstGeom prst="rect">
            <a:avLst/>
          </a:prstGeom>
          <a:noFill/>
        </p:spPr>
        <p:txBody>
          <a:bodyPr wrap="square" rtlCol="0">
            <a:spAutoFit/>
          </a:bodyPr>
          <a:p>
            <a:r>
              <a:rPr lang="zh-CN" altLang="zh-CN" sz="2800" b="1">
                <a:solidFill>
                  <a:srgbClr val="FFFF00"/>
                </a:solidFill>
                <a:latin typeface="楷体" panose="02010609060101010101" charset="-122"/>
                <a:ea typeface="楷体" panose="02010609060101010101" charset="-122"/>
              </a:rPr>
              <a:t>正面</a:t>
            </a:r>
            <a:endParaRPr lang="zh-CN" altLang="zh-CN" sz="2800" b="1">
              <a:solidFill>
                <a:srgbClr val="FFFF00"/>
              </a:solidFill>
              <a:latin typeface="楷体" panose="02010609060101010101" charset="-122"/>
              <a:ea typeface="楷体" panose="02010609060101010101" charset="-122"/>
            </a:endParaRPr>
          </a:p>
        </p:txBody>
      </p:sp>
      <p:sp>
        <p:nvSpPr>
          <p:cNvPr id="10" name="文本框 9"/>
          <p:cNvSpPr txBox="1"/>
          <p:nvPr/>
        </p:nvSpPr>
        <p:spPr>
          <a:xfrm>
            <a:off x="7159625" y="2206625"/>
            <a:ext cx="1247775" cy="521970"/>
          </a:xfrm>
          <a:prstGeom prst="rect">
            <a:avLst/>
          </a:prstGeom>
          <a:noFill/>
        </p:spPr>
        <p:txBody>
          <a:bodyPr wrap="square" rtlCol="0">
            <a:spAutoFit/>
          </a:bodyPr>
          <a:p>
            <a:r>
              <a:rPr lang="zh-CN" altLang="zh-CN" sz="2800" b="1">
                <a:solidFill>
                  <a:srgbClr val="FFFF00"/>
                </a:solidFill>
                <a:latin typeface="楷体" panose="02010609060101010101" charset="-122"/>
                <a:ea typeface="楷体" panose="02010609060101010101" charset="-122"/>
              </a:rPr>
              <a:t>反面</a:t>
            </a:r>
            <a:endParaRPr lang="zh-CN" altLang="zh-CN" sz="2800" b="1">
              <a:solidFill>
                <a:srgbClr val="FFFF00"/>
              </a:solidFill>
              <a:latin typeface="楷体" panose="02010609060101010101" charset="-122"/>
              <a:ea typeface="楷体" panose="02010609060101010101" charset="-122"/>
            </a:endParaRPr>
          </a:p>
        </p:txBody>
      </p:sp>
      <p:sp>
        <p:nvSpPr>
          <p:cNvPr id="11" name="文本框 10"/>
          <p:cNvSpPr txBox="1"/>
          <p:nvPr/>
        </p:nvSpPr>
        <p:spPr>
          <a:xfrm>
            <a:off x="5689600" y="3075305"/>
            <a:ext cx="6101715" cy="521970"/>
          </a:xfrm>
          <a:prstGeom prst="rect">
            <a:avLst/>
          </a:prstGeom>
          <a:noFill/>
        </p:spPr>
        <p:txBody>
          <a:bodyPr wrap="square" rtlCol="0">
            <a:spAutoFit/>
          </a:bodyPr>
          <a:p>
            <a:r>
              <a:rPr lang="zh-CN" altLang="zh-CN" sz="2800" b="1">
                <a:solidFill>
                  <a:srgbClr val="FFFF00"/>
                </a:solidFill>
                <a:latin typeface="楷体" panose="02010609060101010101" charset="-122"/>
                <a:ea typeface="楷体" panose="02010609060101010101" charset="-122"/>
              </a:rPr>
              <a:t>有几“人”“物”就有几个审视角度</a:t>
            </a:r>
            <a:endParaRPr lang="zh-CN" altLang="zh-CN" sz="2800" b="1">
              <a:solidFill>
                <a:srgbClr val="FFFF00"/>
              </a:solidFill>
              <a:latin typeface="楷体" panose="02010609060101010101" charset="-122"/>
              <a:ea typeface="楷体" panose="02010609060101010101" charset="-122"/>
            </a:endParaRPr>
          </a:p>
        </p:txBody>
      </p:sp>
      <p:sp>
        <p:nvSpPr>
          <p:cNvPr id="12" name="文本框 11"/>
          <p:cNvSpPr txBox="1"/>
          <p:nvPr/>
        </p:nvSpPr>
        <p:spPr>
          <a:xfrm>
            <a:off x="3973195" y="3879215"/>
            <a:ext cx="6101715" cy="521970"/>
          </a:xfrm>
          <a:prstGeom prst="rect">
            <a:avLst/>
          </a:prstGeom>
          <a:noFill/>
        </p:spPr>
        <p:txBody>
          <a:bodyPr wrap="square" rtlCol="0">
            <a:spAutoFit/>
          </a:bodyPr>
          <a:p>
            <a:r>
              <a:rPr lang="zh-CN" altLang="zh-CN" sz="2800" b="1">
                <a:solidFill>
                  <a:srgbClr val="FFFF00"/>
                </a:solidFill>
                <a:latin typeface="楷体" panose="02010609060101010101" charset="-122"/>
                <a:ea typeface="楷体" panose="02010609060101010101" charset="-122"/>
              </a:rPr>
              <a:t>有几“因”，就有几个审视角度</a:t>
            </a:r>
            <a:endParaRPr lang="zh-CN" altLang="zh-CN" sz="2800" b="1">
              <a:solidFill>
                <a:srgbClr val="FFFF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dissolv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dissolv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dissolve">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pic>
        <p:nvPicPr>
          <p:cNvPr id="2" name="图片 1" descr="QQ截图20200306100010"/>
          <p:cNvPicPr>
            <a:picLocks noChangeAspect="1"/>
          </p:cNvPicPr>
          <p:nvPr/>
        </p:nvPicPr>
        <p:blipFill>
          <a:blip r:embed="rId2"/>
          <a:stretch>
            <a:fillRect/>
          </a:stretch>
        </p:blipFill>
        <p:spPr>
          <a:xfrm>
            <a:off x="295275" y="384175"/>
            <a:ext cx="3254375" cy="1090930"/>
          </a:xfrm>
          <a:prstGeom prst="rect">
            <a:avLst/>
          </a:prstGeom>
        </p:spPr>
      </p:pic>
      <p:sp>
        <p:nvSpPr>
          <p:cNvPr id="3" name="文本框 2"/>
          <p:cNvSpPr txBox="1"/>
          <p:nvPr/>
        </p:nvSpPr>
        <p:spPr>
          <a:xfrm>
            <a:off x="1265555" y="668655"/>
            <a:ext cx="2089785" cy="521970"/>
          </a:xfrm>
          <a:prstGeom prst="rect">
            <a:avLst/>
          </a:prstGeom>
          <a:noFill/>
        </p:spPr>
        <p:txBody>
          <a:bodyPr wrap="square" rtlCol="0">
            <a:spAutoFit/>
          </a:bodyPr>
          <a:p>
            <a:r>
              <a:rPr lang="zh-CN" altLang="en-US" sz="2800">
                <a:solidFill>
                  <a:srgbClr val="FFFF00"/>
                </a:solidFill>
                <a:latin typeface="锐字驰黑武汉N95 中粗" panose="02020300000000000000" charset="-122"/>
                <a:ea typeface="锐字驰黑武汉N95 中粗" panose="02020300000000000000" charset="-122"/>
              </a:rPr>
              <a:t>优秀展示</a:t>
            </a:r>
            <a:endParaRPr lang="zh-CN" altLang="en-US" sz="2800">
              <a:solidFill>
                <a:srgbClr val="FFFF00"/>
              </a:solidFill>
              <a:latin typeface="锐字驰黑武汉N95 中粗" panose="02020300000000000000" charset="-122"/>
              <a:ea typeface="锐字驰黑武汉N95 中粗" panose="02020300000000000000" charset="-122"/>
            </a:endParaRPr>
          </a:p>
        </p:txBody>
      </p:sp>
      <p:sp>
        <p:nvSpPr>
          <p:cNvPr id="11" name="Text Placeholder 32"/>
          <p:cNvSpPr txBox="1"/>
          <p:nvPr/>
        </p:nvSpPr>
        <p:spPr>
          <a:xfrm>
            <a:off x="739775" y="1564640"/>
            <a:ext cx="4888865" cy="3728085"/>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40000"/>
              </a:lnSpc>
              <a:buNone/>
            </a:pPr>
            <a:r>
              <a:rPr lang="en-US" sz="2400" dirty="0">
                <a:solidFill>
                  <a:schemeClr val="bg1"/>
                </a:solidFill>
                <a:latin typeface="锦鲤本尊" charset="-122"/>
                <a:ea typeface="锦鲤本尊" charset="-122"/>
                <a:sym typeface="+mn-ea"/>
              </a:rPr>
              <a:t>    </a:t>
            </a:r>
            <a:r>
              <a:rPr sz="2400" dirty="0">
                <a:solidFill>
                  <a:schemeClr val="bg1"/>
                </a:solidFill>
                <a:latin typeface="锦鲤本尊" charset="-122"/>
                <a:ea typeface="锦鲤本尊" charset="-122"/>
                <a:sym typeface="+mn-ea"/>
              </a:rPr>
              <a:t>  湖北十堰某县，奋战在一线的护士江世娥已经二十五天没回家了，十九日中午，她送急诊病人的途中路过自家楼下，借着这个间隙，丈夫抱着孩子跑下楼，送来了婆婆煮的饺子。为避免传染她没有上楼，只是蹲在路边把饺子吃了，丈夫和孩子也只能远远地看着她，她也不能抱抱孩子......</a:t>
            </a:r>
            <a:endParaRPr sz="2400" dirty="0">
              <a:solidFill>
                <a:schemeClr val="bg1"/>
              </a:solidFill>
              <a:latin typeface="锦鲤本尊" charset="-122"/>
              <a:ea typeface="锦鲤本尊" charset="-122"/>
              <a:sym typeface="+mn-ea"/>
            </a:endParaRPr>
          </a:p>
          <a:p>
            <a:pPr marL="0" indent="0" algn="l">
              <a:lnSpc>
                <a:spcPct val="140000"/>
              </a:lnSpc>
              <a:buNone/>
            </a:pPr>
            <a:endParaRPr lang="zh-CN" altLang="en-US" sz="2400" dirty="0">
              <a:solidFill>
                <a:schemeClr val="bg1"/>
              </a:solidFill>
              <a:latin typeface="锦鲤本尊" charset="-122"/>
              <a:ea typeface="锦鲤本尊" charset="-122"/>
              <a:sym typeface="+mn-ea"/>
            </a:endParaRPr>
          </a:p>
          <a:p>
            <a:pPr marL="0" indent="0" algn="l">
              <a:lnSpc>
                <a:spcPct val="140000"/>
              </a:lnSpc>
              <a:buNone/>
            </a:pPr>
            <a:endParaRPr lang="zh-CN" altLang="en-US" sz="2400" dirty="0">
              <a:solidFill>
                <a:schemeClr val="bg1"/>
              </a:solidFill>
              <a:latin typeface="锦鲤本尊" charset="-122"/>
              <a:ea typeface="锦鲤本尊" charset="-122"/>
              <a:sym typeface="+mn-ea"/>
            </a:endParaRPr>
          </a:p>
          <a:p>
            <a:pPr marL="0" indent="0" algn="l">
              <a:lnSpc>
                <a:spcPct val="140000"/>
              </a:lnSpc>
              <a:buNone/>
            </a:pPr>
            <a:endParaRPr lang="zh-CN" altLang="en-US" sz="2400" dirty="0">
              <a:ln w="12700" cmpd="sng">
                <a:solidFill>
                  <a:schemeClr val="accent4"/>
                </a:solidFill>
                <a:prstDash val="solid"/>
              </a:ln>
              <a:solidFill>
                <a:schemeClr val="bg1"/>
              </a:solidFill>
              <a:effectLst/>
              <a:latin typeface="锦鲤本尊" charset="-122"/>
              <a:ea typeface="锦鲤本尊" charset="-122"/>
              <a:sym typeface="+mn-ea"/>
            </a:endParaRPr>
          </a:p>
        </p:txBody>
      </p:sp>
      <p:sp>
        <p:nvSpPr>
          <p:cNvPr id="100" name="文本框 99"/>
          <p:cNvSpPr txBox="1"/>
          <p:nvPr/>
        </p:nvSpPr>
        <p:spPr>
          <a:xfrm>
            <a:off x="6116320" y="668655"/>
            <a:ext cx="5628005" cy="2306320"/>
          </a:xfrm>
          <a:prstGeom prst="rect">
            <a:avLst/>
          </a:prstGeom>
          <a:noFill/>
          <a:ln w="9525">
            <a:noFill/>
          </a:ln>
        </p:spPr>
        <p:txBody>
          <a:bodyPr wrap="square">
            <a:spAutoFit/>
          </a:bodyPr>
          <a:p>
            <a:pPr indent="0">
              <a:lnSpc>
                <a:spcPct val="180000"/>
              </a:lnSpc>
            </a:pPr>
            <a:r>
              <a:rPr lang="zh-CN" sz="1600" b="0">
                <a:solidFill>
                  <a:schemeClr val="bg1"/>
                </a:solidFill>
                <a:latin typeface="锐字驰黑武汉N95 中粗" panose="02020300000000000000" charset="-122"/>
                <a:ea typeface="锐字驰黑武汉N95 中粗" panose="02020300000000000000" charset="-122"/>
              </a:rPr>
              <a:t>【分析角度一】    面对思念不上楼也不靠近丈夫孩子：作为医务人员，避免病毒扩散是她的职责也是她的必须要做的，所以她远离了她们，不忍让他们遭受病毒的迫害，</a:t>
            </a:r>
            <a:r>
              <a:rPr lang="zh-CN" sz="1600" b="0">
                <a:solidFill>
                  <a:srgbClr val="FFFF00"/>
                </a:solidFill>
                <a:latin typeface="锐字驰黑武汉N95 中粗" panose="02020300000000000000" charset="-122"/>
                <a:ea typeface="锐字驰黑武汉N95 中粗" panose="02020300000000000000" charset="-122"/>
              </a:rPr>
              <a:t>出于责任也出于爱。</a:t>
            </a:r>
            <a:endParaRPr lang="zh-CN" sz="1600" b="0">
              <a:solidFill>
                <a:schemeClr val="bg1"/>
              </a:solidFill>
              <a:latin typeface="锐字驰黑武汉N95 中粗" panose="02020300000000000000" charset="-122"/>
              <a:ea typeface="锐字驰黑武汉N95 中粗" panose="02020300000000000000" charset="-122"/>
            </a:endParaRPr>
          </a:p>
          <a:p>
            <a:pPr indent="0">
              <a:lnSpc>
                <a:spcPct val="180000"/>
              </a:lnSpc>
            </a:pPr>
            <a:r>
              <a:rPr lang="zh-CN" sz="1600" b="0">
                <a:gradFill>
                  <a:gsLst>
                    <a:gs pos="44000">
                      <a:srgbClr val="E48A84"/>
                    </a:gs>
                    <a:gs pos="0">
                      <a:srgbClr val="EDB1AD"/>
                    </a:gs>
                    <a:gs pos="100000">
                      <a:srgbClr val="DB635A"/>
                    </a:gs>
                  </a:gsLst>
                  <a:lin scaled="1"/>
                </a:gradFill>
                <a:latin typeface="锐字驰黑武汉N95 中粗" panose="02020300000000000000" charset="-122"/>
                <a:ea typeface="锐字驰黑武汉N95 中粗" panose="02020300000000000000" charset="-122"/>
              </a:rPr>
              <a:t>论点①：远离你是保护你。</a:t>
            </a:r>
            <a:endParaRPr lang="zh-CN" sz="1600" b="0">
              <a:gradFill>
                <a:gsLst>
                  <a:gs pos="44000">
                    <a:srgbClr val="E48A84"/>
                  </a:gs>
                  <a:gs pos="0">
                    <a:srgbClr val="EDB1AD"/>
                  </a:gs>
                  <a:gs pos="100000">
                    <a:srgbClr val="DB635A"/>
                  </a:gs>
                </a:gsLst>
                <a:lin scaled="1"/>
              </a:gradFill>
              <a:latin typeface="锐字驰黑武汉N95 中粗" panose="02020300000000000000" charset="-122"/>
              <a:ea typeface="锐字驰黑武汉N95 中粗" panose="02020300000000000000" charset="-122"/>
            </a:endParaRPr>
          </a:p>
        </p:txBody>
      </p:sp>
      <p:cxnSp>
        <p:nvCxnSpPr>
          <p:cNvPr id="6" name="直接连接符 5"/>
          <p:cNvCxnSpPr/>
          <p:nvPr/>
        </p:nvCxnSpPr>
        <p:spPr>
          <a:xfrm>
            <a:off x="6075680" y="506730"/>
            <a:ext cx="40640" cy="5609590"/>
          </a:xfrm>
          <a:prstGeom prst="line">
            <a:avLst/>
          </a:prstGeom>
          <a:ln w="28575" cmpd="sng">
            <a:solidFill>
              <a:srgbClr val="F6FC14"/>
            </a:solidFill>
            <a:prstDash val="lgDash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210300" y="3383915"/>
            <a:ext cx="5440045" cy="2971165"/>
          </a:xfrm>
          <a:prstGeom prst="rect">
            <a:avLst/>
          </a:prstGeom>
          <a:noFill/>
          <a:ln w="9525">
            <a:noFill/>
          </a:ln>
        </p:spPr>
        <p:txBody>
          <a:bodyPr wrap="square">
            <a:spAutoFit/>
          </a:bodyPr>
          <a:p>
            <a:pPr lvl="0" algn="l">
              <a:lnSpc>
                <a:spcPct val="180000"/>
              </a:lnSpc>
              <a:buClrTx/>
              <a:buSzTx/>
              <a:buFontTx/>
            </a:pPr>
            <a:r>
              <a:rPr lang="zh-CN" sz="1600">
                <a:solidFill>
                  <a:schemeClr val="bg1"/>
                </a:solidFill>
                <a:latin typeface="锐字驰黑武汉N95 中粗" panose="02020300000000000000" charset="-122"/>
                <a:ea typeface="锐字驰黑武汉N95 中粗" panose="02020300000000000000" charset="-122"/>
                <a:sym typeface="+mn-ea"/>
              </a:rPr>
              <a:t>【分析角度二】    妻子前往一线抗疫，</a:t>
            </a:r>
            <a:r>
              <a:rPr lang="zh-CN" sz="1600">
                <a:solidFill>
                  <a:srgbClr val="FFFF00"/>
                </a:solidFill>
                <a:latin typeface="锐字驰黑武汉N95 中粗" panose="02020300000000000000" charset="-122"/>
                <a:ea typeface="锐字驰黑武汉N95 中粗" panose="02020300000000000000" charset="-122"/>
                <a:sym typeface="+mn-ea"/>
              </a:rPr>
              <a:t>丈夫</a:t>
            </a:r>
            <a:r>
              <a:rPr lang="zh-CN" sz="1600">
                <a:solidFill>
                  <a:schemeClr val="bg1"/>
                </a:solidFill>
                <a:latin typeface="锐字驰黑武汉N95 中粗" panose="02020300000000000000" charset="-122"/>
                <a:ea typeface="锐字驰黑武汉N95 中粗" panose="02020300000000000000" charset="-122"/>
                <a:sym typeface="+mn-ea"/>
              </a:rPr>
              <a:t>态度：妻子战疫，丈夫又怎么能不担忧思念，对此他没有阻止妻子，而是</a:t>
            </a:r>
            <a:r>
              <a:rPr lang="zh-CN" sz="1600">
                <a:solidFill>
                  <a:srgbClr val="FFFF00"/>
                </a:solidFill>
                <a:latin typeface="锐字驰黑武汉N95 中粗" panose="02020300000000000000" charset="-122"/>
                <a:ea typeface="锐字驰黑武汉N95 中粗" panose="02020300000000000000" charset="-122"/>
                <a:sym typeface="+mn-ea"/>
              </a:rPr>
              <a:t>支持</a:t>
            </a:r>
            <a:r>
              <a:rPr lang="zh-CN" sz="1600">
                <a:solidFill>
                  <a:schemeClr val="bg1"/>
                </a:solidFill>
                <a:latin typeface="锐字驰黑武汉N95 中粗" panose="02020300000000000000" charset="-122"/>
                <a:ea typeface="锐字驰黑武汉N95 中粗" panose="02020300000000000000" charset="-122"/>
                <a:sym typeface="+mn-ea"/>
              </a:rPr>
              <a:t>妻子前去，默默照顾好家里让妻子没有后顾之忧，这是无法前往一线的普通人所能做好的事，同样</a:t>
            </a:r>
            <a:r>
              <a:rPr lang="zh-CN" sz="1600">
                <a:solidFill>
                  <a:srgbClr val="FFFF00"/>
                </a:solidFill>
                <a:latin typeface="锐字驰黑武汉N95 中粗" panose="02020300000000000000" charset="-122"/>
                <a:ea typeface="锐字驰黑武汉N95 中粗" panose="02020300000000000000" charset="-122"/>
                <a:sym typeface="+mn-ea"/>
              </a:rPr>
              <a:t>感人肺腑。</a:t>
            </a:r>
            <a:endParaRPr lang="zh-CN" sz="1600">
              <a:solidFill>
                <a:schemeClr val="bg1"/>
              </a:solidFill>
              <a:latin typeface="锐字驰黑武汉N95 中粗" panose="02020300000000000000" charset="-122"/>
              <a:ea typeface="锐字驰黑武汉N95 中粗" panose="02020300000000000000" charset="-122"/>
              <a:sym typeface="+mn-ea"/>
            </a:endParaRPr>
          </a:p>
          <a:p>
            <a:pPr lvl="0" algn="l">
              <a:lnSpc>
                <a:spcPct val="180000"/>
              </a:lnSpc>
              <a:buClrTx/>
              <a:buSzTx/>
              <a:buFontTx/>
            </a:pPr>
            <a:r>
              <a:rPr lang="zh-CN" sz="1600">
                <a:gradFill>
                  <a:gsLst>
                    <a:gs pos="100000">
                      <a:srgbClr val="E06A6D"/>
                    </a:gs>
                    <a:gs pos="0">
                      <a:srgbClr val="FDB0BA"/>
                    </a:gs>
                  </a:gsLst>
                  <a:lin scaled="1"/>
                </a:gradFill>
                <a:latin typeface="锐字驰黑武汉N95 中粗" panose="02020300000000000000" charset="-122"/>
                <a:ea typeface="锐字驰黑武汉N95 中粗" panose="02020300000000000000" charset="-122"/>
                <a:sym typeface="+mn-ea"/>
              </a:rPr>
              <a:t>论点</a:t>
            </a:r>
            <a:r>
              <a:rPr lang="zh-CN" sz="1600">
                <a:gradFill>
                  <a:gsLst>
                    <a:gs pos="100000">
                      <a:srgbClr val="E06A6D"/>
                    </a:gs>
                    <a:gs pos="0">
                      <a:srgbClr val="FDB0BA"/>
                    </a:gs>
                  </a:gsLst>
                  <a:lin scaled="1"/>
                </a:gradFill>
                <a:latin typeface="锐字驰黑武汉N95 中粗" panose="02020300000000000000" charset="-122"/>
                <a:ea typeface="锐字驰黑武汉N95 中粗" panose="02020300000000000000" charset="-122"/>
                <a:sym typeface="+mn-ea"/>
              </a:rPr>
              <a:t>②</a:t>
            </a:r>
            <a:r>
              <a:rPr lang="zh-CN" sz="1600">
                <a:gradFill>
                  <a:gsLst>
                    <a:gs pos="100000">
                      <a:srgbClr val="E06A6D"/>
                    </a:gs>
                    <a:gs pos="0">
                      <a:srgbClr val="FDB0BA"/>
                    </a:gs>
                  </a:gsLst>
                  <a:lin scaled="1"/>
                </a:gradFill>
                <a:latin typeface="锐字驰黑武汉N95 中粗" panose="02020300000000000000" charset="-122"/>
                <a:ea typeface="锐字驰黑武汉N95 中粗" panose="02020300000000000000" charset="-122"/>
                <a:sym typeface="+mn-ea"/>
              </a:rPr>
              <a:t>：拯救全国的你背后有我。</a:t>
            </a:r>
            <a:endParaRPr lang="zh-CN" sz="1600">
              <a:gradFill>
                <a:gsLst>
                  <a:gs pos="100000">
                    <a:srgbClr val="E06A6D"/>
                  </a:gs>
                  <a:gs pos="0">
                    <a:srgbClr val="FDB0BA"/>
                  </a:gs>
                </a:gsLst>
                <a:lin scaled="1"/>
              </a:gradFill>
              <a:latin typeface="锐字驰黑武汉N95 中粗" panose="02020300000000000000" charset="-122"/>
              <a:ea typeface="锐字驰黑武汉N95 中粗" panose="02020300000000000000" charset="-122"/>
              <a:sym typeface="+mn-ea"/>
            </a:endParaRPr>
          </a:p>
          <a:p>
            <a:pPr lvl="0" algn="l">
              <a:lnSpc>
                <a:spcPct val="180000"/>
              </a:lnSpc>
              <a:buClrTx/>
              <a:buSzTx/>
              <a:buFontTx/>
            </a:pPr>
            <a:r>
              <a:rPr lang="zh-CN" sz="1600">
                <a:gradFill>
                  <a:gsLst>
                    <a:gs pos="100000">
                      <a:srgbClr val="E06A6D"/>
                    </a:gs>
                    <a:gs pos="0">
                      <a:srgbClr val="FDB0BA"/>
                    </a:gs>
                  </a:gsLst>
                  <a:lin scaled="1"/>
                </a:gradFill>
                <a:latin typeface="锐字驰黑武汉N95 中粗" panose="02020300000000000000" charset="-122"/>
                <a:ea typeface="锐字驰黑武汉N95 中粗" panose="02020300000000000000" charset="-122"/>
                <a:sym typeface="+mn-ea"/>
              </a:rPr>
              <a:t>                                              </a:t>
            </a:r>
            <a:r>
              <a:rPr lang="zh-CN" sz="2400" b="1">
                <a:solidFill>
                  <a:srgbClr val="FFFF00"/>
                </a:solidFill>
                <a:latin typeface="蝶飞行楷" panose="02010609000101010101" charset="-122"/>
                <a:ea typeface="蝶飞行楷" panose="02010609000101010101" charset="-122"/>
                <a:cs typeface="蝶飞行楷" panose="02010609000101010101" charset="-122"/>
                <a:sym typeface="+mn-ea"/>
              </a:rPr>
              <a:t>     1 班 黄晓文 </a:t>
            </a:r>
            <a:endParaRPr lang="zh-CN" altLang="zh-CN" sz="1600">
              <a:solidFill>
                <a:srgbClr val="FFFF00"/>
              </a:solidFill>
              <a:latin typeface="锐字驰黑武汉N95 中粗" panose="02020300000000000000" charset="-122"/>
              <a:ea typeface="锐字驰黑武汉N95 中粗" panose="02020300000000000000" charset="-122"/>
              <a:sym typeface="+mn-ea"/>
            </a:endParaRPr>
          </a:p>
        </p:txBody>
      </p:sp>
      <p:cxnSp>
        <p:nvCxnSpPr>
          <p:cNvPr id="7" name="直接连接符 6"/>
          <p:cNvCxnSpPr/>
          <p:nvPr/>
        </p:nvCxnSpPr>
        <p:spPr>
          <a:xfrm>
            <a:off x="1322705" y="2539365"/>
            <a:ext cx="933450" cy="10160"/>
          </a:xfrm>
          <a:prstGeom prst="line">
            <a:avLst/>
          </a:prstGeom>
          <a:ln w="28575" cmpd="sng">
            <a:solidFill>
              <a:srgbClr val="F6FC14"/>
            </a:solidFill>
            <a:prstDash val="soli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710430" y="3594735"/>
            <a:ext cx="578485" cy="9525"/>
          </a:xfrm>
          <a:prstGeom prst="line">
            <a:avLst/>
          </a:prstGeom>
          <a:ln w="28575" cmpd="sng">
            <a:solidFill>
              <a:srgbClr val="F6FC14"/>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ssolve">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sp>
        <p:nvSpPr>
          <p:cNvPr id="15" name="文本框 14"/>
          <p:cNvSpPr txBox="1"/>
          <p:nvPr/>
        </p:nvSpPr>
        <p:spPr>
          <a:xfrm>
            <a:off x="4147185" y="742950"/>
            <a:ext cx="4739640" cy="706755"/>
          </a:xfrm>
          <a:prstGeom prst="rect">
            <a:avLst/>
          </a:prstGeom>
          <a:noFill/>
        </p:spPr>
        <p:txBody>
          <a:bodyPr wrap="square" rtlCol="0">
            <a:spAutoFit/>
          </a:bodyPr>
          <a:lstStyle/>
          <a:p>
            <a:r>
              <a:rPr lang="zh-CN" altLang="en-US" sz="4000" dirty="0">
                <a:solidFill>
                  <a:srgbClr val="FFFF00"/>
                </a:solidFill>
                <a:latin typeface="字魂镇魂手书" panose="00000500000000000000" charset="-122"/>
                <a:ea typeface="字魂镇魂手书" panose="00000500000000000000" charset="-122"/>
              </a:rPr>
              <a:t>立论角度的最佳化</a:t>
            </a:r>
            <a:endParaRPr lang="zh-CN" altLang="en-US" sz="4000" dirty="0">
              <a:solidFill>
                <a:srgbClr val="FFFF00"/>
              </a:solidFill>
              <a:latin typeface="字魂镇魂手书" panose="00000500000000000000" charset="-122"/>
              <a:ea typeface="字魂镇魂手书" panose="00000500000000000000" charset="-122"/>
            </a:endParaRPr>
          </a:p>
        </p:txBody>
      </p:sp>
      <p:grpSp>
        <p:nvGrpSpPr>
          <p:cNvPr id="7" name="组合 6"/>
          <p:cNvGrpSpPr/>
          <p:nvPr/>
        </p:nvGrpSpPr>
        <p:grpSpPr>
          <a:xfrm rot="0">
            <a:off x="937895" y="1764030"/>
            <a:ext cx="10532338" cy="3283338"/>
            <a:chOff x="1999695" y="1096103"/>
            <a:chExt cx="14288923" cy="5408424"/>
          </a:xfrm>
        </p:grpSpPr>
        <p:grpSp>
          <p:nvGrpSpPr>
            <p:cNvPr id="8" name="Group 2"/>
            <p:cNvGrpSpPr/>
            <p:nvPr/>
          </p:nvGrpSpPr>
          <p:grpSpPr>
            <a:xfrm>
              <a:off x="1999695" y="1258029"/>
              <a:ext cx="1388696" cy="3321304"/>
              <a:chOff x="1999695" y="1258029"/>
              <a:chExt cx="1388696" cy="3321304"/>
            </a:xfrm>
          </p:grpSpPr>
          <p:sp>
            <p:nvSpPr>
              <p:cNvPr id="32" name="Oval 123"/>
              <p:cNvSpPr/>
              <p:nvPr/>
            </p:nvSpPr>
            <p:spPr>
              <a:xfrm>
                <a:off x="1999695" y="2595965"/>
                <a:ext cx="1388696" cy="1983368"/>
              </a:xfrm>
              <a:prstGeom prst="ellipse">
                <a:avLst/>
              </a:prstGeom>
              <a:solidFill>
                <a:srgbClr val="D192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uk-UA" sz="3200">
                    <a:solidFill>
                      <a:schemeClr val="tx2">
                        <a:lumMod val="75000"/>
                      </a:schemeClr>
                    </a:solidFill>
                    <a:latin typeface="字魂镇魂手书" panose="00000500000000000000" charset="-122"/>
                    <a:ea typeface="字魂镇魂手书" panose="00000500000000000000" charset="-122"/>
                  </a:rPr>
                  <a:t>时代</a:t>
                </a:r>
                <a:endParaRPr lang="zh-CN" altLang="uk-UA" sz="3200">
                  <a:solidFill>
                    <a:schemeClr val="tx2">
                      <a:lumMod val="75000"/>
                    </a:schemeClr>
                  </a:solidFill>
                  <a:latin typeface="字魂镇魂手书" panose="00000500000000000000" charset="-122"/>
                  <a:ea typeface="字魂镇魂手书" panose="00000500000000000000" charset="-122"/>
                </a:endParaRPr>
              </a:p>
            </p:txBody>
          </p:sp>
          <p:cxnSp>
            <p:nvCxnSpPr>
              <p:cNvPr id="33" name="Straight Connector 125"/>
              <p:cNvCxnSpPr/>
              <p:nvPr/>
            </p:nvCxnSpPr>
            <p:spPr>
              <a:xfrm>
                <a:off x="2707252" y="1258029"/>
                <a:ext cx="0" cy="1337476"/>
              </a:xfrm>
              <a:prstGeom prst="line">
                <a:avLst/>
              </a:prstGeom>
              <a:ln w="38100" cap="sq">
                <a:solidFill>
                  <a:srgbClr val="D1923E"/>
                </a:solidFill>
              </a:ln>
            </p:spPr>
            <p:style>
              <a:lnRef idx="1">
                <a:schemeClr val="accent1"/>
              </a:lnRef>
              <a:fillRef idx="0">
                <a:schemeClr val="accent1"/>
              </a:fillRef>
              <a:effectRef idx="0">
                <a:schemeClr val="accent1"/>
              </a:effectRef>
              <a:fontRef idx="minor">
                <a:schemeClr val="tx1"/>
              </a:fontRef>
            </p:style>
          </p:cxnSp>
        </p:grpSp>
        <p:grpSp>
          <p:nvGrpSpPr>
            <p:cNvPr id="9" name="Group 3"/>
            <p:cNvGrpSpPr/>
            <p:nvPr/>
          </p:nvGrpSpPr>
          <p:grpSpPr>
            <a:xfrm>
              <a:off x="5218070" y="1420388"/>
              <a:ext cx="1415402" cy="4884761"/>
              <a:chOff x="5218070" y="1420388"/>
              <a:chExt cx="1415402" cy="4884761"/>
            </a:xfrm>
          </p:grpSpPr>
          <p:sp>
            <p:nvSpPr>
              <p:cNvPr id="30" name="Oval 130"/>
              <p:cNvSpPr/>
              <p:nvPr/>
            </p:nvSpPr>
            <p:spPr>
              <a:xfrm>
                <a:off x="5218070" y="4405468"/>
                <a:ext cx="1415402" cy="1899681"/>
              </a:xfrm>
              <a:prstGeom prst="ellipse">
                <a:avLst/>
              </a:prstGeom>
              <a:solidFill>
                <a:srgbClr val="D1923E"/>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uk-UA" sz="3200">
                    <a:solidFill>
                      <a:schemeClr val="tx2">
                        <a:lumMod val="75000"/>
                      </a:schemeClr>
                    </a:solidFill>
                    <a:latin typeface="字魂镇魂手书" panose="00000500000000000000" charset="-122"/>
                    <a:ea typeface="字魂镇魂手书" panose="00000500000000000000" charset="-122"/>
                    <a:sym typeface="+mn-ea"/>
                  </a:rPr>
                  <a:t>限定</a:t>
                </a:r>
                <a:endParaRPr lang="zh-CN" altLang="uk-UA" sz="3200">
                  <a:solidFill>
                    <a:schemeClr val="tx2">
                      <a:lumMod val="75000"/>
                    </a:schemeClr>
                  </a:solidFill>
                  <a:latin typeface="字魂镇魂手书" panose="00000500000000000000" charset="-122"/>
                  <a:ea typeface="字魂镇魂手书" panose="00000500000000000000" charset="-122"/>
                  <a:sym typeface="+mn-ea"/>
                </a:endParaRPr>
              </a:p>
            </p:txBody>
          </p:sp>
          <p:cxnSp>
            <p:nvCxnSpPr>
              <p:cNvPr id="31" name="Straight Connector 132"/>
              <p:cNvCxnSpPr>
                <a:stCxn id="20" idx="4"/>
              </p:cNvCxnSpPr>
              <p:nvPr/>
            </p:nvCxnSpPr>
            <p:spPr>
              <a:xfrm>
                <a:off x="5925914" y="1420388"/>
                <a:ext cx="1723" cy="3002250"/>
              </a:xfrm>
              <a:prstGeom prst="line">
                <a:avLst/>
              </a:prstGeom>
              <a:ln w="38100">
                <a:solidFill>
                  <a:srgbClr val="D1923E"/>
                </a:solidFill>
              </a:ln>
            </p:spPr>
            <p:style>
              <a:lnRef idx="1">
                <a:schemeClr val="accent1"/>
              </a:lnRef>
              <a:fillRef idx="0">
                <a:schemeClr val="accent1"/>
              </a:fillRef>
              <a:effectRef idx="0">
                <a:schemeClr val="accent1"/>
              </a:effectRef>
              <a:fontRef idx="minor">
                <a:schemeClr val="tx1"/>
              </a:fontRef>
            </p:style>
          </p:cxnSp>
        </p:grpSp>
        <p:grpSp>
          <p:nvGrpSpPr>
            <p:cNvPr id="10" name="Group 4"/>
            <p:cNvGrpSpPr/>
            <p:nvPr/>
          </p:nvGrpSpPr>
          <p:grpSpPr>
            <a:xfrm>
              <a:off x="8436445" y="1419955"/>
              <a:ext cx="1415422" cy="4060545"/>
              <a:chOff x="8436445" y="1419955"/>
              <a:chExt cx="1415422" cy="4060545"/>
            </a:xfrm>
          </p:grpSpPr>
          <p:sp>
            <p:nvSpPr>
              <p:cNvPr id="28" name="Oval 138"/>
              <p:cNvSpPr/>
              <p:nvPr/>
            </p:nvSpPr>
            <p:spPr>
              <a:xfrm>
                <a:off x="8436445" y="3512987"/>
                <a:ext cx="1415422" cy="1967513"/>
              </a:xfrm>
              <a:prstGeom prst="ellipse">
                <a:avLst/>
              </a:prstGeom>
              <a:solidFill>
                <a:srgbClr val="D1923E"/>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uk-UA" sz="3200">
                    <a:solidFill>
                      <a:schemeClr val="tx2">
                        <a:lumMod val="75000"/>
                      </a:schemeClr>
                    </a:solidFill>
                    <a:latin typeface="字魂镇魂手书" panose="00000500000000000000" charset="-122"/>
                    <a:ea typeface="字魂镇魂手书" panose="00000500000000000000" charset="-122"/>
                    <a:sym typeface="+mn-ea"/>
                  </a:rPr>
                  <a:t>主旨</a:t>
                </a:r>
                <a:endParaRPr lang="zh-CN" altLang="uk-UA" sz="3200">
                  <a:solidFill>
                    <a:schemeClr val="tx2">
                      <a:lumMod val="75000"/>
                    </a:schemeClr>
                  </a:solidFill>
                  <a:latin typeface="字魂镇魂手书" panose="00000500000000000000" charset="-122"/>
                  <a:ea typeface="字魂镇魂手书" panose="00000500000000000000" charset="-122"/>
                  <a:sym typeface="+mn-ea"/>
                </a:endParaRPr>
              </a:p>
            </p:txBody>
          </p:sp>
          <p:cxnSp>
            <p:nvCxnSpPr>
              <p:cNvPr id="29" name="Straight Connector 152"/>
              <p:cNvCxnSpPr>
                <a:stCxn id="19" idx="4"/>
              </p:cNvCxnSpPr>
              <p:nvPr/>
            </p:nvCxnSpPr>
            <p:spPr>
              <a:xfrm>
                <a:off x="9144000" y="1419955"/>
                <a:ext cx="2" cy="2093125"/>
              </a:xfrm>
              <a:prstGeom prst="line">
                <a:avLst/>
              </a:prstGeom>
              <a:ln w="38100">
                <a:solidFill>
                  <a:srgbClr val="D1923E"/>
                </a:solidFill>
              </a:ln>
            </p:spPr>
            <p:style>
              <a:lnRef idx="1">
                <a:schemeClr val="accent1"/>
              </a:lnRef>
              <a:fillRef idx="0">
                <a:schemeClr val="accent1"/>
              </a:fillRef>
              <a:effectRef idx="0">
                <a:schemeClr val="accent1"/>
              </a:effectRef>
              <a:fontRef idx="minor">
                <a:schemeClr val="tx1"/>
              </a:fontRef>
            </p:style>
          </p:cxnSp>
        </p:grpSp>
        <p:grpSp>
          <p:nvGrpSpPr>
            <p:cNvPr id="11" name="Group 5"/>
            <p:cNvGrpSpPr/>
            <p:nvPr/>
          </p:nvGrpSpPr>
          <p:grpSpPr>
            <a:xfrm>
              <a:off x="11654820" y="1419955"/>
              <a:ext cx="1415422" cy="5084572"/>
              <a:chOff x="11654820" y="1419955"/>
              <a:chExt cx="1415422" cy="5084572"/>
            </a:xfrm>
          </p:grpSpPr>
          <p:sp>
            <p:nvSpPr>
              <p:cNvPr id="26" name="Oval 144"/>
              <p:cNvSpPr/>
              <p:nvPr/>
            </p:nvSpPr>
            <p:spPr>
              <a:xfrm>
                <a:off x="11654820" y="4579900"/>
                <a:ext cx="1415422" cy="1924627"/>
              </a:xfrm>
              <a:prstGeom prst="ellipse">
                <a:avLst/>
              </a:prstGeom>
              <a:solidFill>
                <a:srgbClr val="D1923E"/>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uk-UA" sz="3200">
                    <a:solidFill>
                      <a:schemeClr val="tx2">
                        <a:lumMod val="75000"/>
                      </a:schemeClr>
                    </a:solidFill>
                    <a:latin typeface="字魂镇魂手书" panose="00000500000000000000" charset="-122"/>
                    <a:ea typeface="字魂镇魂手书" panose="00000500000000000000" charset="-122"/>
                    <a:sym typeface="+mn-ea"/>
                  </a:rPr>
                  <a:t>新颖</a:t>
                </a:r>
                <a:endParaRPr lang="zh-CN" altLang="uk-UA" sz="3200">
                  <a:solidFill>
                    <a:schemeClr val="tx2">
                      <a:lumMod val="75000"/>
                    </a:schemeClr>
                  </a:solidFill>
                  <a:latin typeface="字魂镇魂手书" panose="00000500000000000000" charset="-122"/>
                  <a:ea typeface="字魂镇魂手书" panose="00000500000000000000" charset="-122"/>
                  <a:sym typeface="+mn-ea"/>
                </a:endParaRPr>
              </a:p>
            </p:txBody>
          </p:sp>
          <p:cxnSp>
            <p:nvCxnSpPr>
              <p:cNvPr id="27" name="Straight Connector 153"/>
              <p:cNvCxnSpPr>
                <a:stCxn id="22" idx="4"/>
              </p:cNvCxnSpPr>
              <p:nvPr/>
            </p:nvCxnSpPr>
            <p:spPr>
              <a:xfrm>
                <a:off x="12362373" y="1419955"/>
                <a:ext cx="3" cy="3469426"/>
              </a:xfrm>
              <a:prstGeom prst="line">
                <a:avLst/>
              </a:prstGeom>
              <a:ln w="38100">
                <a:solidFill>
                  <a:srgbClr val="D1923E"/>
                </a:solidFill>
              </a:ln>
            </p:spPr>
            <p:style>
              <a:lnRef idx="1">
                <a:schemeClr val="accent1"/>
              </a:lnRef>
              <a:fillRef idx="0">
                <a:schemeClr val="accent1"/>
              </a:fillRef>
              <a:effectRef idx="0">
                <a:schemeClr val="accent1"/>
              </a:effectRef>
              <a:fontRef idx="minor">
                <a:schemeClr val="tx1"/>
              </a:fontRef>
            </p:style>
          </p:cxnSp>
        </p:grpSp>
        <p:grpSp>
          <p:nvGrpSpPr>
            <p:cNvPr id="16" name="Group 7"/>
            <p:cNvGrpSpPr/>
            <p:nvPr/>
          </p:nvGrpSpPr>
          <p:grpSpPr>
            <a:xfrm>
              <a:off x="14873196" y="1419955"/>
              <a:ext cx="1415422" cy="3158899"/>
              <a:chOff x="14873196" y="1419955"/>
              <a:chExt cx="1415422" cy="3158899"/>
            </a:xfrm>
          </p:grpSpPr>
          <p:cxnSp>
            <p:nvCxnSpPr>
              <p:cNvPr id="24" name="Straight Connector 133"/>
              <p:cNvCxnSpPr>
                <a:stCxn id="23" idx="4"/>
              </p:cNvCxnSpPr>
              <p:nvPr/>
            </p:nvCxnSpPr>
            <p:spPr>
              <a:xfrm>
                <a:off x="15580750" y="1419955"/>
                <a:ext cx="1" cy="1175550"/>
              </a:xfrm>
              <a:prstGeom prst="line">
                <a:avLst/>
              </a:prstGeom>
              <a:ln w="38100" cap="sq">
                <a:solidFill>
                  <a:srgbClr val="D1923E"/>
                </a:solidFill>
              </a:ln>
            </p:spPr>
            <p:style>
              <a:lnRef idx="1">
                <a:schemeClr val="accent1"/>
              </a:lnRef>
              <a:fillRef idx="0">
                <a:schemeClr val="accent1"/>
              </a:fillRef>
              <a:effectRef idx="0">
                <a:schemeClr val="accent1"/>
              </a:effectRef>
              <a:fontRef idx="minor">
                <a:schemeClr val="tx1"/>
              </a:fontRef>
            </p:style>
          </p:cxnSp>
          <p:sp>
            <p:nvSpPr>
              <p:cNvPr id="25" name="Oval 150"/>
              <p:cNvSpPr/>
              <p:nvPr/>
            </p:nvSpPr>
            <p:spPr>
              <a:xfrm>
                <a:off x="14873196" y="2595651"/>
                <a:ext cx="1415422" cy="1983203"/>
              </a:xfrm>
              <a:prstGeom prst="ellipse">
                <a:avLst/>
              </a:prstGeom>
              <a:solidFill>
                <a:srgbClr val="D1923E"/>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uk-UA" sz="3200">
                    <a:solidFill>
                      <a:schemeClr val="tx2">
                        <a:lumMod val="75000"/>
                      </a:schemeClr>
                    </a:solidFill>
                    <a:latin typeface="字魂镇魂手书" panose="00000500000000000000" charset="-122"/>
                    <a:ea typeface="字魂镇魂手书" panose="00000500000000000000" charset="-122"/>
                    <a:sym typeface="+mn-ea"/>
                  </a:rPr>
                  <a:t>利己</a:t>
                </a:r>
                <a:endParaRPr lang="zh-CN" altLang="uk-UA" sz="3200">
                  <a:solidFill>
                    <a:schemeClr val="tx2">
                      <a:lumMod val="75000"/>
                    </a:schemeClr>
                  </a:solidFill>
                  <a:latin typeface="字魂镇魂手书" panose="00000500000000000000" charset="-122"/>
                  <a:ea typeface="字魂镇魂手书" panose="00000500000000000000" charset="-122"/>
                  <a:sym typeface="+mn-ea"/>
                </a:endParaRPr>
              </a:p>
            </p:txBody>
          </p:sp>
        </p:grpSp>
        <p:cxnSp>
          <p:nvCxnSpPr>
            <p:cNvPr id="17" name="Straight Connector 84"/>
            <p:cNvCxnSpPr>
              <a:stCxn id="19" idx="2"/>
            </p:cNvCxnSpPr>
            <p:nvPr/>
          </p:nvCxnSpPr>
          <p:spPr>
            <a:xfrm flipH="1">
              <a:off x="2707250" y="1258029"/>
              <a:ext cx="6274824" cy="0"/>
            </a:xfrm>
            <a:prstGeom prst="line">
              <a:avLst/>
            </a:prstGeom>
            <a:ln w="38100" cap="sq">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82"/>
            <p:cNvCxnSpPr/>
            <p:nvPr/>
          </p:nvCxnSpPr>
          <p:spPr>
            <a:xfrm flipH="1">
              <a:off x="9224963" y="1258032"/>
              <a:ext cx="6355784" cy="0"/>
            </a:xfrm>
            <a:prstGeom prst="line">
              <a:avLst/>
            </a:prstGeom>
            <a:ln w="38100" cap="sq">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9" name="Oval 62"/>
            <p:cNvSpPr/>
            <p:nvPr/>
          </p:nvSpPr>
          <p:spPr>
            <a:xfrm>
              <a:off x="8982074" y="1096103"/>
              <a:ext cx="323852" cy="323852"/>
            </a:xfrm>
            <a:prstGeom prst="ellipse">
              <a:avLst/>
            </a:prstGeom>
            <a:solidFill>
              <a:schemeClr val="tx1"/>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20" name="Oval 159"/>
            <p:cNvSpPr/>
            <p:nvPr/>
          </p:nvSpPr>
          <p:spPr>
            <a:xfrm>
              <a:off x="5763700" y="1096103"/>
              <a:ext cx="323852" cy="323852"/>
            </a:xfrm>
            <a:prstGeom prst="ellipse">
              <a:avLst/>
            </a:prstGeom>
            <a:solidFill>
              <a:schemeClr val="tx1"/>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21" name="Oval 162"/>
            <p:cNvSpPr/>
            <p:nvPr/>
          </p:nvSpPr>
          <p:spPr>
            <a:xfrm>
              <a:off x="2545325" y="1096103"/>
              <a:ext cx="323852" cy="323852"/>
            </a:xfrm>
            <a:prstGeom prst="ellipse">
              <a:avLst/>
            </a:prstGeom>
            <a:solidFill>
              <a:schemeClr val="tx1"/>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22" name="Oval 165"/>
            <p:cNvSpPr/>
            <p:nvPr/>
          </p:nvSpPr>
          <p:spPr>
            <a:xfrm>
              <a:off x="12200447" y="1096103"/>
              <a:ext cx="323852" cy="323852"/>
            </a:xfrm>
            <a:prstGeom prst="ellipse">
              <a:avLst/>
            </a:prstGeom>
            <a:solidFill>
              <a:schemeClr val="tx1"/>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23" name="Oval 168"/>
            <p:cNvSpPr/>
            <p:nvPr/>
          </p:nvSpPr>
          <p:spPr>
            <a:xfrm>
              <a:off x="15418824" y="1096103"/>
              <a:ext cx="323852" cy="323852"/>
            </a:xfrm>
            <a:prstGeom prst="ellipse">
              <a:avLst/>
            </a:prstGeom>
            <a:solidFill>
              <a:schemeClr val="tx1"/>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18415"/>
            <a:ext cx="12344400" cy="6858000"/>
          </a:xfrm>
          <a:prstGeom prst="rect">
            <a:avLst/>
          </a:prstGeom>
        </p:spPr>
      </p:pic>
      <p:grpSp>
        <p:nvGrpSpPr>
          <p:cNvPr id="12" name="组合 11"/>
          <p:cNvGrpSpPr/>
          <p:nvPr/>
        </p:nvGrpSpPr>
        <p:grpSpPr>
          <a:xfrm>
            <a:off x="606322" y="1068083"/>
            <a:ext cx="6034093" cy="738347"/>
            <a:chOff x="763914" y="595045"/>
            <a:chExt cx="6034093" cy="738347"/>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rgbClr val="FFC0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sz="4000" b="1" dirty="0">
                  <a:solidFill>
                    <a:srgbClr val="FFC000"/>
                  </a:solidFill>
                  <a:latin typeface="锦鲤本尊" charset="-122"/>
                  <a:ea typeface="锦鲤本尊" charset="-122"/>
                </a:rPr>
                <a:t>问题呈现</a:t>
              </a:r>
              <a:endParaRPr lang="zh-CN" altLang="en-US" sz="4000" b="1" dirty="0">
                <a:solidFill>
                  <a:srgbClr val="FFC000"/>
                </a:solidFill>
                <a:latin typeface="锦鲤本尊" charset="-122"/>
                <a:ea typeface="锦鲤本尊" charset="-122"/>
              </a:endParaRPr>
            </a:p>
          </p:txBody>
        </p:sp>
        <p:sp>
          <p:nvSpPr>
            <p:cNvPr id="15" name="文本框 14"/>
            <p:cNvSpPr txBox="1"/>
            <p:nvPr/>
          </p:nvSpPr>
          <p:spPr>
            <a:xfrm>
              <a:off x="943307" y="812850"/>
              <a:ext cx="3505200" cy="398780"/>
            </a:xfrm>
            <a:prstGeom prst="rect">
              <a:avLst/>
            </a:prstGeom>
            <a:noFill/>
          </p:spPr>
          <p:txBody>
            <a:bodyPr wrap="square" rtlCol="0">
              <a:spAutoFit/>
            </a:bodyPr>
            <a:lstStyle/>
            <a:p>
              <a:endParaRPr lang="en-US" altLang="zh-CN" sz="2000" dirty="0">
                <a:solidFill>
                  <a:srgbClr val="FFC000"/>
                </a:solidFill>
                <a:latin typeface="微软雅黑" panose="020B0503020204020204" charset="-122"/>
                <a:ea typeface="微软雅黑" panose="020B0503020204020204" charset="-122"/>
              </a:endParaRPr>
            </a:p>
          </p:txBody>
        </p:sp>
      </p:grpSp>
      <p:grpSp>
        <p:nvGrpSpPr>
          <p:cNvPr id="7" name="组合 6"/>
          <p:cNvGrpSpPr/>
          <p:nvPr/>
        </p:nvGrpSpPr>
        <p:grpSpPr>
          <a:xfrm>
            <a:off x="1218987" y="1068112"/>
            <a:ext cx="9216680" cy="3924300"/>
            <a:chOff x="1051927" y="1506291"/>
            <a:chExt cx="9216680" cy="3924300"/>
          </a:xfrm>
        </p:grpSpPr>
        <p:grpSp>
          <p:nvGrpSpPr>
            <p:cNvPr id="8" name="组合 7"/>
            <p:cNvGrpSpPr/>
            <p:nvPr/>
          </p:nvGrpSpPr>
          <p:grpSpPr>
            <a:xfrm>
              <a:off x="1199680" y="2637432"/>
              <a:ext cx="9068927" cy="2764893"/>
              <a:chOff x="2747763" y="3529179"/>
              <a:chExt cx="13285506" cy="4050424"/>
            </a:xfrm>
          </p:grpSpPr>
          <p:grpSp>
            <p:nvGrpSpPr>
              <p:cNvPr id="16" name="Group 40"/>
              <p:cNvGrpSpPr/>
              <p:nvPr/>
            </p:nvGrpSpPr>
            <p:grpSpPr>
              <a:xfrm>
                <a:off x="7635945" y="3875911"/>
                <a:ext cx="4354504" cy="3362767"/>
                <a:chOff x="8849603" y="3676406"/>
                <a:chExt cx="4354504" cy="3362767"/>
              </a:xfrm>
            </p:grpSpPr>
            <p:sp>
              <p:nvSpPr>
                <p:cNvPr id="28" name="Oval 34"/>
                <p:cNvSpPr/>
                <p:nvPr/>
              </p:nvSpPr>
              <p:spPr>
                <a:xfrm rot="16200000">
                  <a:off x="10077057" y="3008492"/>
                  <a:ext cx="1843739" cy="4298648"/>
                </a:xfrm>
                <a:prstGeom prst="ellipse">
                  <a:avLst/>
                </a:prstGeom>
                <a:noFill/>
                <a:ln w="127000">
                  <a:solidFill>
                    <a:srgbClr val="D192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31" name="Oval 37"/>
                <p:cNvSpPr/>
                <p:nvPr/>
              </p:nvSpPr>
              <p:spPr>
                <a:xfrm>
                  <a:off x="11231067" y="3676406"/>
                  <a:ext cx="457200" cy="457200"/>
                </a:xfrm>
                <a:prstGeom prst="ellipse">
                  <a:avLst/>
                </a:prstGeom>
                <a:solidFill>
                  <a:srgbClr val="D1923E"/>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32" name="Oval 38"/>
                <p:cNvSpPr/>
                <p:nvPr/>
              </p:nvSpPr>
              <p:spPr>
                <a:xfrm>
                  <a:off x="12655467" y="6490533"/>
                  <a:ext cx="548640" cy="548640"/>
                </a:xfrm>
                <a:prstGeom prst="ellipse">
                  <a:avLst/>
                </a:prstGeom>
                <a:solidFill>
                  <a:srgbClr val="D1923E"/>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33" name="Oval 39"/>
                <p:cNvSpPr/>
                <p:nvPr/>
              </p:nvSpPr>
              <p:spPr>
                <a:xfrm>
                  <a:off x="9516503" y="6399093"/>
                  <a:ext cx="640080" cy="640080"/>
                </a:xfrm>
                <a:prstGeom prst="ellipse">
                  <a:avLst/>
                </a:prstGeom>
                <a:solidFill>
                  <a:srgbClr val="D1923E"/>
                </a:solidFill>
                <a:ln w="381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grpSp>
          <p:grpSp>
            <p:nvGrpSpPr>
              <p:cNvPr id="17" name="Group 64"/>
              <p:cNvGrpSpPr/>
              <p:nvPr/>
            </p:nvGrpSpPr>
            <p:grpSpPr>
              <a:xfrm>
                <a:off x="10557301" y="3529179"/>
                <a:ext cx="5475968" cy="236220"/>
                <a:chOff x="10557301" y="3529179"/>
                <a:chExt cx="5475968" cy="236220"/>
              </a:xfrm>
            </p:grpSpPr>
            <p:cxnSp>
              <p:nvCxnSpPr>
                <p:cNvPr id="25" name="Straight Connector 42"/>
                <p:cNvCxnSpPr/>
                <p:nvPr/>
              </p:nvCxnSpPr>
              <p:spPr>
                <a:xfrm flipV="1">
                  <a:off x="10557301" y="3529179"/>
                  <a:ext cx="244879" cy="236220"/>
                </a:xfrm>
                <a:prstGeom prst="line">
                  <a:avLst/>
                </a:prstGeom>
                <a:ln w="38100">
                  <a:solidFill>
                    <a:srgbClr val="D1923E"/>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44"/>
                <p:cNvCxnSpPr/>
                <p:nvPr/>
              </p:nvCxnSpPr>
              <p:spPr>
                <a:xfrm>
                  <a:off x="10810798" y="3545621"/>
                  <a:ext cx="5222471" cy="0"/>
                </a:xfrm>
                <a:prstGeom prst="line">
                  <a:avLst/>
                </a:prstGeom>
                <a:ln w="38100">
                  <a:solidFill>
                    <a:srgbClr val="D1923E"/>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8" name="Group 62"/>
              <p:cNvGrpSpPr/>
              <p:nvPr/>
            </p:nvGrpSpPr>
            <p:grpSpPr>
              <a:xfrm>
                <a:off x="2747763" y="7337425"/>
                <a:ext cx="5481837" cy="231543"/>
                <a:chOff x="2747763" y="7337425"/>
                <a:chExt cx="5481837" cy="231543"/>
              </a:xfrm>
            </p:grpSpPr>
            <p:cxnSp>
              <p:nvCxnSpPr>
                <p:cNvPr id="23" name="Straight Connector 53"/>
                <p:cNvCxnSpPr/>
                <p:nvPr/>
              </p:nvCxnSpPr>
              <p:spPr>
                <a:xfrm flipV="1">
                  <a:off x="7970234" y="7337425"/>
                  <a:ext cx="259366" cy="231543"/>
                </a:xfrm>
                <a:prstGeom prst="line">
                  <a:avLst/>
                </a:prstGeom>
                <a:ln w="38100">
                  <a:solidFill>
                    <a:srgbClr val="D1923E"/>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4" name="Straight Connector 54"/>
                <p:cNvCxnSpPr/>
                <p:nvPr/>
              </p:nvCxnSpPr>
              <p:spPr>
                <a:xfrm>
                  <a:off x="2747763" y="7568968"/>
                  <a:ext cx="5222471" cy="0"/>
                </a:xfrm>
                <a:prstGeom prst="line">
                  <a:avLst/>
                </a:prstGeom>
                <a:ln w="38100">
                  <a:solidFill>
                    <a:srgbClr val="D1923E"/>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9" name="Group 63"/>
              <p:cNvGrpSpPr/>
              <p:nvPr/>
            </p:nvGrpSpPr>
            <p:grpSpPr>
              <a:xfrm>
                <a:off x="12103100" y="7337425"/>
                <a:ext cx="3490705" cy="242178"/>
                <a:chOff x="12103100" y="7337425"/>
                <a:chExt cx="3490705" cy="242178"/>
              </a:xfrm>
            </p:grpSpPr>
            <p:cxnSp>
              <p:nvCxnSpPr>
                <p:cNvPr id="21" name="Straight Connector 55"/>
                <p:cNvCxnSpPr/>
                <p:nvPr/>
              </p:nvCxnSpPr>
              <p:spPr>
                <a:xfrm flipH="1" flipV="1">
                  <a:off x="12103100" y="7337425"/>
                  <a:ext cx="223540" cy="242178"/>
                </a:xfrm>
                <a:prstGeom prst="line">
                  <a:avLst/>
                </a:prstGeom>
                <a:ln w="38100">
                  <a:solidFill>
                    <a:srgbClr val="D1923E"/>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2" name="Straight Connector 56"/>
                <p:cNvCxnSpPr/>
                <p:nvPr/>
              </p:nvCxnSpPr>
              <p:spPr>
                <a:xfrm>
                  <a:off x="12326638" y="7579602"/>
                  <a:ext cx="3267167" cy="0"/>
                </a:xfrm>
                <a:prstGeom prst="line">
                  <a:avLst/>
                </a:prstGeom>
                <a:ln w="38100">
                  <a:solidFill>
                    <a:srgbClr val="D1923E"/>
                  </a:solidFill>
                  <a:headEnd type="oval"/>
                  <a:tailEnd type="oval"/>
                </a:ln>
              </p:spPr>
              <p:style>
                <a:lnRef idx="1">
                  <a:schemeClr val="accent1"/>
                </a:lnRef>
                <a:fillRef idx="0">
                  <a:schemeClr val="accent1"/>
                </a:fillRef>
                <a:effectRef idx="0">
                  <a:schemeClr val="accent1"/>
                </a:effectRef>
                <a:fontRef idx="minor">
                  <a:schemeClr val="tx1"/>
                </a:fontRef>
              </p:style>
            </p:cxnSp>
          </p:grpSp>
        </p:grpSp>
        <p:sp>
          <p:nvSpPr>
            <p:cNvPr id="9" name="Text Placeholder 32"/>
            <p:cNvSpPr txBox="1"/>
            <p:nvPr/>
          </p:nvSpPr>
          <p:spPr>
            <a:xfrm>
              <a:off x="1051927" y="4277431"/>
              <a:ext cx="2637790" cy="115316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ctr">
                <a:lnSpc>
                  <a:spcPct val="100000"/>
                </a:lnSpc>
                <a:buClrTx/>
                <a:buSzTx/>
                <a:buNone/>
              </a:pPr>
              <a:r>
                <a:rPr lang="zh-CN" altLang="en-US" sz="3600" dirty="0">
                  <a:solidFill>
                    <a:srgbClr val="FFFF00"/>
                  </a:solidFill>
                  <a:latin typeface="锦鲤本尊" charset="-122"/>
                  <a:ea typeface="锦鲤本尊" charset="-122"/>
                  <a:sym typeface="+mn-ea"/>
                </a:rPr>
                <a:t>材料没有</a:t>
              </a:r>
              <a:endParaRPr lang="zh-CN" altLang="en-US" sz="3600" dirty="0">
                <a:solidFill>
                  <a:srgbClr val="FFFF00"/>
                </a:solidFill>
                <a:latin typeface="锦鲤本尊" charset="-122"/>
                <a:ea typeface="锦鲤本尊" charset="-122"/>
                <a:sym typeface="+mn-ea"/>
              </a:endParaRPr>
            </a:p>
            <a:p>
              <a:pPr marL="0" lvl="0" algn="ctr">
                <a:lnSpc>
                  <a:spcPct val="100000"/>
                </a:lnSpc>
                <a:buClrTx/>
                <a:buSzTx/>
                <a:buNone/>
              </a:pPr>
              <a:r>
                <a:rPr lang="zh-CN" altLang="en-US" sz="3600" dirty="0">
                  <a:solidFill>
                    <a:srgbClr val="FFFF00"/>
                  </a:solidFill>
                  <a:latin typeface="锦鲤本尊" charset="-122"/>
                  <a:ea typeface="锦鲤本尊" charset="-122"/>
                  <a:sym typeface="+mn-ea"/>
                </a:rPr>
                <a:t>优化</a:t>
              </a:r>
              <a:endParaRPr lang="zh-CN" altLang="en-US" sz="3600" dirty="0">
                <a:solidFill>
                  <a:srgbClr val="FFFF00"/>
                </a:solidFill>
                <a:latin typeface="锦鲤本尊" charset="-122"/>
                <a:ea typeface="锦鲤本尊" charset="-122"/>
                <a:sym typeface="+mn-ea"/>
              </a:endParaRPr>
            </a:p>
          </p:txBody>
        </p:sp>
        <p:sp>
          <p:nvSpPr>
            <p:cNvPr id="10" name="Text Placeholder 32"/>
            <p:cNvSpPr txBox="1"/>
            <p:nvPr/>
          </p:nvSpPr>
          <p:spPr>
            <a:xfrm>
              <a:off x="7779429" y="4380157"/>
              <a:ext cx="2243073" cy="103096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ctr">
                <a:lnSpc>
                  <a:spcPct val="100000"/>
                </a:lnSpc>
                <a:buClrTx/>
                <a:buSzTx/>
                <a:buNone/>
              </a:pPr>
              <a:r>
                <a:rPr lang="zh-CN" altLang="en-US" sz="3600" dirty="0">
                  <a:solidFill>
                    <a:srgbClr val="FFFF00"/>
                  </a:solidFill>
                  <a:latin typeface="锦鲤本尊" charset="-122"/>
                  <a:ea typeface="锦鲤本尊" charset="-122"/>
                  <a:sym typeface="+mn-ea"/>
                </a:rPr>
                <a:t>角度意识欠缺</a:t>
              </a:r>
              <a:endParaRPr lang="zh-CN" altLang="en-US" sz="3600" dirty="0">
                <a:solidFill>
                  <a:srgbClr val="FFFF00"/>
                </a:solidFill>
                <a:latin typeface="锦鲤本尊" charset="-122"/>
                <a:ea typeface="锦鲤本尊" charset="-122"/>
                <a:sym typeface="+mn-ea"/>
              </a:endParaRPr>
            </a:p>
          </p:txBody>
        </p:sp>
        <p:sp>
          <p:nvSpPr>
            <p:cNvPr id="11" name="Text Placeholder 32"/>
            <p:cNvSpPr txBox="1"/>
            <p:nvPr/>
          </p:nvSpPr>
          <p:spPr>
            <a:xfrm>
              <a:off x="7508967" y="1506291"/>
              <a:ext cx="2243073" cy="103096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3600" dirty="0">
                  <a:solidFill>
                    <a:srgbClr val="FFFF00"/>
                  </a:solidFill>
                  <a:latin typeface="锦鲤本尊" charset="-122"/>
                  <a:ea typeface="锦鲤本尊" charset="-122"/>
                </a:rPr>
                <a:t>作文未按要求完成</a:t>
              </a:r>
              <a:endParaRPr lang="zh-CN" altLang="en-US" sz="3600" dirty="0">
                <a:solidFill>
                  <a:srgbClr val="FFFF00"/>
                </a:solidFill>
                <a:latin typeface="锦鲤本尊" charset="-122"/>
                <a:ea typeface="锦鲤本尊" charset="-122"/>
              </a:endParaRPr>
            </a:p>
          </p:txBody>
        </p:sp>
      </p:grpSp>
      <p:sp>
        <p:nvSpPr>
          <p:cNvPr id="2" name="文本框 1"/>
          <p:cNvSpPr txBox="1"/>
          <p:nvPr/>
        </p:nvSpPr>
        <p:spPr>
          <a:xfrm>
            <a:off x="5158740" y="3136900"/>
            <a:ext cx="2089150" cy="645160"/>
          </a:xfrm>
          <a:prstGeom prst="rect">
            <a:avLst/>
          </a:prstGeom>
          <a:noFill/>
        </p:spPr>
        <p:txBody>
          <a:bodyPr wrap="square" rtlCol="0">
            <a:spAutoFit/>
          </a:bodyPr>
          <a:p>
            <a:r>
              <a:rPr lang="zh-CN" altLang="en-US" sz="3600" b="1">
                <a:solidFill>
                  <a:srgbClr val="FFFF00"/>
                </a:solidFill>
                <a:latin typeface="锦鲤本尊" charset="-122"/>
                <a:ea typeface="锦鲤本尊" charset="-122"/>
              </a:rPr>
              <a:t>一事一议</a:t>
            </a:r>
            <a:endParaRPr lang="zh-CN" altLang="en-US" sz="3600" b="1">
              <a:solidFill>
                <a:srgbClr val="FFFF00"/>
              </a:solidFill>
              <a:latin typeface="锦鲤本尊" charset="-122"/>
              <a:ea typeface="锦鲤本尊"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14605"/>
            <a:ext cx="12344400" cy="6858000"/>
          </a:xfrm>
          <a:prstGeom prst="rect">
            <a:avLst/>
          </a:prstGeom>
        </p:spPr>
      </p:pic>
      <p:grpSp>
        <p:nvGrpSpPr>
          <p:cNvPr id="12" name="组合 11"/>
          <p:cNvGrpSpPr/>
          <p:nvPr/>
        </p:nvGrpSpPr>
        <p:grpSpPr>
          <a:xfrm>
            <a:off x="750467" y="742963"/>
            <a:ext cx="3989393" cy="521970"/>
            <a:chOff x="763914" y="595045"/>
            <a:chExt cx="3989393" cy="521970"/>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Arial" panose="020B0604020202020204"/>
                <a:ea typeface="微软雅黑" panose="020B0503020204020204" charset="-122"/>
                <a:cs typeface="+mn-cs"/>
                <a:sym typeface="Arial" panose="020B0604020202020204"/>
              </a:endParaRPr>
            </a:p>
          </p:txBody>
        </p:sp>
        <p:sp>
          <p:nvSpPr>
            <p:cNvPr id="15" name="文本框 14"/>
            <p:cNvSpPr txBox="1"/>
            <p:nvPr/>
          </p:nvSpPr>
          <p:spPr>
            <a:xfrm>
              <a:off x="1248107" y="595045"/>
              <a:ext cx="3505200" cy="521970"/>
            </a:xfrm>
            <a:prstGeom prst="rect">
              <a:avLst/>
            </a:prstGeom>
            <a:noFill/>
          </p:spPr>
          <p:txBody>
            <a:bodyPr wrap="square" rtlCol="0">
              <a:spAutoFit/>
            </a:bodyPr>
            <a:lstStyle/>
            <a:p>
              <a:r>
                <a:rPr lang="zh-CN" altLang="en-US" sz="2800" dirty="0">
                  <a:solidFill>
                    <a:srgbClr val="FFC000"/>
                  </a:solidFill>
                  <a:latin typeface="锐字驰黑武汉N95 中粗" panose="02020300000000000000" charset="-122"/>
                  <a:ea typeface="锐字驰黑武汉N95 中粗" panose="02020300000000000000" charset="-122"/>
                </a:rPr>
                <a:t>问题呈现</a:t>
              </a:r>
              <a:endParaRPr lang="zh-CN" altLang="en-US" sz="2800" dirty="0">
                <a:solidFill>
                  <a:srgbClr val="FFC000"/>
                </a:solidFill>
                <a:latin typeface="锐字驰黑武汉N95 中粗" panose="02020300000000000000" charset="-122"/>
                <a:ea typeface="锐字驰黑武汉N95 中粗" panose="02020300000000000000" charset="-122"/>
              </a:endParaRPr>
            </a:p>
          </p:txBody>
        </p:sp>
      </p:grpSp>
      <p:grpSp>
        <p:nvGrpSpPr>
          <p:cNvPr id="7" name="组合 6"/>
          <p:cNvGrpSpPr/>
          <p:nvPr/>
        </p:nvGrpSpPr>
        <p:grpSpPr>
          <a:xfrm rot="0">
            <a:off x="2174240" y="1824355"/>
            <a:ext cx="7319645" cy="3167380"/>
            <a:chOff x="2250130" y="2301042"/>
            <a:chExt cx="13787740" cy="5966658"/>
          </a:xfrm>
        </p:grpSpPr>
        <p:grpSp>
          <p:nvGrpSpPr>
            <p:cNvPr id="8" name="Group 77"/>
            <p:cNvGrpSpPr/>
            <p:nvPr/>
          </p:nvGrpSpPr>
          <p:grpSpPr>
            <a:xfrm>
              <a:off x="3813461" y="2679063"/>
              <a:ext cx="5947285" cy="599042"/>
              <a:chOff x="3744290" y="2817738"/>
              <a:chExt cx="5947285" cy="599042"/>
            </a:xfrm>
          </p:grpSpPr>
          <p:cxnSp>
            <p:nvCxnSpPr>
              <p:cNvPr id="45" name="Straight Connector 56"/>
              <p:cNvCxnSpPr/>
              <p:nvPr/>
            </p:nvCxnSpPr>
            <p:spPr>
              <a:xfrm>
                <a:off x="4000518" y="3114918"/>
                <a:ext cx="5691057" cy="0"/>
              </a:xfrm>
              <a:prstGeom prst="line">
                <a:avLst/>
              </a:prstGeom>
              <a:ln w="63500">
                <a:solidFill>
                  <a:srgbClr val="D1923E"/>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46" name="Group 73"/>
              <p:cNvGrpSpPr/>
              <p:nvPr/>
            </p:nvGrpSpPr>
            <p:grpSpPr>
              <a:xfrm>
                <a:off x="3744290" y="2817738"/>
                <a:ext cx="862662" cy="599042"/>
                <a:chOff x="3101340" y="3275882"/>
                <a:chExt cx="862662" cy="599042"/>
              </a:xfrm>
            </p:grpSpPr>
            <p:grpSp>
              <p:nvGrpSpPr>
                <p:cNvPr id="47" name="Group 68"/>
                <p:cNvGrpSpPr/>
                <p:nvPr/>
              </p:nvGrpSpPr>
              <p:grpSpPr>
                <a:xfrm>
                  <a:off x="3101340" y="3275882"/>
                  <a:ext cx="862662" cy="297180"/>
                  <a:chOff x="3101340" y="3208020"/>
                  <a:chExt cx="862662" cy="297180"/>
                </a:xfrm>
              </p:grpSpPr>
              <p:cxnSp>
                <p:nvCxnSpPr>
                  <p:cNvPr id="52" name="Straight Connector 65"/>
                  <p:cNvCxnSpPr/>
                  <p:nvPr/>
                </p:nvCxnSpPr>
                <p:spPr>
                  <a:xfrm>
                    <a:off x="3101340" y="3208020"/>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66"/>
                  <p:cNvCxnSpPr/>
                  <p:nvPr/>
                </p:nvCxnSpPr>
                <p:spPr>
                  <a:xfrm>
                    <a:off x="3384081" y="3208020"/>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67"/>
                  <p:cNvCxnSpPr/>
                  <p:nvPr/>
                </p:nvCxnSpPr>
                <p:spPr>
                  <a:xfrm>
                    <a:off x="3666822" y="3208020"/>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8" name="Group 69"/>
                <p:cNvGrpSpPr/>
                <p:nvPr/>
              </p:nvGrpSpPr>
              <p:grpSpPr>
                <a:xfrm flipH="1">
                  <a:off x="3101340" y="3577744"/>
                  <a:ext cx="862662" cy="297180"/>
                  <a:chOff x="3101340" y="3200877"/>
                  <a:chExt cx="862662" cy="297180"/>
                </a:xfrm>
              </p:grpSpPr>
              <p:cxnSp>
                <p:nvCxnSpPr>
                  <p:cNvPr id="49" name="Straight Connector 70"/>
                  <p:cNvCxnSpPr/>
                  <p:nvPr/>
                </p:nvCxnSpPr>
                <p:spPr>
                  <a:xfrm>
                    <a:off x="3101340" y="3200877"/>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71"/>
                  <p:cNvCxnSpPr/>
                  <p:nvPr/>
                </p:nvCxnSpPr>
                <p:spPr>
                  <a:xfrm>
                    <a:off x="3384081" y="3200877"/>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72"/>
                  <p:cNvCxnSpPr/>
                  <p:nvPr/>
                </p:nvCxnSpPr>
                <p:spPr>
                  <a:xfrm>
                    <a:off x="3666822" y="3200877"/>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grpSp>
          <p:nvGrpSpPr>
            <p:cNvPr id="9" name="Group 78"/>
            <p:cNvGrpSpPr/>
            <p:nvPr/>
          </p:nvGrpSpPr>
          <p:grpSpPr>
            <a:xfrm>
              <a:off x="2250130" y="4984872"/>
              <a:ext cx="5947285" cy="599042"/>
              <a:chOff x="3744290" y="2817738"/>
              <a:chExt cx="5947285" cy="599042"/>
            </a:xfrm>
          </p:grpSpPr>
          <p:cxnSp>
            <p:nvCxnSpPr>
              <p:cNvPr id="35" name="Straight Connector 79"/>
              <p:cNvCxnSpPr/>
              <p:nvPr/>
            </p:nvCxnSpPr>
            <p:spPr>
              <a:xfrm>
                <a:off x="4000518" y="3114918"/>
                <a:ext cx="5691057" cy="0"/>
              </a:xfrm>
              <a:prstGeom prst="line">
                <a:avLst/>
              </a:prstGeom>
              <a:ln w="63500">
                <a:solidFill>
                  <a:srgbClr val="D1923E"/>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36" name="Group 82"/>
              <p:cNvGrpSpPr/>
              <p:nvPr/>
            </p:nvGrpSpPr>
            <p:grpSpPr>
              <a:xfrm>
                <a:off x="3744290" y="2817738"/>
                <a:ext cx="862662" cy="599042"/>
                <a:chOff x="3101340" y="3275882"/>
                <a:chExt cx="862662" cy="599042"/>
              </a:xfrm>
            </p:grpSpPr>
            <p:grpSp>
              <p:nvGrpSpPr>
                <p:cNvPr id="37" name="Group 83"/>
                <p:cNvGrpSpPr/>
                <p:nvPr/>
              </p:nvGrpSpPr>
              <p:grpSpPr>
                <a:xfrm>
                  <a:off x="3101340" y="3275882"/>
                  <a:ext cx="862662" cy="297180"/>
                  <a:chOff x="3101340" y="3208020"/>
                  <a:chExt cx="862662" cy="297180"/>
                </a:xfrm>
              </p:grpSpPr>
              <p:cxnSp>
                <p:nvCxnSpPr>
                  <p:cNvPr id="42" name="Straight Connector 88"/>
                  <p:cNvCxnSpPr/>
                  <p:nvPr/>
                </p:nvCxnSpPr>
                <p:spPr>
                  <a:xfrm>
                    <a:off x="3101340" y="3208020"/>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89"/>
                  <p:cNvCxnSpPr/>
                  <p:nvPr/>
                </p:nvCxnSpPr>
                <p:spPr>
                  <a:xfrm>
                    <a:off x="3384081" y="3208020"/>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90"/>
                  <p:cNvCxnSpPr/>
                  <p:nvPr/>
                </p:nvCxnSpPr>
                <p:spPr>
                  <a:xfrm>
                    <a:off x="3666822" y="3208020"/>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8" name="Group 84"/>
                <p:cNvGrpSpPr/>
                <p:nvPr/>
              </p:nvGrpSpPr>
              <p:grpSpPr>
                <a:xfrm flipH="1">
                  <a:off x="3101340" y="3577744"/>
                  <a:ext cx="862662" cy="297180"/>
                  <a:chOff x="3101340" y="3200877"/>
                  <a:chExt cx="862662" cy="297180"/>
                </a:xfrm>
              </p:grpSpPr>
              <p:cxnSp>
                <p:nvCxnSpPr>
                  <p:cNvPr id="39" name="Straight Connector 85"/>
                  <p:cNvCxnSpPr/>
                  <p:nvPr/>
                </p:nvCxnSpPr>
                <p:spPr>
                  <a:xfrm>
                    <a:off x="3101340" y="3200877"/>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86"/>
                  <p:cNvCxnSpPr/>
                  <p:nvPr/>
                </p:nvCxnSpPr>
                <p:spPr>
                  <a:xfrm>
                    <a:off x="3384081" y="3200877"/>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87"/>
                  <p:cNvCxnSpPr/>
                  <p:nvPr/>
                </p:nvCxnSpPr>
                <p:spPr>
                  <a:xfrm>
                    <a:off x="3666822" y="3200877"/>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grpSp>
          <p:nvGrpSpPr>
            <p:cNvPr id="10" name="Group 91"/>
            <p:cNvGrpSpPr/>
            <p:nvPr/>
          </p:nvGrpSpPr>
          <p:grpSpPr>
            <a:xfrm>
              <a:off x="3813461" y="7290680"/>
              <a:ext cx="5947285" cy="599042"/>
              <a:chOff x="3744290" y="2817738"/>
              <a:chExt cx="5947285" cy="599042"/>
            </a:xfrm>
          </p:grpSpPr>
          <p:cxnSp>
            <p:nvCxnSpPr>
              <p:cNvPr id="25" name="Straight Connector 92"/>
              <p:cNvCxnSpPr/>
              <p:nvPr/>
            </p:nvCxnSpPr>
            <p:spPr>
              <a:xfrm>
                <a:off x="4000518" y="3114918"/>
                <a:ext cx="5691057" cy="0"/>
              </a:xfrm>
              <a:prstGeom prst="line">
                <a:avLst/>
              </a:prstGeom>
              <a:ln w="63500">
                <a:solidFill>
                  <a:srgbClr val="D1923E"/>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26" name="Group 95"/>
              <p:cNvGrpSpPr/>
              <p:nvPr/>
            </p:nvGrpSpPr>
            <p:grpSpPr>
              <a:xfrm>
                <a:off x="3744290" y="2817738"/>
                <a:ext cx="862662" cy="599042"/>
                <a:chOff x="3101340" y="3275882"/>
                <a:chExt cx="862662" cy="599042"/>
              </a:xfrm>
            </p:grpSpPr>
            <p:grpSp>
              <p:nvGrpSpPr>
                <p:cNvPr id="27" name="Group 96"/>
                <p:cNvGrpSpPr/>
                <p:nvPr/>
              </p:nvGrpSpPr>
              <p:grpSpPr>
                <a:xfrm>
                  <a:off x="3101340" y="3275882"/>
                  <a:ext cx="862662" cy="297180"/>
                  <a:chOff x="3101340" y="3208020"/>
                  <a:chExt cx="862662" cy="297180"/>
                </a:xfrm>
              </p:grpSpPr>
              <p:cxnSp>
                <p:nvCxnSpPr>
                  <p:cNvPr id="32" name="Straight Connector 101"/>
                  <p:cNvCxnSpPr/>
                  <p:nvPr/>
                </p:nvCxnSpPr>
                <p:spPr>
                  <a:xfrm>
                    <a:off x="3101340" y="3208020"/>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102"/>
                  <p:cNvCxnSpPr/>
                  <p:nvPr/>
                </p:nvCxnSpPr>
                <p:spPr>
                  <a:xfrm>
                    <a:off x="3384081" y="3208020"/>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103"/>
                  <p:cNvCxnSpPr/>
                  <p:nvPr/>
                </p:nvCxnSpPr>
                <p:spPr>
                  <a:xfrm>
                    <a:off x="3666822" y="3208020"/>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 name="Group 97"/>
                <p:cNvGrpSpPr/>
                <p:nvPr/>
              </p:nvGrpSpPr>
              <p:grpSpPr>
                <a:xfrm flipH="1">
                  <a:off x="3101340" y="3577744"/>
                  <a:ext cx="862662" cy="297180"/>
                  <a:chOff x="3101340" y="3200877"/>
                  <a:chExt cx="862662" cy="297180"/>
                </a:xfrm>
              </p:grpSpPr>
              <p:cxnSp>
                <p:nvCxnSpPr>
                  <p:cNvPr id="29" name="Straight Connector 98"/>
                  <p:cNvCxnSpPr/>
                  <p:nvPr/>
                </p:nvCxnSpPr>
                <p:spPr>
                  <a:xfrm>
                    <a:off x="3101340" y="3200877"/>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99"/>
                  <p:cNvCxnSpPr/>
                  <p:nvPr/>
                </p:nvCxnSpPr>
                <p:spPr>
                  <a:xfrm>
                    <a:off x="3384081" y="3200877"/>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100"/>
                  <p:cNvCxnSpPr/>
                  <p:nvPr/>
                </p:nvCxnSpPr>
                <p:spPr>
                  <a:xfrm>
                    <a:off x="3666822" y="3200877"/>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grpSp>
          <p:nvGrpSpPr>
            <p:cNvPr id="11" name="Group 4"/>
            <p:cNvGrpSpPr/>
            <p:nvPr/>
          </p:nvGrpSpPr>
          <p:grpSpPr>
            <a:xfrm>
              <a:off x="10071212" y="2301042"/>
              <a:ext cx="5966658" cy="5966658"/>
              <a:chOff x="4332829" y="2081010"/>
              <a:chExt cx="3540552" cy="3540552"/>
            </a:xfrm>
            <a:effectLst/>
          </p:grpSpPr>
          <p:sp>
            <p:nvSpPr>
              <p:cNvPr id="16" name="Овал 26"/>
              <p:cNvSpPr/>
              <p:nvPr/>
            </p:nvSpPr>
            <p:spPr>
              <a:xfrm>
                <a:off x="4481338" y="2215982"/>
                <a:ext cx="3240000" cy="3240000"/>
              </a:xfrm>
              <a:prstGeom prst="ellipse">
                <a:avLst/>
              </a:prstGeom>
              <a:solidFill>
                <a:schemeClr val="tx1"/>
              </a:solidFill>
              <a:ln w="190500">
                <a:solidFill>
                  <a:srgbClr val="D192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1660"/>
              </a:p>
            </p:txBody>
          </p:sp>
          <p:sp>
            <p:nvSpPr>
              <p:cNvPr id="17" name="Овал 25"/>
              <p:cNvSpPr/>
              <p:nvPr/>
            </p:nvSpPr>
            <p:spPr>
              <a:xfrm>
                <a:off x="5207536" y="2957989"/>
                <a:ext cx="1800000" cy="1800000"/>
              </a:xfrm>
              <a:prstGeom prst="ellipse">
                <a:avLst/>
              </a:prstGeom>
              <a:solidFill>
                <a:schemeClr val="tx1"/>
              </a:solidFill>
              <a:ln w="127000">
                <a:solidFill>
                  <a:srgbClr val="D192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1660"/>
              </a:p>
            </p:txBody>
          </p:sp>
          <p:grpSp>
            <p:nvGrpSpPr>
              <p:cNvPr id="18" name="Группа 10"/>
              <p:cNvGrpSpPr/>
              <p:nvPr/>
            </p:nvGrpSpPr>
            <p:grpSpPr>
              <a:xfrm>
                <a:off x="6024281" y="2081010"/>
                <a:ext cx="152400" cy="3540552"/>
                <a:chOff x="8954096" y="1782607"/>
                <a:chExt cx="152400" cy="3540552"/>
              </a:xfrm>
              <a:solidFill>
                <a:srgbClr val="556371"/>
              </a:solidFill>
            </p:grpSpPr>
            <p:sp>
              <p:nvSpPr>
                <p:cNvPr id="23" name="Скругленный прямоугольник 9"/>
                <p:cNvSpPr/>
                <p:nvPr/>
              </p:nvSpPr>
              <p:spPr>
                <a:xfrm>
                  <a:off x="8954096" y="1782607"/>
                  <a:ext cx="152400" cy="1348482"/>
                </a:xfrm>
                <a:prstGeom prst="roundRect">
                  <a:avLst/>
                </a:prstGeom>
                <a:solidFill>
                  <a:schemeClr val="tx1">
                    <a:lumMod val="20000"/>
                    <a:lumOff val="80000"/>
                  </a:schemeClr>
                </a:solidFill>
                <a:ln w="1270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1660"/>
                </a:p>
              </p:txBody>
            </p:sp>
            <p:sp>
              <p:nvSpPr>
                <p:cNvPr id="24" name="Скругленный прямоугольник 41"/>
                <p:cNvSpPr/>
                <p:nvPr/>
              </p:nvSpPr>
              <p:spPr>
                <a:xfrm>
                  <a:off x="8954096" y="3974677"/>
                  <a:ext cx="152400" cy="1348482"/>
                </a:xfrm>
                <a:prstGeom prst="roundRect">
                  <a:avLst/>
                </a:prstGeom>
                <a:solidFill>
                  <a:schemeClr val="tx1">
                    <a:lumMod val="20000"/>
                    <a:lumOff val="80000"/>
                  </a:schemeClr>
                </a:solidFill>
                <a:ln w="1270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1660"/>
                </a:p>
              </p:txBody>
            </p:sp>
          </p:grpSp>
          <p:grpSp>
            <p:nvGrpSpPr>
              <p:cNvPr id="19" name="Группа 42"/>
              <p:cNvGrpSpPr/>
              <p:nvPr/>
            </p:nvGrpSpPr>
            <p:grpSpPr>
              <a:xfrm rot="5400000">
                <a:off x="6026905" y="2081010"/>
                <a:ext cx="152400" cy="3540552"/>
                <a:chOff x="8954096" y="1782607"/>
                <a:chExt cx="152400" cy="3540552"/>
              </a:xfrm>
              <a:solidFill>
                <a:srgbClr val="556371"/>
              </a:solidFill>
            </p:grpSpPr>
            <p:sp>
              <p:nvSpPr>
                <p:cNvPr id="21" name="Скругленный прямоугольник 43"/>
                <p:cNvSpPr/>
                <p:nvPr/>
              </p:nvSpPr>
              <p:spPr>
                <a:xfrm>
                  <a:off x="8954096" y="1782607"/>
                  <a:ext cx="152400" cy="1348482"/>
                </a:xfrm>
                <a:prstGeom prst="roundRect">
                  <a:avLst/>
                </a:prstGeom>
                <a:solidFill>
                  <a:schemeClr val="tx1">
                    <a:lumMod val="20000"/>
                    <a:lumOff val="80000"/>
                  </a:schemeClr>
                </a:solidFill>
                <a:ln w="1270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1660"/>
                </a:p>
              </p:txBody>
            </p:sp>
            <p:sp>
              <p:nvSpPr>
                <p:cNvPr id="22" name="Скругленный прямоугольник 44"/>
                <p:cNvSpPr/>
                <p:nvPr/>
              </p:nvSpPr>
              <p:spPr>
                <a:xfrm>
                  <a:off x="8954096" y="3974677"/>
                  <a:ext cx="152400" cy="1348482"/>
                </a:xfrm>
                <a:prstGeom prst="roundRect">
                  <a:avLst/>
                </a:prstGeom>
                <a:solidFill>
                  <a:schemeClr val="tx1">
                    <a:lumMod val="20000"/>
                    <a:lumOff val="80000"/>
                  </a:schemeClr>
                </a:solidFill>
                <a:ln w="1270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1660"/>
                </a:p>
              </p:txBody>
            </p:sp>
          </p:grpSp>
          <p:sp>
            <p:nvSpPr>
              <p:cNvPr id="20" name="Oval 9"/>
              <p:cNvSpPr/>
              <p:nvPr/>
            </p:nvSpPr>
            <p:spPr>
              <a:xfrm>
                <a:off x="5459226" y="3544545"/>
                <a:ext cx="1260542" cy="626722"/>
              </a:xfrm>
              <a:prstGeom prst="ellipse">
                <a:avLst/>
              </a:prstGeom>
              <a:gradFill>
                <a:gsLst>
                  <a:gs pos="0">
                    <a:srgbClr val="F4EFBC"/>
                  </a:gs>
                  <a:gs pos="100000">
                    <a:srgbClr val="EFE79B"/>
                  </a:gs>
                </a:gsLst>
                <a:lin scaled="1"/>
              </a:gradFill>
              <a:ln>
                <a:solidFill>
                  <a:srgbClr val="D192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uk-UA" sz="1660" b="1">
                    <a:solidFill>
                      <a:srgbClr val="FF0000"/>
                    </a:solidFill>
                    <a:latin typeface="锐字驰黑武汉N95 中粗" panose="02020300000000000000" charset="-122"/>
                    <a:ea typeface="锐字驰黑武汉N95 中粗" panose="02020300000000000000" charset="-122"/>
                  </a:rPr>
                  <a:t>中心论点</a:t>
                </a:r>
                <a:endParaRPr lang="zh-CN" altLang="uk-UA" sz="1660" b="1">
                  <a:solidFill>
                    <a:srgbClr val="FF0000"/>
                  </a:solidFill>
                  <a:latin typeface="锐字驰黑武汉N95 中粗" panose="02020300000000000000" charset="-122"/>
                  <a:ea typeface="锐字驰黑武汉N95 中粗" panose="02020300000000000000" charset="-122"/>
                </a:endParaRPr>
              </a:p>
            </p:txBody>
          </p:sp>
        </p:grpSp>
      </p:grpSp>
      <p:sp>
        <p:nvSpPr>
          <p:cNvPr id="3" name="Text Placeholder 32"/>
          <p:cNvSpPr txBox="1"/>
          <p:nvPr/>
        </p:nvSpPr>
        <p:spPr>
          <a:xfrm>
            <a:off x="4577417" y="1322237"/>
            <a:ext cx="1347470" cy="84264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2400" b="1" dirty="0">
                <a:solidFill>
                  <a:srgbClr val="FFFF00"/>
                </a:solidFill>
                <a:latin typeface="兰米中简黑" panose="02000503000000000000" charset="-122"/>
                <a:ea typeface="兰米中简黑" panose="02000503000000000000" charset="-122"/>
              </a:rPr>
              <a:t>跑题</a:t>
            </a:r>
            <a:endParaRPr lang="zh-CN" altLang="en-US" sz="2400" b="1" dirty="0">
              <a:solidFill>
                <a:srgbClr val="FFFF00"/>
              </a:solidFill>
              <a:latin typeface="兰米中简黑" panose="02000503000000000000" charset="-122"/>
              <a:ea typeface="兰米中简黑" panose="02000503000000000000" charset="-122"/>
            </a:endParaRPr>
          </a:p>
          <a:p>
            <a:pPr marL="0" indent="0" algn="l">
              <a:lnSpc>
                <a:spcPct val="100000"/>
              </a:lnSpc>
              <a:buNone/>
            </a:pPr>
            <a:r>
              <a:rPr lang="zh-CN" altLang="en-US" sz="2400" b="1" dirty="0">
                <a:solidFill>
                  <a:srgbClr val="FFFF00"/>
                </a:solidFill>
                <a:latin typeface="兰米中简黑" panose="02000503000000000000" charset="-122"/>
                <a:ea typeface="兰米中简黑" panose="02000503000000000000" charset="-122"/>
              </a:rPr>
              <a:t>偏题</a:t>
            </a:r>
            <a:endParaRPr lang="zh-CN" altLang="en-US" sz="2400" b="1" dirty="0">
              <a:solidFill>
                <a:srgbClr val="FFFF00"/>
              </a:solidFill>
              <a:latin typeface="兰米中简黑" panose="02000503000000000000" charset="-122"/>
              <a:ea typeface="兰米中简黑" panose="02000503000000000000" charset="-122"/>
            </a:endParaRPr>
          </a:p>
        </p:txBody>
      </p:sp>
      <p:sp>
        <p:nvSpPr>
          <p:cNvPr id="5" name="Text Placeholder 32"/>
          <p:cNvSpPr txBox="1"/>
          <p:nvPr/>
        </p:nvSpPr>
        <p:spPr>
          <a:xfrm>
            <a:off x="4305002" y="3786037"/>
            <a:ext cx="1347470" cy="84264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2400" b="1" dirty="0">
                <a:solidFill>
                  <a:srgbClr val="FFFF00"/>
                </a:solidFill>
                <a:latin typeface="兰米中简黑" panose="02000503000000000000" charset="-122"/>
                <a:ea typeface="兰米中简黑" panose="02000503000000000000" charset="-122"/>
              </a:rPr>
              <a:t>大而空</a:t>
            </a:r>
            <a:endParaRPr lang="zh-CN" altLang="en-US" sz="2400" b="1" dirty="0">
              <a:solidFill>
                <a:srgbClr val="FFFF00"/>
              </a:solidFill>
              <a:latin typeface="兰米中简黑" panose="02000503000000000000" charset="-122"/>
              <a:ea typeface="兰米中简黑" panose="02000503000000000000" charset="-122"/>
            </a:endParaRPr>
          </a:p>
          <a:p>
            <a:pPr marL="0" indent="0" algn="l">
              <a:lnSpc>
                <a:spcPct val="100000"/>
              </a:lnSpc>
              <a:buNone/>
            </a:pPr>
            <a:r>
              <a:rPr lang="zh-CN" altLang="en-US" sz="2400" b="1" dirty="0">
                <a:solidFill>
                  <a:srgbClr val="FFFF00"/>
                </a:solidFill>
                <a:latin typeface="兰米中简黑" panose="02000503000000000000" charset="-122"/>
                <a:ea typeface="兰米中简黑" panose="02000503000000000000" charset="-122"/>
              </a:rPr>
              <a:t>主观臆断</a:t>
            </a:r>
            <a:endParaRPr lang="zh-CN" altLang="en-US" sz="2400" b="1" dirty="0">
              <a:solidFill>
                <a:srgbClr val="FFFF00"/>
              </a:solidFill>
              <a:latin typeface="兰米中简黑" panose="02000503000000000000" charset="-122"/>
              <a:ea typeface="兰米中简黑" panose="02000503000000000000" charset="-122"/>
            </a:endParaRPr>
          </a:p>
        </p:txBody>
      </p:sp>
      <p:sp>
        <p:nvSpPr>
          <p:cNvPr id="6" name="Text Placeholder 32"/>
          <p:cNvSpPr txBox="1"/>
          <p:nvPr/>
        </p:nvSpPr>
        <p:spPr>
          <a:xfrm>
            <a:off x="3311227" y="2573822"/>
            <a:ext cx="1347470" cy="84264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2400" b="1" dirty="0">
                <a:solidFill>
                  <a:srgbClr val="FFFF00"/>
                </a:solidFill>
                <a:latin typeface="兰米中简黑" panose="02000503000000000000" charset="-122"/>
                <a:ea typeface="兰米中简黑" panose="02000503000000000000" charset="-122"/>
              </a:rPr>
              <a:t>中心多</a:t>
            </a:r>
            <a:endParaRPr lang="zh-CN" altLang="en-US" sz="2400" b="1" dirty="0">
              <a:solidFill>
                <a:srgbClr val="FFFF00"/>
              </a:solidFill>
              <a:latin typeface="兰米中简黑" panose="02000503000000000000" charset="-122"/>
              <a:ea typeface="兰米中简黑" panose="02000503000000000000" charset="-122"/>
            </a:endParaRPr>
          </a:p>
          <a:p>
            <a:pPr marL="0" indent="0" algn="l">
              <a:lnSpc>
                <a:spcPct val="100000"/>
              </a:lnSpc>
              <a:buNone/>
            </a:pPr>
            <a:r>
              <a:rPr lang="zh-CN" altLang="en-US" sz="2400" b="1" dirty="0">
                <a:solidFill>
                  <a:srgbClr val="FFFF00"/>
                </a:solidFill>
                <a:latin typeface="兰米中简黑" panose="02000503000000000000" charset="-122"/>
                <a:ea typeface="兰米中简黑" panose="02000503000000000000" charset="-122"/>
              </a:rPr>
              <a:t>主题散</a:t>
            </a:r>
            <a:endParaRPr lang="zh-CN" altLang="en-US" sz="2400" b="1" dirty="0">
              <a:solidFill>
                <a:srgbClr val="FFFF00"/>
              </a:solidFill>
              <a:latin typeface="兰米中简黑" panose="02000503000000000000" charset="-122"/>
              <a:ea typeface="兰米中简黑" panose="02000503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ssolv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pic>
        <p:nvPicPr>
          <p:cNvPr id="2" name="图片 1" descr="QQ截图20200306100010"/>
          <p:cNvPicPr>
            <a:picLocks noChangeAspect="1"/>
          </p:cNvPicPr>
          <p:nvPr/>
        </p:nvPicPr>
        <p:blipFill>
          <a:blip r:embed="rId2"/>
          <a:stretch>
            <a:fillRect/>
          </a:stretch>
        </p:blipFill>
        <p:spPr>
          <a:xfrm>
            <a:off x="295275" y="384175"/>
            <a:ext cx="3254375" cy="1090930"/>
          </a:xfrm>
          <a:prstGeom prst="rect">
            <a:avLst/>
          </a:prstGeom>
        </p:spPr>
      </p:pic>
      <p:sp>
        <p:nvSpPr>
          <p:cNvPr id="3" name="文本框 2"/>
          <p:cNvSpPr txBox="1"/>
          <p:nvPr/>
        </p:nvSpPr>
        <p:spPr>
          <a:xfrm>
            <a:off x="1265555" y="668655"/>
            <a:ext cx="2089785" cy="521970"/>
          </a:xfrm>
          <a:prstGeom prst="rect">
            <a:avLst/>
          </a:prstGeom>
          <a:noFill/>
        </p:spPr>
        <p:txBody>
          <a:bodyPr wrap="square" rtlCol="0">
            <a:spAutoFit/>
          </a:bodyPr>
          <a:p>
            <a:r>
              <a:rPr lang="zh-CN" altLang="en-US" sz="2800">
                <a:solidFill>
                  <a:srgbClr val="FFFF00"/>
                </a:solidFill>
                <a:latin typeface="锐字驰黑武汉N95 中粗" panose="02020300000000000000" charset="-122"/>
                <a:ea typeface="锐字驰黑武汉N95 中粗" panose="02020300000000000000" charset="-122"/>
              </a:rPr>
              <a:t>跑题、偏题</a:t>
            </a:r>
            <a:endParaRPr lang="zh-CN" altLang="en-US" sz="2800">
              <a:solidFill>
                <a:srgbClr val="FFFF00"/>
              </a:solidFill>
              <a:latin typeface="锐字驰黑武汉N95 中粗" panose="02020300000000000000" charset="-122"/>
              <a:ea typeface="锐字驰黑武汉N95 中粗" panose="02020300000000000000" charset="-122"/>
            </a:endParaRPr>
          </a:p>
        </p:txBody>
      </p:sp>
      <p:sp>
        <p:nvSpPr>
          <p:cNvPr id="11" name="Text Placeholder 32"/>
          <p:cNvSpPr txBox="1"/>
          <p:nvPr/>
        </p:nvSpPr>
        <p:spPr>
          <a:xfrm>
            <a:off x="364490" y="1475105"/>
            <a:ext cx="7739380" cy="3728085"/>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40000"/>
              </a:lnSpc>
              <a:buNone/>
            </a:pPr>
            <a:r>
              <a:rPr lang="en-US" sz="2400" dirty="0">
                <a:solidFill>
                  <a:schemeClr val="bg1"/>
                </a:solidFill>
                <a:latin typeface="锦鲤本尊" charset="-122"/>
                <a:ea typeface="锦鲤本尊" charset="-122"/>
                <a:sym typeface="+mn-ea"/>
              </a:rPr>
              <a:t>    </a:t>
            </a:r>
            <a:r>
              <a:rPr sz="2400" dirty="0">
                <a:solidFill>
                  <a:schemeClr val="bg1"/>
                </a:solidFill>
                <a:latin typeface="锦鲤本尊" charset="-122"/>
                <a:ea typeface="锦鲤本尊" charset="-122"/>
                <a:sym typeface="+mn-ea"/>
              </a:rPr>
              <a:t>《财经》近日先后采访的10多位湖北病患家庭，多数家庭全家感染，他们还搀扶着病危的老人、孕妇辗转在各家医院。“医院告诉我们只能自救。”多位患者家属告诉《财经》记者，他们的家人正处于生死一线。</a:t>
            </a:r>
            <a:endParaRPr sz="2400" dirty="0">
              <a:solidFill>
                <a:schemeClr val="bg1"/>
              </a:solidFill>
              <a:latin typeface="锦鲤本尊" charset="-122"/>
              <a:ea typeface="锦鲤本尊" charset="-122"/>
              <a:sym typeface="+mn-ea"/>
            </a:endParaRPr>
          </a:p>
          <a:p>
            <a:pPr marL="0" indent="0" algn="l">
              <a:lnSpc>
                <a:spcPct val="140000"/>
              </a:lnSpc>
              <a:buNone/>
            </a:pPr>
            <a:r>
              <a:rPr sz="2400" dirty="0">
                <a:solidFill>
                  <a:schemeClr val="bg1"/>
                </a:solidFill>
                <a:latin typeface="锦鲤本尊" charset="-122"/>
                <a:ea typeface="锦鲤本尊" charset="-122"/>
                <a:sym typeface="+mn-ea"/>
              </a:rPr>
              <a:t>截至2020年2月25日9时，湖北省累计报告新型冠状病毒感染的肺炎病例64287例。其中武汉市46607例。</a:t>
            </a:r>
            <a:endParaRPr sz="2400" dirty="0">
              <a:solidFill>
                <a:schemeClr val="bg1"/>
              </a:solidFill>
              <a:latin typeface="锦鲤本尊" charset="-122"/>
              <a:ea typeface="锦鲤本尊" charset="-122"/>
              <a:sym typeface="+mn-ea"/>
            </a:endParaRPr>
          </a:p>
          <a:p>
            <a:pPr marL="0" indent="0" algn="l">
              <a:lnSpc>
                <a:spcPct val="140000"/>
              </a:lnSpc>
              <a:buNone/>
            </a:pPr>
            <a:r>
              <a:rPr sz="2400" dirty="0">
                <a:solidFill>
                  <a:schemeClr val="bg1"/>
                </a:solidFill>
                <a:latin typeface="锦鲤本尊" charset="-122"/>
                <a:ea typeface="锦鲤本尊" charset="-122"/>
                <a:sym typeface="+mn-ea"/>
              </a:rPr>
              <a:t>WHO的Twitter主页上有一句话：记住，这些都不是数字，而是真正的人。不幸的是，还有一些未被囊括进去的人，他们的生死故事都在统计之外。</a:t>
            </a:r>
            <a:endParaRPr sz="2400" dirty="0">
              <a:solidFill>
                <a:schemeClr val="bg1"/>
              </a:solidFill>
              <a:latin typeface="锦鲤本尊" charset="-122"/>
              <a:ea typeface="锦鲤本尊" charset="-122"/>
              <a:sym typeface="+mn-ea"/>
            </a:endParaRPr>
          </a:p>
          <a:p>
            <a:pPr marL="0" indent="0" algn="l">
              <a:lnSpc>
                <a:spcPct val="140000"/>
              </a:lnSpc>
              <a:buNone/>
            </a:pPr>
            <a:endParaRPr lang="zh-CN" altLang="en-US" sz="2400" dirty="0">
              <a:solidFill>
                <a:schemeClr val="bg1"/>
              </a:solidFill>
              <a:latin typeface="锦鲤本尊" charset="-122"/>
              <a:ea typeface="锦鲤本尊" charset="-122"/>
              <a:sym typeface="+mn-ea"/>
            </a:endParaRPr>
          </a:p>
          <a:p>
            <a:pPr marL="0" indent="0" algn="l">
              <a:lnSpc>
                <a:spcPct val="140000"/>
              </a:lnSpc>
              <a:buNone/>
            </a:pPr>
            <a:endParaRPr lang="zh-CN" altLang="en-US" sz="2400" dirty="0">
              <a:solidFill>
                <a:schemeClr val="bg1"/>
              </a:solidFill>
              <a:latin typeface="锦鲤本尊" charset="-122"/>
              <a:ea typeface="锦鲤本尊" charset="-122"/>
              <a:sym typeface="+mn-ea"/>
            </a:endParaRPr>
          </a:p>
          <a:p>
            <a:pPr marL="0" indent="0" algn="l">
              <a:lnSpc>
                <a:spcPct val="140000"/>
              </a:lnSpc>
              <a:buNone/>
            </a:pPr>
            <a:endParaRPr lang="zh-CN" altLang="en-US" sz="2400" dirty="0">
              <a:solidFill>
                <a:schemeClr val="bg1"/>
              </a:solidFill>
              <a:latin typeface="锦鲤本尊" charset="-122"/>
              <a:ea typeface="锦鲤本尊" charset="-122"/>
              <a:sym typeface="+mn-ea"/>
            </a:endParaRPr>
          </a:p>
          <a:p>
            <a:pPr marL="0" indent="0" algn="l">
              <a:lnSpc>
                <a:spcPct val="140000"/>
              </a:lnSpc>
              <a:buNone/>
            </a:pPr>
            <a:endParaRPr lang="zh-CN" altLang="en-US" sz="2400" dirty="0">
              <a:ln w="12700" cmpd="sng">
                <a:solidFill>
                  <a:schemeClr val="accent4"/>
                </a:solidFill>
                <a:prstDash val="solid"/>
              </a:ln>
              <a:solidFill>
                <a:schemeClr val="bg1"/>
              </a:solidFill>
              <a:effectLst/>
              <a:latin typeface="锦鲤本尊" charset="-122"/>
              <a:ea typeface="锦鲤本尊" charset="-122"/>
              <a:sym typeface="+mn-ea"/>
            </a:endParaRPr>
          </a:p>
        </p:txBody>
      </p:sp>
      <p:sp>
        <p:nvSpPr>
          <p:cNvPr id="100" name="文本框 99"/>
          <p:cNvSpPr txBox="1"/>
          <p:nvPr/>
        </p:nvSpPr>
        <p:spPr>
          <a:xfrm>
            <a:off x="8449310" y="856615"/>
            <a:ext cx="3305810" cy="1585595"/>
          </a:xfrm>
          <a:prstGeom prst="rect">
            <a:avLst/>
          </a:prstGeom>
          <a:noFill/>
          <a:ln w="9525">
            <a:noFill/>
          </a:ln>
        </p:spPr>
        <p:txBody>
          <a:bodyPr wrap="square">
            <a:spAutoFit/>
          </a:bodyPr>
          <a:p>
            <a:pPr indent="0">
              <a:lnSpc>
                <a:spcPct val="180000"/>
              </a:lnSpc>
            </a:pPr>
            <a:r>
              <a:rPr lang="zh-CN" b="0">
                <a:solidFill>
                  <a:schemeClr val="bg1"/>
                </a:solidFill>
                <a:latin typeface="锐字驰黑武汉N95 中粗" panose="02020300000000000000" charset="-122"/>
                <a:ea typeface="锐字驰黑武汉N95 中粗" panose="02020300000000000000" charset="-122"/>
              </a:rPr>
              <a:t>人们总是容易对自己</a:t>
            </a:r>
            <a:r>
              <a:rPr lang="zh-CN" b="0">
                <a:solidFill>
                  <a:srgbClr val="FFFF00"/>
                </a:solidFill>
                <a:latin typeface="锐字驰黑武汉N95 中粗" panose="02020300000000000000" charset="-122"/>
                <a:ea typeface="锐字驰黑武汉N95 中粗" panose="02020300000000000000" charset="-122"/>
              </a:rPr>
              <a:t>惯有</a:t>
            </a:r>
            <a:r>
              <a:rPr lang="zh-CN" b="0">
                <a:solidFill>
                  <a:schemeClr val="bg1"/>
                </a:solidFill>
                <a:latin typeface="锐字驰黑武汉N95 中粗" panose="02020300000000000000" charset="-122"/>
                <a:ea typeface="锐字驰黑武汉N95 中粗" panose="02020300000000000000" charset="-122"/>
              </a:rPr>
              <a:t>的安逸</a:t>
            </a:r>
            <a:r>
              <a:rPr lang="zh-CN" b="0">
                <a:solidFill>
                  <a:srgbClr val="FFFF00"/>
                </a:solidFill>
                <a:latin typeface="锐字驰黑武汉N95 中粗" panose="02020300000000000000" charset="-122"/>
                <a:ea typeface="锐字驰黑武汉N95 中粗" panose="02020300000000000000" charset="-122"/>
              </a:rPr>
              <a:t>熟视无睹</a:t>
            </a:r>
            <a:r>
              <a:rPr lang="zh-CN" b="0">
                <a:solidFill>
                  <a:schemeClr val="bg1"/>
                </a:solidFill>
                <a:latin typeface="锐字驰黑武汉N95 中粗" panose="02020300000000000000" charset="-122"/>
                <a:ea typeface="锐字驰黑武汉N95 中粗" panose="02020300000000000000" charset="-122"/>
              </a:rPr>
              <a:t>，把日常能够轻易拥有的东西视为</a:t>
            </a:r>
            <a:r>
              <a:rPr lang="zh-CN" b="0">
                <a:solidFill>
                  <a:srgbClr val="FFFF00"/>
                </a:solidFill>
                <a:latin typeface="锐字驰黑武汉N95 中粗" panose="02020300000000000000" charset="-122"/>
                <a:ea typeface="锐字驰黑武汉N95 中粗" panose="02020300000000000000" charset="-122"/>
              </a:rPr>
              <a:t>理所当然</a:t>
            </a:r>
            <a:r>
              <a:rPr lang="zh-CN" b="0">
                <a:solidFill>
                  <a:schemeClr val="bg1"/>
                </a:solidFill>
                <a:latin typeface="锐字驰黑武汉N95 中粗" panose="02020300000000000000" charset="-122"/>
                <a:ea typeface="锐字驰黑武汉N95 中粗" panose="02020300000000000000" charset="-122"/>
              </a:rPr>
              <a:t>。</a:t>
            </a:r>
            <a:endParaRPr lang="zh-CN" altLang="en-US" b="0">
              <a:solidFill>
                <a:schemeClr val="bg1"/>
              </a:solidFill>
              <a:latin typeface="锐字驰黑武汉N95 中粗" panose="02020300000000000000" charset="-122"/>
              <a:ea typeface="锐字驰黑武汉N95 中粗" panose="02020300000000000000" charset="-122"/>
            </a:endParaRPr>
          </a:p>
        </p:txBody>
      </p:sp>
      <p:cxnSp>
        <p:nvCxnSpPr>
          <p:cNvPr id="6" name="直接连接符 5"/>
          <p:cNvCxnSpPr/>
          <p:nvPr/>
        </p:nvCxnSpPr>
        <p:spPr>
          <a:xfrm>
            <a:off x="8225155" y="556895"/>
            <a:ext cx="40640" cy="5609590"/>
          </a:xfrm>
          <a:prstGeom prst="line">
            <a:avLst/>
          </a:prstGeom>
          <a:ln w="28575" cmpd="sng">
            <a:solidFill>
              <a:srgbClr val="F6FC14"/>
            </a:solidFill>
            <a:prstDash val="lgDash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525510" y="3016885"/>
            <a:ext cx="3355975" cy="589280"/>
          </a:xfrm>
          <a:prstGeom prst="rect">
            <a:avLst/>
          </a:prstGeom>
          <a:noFill/>
          <a:ln w="9525">
            <a:noFill/>
          </a:ln>
        </p:spPr>
        <p:txBody>
          <a:bodyPr wrap="square">
            <a:spAutoFit/>
          </a:bodyPr>
          <a:p>
            <a:pPr lvl="0" algn="l">
              <a:lnSpc>
                <a:spcPct val="180000"/>
              </a:lnSpc>
              <a:buClrTx/>
              <a:buSzTx/>
              <a:buFontTx/>
            </a:pPr>
            <a:r>
              <a:rPr lang="zh-CN">
                <a:solidFill>
                  <a:schemeClr val="bg1"/>
                </a:solidFill>
                <a:latin typeface="锐字驰黑武汉N95 中粗" panose="02020300000000000000" charset="-122"/>
                <a:ea typeface="锐字驰黑武汉N95 中粗" panose="02020300000000000000" charset="-122"/>
                <a:sym typeface="+mn-ea"/>
              </a:rPr>
              <a:t>凛冬总会离去，</a:t>
            </a:r>
            <a:r>
              <a:rPr lang="zh-CN">
                <a:solidFill>
                  <a:srgbClr val="FFFF00"/>
                </a:solidFill>
                <a:latin typeface="锐字驰黑武汉N95 中粗" panose="02020300000000000000" charset="-122"/>
                <a:ea typeface="锐字驰黑武汉N95 中粗" panose="02020300000000000000" charset="-122"/>
                <a:sym typeface="+mn-ea"/>
              </a:rPr>
              <a:t>暖春</a:t>
            </a:r>
            <a:r>
              <a:rPr lang="zh-CN">
                <a:solidFill>
                  <a:schemeClr val="bg1"/>
                </a:solidFill>
                <a:latin typeface="锐字驰黑武汉N95 中粗" panose="02020300000000000000" charset="-122"/>
                <a:ea typeface="锐字驰黑武汉N95 中粗" panose="02020300000000000000" charset="-122"/>
                <a:sym typeface="+mn-ea"/>
              </a:rPr>
              <a:t>终将</a:t>
            </a:r>
            <a:r>
              <a:rPr lang="zh-CN">
                <a:solidFill>
                  <a:srgbClr val="FFFF00"/>
                </a:solidFill>
                <a:latin typeface="锐字驰黑武汉N95 中粗" panose="02020300000000000000" charset="-122"/>
                <a:ea typeface="锐字驰黑武汉N95 中粗" panose="02020300000000000000" charset="-122"/>
                <a:sym typeface="+mn-ea"/>
              </a:rPr>
              <a:t>到来。</a:t>
            </a:r>
            <a:endParaRPr lang="zh-CN">
              <a:solidFill>
                <a:srgbClr val="FFFF00"/>
              </a:solidFill>
              <a:latin typeface="锐字驰黑武汉N95 中粗" panose="02020300000000000000" charset="-122"/>
              <a:ea typeface="锐字驰黑武汉N95 中粗" panose="02020300000000000000" charset="-122"/>
              <a:sym typeface="+mn-ea"/>
            </a:endParaRPr>
          </a:p>
        </p:txBody>
      </p:sp>
      <p:cxnSp>
        <p:nvCxnSpPr>
          <p:cNvPr id="9" name="直接连接符 8"/>
          <p:cNvCxnSpPr/>
          <p:nvPr/>
        </p:nvCxnSpPr>
        <p:spPr>
          <a:xfrm>
            <a:off x="628015" y="2514600"/>
            <a:ext cx="1227455" cy="10160"/>
          </a:xfrm>
          <a:prstGeom prst="line">
            <a:avLst/>
          </a:prstGeom>
          <a:ln w="28575" cmpd="sng">
            <a:solidFill>
              <a:srgbClr val="F6FC14"/>
            </a:solidFill>
            <a:prstDash val="soli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422650" y="3006725"/>
            <a:ext cx="1227455" cy="10160"/>
          </a:xfrm>
          <a:prstGeom prst="line">
            <a:avLst/>
          </a:prstGeom>
          <a:ln w="28575" cmpd="sng">
            <a:solidFill>
              <a:srgbClr val="F6FC14"/>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4335145" y="3509010"/>
            <a:ext cx="1617980" cy="5080"/>
          </a:xfrm>
          <a:prstGeom prst="line">
            <a:avLst/>
          </a:prstGeom>
          <a:ln w="28575" cmpd="sng">
            <a:solidFill>
              <a:srgbClr val="F6FC14"/>
            </a:solidFill>
            <a:prstDash val="soli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479675" y="5765800"/>
            <a:ext cx="1227455" cy="10160"/>
          </a:xfrm>
          <a:prstGeom prst="line">
            <a:avLst/>
          </a:prstGeom>
          <a:ln w="28575" cmpd="sng">
            <a:solidFill>
              <a:srgbClr val="F6FC14"/>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00"/>
                                        </p:tgtEl>
                                        <p:attrNameLst>
                                          <p:attrName>style.visibility</p:attrName>
                                        </p:attrNameLst>
                                      </p:cBhvr>
                                      <p:to>
                                        <p:strVal val="visible"/>
                                      </p:to>
                                    </p:set>
                                    <p:animEffect transition="in" filter="dissolve">
                                      <p:cBhvr>
                                        <p:cTn id="27" dur="500"/>
                                        <p:tgtEl>
                                          <p:spTgt spid="100"/>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dissolv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pic>
        <p:nvPicPr>
          <p:cNvPr id="2" name="图片 1" descr="QQ截图20200306100010"/>
          <p:cNvPicPr>
            <a:picLocks noChangeAspect="1"/>
          </p:cNvPicPr>
          <p:nvPr/>
        </p:nvPicPr>
        <p:blipFill>
          <a:blip r:embed="rId2"/>
          <a:stretch>
            <a:fillRect/>
          </a:stretch>
        </p:blipFill>
        <p:spPr>
          <a:xfrm>
            <a:off x="295275" y="384175"/>
            <a:ext cx="3254375" cy="1090930"/>
          </a:xfrm>
          <a:prstGeom prst="rect">
            <a:avLst/>
          </a:prstGeom>
        </p:spPr>
      </p:pic>
      <p:sp>
        <p:nvSpPr>
          <p:cNvPr id="3" name="文本框 2"/>
          <p:cNvSpPr txBox="1"/>
          <p:nvPr/>
        </p:nvSpPr>
        <p:spPr>
          <a:xfrm>
            <a:off x="1265555" y="668655"/>
            <a:ext cx="2089785" cy="521970"/>
          </a:xfrm>
          <a:prstGeom prst="rect">
            <a:avLst/>
          </a:prstGeom>
          <a:noFill/>
        </p:spPr>
        <p:txBody>
          <a:bodyPr wrap="square" rtlCol="0">
            <a:spAutoFit/>
          </a:bodyPr>
          <a:p>
            <a:r>
              <a:rPr lang="zh-CN" altLang="en-US" sz="2800">
                <a:solidFill>
                  <a:srgbClr val="FFFF00"/>
                </a:solidFill>
                <a:latin typeface="锐字驰黑武汉N95 中粗" panose="02020300000000000000" charset="-122"/>
                <a:ea typeface="锐字驰黑武汉N95 中粗" panose="02020300000000000000" charset="-122"/>
              </a:rPr>
              <a:t>跑题、偏题</a:t>
            </a:r>
            <a:endParaRPr lang="zh-CN" altLang="en-US" sz="2800">
              <a:solidFill>
                <a:srgbClr val="FFFF00"/>
              </a:solidFill>
              <a:latin typeface="锐字驰黑武汉N95 中粗" panose="02020300000000000000" charset="-122"/>
              <a:ea typeface="锐字驰黑武汉N95 中粗" panose="02020300000000000000" charset="-122"/>
            </a:endParaRPr>
          </a:p>
        </p:txBody>
      </p:sp>
      <p:sp>
        <p:nvSpPr>
          <p:cNvPr id="11" name="Text Placeholder 32"/>
          <p:cNvSpPr txBox="1"/>
          <p:nvPr/>
        </p:nvSpPr>
        <p:spPr>
          <a:xfrm>
            <a:off x="364490" y="1475105"/>
            <a:ext cx="7262495" cy="3728085"/>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40000"/>
              </a:lnSpc>
              <a:buNone/>
            </a:pPr>
            <a:r>
              <a:rPr lang="en-US" sz="2400" dirty="0">
                <a:solidFill>
                  <a:schemeClr val="bg1"/>
                </a:solidFill>
                <a:latin typeface="锦鲤本尊" charset="-122"/>
                <a:ea typeface="锦鲤本尊" charset="-122"/>
                <a:sym typeface="+mn-ea"/>
              </a:rPr>
              <a:t>    </a:t>
            </a:r>
            <a:r>
              <a:rPr sz="2400" dirty="0">
                <a:solidFill>
                  <a:schemeClr val="bg1"/>
                </a:solidFill>
                <a:latin typeface="锦鲤本尊" charset="-122"/>
                <a:ea typeface="锦鲤本尊" charset="-122"/>
                <a:sym typeface="+mn-ea"/>
              </a:rPr>
              <a:t>一天深夜，在通往武汉的路上，两辆迷路货车的司机正在向交警问路。这两辆货车车头贴着武汉加油的横幅，车身写着某某地向武汉捐赠物资，赫然是几位逆行者。他们不知道加油站在哪里。交警问：“你从哪里来的？”一位司机答道：“我们从安徽来的。”“你们有多少人？”“我们一共有两车，四个人。”“你们是做什么的？”“农民。”当我听到这两个字的时候感动了。交警顿了一下，说：“好，我亲自把你们送到加油站，然后再亲自把你们送回来！”</a:t>
            </a:r>
            <a:endParaRPr sz="2400" dirty="0">
              <a:solidFill>
                <a:schemeClr val="bg1"/>
              </a:solidFill>
              <a:latin typeface="锦鲤本尊" charset="-122"/>
              <a:ea typeface="锦鲤本尊" charset="-122"/>
              <a:sym typeface="+mn-ea"/>
            </a:endParaRPr>
          </a:p>
          <a:p>
            <a:pPr marL="0" indent="0" algn="l">
              <a:lnSpc>
                <a:spcPct val="140000"/>
              </a:lnSpc>
              <a:buNone/>
            </a:pPr>
            <a:endParaRPr lang="zh-CN" altLang="en-US" sz="2400" dirty="0">
              <a:solidFill>
                <a:schemeClr val="bg1"/>
              </a:solidFill>
              <a:latin typeface="锦鲤本尊" charset="-122"/>
              <a:ea typeface="锦鲤本尊" charset="-122"/>
              <a:sym typeface="+mn-ea"/>
            </a:endParaRPr>
          </a:p>
          <a:p>
            <a:pPr marL="0" indent="0" algn="l">
              <a:lnSpc>
                <a:spcPct val="140000"/>
              </a:lnSpc>
              <a:buNone/>
            </a:pPr>
            <a:endParaRPr lang="zh-CN" altLang="en-US" sz="2400" dirty="0">
              <a:solidFill>
                <a:schemeClr val="bg1"/>
              </a:solidFill>
              <a:latin typeface="锦鲤本尊" charset="-122"/>
              <a:ea typeface="锦鲤本尊" charset="-122"/>
              <a:sym typeface="+mn-ea"/>
            </a:endParaRPr>
          </a:p>
          <a:p>
            <a:pPr marL="0" indent="0" algn="l">
              <a:lnSpc>
                <a:spcPct val="140000"/>
              </a:lnSpc>
              <a:buNone/>
            </a:pPr>
            <a:endParaRPr lang="zh-CN" altLang="en-US" sz="2400" dirty="0">
              <a:ln w="12700" cmpd="sng">
                <a:solidFill>
                  <a:schemeClr val="accent4"/>
                </a:solidFill>
                <a:prstDash val="solid"/>
              </a:ln>
              <a:solidFill>
                <a:schemeClr val="bg1"/>
              </a:solidFill>
              <a:effectLst/>
              <a:latin typeface="锦鲤本尊" charset="-122"/>
              <a:ea typeface="锦鲤本尊" charset="-122"/>
              <a:sym typeface="+mn-ea"/>
            </a:endParaRPr>
          </a:p>
        </p:txBody>
      </p:sp>
      <p:sp>
        <p:nvSpPr>
          <p:cNvPr id="100" name="文本框 99"/>
          <p:cNvSpPr txBox="1"/>
          <p:nvPr/>
        </p:nvSpPr>
        <p:spPr>
          <a:xfrm>
            <a:off x="7967345" y="624205"/>
            <a:ext cx="3630930" cy="2027555"/>
          </a:xfrm>
          <a:prstGeom prst="rect">
            <a:avLst/>
          </a:prstGeom>
          <a:noFill/>
          <a:ln w="9525">
            <a:noFill/>
          </a:ln>
        </p:spPr>
        <p:txBody>
          <a:bodyPr wrap="square">
            <a:spAutoFit/>
          </a:bodyPr>
          <a:p>
            <a:pPr indent="0">
              <a:lnSpc>
                <a:spcPct val="180000"/>
              </a:lnSpc>
            </a:pPr>
            <a:r>
              <a:rPr lang="zh-CN" sz="1400" b="0">
                <a:solidFill>
                  <a:srgbClr val="FFFF00"/>
                </a:solidFill>
                <a:latin typeface="锐字驰黑武汉N95 中粗" panose="02020300000000000000" charset="-122"/>
                <a:ea typeface="锐字驰黑武汉N95 中粗" panose="02020300000000000000" charset="-122"/>
              </a:rPr>
              <a:t>农民</a:t>
            </a:r>
            <a:r>
              <a:rPr lang="zh-CN" sz="1400" b="0">
                <a:solidFill>
                  <a:schemeClr val="bg1"/>
                </a:solidFill>
                <a:latin typeface="锐字驰黑武汉N95 中粗" panose="02020300000000000000" charset="-122"/>
                <a:ea typeface="锐字驰黑武汉N95 中粗" panose="02020300000000000000" charset="-122"/>
              </a:rPr>
              <a:t>，社会中的平民老百姓，他们是我们中国的一份子，他们在</a:t>
            </a:r>
            <a:r>
              <a:rPr lang="zh-CN" sz="1400" b="0">
                <a:solidFill>
                  <a:srgbClr val="FFFF00"/>
                </a:solidFill>
                <a:latin typeface="锐字驰黑武汉N95 中粗" panose="02020300000000000000" charset="-122"/>
                <a:ea typeface="锐字驰黑武汉N95 中粗" panose="02020300000000000000" charset="-122"/>
              </a:rPr>
              <a:t>保护</a:t>
            </a:r>
            <a:r>
              <a:rPr lang="zh-CN" sz="1400" b="0">
                <a:solidFill>
                  <a:schemeClr val="bg1"/>
                </a:solidFill>
                <a:latin typeface="锐字驰黑武汉N95 中粗" panose="02020300000000000000" charset="-122"/>
                <a:ea typeface="锐字驰黑武汉N95 中粗" panose="02020300000000000000" charset="-122"/>
              </a:rPr>
              <a:t>着整个</a:t>
            </a:r>
            <a:r>
              <a:rPr lang="zh-CN" sz="1400" b="0">
                <a:solidFill>
                  <a:srgbClr val="FFFF00"/>
                </a:solidFill>
                <a:latin typeface="锐字驰黑武汉N95 中粗" panose="02020300000000000000" charset="-122"/>
                <a:ea typeface="锐字驰黑武汉N95 中粗" panose="02020300000000000000" charset="-122"/>
              </a:rPr>
              <a:t>中国</a:t>
            </a:r>
            <a:r>
              <a:rPr lang="zh-CN" sz="1400" b="0">
                <a:solidFill>
                  <a:schemeClr val="bg1"/>
                </a:solidFill>
                <a:latin typeface="锐字驰黑武汉N95 中粗" panose="02020300000000000000" charset="-122"/>
                <a:ea typeface="锐字驰黑武汉N95 中粗" panose="02020300000000000000" charset="-122"/>
              </a:rPr>
              <a:t>！不只有他们在社会各界中都有许许多多</a:t>
            </a:r>
            <a:r>
              <a:rPr lang="zh-CN" sz="1400" b="0">
                <a:solidFill>
                  <a:srgbClr val="FFFF00"/>
                </a:solidFill>
                <a:latin typeface="锐字驰黑武汉N95 中粗" panose="02020300000000000000" charset="-122"/>
                <a:ea typeface="锐字驰黑武汉N95 中粗" panose="02020300000000000000" charset="-122"/>
              </a:rPr>
              <a:t>爱国</a:t>
            </a:r>
            <a:r>
              <a:rPr lang="zh-CN" sz="1400" b="0">
                <a:solidFill>
                  <a:schemeClr val="bg1"/>
                </a:solidFill>
                <a:latin typeface="锐字驰黑武汉N95 中粗" panose="02020300000000000000" charset="-122"/>
                <a:ea typeface="锐字驰黑武汉N95 中粗" panose="02020300000000000000" charset="-122"/>
              </a:rPr>
              <a:t>的人民，勇敢的人民站出来，向武汉伸出援手，向中国伸出援手</a:t>
            </a:r>
            <a:r>
              <a:rPr lang="en-US" altLang="zh-CN" sz="1400" b="0">
                <a:solidFill>
                  <a:schemeClr val="bg1"/>
                </a:solidFill>
                <a:latin typeface="锐字驰黑武汉N95 中粗" panose="02020300000000000000" charset="-122"/>
                <a:ea typeface="锐字驰黑武汉N95 中粗" panose="02020300000000000000" charset="-122"/>
              </a:rPr>
              <a:t>......</a:t>
            </a:r>
            <a:endParaRPr lang="en-US" altLang="zh-CN" sz="1400" b="0">
              <a:solidFill>
                <a:schemeClr val="bg1"/>
              </a:solidFill>
              <a:latin typeface="锐字驰黑武汉N95 中粗" panose="02020300000000000000" charset="-122"/>
              <a:ea typeface="锐字驰黑武汉N95 中粗" panose="02020300000000000000" charset="-122"/>
            </a:endParaRPr>
          </a:p>
        </p:txBody>
      </p:sp>
      <p:cxnSp>
        <p:nvCxnSpPr>
          <p:cNvPr id="6" name="直接连接符 5"/>
          <p:cNvCxnSpPr/>
          <p:nvPr/>
        </p:nvCxnSpPr>
        <p:spPr>
          <a:xfrm>
            <a:off x="7626985" y="624205"/>
            <a:ext cx="40640" cy="5609590"/>
          </a:xfrm>
          <a:prstGeom prst="line">
            <a:avLst/>
          </a:prstGeom>
          <a:ln w="28575" cmpd="sng">
            <a:solidFill>
              <a:srgbClr val="F6FC14"/>
            </a:solidFill>
            <a:prstDash val="lgDashDot"/>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7760335" y="2807335"/>
            <a:ext cx="4045585" cy="3576955"/>
          </a:xfrm>
          <a:prstGeom prst="rect">
            <a:avLst/>
          </a:prstGeom>
          <a:noFill/>
          <a:ln w="9525">
            <a:noFill/>
          </a:ln>
        </p:spPr>
        <p:txBody>
          <a:bodyPr wrap="square">
            <a:spAutoFit/>
          </a:bodyPr>
          <a:p>
            <a:pPr lvl="0" algn="l">
              <a:lnSpc>
                <a:spcPct val="180000"/>
              </a:lnSpc>
              <a:buClrTx/>
              <a:buSzTx/>
              <a:buFontTx/>
            </a:pPr>
            <a:r>
              <a:rPr lang="zh-CN" sz="1400">
                <a:solidFill>
                  <a:schemeClr val="bg1"/>
                </a:solidFill>
                <a:latin typeface="锐字驰黑武汉N95 中粗" panose="02020300000000000000" charset="-122"/>
                <a:ea typeface="锐字驰黑武汉N95 中粗" panose="02020300000000000000" charset="-122"/>
                <a:sym typeface="+mn-ea"/>
              </a:rPr>
              <a:t>现在病毒肆虐，他们这样从自己的家乡向病毒集中地运送物资是不是太危险了？如果人们都像他们一样不在家好好呆着，而是往外跑，若是一不留神，就真正的感染了病毒，这该如何是好？这样的心是好的，但其实有些</a:t>
            </a:r>
            <a:r>
              <a:rPr lang="zh-CN" sz="1400">
                <a:solidFill>
                  <a:srgbClr val="FFFF00"/>
                </a:solidFill>
                <a:latin typeface="锐字驰黑武汉N95 中粗" panose="02020300000000000000" charset="-122"/>
                <a:ea typeface="锐字驰黑武汉N95 中粗" panose="02020300000000000000" charset="-122"/>
                <a:sym typeface="+mn-ea"/>
              </a:rPr>
              <a:t>不可取</a:t>
            </a:r>
            <a:r>
              <a:rPr lang="zh-CN" sz="1400">
                <a:solidFill>
                  <a:schemeClr val="bg1"/>
                </a:solidFill>
                <a:latin typeface="锐字驰黑武汉N95 中粗" panose="02020300000000000000" charset="-122"/>
                <a:ea typeface="锐字驰黑武汉N95 中粗" panose="02020300000000000000" charset="-122"/>
                <a:sym typeface="+mn-ea"/>
              </a:rPr>
              <a:t>。有些是政府征用的司机都染上了病毒，更别提这些平民百姓了，所以我认为人们还是好好呆在家里，毕竟一人睡觉全家光荣，全家睡觉精忠报国。</a:t>
            </a:r>
            <a:r>
              <a:rPr lang="zh-CN" sz="1400">
                <a:solidFill>
                  <a:srgbClr val="FFFF00"/>
                </a:solidFill>
                <a:latin typeface="锐字驰黑武汉N95 中粗" panose="02020300000000000000" charset="-122"/>
                <a:ea typeface="锐字驰黑武汉N95 中粗" panose="02020300000000000000" charset="-122"/>
                <a:sym typeface="+mn-ea"/>
              </a:rPr>
              <a:t>我们要做识途者，游必有方。</a:t>
            </a:r>
            <a:endParaRPr lang="zh-CN" sz="1400">
              <a:solidFill>
                <a:srgbClr val="FFFF00"/>
              </a:solidFill>
              <a:latin typeface="锐字驰黑武汉N95 中粗" panose="02020300000000000000" charset="-122"/>
              <a:ea typeface="锐字驰黑武汉N95 中粗" panose="02020300000000000000" charset="-122"/>
              <a:sym typeface="+mn-ea"/>
            </a:endParaRPr>
          </a:p>
        </p:txBody>
      </p:sp>
      <p:cxnSp>
        <p:nvCxnSpPr>
          <p:cNvPr id="7" name="直接连接符 6"/>
          <p:cNvCxnSpPr/>
          <p:nvPr/>
        </p:nvCxnSpPr>
        <p:spPr>
          <a:xfrm>
            <a:off x="7835265" y="5770880"/>
            <a:ext cx="2865120" cy="635"/>
          </a:xfrm>
          <a:prstGeom prst="line">
            <a:avLst/>
          </a:prstGeom>
          <a:ln w="41275" cmpd="dbl">
            <a:solidFill>
              <a:srgbClr val="FF0000"/>
            </a:solidFill>
            <a:prstDash val="solid"/>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295275" y="3011805"/>
            <a:ext cx="1075055" cy="527685"/>
          </a:xfrm>
          <a:prstGeom prst="ellipse">
            <a:avLst/>
          </a:prstGeom>
          <a:noFill/>
          <a:ln w="25400" cmpd="sng">
            <a:solidFill>
              <a:srgbClr val="FFF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椭圆 14"/>
          <p:cNvSpPr/>
          <p:nvPr/>
        </p:nvSpPr>
        <p:spPr>
          <a:xfrm>
            <a:off x="4387850" y="4558665"/>
            <a:ext cx="1075055" cy="527685"/>
          </a:xfrm>
          <a:prstGeom prst="ellipse">
            <a:avLst/>
          </a:prstGeom>
          <a:noFill/>
          <a:ln w="25400" cmpd="sng">
            <a:solidFill>
              <a:srgbClr val="FFF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椭圆 15"/>
          <p:cNvSpPr/>
          <p:nvPr/>
        </p:nvSpPr>
        <p:spPr>
          <a:xfrm>
            <a:off x="3688080" y="2484120"/>
            <a:ext cx="1961515" cy="528320"/>
          </a:xfrm>
          <a:prstGeom prst="ellipse">
            <a:avLst/>
          </a:prstGeom>
          <a:noFill/>
          <a:ln w="25400" cmpd="sng">
            <a:solidFill>
              <a:srgbClr val="FFF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椭圆 16"/>
          <p:cNvSpPr/>
          <p:nvPr/>
        </p:nvSpPr>
        <p:spPr>
          <a:xfrm>
            <a:off x="5147945" y="3011805"/>
            <a:ext cx="822960" cy="527685"/>
          </a:xfrm>
          <a:prstGeom prst="ellipse">
            <a:avLst/>
          </a:prstGeom>
          <a:noFill/>
          <a:ln w="25400" cmpd="sng">
            <a:solidFill>
              <a:srgbClr val="FFF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椭圆 8"/>
          <p:cNvSpPr/>
          <p:nvPr/>
        </p:nvSpPr>
        <p:spPr>
          <a:xfrm>
            <a:off x="6332855" y="1475105"/>
            <a:ext cx="1184275" cy="546100"/>
          </a:xfrm>
          <a:prstGeom prst="ellipse">
            <a:avLst/>
          </a:prstGeom>
          <a:noFill/>
          <a:ln w="25400" cmpd="sng">
            <a:solidFill>
              <a:srgbClr val="FFF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ssolve">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500" fill="hold">
                                          <p:stCondLst>
                                            <p:cond delay="0"/>
                                          </p:stCondLst>
                                        </p:cTn>
                                        <p:tgtEl>
                                          <p:spTgt spid="5"/>
                                        </p:tgtEl>
                                        <p:attrNameLst>
                                          <p:attrName>style.visibility</p:attrName>
                                        </p:attrNameLst>
                                      </p:cBhvr>
                                      <p:to>
                                        <p:strVal val="visible"/>
                                      </p:to>
                                    </p:set>
                                    <p:animEffect transition="in" filter="wheel(1)">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pic>
        <p:nvPicPr>
          <p:cNvPr id="2" name="图片 1" descr="QQ截图20200306100010"/>
          <p:cNvPicPr>
            <a:picLocks noChangeAspect="1"/>
          </p:cNvPicPr>
          <p:nvPr/>
        </p:nvPicPr>
        <p:blipFill>
          <a:blip r:embed="rId2"/>
          <a:stretch>
            <a:fillRect/>
          </a:stretch>
        </p:blipFill>
        <p:spPr>
          <a:xfrm>
            <a:off x="295275" y="384175"/>
            <a:ext cx="3254375" cy="1090930"/>
          </a:xfrm>
          <a:prstGeom prst="rect">
            <a:avLst/>
          </a:prstGeom>
        </p:spPr>
      </p:pic>
      <p:sp>
        <p:nvSpPr>
          <p:cNvPr id="3" name="文本框 2"/>
          <p:cNvSpPr txBox="1"/>
          <p:nvPr/>
        </p:nvSpPr>
        <p:spPr>
          <a:xfrm>
            <a:off x="1329690" y="668655"/>
            <a:ext cx="2089785" cy="521970"/>
          </a:xfrm>
          <a:prstGeom prst="rect">
            <a:avLst/>
          </a:prstGeom>
          <a:noFill/>
        </p:spPr>
        <p:txBody>
          <a:bodyPr wrap="square" rtlCol="0">
            <a:spAutoFit/>
          </a:bodyPr>
          <a:p>
            <a:r>
              <a:rPr lang="zh-CN" altLang="en-US" sz="2800">
                <a:solidFill>
                  <a:srgbClr val="FFFF00"/>
                </a:solidFill>
                <a:latin typeface="锐字驰黑武汉N95 中粗" panose="02020300000000000000" charset="-122"/>
                <a:ea typeface="锐字驰黑武汉N95 中粗" panose="02020300000000000000" charset="-122"/>
              </a:rPr>
              <a:t>小结（三）</a:t>
            </a:r>
            <a:endParaRPr lang="zh-CN" altLang="en-US" sz="2800">
              <a:solidFill>
                <a:srgbClr val="FFFF00"/>
              </a:solidFill>
              <a:latin typeface="锐字驰黑武汉N95 中粗" panose="02020300000000000000" charset="-122"/>
              <a:ea typeface="锐字驰黑武汉N95 中粗" panose="02020300000000000000" charset="-122"/>
            </a:endParaRPr>
          </a:p>
        </p:txBody>
      </p:sp>
      <p:sp>
        <p:nvSpPr>
          <p:cNvPr id="100" name="文本框 99"/>
          <p:cNvSpPr txBox="1"/>
          <p:nvPr/>
        </p:nvSpPr>
        <p:spPr>
          <a:xfrm>
            <a:off x="295275" y="1614805"/>
            <a:ext cx="11570970" cy="1814830"/>
          </a:xfrm>
          <a:prstGeom prst="rect">
            <a:avLst/>
          </a:prstGeom>
          <a:noFill/>
          <a:ln w="9525">
            <a:noFill/>
          </a:ln>
        </p:spPr>
        <p:txBody>
          <a:bodyPr wrap="square">
            <a:spAutoFit/>
          </a:bodyPr>
          <a:p>
            <a:pPr indent="0">
              <a:lnSpc>
                <a:spcPct val="200000"/>
              </a:lnSpc>
            </a:pPr>
            <a:r>
              <a:rPr lang="zh-CN" sz="2400" b="0">
                <a:solidFill>
                  <a:srgbClr val="FFFF00"/>
                </a:solidFill>
                <a:latin typeface="锐字驰黑武汉N95 中粗" panose="02020300000000000000" charset="-122"/>
                <a:ea typeface="锐字驰黑武汉N95 中粗" panose="02020300000000000000" charset="-122"/>
              </a:rPr>
              <a:t>行为、事件类的新材料，提炼中心的过程：</a:t>
            </a:r>
            <a:endParaRPr lang="zh-CN" sz="2400" b="0">
              <a:solidFill>
                <a:srgbClr val="FFFF00"/>
              </a:solidFill>
              <a:latin typeface="锐字驰黑武汉N95 中粗" panose="02020300000000000000" charset="-122"/>
              <a:ea typeface="锐字驰黑武汉N95 中粗" panose="02020300000000000000" charset="-122"/>
            </a:endParaRPr>
          </a:p>
          <a:p>
            <a:pPr indent="0">
              <a:lnSpc>
                <a:spcPct val="200000"/>
              </a:lnSpc>
            </a:pPr>
            <a:r>
              <a:rPr lang="zh-CN" sz="2400" b="0">
                <a:solidFill>
                  <a:srgbClr val="FFFF00"/>
                </a:solidFill>
                <a:latin typeface="锐字驰黑武汉N95 中粗" panose="02020300000000000000" charset="-122"/>
                <a:ea typeface="锐字驰黑武汉N95 中粗" panose="02020300000000000000" charset="-122"/>
              </a:rPr>
              <a:t>什么人        什么事          怎么样   </a:t>
            </a:r>
            <a:r>
              <a:rPr lang="zh-CN" sz="3200" b="0">
                <a:solidFill>
                  <a:srgbClr val="FFFF00"/>
                </a:solidFill>
                <a:latin typeface="锐字驰黑武汉N95 中粗" panose="02020300000000000000" charset="-122"/>
                <a:ea typeface="锐字驰黑武汉N95 中粗" panose="02020300000000000000" charset="-122"/>
              </a:rPr>
              <a:t>  </a:t>
            </a:r>
            <a:r>
              <a:rPr lang="zh-CN" sz="2400" b="0">
                <a:solidFill>
                  <a:srgbClr val="FFFF00"/>
                </a:solidFill>
                <a:latin typeface="锐字驰黑武汉N95 中粗" panose="02020300000000000000" charset="-122"/>
                <a:ea typeface="锐字驰黑武汉N95 中粗" panose="02020300000000000000" charset="-122"/>
              </a:rPr>
              <a:t>  学到些什么（成功或失败的原因） </a:t>
            </a:r>
            <a:endParaRPr lang="zh-CN" sz="2400" b="0">
              <a:solidFill>
                <a:srgbClr val="FFFF00"/>
              </a:solidFill>
              <a:latin typeface="锐字驰黑武汉N95 中粗" panose="02020300000000000000" charset="-122"/>
              <a:ea typeface="锐字驰黑武汉N95 中粗" panose="02020300000000000000" charset="-122"/>
            </a:endParaRPr>
          </a:p>
        </p:txBody>
      </p:sp>
      <p:sp>
        <p:nvSpPr>
          <p:cNvPr id="5" name="文本框 4"/>
          <p:cNvSpPr txBox="1"/>
          <p:nvPr/>
        </p:nvSpPr>
        <p:spPr>
          <a:xfrm>
            <a:off x="411480" y="3771265"/>
            <a:ext cx="11125200" cy="2158365"/>
          </a:xfrm>
          <a:prstGeom prst="rect">
            <a:avLst/>
          </a:prstGeom>
          <a:noFill/>
          <a:ln w="9525">
            <a:noFill/>
          </a:ln>
        </p:spPr>
        <p:txBody>
          <a:bodyPr wrap="square">
            <a:spAutoFit/>
          </a:bodyPr>
          <a:p>
            <a:pPr indent="0">
              <a:lnSpc>
                <a:spcPct val="120000"/>
              </a:lnSpc>
            </a:pPr>
            <a:r>
              <a:rPr lang="zh-CN" sz="2800" b="1">
                <a:solidFill>
                  <a:srgbClr val="FFFF00"/>
                </a:solidFill>
                <a:latin typeface="何来人间惊鸿客" panose="02010600010101010101" charset="-122"/>
                <a:ea typeface="何来人间惊鸿客" panose="02010600010101010101" charset="-122"/>
                <a:cs typeface="何来人间惊鸿客" panose="02010600010101010101" charset="-122"/>
              </a:rPr>
              <a:t>1 选定一个</a:t>
            </a:r>
            <a:r>
              <a:rPr lang="en-US" sz="2800" b="1">
                <a:solidFill>
                  <a:srgbClr val="FFFF00"/>
                </a:solidFill>
                <a:latin typeface="何来人间惊鸿客" panose="02010600010101010101" charset="-122"/>
                <a:ea typeface="何来人间惊鸿客" panose="02010600010101010101" charset="-122"/>
                <a:cs typeface="何来人间惊鸿客" panose="02010600010101010101" charset="-122"/>
              </a:rPr>
              <a:t>”</a:t>
            </a:r>
            <a:r>
              <a:rPr lang="zh-CN" sz="2800" b="1">
                <a:solidFill>
                  <a:srgbClr val="FFFF00"/>
                </a:solidFill>
                <a:latin typeface="何来人间惊鸿客" panose="02010600010101010101" charset="-122"/>
                <a:ea typeface="何来人间惊鸿客" panose="02010600010101010101" charset="-122"/>
                <a:cs typeface="何来人间惊鸿客" panose="02010600010101010101" charset="-122"/>
              </a:rPr>
              <a:t>人物</a:t>
            </a:r>
            <a:r>
              <a:rPr lang="en-US" sz="2800" b="1">
                <a:solidFill>
                  <a:srgbClr val="FFFF00"/>
                </a:solidFill>
                <a:latin typeface="何来人间惊鸿客" panose="02010600010101010101" charset="-122"/>
                <a:ea typeface="何来人间惊鸿客" panose="02010600010101010101" charset="-122"/>
                <a:cs typeface="何来人间惊鸿客" panose="02010600010101010101" charset="-122"/>
              </a:rPr>
              <a:t>”</a:t>
            </a:r>
            <a:r>
              <a:rPr lang="zh-CN" sz="2800" b="1">
                <a:solidFill>
                  <a:srgbClr val="FFFF00"/>
                </a:solidFill>
                <a:latin typeface="何来人间惊鸿客" panose="02010600010101010101" charset="-122"/>
                <a:ea typeface="何来人间惊鸿客" panose="02010600010101010101" charset="-122"/>
                <a:cs typeface="何来人间惊鸿客" panose="02010600010101010101" charset="-122"/>
              </a:rPr>
              <a:t>2 根据其行为表现,分析其成败、对错的原因3 从其身上能学到什么素养、品质 </a:t>
            </a:r>
            <a:endParaRPr lang="zh-CN" sz="2800" b="1">
              <a:solidFill>
                <a:srgbClr val="FFFF00"/>
              </a:solidFill>
              <a:latin typeface="何来人间惊鸿客" panose="02010600010101010101" charset="-122"/>
              <a:ea typeface="何来人间惊鸿客" panose="02010600010101010101" charset="-122"/>
              <a:cs typeface="何来人间惊鸿客" panose="02010600010101010101" charset="-122"/>
            </a:endParaRPr>
          </a:p>
          <a:p>
            <a:pPr indent="0">
              <a:lnSpc>
                <a:spcPct val="120000"/>
              </a:lnSpc>
            </a:pPr>
            <a:r>
              <a:rPr lang="en-US" altLang="zh-CN" sz="2800" b="1">
                <a:solidFill>
                  <a:srgbClr val="FFFF00"/>
                </a:solidFill>
                <a:latin typeface="何来人间惊鸿客" panose="02010600010101010101" charset="-122"/>
                <a:ea typeface="何来人间惊鸿客" panose="02010600010101010101" charset="-122"/>
                <a:cs typeface="何来人间惊鸿客" panose="02010600010101010101" charset="-122"/>
              </a:rPr>
              <a:t>4 </a:t>
            </a:r>
            <a:r>
              <a:rPr lang="zh-CN" altLang="en-US" sz="2800" b="1">
                <a:solidFill>
                  <a:srgbClr val="FFFF00"/>
                </a:solidFill>
                <a:latin typeface="何来人间惊鸿客" panose="02010600010101010101" charset="-122"/>
                <a:ea typeface="何来人间惊鸿客" panose="02010600010101010101" charset="-122"/>
                <a:cs typeface="何来人间惊鸿客" panose="02010600010101010101" charset="-122"/>
              </a:rPr>
              <a:t>表达观点时，</a:t>
            </a:r>
            <a:r>
              <a:rPr lang="zh-CN" sz="2800" b="1">
                <a:solidFill>
                  <a:srgbClr val="FFFF00"/>
                </a:solidFill>
                <a:latin typeface="何来人间惊鸿客" panose="02010600010101010101" charset="-122"/>
                <a:ea typeface="何来人间惊鸿客" panose="02010600010101010101" charset="-122"/>
                <a:cs typeface="何来人间惊鸿客" panose="02010600010101010101" charset="-122"/>
              </a:rPr>
              <a:t>加上</a:t>
            </a:r>
            <a:r>
              <a:rPr lang="en-US" sz="2800" b="1">
                <a:solidFill>
                  <a:srgbClr val="FFFF00"/>
                </a:solidFill>
                <a:latin typeface="何来人间惊鸿客" panose="02010600010101010101" charset="-122"/>
                <a:ea typeface="何来人间惊鸿客" panose="02010600010101010101" charset="-122"/>
                <a:cs typeface="何来人间惊鸿客" panose="02010600010101010101" charset="-122"/>
              </a:rPr>
              <a:t>”</a:t>
            </a:r>
            <a:r>
              <a:rPr lang="zh-CN" sz="2800" b="1">
                <a:solidFill>
                  <a:srgbClr val="FFFF00"/>
                </a:solidFill>
                <a:latin typeface="何来人间惊鸿客" panose="02010600010101010101" charset="-122"/>
                <a:ea typeface="何来人间惊鸿客" panose="02010600010101010101" charset="-122"/>
                <a:cs typeface="何来人间惊鸿客" panose="02010600010101010101" charset="-122"/>
              </a:rPr>
              <a:t>我们应该</a:t>
            </a:r>
            <a:r>
              <a:rPr lang="en-US" altLang="zh-CN" sz="2800" b="1">
                <a:solidFill>
                  <a:srgbClr val="FFFF00"/>
                </a:solidFill>
                <a:latin typeface="何来人间惊鸿客" panose="02010600010101010101" charset="-122"/>
                <a:ea typeface="何来人间惊鸿客" panose="02010600010101010101" charset="-122"/>
                <a:cs typeface="何来人间惊鸿客" panose="02010600010101010101" charset="-122"/>
              </a:rPr>
              <a:t>......</a:t>
            </a:r>
            <a:r>
              <a:rPr lang="en-US" sz="2800" b="1">
                <a:solidFill>
                  <a:srgbClr val="FFFF00"/>
                </a:solidFill>
                <a:latin typeface="何来人间惊鸿客" panose="02010600010101010101" charset="-122"/>
                <a:ea typeface="何来人间惊鸿客" panose="02010600010101010101" charset="-122"/>
                <a:cs typeface="何来人间惊鸿客" panose="02010600010101010101" charset="-122"/>
              </a:rPr>
              <a:t>”</a:t>
            </a:r>
            <a:endParaRPr lang="en-US" altLang="en-US" sz="2800" b="1">
              <a:solidFill>
                <a:srgbClr val="FFFF00"/>
              </a:solidFill>
              <a:latin typeface="何来人间惊鸿客" panose="02010600010101010101" charset="-122"/>
              <a:ea typeface="何来人间惊鸿客" panose="02010600010101010101" charset="-122"/>
              <a:cs typeface="何来人间惊鸿客" panose="02010600010101010101" charset="-122"/>
            </a:endParaRPr>
          </a:p>
        </p:txBody>
      </p:sp>
      <p:cxnSp>
        <p:nvCxnSpPr>
          <p:cNvPr id="8" name="直接箭头连接符 7"/>
          <p:cNvCxnSpPr/>
          <p:nvPr/>
        </p:nvCxnSpPr>
        <p:spPr>
          <a:xfrm>
            <a:off x="1431925" y="3079750"/>
            <a:ext cx="501015" cy="0"/>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3419475" y="3079750"/>
            <a:ext cx="501015" cy="0"/>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5190490" y="3079750"/>
            <a:ext cx="501015" cy="0"/>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grpSp>
        <p:nvGrpSpPr>
          <p:cNvPr id="7" name="组合 6"/>
          <p:cNvGrpSpPr/>
          <p:nvPr/>
        </p:nvGrpSpPr>
        <p:grpSpPr>
          <a:xfrm>
            <a:off x="6337936" y="2716530"/>
            <a:ext cx="5379084" cy="2681800"/>
            <a:chOff x="2546503" y="2304031"/>
            <a:chExt cx="7115002" cy="3135379"/>
          </a:xfrm>
        </p:grpSpPr>
        <p:grpSp>
          <p:nvGrpSpPr>
            <p:cNvPr id="8" name="组合 7"/>
            <p:cNvGrpSpPr/>
            <p:nvPr/>
          </p:nvGrpSpPr>
          <p:grpSpPr>
            <a:xfrm>
              <a:off x="2614228" y="2552929"/>
              <a:ext cx="6963544" cy="2779348"/>
              <a:chOff x="1962150" y="2918448"/>
              <a:chExt cx="14363307" cy="5732803"/>
            </a:xfrm>
          </p:grpSpPr>
          <p:grpSp>
            <p:nvGrpSpPr>
              <p:cNvPr id="17" name="Group 2"/>
              <p:cNvGrpSpPr/>
              <p:nvPr/>
            </p:nvGrpSpPr>
            <p:grpSpPr>
              <a:xfrm>
                <a:off x="1962150" y="2918448"/>
                <a:ext cx="5945586" cy="1644462"/>
                <a:chOff x="1962150" y="2918448"/>
                <a:chExt cx="5945586" cy="1644462"/>
              </a:xfrm>
            </p:grpSpPr>
            <p:cxnSp>
              <p:nvCxnSpPr>
                <p:cNvPr id="33" name="Straight Connector 81"/>
                <p:cNvCxnSpPr>
                  <a:stCxn id="21" idx="1"/>
                  <a:endCxn id="35" idx="5"/>
                </p:cNvCxnSpPr>
                <p:nvPr/>
              </p:nvCxnSpPr>
              <p:spPr>
                <a:xfrm flipH="1" flipV="1">
                  <a:off x="7425463" y="4100595"/>
                  <a:ext cx="482273" cy="462315"/>
                </a:xfrm>
                <a:prstGeom prst="line">
                  <a:avLst/>
                </a:prstGeom>
                <a:ln w="38100">
                  <a:solidFill>
                    <a:schemeClr val="tx1">
                      <a:lumMod val="20000"/>
                      <a:lumOff val="8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110"/>
                <p:cNvCxnSpPr>
                  <a:stCxn id="35" idx="2"/>
                </p:cNvCxnSpPr>
                <p:nvPr/>
              </p:nvCxnSpPr>
              <p:spPr>
                <a:xfrm flipH="1" flipV="1">
                  <a:off x="1962150" y="3610933"/>
                  <a:ext cx="4281165" cy="1"/>
                </a:xfrm>
                <a:prstGeom prst="line">
                  <a:avLst/>
                </a:prstGeom>
                <a:ln w="38100">
                  <a:solidFill>
                    <a:schemeClr val="tx1">
                      <a:lumMod val="20000"/>
                      <a:lumOff val="80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35" name="Oval 64"/>
                <p:cNvSpPr/>
                <p:nvPr/>
              </p:nvSpPr>
              <p:spPr>
                <a:xfrm>
                  <a:off x="6243315" y="2918448"/>
                  <a:ext cx="1384973" cy="1384971"/>
                </a:xfrm>
                <a:prstGeom prst="ellipse">
                  <a:avLst/>
                </a:prstGeom>
                <a:solidFill>
                  <a:srgbClr val="D1923E"/>
                </a:solidFill>
                <a:ln w="38100">
                  <a:solidFill>
                    <a:schemeClr val="bg1"/>
                  </a:solidFill>
                </a:ln>
                <a:effectLst>
                  <a:outerShdw blurRad="127000" dist="38100" dir="5400000" algn="t"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grpSp>
          <p:grpSp>
            <p:nvGrpSpPr>
              <p:cNvPr id="18" name="Group 4"/>
              <p:cNvGrpSpPr/>
              <p:nvPr/>
            </p:nvGrpSpPr>
            <p:grpSpPr>
              <a:xfrm>
                <a:off x="1962150" y="7015608"/>
                <a:ext cx="5945586" cy="1635642"/>
                <a:chOff x="1962150" y="7015608"/>
                <a:chExt cx="5945586" cy="1635642"/>
              </a:xfrm>
            </p:grpSpPr>
            <p:cxnSp>
              <p:nvCxnSpPr>
                <p:cNvPr id="30" name="Straight Connector 87"/>
                <p:cNvCxnSpPr>
                  <a:stCxn id="21" idx="3"/>
                  <a:endCxn id="32" idx="7"/>
                </p:cNvCxnSpPr>
                <p:nvPr/>
              </p:nvCxnSpPr>
              <p:spPr>
                <a:xfrm flipH="1">
                  <a:off x="7425857" y="7015608"/>
                  <a:ext cx="481879" cy="453495"/>
                </a:xfrm>
                <a:prstGeom prst="line">
                  <a:avLst/>
                </a:prstGeom>
                <a:ln w="38100">
                  <a:solidFill>
                    <a:schemeClr val="tx1">
                      <a:lumMod val="20000"/>
                      <a:lumOff val="8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111"/>
                <p:cNvCxnSpPr/>
                <p:nvPr/>
              </p:nvCxnSpPr>
              <p:spPr>
                <a:xfrm flipH="1" flipV="1">
                  <a:off x="1962150" y="7966112"/>
                  <a:ext cx="4281165" cy="1"/>
                </a:xfrm>
                <a:prstGeom prst="line">
                  <a:avLst/>
                </a:prstGeom>
                <a:ln w="38100">
                  <a:solidFill>
                    <a:schemeClr val="tx1">
                      <a:lumMod val="20000"/>
                      <a:lumOff val="80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32" name="Oval 76"/>
                <p:cNvSpPr/>
                <p:nvPr/>
              </p:nvSpPr>
              <p:spPr>
                <a:xfrm>
                  <a:off x="6243709" y="7266279"/>
                  <a:ext cx="1384973" cy="1384971"/>
                </a:xfrm>
                <a:prstGeom prst="ellipse">
                  <a:avLst/>
                </a:prstGeom>
                <a:solidFill>
                  <a:srgbClr val="D1923E"/>
                </a:solidFill>
                <a:ln w="38100">
                  <a:solidFill>
                    <a:schemeClr val="bg1"/>
                  </a:solidFill>
                </a:ln>
                <a:effectLst>
                  <a:outerShdw blurRad="127000" dist="38100" dir="5400000" algn="t"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grpSp>
          <p:grpSp>
            <p:nvGrpSpPr>
              <p:cNvPr id="19" name="Group 3"/>
              <p:cNvGrpSpPr/>
              <p:nvPr/>
            </p:nvGrpSpPr>
            <p:grpSpPr>
              <a:xfrm>
                <a:off x="10360438" y="2918449"/>
                <a:ext cx="5965019" cy="1644461"/>
                <a:chOff x="10360438" y="2918449"/>
                <a:chExt cx="5965019" cy="1644461"/>
              </a:xfrm>
            </p:grpSpPr>
            <p:cxnSp>
              <p:nvCxnSpPr>
                <p:cNvPr id="27" name="Straight Connector 83"/>
                <p:cNvCxnSpPr>
                  <a:stCxn id="21" idx="7"/>
                  <a:endCxn id="29" idx="3"/>
                </p:cNvCxnSpPr>
                <p:nvPr/>
              </p:nvCxnSpPr>
              <p:spPr>
                <a:xfrm flipV="1">
                  <a:off x="10360438" y="4100596"/>
                  <a:ext cx="502099" cy="462314"/>
                </a:xfrm>
                <a:prstGeom prst="line">
                  <a:avLst/>
                </a:prstGeom>
                <a:ln w="38100">
                  <a:solidFill>
                    <a:schemeClr val="tx1">
                      <a:lumMod val="20000"/>
                      <a:lumOff val="8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113"/>
                <p:cNvCxnSpPr/>
                <p:nvPr/>
              </p:nvCxnSpPr>
              <p:spPr>
                <a:xfrm flipH="1" flipV="1">
                  <a:off x="12044292" y="3562607"/>
                  <a:ext cx="4281165" cy="1"/>
                </a:xfrm>
                <a:prstGeom prst="line">
                  <a:avLst/>
                </a:prstGeom>
                <a:ln w="38100">
                  <a:solidFill>
                    <a:schemeClr val="tx1">
                      <a:lumMod val="20000"/>
                      <a:lumOff val="8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9" name="Oval 68"/>
                <p:cNvSpPr/>
                <p:nvPr/>
              </p:nvSpPr>
              <p:spPr>
                <a:xfrm>
                  <a:off x="10659712" y="2918449"/>
                  <a:ext cx="1384973" cy="1384971"/>
                </a:xfrm>
                <a:prstGeom prst="ellipse">
                  <a:avLst/>
                </a:prstGeom>
                <a:solidFill>
                  <a:srgbClr val="D1923E"/>
                </a:solidFill>
                <a:ln w="38100">
                  <a:solidFill>
                    <a:schemeClr val="bg1"/>
                  </a:solidFill>
                </a:ln>
                <a:effectLst>
                  <a:outerShdw blurRad="127000" dist="38100" dir="5400000" algn="t"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grpSp>
          <p:grpSp>
            <p:nvGrpSpPr>
              <p:cNvPr id="20" name="Group 5"/>
              <p:cNvGrpSpPr/>
              <p:nvPr/>
            </p:nvGrpSpPr>
            <p:grpSpPr>
              <a:xfrm>
                <a:off x="10360438" y="7015608"/>
                <a:ext cx="5965019" cy="1635643"/>
                <a:chOff x="10360438" y="7015608"/>
                <a:chExt cx="5965019" cy="1635643"/>
              </a:xfrm>
            </p:grpSpPr>
            <p:cxnSp>
              <p:nvCxnSpPr>
                <p:cNvPr id="24" name="Straight Connector 85"/>
                <p:cNvCxnSpPr>
                  <a:stCxn id="21" idx="5"/>
                  <a:endCxn id="26" idx="1"/>
                </p:cNvCxnSpPr>
                <p:nvPr/>
              </p:nvCxnSpPr>
              <p:spPr>
                <a:xfrm>
                  <a:off x="10360438" y="7015608"/>
                  <a:ext cx="501706" cy="453496"/>
                </a:xfrm>
                <a:prstGeom prst="line">
                  <a:avLst/>
                </a:prstGeom>
                <a:ln w="38100">
                  <a:solidFill>
                    <a:schemeClr val="tx1">
                      <a:lumMod val="20000"/>
                      <a:lumOff val="8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112"/>
                <p:cNvCxnSpPr/>
                <p:nvPr/>
              </p:nvCxnSpPr>
              <p:spPr>
                <a:xfrm flipH="1" flipV="1">
                  <a:off x="12044292" y="7966112"/>
                  <a:ext cx="4281165" cy="1"/>
                </a:xfrm>
                <a:prstGeom prst="line">
                  <a:avLst/>
                </a:prstGeom>
                <a:ln w="38100">
                  <a:solidFill>
                    <a:schemeClr val="tx1">
                      <a:lumMod val="20000"/>
                      <a:lumOff val="8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6" name="Oval 74"/>
                <p:cNvSpPr/>
                <p:nvPr/>
              </p:nvSpPr>
              <p:spPr>
                <a:xfrm>
                  <a:off x="10659319" y="7266280"/>
                  <a:ext cx="1384973" cy="1384971"/>
                </a:xfrm>
                <a:prstGeom prst="ellipse">
                  <a:avLst/>
                </a:prstGeom>
                <a:solidFill>
                  <a:srgbClr val="D1923E"/>
                </a:solidFill>
                <a:ln w="38100">
                  <a:solidFill>
                    <a:schemeClr val="bg1"/>
                  </a:solidFill>
                </a:ln>
                <a:effectLst>
                  <a:outerShdw blurRad="127000" dist="38100" dir="5400000" algn="t"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grpSp>
          <p:sp>
            <p:nvSpPr>
              <p:cNvPr id="21" name="Oval 92"/>
              <p:cNvSpPr/>
              <p:nvPr/>
            </p:nvSpPr>
            <p:spPr>
              <a:xfrm>
                <a:off x="7399765" y="4054940"/>
                <a:ext cx="3468644" cy="3468638"/>
              </a:xfrm>
              <a:prstGeom prst="ellipse">
                <a:avLst/>
              </a:prstGeom>
              <a:solidFill>
                <a:srgbClr val="D1923E"/>
              </a:solidFill>
              <a:ln w="38100">
                <a:solidFill>
                  <a:schemeClr val="bg1"/>
                </a:solidFill>
                <a:prstDash val="solid"/>
              </a:ln>
              <a:effectLst>
                <a:outerShdw blurRad="127000" dist="38100" dir="5400000" algn="t"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23" name="Oval 49"/>
              <p:cNvSpPr/>
              <p:nvPr/>
            </p:nvSpPr>
            <p:spPr>
              <a:xfrm>
                <a:off x="7627311" y="4301216"/>
                <a:ext cx="3031814" cy="2966137"/>
              </a:xfrm>
              <a:prstGeom prst="ellipse">
                <a:avLst/>
              </a:prstGeom>
              <a:solidFill>
                <a:srgbClr val="D1923E"/>
              </a:solidFill>
              <a:ln w="38100">
                <a:solidFill>
                  <a:schemeClr val="bg1"/>
                </a:solidFill>
                <a:prstDash val="solid"/>
              </a:ln>
              <a:effectLst>
                <a:outerShdw blurRad="127000" dist="38100" dir="5400000" algn="t"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uk-UA" sz="2400">
                    <a:solidFill>
                      <a:srgbClr val="002060"/>
                    </a:solidFill>
                    <a:latin typeface="字魂镇魂手书" panose="00000500000000000000" charset="-122"/>
                    <a:ea typeface="字魂镇魂手书" panose="00000500000000000000" charset="-122"/>
                  </a:rPr>
                  <a:t>张泓</a:t>
                </a:r>
                <a:endParaRPr lang="zh-CN" altLang="uk-UA" sz="2400">
                  <a:solidFill>
                    <a:srgbClr val="002060"/>
                  </a:solidFill>
                  <a:latin typeface="字魂镇魂手书" panose="00000500000000000000" charset="-122"/>
                  <a:ea typeface="字魂镇魂手书" panose="00000500000000000000" charset="-122"/>
                </a:endParaRPr>
              </a:p>
            </p:txBody>
          </p:sp>
        </p:grpSp>
        <p:sp>
          <p:nvSpPr>
            <p:cNvPr id="9" name="Text Placeholder 32"/>
            <p:cNvSpPr txBox="1"/>
            <p:nvPr/>
          </p:nvSpPr>
          <p:spPr>
            <a:xfrm>
              <a:off x="2768242" y="2318879"/>
              <a:ext cx="1895710" cy="103119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2800" dirty="0">
                  <a:solidFill>
                    <a:srgbClr val="FFFF00"/>
                  </a:solidFill>
                  <a:latin typeface="字魂镇魂手书" panose="00000500000000000000" charset="-122"/>
                  <a:ea typeface="字魂镇魂手书" panose="00000500000000000000" charset="-122"/>
                </a:rPr>
                <a:t>勇于担当</a:t>
              </a:r>
              <a:endParaRPr lang="zh-CN" altLang="en-US" sz="2800" dirty="0">
                <a:solidFill>
                  <a:srgbClr val="FFFF00"/>
                </a:solidFill>
                <a:latin typeface="字魂镇魂手书" panose="00000500000000000000" charset="-122"/>
                <a:ea typeface="字魂镇魂手书" panose="00000500000000000000" charset="-122"/>
              </a:endParaRPr>
            </a:p>
          </p:txBody>
        </p:sp>
        <p:sp>
          <p:nvSpPr>
            <p:cNvPr id="10" name="Text Placeholder 32"/>
            <p:cNvSpPr txBox="1"/>
            <p:nvPr/>
          </p:nvSpPr>
          <p:spPr>
            <a:xfrm>
              <a:off x="7418432" y="2304031"/>
              <a:ext cx="2243073" cy="103096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2800" dirty="0">
                  <a:solidFill>
                    <a:srgbClr val="FFFF00"/>
                  </a:solidFill>
                  <a:latin typeface="字魂镇魂手书" panose="00000500000000000000" charset="-122"/>
                  <a:ea typeface="字魂镇魂手书" panose="00000500000000000000" charset="-122"/>
                </a:rPr>
                <a:t>坚定职守</a:t>
              </a:r>
              <a:endParaRPr lang="zh-CN" altLang="en-US" sz="2800" dirty="0">
                <a:solidFill>
                  <a:srgbClr val="FFFF00"/>
                </a:solidFill>
                <a:latin typeface="字魂镇魂手书" panose="00000500000000000000" charset="-122"/>
                <a:ea typeface="字魂镇魂手书" panose="00000500000000000000" charset="-122"/>
              </a:endParaRPr>
            </a:p>
          </p:txBody>
        </p:sp>
        <p:sp>
          <p:nvSpPr>
            <p:cNvPr id="11" name="Text Placeholder 32"/>
            <p:cNvSpPr txBox="1"/>
            <p:nvPr/>
          </p:nvSpPr>
          <p:spPr>
            <a:xfrm>
              <a:off x="7418432" y="4401022"/>
              <a:ext cx="2243073" cy="103096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ctr">
                <a:lnSpc>
                  <a:spcPct val="100000"/>
                </a:lnSpc>
                <a:buClrTx/>
                <a:buSzTx/>
                <a:buNone/>
              </a:pPr>
              <a:r>
                <a:rPr lang="zh-CN" altLang="en-US" sz="2800" dirty="0">
                  <a:solidFill>
                    <a:srgbClr val="FFFF00"/>
                  </a:solidFill>
                  <a:latin typeface="字魂镇魂手书" panose="00000500000000000000" charset="-122"/>
                  <a:ea typeface="字魂镇魂手书" panose="00000500000000000000" charset="-122"/>
                  <a:sym typeface="+mn-ea"/>
                </a:rPr>
                <a:t>无畏艰险</a:t>
              </a:r>
              <a:endParaRPr lang="zh-CN" altLang="en-US" sz="2800" dirty="0">
                <a:solidFill>
                  <a:srgbClr val="FFFF00"/>
                </a:solidFill>
                <a:latin typeface="字魂镇魂手书" panose="00000500000000000000" charset="-122"/>
                <a:ea typeface="字魂镇魂手书" panose="00000500000000000000" charset="-122"/>
                <a:sym typeface="+mn-ea"/>
              </a:endParaRPr>
            </a:p>
          </p:txBody>
        </p:sp>
        <p:sp>
          <p:nvSpPr>
            <p:cNvPr id="16" name="Text Placeholder 32"/>
            <p:cNvSpPr txBox="1"/>
            <p:nvPr/>
          </p:nvSpPr>
          <p:spPr>
            <a:xfrm>
              <a:off x="2546503" y="4408446"/>
              <a:ext cx="2243073" cy="103096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ctr">
                <a:lnSpc>
                  <a:spcPct val="100000"/>
                </a:lnSpc>
                <a:buClrTx/>
                <a:buSzTx/>
                <a:buNone/>
              </a:pPr>
              <a:r>
                <a:rPr lang="zh-CN" altLang="en-US" sz="2800" dirty="0">
                  <a:solidFill>
                    <a:srgbClr val="FFFF00"/>
                  </a:solidFill>
                  <a:latin typeface="字魂镇魂手书" panose="00000500000000000000" charset="-122"/>
                  <a:ea typeface="字魂镇魂手书" panose="00000500000000000000" charset="-122"/>
                  <a:sym typeface="+mn-ea"/>
                </a:rPr>
                <a:t>扶危济贫</a:t>
              </a:r>
              <a:endParaRPr lang="zh-CN" altLang="en-US" sz="2800" dirty="0">
                <a:solidFill>
                  <a:srgbClr val="FFFF00"/>
                </a:solidFill>
                <a:latin typeface="字魂镇魂手书" panose="00000500000000000000" charset="-122"/>
                <a:ea typeface="字魂镇魂手书" panose="00000500000000000000" charset="-122"/>
                <a:sym typeface="+mn-ea"/>
              </a:endParaRPr>
            </a:p>
          </p:txBody>
        </p:sp>
      </p:grpSp>
      <p:sp>
        <p:nvSpPr>
          <p:cNvPr id="100" name="文本框 99"/>
          <p:cNvSpPr txBox="1"/>
          <p:nvPr/>
        </p:nvSpPr>
        <p:spPr>
          <a:xfrm>
            <a:off x="274320" y="399415"/>
            <a:ext cx="6063615" cy="5846445"/>
          </a:xfrm>
          <a:prstGeom prst="rect">
            <a:avLst/>
          </a:prstGeom>
          <a:noFill/>
          <a:ln w="9525">
            <a:noFill/>
          </a:ln>
        </p:spPr>
        <p:txBody>
          <a:bodyPr wrap="square">
            <a:spAutoFit/>
          </a:bodyPr>
          <a:p>
            <a:pPr indent="0">
              <a:lnSpc>
                <a:spcPct val="110000"/>
              </a:lnSpc>
            </a:pPr>
            <a:r>
              <a:rPr lang="en-US" sz="2000" b="1">
                <a:solidFill>
                  <a:schemeClr val="bg1"/>
                </a:solidFill>
                <a:latin typeface="锦鲤本尊" charset="-122"/>
                <a:ea typeface="锦鲤本尊" charset="-122"/>
                <a:cs typeface="锦鲤本尊" charset="-122"/>
              </a:rPr>
              <a:t>      </a:t>
            </a:r>
            <a:r>
              <a:rPr sz="2000" b="1">
                <a:solidFill>
                  <a:schemeClr val="bg1"/>
                </a:solidFill>
                <a:latin typeface="锦鲤本尊" charset="-122"/>
                <a:ea typeface="锦鲤本尊" charset="-122"/>
                <a:cs typeface="锦鲤本尊" charset="-122"/>
              </a:rPr>
              <a:t>在新冠肺炎疫情防控这场没有硝烟的战斗中，不仅有义无反顾走在抗击疫情第一线的医护工作者，还有许许多多</a:t>
            </a:r>
            <a:r>
              <a:rPr sz="2000" b="1">
                <a:solidFill>
                  <a:srgbClr val="FFFF00"/>
                </a:solidFill>
                <a:latin typeface="锦鲤本尊" charset="-122"/>
                <a:ea typeface="锦鲤本尊" charset="-122"/>
                <a:cs typeface="锦鲤本尊" charset="-122"/>
              </a:rPr>
              <a:t>勇于担当、坚定职守</a:t>
            </a:r>
            <a:r>
              <a:rPr sz="2000" b="1">
                <a:solidFill>
                  <a:schemeClr val="bg1"/>
                </a:solidFill>
                <a:latin typeface="锦鲤本尊" charset="-122"/>
                <a:ea typeface="锦鲤本尊" charset="-122"/>
                <a:cs typeface="锦鲤本尊" charset="-122"/>
              </a:rPr>
              <a:t>的退伍军人。</a:t>
            </a:r>
            <a:endParaRPr sz="2000" b="1">
              <a:solidFill>
                <a:schemeClr val="bg1"/>
              </a:solidFill>
              <a:latin typeface="锦鲤本尊" charset="-122"/>
              <a:ea typeface="锦鲤本尊" charset="-122"/>
              <a:cs typeface="锦鲤本尊" charset="-122"/>
            </a:endParaRPr>
          </a:p>
          <a:p>
            <a:pPr indent="0">
              <a:lnSpc>
                <a:spcPct val="110000"/>
              </a:lnSpc>
            </a:pPr>
            <a:r>
              <a:rPr sz="2000" b="1">
                <a:solidFill>
                  <a:schemeClr val="bg1"/>
                </a:solidFill>
                <a:latin typeface="锦鲤本尊" charset="-122"/>
                <a:ea typeface="锦鲤本尊" charset="-122"/>
                <a:cs typeface="锦鲤本尊" charset="-122"/>
              </a:rPr>
              <a:t>　　张泓就是这样一位</a:t>
            </a:r>
            <a:r>
              <a:rPr sz="2000" b="1">
                <a:solidFill>
                  <a:srgbClr val="FFFF00"/>
                </a:solidFill>
                <a:latin typeface="锦鲤本尊" charset="-122"/>
                <a:ea typeface="锦鲤本尊" charset="-122"/>
                <a:cs typeface="锦鲤本尊" charset="-122"/>
              </a:rPr>
              <a:t>坚定职守</a:t>
            </a:r>
            <a:r>
              <a:rPr sz="2000" b="1">
                <a:solidFill>
                  <a:schemeClr val="bg1"/>
                </a:solidFill>
                <a:latin typeface="锦鲤本尊" charset="-122"/>
                <a:ea typeface="锦鲤本尊" charset="-122"/>
                <a:cs typeface="锦鲤本尊" charset="-122"/>
              </a:rPr>
              <a:t>的退伍军人。她是一名军转干部，也是泉州市退役军人事务局派往宝盖镇的驻村干部之一。前不久刚刚做完双膝半月板切除手术的张泓，接到组织号召后，立刻报名参与到疫情防控一线。</a:t>
            </a:r>
            <a:endParaRPr sz="2000" b="1">
              <a:solidFill>
                <a:schemeClr val="bg1"/>
              </a:solidFill>
              <a:latin typeface="锦鲤本尊" charset="-122"/>
              <a:ea typeface="锦鲤本尊" charset="-122"/>
              <a:cs typeface="锦鲤本尊" charset="-122"/>
            </a:endParaRPr>
          </a:p>
          <a:p>
            <a:pPr indent="0">
              <a:lnSpc>
                <a:spcPct val="110000"/>
              </a:lnSpc>
            </a:pPr>
            <a:r>
              <a:rPr sz="2000" b="1">
                <a:solidFill>
                  <a:schemeClr val="bg1"/>
                </a:solidFill>
                <a:latin typeface="锦鲤本尊" charset="-122"/>
                <a:ea typeface="锦鲤本尊" charset="-122"/>
                <a:cs typeface="锦鲤本尊" charset="-122"/>
              </a:rPr>
              <a:t>      张泓就是这样一位</a:t>
            </a:r>
            <a:r>
              <a:rPr sz="2000" b="1">
                <a:solidFill>
                  <a:srgbClr val="FFFF00"/>
                </a:solidFill>
                <a:latin typeface="锦鲤本尊" charset="-122"/>
                <a:ea typeface="锦鲤本尊" charset="-122"/>
                <a:cs typeface="锦鲤本尊" charset="-122"/>
              </a:rPr>
              <a:t>扶危济贫的热心肠</a:t>
            </a:r>
            <a:r>
              <a:rPr sz="2000" b="1">
                <a:solidFill>
                  <a:schemeClr val="bg1"/>
                </a:solidFill>
                <a:latin typeface="锦鲤本尊" charset="-122"/>
                <a:ea typeface="锦鲤本尊" charset="-122"/>
                <a:cs typeface="锦鲤本尊" charset="-122"/>
              </a:rPr>
              <a:t>。当她遇到了一位江西籍的水果摊主因为疫情迟迟没能开张而心情沮丧时，当即与社区党支部书记等人员一边提醒摊主戴上口罩做好自我防护，一边俯下身说道：“您的水果，我们买一些吧。”正是这样一个平常却</a:t>
            </a:r>
            <a:r>
              <a:rPr sz="2000" b="1">
                <a:solidFill>
                  <a:srgbClr val="FFFF00"/>
                </a:solidFill>
                <a:latin typeface="锦鲤本尊" charset="-122"/>
                <a:ea typeface="锦鲤本尊" charset="-122"/>
                <a:cs typeface="锦鲤本尊" charset="-122"/>
              </a:rPr>
              <a:t>暖心</a:t>
            </a:r>
            <a:r>
              <a:rPr sz="2000" b="1">
                <a:solidFill>
                  <a:schemeClr val="bg1"/>
                </a:solidFill>
                <a:latin typeface="锦鲤本尊" charset="-122"/>
                <a:ea typeface="锦鲤本尊" charset="-122"/>
                <a:cs typeface="锦鲤本尊" charset="-122"/>
              </a:rPr>
              <a:t>的举动，让这位外来的摊主感动得留下热泪。</a:t>
            </a:r>
            <a:endParaRPr sz="2000" b="1">
              <a:solidFill>
                <a:schemeClr val="bg1"/>
              </a:solidFill>
              <a:latin typeface="锦鲤本尊" charset="-122"/>
              <a:ea typeface="锦鲤本尊" charset="-122"/>
              <a:cs typeface="锦鲤本尊" charset="-122"/>
            </a:endParaRPr>
          </a:p>
          <a:p>
            <a:pPr indent="0">
              <a:lnSpc>
                <a:spcPct val="110000"/>
              </a:lnSpc>
            </a:pPr>
            <a:r>
              <a:rPr sz="2000" b="1">
                <a:solidFill>
                  <a:schemeClr val="bg1"/>
                </a:solidFill>
                <a:latin typeface="锦鲤本尊" charset="-122"/>
                <a:ea typeface="锦鲤本尊" charset="-122"/>
                <a:cs typeface="锦鲤本尊" charset="-122"/>
              </a:rPr>
              <a:t>　　无数退伍军人在这场没有硝烟的战斗中焕发出</a:t>
            </a:r>
            <a:r>
              <a:rPr sz="2000" b="1">
                <a:solidFill>
                  <a:srgbClr val="FFFF00"/>
                </a:solidFill>
                <a:latin typeface="锦鲤本尊" charset="-122"/>
                <a:ea typeface="锦鲤本尊" charset="-122"/>
                <a:cs typeface="锦鲤本尊" charset="-122"/>
              </a:rPr>
              <a:t>年轻的冲劲。无畏艰险，勇于担当</a:t>
            </a:r>
            <a:r>
              <a:rPr sz="2000" b="1">
                <a:solidFill>
                  <a:schemeClr val="bg1"/>
                </a:solidFill>
                <a:latin typeface="锦鲤本尊" charset="-122"/>
                <a:ea typeface="锦鲤本尊" charset="-122"/>
                <a:cs typeface="锦鲤本尊" charset="-122"/>
              </a:rPr>
              <a:t>。致敬冲在前线的你们！平安归来！</a:t>
            </a:r>
            <a:r>
              <a:rPr lang="zh-CN" sz="2000" b="1">
                <a:solidFill>
                  <a:schemeClr val="bg1"/>
                </a:solidFill>
                <a:latin typeface="锦鲤本尊" charset="-122"/>
                <a:ea typeface="锦鲤本尊" charset="-122"/>
                <a:cs typeface="锦鲤本尊" charset="-122"/>
              </a:rPr>
              <a:t> </a:t>
            </a:r>
            <a:endParaRPr lang="zh-CN" sz="2000" b="1">
              <a:solidFill>
                <a:schemeClr val="bg1"/>
              </a:solidFill>
              <a:latin typeface="锦鲤本尊" charset="-122"/>
              <a:ea typeface="锦鲤本尊" charset="-122"/>
              <a:cs typeface="锦鲤本尊" charset="-122"/>
            </a:endParaRPr>
          </a:p>
        </p:txBody>
      </p:sp>
      <p:grpSp>
        <p:nvGrpSpPr>
          <p:cNvPr id="12" name="组合 11"/>
          <p:cNvGrpSpPr/>
          <p:nvPr/>
        </p:nvGrpSpPr>
        <p:grpSpPr>
          <a:xfrm>
            <a:off x="7107452" y="1068083"/>
            <a:ext cx="3989393" cy="521970"/>
            <a:chOff x="763914" y="595045"/>
            <a:chExt cx="3989393" cy="521970"/>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Arial" panose="020B0604020202020204"/>
                <a:ea typeface="微软雅黑" panose="020B0503020204020204" charset="-122"/>
                <a:cs typeface="+mn-cs"/>
                <a:sym typeface="Arial" panose="020B0604020202020204"/>
              </a:endParaRPr>
            </a:p>
          </p:txBody>
        </p:sp>
        <p:sp>
          <p:nvSpPr>
            <p:cNvPr id="15" name="文本框 14"/>
            <p:cNvSpPr txBox="1"/>
            <p:nvPr/>
          </p:nvSpPr>
          <p:spPr>
            <a:xfrm>
              <a:off x="1248107" y="595045"/>
              <a:ext cx="3505200" cy="521970"/>
            </a:xfrm>
            <a:prstGeom prst="rect">
              <a:avLst/>
            </a:prstGeom>
            <a:noFill/>
          </p:spPr>
          <p:txBody>
            <a:bodyPr wrap="square" rtlCol="0">
              <a:spAutoFit/>
            </a:bodyPr>
            <a:lstStyle/>
            <a:p>
              <a:r>
                <a:rPr lang="zh-CN" altLang="en-US" sz="2800" dirty="0">
                  <a:solidFill>
                    <a:srgbClr val="FFC000"/>
                  </a:solidFill>
                  <a:latin typeface="锐字驰黑武汉N95 中粗" panose="02020300000000000000" charset="-122"/>
                  <a:ea typeface="锐字驰黑武汉N95 中粗" panose="02020300000000000000" charset="-122"/>
                </a:rPr>
                <a:t>话题多且有转移</a:t>
              </a:r>
              <a:endParaRPr lang="zh-CN" altLang="en-US" sz="2800" dirty="0">
                <a:solidFill>
                  <a:srgbClr val="FFC000"/>
                </a:solidFill>
                <a:latin typeface="锐字驰黑武汉N95 中粗" panose="02020300000000000000" charset="-122"/>
                <a:ea typeface="锐字驰黑武汉N95 中粗" panose="02020300000000000000"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grpSp>
        <p:nvGrpSpPr>
          <p:cNvPr id="7" name="组合 6"/>
          <p:cNvGrpSpPr/>
          <p:nvPr/>
        </p:nvGrpSpPr>
        <p:grpSpPr>
          <a:xfrm>
            <a:off x="6453506" y="1854200"/>
            <a:ext cx="5379084" cy="2681800"/>
            <a:chOff x="2546503" y="2304031"/>
            <a:chExt cx="7115002" cy="3135379"/>
          </a:xfrm>
        </p:grpSpPr>
        <p:grpSp>
          <p:nvGrpSpPr>
            <p:cNvPr id="8" name="组合 7"/>
            <p:cNvGrpSpPr/>
            <p:nvPr/>
          </p:nvGrpSpPr>
          <p:grpSpPr>
            <a:xfrm>
              <a:off x="2614228" y="2552929"/>
              <a:ext cx="6963544" cy="2779348"/>
              <a:chOff x="1962150" y="2918448"/>
              <a:chExt cx="14363307" cy="5732803"/>
            </a:xfrm>
          </p:grpSpPr>
          <p:grpSp>
            <p:nvGrpSpPr>
              <p:cNvPr id="17" name="Group 2"/>
              <p:cNvGrpSpPr/>
              <p:nvPr/>
            </p:nvGrpSpPr>
            <p:grpSpPr>
              <a:xfrm>
                <a:off x="1962150" y="2918448"/>
                <a:ext cx="5945586" cy="1644462"/>
                <a:chOff x="1962150" y="2918448"/>
                <a:chExt cx="5945586" cy="1644462"/>
              </a:xfrm>
            </p:grpSpPr>
            <p:cxnSp>
              <p:nvCxnSpPr>
                <p:cNvPr id="33" name="Straight Connector 81"/>
                <p:cNvCxnSpPr>
                  <a:stCxn id="21" idx="1"/>
                  <a:endCxn id="35" idx="5"/>
                </p:cNvCxnSpPr>
                <p:nvPr/>
              </p:nvCxnSpPr>
              <p:spPr>
                <a:xfrm flipH="1" flipV="1">
                  <a:off x="7425463" y="4100595"/>
                  <a:ext cx="482273" cy="462315"/>
                </a:xfrm>
                <a:prstGeom prst="line">
                  <a:avLst/>
                </a:prstGeom>
                <a:ln w="38100">
                  <a:solidFill>
                    <a:schemeClr val="tx1">
                      <a:lumMod val="20000"/>
                      <a:lumOff val="8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110"/>
                <p:cNvCxnSpPr>
                  <a:stCxn id="35" idx="2"/>
                </p:cNvCxnSpPr>
                <p:nvPr/>
              </p:nvCxnSpPr>
              <p:spPr>
                <a:xfrm flipH="1" flipV="1">
                  <a:off x="1962150" y="3610933"/>
                  <a:ext cx="4281165" cy="1"/>
                </a:xfrm>
                <a:prstGeom prst="line">
                  <a:avLst/>
                </a:prstGeom>
                <a:ln w="38100">
                  <a:solidFill>
                    <a:schemeClr val="tx1">
                      <a:lumMod val="20000"/>
                      <a:lumOff val="80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35" name="Oval 64"/>
                <p:cNvSpPr/>
                <p:nvPr/>
              </p:nvSpPr>
              <p:spPr>
                <a:xfrm>
                  <a:off x="6243315" y="2918448"/>
                  <a:ext cx="1384973" cy="1384971"/>
                </a:xfrm>
                <a:prstGeom prst="ellipse">
                  <a:avLst/>
                </a:prstGeom>
                <a:solidFill>
                  <a:srgbClr val="D1923E"/>
                </a:solidFill>
                <a:ln w="38100">
                  <a:solidFill>
                    <a:schemeClr val="bg1"/>
                  </a:solidFill>
                </a:ln>
                <a:effectLst>
                  <a:outerShdw blurRad="127000" dist="38100" dir="5400000" algn="t"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grpSp>
          <p:grpSp>
            <p:nvGrpSpPr>
              <p:cNvPr id="18" name="Group 4"/>
              <p:cNvGrpSpPr/>
              <p:nvPr/>
            </p:nvGrpSpPr>
            <p:grpSpPr>
              <a:xfrm>
                <a:off x="1962150" y="7015608"/>
                <a:ext cx="5945586" cy="1635642"/>
                <a:chOff x="1962150" y="7015608"/>
                <a:chExt cx="5945586" cy="1635642"/>
              </a:xfrm>
            </p:grpSpPr>
            <p:cxnSp>
              <p:nvCxnSpPr>
                <p:cNvPr id="30" name="Straight Connector 87"/>
                <p:cNvCxnSpPr>
                  <a:stCxn id="21" idx="3"/>
                  <a:endCxn id="32" idx="7"/>
                </p:cNvCxnSpPr>
                <p:nvPr/>
              </p:nvCxnSpPr>
              <p:spPr>
                <a:xfrm flipH="1">
                  <a:off x="7425857" y="7015608"/>
                  <a:ext cx="481879" cy="453495"/>
                </a:xfrm>
                <a:prstGeom prst="line">
                  <a:avLst/>
                </a:prstGeom>
                <a:ln w="38100">
                  <a:solidFill>
                    <a:schemeClr val="tx1">
                      <a:lumMod val="20000"/>
                      <a:lumOff val="8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111"/>
                <p:cNvCxnSpPr/>
                <p:nvPr/>
              </p:nvCxnSpPr>
              <p:spPr>
                <a:xfrm flipH="1" flipV="1">
                  <a:off x="1962150" y="7966112"/>
                  <a:ext cx="4281165" cy="1"/>
                </a:xfrm>
                <a:prstGeom prst="line">
                  <a:avLst/>
                </a:prstGeom>
                <a:ln w="38100">
                  <a:solidFill>
                    <a:schemeClr val="tx1">
                      <a:lumMod val="20000"/>
                      <a:lumOff val="80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32" name="Oval 76"/>
                <p:cNvSpPr/>
                <p:nvPr/>
              </p:nvSpPr>
              <p:spPr>
                <a:xfrm>
                  <a:off x="6243709" y="7266279"/>
                  <a:ext cx="1384973" cy="1384971"/>
                </a:xfrm>
                <a:prstGeom prst="ellipse">
                  <a:avLst/>
                </a:prstGeom>
                <a:solidFill>
                  <a:srgbClr val="D1923E"/>
                </a:solidFill>
                <a:ln w="38100">
                  <a:solidFill>
                    <a:schemeClr val="bg1"/>
                  </a:solidFill>
                </a:ln>
                <a:effectLst>
                  <a:outerShdw blurRad="127000" dist="38100" dir="5400000" algn="t"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grpSp>
          <p:grpSp>
            <p:nvGrpSpPr>
              <p:cNvPr id="19" name="Group 3"/>
              <p:cNvGrpSpPr/>
              <p:nvPr/>
            </p:nvGrpSpPr>
            <p:grpSpPr>
              <a:xfrm>
                <a:off x="10360438" y="2918449"/>
                <a:ext cx="5965019" cy="1644461"/>
                <a:chOff x="10360438" y="2918449"/>
                <a:chExt cx="5965019" cy="1644461"/>
              </a:xfrm>
            </p:grpSpPr>
            <p:cxnSp>
              <p:nvCxnSpPr>
                <p:cNvPr id="27" name="Straight Connector 83"/>
                <p:cNvCxnSpPr>
                  <a:stCxn id="21" idx="7"/>
                  <a:endCxn id="29" idx="3"/>
                </p:cNvCxnSpPr>
                <p:nvPr/>
              </p:nvCxnSpPr>
              <p:spPr>
                <a:xfrm flipV="1">
                  <a:off x="10360438" y="4100596"/>
                  <a:ext cx="502099" cy="462314"/>
                </a:xfrm>
                <a:prstGeom prst="line">
                  <a:avLst/>
                </a:prstGeom>
                <a:ln w="38100">
                  <a:solidFill>
                    <a:schemeClr val="tx1">
                      <a:lumMod val="20000"/>
                      <a:lumOff val="8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113"/>
                <p:cNvCxnSpPr/>
                <p:nvPr/>
              </p:nvCxnSpPr>
              <p:spPr>
                <a:xfrm flipH="1" flipV="1">
                  <a:off x="12044292" y="3562607"/>
                  <a:ext cx="4281165" cy="1"/>
                </a:xfrm>
                <a:prstGeom prst="line">
                  <a:avLst/>
                </a:prstGeom>
                <a:ln w="38100">
                  <a:solidFill>
                    <a:schemeClr val="tx1">
                      <a:lumMod val="20000"/>
                      <a:lumOff val="8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9" name="Oval 68"/>
                <p:cNvSpPr/>
                <p:nvPr/>
              </p:nvSpPr>
              <p:spPr>
                <a:xfrm>
                  <a:off x="10659712" y="2918449"/>
                  <a:ext cx="1384973" cy="1384971"/>
                </a:xfrm>
                <a:prstGeom prst="ellipse">
                  <a:avLst/>
                </a:prstGeom>
                <a:solidFill>
                  <a:srgbClr val="D1923E"/>
                </a:solidFill>
                <a:ln w="38100">
                  <a:solidFill>
                    <a:schemeClr val="bg1"/>
                  </a:solidFill>
                </a:ln>
                <a:effectLst>
                  <a:outerShdw blurRad="127000" dist="38100" dir="5400000" algn="t"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grpSp>
          <p:grpSp>
            <p:nvGrpSpPr>
              <p:cNvPr id="20" name="Group 5"/>
              <p:cNvGrpSpPr/>
              <p:nvPr/>
            </p:nvGrpSpPr>
            <p:grpSpPr>
              <a:xfrm>
                <a:off x="10360438" y="7015608"/>
                <a:ext cx="5965019" cy="1635643"/>
                <a:chOff x="10360438" y="7015608"/>
                <a:chExt cx="5965019" cy="1635643"/>
              </a:xfrm>
            </p:grpSpPr>
            <p:cxnSp>
              <p:nvCxnSpPr>
                <p:cNvPr id="24" name="Straight Connector 85"/>
                <p:cNvCxnSpPr>
                  <a:stCxn id="21" idx="5"/>
                  <a:endCxn id="26" idx="1"/>
                </p:cNvCxnSpPr>
                <p:nvPr/>
              </p:nvCxnSpPr>
              <p:spPr>
                <a:xfrm>
                  <a:off x="10360438" y="7015608"/>
                  <a:ext cx="501706" cy="453496"/>
                </a:xfrm>
                <a:prstGeom prst="line">
                  <a:avLst/>
                </a:prstGeom>
                <a:ln w="38100">
                  <a:solidFill>
                    <a:schemeClr val="tx1">
                      <a:lumMod val="20000"/>
                      <a:lumOff val="8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112"/>
                <p:cNvCxnSpPr/>
                <p:nvPr/>
              </p:nvCxnSpPr>
              <p:spPr>
                <a:xfrm flipH="1" flipV="1">
                  <a:off x="12044292" y="7966112"/>
                  <a:ext cx="4281165" cy="1"/>
                </a:xfrm>
                <a:prstGeom prst="line">
                  <a:avLst/>
                </a:prstGeom>
                <a:ln w="38100">
                  <a:solidFill>
                    <a:schemeClr val="tx1">
                      <a:lumMod val="20000"/>
                      <a:lumOff val="8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6" name="Oval 74"/>
                <p:cNvSpPr/>
                <p:nvPr/>
              </p:nvSpPr>
              <p:spPr>
                <a:xfrm>
                  <a:off x="10659319" y="7266280"/>
                  <a:ext cx="1384973" cy="1384971"/>
                </a:xfrm>
                <a:prstGeom prst="ellipse">
                  <a:avLst/>
                </a:prstGeom>
                <a:solidFill>
                  <a:srgbClr val="D1923E"/>
                </a:solidFill>
                <a:ln w="38100">
                  <a:solidFill>
                    <a:schemeClr val="bg1"/>
                  </a:solidFill>
                </a:ln>
                <a:effectLst>
                  <a:outerShdw blurRad="127000" dist="38100" dir="5400000" algn="t"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grpSp>
          <p:sp>
            <p:nvSpPr>
              <p:cNvPr id="21" name="Oval 92"/>
              <p:cNvSpPr/>
              <p:nvPr/>
            </p:nvSpPr>
            <p:spPr>
              <a:xfrm>
                <a:off x="7399765" y="4054940"/>
                <a:ext cx="3468644" cy="3468638"/>
              </a:xfrm>
              <a:prstGeom prst="ellipse">
                <a:avLst/>
              </a:prstGeom>
              <a:solidFill>
                <a:srgbClr val="D1923E"/>
              </a:solidFill>
              <a:ln w="38100">
                <a:solidFill>
                  <a:schemeClr val="bg1"/>
                </a:solidFill>
                <a:prstDash val="solid"/>
              </a:ln>
              <a:effectLst>
                <a:outerShdw blurRad="127000" dist="38100" dir="5400000" algn="t"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23" name="Oval 49"/>
              <p:cNvSpPr/>
              <p:nvPr/>
            </p:nvSpPr>
            <p:spPr>
              <a:xfrm>
                <a:off x="7627311" y="4301216"/>
                <a:ext cx="3031814" cy="2966137"/>
              </a:xfrm>
              <a:prstGeom prst="ellipse">
                <a:avLst/>
              </a:prstGeom>
              <a:solidFill>
                <a:srgbClr val="D1923E"/>
              </a:solidFill>
              <a:ln w="38100">
                <a:solidFill>
                  <a:schemeClr val="bg1"/>
                </a:solidFill>
                <a:prstDash val="solid"/>
              </a:ln>
              <a:effectLst>
                <a:outerShdw blurRad="127000" dist="38100" dir="5400000" algn="t"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uk-UA" sz="2400">
                    <a:solidFill>
                      <a:srgbClr val="002060"/>
                    </a:solidFill>
                    <a:latin typeface="字魂镇魂手书" panose="00000500000000000000" charset="-122"/>
                    <a:ea typeface="字魂镇魂手书" panose="00000500000000000000" charset="-122"/>
                  </a:rPr>
                  <a:t>钟南山</a:t>
                </a:r>
                <a:endParaRPr lang="zh-CN" altLang="uk-UA" sz="2400">
                  <a:solidFill>
                    <a:srgbClr val="002060"/>
                  </a:solidFill>
                  <a:latin typeface="字魂镇魂手书" panose="00000500000000000000" charset="-122"/>
                  <a:ea typeface="字魂镇魂手书" panose="00000500000000000000" charset="-122"/>
                </a:endParaRPr>
              </a:p>
            </p:txBody>
          </p:sp>
        </p:grpSp>
        <p:sp>
          <p:nvSpPr>
            <p:cNvPr id="9" name="Text Placeholder 32"/>
            <p:cNvSpPr txBox="1"/>
            <p:nvPr/>
          </p:nvSpPr>
          <p:spPr>
            <a:xfrm>
              <a:off x="2768242" y="2318879"/>
              <a:ext cx="1895710" cy="103119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2800" dirty="0">
                  <a:solidFill>
                    <a:srgbClr val="FFFF00"/>
                  </a:solidFill>
                  <a:latin typeface="字魂镇魂手书" panose="00000500000000000000" charset="-122"/>
                  <a:ea typeface="字魂镇魂手书" panose="00000500000000000000" charset="-122"/>
                </a:rPr>
                <a:t>义无反顾</a:t>
              </a:r>
              <a:endParaRPr lang="zh-CN" altLang="en-US" sz="2800" dirty="0">
                <a:solidFill>
                  <a:srgbClr val="FFFF00"/>
                </a:solidFill>
                <a:latin typeface="字魂镇魂手书" panose="00000500000000000000" charset="-122"/>
                <a:ea typeface="字魂镇魂手书" panose="00000500000000000000" charset="-122"/>
              </a:endParaRPr>
            </a:p>
          </p:txBody>
        </p:sp>
        <p:sp>
          <p:nvSpPr>
            <p:cNvPr id="10" name="Text Placeholder 32"/>
            <p:cNvSpPr txBox="1"/>
            <p:nvPr/>
          </p:nvSpPr>
          <p:spPr>
            <a:xfrm>
              <a:off x="7418432" y="2304031"/>
              <a:ext cx="2243073" cy="103096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2800" dirty="0">
                  <a:solidFill>
                    <a:srgbClr val="FFFF00"/>
                  </a:solidFill>
                  <a:latin typeface="字魂镇魂手书" panose="00000500000000000000" charset="-122"/>
                  <a:ea typeface="字魂镇魂手书" panose="00000500000000000000" charset="-122"/>
                </a:rPr>
                <a:t>尽职尽责</a:t>
              </a:r>
              <a:endParaRPr lang="zh-CN" altLang="en-US" sz="2800" dirty="0">
                <a:solidFill>
                  <a:srgbClr val="FFFF00"/>
                </a:solidFill>
                <a:latin typeface="字魂镇魂手书" panose="00000500000000000000" charset="-122"/>
                <a:ea typeface="字魂镇魂手书" panose="00000500000000000000" charset="-122"/>
              </a:endParaRPr>
            </a:p>
          </p:txBody>
        </p:sp>
        <p:sp>
          <p:nvSpPr>
            <p:cNvPr id="11" name="Text Placeholder 32"/>
            <p:cNvSpPr txBox="1"/>
            <p:nvPr/>
          </p:nvSpPr>
          <p:spPr>
            <a:xfrm>
              <a:off x="7418432" y="4401022"/>
              <a:ext cx="2243073" cy="103096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ctr">
                <a:lnSpc>
                  <a:spcPct val="100000"/>
                </a:lnSpc>
                <a:buClrTx/>
                <a:buSzTx/>
                <a:buNone/>
              </a:pPr>
              <a:r>
                <a:rPr lang="zh-CN" altLang="en-US" sz="2800" dirty="0">
                  <a:solidFill>
                    <a:srgbClr val="FFFF00"/>
                  </a:solidFill>
                  <a:latin typeface="字魂镇魂手书" panose="00000500000000000000" charset="-122"/>
                  <a:ea typeface="字魂镇魂手书" panose="00000500000000000000" charset="-122"/>
                  <a:sym typeface="+mn-ea"/>
                </a:rPr>
                <a:t>亲力亲为</a:t>
              </a:r>
              <a:endParaRPr lang="zh-CN" altLang="en-US" sz="2800" dirty="0">
                <a:solidFill>
                  <a:srgbClr val="FFFF00"/>
                </a:solidFill>
                <a:latin typeface="字魂镇魂手书" panose="00000500000000000000" charset="-122"/>
                <a:ea typeface="字魂镇魂手书" panose="00000500000000000000" charset="-122"/>
                <a:sym typeface="+mn-ea"/>
              </a:endParaRPr>
            </a:p>
          </p:txBody>
        </p:sp>
        <p:sp>
          <p:nvSpPr>
            <p:cNvPr id="16" name="Text Placeholder 32"/>
            <p:cNvSpPr txBox="1"/>
            <p:nvPr/>
          </p:nvSpPr>
          <p:spPr>
            <a:xfrm>
              <a:off x="2546503" y="4408446"/>
              <a:ext cx="2243073" cy="103096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ctr">
                <a:lnSpc>
                  <a:spcPct val="100000"/>
                </a:lnSpc>
                <a:buClrTx/>
                <a:buSzTx/>
                <a:buNone/>
              </a:pPr>
              <a:r>
                <a:rPr lang="zh-CN" altLang="en-US" sz="2800" dirty="0">
                  <a:solidFill>
                    <a:srgbClr val="FFFF00"/>
                  </a:solidFill>
                  <a:latin typeface="字魂镇魂手书" panose="00000500000000000000" charset="-122"/>
                  <a:ea typeface="字魂镇魂手书" panose="00000500000000000000" charset="-122"/>
                  <a:sym typeface="+mn-ea"/>
                </a:rPr>
                <a:t>科研精神</a:t>
              </a:r>
              <a:endParaRPr lang="zh-CN" altLang="en-US" sz="2800" dirty="0">
                <a:solidFill>
                  <a:srgbClr val="FFFF00"/>
                </a:solidFill>
                <a:latin typeface="字魂镇魂手书" panose="00000500000000000000" charset="-122"/>
                <a:ea typeface="字魂镇魂手书" panose="00000500000000000000" charset="-122"/>
                <a:sym typeface="+mn-ea"/>
              </a:endParaRPr>
            </a:p>
          </p:txBody>
        </p:sp>
      </p:grpSp>
      <p:sp>
        <p:nvSpPr>
          <p:cNvPr id="100" name="文本框 99"/>
          <p:cNvSpPr txBox="1"/>
          <p:nvPr/>
        </p:nvSpPr>
        <p:spPr>
          <a:xfrm>
            <a:off x="294640" y="541020"/>
            <a:ext cx="6063615" cy="5773420"/>
          </a:xfrm>
          <a:prstGeom prst="rect">
            <a:avLst/>
          </a:prstGeom>
          <a:noFill/>
          <a:ln w="9525">
            <a:noFill/>
          </a:ln>
        </p:spPr>
        <p:txBody>
          <a:bodyPr wrap="square">
            <a:spAutoFit/>
          </a:bodyPr>
          <a:p>
            <a:pPr indent="0">
              <a:lnSpc>
                <a:spcPct val="110000"/>
              </a:lnSpc>
            </a:pPr>
            <a:r>
              <a:rPr lang="en-US" sz="2400" b="1">
                <a:solidFill>
                  <a:schemeClr val="bg1"/>
                </a:solidFill>
                <a:latin typeface="锦鲤本尊" charset="-122"/>
                <a:ea typeface="锦鲤本尊" charset="-122"/>
                <a:cs typeface="锦鲤本尊" charset="-122"/>
              </a:rPr>
              <a:t>1</a:t>
            </a:r>
            <a:r>
              <a:rPr lang="zh-CN" sz="2400" b="1">
                <a:solidFill>
                  <a:schemeClr val="bg1"/>
                </a:solidFill>
                <a:latin typeface="锦鲤本尊" charset="-122"/>
                <a:ea typeface="锦鲤本尊" charset="-122"/>
                <a:cs typeface="锦鲤本尊" charset="-122"/>
              </a:rPr>
              <a:t>月</a:t>
            </a:r>
            <a:r>
              <a:rPr lang="en-US" sz="2400" b="1">
                <a:solidFill>
                  <a:schemeClr val="bg1"/>
                </a:solidFill>
                <a:latin typeface="锦鲤本尊" charset="-122"/>
                <a:ea typeface="锦鲤本尊" charset="-122"/>
                <a:cs typeface="锦鲤本尊" charset="-122"/>
              </a:rPr>
              <a:t>18</a:t>
            </a:r>
            <a:r>
              <a:rPr lang="zh-CN" sz="2400" b="1">
                <a:solidFill>
                  <a:schemeClr val="bg1"/>
                </a:solidFill>
                <a:latin typeface="锦鲤本尊" charset="-122"/>
                <a:ea typeface="锦鲤本尊" charset="-122"/>
                <a:cs typeface="锦鲤本尊" charset="-122"/>
              </a:rPr>
              <a:t>日傍晚，</a:t>
            </a:r>
            <a:r>
              <a:rPr lang="en-US" sz="2400" b="1">
                <a:solidFill>
                  <a:schemeClr val="bg1"/>
                </a:solidFill>
                <a:latin typeface="锦鲤本尊" charset="-122"/>
                <a:ea typeface="锦鲤本尊" charset="-122"/>
                <a:cs typeface="锦鲤本尊" charset="-122"/>
              </a:rPr>
              <a:t>83</a:t>
            </a:r>
            <a:r>
              <a:rPr lang="zh-CN" sz="2400" b="1">
                <a:solidFill>
                  <a:schemeClr val="bg1"/>
                </a:solidFill>
                <a:latin typeface="锦鲤本尊" charset="-122"/>
                <a:ea typeface="锦鲤本尊" charset="-122"/>
                <a:cs typeface="锦鲤本尊" charset="-122"/>
              </a:rPr>
              <a:t>岁的中国工程院院士钟南山从广州赶往武汉防疫最前线。他给别人的建议：“我总的看法，就是没有特殊的情况，不要去武汉。”而他，却恰恰相反，</a:t>
            </a:r>
            <a:r>
              <a:rPr lang="zh-CN" sz="2400" b="1">
                <a:solidFill>
                  <a:srgbClr val="FFFF00"/>
                </a:solidFill>
                <a:latin typeface="锦鲤本尊" charset="-122"/>
                <a:ea typeface="锦鲤本尊" charset="-122"/>
                <a:cs typeface="锦鲤本尊" charset="-122"/>
              </a:rPr>
              <a:t>义无反顾</a:t>
            </a:r>
            <a:r>
              <a:rPr lang="zh-CN" sz="2400" b="1">
                <a:solidFill>
                  <a:schemeClr val="bg1"/>
                </a:solidFill>
                <a:latin typeface="锦鲤本尊" charset="-122"/>
                <a:ea typeface="锦鲤本尊" charset="-122"/>
                <a:cs typeface="锦鲤本尊" charset="-122"/>
              </a:rPr>
              <a:t>的赶往武汉。这是他的</a:t>
            </a:r>
            <a:r>
              <a:rPr lang="zh-CN" sz="2400" b="1">
                <a:solidFill>
                  <a:srgbClr val="FFFF00"/>
                </a:solidFill>
                <a:latin typeface="锦鲤本尊" charset="-122"/>
                <a:ea typeface="锦鲤本尊" charset="-122"/>
                <a:cs typeface="锦鲤本尊" charset="-122"/>
              </a:rPr>
              <a:t>尽职尽责</a:t>
            </a:r>
            <a:r>
              <a:rPr lang="zh-CN" sz="2400" b="1">
                <a:solidFill>
                  <a:schemeClr val="bg1"/>
                </a:solidFill>
                <a:latin typeface="锦鲤本尊" charset="-122"/>
                <a:ea typeface="锦鲤本尊" charset="-122"/>
                <a:cs typeface="锦鲤本尊" charset="-122"/>
              </a:rPr>
              <a:t>，也是他作为医生的责任。刚从深圳抢救完相关病例回到广州，就收到前往武汉的通知，在前往武汉的高铁上，他也没闲着：了解疫情研究防控方案，上发布会，连线媒体直播，解读最新情况……在武汉的时候，他做了大量的科研，和其他同行共同研究新型肺炎，这就是他的</a:t>
            </a:r>
            <a:r>
              <a:rPr lang="zh-CN" sz="2400" b="1">
                <a:solidFill>
                  <a:srgbClr val="FFFF00"/>
                </a:solidFill>
                <a:latin typeface="锦鲤本尊" charset="-122"/>
                <a:ea typeface="锦鲤本尊" charset="-122"/>
                <a:cs typeface="锦鲤本尊" charset="-122"/>
              </a:rPr>
              <a:t>科研精神</a:t>
            </a:r>
            <a:r>
              <a:rPr lang="zh-CN" sz="2400" b="1">
                <a:solidFill>
                  <a:schemeClr val="bg1"/>
                </a:solidFill>
                <a:latin typeface="锦鲤本尊" charset="-122"/>
                <a:ea typeface="锦鲤本尊" charset="-122"/>
                <a:cs typeface="锦鲤本尊" charset="-122"/>
              </a:rPr>
              <a:t>。我们虽然不能像他一样，有能力奔赴前线，但是我们也能贡献自己的一份力量：捐口罩，</a:t>
            </a:r>
            <a:r>
              <a:rPr lang="zh-CN" sz="2400" b="1">
                <a:solidFill>
                  <a:srgbClr val="FFFF00"/>
                </a:solidFill>
                <a:latin typeface="锦鲤本尊" charset="-122"/>
                <a:ea typeface="锦鲤本尊" charset="-122"/>
                <a:cs typeface="锦鲤本尊" charset="-122"/>
              </a:rPr>
              <a:t>知法守法</a:t>
            </a:r>
            <a:r>
              <a:rPr lang="zh-CN" sz="2400" b="1">
                <a:solidFill>
                  <a:schemeClr val="bg1"/>
                </a:solidFill>
                <a:latin typeface="锦鲤本尊" charset="-122"/>
                <a:ea typeface="锦鲤本尊" charset="-122"/>
                <a:cs typeface="锦鲤本尊" charset="-122"/>
              </a:rPr>
              <a:t>，</a:t>
            </a:r>
            <a:r>
              <a:rPr lang="zh-CN" sz="2400" b="1">
                <a:solidFill>
                  <a:srgbClr val="FFFF00"/>
                </a:solidFill>
                <a:latin typeface="锦鲤本尊" charset="-122"/>
                <a:ea typeface="锦鲤本尊" charset="-122"/>
                <a:cs typeface="锦鲤本尊" charset="-122"/>
              </a:rPr>
              <a:t>保持乐观</a:t>
            </a:r>
            <a:r>
              <a:rPr lang="zh-CN" sz="2400" b="1">
                <a:solidFill>
                  <a:schemeClr val="bg1"/>
                </a:solidFill>
                <a:latin typeface="锦鲤本尊" charset="-122"/>
                <a:ea typeface="锦鲤本尊" charset="-122"/>
                <a:cs typeface="锦鲤本尊" charset="-122"/>
              </a:rPr>
              <a:t>。 </a:t>
            </a:r>
            <a:endParaRPr lang="zh-CN" sz="2400" b="1">
              <a:solidFill>
                <a:schemeClr val="bg1"/>
              </a:solidFill>
              <a:latin typeface="锦鲤本尊" charset="-122"/>
              <a:ea typeface="锦鲤本尊" charset="-122"/>
              <a:cs typeface="锦鲤本尊" charset="-122"/>
            </a:endParaRPr>
          </a:p>
        </p:txBody>
      </p:sp>
      <p:sp>
        <p:nvSpPr>
          <p:cNvPr id="2" name="Text Placeholder 32"/>
          <p:cNvSpPr txBox="1"/>
          <p:nvPr/>
        </p:nvSpPr>
        <p:spPr>
          <a:xfrm>
            <a:off x="8289291" y="4815595"/>
            <a:ext cx="1695808" cy="88182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ctr">
              <a:lnSpc>
                <a:spcPct val="130000"/>
              </a:lnSpc>
              <a:buClrTx/>
              <a:buSzTx/>
              <a:buNone/>
            </a:pPr>
            <a:r>
              <a:rPr lang="zh-CN" altLang="en-US" sz="2800" dirty="0">
                <a:solidFill>
                  <a:srgbClr val="FFFF00"/>
                </a:solidFill>
                <a:latin typeface="字魂镇魂手书" panose="00000500000000000000" charset="-122"/>
                <a:ea typeface="字魂镇魂手书" panose="00000500000000000000" charset="-122"/>
                <a:sym typeface="+mn-ea"/>
              </a:rPr>
              <a:t>知法守法</a:t>
            </a:r>
            <a:endParaRPr lang="zh-CN" altLang="en-US" sz="2800" dirty="0">
              <a:solidFill>
                <a:srgbClr val="FFFF00"/>
              </a:solidFill>
              <a:latin typeface="字魂镇魂手书" panose="00000500000000000000" charset="-122"/>
              <a:ea typeface="字魂镇魂手书" panose="00000500000000000000" charset="-122"/>
              <a:sym typeface="+mn-ea"/>
            </a:endParaRPr>
          </a:p>
          <a:p>
            <a:pPr marL="0" lvl="0" algn="ctr">
              <a:lnSpc>
                <a:spcPct val="130000"/>
              </a:lnSpc>
              <a:buClrTx/>
              <a:buSzTx/>
              <a:buNone/>
            </a:pPr>
            <a:r>
              <a:rPr lang="zh-CN" altLang="en-US" sz="2800" dirty="0">
                <a:solidFill>
                  <a:srgbClr val="FFFF00"/>
                </a:solidFill>
                <a:latin typeface="字魂镇魂手书" panose="00000500000000000000" charset="-122"/>
                <a:ea typeface="字魂镇魂手书" panose="00000500000000000000" charset="-122"/>
                <a:sym typeface="+mn-ea"/>
              </a:rPr>
              <a:t>保持乐观</a:t>
            </a:r>
            <a:endParaRPr lang="zh-CN" altLang="en-US" sz="2800" dirty="0">
              <a:solidFill>
                <a:srgbClr val="FFFF00"/>
              </a:solidFill>
              <a:latin typeface="字魂镇魂手书" panose="00000500000000000000" charset="-122"/>
              <a:ea typeface="字魂镇魂手书" panose="00000500000000000000" charset="-122"/>
              <a:sym typeface="+mn-ea"/>
            </a:endParaRPr>
          </a:p>
        </p:txBody>
      </p:sp>
      <p:grpSp>
        <p:nvGrpSpPr>
          <p:cNvPr id="12" name="组合 11"/>
          <p:cNvGrpSpPr/>
          <p:nvPr/>
        </p:nvGrpSpPr>
        <p:grpSpPr>
          <a:xfrm>
            <a:off x="7137932" y="642633"/>
            <a:ext cx="3989393" cy="521970"/>
            <a:chOff x="763914" y="595045"/>
            <a:chExt cx="3989393" cy="521970"/>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Arial" panose="020B0604020202020204"/>
                <a:ea typeface="微软雅黑" panose="020B0503020204020204" charset="-122"/>
                <a:cs typeface="+mn-cs"/>
                <a:sym typeface="Arial" panose="020B0604020202020204"/>
              </a:endParaRPr>
            </a:p>
          </p:txBody>
        </p:sp>
        <p:sp>
          <p:nvSpPr>
            <p:cNvPr id="15" name="文本框 14"/>
            <p:cNvSpPr txBox="1"/>
            <p:nvPr/>
          </p:nvSpPr>
          <p:spPr>
            <a:xfrm>
              <a:off x="1248107" y="595045"/>
              <a:ext cx="3505200" cy="521970"/>
            </a:xfrm>
            <a:prstGeom prst="rect">
              <a:avLst/>
            </a:prstGeom>
            <a:noFill/>
          </p:spPr>
          <p:txBody>
            <a:bodyPr wrap="square" rtlCol="0">
              <a:spAutoFit/>
            </a:bodyPr>
            <a:lstStyle/>
            <a:p>
              <a:r>
                <a:rPr lang="zh-CN" altLang="en-US" sz="2800" dirty="0">
                  <a:solidFill>
                    <a:srgbClr val="FFC000"/>
                  </a:solidFill>
                  <a:latin typeface="锐字驰黑武汉N95 中粗" panose="02020300000000000000" charset="-122"/>
                  <a:ea typeface="锐字驰黑武汉N95 中粗" panose="02020300000000000000" charset="-122"/>
                </a:rPr>
                <a:t>中心多  主题散</a:t>
              </a:r>
              <a:endParaRPr lang="zh-CN" altLang="en-US" sz="2800" dirty="0">
                <a:solidFill>
                  <a:srgbClr val="FFC000"/>
                </a:solidFill>
                <a:latin typeface="锐字驰黑武汉N95 中粗" panose="02020300000000000000" charset="-122"/>
                <a:ea typeface="锐字驰黑武汉N95 中粗" panose="02020300000000000000"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18415"/>
            <a:ext cx="12344400" cy="6858000"/>
          </a:xfrm>
          <a:prstGeom prst="rect">
            <a:avLst/>
          </a:prstGeom>
        </p:spPr>
      </p:pic>
      <p:grpSp>
        <p:nvGrpSpPr>
          <p:cNvPr id="12" name="组合 11"/>
          <p:cNvGrpSpPr/>
          <p:nvPr/>
        </p:nvGrpSpPr>
        <p:grpSpPr>
          <a:xfrm>
            <a:off x="272312" y="400698"/>
            <a:ext cx="6034093" cy="676752"/>
            <a:chOff x="763914" y="595045"/>
            <a:chExt cx="6034093" cy="676752"/>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rgbClr val="FFC0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sz="3600" b="1" dirty="0">
                  <a:solidFill>
                    <a:srgbClr val="FFC000"/>
                  </a:solidFill>
                  <a:latin typeface="锦鲤本尊" charset="-122"/>
                  <a:ea typeface="锦鲤本尊" charset="-122"/>
                </a:rPr>
                <a:t>优秀展示</a:t>
              </a:r>
              <a:endParaRPr lang="zh-CN" altLang="en-US" sz="3600" b="1" dirty="0">
                <a:solidFill>
                  <a:srgbClr val="FFC000"/>
                </a:solidFill>
                <a:latin typeface="锦鲤本尊" charset="-122"/>
                <a:ea typeface="锦鲤本尊" charset="-122"/>
              </a:endParaRPr>
            </a:p>
          </p:txBody>
        </p:sp>
        <p:sp>
          <p:nvSpPr>
            <p:cNvPr id="15" name="文本框 14"/>
            <p:cNvSpPr txBox="1"/>
            <p:nvPr/>
          </p:nvSpPr>
          <p:spPr>
            <a:xfrm>
              <a:off x="943307" y="812850"/>
              <a:ext cx="3505200" cy="368300"/>
            </a:xfrm>
            <a:prstGeom prst="rect">
              <a:avLst/>
            </a:prstGeom>
            <a:noFill/>
          </p:spPr>
          <p:txBody>
            <a:bodyPr wrap="square" rtlCol="0">
              <a:spAutoFit/>
            </a:bodyPr>
            <a:lstStyle/>
            <a:p>
              <a:endParaRPr lang="en-US" altLang="zh-CN" b="1" dirty="0">
                <a:solidFill>
                  <a:srgbClr val="FFC000"/>
                </a:solidFill>
                <a:latin typeface="微软雅黑" panose="020B0503020204020204" charset="-122"/>
                <a:ea typeface="微软雅黑" panose="020B0503020204020204" charset="-122"/>
              </a:endParaRPr>
            </a:p>
          </p:txBody>
        </p:sp>
      </p:grpSp>
      <p:sp>
        <p:nvSpPr>
          <p:cNvPr id="11" name="Text Placeholder 32"/>
          <p:cNvSpPr txBox="1"/>
          <p:nvPr/>
        </p:nvSpPr>
        <p:spPr>
          <a:xfrm>
            <a:off x="272415" y="863600"/>
            <a:ext cx="11513820" cy="4883785"/>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60000"/>
              </a:lnSpc>
              <a:buNone/>
            </a:pPr>
            <a:r>
              <a:rPr lang="en-US" sz="2400" b="1" dirty="0">
                <a:solidFill>
                  <a:schemeClr val="bg1"/>
                </a:solidFill>
                <a:latin typeface="楷体" panose="02010609060101010101" charset="-122"/>
                <a:ea typeface="楷体" panose="02010609060101010101" charset="-122"/>
                <a:cs typeface="楷体" panose="02010609060101010101" charset="-122"/>
                <a:sym typeface="+mn-ea"/>
              </a:rPr>
              <a:t>    </a:t>
            </a:r>
            <a:r>
              <a:rPr sz="2400" b="1" dirty="0">
                <a:solidFill>
                  <a:schemeClr val="bg1"/>
                </a:solidFill>
                <a:latin typeface="楷体" panose="02010609060101010101" charset="-122"/>
                <a:ea typeface="楷体" panose="02010609060101010101" charset="-122"/>
                <a:cs typeface="楷体" panose="02010609060101010101" charset="-122"/>
                <a:sym typeface="+mn-ea"/>
              </a:rPr>
              <a:t>在疫情的笼罩下，隔离封锁、生死离别，惶恐与不安充斥着这个城市。谣言四起，大家更是分辨不出真假，只能等待一个诚信的人出现，而他就是钟南山。钟南山自己曾说：“我觉得</a:t>
            </a:r>
            <a:r>
              <a:rPr sz="2400" b="1" dirty="0">
                <a:solidFill>
                  <a:srgbClr val="FFFF00"/>
                </a:solidFill>
                <a:latin typeface="楷体" panose="02010609060101010101" charset="-122"/>
                <a:ea typeface="楷体" panose="02010609060101010101" charset="-122"/>
                <a:cs typeface="楷体" panose="02010609060101010101" charset="-122"/>
                <a:sym typeface="+mn-ea"/>
              </a:rPr>
              <a:t>知识分子</a:t>
            </a:r>
            <a:r>
              <a:rPr sz="2400" b="1" dirty="0">
                <a:solidFill>
                  <a:schemeClr val="bg1"/>
                </a:solidFill>
                <a:latin typeface="楷体" panose="02010609060101010101" charset="-122"/>
                <a:ea typeface="楷体" panose="02010609060101010101" charset="-122"/>
                <a:cs typeface="楷体" panose="02010609060101010101" charset="-122"/>
                <a:sym typeface="+mn-ea"/>
              </a:rPr>
              <a:t>有一条底线，就是</a:t>
            </a:r>
            <a:r>
              <a:rPr sz="2400" b="1" dirty="0">
                <a:solidFill>
                  <a:srgbClr val="FFFF00"/>
                </a:solidFill>
                <a:latin typeface="楷体" panose="02010609060101010101" charset="-122"/>
                <a:ea typeface="楷体" panose="02010609060101010101" charset="-122"/>
                <a:cs typeface="楷体" panose="02010609060101010101" charset="-122"/>
                <a:sym typeface="+mn-ea"/>
              </a:rPr>
              <a:t>尊重事实</a:t>
            </a:r>
            <a:r>
              <a:rPr sz="2400" b="1" dirty="0">
                <a:solidFill>
                  <a:schemeClr val="bg1"/>
                </a:solidFill>
                <a:latin typeface="楷体" panose="02010609060101010101" charset="-122"/>
                <a:ea typeface="楷体" panose="02010609060101010101" charset="-122"/>
                <a:cs typeface="楷体" panose="02010609060101010101" charset="-122"/>
                <a:sym typeface="+mn-ea"/>
              </a:rPr>
              <a:t>。</a:t>
            </a:r>
            <a:r>
              <a:rPr sz="2400" b="1" dirty="0">
                <a:solidFill>
                  <a:srgbClr val="FFFF00"/>
                </a:solidFill>
                <a:latin typeface="楷体" panose="02010609060101010101" charset="-122"/>
                <a:ea typeface="楷体" panose="02010609060101010101" charset="-122"/>
                <a:cs typeface="楷体" panose="02010609060101010101" charset="-122"/>
                <a:sym typeface="+mn-ea"/>
              </a:rPr>
              <a:t>事实是怎么样，那我们对问题的认识就应该是怎么样。”</a:t>
            </a:r>
            <a:r>
              <a:rPr sz="2400" b="1" dirty="0">
                <a:solidFill>
                  <a:schemeClr val="bg1"/>
                </a:solidFill>
                <a:latin typeface="楷体" panose="02010609060101010101" charset="-122"/>
                <a:ea typeface="楷体" panose="02010609060101010101" charset="-122"/>
                <a:cs typeface="楷体" panose="02010609060101010101" charset="-122"/>
                <a:sym typeface="+mn-ea"/>
              </a:rPr>
              <a:t>就这样，他成为了全国人名最信任的人，从他口中说出的话定当是真话。在病毒肆虐、举国动荡的时期，</a:t>
            </a:r>
            <a:r>
              <a:rPr sz="2400" b="1" dirty="0">
                <a:solidFill>
                  <a:srgbClr val="FFFF00"/>
                </a:solidFill>
                <a:latin typeface="楷体" panose="02010609060101010101" charset="-122"/>
                <a:ea typeface="楷体" panose="02010609060101010101" charset="-122"/>
                <a:cs typeface="楷体" panose="02010609060101010101" charset="-122"/>
                <a:sym typeface="+mn-ea"/>
              </a:rPr>
              <a:t>少有人敢于挑战权威</a:t>
            </a:r>
            <a:r>
              <a:rPr sz="2400" b="1" dirty="0">
                <a:solidFill>
                  <a:schemeClr val="bg1"/>
                </a:solidFill>
                <a:latin typeface="楷体" panose="02010609060101010101" charset="-122"/>
                <a:ea typeface="楷体" panose="02010609060101010101" charset="-122"/>
                <a:cs typeface="楷体" panose="02010609060101010101" charset="-122"/>
                <a:sym typeface="+mn-ea"/>
              </a:rPr>
              <a:t>。在众说纷纭中，为了</a:t>
            </a:r>
            <a:r>
              <a:rPr sz="2400" b="1" dirty="0">
                <a:solidFill>
                  <a:srgbClr val="FFFF00"/>
                </a:solidFill>
                <a:latin typeface="楷体" panose="02010609060101010101" charset="-122"/>
                <a:ea typeface="楷体" panose="02010609060101010101" charset="-122"/>
                <a:cs typeface="楷体" panose="02010609060101010101" charset="-122"/>
                <a:sym typeface="+mn-ea"/>
              </a:rPr>
              <a:t>正视现实</a:t>
            </a:r>
            <a:r>
              <a:rPr sz="2400" b="1" dirty="0">
                <a:solidFill>
                  <a:schemeClr val="bg1"/>
                </a:solidFill>
                <a:latin typeface="楷体" panose="02010609060101010101" charset="-122"/>
                <a:ea typeface="楷体" panose="02010609060101010101" charset="-122"/>
                <a:cs typeface="楷体" panose="02010609060101010101" charset="-122"/>
                <a:sym typeface="+mn-ea"/>
              </a:rPr>
              <a:t>、为了生的希望，钟南山</a:t>
            </a:r>
            <a:r>
              <a:rPr sz="2400" b="1" dirty="0">
                <a:solidFill>
                  <a:srgbClr val="FFFF00"/>
                </a:solidFill>
                <a:latin typeface="楷体" panose="02010609060101010101" charset="-122"/>
                <a:ea typeface="楷体" panose="02010609060101010101" charset="-122"/>
                <a:cs typeface="楷体" panose="02010609060101010101" charset="-122"/>
                <a:sym typeface="+mn-ea"/>
              </a:rPr>
              <a:t>仗义执言、毅然发声</a:t>
            </a:r>
            <a:r>
              <a:rPr sz="2400" b="1" dirty="0">
                <a:solidFill>
                  <a:schemeClr val="bg1"/>
                </a:solidFill>
                <a:latin typeface="楷体" panose="02010609060101010101" charset="-122"/>
                <a:ea typeface="楷体" panose="02010609060101010101" charset="-122"/>
                <a:cs typeface="楷体" panose="02010609060101010101" charset="-122"/>
                <a:sym typeface="+mn-ea"/>
              </a:rPr>
              <a:t>，他的</a:t>
            </a:r>
            <a:r>
              <a:rPr sz="2400" b="1" dirty="0">
                <a:solidFill>
                  <a:srgbClr val="FFFF00"/>
                </a:solidFill>
                <a:latin typeface="楷体" panose="02010609060101010101" charset="-122"/>
                <a:ea typeface="楷体" panose="02010609060101010101" charset="-122"/>
                <a:cs typeface="楷体" panose="02010609060101010101" charset="-122"/>
                <a:sym typeface="+mn-ea"/>
              </a:rPr>
              <a:t>敢医敢言</a:t>
            </a:r>
            <a:r>
              <a:rPr sz="2400" b="1" dirty="0">
                <a:solidFill>
                  <a:schemeClr val="bg1"/>
                </a:solidFill>
                <a:latin typeface="楷体" panose="02010609060101010101" charset="-122"/>
                <a:ea typeface="楷体" panose="02010609060101010101" charset="-122"/>
                <a:cs typeface="楷体" panose="02010609060101010101" charset="-122"/>
                <a:sym typeface="+mn-ea"/>
              </a:rPr>
              <a:t>成了</a:t>
            </a:r>
            <a:r>
              <a:rPr sz="2400" b="1" dirty="0">
                <a:solidFill>
                  <a:srgbClr val="FFFF00"/>
                </a:solidFill>
                <a:latin typeface="楷体" panose="02010609060101010101" charset="-122"/>
                <a:ea typeface="楷体" panose="02010609060101010101" charset="-122"/>
                <a:cs typeface="楷体" panose="02010609060101010101" charset="-122"/>
                <a:sym typeface="+mn-ea"/>
              </a:rPr>
              <a:t>“真话”和“良心”的代名词。</a:t>
            </a:r>
            <a:r>
              <a:rPr sz="2400" b="1" dirty="0">
                <a:solidFill>
                  <a:schemeClr val="bg1"/>
                </a:solidFill>
                <a:latin typeface="楷体" panose="02010609060101010101" charset="-122"/>
                <a:ea typeface="楷体" panose="02010609060101010101" charset="-122"/>
                <a:cs typeface="楷体" panose="02010609060101010101" charset="-122"/>
                <a:sym typeface="+mn-ea"/>
              </a:rPr>
              <a:t>帕斯卡曾说：</a:t>
            </a:r>
            <a:r>
              <a:rPr sz="2400" b="1" dirty="0">
                <a:solidFill>
                  <a:srgbClr val="FFFF00"/>
                </a:solidFill>
                <a:latin typeface="楷体" panose="02010609060101010101" charset="-122"/>
                <a:ea typeface="楷体" panose="02010609060101010101" charset="-122"/>
                <a:cs typeface="楷体" panose="02010609060101010101" charset="-122"/>
                <a:sym typeface="+mn-ea"/>
              </a:rPr>
              <a:t>“沉默是最大的迫害，圣者是从不缄默的。”</a:t>
            </a:r>
            <a:r>
              <a:rPr sz="2400" b="1" dirty="0">
                <a:solidFill>
                  <a:schemeClr val="bg1"/>
                </a:solidFill>
                <a:latin typeface="楷体" panose="02010609060101010101" charset="-122"/>
                <a:ea typeface="楷体" panose="02010609060101010101" charset="-122"/>
                <a:cs typeface="楷体" panose="02010609060101010101" charset="-122"/>
                <a:sym typeface="+mn-ea"/>
              </a:rPr>
              <a:t>而今病毒来袭，耄耋之年的钟南山再次出山，让人民服下这记定心丸，战役终将胜利。</a:t>
            </a:r>
            <a:endParaRPr lang="zh-CN" altLang="en-US" sz="4400" b="1" dirty="0">
              <a:solidFill>
                <a:schemeClr val="bg1"/>
              </a:solidFill>
              <a:latin typeface="楷体" panose="02010609060101010101" charset="-122"/>
              <a:ea typeface="楷体" panose="02010609060101010101" charset="-122"/>
              <a:cs typeface="楷体" panose="02010609060101010101" charset="-122"/>
              <a:sym typeface="+mn-ea"/>
            </a:endParaRPr>
          </a:p>
          <a:p>
            <a:pPr marL="0" indent="0" algn="l">
              <a:lnSpc>
                <a:spcPct val="140000"/>
              </a:lnSpc>
              <a:buNone/>
            </a:pPr>
            <a:endParaRPr lang="zh-CN" altLang="en-US" sz="4400" b="1" dirty="0">
              <a:ln w="12700" cmpd="sng">
                <a:solidFill>
                  <a:schemeClr val="accent4"/>
                </a:solidFill>
                <a:prstDash val="solid"/>
              </a:ln>
              <a:solidFill>
                <a:schemeClr val="bg1"/>
              </a:solidFill>
              <a:effectLst/>
              <a:latin typeface="楷体" panose="02010609060101010101" charset="-122"/>
              <a:ea typeface="楷体" panose="02010609060101010101" charset="-122"/>
              <a:cs typeface="楷体" panose="02010609060101010101" charset="-122"/>
              <a:sym typeface="+mn-ea"/>
            </a:endParaRPr>
          </a:p>
        </p:txBody>
      </p:sp>
      <p:sp>
        <p:nvSpPr>
          <p:cNvPr id="2" name="文本框 1"/>
          <p:cNvSpPr txBox="1"/>
          <p:nvPr/>
        </p:nvSpPr>
        <p:spPr>
          <a:xfrm>
            <a:off x="9543415" y="5747385"/>
            <a:ext cx="2049145" cy="521970"/>
          </a:xfrm>
          <a:prstGeom prst="rect">
            <a:avLst/>
          </a:prstGeom>
          <a:noFill/>
        </p:spPr>
        <p:txBody>
          <a:bodyPr wrap="square" rtlCol="0">
            <a:spAutoFit/>
          </a:bodyPr>
          <a:p>
            <a:r>
              <a:rPr lang="en-US" altLang="zh-CN" sz="2800" b="1">
                <a:solidFill>
                  <a:srgbClr val="FFFF00"/>
                </a:solidFill>
                <a:latin typeface="锦鲤本尊" charset="-122"/>
                <a:ea typeface="锦鲤本尊" charset="-122"/>
                <a:cs typeface="锦鲤本尊" charset="-122"/>
              </a:rPr>
              <a:t>2</a:t>
            </a:r>
            <a:r>
              <a:rPr lang="zh-CN" altLang="en-US" sz="2800" b="1">
                <a:solidFill>
                  <a:srgbClr val="FFFF00"/>
                </a:solidFill>
                <a:latin typeface="锦鲤本尊" charset="-122"/>
                <a:ea typeface="锦鲤本尊" charset="-122"/>
                <a:cs typeface="锦鲤本尊" charset="-122"/>
              </a:rPr>
              <a:t>班李昀致</a:t>
            </a:r>
            <a:endParaRPr lang="zh-CN" altLang="en-US" sz="2800" b="1">
              <a:solidFill>
                <a:srgbClr val="FFFF00"/>
              </a:solidFill>
              <a:latin typeface="锦鲤本尊" charset="-122"/>
              <a:ea typeface="锦鲤本尊" charset="-122"/>
              <a:cs typeface="锦鲤本尊"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14605"/>
            <a:ext cx="12344400" cy="6858000"/>
          </a:xfrm>
          <a:prstGeom prst="rect">
            <a:avLst/>
          </a:prstGeom>
        </p:spPr>
      </p:pic>
      <p:grpSp>
        <p:nvGrpSpPr>
          <p:cNvPr id="12" name="组合 11"/>
          <p:cNvGrpSpPr/>
          <p:nvPr/>
        </p:nvGrpSpPr>
        <p:grpSpPr>
          <a:xfrm>
            <a:off x="750467" y="742963"/>
            <a:ext cx="3989393" cy="521970"/>
            <a:chOff x="763914" y="595045"/>
            <a:chExt cx="3989393" cy="521970"/>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Arial" panose="020B0604020202020204"/>
                <a:ea typeface="微软雅黑" panose="020B0503020204020204" charset="-122"/>
                <a:cs typeface="+mn-cs"/>
                <a:sym typeface="Arial" panose="020B0604020202020204"/>
              </a:endParaRPr>
            </a:p>
          </p:txBody>
        </p:sp>
        <p:sp>
          <p:nvSpPr>
            <p:cNvPr id="15" name="文本框 14"/>
            <p:cNvSpPr txBox="1"/>
            <p:nvPr/>
          </p:nvSpPr>
          <p:spPr>
            <a:xfrm>
              <a:off x="1248107" y="595045"/>
              <a:ext cx="3505200" cy="521970"/>
            </a:xfrm>
            <a:prstGeom prst="rect">
              <a:avLst/>
            </a:prstGeom>
            <a:noFill/>
          </p:spPr>
          <p:txBody>
            <a:bodyPr wrap="square" rtlCol="0">
              <a:spAutoFit/>
            </a:bodyPr>
            <a:lstStyle/>
            <a:p>
              <a:r>
                <a:rPr lang="zh-CN" altLang="en-US" sz="2800" dirty="0">
                  <a:solidFill>
                    <a:srgbClr val="FFC000"/>
                  </a:solidFill>
                  <a:latin typeface="锐字驰黑武汉N95 中粗" panose="02020300000000000000" charset="-122"/>
                  <a:ea typeface="锐字驰黑武汉N95 中粗" panose="02020300000000000000" charset="-122"/>
                </a:rPr>
                <a:t>问题呈现</a:t>
              </a:r>
              <a:endParaRPr lang="zh-CN" altLang="en-US" sz="2800" dirty="0">
                <a:solidFill>
                  <a:srgbClr val="FFC000"/>
                </a:solidFill>
                <a:latin typeface="锐字驰黑武汉N95 中粗" panose="02020300000000000000" charset="-122"/>
                <a:ea typeface="锐字驰黑武汉N95 中粗" panose="02020300000000000000" charset="-122"/>
              </a:endParaRPr>
            </a:p>
          </p:txBody>
        </p:sp>
      </p:grpSp>
      <p:grpSp>
        <p:nvGrpSpPr>
          <p:cNvPr id="7" name="组合 6"/>
          <p:cNvGrpSpPr/>
          <p:nvPr/>
        </p:nvGrpSpPr>
        <p:grpSpPr>
          <a:xfrm rot="0">
            <a:off x="2174240" y="1824355"/>
            <a:ext cx="7319645" cy="3167380"/>
            <a:chOff x="2250130" y="2301042"/>
            <a:chExt cx="13787740" cy="5966658"/>
          </a:xfrm>
        </p:grpSpPr>
        <p:grpSp>
          <p:nvGrpSpPr>
            <p:cNvPr id="8" name="Group 77"/>
            <p:cNvGrpSpPr/>
            <p:nvPr/>
          </p:nvGrpSpPr>
          <p:grpSpPr>
            <a:xfrm>
              <a:off x="3813461" y="2679063"/>
              <a:ext cx="5947285" cy="599042"/>
              <a:chOff x="3744290" y="2817738"/>
              <a:chExt cx="5947285" cy="599042"/>
            </a:xfrm>
          </p:grpSpPr>
          <p:cxnSp>
            <p:nvCxnSpPr>
              <p:cNvPr id="45" name="Straight Connector 56"/>
              <p:cNvCxnSpPr/>
              <p:nvPr/>
            </p:nvCxnSpPr>
            <p:spPr>
              <a:xfrm>
                <a:off x="4000518" y="3114918"/>
                <a:ext cx="5691057" cy="0"/>
              </a:xfrm>
              <a:prstGeom prst="line">
                <a:avLst/>
              </a:prstGeom>
              <a:ln w="63500">
                <a:solidFill>
                  <a:srgbClr val="D1923E"/>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46" name="Group 73"/>
              <p:cNvGrpSpPr/>
              <p:nvPr/>
            </p:nvGrpSpPr>
            <p:grpSpPr>
              <a:xfrm>
                <a:off x="3744290" y="2817738"/>
                <a:ext cx="862662" cy="599042"/>
                <a:chOff x="3101340" y="3275882"/>
                <a:chExt cx="862662" cy="599042"/>
              </a:xfrm>
            </p:grpSpPr>
            <p:grpSp>
              <p:nvGrpSpPr>
                <p:cNvPr id="47" name="Group 68"/>
                <p:cNvGrpSpPr/>
                <p:nvPr/>
              </p:nvGrpSpPr>
              <p:grpSpPr>
                <a:xfrm>
                  <a:off x="3101340" y="3275882"/>
                  <a:ext cx="862662" cy="297180"/>
                  <a:chOff x="3101340" y="3208020"/>
                  <a:chExt cx="862662" cy="297180"/>
                </a:xfrm>
              </p:grpSpPr>
              <p:cxnSp>
                <p:nvCxnSpPr>
                  <p:cNvPr id="52" name="Straight Connector 65"/>
                  <p:cNvCxnSpPr/>
                  <p:nvPr/>
                </p:nvCxnSpPr>
                <p:spPr>
                  <a:xfrm>
                    <a:off x="3101340" y="3208020"/>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66"/>
                  <p:cNvCxnSpPr/>
                  <p:nvPr/>
                </p:nvCxnSpPr>
                <p:spPr>
                  <a:xfrm>
                    <a:off x="3384081" y="3208020"/>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67"/>
                  <p:cNvCxnSpPr/>
                  <p:nvPr/>
                </p:nvCxnSpPr>
                <p:spPr>
                  <a:xfrm>
                    <a:off x="3666822" y="3208020"/>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8" name="Group 69"/>
                <p:cNvGrpSpPr/>
                <p:nvPr/>
              </p:nvGrpSpPr>
              <p:grpSpPr>
                <a:xfrm flipH="1">
                  <a:off x="3101340" y="3577744"/>
                  <a:ext cx="862662" cy="297180"/>
                  <a:chOff x="3101340" y="3200877"/>
                  <a:chExt cx="862662" cy="297180"/>
                </a:xfrm>
              </p:grpSpPr>
              <p:cxnSp>
                <p:nvCxnSpPr>
                  <p:cNvPr id="49" name="Straight Connector 70"/>
                  <p:cNvCxnSpPr/>
                  <p:nvPr/>
                </p:nvCxnSpPr>
                <p:spPr>
                  <a:xfrm>
                    <a:off x="3101340" y="3200877"/>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71"/>
                  <p:cNvCxnSpPr/>
                  <p:nvPr/>
                </p:nvCxnSpPr>
                <p:spPr>
                  <a:xfrm>
                    <a:off x="3384081" y="3200877"/>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72"/>
                  <p:cNvCxnSpPr/>
                  <p:nvPr/>
                </p:nvCxnSpPr>
                <p:spPr>
                  <a:xfrm>
                    <a:off x="3666822" y="3200877"/>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grpSp>
          <p:nvGrpSpPr>
            <p:cNvPr id="9" name="Group 78"/>
            <p:cNvGrpSpPr/>
            <p:nvPr/>
          </p:nvGrpSpPr>
          <p:grpSpPr>
            <a:xfrm>
              <a:off x="2250130" y="4984872"/>
              <a:ext cx="5947285" cy="599042"/>
              <a:chOff x="3744290" y="2817738"/>
              <a:chExt cx="5947285" cy="599042"/>
            </a:xfrm>
          </p:grpSpPr>
          <p:cxnSp>
            <p:nvCxnSpPr>
              <p:cNvPr id="35" name="Straight Connector 79"/>
              <p:cNvCxnSpPr/>
              <p:nvPr/>
            </p:nvCxnSpPr>
            <p:spPr>
              <a:xfrm>
                <a:off x="4000518" y="3114918"/>
                <a:ext cx="5691057" cy="0"/>
              </a:xfrm>
              <a:prstGeom prst="line">
                <a:avLst/>
              </a:prstGeom>
              <a:ln w="63500">
                <a:solidFill>
                  <a:srgbClr val="D1923E"/>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36" name="Group 82"/>
              <p:cNvGrpSpPr/>
              <p:nvPr/>
            </p:nvGrpSpPr>
            <p:grpSpPr>
              <a:xfrm>
                <a:off x="3744290" y="2817738"/>
                <a:ext cx="862662" cy="599042"/>
                <a:chOff x="3101340" y="3275882"/>
                <a:chExt cx="862662" cy="599042"/>
              </a:xfrm>
            </p:grpSpPr>
            <p:grpSp>
              <p:nvGrpSpPr>
                <p:cNvPr id="37" name="Group 83"/>
                <p:cNvGrpSpPr/>
                <p:nvPr/>
              </p:nvGrpSpPr>
              <p:grpSpPr>
                <a:xfrm>
                  <a:off x="3101340" y="3275882"/>
                  <a:ext cx="862662" cy="297180"/>
                  <a:chOff x="3101340" y="3208020"/>
                  <a:chExt cx="862662" cy="297180"/>
                </a:xfrm>
              </p:grpSpPr>
              <p:cxnSp>
                <p:nvCxnSpPr>
                  <p:cNvPr id="42" name="Straight Connector 88"/>
                  <p:cNvCxnSpPr/>
                  <p:nvPr/>
                </p:nvCxnSpPr>
                <p:spPr>
                  <a:xfrm>
                    <a:off x="3101340" y="3208020"/>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89"/>
                  <p:cNvCxnSpPr/>
                  <p:nvPr/>
                </p:nvCxnSpPr>
                <p:spPr>
                  <a:xfrm>
                    <a:off x="3384081" y="3208020"/>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90"/>
                  <p:cNvCxnSpPr/>
                  <p:nvPr/>
                </p:nvCxnSpPr>
                <p:spPr>
                  <a:xfrm>
                    <a:off x="3666822" y="3208020"/>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8" name="Group 84"/>
                <p:cNvGrpSpPr/>
                <p:nvPr/>
              </p:nvGrpSpPr>
              <p:grpSpPr>
                <a:xfrm flipH="1">
                  <a:off x="3101340" y="3577744"/>
                  <a:ext cx="862662" cy="297180"/>
                  <a:chOff x="3101340" y="3200877"/>
                  <a:chExt cx="862662" cy="297180"/>
                </a:xfrm>
              </p:grpSpPr>
              <p:cxnSp>
                <p:nvCxnSpPr>
                  <p:cNvPr id="39" name="Straight Connector 85"/>
                  <p:cNvCxnSpPr/>
                  <p:nvPr/>
                </p:nvCxnSpPr>
                <p:spPr>
                  <a:xfrm>
                    <a:off x="3101340" y="3200877"/>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86"/>
                  <p:cNvCxnSpPr/>
                  <p:nvPr/>
                </p:nvCxnSpPr>
                <p:spPr>
                  <a:xfrm>
                    <a:off x="3384081" y="3200877"/>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87"/>
                  <p:cNvCxnSpPr/>
                  <p:nvPr/>
                </p:nvCxnSpPr>
                <p:spPr>
                  <a:xfrm>
                    <a:off x="3666822" y="3200877"/>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grpSp>
          <p:nvGrpSpPr>
            <p:cNvPr id="10" name="Group 91"/>
            <p:cNvGrpSpPr/>
            <p:nvPr/>
          </p:nvGrpSpPr>
          <p:grpSpPr>
            <a:xfrm>
              <a:off x="3813461" y="7290680"/>
              <a:ext cx="5947285" cy="599042"/>
              <a:chOff x="3744290" y="2817738"/>
              <a:chExt cx="5947285" cy="599042"/>
            </a:xfrm>
          </p:grpSpPr>
          <p:cxnSp>
            <p:nvCxnSpPr>
              <p:cNvPr id="25" name="Straight Connector 92"/>
              <p:cNvCxnSpPr/>
              <p:nvPr/>
            </p:nvCxnSpPr>
            <p:spPr>
              <a:xfrm>
                <a:off x="4000518" y="3114918"/>
                <a:ext cx="5691057" cy="0"/>
              </a:xfrm>
              <a:prstGeom prst="line">
                <a:avLst/>
              </a:prstGeom>
              <a:ln w="63500">
                <a:solidFill>
                  <a:srgbClr val="D1923E"/>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26" name="Group 95"/>
              <p:cNvGrpSpPr/>
              <p:nvPr/>
            </p:nvGrpSpPr>
            <p:grpSpPr>
              <a:xfrm>
                <a:off x="3744290" y="2817738"/>
                <a:ext cx="862662" cy="599042"/>
                <a:chOff x="3101340" y="3275882"/>
                <a:chExt cx="862662" cy="599042"/>
              </a:xfrm>
            </p:grpSpPr>
            <p:grpSp>
              <p:nvGrpSpPr>
                <p:cNvPr id="27" name="Group 96"/>
                <p:cNvGrpSpPr/>
                <p:nvPr/>
              </p:nvGrpSpPr>
              <p:grpSpPr>
                <a:xfrm>
                  <a:off x="3101340" y="3275882"/>
                  <a:ext cx="862662" cy="297180"/>
                  <a:chOff x="3101340" y="3208020"/>
                  <a:chExt cx="862662" cy="297180"/>
                </a:xfrm>
              </p:grpSpPr>
              <p:cxnSp>
                <p:nvCxnSpPr>
                  <p:cNvPr id="32" name="Straight Connector 101"/>
                  <p:cNvCxnSpPr/>
                  <p:nvPr/>
                </p:nvCxnSpPr>
                <p:spPr>
                  <a:xfrm>
                    <a:off x="3101340" y="3208020"/>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102"/>
                  <p:cNvCxnSpPr/>
                  <p:nvPr/>
                </p:nvCxnSpPr>
                <p:spPr>
                  <a:xfrm>
                    <a:off x="3384081" y="3208020"/>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103"/>
                  <p:cNvCxnSpPr/>
                  <p:nvPr/>
                </p:nvCxnSpPr>
                <p:spPr>
                  <a:xfrm>
                    <a:off x="3666822" y="3208020"/>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 name="Group 97"/>
                <p:cNvGrpSpPr/>
                <p:nvPr/>
              </p:nvGrpSpPr>
              <p:grpSpPr>
                <a:xfrm flipH="1">
                  <a:off x="3101340" y="3577744"/>
                  <a:ext cx="862662" cy="297180"/>
                  <a:chOff x="3101340" y="3200877"/>
                  <a:chExt cx="862662" cy="297180"/>
                </a:xfrm>
              </p:grpSpPr>
              <p:cxnSp>
                <p:nvCxnSpPr>
                  <p:cNvPr id="29" name="Straight Connector 98"/>
                  <p:cNvCxnSpPr/>
                  <p:nvPr/>
                </p:nvCxnSpPr>
                <p:spPr>
                  <a:xfrm>
                    <a:off x="3101340" y="3200877"/>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99"/>
                  <p:cNvCxnSpPr/>
                  <p:nvPr/>
                </p:nvCxnSpPr>
                <p:spPr>
                  <a:xfrm>
                    <a:off x="3384081" y="3200877"/>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100"/>
                  <p:cNvCxnSpPr/>
                  <p:nvPr/>
                </p:nvCxnSpPr>
                <p:spPr>
                  <a:xfrm>
                    <a:off x="3666822" y="3200877"/>
                    <a:ext cx="297180" cy="297180"/>
                  </a:xfrm>
                  <a:prstGeom prst="line">
                    <a:avLst/>
                  </a:prstGeom>
                  <a:ln w="63500">
                    <a:solidFill>
                      <a:srgbClr val="D1923E"/>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grpSp>
          <p:nvGrpSpPr>
            <p:cNvPr id="11" name="Group 4"/>
            <p:cNvGrpSpPr/>
            <p:nvPr/>
          </p:nvGrpSpPr>
          <p:grpSpPr>
            <a:xfrm>
              <a:off x="10071212" y="2301042"/>
              <a:ext cx="5966658" cy="5966658"/>
              <a:chOff x="4332829" y="2081010"/>
              <a:chExt cx="3540552" cy="3540552"/>
            </a:xfrm>
            <a:effectLst/>
          </p:grpSpPr>
          <p:sp>
            <p:nvSpPr>
              <p:cNvPr id="16" name="Овал 26"/>
              <p:cNvSpPr/>
              <p:nvPr/>
            </p:nvSpPr>
            <p:spPr>
              <a:xfrm>
                <a:off x="4481338" y="2215982"/>
                <a:ext cx="3240000" cy="3240000"/>
              </a:xfrm>
              <a:prstGeom prst="ellipse">
                <a:avLst/>
              </a:prstGeom>
              <a:solidFill>
                <a:schemeClr val="tx1"/>
              </a:solidFill>
              <a:ln w="190500">
                <a:solidFill>
                  <a:srgbClr val="D192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1660"/>
              </a:p>
            </p:txBody>
          </p:sp>
          <p:sp>
            <p:nvSpPr>
              <p:cNvPr id="17" name="Овал 25"/>
              <p:cNvSpPr/>
              <p:nvPr/>
            </p:nvSpPr>
            <p:spPr>
              <a:xfrm>
                <a:off x="5207536" y="2957989"/>
                <a:ext cx="1800000" cy="1800000"/>
              </a:xfrm>
              <a:prstGeom prst="ellipse">
                <a:avLst/>
              </a:prstGeom>
              <a:solidFill>
                <a:schemeClr val="tx1"/>
              </a:solidFill>
              <a:ln w="127000">
                <a:solidFill>
                  <a:srgbClr val="D192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1660"/>
              </a:p>
            </p:txBody>
          </p:sp>
          <p:grpSp>
            <p:nvGrpSpPr>
              <p:cNvPr id="18" name="Группа 10"/>
              <p:cNvGrpSpPr/>
              <p:nvPr/>
            </p:nvGrpSpPr>
            <p:grpSpPr>
              <a:xfrm>
                <a:off x="6024281" y="2081010"/>
                <a:ext cx="152400" cy="3540552"/>
                <a:chOff x="8954096" y="1782607"/>
                <a:chExt cx="152400" cy="3540552"/>
              </a:xfrm>
              <a:solidFill>
                <a:srgbClr val="556371"/>
              </a:solidFill>
            </p:grpSpPr>
            <p:sp>
              <p:nvSpPr>
                <p:cNvPr id="23" name="Скругленный прямоугольник 9"/>
                <p:cNvSpPr/>
                <p:nvPr/>
              </p:nvSpPr>
              <p:spPr>
                <a:xfrm>
                  <a:off x="8954096" y="1782607"/>
                  <a:ext cx="152400" cy="1348482"/>
                </a:xfrm>
                <a:prstGeom prst="roundRect">
                  <a:avLst/>
                </a:prstGeom>
                <a:solidFill>
                  <a:schemeClr val="tx1">
                    <a:lumMod val="20000"/>
                    <a:lumOff val="80000"/>
                  </a:schemeClr>
                </a:solidFill>
                <a:ln w="1270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1660"/>
                </a:p>
              </p:txBody>
            </p:sp>
            <p:sp>
              <p:nvSpPr>
                <p:cNvPr id="24" name="Скругленный прямоугольник 41"/>
                <p:cNvSpPr/>
                <p:nvPr/>
              </p:nvSpPr>
              <p:spPr>
                <a:xfrm>
                  <a:off x="8954096" y="3974677"/>
                  <a:ext cx="152400" cy="1348482"/>
                </a:xfrm>
                <a:prstGeom prst="roundRect">
                  <a:avLst/>
                </a:prstGeom>
                <a:solidFill>
                  <a:schemeClr val="tx1">
                    <a:lumMod val="20000"/>
                    <a:lumOff val="80000"/>
                  </a:schemeClr>
                </a:solidFill>
                <a:ln w="1270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1660"/>
                </a:p>
              </p:txBody>
            </p:sp>
          </p:grpSp>
          <p:grpSp>
            <p:nvGrpSpPr>
              <p:cNvPr id="19" name="Группа 42"/>
              <p:cNvGrpSpPr/>
              <p:nvPr/>
            </p:nvGrpSpPr>
            <p:grpSpPr>
              <a:xfrm rot="5400000">
                <a:off x="6026905" y="2081010"/>
                <a:ext cx="152400" cy="3540552"/>
                <a:chOff x="8954096" y="1782607"/>
                <a:chExt cx="152400" cy="3540552"/>
              </a:xfrm>
              <a:solidFill>
                <a:srgbClr val="556371"/>
              </a:solidFill>
            </p:grpSpPr>
            <p:sp>
              <p:nvSpPr>
                <p:cNvPr id="21" name="Скругленный прямоугольник 43"/>
                <p:cNvSpPr/>
                <p:nvPr/>
              </p:nvSpPr>
              <p:spPr>
                <a:xfrm>
                  <a:off x="8954096" y="1782607"/>
                  <a:ext cx="152400" cy="1348482"/>
                </a:xfrm>
                <a:prstGeom prst="roundRect">
                  <a:avLst/>
                </a:prstGeom>
                <a:solidFill>
                  <a:schemeClr val="tx1">
                    <a:lumMod val="20000"/>
                    <a:lumOff val="80000"/>
                  </a:schemeClr>
                </a:solidFill>
                <a:ln w="1270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1660"/>
                </a:p>
              </p:txBody>
            </p:sp>
            <p:sp>
              <p:nvSpPr>
                <p:cNvPr id="22" name="Скругленный прямоугольник 44"/>
                <p:cNvSpPr/>
                <p:nvPr/>
              </p:nvSpPr>
              <p:spPr>
                <a:xfrm>
                  <a:off x="8954096" y="3974677"/>
                  <a:ext cx="152400" cy="1348482"/>
                </a:xfrm>
                <a:prstGeom prst="roundRect">
                  <a:avLst/>
                </a:prstGeom>
                <a:solidFill>
                  <a:schemeClr val="tx1">
                    <a:lumMod val="20000"/>
                    <a:lumOff val="80000"/>
                  </a:schemeClr>
                </a:solidFill>
                <a:ln w="1270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1660"/>
                </a:p>
              </p:txBody>
            </p:sp>
          </p:grpSp>
          <p:sp>
            <p:nvSpPr>
              <p:cNvPr id="20" name="Oval 9"/>
              <p:cNvSpPr/>
              <p:nvPr/>
            </p:nvSpPr>
            <p:spPr>
              <a:xfrm>
                <a:off x="5459226" y="3544545"/>
                <a:ext cx="1260542" cy="626722"/>
              </a:xfrm>
              <a:prstGeom prst="ellipse">
                <a:avLst/>
              </a:prstGeom>
              <a:gradFill>
                <a:gsLst>
                  <a:gs pos="0">
                    <a:srgbClr val="F4EFBC"/>
                  </a:gs>
                  <a:gs pos="100000">
                    <a:srgbClr val="EFE79B"/>
                  </a:gs>
                </a:gsLst>
                <a:lin scaled="1"/>
              </a:gradFill>
              <a:ln>
                <a:solidFill>
                  <a:srgbClr val="D192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uk-UA" sz="1660" b="1">
                    <a:solidFill>
                      <a:srgbClr val="FF0000"/>
                    </a:solidFill>
                    <a:latin typeface="锐字驰黑武汉N95 中粗" panose="02020300000000000000" charset="-122"/>
                    <a:ea typeface="锐字驰黑武汉N95 中粗" panose="02020300000000000000" charset="-122"/>
                  </a:rPr>
                  <a:t>中心论点</a:t>
                </a:r>
                <a:endParaRPr lang="zh-CN" altLang="uk-UA" sz="1660" b="1">
                  <a:solidFill>
                    <a:srgbClr val="FF0000"/>
                  </a:solidFill>
                  <a:latin typeface="锐字驰黑武汉N95 中粗" panose="02020300000000000000" charset="-122"/>
                  <a:ea typeface="锐字驰黑武汉N95 中粗" panose="02020300000000000000" charset="-122"/>
                </a:endParaRPr>
              </a:p>
            </p:txBody>
          </p:sp>
        </p:grpSp>
      </p:grpSp>
      <p:sp>
        <p:nvSpPr>
          <p:cNvPr id="3" name="Text Placeholder 32"/>
          <p:cNvSpPr txBox="1"/>
          <p:nvPr/>
        </p:nvSpPr>
        <p:spPr>
          <a:xfrm>
            <a:off x="4577417" y="1322237"/>
            <a:ext cx="1347470" cy="84264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2400" b="1" dirty="0">
                <a:solidFill>
                  <a:srgbClr val="FFFF00"/>
                </a:solidFill>
                <a:latin typeface="兰米中简黑" panose="02000503000000000000" charset="-122"/>
                <a:ea typeface="兰米中简黑" panose="02000503000000000000" charset="-122"/>
              </a:rPr>
              <a:t>跑题</a:t>
            </a:r>
            <a:endParaRPr lang="zh-CN" altLang="en-US" sz="2400" b="1" dirty="0">
              <a:solidFill>
                <a:srgbClr val="FFFF00"/>
              </a:solidFill>
              <a:latin typeface="兰米中简黑" panose="02000503000000000000" charset="-122"/>
              <a:ea typeface="兰米中简黑" panose="02000503000000000000" charset="-122"/>
            </a:endParaRPr>
          </a:p>
          <a:p>
            <a:pPr marL="0" indent="0" algn="l">
              <a:lnSpc>
                <a:spcPct val="100000"/>
              </a:lnSpc>
              <a:buNone/>
            </a:pPr>
            <a:r>
              <a:rPr lang="zh-CN" altLang="en-US" sz="2400" b="1" dirty="0">
                <a:solidFill>
                  <a:srgbClr val="FFFF00"/>
                </a:solidFill>
                <a:latin typeface="兰米中简黑" panose="02000503000000000000" charset="-122"/>
                <a:ea typeface="兰米中简黑" panose="02000503000000000000" charset="-122"/>
              </a:rPr>
              <a:t>偏题</a:t>
            </a:r>
            <a:endParaRPr lang="zh-CN" altLang="en-US" sz="2400" b="1" dirty="0">
              <a:solidFill>
                <a:srgbClr val="FFFF00"/>
              </a:solidFill>
              <a:latin typeface="兰米中简黑" panose="02000503000000000000" charset="-122"/>
              <a:ea typeface="兰米中简黑" panose="02000503000000000000" charset="-122"/>
            </a:endParaRPr>
          </a:p>
        </p:txBody>
      </p:sp>
      <p:sp>
        <p:nvSpPr>
          <p:cNvPr id="5" name="Text Placeholder 32"/>
          <p:cNvSpPr txBox="1"/>
          <p:nvPr/>
        </p:nvSpPr>
        <p:spPr>
          <a:xfrm>
            <a:off x="4305002" y="3786037"/>
            <a:ext cx="1347470" cy="84264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2400" b="1" dirty="0">
                <a:solidFill>
                  <a:srgbClr val="FFFF00"/>
                </a:solidFill>
                <a:latin typeface="兰米中简黑" panose="02000503000000000000" charset="-122"/>
                <a:ea typeface="兰米中简黑" panose="02000503000000000000" charset="-122"/>
              </a:rPr>
              <a:t>大而空</a:t>
            </a:r>
            <a:endParaRPr lang="zh-CN" altLang="en-US" sz="2400" b="1" dirty="0">
              <a:solidFill>
                <a:srgbClr val="FFFF00"/>
              </a:solidFill>
              <a:latin typeface="兰米中简黑" panose="02000503000000000000" charset="-122"/>
              <a:ea typeface="兰米中简黑" panose="02000503000000000000" charset="-122"/>
            </a:endParaRPr>
          </a:p>
          <a:p>
            <a:pPr marL="0" indent="0" algn="l">
              <a:lnSpc>
                <a:spcPct val="100000"/>
              </a:lnSpc>
              <a:buNone/>
            </a:pPr>
            <a:r>
              <a:rPr lang="zh-CN" altLang="en-US" sz="2400" b="1" dirty="0">
                <a:solidFill>
                  <a:srgbClr val="FFFF00"/>
                </a:solidFill>
                <a:latin typeface="兰米中简黑" panose="02000503000000000000" charset="-122"/>
                <a:ea typeface="兰米中简黑" panose="02000503000000000000" charset="-122"/>
              </a:rPr>
              <a:t>主观臆断</a:t>
            </a:r>
            <a:endParaRPr lang="zh-CN" altLang="en-US" sz="2400" b="1" dirty="0">
              <a:solidFill>
                <a:srgbClr val="FFFF00"/>
              </a:solidFill>
              <a:latin typeface="兰米中简黑" panose="02000503000000000000" charset="-122"/>
              <a:ea typeface="兰米中简黑" panose="02000503000000000000" charset="-122"/>
            </a:endParaRPr>
          </a:p>
        </p:txBody>
      </p:sp>
      <p:sp>
        <p:nvSpPr>
          <p:cNvPr id="6" name="Text Placeholder 32"/>
          <p:cNvSpPr txBox="1"/>
          <p:nvPr/>
        </p:nvSpPr>
        <p:spPr>
          <a:xfrm>
            <a:off x="3311227" y="2573822"/>
            <a:ext cx="1347470" cy="84264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00000"/>
              </a:lnSpc>
              <a:buNone/>
            </a:pPr>
            <a:r>
              <a:rPr lang="zh-CN" altLang="en-US" sz="2400" b="1" dirty="0">
                <a:solidFill>
                  <a:srgbClr val="FFFF00"/>
                </a:solidFill>
                <a:latin typeface="兰米中简黑" panose="02000503000000000000" charset="-122"/>
                <a:ea typeface="兰米中简黑" panose="02000503000000000000" charset="-122"/>
              </a:rPr>
              <a:t>中心多</a:t>
            </a:r>
            <a:endParaRPr lang="zh-CN" altLang="en-US" sz="2400" b="1" dirty="0">
              <a:solidFill>
                <a:srgbClr val="FFFF00"/>
              </a:solidFill>
              <a:latin typeface="兰米中简黑" panose="02000503000000000000" charset="-122"/>
              <a:ea typeface="兰米中简黑" panose="02000503000000000000" charset="-122"/>
            </a:endParaRPr>
          </a:p>
          <a:p>
            <a:pPr marL="0" indent="0" algn="l">
              <a:lnSpc>
                <a:spcPct val="100000"/>
              </a:lnSpc>
              <a:buNone/>
            </a:pPr>
            <a:r>
              <a:rPr lang="zh-CN" altLang="en-US" sz="2400" b="1" dirty="0">
                <a:solidFill>
                  <a:srgbClr val="FFFF00"/>
                </a:solidFill>
                <a:latin typeface="兰米中简黑" panose="02000503000000000000" charset="-122"/>
                <a:ea typeface="兰米中简黑" panose="02000503000000000000" charset="-122"/>
              </a:rPr>
              <a:t>主题散</a:t>
            </a:r>
            <a:endParaRPr lang="zh-CN" altLang="en-US" sz="2400" b="1" dirty="0">
              <a:solidFill>
                <a:srgbClr val="FFFF00"/>
              </a:solidFill>
              <a:latin typeface="兰米中简黑" panose="02000503000000000000" charset="-122"/>
              <a:ea typeface="兰米中简黑" panose="02000503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18415"/>
            <a:ext cx="12344400" cy="6858000"/>
          </a:xfrm>
          <a:prstGeom prst="rect">
            <a:avLst/>
          </a:prstGeom>
        </p:spPr>
      </p:pic>
      <p:grpSp>
        <p:nvGrpSpPr>
          <p:cNvPr id="12" name="组合 11"/>
          <p:cNvGrpSpPr/>
          <p:nvPr/>
        </p:nvGrpSpPr>
        <p:grpSpPr>
          <a:xfrm>
            <a:off x="383437" y="715023"/>
            <a:ext cx="6034093" cy="676752"/>
            <a:chOff x="763914" y="595045"/>
            <a:chExt cx="6034093" cy="676752"/>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rgbClr val="FFC0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sz="3600" b="1" dirty="0">
                  <a:solidFill>
                    <a:srgbClr val="FFC000"/>
                  </a:solidFill>
                  <a:latin typeface="锦鲤本尊" charset="-122"/>
                  <a:ea typeface="锦鲤本尊" charset="-122"/>
                </a:rPr>
                <a:t>观点表达的要求</a:t>
              </a:r>
              <a:endParaRPr lang="zh-CN" altLang="en-US" sz="3600" b="1" dirty="0">
                <a:solidFill>
                  <a:srgbClr val="FFC000"/>
                </a:solidFill>
                <a:latin typeface="锦鲤本尊" charset="-122"/>
                <a:ea typeface="锦鲤本尊" charset="-122"/>
              </a:endParaRPr>
            </a:p>
          </p:txBody>
        </p:sp>
        <p:sp>
          <p:nvSpPr>
            <p:cNvPr id="15" name="文本框 14"/>
            <p:cNvSpPr txBox="1"/>
            <p:nvPr/>
          </p:nvSpPr>
          <p:spPr>
            <a:xfrm>
              <a:off x="943307" y="812850"/>
              <a:ext cx="3505200" cy="368300"/>
            </a:xfrm>
            <a:prstGeom prst="rect">
              <a:avLst/>
            </a:prstGeom>
            <a:noFill/>
          </p:spPr>
          <p:txBody>
            <a:bodyPr wrap="square" rtlCol="0">
              <a:spAutoFit/>
            </a:bodyPr>
            <a:lstStyle/>
            <a:p>
              <a:endParaRPr lang="en-US" altLang="zh-CN" b="1" dirty="0">
                <a:solidFill>
                  <a:srgbClr val="FFC000"/>
                </a:solidFill>
                <a:latin typeface="微软雅黑" panose="020B0503020204020204" charset="-122"/>
                <a:ea typeface="微软雅黑" panose="020B0503020204020204" charset="-122"/>
              </a:endParaRPr>
            </a:p>
          </p:txBody>
        </p:sp>
      </p:grpSp>
      <p:sp>
        <p:nvSpPr>
          <p:cNvPr id="11" name="Text Placeholder 32"/>
          <p:cNvSpPr txBox="1"/>
          <p:nvPr/>
        </p:nvSpPr>
        <p:spPr>
          <a:xfrm>
            <a:off x="2939415" y="1892300"/>
            <a:ext cx="4681220" cy="3728085"/>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70000"/>
              </a:lnSpc>
              <a:buNone/>
            </a:pPr>
            <a:r>
              <a:rPr lang="en-US" altLang="zh-CN" sz="3600" b="1" dirty="0">
                <a:solidFill>
                  <a:srgbClr val="FFFF00"/>
                </a:solidFill>
                <a:latin typeface="锦鲤本尊" charset="-122"/>
                <a:ea typeface="锦鲤本尊" charset="-122"/>
                <a:sym typeface="+mn-ea"/>
              </a:rPr>
              <a:t>1 </a:t>
            </a:r>
            <a:r>
              <a:rPr lang="zh-CN" altLang="en-US" sz="3600" b="1" dirty="0">
                <a:solidFill>
                  <a:srgbClr val="FFFF00"/>
                </a:solidFill>
                <a:latin typeface="锦鲤本尊" charset="-122"/>
                <a:ea typeface="锦鲤本尊" charset="-122"/>
                <a:sym typeface="+mn-ea"/>
              </a:rPr>
              <a:t>态度鲜明、</a:t>
            </a:r>
            <a:r>
              <a:rPr lang="zh-CN" altLang="en-US" sz="3600" b="1" dirty="0">
                <a:solidFill>
                  <a:srgbClr val="FFFF00"/>
                </a:solidFill>
                <a:latin typeface="锦鲤本尊" charset="-122"/>
                <a:ea typeface="锦鲤本尊" charset="-122"/>
                <a:sym typeface="+mn-ea"/>
              </a:rPr>
              <a:t>表意完整</a:t>
            </a:r>
            <a:endParaRPr lang="zh-CN" altLang="en-US" sz="3600" b="1" dirty="0">
              <a:solidFill>
                <a:srgbClr val="FFFF00"/>
              </a:solidFill>
              <a:latin typeface="锦鲤本尊" charset="-122"/>
              <a:ea typeface="锦鲤本尊" charset="-122"/>
              <a:sym typeface="+mn-ea"/>
            </a:endParaRPr>
          </a:p>
          <a:p>
            <a:pPr marL="0" indent="0" algn="l">
              <a:lnSpc>
                <a:spcPct val="170000"/>
              </a:lnSpc>
              <a:buNone/>
            </a:pPr>
            <a:r>
              <a:rPr lang="en-US" altLang="zh-CN" sz="3600" b="1" dirty="0">
                <a:solidFill>
                  <a:srgbClr val="FFFF00"/>
                </a:solidFill>
                <a:latin typeface="锦鲤本尊" charset="-122"/>
                <a:ea typeface="锦鲤本尊" charset="-122"/>
                <a:sym typeface="+mn-ea"/>
              </a:rPr>
              <a:t>2 </a:t>
            </a:r>
            <a:r>
              <a:rPr lang="zh-CN" altLang="en-US" sz="3600" b="1" dirty="0">
                <a:solidFill>
                  <a:srgbClr val="FFFF00"/>
                </a:solidFill>
                <a:latin typeface="锦鲤本尊" charset="-122"/>
                <a:ea typeface="锦鲤本尊" charset="-122"/>
                <a:sym typeface="+mn-ea"/>
              </a:rPr>
              <a:t>针对性强、见解启发</a:t>
            </a:r>
            <a:endParaRPr lang="zh-CN" altLang="en-US" sz="3600" b="1" dirty="0">
              <a:solidFill>
                <a:srgbClr val="FFFF00"/>
              </a:solidFill>
              <a:latin typeface="锦鲤本尊" charset="-122"/>
              <a:ea typeface="锦鲤本尊" charset="-122"/>
              <a:sym typeface="+mn-ea"/>
            </a:endParaRPr>
          </a:p>
          <a:p>
            <a:pPr marL="0" indent="0" algn="l">
              <a:lnSpc>
                <a:spcPct val="170000"/>
              </a:lnSpc>
              <a:buNone/>
            </a:pPr>
            <a:r>
              <a:rPr lang="en-US" altLang="zh-CN" sz="3600" b="1" dirty="0">
                <a:solidFill>
                  <a:srgbClr val="FFFF00"/>
                </a:solidFill>
                <a:latin typeface="锦鲤本尊" charset="-122"/>
                <a:ea typeface="锦鲤本尊" charset="-122"/>
                <a:sym typeface="+mn-ea"/>
              </a:rPr>
              <a:t>3 </a:t>
            </a:r>
            <a:r>
              <a:rPr lang="zh-CN" altLang="en-US" sz="3600" b="1" dirty="0">
                <a:solidFill>
                  <a:srgbClr val="FFFF00"/>
                </a:solidFill>
                <a:latin typeface="锦鲤本尊" charset="-122"/>
                <a:ea typeface="锦鲤本尊" charset="-122"/>
                <a:sym typeface="+mn-ea"/>
              </a:rPr>
              <a:t>分论点间、形成关联</a:t>
            </a:r>
            <a:endParaRPr lang="zh-CN" altLang="en-US" sz="3600" b="1" dirty="0">
              <a:solidFill>
                <a:srgbClr val="FFFF00"/>
              </a:solidFill>
              <a:latin typeface="锦鲤本尊" charset="-122"/>
              <a:ea typeface="锦鲤本尊" charset="-122"/>
              <a:sym typeface="+mn-ea"/>
            </a:endParaRPr>
          </a:p>
          <a:p>
            <a:pPr marL="0" indent="0" algn="l">
              <a:lnSpc>
                <a:spcPct val="170000"/>
              </a:lnSpc>
              <a:buNone/>
            </a:pPr>
            <a:endParaRPr lang="zh-CN" altLang="en-US" sz="3600" b="1" dirty="0">
              <a:solidFill>
                <a:srgbClr val="FFFF00"/>
              </a:solidFill>
              <a:latin typeface="锦鲤本尊" charset="-122"/>
              <a:ea typeface="锦鲤本尊" charset="-122"/>
              <a:sym typeface="+mn-ea"/>
            </a:endParaRPr>
          </a:p>
          <a:p>
            <a:pPr marL="0" indent="0" algn="l">
              <a:lnSpc>
                <a:spcPct val="170000"/>
              </a:lnSpc>
              <a:buNone/>
            </a:pPr>
            <a:endParaRPr lang="zh-CN" altLang="en-US" sz="6000" b="1" dirty="0">
              <a:solidFill>
                <a:srgbClr val="FFFF00"/>
              </a:solidFill>
              <a:latin typeface="锦鲤本尊" charset="-122"/>
              <a:ea typeface="锦鲤本尊" charset="-122"/>
              <a:sym typeface="+mn-ea"/>
            </a:endParaRPr>
          </a:p>
          <a:p>
            <a:pPr marL="0" indent="0" algn="l">
              <a:lnSpc>
                <a:spcPct val="140000"/>
              </a:lnSpc>
              <a:buNone/>
            </a:pPr>
            <a:endParaRPr lang="zh-CN" altLang="en-US" sz="6000" b="1" dirty="0">
              <a:ln w="12700" cmpd="sng">
                <a:solidFill>
                  <a:schemeClr val="accent4"/>
                </a:solidFill>
                <a:prstDash val="solid"/>
              </a:ln>
              <a:solidFill>
                <a:srgbClr val="FFFF00"/>
              </a:solidFill>
              <a:effectLst/>
              <a:latin typeface="锦鲤本尊" charset="-122"/>
              <a:ea typeface="锦鲤本尊" charset="-122"/>
              <a:sym typeface="+mn-ea"/>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sp>
        <p:nvSpPr>
          <p:cNvPr id="5" name="文本框 4"/>
          <p:cNvSpPr txBox="1"/>
          <p:nvPr/>
        </p:nvSpPr>
        <p:spPr>
          <a:xfrm>
            <a:off x="516890" y="2578100"/>
            <a:ext cx="9879330" cy="460375"/>
          </a:xfrm>
          <a:prstGeom prst="rect">
            <a:avLst/>
          </a:prstGeom>
          <a:noFill/>
        </p:spPr>
        <p:txBody>
          <a:bodyPr wrap="square" rtlCol="0">
            <a:spAutoFit/>
          </a:bodyPr>
          <a:p>
            <a:r>
              <a:rPr lang="zh-CN" altLang="en-US" sz="2400" b="1">
                <a:solidFill>
                  <a:srgbClr val="FFC000"/>
                </a:solidFill>
                <a:latin typeface="仿宋" panose="02010609060101010101" charset="-122"/>
                <a:ea typeface="仿宋" panose="02010609060101010101" charset="-122"/>
                <a:sym typeface="+mn-ea"/>
              </a:rPr>
              <a:t> </a:t>
            </a:r>
            <a:r>
              <a:rPr lang="en-US" altLang="zh-CN" sz="2400" b="1">
                <a:solidFill>
                  <a:srgbClr val="FFC000"/>
                </a:solidFill>
                <a:latin typeface="仿宋" panose="02010609060101010101" charset="-122"/>
                <a:ea typeface="仿宋" panose="02010609060101010101" charset="-122"/>
                <a:sym typeface="+mn-ea"/>
              </a:rPr>
              <a:t>C</a:t>
            </a:r>
            <a:r>
              <a:rPr lang="zh-CN" altLang="en-US" sz="2400" b="1">
                <a:solidFill>
                  <a:srgbClr val="FFC000"/>
                </a:solidFill>
                <a:latin typeface="仿宋" panose="02010609060101010101" charset="-122"/>
                <a:ea typeface="仿宋" panose="02010609060101010101" charset="-122"/>
                <a:sym typeface="+mn-ea"/>
              </a:rPr>
              <a:t>、</a:t>
            </a:r>
            <a:r>
              <a:rPr lang="zh-CN" altLang="en-US" sz="2400" b="1">
                <a:solidFill>
                  <a:srgbClr val="FFC000"/>
                </a:solidFill>
                <a:latin typeface="仿宋" panose="02010609060101010101" charset="-122"/>
                <a:ea typeface="仿宋" panose="02010609060101010101" charset="-122"/>
                <a:sym typeface="+mn-ea"/>
              </a:rPr>
              <a:t>平凡人做不平凡的事，终将铸就不平凡。</a:t>
            </a:r>
            <a:endParaRPr lang="zh-CN" altLang="en-US" sz="2400" b="1">
              <a:solidFill>
                <a:srgbClr val="FFC000"/>
              </a:solidFill>
              <a:latin typeface="仿宋" panose="02010609060101010101" charset="-122"/>
              <a:ea typeface="仿宋" panose="02010609060101010101" charset="-122"/>
              <a:sym typeface="+mn-ea"/>
            </a:endParaRPr>
          </a:p>
        </p:txBody>
      </p:sp>
      <p:sp>
        <p:nvSpPr>
          <p:cNvPr id="7" name="文本框 6"/>
          <p:cNvSpPr txBox="1"/>
          <p:nvPr/>
        </p:nvSpPr>
        <p:spPr>
          <a:xfrm>
            <a:off x="634365" y="981075"/>
            <a:ext cx="9879330" cy="460375"/>
          </a:xfrm>
          <a:prstGeom prst="rect">
            <a:avLst/>
          </a:prstGeom>
          <a:noFill/>
        </p:spPr>
        <p:txBody>
          <a:bodyPr wrap="square" rtlCol="0">
            <a:spAutoFit/>
          </a:bodyPr>
          <a:p>
            <a:r>
              <a:rPr lang="en-US" altLang="zh-CN" sz="2400" b="1">
                <a:solidFill>
                  <a:srgbClr val="FFC000"/>
                </a:solidFill>
                <a:latin typeface="仿宋" panose="02010609060101010101" charset="-122"/>
                <a:ea typeface="仿宋" panose="02010609060101010101" charset="-122"/>
              </a:rPr>
              <a:t>A</a:t>
            </a:r>
            <a:r>
              <a:rPr lang="zh-CN" altLang="en-US" sz="2400" b="1">
                <a:solidFill>
                  <a:srgbClr val="FFC000"/>
                </a:solidFill>
                <a:latin typeface="仿宋" panose="02010609060101010101" charset="-122"/>
                <a:ea typeface="仿宋" panose="02010609060101010101" charset="-122"/>
              </a:rPr>
              <a:t>、逆行战士的盾牌，白衣天使和军医们的翅膀</a:t>
            </a:r>
            <a:endParaRPr lang="zh-CN" altLang="en-US" sz="2400" b="1">
              <a:solidFill>
                <a:srgbClr val="FFC000"/>
              </a:solidFill>
              <a:latin typeface="仿宋" panose="02010609060101010101" charset="-122"/>
              <a:ea typeface="仿宋" panose="02010609060101010101" charset="-122"/>
            </a:endParaRPr>
          </a:p>
        </p:txBody>
      </p:sp>
      <p:sp>
        <p:nvSpPr>
          <p:cNvPr id="6" name="文本框 5"/>
          <p:cNvSpPr txBox="1"/>
          <p:nvPr/>
        </p:nvSpPr>
        <p:spPr>
          <a:xfrm>
            <a:off x="634365" y="1779270"/>
            <a:ext cx="11339830" cy="460375"/>
          </a:xfrm>
          <a:prstGeom prst="rect">
            <a:avLst/>
          </a:prstGeom>
          <a:noFill/>
        </p:spPr>
        <p:txBody>
          <a:bodyPr wrap="square" rtlCol="0">
            <a:spAutoFit/>
          </a:bodyPr>
          <a:p>
            <a:r>
              <a:rPr lang="en-US" altLang="zh-CN" sz="2400" b="1">
                <a:solidFill>
                  <a:srgbClr val="FFC000"/>
                </a:solidFill>
                <a:latin typeface="仿宋" panose="02010609060101010101" charset="-122"/>
                <a:ea typeface="仿宋" panose="02010609060101010101" charset="-122"/>
                <a:sym typeface="+mn-ea"/>
              </a:rPr>
              <a:t>B</a:t>
            </a:r>
            <a:r>
              <a:rPr lang="zh-CN" altLang="en-US" sz="2400" b="1">
                <a:solidFill>
                  <a:srgbClr val="FFC000"/>
                </a:solidFill>
                <a:latin typeface="仿宋" panose="02010609060101010101" charset="-122"/>
                <a:ea typeface="仿宋" panose="02010609060101010101" charset="-122"/>
                <a:sym typeface="+mn-ea"/>
              </a:rPr>
              <a:t>、钟南山院士的义无反顾、勇于“逆行”，无愧于时代楷模、当代标榜。</a:t>
            </a:r>
            <a:endParaRPr lang="zh-CN" altLang="en-US" sz="2400" b="1">
              <a:solidFill>
                <a:srgbClr val="FFC000"/>
              </a:solidFill>
              <a:latin typeface="仿宋" panose="02010609060101010101" charset="-122"/>
              <a:ea typeface="仿宋" panose="02010609060101010101" charset="-122"/>
              <a:sym typeface="+mn-ea"/>
            </a:endParaRPr>
          </a:p>
        </p:txBody>
      </p:sp>
      <p:sp>
        <p:nvSpPr>
          <p:cNvPr id="9" name="文本框 8"/>
          <p:cNvSpPr txBox="1"/>
          <p:nvPr/>
        </p:nvSpPr>
        <p:spPr>
          <a:xfrm>
            <a:off x="516890" y="3506470"/>
            <a:ext cx="7838440" cy="460375"/>
          </a:xfrm>
          <a:prstGeom prst="rect">
            <a:avLst/>
          </a:prstGeom>
          <a:noFill/>
        </p:spPr>
        <p:txBody>
          <a:bodyPr wrap="square" rtlCol="0">
            <a:spAutoFit/>
          </a:bodyPr>
          <a:p>
            <a:r>
              <a:rPr lang="zh-CN" altLang="en-US" sz="2400" b="1">
                <a:solidFill>
                  <a:schemeClr val="accent4"/>
                </a:solidFill>
                <a:latin typeface="仿宋" panose="02010609060101010101" charset="-122"/>
                <a:ea typeface="仿宋" panose="02010609060101010101" charset="-122"/>
                <a:sym typeface="+mn-ea"/>
              </a:rPr>
              <a:t> </a:t>
            </a:r>
            <a:r>
              <a:rPr lang="en-US" altLang="zh-CN" sz="2400" b="1">
                <a:solidFill>
                  <a:schemeClr val="accent4"/>
                </a:solidFill>
                <a:latin typeface="仿宋" panose="02010609060101010101" charset="-122"/>
                <a:ea typeface="仿宋" panose="02010609060101010101" charset="-122"/>
                <a:sym typeface="+mn-ea"/>
              </a:rPr>
              <a:t>D</a:t>
            </a:r>
            <a:r>
              <a:rPr lang="zh-CN" altLang="en-US" sz="2400" b="1">
                <a:solidFill>
                  <a:schemeClr val="accent4"/>
                </a:solidFill>
                <a:latin typeface="仿宋" panose="02010609060101010101" charset="-122"/>
                <a:ea typeface="仿宋" panose="02010609060101010101" charset="-122"/>
                <a:sym typeface="+mn-ea"/>
              </a:rPr>
              <a:t>、</a:t>
            </a:r>
            <a:r>
              <a:rPr sz="2400" b="1">
                <a:solidFill>
                  <a:schemeClr val="accent4"/>
                </a:solidFill>
                <a:latin typeface="仿宋" panose="02010609060101010101" charset="-122"/>
                <a:ea typeface="仿宋" panose="02010609060101010101" charset="-122"/>
                <a:sym typeface="+mn-ea"/>
              </a:rPr>
              <a:t>真正的英雄，永远会在关键时刻挺身而出。</a:t>
            </a:r>
            <a:r>
              <a:rPr lang="zh-CN" altLang="en-US" sz="2400" b="1">
                <a:solidFill>
                  <a:schemeClr val="accent4"/>
                </a:solidFill>
                <a:latin typeface="仿宋" panose="02010609060101010101" charset="-122"/>
                <a:ea typeface="仿宋" panose="02010609060101010101" charset="-122"/>
                <a:sym typeface="+mn-ea"/>
              </a:rPr>
              <a:t> </a:t>
            </a:r>
            <a:endParaRPr lang="zh-CN" altLang="en-US" sz="2400" b="1">
              <a:solidFill>
                <a:schemeClr val="accent4"/>
              </a:solidFill>
              <a:latin typeface="仿宋" panose="02010609060101010101" charset="-122"/>
              <a:ea typeface="仿宋" panose="02010609060101010101" charset="-122"/>
              <a:sym typeface="+mn-ea"/>
            </a:endParaRPr>
          </a:p>
        </p:txBody>
      </p:sp>
      <p:sp>
        <p:nvSpPr>
          <p:cNvPr id="100" name="文本框 99"/>
          <p:cNvSpPr txBox="1"/>
          <p:nvPr/>
        </p:nvSpPr>
        <p:spPr>
          <a:xfrm>
            <a:off x="704850" y="4336415"/>
            <a:ext cx="7919720" cy="460375"/>
          </a:xfrm>
          <a:prstGeom prst="rect">
            <a:avLst/>
          </a:prstGeom>
          <a:noFill/>
          <a:ln w="9525">
            <a:noFill/>
          </a:ln>
        </p:spPr>
        <p:txBody>
          <a:bodyPr wrap="square">
            <a:spAutoFit/>
          </a:bodyPr>
          <a:p>
            <a:pPr indent="0"/>
            <a:r>
              <a:rPr lang="en-US" sz="2400" b="1">
                <a:solidFill>
                  <a:srgbClr val="FFC000"/>
                </a:solidFill>
                <a:latin typeface="仿宋" panose="02010609060101010101" charset="-122"/>
                <a:ea typeface="仿宋" panose="02010609060101010101" charset="-122"/>
              </a:rPr>
              <a:t>E</a:t>
            </a:r>
            <a:r>
              <a:rPr lang="zh-CN" altLang="en-US" sz="2400" b="1">
                <a:solidFill>
                  <a:srgbClr val="FFC000"/>
                </a:solidFill>
                <a:latin typeface="仿宋" panose="02010609060101010101" charset="-122"/>
                <a:ea typeface="仿宋" panose="02010609060101010101" charset="-122"/>
              </a:rPr>
              <a:t>、</a:t>
            </a:r>
            <a:r>
              <a:rPr sz="2400" b="1">
                <a:solidFill>
                  <a:srgbClr val="FFC000"/>
                </a:solidFill>
                <a:latin typeface="仿宋" panose="02010609060101010101" charset="-122"/>
                <a:ea typeface="仿宋" panose="02010609060101010101" charset="-122"/>
              </a:rPr>
              <a:t>一个个平凡的人，撑起了中国的脊梁。</a:t>
            </a:r>
            <a:endParaRPr sz="2400" b="1">
              <a:solidFill>
                <a:srgbClr val="FFC000"/>
              </a:solidFill>
              <a:latin typeface="仿宋" panose="02010609060101010101" charset="-122"/>
              <a:ea typeface="仿宋" panose="02010609060101010101" charset="-122"/>
            </a:endParaRPr>
          </a:p>
        </p:txBody>
      </p:sp>
      <p:sp>
        <p:nvSpPr>
          <p:cNvPr id="8" name="文本框 7"/>
          <p:cNvSpPr txBox="1"/>
          <p:nvPr/>
        </p:nvSpPr>
        <p:spPr>
          <a:xfrm>
            <a:off x="767080" y="5198110"/>
            <a:ext cx="5080000" cy="460375"/>
          </a:xfrm>
          <a:prstGeom prst="rect">
            <a:avLst/>
          </a:prstGeom>
          <a:noFill/>
          <a:ln w="9525">
            <a:noFill/>
          </a:ln>
        </p:spPr>
        <p:txBody>
          <a:bodyPr>
            <a:spAutoFit/>
          </a:bodyPr>
          <a:p>
            <a:pPr lvl="0" algn="l">
              <a:buClrTx/>
              <a:buSzTx/>
              <a:buFontTx/>
            </a:pPr>
            <a:r>
              <a:rPr lang="en-US" sz="2400" b="1">
                <a:solidFill>
                  <a:srgbClr val="FFC000"/>
                </a:solidFill>
                <a:latin typeface="仿宋" panose="02010609060101010101" charset="-122"/>
                <a:ea typeface="仿宋" panose="02010609060101010101" charset="-122"/>
                <a:sym typeface="+mn-ea"/>
              </a:rPr>
              <a:t>F</a:t>
            </a:r>
            <a:r>
              <a:rPr lang="zh-CN" altLang="en-US" sz="2400" b="1">
                <a:solidFill>
                  <a:srgbClr val="FFC000"/>
                </a:solidFill>
                <a:latin typeface="仿宋" panose="02010609060101010101" charset="-122"/>
                <a:ea typeface="仿宋" panose="02010609060101010101" charset="-122"/>
                <a:sym typeface="+mn-ea"/>
              </a:rPr>
              <a:t>、</a:t>
            </a:r>
            <a:r>
              <a:rPr sz="2400" b="1">
                <a:solidFill>
                  <a:srgbClr val="FFC000"/>
                </a:solidFill>
                <a:latin typeface="仿宋" panose="02010609060101010101" charset="-122"/>
                <a:ea typeface="仿宋" panose="02010609060101010101" charset="-122"/>
                <a:sym typeface="+mn-ea"/>
              </a:rPr>
              <a:t>风雨压不垮，苦难中开花</a:t>
            </a:r>
            <a:r>
              <a:rPr sz="2400" b="1">
                <a:solidFill>
                  <a:srgbClr val="FFC000"/>
                </a:solidFill>
                <a:latin typeface="仿宋" panose="02010609060101010101" charset="-122"/>
                <a:ea typeface="仿宋" panose="02010609060101010101" charset="-122"/>
                <a:sym typeface="+mn-ea"/>
              </a:rPr>
              <a:t>。</a:t>
            </a:r>
            <a:endParaRPr sz="2400" b="1">
              <a:solidFill>
                <a:srgbClr val="FFC000"/>
              </a:solidFill>
              <a:latin typeface="仿宋" panose="02010609060101010101" charset="-122"/>
              <a:ea typeface="仿宋" panose="02010609060101010101"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grpSp>
        <p:nvGrpSpPr>
          <p:cNvPr id="12" name="组合 11"/>
          <p:cNvGrpSpPr/>
          <p:nvPr/>
        </p:nvGrpSpPr>
        <p:grpSpPr>
          <a:xfrm>
            <a:off x="383437" y="451498"/>
            <a:ext cx="6034093" cy="615157"/>
            <a:chOff x="763914" y="595045"/>
            <a:chExt cx="6034093" cy="615157"/>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FFC0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sz="3200" b="1" dirty="0">
                  <a:solidFill>
                    <a:srgbClr val="FFC000"/>
                  </a:solidFill>
                  <a:latin typeface="锦鲤本尊" charset="-122"/>
                  <a:ea typeface="锦鲤本尊" charset="-122"/>
                </a:rPr>
                <a:t>问题呈现</a:t>
              </a:r>
              <a:endParaRPr lang="zh-CN" altLang="en-US" sz="3200" b="1" dirty="0">
                <a:solidFill>
                  <a:srgbClr val="FFC000"/>
                </a:solidFill>
                <a:latin typeface="锦鲤本尊" charset="-122"/>
                <a:ea typeface="锦鲤本尊" charset="-122"/>
              </a:endParaRPr>
            </a:p>
          </p:txBody>
        </p:sp>
        <p:sp>
          <p:nvSpPr>
            <p:cNvPr id="15" name="文本框 14"/>
            <p:cNvSpPr txBox="1"/>
            <p:nvPr/>
          </p:nvSpPr>
          <p:spPr>
            <a:xfrm>
              <a:off x="943307" y="812850"/>
              <a:ext cx="3505200" cy="337185"/>
            </a:xfrm>
            <a:prstGeom prst="rect">
              <a:avLst/>
            </a:prstGeom>
            <a:noFill/>
          </p:spPr>
          <p:txBody>
            <a:bodyPr wrap="square" rtlCol="0">
              <a:spAutoFit/>
            </a:bodyPr>
            <a:lstStyle/>
            <a:p>
              <a:endParaRPr lang="en-US" altLang="zh-CN" sz="1600" dirty="0">
                <a:solidFill>
                  <a:srgbClr val="FFC000"/>
                </a:solidFill>
                <a:latin typeface="微软雅黑" panose="020B0503020204020204" charset="-122"/>
                <a:ea typeface="微软雅黑" panose="020B0503020204020204" charset="-122"/>
              </a:endParaRPr>
            </a:p>
          </p:txBody>
        </p:sp>
      </p:grpSp>
      <p:sp>
        <p:nvSpPr>
          <p:cNvPr id="11" name="Text Placeholder 32"/>
          <p:cNvSpPr txBox="1"/>
          <p:nvPr/>
        </p:nvSpPr>
        <p:spPr>
          <a:xfrm>
            <a:off x="562610" y="1896745"/>
            <a:ext cx="1427480" cy="2480945"/>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4800" dirty="0">
                <a:ln w="12700" cmpd="sng">
                  <a:solidFill>
                    <a:srgbClr val="FFFF00"/>
                  </a:solidFill>
                  <a:prstDash val="solid"/>
                </a:ln>
                <a:solidFill>
                  <a:srgbClr val="FFFF00"/>
                </a:solidFill>
                <a:effectLst/>
                <a:latin typeface="锦鲤本尊" charset="-122"/>
                <a:ea typeface="锦鲤本尊" charset="-122"/>
              </a:rPr>
              <a:t>作文未按要求完成</a:t>
            </a:r>
            <a:endParaRPr lang="zh-CN" altLang="en-US" sz="4800" dirty="0">
              <a:ln w="12700" cmpd="sng">
                <a:solidFill>
                  <a:srgbClr val="FFFF00"/>
                </a:solidFill>
                <a:prstDash val="solid"/>
              </a:ln>
              <a:solidFill>
                <a:srgbClr val="FFFF00"/>
              </a:solidFill>
              <a:effectLst/>
              <a:latin typeface="锦鲤本尊" charset="-122"/>
              <a:ea typeface="锦鲤本尊" charset="-122"/>
            </a:endParaRPr>
          </a:p>
        </p:txBody>
      </p:sp>
      <p:sp>
        <p:nvSpPr>
          <p:cNvPr id="2" name="文本框 1"/>
          <p:cNvSpPr txBox="1"/>
          <p:nvPr/>
        </p:nvSpPr>
        <p:spPr>
          <a:xfrm>
            <a:off x="2226945" y="1896745"/>
            <a:ext cx="2343150" cy="645160"/>
          </a:xfrm>
          <a:prstGeom prst="rect">
            <a:avLst/>
          </a:prstGeom>
          <a:noFill/>
        </p:spPr>
        <p:txBody>
          <a:bodyPr wrap="square" rtlCol="0">
            <a:spAutoFit/>
          </a:bodyPr>
          <a:p>
            <a:r>
              <a:rPr lang="zh-CN" altLang="en-US" sz="3600" b="1">
                <a:solidFill>
                  <a:schemeClr val="accent4"/>
                </a:solidFill>
                <a:latin typeface="锦鲤本尊" charset="-122"/>
                <a:ea typeface="锦鲤本尊" charset="-122"/>
              </a:rPr>
              <a:t>转述故事</a:t>
            </a:r>
            <a:endParaRPr lang="zh-CN" altLang="en-US" sz="3600" b="1">
              <a:solidFill>
                <a:schemeClr val="accent4"/>
              </a:solidFill>
              <a:latin typeface="锦鲤本尊" charset="-122"/>
              <a:ea typeface="锦鲤本尊" charset="-122"/>
            </a:endParaRPr>
          </a:p>
        </p:txBody>
      </p:sp>
      <p:sp>
        <p:nvSpPr>
          <p:cNvPr id="3" name="文本框 2"/>
          <p:cNvSpPr txBox="1"/>
          <p:nvPr/>
        </p:nvSpPr>
        <p:spPr>
          <a:xfrm>
            <a:off x="2206625" y="2994660"/>
            <a:ext cx="2363470" cy="645160"/>
          </a:xfrm>
          <a:prstGeom prst="rect">
            <a:avLst/>
          </a:prstGeom>
          <a:noFill/>
        </p:spPr>
        <p:txBody>
          <a:bodyPr wrap="square" rtlCol="0">
            <a:spAutoFit/>
          </a:bodyPr>
          <a:p>
            <a:r>
              <a:rPr lang="zh-CN" altLang="en-US" sz="3600" b="1">
                <a:solidFill>
                  <a:schemeClr val="accent4"/>
                </a:solidFill>
                <a:latin typeface="锦鲤本尊" charset="-122"/>
                <a:ea typeface="锦鲤本尊" charset="-122"/>
              </a:rPr>
              <a:t>提炼中心</a:t>
            </a:r>
            <a:endParaRPr lang="zh-CN" altLang="en-US" sz="3600" b="1">
              <a:solidFill>
                <a:schemeClr val="accent4"/>
              </a:solidFill>
              <a:latin typeface="锦鲤本尊" charset="-122"/>
              <a:ea typeface="锦鲤本尊" charset="-122"/>
            </a:endParaRPr>
          </a:p>
        </p:txBody>
      </p:sp>
      <p:sp>
        <p:nvSpPr>
          <p:cNvPr id="5" name="文本框 4"/>
          <p:cNvSpPr txBox="1"/>
          <p:nvPr/>
        </p:nvSpPr>
        <p:spPr>
          <a:xfrm>
            <a:off x="2206625" y="4091940"/>
            <a:ext cx="2363470" cy="645160"/>
          </a:xfrm>
          <a:prstGeom prst="rect">
            <a:avLst/>
          </a:prstGeom>
          <a:noFill/>
        </p:spPr>
        <p:txBody>
          <a:bodyPr wrap="square" rtlCol="0">
            <a:spAutoFit/>
          </a:bodyPr>
          <a:p>
            <a:r>
              <a:rPr lang="zh-CN" altLang="en-US" sz="3600" b="1">
                <a:solidFill>
                  <a:schemeClr val="accent4"/>
                </a:solidFill>
                <a:latin typeface="锦鲤本尊" charset="-122"/>
                <a:ea typeface="锦鲤本尊" charset="-122"/>
              </a:rPr>
              <a:t>完成讨论</a:t>
            </a:r>
            <a:endParaRPr lang="zh-CN" altLang="en-US" sz="3600" b="1">
              <a:solidFill>
                <a:schemeClr val="accent4"/>
              </a:solidFill>
              <a:latin typeface="锦鲤本尊" charset="-122"/>
              <a:ea typeface="锦鲤本尊" charset="-122"/>
            </a:endParaRPr>
          </a:p>
        </p:txBody>
      </p:sp>
      <p:pic>
        <p:nvPicPr>
          <p:cNvPr id="6" name="图片 5"/>
          <p:cNvPicPr>
            <a:picLocks noChangeAspect="1"/>
          </p:cNvPicPr>
          <p:nvPr/>
        </p:nvPicPr>
        <p:blipFill>
          <a:blip r:embed="rId2"/>
          <a:stretch>
            <a:fillRect/>
          </a:stretch>
        </p:blipFill>
        <p:spPr>
          <a:xfrm>
            <a:off x="4914900" y="451485"/>
            <a:ext cx="6908165" cy="2876550"/>
          </a:xfrm>
          <a:prstGeom prst="rect">
            <a:avLst/>
          </a:prstGeom>
        </p:spPr>
      </p:pic>
      <p:pic>
        <p:nvPicPr>
          <p:cNvPr id="20" name="图片 19"/>
          <p:cNvPicPr>
            <a:picLocks noChangeAspect="1"/>
          </p:cNvPicPr>
          <p:nvPr/>
        </p:nvPicPr>
        <p:blipFill>
          <a:blip r:embed="rId3"/>
          <a:stretch>
            <a:fillRect/>
          </a:stretch>
        </p:blipFill>
        <p:spPr>
          <a:xfrm>
            <a:off x="4914900" y="3545205"/>
            <a:ext cx="6880860" cy="2706370"/>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sp>
        <p:nvSpPr>
          <p:cNvPr id="5" name="文本框 4"/>
          <p:cNvSpPr txBox="1"/>
          <p:nvPr/>
        </p:nvSpPr>
        <p:spPr>
          <a:xfrm>
            <a:off x="455930" y="2660650"/>
            <a:ext cx="9879330" cy="460375"/>
          </a:xfrm>
          <a:prstGeom prst="rect">
            <a:avLst/>
          </a:prstGeom>
          <a:noFill/>
        </p:spPr>
        <p:txBody>
          <a:bodyPr wrap="square" rtlCol="0">
            <a:spAutoFit/>
          </a:bodyPr>
          <a:p>
            <a:r>
              <a:rPr lang="zh-CN" altLang="en-US" sz="2400" b="1">
                <a:solidFill>
                  <a:srgbClr val="FFC000"/>
                </a:solidFill>
                <a:latin typeface="仿宋" panose="02010609060101010101" charset="-122"/>
                <a:ea typeface="仿宋" panose="02010609060101010101" charset="-122"/>
                <a:sym typeface="+mn-ea"/>
              </a:rPr>
              <a:t> </a:t>
            </a:r>
            <a:r>
              <a:rPr lang="en-US" altLang="zh-CN" sz="2400" b="1">
                <a:solidFill>
                  <a:srgbClr val="FFC000"/>
                </a:solidFill>
                <a:latin typeface="仿宋" panose="02010609060101010101" charset="-122"/>
                <a:ea typeface="仿宋" panose="02010609060101010101" charset="-122"/>
                <a:sym typeface="+mn-ea"/>
              </a:rPr>
              <a:t>C</a:t>
            </a:r>
            <a:r>
              <a:rPr lang="zh-CN" altLang="en-US" sz="2400" b="1">
                <a:solidFill>
                  <a:srgbClr val="FFC000"/>
                </a:solidFill>
                <a:latin typeface="仿宋" panose="02010609060101010101" charset="-122"/>
                <a:ea typeface="仿宋" panose="02010609060101010101" charset="-122"/>
                <a:sym typeface="+mn-ea"/>
              </a:rPr>
              <a:t>、白衣天使，他们是生命的守护神。</a:t>
            </a:r>
            <a:endParaRPr lang="zh-CN" altLang="en-US" sz="2400" b="1">
              <a:solidFill>
                <a:srgbClr val="FFC000"/>
              </a:solidFill>
              <a:latin typeface="仿宋" panose="02010609060101010101" charset="-122"/>
              <a:ea typeface="仿宋" panose="02010609060101010101" charset="-122"/>
              <a:sym typeface="+mn-ea"/>
            </a:endParaRPr>
          </a:p>
        </p:txBody>
      </p:sp>
      <p:sp>
        <p:nvSpPr>
          <p:cNvPr id="7" name="文本框 6"/>
          <p:cNvSpPr txBox="1"/>
          <p:nvPr/>
        </p:nvSpPr>
        <p:spPr>
          <a:xfrm>
            <a:off x="634365" y="981075"/>
            <a:ext cx="9879330" cy="460375"/>
          </a:xfrm>
          <a:prstGeom prst="rect">
            <a:avLst/>
          </a:prstGeom>
          <a:noFill/>
        </p:spPr>
        <p:txBody>
          <a:bodyPr wrap="square" rtlCol="0">
            <a:spAutoFit/>
          </a:bodyPr>
          <a:p>
            <a:r>
              <a:rPr lang="en-US" altLang="zh-CN" sz="2400" b="1">
                <a:solidFill>
                  <a:srgbClr val="FFC000"/>
                </a:solidFill>
                <a:latin typeface="仿宋" panose="02010609060101010101" charset="-122"/>
                <a:ea typeface="仿宋" panose="02010609060101010101" charset="-122"/>
              </a:rPr>
              <a:t>A</a:t>
            </a:r>
            <a:r>
              <a:rPr lang="zh-CN" altLang="en-US" sz="2400" b="1">
                <a:solidFill>
                  <a:srgbClr val="FFC000"/>
                </a:solidFill>
                <a:latin typeface="仿宋" panose="02010609060101010101" charset="-122"/>
                <a:ea typeface="仿宋" panose="02010609060101010101" charset="-122"/>
              </a:rPr>
              <a:t>、这种为他人着想的品质是多么难能可贵啊！</a:t>
            </a:r>
            <a:endParaRPr lang="zh-CN" altLang="en-US" sz="2400" b="1">
              <a:solidFill>
                <a:srgbClr val="FFC000"/>
              </a:solidFill>
              <a:latin typeface="仿宋" panose="02010609060101010101" charset="-122"/>
              <a:ea typeface="仿宋" panose="02010609060101010101" charset="-122"/>
            </a:endParaRPr>
          </a:p>
        </p:txBody>
      </p:sp>
      <p:sp>
        <p:nvSpPr>
          <p:cNvPr id="6" name="文本框 5"/>
          <p:cNvSpPr txBox="1"/>
          <p:nvPr/>
        </p:nvSpPr>
        <p:spPr>
          <a:xfrm>
            <a:off x="634365" y="1779270"/>
            <a:ext cx="11339830" cy="460375"/>
          </a:xfrm>
          <a:prstGeom prst="rect">
            <a:avLst/>
          </a:prstGeom>
          <a:noFill/>
        </p:spPr>
        <p:txBody>
          <a:bodyPr wrap="square" rtlCol="0">
            <a:spAutoFit/>
          </a:bodyPr>
          <a:p>
            <a:r>
              <a:rPr lang="en-US" altLang="zh-CN" sz="2400" b="1">
                <a:solidFill>
                  <a:srgbClr val="FFC000"/>
                </a:solidFill>
                <a:latin typeface="仿宋" panose="02010609060101010101" charset="-122"/>
                <a:ea typeface="仿宋" panose="02010609060101010101" charset="-122"/>
                <a:sym typeface="+mn-ea"/>
              </a:rPr>
              <a:t>B</a:t>
            </a:r>
            <a:r>
              <a:rPr lang="zh-CN" altLang="en-US" sz="2400" b="1">
                <a:solidFill>
                  <a:srgbClr val="FFC000"/>
                </a:solidFill>
                <a:latin typeface="仿宋" panose="02010609060101010101" charset="-122"/>
                <a:ea typeface="仿宋" panose="02010609060101010101" charset="-122"/>
                <a:sym typeface="+mn-ea"/>
              </a:rPr>
              <a:t>、勇于扛起社会责任。</a:t>
            </a:r>
            <a:endParaRPr lang="zh-CN" altLang="en-US" sz="2400" b="1">
              <a:solidFill>
                <a:srgbClr val="FFFF00"/>
              </a:solidFill>
              <a:latin typeface="仿宋" panose="02010609060101010101" charset="-122"/>
              <a:ea typeface="仿宋" panose="02010609060101010101" charset="-122"/>
              <a:sym typeface="+mn-ea"/>
            </a:endParaRPr>
          </a:p>
        </p:txBody>
      </p:sp>
      <p:sp>
        <p:nvSpPr>
          <p:cNvPr id="9" name="文本框 8"/>
          <p:cNvSpPr txBox="1"/>
          <p:nvPr/>
        </p:nvSpPr>
        <p:spPr>
          <a:xfrm>
            <a:off x="455930" y="3542030"/>
            <a:ext cx="6409690" cy="460375"/>
          </a:xfrm>
          <a:prstGeom prst="rect">
            <a:avLst/>
          </a:prstGeom>
          <a:noFill/>
        </p:spPr>
        <p:txBody>
          <a:bodyPr wrap="square" rtlCol="0">
            <a:spAutoFit/>
          </a:bodyPr>
          <a:p>
            <a:r>
              <a:rPr lang="zh-CN" altLang="en-US" sz="2400" b="1">
                <a:solidFill>
                  <a:schemeClr val="accent4"/>
                </a:solidFill>
                <a:latin typeface="仿宋" panose="02010609060101010101" charset="-122"/>
                <a:ea typeface="仿宋" panose="02010609060101010101" charset="-122"/>
                <a:sym typeface="+mn-ea"/>
              </a:rPr>
              <a:t> </a:t>
            </a:r>
            <a:r>
              <a:rPr lang="en-US" altLang="zh-CN" sz="2400" b="1">
                <a:solidFill>
                  <a:schemeClr val="accent4"/>
                </a:solidFill>
                <a:latin typeface="仿宋" panose="02010609060101010101" charset="-122"/>
                <a:ea typeface="仿宋" panose="02010609060101010101" charset="-122"/>
                <a:sym typeface="+mn-ea"/>
              </a:rPr>
              <a:t>D</a:t>
            </a:r>
            <a:r>
              <a:rPr lang="zh-CN" altLang="en-US" sz="2400" b="1">
                <a:solidFill>
                  <a:schemeClr val="accent4"/>
                </a:solidFill>
                <a:latin typeface="仿宋" panose="02010609060101010101" charset="-122"/>
                <a:ea typeface="仿宋" panose="02010609060101010101" charset="-122"/>
                <a:sym typeface="+mn-ea"/>
              </a:rPr>
              <a:t>、</a:t>
            </a:r>
            <a:r>
              <a:rPr sz="2400" b="1">
                <a:solidFill>
                  <a:schemeClr val="accent4"/>
                </a:solidFill>
                <a:latin typeface="仿宋" panose="02010609060101010101" charset="-122"/>
                <a:ea typeface="仿宋" panose="02010609060101010101" charset="-122"/>
                <a:sym typeface="+mn-ea"/>
              </a:rPr>
              <a:t>当代中国最伟大的力量——同心合力</a:t>
            </a:r>
            <a:r>
              <a:rPr lang="zh-CN" sz="2400" b="1">
                <a:solidFill>
                  <a:schemeClr val="accent4"/>
                </a:solidFill>
                <a:latin typeface="仿宋" panose="02010609060101010101" charset="-122"/>
                <a:ea typeface="仿宋" panose="02010609060101010101" charset="-122"/>
                <a:sym typeface="+mn-ea"/>
              </a:rPr>
              <a:t>。</a:t>
            </a:r>
            <a:r>
              <a:rPr lang="zh-CN" altLang="en-US" sz="2400" b="1">
                <a:solidFill>
                  <a:schemeClr val="accent4"/>
                </a:solidFill>
                <a:latin typeface="仿宋" panose="02010609060101010101" charset="-122"/>
                <a:ea typeface="仿宋" panose="02010609060101010101" charset="-122"/>
                <a:sym typeface="+mn-ea"/>
              </a:rPr>
              <a:t> </a:t>
            </a:r>
            <a:endParaRPr lang="zh-CN" altLang="en-US" sz="2400" b="1">
              <a:solidFill>
                <a:schemeClr val="accent4"/>
              </a:solidFill>
              <a:latin typeface="仿宋" panose="02010609060101010101" charset="-122"/>
              <a:ea typeface="仿宋" panose="02010609060101010101" charset="-122"/>
              <a:sym typeface="+mn-ea"/>
            </a:endParaRPr>
          </a:p>
        </p:txBody>
      </p:sp>
      <p:sp>
        <p:nvSpPr>
          <p:cNvPr id="100" name="文本框 99"/>
          <p:cNvSpPr txBox="1"/>
          <p:nvPr/>
        </p:nvSpPr>
        <p:spPr>
          <a:xfrm>
            <a:off x="589915" y="4427220"/>
            <a:ext cx="11012805" cy="460375"/>
          </a:xfrm>
          <a:prstGeom prst="rect">
            <a:avLst/>
          </a:prstGeom>
          <a:noFill/>
          <a:ln w="9525">
            <a:noFill/>
          </a:ln>
        </p:spPr>
        <p:txBody>
          <a:bodyPr wrap="square">
            <a:spAutoFit/>
          </a:bodyPr>
          <a:p>
            <a:pPr indent="0"/>
            <a:r>
              <a:rPr lang="en-US" sz="2400" b="1">
                <a:solidFill>
                  <a:srgbClr val="FFC000"/>
                </a:solidFill>
                <a:latin typeface="仿宋" panose="02010609060101010101" charset="-122"/>
                <a:ea typeface="仿宋" panose="02010609060101010101" charset="-122"/>
              </a:rPr>
              <a:t>E</a:t>
            </a:r>
            <a:r>
              <a:rPr lang="zh-CN" altLang="en-US" sz="2400" b="1">
                <a:solidFill>
                  <a:srgbClr val="FFC000"/>
                </a:solidFill>
                <a:latin typeface="仿宋" panose="02010609060101010101" charset="-122"/>
                <a:ea typeface="仿宋" panose="02010609060101010101" charset="-122"/>
              </a:rPr>
              <a:t>、</a:t>
            </a:r>
            <a:r>
              <a:rPr sz="2400" b="1">
                <a:solidFill>
                  <a:srgbClr val="FFC000"/>
                </a:solidFill>
                <a:latin typeface="仿宋" panose="02010609060101010101" charset="-122"/>
                <a:ea typeface="仿宋" panose="02010609060101010101" charset="-122"/>
              </a:rPr>
              <a:t>在疫情面前，每个人都献出了自己一份</a:t>
            </a:r>
            <a:r>
              <a:rPr lang="zh-CN" sz="2400" b="1">
                <a:solidFill>
                  <a:srgbClr val="FFC000"/>
                </a:solidFill>
                <a:latin typeface="仿宋" panose="02010609060101010101" charset="-122"/>
                <a:ea typeface="仿宋" panose="02010609060101010101" charset="-122"/>
              </a:rPr>
              <a:t>力。</a:t>
            </a:r>
            <a:endParaRPr lang="zh-CN" sz="2400" b="1">
              <a:solidFill>
                <a:srgbClr val="FFC000"/>
              </a:solidFill>
              <a:latin typeface="仿宋" panose="02010609060101010101" charset="-122"/>
              <a:ea typeface="仿宋" panose="02010609060101010101" charset="-122"/>
            </a:endParaRPr>
          </a:p>
        </p:txBody>
      </p:sp>
      <p:sp>
        <p:nvSpPr>
          <p:cNvPr id="8" name="文本框 7"/>
          <p:cNvSpPr txBox="1"/>
          <p:nvPr/>
        </p:nvSpPr>
        <p:spPr>
          <a:xfrm>
            <a:off x="634365" y="5198110"/>
            <a:ext cx="9218295" cy="460375"/>
          </a:xfrm>
          <a:prstGeom prst="rect">
            <a:avLst/>
          </a:prstGeom>
          <a:noFill/>
          <a:ln w="9525">
            <a:noFill/>
          </a:ln>
        </p:spPr>
        <p:txBody>
          <a:bodyPr wrap="square">
            <a:spAutoFit/>
          </a:bodyPr>
          <a:p>
            <a:pPr lvl="0" algn="l">
              <a:buClrTx/>
              <a:buSzTx/>
              <a:buFontTx/>
            </a:pPr>
            <a:r>
              <a:rPr lang="en-US" sz="2400" b="1">
                <a:solidFill>
                  <a:srgbClr val="FFC000"/>
                </a:solidFill>
                <a:latin typeface="仿宋" panose="02010609060101010101" charset="-122"/>
                <a:ea typeface="仿宋" panose="02010609060101010101" charset="-122"/>
                <a:sym typeface="+mn-ea"/>
              </a:rPr>
              <a:t>F</a:t>
            </a:r>
            <a:r>
              <a:rPr lang="zh-CN" altLang="en-US" sz="2400" b="1">
                <a:solidFill>
                  <a:srgbClr val="FFC000"/>
                </a:solidFill>
                <a:latin typeface="仿宋" panose="02010609060101010101" charset="-122"/>
                <a:ea typeface="仿宋" panose="02010609060101010101" charset="-122"/>
                <a:sym typeface="+mn-ea"/>
              </a:rPr>
              <a:t>、</a:t>
            </a:r>
            <a:r>
              <a:rPr sz="2400" b="1">
                <a:solidFill>
                  <a:srgbClr val="FFC000"/>
                </a:solidFill>
                <a:latin typeface="仿宋" panose="02010609060101010101" charset="-122"/>
                <a:ea typeface="仿宋" panose="02010609060101010101" charset="-122"/>
                <a:sym typeface="+mn-ea"/>
              </a:rPr>
              <a:t>非常时期，每</a:t>
            </a:r>
            <a:r>
              <a:rPr lang="zh-CN" sz="2400" b="1">
                <a:solidFill>
                  <a:srgbClr val="FFC000"/>
                </a:solidFill>
                <a:latin typeface="仿宋" panose="02010609060101010101" charset="-122"/>
                <a:ea typeface="仿宋" panose="02010609060101010101" charset="-122"/>
                <a:sym typeface="+mn-ea"/>
              </a:rPr>
              <a:t>位</a:t>
            </a:r>
            <a:r>
              <a:rPr sz="2400" b="1">
                <a:solidFill>
                  <a:srgbClr val="FFC000"/>
                </a:solidFill>
                <a:latin typeface="仿宋" panose="02010609060101010101" charset="-122"/>
                <a:ea typeface="仿宋" panose="02010609060101010101" charset="-122"/>
                <a:sym typeface="+mn-ea"/>
              </a:rPr>
              <a:t>公民都</a:t>
            </a:r>
            <a:r>
              <a:rPr lang="zh-CN" sz="2400" b="1">
                <a:solidFill>
                  <a:srgbClr val="FFC000"/>
                </a:solidFill>
                <a:latin typeface="仿宋" panose="02010609060101010101" charset="-122"/>
                <a:ea typeface="仿宋" panose="02010609060101010101" charset="-122"/>
                <a:sym typeface="+mn-ea"/>
              </a:rPr>
              <a:t>应尽己</a:t>
            </a:r>
            <a:r>
              <a:rPr sz="2400" b="1">
                <a:solidFill>
                  <a:srgbClr val="FFC000"/>
                </a:solidFill>
                <a:latin typeface="仿宋" panose="02010609060101010101" charset="-122"/>
                <a:ea typeface="仿宋" panose="02010609060101010101" charset="-122"/>
                <a:sym typeface="+mn-ea"/>
              </a:rPr>
              <a:t>所能，投身抗疫。</a:t>
            </a:r>
            <a:endParaRPr sz="2400" b="1">
              <a:solidFill>
                <a:srgbClr val="FFC000"/>
              </a:solidFill>
              <a:latin typeface="仿宋" panose="02010609060101010101" charset="-122"/>
              <a:ea typeface="仿宋" panose="02010609060101010101" charset="-122"/>
              <a:sym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18415"/>
            <a:ext cx="12344400" cy="6858000"/>
          </a:xfrm>
          <a:prstGeom prst="rect">
            <a:avLst/>
          </a:prstGeom>
        </p:spPr>
      </p:pic>
      <p:grpSp>
        <p:nvGrpSpPr>
          <p:cNvPr id="12" name="组合 11"/>
          <p:cNvGrpSpPr/>
          <p:nvPr/>
        </p:nvGrpSpPr>
        <p:grpSpPr>
          <a:xfrm>
            <a:off x="383437" y="715023"/>
            <a:ext cx="6034093" cy="676752"/>
            <a:chOff x="763914" y="595045"/>
            <a:chExt cx="6034093" cy="676752"/>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rgbClr val="FFC0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sz="3600" b="1" dirty="0">
                  <a:solidFill>
                    <a:srgbClr val="FFC000"/>
                  </a:solidFill>
                  <a:latin typeface="锦鲤本尊" charset="-122"/>
                  <a:ea typeface="锦鲤本尊" charset="-122"/>
                </a:rPr>
                <a:t>观点表达的要求</a:t>
              </a:r>
              <a:endParaRPr lang="zh-CN" altLang="en-US" sz="3600" b="1" dirty="0">
                <a:solidFill>
                  <a:srgbClr val="FFC000"/>
                </a:solidFill>
                <a:latin typeface="锦鲤本尊" charset="-122"/>
                <a:ea typeface="锦鲤本尊" charset="-122"/>
              </a:endParaRPr>
            </a:p>
          </p:txBody>
        </p:sp>
        <p:sp>
          <p:nvSpPr>
            <p:cNvPr id="15" name="文本框 14"/>
            <p:cNvSpPr txBox="1"/>
            <p:nvPr/>
          </p:nvSpPr>
          <p:spPr>
            <a:xfrm>
              <a:off x="943307" y="812850"/>
              <a:ext cx="3505200" cy="368300"/>
            </a:xfrm>
            <a:prstGeom prst="rect">
              <a:avLst/>
            </a:prstGeom>
            <a:noFill/>
          </p:spPr>
          <p:txBody>
            <a:bodyPr wrap="square" rtlCol="0">
              <a:spAutoFit/>
            </a:bodyPr>
            <a:lstStyle/>
            <a:p>
              <a:endParaRPr lang="en-US" altLang="zh-CN" b="1" dirty="0">
                <a:solidFill>
                  <a:srgbClr val="FFC000"/>
                </a:solidFill>
                <a:latin typeface="微软雅黑" panose="020B0503020204020204" charset="-122"/>
                <a:ea typeface="微软雅黑" panose="020B0503020204020204" charset="-122"/>
              </a:endParaRPr>
            </a:p>
          </p:txBody>
        </p:sp>
      </p:grpSp>
      <p:sp>
        <p:nvSpPr>
          <p:cNvPr id="100" name="文本框 99"/>
          <p:cNvSpPr txBox="1"/>
          <p:nvPr/>
        </p:nvSpPr>
        <p:spPr>
          <a:xfrm>
            <a:off x="6676390" y="1492250"/>
            <a:ext cx="3909695" cy="3967480"/>
          </a:xfrm>
          <a:prstGeom prst="rect">
            <a:avLst/>
          </a:prstGeom>
          <a:noFill/>
        </p:spPr>
        <p:txBody>
          <a:bodyPr wrap="square" rtlCol="0">
            <a:spAutoFit/>
          </a:bodyPr>
          <a:p>
            <a:pPr lvl="0" algn="l">
              <a:lnSpc>
                <a:spcPct val="140000"/>
              </a:lnSpc>
              <a:buClrTx/>
              <a:buSzTx/>
              <a:buFontTx/>
            </a:pPr>
            <a:r>
              <a:rPr lang="en-US" altLang="zh-CN" sz="3600" b="1">
                <a:solidFill>
                  <a:srgbClr val="FFFF00"/>
                </a:solidFill>
                <a:latin typeface="锦鲤本尊" charset="-122"/>
                <a:ea typeface="锦鲤本尊" charset="-122"/>
                <a:sym typeface="+mn-ea"/>
              </a:rPr>
              <a:t>1  </a:t>
            </a:r>
            <a:r>
              <a:rPr lang="zh-CN" altLang="en-US" sz="3600" b="1">
                <a:solidFill>
                  <a:srgbClr val="FFFF00"/>
                </a:solidFill>
                <a:latin typeface="锦鲤本尊" charset="-122"/>
                <a:ea typeface="锦鲤本尊" charset="-122"/>
                <a:sym typeface="+mn-ea"/>
              </a:rPr>
              <a:t>避免个人视角</a:t>
            </a:r>
            <a:endParaRPr lang="zh-CN" altLang="en-US" sz="3600" b="1">
              <a:solidFill>
                <a:srgbClr val="FFFF00"/>
              </a:solidFill>
              <a:latin typeface="锦鲤本尊" charset="-122"/>
              <a:ea typeface="锦鲤本尊" charset="-122"/>
              <a:sym typeface="+mn-ea"/>
            </a:endParaRPr>
          </a:p>
          <a:p>
            <a:pPr lvl="0" algn="l">
              <a:lnSpc>
                <a:spcPct val="140000"/>
              </a:lnSpc>
              <a:buClrTx/>
              <a:buSzTx/>
              <a:buFontTx/>
            </a:pPr>
            <a:r>
              <a:rPr lang="en-US" altLang="zh-CN" sz="3600" b="1">
                <a:solidFill>
                  <a:srgbClr val="FFFF00"/>
                </a:solidFill>
                <a:latin typeface="锦鲤本尊" charset="-122"/>
                <a:ea typeface="锦鲤本尊" charset="-122"/>
                <a:sym typeface="+mn-ea"/>
              </a:rPr>
              <a:t>2  </a:t>
            </a:r>
            <a:r>
              <a:rPr lang="zh-CN" altLang="en-US" sz="3600" b="1">
                <a:solidFill>
                  <a:srgbClr val="FFFF00"/>
                </a:solidFill>
                <a:latin typeface="锦鲤本尊" charset="-122"/>
                <a:ea typeface="锦鲤本尊" charset="-122"/>
                <a:sym typeface="+mn-ea"/>
              </a:rPr>
              <a:t>避免情况介绍</a:t>
            </a:r>
            <a:endParaRPr lang="zh-CN" altLang="en-US" sz="3600" b="1">
              <a:solidFill>
                <a:srgbClr val="FFFF00"/>
              </a:solidFill>
              <a:latin typeface="锦鲤本尊" charset="-122"/>
              <a:ea typeface="锦鲤本尊" charset="-122"/>
              <a:sym typeface="+mn-ea"/>
            </a:endParaRPr>
          </a:p>
          <a:p>
            <a:pPr lvl="0" algn="l">
              <a:lnSpc>
                <a:spcPct val="140000"/>
              </a:lnSpc>
              <a:buClrTx/>
              <a:buSzTx/>
              <a:buFontTx/>
            </a:pPr>
            <a:r>
              <a:rPr lang="en-US" altLang="zh-CN" sz="3600" b="1">
                <a:solidFill>
                  <a:srgbClr val="FFFF00"/>
                </a:solidFill>
                <a:latin typeface="锦鲤本尊" charset="-122"/>
                <a:ea typeface="锦鲤本尊" charset="-122"/>
                <a:sym typeface="+mn-ea"/>
              </a:rPr>
              <a:t>3  </a:t>
            </a:r>
            <a:r>
              <a:rPr lang="zh-CN" altLang="en-US" sz="3600" b="1">
                <a:solidFill>
                  <a:srgbClr val="FFFF00"/>
                </a:solidFill>
                <a:latin typeface="锦鲤本尊" charset="-122"/>
                <a:ea typeface="锦鲤本尊" charset="-122"/>
                <a:sym typeface="+mn-ea"/>
              </a:rPr>
              <a:t>避免读者不解</a:t>
            </a:r>
            <a:endParaRPr lang="zh-CN" altLang="en-US" sz="3600" b="1">
              <a:solidFill>
                <a:srgbClr val="FFFF00"/>
              </a:solidFill>
              <a:latin typeface="锦鲤本尊" charset="-122"/>
              <a:ea typeface="锦鲤本尊" charset="-122"/>
              <a:sym typeface="+mn-ea"/>
            </a:endParaRPr>
          </a:p>
          <a:p>
            <a:pPr lvl="0" algn="l">
              <a:lnSpc>
                <a:spcPct val="140000"/>
              </a:lnSpc>
              <a:buClrTx/>
              <a:buSzTx/>
              <a:buFontTx/>
            </a:pPr>
            <a:r>
              <a:rPr lang="en-US" altLang="zh-CN" sz="3600" b="1">
                <a:solidFill>
                  <a:srgbClr val="FFFF00"/>
                </a:solidFill>
                <a:latin typeface="锦鲤本尊" charset="-122"/>
                <a:ea typeface="锦鲤本尊" charset="-122"/>
                <a:sym typeface="+mn-ea"/>
              </a:rPr>
              <a:t>4  </a:t>
            </a:r>
            <a:r>
              <a:rPr lang="zh-CN" altLang="en-US" sz="3600" b="1">
                <a:solidFill>
                  <a:srgbClr val="FFFF00"/>
                </a:solidFill>
                <a:latin typeface="锦鲤本尊" charset="-122"/>
                <a:ea typeface="锦鲤本尊" charset="-122"/>
                <a:sym typeface="+mn-ea"/>
              </a:rPr>
              <a:t>避免主观臆断</a:t>
            </a:r>
            <a:endParaRPr lang="zh-CN" altLang="en-US" sz="3600" b="1">
              <a:solidFill>
                <a:srgbClr val="FFFF00"/>
              </a:solidFill>
              <a:latin typeface="锦鲤本尊" charset="-122"/>
              <a:ea typeface="锦鲤本尊" charset="-122"/>
              <a:sym typeface="+mn-ea"/>
            </a:endParaRPr>
          </a:p>
          <a:p>
            <a:pPr lvl="0" algn="l">
              <a:lnSpc>
                <a:spcPct val="140000"/>
              </a:lnSpc>
              <a:buClrTx/>
              <a:buSzTx/>
              <a:buFontTx/>
            </a:pPr>
            <a:r>
              <a:rPr lang="en-US" altLang="zh-CN" sz="3600" b="1">
                <a:solidFill>
                  <a:srgbClr val="FFFF00"/>
                </a:solidFill>
                <a:latin typeface="锦鲤本尊" charset="-122"/>
                <a:ea typeface="锦鲤本尊" charset="-122"/>
                <a:sym typeface="+mn-ea"/>
              </a:rPr>
              <a:t>5  </a:t>
            </a:r>
            <a:r>
              <a:rPr lang="zh-CN" altLang="en-US" sz="3600" b="1">
                <a:solidFill>
                  <a:srgbClr val="FFFF00"/>
                </a:solidFill>
                <a:latin typeface="锦鲤本尊" charset="-122"/>
                <a:ea typeface="锦鲤本尊" charset="-122"/>
                <a:sym typeface="+mn-ea"/>
              </a:rPr>
              <a:t>避免假大空套</a:t>
            </a:r>
            <a:endParaRPr lang="zh-CN" altLang="en-US" sz="3600" b="1">
              <a:solidFill>
                <a:srgbClr val="FFFF00"/>
              </a:solidFill>
              <a:latin typeface="锦鲤本尊" charset="-122"/>
              <a:ea typeface="锦鲤本尊" charset="-122"/>
              <a:sym typeface="+mn-ea"/>
            </a:endParaRPr>
          </a:p>
        </p:txBody>
      </p:sp>
      <p:sp>
        <p:nvSpPr>
          <p:cNvPr id="2" name="Text Placeholder 32"/>
          <p:cNvSpPr txBox="1"/>
          <p:nvPr/>
        </p:nvSpPr>
        <p:spPr>
          <a:xfrm>
            <a:off x="627380" y="1731645"/>
            <a:ext cx="4681220" cy="3728085"/>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70000"/>
              </a:lnSpc>
              <a:buNone/>
            </a:pPr>
            <a:r>
              <a:rPr lang="en-US" altLang="zh-CN" sz="3600" b="1" dirty="0">
                <a:solidFill>
                  <a:srgbClr val="FFFF00"/>
                </a:solidFill>
                <a:latin typeface="锦鲤本尊" charset="-122"/>
                <a:ea typeface="锦鲤本尊" charset="-122"/>
                <a:sym typeface="+mn-ea"/>
              </a:rPr>
              <a:t>1 </a:t>
            </a:r>
            <a:r>
              <a:rPr lang="zh-CN" altLang="en-US" sz="3600" b="1" dirty="0">
                <a:solidFill>
                  <a:srgbClr val="FFFF00"/>
                </a:solidFill>
                <a:latin typeface="锦鲤本尊" charset="-122"/>
                <a:ea typeface="锦鲤本尊" charset="-122"/>
                <a:sym typeface="+mn-ea"/>
              </a:rPr>
              <a:t>态度鲜明、</a:t>
            </a:r>
            <a:r>
              <a:rPr lang="zh-CN" altLang="en-US" sz="3600" b="1" dirty="0">
                <a:solidFill>
                  <a:srgbClr val="FFFF00"/>
                </a:solidFill>
                <a:latin typeface="锦鲤本尊" charset="-122"/>
                <a:ea typeface="锦鲤本尊" charset="-122"/>
                <a:sym typeface="+mn-ea"/>
              </a:rPr>
              <a:t>表意完整</a:t>
            </a:r>
            <a:endParaRPr lang="zh-CN" altLang="en-US" sz="3600" b="1" dirty="0">
              <a:solidFill>
                <a:srgbClr val="FFFF00"/>
              </a:solidFill>
              <a:latin typeface="锦鲤本尊" charset="-122"/>
              <a:ea typeface="锦鲤本尊" charset="-122"/>
              <a:sym typeface="+mn-ea"/>
            </a:endParaRPr>
          </a:p>
          <a:p>
            <a:pPr marL="0" indent="0" algn="l">
              <a:lnSpc>
                <a:spcPct val="170000"/>
              </a:lnSpc>
              <a:buNone/>
            </a:pPr>
            <a:r>
              <a:rPr lang="en-US" altLang="zh-CN" sz="3600" b="1" dirty="0">
                <a:solidFill>
                  <a:srgbClr val="FFFF00"/>
                </a:solidFill>
                <a:latin typeface="锦鲤本尊" charset="-122"/>
                <a:ea typeface="锦鲤本尊" charset="-122"/>
                <a:sym typeface="+mn-ea"/>
              </a:rPr>
              <a:t>2 </a:t>
            </a:r>
            <a:r>
              <a:rPr lang="zh-CN" altLang="en-US" sz="3600" b="1" dirty="0">
                <a:solidFill>
                  <a:srgbClr val="FFFF00"/>
                </a:solidFill>
                <a:latin typeface="锦鲤本尊" charset="-122"/>
                <a:ea typeface="锦鲤本尊" charset="-122"/>
                <a:sym typeface="+mn-ea"/>
              </a:rPr>
              <a:t>针对性强、见解启发</a:t>
            </a:r>
            <a:endParaRPr lang="zh-CN" altLang="en-US" sz="3600" b="1" dirty="0">
              <a:solidFill>
                <a:srgbClr val="FFFF00"/>
              </a:solidFill>
              <a:latin typeface="锦鲤本尊" charset="-122"/>
              <a:ea typeface="锦鲤本尊" charset="-122"/>
              <a:sym typeface="+mn-ea"/>
            </a:endParaRPr>
          </a:p>
          <a:p>
            <a:pPr marL="0" indent="0" algn="l">
              <a:lnSpc>
                <a:spcPct val="170000"/>
              </a:lnSpc>
              <a:buNone/>
            </a:pPr>
            <a:r>
              <a:rPr lang="en-US" altLang="zh-CN" sz="3600" b="1" dirty="0">
                <a:solidFill>
                  <a:srgbClr val="FFFF00"/>
                </a:solidFill>
                <a:latin typeface="锦鲤本尊" charset="-122"/>
                <a:ea typeface="锦鲤本尊" charset="-122"/>
                <a:sym typeface="+mn-ea"/>
              </a:rPr>
              <a:t>3 </a:t>
            </a:r>
            <a:r>
              <a:rPr lang="zh-CN" altLang="en-US" sz="3600" b="1" dirty="0">
                <a:solidFill>
                  <a:srgbClr val="FFFF00"/>
                </a:solidFill>
                <a:latin typeface="锦鲤本尊" charset="-122"/>
                <a:ea typeface="锦鲤本尊" charset="-122"/>
                <a:sym typeface="+mn-ea"/>
              </a:rPr>
              <a:t>分论点间、形成关联</a:t>
            </a:r>
            <a:endParaRPr lang="zh-CN" altLang="en-US" sz="3600" b="1" dirty="0">
              <a:solidFill>
                <a:srgbClr val="FFFF00"/>
              </a:solidFill>
              <a:latin typeface="锦鲤本尊" charset="-122"/>
              <a:ea typeface="锦鲤本尊" charset="-122"/>
              <a:sym typeface="+mn-ea"/>
            </a:endParaRPr>
          </a:p>
          <a:p>
            <a:pPr marL="0" indent="0" algn="l">
              <a:lnSpc>
                <a:spcPct val="170000"/>
              </a:lnSpc>
              <a:buNone/>
            </a:pPr>
            <a:endParaRPr lang="zh-CN" altLang="en-US" sz="3600" b="1" dirty="0">
              <a:solidFill>
                <a:srgbClr val="FFFF00"/>
              </a:solidFill>
              <a:latin typeface="锦鲤本尊" charset="-122"/>
              <a:ea typeface="锦鲤本尊" charset="-122"/>
              <a:sym typeface="+mn-ea"/>
            </a:endParaRPr>
          </a:p>
          <a:p>
            <a:pPr marL="0" indent="0" algn="l">
              <a:lnSpc>
                <a:spcPct val="170000"/>
              </a:lnSpc>
              <a:buNone/>
            </a:pPr>
            <a:endParaRPr lang="zh-CN" altLang="en-US" sz="6000" b="1" dirty="0">
              <a:solidFill>
                <a:srgbClr val="FFFF00"/>
              </a:solidFill>
              <a:latin typeface="锦鲤本尊" charset="-122"/>
              <a:ea typeface="锦鲤本尊" charset="-122"/>
              <a:sym typeface="+mn-ea"/>
            </a:endParaRPr>
          </a:p>
          <a:p>
            <a:pPr marL="0" indent="0" algn="l">
              <a:lnSpc>
                <a:spcPct val="140000"/>
              </a:lnSpc>
              <a:buNone/>
            </a:pPr>
            <a:endParaRPr lang="zh-CN" altLang="en-US" sz="6000" b="1" dirty="0">
              <a:ln w="12700" cmpd="sng">
                <a:solidFill>
                  <a:schemeClr val="accent4"/>
                </a:solidFill>
                <a:prstDash val="solid"/>
              </a:ln>
              <a:solidFill>
                <a:srgbClr val="FFFF00"/>
              </a:solidFill>
              <a:effectLst/>
              <a:latin typeface="锦鲤本尊" charset="-122"/>
              <a:ea typeface="锦鲤本尊"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ssolve">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grpSp>
        <p:nvGrpSpPr>
          <p:cNvPr id="12" name="组合 11"/>
          <p:cNvGrpSpPr/>
          <p:nvPr/>
        </p:nvGrpSpPr>
        <p:grpSpPr>
          <a:xfrm>
            <a:off x="383437" y="715023"/>
            <a:ext cx="6034093" cy="676752"/>
            <a:chOff x="763914" y="595045"/>
            <a:chExt cx="6034093" cy="676752"/>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rgbClr val="FFC0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sz="3600" b="1" dirty="0">
                  <a:solidFill>
                    <a:srgbClr val="FFC000"/>
                  </a:solidFill>
                  <a:latin typeface="锦鲤本尊" charset="-122"/>
                  <a:ea typeface="锦鲤本尊" charset="-122"/>
                </a:rPr>
                <a:t>跟《人民日报》学立意</a:t>
              </a:r>
              <a:endParaRPr lang="zh-CN" altLang="en-US" sz="3600" b="1" dirty="0">
                <a:solidFill>
                  <a:srgbClr val="FFC000"/>
                </a:solidFill>
                <a:latin typeface="锦鲤本尊" charset="-122"/>
                <a:ea typeface="锦鲤本尊" charset="-122"/>
              </a:endParaRPr>
            </a:p>
          </p:txBody>
        </p:sp>
        <p:sp>
          <p:nvSpPr>
            <p:cNvPr id="15" name="文本框 14"/>
            <p:cNvSpPr txBox="1"/>
            <p:nvPr/>
          </p:nvSpPr>
          <p:spPr>
            <a:xfrm>
              <a:off x="943307" y="812850"/>
              <a:ext cx="3505200" cy="368300"/>
            </a:xfrm>
            <a:prstGeom prst="rect">
              <a:avLst/>
            </a:prstGeom>
            <a:noFill/>
          </p:spPr>
          <p:txBody>
            <a:bodyPr wrap="square" rtlCol="0">
              <a:spAutoFit/>
            </a:bodyPr>
            <a:lstStyle/>
            <a:p>
              <a:endParaRPr lang="en-US" altLang="zh-CN" b="1" dirty="0">
                <a:solidFill>
                  <a:srgbClr val="FFC000"/>
                </a:solidFill>
                <a:latin typeface="微软雅黑" panose="020B0503020204020204" charset="-122"/>
                <a:ea typeface="微软雅黑" panose="020B0503020204020204" charset="-122"/>
              </a:endParaRPr>
            </a:p>
          </p:txBody>
        </p:sp>
      </p:grpSp>
      <p:sp>
        <p:nvSpPr>
          <p:cNvPr id="100" name="文本框 99"/>
          <p:cNvSpPr txBox="1"/>
          <p:nvPr/>
        </p:nvSpPr>
        <p:spPr>
          <a:xfrm>
            <a:off x="383540" y="1831975"/>
            <a:ext cx="3477260" cy="1641475"/>
          </a:xfrm>
          <a:prstGeom prst="rect">
            <a:avLst/>
          </a:prstGeom>
          <a:noFill/>
        </p:spPr>
        <p:txBody>
          <a:bodyPr wrap="square" rtlCol="0">
            <a:spAutoFit/>
          </a:bodyPr>
          <a:p>
            <a:pPr lvl="0" algn="l">
              <a:lnSpc>
                <a:spcPct val="140000"/>
              </a:lnSpc>
              <a:buClrTx/>
              <a:buSzTx/>
              <a:buFontTx/>
            </a:pPr>
            <a:r>
              <a:rPr lang="zh-CN" sz="3600">
                <a:solidFill>
                  <a:srgbClr val="FFFF00"/>
                </a:solidFill>
                <a:latin typeface="字魂镇魂手书" panose="00000500000000000000" charset="-122"/>
                <a:ea typeface="字魂镇魂手书" panose="00000500000000000000" charset="-122"/>
                <a:sym typeface="+mn-ea"/>
              </a:rPr>
              <a:t>莫让青春染暮气</a:t>
            </a:r>
            <a:endParaRPr lang="zh-CN" sz="3600">
              <a:solidFill>
                <a:srgbClr val="FFFF00"/>
              </a:solidFill>
              <a:latin typeface="字魂镇魂手书" panose="00000500000000000000" charset="-122"/>
              <a:ea typeface="字魂镇魂手书" panose="00000500000000000000" charset="-122"/>
              <a:sym typeface="+mn-ea"/>
            </a:endParaRPr>
          </a:p>
          <a:p>
            <a:pPr lvl="0" algn="l">
              <a:lnSpc>
                <a:spcPct val="140000"/>
              </a:lnSpc>
              <a:buClrTx/>
              <a:buSzTx/>
              <a:buFontTx/>
            </a:pPr>
            <a:endParaRPr lang="zh-CN" altLang="en-US" sz="3600">
              <a:solidFill>
                <a:srgbClr val="FFFF00"/>
              </a:solidFill>
              <a:latin typeface="字魂镇魂手书" panose="00000500000000000000" charset="-122"/>
              <a:ea typeface="字魂镇魂手书" panose="00000500000000000000" charset="-122"/>
              <a:sym typeface="+mn-ea"/>
            </a:endParaRPr>
          </a:p>
        </p:txBody>
      </p:sp>
      <p:sp>
        <p:nvSpPr>
          <p:cNvPr id="11" name="Text Placeholder 32"/>
          <p:cNvSpPr txBox="1"/>
          <p:nvPr/>
        </p:nvSpPr>
        <p:spPr>
          <a:xfrm>
            <a:off x="481965" y="2947670"/>
            <a:ext cx="3585845" cy="1972945"/>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a:lnSpc>
                <a:spcPct val="160000"/>
              </a:lnSpc>
              <a:buNone/>
            </a:pPr>
            <a:r>
              <a:rPr lang="zh-CN" sz="3600" b="1" dirty="0">
                <a:solidFill>
                  <a:srgbClr val="FFC000"/>
                </a:solidFill>
                <a:latin typeface="锦鲤本尊" charset="-122"/>
                <a:ea typeface="锦鲤本尊" charset="-122"/>
                <a:sym typeface="+mn-ea"/>
              </a:rPr>
              <a:t>莫使青春凋朱颜</a:t>
            </a:r>
            <a:endParaRPr lang="zh-CN" sz="3600" b="1" dirty="0">
              <a:solidFill>
                <a:srgbClr val="FFC000"/>
              </a:solidFill>
              <a:latin typeface="锦鲤本尊" charset="-122"/>
              <a:ea typeface="锦鲤本尊" charset="-122"/>
              <a:sym typeface="+mn-ea"/>
            </a:endParaRPr>
          </a:p>
          <a:p>
            <a:pPr marL="0" indent="0" algn="l">
              <a:lnSpc>
                <a:spcPct val="160000"/>
              </a:lnSpc>
              <a:buNone/>
            </a:pPr>
            <a:r>
              <a:rPr lang="zh-CN" sz="3600" b="1" dirty="0">
                <a:solidFill>
                  <a:srgbClr val="FFC000"/>
                </a:solidFill>
                <a:latin typeface="锦鲤本尊" charset="-122"/>
                <a:ea typeface="锦鲤本尊" charset="-122"/>
                <a:sym typeface="+mn-ea"/>
              </a:rPr>
              <a:t>莫令青春长咨嗟</a:t>
            </a:r>
            <a:endParaRPr lang="zh-CN" altLang="en-US" sz="3600" b="1" dirty="0">
              <a:solidFill>
                <a:srgbClr val="FFC000"/>
              </a:solidFill>
              <a:latin typeface="锦鲤本尊" charset="-122"/>
              <a:ea typeface="锦鲤本尊" charset="-122"/>
              <a:sym typeface="+mn-ea"/>
            </a:endParaRPr>
          </a:p>
          <a:p>
            <a:pPr marL="0" indent="0" algn="l">
              <a:lnSpc>
                <a:spcPct val="160000"/>
              </a:lnSpc>
              <a:buNone/>
            </a:pPr>
            <a:endParaRPr lang="zh-CN" altLang="en-US" sz="6000" b="1" dirty="0">
              <a:solidFill>
                <a:srgbClr val="FFC000"/>
              </a:solidFill>
              <a:latin typeface="锦鲤本尊" charset="-122"/>
              <a:ea typeface="锦鲤本尊" charset="-122"/>
              <a:sym typeface="+mn-ea"/>
            </a:endParaRPr>
          </a:p>
          <a:p>
            <a:pPr marL="0" indent="0" algn="l">
              <a:lnSpc>
                <a:spcPct val="140000"/>
              </a:lnSpc>
              <a:buNone/>
            </a:pPr>
            <a:endParaRPr lang="zh-CN" altLang="en-US" sz="6000" b="1" dirty="0">
              <a:ln w="12700" cmpd="sng">
                <a:solidFill>
                  <a:schemeClr val="accent4"/>
                </a:solidFill>
                <a:prstDash val="solid"/>
              </a:ln>
              <a:solidFill>
                <a:srgbClr val="FFC000"/>
              </a:solidFill>
              <a:effectLst/>
              <a:latin typeface="锦鲤本尊" charset="-122"/>
              <a:ea typeface="锦鲤本尊" charset="-122"/>
              <a:sym typeface="+mn-ea"/>
            </a:endParaRPr>
          </a:p>
        </p:txBody>
      </p:sp>
      <p:sp>
        <p:nvSpPr>
          <p:cNvPr id="2" name="文本框 1"/>
          <p:cNvSpPr txBox="1"/>
          <p:nvPr/>
        </p:nvSpPr>
        <p:spPr>
          <a:xfrm>
            <a:off x="5626735" y="2091055"/>
            <a:ext cx="5318125" cy="2676525"/>
          </a:xfrm>
          <a:prstGeom prst="rect">
            <a:avLst/>
          </a:prstGeom>
          <a:noFill/>
        </p:spPr>
        <p:txBody>
          <a:bodyPr wrap="square" rtlCol="0" anchor="t">
            <a:spAutoFit/>
          </a:bodyPr>
          <a:p>
            <a:pPr>
              <a:lnSpc>
                <a:spcPct val="140000"/>
              </a:lnSpc>
            </a:pPr>
            <a:r>
              <a:rPr lang="zh-CN" altLang="en-US" sz="4000">
                <a:solidFill>
                  <a:srgbClr val="FFC000"/>
                </a:solidFill>
                <a:latin typeface="字魂镇魂手书" panose="00000500000000000000" charset="-122"/>
                <a:ea typeface="字魂镇魂手书" panose="00000500000000000000" charset="-122"/>
              </a:rPr>
              <a:t>简洁凝练、</a:t>
            </a:r>
            <a:endParaRPr lang="zh-CN" altLang="en-US" sz="4000">
              <a:solidFill>
                <a:srgbClr val="FFC000"/>
              </a:solidFill>
              <a:latin typeface="字魂镇魂手书" panose="00000500000000000000" charset="-122"/>
              <a:ea typeface="字魂镇魂手书" panose="00000500000000000000" charset="-122"/>
            </a:endParaRPr>
          </a:p>
          <a:p>
            <a:pPr>
              <a:lnSpc>
                <a:spcPct val="140000"/>
              </a:lnSpc>
            </a:pPr>
            <a:r>
              <a:rPr lang="zh-CN" altLang="en-US" sz="4000">
                <a:solidFill>
                  <a:srgbClr val="FFC000"/>
                </a:solidFill>
                <a:latin typeface="字魂镇魂手书" panose="00000500000000000000" charset="-122"/>
                <a:ea typeface="字魂镇魂手书" panose="00000500000000000000" charset="-122"/>
              </a:rPr>
              <a:t>准确鲜明，</a:t>
            </a:r>
            <a:endParaRPr lang="zh-CN" altLang="en-US" sz="4000">
              <a:solidFill>
                <a:srgbClr val="FFC000"/>
              </a:solidFill>
              <a:latin typeface="字魂镇魂手书" panose="00000500000000000000" charset="-122"/>
              <a:ea typeface="字魂镇魂手书" panose="00000500000000000000" charset="-122"/>
            </a:endParaRPr>
          </a:p>
          <a:p>
            <a:pPr>
              <a:lnSpc>
                <a:spcPct val="140000"/>
              </a:lnSpc>
            </a:pPr>
            <a:r>
              <a:rPr lang="zh-CN" altLang="en-US" sz="4000">
                <a:solidFill>
                  <a:srgbClr val="FFC000"/>
                </a:solidFill>
                <a:latin typeface="字魂镇魂手书" panose="00000500000000000000" charset="-122"/>
                <a:ea typeface="字魂镇魂手书" panose="00000500000000000000" charset="-122"/>
              </a:rPr>
              <a:t>更是深刻有力量！</a:t>
            </a:r>
            <a:endParaRPr lang="zh-CN" altLang="en-US" sz="4000">
              <a:solidFill>
                <a:srgbClr val="FFC000"/>
              </a:solidFill>
              <a:latin typeface="字魂镇魂手书" panose="00000500000000000000" charset="-122"/>
              <a:ea typeface="字魂镇魂手书" panose="000005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grpSp>
        <p:nvGrpSpPr>
          <p:cNvPr id="12" name="组合 11"/>
          <p:cNvGrpSpPr/>
          <p:nvPr/>
        </p:nvGrpSpPr>
        <p:grpSpPr>
          <a:xfrm>
            <a:off x="341527" y="543415"/>
            <a:ext cx="6034728" cy="866140"/>
            <a:chOff x="763914" y="494557"/>
            <a:chExt cx="6034728" cy="866140"/>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rgbClr val="FFC0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5567" y="494557"/>
              <a:ext cx="5553075" cy="866140"/>
            </a:xfrm>
            <a:prstGeom prst="rect">
              <a:avLst/>
            </a:prstGeom>
            <a:noFill/>
          </p:spPr>
          <p:txBody>
            <a:bodyPr wrap="square" rtlCol="0">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lvl="0" algn="l">
                <a:lnSpc>
                  <a:spcPct val="140000"/>
                </a:lnSpc>
                <a:buClrTx/>
                <a:buSzTx/>
                <a:buFontTx/>
              </a:pPr>
              <a:r>
                <a:rPr lang="zh-CN" sz="3600">
                  <a:solidFill>
                    <a:srgbClr val="FFFF00"/>
                  </a:solidFill>
                  <a:latin typeface="字魂镇魂手书" panose="00000500000000000000" charset="-122"/>
                  <a:ea typeface="字魂镇魂手书" panose="00000500000000000000" charset="-122"/>
                  <a:sym typeface="+mn-ea"/>
                </a:rPr>
                <a:t>跟《人民日报》学立意</a:t>
              </a:r>
              <a:endParaRPr lang="zh-CN" sz="3600">
                <a:solidFill>
                  <a:srgbClr val="FFFF00"/>
                </a:solidFill>
                <a:latin typeface="字魂镇魂手书" panose="00000500000000000000" charset="-122"/>
                <a:ea typeface="字魂镇魂手书" panose="00000500000000000000" charset="-122"/>
                <a:sym typeface="+mn-ea"/>
              </a:endParaRPr>
            </a:p>
          </p:txBody>
        </p:sp>
      </p:grpSp>
      <p:sp>
        <p:nvSpPr>
          <p:cNvPr id="100" name="文本框 99"/>
          <p:cNvSpPr txBox="1"/>
          <p:nvPr/>
        </p:nvSpPr>
        <p:spPr>
          <a:xfrm>
            <a:off x="210820" y="3118485"/>
            <a:ext cx="5841365" cy="4246245"/>
          </a:xfrm>
          <a:prstGeom prst="rect">
            <a:avLst/>
          </a:prstGeom>
          <a:noFill/>
        </p:spPr>
        <p:txBody>
          <a:bodyPr wrap="square" rtlCol="0">
            <a:spAutoFit/>
          </a:bodyPr>
          <a:p>
            <a:pPr lvl="0" algn="l">
              <a:lnSpc>
                <a:spcPct val="150000"/>
              </a:lnSpc>
              <a:buClrTx/>
              <a:buSzTx/>
              <a:buFontTx/>
            </a:pPr>
            <a:r>
              <a:rPr lang="zh-CN" sz="3600" b="1">
                <a:solidFill>
                  <a:srgbClr val="FFC000"/>
                </a:solidFill>
                <a:latin typeface="锦鲤本尊" charset="-122"/>
                <a:ea typeface="锦鲤本尊" charset="-122"/>
                <a:cs typeface="锦鲤本尊" charset="-122"/>
                <a:sym typeface="+mn-ea"/>
              </a:rPr>
              <a:t>用法治中国凝聚复兴力量</a:t>
            </a:r>
            <a:endParaRPr lang="zh-CN" sz="3600" b="1">
              <a:solidFill>
                <a:srgbClr val="FFC000"/>
              </a:solidFill>
              <a:latin typeface="锦鲤本尊" charset="-122"/>
              <a:ea typeface="锦鲤本尊" charset="-122"/>
              <a:cs typeface="锦鲤本尊" charset="-122"/>
              <a:sym typeface="+mn-ea"/>
            </a:endParaRPr>
          </a:p>
          <a:p>
            <a:pPr lvl="0" algn="l">
              <a:lnSpc>
                <a:spcPct val="150000"/>
              </a:lnSpc>
              <a:buClrTx/>
              <a:buSzTx/>
              <a:buFontTx/>
            </a:pPr>
            <a:r>
              <a:rPr lang="zh-CN" sz="3600" b="1">
                <a:solidFill>
                  <a:srgbClr val="FFC000"/>
                </a:solidFill>
                <a:latin typeface="锦鲤本尊" charset="-122"/>
                <a:ea typeface="锦鲤本尊" charset="-122"/>
                <a:cs typeface="锦鲤本尊" charset="-122"/>
                <a:sym typeface="+mn-ea"/>
              </a:rPr>
              <a:t>用规则文明突破“关系藩篱</a:t>
            </a:r>
            <a:r>
              <a:rPr lang="en-US" altLang="zh-CN" sz="3600" b="1">
                <a:solidFill>
                  <a:srgbClr val="FFC000"/>
                </a:solidFill>
                <a:latin typeface="锦鲤本尊" charset="-122"/>
                <a:ea typeface="锦鲤本尊" charset="-122"/>
                <a:cs typeface="锦鲤本尊" charset="-122"/>
                <a:sym typeface="+mn-ea"/>
              </a:rPr>
              <a:t>”</a:t>
            </a:r>
            <a:endParaRPr lang="en-US" altLang="zh-CN" sz="3600" b="1">
              <a:solidFill>
                <a:srgbClr val="FFC000"/>
              </a:solidFill>
              <a:latin typeface="锦鲤本尊" charset="-122"/>
              <a:ea typeface="锦鲤本尊" charset="-122"/>
              <a:cs typeface="锦鲤本尊" charset="-122"/>
              <a:sym typeface="+mn-ea"/>
            </a:endParaRPr>
          </a:p>
          <a:p>
            <a:pPr lvl="0" algn="l">
              <a:lnSpc>
                <a:spcPct val="150000"/>
              </a:lnSpc>
              <a:buClrTx/>
              <a:buSzTx/>
              <a:buFontTx/>
            </a:pPr>
            <a:r>
              <a:rPr lang="zh-CN" sz="3600" b="1">
                <a:solidFill>
                  <a:srgbClr val="FFC000"/>
                </a:solidFill>
                <a:latin typeface="锦鲤本尊" charset="-122"/>
                <a:ea typeface="锦鲤本尊" charset="-122"/>
                <a:cs typeface="锦鲤本尊" charset="-122"/>
                <a:sym typeface="+mn-ea"/>
              </a:rPr>
              <a:t>让改革之火点燃创新引擎</a:t>
            </a:r>
            <a:endParaRPr lang="zh-CN" sz="3600" b="1">
              <a:solidFill>
                <a:srgbClr val="FFC000"/>
              </a:solidFill>
              <a:latin typeface="锦鲤本尊" charset="-122"/>
              <a:ea typeface="锦鲤本尊" charset="-122"/>
              <a:cs typeface="锦鲤本尊" charset="-122"/>
              <a:sym typeface="+mn-ea"/>
            </a:endParaRPr>
          </a:p>
          <a:p>
            <a:pPr lvl="0" algn="l">
              <a:lnSpc>
                <a:spcPct val="150000"/>
              </a:lnSpc>
              <a:buClrTx/>
              <a:buSzTx/>
              <a:buFontTx/>
            </a:pPr>
            <a:endParaRPr lang="zh-CN" sz="3600" b="1">
              <a:solidFill>
                <a:srgbClr val="FFC000"/>
              </a:solidFill>
              <a:latin typeface="锦鲤本尊" charset="-122"/>
              <a:ea typeface="锦鲤本尊" charset="-122"/>
              <a:cs typeface="锦鲤本尊" charset="-122"/>
              <a:sym typeface="+mn-ea"/>
            </a:endParaRPr>
          </a:p>
          <a:p>
            <a:pPr lvl="0" algn="l">
              <a:lnSpc>
                <a:spcPct val="150000"/>
              </a:lnSpc>
              <a:buClrTx/>
              <a:buSzTx/>
              <a:buFontTx/>
            </a:pPr>
            <a:endParaRPr lang="zh-CN" sz="3600" b="1">
              <a:solidFill>
                <a:srgbClr val="FFC000"/>
              </a:solidFill>
              <a:latin typeface="锦鲤本尊" charset="-122"/>
              <a:ea typeface="锦鲤本尊" charset="-122"/>
              <a:cs typeface="锦鲤本尊" charset="-122"/>
              <a:sym typeface="+mn-ea"/>
            </a:endParaRPr>
          </a:p>
        </p:txBody>
      </p:sp>
      <p:sp>
        <p:nvSpPr>
          <p:cNvPr id="3" name="文本框 2"/>
          <p:cNvSpPr txBox="1"/>
          <p:nvPr/>
        </p:nvSpPr>
        <p:spPr>
          <a:xfrm>
            <a:off x="6376035" y="3118485"/>
            <a:ext cx="5559425" cy="2584450"/>
          </a:xfrm>
          <a:prstGeom prst="rect">
            <a:avLst/>
          </a:prstGeom>
          <a:noFill/>
        </p:spPr>
        <p:txBody>
          <a:bodyPr wrap="square" rtlCol="0">
            <a:spAutoFit/>
          </a:bodyPr>
          <a:p>
            <a:pPr lvl="0" algn="l">
              <a:lnSpc>
                <a:spcPct val="150000"/>
              </a:lnSpc>
              <a:buClrTx/>
              <a:buSzTx/>
              <a:buFontTx/>
            </a:pPr>
            <a:r>
              <a:rPr lang="zh-CN" sz="3600" b="1">
                <a:solidFill>
                  <a:srgbClr val="FFC000"/>
                </a:solidFill>
                <a:latin typeface="锦鲤本尊" charset="-122"/>
                <a:ea typeface="锦鲤本尊" charset="-122"/>
                <a:cs typeface="锦鲤本尊" charset="-122"/>
                <a:sym typeface="+mn-ea"/>
              </a:rPr>
              <a:t>让敬畏之光烛照文化传承</a:t>
            </a:r>
            <a:endParaRPr lang="zh-CN" sz="3600" b="1">
              <a:solidFill>
                <a:srgbClr val="FFC000"/>
              </a:solidFill>
              <a:latin typeface="锦鲤本尊" charset="-122"/>
              <a:ea typeface="锦鲤本尊" charset="-122"/>
              <a:cs typeface="锦鲤本尊" charset="-122"/>
              <a:sym typeface="+mn-ea"/>
            </a:endParaRPr>
          </a:p>
          <a:p>
            <a:pPr lvl="0" algn="l">
              <a:lnSpc>
                <a:spcPct val="150000"/>
              </a:lnSpc>
              <a:buClrTx/>
              <a:buSzTx/>
              <a:buFontTx/>
            </a:pPr>
            <a:r>
              <a:rPr lang="zh-CN" sz="3600" b="1">
                <a:solidFill>
                  <a:srgbClr val="FFC000"/>
                </a:solidFill>
                <a:latin typeface="锦鲤本尊" charset="-122"/>
                <a:ea typeface="锦鲤本尊" charset="-122"/>
                <a:cs typeface="锦鲤本尊" charset="-122"/>
                <a:sym typeface="+mn-ea"/>
              </a:rPr>
              <a:t>以翰墨书香养浩然之气</a:t>
            </a:r>
            <a:endParaRPr lang="zh-CN" sz="3600" b="1">
              <a:solidFill>
                <a:srgbClr val="FFC000"/>
              </a:solidFill>
              <a:latin typeface="锦鲤本尊" charset="-122"/>
              <a:ea typeface="锦鲤本尊" charset="-122"/>
              <a:cs typeface="锦鲤本尊" charset="-122"/>
              <a:sym typeface="+mn-ea"/>
            </a:endParaRPr>
          </a:p>
          <a:p>
            <a:pPr lvl="0" algn="l">
              <a:lnSpc>
                <a:spcPct val="150000"/>
              </a:lnSpc>
              <a:buClrTx/>
              <a:buSzTx/>
              <a:buFontTx/>
            </a:pPr>
            <a:r>
              <a:rPr lang="zh-CN" sz="3600" b="1">
                <a:solidFill>
                  <a:srgbClr val="FFC000"/>
                </a:solidFill>
                <a:latin typeface="锦鲤本尊" charset="-122"/>
                <a:ea typeface="锦鲤本尊" charset="-122"/>
                <a:cs typeface="锦鲤本尊" charset="-122"/>
                <a:sym typeface="+mn-ea"/>
              </a:rPr>
              <a:t>以工匠精神雕琢时代品质</a:t>
            </a:r>
            <a:endParaRPr lang="zh-CN" sz="3600" b="1">
              <a:solidFill>
                <a:srgbClr val="FFC000"/>
              </a:solidFill>
              <a:latin typeface="锦鲤本尊" charset="-122"/>
              <a:ea typeface="锦鲤本尊" charset="-122"/>
              <a:cs typeface="锦鲤本尊" charset="-122"/>
              <a:sym typeface="+mn-ea"/>
            </a:endParaRPr>
          </a:p>
        </p:txBody>
      </p:sp>
      <p:cxnSp>
        <p:nvCxnSpPr>
          <p:cNvPr id="6" name="直接连接符 5"/>
          <p:cNvCxnSpPr/>
          <p:nvPr/>
        </p:nvCxnSpPr>
        <p:spPr>
          <a:xfrm flipH="1">
            <a:off x="6158230" y="3340100"/>
            <a:ext cx="20320" cy="2362835"/>
          </a:xfrm>
          <a:prstGeom prst="line">
            <a:avLst/>
          </a:prstGeom>
          <a:ln w="28575" cmpd="sng">
            <a:solidFill>
              <a:schemeClr val="accent4">
                <a:lumMod val="20000"/>
                <a:lumOff val="80000"/>
              </a:schemeClr>
            </a:solidFill>
            <a:prstDash val="solid"/>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764540" y="2155190"/>
            <a:ext cx="10412730" cy="521970"/>
          </a:xfrm>
          <a:prstGeom prst="rect">
            <a:avLst/>
          </a:prstGeom>
          <a:noFill/>
        </p:spPr>
        <p:txBody>
          <a:bodyPr wrap="square" rtlCol="0" anchor="t">
            <a:spAutoFit/>
          </a:bodyPr>
          <a:p>
            <a:r>
              <a:rPr lang="zh-CN" altLang="en-US" sz="2800" b="1">
                <a:solidFill>
                  <a:srgbClr val="FFFF00"/>
                </a:solidFill>
                <a:latin typeface="方正兰亭黑简体" panose="02000000000000000000" charset="-122"/>
                <a:ea typeface="方正兰亭黑简体" panose="02000000000000000000" charset="-122"/>
              </a:rPr>
              <a:t>用互帮互助、共同发力，凝聚起打赢疫情防控阻击战的强大合力</a:t>
            </a:r>
            <a:endParaRPr lang="zh-CN" altLang="en-US" sz="2800" b="1">
              <a:solidFill>
                <a:srgbClr val="FFFF00"/>
              </a:solidFill>
              <a:latin typeface="方正兰亭黑简体" panose="02000000000000000000" charset="-122"/>
              <a:ea typeface="方正兰亭黑简体" panose="02000000000000000000" charset="-122"/>
            </a:endParaRPr>
          </a:p>
        </p:txBody>
      </p:sp>
      <p:sp>
        <p:nvSpPr>
          <p:cNvPr id="7" name="矩形 6"/>
          <p:cNvSpPr/>
          <p:nvPr/>
        </p:nvSpPr>
        <p:spPr>
          <a:xfrm>
            <a:off x="328930" y="3306445"/>
            <a:ext cx="436245" cy="2424430"/>
          </a:xfrm>
          <a:prstGeom prst="rect">
            <a:avLst/>
          </a:prstGeom>
          <a:noFill/>
          <a:ln w="28575" cmpd="thickThin">
            <a:solidFill>
              <a:srgbClr val="FFF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6460490" y="3340100"/>
            <a:ext cx="436245" cy="2424430"/>
          </a:xfrm>
          <a:prstGeom prst="rect">
            <a:avLst/>
          </a:prstGeom>
          <a:noFill/>
          <a:ln w="28575" cmpd="thickThin">
            <a:solidFill>
              <a:srgbClr val="FFF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5266690" y="1552575"/>
            <a:ext cx="6842125" cy="460375"/>
          </a:xfrm>
          <a:prstGeom prst="rect">
            <a:avLst/>
          </a:prstGeom>
          <a:noFill/>
        </p:spPr>
        <p:txBody>
          <a:bodyPr wrap="square" rtlCol="0" anchor="t">
            <a:spAutoFit/>
          </a:bodyPr>
          <a:p>
            <a:r>
              <a:rPr lang="zh-CN" altLang="zh-CN" sz="2400" b="1">
                <a:gradFill>
                  <a:gsLst>
                    <a:gs pos="0">
                      <a:srgbClr val="E38B79"/>
                    </a:gs>
                    <a:gs pos="100000">
                      <a:srgbClr val="EA735D"/>
                    </a:gs>
                  </a:gsLst>
                  <a:lin scaled="1"/>
                </a:gradFill>
                <a:latin typeface="蝶飞行楷" panose="02010609000101010101" charset="-122"/>
                <a:ea typeface="蝶飞行楷" panose="02010609000101010101" charset="-122"/>
                <a:cs typeface="蝶飞行楷" panose="02010609000101010101" charset="-122"/>
              </a:rPr>
              <a:t>措施角度     借助</a:t>
            </a:r>
            <a:r>
              <a:rPr lang="en-US" altLang="zh-CN" sz="2400" b="1">
                <a:gradFill>
                  <a:gsLst>
                    <a:gs pos="0">
                      <a:srgbClr val="E38B79"/>
                    </a:gs>
                    <a:gs pos="100000">
                      <a:srgbClr val="EA735D"/>
                    </a:gs>
                  </a:gsLst>
                  <a:lin scaled="1"/>
                </a:gradFill>
                <a:latin typeface="蝶飞行楷" panose="02010609000101010101" charset="-122"/>
                <a:ea typeface="蝶飞行楷" panose="02010609000101010101" charset="-122"/>
                <a:cs typeface="蝶飞行楷" panose="02010609000101010101" charset="-122"/>
                <a:sym typeface="+mn-ea"/>
              </a:rPr>
              <a:t>“</a:t>
            </a:r>
            <a:r>
              <a:rPr lang="zh-CN" altLang="en-US" sz="2400" b="1">
                <a:gradFill>
                  <a:gsLst>
                    <a:gs pos="0">
                      <a:srgbClr val="E38B79"/>
                    </a:gs>
                    <a:gs pos="100000">
                      <a:srgbClr val="EA735D"/>
                    </a:gs>
                  </a:gsLst>
                  <a:lin scaled="1"/>
                </a:gradFill>
                <a:latin typeface="蝶飞行楷" panose="02010609000101010101" charset="-122"/>
                <a:ea typeface="蝶飞行楷" panose="02010609000101010101" charset="-122"/>
                <a:cs typeface="蝶飞行楷" panose="02010609000101010101" charset="-122"/>
                <a:sym typeface="+mn-ea"/>
              </a:rPr>
              <a:t>以</a:t>
            </a:r>
            <a:r>
              <a:rPr lang="en-US" altLang="zh-CN" sz="2400" b="1">
                <a:gradFill>
                  <a:gsLst>
                    <a:gs pos="0">
                      <a:srgbClr val="E38B79"/>
                    </a:gs>
                    <a:gs pos="100000">
                      <a:srgbClr val="EA735D"/>
                    </a:gs>
                  </a:gsLst>
                  <a:lin scaled="1"/>
                </a:gradFill>
                <a:latin typeface="蝶飞行楷" panose="02010609000101010101" charset="-122"/>
                <a:ea typeface="蝶飞行楷" panose="02010609000101010101" charset="-122"/>
                <a:cs typeface="蝶飞行楷" panose="02010609000101010101" charset="-122"/>
                <a:sym typeface="+mn-ea"/>
              </a:rPr>
              <a:t>”“</a:t>
            </a:r>
            <a:r>
              <a:rPr lang="zh-CN" altLang="en-US" sz="2400" b="1">
                <a:gradFill>
                  <a:gsLst>
                    <a:gs pos="0">
                      <a:srgbClr val="E38B79"/>
                    </a:gs>
                    <a:gs pos="100000">
                      <a:srgbClr val="EA735D"/>
                    </a:gs>
                  </a:gsLst>
                  <a:lin scaled="1"/>
                </a:gradFill>
                <a:latin typeface="蝶飞行楷" panose="02010609000101010101" charset="-122"/>
                <a:ea typeface="蝶飞行楷" panose="02010609000101010101" charset="-122"/>
                <a:cs typeface="蝶飞行楷" panose="02010609000101010101" charset="-122"/>
                <a:sym typeface="+mn-ea"/>
              </a:rPr>
              <a:t>让</a:t>
            </a:r>
            <a:r>
              <a:rPr lang="en-US" altLang="zh-CN" sz="2400" b="1">
                <a:gradFill>
                  <a:gsLst>
                    <a:gs pos="0">
                      <a:srgbClr val="E38B79"/>
                    </a:gs>
                    <a:gs pos="100000">
                      <a:srgbClr val="EA735D"/>
                    </a:gs>
                  </a:gsLst>
                  <a:lin scaled="1"/>
                </a:gradFill>
                <a:latin typeface="蝶飞行楷" panose="02010609000101010101" charset="-122"/>
                <a:ea typeface="蝶飞行楷" panose="02010609000101010101" charset="-122"/>
                <a:cs typeface="蝶飞行楷" panose="02010609000101010101" charset="-122"/>
                <a:sym typeface="+mn-ea"/>
              </a:rPr>
              <a:t>”“</a:t>
            </a:r>
            <a:r>
              <a:rPr lang="zh-CN" altLang="en-US" sz="2400" b="1">
                <a:gradFill>
                  <a:gsLst>
                    <a:gs pos="0">
                      <a:srgbClr val="E38B79"/>
                    </a:gs>
                    <a:gs pos="100000">
                      <a:srgbClr val="EA735D"/>
                    </a:gs>
                  </a:gsLst>
                  <a:lin scaled="1"/>
                </a:gradFill>
                <a:latin typeface="蝶飞行楷" panose="02010609000101010101" charset="-122"/>
                <a:ea typeface="蝶飞行楷" panose="02010609000101010101" charset="-122"/>
                <a:cs typeface="蝶飞行楷" panose="02010609000101010101" charset="-122"/>
                <a:sym typeface="+mn-ea"/>
              </a:rPr>
              <a:t>用</a:t>
            </a:r>
            <a:r>
              <a:rPr lang="en-US" altLang="zh-CN" sz="2400" b="1">
                <a:gradFill>
                  <a:gsLst>
                    <a:gs pos="0">
                      <a:srgbClr val="E38B79"/>
                    </a:gs>
                    <a:gs pos="100000">
                      <a:srgbClr val="EA735D"/>
                    </a:gs>
                  </a:gsLst>
                  <a:lin scaled="1"/>
                </a:gradFill>
                <a:latin typeface="蝶飞行楷" panose="02010609000101010101" charset="-122"/>
                <a:ea typeface="蝶飞行楷" panose="02010609000101010101" charset="-122"/>
                <a:cs typeface="蝶飞行楷" panose="02010609000101010101" charset="-122"/>
                <a:sym typeface="+mn-ea"/>
              </a:rPr>
              <a:t>”     </a:t>
            </a:r>
            <a:r>
              <a:rPr lang="zh-CN" altLang="zh-CN" sz="2400" b="1">
                <a:gradFill>
                  <a:gsLst>
                    <a:gs pos="0">
                      <a:srgbClr val="E38B79"/>
                    </a:gs>
                    <a:gs pos="100000">
                      <a:srgbClr val="EA735D"/>
                    </a:gs>
                  </a:gsLst>
                  <a:lin scaled="1"/>
                </a:gradFill>
                <a:latin typeface="蝶飞行楷" panose="02010609000101010101" charset="-122"/>
                <a:ea typeface="蝶飞行楷" panose="02010609000101010101" charset="-122"/>
                <a:cs typeface="蝶飞行楷" panose="02010609000101010101" charset="-122"/>
              </a:rPr>
              <a:t>祈使句</a:t>
            </a:r>
            <a:endParaRPr lang="zh-CN" altLang="zh-CN" sz="2400" b="1">
              <a:gradFill>
                <a:gsLst>
                  <a:gs pos="0">
                    <a:srgbClr val="E38B79"/>
                  </a:gs>
                  <a:gs pos="100000">
                    <a:srgbClr val="EA735D"/>
                  </a:gs>
                </a:gsLst>
                <a:lin scaled="1"/>
              </a:gradFill>
              <a:latin typeface="蝶飞行楷" panose="02010609000101010101" charset="-122"/>
              <a:ea typeface="蝶飞行楷" panose="02010609000101010101" charset="-122"/>
              <a:cs typeface="蝶飞行楷" panose="0201060900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500" fill="hold">
                                          <p:stCondLst>
                                            <p:cond delay="0"/>
                                          </p:stCondLst>
                                        </p:cTn>
                                        <p:tgtEl>
                                          <p:spTgt spid="100"/>
                                        </p:tgtEl>
                                        <p:attrNameLst>
                                          <p:attrName>style.visibility</p:attrName>
                                        </p:attrNameLst>
                                      </p:cBhvr>
                                      <p:to>
                                        <p:strVal val="visible"/>
                                      </p:to>
                                    </p:set>
                                    <p:animEffect transition="in" filter="diamond(in)">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dissolv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dissolv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P spid="7" grpId="0" animBg="1"/>
      <p:bldP spid="8" grpId="0" bldLvl="0" animBg="1"/>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grpSp>
        <p:nvGrpSpPr>
          <p:cNvPr id="12" name="组合 11"/>
          <p:cNvGrpSpPr/>
          <p:nvPr/>
        </p:nvGrpSpPr>
        <p:grpSpPr>
          <a:xfrm>
            <a:off x="341527" y="552463"/>
            <a:ext cx="6034093" cy="897732"/>
            <a:chOff x="763914" y="595045"/>
            <a:chExt cx="6034093" cy="897732"/>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rgbClr val="FFC0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866140"/>
            </a:xfrm>
            <a:prstGeom prst="rect">
              <a:avLst/>
            </a:prstGeom>
            <a:noFill/>
          </p:spPr>
          <p:txBody>
            <a:bodyPr wrap="square" rtlCol="0">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lvl="0" algn="l">
                <a:lnSpc>
                  <a:spcPct val="140000"/>
                </a:lnSpc>
                <a:buClrTx/>
                <a:buSzTx/>
                <a:buFontTx/>
              </a:pPr>
              <a:r>
                <a:rPr lang="zh-CN" sz="3600">
                  <a:solidFill>
                    <a:srgbClr val="FFFF00"/>
                  </a:solidFill>
                  <a:latin typeface="字魂镇魂手书" panose="00000500000000000000" charset="-122"/>
                  <a:ea typeface="字魂镇魂手书" panose="00000500000000000000" charset="-122"/>
                  <a:sym typeface="+mn-ea"/>
                </a:rPr>
                <a:t>跟《人民日报》学立意</a:t>
              </a:r>
              <a:endParaRPr lang="zh-CN" sz="3600">
                <a:solidFill>
                  <a:srgbClr val="FFFF00"/>
                </a:solidFill>
                <a:latin typeface="字魂镇魂手书" panose="00000500000000000000" charset="-122"/>
                <a:ea typeface="字魂镇魂手书" panose="00000500000000000000" charset="-122"/>
                <a:sym typeface="+mn-ea"/>
              </a:endParaRPr>
            </a:p>
          </p:txBody>
        </p:sp>
        <p:sp>
          <p:nvSpPr>
            <p:cNvPr id="15" name="文本框 14"/>
            <p:cNvSpPr txBox="1"/>
            <p:nvPr/>
          </p:nvSpPr>
          <p:spPr>
            <a:xfrm>
              <a:off x="943307" y="812850"/>
              <a:ext cx="3505200" cy="460375"/>
            </a:xfrm>
            <a:prstGeom prst="rect">
              <a:avLst/>
            </a:prstGeom>
            <a:noFill/>
          </p:spPr>
          <p:txBody>
            <a:bodyPr wrap="square" rtlCol="0">
              <a:spAutoFit/>
            </a:bodyPr>
            <a:lstStyle/>
            <a:p>
              <a:endParaRPr lang="en-US" altLang="zh-CN" sz="2400" b="1" dirty="0">
                <a:solidFill>
                  <a:srgbClr val="FFC000"/>
                </a:solidFill>
                <a:latin typeface="微软雅黑" panose="020B0503020204020204" charset="-122"/>
                <a:ea typeface="微软雅黑" panose="020B0503020204020204" charset="-122"/>
              </a:endParaRPr>
            </a:p>
          </p:txBody>
        </p:sp>
      </p:grpSp>
      <p:sp>
        <p:nvSpPr>
          <p:cNvPr id="100" name="文本框 99"/>
          <p:cNvSpPr txBox="1"/>
          <p:nvPr/>
        </p:nvSpPr>
        <p:spPr>
          <a:xfrm>
            <a:off x="341630" y="2639060"/>
            <a:ext cx="10547985" cy="3415030"/>
          </a:xfrm>
          <a:prstGeom prst="rect">
            <a:avLst/>
          </a:prstGeom>
          <a:noFill/>
        </p:spPr>
        <p:txBody>
          <a:bodyPr wrap="square" rtlCol="0">
            <a:spAutoFit/>
          </a:bodyPr>
          <a:p>
            <a:pPr lvl="0" algn="l">
              <a:lnSpc>
                <a:spcPct val="150000"/>
              </a:lnSpc>
              <a:buClrTx/>
              <a:buSzTx/>
              <a:buFontTx/>
            </a:pPr>
            <a:r>
              <a:rPr lang="en-US" altLang="zh-CN" sz="3600" b="1">
                <a:solidFill>
                  <a:srgbClr val="FFC000"/>
                </a:solidFill>
                <a:latin typeface="锦鲤本尊" charset="-122"/>
                <a:ea typeface="锦鲤本尊" charset="-122"/>
                <a:cs typeface="锦鲤本尊" charset="-122"/>
                <a:sym typeface="+mn-ea"/>
              </a:rPr>
              <a:t>   </a:t>
            </a:r>
            <a:r>
              <a:rPr lang="zh-CN" sz="3600" b="1">
                <a:solidFill>
                  <a:srgbClr val="FFC000"/>
                </a:solidFill>
                <a:latin typeface="锦鲤本尊" charset="-122"/>
                <a:ea typeface="锦鲤本尊" charset="-122"/>
                <a:cs typeface="锦鲤本尊" charset="-122"/>
                <a:sym typeface="+mn-ea"/>
              </a:rPr>
              <a:t>“平衡”是一种大智慧。</a:t>
            </a:r>
            <a:endParaRPr lang="zh-CN" sz="3600" b="1">
              <a:solidFill>
                <a:srgbClr val="FFC000"/>
              </a:solidFill>
              <a:latin typeface="锦鲤本尊" charset="-122"/>
              <a:ea typeface="锦鲤本尊" charset="-122"/>
              <a:cs typeface="锦鲤本尊" charset="-122"/>
              <a:sym typeface="+mn-ea"/>
            </a:endParaRPr>
          </a:p>
          <a:p>
            <a:pPr lvl="0" algn="l">
              <a:lnSpc>
                <a:spcPct val="150000"/>
              </a:lnSpc>
              <a:buClrTx/>
              <a:buSzTx/>
              <a:buFontTx/>
            </a:pPr>
            <a:r>
              <a:rPr lang="zh-CN" sz="3600" b="1">
                <a:solidFill>
                  <a:srgbClr val="FFC000"/>
                </a:solidFill>
                <a:latin typeface="锦鲤本尊" charset="-122"/>
                <a:ea typeface="锦鲤本尊" charset="-122"/>
                <a:cs typeface="锦鲤本尊" charset="-122"/>
                <a:sym typeface="+mn-ea"/>
              </a:rPr>
              <a:t>“和”文化是中国人的血脉。</a:t>
            </a:r>
            <a:endParaRPr lang="zh-CN" sz="3600" b="1">
              <a:solidFill>
                <a:srgbClr val="FFC000"/>
              </a:solidFill>
              <a:latin typeface="锦鲤本尊" charset="-122"/>
              <a:ea typeface="锦鲤本尊" charset="-122"/>
              <a:cs typeface="锦鲤本尊" charset="-122"/>
              <a:sym typeface="+mn-ea"/>
            </a:endParaRPr>
          </a:p>
          <a:p>
            <a:pPr lvl="0" algn="l">
              <a:lnSpc>
                <a:spcPct val="150000"/>
              </a:lnSpc>
              <a:buClrTx/>
              <a:buSzTx/>
              <a:buFontTx/>
            </a:pPr>
            <a:r>
              <a:rPr lang="zh-CN" sz="3600" b="1">
                <a:solidFill>
                  <a:srgbClr val="FFC000"/>
                </a:solidFill>
                <a:latin typeface="锦鲤本尊" charset="-122"/>
                <a:ea typeface="锦鲤本尊" charset="-122"/>
                <a:cs typeface="锦鲤本尊" charset="-122"/>
                <a:sym typeface="+mn-ea"/>
              </a:rPr>
              <a:t>         幸福是一个充满希望的明天。</a:t>
            </a:r>
            <a:endParaRPr lang="zh-CN" sz="3600" b="1">
              <a:solidFill>
                <a:srgbClr val="FFC000"/>
              </a:solidFill>
              <a:latin typeface="锦鲤本尊" charset="-122"/>
              <a:ea typeface="锦鲤本尊" charset="-122"/>
              <a:cs typeface="锦鲤本尊" charset="-122"/>
              <a:sym typeface="+mn-ea"/>
            </a:endParaRPr>
          </a:p>
          <a:p>
            <a:pPr lvl="0" algn="l">
              <a:lnSpc>
                <a:spcPct val="150000"/>
              </a:lnSpc>
              <a:buClrTx/>
              <a:buSzTx/>
              <a:buFontTx/>
            </a:pPr>
            <a:r>
              <a:rPr lang="zh-CN" sz="3600" b="1">
                <a:solidFill>
                  <a:srgbClr val="FFC000"/>
                </a:solidFill>
                <a:latin typeface="锦鲤本尊" charset="-122"/>
                <a:ea typeface="锦鲤本尊" charset="-122"/>
                <a:cs typeface="锦鲤本尊" charset="-122"/>
                <a:sym typeface="+mn-ea"/>
              </a:rPr>
              <a:t>是否尊重爱护女性，是一个民族文明程度的标尺。</a:t>
            </a:r>
            <a:endParaRPr lang="zh-CN" sz="3600" b="1">
              <a:solidFill>
                <a:srgbClr val="FFC000"/>
              </a:solidFill>
              <a:latin typeface="锦鲤本尊" charset="-122"/>
              <a:ea typeface="锦鲤本尊" charset="-122"/>
              <a:cs typeface="锦鲤本尊" charset="-122"/>
              <a:sym typeface="+mn-ea"/>
            </a:endParaRPr>
          </a:p>
        </p:txBody>
      </p:sp>
      <p:sp>
        <p:nvSpPr>
          <p:cNvPr id="5" name="文本框 4"/>
          <p:cNvSpPr txBox="1"/>
          <p:nvPr/>
        </p:nvSpPr>
        <p:spPr>
          <a:xfrm>
            <a:off x="3219450" y="1896110"/>
            <a:ext cx="6000115" cy="521970"/>
          </a:xfrm>
          <a:prstGeom prst="rect">
            <a:avLst/>
          </a:prstGeom>
          <a:noFill/>
        </p:spPr>
        <p:txBody>
          <a:bodyPr wrap="square" rtlCol="0" anchor="t">
            <a:spAutoFit/>
          </a:bodyPr>
          <a:p>
            <a:r>
              <a:rPr lang="zh-CN" altLang="en-US" sz="2800" b="1">
                <a:solidFill>
                  <a:srgbClr val="FFFF00"/>
                </a:solidFill>
                <a:latin typeface="方正兰亭黑简体" panose="02000000000000000000" charset="-122"/>
                <a:ea typeface="方正兰亭黑简体" panose="02000000000000000000" charset="-122"/>
              </a:rPr>
              <a:t>面对疫情，青春是一种不惧与担当。</a:t>
            </a:r>
            <a:endParaRPr lang="zh-CN" altLang="en-US" sz="2800" b="1">
              <a:solidFill>
                <a:srgbClr val="FFFF00"/>
              </a:solidFill>
              <a:latin typeface="方正兰亭黑简体" panose="02000000000000000000" charset="-122"/>
              <a:ea typeface="方正兰亭黑简体" panose="020000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vertic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0" y="0"/>
            <a:ext cx="12185650" cy="6858635"/>
          </a:xfrm>
          <a:prstGeom prst="rect">
            <a:avLst/>
          </a:prstGeom>
        </p:spPr>
      </p:pic>
      <p:sp>
        <p:nvSpPr>
          <p:cNvPr id="5" name="文本框 4"/>
          <p:cNvSpPr txBox="1"/>
          <p:nvPr/>
        </p:nvSpPr>
        <p:spPr>
          <a:xfrm>
            <a:off x="5923915" y="922655"/>
            <a:ext cx="5635625" cy="521970"/>
          </a:xfrm>
          <a:prstGeom prst="rect">
            <a:avLst/>
          </a:prstGeom>
          <a:noFill/>
        </p:spPr>
        <p:txBody>
          <a:bodyPr wrap="square" rtlCol="0" anchor="t">
            <a:spAutoFit/>
          </a:bodyPr>
          <a:p>
            <a:pPr lvl="0" algn="l">
              <a:buClrTx/>
              <a:buSzTx/>
              <a:buFontTx/>
            </a:pPr>
            <a:r>
              <a:rPr lang="en-US" altLang="zh-CN" sz="2800" b="1">
                <a:gradFill>
                  <a:gsLst>
                    <a:gs pos="0">
                      <a:srgbClr val="E38B79"/>
                    </a:gs>
                    <a:gs pos="100000">
                      <a:srgbClr val="EA735D"/>
                    </a:gs>
                  </a:gsLst>
                  <a:lin scaled="1"/>
                </a:gradFill>
                <a:latin typeface="蝶飞行楷" panose="02010609000101010101" charset="-122"/>
                <a:ea typeface="蝶飞行楷" panose="02010609000101010101" charset="-122"/>
                <a:cs typeface="蝶飞行楷" panose="02010609000101010101" charset="-122"/>
                <a:sym typeface="+mn-ea"/>
              </a:rPr>
              <a:t>“</a:t>
            </a:r>
            <a:r>
              <a:rPr lang="en-US" altLang="zh-CN" sz="2800" b="1">
                <a:gradFill>
                  <a:gsLst>
                    <a:gs pos="0">
                      <a:srgbClr val="E38B79"/>
                    </a:gs>
                    <a:gs pos="100000">
                      <a:srgbClr val="EA735D"/>
                    </a:gs>
                  </a:gsLst>
                  <a:lin scaled="1"/>
                </a:gradFill>
                <a:latin typeface="蝶飞行楷" panose="02010609000101010101" charset="-122"/>
                <a:ea typeface="蝶飞行楷" panose="02010609000101010101" charset="-122"/>
                <a:cs typeface="蝶飞行楷" panose="02010609000101010101" charset="-122"/>
                <a:sym typeface="+mn-ea"/>
              </a:rPr>
              <a:t>是</a:t>
            </a:r>
            <a:r>
              <a:rPr lang="en-US" altLang="zh-CN" sz="2800" b="1">
                <a:gradFill>
                  <a:gsLst>
                    <a:gs pos="0">
                      <a:srgbClr val="E38B79"/>
                    </a:gs>
                    <a:gs pos="100000">
                      <a:srgbClr val="EA735D"/>
                    </a:gs>
                  </a:gsLst>
                  <a:lin scaled="1"/>
                </a:gradFill>
                <a:latin typeface="蝶飞行楷" panose="02010609000101010101" charset="-122"/>
                <a:ea typeface="蝶飞行楷" panose="02010609000101010101" charset="-122"/>
                <a:cs typeface="蝶飞行楷" panose="02010609000101010101" charset="-122"/>
                <a:sym typeface="+mn-ea"/>
              </a:rPr>
              <a:t>”</a:t>
            </a:r>
            <a:r>
              <a:rPr lang="en-US" altLang="zh-CN" sz="2800" b="1">
                <a:gradFill>
                  <a:gsLst>
                    <a:gs pos="0">
                      <a:srgbClr val="E38B79"/>
                    </a:gs>
                    <a:gs pos="100000">
                      <a:srgbClr val="EA735D"/>
                    </a:gs>
                  </a:gsLst>
                  <a:lin scaled="1"/>
                </a:gradFill>
                <a:latin typeface="蝶飞行楷" panose="02010609000101010101" charset="-122"/>
                <a:ea typeface="蝶飞行楷" panose="02010609000101010101" charset="-122"/>
                <a:cs typeface="蝶飞行楷" panose="02010609000101010101" charset="-122"/>
                <a:sym typeface="+mn-ea"/>
              </a:rPr>
              <a:t>概念或话题的解释（是什么）</a:t>
            </a:r>
            <a:endParaRPr lang="en-US" altLang="zh-CN" sz="2800" b="1">
              <a:gradFill>
                <a:gsLst>
                  <a:gs pos="0">
                    <a:srgbClr val="E38B79"/>
                  </a:gs>
                  <a:gs pos="100000">
                    <a:srgbClr val="EA735D"/>
                  </a:gs>
                </a:gsLst>
                <a:lin scaled="1"/>
              </a:gradFill>
              <a:latin typeface="蝶飞行楷" panose="02010609000101010101" charset="-122"/>
              <a:ea typeface="蝶飞行楷" panose="02010609000101010101" charset="-122"/>
              <a:cs typeface="蝶飞行楷" panose="0201060900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grpSp>
        <p:nvGrpSpPr>
          <p:cNvPr id="12" name="组合 11"/>
          <p:cNvGrpSpPr/>
          <p:nvPr/>
        </p:nvGrpSpPr>
        <p:grpSpPr>
          <a:xfrm>
            <a:off x="342162" y="572783"/>
            <a:ext cx="6034093" cy="897732"/>
            <a:chOff x="763914" y="595045"/>
            <a:chExt cx="6034093" cy="897732"/>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rgbClr val="FFC0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866140"/>
            </a:xfrm>
            <a:prstGeom prst="rect">
              <a:avLst/>
            </a:prstGeom>
            <a:noFill/>
          </p:spPr>
          <p:txBody>
            <a:bodyPr wrap="square" rtlCol="0">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lvl="0" algn="l">
                <a:lnSpc>
                  <a:spcPct val="140000"/>
                </a:lnSpc>
                <a:buClrTx/>
                <a:buSzTx/>
                <a:buFontTx/>
              </a:pPr>
              <a:r>
                <a:rPr lang="zh-CN" sz="3600">
                  <a:solidFill>
                    <a:srgbClr val="FFFF00"/>
                  </a:solidFill>
                  <a:latin typeface="字魂镇魂手书" panose="00000500000000000000" charset="-122"/>
                  <a:ea typeface="字魂镇魂手书" panose="00000500000000000000" charset="-122"/>
                  <a:sym typeface="+mn-ea"/>
                </a:rPr>
                <a:t>跟《人民日报》学立意</a:t>
              </a:r>
              <a:endParaRPr lang="zh-CN" sz="3600">
                <a:solidFill>
                  <a:srgbClr val="FFFF00"/>
                </a:solidFill>
                <a:latin typeface="字魂镇魂手书" panose="00000500000000000000" charset="-122"/>
                <a:ea typeface="字魂镇魂手书" panose="00000500000000000000" charset="-122"/>
                <a:sym typeface="+mn-ea"/>
              </a:endParaRPr>
            </a:p>
          </p:txBody>
        </p:sp>
        <p:sp>
          <p:nvSpPr>
            <p:cNvPr id="15" name="文本框 14"/>
            <p:cNvSpPr txBox="1"/>
            <p:nvPr/>
          </p:nvSpPr>
          <p:spPr>
            <a:xfrm>
              <a:off x="943307" y="812850"/>
              <a:ext cx="3505200" cy="460375"/>
            </a:xfrm>
            <a:prstGeom prst="rect">
              <a:avLst/>
            </a:prstGeom>
            <a:noFill/>
          </p:spPr>
          <p:txBody>
            <a:bodyPr wrap="square" rtlCol="0">
              <a:spAutoFit/>
            </a:bodyPr>
            <a:lstStyle/>
            <a:p>
              <a:endParaRPr lang="en-US" altLang="zh-CN" sz="2400" b="1" dirty="0">
                <a:solidFill>
                  <a:srgbClr val="FFC000"/>
                </a:solidFill>
                <a:latin typeface="微软雅黑" panose="020B0503020204020204" charset="-122"/>
                <a:ea typeface="微软雅黑" panose="020B0503020204020204" charset="-122"/>
              </a:endParaRPr>
            </a:p>
          </p:txBody>
        </p:sp>
      </p:grpSp>
      <p:sp>
        <p:nvSpPr>
          <p:cNvPr id="100" name="文本框 99"/>
          <p:cNvSpPr txBox="1"/>
          <p:nvPr/>
        </p:nvSpPr>
        <p:spPr>
          <a:xfrm>
            <a:off x="1163955" y="2710815"/>
            <a:ext cx="6754495" cy="4246245"/>
          </a:xfrm>
          <a:prstGeom prst="rect">
            <a:avLst/>
          </a:prstGeom>
          <a:noFill/>
        </p:spPr>
        <p:txBody>
          <a:bodyPr wrap="square" rtlCol="0">
            <a:spAutoFit/>
          </a:bodyPr>
          <a:p>
            <a:pPr lvl="0" algn="l">
              <a:lnSpc>
                <a:spcPct val="150000"/>
              </a:lnSpc>
              <a:buClrTx/>
              <a:buSzTx/>
              <a:buFontTx/>
            </a:pPr>
            <a:r>
              <a:rPr lang="zh-CN" sz="3600" b="1">
                <a:solidFill>
                  <a:srgbClr val="FFC000"/>
                </a:solidFill>
                <a:latin typeface="锦鲤本尊" charset="-122"/>
                <a:ea typeface="锦鲤本尊" charset="-122"/>
                <a:cs typeface="锦鲤本尊" charset="-122"/>
                <a:sym typeface="+mn-ea"/>
              </a:rPr>
              <a:t>疫情面前，岂能任性！</a:t>
            </a:r>
            <a:endParaRPr lang="zh-CN" sz="3600" b="1">
              <a:solidFill>
                <a:srgbClr val="FFC000"/>
              </a:solidFill>
              <a:latin typeface="锦鲤本尊" charset="-122"/>
              <a:ea typeface="锦鲤本尊" charset="-122"/>
              <a:cs typeface="锦鲤本尊" charset="-122"/>
              <a:sym typeface="+mn-ea"/>
            </a:endParaRPr>
          </a:p>
          <a:p>
            <a:pPr lvl="0" algn="l">
              <a:lnSpc>
                <a:spcPct val="150000"/>
              </a:lnSpc>
              <a:buClrTx/>
              <a:buSzTx/>
              <a:buFontTx/>
            </a:pPr>
            <a:r>
              <a:rPr lang="zh-CN" sz="3600" b="1">
                <a:solidFill>
                  <a:srgbClr val="FFC000"/>
                </a:solidFill>
                <a:latin typeface="锦鲤本尊" charset="-122"/>
                <a:ea typeface="锦鲤本尊" charset="-122"/>
                <a:cs typeface="锦鲤本尊" charset="-122"/>
                <a:sym typeface="+mn-ea"/>
              </a:rPr>
              <a:t>莫让浮躁浸染文化 “ 琅琊榜 ”。</a:t>
            </a:r>
            <a:endParaRPr lang="zh-CN" sz="3600" b="1">
              <a:solidFill>
                <a:srgbClr val="FFC000"/>
              </a:solidFill>
              <a:latin typeface="锦鲤本尊" charset="-122"/>
              <a:ea typeface="锦鲤本尊" charset="-122"/>
              <a:cs typeface="锦鲤本尊" charset="-122"/>
              <a:sym typeface="+mn-ea"/>
            </a:endParaRPr>
          </a:p>
          <a:p>
            <a:pPr lvl="0" algn="l">
              <a:lnSpc>
                <a:spcPct val="150000"/>
              </a:lnSpc>
              <a:buClrTx/>
              <a:buSzTx/>
              <a:buFontTx/>
            </a:pPr>
            <a:r>
              <a:rPr lang="zh-CN" sz="3600" b="1">
                <a:solidFill>
                  <a:srgbClr val="FFC000"/>
                </a:solidFill>
                <a:latin typeface="锦鲤本尊" charset="-122"/>
                <a:ea typeface="锦鲤本尊" charset="-122"/>
                <a:cs typeface="锦鲤本尊" charset="-122"/>
                <a:sym typeface="+mn-ea"/>
              </a:rPr>
              <a:t>别让 “ 斗富心态 ”消解了幸福。</a:t>
            </a:r>
            <a:endParaRPr lang="zh-CN" sz="3600" b="1">
              <a:solidFill>
                <a:srgbClr val="FFC000"/>
              </a:solidFill>
              <a:latin typeface="锦鲤本尊" charset="-122"/>
              <a:ea typeface="锦鲤本尊" charset="-122"/>
              <a:cs typeface="锦鲤本尊" charset="-122"/>
              <a:sym typeface="+mn-ea"/>
            </a:endParaRPr>
          </a:p>
          <a:p>
            <a:pPr lvl="0" algn="l">
              <a:lnSpc>
                <a:spcPct val="150000"/>
              </a:lnSpc>
              <a:buClrTx/>
              <a:buSzTx/>
              <a:buFontTx/>
            </a:pPr>
            <a:r>
              <a:rPr lang="zh-CN" sz="3600" b="1">
                <a:solidFill>
                  <a:srgbClr val="FFC000"/>
                </a:solidFill>
                <a:latin typeface="锦鲤本尊" charset="-122"/>
                <a:ea typeface="锦鲤本尊" charset="-122"/>
                <a:cs typeface="锦鲤本尊" charset="-122"/>
                <a:sym typeface="+mn-ea"/>
              </a:rPr>
              <a:t>追星不能成为生活的全部。</a:t>
            </a:r>
            <a:endParaRPr lang="zh-CN" sz="3600" b="1">
              <a:solidFill>
                <a:srgbClr val="FFC000"/>
              </a:solidFill>
              <a:latin typeface="锦鲤本尊" charset="-122"/>
              <a:ea typeface="锦鲤本尊" charset="-122"/>
              <a:cs typeface="锦鲤本尊" charset="-122"/>
              <a:sym typeface="+mn-ea"/>
            </a:endParaRPr>
          </a:p>
          <a:p>
            <a:pPr lvl="0" algn="l">
              <a:lnSpc>
                <a:spcPct val="150000"/>
              </a:lnSpc>
              <a:buClrTx/>
              <a:buSzTx/>
              <a:buFontTx/>
            </a:pPr>
            <a:endParaRPr lang="zh-CN" sz="3600" b="1">
              <a:solidFill>
                <a:srgbClr val="FFC000"/>
              </a:solidFill>
              <a:latin typeface="锦鲤本尊" charset="-122"/>
              <a:ea typeface="锦鲤本尊" charset="-122"/>
              <a:cs typeface="锦鲤本尊" charset="-122"/>
              <a:sym typeface="+mn-ea"/>
            </a:endParaRPr>
          </a:p>
        </p:txBody>
      </p:sp>
      <p:sp>
        <p:nvSpPr>
          <p:cNvPr id="2" name="文本框 1"/>
          <p:cNvSpPr txBox="1"/>
          <p:nvPr/>
        </p:nvSpPr>
        <p:spPr>
          <a:xfrm>
            <a:off x="752475" y="1920240"/>
            <a:ext cx="8790940" cy="521970"/>
          </a:xfrm>
          <a:prstGeom prst="rect">
            <a:avLst/>
          </a:prstGeom>
          <a:noFill/>
        </p:spPr>
        <p:txBody>
          <a:bodyPr wrap="square" rtlCol="0" anchor="t">
            <a:spAutoFit/>
          </a:bodyPr>
          <a:p>
            <a:pPr lvl="0" algn="l">
              <a:buClrTx/>
              <a:buSzTx/>
              <a:buFontTx/>
            </a:pPr>
            <a:r>
              <a:rPr lang="zh-CN" altLang="en-US" sz="2800" b="1">
                <a:solidFill>
                  <a:srgbClr val="FFFF00"/>
                </a:solidFill>
                <a:latin typeface="微软雅黑" panose="020B0503020204020204" charset="-122"/>
                <a:ea typeface="微软雅黑" panose="020B0503020204020204" charset="-122"/>
                <a:cs typeface="微软雅黑" panose="020B0503020204020204" charset="-122"/>
                <a:sym typeface="+mn-ea"/>
              </a:rPr>
              <a:t>切莫让疫情研判的 “  定心丸  ” 成了 “  麻醉剂 </a:t>
            </a:r>
            <a:r>
              <a:rPr lang="en-US" altLang="zh-CN" sz="2800" b="1">
                <a:solidFill>
                  <a:srgbClr val="FFFF00"/>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rgbClr val="FFFF00"/>
                </a:solidFill>
                <a:latin typeface="微软雅黑" panose="020B0503020204020204" charset="-122"/>
                <a:ea typeface="微软雅黑" panose="020B0503020204020204" charset="-122"/>
                <a:cs typeface="微软雅黑" panose="020B0503020204020204" charset="-122"/>
                <a:sym typeface="+mn-ea"/>
              </a:rPr>
              <a:t> 。</a:t>
            </a:r>
            <a:endParaRPr lang="en-US" altLang="zh-CN" sz="2800" b="1">
              <a:solidFill>
                <a:srgbClr val="FFFF00"/>
              </a:solidFill>
              <a:latin typeface="微软雅黑" panose="020B0503020204020204" charset="-122"/>
              <a:ea typeface="微软雅黑" panose="020B0503020204020204" charset="-122"/>
              <a:cs typeface="微软雅黑" panose="020B0503020204020204" charset="-122"/>
              <a:sym typeface="+mn-ea"/>
            </a:endParaRPr>
          </a:p>
        </p:txBody>
      </p:sp>
      <p:sp>
        <p:nvSpPr>
          <p:cNvPr id="7" name="矩形 6"/>
          <p:cNvSpPr/>
          <p:nvPr/>
        </p:nvSpPr>
        <p:spPr>
          <a:xfrm>
            <a:off x="1231900" y="3650615"/>
            <a:ext cx="942975" cy="1573530"/>
          </a:xfrm>
          <a:prstGeom prst="rect">
            <a:avLst/>
          </a:prstGeom>
          <a:noFill/>
          <a:ln w="28575" cmpd="thickThin">
            <a:solidFill>
              <a:srgbClr val="FFF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6189345" y="1035685"/>
            <a:ext cx="5513070" cy="521970"/>
          </a:xfrm>
          <a:prstGeom prst="rect">
            <a:avLst/>
          </a:prstGeom>
          <a:noFill/>
        </p:spPr>
        <p:txBody>
          <a:bodyPr wrap="square" rtlCol="0" anchor="t">
            <a:spAutoFit/>
          </a:bodyPr>
          <a:p>
            <a:pPr lvl="0" algn="l">
              <a:buClrTx/>
              <a:buSzTx/>
              <a:buFontTx/>
            </a:pPr>
            <a:r>
              <a:rPr lang="en-US" altLang="zh-CN" sz="2800" b="1">
                <a:gradFill>
                  <a:gsLst>
                    <a:gs pos="0">
                      <a:srgbClr val="E38B79"/>
                    </a:gs>
                    <a:gs pos="100000">
                      <a:srgbClr val="EA735D"/>
                    </a:gs>
                  </a:gsLst>
                  <a:lin scaled="1"/>
                </a:gradFill>
                <a:latin typeface="蝶飞行楷" panose="02010609000101010101" charset="-122"/>
                <a:ea typeface="蝶飞行楷" panose="02010609000101010101" charset="-122"/>
                <a:cs typeface="蝶飞行楷" panose="02010609000101010101" charset="-122"/>
                <a:sym typeface="+mn-ea"/>
              </a:rPr>
              <a:t>“莫”“不”“别”表达否定态度</a:t>
            </a:r>
            <a:endParaRPr lang="en-US" altLang="zh-CN" sz="2800" b="1">
              <a:gradFill>
                <a:gsLst>
                  <a:gs pos="0">
                    <a:srgbClr val="E38B79"/>
                  </a:gs>
                  <a:gs pos="100000">
                    <a:srgbClr val="EA735D"/>
                  </a:gs>
                </a:gsLst>
                <a:lin scaled="1"/>
              </a:gradFill>
              <a:latin typeface="蝶飞行楷" panose="02010609000101010101" charset="-122"/>
              <a:ea typeface="蝶飞行楷" panose="02010609000101010101" charset="-122"/>
              <a:cs typeface="蝶飞行楷" panose="0201060900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00" grpId="0"/>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grpSp>
        <p:nvGrpSpPr>
          <p:cNvPr id="12" name="组合 11"/>
          <p:cNvGrpSpPr/>
          <p:nvPr/>
        </p:nvGrpSpPr>
        <p:grpSpPr>
          <a:xfrm>
            <a:off x="383437" y="715023"/>
            <a:ext cx="6034093" cy="676752"/>
            <a:chOff x="763914" y="595045"/>
            <a:chExt cx="6034093" cy="676752"/>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400" b="1" i="0" u="none" strike="noStrike" kern="1200" cap="none" spc="0" normalizeH="0" baseline="0" noProof="0">
                <a:ln>
                  <a:noFill/>
                </a:ln>
                <a:solidFill>
                  <a:srgbClr val="FFC0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sz="3600" b="1" dirty="0">
                  <a:solidFill>
                    <a:srgbClr val="FFC000"/>
                  </a:solidFill>
                  <a:latin typeface="锦鲤本尊" charset="-122"/>
                  <a:ea typeface="锦鲤本尊" charset="-122"/>
                </a:rPr>
                <a:t>观点表达的思考角度</a:t>
              </a:r>
              <a:endParaRPr lang="zh-CN" altLang="en-US" sz="3600" b="1" dirty="0">
                <a:solidFill>
                  <a:srgbClr val="FFC000"/>
                </a:solidFill>
                <a:latin typeface="锦鲤本尊" charset="-122"/>
                <a:ea typeface="锦鲤本尊" charset="-122"/>
              </a:endParaRPr>
            </a:p>
          </p:txBody>
        </p:sp>
        <p:sp>
          <p:nvSpPr>
            <p:cNvPr id="15" name="文本框 14"/>
            <p:cNvSpPr txBox="1"/>
            <p:nvPr/>
          </p:nvSpPr>
          <p:spPr>
            <a:xfrm>
              <a:off x="943307" y="812850"/>
              <a:ext cx="3505200" cy="368300"/>
            </a:xfrm>
            <a:prstGeom prst="rect">
              <a:avLst/>
            </a:prstGeom>
            <a:noFill/>
          </p:spPr>
          <p:txBody>
            <a:bodyPr wrap="square" rtlCol="0">
              <a:spAutoFit/>
            </a:bodyPr>
            <a:lstStyle/>
            <a:p>
              <a:endParaRPr lang="en-US" altLang="zh-CN" b="1" dirty="0">
                <a:solidFill>
                  <a:srgbClr val="FFC000"/>
                </a:solidFill>
                <a:latin typeface="微软雅黑" panose="020B0503020204020204" charset="-122"/>
                <a:ea typeface="微软雅黑" panose="020B0503020204020204" charset="-122"/>
              </a:endParaRPr>
            </a:p>
          </p:txBody>
        </p:sp>
      </p:grpSp>
      <p:sp>
        <p:nvSpPr>
          <p:cNvPr id="100" name="文本框 99"/>
          <p:cNvSpPr txBox="1"/>
          <p:nvPr/>
        </p:nvSpPr>
        <p:spPr>
          <a:xfrm>
            <a:off x="864235" y="1791335"/>
            <a:ext cx="9389745" cy="4742815"/>
          </a:xfrm>
          <a:prstGeom prst="rect">
            <a:avLst/>
          </a:prstGeom>
          <a:noFill/>
        </p:spPr>
        <p:txBody>
          <a:bodyPr wrap="square" rtlCol="0">
            <a:spAutoFit/>
          </a:bodyPr>
          <a:p>
            <a:pPr lvl="0" algn="l">
              <a:lnSpc>
                <a:spcPct val="140000"/>
              </a:lnSpc>
              <a:buClrTx/>
              <a:buSzTx/>
              <a:buFontTx/>
            </a:pPr>
            <a:r>
              <a:rPr lang="en-US" altLang="zh-CN" sz="3600" b="1">
                <a:solidFill>
                  <a:srgbClr val="FFFF00"/>
                </a:solidFill>
                <a:latin typeface="锦鲤本尊" charset="-122"/>
                <a:ea typeface="锦鲤本尊" charset="-122"/>
                <a:sym typeface="+mn-ea"/>
              </a:rPr>
              <a:t>1  </a:t>
            </a:r>
            <a:r>
              <a:rPr lang="zh-CN" altLang="en-US" sz="3600" b="1">
                <a:solidFill>
                  <a:srgbClr val="FFFF00"/>
                </a:solidFill>
                <a:latin typeface="锦鲤本尊" charset="-122"/>
                <a:ea typeface="锦鲤本尊" charset="-122"/>
                <a:sym typeface="+mn-ea"/>
              </a:rPr>
              <a:t>条件 （实现话题，需要怎样的条件）</a:t>
            </a:r>
            <a:endParaRPr lang="zh-CN" altLang="en-US" sz="3600" b="1">
              <a:solidFill>
                <a:srgbClr val="FFFF00"/>
              </a:solidFill>
              <a:latin typeface="锦鲤本尊" charset="-122"/>
              <a:ea typeface="锦鲤本尊" charset="-122"/>
              <a:sym typeface="+mn-ea"/>
            </a:endParaRPr>
          </a:p>
          <a:p>
            <a:pPr lvl="0" algn="l">
              <a:lnSpc>
                <a:spcPct val="140000"/>
              </a:lnSpc>
              <a:buClrTx/>
              <a:buSzTx/>
              <a:buFontTx/>
            </a:pPr>
            <a:r>
              <a:rPr lang="en-US" altLang="zh-CN" sz="3600" b="1">
                <a:solidFill>
                  <a:srgbClr val="FFFF00"/>
                </a:solidFill>
                <a:latin typeface="锦鲤本尊" charset="-122"/>
                <a:ea typeface="锦鲤本尊" charset="-122"/>
                <a:sym typeface="+mn-ea"/>
              </a:rPr>
              <a:t>2  </a:t>
            </a:r>
            <a:r>
              <a:rPr lang="zh-CN" altLang="en-US" sz="3600" b="1">
                <a:solidFill>
                  <a:srgbClr val="FFFF00"/>
                </a:solidFill>
                <a:latin typeface="锦鲤本尊" charset="-122"/>
                <a:ea typeface="锦鲤本尊" charset="-122"/>
                <a:sym typeface="+mn-ea"/>
              </a:rPr>
              <a:t>解释 （解释概念、解释原因）</a:t>
            </a:r>
            <a:endParaRPr lang="zh-CN" altLang="en-US" sz="3600" b="1">
              <a:solidFill>
                <a:srgbClr val="FFFF00"/>
              </a:solidFill>
              <a:latin typeface="锦鲤本尊" charset="-122"/>
              <a:ea typeface="锦鲤本尊" charset="-122"/>
              <a:sym typeface="+mn-ea"/>
            </a:endParaRPr>
          </a:p>
          <a:p>
            <a:pPr lvl="0" algn="l">
              <a:lnSpc>
                <a:spcPct val="140000"/>
              </a:lnSpc>
              <a:buClrTx/>
              <a:buSzTx/>
              <a:buFontTx/>
            </a:pPr>
            <a:r>
              <a:rPr lang="en-US" altLang="zh-CN" sz="3600" b="1">
                <a:solidFill>
                  <a:srgbClr val="FFFF00"/>
                </a:solidFill>
                <a:latin typeface="锦鲤本尊" charset="-122"/>
                <a:ea typeface="锦鲤本尊" charset="-122"/>
                <a:sym typeface="+mn-ea"/>
              </a:rPr>
              <a:t>3  </a:t>
            </a:r>
            <a:r>
              <a:rPr lang="zh-CN" altLang="en-US" sz="3600" b="1">
                <a:solidFill>
                  <a:srgbClr val="FFFF00"/>
                </a:solidFill>
                <a:latin typeface="锦鲤本尊" charset="-122"/>
                <a:ea typeface="锦鲤本尊" charset="-122"/>
                <a:sym typeface="+mn-ea"/>
              </a:rPr>
              <a:t>危害 （出现什么问题）</a:t>
            </a:r>
            <a:endParaRPr lang="zh-CN" altLang="en-US" sz="3600" b="1">
              <a:solidFill>
                <a:srgbClr val="FFFF00"/>
              </a:solidFill>
              <a:latin typeface="锦鲤本尊" charset="-122"/>
              <a:ea typeface="锦鲤本尊" charset="-122"/>
              <a:sym typeface="+mn-ea"/>
            </a:endParaRPr>
          </a:p>
          <a:p>
            <a:pPr lvl="0" algn="l">
              <a:lnSpc>
                <a:spcPct val="140000"/>
              </a:lnSpc>
              <a:buClrTx/>
              <a:buSzTx/>
              <a:buFontTx/>
            </a:pPr>
            <a:r>
              <a:rPr lang="en-US" altLang="zh-CN" sz="3600" b="1">
                <a:solidFill>
                  <a:srgbClr val="FFFF00"/>
                </a:solidFill>
                <a:latin typeface="锦鲤本尊" charset="-122"/>
                <a:ea typeface="锦鲤本尊" charset="-122"/>
                <a:sym typeface="+mn-ea"/>
              </a:rPr>
              <a:t>4  </a:t>
            </a:r>
            <a:r>
              <a:rPr lang="zh-CN" altLang="en-US" sz="3600" b="1">
                <a:solidFill>
                  <a:srgbClr val="FFFF00"/>
                </a:solidFill>
                <a:latin typeface="锦鲤本尊" charset="-122"/>
                <a:ea typeface="锦鲤本尊" charset="-122"/>
                <a:sym typeface="+mn-ea"/>
              </a:rPr>
              <a:t>措施 （方法、建议）</a:t>
            </a:r>
            <a:endParaRPr lang="zh-CN" altLang="en-US" sz="3600" b="1">
              <a:solidFill>
                <a:srgbClr val="FFFF00"/>
              </a:solidFill>
              <a:latin typeface="锦鲤本尊" charset="-122"/>
              <a:ea typeface="锦鲤本尊" charset="-122"/>
              <a:sym typeface="+mn-ea"/>
            </a:endParaRPr>
          </a:p>
          <a:p>
            <a:pPr lvl="0" algn="l">
              <a:lnSpc>
                <a:spcPct val="140000"/>
              </a:lnSpc>
              <a:buClrTx/>
              <a:buSzTx/>
              <a:buFontTx/>
            </a:pPr>
            <a:r>
              <a:rPr lang="en-US" altLang="zh-CN" sz="3600" b="1">
                <a:solidFill>
                  <a:srgbClr val="FFFF00"/>
                </a:solidFill>
                <a:latin typeface="锦鲤本尊" charset="-122"/>
                <a:ea typeface="锦鲤本尊" charset="-122"/>
                <a:sym typeface="+mn-ea"/>
              </a:rPr>
              <a:t>5  </a:t>
            </a:r>
            <a:r>
              <a:rPr lang="zh-CN" altLang="en-US" sz="3600" b="1">
                <a:solidFill>
                  <a:srgbClr val="FFFF00"/>
                </a:solidFill>
                <a:latin typeface="锦鲤本尊" charset="-122"/>
                <a:ea typeface="锦鲤本尊" charset="-122"/>
                <a:sym typeface="+mn-ea"/>
              </a:rPr>
              <a:t>意义 </a:t>
            </a:r>
            <a:r>
              <a:rPr lang="zh-CN" altLang="en-US" sz="3600" b="1">
                <a:solidFill>
                  <a:srgbClr val="FFFF00"/>
                </a:solidFill>
                <a:latin typeface="锦鲤本尊" charset="-122"/>
                <a:ea typeface="锦鲤本尊" charset="-122"/>
                <a:sym typeface="+mn-ea"/>
              </a:rPr>
              <a:t>（作用、影响）</a:t>
            </a:r>
            <a:endParaRPr lang="zh-CN" altLang="en-US" sz="3600" b="1">
              <a:solidFill>
                <a:srgbClr val="FFFF00"/>
              </a:solidFill>
              <a:latin typeface="锦鲤本尊" charset="-122"/>
              <a:ea typeface="锦鲤本尊" charset="-122"/>
              <a:sym typeface="+mn-ea"/>
            </a:endParaRPr>
          </a:p>
          <a:p>
            <a:pPr lvl="0" algn="l">
              <a:lnSpc>
                <a:spcPct val="140000"/>
              </a:lnSpc>
              <a:buClrTx/>
              <a:buSzTx/>
              <a:buFontTx/>
            </a:pPr>
            <a:endParaRPr lang="zh-CN" altLang="en-US" sz="3600" b="1">
              <a:solidFill>
                <a:srgbClr val="FFFF00"/>
              </a:solidFill>
              <a:latin typeface="锦鲤本尊" charset="-122"/>
              <a:ea typeface="锦鲤本尊"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ssolve">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0"/>
            <a:ext cx="12344400" cy="6858000"/>
          </a:xfrm>
          <a:prstGeom prst="rect">
            <a:avLst/>
          </a:prstGeom>
        </p:spPr>
      </p:pic>
      <p:sp>
        <p:nvSpPr>
          <p:cNvPr id="100" name="文本框 99"/>
          <p:cNvSpPr txBox="1"/>
          <p:nvPr/>
        </p:nvSpPr>
        <p:spPr>
          <a:xfrm>
            <a:off x="1375410" y="1020445"/>
            <a:ext cx="9441180" cy="3969385"/>
          </a:xfrm>
          <a:prstGeom prst="rect">
            <a:avLst/>
          </a:prstGeom>
          <a:noFill/>
          <a:ln w="9525">
            <a:noFill/>
          </a:ln>
        </p:spPr>
        <p:txBody>
          <a:bodyPr wrap="square">
            <a:spAutoFit/>
          </a:bodyPr>
          <a:p>
            <a:pPr indent="0">
              <a:lnSpc>
                <a:spcPct val="140000"/>
              </a:lnSpc>
            </a:pPr>
            <a:r>
              <a:rPr lang="zh-CN" sz="4800" b="0">
                <a:solidFill>
                  <a:srgbClr val="FFC000"/>
                </a:solidFill>
                <a:latin typeface="字魂镇魂手书" panose="00000500000000000000" charset="-122"/>
                <a:ea typeface="字魂镇魂手书" panose="00000500000000000000" charset="-122"/>
                <a:cs typeface="字魂镇魂手书" panose="00000500000000000000" charset="-122"/>
              </a:rPr>
              <a:t>要么</a:t>
            </a:r>
            <a:r>
              <a:rPr lang="zh-CN" sz="6000" b="0">
                <a:solidFill>
                  <a:srgbClr val="FFFF00"/>
                </a:solidFill>
                <a:latin typeface="字魂镇魂手书" panose="00000500000000000000" charset="-122"/>
                <a:ea typeface="字魂镇魂手书" panose="00000500000000000000" charset="-122"/>
                <a:cs typeface="字魂镇魂手书" panose="00000500000000000000" charset="-122"/>
              </a:rPr>
              <a:t>见证时代，建言献策</a:t>
            </a:r>
            <a:r>
              <a:rPr lang="en-US" sz="6000" b="0">
                <a:solidFill>
                  <a:srgbClr val="FFFF00"/>
                </a:solidFill>
                <a:latin typeface="字魂镇魂手书" panose="00000500000000000000" charset="-122"/>
                <a:ea typeface="字魂镇魂手书" panose="00000500000000000000" charset="-122"/>
                <a:cs typeface="字魂镇魂手书" panose="00000500000000000000" charset="-122"/>
              </a:rPr>
              <a:t>   </a:t>
            </a:r>
            <a:endParaRPr lang="zh-CN" sz="4800" b="0">
              <a:solidFill>
                <a:srgbClr val="FFFF00"/>
              </a:solidFill>
              <a:latin typeface="字魂镇魂手书" panose="00000500000000000000" charset="-122"/>
              <a:ea typeface="字魂镇魂手书" panose="00000500000000000000" charset="-122"/>
              <a:cs typeface="字魂镇魂手书" panose="00000500000000000000" charset="-122"/>
            </a:endParaRPr>
          </a:p>
          <a:p>
            <a:pPr indent="0">
              <a:lnSpc>
                <a:spcPct val="140000"/>
              </a:lnSpc>
            </a:pPr>
            <a:r>
              <a:rPr lang="zh-CN" sz="4800" b="0">
                <a:solidFill>
                  <a:srgbClr val="FFC000"/>
                </a:solidFill>
                <a:latin typeface="字魂镇魂手书" panose="00000500000000000000" charset="-122"/>
                <a:ea typeface="字魂镇魂手书" panose="00000500000000000000" charset="-122"/>
                <a:cs typeface="字魂镇魂手书" panose="00000500000000000000" charset="-122"/>
              </a:rPr>
              <a:t>要么</a:t>
            </a:r>
            <a:r>
              <a:rPr lang="zh-CN" sz="6000" b="0">
                <a:solidFill>
                  <a:srgbClr val="FFFF00"/>
                </a:solidFill>
                <a:latin typeface="字魂镇魂手书" panose="00000500000000000000" charset="-122"/>
                <a:ea typeface="字魂镇魂手书" panose="00000500000000000000" charset="-122"/>
                <a:cs typeface="字魂镇魂手书" panose="00000500000000000000" charset="-122"/>
              </a:rPr>
              <a:t>身体力行，提高素养</a:t>
            </a:r>
            <a:endParaRPr lang="zh-CN" sz="6000" b="0">
              <a:solidFill>
                <a:srgbClr val="FFFF00"/>
              </a:solidFill>
              <a:latin typeface="字魂镇魂手书" panose="00000500000000000000" charset="-122"/>
              <a:ea typeface="字魂镇魂手书" panose="00000500000000000000" charset="-122"/>
              <a:cs typeface="字魂镇魂手书" panose="00000500000000000000" charset="-122"/>
            </a:endParaRPr>
          </a:p>
          <a:p>
            <a:pPr indent="0">
              <a:lnSpc>
                <a:spcPct val="140000"/>
              </a:lnSpc>
            </a:pPr>
            <a:endParaRPr lang="zh-CN" altLang="en-US" sz="6000" b="0">
              <a:solidFill>
                <a:srgbClr val="FFFF00"/>
              </a:solidFill>
              <a:latin typeface="字魂镇魂手书" panose="00000500000000000000" charset="-122"/>
              <a:ea typeface="字魂镇魂手书" panose="00000500000000000000" charset="-122"/>
              <a:cs typeface="字魂镇魂手书" panose="00000500000000000000" charset="-122"/>
            </a:endParaRPr>
          </a:p>
        </p:txBody>
      </p:sp>
      <p:sp>
        <p:nvSpPr>
          <p:cNvPr id="2" name="文本框 1"/>
          <p:cNvSpPr txBox="1"/>
          <p:nvPr/>
        </p:nvSpPr>
        <p:spPr>
          <a:xfrm>
            <a:off x="345440" y="4523740"/>
            <a:ext cx="11623040" cy="1753235"/>
          </a:xfrm>
          <a:prstGeom prst="rect">
            <a:avLst/>
          </a:prstGeom>
          <a:noFill/>
        </p:spPr>
        <p:txBody>
          <a:bodyPr wrap="square" rtlCol="0">
            <a:spAutoFit/>
          </a:bodyPr>
          <a:p>
            <a:r>
              <a:rPr lang="en-US" altLang="zh-CN" sz="5400">
                <a:solidFill>
                  <a:srgbClr val="FFFF00"/>
                </a:solidFill>
                <a:latin typeface="字魂镇魂手书" panose="00000500000000000000" charset="-122"/>
                <a:ea typeface="字魂镇魂手书" panose="00000500000000000000" charset="-122"/>
                <a:cs typeface="字魂镇魂手书" panose="00000500000000000000" charset="-122"/>
                <a:sym typeface="+mn-ea"/>
              </a:rPr>
              <a:t>  </a:t>
            </a:r>
            <a:r>
              <a:rPr lang="zh-CN" sz="5400">
                <a:solidFill>
                  <a:srgbClr val="FFFF00"/>
                </a:solidFill>
                <a:latin typeface="字魂镇魂手书" panose="00000500000000000000" charset="-122"/>
                <a:ea typeface="字魂镇魂手书" panose="00000500000000000000" charset="-122"/>
                <a:cs typeface="字魂镇魂手书" panose="00000500000000000000" charset="-122"/>
                <a:sym typeface="+mn-ea"/>
              </a:rPr>
              <a:t>民族自豪感</a:t>
            </a:r>
            <a:r>
              <a:rPr lang="en-US" sz="5400">
                <a:solidFill>
                  <a:srgbClr val="FFFF00"/>
                </a:solidFill>
                <a:latin typeface="字魂镇魂手书" panose="00000500000000000000" charset="-122"/>
                <a:ea typeface="字魂镇魂手书" panose="00000500000000000000" charset="-122"/>
                <a:cs typeface="字魂镇魂手书" panose="00000500000000000000" charset="-122"/>
                <a:sym typeface="+mn-ea"/>
              </a:rPr>
              <a:t>      </a:t>
            </a:r>
            <a:r>
              <a:rPr lang="zh-CN" sz="5400">
                <a:solidFill>
                  <a:srgbClr val="FFFF00"/>
                </a:solidFill>
                <a:latin typeface="字魂镇魂手书" panose="00000500000000000000" charset="-122"/>
                <a:ea typeface="字魂镇魂手书" panose="00000500000000000000" charset="-122"/>
                <a:cs typeface="字魂镇魂手书" panose="00000500000000000000" charset="-122"/>
                <a:sym typeface="+mn-ea"/>
              </a:rPr>
              <a:t>正确的人生观价值观</a:t>
            </a:r>
            <a:endParaRPr lang="zh-CN" altLang="en-US" sz="5400" b="0">
              <a:solidFill>
                <a:srgbClr val="FFFF00"/>
              </a:solidFill>
              <a:latin typeface="字魂镇魂手书" panose="00000500000000000000" charset="-122"/>
              <a:ea typeface="字魂镇魂手书" panose="00000500000000000000" charset="-122"/>
              <a:cs typeface="字魂镇魂手书" panose="00000500000000000000" charset="-122"/>
            </a:endParaRPr>
          </a:p>
          <a:p>
            <a:endParaRPr lang="zh-CN" altLang="en-US" sz="5400" b="0">
              <a:solidFill>
                <a:srgbClr val="FFFF00"/>
              </a:solidFill>
              <a:latin typeface="字魂镇魂手书" panose="00000500000000000000" charset="-122"/>
              <a:ea typeface="字魂镇魂手书" panose="00000500000000000000" charset="-122"/>
              <a:cs typeface="字魂镇魂手书" panose="00000500000000000000"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18415"/>
            <a:ext cx="12344400" cy="6858000"/>
          </a:xfrm>
          <a:prstGeom prst="rect">
            <a:avLst/>
          </a:prstGeom>
        </p:spPr>
      </p:pic>
      <p:grpSp>
        <p:nvGrpSpPr>
          <p:cNvPr id="12" name="组合 11"/>
          <p:cNvGrpSpPr/>
          <p:nvPr/>
        </p:nvGrpSpPr>
        <p:grpSpPr>
          <a:xfrm>
            <a:off x="383437" y="451498"/>
            <a:ext cx="6034093" cy="615157"/>
            <a:chOff x="763914" y="595045"/>
            <a:chExt cx="6034093" cy="615157"/>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FFC0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sz="3200" b="1" dirty="0">
                  <a:solidFill>
                    <a:srgbClr val="FFC000"/>
                  </a:solidFill>
                  <a:latin typeface="锦鲤本尊" charset="-122"/>
                  <a:ea typeface="锦鲤本尊" charset="-122"/>
                </a:rPr>
                <a:t>问题呈现</a:t>
              </a:r>
              <a:endParaRPr lang="zh-CN" altLang="en-US" sz="3200" b="1" dirty="0">
                <a:solidFill>
                  <a:srgbClr val="FFC000"/>
                </a:solidFill>
                <a:latin typeface="锦鲤本尊" charset="-122"/>
                <a:ea typeface="锦鲤本尊" charset="-122"/>
              </a:endParaRPr>
            </a:p>
          </p:txBody>
        </p:sp>
        <p:sp>
          <p:nvSpPr>
            <p:cNvPr id="15" name="文本框 14"/>
            <p:cNvSpPr txBox="1"/>
            <p:nvPr/>
          </p:nvSpPr>
          <p:spPr>
            <a:xfrm>
              <a:off x="943307" y="812850"/>
              <a:ext cx="3505200" cy="337185"/>
            </a:xfrm>
            <a:prstGeom prst="rect">
              <a:avLst/>
            </a:prstGeom>
            <a:noFill/>
          </p:spPr>
          <p:txBody>
            <a:bodyPr wrap="square" rtlCol="0">
              <a:spAutoFit/>
            </a:bodyPr>
            <a:lstStyle/>
            <a:p>
              <a:endParaRPr lang="en-US" altLang="zh-CN" sz="1600" dirty="0">
                <a:solidFill>
                  <a:srgbClr val="FFC000"/>
                </a:solidFill>
                <a:latin typeface="微软雅黑" panose="020B0503020204020204" charset="-122"/>
                <a:ea typeface="微软雅黑" panose="020B0503020204020204" charset="-122"/>
              </a:endParaRPr>
            </a:p>
          </p:txBody>
        </p:sp>
      </p:grpSp>
      <p:sp>
        <p:nvSpPr>
          <p:cNvPr id="11" name="Text Placeholder 32"/>
          <p:cNvSpPr txBox="1"/>
          <p:nvPr/>
        </p:nvSpPr>
        <p:spPr>
          <a:xfrm>
            <a:off x="696595" y="1963420"/>
            <a:ext cx="1887220" cy="3728085"/>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3600" dirty="0">
                <a:solidFill>
                  <a:srgbClr val="FFC000"/>
                </a:solidFill>
                <a:latin typeface="锦鲤本尊" charset="-122"/>
                <a:ea typeface="锦鲤本尊" charset="-122"/>
                <a:sym typeface="+mn-ea"/>
              </a:rPr>
              <a:t>材料</a:t>
            </a:r>
            <a:endParaRPr lang="zh-CN" altLang="en-US" sz="3600" dirty="0">
              <a:solidFill>
                <a:srgbClr val="FFC000"/>
              </a:solidFill>
              <a:latin typeface="锦鲤本尊" charset="-122"/>
              <a:ea typeface="锦鲤本尊" charset="-122"/>
              <a:sym typeface="+mn-ea"/>
            </a:endParaRPr>
          </a:p>
          <a:p>
            <a:pPr marL="0" indent="0" algn="ctr">
              <a:lnSpc>
                <a:spcPct val="100000"/>
              </a:lnSpc>
              <a:buNone/>
            </a:pPr>
            <a:r>
              <a:rPr lang="zh-CN" altLang="en-US" sz="3600" dirty="0">
                <a:solidFill>
                  <a:srgbClr val="FFC000"/>
                </a:solidFill>
                <a:latin typeface="锦鲤本尊" charset="-122"/>
                <a:ea typeface="锦鲤本尊" charset="-122"/>
                <a:sym typeface="+mn-ea"/>
              </a:rPr>
              <a:t>选取</a:t>
            </a:r>
            <a:endParaRPr lang="zh-CN" altLang="en-US" sz="3600" dirty="0">
              <a:solidFill>
                <a:srgbClr val="FFC000"/>
              </a:solidFill>
              <a:latin typeface="锦鲤本尊" charset="-122"/>
              <a:ea typeface="锦鲤本尊" charset="-122"/>
              <a:sym typeface="+mn-ea"/>
            </a:endParaRPr>
          </a:p>
          <a:p>
            <a:pPr marL="0" indent="0" algn="ctr">
              <a:lnSpc>
                <a:spcPct val="100000"/>
              </a:lnSpc>
              <a:buNone/>
            </a:pPr>
            <a:r>
              <a:rPr lang="zh-CN" altLang="en-US" sz="5400" dirty="0">
                <a:solidFill>
                  <a:srgbClr val="FFFF00"/>
                </a:solidFill>
                <a:latin typeface="锦鲤本尊" charset="-122"/>
                <a:ea typeface="锦鲤本尊" charset="-122"/>
                <a:sym typeface="+mn-ea"/>
              </a:rPr>
              <a:t>平淡</a:t>
            </a:r>
            <a:endParaRPr lang="zh-CN" altLang="en-US" sz="5400" b="1" dirty="0">
              <a:solidFill>
                <a:srgbClr val="FFFF00"/>
              </a:solidFill>
              <a:latin typeface="锦鲤本尊" charset="-122"/>
              <a:ea typeface="锦鲤本尊" charset="-122"/>
              <a:sym typeface="+mn-ea"/>
            </a:endParaRPr>
          </a:p>
          <a:p>
            <a:pPr marL="0" indent="0" algn="ctr">
              <a:lnSpc>
                <a:spcPct val="100000"/>
              </a:lnSpc>
              <a:buNone/>
            </a:pPr>
            <a:endParaRPr lang="zh-CN" altLang="en-US" sz="3600" dirty="0">
              <a:solidFill>
                <a:srgbClr val="FFC000"/>
              </a:solidFill>
              <a:latin typeface="锦鲤本尊" charset="-122"/>
              <a:ea typeface="锦鲤本尊" charset="-122"/>
              <a:sym typeface="+mn-ea"/>
            </a:endParaRPr>
          </a:p>
          <a:p>
            <a:pPr marL="0" indent="0" algn="ctr">
              <a:lnSpc>
                <a:spcPct val="100000"/>
              </a:lnSpc>
              <a:buNone/>
            </a:pPr>
            <a:endParaRPr lang="zh-CN" altLang="en-US" sz="3600" dirty="0">
              <a:ln w="12700" cmpd="sng">
                <a:solidFill>
                  <a:schemeClr val="accent4"/>
                </a:solidFill>
                <a:prstDash val="solid"/>
              </a:ln>
              <a:solidFill>
                <a:srgbClr val="FFC000"/>
              </a:solidFill>
              <a:effectLst/>
              <a:latin typeface="锦鲤本尊" charset="-122"/>
              <a:ea typeface="锦鲤本尊" charset="-122"/>
              <a:sym typeface="+mn-ea"/>
            </a:endParaRPr>
          </a:p>
        </p:txBody>
      </p:sp>
      <p:pic>
        <p:nvPicPr>
          <p:cNvPr id="5" name="图片 4"/>
          <p:cNvPicPr>
            <a:picLocks noChangeAspect="1"/>
          </p:cNvPicPr>
          <p:nvPr/>
        </p:nvPicPr>
        <p:blipFill>
          <a:blip r:embed="rId2"/>
          <a:stretch>
            <a:fillRect/>
          </a:stretch>
        </p:blipFill>
        <p:spPr>
          <a:xfrm>
            <a:off x="2915285" y="773430"/>
            <a:ext cx="8426450" cy="346900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18415"/>
            <a:ext cx="12344400" cy="6858000"/>
          </a:xfrm>
          <a:prstGeom prst="rect">
            <a:avLst/>
          </a:prstGeom>
        </p:spPr>
      </p:pic>
      <p:grpSp>
        <p:nvGrpSpPr>
          <p:cNvPr id="12" name="组合 11"/>
          <p:cNvGrpSpPr/>
          <p:nvPr/>
        </p:nvGrpSpPr>
        <p:grpSpPr>
          <a:xfrm>
            <a:off x="383437" y="451498"/>
            <a:ext cx="6034093" cy="615157"/>
            <a:chOff x="763914" y="595045"/>
            <a:chExt cx="6034093" cy="615157"/>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FFC0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sz="3200" b="1" dirty="0">
                  <a:solidFill>
                    <a:srgbClr val="FFC000"/>
                  </a:solidFill>
                  <a:latin typeface="锦鲤本尊" charset="-122"/>
                  <a:ea typeface="锦鲤本尊" charset="-122"/>
                </a:rPr>
                <a:t>问题呈现</a:t>
              </a:r>
              <a:endParaRPr lang="zh-CN" altLang="en-US" sz="3200" b="1" dirty="0">
                <a:solidFill>
                  <a:srgbClr val="FFC000"/>
                </a:solidFill>
                <a:latin typeface="锦鲤本尊" charset="-122"/>
                <a:ea typeface="锦鲤本尊" charset="-122"/>
              </a:endParaRPr>
            </a:p>
          </p:txBody>
        </p:sp>
        <p:sp>
          <p:nvSpPr>
            <p:cNvPr id="15" name="文本框 14"/>
            <p:cNvSpPr txBox="1"/>
            <p:nvPr/>
          </p:nvSpPr>
          <p:spPr>
            <a:xfrm>
              <a:off x="943307" y="812850"/>
              <a:ext cx="3505200" cy="337185"/>
            </a:xfrm>
            <a:prstGeom prst="rect">
              <a:avLst/>
            </a:prstGeom>
            <a:noFill/>
          </p:spPr>
          <p:txBody>
            <a:bodyPr wrap="square" rtlCol="0">
              <a:spAutoFit/>
            </a:bodyPr>
            <a:lstStyle/>
            <a:p>
              <a:endParaRPr lang="en-US" altLang="zh-CN" sz="1600" dirty="0">
                <a:solidFill>
                  <a:srgbClr val="FFC000"/>
                </a:solidFill>
                <a:latin typeface="微软雅黑" panose="020B0503020204020204" charset="-122"/>
                <a:ea typeface="微软雅黑" panose="020B0503020204020204" charset="-122"/>
              </a:endParaRPr>
            </a:p>
          </p:txBody>
        </p:sp>
      </p:grpSp>
      <p:sp>
        <p:nvSpPr>
          <p:cNvPr id="11" name="Text Placeholder 32"/>
          <p:cNvSpPr txBox="1"/>
          <p:nvPr/>
        </p:nvSpPr>
        <p:spPr>
          <a:xfrm>
            <a:off x="696595" y="1963420"/>
            <a:ext cx="1887220" cy="3728085"/>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3600" dirty="0">
                <a:solidFill>
                  <a:srgbClr val="FFC000"/>
                </a:solidFill>
                <a:latin typeface="锦鲤本尊" charset="-122"/>
                <a:ea typeface="锦鲤本尊" charset="-122"/>
                <a:sym typeface="+mn-ea"/>
              </a:rPr>
              <a:t>材料</a:t>
            </a:r>
            <a:endParaRPr lang="zh-CN" altLang="en-US" sz="3600" dirty="0">
              <a:solidFill>
                <a:srgbClr val="FFC000"/>
              </a:solidFill>
              <a:latin typeface="锦鲤本尊" charset="-122"/>
              <a:ea typeface="锦鲤本尊" charset="-122"/>
              <a:sym typeface="+mn-ea"/>
            </a:endParaRPr>
          </a:p>
          <a:p>
            <a:pPr marL="0" indent="0" algn="ctr">
              <a:lnSpc>
                <a:spcPct val="100000"/>
              </a:lnSpc>
              <a:buNone/>
            </a:pPr>
            <a:r>
              <a:rPr lang="zh-CN" altLang="en-US" sz="3600" dirty="0">
                <a:solidFill>
                  <a:srgbClr val="FFC000"/>
                </a:solidFill>
                <a:latin typeface="锦鲤本尊" charset="-122"/>
                <a:ea typeface="锦鲤本尊" charset="-122"/>
                <a:sym typeface="+mn-ea"/>
              </a:rPr>
              <a:t>没有</a:t>
            </a:r>
            <a:endParaRPr lang="zh-CN" altLang="en-US" sz="3600" dirty="0">
              <a:solidFill>
                <a:srgbClr val="FFC000"/>
              </a:solidFill>
              <a:latin typeface="锦鲤本尊" charset="-122"/>
              <a:ea typeface="锦鲤本尊" charset="-122"/>
              <a:sym typeface="+mn-ea"/>
            </a:endParaRPr>
          </a:p>
          <a:p>
            <a:pPr marL="0" indent="0" algn="ctr">
              <a:lnSpc>
                <a:spcPct val="100000"/>
              </a:lnSpc>
              <a:buNone/>
            </a:pPr>
            <a:r>
              <a:rPr lang="zh-CN" altLang="en-US" sz="5400" b="1" dirty="0">
                <a:solidFill>
                  <a:srgbClr val="FFFF00"/>
                </a:solidFill>
                <a:latin typeface="锦鲤本尊" charset="-122"/>
                <a:ea typeface="锦鲤本尊" charset="-122"/>
                <a:sym typeface="+mn-ea"/>
              </a:rPr>
              <a:t>压缩</a:t>
            </a:r>
            <a:endParaRPr lang="zh-CN" altLang="en-US" sz="5400" b="1" dirty="0">
              <a:solidFill>
                <a:srgbClr val="FFFF00"/>
              </a:solidFill>
              <a:latin typeface="锦鲤本尊" charset="-122"/>
              <a:ea typeface="锦鲤本尊" charset="-122"/>
              <a:sym typeface="+mn-ea"/>
            </a:endParaRPr>
          </a:p>
          <a:p>
            <a:pPr marL="0" indent="0" algn="ctr">
              <a:lnSpc>
                <a:spcPct val="100000"/>
              </a:lnSpc>
              <a:buNone/>
            </a:pPr>
            <a:endParaRPr lang="zh-CN" altLang="en-US" sz="3600" dirty="0">
              <a:solidFill>
                <a:srgbClr val="FFC000"/>
              </a:solidFill>
              <a:latin typeface="锦鲤本尊" charset="-122"/>
              <a:ea typeface="锦鲤本尊" charset="-122"/>
              <a:sym typeface="+mn-ea"/>
            </a:endParaRPr>
          </a:p>
          <a:p>
            <a:pPr marL="0" indent="0" algn="ctr">
              <a:lnSpc>
                <a:spcPct val="100000"/>
              </a:lnSpc>
              <a:buNone/>
            </a:pPr>
            <a:endParaRPr lang="zh-CN" altLang="en-US" sz="3600" dirty="0">
              <a:ln w="12700" cmpd="sng">
                <a:solidFill>
                  <a:schemeClr val="accent4"/>
                </a:solidFill>
                <a:prstDash val="solid"/>
              </a:ln>
              <a:solidFill>
                <a:srgbClr val="FFC000"/>
              </a:solidFill>
              <a:effectLst/>
              <a:latin typeface="锦鲤本尊" charset="-122"/>
              <a:ea typeface="锦鲤本尊" charset="-122"/>
              <a:sym typeface="+mn-ea"/>
            </a:endParaRPr>
          </a:p>
        </p:txBody>
      </p:sp>
      <p:pic>
        <p:nvPicPr>
          <p:cNvPr id="27" name="图片 26"/>
          <p:cNvPicPr>
            <a:picLocks noChangeAspect="1"/>
          </p:cNvPicPr>
          <p:nvPr/>
        </p:nvPicPr>
        <p:blipFill>
          <a:blip r:embed="rId2"/>
          <a:stretch>
            <a:fillRect/>
          </a:stretch>
        </p:blipFill>
        <p:spPr>
          <a:xfrm>
            <a:off x="3241675" y="373380"/>
            <a:ext cx="5181600" cy="5928360"/>
          </a:xfrm>
          <a:prstGeom prst="rect">
            <a:avLst/>
          </a:prstGeom>
        </p:spPr>
      </p:pic>
      <p:sp>
        <p:nvSpPr>
          <p:cNvPr id="29" name="文本框 28"/>
          <p:cNvSpPr txBox="1"/>
          <p:nvPr/>
        </p:nvSpPr>
        <p:spPr>
          <a:xfrm>
            <a:off x="8423275" y="809625"/>
            <a:ext cx="3489325" cy="645160"/>
          </a:xfrm>
          <a:prstGeom prst="rect">
            <a:avLst/>
          </a:prstGeom>
          <a:noFill/>
        </p:spPr>
        <p:txBody>
          <a:bodyPr wrap="square" rtlCol="0">
            <a:spAutoFit/>
          </a:bodyPr>
          <a:p>
            <a:r>
              <a:rPr lang="zh-CN" altLang="en-US" sz="3600" b="1">
                <a:solidFill>
                  <a:srgbClr val="FFFF00"/>
                </a:solidFill>
                <a:latin typeface="锦鲤本尊" charset="-122"/>
                <a:ea typeface="锦鲤本尊" charset="-122"/>
              </a:rPr>
              <a:t>引</a:t>
            </a:r>
            <a:r>
              <a:rPr lang="en-US" altLang="zh-CN" sz="3600" b="1">
                <a:solidFill>
                  <a:srgbClr val="FFFF00"/>
                </a:solidFill>
                <a:latin typeface="锦鲤本尊" charset="-122"/>
                <a:ea typeface="锦鲤本尊" charset="-122"/>
              </a:rPr>
              <a:t>—</a:t>
            </a:r>
            <a:r>
              <a:rPr lang="zh-CN" altLang="en-US" sz="3600" b="1">
                <a:solidFill>
                  <a:srgbClr val="FFFF00"/>
                </a:solidFill>
                <a:latin typeface="锦鲤本尊" charset="-122"/>
                <a:ea typeface="锦鲤本尊" charset="-122"/>
              </a:rPr>
              <a:t>议</a:t>
            </a:r>
            <a:r>
              <a:rPr lang="en-US" altLang="zh-CN" sz="3600" b="1">
                <a:solidFill>
                  <a:srgbClr val="FFFF00"/>
                </a:solidFill>
                <a:latin typeface="锦鲤本尊" charset="-122"/>
                <a:ea typeface="锦鲤本尊" charset="-122"/>
              </a:rPr>
              <a:t>—</a:t>
            </a:r>
            <a:r>
              <a:rPr lang="zh-CN" altLang="en-US" sz="3600" b="1">
                <a:solidFill>
                  <a:srgbClr val="FFFF00"/>
                </a:solidFill>
                <a:latin typeface="锦鲤本尊" charset="-122"/>
                <a:ea typeface="锦鲤本尊" charset="-122"/>
              </a:rPr>
              <a:t>联</a:t>
            </a:r>
            <a:r>
              <a:rPr lang="en-US" altLang="zh-CN" sz="3600" b="1">
                <a:solidFill>
                  <a:srgbClr val="FFFF00"/>
                </a:solidFill>
                <a:latin typeface="锦鲤本尊" charset="-122"/>
                <a:ea typeface="锦鲤本尊" charset="-122"/>
              </a:rPr>
              <a:t>—</a:t>
            </a:r>
            <a:r>
              <a:rPr lang="zh-CN" altLang="en-US" sz="3600" b="1">
                <a:solidFill>
                  <a:srgbClr val="FFFF00"/>
                </a:solidFill>
                <a:latin typeface="锦鲤本尊" charset="-122"/>
                <a:ea typeface="锦鲤本尊" charset="-122"/>
              </a:rPr>
              <a:t>结</a:t>
            </a:r>
            <a:endParaRPr lang="zh-CN" altLang="en-US" sz="3600" b="1">
              <a:solidFill>
                <a:srgbClr val="FFFF00"/>
              </a:solidFill>
              <a:latin typeface="锦鲤本尊" charset="-122"/>
              <a:ea typeface="锦鲤本尊" charset="-122"/>
            </a:endParaRPr>
          </a:p>
        </p:txBody>
      </p:sp>
      <p:sp>
        <p:nvSpPr>
          <p:cNvPr id="30" name="下箭头 29"/>
          <p:cNvSpPr/>
          <p:nvPr/>
        </p:nvSpPr>
        <p:spPr>
          <a:xfrm>
            <a:off x="10071100" y="2950210"/>
            <a:ext cx="193040" cy="426085"/>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34" name="文本框 33"/>
          <p:cNvSpPr txBox="1"/>
          <p:nvPr/>
        </p:nvSpPr>
        <p:spPr>
          <a:xfrm>
            <a:off x="9235440" y="3545840"/>
            <a:ext cx="2129790" cy="1568450"/>
          </a:xfrm>
          <a:prstGeom prst="rect">
            <a:avLst/>
          </a:prstGeom>
          <a:noFill/>
        </p:spPr>
        <p:txBody>
          <a:bodyPr wrap="square" rtlCol="0">
            <a:spAutoFit/>
          </a:bodyPr>
          <a:p>
            <a:r>
              <a:rPr lang="zh-CN" altLang="en-US" sz="3600" b="1">
                <a:solidFill>
                  <a:srgbClr val="FFFF00"/>
                </a:solidFill>
                <a:latin typeface="锦鲤本尊" charset="-122"/>
                <a:ea typeface="锦鲤本尊" charset="-122"/>
              </a:rPr>
              <a:t>概述材料</a:t>
            </a:r>
            <a:endParaRPr lang="zh-CN" altLang="en-US" sz="3600" b="1">
              <a:solidFill>
                <a:srgbClr val="FFFF00"/>
              </a:solidFill>
              <a:latin typeface="锦鲤本尊" charset="-122"/>
              <a:ea typeface="锦鲤本尊" charset="-122"/>
            </a:endParaRPr>
          </a:p>
          <a:p>
            <a:r>
              <a:rPr lang="zh-CN" altLang="en-US" sz="3600" b="1">
                <a:solidFill>
                  <a:srgbClr val="FFFF00"/>
                </a:solidFill>
                <a:latin typeface="锦鲤本尊" charset="-122"/>
                <a:ea typeface="锦鲤本尊" charset="-122"/>
              </a:rPr>
              <a:t>亮出观点</a:t>
            </a:r>
            <a:endParaRPr lang="zh-CN" altLang="en-US" sz="3600" b="1">
              <a:solidFill>
                <a:srgbClr val="FFFF00"/>
              </a:solidFill>
              <a:latin typeface="锦鲤本尊" charset="-122"/>
              <a:ea typeface="锦鲤本尊" charset="-122"/>
            </a:endParaRPr>
          </a:p>
          <a:p>
            <a:r>
              <a:rPr lang="zh-CN" altLang="en-US" sz="2400" b="1">
                <a:solidFill>
                  <a:srgbClr val="FFFF00"/>
                </a:solidFill>
                <a:latin typeface="锦鲤本尊" charset="-122"/>
                <a:ea typeface="锦鲤本尊" charset="-122"/>
              </a:rPr>
              <a:t>   （</a:t>
            </a:r>
            <a:r>
              <a:rPr lang="en-US" altLang="zh-CN" sz="2400" b="1">
                <a:solidFill>
                  <a:srgbClr val="FFFF00"/>
                </a:solidFill>
                <a:latin typeface="锦鲤本尊" charset="-122"/>
                <a:ea typeface="锦鲤本尊" charset="-122"/>
              </a:rPr>
              <a:t>150</a:t>
            </a:r>
            <a:r>
              <a:rPr lang="zh-CN" altLang="en-US" sz="2400" b="1">
                <a:solidFill>
                  <a:srgbClr val="FFFF00"/>
                </a:solidFill>
                <a:latin typeface="锦鲤本尊" charset="-122"/>
                <a:ea typeface="锦鲤本尊" charset="-122"/>
              </a:rPr>
              <a:t>字）</a:t>
            </a:r>
            <a:endParaRPr lang="zh-CN" altLang="en-US" sz="2400" b="1">
              <a:solidFill>
                <a:srgbClr val="FFFF00"/>
              </a:solidFill>
              <a:latin typeface="锦鲤本尊" charset="-122"/>
              <a:ea typeface="锦鲤本尊" charset="-122"/>
            </a:endParaRPr>
          </a:p>
        </p:txBody>
      </p:sp>
      <p:sp>
        <p:nvSpPr>
          <p:cNvPr id="35" name="文本框 34"/>
          <p:cNvSpPr txBox="1"/>
          <p:nvPr/>
        </p:nvSpPr>
        <p:spPr>
          <a:xfrm>
            <a:off x="9309735" y="5358765"/>
            <a:ext cx="2211705" cy="645160"/>
          </a:xfrm>
          <a:prstGeom prst="rect">
            <a:avLst/>
          </a:prstGeom>
          <a:noFill/>
        </p:spPr>
        <p:txBody>
          <a:bodyPr wrap="square" rtlCol="0">
            <a:spAutoFit/>
          </a:bodyPr>
          <a:p>
            <a:r>
              <a:rPr lang="zh-CN" altLang="zh-CN" sz="3600" b="1">
                <a:solidFill>
                  <a:srgbClr val="FFFF00"/>
                </a:solidFill>
                <a:latin typeface="锦鲤本尊" charset="-122"/>
                <a:ea typeface="锦鲤本尊" charset="-122"/>
              </a:rPr>
              <a:t>情节压缩</a:t>
            </a:r>
            <a:endParaRPr lang="zh-CN" altLang="zh-CN" sz="3600" b="1">
              <a:solidFill>
                <a:srgbClr val="FFFF00"/>
              </a:solidFill>
              <a:latin typeface="锦鲤本尊" charset="-122"/>
              <a:ea typeface="锦鲤本尊" charset="-122"/>
            </a:endParaRPr>
          </a:p>
        </p:txBody>
      </p:sp>
      <p:sp>
        <p:nvSpPr>
          <p:cNvPr id="2" name="下箭头 1"/>
          <p:cNvSpPr/>
          <p:nvPr/>
        </p:nvSpPr>
        <p:spPr>
          <a:xfrm>
            <a:off x="10104755" y="1649095"/>
            <a:ext cx="127000" cy="314325"/>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3" name="文本框 2"/>
          <p:cNvSpPr txBox="1"/>
          <p:nvPr/>
        </p:nvSpPr>
        <p:spPr>
          <a:xfrm>
            <a:off x="9792335" y="2163445"/>
            <a:ext cx="750570" cy="645160"/>
          </a:xfrm>
          <a:prstGeom prst="rect">
            <a:avLst/>
          </a:prstGeom>
          <a:noFill/>
        </p:spPr>
        <p:txBody>
          <a:bodyPr wrap="square" rtlCol="0">
            <a:spAutoFit/>
          </a:bodyPr>
          <a:p>
            <a:r>
              <a:rPr lang="zh-CN" altLang="en-US" sz="3600" b="1">
                <a:solidFill>
                  <a:srgbClr val="FFFF00"/>
                </a:solidFill>
                <a:latin typeface="锦鲤本尊" charset="-122"/>
                <a:ea typeface="锦鲤本尊" charset="-122"/>
              </a:rPr>
              <a:t>引</a:t>
            </a:r>
            <a:endParaRPr lang="zh-CN" altLang="en-US" sz="3600" b="1">
              <a:solidFill>
                <a:srgbClr val="FFFF00"/>
              </a:solidFill>
              <a:latin typeface="锦鲤本尊" charset="-122"/>
              <a:ea typeface="锦鲤本尊"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18415"/>
            <a:ext cx="12344400" cy="6858000"/>
          </a:xfrm>
          <a:prstGeom prst="rect">
            <a:avLst/>
          </a:prstGeom>
        </p:spPr>
      </p:pic>
      <p:grpSp>
        <p:nvGrpSpPr>
          <p:cNvPr id="12" name="组合 11"/>
          <p:cNvGrpSpPr/>
          <p:nvPr/>
        </p:nvGrpSpPr>
        <p:grpSpPr>
          <a:xfrm>
            <a:off x="383437" y="451498"/>
            <a:ext cx="6034093" cy="615157"/>
            <a:chOff x="763914" y="595045"/>
            <a:chExt cx="6034093" cy="615157"/>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FFC0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sz="3200" b="1" dirty="0">
                  <a:solidFill>
                    <a:srgbClr val="FFC000"/>
                  </a:solidFill>
                  <a:latin typeface="锦鲤本尊" charset="-122"/>
                  <a:ea typeface="锦鲤本尊" charset="-122"/>
                </a:rPr>
                <a:t>问题呈现</a:t>
              </a:r>
              <a:endParaRPr lang="zh-CN" altLang="en-US" sz="3200" b="1" dirty="0">
                <a:solidFill>
                  <a:srgbClr val="FFC000"/>
                </a:solidFill>
                <a:latin typeface="锦鲤本尊" charset="-122"/>
                <a:ea typeface="锦鲤本尊" charset="-122"/>
              </a:endParaRPr>
            </a:p>
          </p:txBody>
        </p:sp>
        <p:sp>
          <p:nvSpPr>
            <p:cNvPr id="15" name="文本框 14"/>
            <p:cNvSpPr txBox="1"/>
            <p:nvPr/>
          </p:nvSpPr>
          <p:spPr>
            <a:xfrm>
              <a:off x="943307" y="812850"/>
              <a:ext cx="3505200" cy="337185"/>
            </a:xfrm>
            <a:prstGeom prst="rect">
              <a:avLst/>
            </a:prstGeom>
            <a:noFill/>
          </p:spPr>
          <p:txBody>
            <a:bodyPr wrap="square" rtlCol="0">
              <a:spAutoFit/>
            </a:bodyPr>
            <a:lstStyle/>
            <a:p>
              <a:endParaRPr lang="en-US" altLang="zh-CN" sz="1600" dirty="0">
                <a:solidFill>
                  <a:srgbClr val="FFC000"/>
                </a:solidFill>
                <a:latin typeface="微软雅黑" panose="020B0503020204020204" charset="-122"/>
                <a:ea typeface="微软雅黑" panose="020B0503020204020204" charset="-122"/>
              </a:endParaRPr>
            </a:p>
          </p:txBody>
        </p:sp>
      </p:grpSp>
      <p:sp>
        <p:nvSpPr>
          <p:cNvPr id="11" name="Text Placeholder 32"/>
          <p:cNvSpPr txBox="1"/>
          <p:nvPr/>
        </p:nvSpPr>
        <p:spPr>
          <a:xfrm>
            <a:off x="473710" y="1932940"/>
            <a:ext cx="1887220" cy="3728085"/>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3600" dirty="0">
                <a:solidFill>
                  <a:srgbClr val="FFC000"/>
                </a:solidFill>
                <a:latin typeface="锦鲤本尊" charset="-122"/>
                <a:ea typeface="锦鲤本尊" charset="-122"/>
                <a:sym typeface="+mn-ea"/>
              </a:rPr>
              <a:t>材料</a:t>
            </a:r>
            <a:endParaRPr lang="zh-CN" altLang="en-US" sz="3600" dirty="0">
              <a:solidFill>
                <a:srgbClr val="FFC000"/>
              </a:solidFill>
              <a:latin typeface="锦鲤本尊" charset="-122"/>
              <a:ea typeface="锦鲤本尊" charset="-122"/>
              <a:sym typeface="+mn-ea"/>
            </a:endParaRPr>
          </a:p>
          <a:p>
            <a:pPr marL="0" indent="0" algn="ctr">
              <a:lnSpc>
                <a:spcPct val="100000"/>
              </a:lnSpc>
              <a:buNone/>
            </a:pPr>
            <a:r>
              <a:rPr lang="zh-CN" altLang="en-US" sz="3600" dirty="0">
                <a:solidFill>
                  <a:srgbClr val="FFC000"/>
                </a:solidFill>
                <a:latin typeface="锦鲤本尊" charset="-122"/>
                <a:ea typeface="锦鲤本尊" charset="-122"/>
                <a:sym typeface="+mn-ea"/>
              </a:rPr>
              <a:t>没有</a:t>
            </a:r>
            <a:endParaRPr lang="zh-CN" altLang="en-US" sz="3600" dirty="0">
              <a:solidFill>
                <a:srgbClr val="FFC000"/>
              </a:solidFill>
              <a:latin typeface="锦鲤本尊" charset="-122"/>
              <a:ea typeface="锦鲤本尊" charset="-122"/>
              <a:sym typeface="+mn-ea"/>
            </a:endParaRPr>
          </a:p>
          <a:p>
            <a:pPr marL="0" indent="0" algn="ctr">
              <a:lnSpc>
                <a:spcPct val="100000"/>
              </a:lnSpc>
              <a:buNone/>
            </a:pPr>
            <a:r>
              <a:rPr lang="zh-CN" altLang="en-US" sz="3600" dirty="0">
                <a:solidFill>
                  <a:srgbClr val="FFC000"/>
                </a:solidFill>
                <a:latin typeface="锦鲤本尊" charset="-122"/>
                <a:ea typeface="锦鲤本尊" charset="-122"/>
                <a:sym typeface="+mn-ea"/>
              </a:rPr>
              <a:t>突出</a:t>
            </a:r>
            <a:endParaRPr lang="zh-CN" altLang="en-US" sz="3600" dirty="0">
              <a:solidFill>
                <a:srgbClr val="FFC000"/>
              </a:solidFill>
              <a:latin typeface="锦鲤本尊" charset="-122"/>
              <a:ea typeface="锦鲤本尊" charset="-122"/>
              <a:sym typeface="+mn-ea"/>
            </a:endParaRPr>
          </a:p>
          <a:p>
            <a:pPr marL="0" indent="0" algn="ctr">
              <a:lnSpc>
                <a:spcPct val="100000"/>
              </a:lnSpc>
              <a:buNone/>
            </a:pPr>
            <a:r>
              <a:rPr lang="zh-CN" altLang="en-US" sz="5400" dirty="0">
                <a:solidFill>
                  <a:srgbClr val="FFFF00"/>
                </a:solidFill>
                <a:latin typeface="锦鲤本尊" charset="-122"/>
                <a:ea typeface="锦鲤本尊" charset="-122"/>
                <a:sym typeface="+mn-ea"/>
              </a:rPr>
              <a:t>重点</a:t>
            </a:r>
            <a:endParaRPr lang="zh-CN" altLang="en-US" sz="5400" b="1" dirty="0">
              <a:solidFill>
                <a:srgbClr val="FFFF00"/>
              </a:solidFill>
              <a:latin typeface="锦鲤本尊" charset="-122"/>
              <a:ea typeface="锦鲤本尊" charset="-122"/>
              <a:sym typeface="+mn-ea"/>
            </a:endParaRPr>
          </a:p>
          <a:p>
            <a:pPr marL="0" indent="0" algn="ctr">
              <a:lnSpc>
                <a:spcPct val="100000"/>
              </a:lnSpc>
              <a:buNone/>
            </a:pPr>
            <a:endParaRPr lang="zh-CN" altLang="en-US" sz="3600" dirty="0">
              <a:solidFill>
                <a:srgbClr val="FFC000"/>
              </a:solidFill>
              <a:latin typeface="锦鲤本尊" charset="-122"/>
              <a:ea typeface="锦鲤本尊" charset="-122"/>
              <a:sym typeface="+mn-ea"/>
            </a:endParaRPr>
          </a:p>
          <a:p>
            <a:pPr marL="0" indent="0" algn="ctr">
              <a:lnSpc>
                <a:spcPct val="100000"/>
              </a:lnSpc>
              <a:buNone/>
            </a:pPr>
            <a:endParaRPr lang="zh-CN" altLang="en-US" sz="3600" dirty="0">
              <a:ln w="12700" cmpd="sng">
                <a:solidFill>
                  <a:schemeClr val="accent4"/>
                </a:solidFill>
                <a:prstDash val="solid"/>
              </a:ln>
              <a:solidFill>
                <a:srgbClr val="FFC000"/>
              </a:solidFill>
              <a:effectLst/>
              <a:latin typeface="锦鲤本尊" charset="-122"/>
              <a:ea typeface="锦鲤本尊" charset="-122"/>
              <a:sym typeface="+mn-ea"/>
            </a:endParaRPr>
          </a:p>
        </p:txBody>
      </p:sp>
      <p:pic>
        <p:nvPicPr>
          <p:cNvPr id="2" name="图片 1"/>
          <p:cNvPicPr>
            <a:picLocks noChangeAspect="1"/>
          </p:cNvPicPr>
          <p:nvPr/>
        </p:nvPicPr>
        <p:blipFill>
          <a:blip r:embed="rId2"/>
          <a:stretch>
            <a:fillRect/>
          </a:stretch>
        </p:blipFill>
        <p:spPr>
          <a:xfrm>
            <a:off x="3843020" y="547370"/>
            <a:ext cx="7169785" cy="4688205"/>
          </a:xfrm>
          <a:prstGeom prst="rect">
            <a:avLst/>
          </a:prstGeom>
        </p:spPr>
      </p:pic>
    </p:spTree>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18415"/>
            <a:ext cx="12344400" cy="6858000"/>
          </a:xfrm>
          <a:prstGeom prst="rect">
            <a:avLst/>
          </a:prstGeom>
        </p:spPr>
      </p:pic>
      <p:grpSp>
        <p:nvGrpSpPr>
          <p:cNvPr id="12" name="组合 11"/>
          <p:cNvGrpSpPr/>
          <p:nvPr/>
        </p:nvGrpSpPr>
        <p:grpSpPr>
          <a:xfrm>
            <a:off x="383437" y="715023"/>
            <a:ext cx="6034093" cy="615157"/>
            <a:chOff x="763914" y="595045"/>
            <a:chExt cx="6034093" cy="615157"/>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FFC0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sz="3200" b="1" dirty="0">
                  <a:solidFill>
                    <a:srgbClr val="FFC000"/>
                  </a:solidFill>
                  <a:latin typeface="锦鲤本尊" charset="-122"/>
                  <a:ea typeface="锦鲤本尊" charset="-122"/>
                </a:rPr>
                <a:t>问题呈现</a:t>
              </a:r>
              <a:endParaRPr lang="zh-CN" altLang="en-US" sz="3200" b="1" dirty="0">
                <a:solidFill>
                  <a:srgbClr val="FFC000"/>
                </a:solidFill>
                <a:latin typeface="锦鲤本尊" charset="-122"/>
                <a:ea typeface="锦鲤本尊" charset="-122"/>
              </a:endParaRPr>
            </a:p>
          </p:txBody>
        </p:sp>
        <p:sp>
          <p:nvSpPr>
            <p:cNvPr id="15" name="文本框 14"/>
            <p:cNvSpPr txBox="1"/>
            <p:nvPr/>
          </p:nvSpPr>
          <p:spPr>
            <a:xfrm>
              <a:off x="943307" y="812850"/>
              <a:ext cx="3505200" cy="337185"/>
            </a:xfrm>
            <a:prstGeom prst="rect">
              <a:avLst/>
            </a:prstGeom>
            <a:noFill/>
          </p:spPr>
          <p:txBody>
            <a:bodyPr wrap="square" rtlCol="0">
              <a:spAutoFit/>
            </a:bodyPr>
            <a:lstStyle/>
            <a:p>
              <a:endParaRPr lang="en-US" altLang="zh-CN" sz="1600" dirty="0">
                <a:solidFill>
                  <a:srgbClr val="FFC000"/>
                </a:solidFill>
                <a:latin typeface="微软雅黑" panose="020B0503020204020204" charset="-122"/>
                <a:ea typeface="微软雅黑" panose="020B0503020204020204" charset="-122"/>
              </a:endParaRPr>
            </a:p>
          </p:txBody>
        </p:sp>
      </p:grpSp>
      <p:sp>
        <p:nvSpPr>
          <p:cNvPr id="11" name="Text Placeholder 32"/>
          <p:cNvSpPr txBox="1"/>
          <p:nvPr/>
        </p:nvSpPr>
        <p:spPr>
          <a:xfrm>
            <a:off x="383540" y="1963420"/>
            <a:ext cx="1887220" cy="3728085"/>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3600" dirty="0">
                <a:solidFill>
                  <a:srgbClr val="FFC000"/>
                </a:solidFill>
                <a:latin typeface="锦鲤本尊" charset="-122"/>
                <a:ea typeface="锦鲤本尊" charset="-122"/>
                <a:sym typeface="+mn-ea"/>
              </a:rPr>
              <a:t>材料</a:t>
            </a:r>
            <a:endParaRPr lang="zh-CN" altLang="en-US" sz="3600" dirty="0">
              <a:solidFill>
                <a:srgbClr val="FFC000"/>
              </a:solidFill>
              <a:latin typeface="锦鲤本尊" charset="-122"/>
              <a:ea typeface="锦鲤本尊" charset="-122"/>
              <a:sym typeface="+mn-ea"/>
            </a:endParaRPr>
          </a:p>
          <a:p>
            <a:pPr marL="0" indent="0" algn="ctr">
              <a:lnSpc>
                <a:spcPct val="100000"/>
              </a:lnSpc>
              <a:buNone/>
            </a:pPr>
            <a:r>
              <a:rPr lang="zh-CN" altLang="en-US" sz="3600" dirty="0">
                <a:solidFill>
                  <a:srgbClr val="FFC000"/>
                </a:solidFill>
                <a:latin typeface="锦鲤本尊" charset="-122"/>
                <a:ea typeface="锦鲤本尊" charset="-122"/>
                <a:sym typeface="+mn-ea"/>
              </a:rPr>
              <a:t>没有</a:t>
            </a:r>
            <a:endParaRPr lang="zh-CN" altLang="en-US" sz="3600" dirty="0">
              <a:solidFill>
                <a:srgbClr val="FFC000"/>
              </a:solidFill>
              <a:latin typeface="锦鲤本尊" charset="-122"/>
              <a:ea typeface="锦鲤本尊" charset="-122"/>
              <a:sym typeface="+mn-ea"/>
            </a:endParaRPr>
          </a:p>
          <a:p>
            <a:pPr marL="0" algn="ctr">
              <a:lnSpc>
                <a:spcPct val="100000"/>
              </a:lnSpc>
              <a:buClrTx/>
              <a:buSzTx/>
              <a:buNone/>
            </a:pPr>
            <a:r>
              <a:rPr lang="zh-CN" altLang="en-US" sz="6000" dirty="0">
                <a:solidFill>
                  <a:srgbClr val="FFFF00"/>
                </a:solidFill>
                <a:latin typeface="锦鲤本尊" charset="-122"/>
                <a:ea typeface="锦鲤本尊" charset="-122"/>
                <a:sym typeface="+mn-ea"/>
              </a:rPr>
              <a:t>精炼</a:t>
            </a:r>
            <a:endParaRPr lang="zh-CN" altLang="en-US" sz="6000" dirty="0">
              <a:solidFill>
                <a:srgbClr val="FFFF00"/>
              </a:solidFill>
              <a:latin typeface="锦鲤本尊" charset="-122"/>
              <a:ea typeface="锦鲤本尊" charset="-122"/>
              <a:sym typeface="+mn-ea"/>
            </a:endParaRPr>
          </a:p>
          <a:p>
            <a:pPr marL="0" indent="0" algn="ctr">
              <a:lnSpc>
                <a:spcPct val="100000"/>
              </a:lnSpc>
              <a:buNone/>
            </a:pPr>
            <a:endParaRPr lang="zh-CN" altLang="en-US" sz="6000" dirty="0">
              <a:ln w="12700" cmpd="sng">
                <a:solidFill>
                  <a:schemeClr val="accent4"/>
                </a:solidFill>
                <a:prstDash val="solid"/>
              </a:ln>
              <a:solidFill>
                <a:srgbClr val="FFFF00"/>
              </a:solidFill>
              <a:effectLst/>
              <a:latin typeface="锦鲤本尊" charset="-122"/>
              <a:ea typeface="锦鲤本尊" charset="-122"/>
              <a:sym typeface="+mn-ea"/>
            </a:endParaRPr>
          </a:p>
        </p:txBody>
      </p:sp>
      <p:sp>
        <p:nvSpPr>
          <p:cNvPr id="3" name="文本框 2"/>
          <p:cNvSpPr txBox="1"/>
          <p:nvPr/>
        </p:nvSpPr>
        <p:spPr>
          <a:xfrm>
            <a:off x="2561590" y="465455"/>
            <a:ext cx="9248775" cy="5908040"/>
          </a:xfrm>
          <a:prstGeom prst="rect">
            <a:avLst/>
          </a:prstGeom>
          <a:noFill/>
          <a:ln w="9525">
            <a:noFill/>
          </a:ln>
        </p:spPr>
        <p:txBody>
          <a:bodyPr wrap="square">
            <a:spAutoFit/>
          </a:bodyPr>
          <a:p>
            <a:pPr indent="266700">
              <a:lnSpc>
                <a:spcPct val="150000"/>
              </a:lnSpc>
            </a:pPr>
            <a:r>
              <a:rPr lang="en-US" altLang="zh-CN" b="0">
                <a:solidFill>
                  <a:schemeClr val="bg1"/>
                </a:solidFill>
                <a:latin typeface="黑体" panose="02010609060101010101" charset="-122"/>
                <a:ea typeface="黑体" panose="02010609060101010101" charset="-122"/>
                <a:cs typeface="黑体" panose="02010609060101010101" charset="-122"/>
              </a:rPr>
              <a:t>  </a:t>
            </a:r>
            <a:r>
              <a:rPr lang="zh-CN" b="0">
                <a:solidFill>
                  <a:schemeClr val="bg1"/>
                </a:solidFill>
                <a:latin typeface="黑体" panose="02010609060101010101" charset="-122"/>
                <a:ea typeface="黑体" panose="02010609060101010101" charset="-122"/>
                <a:cs typeface="黑体" panose="02010609060101010101" charset="-122"/>
              </a:rPr>
              <a:t>2月2日，吉林省第三批支援武汉医疗队出征。手捧鲜花的李雪跟科内4名同事即将踏上援助湖北抗疫的征程。此时，孙振一把将妻子紧紧搂进怀里，哽咽着久久说不出话来。千言万语就在这一个拥抱之中，眼泪在他的眼眶里打转，“亲爱的，一定要注意安全，我和孩子在家等你回来。”　　抵达武汉后，李雪在同济医院中法新城院区做支援，每天穿着厚重的防护服，为重症患者做护理。由于工作强度大，每天李雪和孙振的通话时间只有30秒。“注意安全，注意防护”，这是孙振每天都要叮嘱的。“一切顺利，放心吧”，这是李雪每天都要汇报的。　　2月19日，11岁的儿子给妈妈拍了一个小视频：“妈妈，你已经离开家10多天了，我想你。这些天我在家里很听话，每天我做完题，还会去练书法。妈妈，我想你，你快点回来吧……”　　这一天，孙振提前结束了自己的假期，来到了发传中心变速箱生产车间，为几天后的正式复产做准备。这一天，孙振没有叮嘱“注意安全、注意防护”，而是在电话里对李雪说：“亲爱的，公司柳总给我送了一封慰问信，还说要帮助我们解决家里的困难。你放心地在前线战斗吧，家里一切都好！（</a:t>
            </a:r>
            <a:r>
              <a:rPr lang="en-US" altLang="zh-CN" b="0">
                <a:solidFill>
                  <a:schemeClr val="bg1"/>
                </a:solidFill>
                <a:latin typeface="黑体" panose="02010609060101010101" charset="-122"/>
                <a:ea typeface="黑体" panose="02010609060101010101" charset="-122"/>
                <a:cs typeface="黑体" panose="02010609060101010101" charset="-122"/>
              </a:rPr>
              <a:t>453</a:t>
            </a:r>
            <a:r>
              <a:rPr lang="zh-CN" b="0">
                <a:solidFill>
                  <a:schemeClr val="bg1"/>
                </a:solidFill>
                <a:latin typeface="黑体" panose="02010609060101010101" charset="-122"/>
                <a:ea typeface="黑体" panose="02010609060101010101" charset="-122"/>
                <a:cs typeface="黑体" panose="02010609060101010101" charset="-122"/>
              </a:rPr>
              <a:t>）</a:t>
            </a:r>
            <a:endParaRPr lang="zh-CN" altLang="en-US" b="0">
              <a:solidFill>
                <a:schemeClr val="bg1"/>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00" y="18415"/>
            <a:ext cx="12344400" cy="6858000"/>
          </a:xfrm>
          <a:prstGeom prst="rect">
            <a:avLst/>
          </a:prstGeom>
        </p:spPr>
      </p:pic>
      <p:grpSp>
        <p:nvGrpSpPr>
          <p:cNvPr id="12" name="组合 11"/>
          <p:cNvGrpSpPr/>
          <p:nvPr/>
        </p:nvGrpSpPr>
        <p:grpSpPr>
          <a:xfrm>
            <a:off x="383437" y="715023"/>
            <a:ext cx="6034093" cy="615157"/>
            <a:chOff x="763914" y="595045"/>
            <a:chExt cx="6034093" cy="615157"/>
          </a:xfrm>
        </p:grpSpPr>
        <p:sp>
          <p:nvSpPr>
            <p:cNvPr id="13" name="Freeform 5"/>
            <p:cNvSpPr>
              <a:spLocks noEditPoints="1"/>
            </p:cNvSpPr>
            <p:nvPr/>
          </p:nvSpPr>
          <p:spPr bwMode="auto">
            <a:xfrm>
              <a:off x="763914" y="595045"/>
              <a:ext cx="313213" cy="463107"/>
            </a:xfrm>
            <a:custGeom>
              <a:avLst/>
              <a:gdLst>
                <a:gd name="T0" fmla="*/ 189 w 316"/>
                <a:gd name="T1" fmla="*/ 16 h 467"/>
                <a:gd name="T2" fmla="*/ 225 w 316"/>
                <a:gd name="T3" fmla="*/ 7 h 467"/>
                <a:gd name="T4" fmla="*/ 300 w 316"/>
                <a:gd name="T5" fmla="*/ 52 h 467"/>
                <a:gd name="T6" fmla="*/ 309 w 316"/>
                <a:gd name="T7" fmla="*/ 89 h 467"/>
                <a:gd name="T8" fmla="*/ 298 w 316"/>
                <a:gd name="T9" fmla="*/ 105 h 467"/>
                <a:gd name="T10" fmla="*/ 179 w 316"/>
                <a:gd name="T11" fmla="*/ 33 h 467"/>
                <a:gd name="T12" fmla="*/ 189 w 316"/>
                <a:gd name="T13" fmla="*/ 16 h 467"/>
                <a:gd name="T14" fmla="*/ 164 w 316"/>
                <a:gd name="T15" fmla="*/ 58 h 467"/>
                <a:gd name="T16" fmla="*/ 147 w 316"/>
                <a:gd name="T17" fmla="*/ 85 h 467"/>
                <a:gd name="T18" fmla="*/ 266 w 316"/>
                <a:gd name="T19" fmla="*/ 157 h 467"/>
                <a:gd name="T20" fmla="*/ 283 w 316"/>
                <a:gd name="T21" fmla="*/ 130 h 467"/>
                <a:gd name="T22" fmla="*/ 164 w 316"/>
                <a:gd name="T23" fmla="*/ 58 h 467"/>
                <a:gd name="T24" fmla="*/ 2 w 316"/>
                <a:gd name="T25" fmla="*/ 446 h 467"/>
                <a:gd name="T26" fmla="*/ 13 w 316"/>
                <a:gd name="T27" fmla="*/ 354 h 467"/>
                <a:gd name="T28" fmla="*/ 90 w 316"/>
                <a:gd name="T29" fmla="*/ 401 h 467"/>
                <a:gd name="T30" fmla="*/ 13 w 316"/>
                <a:gd name="T31" fmla="*/ 453 h 467"/>
                <a:gd name="T32" fmla="*/ 2 w 316"/>
                <a:gd name="T33" fmla="*/ 446 h 467"/>
                <a:gd name="T34" fmla="*/ 20 w 316"/>
                <a:gd name="T35" fmla="*/ 296 h 467"/>
                <a:gd name="T36" fmla="*/ 133 w 316"/>
                <a:gd name="T37" fmla="*/ 109 h 467"/>
                <a:gd name="T38" fmla="*/ 172 w 316"/>
                <a:gd name="T39" fmla="*/ 133 h 467"/>
                <a:gd name="T40" fmla="*/ 59 w 316"/>
                <a:gd name="T41" fmla="*/ 320 h 467"/>
                <a:gd name="T42" fmla="*/ 20 w 316"/>
                <a:gd name="T43" fmla="*/ 296 h 467"/>
                <a:gd name="T44" fmla="*/ 99 w 316"/>
                <a:gd name="T45" fmla="*/ 344 h 467"/>
                <a:gd name="T46" fmla="*/ 212 w 316"/>
                <a:gd name="T47" fmla="*/ 158 h 467"/>
                <a:gd name="T48" fmla="*/ 252 w 316"/>
                <a:gd name="T49" fmla="*/ 182 h 467"/>
                <a:gd name="T50" fmla="*/ 139 w 316"/>
                <a:gd name="T51" fmla="*/ 368 h 467"/>
                <a:gd name="T52" fmla="*/ 99 w 316"/>
                <a:gd name="T53" fmla="*/ 344 h 467"/>
                <a:gd name="T54" fmla="*/ 95 w 316"/>
                <a:gd name="T55" fmla="*/ 446 h 467"/>
                <a:gd name="T56" fmla="*/ 301 w 316"/>
                <a:gd name="T57" fmla="*/ 446 h 467"/>
                <a:gd name="T58" fmla="*/ 311 w 316"/>
                <a:gd name="T59" fmla="*/ 456 h 467"/>
                <a:gd name="T60" fmla="*/ 301 w 316"/>
                <a:gd name="T61" fmla="*/ 467 h 467"/>
                <a:gd name="T62" fmla="*/ 95 w 316"/>
                <a:gd name="T63" fmla="*/ 467 h 467"/>
                <a:gd name="T64" fmla="*/ 84 w 316"/>
                <a:gd name="T65" fmla="*/ 456 h 467"/>
                <a:gd name="T66" fmla="*/ 95 w 316"/>
                <a:gd name="T6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467">
                  <a:moveTo>
                    <a:pt x="189" y="16"/>
                  </a:moveTo>
                  <a:cubicBezTo>
                    <a:pt x="197" y="4"/>
                    <a:pt x="213" y="0"/>
                    <a:pt x="225" y="7"/>
                  </a:cubicBezTo>
                  <a:cubicBezTo>
                    <a:pt x="300" y="52"/>
                    <a:pt x="300" y="52"/>
                    <a:pt x="300" y="52"/>
                  </a:cubicBezTo>
                  <a:cubicBezTo>
                    <a:pt x="312" y="60"/>
                    <a:pt x="316" y="76"/>
                    <a:pt x="309" y="89"/>
                  </a:cubicBezTo>
                  <a:cubicBezTo>
                    <a:pt x="298" y="105"/>
                    <a:pt x="298" y="105"/>
                    <a:pt x="298" y="105"/>
                  </a:cubicBezTo>
                  <a:cubicBezTo>
                    <a:pt x="179" y="33"/>
                    <a:pt x="179" y="33"/>
                    <a:pt x="179" y="33"/>
                  </a:cubicBezTo>
                  <a:lnTo>
                    <a:pt x="189" y="16"/>
                  </a:lnTo>
                  <a:close/>
                  <a:moveTo>
                    <a:pt x="164" y="58"/>
                  </a:moveTo>
                  <a:cubicBezTo>
                    <a:pt x="147" y="85"/>
                    <a:pt x="147" y="85"/>
                    <a:pt x="147" y="85"/>
                  </a:cubicBezTo>
                  <a:cubicBezTo>
                    <a:pt x="266" y="157"/>
                    <a:pt x="266" y="157"/>
                    <a:pt x="266" y="157"/>
                  </a:cubicBezTo>
                  <a:cubicBezTo>
                    <a:pt x="283" y="130"/>
                    <a:pt x="283" y="130"/>
                    <a:pt x="283" y="130"/>
                  </a:cubicBezTo>
                  <a:lnTo>
                    <a:pt x="164" y="58"/>
                  </a:lnTo>
                  <a:close/>
                  <a:moveTo>
                    <a:pt x="2" y="446"/>
                  </a:moveTo>
                  <a:cubicBezTo>
                    <a:pt x="13" y="354"/>
                    <a:pt x="13" y="354"/>
                    <a:pt x="13" y="354"/>
                  </a:cubicBezTo>
                  <a:cubicBezTo>
                    <a:pt x="90" y="401"/>
                    <a:pt x="90" y="401"/>
                    <a:pt x="90" y="401"/>
                  </a:cubicBezTo>
                  <a:cubicBezTo>
                    <a:pt x="13" y="453"/>
                    <a:pt x="13" y="453"/>
                    <a:pt x="13" y="453"/>
                  </a:cubicBezTo>
                  <a:cubicBezTo>
                    <a:pt x="5" y="459"/>
                    <a:pt x="0" y="456"/>
                    <a:pt x="2" y="446"/>
                  </a:cubicBezTo>
                  <a:close/>
                  <a:moveTo>
                    <a:pt x="20" y="296"/>
                  </a:moveTo>
                  <a:cubicBezTo>
                    <a:pt x="133" y="109"/>
                    <a:pt x="133" y="109"/>
                    <a:pt x="133" y="109"/>
                  </a:cubicBezTo>
                  <a:cubicBezTo>
                    <a:pt x="172" y="133"/>
                    <a:pt x="172" y="133"/>
                    <a:pt x="172" y="133"/>
                  </a:cubicBezTo>
                  <a:cubicBezTo>
                    <a:pt x="59" y="320"/>
                    <a:pt x="59" y="320"/>
                    <a:pt x="59" y="320"/>
                  </a:cubicBezTo>
                  <a:lnTo>
                    <a:pt x="20" y="296"/>
                  </a:lnTo>
                  <a:close/>
                  <a:moveTo>
                    <a:pt x="99" y="344"/>
                  </a:moveTo>
                  <a:cubicBezTo>
                    <a:pt x="212" y="158"/>
                    <a:pt x="212" y="158"/>
                    <a:pt x="212" y="158"/>
                  </a:cubicBezTo>
                  <a:cubicBezTo>
                    <a:pt x="252" y="182"/>
                    <a:pt x="252" y="182"/>
                    <a:pt x="252" y="182"/>
                  </a:cubicBezTo>
                  <a:cubicBezTo>
                    <a:pt x="139" y="368"/>
                    <a:pt x="139" y="368"/>
                    <a:pt x="139" y="368"/>
                  </a:cubicBezTo>
                  <a:lnTo>
                    <a:pt x="99" y="344"/>
                  </a:lnTo>
                  <a:close/>
                  <a:moveTo>
                    <a:pt x="95" y="446"/>
                  </a:moveTo>
                  <a:cubicBezTo>
                    <a:pt x="301" y="446"/>
                    <a:pt x="301" y="446"/>
                    <a:pt x="301" y="446"/>
                  </a:cubicBezTo>
                  <a:cubicBezTo>
                    <a:pt x="307" y="446"/>
                    <a:pt x="311" y="450"/>
                    <a:pt x="311" y="456"/>
                  </a:cubicBezTo>
                  <a:cubicBezTo>
                    <a:pt x="311" y="462"/>
                    <a:pt x="307" y="467"/>
                    <a:pt x="301" y="467"/>
                  </a:cubicBezTo>
                  <a:cubicBezTo>
                    <a:pt x="95" y="467"/>
                    <a:pt x="95" y="467"/>
                    <a:pt x="95" y="467"/>
                  </a:cubicBezTo>
                  <a:cubicBezTo>
                    <a:pt x="89" y="467"/>
                    <a:pt x="84" y="462"/>
                    <a:pt x="84" y="456"/>
                  </a:cubicBezTo>
                  <a:cubicBezTo>
                    <a:pt x="84" y="450"/>
                    <a:pt x="89" y="446"/>
                    <a:pt x="95" y="446"/>
                  </a:cubicBezTo>
                  <a:close/>
                </a:path>
              </a:pathLst>
            </a:custGeom>
            <a:solidFill>
              <a:schemeClr val="bg1"/>
            </a:solidFill>
            <a:ln>
              <a:solidFill>
                <a:srgbClr val="8C6034"/>
              </a:solidFill>
            </a:ln>
          </p:spPr>
          <p:txBody>
            <a:bodyPr/>
            <a:lstStyle>
              <a:defPPr>
                <a:defRPr lang="zh-CN"/>
              </a:defPPr>
              <a:lvl1pPr marL="0" lvl="0" indent="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1pPr>
              <a:lvl2pPr marL="342900" lvl="1" indent="1143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2pPr>
              <a:lvl3pPr marL="685800" lvl="2" indent="2286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3pPr>
              <a:lvl4pPr marL="1028700" lvl="3" indent="3429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4pPr>
              <a:lvl5pPr marL="1371600" lvl="4"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5pPr>
              <a:lvl6pPr marL="2286000" lvl="5"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6pPr>
              <a:lvl7pPr marL="2743200" lvl="6"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7pPr>
              <a:lvl8pPr marL="3200400" lvl="7"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8pPr>
              <a:lvl9pPr marL="3657600" lvl="8" indent="457200" algn="l" defTabSz="685800" eaLnBrk="1" fontAlgn="base" latinLnBrk="0" hangingPunct="1">
                <a:lnSpc>
                  <a:spcPct val="100000"/>
                </a:lnSpc>
                <a:spcBef>
                  <a:spcPct val="0"/>
                </a:spcBef>
                <a:spcAft>
                  <a:spcPct val="0"/>
                </a:spcAft>
                <a:buNone/>
                <a:defRPr sz="1300" b="0" i="0" u="none" kern="1200" baseline="0">
                  <a:solidFill>
                    <a:schemeClr val="tx1"/>
                  </a:solidFill>
                  <a:latin typeface="Nexa Light" panose="02000000000000000000" pitchFamily="50" charset="0"/>
                  <a:ea typeface="华康少女文字W5(P)" panose="040F0500000000000000" pitchFamily="8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FFC000"/>
                </a:solidFill>
                <a:effectLst/>
                <a:uLnTx/>
                <a:uFillTx/>
                <a:latin typeface="Arial" panose="020B0604020202020204"/>
                <a:ea typeface="微软雅黑" panose="020B0503020204020204" charset="-122"/>
                <a:cs typeface="+mn-cs"/>
                <a:sym typeface="Arial" panose="020B0604020202020204"/>
              </a:endParaRPr>
            </a:p>
          </p:txBody>
        </p:sp>
        <p:sp>
          <p:nvSpPr>
            <p:cNvPr id="14" name="文本框 49"/>
            <p:cNvSpPr txBox="1">
              <a:spLocks noChangeArrowheads="1"/>
            </p:cNvSpPr>
            <p:nvPr/>
          </p:nvSpPr>
          <p:spPr bwMode="auto">
            <a:xfrm>
              <a:off x="1244932" y="626637"/>
              <a:ext cx="555307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sz="3200" b="1" dirty="0">
                  <a:solidFill>
                    <a:srgbClr val="FFC000"/>
                  </a:solidFill>
                  <a:latin typeface="锦鲤本尊" charset="-122"/>
                  <a:ea typeface="锦鲤本尊" charset="-122"/>
                </a:rPr>
                <a:t>问题呈现</a:t>
              </a:r>
              <a:endParaRPr lang="zh-CN" altLang="en-US" sz="3200" b="1" dirty="0">
                <a:solidFill>
                  <a:srgbClr val="FFC000"/>
                </a:solidFill>
                <a:latin typeface="锦鲤本尊" charset="-122"/>
                <a:ea typeface="锦鲤本尊" charset="-122"/>
              </a:endParaRPr>
            </a:p>
          </p:txBody>
        </p:sp>
        <p:sp>
          <p:nvSpPr>
            <p:cNvPr id="15" name="文本框 14"/>
            <p:cNvSpPr txBox="1"/>
            <p:nvPr/>
          </p:nvSpPr>
          <p:spPr>
            <a:xfrm>
              <a:off x="943307" y="812850"/>
              <a:ext cx="3505200" cy="337185"/>
            </a:xfrm>
            <a:prstGeom prst="rect">
              <a:avLst/>
            </a:prstGeom>
            <a:noFill/>
          </p:spPr>
          <p:txBody>
            <a:bodyPr wrap="square" rtlCol="0">
              <a:spAutoFit/>
            </a:bodyPr>
            <a:lstStyle/>
            <a:p>
              <a:endParaRPr lang="en-US" altLang="zh-CN" sz="1600" dirty="0">
                <a:solidFill>
                  <a:srgbClr val="FFC000"/>
                </a:solidFill>
                <a:latin typeface="微软雅黑" panose="020B0503020204020204" charset="-122"/>
                <a:ea typeface="微软雅黑" panose="020B0503020204020204" charset="-122"/>
              </a:endParaRPr>
            </a:p>
          </p:txBody>
        </p:sp>
      </p:grpSp>
      <p:sp>
        <p:nvSpPr>
          <p:cNvPr id="11" name="Text Placeholder 32"/>
          <p:cNvSpPr txBox="1"/>
          <p:nvPr/>
        </p:nvSpPr>
        <p:spPr>
          <a:xfrm>
            <a:off x="383540" y="1963420"/>
            <a:ext cx="1887220" cy="3728085"/>
          </a:xfrm>
          <a:prstGeom prst="rect">
            <a:avLst/>
          </a:prstGeom>
        </p:spPr>
        <p:txBody>
          <a:bodyPr lIns="0" tIns="0" rIns="0" bIns="0">
            <a:noAutofit/>
            <a:scene3d>
              <a:camera prst="orthographicFront"/>
              <a:lightRig rig="threePt" dir="t"/>
            </a:scene3d>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3600" dirty="0">
                <a:solidFill>
                  <a:srgbClr val="FFC000"/>
                </a:solidFill>
                <a:latin typeface="锦鲤本尊" charset="-122"/>
                <a:ea typeface="锦鲤本尊" charset="-122"/>
                <a:sym typeface="+mn-ea"/>
              </a:rPr>
              <a:t>材料</a:t>
            </a:r>
            <a:endParaRPr lang="zh-CN" altLang="en-US" sz="3600" dirty="0">
              <a:solidFill>
                <a:srgbClr val="FFC000"/>
              </a:solidFill>
              <a:latin typeface="锦鲤本尊" charset="-122"/>
              <a:ea typeface="锦鲤本尊" charset="-122"/>
              <a:sym typeface="+mn-ea"/>
            </a:endParaRPr>
          </a:p>
          <a:p>
            <a:pPr marL="0" indent="0" algn="ctr">
              <a:lnSpc>
                <a:spcPct val="100000"/>
              </a:lnSpc>
              <a:buNone/>
            </a:pPr>
            <a:r>
              <a:rPr lang="zh-CN" altLang="en-US" sz="3600" dirty="0">
                <a:solidFill>
                  <a:srgbClr val="FFC000"/>
                </a:solidFill>
                <a:latin typeface="锦鲤本尊" charset="-122"/>
                <a:ea typeface="锦鲤本尊" charset="-122"/>
                <a:sym typeface="+mn-ea"/>
              </a:rPr>
              <a:t>没有</a:t>
            </a:r>
            <a:endParaRPr lang="zh-CN" altLang="en-US" sz="3600" dirty="0">
              <a:solidFill>
                <a:srgbClr val="FFC000"/>
              </a:solidFill>
              <a:latin typeface="锦鲤本尊" charset="-122"/>
              <a:ea typeface="锦鲤本尊" charset="-122"/>
              <a:sym typeface="+mn-ea"/>
            </a:endParaRPr>
          </a:p>
          <a:p>
            <a:pPr marL="0" algn="ctr">
              <a:lnSpc>
                <a:spcPct val="100000"/>
              </a:lnSpc>
              <a:buClrTx/>
              <a:buSzTx/>
              <a:buNone/>
            </a:pPr>
            <a:r>
              <a:rPr lang="zh-CN" altLang="en-US" sz="3600" dirty="0">
                <a:solidFill>
                  <a:srgbClr val="FFC000"/>
                </a:solidFill>
                <a:latin typeface="锦鲤本尊" charset="-122"/>
                <a:ea typeface="锦鲤本尊" charset="-122"/>
                <a:sym typeface="+mn-ea"/>
              </a:rPr>
              <a:t>压缩</a:t>
            </a:r>
            <a:endParaRPr lang="zh-CN" altLang="en-US" sz="3600" dirty="0">
              <a:solidFill>
                <a:srgbClr val="FFC000"/>
              </a:solidFill>
              <a:latin typeface="锦鲤本尊" charset="-122"/>
              <a:ea typeface="锦鲤本尊" charset="-122"/>
              <a:sym typeface="+mn-ea"/>
            </a:endParaRPr>
          </a:p>
          <a:p>
            <a:pPr marL="0" indent="0" algn="ctr">
              <a:lnSpc>
                <a:spcPct val="100000"/>
              </a:lnSpc>
              <a:buNone/>
            </a:pPr>
            <a:r>
              <a:rPr lang="zh-CN" altLang="en-US" sz="6000" dirty="0">
                <a:solidFill>
                  <a:srgbClr val="FFFF00"/>
                </a:solidFill>
                <a:latin typeface="锦鲤本尊" charset="-122"/>
                <a:ea typeface="锦鲤本尊" charset="-122"/>
                <a:sym typeface="+mn-ea"/>
              </a:rPr>
              <a:t>精炼</a:t>
            </a:r>
            <a:endParaRPr lang="zh-CN" altLang="en-US" sz="6000" dirty="0">
              <a:solidFill>
                <a:srgbClr val="FFFF00"/>
              </a:solidFill>
              <a:latin typeface="锦鲤本尊" charset="-122"/>
              <a:ea typeface="锦鲤本尊" charset="-122"/>
              <a:sym typeface="+mn-ea"/>
            </a:endParaRPr>
          </a:p>
          <a:p>
            <a:pPr marL="0" indent="0" algn="ctr">
              <a:lnSpc>
                <a:spcPct val="100000"/>
              </a:lnSpc>
              <a:buNone/>
            </a:pPr>
            <a:endParaRPr lang="zh-CN" altLang="en-US" sz="6000" dirty="0">
              <a:ln w="12700" cmpd="sng">
                <a:solidFill>
                  <a:schemeClr val="accent4"/>
                </a:solidFill>
                <a:prstDash val="solid"/>
              </a:ln>
              <a:solidFill>
                <a:srgbClr val="FFFF00"/>
              </a:solidFill>
              <a:effectLst/>
              <a:latin typeface="锦鲤本尊" charset="-122"/>
              <a:ea typeface="锦鲤本尊" charset="-122"/>
              <a:sym typeface="+mn-ea"/>
            </a:endParaRPr>
          </a:p>
        </p:txBody>
      </p:sp>
      <p:sp>
        <p:nvSpPr>
          <p:cNvPr id="3" name="文本框 2"/>
          <p:cNvSpPr txBox="1"/>
          <p:nvPr/>
        </p:nvSpPr>
        <p:spPr>
          <a:xfrm>
            <a:off x="2561590" y="465455"/>
            <a:ext cx="9248775" cy="5908040"/>
          </a:xfrm>
          <a:prstGeom prst="rect">
            <a:avLst/>
          </a:prstGeom>
          <a:noFill/>
          <a:ln w="9525">
            <a:noFill/>
          </a:ln>
        </p:spPr>
        <p:txBody>
          <a:bodyPr wrap="square">
            <a:spAutoFit/>
          </a:bodyPr>
          <a:p>
            <a:pPr indent="266700">
              <a:lnSpc>
                <a:spcPct val="150000"/>
              </a:lnSpc>
            </a:pPr>
            <a:r>
              <a:rPr lang="en-US" altLang="zh-CN" b="0">
                <a:solidFill>
                  <a:schemeClr val="bg1"/>
                </a:solidFill>
                <a:latin typeface="黑体" panose="02010609060101010101" charset="-122"/>
                <a:ea typeface="黑体" panose="02010609060101010101" charset="-122"/>
                <a:cs typeface="黑体" panose="02010609060101010101" charset="-122"/>
              </a:rPr>
              <a:t>  </a:t>
            </a:r>
            <a:r>
              <a:rPr lang="zh-CN" b="0">
                <a:solidFill>
                  <a:schemeClr val="bg1"/>
                </a:solidFill>
                <a:latin typeface="黑体" panose="02010609060101010101" charset="-122"/>
                <a:ea typeface="黑体" panose="02010609060101010101" charset="-122"/>
                <a:cs typeface="黑体" panose="02010609060101010101" charset="-122"/>
              </a:rPr>
              <a:t>2月2日，吉林省第三批支援武汉医疗队出征。</a:t>
            </a:r>
            <a:r>
              <a:rPr lang="zh-CN" b="0">
                <a:solidFill>
                  <a:srgbClr val="FFFF00"/>
                </a:solidFill>
                <a:latin typeface="黑体" panose="02010609060101010101" charset="-122"/>
                <a:ea typeface="黑体" panose="02010609060101010101" charset="-122"/>
                <a:cs typeface="黑体" panose="02010609060101010101" charset="-122"/>
              </a:rPr>
              <a:t>手捧鲜花的</a:t>
            </a:r>
            <a:r>
              <a:rPr lang="zh-CN" b="0">
                <a:solidFill>
                  <a:schemeClr val="bg1"/>
                </a:solidFill>
                <a:latin typeface="黑体" panose="02010609060101010101" charset="-122"/>
                <a:ea typeface="黑体" panose="02010609060101010101" charset="-122"/>
                <a:cs typeface="黑体" panose="02010609060101010101" charset="-122"/>
              </a:rPr>
              <a:t>李雪跟科内4名同事即将踏上援助湖北抗疫的征程。</a:t>
            </a:r>
            <a:r>
              <a:rPr lang="zh-CN" b="0">
                <a:solidFill>
                  <a:srgbClr val="FFFF00"/>
                </a:solidFill>
                <a:latin typeface="黑体" panose="02010609060101010101" charset="-122"/>
                <a:ea typeface="黑体" panose="02010609060101010101" charset="-122"/>
                <a:cs typeface="黑体" panose="02010609060101010101" charset="-122"/>
              </a:rPr>
              <a:t>此时，孙振一把将妻子紧紧搂进怀里，哽咽着久久说不出话来。千言万语就在这一个拥抱之中，眼泪在他的眼眶里打转，“亲爱的，一定要注意安全，我和孩子在家等你回来。”</a:t>
            </a:r>
            <a:endParaRPr lang="zh-CN" b="0">
              <a:solidFill>
                <a:srgbClr val="FFFF00"/>
              </a:solidFill>
              <a:latin typeface="黑体" panose="02010609060101010101" charset="-122"/>
              <a:ea typeface="黑体" panose="02010609060101010101" charset="-122"/>
              <a:cs typeface="黑体" panose="02010609060101010101" charset="-122"/>
            </a:endParaRPr>
          </a:p>
          <a:p>
            <a:pPr indent="266700">
              <a:lnSpc>
                <a:spcPct val="150000"/>
              </a:lnSpc>
            </a:pPr>
            <a:r>
              <a:rPr lang="zh-CN" b="0">
                <a:solidFill>
                  <a:schemeClr val="bg1"/>
                </a:solidFill>
                <a:latin typeface="黑体" panose="02010609060101010101" charset="-122"/>
                <a:ea typeface="黑体" panose="02010609060101010101" charset="-122"/>
                <a:cs typeface="黑体" panose="02010609060101010101" charset="-122"/>
              </a:rPr>
              <a:t>　　抵达武汉后，李雪在同济医院中法新城院区做支援，每天穿着厚重的防护服，为重症患者做护理。由于工作强度大，每天李雪和孙振的通话时间只有30秒。</a:t>
            </a:r>
            <a:r>
              <a:rPr lang="zh-CN" b="0">
                <a:solidFill>
                  <a:srgbClr val="FFFF00"/>
                </a:solidFill>
                <a:latin typeface="黑体" panose="02010609060101010101" charset="-122"/>
                <a:ea typeface="黑体" panose="02010609060101010101" charset="-122"/>
                <a:cs typeface="黑体" panose="02010609060101010101" charset="-122"/>
              </a:rPr>
              <a:t>“注意安全，注意防护”，这是孙振每天都要叮嘱的。“一切顺利，放心吧”，这是李雪每天都要汇报的。</a:t>
            </a:r>
            <a:r>
              <a:rPr lang="zh-CN" b="0">
                <a:solidFill>
                  <a:schemeClr val="bg1"/>
                </a:solidFill>
                <a:latin typeface="黑体" panose="02010609060101010101" charset="-122"/>
                <a:ea typeface="黑体" panose="02010609060101010101" charset="-122"/>
                <a:cs typeface="黑体" panose="02010609060101010101" charset="-122"/>
              </a:rPr>
              <a:t>　　</a:t>
            </a:r>
            <a:r>
              <a:rPr lang="zh-CN" b="0">
                <a:solidFill>
                  <a:srgbClr val="FFFF00"/>
                </a:solidFill>
                <a:latin typeface="黑体" panose="02010609060101010101" charset="-122"/>
                <a:ea typeface="黑体" panose="02010609060101010101" charset="-122"/>
                <a:cs typeface="黑体" panose="02010609060101010101" charset="-122"/>
              </a:rPr>
              <a:t>2月19日，11岁的儿子给妈妈拍了一个小视频：“妈妈，你已经离开家10多天了，我想你。这些天我在家里很听话，每天我做完题，还会去练书法。妈妈，我想你，你快点回来吧……”</a:t>
            </a:r>
            <a:endParaRPr lang="zh-CN" b="0">
              <a:solidFill>
                <a:srgbClr val="FFFF00"/>
              </a:solidFill>
              <a:latin typeface="黑体" panose="02010609060101010101" charset="-122"/>
              <a:ea typeface="黑体" panose="02010609060101010101" charset="-122"/>
              <a:cs typeface="黑体" panose="02010609060101010101" charset="-122"/>
            </a:endParaRPr>
          </a:p>
          <a:p>
            <a:pPr indent="266700">
              <a:lnSpc>
                <a:spcPct val="150000"/>
              </a:lnSpc>
            </a:pPr>
            <a:r>
              <a:rPr lang="zh-CN" b="0">
                <a:solidFill>
                  <a:schemeClr val="bg1"/>
                </a:solidFill>
                <a:latin typeface="黑体" panose="02010609060101010101" charset="-122"/>
                <a:ea typeface="黑体" panose="02010609060101010101" charset="-122"/>
                <a:cs typeface="黑体" panose="02010609060101010101" charset="-122"/>
              </a:rPr>
              <a:t>　　</a:t>
            </a:r>
            <a:r>
              <a:rPr lang="zh-CN" b="0">
                <a:solidFill>
                  <a:srgbClr val="FFFF00"/>
                </a:solidFill>
                <a:latin typeface="黑体" panose="02010609060101010101" charset="-122"/>
                <a:ea typeface="黑体" panose="02010609060101010101" charset="-122"/>
                <a:cs typeface="黑体" panose="02010609060101010101" charset="-122"/>
              </a:rPr>
              <a:t>这一天，孙振提前结束了自己的假期，来到了发传中心变速箱生产车间，为几天后的正式复产做准备。这一天，孙振没有叮嘱“注意安全、注意防护”，而是在电话里对李雪说：“亲爱的，公司柳总给我送了一封慰问信，还说要帮助我们解决家里的困难。你放心地在前线战斗吧，家里一切都好！（</a:t>
            </a:r>
            <a:r>
              <a:rPr lang="en-US" altLang="zh-CN" b="0">
                <a:solidFill>
                  <a:srgbClr val="FFFF00"/>
                </a:solidFill>
                <a:latin typeface="黑体" panose="02010609060101010101" charset="-122"/>
                <a:ea typeface="黑体" panose="02010609060101010101" charset="-122"/>
                <a:cs typeface="黑体" panose="02010609060101010101" charset="-122"/>
              </a:rPr>
              <a:t>453</a:t>
            </a:r>
            <a:r>
              <a:rPr lang="zh-CN" b="0">
                <a:solidFill>
                  <a:srgbClr val="FFFF00"/>
                </a:solidFill>
                <a:latin typeface="黑体" panose="02010609060101010101" charset="-122"/>
                <a:ea typeface="黑体" panose="02010609060101010101" charset="-122"/>
                <a:cs typeface="黑体" panose="02010609060101010101" charset="-122"/>
              </a:rPr>
              <a:t>）</a:t>
            </a:r>
            <a:endParaRPr lang="zh-CN" altLang="en-US" b="0">
              <a:solidFill>
                <a:srgbClr val="FFFF00"/>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8343</Words>
  <Application>WPS 演示</Application>
  <PresentationFormat>宽屏</PresentationFormat>
  <Paragraphs>600</Paragraphs>
  <Slides>48</Slides>
  <Notes>0</Notes>
  <HiddenSlides>0</HiddenSlides>
  <MMClips>0</MMClips>
  <ScaleCrop>false</ScaleCrop>
  <HeadingPairs>
    <vt:vector size="6" baseType="variant">
      <vt:variant>
        <vt:lpstr>已用的字体</vt:lpstr>
      </vt:variant>
      <vt:variant>
        <vt:i4>30</vt:i4>
      </vt:variant>
      <vt:variant>
        <vt:lpstr>主题</vt:lpstr>
      </vt:variant>
      <vt:variant>
        <vt:i4>1</vt:i4>
      </vt:variant>
      <vt:variant>
        <vt:lpstr>幻灯片标题</vt:lpstr>
      </vt:variant>
      <vt:variant>
        <vt:i4>48</vt:i4>
      </vt:variant>
    </vt:vector>
  </HeadingPairs>
  <TitlesOfParts>
    <vt:vector size="79" baseType="lpstr">
      <vt:lpstr>Arial</vt:lpstr>
      <vt:lpstr>宋体</vt:lpstr>
      <vt:lpstr>Wingdings</vt:lpstr>
      <vt:lpstr>华康海报体W12(P)</vt:lpstr>
      <vt:lpstr>Nexa Light</vt:lpstr>
      <vt:lpstr>Verdana</vt:lpstr>
      <vt:lpstr>华康少女文字W5(P)</vt:lpstr>
      <vt:lpstr>Arial</vt:lpstr>
      <vt:lpstr>微软雅黑</vt:lpstr>
      <vt:lpstr>华文细黑</vt:lpstr>
      <vt:lpstr>锐字驰黑武汉N95 中粗</vt:lpstr>
      <vt:lpstr>Neris Thin</vt:lpstr>
      <vt:lpstr>锦鲤本尊</vt:lpstr>
      <vt:lpstr>黑体</vt:lpstr>
      <vt:lpstr>Arial Unicode MS</vt:lpstr>
      <vt:lpstr>Calibri Light</vt:lpstr>
      <vt:lpstr>Calibri</vt:lpstr>
      <vt:lpstr>仿宋</vt:lpstr>
      <vt:lpstr>蝶飞行楷</vt:lpstr>
      <vt:lpstr>Segoe Print</vt:lpstr>
      <vt:lpstr>楷体</vt:lpstr>
      <vt:lpstr>字魂镇魂手书</vt:lpstr>
      <vt:lpstr>兰米中简黑</vt:lpstr>
      <vt:lpstr>何来人间惊鸿客</vt:lpstr>
      <vt:lpstr>方正兰亭黑简体</vt:lpstr>
      <vt:lpstr>华康海报体W12(P)</vt:lpstr>
      <vt:lpstr>Mongolian Baiti</vt:lpstr>
      <vt:lpstr>华文仿宋</vt:lpstr>
      <vt:lpstr>FontAwesome</vt:lpstr>
      <vt:lpstr>明康欧楷</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静静</cp:lastModifiedBy>
  <cp:revision>203</cp:revision>
  <dcterms:created xsi:type="dcterms:W3CDTF">2017-11-09T02:34:00Z</dcterms:created>
  <dcterms:modified xsi:type="dcterms:W3CDTF">2020-03-26T09:54:25Z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