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sldIdLst>
    <p:sldId id="257" r:id="rId3"/>
    <p:sldId id="258" r:id="rId4"/>
    <p:sldId id="260" r:id="rId5"/>
    <p:sldId id="319" r:id="rId6"/>
    <p:sldId id="262" r:id="rId7"/>
    <p:sldId id="315" r:id="rId8"/>
    <p:sldId id="316" r:id="rId9"/>
    <p:sldId id="317" r:id="rId10"/>
    <p:sldId id="287" r:id="rId11"/>
    <p:sldId id="259" r:id="rId12"/>
    <p:sldId id="264" r:id="rId13"/>
    <p:sldId id="288" r:id="rId14"/>
    <p:sldId id="289" r:id="rId15"/>
    <p:sldId id="313" r:id="rId16"/>
    <p:sldId id="314" r:id="rId17"/>
    <p:sldId id="266" r:id="rId18"/>
    <p:sldId id="290" r:id="rId19"/>
    <p:sldId id="291" r:id="rId20"/>
    <p:sldId id="272" r:id="rId21"/>
    <p:sldId id="301" r:id="rId22"/>
    <p:sldId id="292" r:id="rId23"/>
    <p:sldId id="293" r:id="rId24"/>
    <p:sldId id="276" r:id="rId25"/>
    <p:sldId id="294" r:id="rId26"/>
    <p:sldId id="295" r:id="rId27"/>
    <p:sldId id="296" r:id="rId28"/>
    <p:sldId id="279" r:id="rId29"/>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2" y="18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tags" Target="tags/tag227.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3.xml" /><Relationship Id="rId10" Type="http://schemas.openxmlformats.org/officeDocument/2006/relationships/tags" Target="../tags/tag72.xml" /><Relationship Id="rId11" Type="http://schemas.openxmlformats.org/officeDocument/2006/relationships/tags" Target="../tags/tag73.xml" /><Relationship Id="rId12" Type="http://schemas.openxmlformats.org/officeDocument/2006/relationships/slideMaster" Target="../slideMasters/slideMaster2.xml" /><Relationship Id="rId2" Type="http://schemas.openxmlformats.org/officeDocument/2006/relationships/tags" Target="../tags/tag64.xml" /><Relationship Id="rId3" Type="http://schemas.openxmlformats.org/officeDocument/2006/relationships/tags" Target="../tags/tag65.xml" /><Relationship Id="rId4" Type="http://schemas.openxmlformats.org/officeDocument/2006/relationships/tags" Target="../tags/tag66.xml" /><Relationship Id="rId5" Type="http://schemas.openxmlformats.org/officeDocument/2006/relationships/tags" Target="../tags/tag67.xml" /><Relationship Id="rId6" Type="http://schemas.openxmlformats.org/officeDocument/2006/relationships/tags" Target="../tags/tag68.xml" /><Relationship Id="rId7" Type="http://schemas.openxmlformats.org/officeDocument/2006/relationships/tags" Target="../tags/tag69.xml" /><Relationship Id="rId8" Type="http://schemas.openxmlformats.org/officeDocument/2006/relationships/tags" Target="../tags/tag70.xml" /><Relationship Id="rId9" Type="http://schemas.openxmlformats.org/officeDocument/2006/relationships/tags" Target="../tags/tag7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4.xml" /><Relationship Id="rId2" Type="http://schemas.openxmlformats.org/officeDocument/2006/relationships/tags" Target="../tags/tag75.xml"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9.xml" /><Relationship Id="rId10" Type="http://schemas.openxmlformats.org/officeDocument/2006/relationships/tags" Target="../tags/tag88.xml" /><Relationship Id="rId11" Type="http://schemas.openxmlformats.org/officeDocument/2006/relationships/tags" Target="../tags/tag89.xml" /><Relationship Id="rId12" Type="http://schemas.openxmlformats.org/officeDocument/2006/relationships/slideMaster" Target="../slideMasters/slideMaster2.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tags" Target="../tags/tag82.xml" /><Relationship Id="rId5" Type="http://schemas.openxmlformats.org/officeDocument/2006/relationships/tags" Target="../tags/tag83.xml" /><Relationship Id="rId6" Type="http://schemas.openxmlformats.org/officeDocument/2006/relationships/tags" Target="../tags/tag84.xml" /><Relationship Id="rId7" Type="http://schemas.openxmlformats.org/officeDocument/2006/relationships/tags" Target="../tags/tag85.xml" /><Relationship Id="rId8" Type="http://schemas.openxmlformats.org/officeDocument/2006/relationships/tags" Target="../tags/tag86.xml" /><Relationship Id="rId9" Type="http://schemas.openxmlformats.org/officeDocument/2006/relationships/tags" Target="../tags/tag87.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0.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 Id="rId7" Type="http://schemas.openxmlformats.org/officeDocument/2006/relationships/tags" Target="../tags/tag102.xml" /><Relationship Id="rId8" Type="http://schemas.openxmlformats.org/officeDocument/2006/relationships/tags" Target="../tags/tag103.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4.xml" /><Relationship Id="rId2" Type="http://schemas.openxmlformats.org/officeDocument/2006/relationships/tags" Target="../tags/tag105.xml"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08.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17.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22.xml" /><Relationship Id="rId2" Type="http://schemas.openxmlformats.org/officeDocument/2006/relationships/tags" Target="../tags/tag123.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26.xml" /><Relationship Id="rId10" Type="http://schemas.openxmlformats.org/officeDocument/2006/relationships/tags" Target="../tags/tag135.xml" /><Relationship Id="rId11" Type="http://schemas.openxmlformats.org/officeDocument/2006/relationships/tags" Target="../tags/tag136.xml" /><Relationship Id="rId12" Type="http://schemas.openxmlformats.org/officeDocument/2006/relationships/slideMaster" Target="../slideMasters/slideMaster2.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tags" Target="../tags/tag133.xml" /><Relationship Id="rId9" Type="http://schemas.openxmlformats.org/officeDocument/2006/relationships/tags" Target="../tags/tag134.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37.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41.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 Id="rId6" Type="http://schemas.openxmlformats.org/officeDocument/2006/relationships/tags" Target="../tags/tag146.xml" /><Relationship Id="rId7"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47.xml" /><Relationship Id="rId10" Type="http://schemas.openxmlformats.org/officeDocument/2006/relationships/slideMaster" Target="../slideMasters/slideMaster2.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tags" Target="../tags/tag152.xml" /><Relationship Id="rId7" Type="http://schemas.openxmlformats.org/officeDocument/2006/relationships/tags" Target="../tags/tag153.xml" /><Relationship Id="rId8" Type="http://schemas.openxmlformats.org/officeDocument/2006/relationships/tags" Target="../tags/tag154.xml" /><Relationship Id="rId9" Type="http://schemas.openxmlformats.org/officeDocument/2006/relationships/tags" Target="../tags/tag155.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56.xml" /><Relationship Id="rId10" Type="http://schemas.openxmlformats.org/officeDocument/2006/relationships/slideMaster" Target="../slideMasters/slideMaster2.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tags" Target="../tags/tag161.xml" /><Relationship Id="rId7" Type="http://schemas.openxmlformats.org/officeDocument/2006/relationships/tags" Target="../tags/tag162.xml" /><Relationship Id="rId8" Type="http://schemas.openxmlformats.org/officeDocument/2006/relationships/tags" Target="../tags/tag163.xml" /><Relationship Id="rId9" Type="http://schemas.openxmlformats.org/officeDocument/2006/relationships/tags" Target="../tags/tag164.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65.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72.xml" /><Relationship Id="rId10" Type="http://schemas.openxmlformats.org/officeDocument/2006/relationships/slideMaster" Target="../slideMasters/slideMaster2.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tags" Target="../tags/tag177.xml" /><Relationship Id="rId7" Type="http://schemas.openxmlformats.org/officeDocument/2006/relationships/tags" Target="../tags/tag178.xml" /><Relationship Id="rId8" Type="http://schemas.openxmlformats.org/officeDocument/2006/relationships/tags" Target="../tags/tag179.xml" /><Relationship Id="rId9" Type="http://schemas.openxmlformats.org/officeDocument/2006/relationships/tags" Target="../tags/tag180.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81.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2021/8/19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2021/8/19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2021/8/19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grpSp>
        <p:nvGrpSpPr>
          <p:cNvPr id="7" name="组合 6"/>
          <p:cNvGrpSpPr/>
          <p:nvPr>
            <p:custDataLst>
              <p:tags r:id="rId1"/>
            </p:custDataLst>
          </p:nvPr>
        </p:nvGrpSpPr>
        <p:grpSpPr>
          <a:xfrm>
            <a:off x="220531" y="0"/>
            <a:ext cx="11118029" cy="6858000"/>
            <a:chOff x="220531" y="0"/>
            <a:chExt cx="11118029" cy="6858000"/>
          </a:xfrm>
        </p:grpSpPr>
        <p:grpSp>
          <p:nvGrpSpPr>
            <p:cNvPr id="8" name="组合 7"/>
            <p:cNvGrpSpPr/>
            <p:nvPr/>
          </p:nvGrpSpPr>
          <p:grpSpPr>
            <a:xfrm>
              <a:off x="8564880" y="5384482"/>
              <a:ext cx="2773680" cy="1473518"/>
              <a:chOff x="8564880" y="5384482"/>
              <a:chExt cx="2773680" cy="1473518"/>
            </a:xfrm>
          </p:grpSpPr>
          <p:sp>
            <p:nvSpPr>
              <p:cNvPr id="12" name="任意多边形 11"/>
              <p:cNvSpPr/>
              <p:nvPr>
                <p:custDataLst>
                  <p:tags r:id="rId2"/>
                </p:custDataLst>
              </p:nvPr>
            </p:nvSpPr>
            <p:spPr>
              <a:xfrm>
                <a:off x="8564880" y="5384482"/>
                <a:ext cx="2773680" cy="1473518"/>
              </a:xfrm>
              <a:custGeom>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任意多边形 12"/>
              <p:cNvSpPr/>
              <p:nvPr>
                <p:custDataLst>
                  <p:tags r:id="rId3"/>
                </p:custDataLst>
              </p:nvPr>
            </p:nvSpPr>
            <p:spPr>
              <a:xfrm>
                <a:off x="9497658" y="6375559"/>
                <a:ext cx="908124" cy="482441"/>
              </a:xfrm>
              <a:custGeom>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9" name="组合 8"/>
            <p:cNvGrpSpPr/>
            <p:nvPr/>
          </p:nvGrpSpPr>
          <p:grpSpPr>
            <a:xfrm>
              <a:off x="220531" y="0"/>
              <a:ext cx="5463811" cy="2534822"/>
              <a:chOff x="220531" y="0"/>
              <a:chExt cx="5463811" cy="2534822"/>
            </a:xfrm>
          </p:grpSpPr>
          <p:sp>
            <p:nvSpPr>
              <p:cNvPr id="10" name="任意多边形 9"/>
              <p:cNvSpPr/>
              <p:nvPr>
                <p:custDataLst>
                  <p:tags r:id="rId4"/>
                </p:custDataLst>
              </p:nvPr>
            </p:nvSpPr>
            <p:spPr>
              <a:xfrm flipV="1">
                <a:off x="220531" y="0"/>
                <a:ext cx="4219389" cy="2241551"/>
              </a:xfrm>
              <a:custGeom>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任意多边形 10"/>
              <p:cNvSpPr/>
              <p:nvPr>
                <p:custDataLst>
                  <p:tags r:id="rId5"/>
                </p:custDataLst>
              </p:nvPr>
            </p:nvSpPr>
            <p:spPr>
              <a:xfrm flipV="1">
                <a:off x="912913" y="0"/>
                <a:ext cx="4771429" cy="2534822"/>
              </a:xfrm>
              <a:custGeom>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2" name="标题 1"/>
          <p:cNvSpPr>
            <a:spLocks noGrp="1"/>
          </p:cNvSpPr>
          <p:nvPr>
            <p:ph type="ctrTitle" hasCustomPrompt="1"/>
            <p:custDataLst>
              <p:tags r:id="rId6"/>
            </p:custDataLst>
          </p:nvPr>
        </p:nvSpPr>
        <p:spPr>
          <a:xfrm>
            <a:off x="1524000" y="2173190"/>
            <a:ext cx="9144000" cy="1510869"/>
          </a:xfrm>
        </p:spPr>
        <p:txBody>
          <a:bodyPr anchor="b">
            <a:normAutofit/>
          </a:bodyPr>
          <a:lstStyle>
            <a:lvl1pPr algn="ctr">
              <a:defRPr sz="6600" b="1"/>
            </a:lvl1pPr>
          </a:lstStyle>
          <a:p>
            <a:r>
              <a:rPr lang="zh-CN" altLang="en-US"/>
              <a:t>单击此处编辑标题</a:t>
            </a:r>
          </a:p>
        </p:txBody>
      </p:sp>
      <p:sp>
        <p:nvSpPr>
          <p:cNvPr id="3" name="副标题 2"/>
          <p:cNvSpPr>
            <a:spLocks noGrp="1"/>
          </p:cNvSpPr>
          <p:nvPr>
            <p:ph type="subTitle" idx="1"/>
            <p:custDataLst>
              <p:tags r:id="rId7"/>
            </p:custDataLst>
          </p:nvPr>
        </p:nvSpPr>
        <p:spPr>
          <a:xfrm>
            <a:off x="1524000" y="3863103"/>
            <a:ext cx="9144000" cy="887602"/>
          </a:xfrm>
        </p:spPr>
        <p:txBody>
          <a:bodyPr>
            <a:normAutofit/>
          </a:bodyPr>
          <a:lstStyle>
            <a:lvl1pPr marL="0" indent="0" algn="ctr">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8"/>
            </p:custDataLst>
          </p:nvPr>
        </p:nvSpPr>
        <p:spPr/>
        <p:txBody>
          <a:bodyPr/>
          <a:lstStyle/>
          <a:p>
            <a:fld id="{2FC065D4-CBD7-445F-A06F-1CCB0E898049}" type="datetimeFigureOut">
              <a:rPr lang="zh-CN" altLang="en-US" smtClean="0"/>
              <a:t>2021/8/19</a:t>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3E535D71-414D-4238-A4A5-26B94121C8B8}" type="slidenum">
              <a:rPr lang="zh-CN" altLang="en-US" smtClean="0"/>
              <a:t>‹#›</a:t>
            </a:fld>
            <a:endParaRPr lang="zh-CN" altLang="en-US"/>
          </a:p>
        </p:txBody>
      </p:sp>
      <p:cxnSp>
        <p:nvCxnSpPr>
          <p:cNvPr id="14" name="直接连接符 13"/>
          <p:cNvCxnSpPr/>
          <p:nvPr>
            <p:custDataLst>
              <p:tags r:id="rId11"/>
            </p:custDataLst>
          </p:nvPr>
        </p:nvCxnSpPr>
        <p:spPr>
          <a:xfrm>
            <a:off x="5968738" y="3778836"/>
            <a:ext cx="254524" cy="0"/>
          </a:xfrm>
          <a:prstGeom prst="line">
            <a:avLst/>
          </a:prstGeom>
          <a:ln w="22225" cap="rnd">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idx="1"/>
            <p:custDataLst>
              <p:tags r:id="rId2"/>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2FC065D4-CBD7-445F-A06F-1CCB0E898049}" type="datetimeFigureOut">
              <a:rPr lang="zh-CN" altLang="en-US" smtClean="0"/>
              <a:t>2021/8/19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3E535D71-414D-4238-A4A5-26B94121C8B8}"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grpSp>
        <p:nvGrpSpPr>
          <p:cNvPr id="7" name="组合 6"/>
          <p:cNvGrpSpPr/>
          <p:nvPr>
            <p:custDataLst>
              <p:tags r:id="rId1"/>
            </p:custDataLst>
          </p:nvPr>
        </p:nvGrpSpPr>
        <p:grpSpPr>
          <a:xfrm>
            <a:off x="1730671" y="0"/>
            <a:ext cx="9800929" cy="6858000"/>
            <a:chOff x="1730671" y="0"/>
            <a:chExt cx="9800929" cy="6858000"/>
          </a:xfrm>
        </p:grpSpPr>
        <p:grpSp>
          <p:nvGrpSpPr>
            <p:cNvPr id="8" name="组合 7"/>
            <p:cNvGrpSpPr/>
            <p:nvPr/>
          </p:nvGrpSpPr>
          <p:grpSpPr>
            <a:xfrm>
              <a:off x="1730671" y="0"/>
              <a:ext cx="4492591" cy="2386690"/>
              <a:chOff x="1730671" y="0"/>
              <a:chExt cx="4492591" cy="2386690"/>
            </a:xfrm>
          </p:grpSpPr>
          <p:sp>
            <p:nvSpPr>
              <p:cNvPr id="12" name="任意多边形 11"/>
              <p:cNvSpPr/>
              <p:nvPr>
                <p:custDataLst>
                  <p:tags r:id="rId2"/>
                </p:custDataLst>
              </p:nvPr>
            </p:nvSpPr>
            <p:spPr>
              <a:xfrm flipV="1">
                <a:off x="1730671" y="0"/>
                <a:ext cx="4492591" cy="2386690"/>
              </a:xfrm>
              <a:custGeom>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custDataLst>
                  <p:tags r:id="rId3"/>
                </p:custDataLst>
              </p:nvPr>
            </p:nvSpPr>
            <p:spPr>
              <a:xfrm flipV="1">
                <a:off x="3241512" y="0"/>
                <a:ext cx="1470909" cy="781420"/>
              </a:xfrm>
              <a:custGeom>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6096000" y="4288790"/>
              <a:ext cx="5435600" cy="2569210"/>
              <a:chOff x="6096000" y="4288790"/>
              <a:chExt cx="5435600" cy="2569210"/>
            </a:xfrm>
          </p:grpSpPr>
          <p:sp>
            <p:nvSpPr>
              <p:cNvPr id="10" name="任意多边形 9"/>
              <p:cNvSpPr/>
              <p:nvPr>
                <p:custDataLst>
                  <p:tags r:id="rId4"/>
                </p:custDataLst>
              </p:nvPr>
            </p:nvSpPr>
            <p:spPr>
              <a:xfrm>
                <a:off x="6096000" y="4663440"/>
                <a:ext cx="4130936" cy="2194560"/>
              </a:xfrm>
              <a:custGeom>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custDataLst>
                  <p:tags r:id="rId5"/>
                </p:custDataLst>
              </p:nvPr>
            </p:nvSpPr>
            <p:spPr>
              <a:xfrm>
                <a:off x="6695440" y="4288790"/>
                <a:ext cx="4836160" cy="2569210"/>
              </a:xfrm>
              <a:custGeom>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标题 1"/>
          <p:cNvSpPr>
            <a:spLocks noGrp="1"/>
          </p:cNvSpPr>
          <p:nvPr>
            <p:ph type="title" hasCustomPrompt="1"/>
            <p:custDataLst>
              <p:tags r:id="rId6"/>
            </p:custDataLst>
          </p:nvPr>
        </p:nvSpPr>
        <p:spPr>
          <a:xfrm>
            <a:off x="2512739" y="2351187"/>
            <a:ext cx="7166522" cy="1578282"/>
          </a:xfrm>
        </p:spPr>
        <p:txBody>
          <a:bodyPr anchor="b">
            <a:normAutofit/>
          </a:bodyPr>
          <a:lstStyle>
            <a:lvl1pPr algn="ctr">
              <a:defRPr sz="5400" b="1"/>
            </a:lvl1pPr>
          </a:lstStyle>
          <a:p>
            <a:r>
              <a:rPr lang="zh-CN" altLang="en-US"/>
              <a:t>单击此处编辑标题</a:t>
            </a:r>
          </a:p>
        </p:txBody>
      </p:sp>
      <p:sp>
        <p:nvSpPr>
          <p:cNvPr id="3" name="文本占位符 2"/>
          <p:cNvSpPr>
            <a:spLocks noGrp="1"/>
          </p:cNvSpPr>
          <p:nvPr>
            <p:ph type="body" idx="1"/>
            <p:custDataLst>
              <p:tags r:id="rId7"/>
            </p:custDataLst>
          </p:nvPr>
        </p:nvSpPr>
        <p:spPr>
          <a:xfrm>
            <a:off x="2512739" y="4102137"/>
            <a:ext cx="7166522" cy="1316027"/>
          </a:xfrm>
        </p:spPr>
        <p:txBody>
          <a:bodyPr>
            <a:normAutofit/>
          </a:bodyPr>
          <a:lstStyle>
            <a:lvl1pPr marL="0" indent="0" algn="ctr">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8"/>
            </p:custDataLst>
          </p:nvPr>
        </p:nvSpPr>
        <p:spPr/>
        <p:txBody>
          <a:bodyPr/>
          <a:lstStyle/>
          <a:p>
            <a:fld id="{2FC065D4-CBD7-445F-A06F-1CCB0E898049}" type="datetimeFigureOut">
              <a:rPr lang="zh-CN" altLang="en-US" smtClean="0"/>
              <a:t>2021/8/19</a:t>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3E535D71-414D-4238-A4A5-26B94121C8B8}" type="slidenum">
              <a:rPr lang="zh-CN" altLang="en-US" smtClean="0"/>
              <a:t>‹#›</a:t>
            </a:fld>
            <a:endParaRPr lang="zh-CN" altLang="en-US"/>
          </a:p>
        </p:txBody>
      </p:sp>
      <p:cxnSp>
        <p:nvCxnSpPr>
          <p:cNvPr id="14" name="直接连接符 13"/>
          <p:cNvCxnSpPr/>
          <p:nvPr>
            <p:custDataLst>
              <p:tags r:id="rId11"/>
            </p:custDataLst>
          </p:nvPr>
        </p:nvCxnSpPr>
        <p:spPr>
          <a:xfrm>
            <a:off x="5968738" y="3992529"/>
            <a:ext cx="254524" cy="0"/>
          </a:xfrm>
          <a:prstGeom prst="line">
            <a:avLst/>
          </a:prstGeom>
          <a:ln w="22225" cap="rnd">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sz="half" idx="1"/>
            <p:custDataLst>
              <p:tags r:id="rId2"/>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2FC065D4-CBD7-445F-A06F-1CCB0E898049}" type="datetimeFigureOut">
              <a:rPr lang="zh-CN" altLang="en-US" smtClean="0"/>
              <a:t>2021/8/19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3E535D71-414D-4238-A4A5-26B94121C8B8}"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2"/>
            </p:custDataLst>
          </p:nvPr>
        </p:nvSpPr>
        <p:spPr>
          <a:xfrm>
            <a:off x="839788" y="1779885"/>
            <a:ext cx="5157787" cy="647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3"/>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4"/>
            </p:custDataLst>
          </p:nvPr>
        </p:nvSpPr>
        <p:spPr>
          <a:xfrm>
            <a:off x="6172200" y="1779885"/>
            <a:ext cx="5183188" cy="647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5"/>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2FC065D4-CBD7-445F-A06F-1CCB0E898049}" type="datetimeFigureOut">
              <a:rPr lang="zh-CN" altLang="en-US" smtClean="0"/>
              <a:t>2021/8/19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3E535D71-414D-4238-A4A5-26B94121C8B8}"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2021/8/19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2FC065D4-CBD7-445F-A06F-1CCB0E898049}" type="datetimeFigureOut">
              <a:rPr lang="zh-CN" altLang="en-US" smtClean="0"/>
              <a:t>2021/8/19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3E535D71-414D-4238-A4A5-26B94121C8B8}"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839787" y="457200"/>
            <a:ext cx="4165200" cy="1600200"/>
          </a:xfrm>
        </p:spPr>
        <p:txBody>
          <a:bodyPr anchor="t" anchorCtr="0">
            <a:normAutofit/>
          </a:bodyPr>
          <a:lstStyle>
            <a:lvl1pPr>
              <a:defRPr sz="4400"/>
            </a:lvl1pPr>
          </a:lstStyle>
          <a:p>
            <a:r>
              <a:rPr lang="zh-CN" altLang="en-US"/>
              <a:t>单击此处编辑母版标题样式</a:t>
            </a:r>
          </a:p>
        </p:txBody>
      </p:sp>
      <p:sp>
        <p:nvSpPr>
          <p:cNvPr id="3" name="图片占位符 2"/>
          <p:cNvSpPr>
            <a:spLocks noGrp="1" noChangeAspect="1"/>
          </p:cNvSpPr>
          <p:nvPr>
            <p:ph type="pic" idx="1"/>
            <p:custDataLst>
              <p:tags r:id="rId2"/>
            </p:custDataLst>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3"/>
            </p:custDataLst>
          </p:nvPr>
        </p:nvSpPr>
        <p:spPr>
          <a:xfrm>
            <a:off x="839787" y="2125482"/>
            <a:ext cx="4165200" cy="373531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2021/8/19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9824484" y="365125"/>
            <a:ext cx="1529316" cy="5811838"/>
          </a:xfrm>
        </p:spPr>
        <p:txBody>
          <a:bodyPr vert="eaVert">
            <a:normAutofit/>
          </a:bodyPr>
          <a:lstStyle>
            <a:lvl1pPr>
              <a:defRPr sz="3600"/>
            </a:lvl1pPr>
          </a:lstStyle>
          <a:p>
            <a:r>
              <a:rPr lang="zh-CN" altLang="en-US"/>
              <a:t>单击此处编辑母版标题样式</a:t>
            </a:r>
          </a:p>
        </p:txBody>
      </p:sp>
      <p:sp>
        <p:nvSpPr>
          <p:cNvPr id="3" name="竖排文字占位符 2"/>
          <p:cNvSpPr>
            <a:spLocks noGrp="1"/>
          </p:cNvSpPr>
          <p:nvPr>
            <p:ph type="body" orient="vert" idx="1"/>
            <p:custDataLst>
              <p:tags r:id="rId2"/>
            </p:custDataLst>
          </p:nvPr>
        </p:nvSpPr>
        <p:spPr>
          <a:xfrm>
            <a:off x="838200" y="365125"/>
            <a:ext cx="8879958"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2021/8/19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838200" y="551543"/>
            <a:ext cx="10515600" cy="55589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2FC065D4-CBD7-445F-A06F-1CCB0E898049}" type="datetimeFigureOut">
              <a:rPr lang="zh-CN" altLang="en-US" smtClean="0"/>
              <a:t>2021/8/19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3E535D71-414D-4238-A4A5-26B94121C8B8}" type="slidenum">
              <a:rPr lang="zh-CN" altLang="en-US" smtClean="0"/>
              <a:t>‹#›</a:t>
            </a:fld>
            <a:endParaRPr lang="zh-CN" altLang="en-US"/>
          </a:p>
        </p:txBody>
      </p:sp>
      <p:grpSp>
        <p:nvGrpSpPr>
          <p:cNvPr id="6" name="组合 5"/>
          <p:cNvGrpSpPr/>
          <p:nvPr>
            <p:custDataLst>
              <p:tags r:id="rId4"/>
            </p:custDataLst>
          </p:nvPr>
        </p:nvGrpSpPr>
        <p:grpSpPr>
          <a:xfrm>
            <a:off x="220531" y="0"/>
            <a:ext cx="11118029" cy="6858000"/>
            <a:chOff x="220531" y="0"/>
            <a:chExt cx="11118029" cy="6858000"/>
          </a:xfrm>
        </p:grpSpPr>
        <p:grpSp>
          <p:nvGrpSpPr>
            <p:cNvPr id="7" name="组合 6"/>
            <p:cNvGrpSpPr/>
            <p:nvPr/>
          </p:nvGrpSpPr>
          <p:grpSpPr>
            <a:xfrm>
              <a:off x="8564880" y="5384482"/>
              <a:ext cx="2773680" cy="1473518"/>
              <a:chOff x="8564880" y="5384482"/>
              <a:chExt cx="2773680" cy="1473518"/>
            </a:xfrm>
          </p:grpSpPr>
          <p:sp>
            <p:nvSpPr>
              <p:cNvPr id="11" name="任意多边形 10"/>
              <p:cNvSpPr/>
              <p:nvPr>
                <p:custDataLst>
                  <p:tags r:id="rId5"/>
                </p:custDataLst>
              </p:nvPr>
            </p:nvSpPr>
            <p:spPr>
              <a:xfrm>
                <a:off x="8564880" y="5384482"/>
                <a:ext cx="2773680" cy="1473518"/>
              </a:xfrm>
              <a:custGeom>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custDataLst>
                  <p:tags r:id="rId6"/>
                </p:custDataLst>
              </p:nvPr>
            </p:nvSpPr>
            <p:spPr>
              <a:xfrm>
                <a:off x="9497658" y="6375559"/>
                <a:ext cx="908124" cy="482441"/>
              </a:xfrm>
              <a:custGeom>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220531" y="0"/>
              <a:ext cx="5463811" cy="2534822"/>
              <a:chOff x="220531" y="0"/>
              <a:chExt cx="5463811" cy="2534822"/>
            </a:xfrm>
          </p:grpSpPr>
          <p:sp>
            <p:nvSpPr>
              <p:cNvPr id="9" name="任意多边形 8"/>
              <p:cNvSpPr/>
              <p:nvPr>
                <p:custDataLst>
                  <p:tags r:id="rId7"/>
                </p:custDataLst>
              </p:nvPr>
            </p:nvSpPr>
            <p:spPr>
              <a:xfrm flipV="1">
                <a:off x="220531" y="0"/>
                <a:ext cx="4219389" cy="2241551"/>
              </a:xfrm>
              <a:custGeom>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custDataLst>
                  <p:tags r:id="rId8"/>
                </p:custDataLst>
              </p:nvPr>
            </p:nvSpPr>
            <p:spPr>
              <a:xfrm flipV="1">
                <a:off x="912913" y="0"/>
                <a:ext cx="4771429" cy="2534822"/>
              </a:xfrm>
              <a:custGeom>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副标题 2"/>
          <p:cNvSpPr>
            <a:spLocks noGrp="1"/>
          </p:cNvSpPr>
          <p:nvPr>
            <p:ph type="subTitle" idx="1"/>
            <p:custDataLst>
              <p:tags r:id="rId9"/>
            </p:custDataLst>
          </p:nvPr>
        </p:nvSpPr>
        <p:spPr>
          <a:xfrm>
            <a:off x="1524000" y="4138875"/>
            <a:ext cx="9144000" cy="887602"/>
          </a:xfrm>
        </p:spPr>
        <p:txBody>
          <a:bodyPr>
            <a:normAutofit/>
          </a:bodyPr>
          <a:lstStyle>
            <a:lvl1pPr marL="0" indent="0" algn="ctr">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cxnSp>
        <p:nvCxnSpPr>
          <p:cNvPr id="14" name="直接连接符 13"/>
          <p:cNvCxnSpPr/>
          <p:nvPr>
            <p:custDataLst>
              <p:tags r:id="rId10"/>
            </p:custDataLst>
          </p:nvPr>
        </p:nvCxnSpPr>
        <p:spPr>
          <a:xfrm>
            <a:off x="5968738" y="4054608"/>
            <a:ext cx="254524" cy="0"/>
          </a:xfrm>
          <a:prstGeom prst="line">
            <a:avLst/>
          </a:prstGeom>
          <a:ln w="22225"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1"/>
            </p:custDataLst>
          </p:nvPr>
        </p:nvSpPr>
        <p:spPr>
          <a:xfrm>
            <a:off x="1524000" y="2438453"/>
            <a:ext cx="9144000" cy="1530739"/>
          </a:xfrm>
        </p:spPr>
        <p:txBody>
          <a:bodyPr anchor="b">
            <a:normAutofit/>
          </a:bodyPr>
          <a:lstStyle>
            <a:lvl1pPr algn="ctr">
              <a:defRPr sz="6600" b="1"/>
            </a:lvl1pPr>
          </a:lstStyle>
          <a:p>
            <a:r>
              <a:rPr lang="zh-CN" altLang="en-US"/>
              <a:t>单击此处编辑标题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2021/8/19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2021/8/19</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6" name="任意多边形 5"/>
          <p:cNvSpPr/>
          <p:nvPr userDrawn="1">
            <p:custDataLst>
              <p:tags r:id="rId2"/>
            </p:custDataLst>
          </p:nvPr>
        </p:nvSpPr>
        <p:spPr>
          <a:xfrm flipV="1">
            <a:off x="220345" y="0"/>
            <a:ext cx="1753235" cy="931545"/>
          </a:xfrm>
          <a:custGeom>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custDataLst>
              <p:tags r:id="rId3"/>
            </p:custDataLst>
          </p:nvPr>
        </p:nvSpPr>
        <p:spPr>
          <a:xfrm flipV="1">
            <a:off x="582930" y="0"/>
            <a:ext cx="1981200" cy="1052830"/>
          </a:xfrm>
          <a:custGeom>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4"/>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2021/8/19</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6" name="任意多边形 5"/>
          <p:cNvSpPr/>
          <p:nvPr userDrawn="1">
            <p:custDataLst>
              <p:tags r:id="rId2"/>
            </p:custDataLst>
          </p:nvPr>
        </p:nvSpPr>
        <p:spPr>
          <a:xfrm flipV="1">
            <a:off x="220345" y="0"/>
            <a:ext cx="1991995" cy="1058545"/>
          </a:xfrm>
          <a:custGeom>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userDrawn="1">
            <p:custDataLst>
              <p:tags r:id="rId3"/>
            </p:custDataLst>
          </p:nvPr>
        </p:nvSpPr>
        <p:spPr>
          <a:xfrm flipV="1">
            <a:off x="461645" y="0"/>
            <a:ext cx="2253615" cy="1197610"/>
          </a:xfrm>
          <a:custGeom>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2021/8/19</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2021/8/19</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2021/8/19</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2021/8/19</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2021/8/19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2021/8/19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2021/8/19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2021/8/19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2021/8/19</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87.xml" /><Relationship Id="rId2" Type="http://schemas.openxmlformats.org/officeDocument/2006/relationships/slideLayout" Target="../slideLayouts/slideLayout13.xml" /><Relationship Id="rId20" Type="http://schemas.openxmlformats.org/officeDocument/2006/relationships/tags" Target="../tags/tag188.xml" /><Relationship Id="rId21" Type="http://schemas.openxmlformats.org/officeDocument/2006/relationships/tags" Target="../tags/tag189.xml" /><Relationship Id="rId22" Type="http://schemas.openxmlformats.org/officeDocument/2006/relationships/tags" Target="../tags/tag190.xml" /><Relationship Id="rId23" Type="http://schemas.openxmlformats.org/officeDocument/2006/relationships/tags" Target="../tags/tag191.xml" /><Relationship Id="rId24" Type="http://schemas.openxmlformats.org/officeDocument/2006/relationships/tags" Target="../tags/tag192.xml" /><Relationship Id="rId25" Type="http://schemas.openxmlformats.org/officeDocument/2006/relationships/tags" Target="../tags/tag193.xml" /><Relationship Id="rId26" Type="http://schemas.openxmlformats.org/officeDocument/2006/relationships/tags" Target="../tags/tag194.xml" /><Relationship Id="rId27" Type="http://schemas.openxmlformats.org/officeDocument/2006/relationships/tags" Target="../tags/tag195.xml" /><Relationship Id="rId28" Type="http://schemas.openxmlformats.org/officeDocument/2006/relationships/tags" Target="../tags/tag196.xml" /><Relationship Id="rId29" Type="http://schemas.openxmlformats.org/officeDocument/2006/relationships/tags" Target="../tags/tag197.xml" /><Relationship Id="rId3" Type="http://schemas.openxmlformats.org/officeDocument/2006/relationships/slideLayout" Target="../slideLayouts/slideLayout14.xml" /><Relationship Id="rId30" Type="http://schemas.openxmlformats.org/officeDocument/2006/relationships/theme" Target="../theme/theme2.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2021/8/19</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grpSp>
        <p:nvGrpSpPr>
          <p:cNvPr id="7" name="组合 6"/>
          <p:cNvGrpSpPr/>
          <p:nvPr>
            <p:custDataLst>
              <p:tags r:id="rId19"/>
            </p:custDataLst>
          </p:nvPr>
        </p:nvGrpSpPr>
        <p:grpSpPr>
          <a:xfrm>
            <a:off x="0" y="-1"/>
            <a:ext cx="12192000" cy="6858001"/>
            <a:chOff x="0" y="-1"/>
            <a:chExt cx="12192000" cy="6858001"/>
          </a:xfrm>
        </p:grpSpPr>
        <p:grpSp>
          <p:nvGrpSpPr>
            <p:cNvPr id="8" name="组合 7"/>
            <p:cNvGrpSpPr/>
            <p:nvPr/>
          </p:nvGrpSpPr>
          <p:grpSpPr>
            <a:xfrm flipV="1">
              <a:off x="0" y="-1"/>
              <a:ext cx="1249680" cy="663893"/>
              <a:chOff x="8564880" y="5384482"/>
              <a:chExt cx="2773680" cy="1473519"/>
            </a:xfrm>
          </p:grpSpPr>
          <p:sp>
            <p:nvSpPr>
              <p:cNvPr id="12" name="任意多边形 11"/>
              <p:cNvSpPr/>
              <p:nvPr>
                <p:custDataLst>
                  <p:tags r:id="rId20"/>
                </p:custDataLst>
              </p:nvPr>
            </p:nvSpPr>
            <p:spPr>
              <a:xfrm>
                <a:off x="8564880" y="5384482"/>
                <a:ext cx="2773680" cy="1473518"/>
              </a:xfrm>
              <a:custGeom>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任意多边形 12"/>
              <p:cNvSpPr/>
              <p:nvPr>
                <p:custDataLst>
                  <p:tags r:id="rId21"/>
                </p:custDataLst>
              </p:nvPr>
            </p:nvSpPr>
            <p:spPr>
              <a:xfrm>
                <a:off x="8564880" y="5867137"/>
                <a:ext cx="1865155" cy="990864"/>
              </a:xfrm>
              <a:custGeom>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9" name="组合 8"/>
            <p:cNvGrpSpPr/>
            <p:nvPr/>
          </p:nvGrpSpPr>
          <p:grpSpPr>
            <a:xfrm flipH="1" flipV="1">
              <a:off x="10908532" y="6248400"/>
              <a:ext cx="1283468" cy="609600"/>
              <a:chOff x="220532" y="0"/>
              <a:chExt cx="5657734" cy="2687216"/>
            </a:xfrm>
          </p:grpSpPr>
          <p:sp>
            <p:nvSpPr>
              <p:cNvPr id="10" name="任意多边形 9"/>
              <p:cNvSpPr/>
              <p:nvPr>
                <p:custDataLst>
                  <p:tags r:id="rId22"/>
                </p:custDataLst>
              </p:nvPr>
            </p:nvSpPr>
            <p:spPr>
              <a:xfrm flipV="1">
                <a:off x="220532" y="0"/>
                <a:ext cx="4130936" cy="2194560"/>
              </a:xfrm>
              <a:custGeom>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任意多边形 10"/>
              <p:cNvSpPr/>
              <p:nvPr>
                <p:custDataLst>
                  <p:tags r:id="rId23"/>
                </p:custDataLst>
              </p:nvPr>
            </p:nvSpPr>
            <p:spPr>
              <a:xfrm flipV="1">
                <a:off x="819976" y="0"/>
                <a:ext cx="5058290" cy="2687216"/>
              </a:xfrm>
              <a:custGeom>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2" name="标题占位符 1"/>
          <p:cNvSpPr>
            <a:spLocks noGrp="1"/>
          </p:cNvSpPr>
          <p:nvPr>
            <p:ph type="title"/>
            <p:custDataLst>
              <p:tags r:id="rId2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2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6"/>
            </p:custDataLst>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bg1">
                    <a:lumMod val="60000"/>
                    <a:lumOff val="40000"/>
                  </a:schemeClr>
                </a:solidFill>
              </a:defRPr>
            </a:lvl1pPr>
          </a:lstStyle>
          <a:p>
            <a:fld id="{2FC065D4-CBD7-445F-A06F-1CCB0E898049}" type="datetimeFigureOut">
              <a:rPr lang="zh-CN" altLang="en-US" smtClean="0"/>
              <a:t>2021/8/19</a:t>
            </a:fld>
            <a:endParaRPr lang="zh-CN" altLang="en-US"/>
          </a:p>
        </p:txBody>
      </p:sp>
      <p:sp>
        <p:nvSpPr>
          <p:cNvPr id="5" name="页脚占位符 4"/>
          <p:cNvSpPr>
            <a:spLocks noGrp="1"/>
          </p:cNvSpPr>
          <p:nvPr>
            <p:ph type="ftr" sz="quarter" idx="3"/>
            <p:custDataLst>
              <p:tags r:id="rId2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60000"/>
                    <a:lumOff val="40000"/>
                  </a:schemeClr>
                </a:solidFill>
              </a:defRPr>
            </a:lvl1pPr>
          </a:lstStyle>
          <a:p>
            <a:endParaRPr lang="zh-CN" altLang="en-US"/>
          </a:p>
        </p:txBody>
      </p:sp>
      <p:sp>
        <p:nvSpPr>
          <p:cNvPr id="6" name="灯片编号占位符 5"/>
          <p:cNvSpPr>
            <a:spLocks noGrp="1"/>
          </p:cNvSpPr>
          <p:nvPr>
            <p:ph type="sldNum" sz="quarter" idx="4"/>
            <p:custDataLst>
              <p:tags r:id="rId28"/>
            </p:custDataLst>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bg1">
                    <a:lumMod val="60000"/>
                    <a:lumOff val="40000"/>
                  </a:schemeClr>
                </a:solidFill>
              </a:defRPr>
            </a:lvl1pPr>
          </a:lstStyle>
          <a:p>
            <a:fld id="{3E535D71-414D-4238-A4A5-26B94121C8B8}" type="slidenum">
              <a:rPr lang="zh-CN" altLang="en-US" smtClean="0"/>
              <a:t>0</a:t>
            </a:fld>
            <a:endParaRPr lang="zh-CN" altLang="en-US"/>
          </a:p>
        </p:txBody>
      </p:sp>
      <p:sp>
        <p:nvSpPr>
          <p:cNvPr id="14" name="KSO_TEMPLATE" hidden="1"/>
          <p:cNvSpPr/>
          <p:nvPr>
            <p:custDataLst>
              <p:tags r:id="rId29"/>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jpeg"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6.jpeg" /><Relationship Id="rId3" Type="http://schemas.openxmlformats.org/officeDocument/2006/relationships/tags" Target="../tags/tag20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7.jpeg" /><Relationship Id="rId3" Type="http://schemas.openxmlformats.org/officeDocument/2006/relationships/tags" Target="../tags/tag21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1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9.jpeg" /><Relationship Id="rId3" Type="http://schemas.openxmlformats.org/officeDocument/2006/relationships/tags" Target="../tags/tag21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0.jpeg" /><Relationship Id="rId3" Type="http://schemas.openxmlformats.org/officeDocument/2006/relationships/tags" Target="../tags/tag22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1.jpeg" /><Relationship Id="rId3" Type="http://schemas.openxmlformats.org/officeDocument/2006/relationships/image" Target="../media/image12.png" /><Relationship Id="rId4" Type="http://schemas.openxmlformats.org/officeDocument/2006/relationships/tags" Target="../tags/tag22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jpeg" /><Relationship Id="rId3" Type="http://schemas.openxmlformats.org/officeDocument/2006/relationships/tags" Target="../tags/tag20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jpeg" /><Relationship Id="rId3" Type="http://schemas.openxmlformats.org/officeDocument/2006/relationships/tags" Target="../tags/tag20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jpeg" /><Relationship Id="rId3" Type="http://schemas.openxmlformats.org/officeDocument/2006/relationships/image" Target="../media/image5.jpeg" /><Relationship Id="rId4" Type="http://schemas.openxmlformats.org/officeDocument/2006/relationships/tags" Target="../tags/tag20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p:nvPr/>
        </p:nvPicPr>
        <p:blipFill>
          <a:blip r:embed="rId2"/>
          <a:stretch>
            <a:fillRect/>
          </a:stretch>
        </p:blipFill>
        <p:spPr>
          <a:xfrm>
            <a:off x="0" y="0"/>
            <a:ext cx="11546840" cy="7021195"/>
          </a:xfrm>
          <a:prstGeom prst="rect">
            <a:avLst/>
          </a:prstGeom>
          <a:noFill/>
          <a:ln w="9525">
            <a:noFill/>
          </a:ln>
        </p:spPr>
      </p:pic>
      <p:pic>
        <p:nvPicPr>
          <p:cNvPr id="103" name="图片 102"/>
          <p:cNvPicPr/>
          <p:nvPr/>
        </p:nvPicPr>
        <p:blipFill>
          <a:blip r:embed="rId2"/>
          <a:stretch>
            <a:fillRect/>
          </a:stretch>
        </p:blipFill>
        <p:spPr>
          <a:xfrm>
            <a:off x="2557780" y="0"/>
            <a:ext cx="11546840" cy="7021195"/>
          </a:xfrm>
          <a:prstGeom prst="rect">
            <a:avLst/>
          </a:prstGeom>
          <a:noFill/>
          <a:ln w="9525">
            <a:noFill/>
          </a:ln>
        </p:spPr>
      </p:pic>
      <p:sp>
        <p:nvSpPr>
          <p:cNvPr id="5" name="标题 4"/>
          <p:cNvSpPr>
            <a:spLocks noGrp="1"/>
          </p:cNvSpPr>
          <p:nvPr>
            <p:ph type="ctrTitle"/>
            <p:custDataLst>
              <p:tags r:id="rId3"/>
            </p:custDataLst>
          </p:nvPr>
        </p:nvSpPr>
        <p:spPr>
          <a:xfrm>
            <a:off x="-1128395" y="1601690"/>
            <a:ext cx="9144000" cy="1510869"/>
          </a:xfrm>
        </p:spPr>
        <p:txBody>
          <a:bodyPr>
            <a:scene3d>
              <a:camera prst="orthographicFront"/>
              <a:lightRig rig="threePt" dir="t"/>
            </a:scene3d>
          </a:bodyPr>
          <a:lstStyle/>
          <a:p>
            <a:r>
              <a:rPr lang="zh-CN" altLang="en-US">
                <a:solidFill>
                  <a:srgbClr val="FF0000"/>
                </a:solidFill>
                <a:effectLst>
                  <a:outerShdw blurRad="38100" dist="19050" dir="2700000" algn="tl" rotWithShape="0">
                    <a:schemeClr val="dk1">
                      <a:alpha val="40000"/>
                    </a:schemeClr>
                  </a:outerShdw>
                </a:effectLst>
              </a:rPr>
              <a:t>《</a:t>
            </a:r>
            <a:r>
              <a:rPr lang="en-US" altLang="zh-CN">
                <a:solidFill>
                  <a:srgbClr val="FF0000"/>
                </a:solidFill>
                <a:effectLst>
                  <a:outerShdw blurRad="38100" dist="19050" dir="2700000" algn="tl" rotWithShape="0">
                    <a:schemeClr val="dk1">
                      <a:alpha val="40000"/>
                    </a:schemeClr>
                  </a:outerShdw>
                </a:effectLst>
              </a:rPr>
              <a:t> </a:t>
            </a:r>
            <a:r>
              <a:rPr lang="zh-CN" altLang="en-US">
                <a:solidFill>
                  <a:srgbClr val="FF0000"/>
                </a:solidFill>
                <a:effectLst>
                  <a:outerShdw blurRad="38100" dist="19050" dir="2700000" algn="tl" rotWithShape="0">
                    <a:schemeClr val="dk1">
                      <a:alpha val="40000"/>
                    </a:schemeClr>
                  </a:outerShdw>
                </a:effectLst>
              </a:rPr>
              <a:t>红</a:t>
            </a:r>
            <a:r>
              <a:rPr lang="en-US" altLang="zh-CN">
                <a:solidFill>
                  <a:srgbClr val="FF0000"/>
                </a:solidFill>
                <a:effectLst>
                  <a:outerShdw blurRad="38100" dist="19050" dir="2700000" algn="tl" rotWithShape="0">
                    <a:schemeClr val="dk1">
                      <a:alpha val="40000"/>
                    </a:schemeClr>
                  </a:outerShdw>
                </a:effectLst>
              </a:rPr>
              <a:t> </a:t>
            </a:r>
            <a:r>
              <a:rPr lang="zh-CN" altLang="en-US">
                <a:solidFill>
                  <a:srgbClr val="FF0000"/>
                </a:solidFill>
                <a:effectLst>
                  <a:outerShdw blurRad="38100" dist="19050" dir="2700000" algn="tl" rotWithShape="0">
                    <a:schemeClr val="dk1">
                      <a:alpha val="40000"/>
                    </a:schemeClr>
                  </a:outerShdw>
                </a:effectLst>
              </a:rPr>
              <a:t>烛</a:t>
            </a:r>
            <a:r>
              <a:rPr lang="en-US" altLang="zh-CN">
                <a:solidFill>
                  <a:srgbClr val="FF0000"/>
                </a:solidFill>
                <a:effectLst>
                  <a:outerShdw blurRad="38100" dist="19050" dir="2700000" algn="tl" rotWithShape="0">
                    <a:schemeClr val="dk1">
                      <a:alpha val="40000"/>
                    </a:schemeClr>
                  </a:outerShdw>
                </a:effectLst>
              </a:rPr>
              <a:t> </a:t>
            </a:r>
            <a:r>
              <a:rPr lang="zh-CN" altLang="en-US">
                <a:solidFill>
                  <a:srgbClr val="FF0000"/>
                </a:solidFill>
                <a:effectLst>
                  <a:outerShdw blurRad="38100" dist="19050" dir="2700000" algn="tl" rotWithShape="0">
                    <a:schemeClr val="dk1">
                      <a:alpha val="40000"/>
                    </a:schemeClr>
                  </a:outerShdw>
                </a:effectLst>
              </a:rPr>
              <a:t>》</a:t>
            </a:r>
          </a:p>
        </p:txBody>
      </p:sp>
      <p:sp>
        <p:nvSpPr>
          <p:cNvPr id="6" name="副标题 5"/>
          <p:cNvSpPr>
            <a:spLocks noGrp="1"/>
          </p:cNvSpPr>
          <p:nvPr>
            <p:ph type="subTitle" idx="1"/>
            <p:custDataLst>
              <p:tags r:id="rId4"/>
            </p:custDataLst>
          </p:nvPr>
        </p:nvSpPr>
        <p:spPr>
          <a:xfrm>
            <a:off x="2348230" y="3274695"/>
            <a:ext cx="2190750" cy="887730"/>
          </a:xfrm>
        </p:spPr>
        <p:txBody>
          <a:bodyPr>
            <a:scene3d>
              <a:camera prst="orthographicFront"/>
              <a:lightRig rig="threePt" dir="t"/>
            </a:scene3d>
          </a:bodyPr>
          <a:lstStyle/>
          <a:p>
            <a:r>
              <a:rPr lang="zh-CN" altLang="en-US" sz="2800">
                <a:solidFill>
                  <a:srgbClr val="FF0000"/>
                </a:solidFill>
                <a:effectLst>
                  <a:outerShdw blurRad="38100" dist="19050" dir="2700000" algn="tl" rotWithShape="0">
                    <a:schemeClr val="dk1">
                      <a:alpha val="40000"/>
                    </a:schemeClr>
                  </a:outerShdw>
                </a:effectLst>
              </a:rPr>
              <a:t>闻一多</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blinds(horizontal)">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92760" y="483870"/>
            <a:ext cx="8176260" cy="762635"/>
          </a:xfrm>
        </p:spPr>
        <p:txBody>
          <a:bodyPr/>
          <a:lstStyle/>
          <a:p>
            <a:r>
              <a:rPr lang="zh-CN" altLang="en-US" sz="4000" b="1">
                <a:latin typeface="华文中宋" panose="02010600040101010101" charset="-122"/>
                <a:ea typeface="华文中宋" panose="02010600040101010101" charset="-122"/>
              </a:rPr>
              <a:t>写作背景：</a:t>
            </a:r>
          </a:p>
        </p:txBody>
      </p:sp>
      <p:sp>
        <p:nvSpPr>
          <p:cNvPr id="3" name="内容占位符 2"/>
          <p:cNvSpPr>
            <a:spLocks noGrp="1"/>
          </p:cNvSpPr>
          <p:nvPr>
            <p:ph idx="1"/>
          </p:nvPr>
        </p:nvSpPr>
        <p:spPr>
          <a:xfrm>
            <a:off x="492760" y="1347470"/>
            <a:ext cx="6139815" cy="5271135"/>
          </a:xfrm>
          <a:ln>
            <a:solidFill>
              <a:schemeClr val="accent1"/>
            </a:solidFill>
          </a:ln>
        </p:spPr>
        <p:txBody>
          <a:bodyPr>
            <a:noAutofit/>
          </a:bodyPr>
          <a:lstStyle/>
          <a:p>
            <a:pPr marL="0" indent="0" fontAlgn="auto">
              <a:lnSpc>
                <a:spcPct val="120000"/>
              </a:lnSpc>
              <a:buNone/>
            </a:pPr>
            <a:r>
              <a:rPr lang="en-US" altLang="zh-CN" sz="4000">
                <a:latin typeface="华文中宋" panose="02010600040101010101" charset="-122"/>
                <a:ea typeface="华文中宋" panose="02010600040101010101" charset="-122"/>
              </a:rPr>
              <a:t>       </a:t>
            </a:r>
            <a:r>
              <a:rPr lang="zh-CN" altLang="en-US" sz="40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这首诗写于1923年</a:t>
            </a:r>
            <a:r>
              <a:rPr lang="zh-CN" altLang="en-US" sz="4000">
                <a:latin typeface="华文中宋" panose="02010600040101010101" charset="-122"/>
                <a:ea typeface="华文中宋" panose="02010600040101010101" charset="-122"/>
              </a:rPr>
              <a:t>。诗人准备出版自己的</a:t>
            </a:r>
            <a:r>
              <a:rPr lang="zh-CN" altLang="en-US" sz="4000">
                <a:solidFill>
                  <a:srgbClr val="0070C0"/>
                </a:solidFill>
                <a:latin typeface="华文中宋" panose="02010600040101010101" charset="-122"/>
                <a:ea typeface="华文中宋" panose="02010600040101010101" charset="-122"/>
              </a:rPr>
              <a:t>第一部诗集</a:t>
            </a:r>
            <a:r>
              <a:rPr lang="zh-CN" altLang="en-US" sz="4000">
                <a:latin typeface="华文中宋" panose="02010600040101010101" charset="-122"/>
                <a:ea typeface="华文中宋" panose="02010600040101010101" charset="-122"/>
              </a:rPr>
              <a:t>，在回顾自己数年来的理想探索历程和诗作成就时，就写下了这首名诗《红烛》，</a:t>
            </a:r>
            <a:r>
              <a:rPr lang="zh-CN" altLang="en-US" sz="40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将它作为同名诗集《红烛》的序诗</a:t>
            </a:r>
            <a:r>
              <a:rPr lang="zh-CN" altLang="en-US" sz="4000">
                <a:latin typeface="华文中宋" panose="02010600040101010101" charset="-122"/>
                <a:ea typeface="华文中宋" panose="02010600040101010101" charset="-122"/>
              </a:rPr>
              <a:t>。</a:t>
            </a:r>
          </a:p>
        </p:txBody>
      </p:sp>
      <p:pic>
        <p:nvPicPr>
          <p:cNvPr id="101" name="图片 100"/>
          <p:cNvPicPr/>
          <p:nvPr/>
        </p:nvPicPr>
        <p:blipFill>
          <a:blip r:embed="rId2"/>
          <a:stretch>
            <a:fillRect/>
          </a:stretch>
        </p:blipFill>
        <p:spPr>
          <a:xfrm>
            <a:off x="6930390" y="1870710"/>
            <a:ext cx="4915535" cy="3804920"/>
          </a:xfrm>
          <a:prstGeom prst="rect">
            <a:avLst/>
          </a:prstGeom>
          <a:noFill/>
          <a:ln w="9525">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diamond(in)">
                                      <p:cBhvr>
                                        <p:cTn id="12" dur="2000"/>
                                        <p:tgtEl>
                                          <p:spTgt spid="3">
                                            <p:bg/>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diamond(in)">
                                      <p:cBhvr>
                                        <p:cTn id="1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762635"/>
          </a:xfrm>
        </p:spPr>
        <p:txBody>
          <a:bodyPr/>
          <a:lstStyle/>
          <a:p>
            <a:pPr algn="ctr"/>
            <a:r>
              <a:rPr lang="zh-CN" altLang="en-US" sz="3200">
                <a:latin typeface="华文中宋" panose="02010600040101010101" charset="-122"/>
                <a:ea typeface="华文中宋" panose="02010600040101010101" charset="-122"/>
              </a:rPr>
              <a:t>《红烛》</a:t>
            </a:r>
          </a:p>
        </p:txBody>
      </p:sp>
      <p:sp>
        <p:nvSpPr>
          <p:cNvPr id="3" name="内容占位符 2"/>
          <p:cNvSpPr>
            <a:spLocks noGrp="1"/>
          </p:cNvSpPr>
          <p:nvPr>
            <p:ph idx="1"/>
          </p:nvPr>
        </p:nvSpPr>
        <p:spPr>
          <a:xfrm>
            <a:off x="331470" y="1617345"/>
            <a:ext cx="3067050" cy="4400550"/>
          </a:xfrm>
          <a:ln>
            <a:solidFill>
              <a:schemeClr val="accent1"/>
            </a:solidFill>
          </a:ln>
        </p:spPr>
        <p:txBody>
          <a:bodyPr>
            <a:normAutofit lnSpcReduction="10000"/>
          </a:bodyPr>
          <a:lstStyle/>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蜡炬成灰泪始干——李商隐</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红烛啊！</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这样红的烛！</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诗人啊！</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吐出你的心来比比，</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可是一般颜色？</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红烛啊！</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是谁制的蜡——给你躯体？</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是谁点的火——点着灵魂？</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为何更须烧蜡成灰，</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然后才放光出？</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一误再误；</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矛盾！冲突！</a:t>
            </a:r>
          </a:p>
        </p:txBody>
      </p:sp>
      <p:sp>
        <p:nvSpPr>
          <p:cNvPr id="4" name="文本框 3"/>
          <p:cNvSpPr txBox="1"/>
          <p:nvPr/>
        </p:nvSpPr>
        <p:spPr>
          <a:xfrm>
            <a:off x="6582410" y="1617345"/>
            <a:ext cx="2581910" cy="4399915"/>
          </a:xfrm>
          <a:prstGeom prst="rect">
            <a:avLst/>
          </a:prstGeom>
          <a:noFill/>
          <a:ln>
            <a:solidFill>
              <a:schemeClr val="accent1"/>
            </a:solidFill>
          </a:ln>
        </p:spPr>
        <p:txBody>
          <a:bodyPr wrap="square" rtlCol="0" anchor="t">
            <a:spAutoFit/>
          </a:bodyPr>
          <a:lstStyle/>
          <a:p>
            <a:pPr marL="0" indent="0" algn="ctr">
              <a:buNone/>
            </a:pPr>
            <a:r>
              <a:rPr lang="zh-CN" altLang="en-US" sz="2000">
                <a:latin typeface="华文中宋" panose="02010600040101010101" charset="-122"/>
                <a:ea typeface="华文中宋" panose="02010600040101010101" charset="-122"/>
                <a:sym typeface="+mn-ea"/>
              </a:rPr>
              <a:t>红烛啊！</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你心火发光之期，</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正是泪流开始之日。</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红烛啊！</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匠人造了你，</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原是为烧的，</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原是为烧的。</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既已烧着，</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又何苦伤心流泪？</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哦！我知道了！</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是残风来侵你的光芒，</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你烧得不稳时，</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才着急得流泪！</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　　</a:t>
            </a:r>
            <a:endParaRPr lang="zh-CN" altLang="en-US" sz="2000"/>
          </a:p>
        </p:txBody>
      </p:sp>
      <p:sp>
        <p:nvSpPr>
          <p:cNvPr id="5" name="文本框 4"/>
          <p:cNvSpPr txBox="1"/>
          <p:nvPr/>
        </p:nvSpPr>
        <p:spPr>
          <a:xfrm>
            <a:off x="3675380" y="1617345"/>
            <a:ext cx="2540000" cy="4399915"/>
          </a:xfrm>
          <a:prstGeom prst="rect">
            <a:avLst/>
          </a:prstGeom>
          <a:noFill/>
          <a:ln>
            <a:solidFill>
              <a:schemeClr val="accent1"/>
            </a:solidFill>
          </a:ln>
        </p:spPr>
        <p:txBody>
          <a:bodyPr wrap="square" rtlCol="0" anchor="t">
            <a:spAutoFit/>
          </a:bodyPr>
          <a:lstStyle/>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红烛啊！</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不误，不误！</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原是要“烧”出你的光来——</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这正是自然的方法</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红烛啊！</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既制了，便烧着！</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烧罢！烧罢！</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烧破世人的梦，</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烧沸世人的梦，</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烧沸世人的血——</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也救出他们的灵魂，</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也捣破他们的监狱！</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　　</a:t>
            </a:r>
            <a:endParaRPr lang="zh-CN" altLang="en-US" sz="2000">
              <a:cs typeface="华文中宋" panose="02010600040101010101" charset="-122"/>
            </a:endParaRPr>
          </a:p>
        </p:txBody>
      </p:sp>
      <p:sp>
        <p:nvSpPr>
          <p:cNvPr id="6" name="文本框 5"/>
          <p:cNvSpPr txBox="1"/>
          <p:nvPr/>
        </p:nvSpPr>
        <p:spPr>
          <a:xfrm>
            <a:off x="9402445" y="1617345"/>
            <a:ext cx="2668905" cy="4399915"/>
          </a:xfrm>
          <a:prstGeom prst="rect">
            <a:avLst/>
          </a:prstGeom>
          <a:noFill/>
          <a:ln>
            <a:solidFill>
              <a:schemeClr val="accent1"/>
            </a:solidFill>
          </a:ln>
        </p:spPr>
        <p:txBody>
          <a:bodyPr wrap="square" rtlCol="0" anchor="t">
            <a:spAutoFit/>
          </a:bodyPr>
          <a:lstStyle/>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红烛啊！</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流罢！你怎能不流呢？</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请将你的脂膏，</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不息地流向人间，</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培出慰藉的花儿，</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结成快乐的果子！</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红烛啊！</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你流一滴泪，灰一分心。</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灰心流泪你的成果，</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创造光明你的原因。</a:t>
            </a: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红烛啊</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“莫问收获，但问耕耘。”</a:t>
            </a:r>
            <a:endParaRPr lang="zh-CN" altLang="en-US" sz="2000">
              <a:cs typeface="华文中宋" panose="020106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500" fill="hold">
                                          <p:stCondLst>
                                            <p:cond delay="0"/>
                                          </p:stCondLst>
                                        </p:cTn>
                                        <p:tgtEl>
                                          <p:spTgt spid="3">
                                            <p:bg/>
                                          </p:spTgt>
                                        </p:tgtEl>
                                        <p:attrNameLst>
                                          <p:attrName>style.visibility</p:attrName>
                                        </p:attrNameLst>
                                      </p:cBhvr>
                                      <p:to>
                                        <p:strVal val="visible"/>
                                      </p:to>
                                    </p:set>
                                    <p:animEffect transition="in" filter="plus(in)">
                                      <p:cBhvr>
                                        <p:cTn id="7" dur="500"/>
                                        <p:tgtEl>
                                          <p:spTgt spid="3">
                                            <p:bg/>
                                          </p:spTgt>
                                        </p:tgtEl>
                                      </p:cBhvr>
                                    </p:animEffect>
                                  </p:childTnLst>
                                </p:cTn>
                              </p:par>
                              <p:par>
                                <p:cTn id="8" presetID="13" presetClass="entr" presetSubtype="16" fill="hold" grpId="0" nodeType="withEffect">
                                  <p:stCondLst>
                                    <p:cond delay="0"/>
                                  </p:stCondLst>
                                  <p:childTnLst>
                                    <p:set>
                                      <p:cBhvr>
                                        <p:cTn id="9" dur="500" fill="hold">
                                          <p:stCondLst>
                                            <p:cond delay="0"/>
                                          </p:stCondLst>
                                        </p:cTn>
                                        <p:tgtEl>
                                          <p:spTgt spid="3">
                                            <p:txEl>
                                              <p:pRg st="0" end="0"/>
                                            </p:txEl>
                                          </p:spTgt>
                                        </p:tgtEl>
                                        <p:attrNameLst>
                                          <p:attrName>style.visibility</p:attrName>
                                        </p:attrNameLst>
                                      </p:cBhvr>
                                      <p:to>
                                        <p:strVal val="visible"/>
                                      </p:to>
                                    </p:set>
                                    <p:animEffect transition="in" filter="plus(in)">
                                      <p:cBhvr>
                                        <p:cTn id="10" dur="500"/>
                                        <p:tgtEl>
                                          <p:spTgt spid="3">
                                            <p:txEl>
                                              <p:pRg st="0" end="0"/>
                                            </p:txEl>
                                          </p:spTgt>
                                        </p:tgtEl>
                                      </p:cBhvr>
                                    </p:animEffect>
                                  </p:childTnLst>
                                </p:cTn>
                              </p:par>
                              <p:par>
                                <p:cTn id="11" presetID="13" presetClass="entr" presetSubtype="16" fill="hold" grpId="0" nodeType="withEffect">
                                  <p:stCondLst>
                                    <p:cond delay="0"/>
                                  </p:stCondLst>
                                  <p:childTnLst>
                                    <p:set>
                                      <p:cBhvr>
                                        <p:cTn id="12" dur="500" fill="hold">
                                          <p:stCondLst>
                                            <p:cond delay="0"/>
                                          </p:stCondLst>
                                        </p:cTn>
                                        <p:tgtEl>
                                          <p:spTgt spid="3">
                                            <p:txEl>
                                              <p:pRg st="1" end="1"/>
                                            </p:txEl>
                                          </p:spTgt>
                                        </p:tgtEl>
                                        <p:attrNameLst>
                                          <p:attrName>style.visibility</p:attrName>
                                        </p:attrNameLst>
                                      </p:cBhvr>
                                      <p:to>
                                        <p:strVal val="visible"/>
                                      </p:to>
                                    </p:set>
                                    <p:animEffect transition="in" filter="plus(in)">
                                      <p:cBhvr>
                                        <p:cTn id="13" dur="500"/>
                                        <p:tgtEl>
                                          <p:spTgt spid="3">
                                            <p:txEl>
                                              <p:pRg st="1" end="1"/>
                                            </p:txEl>
                                          </p:spTgt>
                                        </p:tgtEl>
                                      </p:cBhvr>
                                    </p:animEffect>
                                  </p:childTnLst>
                                </p:cTn>
                              </p:par>
                              <p:par>
                                <p:cTn id="14" presetID="13" presetClass="entr" presetSubtype="16" fill="hold" grpId="0" nodeType="withEffect">
                                  <p:stCondLst>
                                    <p:cond delay="0"/>
                                  </p:stCondLst>
                                  <p:childTnLst>
                                    <p:set>
                                      <p:cBhvr>
                                        <p:cTn id="15" dur="500" fill="hold">
                                          <p:stCondLst>
                                            <p:cond delay="0"/>
                                          </p:stCondLst>
                                        </p:cTn>
                                        <p:tgtEl>
                                          <p:spTgt spid="3">
                                            <p:txEl>
                                              <p:pRg st="2" end="2"/>
                                            </p:txEl>
                                          </p:spTgt>
                                        </p:tgtEl>
                                        <p:attrNameLst>
                                          <p:attrName>style.visibility</p:attrName>
                                        </p:attrNameLst>
                                      </p:cBhvr>
                                      <p:to>
                                        <p:strVal val="visible"/>
                                      </p:to>
                                    </p:set>
                                    <p:animEffect transition="in" filter="plus(in)">
                                      <p:cBhvr>
                                        <p:cTn id="16" dur="500"/>
                                        <p:tgtEl>
                                          <p:spTgt spid="3">
                                            <p:txEl>
                                              <p:pRg st="2" end="2"/>
                                            </p:txEl>
                                          </p:spTgt>
                                        </p:tgtEl>
                                      </p:cBhvr>
                                    </p:animEffect>
                                  </p:childTnLst>
                                </p:cTn>
                              </p:par>
                              <p:par>
                                <p:cTn id="17" presetID="13" presetClass="entr" presetSubtype="16" fill="hold" grpId="0" nodeType="withEffect">
                                  <p:stCondLst>
                                    <p:cond delay="0"/>
                                  </p:stCondLst>
                                  <p:childTnLst>
                                    <p:set>
                                      <p:cBhvr>
                                        <p:cTn id="18" dur="500" fill="hold">
                                          <p:stCondLst>
                                            <p:cond delay="0"/>
                                          </p:stCondLst>
                                        </p:cTn>
                                        <p:tgtEl>
                                          <p:spTgt spid="3">
                                            <p:txEl>
                                              <p:pRg st="3" end="3"/>
                                            </p:txEl>
                                          </p:spTgt>
                                        </p:tgtEl>
                                        <p:attrNameLst>
                                          <p:attrName>style.visibility</p:attrName>
                                        </p:attrNameLst>
                                      </p:cBhvr>
                                      <p:to>
                                        <p:strVal val="visible"/>
                                      </p:to>
                                    </p:set>
                                    <p:animEffect transition="in" filter="plus(in)">
                                      <p:cBhvr>
                                        <p:cTn id="19" dur="500"/>
                                        <p:tgtEl>
                                          <p:spTgt spid="3">
                                            <p:txEl>
                                              <p:pRg st="3" end="3"/>
                                            </p:txEl>
                                          </p:spTgt>
                                        </p:tgtEl>
                                      </p:cBhvr>
                                    </p:animEffect>
                                  </p:childTnLst>
                                </p:cTn>
                              </p:par>
                              <p:par>
                                <p:cTn id="20" presetID="13" presetClass="entr" presetSubtype="16" fill="hold" grpId="0" nodeType="withEffect">
                                  <p:stCondLst>
                                    <p:cond delay="0"/>
                                  </p:stCondLst>
                                  <p:childTnLst>
                                    <p:set>
                                      <p:cBhvr>
                                        <p:cTn id="21" dur="500" fill="hold">
                                          <p:stCondLst>
                                            <p:cond delay="0"/>
                                          </p:stCondLst>
                                        </p:cTn>
                                        <p:tgtEl>
                                          <p:spTgt spid="3">
                                            <p:txEl>
                                              <p:pRg st="4" end="4"/>
                                            </p:txEl>
                                          </p:spTgt>
                                        </p:tgtEl>
                                        <p:attrNameLst>
                                          <p:attrName>style.visibility</p:attrName>
                                        </p:attrNameLst>
                                      </p:cBhvr>
                                      <p:to>
                                        <p:strVal val="visible"/>
                                      </p:to>
                                    </p:set>
                                    <p:animEffect transition="in" filter="plus(in)">
                                      <p:cBhvr>
                                        <p:cTn id="22" dur="500"/>
                                        <p:tgtEl>
                                          <p:spTgt spid="3">
                                            <p:txEl>
                                              <p:pRg st="4" end="4"/>
                                            </p:txEl>
                                          </p:spTgt>
                                        </p:tgtEl>
                                      </p:cBhvr>
                                    </p:animEffect>
                                  </p:childTnLst>
                                </p:cTn>
                              </p:par>
                              <p:par>
                                <p:cTn id="23" presetID="13" presetClass="entr" presetSubtype="16" fill="hold" grpId="0" nodeType="withEffect">
                                  <p:stCondLst>
                                    <p:cond delay="0"/>
                                  </p:stCondLst>
                                  <p:childTnLst>
                                    <p:set>
                                      <p:cBhvr>
                                        <p:cTn id="24" dur="500" fill="hold">
                                          <p:stCondLst>
                                            <p:cond delay="0"/>
                                          </p:stCondLst>
                                        </p:cTn>
                                        <p:tgtEl>
                                          <p:spTgt spid="3">
                                            <p:txEl>
                                              <p:pRg st="5" end="5"/>
                                            </p:txEl>
                                          </p:spTgt>
                                        </p:tgtEl>
                                        <p:attrNameLst>
                                          <p:attrName>style.visibility</p:attrName>
                                        </p:attrNameLst>
                                      </p:cBhvr>
                                      <p:to>
                                        <p:strVal val="visible"/>
                                      </p:to>
                                    </p:set>
                                    <p:animEffect transition="in" filter="plus(in)">
                                      <p:cBhvr>
                                        <p:cTn id="25" dur="500"/>
                                        <p:tgtEl>
                                          <p:spTgt spid="3">
                                            <p:txEl>
                                              <p:pRg st="5" end="5"/>
                                            </p:txEl>
                                          </p:spTgt>
                                        </p:tgtEl>
                                      </p:cBhvr>
                                    </p:animEffect>
                                  </p:childTnLst>
                                </p:cTn>
                              </p:par>
                              <p:par>
                                <p:cTn id="26" presetID="13" presetClass="entr" presetSubtype="16" fill="hold" grpId="0" nodeType="withEffect">
                                  <p:stCondLst>
                                    <p:cond delay="0"/>
                                  </p:stCondLst>
                                  <p:childTnLst>
                                    <p:set>
                                      <p:cBhvr>
                                        <p:cTn id="27" dur="500" fill="hold">
                                          <p:stCondLst>
                                            <p:cond delay="0"/>
                                          </p:stCondLst>
                                        </p:cTn>
                                        <p:tgtEl>
                                          <p:spTgt spid="3">
                                            <p:txEl>
                                              <p:pRg st="6" end="6"/>
                                            </p:txEl>
                                          </p:spTgt>
                                        </p:tgtEl>
                                        <p:attrNameLst>
                                          <p:attrName>style.visibility</p:attrName>
                                        </p:attrNameLst>
                                      </p:cBhvr>
                                      <p:to>
                                        <p:strVal val="visible"/>
                                      </p:to>
                                    </p:set>
                                    <p:animEffect transition="in" filter="plus(in)">
                                      <p:cBhvr>
                                        <p:cTn id="28" dur="500"/>
                                        <p:tgtEl>
                                          <p:spTgt spid="3">
                                            <p:txEl>
                                              <p:pRg st="6" end="6"/>
                                            </p:txEl>
                                          </p:spTgt>
                                        </p:tgtEl>
                                      </p:cBhvr>
                                    </p:animEffect>
                                  </p:childTnLst>
                                </p:cTn>
                              </p:par>
                              <p:par>
                                <p:cTn id="29" presetID="13" presetClass="entr" presetSubtype="16" fill="hold" grpId="0" nodeType="withEffect">
                                  <p:stCondLst>
                                    <p:cond delay="0"/>
                                  </p:stCondLst>
                                  <p:childTnLst>
                                    <p:set>
                                      <p:cBhvr>
                                        <p:cTn id="30" dur="500" fill="hold">
                                          <p:stCondLst>
                                            <p:cond delay="0"/>
                                          </p:stCondLst>
                                        </p:cTn>
                                        <p:tgtEl>
                                          <p:spTgt spid="3">
                                            <p:txEl>
                                              <p:pRg st="7" end="7"/>
                                            </p:txEl>
                                          </p:spTgt>
                                        </p:tgtEl>
                                        <p:attrNameLst>
                                          <p:attrName>style.visibility</p:attrName>
                                        </p:attrNameLst>
                                      </p:cBhvr>
                                      <p:to>
                                        <p:strVal val="visible"/>
                                      </p:to>
                                    </p:set>
                                    <p:animEffect transition="in" filter="plus(in)">
                                      <p:cBhvr>
                                        <p:cTn id="31" dur="500"/>
                                        <p:tgtEl>
                                          <p:spTgt spid="3">
                                            <p:txEl>
                                              <p:pRg st="7" end="7"/>
                                            </p:txEl>
                                          </p:spTgt>
                                        </p:tgtEl>
                                      </p:cBhvr>
                                    </p:animEffect>
                                  </p:childTnLst>
                                </p:cTn>
                              </p:par>
                              <p:par>
                                <p:cTn id="32" presetID="13" presetClass="entr" presetSubtype="16" fill="hold" grpId="0" nodeType="withEffect">
                                  <p:stCondLst>
                                    <p:cond delay="0"/>
                                  </p:stCondLst>
                                  <p:childTnLst>
                                    <p:set>
                                      <p:cBhvr>
                                        <p:cTn id="33" dur="500" fill="hold">
                                          <p:stCondLst>
                                            <p:cond delay="0"/>
                                          </p:stCondLst>
                                        </p:cTn>
                                        <p:tgtEl>
                                          <p:spTgt spid="3">
                                            <p:txEl>
                                              <p:pRg st="8" end="8"/>
                                            </p:txEl>
                                          </p:spTgt>
                                        </p:tgtEl>
                                        <p:attrNameLst>
                                          <p:attrName>style.visibility</p:attrName>
                                        </p:attrNameLst>
                                      </p:cBhvr>
                                      <p:to>
                                        <p:strVal val="visible"/>
                                      </p:to>
                                    </p:set>
                                    <p:animEffect transition="in" filter="plus(in)">
                                      <p:cBhvr>
                                        <p:cTn id="34" dur="500"/>
                                        <p:tgtEl>
                                          <p:spTgt spid="3">
                                            <p:txEl>
                                              <p:pRg st="8" end="8"/>
                                            </p:txEl>
                                          </p:spTgt>
                                        </p:tgtEl>
                                      </p:cBhvr>
                                    </p:animEffect>
                                  </p:childTnLst>
                                </p:cTn>
                              </p:par>
                              <p:par>
                                <p:cTn id="35" presetID="13" presetClass="entr" presetSubtype="16" fill="hold" grpId="0" nodeType="withEffect">
                                  <p:stCondLst>
                                    <p:cond delay="0"/>
                                  </p:stCondLst>
                                  <p:childTnLst>
                                    <p:set>
                                      <p:cBhvr>
                                        <p:cTn id="36" dur="500" fill="hold">
                                          <p:stCondLst>
                                            <p:cond delay="0"/>
                                          </p:stCondLst>
                                        </p:cTn>
                                        <p:tgtEl>
                                          <p:spTgt spid="3">
                                            <p:txEl>
                                              <p:pRg st="9" end="9"/>
                                            </p:txEl>
                                          </p:spTgt>
                                        </p:tgtEl>
                                        <p:attrNameLst>
                                          <p:attrName>style.visibility</p:attrName>
                                        </p:attrNameLst>
                                      </p:cBhvr>
                                      <p:to>
                                        <p:strVal val="visible"/>
                                      </p:to>
                                    </p:set>
                                    <p:animEffect transition="in" filter="plus(in)">
                                      <p:cBhvr>
                                        <p:cTn id="37" dur="500"/>
                                        <p:tgtEl>
                                          <p:spTgt spid="3">
                                            <p:txEl>
                                              <p:pRg st="9" end="9"/>
                                            </p:txEl>
                                          </p:spTgt>
                                        </p:tgtEl>
                                      </p:cBhvr>
                                    </p:animEffect>
                                  </p:childTnLst>
                                </p:cTn>
                              </p:par>
                              <p:par>
                                <p:cTn id="38" presetID="13" presetClass="entr" presetSubtype="16" fill="hold" grpId="0" nodeType="withEffect">
                                  <p:stCondLst>
                                    <p:cond delay="0"/>
                                  </p:stCondLst>
                                  <p:childTnLst>
                                    <p:set>
                                      <p:cBhvr>
                                        <p:cTn id="39" dur="500" fill="hold">
                                          <p:stCondLst>
                                            <p:cond delay="0"/>
                                          </p:stCondLst>
                                        </p:cTn>
                                        <p:tgtEl>
                                          <p:spTgt spid="3">
                                            <p:txEl>
                                              <p:pRg st="10" end="10"/>
                                            </p:txEl>
                                          </p:spTgt>
                                        </p:tgtEl>
                                        <p:attrNameLst>
                                          <p:attrName>style.visibility</p:attrName>
                                        </p:attrNameLst>
                                      </p:cBhvr>
                                      <p:to>
                                        <p:strVal val="visible"/>
                                      </p:to>
                                    </p:set>
                                    <p:animEffect transition="in" filter="plus(in)">
                                      <p:cBhvr>
                                        <p:cTn id="40" dur="500"/>
                                        <p:tgtEl>
                                          <p:spTgt spid="3">
                                            <p:txEl>
                                              <p:pRg st="10" end="10"/>
                                            </p:txEl>
                                          </p:spTgt>
                                        </p:tgtEl>
                                      </p:cBhvr>
                                    </p:animEffect>
                                  </p:childTnLst>
                                </p:cTn>
                              </p:par>
                              <p:par>
                                <p:cTn id="41" presetID="13" presetClass="entr" presetSubtype="16" fill="hold" grpId="0" nodeType="withEffect">
                                  <p:stCondLst>
                                    <p:cond delay="0"/>
                                  </p:stCondLst>
                                  <p:childTnLst>
                                    <p:set>
                                      <p:cBhvr>
                                        <p:cTn id="42" dur="500" fill="hold">
                                          <p:stCondLst>
                                            <p:cond delay="0"/>
                                          </p:stCondLst>
                                        </p:cTn>
                                        <p:tgtEl>
                                          <p:spTgt spid="3">
                                            <p:txEl>
                                              <p:pRg st="11" end="11"/>
                                            </p:txEl>
                                          </p:spTgt>
                                        </p:tgtEl>
                                        <p:attrNameLst>
                                          <p:attrName>style.visibility</p:attrName>
                                        </p:attrNameLst>
                                      </p:cBhvr>
                                      <p:to>
                                        <p:strVal val="visible"/>
                                      </p:to>
                                    </p:set>
                                    <p:animEffect transition="in" filter="plus(in)">
                                      <p:cBhvr>
                                        <p:cTn id="43" dur="500"/>
                                        <p:tgtEl>
                                          <p:spTgt spid="3">
                                            <p:txEl>
                                              <p:pRg st="11" end="11"/>
                                            </p:txEl>
                                          </p:spTgt>
                                        </p:tgtEl>
                                      </p:cBhvr>
                                    </p:animEffect>
                                  </p:childTnLst>
                                </p:cTn>
                              </p:par>
                              <p:par>
                                <p:cTn id="44" presetID="13" presetClass="entr" presetSubtype="16" fill="hold" grpId="0" nodeType="withEffect">
                                  <p:stCondLst>
                                    <p:cond delay="0"/>
                                  </p:stCondLst>
                                  <p:childTnLst>
                                    <p:set>
                                      <p:cBhvr>
                                        <p:cTn id="45" dur="500" fill="hold">
                                          <p:stCondLst>
                                            <p:cond delay="0"/>
                                          </p:stCondLst>
                                        </p:cTn>
                                        <p:tgtEl>
                                          <p:spTgt spid="3">
                                            <p:txEl>
                                              <p:pRg st="12" end="12"/>
                                            </p:txEl>
                                          </p:spTgt>
                                        </p:tgtEl>
                                        <p:attrNameLst>
                                          <p:attrName>style.visibility</p:attrName>
                                        </p:attrNameLst>
                                      </p:cBhvr>
                                      <p:to>
                                        <p:strVal val="visible"/>
                                      </p:to>
                                    </p:set>
                                    <p:animEffect transition="in" filter="plus(in)">
                                      <p:cBhvr>
                                        <p:cTn id="46" dur="500"/>
                                        <p:tgtEl>
                                          <p:spTgt spid="3">
                                            <p:txEl>
                                              <p:pRg st="12" end="12"/>
                                            </p:txEl>
                                          </p:spTgt>
                                        </p:tgtEl>
                                      </p:cBhvr>
                                    </p:animEffect>
                                  </p:childTnLst>
                                </p:cTn>
                              </p:par>
                              <p:par>
                                <p:cTn id="47" presetID="13" presetClass="entr" presetSubtype="16" fill="hold" grpId="0" nodeType="withEffect">
                                  <p:stCondLst>
                                    <p:cond delay="0"/>
                                  </p:stCondLst>
                                  <p:childTnLst>
                                    <p:set>
                                      <p:cBhvr>
                                        <p:cTn id="48" dur="500" fill="hold">
                                          <p:stCondLst>
                                            <p:cond delay="0"/>
                                          </p:stCondLst>
                                        </p:cTn>
                                        <p:tgtEl>
                                          <p:spTgt spid="5"/>
                                        </p:tgtEl>
                                        <p:attrNameLst>
                                          <p:attrName>style.visibility</p:attrName>
                                        </p:attrNameLst>
                                      </p:cBhvr>
                                      <p:to>
                                        <p:strVal val="visible"/>
                                      </p:to>
                                    </p:set>
                                    <p:animEffect transition="in" filter="plus(in)">
                                      <p:cBhvr>
                                        <p:cTn id="49" dur="500"/>
                                        <p:tgtEl>
                                          <p:spTgt spid="5"/>
                                        </p:tgtEl>
                                      </p:cBhvr>
                                    </p:animEffect>
                                  </p:childTnLst>
                                </p:cTn>
                              </p:par>
                              <p:par>
                                <p:cTn id="50" presetID="13" presetClass="entr" presetSubtype="16" fill="hold" grpId="0" nodeType="withEffect">
                                  <p:stCondLst>
                                    <p:cond delay="0"/>
                                  </p:stCondLst>
                                  <p:childTnLst>
                                    <p:set>
                                      <p:cBhvr>
                                        <p:cTn id="51" dur="500" fill="hold">
                                          <p:stCondLst>
                                            <p:cond delay="0"/>
                                          </p:stCondLst>
                                        </p:cTn>
                                        <p:tgtEl>
                                          <p:spTgt spid="4"/>
                                        </p:tgtEl>
                                        <p:attrNameLst>
                                          <p:attrName>style.visibility</p:attrName>
                                        </p:attrNameLst>
                                      </p:cBhvr>
                                      <p:to>
                                        <p:strVal val="visible"/>
                                      </p:to>
                                    </p:set>
                                    <p:animEffect transition="in" filter="plus(in)">
                                      <p:cBhvr>
                                        <p:cTn id="52" dur="500"/>
                                        <p:tgtEl>
                                          <p:spTgt spid="4"/>
                                        </p:tgtEl>
                                      </p:cBhvr>
                                    </p:animEffect>
                                  </p:childTnLst>
                                </p:cTn>
                              </p:par>
                              <p:par>
                                <p:cTn id="53" presetID="13" presetClass="entr" presetSubtype="16" fill="hold" grpId="0" nodeType="withEffect">
                                  <p:stCondLst>
                                    <p:cond delay="0"/>
                                  </p:stCondLst>
                                  <p:childTnLst>
                                    <p:set>
                                      <p:cBhvr>
                                        <p:cTn id="54" dur="500" fill="hold">
                                          <p:stCondLst>
                                            <p:cond delay="0"/>
                                          </p:stCondLst>
                                        </p:cTn>
                                        <p:tgtEl>
                                          <p:spTgt spid="6"/>
                                        </p:tgtEl>
                                        <p:attrNameLst>
                                          <p:attrName>style.visibility</p:attrName>
                                        </p:attrNameLst>
                                      </p:cBhvr>
                                      <p:to>
                                        <p:strVal val="visible"/>
                                      </p:to>
                                    </p:set>
                                    <p:animEffect transition="in" filter="plus(in)">
                                      <p:cBhvr>
                                        <p:cTn id="5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p:bldP spid="5" grpId="0"/>
      <p:bldP spid="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559435"/>
            <a:ext cx="10515600" cy="762635"/>
          </a:xfrm>
        </p:spPr>
        <p:txBody>
          <a:bodyPr>
            <a:noAutofit/>
          </a:bodyPr>
          <a:lstStyle/>
          <a:p>
            <a:r>
              <a:rPr lang="zh-CN" altLang="en-US" sz="4800">
                <a:latin typeface="华文中宋" panose="02010600040101010101" charset="-122"/>
                <a:ea typeface="华文中宋" panose="02010600040101010101" charset="-122"/>
              </a:rPr>
              <a:t>给下列字词注音：</a:t>
            </a:r>
          </a:p>
        </p:txBody>
      </p:sp>
      <p:sp>
        <p:nvSpPr>
          <p:cNvPr id="3" name="内容占位符 2"/>
          <p:cNvSpPr>
            <a:spLocks noGrp="1"/>
          </p:cNvSpPr>
          <p:nvPr>
            <p:ph idx="1"/>
          </p:nvPr>
        </p:nvSpPr>
        <p:spPr>
          <a:xfrm>
            <a:off x="838200" y="2014855"/>
            <a:ext cx="10515600" cy="4162425"/>
          </a:xfrm>
          <a:ln>
            <a:solidFill>
              <a:schemeClr val="accent1"/>
            </a:solidFill>
          </a:ln>
        </p:spPr>
        <p:txBody>
          <a:bodyPr>
            <a:normAutofit/>
          </a:bodyPr>
          <a:lstStyle/>
          <a:p>
            <a:pPr marL="0" indent="0" fontAlgn="auto">
              <a:lnSpc>
                <a:spcPct val="120000"/>
              </a:lnSpc>
              <a:buNone/>
            </a:pPr>
            <a:r>
              <a:rPr lang="zh-CN" altLang="en-US" sz="4800">
                <a:solidFill>
                  <a:srgbClr val="C00000"/>
                </a:solidFill>
                <a:latin typeface="华文中宋" panose="02010600040101010101" charset="-122"/>
                <a:ea typeface="华文中宋" panose="02010600040101010101" charset="-122"/>
              </a:rPr>
              <a:t>躯(</a:t>
            </a:r>
            <a:r>
              <a:rPr lang="en-US" altLang="zh-CN" sz="4800">
                <a:solidFill>
                  <a:srgbClr val="C00000"/>
                </a:solidFill>
                <a:latin typeface="华文中宋" panose="02010600040101010101" charset="-122"/>
                <a:ea typeface="华文中宋" panose="02010600040101010101" charset="-122"/>
              </a:rPr>
              <a:t>    </a:t>
            </a:r>
            <a:r>
              <a:rPr lang="zh-CN" altLang="en-US" sz="4800">
                <a:solidFill>
                  <a:srgbClr val="C00000"/>
                </a:solidFill>
                <a:latin typeface="华文中宋" panose="02010600040101010101" charset="-122"/>
                <a:ea typeface="华文中宋" panose="02010600040101010101" charset="-122"/>
              </a:rPr>
              <a:t>)</a:t>
            </a:r>
            <a:r>
              <a:rPr lang="zh-CN" altLang="en-US" sz="4800">
                <a:latin typeface="华文中宋" panose="02010600040101010101" charset="-122"/>
                <a:ea typeface="华文中宋" panose="02010600040101010101" charset="-122"/>
              </a:rPr>
              <a:t>体</a:t>
            </a:r>
            <a:r>
              <a:rPr lang="en-US" altLang="zh-CN" sz="4800">
                <a:latin typeface="华文中宋" panose="02010600040101010101" charset="-122"/>
                <a:ea typeface="华文中宋" panose="02010600040101010101" charset="-122"/>
              </a:rPr>
              <a:t>      </a:t>
            </a:r>
            <a:r>
              <a:rPr lang="zh-CN" altLang="en-US" sz="4800">
                <a:latin typeface="华文中宋" panose="02010600040101010101" charset="-122"/>
                <a:ea typeface="华文中宋" panose="02010600040101010101" charset="-122"/>
              </a:rPr>
              <a:t>烧</a:t>
            </a:r>
            <a:r>
              <a:rPr lang="zh-CN" altLang="en-US" sz="4800">
                <a:solidFill>
                  <a:srgbClr val="C00000"/>
                </a:solidFill>
                <a:latin typeface="华文中宋" panose="02010600040101010101" charset="-122"/>
                <a:ea typeface="华文中宋" panose="02010600040101010101" charset="-122"/>
              </a:rPr>
              <a:t>沸(</a:t>
            </a:r>
            <a:r>
              <a:rPr lang="en-US" altLang="zh-CN" sz="4800">
                <a:solidFill>
                  <a:srgbClr val="C00000"/>
                </a:solidFill>
                <a:latin typeface="华文中宋" panose="02010600040101010101" charset="-122"/>
                <a:ea typeface="华文中宋" panose="02010600040101010101" charset="-122"/>
              </a:rPr>
              <a:t>    </a:t>
            </a:r>
            <a:r>
              <a:rPr lang="zh-CN" altLang="en-US" sz="4800">
                <a:solidFill>
                  <a:srgbClr val="C00000"/>
                </a:solidFill>
                <a:latin typeface="华文中宋" panose="02010600040101010101" charset="-122"/>
                <a:ea typeface="华文中宋" panose="02010600040101010101" charset="-122"/>
              </a:rPr>
              <a:t>)</a:t>
            </a:r>
            <a:r>
              <a:rPr lang="en-US" altLang="zh-CN" sz="4800">
                <a:solidFill>
                  <a:srgbClr val="C00000"/>
                </a:solidFill>
                <a:latin typeface="华文中宋" panose="02010600040101010101" charset="-122"/>
                <a:ea typeface="华文中宋" panose="02010600040101010101" charset="-122"/>
              </a:rPr>
              <a:t> </a:t>
            </a:r>
            <a:r>
              <a:rPr lang="en-US" altLang="zh-CN" sz="4800">
                <a:latin typeface="华文中宋" panose="02010600040101010101" charset="-122"/>
                <a:ea typeface="华文中宋" panose="02010600040101010101" charset="-122"/>
              </a:rPr>
              <a:t>        </a:t>
            </a:r>
            <a:r>
              <a:rPr lang="zh-CN" altLang="en-US" sz="4800">
                <a:solidFill>
                  <a:srgbClr val="C00000"/>
                </a:solidFill>
                <a:latin typeface="华文中宋" panose="02010600040101010101" charset="-122"/>
                <a:ea typeface="华文中宋" panose="02010600040101010101" charset="-122"/>
              </a:rPr>
              <a:t>捣(</a:t>
            </a:r>
            <a:r>
              <a:rPr lang="en-US" altLang="zh-CN" sz="4800">
                <a:solidFill>
                  <a:srgbClr val="C00000"/>
                </a:solidFill>
                <a:latin typeface="华文中宋" panose="02010600040101010101" charset="-122"/>
                <a:ea typeface="华文中宋" panose="02010600040101010101" charset="-122"/>
              </a:rPr>
              <a:t>     </a:t>
            </a:r>
            <a:r>
              <a:rPr lang="zh-CN" altLang="en-US" sz="4800">
                <a:solidFill>
                  <a:srgbClr val="C00000"/>
                </a:solidFill>
                <a:latin typeface="华文中宋" panose="02010600040101010101" charset="-122"/>
                <a:ea typeface="华文中宋" panose="02010600040101010101" charset="-122"/>
              </a:rPr>
              <a:t>)</a:t>
            </a:r>
            <a:r>
              <a:rPr lang="zh-CN" altLang="en-US" sz="4800">
                <a:latin typeface="华文中宋" panose="02010600040101010101" charset="-122"/>
                <a:ea typeface="华文中宋" panose="02010600040101010101" charset="-122"/>
              </a:rPr>
              <a:t>破</a:t>
            </a:r>
          </a:p>
          <a:p>
            <a:pPr marL="0" indent="0" fontAlgn="auto">
              <a:lnSpc>
                <a:spcPct val="120000"/>
              </a:lnSpc>
              <a:buNone/>
            </a:pPr>
            <a:r>
              <a:rPr lang="zh-CN" altLang="en-US" sz="4800">
                <a:latin typeface="华文中宋" panose="02010600040101010101" charset="-122"/>
                <a:ea typeface="华文中宋" panose="02010600040101010101" charset="-122"/>
              </a:rPr>
              <a:t>点</a:t>
            </a:r>
            <a:r>
              <a:rPr lang="zh-CN" altLang="en-US" sz="4800">
                <a:solidFill>
                  <a:srgbClr val="C00000"/>
                </a:solidFill>
                <a:latin typeface="华文中宋" panose="02010600040101010101" charset="-122"/>
                <a:ea typeface="华文中宋" panose="02010600040101010101" charset="-122"/>
              </a:rPr>
              <a:t>着(</a:t>
            </a:r>
            <a:r>
              <a:rPr lang="en-US" altLang="zh-CN" sz="4800">
                <a:solidFill>
                  <a:srgbClr val="C00000"/>
                </a:solidFill>
                <a:latin typeface="华文中宋" panose="02010600040101010101" charset="-122"/>
                <a:ea typeface="华文中宋" panose="02010600040101010101" charset="-122"/>
              </a:rPr>
              <a:t>       </a:t>
            </a:r>
            <a:r>
              <a:rPr lang="zh-CN" altLang="en-US" sz="4800">
                <a:solidFill>
                  <a:srgbClr val="C00000"/>
                </a:solidFill>
                <a:latin typeface="华文中宋" panose="02010600040101010101" charset="-122"/>
                <a:ea typeface="华文中宋" panose="02010600040101010101" charset="-122"/>
              </a:rPr>
              <a:t>)</a:t>
            </a:r>
            <a:r>
              <a:rPr lang="en-US" altLang="zh-CN" sz="4800">
                <a:solidFill>
                  <a:srgbClr val="C00000"/>
                </a:solidFill>
                <a:latin typeface="华文中宋" panose="02010600040101010101" charset="-122"/>
                <a:ea typeface="华文中宋" panose="02010600040101010101" charset="-122"/>
              </a:rPr>
              <a:t>  </a:t>
            </a:r>
            <a:r>
              <a:rPr lang="en-US" altLang="zh-CN" sz="4800">
                <a:latin typeface="华文中宋" panose="02010600040101010101" charset="-122"/>
                <a:ea typeface="华文中宋" panose="02010600040101010101" charset="-122"/>
              </a:rPr>
              <a:t>          </a:t>
            </a:r>
            <a:r>
              <a:rPr lang="zh-CN" altLang="en-US" sz="4800">
                <a:solidFill>
                  <a:srgbClr val="C00000"/>
                </a:solidFill>
                <a:latin typeface="华文中宋" panose="02010600040101010101" charset="-122"/>
                <a:ea typeface="华文中宋" panose="02010600040101010101" charset="-122"/>
              </a:rPr>
              <a:t>脂(</a:t>
            </a:r>
            <a:r>
              <a:rPr lang="en-US" altLang="zh-CN" sz="4800">
                <a:solidFill>
                  <a:srgbClr val="C00000"/>
                </a:solidFill>
                <a:latin typeface="华文中宋" panose="02010600040101010101" charset="-122"/>
                <a:ea typeface="华文中宋" panose="02010600040101010101" charset="-122"/>
              </a:rPr>
              <a:t>     </a:t>
            </a:r>
            <a:r>
              <a:rPr lang="zh-CN" altLang="en-US" sz="4800">
                <a:solidFill>
                  <a:srgbClr val="C00000"/>
                </a:solidFill>
                <a:latin typeface="华文中宋" panose="02010600040101010101" charset="-122"/>
                <a:ea typeface="华文中宋" panose="02010600040101010101" charset="-122"/>
              </a:rPr>
              <a:t>)膏(</a:t>
            </a:r>
            <a:r>
              <a:rPr lang="en-US" altLang="zh-CN" sz="4800">
                <a:solidFill>
                  <a:srgbClr val="C00000"/>
                </a:solidFill>
                <a:latin typeface="华文中宋" panose="02010600040101010101" charset="-122"/>
                <a:ea typeface="华文中宋" panose="02010600040101010101" charset="-122"/>
              </a:rPr>
              <a:t>     </a:t>
            </a:r>
            <a:r>
              <a:rPr lang="zh-CN" altLang="en-US" sz="4800">
                <a:solidFill>
                  <a:srgbClr val="C00000"/>
                </a:solidFill>
                <a:latin typeface="华文中宋" panose="02010600040101010101" charset="-122"/>
                <a:ea typeface="华文中宋" panose="02010600040101010101" charset="-122"/>
              </a:rPr>
              <a:t>)</a:t>
            </a:r>
            <a:endParaRPr lang="zh-CN" altLang="en-US" sz="4800">
              <a:latin typeface="华文中宋" panose="02010600040101010101" charset="-122"/>
              <a:ea typeface="华文中宋" panose="02010600040101010101" charset="-122"/>
            </a:endParaRPr>
          </a:p>
          <a:p>
            <a:pPr marL="0" indent="0" fontAlgn="auto">
              <a:lnSpc>
                <a:spcPct val="120000"/>
              </a:lnSpc>
              <a:buNone/>
            </a:pPr>
            <a:r>
              <a:rPr lang="zh-CN" altLang="en-US" sz="4800">
                <a:latin typeface="华文中宋" panose="02010600040101010101" charset="-122"/>
                <a:ea typeface="华文中宋" panose="02010600040101010101" charset="-122"/>
              </a:rPr>
              <a:t>慰</a:t>
            </a:r>
            <a:r>
              <a:rPr lang="zh-CN" altLang="en-US" sz="4800">
                <a:solidFill>
                  <a:srgbClr val="C00000"/>
                </a:solidFill>
                <a:latin typeface="华文中宋" panose="02010600040101010101" charset="-122"/>
                <a:ea typeface="华文中宋" panose="02010600040101010101" charset="-122"/>
              </a:rPr>
              <a:t>藉(</a:t>
            </a:r>
            <a:r>
              <a:rPr lang="en-US" altLang="zh-CN" sz="4800">
                <a:solidFill>
                  <a:srgbClr val="C00000"/>
                </a:solidFill>
                <a:latin typeface="华文中宋" panose="02010600040101010101" charset="-122"/>
                <a:ea typeface="华文中宋" panose="02010600040101010101" charset="-122"/>
              </a:rPr>
              <a:t>    </a:t>
            </a:r>
            <a:r>
              <a:rPr lang="zh-CN" altLang="en-US" sz="4800">
                <a:solidFill>
                  <a:srgbClr val="C00000"/>
                </a:solidFill>
                <a:latin typeface="华文中宋" panose="02010600040101010101" charset="-122"/>
                <a:ea typeface="华文中宋" panose="02010600040101010101" charset="-122"/>
              </a:rPr>
              <a:t>)</a:t>
            </a:r>
            <a:r>
              <a:rPr lang="en-US" altLang="zh-CN" sz="4800">
                <a:solidFill>
                  <a:srgbClr val="C00000"/>
                </a:solidFill>
                <a:latin typeface="华文中宋" panose="02010600040101010101" charset="-122"/>
                <a:ea typeface="华文中宋" panose="02010600040101010101" charset="-122"/>
              </a:rPr>
              <a:t> </a:t>
            </a:r>
            <a:r>
              <a:rPr lang="en-US" altLang="zh-CN" sz="4800">
                <a:latin typeface="华文中宋" panose="02010600040101010101" charset="-122"/>
                <a:ea typeface="华文中宋" panose="02010600040101010101" charset="-122"/>
              </a:rPr>
              <a:t>          </a:t>
            </a:r>
            <a:r>
              <a:rPr lang="zh-CN" altLang="en-US" sz="4800">
                <a:latin typeface="华文中宋" panose="02010600040101010101" charset="-122"/>
                <a:ea typeface="华文中宋" panose="02010600040101010101" charset="-122"/>
              </a:rPr>
              <a:t>耕</a:t>
            </a:r>
            <a:r>
              <a:rPr lang="zh-CN" altLang="en-US" sz="4800">
                <a:solidFill>
                  <a:srgbClr val="C00000"/>
                </a:solidFill>
                <a:latin typeface="华文中宋" panose="02010600040101010101" charset="-122"/>
                <a:ea typeface="华文中宋" panose="02010600040101010101" charset="-122"/>
              </a:rPr>
              <a:t>耘(</a:t>
            </a:r>
            <a:r>
              <a:rPr lang="en-US" altLang="zh-CN" sz="4800">
                <a:solidFill>
                  <a:srgbClr val="C00000"/>
                </a:solidFill>
                <a:latin typeface="华文中宋" panose="02010600040101010101" charset="-122"/>
                <a:ea typeface="华文中宋" panose="02010600040101010101" charset="-122"/>
              </a:rPr>
              <a:t>     </a:t>
            </a:r>
            <a:r>
              <a:rPr lang="zh-CN" altLang="en-US" sz="4800">
                <a:solidFill>
                  <a:srgbClr val="C00000"/>
                </a:solidFill>
                <a:latin typeface="华文中宋" panose="02010600040101010101" charset="-122"/>
                <a:ea typeface="华文中宋" panose="02010600040101010101" charset="-122"/>
              </a:rPr>
              <a:t>)</a:t>
            </a:r>
          </a:p>
        </p:txBody>
      </p:sp>
    </p:spTree>
    <p:custDataLst>
      <p:tags r:id="rId2"/>
    </p:custDataLst>
  </p:cSld>
  <p:clrMapOvr>
    <a:masterClrMapping/>
  </p:clrMapOvr>
  <p:transition spd="slow">
    <p:wipe/>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762635"/>
          </a:xfrm>
        </p:spPr>
        <p:txBody>
          <a:bodyPr>
            <a:normAutofit/>
          </a:bodyPr>
          <a:lstStyle/>
          <a:p>
            <a:r>
              <a:rPr lang="zh-CN" altLang="en-US" sz="4000">
                <a:latin typeface="华文中宋" panose="02010600040101010101" charset="-122"/>
                <a:ea typeface="华文中宋" panose="02010600040101010101" charset="-122"/>
                <a:sym typeface="+mn-ea"/>
              </a:rPr>
              <a:t>查字典，结合课文内容，解释下列词语:</a:t>
            </a:r>
          </a:p>
        </p:txBody>
      </p:sp>
      <p:sp>
        <p:nvSpPr>
          <p:cNvPr id="3" name="内容占位符 2"/>
          <p:cNvSpPr>
            <a:spLocks noGrp="1"/>
          </p:cNvSpPr>
          <p:nvPr>
            <p:ph idx="1"/>
          </p:nvPr>
        </p:nvSpPr>
        <p:spPr>
          <a:xfrm>
            <a:off x="838200" y="1347470"/>
            <a:ext cx="10515600" cy="4829810"/>
          </a:xfrm>
          <a:ln>
            <a:solidFill>
              <a:schemeClr val="accent1"/>
            </a:solidFill>
          </a:ln>
        </p:spPr>
        <p:txBody>
          <a:bodyPr>
            <a:normAutofit lnSpcReduction="10000"/>
          </a:bodyPr>
          <a:lstStyle/>
          <a:p>
            <a:pPr marL="0" indent="0" fontAlgn="auto">
              <a:lnSpc>
                <a:spcPct val="120000"/>
              </a:lnSpc>
              <a:buNone/>
            </a:pPr>
            <a:r>
              <a:rPr lang="en-US" altLang="zh-CN" sz="4000">
                <a:latin typeface="华文中宋" panose="02010600040101010101" charset="-122"/>
                <a:ea typeface="华文中宋" panose="02010600040101010101" charset="-122"/>
              </a:rPr>
              <a:t>1</a:t>
            </a:r>
            <a:r>
              <a:rPr lang="zh-CN" altLang="en-US" sz="4000">
                <a:latin typeface="华文中宋" panose="02010600040101010101" charset="-122"/>
                <a:ea typeface="华文中宋" panose="02010600040101010101" charset="-122"/>
              </a:rPr>
              <a:t>、脂膏：</a:t>
            </a:r>
          </a:p>
          <a:p>
            <a:pPr marL="0" indent="0" fontAlgn="auto">
              <a:lnSpc>
                <a:spcPct val="120000"/>
              </a:lnSpc>
              <a:buNone/>
            </a:pPr>
            <a:endParaRPr lang="zh-CN" altLang="en-US" sz="4000">
              <a:latin typeface="华文中宋" panose="02010600040101010101" charset="-122"/>
              <a:ea typeface="华文中宋" panose="02010600040101010101" charset="-122"/>
            </a:endParaRPr>
          </a:p>
          <a:p>
            <a:pPr marL="0" indent="0" fontAlgn="auto">
              <a:lnSpc>
                <a:spcPct val="120000"/>
              </a:lnSpc>
              <a:buNone/>
            </a:pPr>
            <a:r>
              <a:rPr lang="en-US" altLang="zh-CN" sz="4000">
                <a:latin typeface="华文中宋" panose="02010600040101010101" charset="-122"/>
                <a:ea typeface="华文中宋" panose="02010600040101010101" charset="-122"/>
              </a:rPr>
              <a:t>2</a:t>
            </a:r>
            <a:r>
              <a:rPr lang="zh-CN" altLang="en-US" sz="4000">
                <a:latin typeface="华文中宋" panose="02010600040101010101" charset="-122"/>
                <a:ea typeface="华文中宋" panose="02010600040101010101" charset="-122"/>
              </a:rPr>
              <a:t>、慰藉：</a:t>
            </a:r>
          </a:p>
          <a:p>
            <a:pPr marL="0" indent="0" fontAlgn="auto">
              <a:lnSpc>
                <a:spcPct val="120000"/>
              </a:lnSpc>
              <a:buNone/>
            </a:pPr>
            <a:r>
              <a:rPr lang="en-US" altLang="zh-CN" sz="4000">
                <a:latin typeface="华文中宋" panose="02010600040101010101" charset="-122"/>
                <a:ea typeface="华文中宋" panose="02010600040101010101" charset="-122"/>
              </a:rPr>
              <a:t>3</a:t>
            </a:r>
            <a:r>
              <a:rPr lang="zh-CN" altLang="en-US" sz="4000">
                <a:latin typeface="华文中宋" panose="02010600040101010101" charset="-122"/>
                <a:ea typeface="华文中宋" panose="02010600040101010101" charset="-122"/>
              </a:rPr>
              <a:t>、耕耘：</a:t>
            </a:r>
          </a:p>
        </p:txBody>
      </p:sp>
    </p:spTree>
    <p:custDataLst>
      <p:tags r:id="rId2"/>
    </p:custDataLst>
  </p:cSld>
  <p:clrMapOvr>
    <a:masterClrMapping/>
  </p:clrMapOvr>
  <p:transition spd="slow">
    <p:wedge/>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559435"/>
            <a:ext cx="10515600" cy="762635"/>
          </a:xfrm>
        </p:spPr>
        <p:txBody>
          <a:bodyPr>
            <a:noAutofit/>
          </a:bodyPr>
          <a:lstStyle/>
          <a:p>
            <a:r>
              <a:rPr lang="zh-CN" altLang="en-US" sz="4800">
                <a:latin typeface="华文中宋" panose="02010600040101010101" charset="-122"/>
                <a:ea typeface="华文中宋" panose="02010600040101010101" charset="-122"/>
              </a:rPr>
              <a:t>反复诵读，识记：</a:t>
            </a:r>
          </a:p>
        </p:txBody>
      </p:sp>
      <p:sp>
        <p:nvSpPr>
          <p:cNvPr id="3" name="内容占位符 2"/>
          <p:cNvSpPr>
            <a:spLocks noGrp="1"/>
          </p:cNvSpPr>
          <p:nvPr>
            <p:ph idx="1"/>
          </p:nvPr>
        </p:nvSpPr>
        <p:spPr>
          <a:xfrm>
            <a:off x="838200" y="2014855"/>
            <a:ext cx="10515600" cy="4162425"/>
          </a:xfrm>
          <a:ln>
            <a:solidFill>
              <a:schemeClr val="accent1"/>
            </a:solidFill>
          </a:ln>
        </p:spPr>
        <p:txBody>
          <a:bodyPr>
            <a:normAutofit/>
          </a:bodyPr>
          <a:lstStyle/>
          <a:p>
            <a:pPr marL="0" indent="0" fontAlgn="auto">
              <a:lnSpc>
                <a:spcPct val="120000"/>
              </a:lnSpc>
              <a:buNone/>
            </a:pPr>
            <a:r>
              <a:rPr lang="zh-CN" altLang="en-US" sz="4800">
                <a:solidFill>
                  <a:srgbClr val="C00000"/>
                </a:solidFill>
                <a:latin typeface="华文中宋" panose="02010600040101010101" charset="-122"/>
                <a:ea typeface="华文中宋" panose="02010600040101010101" charset="-122"/>
              </a:rPr>
              <a:t>躯(q</a:t>
            </a:r>
            <a:r>
              <a:rPr lang="en-US" altLang="zh-CN" sz="4800">
                <a:solidFill>
                  <a:srgbClr val="C00000"/>
                </a:solidFill>
                <a:latin typeface="华文中宋" panose="02010600040101010101" charset="-122"/>
                <a:ea typeface="华文中宋" panose="02010600040101010101" charset="-122"/>
              </a:rPr>
              <a:t>ū</a:t>
            </a:r>
            <a:r>
              <a:rPr lang="zh-CN" altLang="en-US" sz="4800">
                <a:solidFill>
                  <a:srgbClr val="C00000"/>
                </a:solidFill>
                <a:latin typeface="华文中宋" panose="02010600040101010101" charset="-122"/>
                <a:ea typeface="华文中宋" panose="02010600040101010101" charset="-122"/>
              </a:rPr>
              <a:t>)</a:t>
            </a:r>
            <a:r>
              <a:rPr lang="zh-CN" altLang="en-US" sz="4800">
                <a:latin typeface="华文中宋" panose="02010600040101010101" charset="-122"/>
                <a:ea typeface="华文中宋" panose="02010600040101010101" charset="-122"/>
              </a:rPr>
              <a:t>体</a:t>
            </a:r>
            <a:r>
              <a:rPr lang="en-US" altLang="zh-CN" sz="4800">
                <a:latin typeface="华文中宋" panose="02010600040101010101" charset="-122"/>
                <a:ea typeface="华文中宋" panose="02010600040101010101" charset="-122"/>
              </a:rPr>
              <a:t>      </a:t>
            </a:r>
            <a:r>
              <a:rPr lang="zh-CN" altLang="en-US" sz="4800">
                <a:latin typeface="华文中宋" panose="02010600040101010101" charset="-122"/>
                <a:ea typeface="华文中宋" panose="02010600040101010101" charset="-122"/>
              </a:rPr>
              <a:t>烧</a:t>
            </a:r>
            <a:r>
              <a:rPr lang="zh-CN" altLang="en-US" sz="4800">
                <a:solidFill>
                  <a:srgbClr val="C00000"/>
                </a:solidFill>
                <a:latin typeface="华文中宋" panose="02010600040101010101" charset="-122"/>
                <a:ea typeface="华文中宋" panose="02010600040101010101" charset="-122"/>
              </a:rPr>
              <a:t>沸(f</a:t>
            </a:r>
            <a:r>
              <a:rPr lang="en-US" altLang="zh-CN" sz="4800">
                <a:solidFill>
                  <a:srgbClr val="C00000"/>
                </a:solidFill>
                <a:latin typeface="华文中宋" panose="02010600040101010101" charset="-122"/>
                <a:ea typeface="华文中宋" panose="02010600040101010101" charset="-122"/>
              </a:rPr>
              <a:t>èi</a:t>
            </a:r>
            <a:r>
              <a:rPr lang="zh-CN" altLang="en-US" sz="4800">
                <a:solidFill>
                  <a:srgbClr val="C00000"/>
                </a:solidFill>
                <a:latin typeface="华文中宋" panose="02010600040101010101" charset="-122"/>
                <a:ea typeface="华文中宋" panose="02010600040101010101" charset="-122"/>
              </a:rPr>
              <a:t>)</a:t>
            </a:r>
            <a:r>
              <a:rPr lang="en-US" altLang="zh-CN" sz="4800">
                <a:solidFill>
                  <a:srgbClr val="C00000"/>
                </a:solidFill>
                <a:latin typeface="华文中宋" panose="02010600040101010101" charset="-122"/>
                <a:ea typeface="华文中宋" panose="02010600040101010101" charset="-122"/>
              </a:rPr>
              <a:t> </a:t>
            </a:r>
            <a:r>
              <a:rPr lang="en-US" altLang="zh-CN" sz="4800">
                <a:latin typeface="华文中宋" panose="02010600040101010101" charset="-122"/>
                <a:ea typeface="华文中宋" panose="02010600040101010101" charset="-122"/>
              </a:rPr>
              <a:t>        </a:t>
            </a:r>
            <a:r>
              <a:rPr lang="zh-CN" altLang="en-US" sz="4800">
                <a:solidFill>
                  <a:srgbClr val="C00000"/>
                </a:solidFill>
                <a:latin typeface="华文中宋" panose="02010600040101010101" charset="-122"/>
                <a:ea typeface="华文中宋" panose="02010600040101010101" charset="-122"/>
              </a:rPr>
              <a:t>捣(</a:t>
            </a:r>
            <a:r>
              <a:rPr lang="en-US" altLang="zh-CN" sz="4800">
                <a:solidFill>
                  <a:srgbClr val="C00000"/>
                </a:solidFill>
                <a:latin typeface="华文中宋" panose="02010600040101010101" charset="-122"/>
                <a:ea typeface="华文中宋" panose="02010600040101010101" charset="-122"/>
              </a:rPr>
              <a:t>dǎo</a:t>
            </a:r>
            <a:r>
              <a:rPr lang="zh-CN" altLang="en-US" sz="4800">
                <a:solidFill>
                  <a:srgbClr val="C00000"/>
                </a:solidFill>
                <a:latin typeface="华文中宋" panose="02010600040101010101" charset="-122"/>
                <a:ea typeface="华文中宋" panose="02010600040101010101" charset="-122"/>
              </a:rPr>
              <a:t>)</a:t>
            </a:r>
            <a:r>
              <a:rPr lang="zh-CN" altLang="en-US" sz="4800">
                <a:latin typeface="华文中宋" panose="02010600040101010101" charset="-122"/>
                <a:ea typeface="华文中宋" panose="02010600040101010101" charset="-122"/>
              </a:rPr>
              <a:t>破</a:t>
            </a:r>
          </a:p>
          <a:p>
            <a:pPr marL="0" indent="0" fontAlgn="auto">
              <a:lnSpc>
                <a:spcPct val="120000"/>
              </a:lnSpc>
              <a:buNone/>
            </a:pPr>
            <a:r>
              <a:rPr lang="zh-CN" altLang="en-US" sz="4800">
                <a:latin typeface="华文中宋" panose="02010600040101010101" charset="-122"/>
                <a:ea typeface="华文中宋" panose="02010600040101010101" charset="-122"/>
              </a:rPr>
              <a:t>点</a:t>
            </a:r>
            <a:r>
              <a:rPr lang="zh-CN" altLang="en-US" sz="4800">
                <a:solidFill>
                  <a:srgbClr val="C00000"/>
                </a:solidFill>
                <a:latin typeface="华文中宋" panose="02010600040101010101" charset="-122"/>
                <a:ea typeface="华文中宋" panose="02010600040101010101" charset="-122"/>
              </a:rPr>
              <a:t>着(zh</a:t>
            </a:r>
            <a:r>
              <a:rPr lang="en-US" altLang="zh-CN" sz="4800">
                <a:solidFill>
                  <a:srgbClr val="C00000"/>
                </a:solidFill>
                <a:latin typeface="华文中宋" panose="02010600040101010101" charset="-122"/>
                <a:ea typeface="华文中宋" panose="02010600040101010101" charset="-122"/>
              </a:rPr>
              <a:t>á</a:t>
            </a:r>
            <a:r>
              <a:rPr lang="zh-CN" altLang="en-US" sz="4800">
                <a:solidFill>
                  <a:srgbClr val="C00000"/>
                </a:solidFill>
                <a:latin typeface="华文中宋" panose="02010600040101010101" charset="-122"/>
                <a:ea typeface="华文中宋" panose="02010600040101010101" charset="-122"/>
              </a:rPr>
              <a:t>o)</a:t>
            </a:r>
            <a:r>
              <a:rPr lang="en-US" altLang="zh-CN" sz="4800">
                <a:solidFill>
                  <a:srgbClr val="C00000"/>
                </a:solidFill>
                <a:latin typeface="华文中宋" panose="02010600040101010101" charset="-122"/>
                <a:ea typeface="华文中宋" panose="02010600040101010101" charset="-122"/>
              </a:rPr>
              <a:t>  </a:t>
            </a:r>
            <a:r>
              <a:rPr lang="en-US" altLang="zh-CN" sz="4800">
                <a:latin typeface="华文中宋" panose="02010600040101010101" charset="-122"/>
                <a:ea typeface="华文中宋" panose="02010600040101010101" charset="-122"/>
              </a:rPr>
              <a:t>          </a:t>
            </a:r>
            <a:r>
              <a:rPr lang="zh-CN" altLang="en-US" sz="4800">
                <a:solidFill>
                  <a:srgbClr val="C00000"/>
                </a:solidFill>
                <a:latin typeface="华文中宋" panose="02010600040101010101" charset="-122"/>
                <a:ea typeface="华文中宋" panose="02010600040101010101" charset="-122"/>
              </a:rPr>
              <a:t>脂(zh</a:t>
            </a:r>
            <a:r>
              <a:rPr lang="en-US" altLang="zh-CN" sz="4800">
                <a:solidFill>
                  <a:srgbClr val="C00000"/>
                </a:solidFill>
                <a:latin typeface="华文中宋" panose="02010600040101010101" charset="-122"/>
                <a:ea typeface="华文中宋" panose="02010600040101010101" charset="-122"/>
              </a:rPr>
              <a:t>ī</a:t>
            </a:r>
            <a:r>
              <a:rPr lang="zh-CN" altLang="en-US" sz="4800">
                <a:solidFill>
                  <a:srgbClr val="C00000"/>
                </a:solidFill>
                <a:latin typeface="华文中宋" panose="02010600040101010101" charset="-122"/>
                <a:ea typeface="华文中宋" panose="02010600040101010101" charset="-122"/>
              </a:rPr>
              <a:t>)膏(g</a:t>
            </a:r>
            <a:r>
              <a:rPr lang="en-US" altLang="zh-CN" sz="4800">
                <a:solidFill>
                  <a:srgbClr val="C00000"/>
                </a:solidFill>
                <a:latin typeface="华文中宋" panose="02010600040101010101" charset="-122"/>
                <a:ea typeface="华文中宋" panose="02010600040101010101" charset="-122"/>
              </a:rPr>
              <a:t>ā</a:t>
            </a:r>
            <a:r>
              <a:rPr lang="zh-CN" altLang="en-US" sz="4800">
                <a:solidFill>
                  <a:srgbClr val="C00000"/>
                </a:solidFill>
                <a:latin typeface="华文中宋" panose="02010600040101010101" charset="-122"/>
                <a:ea typeface="华文中宋" panose="02010600040101010101" charset="-122"/>
              </a:rPr>
              <a:t>o)</a:t>
            </a:r>
            <a:endParaRPr lang="zh-CN" altLang="en-US" sz="4800">
              <a:latin typeface="华文中宋" panose="02010600040101010101" charset="-122"/>
              <a:ea typeface="华文中宋" panose="02010600040101010101" charset="-122"/>
            </a:endParaRPr>
          </a:p>
          <a:p>
            <a:pPr marL="0" indent="0" fontAlgn="auto">
              <a:lnSpc>
                <a:spcPct val="120000"/>
              </a:lnSpc>
              <a:buNone/>
            </a:pPr>
            <a:r>
              <a:rPr lang="zh-CN" altLang="en-US" sz="4800">
                <a:latin typeface="华文中宋" panose="02010600040101010101" charset="-122"/>
                <a:ea typeface="华文中宋" panose="02010600040101010101" charset="-122"/>
              </a:rPr>
              <a:t>慰</a:t>
            </a:r>
            <a:r>
              <a:rPr lang="zh-CN" altLang="en-US" sz="4800">
                <a:solidFill>
                  <a:srgbClr val="C00000"/>
                </a:solidFill>
                <a:latin typeface="华文中宋" panose="02010600040101010101" charset="-122"/>
                <a:ea typeface="华文中宋" panose="02010600040101010101" charset="-122"/>
              </a:rPr>
              <a:t>藉(j</a:t>
            </a:r>
            <a:r>
              <a:rPr lang="en-US" altLang="zh-CN" sz="4800">
                <a:solidFill>
                  <a:srgbClr val="C00000"/>
                </a:solidFill>
                <a:latin typeface="华文中宋" panose="02010600040101010101" charset="-122"/>
                <a:ea typeface="华文中宋" panose="02010600040101010101" charset="-122"/>
              </a:rPr>
              <a:t>iè</a:t>
            </a:r>
            <a:r>
              <a:rPr lang="zh-CN" altLang="en-US" sz="4800">
                <a:solidFill>
                  <a:srgbClr val="C00000"/>
                </a:solidFill>
                <a:latin typeface="华文中宋" panose="02010600040101010101" charset="-122"/>
                <a:ea typeface="华文中宋" panose="02010600040101010101" charset="-122"/>
              </a:rPr>
              <a:t>)</a:t>
            </a:r>
            <a:r>
              <a:rPr lang="en-US" altLang="zh-CN" sz="4800">
                <a:solidFill>
                  <a:srgbClr val="C00000"/>
                </a:solidFill>
                <a:latin typeface="华文中宋" panose="02010600040101010101" charset="-122"/>
                <a:ea typeface="华文中宋" panose="02010600040101010101" charset="-122"/>
              </a:rPr>
              <a:t> </a:t>
            </a:r>
            <a:r>
              <a:rPr lang="en-US" altLang="zh-CN" sz="4800">
                <a:latin typeface="华文中宋" panose="02010600040101010101" charset="-122"/>
                <a:ea typeface="华文中宋" panose="02010600040101010101" charset="-122"/>
              </a:rPr>
              <a:t>          </a:t>
            </a:r>
            <a:r>
              <a:rPr lang="zh-CN" altLang="en-US" sz="4800">
                <a:latin typeface="华文中宋" panose="02010600040101010101" charset="-122"/>
                <a:ea typeface="华文中宋" panose="02010600040101010101" charset="-122"/>
              </a:rPr>
              <a:t>耕</a:t>
            </a:r>
            <a:r>
              <a:rPr lang="zh-CN" altLang="en-US" sz="4800">
                <a:solidFill>
                  <a:srgbClr val="C00000"/>
                </a:solidFill>
                <a:latin typeface="华文中宋" panose="02010600040101010101" charset="-122"/>
                <a:ea typeface="华文中宋" panose="02010600040101010101" charset="-122"/>
              </a:rPr>
              <a:t>耘(y</a:t>
            </a:r>
            <a:r>
              <a:rPr lang="en-US" altLang="zh-CN" sz="4800">
                <a:solidFill>
                  <a:srgbClr val="C00000"/>
                </a:solidFill>
                <a:latin typeface="华文中宋" panose="02010600040101010101" charset="-122"/>
                <a:ea typeface="华文中宋" panose="02010600040101010101" charset="-122"/>
              </a:rPr>
              <a:t>ú</a:t>
            </a:r>
            <a:r>
              <a:rPr lang="zh-CN" altLang="en-US" sz="4800">
                <a:solidFill>
                  <a:srgbClr val="C00000"/>
                </a:solidFill>
                <a:latin typeface="华文中宋" panose="02010600040101010101" charset="-122"/>
                <a:ea typeface="华文中宋" panose="02010600040101010101" charset="-122"/>
              </a:rPr>
              <a:t>n)</a:t>
            </a:r>
          </a:p>
        </p:txBody>
      </p:sp>
    </p:spTree>
    <p:custDataLst>
      <p:tags r:id="rId2"/>
    </p:custDataLst>
  </p:cSld>
  <p:clrMapOvr>
    <a:masterClrMapping/>
  </p:clrMapOvr>
  <p:transition spd="med">
    <p:newsflash/>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38200" y="1347470"/>
            <a:ext cx="10515600" cy="4829810"/>
          </a:xfrm>
          <a:ln>
            <a:solidFill>
              <a:schemeClr val="accent1"/>
            </a:solidFill>
          </a:ln>
        </p:spPr>
        <p:txBody>
          <a:bodyPr>
            <a:normAutofit lnSpcReduction="10000"/>
          </a:bodyPr>
          <a:lstStyle/>
          <a:p>
            <a:pPr marL="0" indent="0" fontAlgn="auto">
              <a:lnSpc>
                <a:spcPct val="120000"/>
              </a:lnSpc>
              <a:buNone/>
            </a:pPr>
            <a:r>
              <a:rPr lang="en-US" altLang="zh-CN" sz="4000">
                <a:latin typeface="华文中宋" panose="02010600040101010101" charset="-122"/>
                <a:ea typeface="华文中宋" panose="02010600040101010101" charset="-122"/>
              </a:rPr>
              <a:t>1</a:t>
            </a:r>
            <a:r>
              <a:rPr lang="zh-CN" altLang="en-US" sz="4000">
                <a:latin typeface="华文中宋" panose="02010600040101010101" charset="-122"/>
                <a:ea typeface="华文中宋" panose="02010600040101010101" charset="-122"/>
              </a:rPr>
              <a:t>、脂膏：脂肪；比喻劳动人民的血汗。青:油脂。</a:t>
            </a:r>
          </a:p>
          <a:p>
            <a:pPr marL="0" indent="0" fontAlgn="auto">
              <a:lnSpc>
                <a:spcPct val="120000"/>
              </a:lnSpc>
              <a:buNone/>
            </a:pPr>
            <a:r>
              <a:rPr lang="en-US" altLang="zh-CN" sz="4000">
                <a:latin typeface="华文中宋" panose="02010600040101010101" charset="-122"/>
                <a:ea typeface="华文中宋" panose="02010600040101010101" charset="-122"/>
              </a:rPr>
              <a:t>2</a:t>
            </a:r>
            <a:r>
              <a:rPr lang="zh-CN" altLang="en-US" sz="4000">
                <a:latin typeface="华文中宋" panose="02010600040101010101" charset="-122"/>
                <a:ea typeface="华文中宋" panose="02010600040101010101" charset="-122"/>
              </a:rPr>
              <a:t>、慰藉：安慰。</a:t>
            </a:r>
          </a:p>
          <a:p>
            <a:pPr marL="0" indent="0" fontAlgn="auto">
              <a:lnSpc>
                <a:spcPct val="120000"/>
              </a:lnSpc>
              <a:buNone/>
            </a:pPr>
            <a:r>
              <a:rPr lang="en-US" altLang="zh-CN" sz="4000">
                <a:latin typeface="华文中宋" panose="02010600040101010101" charset="-122"/>
                <a:ea typeface="华文中宋" panose="02010600040101010101" charset="-122"/>
              </a:rPr>
              <a:t>3</a:t>
            </a:r>
            <a:r>
              <a:rPr lang="zh-CN" altLang="en-US" sz="4000">
                <a:latin typeface="华文中宋" panose="02010600040101010101" charset="-122"/>
                <a:ea typeface="华文中宋" panose="02010600040101010101" charset="-122"/>
              </a:rPr>
              <a:t>、耕耘：耕地与除草。泛指田间芳作。也比喻其他方面的辛勤劳动。</a:t>
            </a:r>
          </a:p>
        </p:txBody>
      </p:sp>
      <p:sp>
        <p:nvSpPr>
          <p:cNvPr id="4" name="标题 3"/>
          <p:cNvSpPr>
            <a:spLocks noGrp="1"/>
          </p:cNvSpPr>
          <p:nvPr>
            <p:ph type="title"/>
          </p:nvPr>
        </p:nvSpPr>
        <p:spPr/>
        <p:txBody>
          <a:bodyPr/>
          <a:lstStyle/>
          <a:p>
            <a:endParaRPr lang="zh-CN" altLang="en-US"/>
          </a:p>
        </p:txBody>
      </p:sp>
    </p:spTree>
    <p:custDataLst>
      <p:tags r:id="rId2"/>
    </p:custDataLst>
  </p:cSld>
  <p:clrMapOvr>
    <a:masterClrMapping/>
  </p:clrMapOvr>
  <p:transition spd="slow">
    <p:wheel spokes="8"/>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762635"/>
          </a:xfrm>
        </p:spPr>
        <p:txBody>
          <a:bodyPr>
            <a:noAutofit/>
          </a:bodyPr>
          <a:lstStyle/>
          <a:p>
            <a:pPr algn="ctr"/>
            <a:r>
              <a:rPr lang="zh-CN" altLang="en-US" sz="6000" b="1">
                <a:latin typeface="华文中宋" panose="02010600040101010101" charset="-122"/>
                <a:ea typeface="华文中宋" panose="02010600040101010101" charset="-122"/>
              </a:rPr>
              <a:t>文本探究</a:t>
            </a:r>
          </a:p>
        </p:txBody>
      </p:sp>
      <p:sp>
        <p:nvSpPr>
          <p:cNvPr id="3" name="内容占位符 2"/>
          <p:cNvSpPr>
            <a:spLocks noGrp="1"/>
          </p:cNvSpPr>
          <p:nvPr>
            <p:ph idx="1"/>
          </p:nvPr>
        </p:nvSpPr>
        <p:spPr>
          <a:xfrm>
            <a:off x="6390005" y="1455420"/>
            <a:ext cx="5550535" cy="5023485"/>
          </a:xfrm>
          <a:ln>
            <a:solidFill>
              <a:schemeClr val="accent1"/>
            </a:solidFill>
          </a:ln>
        </p:spPr>
        <p:txBody>
          <a:bodyPr>
            <a:noAutofit/>
          </a:bodyPr>
          <a:lstStyle/>
          <a:p>
            <a:pPr marL="0" indent="0" fontAlgn="auto">
              <a:lnSpc>
                <a:spcPct val="120000"/>
              </a:lnSpc>
              <a:buNone/>
            </a:pPr>
            <a:r>
              <a:rPr lang="en-US" altLang="zh-CN" sz="3500">
                <a:latin typeface="华文中宋" panose="02010600040101010101" charset="-122"/>
                <a:ea typeface="华文中宋" panose="02010600040101010101" charset="-122"/>
              </a:rPr>
              <a:t>      </a:t>
            </a:r>
            <a:r>
              <a:rPr lang="zh-CN" altLang="en-US" sz="3500">
                <a:latin typeface="华文中宋" panose="02010600040101010101" charset="-122"/>
                <a:ea typeface="华文中宋" panose="02010600040101010101" charset="-122"/>
              </a:rPr>
              <a:t>题目名为《红烛》，可以看出这是一首什么题材的诗歌？</a:t>
            </a:r>
          </a:p>
          <a:p>
            <a:pPr marL="0" indent="0" fontAlgn="auto">
              <a:lnSpc>
                <a:spcPct val="120000"/>
              </a:lnSpc>
              <a:buNone/>
            </a:pPr>
            <a:endParaRPr lang="zh-CN" altLang="en-US" sz="900">
              <a:latin typeface="华文中宋" panose="02010600040101010101" charset="-122"/>
              <a:ea typeface="华文中宋" panose="02010600040101010101" charset="-122"/>
            </a:endParaRPr>
          </a:p>
          <a:p>
            <a:pPr marL="0" indent="0" fontAlgn="auto">
              <a:lnSpc>
                <a:spcPct val="120000"/>
              </a:lnSpc>
              <a:buNone/>
            </a:pPr>
            <a:r>
              <a:rPr lang="zh-CN" altLang="en-US" sz="3500">
                <a:solidFill>
                  <a:srgbClr val="C00000"/>
                </a:solidFill>
                <a:latin typeface="华文新魏" panose="02010800040101010101" charset="-122"/>
                <a:ea typeface="华文新魏" panose="02010800040101010101" charset="-122"/>
              </a:rPr>
              <a:t>明确：红烛，红色的蜡烛，多用于喜庆，如寿星像前，洞房内。可以看出这是一首咏物诗。</a:t>
            </a:r>
          </a:p>
        </p:txBody>
      </p:sp>
      <p:pic>
        <p:nvPicPr>
          <p:cNvPr id="104" name="图片 103"/>
          <p:cNvPicPr/>
          <p:nvPr/>
        </p:nvPicPr>
        <p:blipFill>
          <a:blip r:embed="rId2"/>
          <a:stretch>
            <a:fillRect/>
          </a:stretch>
        </p:blipFill>
        <p:spPr>
          <a:xfrm>
            <a:off x="383540" y="1890395"/>
            <a:ext cx="5655310" cy="4153535"/>
          </a:xfrm>
          <a:prstGeom prst="rect">
            <a:avLst/>
          </a:prstGeom>
          <a:noFill/>
          <a:ln w="9525">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wheel(1)">
                                      <p:cBhvr>
                                        <p:cTn id="7" dur="2000"/>
                                        <p:tgtEl>
                                          <p:spTgt spid="10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762635"/>
          </a:xfrm>
        </p:spPr>
        <p:txBody>
          <a:bodyPr/>
          <a:lstStyle/>
          <a:p>
            <a:r>
              <a:rPr lang="zh-CN" altLang="en-US" sz="3200">
                <a:latin typeface="华文中宋" panose="02010600040101010101" charset="-122"/>
                <a:ea typeface="华文中宋" panose="02010600040101010101" charset="-122"/>
              </a:rPr>
              <a:t>从所咏之物开始：</a:t>
            </a:r>
          </a:p>
        </p:txBody>
      </p:sp>
      <p:sp>
        <p:nvSpPr>
          <p:cNvPr id="3" name="内容占位符 2"/>
          <p:cNvSpPr>
            <a:spLocks noGrp="1"/>
          </p:cNvSpPr>
          <p:nvPr>
            <p:ph idx="1"/>
          </p:nvPr>
        </p:nvSpPr>
        <p:spPr>
          <a:xfrm>
            <a:off x="622300" y="1433830"/>
            <a:ext cx="10515600" cy="4894580"/>
          </a:xfrm>
        </p:spPr>
        <p:txBody>
          <a:bodyPr/>
          <a:lstStyle/>
          <a:p>
            <a:pPr marL="0" indent="0" fontAlgn="auto">
              <a:lnSpc>
                <a:spcPct val="120000"/>
              </a:lnSpc>
              <a:buNone/>
            </a:pPr>
            <a:r>
              <a:rPr lang="en-US" altLang="zh-CN" sz="3200">
                <a:latin typeface="华文中宋" panose="02010600040101010101" charset="-122"/>
                <a:ea typeface="华文中宋" panose="02010600040101010101" charset="-122"/>
              </a:rPr>
              <a:t>1</a:t>
            </a:r>
            <a:r>
              <a:rPr lang="zh-CN" altLang="en-US" sz="3200">
                <a:latin typeface="华文中宋" panose="02010600040101010101" charset="-122"/>
                <a:ea typeface="华文中宋" panose="02010600040101010101" charset="-122"/>
              </a:rPr>
              <a:t>、在诗人笔下，</a:t>
            </a:r>
            <a:r>
              <a:rPr lang="en-US" altLang="zh-CN" sz="3200">
                <a:latin typeface="华文中宋" panose="02010600040101010101" charset="-122"/>
                <a:ea typeface="华文中宋" panose="02010600040101010101" charset="-122"/>
              </a:rPr>
              <a:t>“</a:t>
            </a:r>
            <a:r>
              <a:rPr lang="zh-CN" altLang="en-US" sz="3200">
                <a:latin typeface="华文中宋" panose="02010600040101010101" charset="-122"/>
                <a:ea typeface="华文中宋" panose="02010600040101010101" charset="-122"/>
              </a:rPr>
              <a:t>红烛</a:t>
            </a:r>
            <a:r>
              <a:rPr lang="en-US" altLang="zh-CN" sz="3200">
                <a:latin typeface="华文中宋" panose="02010600040101010101" charset="-122"/>
                <a:ea typeface="华文中宋" panose="02010600040101010101" charset="-122"/>
              </a:rPr>
              <a:t>”</a:t>
            </a:r>
            <a:r>
              <a:rPr lang="zh-CN" altLang="en-US" sz="3200">
                <a:latin typeface="华文中宋" panose="02010600040101010101" charset="-122"/>
                <a:ea typeface="华文中宋" panose="02010600040101010101" charset="-122"/>
              </a:rPr>
              <a:t>有哪些特点？</a:t>
            </a:r>
          </a:p>
          <a:p>
            <a:pPr marL="0" indent="0" fontAlgn="auto">
              <a:lnSpc>
                <a:spcPct val="120000"/>
              </a:lnSpc>
              <a:buNone/>
            </a:pPr>
            <a:endParaRPr lang="zh-CN" altLang="en-US" sz="3200">
              <a:latin typeface="华文中宋" panose="02010600040101010101" charset="-122"/>
              <a:ea typeface="华文中宋" panose="02010600040101010101" charset="-122"/>
            </a:endParaRPr>
          </a:p>
          <a:p>
            <a:pPr marL="0" indent="0" fontAlgn="auto">
              <a:lnSpc>
                <a:spcPct val="120000"/>
              </a:lnSpc>
              <a:buNone/>
            </a:pPr>
            <a:r>
              <a:rPr lang="zh-CN" altLang="en-US" sz="32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明确：</a:t>
            </a:r>
          </a:p>
          <a:p>
            <a:pPr marL="0" indent="0" fontAlgn="auto">
              <a:lnSpc>
                <a:spcPct val="120000"/>
              </a:lnSpc>
              <a:buNone/>
            </a:pPr>
            <a:r>
              <a:rPr lang="zh-CN" altLang="en-US" sz="32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a:t>
            </a:r>
            <a:r>
              <a:rPr lang="en-US" altLang="zh-CN" sz="32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1</a:t>
            </a:r>
            <a:r>
              <a:rPr lang="zh-CN" altLang="en-US" sz="32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）颜色：红</a:t>
            </a:r>
          </a:p>
          <a:p>
            <a:pPr marL="0" indent="0" fontAlgn="auto">
              <a:lnSpc>
                <a:spcPct val="120000"/>
              </a:lnSpc>
              <a:buNone/>
            </a:pPr>
            <a:r>
              <a:rPr lang="zh-CN" altLang="en-US" sz="32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a:t>
            </a:r>
            <a:r>
              <a:rPr lang="en-US" altLang="zh-CN" sz="32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2</a:t>
            </a:r>
            <a:r>
              <a:rPr lang="zh-CN" altLang="en-US" sz="32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）品质：毁灭自己、奉献自己</a:t>
            </a:r>
          </a:p>
        </p:txBody>
      </p:sp>
      <p:pic>
        <p:nvPicPr>
          <p:cNvPr id="102" name="图片 101"/>
          <p:cNvPicPr/>
          <p:nvPr/>
        </p:nvPicPr>
        <p:blipFill>
          <a:blip r:embed="rId2"/>
          <a:stretch>
            <a:fillRect/>
          </a:stretch>
        </p:blipFill>
        <p:spPr>
          <a:xfrm>
            <a:off x="8140065" y="796290"/>
            <a:ext cx="3823335" cy="5445760"/>
          </a:xfrm>
          <a:prstGeom prst="rect">
            <a:avLst/>
          </a:prstGeom>
          <a:noFill/>
          <a:ln w="9525">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5" presetClass="entr" presetSubtype="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fade">
                                      <p:cBhvr>
                                        <p:cTn id="7" dur="2000"/>
                                        <p:tgtEl>
                                          <p:spTgt spid="102"/>
                                        </p:tgtEl>
                                      </p:cBhvr>
                                    </p:animEffect>
                                    <p:anim calcmode="lin" valueType="num">
                                      <p:cBhvr>
                                        <p:cTn id="8" dur="2000" fill="hold"/>
                                        <p:tgtEl>
                                          <p:spTgt spid="102"/>
                                        </p:tgtEl>
                                        <p:attrNameLst>
                                          <p:attrName>ppt_w</p:attrName>
                                        </p:attrNameLst>
                                      </p:cBhvr>
                                      <p:tavLst>
                                        <p:tav tm="0" fmla="#ppt_w*sin(2.5*pi*$)">
                                          <p:val>
                                            <p:fltVal val="0"/>
                                          </p:val>
                                        </p:tav>
                                        <p:tav tm="100000">
                                          <p:val>
                                            <p:fltVal val="1"/>
                                          </p:val>
                                        </p:tav>
                                      </p:tavLst>
                                    </p:anim>
                                    <p:anim calcmode="lin" valueType="num">
                                      <p:cBhvr>
                                        <p:cTn id="9" dur="2000" fill="hold"/>
                                        <p:tgtEl>
                                          <p:spTgt spid="102"/>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500"/>
                                        <p:tgtEl>
                                          <p:spTgt spid="3">
                                            <p:txEl>
                                              <p:pRg st="3" end="3"/>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0" name="图片 99"/>
          <p:cNvPicPr/>
          <p:nvPr/>
        </p:nvPicPr>
        <p:blipFill>
          <a:blip r:embed="rId2">
            <a:alphaModFix amt="62000"/>
          </a:blip>
          <a:stretch>
            <a:fillRect/>
          </a:stretch>
        </p:blipFill>
        <p:spPr>
          <a:xfrm>
            <a:off x="-635" y="0"/>
            <a:ext cx="12192635" cy="6858000"/>
          </a:xfrm>
          <a:prstGeom prst="rect">
            <a:avLst/>
          </a:prstGeom>
          <a:noFill/>
          <a:ln w="9525">
            <a:noFill/>
          </a:ln>
        </p:spPr>
      </p:pic>
      <p:sp>
        <p:nvSpPr>
          <p:cNvPr id="2" name="标题 1"/>
          <p:cNvSpPr>
            <a:spLocks noGrp="1"/>
          </p:cNvSpPr>
          <p:nvPr>
            <p:ph type="title"/>
          </p:nvPr>
        </p:nvSpPr>
        <p:spPr>
          <a:xfrm>
            <a:off x="503555" y="655955"/>
            <a:ext cx="10515600" cy="762635"/>
          </a:xfrm>
        </p:spPr>
        <p:txBody>
          <a:bodyPr>
            <a:scene3d>
              <a:camera prst="orthographicFront"/>
              <a:lightRig rig="threePt" dir="t"/>
            </a:scene3d>
          </a:bodyPr>
          <a:lstStyle/>
          <a:p>
            <a:r>
              <a:rPr lang="zh-CN" altLang="en-US" sz="40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r>
              <a:rPr lang="en-US" altLang="zh-CN" sz="40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1</a:t>
            </a:r>
            <a:r>
              <a:rPr lang="zh-CN" altLang="en-US" sz="40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r>
              <a:rPr lang="en-US" altLang="zh-CN" sz="40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r>
              <a:rPr lang="zh-CN" altLang="en-US" sz="40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红烛</a:t>
            </a:r>
            <a:r>
              <a:rPr lang="en-US" altLang="zh-CN" sz="40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r>
              <a:rPr lang="zh-CN" altLang="en-US" sz="40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的</a:t>
            </a:r>
            <a:r>
              <a:rPr lang="en-US" altLang="zh-CN" sz="40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r>
              <a:rPr lang="zh-CN" altLang="en-US" sz="40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红</a:t>
            </a:r>
            <a:r>
              <a:rPr lang="en-US" altLang="zh-CN" sz="40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r>
              <a:rPr lang="zh-CN" altLang="en-US" sz="40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p>
        </p:txBody>
      </p:sp>
      <p:sp>
        <p:nvSpPr>
          <p:cNvPr id="3" name="内容占位符 2"/>
          <p:cNvSpPr>
            <a:spLocks noGrp="1"/>
          </p:cNvSpPr>
          <p:nvPr>
            <p:ph idx="1"/>
          </p:nvPr>
        </p:nvSpPr>
        <p:spPr>
          <a:xfrm>
            <a:off x="5365115" y="2253615"/>
            <a:ext cx="5988685" cy="3116580"/>
          </a:xfrm>
        </p:spPr>
        <p:txBody>
          <a:bodyPr>
            <a:normAutofit/>
          </a:bodyPr>
          <a:lstStyle/>
          <a:p>
            <a:pPr marL="0" indent="0" fontAlgn="auto">
              <a:lnSpc>
                <a:spcPct val="120000"/>
              </a:lnSpc>
              <a:buNone/>
            </a:pPr>
            <a:r>
              <a:rPr lang="en-US" altLang="zh-CN" sz="4000">
                <a:latin typeface="华文中宋" panose="02010600040101010101" charset="-122"/>
                <a:ea typeface="华文中宋" panose="02010600040101010101" charset="-122"/>
              </a:rPr>
              <a:t>     </a:t>
            </a:r>
            <a:r>
              <a:rPr lang="zh-CN" altLang="en-US" sz="4000">
                <a:latin typeface="华文中宋" panose="02010600040101010101" charset="-122"/>
                <a:ea typeface="华文中宋" panose="02010600040101010101" charset="-122"/>
              </a:rPr>
              <a:t>诗人怀着怎样的心情来赞叹红烛的</a:t>
            </a:r>
            <a:r>
              <a:rPr lang="en-US" altLang="zh-CN" sz="4000">
                <a:latin typeface="华文中宋" panose="02010600040101010101" charset="-122"/>
                <a:ea typeface="华文中宋" panose="02010600040101010101" charset="-122"/>
              </a:rPr>
              <a:t>“</a:t>
            </a:r>
            <a:r>
              <a:rPr lang="zh-CN" altLang="en-US" sz="4000">
                <a:latin typeface="华文中宋" panose="02010600040101010101" charset="-122"/>
                <a:ea typeface="华文中宋" panose="02010600040101010101" charset="-122"/>
              </a:rPr>
              <a:t>红</a:t>
            </a:r>
            <a:r>
              <a:rPr lang="en-US" altLang="zh-CN" sz="4000">
                <a:latin typeface="华文中宋" panose="02010600040101010101" charset="-122"/>
                <a:ea typeface="华文中宋" panose="02010600040101010101" charset="-122"/>
              </a:rPr>
              <a:t>”</a:t>
            </a:r>
            <a:r>
              <a:rPr lang="zh-CN" altLang="en-US" sz="4000">
                <a:latin typeface="华文中宋" panose="02010600040101010101" charset="-122"/>
                <a:ea typeface="华文中宋" panose="02010600040101010101" charset="-122"/>
              </a:rPr>
              <a:t>？</a:t>
            </a:r>
          </a:p>
        </p:txBody>
      </p:sp>
      <p:sp>
        <p:nvSpPr>
          <p:cNvPr id="4" name="文本框 3"/>
          <p:cNvSpPr txBox="1"/>
          <p:nvPr/>
        </p:nvSpPr>
        <p:spPr>
          <a:xfrm>
            <a:off x="730885" y="1870075"/>
            <a:ext cx="3584575" cy="3784600"/>
          </a:xfrm>
          <a:prstGeom prst="rect">
            <a:avLst/>
          </a:prstGeom>
          <a:solidFill>
            <a:schemeClr val="accent2">
              <a:lumMod val="20000"/>
              <a:lumOff val="80000"/>
            </a:schemeClr>
          </a:solidFill>
          <a:ln>
            <a:solidFill>
              <a:schemeClr val="accent1"/>
            </a:solidFill>
          </a:ln>
        </p:spPr>
        <p:txBody>
          <a:bodyPr wrap="square" rtlCol="0" anchor="t">
            <a:spAutoFit/>
            <a:scene3d>
              <a:camera prst="orthographicFront"/>
              <a:lightRig rig="threePt" dir="t"/>
            </a:scene3d>
          </a:bodyPr>
          <a:lstStyle/>
          <a:p>
            <a:pPr marL="0" indent="0" algn="ctr" fontAlgn="auto">
              <a:lnSpc>
                <a:spcPct val="150000"/>
              </a:lnSpc>
              <a:spcBef>
                <a:spcPct val="0"/>
              </a:spcBef>
              <a:buNone/>
            </a:pPr>
            <a:r>
              <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sym typeface="+mn-ea"/>
              </a:rPr>
              <a:t>红烛啊！</a:t>
            </a:r>
            <a:endPar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endParaRPr>
          </a:p>
          <a:p>
            <a:pPr marL="0" indent="0" algn="ctr" fontAlgn="auto">
              <a:lnSpc>
                <a:spcPct val="150000"/>
              </a:lnSpc>
              <a:spcBef>
                <a:spcPct val="0"/>
              </a:spcBef>
              <a:buNone/>
            </a:pPr>
            <a:r>
              <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sym typeface="+mn-ea"/>
              </a:rPr>
              <a:t>这样红的烛！</a:t>
            </a:r>
            <a:endPar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endParaRPr>
          </a:p>
          <a:p>
            <a:pPr marL="0" indent="0" algn="ctr" fontAlgn="auto">
              <a:lnSpc>
                <a:spcPct val="150000"/>
              </a:lnSpc>
              <a:spcBef>
                <a:spcPct val="0"/>
              </a:spcBef>
              <a:buNone/>
            </a:pPr>
            <a:r>
              <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sym typeface="+mn-ea"/>
              </a:rPr>
              <a:t>诗人啊！</a:t>
            </a:r>
            <a:endPar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endParaRPr>
          </a:p>
          <a:p>
            <a:pPr marL="0" indent="0" algn="ctr" fontAlgn="auto">
              <a:lnSpc>
                <a:spcPct val="150000"/>
              </a:lnSpc>
              <a:spcBef>
                <a:spcPct val="0"/>
              </a:spcBef>
              <a:buNone/>
            </a:pPr>
            <a:r>
              <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sym typeface="+mn-ea"/>
              </a:rPr>
              <a:t>吐出你的心来比比，</a:t>
            </a:r>
            <a:endPar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endParaRPr>
          </a:p>
          <a:p>
            <a:pPr marL="0" indent="0" algn="ctr" fontAlgn="auto">
              <a:lnSpc>
                <a:spcPct val="150000"/>
              </a:lnSpc>
              <a:spcBef>
                <a:spcPct val="0"/>
              </a:spcBef>
              <a:buNone/>
            </a:pPr>
            <a:r>
              <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sym typeface="+mn-ea"/>
              </a:rPr>
              <a:t>可是一般颜色？</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grpId="0" nodeType="clickEffect">
                                  <p:stCondLst>
                                    <p:cond delay="0"/>
                                  </p:stCondLst>
                                  <p:childTnLst>
                                    <p:set>
                                      <p:cBhvr>
                                        <p:cTn id="11" dur="500" fill="hold">
                                          <p:stCondLst>
                                            <p:cond delay="0"/>
                                          </p:stCondLst>
                                        </p:cTn>
                                        <p:tgtEl>
                                          <p:spTgt spid="4"/>
                                        </p:tgtEl>
                                        <p:attrNameLst>
                                          <p:attrName>style.visibility</p:attrName>
                                        </p:attrNameLst>
                                      </p:cBhvr>
                                      <p:to>
                                        <p:strVal val="visible"/>
                                      </p:to>
                                    </p:set>
                                    <p:animEffect transition="in" filter="plus(in)">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500" fill="hold">
                                          <p:stCondLst>
                                            <p:cond delay="0"/>
                                          </p:stCondLst>
                                        </p:cTn>
                                        <p:tgtEl>
                                          <p:spTgt spid="3">
                                            <p:txEl>
                                              <p:pRg st="0" end="0"/>
                                            </p:txEl>
                                          </p:spTgt>
                                        </p:tgtEl>
                                        <p:attrNameLst>
                                          <p:attrName>style.visibility</p:attrName>
                                        </p:attrNameLst>
                                      </p:cBhvr>
                                      <p:to>
                                        <p:strVal val="visible"/>
                                      </p:to>
                                    </p:set>
                                    <p:animEffect transition="in" filter="wheel(1)">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35635" y="551815"/>
            <a:ext cx="11095990" cy="6306185"/>
          </a:xfrm>
          <a:ln>
            <a:noFill/>
          </a:ln>
        </p:spPr>
        <p:txBody>
          <a:bodyPr>
            <a:normAutofit lnSpcReduction="20000"/>
          </a:bodyPr>
          <a:lstStyle/>
          <a:p>
            <a:pPr marL="0" indent="0" fontAlgn="auto">
              <a:lnSpc>
                <a:spcPct val="120000"/>
              </a:lnSpc>
              <a:buNone/>
            </a:pPr>
            <a:r>
              <a:rPr lang="zh-CN" altLang="en-US" sz="3200">
                <a:latin typeface="华文中宋" panose="02010600040101010101" charset="-122"/>
                <a:ea typeface="华文中宋" panose="02010600040101010101" charset="-122"/>
                <a:sym typeface="+mn-ea"/>
              </a:rPr>
              <a:t>明确：诗人怀着敬慕的心情赞叹荧荧的红烛。</a:t>
            </a:r>
            <a:endParaRPr lang="zh-CN" altLang="en-US" sz="3200">
              <a:latin typeface="华文中宋" panose="02010600040101010101" charset="-122"/>
              <a:ea typeface="华文中宋" panose="02010600040101010101" charset="-122"/>
            </a:endParaRPr>
          </a:p>
          <a:p>
            <a:pPr marL="0" indent="0" fontAlgn="auto">
              <a:lnSpc>
                <a:spcPct val="120000"/>
              </a:lnSpc>
              <a:buNone/>
            </a:pPr>
            <a:r>
              <a:rPr lang="en-US" altLang="zh-CN" sz="3200">
                <a:latin typeface="华文中宋" panose="02010600040101010101" charset="-122"/>
                <a:ea typeface="华文中宋" panose="02010600040101010101" charset="-122"/>
                <a:sym typeface="+mn-ea"/>
              </a:rPr>
              <a:t>       </a:t>
            </a:r>
            <a:r>
              <a:rPr lang="zh-CN" altLang="en-US" sz="3200">
                <a:latin typeface="华文中宋" panose="02010600040101010101" charset="-122"/>
                <a:ea typeface="华文中宋" panose="02010600040101010101" charset="-122"/>
                <a:sym typeface="+mn-ea"/>
              </a:rPr>
              <a:t>“红”是赤诚的象征。红烛，在诗人眼里，是理想的人格的化身。在这样的红烛面前，他提出了自我要求:“诗人啊/吐出你的心来比比，可是一般颜色？”诗人的心应该也这样的红，否则就不配做诗人。我们可以感受到，诗人的那颗心，真是一颗赤子之心，是那么纯洁率真，晶明透亮，灼灼发热。在这首诗中，可以说红烛就是诗人，诗人就是红烛，“人与物化，意与境融”。</a:t>
            </a:r>
          </a:p>
          <a:p>
            <a:pPr marL="0" indent="0" fontAlgn="auto">
              <a:lnSpc>
                <a:spcPct val="120000"/>
              </a:lnSpc>
              <a:buNone/>
            </a:pPr>
            <a:r>
              <a:rPr lang="zh-CN" altLang="en-US" sz="3200">
                <a:latin typeface="华文中宋" panose="02010600040101010101" charset="-122"/>
                <a:ea typeface="华文中宋" panose="02010600040101010101" charset="-122"/>
                <a:sym typeface="+mn-ea"/>
              </a:rPr>
              <a:t> </a:t>
            </a:r>
            <a:r>
              <a:rPr lang="en-US" altLang="zh-CN" sz="3200">
                <a:latin typeface="华文中宋" panose="02010600040101010101" charset="-122"/>
                <a:ea typeface="华文中宋" panose="02010600040101010101" charset="-122"/>
                <a:sym typeface="+mn-ea"/>
              </a:rPr>
              <a:t>        </a:t>
            </a:r>
            <a:r>
              <a:rPr lang="zh-CN" altLang="en-US" sz="3200">
                <a:latin typeface="华文中宋" panose="02010600040101010101" charset="-122"/>
                <a:ea typeface="华文中宋" panose="02010600040101010101" charset="-122"/>
                <a:sym typeface="+mn-ea"/>
              </a:rPr>
              <a:t>一个“吐”字;逼真的描绘了诗人那种火热的爱国情感不吐不快的神态。</a:t>
            </a:r>
            <a:endParaRPr lang="zh-CN" altLang="en-US" sz="3200">
              <a:latin typeface="华文中宋" panose="02010600040101010101" charset="-122"/>
              <a:ea typeface="华文中宋" panose="02010600040101010101" charset="-122"/>
            </a:endParaRPr>
          </a:p>
          <a:p>
            <a:pPr marL="0" indent="0">
              <a:buNone/>
            </a:pPr>
            <a:endParaRPr lang="zh-CN" altLang="en-US" sz="3200">
              <a:latin typeface="华文中宋" panose="02010600040101010101" charset="-122"/>
              <a:ea typeface="华文中宋" panose="020106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500" fill="hold">
                                          <p:stCondLst>
                                            <p:cond delay="0"/>
                                          </p:stCondLst>
                                        </p:cTn>
                                        <p:tgtEl>
                                          <p:spTgt spid="3">
                                            <p:txEl>
                                              <p:pRg st="0" end="0"/>
                                            </p:txEl>
                                          </p:spTgt>
                                        </p:tgtEl>
                                        <p:attrNameLst>
                                          <p:attrName>style.visibility</p:attrName>
                                        </p:attrNameLst>
                                      </p:cBhvr>
                                      <p:to>
                                        <p:strVal val="visible"/>
                                      </p:to>
                                    </p:set>
                                    <p:animEffect transition="in" filter="wheel(1)">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500" fill="hold">
                                          <p:stCondLst>
                                            <p:cond delay="0"/>
                                          </p:stCondLst>
                                        </p:cTn>
                                        <p:tgtEl>
                                          <p:spTgt spid="3">
                                            <p:txEl>
                                              <p:pRg st="1" end="1"/>
                                            </p:txEl>
                                          </p:spTgt>
                                        </p:tgtEl>
                                        <p:attrNameLst>
                                          <p:attrName>style.visibility</p:attrName>
                                        </p:attrNameLst>
                                      </p:cBhvr>
                                      <p:to>
                                        <p:strVal val="visible"/>
                                      </p:to>
                                    </p:set>
                                    <p:animEffect transition="in" filter="wheel(1)">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500" fill="hold">
                                          <p:stCondLst>
                                            <p:cond delay="0"/>
                                          </p:stCondLst>
                                        </p:cTn>
                                        <p:tgtEl>
                                          <p:spTgt spid="3">
                                            <p:txEl>
                                              <p:pRg st="2" end="2"/>
                                            </p:txEl>
                                          </p:spTgt>
                                        </p:tgtEl>
                                        <p:attrNameLst>
                                          <p:attrName>style.visibility</p:attrName>
                                        </p:attrNameLst>
                                      </p:cBhvr>
                                      <p:to>
                                        <p:strVal val="visible"/>
                                      </p:to>
                                    </p:set>
                                    <p:animEffect transition="in" filter="wheel(1)">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762635"/>
          </a:xfrm>
        </p:spPr>
        <p:txBody>
          <a:bodyPr/>
          <a:lstStyle/>
          <a:p>
            <a:r>
              <a:rPr lang="zh-CN" altLang="en-US" sz="3200" b="1">
                <a:latin typeface="华文中宋" panose="02010600040101010101" charset="-122"/>
                <a:ea typeface="华文中宋" panose="02010600040101010101" charset="-122"/>
              </a:rPr>
              <a:t>导入：</a:t>
            </a:r>
          </a:p>
        </p:txBody>
      </p:sp>
      <p:sp>
        <p:nvSpPr>
          <p:cNvPr id="3" name="内容占位符 2"/>
          <p:cNvSpPr>
            <a:spLocks noGrp="1"/>
          </p:cNvSpPr>
          <p:nvPr>
            <p:ph idx="1"/>
          </p:nvPr>
        </p:nvSpPr>
        <p:spPr>
          <a:xfrm>
            <a:off x="838200" y="1127760"/>
            <a:ext cx="10515600" cy="5049520"/>
          </a:xfrm>
        </p:spPr>
        <p:txBody>
          <a:bodyPr>
            <a:normAutofit fontScale="90000"/>
          </a:bodyPr>
          <a:lstStyle/>
          <a:p>
            <a:pPr marL="0" indent="0" fontAlgn="auto">
              <a:lnSpc>
                <a:spcPct val="150000"/>
              </a:lnSpc>
              <a:buNone/>
            </a:pPr>
            <a:r>
              <a:rPr lang="en-US" altLang="zh-CN" sz="3200">
                <a:latin typeface="华文中宋" panose="02010600040101010101" charset="-122"/>
                <a:ea typeface="华文中宋" panose="02010600040101010101" charset="-122"/>
              </a:rPr>
              <a:t>      </a:t>
            </a:r>
            <a:r>
              <a:rPr lang="zh-CN" altLang="en-US" sz="3200">
                <a:latin typeface="华文新魏" panose="02010800040101010101" charset="-122"/>
                <a:ea typeface="华文新魏" panose="02010800040101010101" charset="-122"/>
                <a:cs typeface="华文新魏" panose="02010800040101010101" charset="-122"/>
              </a:rPr>
              <a:t>你可知“MACAU”不是我真姓，我离开你太久了，母亲！但是他们掳去的是我的肉体，你依然保管我内心的灵魂……</a:t>
            </a:r>
          </a:p>
          <a:p>
            <a:pPr marL="0" indent="0" fontAlgn="auto">
              <a:lnSpc>
                <a:spcPct val="150000"/>
              </a:lnSpc>
              <a:buNone/>
            </a:pPr>
            <a:r>
              <a:rPr lang="zh-CN" altLang="en-US" sz="3200">
                <a:latin typeface="华文中宋" panose="02010600040101010101" charset="-122"/>
                <a:ea typeface="华文中宋" panose="02010600040101010101" charset="-122"/>
              </a:rPr>
              <a:t> </a:t>
            </a: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rPr>
              <a:t>2019年是澳门回归二十周年。《七子之歌》也再次在澳门大三巴牌坊前被唱响，11岁的小女孩龙紫岚继1999年澳门姑娘容韵琳第一次在大三巴牌坊前唱起《七子之歌》后，成为新的传唱人。</a:t>
            </a:r>
            <a:r>
              <a:rPr lang="zh-CN" altLang="en-US" sz="3200">
                <a:solidFill>
                  <a:srgbClr val="FF0000"/>
                </a:solidFill>
                <a:latin typeface="华文中宋" panose="02010600040101010101" charset="-122"/>
                <a:ea typeface="华文中宋" panose="02010600040101010101" charset="-122"/>
              </a:rPr>
              <a:t>闻一多</a:t>
            </a:r>
            <a:r>
              <a:rPr lang="zh-CN" altLang="en-US" sz="3200">
                <a:latin typeface="华文中宋" panose="02010600040101010101" charset="-122"/>
                <a:ea typeface="华文中宋" panose="02010600040101010101" charset="-122"/>
              </a:rPr>
              <a:t>先生慷慨痛切的词，传唱二十年来感动无数人。</a:t>
            </a:r>
          </a:p>
          <a:p>
            <a:pPr marL="0" indent="0" fontAlgn="auto">
              <a:lnSpc>
                <a:spcPct val="150000"/>
              </a:lnSpc>
              <a:buNone/>
            </a:pP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rPr>
              <a:t>今天我们来学习另一首闻一多先生的诗歌：</a:t>
            </a:r>
            <a:r>
              <a:rPr lang="zh-CN" altLang="en-US" sz="3200">
                <a:solidFill>
                  <a:srgbClr val="FF0000"/>
                </a:solidFill>
                <a:latin typeface="华文中宋" panose="02010600040101010101" charset="-122"/>
                <a:ea typeface="华文中宋" panose="02010600040101010101" charset="-122"/>
              </a:rPr>
              <a:t>《红烛》。</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anim calcmode="lin" valueType="num">
                                      <p:cBhvr>
                                        <p:cTn id="22"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3"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1492885"/>
            <a:ext cx="10515600" cy="762635"/>
          </a:xfrm>
        </p:spPr>
        <p:txBody>
          <a:bodyPr/>
          <a:lstStyle/>
          <a:p>
            <a:r>
              <a:rPr lang="zh-CN" altLang="en-US" sz="3200">
                <a:latin typeface="华文中宋" panose="02010600040101010101" charset="-122"/>
                <a:ea typeface="华文中宋" panose="02010600040101010101" charset="-122"/>
              </a:rPr>
              <a:t>诗人在哪些诗节讴歌红烛的自我牺牲精神？</a:t>
            </a:r>
          </a:p>
        </p:txBody>
      </p:sp>
      <p:sp>
        <p:nvSpPr>
          <p:cNvPr id="3" name="内容占位符 2"/>
          <p:cNvSpPr>
            <a:spLocks noGrp="1"/>
          </p:cNvSpPr>
          <p:nvPr>
            <p:ph idx="1"/>
          </p:nvPr>
        </p:nvSpPr>
        <p:spPr>
          <a:xfrm>
            <a:off x="838200" y="2636520"/>
            <a:ext cx="10451465" cy="2954655"/>
          </a:xfrm>
        </p:spPr>
        <p:txBody>
          <a:bodyPr>
            <a:normAutofit/>
          </a:bodyPr>
          <a:lstStyle/>
          <a:p>
            <a:pPr marL="0" indent="0" fontAlgn="auto">
              <a:lnSpc>
                <a:spcPct val="120000"/>
              </a:lnSpc>
              <a:buNone/>
            </a:pPr>
            <a:r>
              <a:rPr lang="zh-CN" altLang="en-US" sz="3200">
                <a:latin typeface="华文中宋" panose="02010600040101010101" charset="-122"/>
                <a:ea typeface="华文中宋" panose="02010600040101010101" charset="-122"/>
              </a:rPr>
              <a:t>明确：第二、三节是对红烛自我牺牲精神的讴歌。</a:t>
            </a:r>
          </a:p>
          <a:p>
            <a:pPr marL="0" indent="0" fontAlgn="auto">
              <a:lnSpc>
                <a:spcPct val="120000"/>
              </a:lnSpc>
              <a:buNone/>
            </a:pP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rPr>
              <a:t>这两个诗节充满了诗人的思考，反映了那个时代以诗人为代表的进步青年在探索人生真谛的思想历程中所遇到的矛盾和得的觉悟。</a:t>
            </a:r>
          </a:p>
        </p:txBody>
      </p:sp>
      <p:sp>
        <p:nvSpPr>
          <p:cNvPr id="4" name="文本框 3"/>
          <p:cNvSpPr txBox="1"/>
          <p:nvPr/>
        </p:nvSpPr>
        <p:spPr>
          <a:xfrm>
            <a:off x="538480" y="429895"/>
            <a:ext cx="10815955" cy="681990"/>
          </a:xfrm>
          <a:prstGeom prst="rect">
            <a:avLst/>
          </a:prstGeom>
          <a:solidFill>
            <a:schemeClr val="accent1">
              <a:lumMod val="20000"/>
              <a:lumOff val="80000"/>
            </a:schemeClr>
          </a:solidFill>
          <a:ln>
            <a:solidFill>
              <a:schemeClr val="accent1"/>
            </a:solidFill>
          </a:ln>
        </p:spPr>
        <p:txBody>
          <a:bodyPr wrap="square" rtlCol="0" anchor="t">
            <a:spAutoFit/>
            <a:scene3d>
              <a:camera prst="orthographicFront"/>
              <a:lightRig rig="threePt" dir="t"/>
            </a:scene3d>
          </a:bodyPr>
          <a:lstStyle/>
          <a:p>
            <a:pPr marL="0" indent="0" fontAlgn="auto">
              <a:lnSpc>
                <a:spcPct val="120000"/>
              </a:lnSpc>
              <a:buNone/>
            </a:pPr>
            <a:r>
              <a:rPr lang="zh-CN" altLang="en-US" sz="32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a:t>
            </a:r>
            <a:r>
              <a:rPr lang="en-US" altLang="zh-CN" sz="32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2</a:t>
            </a:r>
            <a:r>
              <a:rPr lang="zh-CN" altLang="en-US" sz="32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a:t>
            </a:r>
            <a:r>
              <a:rPr lang="en-US" altLang="zh-CN" sz="32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a:t>
            </a:r>
            <a:r>
              <a:rPr lang="zh-CN" altLang="en-US" sz="32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红烛</a:t>
            </a:r>
            <a:r>
              <a:rPr lang="en-US" altLang="zh-CN" sz="32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a:t>
            </a:r>
            <a:r>
              <a:rPr lang="zh-CN" altLang="en-US" sz="32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的品质：毁灭自己、奉献自己</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barn(inVertical)">
                                      <p:cBhvr>
                                        <p:cTn id="19" dur="500"/>
                                        <p:tgtEl>
                                          <p:spTgt spid="3">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barn(inVertical)">
                                      <p:cBhvr>
                                        <p:cTn id="2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P spid="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762635"/>
          </a:xfrm>
          <a:solidFill>
            <a:schemeClr val="accent2">
              <a:lumMod val="20000"/>
              <a:lumOff val="80000"/>
            </a:schemeClr>
          </a:solidFill>
          <a:ln>
            <a:solidFill>
              <a:schemeClr val="accent1"/>
            </a:solidFill>
          </a:ln>
        </p:spPr>
        <p:txBody>
          <a:bodyPr/>
          <a:lstStyle/>
          <a:p>
            <a:r>
              <a:rPr lang="zh-CN" altLang="en-US" sz="3200">
                <a:latin typeface="华文中宋" panose="02010600040101010101" charset="-122"/>
                <a:ea typeface="华文中宋" panose="02010600040101010101" charset="-122"/>
              </a:rPr>
              <a:t>这两个诗节是如何表达诗人对红烛的强烈赞美的？</a:t>
            </a:r>
          </a:p>
        </p:txBody>
      </p:sp>
      <p:sp>
        <p:nvSpPr>
          <p:cNvPr id="3" name="内容占位符 2"/>
          <p:cNvSpPr>
            <a:spLocks noGrp="1"/>
          </p:cNvSpPr>
          <p:nvPr>
            <p:ph idx="1"/>
          </p:nvPr>
        </p:nvSpPr>
        <p:spPr>
          <a:xfrm>
            <a:off x="838200" y="1127125"/>
            <a:ext cx="10515600" cy="5534660"/>
          </a:xfrm>
          <a:ln>
            <a:solidFill>
              <a:schemeClr val="accent1"/>
            </a:solidFill>
          </a:ln>
        </p:spPr>
        <p:txBody>
          <a:bodyPr>
            <a:normAutofit fontScale="70000"/>
          </a:bodyPr>
          <a:lstStyle/>
          <a:p>
            <a:pPr marL="0" indent="0" fontAlgn="auto">
              <a:lnSpc>
                <a:spcPct val="120000"/>
              </a:lnSpc>
              <a:buNone/>
            </a:pPr>
            <a:r>
              <a:rPr lang="en-US" altLang="zh-CN" sz="3200">
                <a:latin typeface="Calibri" panose="020f0502020204030204" charset="0"/>
                <a:ea typeface="华文中宋" panose="02010600040101010101" charset="-122"/>
                <a:sym typeface="+mn-ea"/>
              </a:rPr>
              <a:t>       </a:t>
            </a:r>
            <a:r>
              <a:rPr lang="zh-CN" altLang="en-US" sz="3200">
                <a:latin typeface="Calibri" panose="020f0502020204030204" charset="0"/>
                <a:ea typeface="华文中宋" panose="02010600040101010101" charset="-122"/>
                <a:sym typeface="+mn-ea"/>
              </a:rPr>
              <a:t>①</a:t>
            </a:r>
            <a:r>
              <a:rPr lang="zh-CN" altLang="en-US" sz="3200">
                <a:latin typeface="华文中宋" panose="02010600040101010101" charset="-122"/>
                <a:ea typeface="华文中宋" panose="02010600040101010101" charset="-122"/>
                <a:sym typeface="+mn-ea"/>
              </a:rPr>
              <a:t>这两节诗用</a:t>
            </a:r>
            <a:r>
              <a:rPr lang="zh-CN" altLang="en-US" sz="3200">
                <a:solidFill>
                  <a:srgbClr val="C00000"/>
                </a:solidFill>
                <a:latin typeface="华文中宋" panose="02010600040101010101" charset="-122"/>
                <a:ea typeface="华文中宋" panose="02010600040101010101" charset="-122"/>
                <a:sym typeface="+mn-ea"/>
              </a:rPr>
              <a:t>设问</a:t>
            </a:r>
            <a:r>
              <a:rPr lang="zh-CN" altLang="en-US" sz="3200">
                <a:latin typeface="华文中宋" panose="02010600040101010101" charset="-122"/>
                <a:ea typeface="华文中宋" panose="02010600040101010101" charset="-122"/>
                <a:sym typeface="+mn-ea"/>
              </a:rPr>
              <a:t>手法，自问自答，生动的表现了一个思考觉悟的过程。前后两种截然相反的答;</a:t>
            </a:r>
            <a:r>
              <a:rPr lang="zh-CN" altLang="en-US" sz="3200">
                <a:solidFill>
                  <a:srgbClr val="0070C0"/>
                </a:solidFill>
                <a:latin typeface="华文中宋" panose="02010600040101010101" charset="-122"/>
                <a:ea typeface="华文中宋" panose="02010600040101010101" charset="-122"/>
                <a:sym typeface="+mn-ea"/>
              </a:rPr>
              <a:t>表明了诗人的醒悟，同时也更有力的表现了红烛精神的可贵</a:t>
            </a:r>
            <a:r>
              <a:rPr lang="zh-CN" altLang="en-US" sz="3200">
                <a:latin typeface="华文中宋" panose="02010600040101010101" charset="-122"/>
                <a:ea typeface="华文中宋" panose="02010600040101010101" charset="-122"/>
                <a:sym typeface="+mn-ea"/>
              </a:rPr>
              <a:t>。</a:t>
            </a:r>
            <a:endParaRPr lang="zh-CN" altLang="en-US" sz="3200">
              <a:latin typeface="华文中宋" panose="02010600040101010101" charset="-122"/>
              <a:ea typeface="华文中宋" panose="02010600040101010101" charset="-122"/>
            </a:endParaRPr>
          </a:p>
          <a:p>
            <a:pPr marL="0" indent="0" fontAlgn="auto">
              <a:lnSpc>
                <a:spcPct val="120000"/>
              </a:lnSpc>
              <a:buNone/>
            </a:pPr>
            <a:r>
              <a:rPr lang="en-US" altLang="zh-CN" sz="3200">
                <a:latin typeface="华文中宋" panose="02010600040101010101" charset="-122"/>
                <a:ea typeface="华文中宋" panose="02010600040101010101" charset="-122"/>
                <a:sym typeface="+mn-ea"/>
              </a:rPr>
              <a:t>     </a:t>
            </a:r>
            <a:r>
              <a:rPr lang="zh-CN" altLang="en-US" sz="3200">
                <a:latin typeface="Calibri" panose="020f0502020204030204" charset="0"/>
                <a:ea typeface="华文中宋" panose="02010600040101010101" charset="-122"/>
                <a:sym typeface="+mn-ea"/>
              </a:rPr>
              <a:t>②</a:t>
            </a:r>
            <a:r>
              <a:rPr lang="zh-CN" altLang="en-US" sz="3200">
                <a:latin typeface="华文中宋" panose="02010600040101010101" charset="-122"/>
                <a:ea typeface="华文中宋" panose="02010600040101010101" charset="-122"/>
                <a:sym typeface="+mn-ea"/>
              </a:rPr>
              <a:t>诗人运用</a:t>
            </a:r>
            <a:r>
              <a:rPr lang="zh-CN" altLang="en-US" sz="3200">
                <a:solidFill>
                  <a:srgbClr val="C00000"/>
                </a:solidFill>
                <a:latin typeface="华文中宋" panose="02010600040101010101" charset="-122"/>
                <a:ea typeface="华文中宋" panose="02010600040101010101" charset="-122"/>
                <a:sym typeface="+mn-ea"/>
              </a:rPr>
              <a:t>比喻</a:t>
            </a:r>
            <a:r>
              <a:rPr lang="zh-CN" altLang="en-US" sz="3200">
                <a:solidFill>
                  <a:schemeClr val="tx1"/>
                </a:solidFill>
                <a:latin typeface="华文中宋" panose="02010600040101010101" charset="-122"/>
                <a:ea typeface="华文中宋" panose="02010600040101010101" charset="-122"/>
                <a:sym typeface="+mn-ea"/>
              </a:rPr>
              <a:t>的</a:t>
            </a:r>
            <a:r>
              <a:rPr lang="zh-CN" altLang="en-US" sz="3200">
                <a:latin typeface="华文中宋" panose="02010600040101010101" charset="-122"/>
                <a:ea typeface="华文中宋" panose="02010600040101010101" charset="-122"/>
                <a:sym typeface="+mn-ea"/>
              </a:rPr>
              <a:t>修辞手法，把蜡比作躯体，把火比做灵魂。作者认为，躯体和灵魂应该是互相存的，这样就产生了一个问题:“为何更须烧蜡成灰，然后才放光出?”起初觉得这是大惑不解认为红烛自己“一误再误”，诗人认为这真“矛盾”，自相冲突，不可理解。但诗人最终理解了红彻悟了,对先前的认识来了一个彻底的自我否定。诗人理解了红烛，由衷的赞美红烛的奉献精神。</a:t>
            </a:r>
            <a:endParaRPr lang="zh-CN" altLang="en-US" sz="3200">
              <a:latin typeface="华文中宋" panose="02010600040101010101" charset="-122"/>
              <a:ea typeface="华文中宋" panose="02010600040101010101" charset="-122"/>
            </a:endParaRPr>
          </a:p>
          <a:p>
            <a:pPr marL="0" indent="0" fontAlgn="auto">
              <a:lnSpc>
                <a:spcPct val="120000"/>
              </a:lnSpc>
              <a:buNone/>
            </a:pPr>
            <a:r>
              <a:rPr lang="en-US" altLang="zh-CN" sz="3200">
                <a:latin typeface="华文中宋" panose="02010600040101010101" charset="-122"/>
                <a:ea typeface="华文中宋" panose="02010600040101010101" charset="-122"/>
                <a:sym typeface="+mn-ea"/>
              </a:rPr>
              <a:t>     </a:t>
            </a:r>
            <a:r>
              <a:rPr lang="zh-CN" altLang="en-US" sz="3200">
                <a:latin typeface="Calibri" panose="020f0502020204030204" charset="0"/>
                <a:ea typeface="华文中宋" panose="02010600040101010101" charset="-122"/>
                <a:sym typeface="+mn-ea"/>
              </a:rPr>
              <a:t>③</a:t>
            </a:r>
            <a:r>
              <a:rPr lang="zh-CN" altLang="en-US" sz="3200">
                <a:latin typeface="华文中宋" panose="02010600040101010101" charset="-122"/>
                <a:ea typeface="华文中宋" panose="02010600040101010101" charset="-122"/>
                <a:sym typeface="+mn-ea"/>
              </a:rPr>
              <a:t>上一节说“一误再误”，错怪红烛的语气很强烈，又包含着自作聪明的意味;下一节说“不不误”用了</a:t>
            </a:r>
            <a:r>
              <a:rPr lang="zh-CN" altLang="en-US" sz="3200">
                <a:solidFill>
                  <a:srgbClr val="C00000"/>
                </a:solidFill>
                <a:latin typeface="华文中宋" panose="02010600040101010101" charset="-122"/>
                <a:ea typeface="华文中宋" panose="02010600040101010101" charset="-122"/>
                <a:sym typeface="+mn-ea"/>
              </a:rPr>
              <a:t>反复</a:t>
            </a:r>
            <a:r>
              <a:rPr lang="zh-CN" altLang="en-US" sz="3200">
                <a:latin typeface="华文中宋" panose="02010600040101010101" charset="-122"/>
                <a:ea typeface="华文中宋" panose="02010600040101010101" charset="-122"/>
                <a:sym typeface="+mn-ea"/>
              </a:rPr>
              <a:t>手法，否定语气更加强烈。一反一正两种回答，相形之下，更强烈的表现了认识根本转变，包含着对先前自作聪明的惭愧，由顿悟而对红烛产生了深为敬仰的感情。</a:t>
            </a:r>
            <a:r>
              <a:rPr lang="zh-CN" altLang="en-US" sz="3200" u="sng">
                <a:solidFill>
                  <a:srgbClr val="C00000"/>
                </a:solidFill>
                <a:latin typeface="华文中宋" panose="02010600040101010101" charset="-122"/>
                <a:ea typeface="华文中宋" panose="02010600040101010101" charset="-122"/>
                <a:sym typeface="+mn-ea"/>
              </a:rPr>
              <a:t>诗人悟彻了光是要“烧”出来的，只有自我燃烧，只有无私奉献，才能放出光芒。这正是与利已主义哲学完对立的一种新的人生观。</a:t>
            </a:r>
            <a:endParaRPr lang="zh-CN" altLang="en-US" sz="3200" u="sng">
              <a:solidFill>
                <a:srgbClr val="C00000"/>
              </a:solidFill>
              <a:latin typeface="华文中宋" panose="02010600040101010101" charset="-122"/>
              <a:ea typeface="华文中宋" panose="02010600040101010101" charset="-122"/>
            </a:endParaRPr>
          </a:p>
          <a:p>
            <a:pPr marL="0" indent="0" fontAlgn="auto">
              <a:lnSpc>
                <a:spcPct val="120000"/>
              </a:lnSpc>
              <a:buNone/>
            </a:pPr>
            <a:endParaRPr lang="zh-CN" altLang="en-US" sz="3200" u="sng">
              <a:solidFill>
                <a:srgbClr val="C00000"/>
              </a:solidFill>
              <a:latin typeface="华文中宋" panose="02010600040101010101" charset="-122"/>
              <a:ea typeface="华文中宋" panose="020106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8" presetClass="entr" presetSubtype="16" fill="hold" grpId="0" nodeType="clickEffect">
                                  <p:stCondLst>
                                    <p:cond delay="0"/>
                                  </p:stCondLst>
                                  <p:childTnLst>
                                    <p:set>
                                      <p:cBhvr>
                                        <p:cTn id="13" dur="500" fill="hold">
                                          <p:stCondLst>
                                            <p:cond delay="0"/>
                                          </p:stCondLst>
                                        </p:cTn>
                                        <p:tgtEl>
                                          <p:spTgt spid="3">
                                            <p:txEl>
                                              <p:pRg st="0" end="0"/>
                                            </p:txEl>
                                          </p:spTgt>
                                        </p:tgtEl>
                                        <p:attrNameLst>
                                          <p:attrName>style.visibility</p:attrName>
                                        </p:attrNameLst>
                                      </p:cBhvr>
                                      <p:to>
                                        <p:strVal val="visible"/>
                                      </p:to>
                                    </p:set>
                                    <p:animEffect transition="in" filter="diamond(in)">
                                      <p:cBhvr>
                                        <p:cTn id="14" dur="500"/>
                                        <p:tgtEl>
                                          <p:spTgt spid="3">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500" fill="hold">
                                          <p:stCondLst>
                                            <p:cond delay="0"/>
                                          </p:stCondLst>
                                        </p:cTn>
                                        <p:tgtEl>
                                          <p:spTgt spid="3">
                                            <p:txEl>
                                              <p:pRg st="1" end="1"/>
                                            </p:txEl>
                                          </p:spTgt>
                                        </p:tgtEl>
                                        <p:attrNameLst>
                                          <p:attrName>style.visibility</p:attrName>
                                        </p:attrNameLst>
                                      </p:cBhvr>
                                      <p:to>
                                        <p:strVal val="visible"/>
                                      </p:to>
                                    </p:set>
                                    <p:animEffect transition="in" filter="diamond(in)">
                                      <p:cBhvr>
                                        <p:cTn id="19" dur="500"/>
                                        <p:tgtEl>
                                          <p:spTgt spid="3">
                                            <p:txEl>
                                              <p:pRg st="1" end="1"/>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8" presetClass="entr" presetSubtype="16" fill="hold" grpId="0" nodeType="clickEffect">
                                  <p:stCondLst>
                                    <p:cond delay="0"/>
                                  </p:stCondLst>
                                  <p:childTnLst>
                                    <p:set>
                                      <p:cBhvr>
                                        <p:cTn id="23" dur="500" fill="hold">
                                          <p:stCondLst>
                                            <p:cond delay="0"/>
                                          </p:stCondLst>
                                        </p:cTn>
                                        <p:tgtEl>
                                          <p:spTgt spid="3">
                                            <p:txEl>
                                              <p:pRg st="2" end="2"/>
                                            </p:txEl>
                                          </p:spTgt>
                                        </p:tgtEl>
                                        <p:attrNameLst>
                                          <p:attrName>style.visibility</p:attrName>
                                        </p:attrNameLst>
                                      </p:cBhvr>
                                      <p:to>
                                        <p:strVal val="visible"/>
                                      </p:to>
                                    </p:set>
                                    <p:animEffect transition="in" filter="diamond(in)">
                                      <p:cBhvr>
                                        <p:cTn id="2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25780" y="160655"/>
            <a:ext cx="11365230" cy="762635"/>
          </a:xfrm>
          <a:solidFill>
            <a:schemeClr val="accent2">
              <a:lumMod val="20000"/>
              <a:lumOff val="80000"/>
            </a:schemeClr>
          </a:solidFill>
          <a:ln>
            <a:solidFill>
              <a:schemeClr val="accent1"/>
            </a:solidFill>
          </a:ln>
        </p:spPr>
        <p:txBody>
          <a:bodyPr/>
          <a:lstStyle/>
          <a:p>
            <a:r>
              <a:rPr lang="zh-CN" altLang="en-US" sz="3200" b="1">
                <a:latin typeface="华文中宋" panose="02010600040101010101" charset="-122"/>
                <a:ea typeface="华文中宋" panose="02010600040101010101" charset="-122"/>
              </a:rPr>
              <a:t>诗人笔下的</a:t>
            </a:r>
            <a:r>
              <a:rPr lang="en-US" altLang="zh-CN" sz="3200" b="1">
                <a:latin typeface="华文中宋" panose="02010600040101010101" charset="-122"/>
                <a:ea typeface="华文中宋" panose="02010600040101010101" charset="-122"/>
              </a:rPr>
              <a:t>“</a:t>
            </a:r>
            <a:r>
              <a:rPr lang="zh-CN" altLang="en-US" sz="3200" b="1">
                <a:latin typeface="华文中宋" panose="02010600040101010101" charset="-122"/>
                <a:ea typeface="华文中宋" panose="02010600040101010101" charset="-122"/>
              </a:rPr>
              <a:t>红烛</a:t>
            </a:r>
            <a:r>
              <a:rPr lang="en-US" altLang="zh-CN" sz="3200" b="1">
                <a:latin typeface="华文中宋" panose="02010600040101010101" charset="-122"/>
                <a:ea typeface="华文中宋" panose="02010600040101010101" charset="-122"/>
              </a:rPr>
              <a:t>”</a:t>
            </a:r>
            <a:r>
              <a:rPr lang="zh-CN" altLang="en-US" sz="3200" b="1">
                <a:latin typeface="华文中宋" panose="02010600040101010101" charset="-122"/>
                <a:ea typeface="华文中宋" panose="02010600040101010101" charset="-122"/>
              </a:rPr>
              <a:t>与自己有什么联系？</a:t>
            </a:r>
          </a:p>
        </p:txBody>
      </p:sp>
      <p:sp>
        <p:nvSpPr>
          <p:cNvPr id="3" name="内容占位符 2"/>
          <p:cNvSpPr>
            <a:spLocks noGrp="1"/>
          </p:cNvSpPr>
          <p:nvPr>
            <p:ph idx="1"/>
          </p:nvPr>
        </p:nvSpPr>
        <p:spPr>
          <a:xfrm>
            <a:off x="525780" y="1127760"/>
            <a:ext cx="11365230" cy="5604510"/>
          </a:xfrm>
          <a:ln>
            <a:solidFill>
              <a:schemeClr val="accent1"/>
            </a:solidFill>
          </a:ln>
        </p:spPr>
        <p:txBody>
          <a:bodyPr>
            <a:noAutofit/>
          </a:bodyPr>
          <a:lstStyle/>
          <a:p>
            <a:pPr marL="0" indent="0" fontAlgn="auto">
              <a:lnSpc>
                <a:spcPct val="120000"/>
              </a:lnSpc>
              <a:buNone/>
            </a:pPr>
            <a:r>
              <a:rPr lang="zh-CN" altLang="en-US" sz="2700">
                <a:latin typeface="华文中宋" panose="02010600040101010101" charset="-122"/>
                <a:ea typeface="华文中宋" panose="02010600040101010101" charset="-122"/>
              </a:rPr>
              <a:t>明确：</a:t>
            </a:r>
            <a:r>
              <a:rPr lang="zh-CN" altLang="en-US" sz="2700" u="sng">
                <a:solidFill>
                  <a:srgbClr val="C00000"/>
                </a:solidFill>
                <a:latin typeface="华文中宋" panose="02010600040101010101" charset="-122"/>
                <a:ea typeface="华文中宋" panose="02010600040101010101" charset="-122"/>
              </a:rPr>
              <a:t>诗人对红烛的殷殷寄语，也是诗人的自勉自励。</a:t>
            </a:r>
          </a:p>
          <a:p>
            <a:pPr marL="0" indent="0" fontAlgn="auto">
              <a:lnSpc>
                <a:spcPct val="120000"/>
              </a:lnSpc>
              <a:buNone/>
            </a:pPr>
            <a:r>
              <a:rPr lang="en-US" altLang="zh-CN" sz="2700">
                <a:latin typeface="华文中宋" panose="02010600040101010101" charset="-122"/>
                <a:ea typeface="华文中宋" panose="02010600040101010101" charset="-122"/>
              </a:rPr>
              <a:t>      </a:t>
            </a:r>
            <a:r>
              <a:rPr lang="zh-CN" altLang="en-US" sz="2700">
                <a:latin typeface="华文中宋" panose="02010600040101010101" charset="-122"/>
                <a:ea typeface="华文中宋" panose="02010600040101010101" charset="-122"/>
              </a:rPr>
              <a:t>“既制了，便烧着”，便要燃烧不息，“有一分热，发一分光”。人生的天职也在于奉献，活着就要让生命之火熊熊燃烧，让智慧和才能放出灿烂的火光。</a:t>
            </a:r>
            <a:r>
              <a:rPr lang="zh-CN" altLang="en-US" sz="2700" u="sng">
                <a:solidFill>
                  <a:srgbClr val="C00000"/>
                </a:solidFill>
                <a:latin typeface="华文中宋" panose="02010600040101010101" charset="-122"/>
                <a:ea typeface="华文中宋" panose="02010600040101010101" charset="-122"/>
              </a:rPr>
              <a:t>诗人借着红烛的形象激励自己，表达自己的信念和心愿。</a:t>
            </a:r>
            <a:endParaRPr lang="zh-CN" altLang="en-US" sz="2700">
              <a:latin typeface="华文中宋" panose="02010600040101010101" charset="-122"/>
              <a:ea typeface="华文中宋" panose="02010600040101010101" charset="-122"/>
            </a:endParaRPr>
          </a:p>
          <a:p>
            <a:pPr marL="0" indent="0" fontAlgn="auto">
              <a:lnSpc>
                <a:spcPct val="120000"/>
              </a:lnSpc>
              <a:buNone/>
            </a:pPr>
            <a:r>
              <a:rPr lang="en-US" altLang="zh-CN" sz="2700">
                <a:latin typeface="华文中宋" panose="02010600040101010101" charset="-122"/>
                <a:ea typeface="华文中宋" panose="02010600040101010101" charset="-122"/>
              </a:rPr>
              <a:t>     </a:t>
            </a:r>
            <a:r>
              <a:rPr lang="zh-CN" altLang="en-US" sz="2700">
                <a:latin typeface="华文中宋" panose="02010600040101010101" charset="-122"/>
                <a:ea typeface="华文中宋" panose="02010600040101010101" charset="-122"/>
              </a:rPr>
              <a:t>“烧罢!烧罢!...监狱!”当时，</a:t>
            </a:r>
            <a:r>
              <a:rPr lang="zh-CN" altLang="en-US" sz="2700">
                <a:solidFill>
                  <a:srgbClr val="0070C0"/>
                </a:solidFill>
                <a:latin typeface="华文中宋" panose="02010600040101010101" charset="-122"/>
                <a:ea typeface="华文中宋" panose="02010600040101010101" charset="-122"/>
              </a:rPr>
              <a:t>民众深受封建主义帝国主义思想文化的毒害，如沉睡梦中尚未觉醒，血性犹存然而麻木不仁，有如身陷囵圄受着禁锢。</a:t>
            </a:r>
            <a:r>
              <a:rPr lang="zh-CN" altLang="en-US" sz="2700">
                <a:latin typeface="华文中宋" panose="02010600040101010101" charset="-122"/>
                <a:ea typeface="华文中宋" panose="02010600040101010101" charset="-122"/>
              </a:rPr>
              <a:t>诗人认为:</a:t>
            </a:r>
            <a:r>
              <a:rPr lang="zh-CN" altLang="en-US" sz="2700">
                <a:solidFill>
                  <a:srgbClr val="7030A0"/>
                </a:solidFill>
                <a:latin typeface="华文中宋" panose="02010600040101010101" charset="-122"/>
                <a:ea typeface="华文中宋" panose="02010600040101010101" charset="-122"/>
              </a:rPr>
              <a:t>自己的职责，就在于从梦中唤醒世人、救治世人的灵魂。使民众觉悟，使民众奋起，使民众热血沸腾，使民众走向光明，从封建主义帝国主义所设置的精神监狱中解放出来。</a:t>
            </a:r>
            <a:endParaRPr lang="zh-CN" altLang="en-US" sz="2700">
              <a:latin typeface="华文中宋" panose="02010600040101010101" charset="-122"/>
              <a:ea typeface="华文中宋" panose="02010600040101010101" charset="-122"/>
            </a:endParaRPr>
          </a:p>
          <a:p>
            <a:pPr marL="0" indent="0" fontAlgn="auto">
              <a:lnSpc>
                <a:spcPct val="120000"/>
              </a:lnSpc>
              <a:buNone/>
            </a:pPr>
            <a:r>
              <a:rPr lang="en-US" altLang="zh-CN" sz="2700">
                <a:latin typeface="华文中宋" panose="02010600040101010101" charset="-122"/>
                <a:ea typeface="华文中宋" panose="02010600040101010101" charset="-122"/>
              </a:rPr>
              <a:t>       </a:t>
            </a:r>
            <a:r>
              <a:rPr lang="zh-CN" altLang="en-US" sz="2700">
                <a:solidFill>
                  <a:srgbClr val="C00000"/>
                </a:solidFill>
                <a:latin typeface="华文中宋" panose="02010600040101010101" charset="-122"/>
                <a:ea typeface="华文中宋" panose="02010600040101010101" charset="-122"/>
              </a:rPr>
              <a:t>诗人爱国的赤诚之心是与祖国人民的命运，联系在一起的。</a:t>
            </a:r>
            <a:endParaRPr lang="zh-CN" altLang="en-US" sz="2700">
              <a:latin typeface="华文中宋" panose="02010600040101010101" charset="-122"/>
              <a:ea typeface="华文中宋" panose="02010600040101010101" charset="-122"/>
            </a:endParaRPr>
          </a:p>
          <a:p>
            <a:pPr marL="0" indent="0" fontAlgn="auto">
              <a:lnSpc>
                <a:spcPct val="120000"/>
              </a:lnSpc>
              <a:buNone/>
            </a:pPr>
            <a:endParaRPr lang="zh-CN" altLang="en-US" sz="2100">
              <a:latin typeface="华文中宋" panose="02010600040101010101" charset="-122"/>
              <a:ea typeface="华文中宋" panose="020106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500" fill="hold">
                                          <p:stCondLst>
                                            <p:cond delay="0"/>
                                          </p:stCondLst>
                                        </p:cTn>
                                        <p:tgtEl>
                                          <p:spTgt spid="3">
                                            <p:txEl>
                                              <p:pRg st="0" end="0"/>
                                            </p:txEl>
                                          </p:spTgt>
                                        </p:tgtEl>
                                        <p:attrNameLst>
                                          <p:attrName>style.visibility</p:attrName>
                                        </p:attrNameLst>
                                      </p:cBhvr>
                                      <p:to>
                                        <p:strVal val="visible"/>
                                      </p:to>
                                    </p:set>
                                    <p:animEffect transition="in" filter="diamond(i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500" fill="hold">
                                          <p:stCondLst>
                                            <p:cond delay="0"/>
                                          </p:stCondLst>
                                        </p:cTn>
                                        <p:tgtEl>
                                          <p:spTgt spid="3">
                                            <p:txEl>
                                              <p:pRg st="1" end="1"/>
                                            </p:txEl>
                                          </p:spTgt>
                                        </p:tgtEl>
                                        <p:attrNameLst>
                                          <p:attrName>style.visibility</p:attrName>
                                        </p:attrNameLst>
                                      </p:cBhvr>
                                      <p:to>
                                        <p:strVal val="visible"/>
                                      </p:to>
                                    </p:set>
                                    <p:animEffect transition="in" filter="diamond(i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500" fill="hold">
                                          <p:stCondLst>
                                            <p:cond delay="0"/>
                                          </p:stCondLst>
                                        </p:cTn>
                                        <p:tgtEl>
                                          <p:spTgt spid="3">
                                            <p:txEl>
                                              <p:pRg st="2" end="2"/>
                                            </p:txEl>
                                          </p:spTgt>
                                        </p:tgtEl>
                                        <p:attrNameLst>
                                          <p:attrName>style.visibility</p:attrName>
                                        </p:attrNameLst>
                                      </p:cBhvr>
                                      <p:to>
                                        <p:strVal val="visible"/>
                                      </p:to>
                                    </p:set>
                                    <p:animEffect transition="in" filter="diamond(in)">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500" fill="hold">
                                          <p:stCondLst>
                                            <p:cond delay="0"/>
                                          </p:stCondLst>
                                        </p:cTn>
                                        <p:tgtEl>
                                          <p:spTgt spid="3">
                                            <p:txEl>
                                              <p:pRg st="3" end="3"/>
                                            </p:txEl>
                                          </p:spTgt>
                                        </p:tgtEl>
                                        <p:attrNameLst>
                                          <p:attrName>style.visibility</p:attrName>
                                        </p:attrNameLst>
                                      </p:cBhvr>
                                      <p:to>
                                        <p:strVal val="visible"/>
                                      </p:to>
                                    </p:set>
                                    <p:animEffect transition="in" filter="diamond(i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5" name="图片 104"/>
          <p:cNvPicPr/>
          <p:nvPr/>
        </p:nvPicPr>
        <p:blipFill>
          <a:blip r:embed="rId2"/>
          <a:stretch>
            <a:fillRect/>
          </a:stretch>
        </p:blipFill>
        <p:spPr>
          <a:xfrm>
            <a:off x="0" y="635"/>
            <a:ext cx="12192635" cy="7169150"/>
          </a:xfrm>
          <a:prstGeom prst="rect">
            <a:avLst/>
          </a:prstGeom>
          <a:noFill/>
          <a:ln w="9525">
            <a:noFill/>
          </a:ln>
        </p:spPr>
      </p:pic>
      <p:sp>
        <p:nvSpPr>
          <p:cNvPr id="2" name="标题 1"/>
          <p:cNvSpPr>
            <a:spLocks noGrp="1"/>
          </p:cNvSpPr>
          <p:nvPr>
            <p:ph type="title"/>
          </p:nvPr>
        </p:nvSpPr>
        <p:spPr>
          <a:xfrm>
            <a:off x="2562860" y="419735"/>
            <a:ext cx="9286240" cy="1407795"/>
          </a:xfrm>
          <a:solidFill>
            <a:schemeClr val="accent2">
              <a:lumMod val="20000"/>
              <a:lumOff val="80000"/>
            </a:schemeClr>
          </a:solidFill>
          <a:ln>
            <a:solidFill>
              <a:schemeClr val="accent1"/>
            </a:solidFill>
          </a:ln>
        </p:spPr>
        <p:txBody>
          <a:bodyPr>
            <a:normAutofit fontScale="90000"/>
          </a:bodyPr>
          <a:lstStyle/>
          <a:p>
            <a:r>
              <a:rPr lang="en-US" altLang="zh-CN" sz="3200" b="1">
                <a:latin typeface="华文中宋" panose="02010600040101010101" charset="-122"/>
                <a:ea typeface="华文中宋" panose="02010600040101010101" charset="-122"/>
              </a:rPr>
              <a:t>      </a:t>
            </a:r>
            <a:r>
              <a:rPr lang="zh-CN" altLang="en-US" sz="3200" b="1">
                <a:latin typeface="华文中宋" panose="02010600040101010101" charset="-122"/>
                <a:ea typeface="华文中宋" panose="02010600040101010101" charset="-122"/>
              </a:rPr>
              <a:t>诗人在红烛身上找到了生活方向：</a:t>
            </a:r>
            <a:r>
              <a:rPr lang="zh-CN" altLang="en-US" sz="3200" b="1">
                <a:solidFill>
                  <a:srgbClr val="0070C0"/>
                </a:solidFill>
                <a:latin typeface="华文中宋" panose="02010600040101010101" charset="-122"/>
                <a:ea typeface="华文中宋" panose="02010600040101010101" charset="-122"/>
              </a:rPr>
              <a:t>实干，探索，坚毅地为自己的理想努力，不计较结果。</a:t>
            </a:r>
            <a:r>
              <a:rPr lang="zh-CN" altLang="en-US" sz="3200" b="1">
                <a:latin typeface="华文中宋" panose="02010600040101010101" charset="-122"/>
                <a:ea typeface="华文中宋" panose="02010600040101010101" charset="-122"/>
              </a:rPr>
              <a:t>诗人说：“</a:t>
            </a:r>
            <a:r>
              <a:rPr lang="zh-CN" altLang="en-US" sz="32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莫问收获，但问耕耘。</a:t>
            </a:r>
            <a:r>
              <a:rPr lang="zh-CN" altLang="en-US" sz="3200" b="1">
                <a:latin typeface="华文中宋" panose="02010600040101010101" charset="-122"/>
                <a:ea typeface="华文中宋" panose="02010600040101010101" charset="-122"/>
              </a:rPr>
              <a:t>”</a:t>
            </a:r>
          </a:p>
        </p:txBody>
      </p:sp>
    </p:spTree>
    <p:custDataLst>
      <p:tags r:id="rId3"/>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982345"/>
          </a:xfrm>
          <a:solidFill>
            <a:schemeClr val="accent2">
              <a:lumMod val="20000"/>
              <a:lumOff val="80000"/>
            </a:schemeClr>
          </a:solidFill>
          <a:ln>
            <a:solidFill>
              <a:schemeClr val="accent1"/>
            </a:solidFill>
          </a:ln>
        </p:spPr>
        <p:txBody>
          <a:bodyPr>
            <a:normAutofit fontScale="90000"/>
          </a:bodyPr>
          <a:lstStyle/>
          <a:p>
            <a:r>
              <a:rPr lang="en-US" altLang="zh-CN" sz="3200">
                <a:latin typeface="华文中宋" panose="02010600040101010101" charset="-122"/>
                <a:ea typeface="华文中宋" panose="02010600040101010101" charset="-122"/>
                <a:sym typeface="+mn-ea"/>
              </a:rPr>
              <a:t>    </a:t>
            </a:r>
            <a:r>
              <a:rPr lang="zh-CN" altLang="en-US" sz="3200">
                <a:latin typeface="华文中宋" panose="02010600040101010101" charset="-122"/>
                <a:ea typeface="华文中宋" panose="02010600040101010101" charset="-122"/>
                <a:sym typeface="+mn-ea"/>
              </a:rPr>
              <a:t>第六节里诗人驰骋想象，亲切的问讯红烛:“何苦伤心流泪?”表达了诗人什么样的感情？</a:t>
            </a:r>
            <a:endParaRPr lang="zh-CN" altLang="en-US" sz="32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838200" y="1628140"/>
            <a:ext cx="10515600" cy="4855845"/>
          </a:xfrm>
          <a:ln>
            <a:solidFill>
              <a:schemeClr val="accent1"/>
            </a:solidFill>
          </a:ln>
        </p:spPr>
        <p:txBody>
          <a:bodyPr>
            <a:normAutofit fontScale="70000"/>
          </a:bodyPr>
          <a:lstStyle/>
          <a:p>
            <a:pPr marL="0" indent="0" fontAlgn="auto">
              <a:lnSpc>
                <a:spcPct val="120000"/>
              </a:lnSpc>
              <a:buNone/>
            </a:pPr>
            <a:r>
              <a:rPr lang="zh-CN" altLang="en-US" sz="3200">
                <a:latin typeface="华文中宋" panose="02010600040101010101" charset="-122"/>
                <a:ea typeface="华文中宋" panose="02010600040101010101" charset="-122"/>
              </a:rPr>
              <a:t>明确：表达了诗人的人同情，惊疑，思索。这里抒发的正是诗人在现实生活的游涡中，内心所涌现的矛盾，痛苦和挣扎。诗人经过一番求索，他恍然大悟:“哦，我知道了!”他寻求到的答案，是还有“残风”的存在。红烛“心火发光”，自身“烧蜡成灰”，世上并非都像诗人自己那样怀着敬意，那种邪恶的势力不但毫无敬意，相反“来侵你的光芒”。</a:t>
            </a:r>
          </a:p>
          <a:p>
            <a:pPr marL="0" indent="0" fontAlgn="auto">
              <a:lnSpc>
                <a:spcPct val="120000"/>
              </a:lnSpc>
              <a:buNone/>
            </a:pP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rPr>
              <a:t>红烛流泪，是为烧得不稳而急得流泪。红烛不怕牺牲自己，相反，他要充分的牺牲自己，为世人创造光明，他“急”的只是不能给世人带来更多的光明。</a:t>
            </a:r>
          </a:p>
          <a:p>
            <a:pPr marL="0" indent="0" fontAlgn="auto">
              <a:lnSpc>
                <a:spcPct val="120000"/>
              </a:lnSpc>
              <a:buNone/>
            </a:pP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rPr>
              <a:t>诗人自己怀着拯救祖国文明的美好意愿，不是同样受到黑暗丑恶势力的干扰和阻挠，感到壮志难酬，为此而痛哭流涕么？冷酷的现实就是这样，你要创造光明，不但要牺牲了自己，还要“流一滴泪，灰一分心”。</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762635"/>
          </a:xfrm>
        </p:spPr>
        <p:txBody>
          <a:bodyPr/>
          <a:lstStyle/>
          <a:p>
            <a:r>
              <a:rPr lang="zh-CN" altLang="en-US" sz="3200">
                <a:latin typeface="华文中宋" panose="02010600040101010101" charset="-122"/>
                <a:ea typeface="华文中宋" panose="02010600040101010101" charset="-122"/>
              </a:rPr>
              <a:t>讨论：诗歌为什么用李商隐的诗句开头？</a:t>
            </a:r>
          </a:p>
        </p:txBody>
      </p:sp>
      <p:sp>
        <p:nvSpPr>
          <p:cNvPr id="3" name="内容占位符 2"/>
          <p:cNvSpPr>
            <a:spLocks noGrp="1"/>
          </p:cNvSpPr>
          <p:nvPr>
            <p:ph idx="1"/>
          </p:nvPr>
        </p:nvSpPr>
        <p:spPr>
          <a:xfrm>
            <a:off x="838200" y="1347470"/>
            <a:ext cx="10515600" cy="4829810"/>
          </a:xfrm>
        </p:spPr>
        <p:txBody>
          <a:bodyPr/>
          <a:lstStyle/>
          <a:p>
            <a:pPr marL="0" indent="0" fontAlgn="auto">
              <a:lnSpc>
                <a:spcPct val="130000"/>
              </a:lnSpc>
              <a:buNone/>
            </a:pPr>
            <a:r>
              <a:rPr lang="zh-CN" altLang="en-US" sz="3200">
                <a:latin typeface="华文中宋" panose="02010600040101010101" charset="-122"/>
                <a:ea typeface="华文中宋" panose="02010600040101010101" charset="-122"/>
              </a:rPr>
              <a:t>明确：李商隐的诗句是“蜡炬成灰泪始干”。</a:t>
            </a:r>
          </a:p>
          <a:p>
            <a:pPr marL="0" indent="0" fontAlgn="auto">
              <a:lnSpc>
                <a:spcPct val="130000"/>
              </a:lnSpc>
              <a:buNone/>
            </a:pPr>
            <a:r>
              <a:rPr lang="zh-CN" altLang="en-US" sz="3200">
                <a:latin typeface="华文中宋" panose="02010600040101010101" charset="-122"/>
                <a:ea typeface="华文中宋" panose="02010600040101010101" charset="-122"/>
              </a:rPr>
              <a:t> </a:t>
            </a: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sym typeface="+mn-ea"/>
              </a:rPr>
              <a:t>由李商隐的诗句“蜡炬成灰泪始干”引入对红烛精神的思考。且</a:t>
            </a:r>
            <a:r>
              <a:rPr lang="zh-CN" altLang="en-US" sz="3200">
                <a:latin typeface="华文中宋" panose="02010600040101010101" charset="-122"/>
                <a:ea typeface="华文中宋" panose="02010600040101010101" charset="-122"/>
              </a:rPr>
              <a:t>诗的主体部分就是扣住“灰”与“泪”“自焚”与“流泪”来展开抒情的。</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762635"/>
          </a:xfrm>
        </p:spPr>
        <p:txBody>
          <a:bodyPr/>
          <a:lstStyle/>
          <a:p>
            <a:r>
              <a:rPr lang="zh-CN" altLang="en-US" sz="3200">
                <a:latin typeface="华文中宋" panose="02010600040101010101" charset="-122"/>
                <a:ea typeface="华文中宋" panose="02010600040101010101" charset="-122"/>
              </a:rPr>
              <a:t>总结：</a:t>
            </a:r>
          </a:p>
        </p:txBody>
      </p:sp>
      <p:sp>
        <p:nvSpPr>
          <p:cNvPr id="3" name="内容占位符 2"/>
          <p:cNvSpPr>
            <a:spLocks noGrp="1"/>
          </p:cNvSpPr>
          <p:nvPr>
            <p:ph idx="1"/>
          </p:nvPr>
        </p:nvSpPr>
        <p:spPr>
          <a:xfrm>
            <a:off x="838200" y="1127760"/>
            <a:ext cx="10515600" cy="5276215"/>
          </a:xfrm>
          <a:solidFill>
            <a:schemeClr val="accent2">
              <a:lumMod val="20000"/>
              <a:lumOff val="80000"/>
            </a:schemeClr>
          </a:solidFill>
          <a:ln>
            <a:solidFill>
              <a:schemeClr val="accent1"/>
            </a:solidFill>
          </a:ln>
        </p:spPr>
        <p:txBody>
          <a:bodyPr>
            <a:normAutofit fontScale="90000" lnSpcReduction="10000"/>
          </a:bodyPr>
          <a:lstStyle/>
          <a:p>
            <a:pPr marL="0" indent="0" fontAlgn="auto">
              <a:lnSpc>
                <a:spcPct val="120000"/>
              </a:lnSpc>
              <a:buNone/>
            </a:pP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rPr>
              <a:t>这首诗有浓重的</a:t>
            </a:r>
            <a:r>
              <a:rPr lang="zh-CN" altLang="en-US" sz="32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浪漫主义</a:t>
            </a:r>
            <a:r>
              <a:rPr lang="zh-CN" altLang="en-US" sz="3200">
                <a:latin typeface="华文中宋" panose="02010600040101010101" charset="-122"/>
                <a:ea typeface="华文中宋" panose="02010600040101010101" charset="-122"/>
              </a:rPr>
              <a:t>和</a:t>
            </a:r>
            <a:r>
              <a:rPr lang="zh-CN" altLang="en-US" sz="32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唯美主义</a:t>
            </a:r>
            <a:r>
              <a:rPr lang="zh-CN" altLang="en-US" sz="3200">
                <a:latin typeface="华文中宋" panose="02010600040101010101" charset="-122"/>
                <a:ea typeface="华文中宋" panose="02010600040101010101" charset="-122"/>
              </a:rPr>
              <a:t>色彩。由“红烛”到自己，</a:t>
            </a:r>
            <a:r>
              <a:rPr lang="zh-CN" altLang="en-US" sz="3200" u="sng">
                <a:solidFill>
                  <a:srgbClr val="C00000"/>
                </a:solidFill>
                <a:latin typeface="华文中宋" panose="02010600040101010101" charset="-122"/>
                <a:ea typeface="华文中宋" panose="02010600040101010101" charset="-122"/>
              </a:rPr>
              <a:t>写出的是甘于奉献的牺牲精神，道出的是自勉自励，不断向前的无畏精神</a:t>
            </a:r>
            <a:r>
              <a:rPr lang="zh-CN" altLang="en-US" sz="3200">
                <a:latin typeface="华文中宋" panose="02010600040101010101" charset="-122"/>
                <a:ea typeface="华文中宋" panose="02010600040101010101" charset="-122"/>
              </a:rPr>
              <a:t>。</a:t>
            </a:r>
          </a:p>
          <a:p>
            <a:pPr marL="0" indent="0" fontAlgn="auto">
              <a:lnSpc>
                <a:spcPct val="120000"/>
              </a:lnSpc>
              <a:buNone/>
            </a:pPr>
            <a:r>
              <a:rPr lang="zh-CN" altLang="en-US" sz="3200">
                <a:latin typeface="华文中宋" panose="02010600040101010101" charset="-122"/>
                <a:ea typeface="华文中宋" panose="02010600040101010101" charset="-122"/>
              </a:rPr>
              <a:t> </a:t>
            </a: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rPr>
              <a:t>诗歌在表现手法上重幻想和主观情绪的渲染，大量使用了抒情的感叹词，以优美的语言强烈地表达了心中的情感。</a:t>
            </a:r>
            <a:r>
              <a:rPr lang="zh-CN" altLang="en-US" sz="3200">
                <a:solidFill>
                  <a:srgbClr val="0070C0"/>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在诗歌形式上，诗人极力注意诗歌的形式美和诗歌的节奏，以和诗中要表达的情感相一致</a:t>
            </a:r>
            <a:r>
              <a:rPr lang="zh-CN" altLang="en-US" sz="3200">
                <a:latin typeface="华文中宋" panose="02010600040101010101" charset="-122"/>
                <a:ea typeface="华文中宋" panose="02010600040101010101" charset="-122"/>
              </a:rPr>
              <a:t>。诗人所倡导的中国新诗的格律化、音乐性的主张在这首诗中有一定的体现。可以说，</a:t>
            </a:r>
            <a:r>
              <a:rPr lang="zh-CN" altLang="en-US" sz="3200">
                <a:solidFill>
                  <a:srgbClr val="C00000"/>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闻一多融汇古今、化和中外的诗歌形式，以强烈的情感表达和追求精神开辟了中国一代诗风，激励着一代代的中国诗人去耕耘和探索。</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6" name="图片 105"/>
          <p:cNvPicPr/>
          <p:nvPr/>
        </p:nvPicPr>
        <p:blipFill>
          <a:blip r:embed="rId2"/>
          <a:stretch>
            <a:fillRect/>
          </a:stretch>
        </p:blipFill>
        <p:spPr>
          <a:xfrm>
            <a:off x="2921000" y="1466850"/>
            <a:ext cx="6350000" cy="3924300"/>
          </a:xfrm>
          <a:prstGeom prst="rect">
            <a:avLst/>
          </a:prstGeom>
          <a:noFill/>
          <a:ln w="9525">
            <a:noFill/>
          </a:ln>
        </p:spPr>
      </p:pic>
      <p:pic>
        <p:nvPicPr>
          <p:cNvPr id="107" name="New picture"/>
          <p:cNvPicPr/>
          <p:nvPr/>
        </p:nvPicPr>
        <p:blipFill>
          <a:blip r:embed="rId3"/>
          <a:stretch>
            <a:fillRect/>
          </a:stretch>
        </p:blipFill>
        <p:spPr>
          <a:xfrm>
            <a:off x="11823700" y="12052300"/>
            <a:ext cx="317500" cy="228600"/>
          </a:xfrm>
          <a:prstGeom prst="cube">
            <a:avLst/>
          </a:prstGeom>
        </p:spPr>
      </p:pic>
    </p:spTree>
    <p:custDataLst>
      <p:tags r:id="rId4"/>
    </p:custDataLst>
  </p:cSld>
  <p:clrMapOvr>
    <a:masterClrMapping/>
  </p:clrMapOvr>
  <p:transition spd="slow">
    <p:wheel spokes="8"/>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 name="图片 101"/>
          <p:cNvPicPr/>
          <p:nvPr/>
        </p:nvPicPr>
        <p:blipFill>
          <a:blip r:embed="rId2"/>
          <a:stretch>
            <a:fillRect/>
          </a:stretch>
        </p:blipFill>
        <p:spPr>
          <a:xfrm>
            <a:off x="1368425" y="395605"/>
            <a:ext cx="9423400" cy="6066790"/>
          </a:xfrm>
          <a:prstGeom prst="rect">
            <a:avLst/>
          </a:prstGeom>
          <a:noFill/>
          <a:ln w="9525">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barn(inVertical)">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762635"/>
          </a:xfrm>
        </p:spPr>
        <p:txBody>
          <a:bodyPr/>
          <a:lstStyle/>
          <a:p>
            <a:r>
              <a:rPr lang="zh-CN" altLang="en-US" sz="3200">
                <a:latin typeface="华文中宋" panose="02010600040101010101" charset="-122"/>
                <a:ea typeface="华文中宋" panose="02010600040101010101" charset="-122"/>
              </a:rPr>
              <a:t>学习目标：</a:t>
            </a:r>
          </a:p>
        </p:txBody>
      </p:sp>
      <p:sp>
        <p:nvSpPr>
          <p:cNvPr id="3" name="内容占位符 2"/>
          <p:cNvSpPr>
            <a:spLocks noGrp="1"/>
          </p:cNvSpPr>
          <p:nvPr>
            <p:ph idx="1"/>
          </p:nvPr>
        </p:nvSpPr>
        <p:spPr>
          <a:xfrm>
            <a:off x="838200" y="1347470"/>
            <a:ext cx="10515600" cy="4829810"/>
          </a:xfrm>
        </p:spPr>
        <p:txBody>
          <a:bodyPr/>
          <a:lstStyle/>
          <a:p>
            <a:pPr marL="0" indent="0" fontAlgn="auto">
              <a:lnSpc>
                <a:spcPct val="120000"/>
              </a:lnSpc>
              <a:buNone/>
            </a:pPr>
            <a:r>
              <a:rPr lang="zh-CN" altLang="en-US" sz="3200">
                <a:latin typeface="华文中宋" panose="02010600040101010101" charset="-122"/>
                <a:ea typeface="华文中宋" panose="02010600040101010101" charset="-122"/>
              </a:rPr>
              <a:t>1.通过反复诵读，培养自己对于诗歌的审美能力、鉴赏能力。</a:t>
            </a:r>
          </a:p>
          <a:p>
            <a:pPr marL="0" indent="0" fontAlgn="auto">
              <a:lnSpc>
                <a:spcPct val="120000"/>
              </a:lnSpc>
              <a:buNone/>
            </a:pPr>
            <a:r>
              <a:rPr lang="zh-CN" altLang="en-US" sz="3200">
                <a:latin typeface="华文中宋" panose="02010600040101010101" charset="-122"/>
                <a:ea typeface="华文中宋" panose="02010600040101010101" charset="-122"/>
              </a:rPr>
              <a:t>2.理解诗人献身祖国，甘愿自我牺牲的爱国精神。</a:t>
            </a:r>
          </a:p>
          <a:p>
            <a:pPr marL="0" indent="0" fontAlgn="auto">
              <a:lnSpc>
                <a:spcPct val="120000"/>
              </a:lnSpc>
              <a:buNone/>
            </a:pPr>
            <a:r>
              <a:rPr lang="zh-CN" altLang="en-US" sz="3200">
                <a:latin typeface="华文中宋" panose="02010600040101010101" charset="-122"/>
                <a:ea typeface="华文中宋" panose="02010600040101010101" charset="-122"/>
              </a:rPr>
              <a:t>3.理解“红烛”这一意象的精神内涵。</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500" fill="hold">
                                          <p:stCondLst>
                                            <p:cond delay="0"/>
                                          </p:stCondLst>
                                        </p:cTn>
                                        <p:tgtEl>
                                          <p:spTgt spid="3">
                                            <p:txEl>
                                              <p:pRg st="0" end="0"/>
                                            </p:txEl>
                                          </p:spTgt>
                                        </p:tgtEl>
                                        <p:attrNameLst>
                                          <p:attrName>style.visibility</p:attrName>
                                        </p:attrNameLst>
                                      </p:cBhvr>
                                      <p:to>
                                        <p:strVal val="visible"/>
                                      </p:to>
                                    </p:set>
                                    <p:animEffect transition="in" filter="plus(i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grpId="0" nodeType="clickEffect">
                                  <p:stCondLst>
                                    <p:cond delay="0"/>
                                  </p:stCondLst>
                                  <p:childTnLst>
                                    <p:set>
                                      <p:cBhvr>
                                        <p:cTn id="11" dur="500" fill="hold">
                                          <p:stCondLst>
                                            <p:cond delay="0"/>
                                          </p:stCondLst>
                                        </p:cTn>
                                        <p:tgtEl>
                                          <p:spTgt spid="3">
                                            <p:txEl>
                                              <p:pRg st="1" end="1"/>
                                            </p:txEl>
                                          </p:spTgt>
                                        </p:tgtEl>
                                        <p:attrNameLst>
                                          <p:attrName>style.visibility</p:attrName>
                                        </p:attrNameLst>
                                      </p:cBhvr>
                                      <p:to>
                                        <p:strVal val="visible"/>
                                      </p:to>
                                    </p:set>
                                    <p:animEffect transition="in" filter="plus(i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3" presetClass="entr" presetSubtype="16" fill="hold" grpId="0" nodeType="clickEffect">
                                  <p:stCondLst>
                                    <p:cond delay="0"/>
                                  </p:stCondLst>
                                  <p:childTnLst>
                                    <p:set>
                                      <p:cBhvr>
                                        <p:cTn id="16" dur="500" fill="hold">
                                          <p:stCondLst>
                                            <p:cond delay="0"/>
                                          </p:stCondLst>
                                        </p:cTn>
                                        <p:tgtEl>
                                          <p:spTgt spid="3">
                                            <p:txEl>
                                              <p:pRg st="2" end="2"/>
                                            </p:txEl>
                                          </p:spTgt>
                                        </p:tgtEl>
                                        <p:attrNameLst>
                                          <p:attrName>style.visibility</p:attrName>
                                        </p:attrNameLst>
                                      </p:cBhvr>
                                      <p:to>
                                        <p:strVal val="visible"/>
                                      </p:to>
                                    </p:set>
                                    <p:animEffect transition="in" filter="plus(i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76275" y="182245"/>
            <a:ext cx="10515600" cy="762635"/>
          </a:xfrm>
        </p:spPr>
        <p:txBody>
          <a:bodyPr/>
          <a:lstStyle/>
          <a:p>
            <a:r>
              <a:rPr lang="zh-CN" altLang="en-US" sz="3200">
                <a:latin typeface="华文中宋" panose="02010600040101010101" charset="-122"/>
                <a:ea typeface="华文中宋" panose="02010600040101010101" charset="-122"/>
              </a:rPr>
              <a:t>走近作者：</a:t>
            </a:r>
          </a:p>
        </p:txBody>
      </p:sp>
      <p:sp>
        <p:nvSpPr>
          <p:cNvPr id="3" name="内容占位符 2"/>
          <p:cNvSpPr>
            <a:spLocks noGrp="1"/>
          </p:cNvSpPr>
          <p:nvPr>
            <p:ph idx="1"/>
          </p:nvPr>
        </p:nvSpPr>
        <p:spPr>
          <a:xfrm>
            <a:off x="591185" y="944880"/>
            <a:ext cx="11020425" cy="5913755"/>
          </a:xfrm>
          <a:ln>
            <a:solidFill>
              <a:schemeClr val="accent1"/>
            </a:solidFill>
          </a:ln>
        </p:spPr>
        <p:txBody>
          <a:bodyPr>
            <a:normAutofit fontScale="80000"/>
          </a:bodyPr>
          <a:lstStyle/>
          <a:p>
            <a:pPr marL="0" indent="0" fontAlgn="auto">
              <a:lnSpc>
                <a:spcPct val="120000"/>
              </a:lnSpc>
              <a:spcBef>
                <a:spcPct val="0"/>
              </a:spcBef>
              <a:buNone/>
            </a:pP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rPr>
              <a:t>闻一多（1899-1946），名亦多，字友三，亦字友山，家</a:t>
            </a:r>
          </a:p>
          <a:p>
            <a:pPr marL="0" indent="0" fontAlgn="auto">
              <a:lnSpc>
                <a:spcPct val="120000"/>
              </a:lnSpc>
              <a:spcBef>
                <a:spcPct val="0"/>
              </a:spcBef>
              <a:buNone/>
            </a:pPr>
            <a:r>
              <a:rPr lang="zh-CN" altLang="en-US" sz="3200">
                <a:latin typeface="华文中宋" panose="02010600040101010101" charset="-122"/>
                <a:ea typeface="华文中宋" panose="02010600040101010101" charset="-122"/>
              </a:rPr>
              <a:t>族排行叫家骅。后改名多，又改名一多。民主战士。他致力于</a:t>
            </a:r>
          </a:p>
          <a:p>
            <a:pPr marL="0" indent="0" fontAlgn="auto">
              <a:lnSpc>
                <a:spcPct val="120000"/>
              </a:lnSpc>
              <a:spcBef>
                <a:spcPct val="0"/>
              </a:spcBef>
              <a:buNone/>
            </a:pPr>
            <a:r>
              <a:rPr lang="zh-CN" altLang="en-US" sz="3200">
                <a:latin typeface="华文中宋" panose="02010600040101010101" charset="-122"/>
                <a:ea typeface="华文中宋" panose="02010600040101010101" charset="-122"/>
              </a:rPr>
              <a:t>研究新诗格律化的理论，在论文《诗的格律》中，他要求新诗</a:t>
            </a:r>
          </a:p>
          <a:p>
            <a:pPr marL="0" indent="0" fontAlgn="auto">
              <a:lnSpc>
                <a:spcPct val="120000"/>
              </a:lnSpc>
              <a:spcBef>
                <a:spcPct val="0"/>
              </a:spcBef>
              <a:buNone/>
            </a:pPr>
            <a:r>
              <a:rPr lang="zh-CN" altLang="en-US" sz="3200">
                <a:latin typeface="华文中宋" panose="02010600040101010101" charset="-122"/>
                <a:ea typeface="华文中宋" panose="02010600040101010101" charset="-122"/>
              </a:rPr>
              <a:t>具有“音乐的美（音节），绘画的美（辞藻），并且还有建筑</a:t>
            </a:r>
          </a:p>
          <a:p>
            <a:pPr marL="0" indent="0" fontAlgn="auto">
              <a:lnSpc>
                <a:spcPct val="120000"/>
              </a:lnSpc>
              <a:spcBef>
                <a:spcPct val="0"/>
              </a:spcBef>
              <a:buNone/>
            </a:pPr>
            <a:r>
              <a:rPr lang="zh-CN" altLang="en-US" sz="3200">
                <a:latin typeface="华文中宋" panose="02010600040101010101" charset="-122"/>
                <a:ea typeface="华文中宋" panose="02010600040101010101" charset="-122"/>
              </a:rPr>
              <a:t>的美（节的匀称和句的均齐）”。著有诗集《红烛》（1923）、</a:t>
            </a:r>
          </a:p>
          <a:p>
            <a:pPr marL="0" indent="0" fontAlgn="auto">
              <a:lnSpc>
                <a:spcPct val="120000"/>
              </a:lnSpc>
              <a:spcBef>
                <a:spcPct val="0"/>
              </a:spcBef>
              <a:buNone/>
            </a:pPr>
            <a:r>
              <a:rPr lang="zh-CN" altLang="en-US" sz="3200">
                <a:latin typeface="华文中宋" panose="02010600040101010101" charset="-122"/>
                <a:ea typeface="华文中宋" panose="02010600040101010101" charset="-122"/>
              </a:rPr>
              <a:t>《死水》（1928）。学术著作有《古典新义》、《楚辞校补》、《神话与诗》、《唐诗杂论》等。闻一多的主要著作收集在《闻一多全集》中，共4册8集，1948年8月由开明书店出版。关于闻一多主要研究资料有：《闻一多纪念文集》（三联书店，1980）、陈凝《闻一多传》（民享出版社，1947）、王康《闻一多传》（湖北人民出版社，1979），梁实秋《谈闻一多》（台北传记文学社，1967），臧克家《闻一多先生的说和做》（人民日报1980年2月12日）</a:t>
            </a:r>
          </a:p>
        </p:txBody>
      </p:sp>
      <p:pic>
        <p:nvPicPr>
          <p:cNvPr id="107" name="图片 106"/>
          <p:cNvPicPr/>
          <p:nvPr/>
        </p:nvPicPr>
        <p:blipFill>
          <a:blip r:embed="rId2"/>
          <a:stretch>
            <a:fillRect/>
          </a:stretch>
        </p:blipFill>
        <p:spPr>
          <a:xfrm>
            <a:off x="9973628" y="429578"/>
            <a:ext cx="2066924" cy="2886075"/>
          </a:xfrm>
          <a:prstGeom prst="rect">
            <a:avLst/>
          </a:prstGeom>
          <a:noFill/>
          <a:ln w="9525">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500" fill="hold">
                                          <p:stCondLst>
                                            <p:cond delay="0"/>
                                          </p:stCondLst>
                                        </p:cTn>
                                        <p:tgtEl>
                                          <p:spTgt spid="3">
                                            <p:bg/>
                                          </p:spTgt>
                                        </p:tgtEl>
                                        <p:attrNameLst>
                                          <p:attrName>style.visibility</p:attrName>
                                        </p:attrNameLst>
                                      </p:cBhvr>
                                      <p:to>
                                        <p:strVal val="visible"/>
                                      </p:to>
                                    </p:set>
                                    <p:animEffect transition="in" filter="plus(in)">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grpId="0" nodeType="clickEffect">
                                  <p:stCondLst>
                                    <p:cond delay="0"/>
                                  </p:stCondLst>
                                  <p:childTnLst>
                                    <p:set>
                                      <p:cBhvr>
                                        <p:cTn id="11" dur="500" fill="hold">
                                          <p:stCondLst>
                                            <p:cond delay="0"/>
                                          </p:stCondLst>
                                        </p:cTn>
                                        <p:tgtEl>
                                          <p:spTgt spid="3">
                                            <p:txEl>
                                              <p:pRg st="0" end="0"/>
                                            </p:txEl>
                                          </p:spTgt>
                                        </p:tgtEl>
                                        <p:attrNameLst>
                                          <p:attrName>style.visibility</p:attrName>
                                        </p:attrNameLst>
                                      </p:cBhvr>
                                      <p:to>
                                        <p:strVal val="visible"/>
                                      </p:to>
                                    </p:set>
                                    <p:animEffect transition="in" filter="plus(in)">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3" presetClass="entr" presetSubtype="16" fill="hold" grpId="0" nodeType="clickEffect">
                                  <p:stCondLst>
                                    <p:cond delay="0"/>
                                  </p:stCondLst>
                                  <p:childTnLst>
                                    <p:set>
                                      <p:cBhvr>
                                        <p:cTn id="16" dur="500" fill="hold">
                                          <p:stCondLst>
                                            <p:cond delay="0"/>
                                          </p:stCondLst>
                                        </p:cTn>
                                        <p:tgtEl>
                                          <p:spTgt spid="3">
                                            <p:txEl>
                                              <p:pRg st="1" end="1"/>
                                            </p:txEl>
                                          </p:spTgt>
                                        </p:tgtEl>
                                        <p:attrNameLst>
                                          <p:attrName>style.visibility</p:attrName>
                                        </p:attrNameLst>
                                      </p:cBhvr>
                                      <p:to>
                                        <p:strVal val="visible"/>
                                      </p:to>
                                    </p:set>
                                    <p:animEffect transition="in" filter="plus(in)">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3" presetClass="entr" presetSubtype="16" fill="hold" grpId="0" nodeType="clickEffect">
                                  <p:stCondLst>
                                    <p:cond delay="0"/>
                                  </p:stCondLst>
                                  <p:childTnLst>
                                    <p:set>
                                      <p:cBhvr>
                                        <p:cTn id="21" dur="500" fill="hold">
                                          <p:stCondLst>
                                            <p:cond delay="0"/>
                                          </p:stCondLst>
                                        </p:cTn>
                                        <p:tgtEl>
                                          <p:spTgt spid="3">
                                            <p:txEl>
                                              <p:pRg st="2" end="2"/>
                                            </p:txEl>
                                          </p:spTgt>
                                        </p:tgtEl>
                                        <p:attrNameLst>
                                          <p:attrName>style.visibility</p:attrName>
                                        </p:attrNameLst>
                                      </p:cBhvr>
                                      <p:to>
                                        <p:strVal val="visible"/>
                                      </p:to>
                                    </p:set>
                                    <p:animEffect transition="in" filter="plus(in)">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3" presetClass="entr" presetSubtype="16" fill="hold" grpId="0" nodeType="clickEffect">
                                  <p:stCondLst>
                                    <p:cond delay="0"/>
                                  </p:stCondLst>
                                  <p:childTnLst>
                                    <p:set>
                                      <p:cBhvr>
                                        <p:cTn id="26" dur="500" fill="hold">
                                          <p:stCondLst>
                                            <p:cond delay="0"/>
                                          </p:stCondLst>
                                        </p:cTn>
                                        <p:tgtEl>
                                          <p:spTgt spid="3">
                                            <p:txEl>
                                              <p:pRg st="3" end="3"/>
                                            </p:txEl>
                                          </p:spTgt>
                                        </p:tgtEl>
                                        <p:attrNameLst>
                                          <p:attrName>style.visibility</p:attrName>
                                        </p:attrNameLst>
                                      </p:cBhvr>
                                      <p:to>
                                        <p:strVal val="visible"/>
                                      </p:to>
                                    </p:set>
                                    <p:animEffect transition="in" filter="plus(in)">
                                      <p:cBhvr>
                                        <p:cTn id="27" dur="5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3" presetClass="entr" presetSubtype="16" fill="hold" grpId="0" nodeType="clickEffect">
                                  <p:stCondLst>
                                    <p:cond delay="0"/>
                                  </p:stCondLst>
                                  <p:childTnLst>
                                    <p:set>
                                      <p:cBhvr>
                                        <p:cTn id="31" dur="500" fill="hold">
                                          <p:stCondLst>
                                            <p:cond delay="0"/>
                                          </p:stCondLst>
                                        </p:cTn>
                                        <p:tgtEl>
                                          <p:spTgt spid="3">
                                            <p:txEl>
                                              <p:pRg st="4" end="4"/>
                                            </p:txEl>
                                          </p:spTgt>
                                        </p:tgtEl>
                                        <p:attrNameLst>
                                          <p:attrName>style.visibility</p:attrName>
                                        </p:attrNameLst>
                                      </p:cBhvr>
                                      <p:to>
                                        <p:strVal val="visible"/>
                                      </p:to>
                                    </p:set>
                                    <p:animEffect transition="in" filter="plus(in)">
                                      <p:cBhvr>
                                        <p:cTn id="32" dur="5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3" presetClass="entr" presetSubtype="16" fill="hold" grpId="0" nodeType="clickEffect">
                                  <p:stCondLst>
                                    <p:cond delay="0"/>
                                  </p:stCondLst>
                                  <p:childTnLst>
                                    <p:set>
                                      <p:cBhvr>
                                        <p:cTn id="36" dur="500" fill="hold">
                                          <p:stCondLst>
                                            <p:cond delay="0"/>
                                          </p:stCondLst>
                                        </p:cTn>
                                        <p:tgtEl>
                                          <p:spTgt spid="3">
                                            <p:txEl>
                                              <p:pRg st="5" end="5"/>
                                            </p:txEl>
                                          </p:spTgt>
                                        </p:tgtEl>
                                        <p:attrNameLst>
                                          <p:attrName>style.visibility</p:attrName>
                                        </p:attrNameLst>
                                      </p:cBhvr>
                                      <p:to>
                                        <p:strVal val="visible"/>
                                      </p:to>
                                    </p:set>
                                    <p:animEffect transition="in" filter="plus(in)">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762635"/>
          </a:xfrm>
        </p:spPr>
        <p:txBody>
          <a:bodyPr/>
          <a:lstStyle/>
          <a:p>
            <a:pPr algn="ctr"/>
            <a:r>
              <a:rPr lang="zh-CN" altLang="en-US" sz="3200">
                <a:latin typeface="华文中宋" panose="02010600040101010101" charset="-122"/>
                <a:ea typeface="华文中宋" panose="02010600040101010101" charset="-122"/>
              </a:rPr>
              <a:t>闻一多与</a:t>
            </a:r>
            <a:r>
              <a:rPr lang="en-US" altLang="zh-CN" sz="3200">
                <a:latin typeface="华文中宋" panose="02010600040101010101" charset="-122"/>
                <a:ea typeface="华文中宋" panose="02010600040101010101" charset="-122"/>
              </a:rPr>
              <a:t>“</a:t>
            </a:r>
            <a:r>
              <a:rPr lang="zh-CN" altLang="en-US" sz="3200">
                <a:latin typeface="华文中宋" panose="02010600040101010101" charset="-122"/>
                <a:ea typeface="华文中宋" panose="02010600040101010101" charset="-122"/>
              </a:rPr>
              <a:t>新月派</a:t>
            </a:r>
            <a:r>
              <a:rPr lang="en-US" altLang="zh-CN" sz="3200">
                <a:latin typeface="华文中宋" panose="02010600040101010101" charset="-122"/>
                <a:ea typeface="华文中宋" panose="02010600040101010101" charset="-122"/>
              </a:rPr>
              <a:t>”</a:t>
            </a:r>
          </a:p>
        </p:txBody>
      </p:sp>
      <p:sp>
        <p:nvSpPr>
          <p:cNvPr id="3" name="内容占位符 2"/>
          <p:cNvSpPr>
            <a:spLocks noGrp="1"/>
          </p:cNvSpPr>
          <p:nvPr>
            <p:ph idx="1"/>
          </p:nvPr>
        </p:nvSpPr>
        <p:spPr>
          <a:xfrm>
            <a:off x="838200" y="1347470"/>
            <a:ext cx="10515600" cy="4829810"/>
          </a:xfrm>
          <a:ln>
            <a:solidFill>
              <a:schemeClr val="accent1"/>
            </a:solidFill>
          </a:ln>
        </p:spPr>
        <p:txBody>
          <a:bodyPr>
            <a:normAutofit fontScale="80000"/>
          </a:bodyPr>
          <a:lstStyle/>
          <a:p>
            <a:pPr marL="0" indent="0" fontAlgn="auto">
              <a:lnSpc>
                <a:spcPct val="120000"/>
              </a:lnSpc>
              <a:buNone/>
            </a:pP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rPr>
              <a:t>新月派</a:t>
            </a:r>
            <a:r>
              <a:rPr lang="en-US" altLang="zh-CN" sz="3200">
                <a:latin typeface="华文中宋" panose="02010600040101010101" charset="-122"/>
                <a:ea typeface="华文中宋" panose="02010600040101010101" charset="-122"/>
              </a:rPr>
              <a:t>”</a:t>
            </a:r>
            <a:r>
              <a:rPr lang="zh-CN" altLang="en-US" sz="3200">
                <a:latin typeface="华文中宋" panose="02010600040101010101" charset="-122"/>
                <a:ea typeface="华文中宋" panose="02010600040101010101" charset="-122"/>
              </a:rPr>
              <a:t>是现代新诗史上一个重要的诗歌流派，受泰戈尔《新月集》影响。该诗派大体上以1927年为界分为前后两个时期。</a:t>
            </a:r>
          </a:p>
          <a:p>
            <a:pPr marL="0" indent="0" fontAlgn="auto">
              <a:lnSpc>
                <a:spcPct val="120000"/>
              </a:lnSpc>
              <a:buNone/>
            </a:pP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rPr>
              <a:t>前期自1926年春始，以北京的《晨报副刊·诗镌》为阵地，主要成员有闻一多、徐志摩、朱湘、饶孟侃、孙大雨等。</a:t>
            </a:r>
          </a:p>
          <a:p>
            <a:pPr marL="0" indent="0" fontAlgn="auto">
              <a:lnSpc>
                <a:spcPct val="120000"/>
              </a:lnSpc>
              <a:buNone/>
            </a:pP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rPr>
              <a:t>1927年春，胡适、徐志摩、闻一多、梁实秋等人创办新月书店，次年又创办《新月》月刊，"新月派"的主要活动转移到上海，这是后期新月派。它以《新月》月刊和1930年创刊的《诗刊》季刊为主要阵地，新加入成员有陈梦家、方玮德、卞之琳等。</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anim calcmode="lin" valueType="num">
                                      <p:cBhvr>
                                        <p:cTn id="8" dur="2000" fill="hold"/>
                                        <p:tgtEl>
                                          <p:spTgt spid="3">
                                            <p:bg/>
                                          </p:spTgt>
                                        </p:tgtEl>
                                        <p:attrNameLst>
                                          <p:attrName>ppt_w</p:attrName>
                                        </p:attrNameLst>
                                      </p:cBhvr>
                                      <p:tavLst>
                                        <p:tav tm="0" fmla="#ppt_w*sin(2.5*pi*$)">
                                          <p:val>
                                            <p:fltVal val="0"/>
                                          </p:val>
                                        </p:tav>
                                        <p:tav tm="100000">
                                          <p:val>
                                            <p:fltVal val="1"/>
                                          </p:val>
                                        </p:tav>
                                      </p:tavLst>
                                    </p:anim>
                                    <p:anim calcmode="lin" valueType="num">
                                      <p:cBhvr>
                                        <p:cTn id="9" dur="2000" fill="hold"/>
                                        <p:tgtEl>
                                          <p:spTgt spid="3">
                                            <p:bg/>
                                          </p:spTgt>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anim calcmode="lin" valueType="num">
                                      <p:cBhvr>
                                        <p:cTn id="15"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2000"/>
                                        <p:tgtEl>
                                          <p:spTgt spid="3">
                                            <p:txEl>
                                              <p:pRg st="1" end="1"/>
                                            </p:txEl>
                                          </p:spTgt>
                                        </p:tgtEl>
                                      </p:cBhvr>
                                    </p:animEffect>
                                    <p:anim calcmode="lin" valueType="num">
                                      <p:cBhvr>
                                        <p:cTn id="22"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3"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2000"/>
                                        <p:tgtEl>
                                          <p:spTgt spid="3">
                                            <p:txEl>
                                              <p:pRg st="2" end="2"/>
                                            </p:txEl>
                                          </p:spTgt>
                                        </p:tgtEl>
                                      </p:cBhvr>
                                    </p:animEffect>
                                    <p:anim calcmode="lin" valueType="num">
                                      <p:cBhvr>
                                        <p:cTn id="29"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30"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44525" y="474345"/>
            <a:ext cx="10849610" cy="6080125"/>
          </a:xfrm>
        </p:spPr>
        <p:txBody>
          <a:bodyPr>
            <a:normAutofit fontScale="80000"/>
          </a:bodyPr>
          <a:lstStyle/>
          <a:p>
            <a:pPr marL="0" indent="0" fontAlgn="auto">
              <a:lnSpc>
                <a:spcPct val="120000"/>
              </a:lnSpc>
              <a:buNone/>
            </a:pPr>
            <a:r>
              <a:rPr lang="en-US" altLang="zh-CN" sz="3430">
                <a:latin typeface="华文中宋" panose="02010600040101010101" charset="-122"/>
                <a:ea typeface="华文中宋" panose="02010600040101010101" charset="-122"/>
              </a:rPr>
              <a:t>      </a:t>
            </a:r>
            <a:r>
              <a:rPr lang="zh-CN" altLang="en-US" sz="3430">
                <a:latin typeface="华文中宋" panose="02010600040101010101" charset="-122"/>
                <a:ea typeface="华文中宋" panose="02010600040101010101" charset="-122"/>
              </a:rPr>
              <a:t>他们不满于"五四"以后"自由诗人"忽视诗艺的作风，提倡新格律诗，主张"理性节制情感"的美学原则与诗的形式格律化，为了实现这一理论原则，新月派诗人在诗歌艺术上做了有益的尝试，首先是</a:t>
            </a:r>
            <a:r>
              <a:rPr lang="zh-CN" altLang="en-US" sz="3430">
                <a:solidFill>
                  <a:srgbClr val="0070C0"/>
                </a:solidFill>
                <a:latin typeface="华文中宋" panose="02010600040101010101" charset="-122"/>
                <a:ea typeface="华文中宋" panose="02010600040101010101" charset="-122"/>
              </a:rPr>
              <a:t>客观抒情诗</a:t>
            </a:r>
            <a:r>
              <a:rPr lang="zh-CN" altLang="en-US" sz="3430">
                <a:latin typeface="华文中宋" panose="02010600040101010101" charset="-122"/>
                <a:ea typeface="华文中宋" panose="02010600040101010101" charset="-122"/>
              </a:rPr>
              <a:t>的创作，即变"直抒胸臆"的抒情方式为主观情愫的客观对象化。然后再用</a:t>
            </a:r>
            <a:r>
              <a:rPr lang="zh-CN" altLang="en-US" sz="3430">
                <a:solidFill>
                  <a:srgbClr val="0070C0"/>
                </a:solidFill>
                <a:latin typeface="华文中宋" panose="02010600040101010101" charset="-122"/>
                <a:ea typeface="华文中宋" panose="02010600040101010101" charset="-122"/>
              </a:rPr>
              <a:t>想象</a:t>
            </a:r>
            <a:r>
              <a:rPr lang="zh-CN" altLang="en-US" sz="3430">
                <a:latin typeface="华文中宋" panose="02010600040101010101" charset="-122"/>
                <a:ea typeface="华文中宋" panose="02010600040101010101" charset="-122"/>
              </a:rPr>
              <a:t>来装成那模糊影像的轮廓，把主观情绪化为具体形象。反对滥情主义和诗的散文化倾向，从理论到实践上对新诗的格律化进行了认真的探索。</a:t>
            </a:r>
          </a:p>
          <a:p>
            <a:pPr marL="0" indent="0" fontAlgn="auto">
              <a:lnSpc>
                <a:spcPct val="120000"/>
              </a:lnSpc>
              <a:buNone/>
            </a:pPr>
            <a:r>
              <a:rPr lang="zh-CN" altLang="en-US" sz="3430">
                <a:latin typeface="华文中宋" panose="02010600040101010101" charset="-122"/>
                <a:ea typeface="华文中宋" panose="02010600040101010101" charset="-122"/>
              </a:rPr>
              <a:t> </a:t>
            </a:r>
            <a:r>
              <a:rPr lang="en-US" altLang="zh-CN" sz="3430">
                <a:latin typeface="华文中宋" panose="02010600040101010101" charset="-122"/>
                <a:ea typeface="华文中宋" panose="02010600040101010101" charset="-122"/>
              </a:rPr>
              <a:t>     </a:t>
            </a:r>
            <a:r>
              <a:rPr lang="zh-CN" altLang="en-US" sz="3430" b="1">
                <a:solidFill>
                  <a:srgbClr val="FF0000"/>
                </a:solidFill>
                <a:latin typeface="华文中宋" panose="02010600040101010101" charset="-122"/>
                <a:ea typeface="华文中宋" panose="02010600040101010101" charset="-122"/>
              </a:rPr>
              <a:t>闻一多在《诗的格律》中提出了著名的"三美"主张，即"音乐美(音节)、绘画美(辞藻)、建筑美(节的匀称和句的均齐) "</a:t>
            </a:r>
            <a:r>
              <a:rPr lang="zh-CN" altLang="en-US" sz="3430">
                <a:latin typeface="华文中宋" panose="02010600040101010101" charset="-122"/>
                <a:ea typeface="华文中宋" panose="02010600040101010101" charset="-122"/>
              </a:rPr>
              <a:t>。</a:t>
            </a:r>
          </a:p>
          <a:p>
            <a:pPr marL="0" indent="0" fontAlgn="auto">
              <a:lnSpc>
                <a:spcPct val="120000"/>
              </a:lnSpc>
              <a:buNone/>
            </a:pPr>
            <a:r>
              <a:rPr lang="en-US" altLang="zh-CN" sz="3430">
                <a:latin typeface="华文中宋" panose="02010600040101010101" charset="-122"/>
                <a:ea typeface="华文中宋" panose="02010600040101010101" charset="-122"/>
              </a:rPr>
              <a:t>      </a:t>
            </a:r>
            <a:r>
              <a:rPr lang="zh-CN" altLang="en-US" sz="3430">
                <a:latin typeface="华文中宋" panose="02010600040101010101" charset="-122"/>
                <a:ea typeface="华文中宋" panose="02010600040101010101" charset="-122"/>
              </a:rPr>
              <a:t>这一主张奠定了新格律学派的理论基础，对新诗的发展作出了一定的贡献。因此新月派又被称为</a:t>
            </a:r>
            <a:r>
              <a:rPr lang="zh-CN" altLang="en-US" sz="3430">
                <a:solidFill>
                  <a:srgbClr val="C00000"/>
                </a:solidFill>
                <a:latin typeface="华文中宋" panose="02010600040101010101" charset="-122"/>
                <a:ea typeface="华文中宋" panose="02010600040101010101" charset="-122"/>
              </a:rPr>
              <a:t>"新格律诗派"</a:t>
            </a:r>
            <a:r>
              <a:rPr lang="zh-CN" altLang="en-US" sz="3430">
                <a:latin typeface="华文中宋" panose="02010600040101010101" charset="-122"/>
                <a:ea typeface="华文中宋" panose="02010600040101010101" charset="-122"/>
              </a:rPr>
              <a:t>。</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0" name="图片 99"/>
          <p:cNvPicPr/>
          <p:nvPr/>
        </p:nvPicPr>
        <p:blipFill>
          <a:blip r:embed="rId2"/>
          <a:stretch>
            <a:fillRect/>
          </a:stretch>
        </p:blipFill>
        <p:spPr>
          <a:xfrm>
            <a:off x="0" y="2038350"/>
            <a:ext cx="9217025" cy="4442460"/>
          </a:xfrm>
          <a:prstGeom prst="rect">
            <a:avLst/>
          </a:prstGeom>
          <a:noFill/>
          <a:ln w="9525">
            <a:noFill/>
          </a:ln>
        </p:spPr>
      </p:pic>
      <p:pic>
        <p:nvPicPr>
          <p:cNvPr id="101" name="图片 100"/>
          <p:cNvPicPr/>
          <p:nvPr/>
        </p:nvPicPr>
        <p:blipFill>
          <a:blip r:embed="rId3"/>
          <a:stretch>
            <a:fillRect/>
          </a:stretch>
        </p:blipFill>
        <p:spPr>
          <a:xfrm rot="1560000">
            <a:off x="9072245" y="-193040"/>
            <a:ext cx="2811145" cy="4312920"/>
          </a:xfrm>
          <a:prstGeom prst="rect">
            <a:avLst/>
          </a:prstGeom>
          <a:noFill/>
          <a:ln w="9525">
            <a:noFill/>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3" presetClass="entr" presetSubtype="0" fill="hold" nodeType="clickEffect">
                                  <p:stCondLst>
                                    <p:cond delay="0"/>
                                  </p:stCondLst>
                                  <p:childTnLst>
                                    <p:set>
                                      <p:cBhvr>
                                        <p:cTn id="11" dur="1000" fill="hold">
                                          <p:stCondLst>
                                            <p:cond delay="0"/>
                                          </p:stCondLst>
                                        </p:cTn>
                                        <p:tgtEl>
                                          <p:spTgt spid="101"/>
                                        </p:tgtEl>
                                        <p:attrNameLst>
                                          <p:attrName>style.visibility</p:attrName>
                                        </p:attrNameLst>
                                      </p:cBhvr>
                                      <p:to>
                                        <p:strVal val="visible"/>
                                      </p:to>
                                    </p:set>
                                    <p:anim calcmode="lin" valueType="num">
                                      <p:cBhvr>
                                        <p:cTn id="12" dur="1000" fill="hold"/>
                                        <p:tgtEl>
                                          <p:spTgt spid="101"/>
                                        </p:tgtEl>
                                        <p:attrNameLst>
                                          <p:attrName>ppt_w</p:attrName>
                                        </p:attrNameLst>
                                      </p:cBhvr>
                                      <p:tavLst>
                                        <p:tav tm="0">
                                          <p:val>
                                            <p:fltVal val="0"/>
                                          </p:val>
                                        </p:tav>
                                        <p:tav tm="100000">
                                          <p:val>
                                            <p:strVal val="#ppt_w"/>
                                          </p:val>
                                        </p:tav>
                                      </p:tavLst>
                                    </p:anim>
                                    <p:anim calcmode="lin" valueType="num">
                                      <p:cBhvr>
                                        <p:cTn id="13" dur="1000" fill="hold"/>
                                        <p:tgtEl>
                                          <p:spTgt spid="101"/>
                                        </p:tgtEl>
                                        <p:attrNameLst>
                                          <p:attrName>ppt_h</p:attrName>
                                        </p:attrNameLst>
                                      </p:cBhvr>
                                      <p:tavLst>
                                        <p:tav tm="0">
                                          <p:val>
                                            <p:fltVal val="0"/>
                                          </p:val>
                                        </p:tav>
                                        <p:tav tm="100000">
                                          <p:val>
                                            <p:strVal val="#ppt_h"/>
                                          </p:val>
                                        </p:tav>
                                      </p:tavLst>
                                    </p:anim>
                                    <p:animEffect transition="in" filter="fade">
                                      <p:cBhvr>
                                        <p:cTn id="14" dur="10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762635"/>
          </a:xfrm>
        </p:spPr>
        <p:txBody>
          <a:bodyPr>
            <a:normAutofit/>
          </a:bodyPr>
          <a:lstStyle/>
          <a:p>
            <a:r>
              <a:rPr lang="zh-CN" altLang="en-US" sz="3600" b="1">
                <a:latin typeface="华文中宋" panose="02010600040101010101" charset="-122"/>
                <a:ea typeface="华文中宋" panose="02010600040101010101" charset="-122"/>
                <a:sym typeface="+mn-ea"/>
              </a:rPr>
              <a:t>写作背景：</a:t>
            </a:r>
          </a:p>
        </p:txBody>
      </p:sp>
      <p:sp>
        <p:nvSpPr>
          <p:cNvPr id="3" name="内容占位符 2"/>
          <p:cNvSpPr>
            <a:spLocks noGrp="1"/>
          </p:cNvSpPr>
          <p:nvPr>
            <p:ph idx="1"/>
          </p:nvPr>
        </p:nvSpPr>
        <p:spPr>
          <a:xfrm>
            <a:off x="838200" y="1347470"/>
            <a:ext cx="10515600" cy="4829810"/>
          </a:xfrm>
        </p:spPr>
        <p:txBody>
          <a:bodyPr/>
          <a:lstStyle/>
          <a:p>
            <a:pPr marL="0" indent="0" fontAlgn="auto">
              <a:lnSpc>
                <a:spcPct val="150000"/>
              </a:lnSpc>
              <a:buNone/>
            </a:pPr>
            <a:r>
              <a:rPr lang="en-US" altLang="zh-CN" sz="3600">
                <a:latin typeface="华文中宋" panose="02010600040101010101" charset="-122"/>
                <a:ea typeface="华文中宋" panose="02010600040101010101" charset="-122"/>
              </a:rPr>
              <a:t>       </a:t>
            </a:r>
            <a:r>
              <a:rPr lang="zh-CN" altLang="en-US" sz="3600">
                <a:latin typeface="华文中宋" panose="02010600040101010101" charset="-122"/>
                <a:ea typeface="华文中宋" panose="02010600040101010101" charset="-122"/>
              </a:rPr>
              <a:t>1922年闻一多</a:t>
            </a:r>
            <a:r>
              <a:rPr lang="zh-CN" altLang="en-US" sz="3600">
                <a:solidFill>
                  <a:srgbClr val="0070C0"/>
                </a:solidFill>
                <a:latin typeface="华文中宋" panose="02010600040101010101" charset="-122"/>
                <a:ea typeface="华文中宋" panose="02010600040101010101" charset="-122"/>
              </a:rPr>
              <a:t>赴美国留学</a:t>
            </a:r>
            <a:r>
              <a:rPr lang="zh-CN" altLang="en-US" sz="3600">
                <a:latin typeface="华文中宋" panose="02010600040101010101" charset="-122"/>
                <a:ea typeface="华文中宋" panose="02010600040101010101" charset="-122"/>
              </a:rPr>
              <a:t>，他不堪忍受受到的歧视，写过许多</a:t>
            </a:r>
            <a:r>
              <a:rPr lang="zh-CN" altLang="en-US" sz="36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爱国诗篇</a:t>
            </a:r>
            <a:r>
              <a:rPr lang="zh-CN" altLang="en-US" sz="3600">
                <a:latin typeface="华文中宋" panose="02010600040101010101" charset="-122"/>
                <a:ea typeface="华文中宋" panose="02010600040101010101" charset="-122"/>
              </a:rPr>
              <a:t>。1926年从美国归来，但看到的是</a:t>
            </a:r>
            <a:r>
              <a:rPr lang="zh-CN" altLang="en-US" sz="3600">
                <a:solidFill>
                  <a:srgbClr val="0070C0"/>
                </a:solidFill>
                <a:latin typeface="华文中宋" panose="02010600040101010101" charset="-122"/>
                <a:ea typeface="华文中宋" panose="02010600040101010101" charset="-122"/>
              </a:rPr>
              <a:t>北洋军阀统治下</a:t>
            </a:r>
            <a:r>
              <a:rPr lang="zh-CN" altLang="en-US" sz="36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民不聊生、政治腐败、经济凋弊</a:t>
            </a:r>
            <a:r>
              <a:rPr lang="zh-CN" altLang="en-US" sz="3600">
                <a:latin typeface="华文中宋" panose="02010600040101010101" charset="-122"/>
                <a:ea typeface="华文中宋" panose="02010600040101010101" charset="-122"/>
              </a:rPr>
              <a:t>的黑暗现实，极为</a:t>
            </a:r>
            <a:r>
              <a:rPr lang="zh-CN" altLang="en-US" sz="36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失望</a:t>
            </a:r>
            <a:r>
              <a:rPr lang="zh-CN" altLang="en-US" sz="3600">
                <a:latin typeface="华文中宋" panose="02010600040101010101" charset="-122"/>
                <a:ea typeface="华文中宋" panose="02010600040101010101" charset="-122"/>
              </a:rPr>
              <a:t>。正是这种为现实所冷却了的爱和期望，成为了其诗的深层根基。</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4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4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6.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5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5.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6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7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1.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8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2.xml><?xml version="1.0" encoding="utf-8"?>
<p:tagLst xmlns:p="http://schemas.openxmlformats.org/presentationml/2006/main">
  <p:tag name="KSO_WM_BEAUTIFY_FLAG" val="#wm#"/>
  <p:tag name="KSO_WM_TAG_VERSION" val="1.0"/>
  <p:tag name="KSO_WM_TEMPLATE_CATEGORY" val="custom"/>
  <p:tag name="KSO_WM_TEMPLATE_INDEX" val="20180665"/>
  <p:tag name="KSO_WM_UNIT_COMPATIBLE" val="0"/>
  <p:tag name="KSO_WM_UNIT_DIAGRAM_ISNUMVISUAL" val="0"/>
  <p:tag name="KSO_WM_UNIT_DIAGRAM_ISREFERUNIT" val="0"/>
  <p:tag name="KSO_WM_UNIT_HIGHLIGHT" val="0"/>
  <p:tag name="KSO_WM_UNIT_ID" val="_0**"/>
  <p:tag name="KSO_WM_UNIT_LAYERLEVEL" val="1"/>
</p:tagLst>
</file>

<file path=ppt/tags/tag193.xml><?xml version="1.0" encoding="utf-8"?>
<p:tagLst xmlns:p="http://schemas.openxmlformats.org/presentationml/2006/main">
  <p:tag name="KSO_WM_BEAUTIFY_FLAG" val="#wm#"/>
  <p:tag name="KSO_WM_TAG_VERSION" val="1.0"/>
  <p:tag name="KSO_WM_TEMPLATE_CATEGORY" val="custom"/>
  <p:tag name="KSO_WM_TEMPLATE_INDEX" val="20180665"/>
  <p:tag name="KSO_WM_UNIT_COMPATIBLE" val="0"/>
  <p:tag name="KSO_WM_UNIT_DIAGRAM_ISNUMVISUAL" val="0"/>
  <p:tag name="KSO_WM_UNIT_DIAGRAM_ISREFERUNIT" val="0"/>
  <p:tag name="KSO_WM_UNIT_HIGHLIGHT" val="0"/>
  <p:tag name="KSO_WM_UNIT_ID" val="_0**"/>
  <p:tag name="KSO_WM_UNIT_LAYERLEVEL" val="1"/>
</p:tagLst>
</file>

<file path=ppt/tags/tag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7.xml><?xml version="1.0" encoding="utf-8"?>
<p:tagLst xmlns:p="http://schemas.openxmlformats.org/presentationml/2006/main">
  <p:tag name="KSO_WM_BEAUTIFY_FLAG" val="#wm#"/>
  <p:tag name="KSO_WM_COMBINE_RELATE_SLIDE_ID" val="background20177603_1"/>
  <p:tag name="KSO_WM_TAG_VERSION" val="1.0"/>
  <p:tag name="KSO_WM_TEMPLATE_CATEGORY" val="custom"/>
  <p:tag name="KSO_WM_TEMPLATE_INDEX" val="20180665"/>
  <p:tag name="KSO_WM_TEMPLATE_MASTER_TYPE" val="1"/>
  <p:tag name="KSO_WM_TEMPLATE_SUBCATEGORY" val="combine"/>
  <p:tag name="KSO_WM_TEMPLATE_THUMBS_INDEX" val="1、3、4、5、6、13、16、21、29、30"/>
</p:tagLst>
</file>

<file path=ppt/tags/tag198.xml><?xml version="1.0" encoding="utf-8"?>
<p:tagLst xmlns:p="http://schemas.openxmlformats.org/presentationml/2006/main">
  <p:tag name="KSO_WM_BEAUTIFY_FLAG" val="#wm#"/>
  <p:tag name="KSO_WM_TAG_VERSION" val="1.0"/>
  <p:tag name="KSO_WM_TEMPLATE_CATEGORY" val="custom"/>
  <p:tag name="KSO_WM_TEMPLATE_INDEX" val="20180665"/>
  <p:tag name="KSO_WM_UNIT_COMPATIBLE" val="0"/>
  <p:tag name="KSO_WM_UNIT_DIAGRAM_ISNUMVISUAL" val="0"/>
  <p:tag name="KSO_WM_UNIT_DIAGRAM_ISREFERUNIT" val="0"/>
  <p:tag name="KSO_WM_UNIT_HIGHLIGHT" val="0"/>
  <p:tag name="KSO_WM_UNIT_ID" val="custom20180665_1*a*1"/>
  <p:tag name="KSO_WM_UNIT_INDEX" val="1"/>
  <p:tag name="KSO_WM_UNIT_ISCONTENTSTITLE" val="0"/>
  <p:tag name="KSO_WM_UNIT_ISNUMDGMTITLE" val="0"/>
  <p:tag name="KSO_WM_UNIT_LAYERLEVEL" val="1"/>
  <p:tag name="KSO_WM_UNIT_NOCLEAR" val="0"/>
  <p:tag name="KSO_WM_UNIT_PRESET_TEXT" val="几何简约风计划书"/>
  <p:tag name="KSO_WM_UNIT_TYPE" val="a"/>
  <p:tag name="KSO_WM_UNIT_VALUE" val="11"/>
</p:tagLst>
</file>

<file path=ppt/tags/tag199.xml><?xml version="1.0" encoding="utf-8"?>
<p:tagLst xmlns:p="http://schemas.openxmlformats.org/presentationml/2006/main">
  <p:tag name="KSO_WM_BEAUTIFY_FLAG" val="#wm#"/>
  <p:tag name="KSO_WM_TAG_VERSION" val="1.0"/>
  <p:tag name="KSO_WM_TEMPLATE_CATEGORY" val="custom"/>
  <p:tag name="KSO_WM_TEMPLATE_INDEX" val="20180665"/>
  <p:tag name="KSO_WM_UNIT_COMPATIBLE" val="0"/>
  <p:tag name="KSO_WM_UNIT_DIAGRAM_ISNUMVISUAL" val="0"/>
  <p:tag name="KSO_WM_UNIT_DIAGRAM_ISREFERUNIT" val="0"/>
  <p:tag name="KSO_WM_UNIT_HIGHLIGHT" val="0"/>
  <p:tag name="KSO_WM_UNIT_ID" val="custom20180665_1*b*1"/>
  <p:tag name="KSO_WM_UNIT_INDEX" val="1"/>
  <p:tag name="KSO_WM_UNIT_ISCONTENTSTITLE" val="0"/>
  <p:tag name="KSO_WM_UNIT_ISNUMDGMTITLE" val="0"/>
  <p:tag name="KSO_WM_UNIT_LAYERLEVEL" val="1"/>
  <p:tag name="KSO_WM_UNIT_NOCLEAR" val="0"/>
  <p:tag name="KSO_WM_UNIT_PRESET_TEXT_INDEX" val="4"/>
  <p:tag name="KSO_WM_UNIT_PRESET_TEXT_LEN" val="57"/>
  <p:tag name="KSO_WM_UNIT_TEXT_FILL_FORE_SCHEMECOLOR_INDEX" val="13"/>
  <p:tag name="KSO_WM_UNIT_TEXT_FILL_FORE_SCHEMECOLOR_INDEX_BRIGHTNESS" val="0"/>
  <p:tag name="KSO_WM_UNIT_TEXT_FILL_TYPE" val="1"/>
  <p:tag name="KSO_WM_UNIT_TYPE" val="b"/>
  <p:tag name="KSO_WM_UNIT_VALUE" val="117"/>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COMBINE_RELATE_SLIDE_ID" val="background20177603_1"/>
  <p:tag name="KSO_WM_SLIDE_ID" val="custom20180665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0"/>
  <p:tag name="KSO_WM_TEMPLATE_INDEX" val="20180665"/>
  <p:tag name="KSO_WM_TEMPLATE_MASTER_TYPE" val="1"/>
  <p:tag name="KSO_WM_TEMPLATE_SUBCATEGORY" val="0"/>
  <p:tag name="KSO_WM_TEMPLATE_THUMBS_INDEX" val="1、3、4、5、6、13、16、21、29、30"/>
  <p:tag name="KSO_WM_UNIT_SHOW_EDIT_AREA_INDICATION" val="1"/>
</p:tagLst>
</file>

<file path=ppt/tags/tag201.xml><?xml version="1.0" encoding="utf-8"?>
<p:tagLst xmlns:p="http://schemas.openxmlformats.org/presentationml/2006/main">
  <p:tag name="KSO_WM_BEAUTIFY_FLAG" val="#wm#"/>
  <p:tag name="KSO_WM_TEMPLATE_CATEGORY" val="custom"/>
  <p:tag name="KSO_WM_TEMPLATE_INDEX" val="20180665"/>
</p:tagLst>
</file>

<file path=ppt/tags/tag202.xml><?xml version="1.0" encoding="utf-8"?>
<p:tagLst xmlns:p="http://schemas.openxmlformats.org/presentationml/2006/main">
  <p:tag name="KSO_WM_BEAUTIFY_FLAG" val="#wm#"/>
  <p:tag name="KSO_WM_TEMPLATE_CATEGORY" val="custom"/>
  <p:tag name="KSO_WM_TEMPLATE_INDEX" val="20180665"/>
</p:tagLst>
</file>

<file path=ppt/tags/tag203.xml><?xml version="1.0" encoding="utf-8"?>
<p:tagLst xmlns:p="http://schemas.openxmlformats.org/presentationml/2006/main">
  <p:tag name="KSO_WM_BEAUTIFY_FLAG" val="#wm#"/>
  <p:tag name="KSO_WM_TEMPLATE_CATEGORY" val="custom"/>
  <p:tag name="KSO_WM_TEMPLATE_INDEX" val="20180665"/>
</p:tagLst>
</file>

<file path=ppt/tags/tag204.xml><?xml version="1.0" encoding="utf-8"?>
<p:tagLst xmlns:p="http://schemas.openxmlformats.org/presentationml/2006/main">
  <p:tag name="KSO_WM_BEAUTIFY_FLAG" val="#wm#"/>
  <p:tag name="KSO_WM_TEMPLATE_CATEGORY" val="custom"/>
  <p:tag name="KSO_WM_TEMPLATE_INDEX" val="20180665"/>
</p:tagLst>
</file>

<file path=ppt/tags/tag205.xml><?xml version="1.0" encoding="utf-8"?>
<p:tagLst xmlns:p="http://schemas.openxmlformats.org/presentationml/2006/main">
  <p:tag name="KSO_WM_BEAUTIFY_FLAG" val="#wm#"/>
  <p:tag name="KSO_WM_TEMPLATE_CATEGORY" val="custom"/>
  <p:tag name="KSO_WM_TEMPLATE_INDEX" val="20180665"/>
</p:tagLst>
</file>

<file path=ppt/tags/tag206.xml><?xml version="1.0" encoding="utf-8"?>
<p:tagLst xmlns:p="http://schemas.openxmlformats.org/presentationml/2006/main">
  <p:tag name="KSO_WM_BEAUTIFY_FLAG" val="#wm#"/>
  <p:tag name="KSO_WM_TEMPLATE_CATEGORY" val="custom"/>
  <p:tag name="KSO_WM_TEMPLATE_INDEX" val="20180665"/>
</p:tagLst>
</file>

<file path=ppt/tags/tag207.xml><?xml version="1.0" encoding="utf-8"?>
<p:tagLst xmlns:p="http://schemas.openxmlformats.org/presentationml/2006/main">
  <p:tag name="KSO_WM_BEAUTIFY_FLAG" val="#wm#"/>
  <p:tag name="KSO_WM_TEMPLATE_CATEGORY" val="custom"/>
  <p:tag name="KSO_WM_TEMPLATE_INDEX" val="20180665"/>
</p:tagLst>
</file>

<file path=ppt/tags/tag208.xml><?xml version="1.0" encoding="utf-8"?>
<p:tagLst xmlns:p="http://schemas.openxmlformats.org/presentationml/2006/main">
  <p:tag name="KSO_WM_BEAUTIFY_FLAG" val="#wm#"/>
  <p:tag name="KSO_WM_TEMPLATE_CATEGORY" val="custom"/>
  <p:tag name="KSO_WM_TEMPLATE_INDEX" val="20180665"/>
</p:tagLst>
</file>

<file path=ppt/tags/tag209.xml><?xml version="1.0" encoding="utf-8"?>
<p:tagLst xmlns:p="http://schemas.openxmlformats.org/presentationml/2006/main">
  <p:tag name="KSO_WM_BEAUTIFY_FLAG" val="#wm#"/>
  <p:tag name="KSO_WM_TEMPLATE_CATEGORY" val="custom"/>
  <p:tag name="KSO_WM_TEMPLATE_INDEX" val="20180665"/>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TEMPLATE_CATEGORY" val="custom"/>
  <p:tag name="KSO_WM_TEMPLATE_INDEX" val="20180665"/>
</p:tagLst>
</file>

<file path=ppt/tags/tag211.xml><?xml version="1.0" encoding="utf-8"?>
<p:tagLst xmlns:p="http://schemas.openxmlformats.org/presentationml/2006/main">
  <p:tag name="KSO_WM_BEAUTIFY_FLAG" val="#wm#"/>
  <p:tag name="KSO_WM_TEMPLATE_CATEGORY" val="custom"/>
  <p:tag name="KSO_WM_TEMPLATE_INDEX" val="20180665"/>
</p:tagLst>
</file>

<file path=ppt/tags/tag212.xml><?xml version="1.0" encoding="utf-8"?>
<p:tagLst xmlns:p="http://schemas.openxmlformats.org/presentationml/2006/main">
  <p:tag name="KSO_WM_BEAUTIFY_FLAG" val="#wm#"/>
  <p:tag name="KSO_WM_TEMPLATE_CATEGORY" val="custom"/>
  <p:tag name="KSO_WM_TEMPLATE_INDEX" val="20180665"/>
</p:tagLst>
</file>

<file path=ppt/tags/tag213.xml><?xml version="1.0" encoding="utf-8"?>
<p:tagLst xmlns:p="http://schemas.openxmlformats.org/presentationml/2006/main">
  <p:tag name="KSO_WM_BEAUTIFY_FLAG" val="#wm#"/>
  <p:tag name="KSO_WM_TEMPLATE_CATEGORY" val="custom"/>
  <p:tag name="KSO_WM_TEMPLATE_INDEX" val="20180665"/>
</p:tagLst>
</file>

<file path=ppt/tags/tag214.xml><?xml version="1.0" encoding="utf-8"?>
<p:tagLst xmlns:p="http://schemas.openxmlformats.org/presentationml/2006/main">
  <p:tag name="KSO_WM_BEAUTIFY_FLAG" val="#wm#"/>
  <p:tag name="KSO_WM_TEMPLATE_CATEGORY" val="custom"/>
  <p:tag name="KSO_WM_TEMPLATE_INDEX" val="20180665"/>
</p:tagLst>
</file>

<file path=ppt/tags/tag215.xml><?xml version="1.0" encoding="utf-8"?>
<p:tagLst xmlns:p="http://schemas.openxmlformats.org/presentationml/2006/main">
  <p:tag name="KSO_WM_BEAUTIFY_FLAG" val="#wm#"/>
  <p:tag name="KSO_WM_TEMPLATE_CATEGORY" val="custom"/>
  <p:tag name="KSO_WM_TEMPLATE_INDEX" val="20180665"/>
</p:tagLst>
</file>

<file path=ppt/tags/tag216.xml><?xml version="1.0" encoding="utf-8"?>
<p:tagLst xmlns:p="http://schemas.openxmlformats.org/presentationml/2006/main">
  <p:tag name="KSO_WM_BEAUTIFY_FLAG" val="#wm#"/>
  <p:tag name="KSO_WM_TEMPLATE_CATEGORY" val="custom"/>
  <p:tag name="KSO_WM_TEMPLATE_INDEX" val="20180665"/>
</p:tagLst>
</file>

<file path=ppt/tags/tag217.xml><?xml version="1.0" encoding="utf-8"?>
<p:tagLst xmlns:p="http://schemas.openxmlformats.org/presentationml/2006/main">
  <p:tag name="KSO_WM_BEAUTIFY_FLAG" val="#wm#"/>
  <p:tag name="KSO_WM_TEMPLATE_CATEGORY" val="custom"/>
  <p:tag name="KSO_WM_TEMPLATE_INDEX" val="20180665"/>
</p:tagLst>
</file>

<file path=ppt/tags/tag218.xml><?xml version="1.0" encoding="utf-8"?>
<p:tagLst xmlns:p="http://schemas.openxmlformats.org/presentationml/2006/main">
  <p:tag name="KSO_WM_BEAUTIFY_FLAG" val="#wm#"/>
  <p:tag name="KSO_WM_TEMPLATE_CATEGORY" val="custom"/>
  <p:tag name="KSO_WM_TEMPLATE_INDEX" val="20180665"/>
</p:tagLst>
</file>

<file path=ppt/tags/tag219.xml><?xml version="1.0" encoding="utf-8"?>
<p:tagLst xmlns:p="http://schemas.openxmlformats.org/presentationml/2006/main">
  <p:tag name="KSO_WM_BEAUTIFY_FLAG" val="#wm#"/>
  <p:tag name="KSO_WM_TEMPLATE_CATEGORY" val="custom"/>
  <p:tag name="KSO_WM_TEMPLATE_INDEX" val="20180665"/>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EMPLATE_CATEGORY" val="custom"/>
  <p:tag name="KSO_WM_TEMPLATE_INDEX" val="20180665"/>
</p:tagLst>
</file>

<file path=ppt/tags/tag221.xml><?xml version="1.0" encoding="utf-8"?>
<p:tagLst xmlns:p="http://schemas.openxmlformats.org/presentationml/2006/main">
  <p:tag name="KSO_WM_BEAUTIFY_FLAG" val="#wm#"/>
  <p:tag name="KSO_WM_TEMPLATE_CATEGORY" val="custom"/>
  <p:tag name="KSO_WM_TEMPLATE_INDEX" val="20180665"/>
</p:tagLst>
</file>

<file path=ppt/tags/tag222.xml><?xml version="1.0" encoding="utf-8"?>
<p:tagLst xmlns:p="http://schemas.openxmlformats.org/presentationml/2006/main">
  <p:tag name="KSO_WM_BEAUTIFY_FLAG" val="#wm#"/>
  <p:tag name="KSO_WM_TEMPLATE_CATEGORY" val="custom"/>
  <p:tag name="KSO_WM_TEMPLATE_INDEX" val="20180665"/>
</p:tagLst>
</file>

<file path=ppt/tags/tag223.xml><?xml version="1.0" encoding="utf-8"?>
<p:tagLst xmlns:p="http://schemas.openxmlformats.org/presentationml/2006/main">
  <p:tag name="KSO_WM_BEAUTIFY_FLAG" val="#wm#"/>
  <p:tag name="KSO_WM_TEMPLATE_CATEGORY" val="custom"/>
  <p:tag name="KSO_WM_TEMPLATE_INDEX" val="20180665"/>
</p:tagLst>
</file>

<file path=ppt/tags/tag224.xml><?xml version="1.0" encoding="utf-8"?>
<p:tagLst xmlns:p="http://schemas.openxmlformats.org/presentationml/2006/main">
  <p:tag name="KSO_WM_BEAUTIFY_FLAG" val="#wm#"/>
  <p:tag name="KSO_WM_TEMPLATE_CATEGORY" val="custom"/>
  <p:tag name="KSO_WM_TEMPLATE_INDEX" val="20180665"/>
</p:tagLst>
</file>

<file path=ppt/tags/tag225.xml><?xml version="1.0" encoding="utf-8"?>
<p:tagLst xmlns:p="http://schemas.openxmlformats.org/presentationml/2006/main">
  <p:tag name="KSO_WM_BEAUTIFY_FLAG" val="#wm#"/>
  <p:tag name="KSO_WM_TEMPLATE_CATEGORY" val="custom"/>
  <p:tag name="KSO_WM_TEMPLATE_INDEX" val="20180665"/>
</p:tagLst>
</file>

<file path=ppt/tags/tag226.xml><?xml version="1.0" encoding="utf-8"?>
<p:tagLst xmlns:p="http://schemas.openxmlformats.org/presentationml/2006/main">
  <p:tag name="KSO_WM_BEAUTIFY_FLAG" val="#wm#"/>
  <p:tag name="KSO_WM_TEMPLATE_CATEGORY" val="custom"/>
  <p:tag name="KSO_WM_TEMPLATE_INDEX" val="20180665"/>
</p:tagLst>
</file>

<file path=ppt/tags/tag227.xml><?xml version="1.0" encoding="utf-8"?>
<p:tagLst xmlns:p="http://schemas.openxmlformats.org/presentationml/2006/main">
  <p:tag name="AS_OS" val="Unix 3.10 unknown"/>
  <p:tag name="AS_RELEASE_DATE" val="2020.11.30"/>
  <p:tag name="AS_TITLE" val="Aspose.Slides for Java"/>
  <p:tag name="AS_VERSION" val="20.1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20180665">
      <a:dk1>
        <a:srgbClr val="000000"/>
      </a:dk1>
      <a:lt1>
        <a:srgbClr val="FFFFFF"/>
      </a:lt1>
      <a:dk2>
        <a:srgbClr val="F4F5F7"/>
      </a:dk2>
      <a:lt2>
        <a:srgbClr val="FFFFFF"/>
      </a:lt2>
      <a:accent1>
        <a:srgbClr val="DE4B5D"/>
      </a:accent1>
      <a:accent2>
        <a:srgbClr val="BF5372"/>
      </a:accent2>
      <a:accent3>
        <a:srgbClr val="A05B86"/>
      </a:accent3>
      <a:accent4>
        <a:srgbClr val="82629B"/>
      </a:accent4>
      <a:accent5>
        <a:srgbClr val="636AAF"/>
      </a:accent5>
      <a:accent6>
        <a:srgbClr val="4472C4"/>
      </a:accent6>
      <a:hlink>
        <a:srgbClr val="0563C1"/>
      </a:hlink>
      <a:folHlink>
        <a:srgbClr val="954F72"/>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138</Paragraphs>
  <Slides>27</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27</vt:i4>
      </vt:variant>
    </vt:vector>
  </HeadingPairs>
  <TitlesOfParts>
    <vt:vector baseType="lpstr" size="34">
      <vt:lpstr>Arial</vt:lpstr>
      <vt:lpstr>微软雅黑</vt:lpstr>
      <vt:lpstr>Wingdings</vt:lpstr>
      <vt:lpstr>华文中宋</vt:lpstr>
      <vt:lpstr>华文新魏</vt:lpstr>
      <vt:lpstr>Calibri</vt:lpstr>
      <vt:lpstr>Office 主题​​</vt:lpstr>
      <vt:lpstr>《 红 烛 》</vt:lpstr>
      <vt:lpstr>导入：</vt:lpstr>
      <vt:lpstr>PowerPoint Presentation</vt:lpstr>
      <vt:lpstr>学习目标：</vt:lpstr>
      <vt:lpstr>走近作者：</vt:lpstr>
      <vt:lpstr>闻一多与“新月派”</vt:lpstr>
      <vt:lpstr>PowerPoint Presentation</vt:lpstr>
      <vt:lpstr>PowerPoint Presentation</vt:lpstr>
      <vt:lpstr>写作背景：</vt:lpstr>
      <vt:lpstr>写作背景：</vt:lpstr>
      <vt:lpstr>《红烛》</vt:lpstr>
      <vt:lpstr>给下列字词注音：</vt:lpstr>
      <vt:lpstr>查字典，结合课文内容，解释下列词语:</vt:lpstr>
      <vt:lpstr>反复诵读，识记：</vt:lpstr>
      <vt:lpstr>PowerPoint Presentation</vt:lpstr>
      <vt:lpstr>文本探究</vt:lpstr>
      <vt:lpstr>从所咏之物开始：</vt:lpstr>
      <vt:lpstr>（1）“红烛”的“红”：</vt:lpstr>
      <vt:lpstr>PowerPoint Presentation</vt:lpstr>
      <vt:lpstr>诗人在哪些诗节讴歌红烛的自我牺牲精神？</vt:lpstr>
      <vt:lpstr>这两个诗节是如何表达诗人对红烛的强烈赞美的？</vt:lpstr>
      <vt:lpstr>诗人笔下的“红烛”与自己有什么联系？</vt:lpstr>
      <vt:lpstr>      诗人在红烛身上找到了生活方向：实干，探索，坚毅地为自己的理想努力，不计较结果。诗人说：“莫问收获，但问耕耘。”</vt:lpstr>
      <vt:lpstr>    第六节里诗人驰骋想象，亲切的问讯红烛:“何苦伤心流泪?”表达了诗人什么样的感情？</vt:lpstr>
      <vt:lpstr>讨论：诗歌为什么用李商隐的诗句开头？</vt:lpstr>
      <vt:lpstr>总结：</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2021-08-19T13:48:56.458</cp:lastPrinted>
  <dcterms:created xsi:type="dcterms:W3CDTF">2021-08-19T13:48:56Z</dcterms:created>
  <dcterms:modified xsi:type="dcterms:W3CDTF">2021-08-19T05:48:58Z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