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2" r:id="rId2"/>
    <p:sldId id="302" r:id="rId3"/>
    <p:sldId id="326" r:id="rId4"/>
    <p:sldId id="325" r:id="rId5"/>
    <p:sldId id="298" r:id="rId6"/>
    <p:sldId id="299" r:id="rId7"/>
    <p:sldId id="327" r:id="rId8"/>
    <p:sldId id="300" r:id="rId9"/>
    <p:sldId id="301" r:id="rId10"/>
    <p:sldId id="303" r:id="rId11"/>
    <p:sldId id="289" r:id="rId12"/>
    <p:sldId id="290" r:id="rId13"/>
    <p:sldId id="304" r:id="rId14"/>
    <p:sldId id="307" r:id="rId15"/>
    <p:sldId id="328" r:id="rId16"/>
    <p:sldId id="329" r:id="rId17"/>
    <p:sldId id="330" r:id="rId18"/>
    <p:sldId id="291" r:id="rId19"/>
    <p:sldId id="305" r:id="rId20"/>
    <p:sldId id="306" r:id="rId21"/>
    <p:sldId id="308" r:id="rId22"/>
    <p:sldId id="309" r:id="rId23"/>
    <p:sldId id="312" r:id="rId24"/>
    <p:sldId id="311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257" r:id="rId34"/>
    <p:sldId id="321" r:id="rId35"/>
    <p:sldId id="265" r:id="rId36"/>
    <p:sldId id="322" r:id="rId37"/>
    <p:sldId id="323" r:id="rId38"/>
    <p:sldId id="310" r:id="rId39"/>
    <p:sldId id="331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4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1E397-1625-4B02-96F4-40FE27B7D788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3DE0F-8D35-4ED2-B283-30286D3080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735AE-7911-4A75-BE37-438266C8CE6B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C55F3-4D48-4CBA-B0BB-C0372D941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A3B39-6555-42C6-82F6-B5FCAF821042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01B01-5501-46C4-BC3C-93C0370E28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0529F-B076-4953-92FD-CBB7C41D54AF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017C3-6082-44C3-A287-5BD0CC495B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543FE-EED2-4D44-B774-00002B4DD114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A7B2D-4ABD-43DD-BA6C-8344C49BAD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E1012-0545-43A8-A3D3-BB5639A746D0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E51F0-BFA6-44D2-BA24-53B64D01D4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220C0-D228-43E1-9EA7-815C4B81665E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766B3-2221-4A13-BF45-E91F1F21B9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01874-EBE4-4C81-B973-024A018955D9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D16CA-602C-418E-AF2E-569AB56F5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54149-515D-4E22-A050-ADA30C47AE84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C7F4A-9770-4CD5-AC67-845C34573E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6F33D-748E-4300-8ECF-19275C72C365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A0CFC-E5AD-4ECB-9704-AC6DC57094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83002-B4C3-46E3-9E89-1959D8D8DF45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D0264-22DA-413C-9F50-0DCA36E355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CE7050-5DB1-42CB-AC8F-80AF733081E4}" type="datetimeFigureOut">
              <a:rPr lang="zh-CN" altLang="en-US"/>
              <a:pPr>
                <a:defRPr/>
              </a:pPr>
              <a:t>2011-6-19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2604F6-C934-4817-9020-B911425F81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/>
          <a:cs typeface="微软雅黑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/>
          <a:cs typeface="微软雅黑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/>
          <a:cs typeface="微软雅黑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/>
          <a:cs typeface="微软雅黑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z="6600" smtClean="0"/>
              <a:t>激励永远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zh-CN" altLang="en-US" smtClean="0"/>
              <a:t>          </a:t>
            </a:r>
            <a:r>
              <a:rPr lang="en-US" altLang="zh-CN" smtClean="0"/>
              <a:t>-----</a:t>
            </a:r>
            <a:r>
              <a:rPr lang="zh-CN" altLang="en-US" smtClean="0"/>
              <a:t>纪念抗日战争胜利</a:t>
            </a:r>
            <a:r>
              <a:rPr lang="en-US" altLang="zh-CN" smtClean="0"/>
              <a:t>60</a:t>
            </a:r>
            <a:r>
              <a:rPr lang="zh-CN" altLang="en-US" smtClean="0"/>
              <a:t>周年</a:t>
            </a:r>
          </a:p>
        </p:txBody>
      </p:sp>
      <p:pic>
        <p:nvPicPr>
          <p:cNvPr id="13315" name="Picture 4" descr="激励永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07504" y="1484784"/>
            <a:ext cx="8836073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方正舒体" pitchFamily="2" charset="-122"/>
                <a:ea typeface="方正舒体" pitchFamily="2" charset="-122"/>
              </a:rPr>
              <a:t>现在就开始改变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2531" name="Picture 4" descr="8a0d71428cb8f16c879473f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76600" y="-2381250"/>
            <a:ext cx="15468600" cy="1162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547813" y="1844675"/>
            <a:ext cx="3833812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b="1">
                <a:solidFill>
                  <a:schemeClr val="tx2"/>
                </a:solidFill>
              </a:rPr>
              <a:t>评分办法</a:t>
            </a:r>
            <a:r>
              <a:rPr kumimoji="1" lang="zh-CN" altLang="en-US">
                <a:solidFill>
                  <a:schemeClr val="tx2"/>
                </a:solidFill>
              </a:rPr>
              <a:t>：凡是单数号题（</a:t>
            </a:r>
            <a:r>
              <a:rPr kumimoji="1" lang="en-US" altLang="zh-CN">
                <a:solidFill>
                  <a:schemeClr val="tx2"/>
                </a:solidFill>
              </a:rPr>
              <a:t>1</a:t>
            </a:r>
            <a:r>
              <a:rPr kumimoji="1" lang="zh-CN" altLang="en-US">
                <a:solidFill>
                  <a:schemeClr val="tx2"/>
                </a:solidFill>
              </a:rPr>
              <a:t>、</a:t>
            </a:r>
            <a:r>
              <a:rPr kumimoji="1" lang="en-US" altLang="zh-CN">
                <a:solidFill>
                  <a:schemeClr val="tx2"/>
                </a:solidFill>
              </a:rPr>
              <a:t>3</a:t>
            </a:r>
            <a:r>
              <a:rPr kumimoji="1" lang="zh-CN" altLang="en-US">
                <a:solidFill>
                  <a:schemeClr val="tx2"/>
                </a:solidFill>
              </a:rPr>
              <a:t>、</a:t>
            </a:r>
            <a:r>
              <a:rPr kumimoji="1" lang="en-US" altLang="zh-CN">
                <a:solidFill>
                  <a:schemeClr val="tx2"/>
                </a:solidFill>
              </a:rPr>
              <a:t>5</a:t>
            </a:r>
            <a:r>
              <a:rPr kumimoji="1" lang="zh-CN" altLang="en-US">
                <a:solidFill>
                  <a:schemeClr val="tx2"/>
                </a:solidFill>
              </a:rPr>
              <a:t>、</a:t>
            </a:r>
            <a:r>
              <a:rPr kumimoji="1" lang="en-US" altLang="zh-CN">
                <a:solidFill>
                  <a:schemeClr val="tx2"/>
                </a:solidFill>
              </a:rPr>
              <a:t>7·</a:t>
            </a:r>
            <a:r>
              <a:rPr kumimoji="1" lang="zh-CN" altLang="en-US">
                <a:solidFill>
                  <a:schemeClr val="tx2"/>
                </a:solidFill>
              </a:rPr>
              <a:t>，</a:t>
            </a:r>
            <a:r>
              <a:rPr kumimoji="1" lang="en-US" altLang="zh-CN">
                <a:solidFill>
                  <a:schemeClr val="tx2"/>
                </a:solidFill>
              </a:rPr>
              <a:t>…·</a:t>
            </a:r>
            <a:r>
              <a:rPr kumimoji="1" lang="zh-CN" altLang="en-US">
                <a:solidFill>
                  <a:schemeClr val="tx2"/>
                </a:solidFill>
              </a:rPr>
              <a:t>） 是一</a:t>
            </a:r>
            <a:r>
              <a:rPr kumimoji="1" lang="en-US" altLang="zh-CN">
                <a:solidFill>
                  <a:schemeClr val="tx2"/>
                </a:solidFill>
              </a:rPr>
              <a:t>2</a:t>
            </a:r>
            <a:r>
              <a:rPr kumimoji="1" lang="zh-CN" altLang="en-US">
                <a:solidFill>
                  <a:schemeClr val="tx2"/>
                </a:solidFill>
              </a:rPr>
              <a:t>分 无法肯定</a:t>
            </a:r>
            <a:r>
              <a:rPr kumimoji="1" lang="en-US" altLang="zh-CN">
                <a:solidFill>
                  <a:schemeClr val="tx2"/>
                </a:solidFill>
              </a:rPr>
              <a:t>0</a:t>
            </a:r>
            <a:r>
              <a:rPr kumimoji="1" lang="zh-CN" altLang="en-US">
                <a:solidFill>
                  <a:schemeClr val="tx2"/>
                </a:solidFill>
              </a:rPr>
              <a:t>分 不是</a:t>
            </a:r>
            <a:r>
              <a:rPr kumimoji="1" lang="en-US" altLang="zh-CN">
                <a:solidFill>
                  <a:schemeClr val="tx2"/>
                </a:solidFill>
              </a:rPr>
              <a:t>2</a:t>
            </a:r>
            <a:r>
              <a:rPr kumimoji="1" lang="zh-CN" altLang="en-US">
                <a:solidFill>
                  <a:schemeClr val="tx2"/>
                </a:solidFill>
              </a:rPr>
              <a:t>分；凡是双数号题（</a:t>
            </a:r>
            <a:r>
              <a:rPr kumimoji="1" lang="en-US" altLang="zh-CN">
                <a:solidFill>
                  <a:schemeClr val="tx2"/>
                </a:solidFill>
              </a:rPr>
              <a:t>2</a:t>
            </a:r>
            <a:r>
              <a:rPr kumimoji="1" lang="zh-CN" altLang="en-US">
                <a:solidFill>
                  <a:schemeClr val="tx2"/>
                </a:solidFill>
              </a:rPr>
              <a:t>、 </a:t>
            </a:r>
            <a:r>
              <a:rPr kumimoji="1" lang="en-US" altLang="zh-CN">
                <a:solidFill>
                  <a:schemeClr val="tx2"/>
                </a:solidFill>
              </a:rPr>
              <a:t>4</a:t>
            </a:r>
            <a:r>
              <a:rPr kumimoji="1" lang="zh-CN" altLang="en-US">
                <a:solidFill>
                  <a:schemeClr val="tx2"/>
                </a:solidFill>
              </a:rPr>
              <a:t>、 </a:t>
            </a:r>
            <a:r>
              <a:rPr kumimoji="1" lang="en-US" altLang="zh-CN">
                <a:solidFill>
                  <a:schemeClr val="tx2"/>
                </a:solidFill>
              </a:rPr>
              <a:t>6</a:t>
            </a:r>
            <a:r>
              <a:rPr kumimoji="1" lang="zh-CN" altLang="en-US">
                <a:solidFill>
                  <a:schemeClr val="tx2"/>
                </a:solidFill>
              </a:rPr>
              <a:t>、 </a:t>
            </a:r>
            <a:r>
              <a:rPr kumimoji="1" lang="en-US" altLang="zh-CN">
                <a:solidFill>
                  <a:schemeClr val="tx2"/>
                </a:solidFill>
              </a:rPr>
              <a:t>8……</a:t>
            </a:r>
            <a:r>
              <a:rPr kumimoji="1" lang="zh-CN" altLang="en-US">
                <a:solidFill>
                  <a:schemeClr val="tx2"/>
                </a:solidFill>
              </a:rPr>
              <a:t>） 是</a:t>
            </a:r>
            <a:r>
              <a:rPr kumimoji="1" lang="en-US" altLang="zh-CN">
                <a:solidFill>
                  <a:schemeClr val="tx2"/>
                </a:solidFill>
              </a:rPr>
              <a:t>2</a:t>
            </a:r>
            <a:r>
              <a:rPr kumimoji="1" lang="zh-CN" altLang="en-US">
                <a:solidFill>
                  <a:schemeClr val="tx2"/>
                </a:solidFill>
              </a:rPr>
              <a:t>分 无法肯定</a:t>
            </a:r>
            <a:r>
              <a:rPr kumimoji="1" lang="en-US" altLang="zh-CN">
                <a:solidFill>
                  <a:schemeClr val="tx2"/>
                </a:solidFill>
              </a:rPr>
              <a:t>0</a:t>
            </a:r>
            <a:r>
              <a:rPr kumimoji="1" lang="zh-CN" altLang="en-US">
                <a:solidFill>
                  <a:schemeClr val="tx2"/>
                </a:solidFill>
              </a:rPr>
              <a:t>分 不是一</a:t>
            </a:r>
            <a:r>
              <a:rPr kumimoji="1" lang="en-US" altLang="zh-CN">
                <a:solidFill>
                  <a:schemeClr val="tx2"/>
                </a:solidFill>
              </a:rPr>
              <a:t>2</a:t>
            </a:r>
            <a:r>
              <a:rPr kumimoji="1" lang="zh-CN" altLang="en-US">
                <a:solidFill>
                  <a:schemeClr val="tx2"/>
                </a:solidFill>
              </a:rPr>
              <a:t>分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765175"/>
            <a:ext cx="8229600" cy="4686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smtClean="0"/>
              <a:t>阅读是享受一生的好习惯</a:t>
            </a:r>
          </a:p>
          <a:p>
            <a:pPr>
              <a:lnSpc>
                <a:spcPct val="80000"/>
              </a:lnSpc>
            </a:pPr>
            <a:r>
              <a:rPr lang="zh-CN" altLang="en-US" sz="2800" smtClean="0"/>
              <a:t>    因为现在孩子刚学写字，不可避免地会写错别字。为此不停的纠正成为令人头疼的一件事。读了短文“阅读的梦想”后，我突然豁然开朗，对！就是它：阅读，阅读会在不知不觉中改变这一切。坚持读书，长久保持对阅读的兴趣，在扩大视野、增长知识、发展想象、丰富情感、启迪心智、陶冶情操、培养个性、健全人格上作用巨大。只要孩子爱书，他的智商就一定不会低。随处可触的书籍，种类繁多的杂志，幽默风趣的漫画</a:t>
            </a:r>
            <a:r>
              <a:rPr lang="en-US" altLang="zh-CN" sz="2800" smtClean="0"/>
              <a:t>……</a:t>
            </a:r>
            <a:r>
              <a:rPr lang="zh-CN" altLang="en-US" sz="2800" smtClean="0"/>
              <a:t>，只要孩子喜欢，在书本里我们可以给他整个世界，帮助他做一个充实的人；乐观的人；勇于探索、积极思考的人。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z="2800" smtClean="0"/>
              <a:t>正确估计自己，培养自信心理。造成自卑感的一个重要原因就是对自己认识不足，过低估计自己，因而要克服自卑心理，就要先解决思想认识问题，尺有所短，寸有所长，每个人都有长处和短处，因而我们要学会全面地、辩证地看待自己，对于有自卑心理的来说既要正视自已的短处，也要挖掘自己的长处，发挥自己的长处，扬长避短，扬长补短，以提高自信心，提高自我评价的能力，克服自卑感。 </a:t>
            </a:r>
            <a:br>
              <a:rPr lang="zh-CN" altLang="en-US" sz="2800" smtClean="0"/>
            </a:br>
            <a:endParaRPr lang="zh-CN" altLang="en-US" sz="280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5603" name="Picture 4" descr="8a0d71428cb8f16c879473f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0" y="-2381250"/>
            <a:ext cx="15240000" cy="1162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042988" y="1268413"/>
            <a:ext cx="4881562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kumimoji="1" lang="zh-CN" altLang="en-US" b="1" u="sng"/>
              <a:t>阳光姐姐告诉你</a:t>
            </a:r>
            <a:r>
              <a:rPr kumimoji="1" lang="zh-CN" altLang="en-US"/>
              <a:t/>
            </a:r>
            <a:br>
              <a:rPr kumimoji="1" lang="zh-CN" altLang="en-US"/>
            </a:br>
            <a:r>
              <a:rPr kumimoji="1" lang="zh-CN" altLang="en-US"/>
              <a:t>如果你的得分在</a:t>
            </a:r>
            <a:r>
              <a:rPr kumimoji="1" lang="en-US" altLang="zh-CN"/>
              <a:t>35</a:t>
            </a:r>
            <a:r>
              <a:rPr kumimoji="1" lang="zh-CN" altLang="en-US"/>
              <a:t>至</a:t>
            </a:r>
            <a:r>
              <a:rPr kumimoji="1" lang="en-US" altLang="zh-CN"/>
              <a:t>40</a:t>
            </a:r>
            <a:r>
              <a:rPr kumimoji="1" lang="zh-CN" altLang="en-US"/>
              <a:t>分之间，说明你的社会适应能力很强，能很快地适应新的学习、生活环境，与人交往轻松、大方，给人的印象极好，无论进入什么环境，都能应付自如；如果你的得分在</a:t>
            </a:r>
            <a:r>
              <a:rPr kumimoji="1" lang="en-US" altLang="zh-CN"/>
              <a:t>29</a:t>
            </a:r>
            <a:r>
              <a:rPr kumimoji="1" lang="zh-CN" altLang="en-US"/>
              <a:t>至</a:t>
            </a:r>
            <a:r>
              <a:rPr kumimoji="1" lang="en-US" altLang="zh-CN"/>
              <a:t>34</a:t>
            </a:r>
            <a:r>
              <a:rPr kumimoji="1" lang="zh-CN" altLang="en-US"/>
              <a:t>分之间，说明你的社会适应能力良好；得分在</a:t>
            </a:r>
            <a:r>
              <a:rPr kumimoji="1" lang="en-US" altLang="zh-CN"/>
              <a:t>17</a:t>
            </a:r>
            <a:r>
              <a:rPr kumimoji="1" lang="zh-CN" altLang="en-US"/>
              <a:t>至</a:t>
            </a:r>
            <a:r>
              <a:rPr kumimoji="1" lang="en-US" altLang="zh-CN"/>
              <a:t>28</a:t>
            </a:r>
            <a:r>
              <a:rPr kumimoji="1" lang="zh-CN" altLang="en-US"/>
              <a:t>分之间的同学社会适应能力一般，当进入一个新的环境，要经过一段时间的努力，才能基本上适应。如果得分在</a:t>
            </a:r>
            <a:r>
              <a:rPr kumimoji="1" lang="en-US" altLang="zh-CN"/>
              <a:t>6</a:t>
            </a:r>
            <a:r>
              <a:rPr kumimoji="1" lang="zh-CN" altLang="en-US"/>
              <a:t>至</a:t>
            </a:r>
            <a:r>
              <a:rPr kumimoji="1" lang="en-US" altLang="zh-CN"/>
              <a:t>16</a:t>
            </a:r>
            <a:r>
              <a:rPr kumimoji="1" lang="zh-CN" altLang="en-US"/>
              <a:t>分之间，表示你的社会适应能力较差，依赖于较好的学习、生活环境，一旦遇到困难则易怨天尤人，甚至消沉；</a:t>
            </a:r>
            <a:r>
              <a:rPr kumimoji="1" lang="en-US" altLang="zh-CN"/>
              <a:t>5</a:t>
            </a:r>
            <a:r>
              <a:rPr kumimoji="1" lang="zh-CN" altLang="en-US"/>
              <a:t>分以下的同学社会适应能力很差，在各种环境中，即使经过一段相当长时间的努力，也不一定能适应，常常因与周围事物格格不入而十分苦闷，在与他人的交往中，总显得拘谨、羞怯、手足无措。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6627" name="Picture 4" descr="200982611018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3850" y="0"/>
            <a:ext cx="9753600" cy="764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3779838" y="1052513"/>
            <a:ext cx="17954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b="1" u="sng">
                <a:solidFill>
                  <a:schemeClr val="tx2"/>
                </a:solidFill>
              </a:rPr>
              <a:t>阳光姐姐的建议</a:t>
            </a:r>
          </a:p>
        </p:txBody>
      </p:sp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755650" y="2133600"/>
            <a:ext cx="806450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/>
              <a:t>如果你在这个测查中得分较高，说明社会适应能力较强。一个适应能力良好的人对生活充满了幸福感，觉得生活充满欢乐、充满意义；对在日常生活中碰到的各种各样的问题，能够圆满出色地解决；碰到复杂、紧张的情况也能泰然处之。但是，如果得分较低，也不必忧心忡忡，因为一个人的社会适应能力是随着年龄的增长、知识经验的丰富而不断增强的。只要充满信心，刻苦学习，虚心求教，加强锻炼，就一定会成为适应社会的成功者。</a:t>
            </a:r>
          </a:p>
          <a:p>
            <a:r>
              <a:rPr kumimoji="1" lang="zh-CN" altLang="en-US"/>
              <a:t>同学们可以根据测试结果分小组交流自己的人际交往技巧，介绍自己克服羞怯成功进行社交的例子。每小组也可推荐一位同学代表小组进行全班交流，介绍自己的社交经历和社交经验。 </a:t>
            </a:r>
            <a:br>
              <a:rPr kumimoji="1" lang="zh-CN" altLang="en-US"/>
            </a:br>
            <a:r>
              <a:rPr kumimoji="1" lang="zh-CN" altLang="en-US"/>
              <a:t>    这个测试只作为参考，即使得分较高的同学也不必沾沾自喜，应根据自己的实际情况提高适应能力，尽快适应新环境，新学校。 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endParaRPr kumimoji="1" lang="zh-CN" altLang="en-US" sz="20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5334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自己的好朋友多吗？原因是什么？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600200"/>
            <a:ext cx="7772400" cy="990600"/>
          </a:xfrm>
        </p:spPr>
        <p:txBody>
          <a:bodyPr/>
          <a:lstStyle/>
          <a:p>
            <a:pPr eaLnBrk="1" hangingPunct="1"/>
            <a:r>
              <a:rPr lang="zh-CN" altLang="en-US" smtClean="0"/>
              <a:t>对全班人缘最好的同学进行采访 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1676400" y="2133600"/>
            <a:ext cx="71628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你做到了吗？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1．不说伤害同学、朋友的话，不做伤害同学的事。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2．当同学之间发生矛盾时先做自我批评，先道歉。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3．当自己有错误时，虚心听取别人的意见并及时改正。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4．与同学、朋友讲话时要多使用礼貌用语，微笑地倾听别人的谈话。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5．用鼓励、欣赏的话语去与同学、朋友沟通。</a:t>
            </a:r>
          </a:p>
          <a:p>
            <a:pPr>
              <a:spcBef>
                <a:spcPct val="50000"/>
              </a:spcBef>
            </a:pPr>
            <a:endParaRPr kumimoji="1" lang="zh-CN" alt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914400"/>
            <a:ext cx="7772400" cy="2209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名句欣赏：一位英国戏曲家曾打过这样一个比方：“如果你有一个苹果，我有一个苹果，彼此交换，那么，每个人只有一个苹果；如果你有一个思想，我有一个思想，彼此交换，我们每个人就有了两个思想，甚至多于两个思想。”</a:t>
            </a:r>
            <a:br>
              <a:rPr lang="zh-CN" altLang="en-US" sz="2800" smtClean="0"/>
            </a:br>
            <a:r>
              <a:rPr lang="zh-CN" altLang="en-US" sz="2800" smtClean="0"/>
              <a:t/>
            </a:r>
            <a:br>
              <a:rPr lang="zh-CN" altLang="en-US" sz="2800" smtClean="0"/>
            </a:br>
            <a:endParaRPr lang="zh-CN" altLang="en-US" sz="2800" smtClean="0"/>
          </a:p>
        </p:txBody>
      </p:sp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1295400" y="3048000"/>
            <a:ext cx="5943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1、同学，是我们学习上合作的伙伴。</a:t>
            </a:r>
            <a:br>
              <a:rPr kumimoji="1" lang="zh-CN" altLang="en-US" sz="2400">
                <a:latin typeface="Times New Roman" pitchFamily="18" charset="0"/>
              </a:rPr>
            </a:br>
            <a:r>
              <a:rPr kumimoji="1" lang="zh-CN" altLang="en-US" sz="2400">
                <a:latin typeface="Times New Roman" pitchFamily="18" charset="0"/>
              </a:rPr>
              <a:t>2、同学，是我们生活的朋友  </a:t>
            </a:r>
            <a:br>
              <a:rPr kumimoji="1" lang="zh-CN" altLang="en-US" sz="2400">
                <a:latin typeface="Times New Roman" pitchFamily="18" charset="0"/>
              </a:rPr>
            </a:br>
            <a:r>
              <a:rPr kumimoji="1" lang="zh-CN" altLang="en-US" sz="2400">
                <a:latin typeface="Times New Roman" pitchFamily="18" charset="0"/>
              </a:rPr>
              <a:t>3、同学，人生道路上的挚友</a:t>
            </a:r>
            <a:br>
              <a:rPr kumimoji="1" lang="zh-CN" altLang="en-US" sz="2400">
                <a:latin typeface="Times New Roman" pitchFamily="18" charset="0"/>
              </a:rPr>
            </a:br>
            <a:r>
              <a:rPr kumimoji="1" lang="zh-CN" altLang="en-US" sz="2400">
                <a:latin typeface="Times New Roman" pitchFamily="18" charset="0"/>
              </a:rPr>
              <a:t/>
            </a:r>
            <a:br>
              <a:rPr kumimoji="1" lang="zh-CN" altLang="en-US" sz="2400">
                <a:latin typeface="Times New Roman" pitchFamily="18" charset="0"/>
              </a:rPr>
            </a:b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3429000" y="4419600"/>
            <a:ext cx="5257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讲一讲：你与同学是怎样相互帮助、相互关心的？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026"/>
          <p:cNvSpPr txBox="1">
            <a:spLocks noChangeArrowheads="1"/>
          </p:cNvSpPr>
          <p:nvPr/>
        </p:nvSpPr>
        <p:spPr bwMode="auto">
          <a:xfrm>
            <a:off x="1219200" y="1447800"/>
            <a:ext cx="7239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latin typeface="Times New Roman" pitchFamily="18" charset="0"/>
              </a:rPr>
              <a:t>让我们同行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latin typeface="Times New Roman" pitchFamily="18" charset="0"/>
              </a:rPr>
              <a:t>人生最美好的时光就是中学时光，让我们珍惜这美好的时光，在中学时代，汲取更多的知识，结交更多的朋友！ 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latin typeface="Times New Roman" pitchFamily="18" charset="0"/>
              </a:rPr>
              <a:t>珍惜时光，过有意义的中学生活。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/>
              <a:t>与自己较劲，选准突破口，获得一次成功，自卑者的一个口头禅是“我不行”。要克服自卑感就要避免这种消极的自我暗示，要自己与自己鼓劲，“我行，我一定能行！”并在导致自己自卑的学习问题上选一个突破口，获得成功的心理体验，成功消除自卑感的一个重要手段。 </a:t>
            </a:r>
            <a:br>
              <a:rPr lang="zh-CN" altLang="en-US" smtClean="0"/>
            </a:b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1747" name="Picture 4" descr="02300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43200" y="-2057400"/>
            <a:ext cx="14630400" cy="109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4339" name="Picture 4" descr="8a0d71428cb8f16c879473f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0" y="-2381250"/>
            <a:ext cx="15240000" cy="1162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403350" y="1628775"/>
            <a:ext cx="52133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solidFill>
                  <a:schemeClr val="tx2"/>
                </a:solidFill>
              </a:rPr>
              <a:t>活动一：写一写我遇到的</a:t>
            </a:r>
            <a:br>
              <a:rPr kumimoji="1" lang="zh-CN" altLang="en-US" sz="3600">
                <a:solidFill>
                  <a:schemeClr val="tx2"/>
                </a:solidFill>
              </a:rPr>
            </a:br>
            <a:r>
              <a:rPr kumimoji="1" lang="zh-CN" altLang="en-US" sz="3600">
                <a:solidFill>
                  <a:schemeClr val="tx2"/>
                </a:solidFill>
              </a:rPr>
              <a:t>看到的，听到的，新鲜事</a:t>
            </a:r>
            <a:br>
              <a:rPr kumimoji="1" lang="zh-CN" altLang="en-US" sz="3600">
                <a:solidFill>
                  <a:schemeClr val="tx2"/>
                </a:solidFill>
              </a:rPr>
            </a:br>
            <a:r>
              <a:rPr kumimoji="1" lang="en-US" altLang="zh-CN" sz="3600">
                <a:solidFill>
                  <a:schemeClr val="tx2"/>
                </a:solidFill>
              </a:rPr>
              <a:t>《</a:t>
            </a:r>
            <a:r>
              <a:rPr kumimoji="1" lang="zh-CN" altLang="en-US" sz="3600">
                <a:solidFill>
                  <a:schemeClr val="tx2"/>
                </a:solidFill>
              </a:rPr>
              <a:t>走进中学的第一天</a:t>
            </a:r>
            <a:r>
              <a:rPr kumimoji="1" lang="en-US" altLang="zh-CN" sz="3600">
                <a:solidFill>
                  <a:schemeClr val="tx2"/>
                </a:solidFill>
              </a:rPr>
              <a:t>》</a:t>
            </a:r>
            <a:endParaRPr kumimoji="1" lang="zh-CN" altLang="en-US" sz="36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277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2771" name="Picture 4" descr="02300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43200" y="-2057400"/>
            <a:ext cx="14630400" cy="109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379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3795" name="Picture 4" descr="200982611018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矩形 1"/>
          <p:cNvSpPr>
            <a:spLocks noChangeArrowheads="1"/>
          </p:cNvSpPr>
          <p:nvPr/>
        </p:nvSpPr>
        <p:spPr bwMode="auto">
          <a:xfrm>
            <a:off x="250825" y="404813"/>
            <a:ext cx="8424863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华文新魏"/>
                <a:ea typeface="华文新魏"/>
                <a:cs typeface="华文新魏"/>
              </a:rPr>
              <a:t>【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你最后悔什么？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】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某杂志对全国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60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岁以上的老人抽样调查：第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1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名：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75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％的人后悔年轻时努力不够，导致一事无成；第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2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名：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70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％的人后悔在年轻的时候选错了职业；第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3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名：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62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％的人后悔对子女教育不当；第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4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名：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57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％的人后悔没有好好珍惜自己的伴侣；第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5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名：</a:t>
            </a:r>
            <a:r>
              <a:rPr lang="en-US" altLang="zh-CN" sz="4000" b="1">
                <a:latin typeface="华文新魏"/>
                <a:ea typeface="华文新魏"/>
                <a:cs typeface="华文新魏"/>
              </a:rPr>
              <a:t>49</a:t>
            </a:r>
            <a:r>
              <a:rPr lang="zh-CN" altLang="en-US" sz="4000" b="1">
                <a:latin typeface="华文新魏"/>
                <a:ea typeface="华文新魏"/>
                <a:cs typeface="华文新魏"/>
              </a:rPr>
              <a:t>％的人后悔没有善待自己的身体。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481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4819" name="Picture 4" descr="200982611018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3"/>
          <p:cNvSpPr>
            <a:spLocks/>
          </p:cNvSpPr>
          <p:nvPr/>
        </p:nvSpPr>
        <p:spPr bwMode="auto">
          <a:xfrm>
            <a:off x="673100" y="18161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itchFamily="18" charset="2"/>
              <a:buChar char="ß"/>
            </a:pPr>
            <a:r>
              <a:rPr lang="zh-CN" altLang="en-US" sz="3200">
                <a:latin typeface="Franklin Gothic Book"/>
                <a:ea typeface="黑体" pitchFamily="2" charset="-122"/>
              </a:rPr>
              <a:t>积极补偿，以勤补拙，所谓补偿就是发挥自己的长处弥补自己的短处，以消除烦恼和痛苦的情绪。数学家华罗庚说：“勤能补拙是良训，一分辛苦一分才。”人与人之间的智力差别是不很大的，勤奋才是成的必要条件。因而，有些自认为智力差的人，为了使自己的成绩达到别人同样的水平，就应付出比别人更多劳动来“补偿”自己先天的不足。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584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5843" name="Picture 4" descr="1b2cac4de68a637009f7eff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32138" y="-2116138"/>
            <a:ext cx="15240001" cy="1143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Rectangle 3"/>
          <p:cNvSpPr>
            <a:spLocks/>
          </p:cNvSpPr>
          <p:nvPr/>
        </p:nvSpPr>
        <p:spPr bwMode="auto">
          <a:xfrm>
            <a:off x="323850" y="981075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50000"/>
              <a:buFont typeface="Wingdings 2" pitchFamily="18" charset="2"/>
              <a:buChar char="ß"/>
            </a:pPr>
            <a:r>
              <a:rPr lang="zh-CN" altLang="en-US" sz="2400">
                <a:latin typeface="Franklin Gothic Book"/>
                <a:ea typeface="黑体" pitchFamily="2" charset="-122"/>
              </a:rPr>
              <a:t> 挫折、失败和逆境会给青少年带来紧张状态和失望、压抑、沮丧、忧郁、苦闷等紧张心理状态和情绪反应，心理学上称之为挫折感或挫折心理。 挫折感在个体青少年发展时期表现较明显。这个时期的青少年常常会因为对人生的思索、对学业的担忧、爱情的烦恼、社交的障碍而体验到令人失意的挫折心理。导致青少年挫折心理的原因是复杂的，大略可划分为两类：</a:t>
            </a:r>
            <a:r>
              <a:rPr lang="en-US" altLang="zh-CN" sz="2400">
                <a:latin typeface="Franklin Gothic Book"/>
                <a:ea typeface="黑体" pitchFamily="2" charset="-122"/>
              </a:rPr>
              <a:t>1.</a:t>
            </a:r>
            <a:r>
              <a:rPr lang="zh-CN" altLang="en-US" sz="2400">
                <a:latin typeface="Franklin Gothic Book"/>
                <a:ea typeface="黑体" pitchFamily="2" charset="-122"/>
              </a:rPr>
              <a:t>主客观矛盾是导致青少年挫折心理的主要原因，也就是说产生这种心理的原因主要是自己心里认识不足。 </a:t>
            </a:r>
            <a:r>
              <a:rPr lang="en-US" altLang="zh-CN" sz="2400">
                <a:latin typeface="Franklin Gothic Book"/>
                <a:ea typeface="黑体" pitchFamily="2" charset="-122"/>
              </a:rPr>
              <a:t>2.</a:t>
            </a:r>
            <a:r>
              <a:rPr lang="zh-CN" altLang="en-US" sz="2400">
                <a:latin typeface="Franklin Gothic Book"/>
                <a:ea typeface="黑体" pitchFamily="2" charset="-122"/>
              </a:rPr>
              <a:t>个性不完善也是导致青少年挫折心理的重要原因。 青少年应学会化压力为动力。要有一个辩证的挫折观，经常保持自信和乐观的态度，树立没有什么大不了的乐观自信心理，树立大不了从头再来的大度心理，从而走出挫折的阴影。迎来阳光明媚的生活和学习。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6867" name="Picture 4" descr="1b2cac4de68a637009f7eff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Rectangle 3"/>
          <p:cNvSpPr>
            <a:spLocks/>
          </p:cNvSpPr>
          <p:nvPr/>
        </p:nvSpPr>
        <p:spPr bwMode="auto">
          <a:xfrm>
            <a:off x="539750" y="981075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50000"/>
              <a:buFont typeface="Wingdings 2" pitchFamily="18" charset="2"/>
              <a:buChar char="ß"/>
            </a:pPr>
            <a:r>
              <a:rPr lang="zh-CN" altLang="en-US" sz="2000">
                <a:latin typeface="Franklin Gothic Book"/>
                <a:ea typeface="黑体" pitchFamily="2" charset="-122"/>
              </a:rPr>
              <a:t>量变到质变；众口铄金；谎言讲了一千遍就成了真理；千里之堤，毁于蚁穴；星星之火，可以燎原。事物的变化一开始常常毫不起眼，而达到一定的量之后，即使每次依然变化一点点，其速度将快得惊人。每次一点点的放大，最终可能会带来一场</a:t>
            </a:r>
            <a:r>
              <a:rPr lang="en-US" altLang="zh-CN" sz="2000">
                <a:latin typeface="Franklin Gothic Book"/>
                <a:ea typeface="黑体" pitchFamily="2" charset="-122"/>
              </a:rPr>
              <a:t>"</a:t>
            </a:r>
            <a:r>
              <a:rPr lang="zh-CN" altLang="en-US" sz="2000">
                <a:latin typeface="Franklin Gothic Book"/>
                <a:ea typeface="黑体" pitchFamily="2" charset="-122"/>
              </a:rPr>
              <a:t>翻天覆地</a:t>
            </a:r>
            <a:r>
              <a:rPr lang="en-US" altLang="zh-CN" sz="2000">
                <a:latin typeface="Franklin Gothic Book"/>
                <a:ea typeface="黑体" pitchFamily="2" charset="-122"/>
              </a:rPr>
              <a:t>"</a:t>
            </a:r>
            <a:r>
              <a:rPr lang="zh-CN" altLang="en-US" sz="2000">
                <a:latin typeface="Franklin Gothic Book"/>
                <a:ea typeface="黑体" pitchFamily="2" charset="-122"/>
              </a:rPr>
              <a:t>的变化。 所以，反过来，假使想最后能有</a:t>
            </a:r>
            <a:r>
              <a:rPr lang="en-US" altLang="zh-CN" sz="2000">
                <a:latin typeface="Franklin Gothic Book"/>
                <a:ea typeface="黑体" pitchFamily="2" charset="-122"/>
              </a:rPr>
              <a:t>"</a:t>
            </a:r>
            <a:r>
              <a:rPr lang="zh-CN" altLang="en-US" sz="2000">
                <a:latin typeface="Franklin Gothic Book"/>
                <a:ea typeface="黑体" pitchFamily="2" charset="-122"/>
              </a:rPr>
              <a:t>翻天覆地</a:t>
            </a:r>
            <a:r>
              <a:rPr lang="en-US" altLang="zh-CN" sz="2000">
                <a:latin typeface="Franklin Gothic Book"/>
                <a:ea typeface="黑体" pitchFamily="2" charset="-122"/>
              </a:rPr>
              <a:t>"</a:t>
            </a:r>
            <a:r>
              <a:rPr lang="zh-CN" altLang="en-US" sz="2000">
                <a:latin typeface="Franklin Gothic Book"/>
                <a:ea typeface="黑体" pitchFamily="2" charset="-122"/>
              </a:rPr>
              <a:t>的大变化，其实，并不需要每一次都来一些</a:t>
            </a:r>
            <a:r>
              <a:rPr lang="en-US" altLang="zh-CN" sz="2000">
                <a:latin typeface="Franklin Gothic Book"/>
                <a:ea typeface="黑体" pitchFamily="2" charset="-122"/>
              </a:rPr>
              <a:t>"</a:t>
            </a:r>
            <a:r>
              <a:rPr lang="zh-CN" altLang="en-US" sz="2000">
                <a:latin typeface="Franklin Gothic Book"/>
                <a:ea typeface="黑体" pitchFamily="2" charset="-122"/>
              </a:rPr>
              <a:t>翻天覆地</a:t>
            </a:r>
            <a:r>
              <a:rPr lang="en-US" altLang="zh-CN" sz="2000">
                <a:latin typeface="Franklin Gothic Book"/>
                <a:ea typeface="黑体" pitchFamily="2" charset="-122"/>
              </a:rPr>
              <a:t>"</a:t>
            </a:r>
            <a:r>
              <a:rPr lang="zh-CN" altLang="en-US" sz="2000">
                <a:latin typeface="Franklin Gothic Book"/>
                <a:ea typeface="黑体" pitchFamily="2" charset="-122"/>
              </a:rPr>
              <a:t>的大举措，而是只需要持续稳健地每天进步一点点。成功不是快，而是因为有步骤。只要步骤是正确的，结果一定是快的。 最正确的步骤是：持续每天进步一点点，持续每次进步一点点，持续在每个环节上进步一点点。 如果仅仅是快，而缺乏清晰、稳健的步骤，最后常常会因为太快而失去控制。一旦败下阵来，那你可能就是最慢的一个。成功就是简单的事情重复着去做。每天进步一点点是简单的，之所以有人不成功，不是他做不到，而是他不愿意做这些简单而重复的事情。因为越简单、越容易的事情，人们也越容易不去做它。竞争对手常常不是我们打败的，而是因为他们自己忘记了每天进步一点点。成功者不是比我们聪明，而是比我们每天都多进步了一点点。 快速进步的最佳策略：每天进步一点点。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789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7891" name="Picture 4" descr="e6e195c1bfd6eb489d163dc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4763"/>
            <a:ext cx="975360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Rectangle 6"/>
          <p:cNvSpPr>
            <a:spLocks noChangeArrowheads="1"/>
          </p:cNvSpPr>
          <p:nvPr/>
        </p:nvSpPr>
        <p:spPr bwMode="auto">
          <a:xfrm>
            <a:off x="2771775" y="260350"/>
            <a:ext cx="51085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自我激励：我是最棒的，我一定行。 自我期望：我是一个大企业家。自我要求：我一定要努力，加油干。 自我表扬：我真是好样的。 自我欣赏：我真行。 自我关心：我要注意身体。 自我奖励：祝贺你，这份礼物送给你啦！ 自我批评：不该这样。自我惩罚：这件事是我不对，去做好事，补偿一下。 自我提醒：成功者是不会轻言放弃的。 自我开导：想开点！何必计较这些小节。 自我安慰：没有失败，只是暂时还没有成功而已。自我总结：做得对，继续干。 自我命令：立即行动！ 北京瀚源达成功学习心理研究中心 心理训练材料之十二 积极思维者与消极思维者的对比 生活中，相当一部分人，他们的期望是一生平平淡淡。他们可能的人生轨迹是： 差不多就行啦；随遇而安；得过且过、不求有功、但求无过，枪打出头鸟；退一步海阔天空； 这些观念日积月累会变成他们的信念，形成对事物习惯性的看法，会最终决定他们面对事情时的态度。积极、进取、努力等十有八九不会是他们的态度。接下来对待工作也就是：差不多就行，对得起这份工资就行，到点就下班，边际工作或</a:t>
            </a:r>
            <a:r>
              <a:rPr lang="en-US" altLang="zh-CN"/>
              <a:t>"</a:t>
            </a:r>
            <a:r>
              <a:rPr lang="zh-CN" altLang="en-US"/>
              <a:t>份外事</a:t>
            </a:r>
            <a:r>
              <a:rPr lang="en-US" altLang="zh-CN"/>
              <a:t>"</a:t>
            </a:r>
            <a:r>
              <a:rPr lang="zh-CN" altLang="en-US"/>
              <a:t>不会去做，更不会多做。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891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8915" name="Picture 4" descr="e6e195c1bfd6eb489d163dc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4763"/>
            <a:ext cx="975360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Rectangle 6"/>
          <p:cNvSpPr>
            <a:spLocks noChangeArrowheads="1"/>
          </p:cNvSpPr>
          <p:nvPr/>
        </p:nvSpPr>
        <p:spPr bwMode="auto">
          <a:xfrm>
            <a:off x="2195513" y="1484313"/>
            <a:ext cx="5449887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50000"/>
              <a:buFont typeface="Wingdings 2" pitchFamily="18" charset="2"/>
              <a:buChar char="ß"/>
            </a:pPr>
            <a:r>
              <a:rPr lang="zh-CN" altLang="en-US"/>
              <a:t>稍有挫折，立即自我安慰：成功是少数人的事，退一步海阔天空。 他们的结果是：平平淡淡。 生活中，也有相当多的另一部分人，他们的期望是：一定要成就一番事业。所以他们永争第一；不做则已，要做就做最好；付出皆有回报；不成功便成仁；坚持到底永不放弃； 假使他们的期望强度足够牢固，假使这些观点日积月累变成他们的信念，这信念会最终决定他们面对事情时的自我态度选择：积极进取，努力拼搏，精益求精，追求卓越</a:t>
            </a:r>
            <a:r>
              <a:rPr lang="en-US" altLang="zh-CN"/>
              <a:t>…… </a:t>
            </a:r>
            <a:r>
              <a:rPr lang="zh-CN" altLang="en-US"/>
              <a:t>接下来对待工作的行为：如果工作没做完，不会到点就下班，奉献精神与主动意识促使他们做</a:t>
            </a:r>
            <a:r>
              <a:rPr lang="en-US" altLang="zh-CN"/>
              <a:t>"</a:t>
            </a:r>
            <a:r>
              <a:rPr lang="zh-CN" altLang="en-US"/>
              <a:t>边际工作</a:t>
            </a:r>
            <a:r>
              <a:rPr lang="en-US" altLang="zh-CN"/>
              <a:t>"</a:t>
            </a:r>
            <a:r>
              <a:rPr lang="zh-CN" altLang="en-US"/>
              <a:t>、</a:t>
            </a:r>
            <a:r>
              <a:rPr lang="en-US" altLang="zh-CN"/>
              <a:t>"</a:t>
            </a:r>
            <a:r>
              <a:rPr lang="zh-CN" altLang="en-US"/>
              <a:t>份外事</a:t>
            </a:r>
            <a:r>
              <a:rPr lang="en-US" altLang="zh-CN"/>
              <a:t>"</a:t>
            </a:r>
            <a:r>
              <a:rPr lang="zh-CN" altLang="en-US"/>
              <a:t>。即使遭受挫折也会爬起来，再跌倒、再爬起来直至成功 结果是：一生终究成就一番事业。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9939" name="Picture 4" descr="e6e195c1bfd6eb489d163dc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4763"/>
            <a:ext cx="975360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6"/>
          <p:cNvSpPr>
            <a:spLocks noChangeArrowheads="1"/>
          </p:cNvSpPr>
          <p:nvPr/>
        </p:nvSpPr>
        <p:spPr bwMode="auto">
          <a:xfrm>
            <a:off x="611188" y="260350"/>
            <a:ext cx="7488237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提升自我心象走上卓越的成功 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热忱和信念是积极自我心象的核心。 根据自我心象是可以人工制造的这一原理，在头脑实验室里，制造积极的心态和播下你的憧憬，从而激发你的心理潜能，助你走上成功之路。热忱：使你充满活力 这是人人都能做到的、最简单的、积极的心理暗示，也是一种自信的积极心态和自我鼓励。 爱默生说过：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有史以来，没有任何一件伟大的事业不是因为热忱而成功的。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这一有哲理性的名言，可以说是无数成功者的经验。 英文中的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热忱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这个字是由两个希腊字组成的，一个是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内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，一个是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神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。事实上一个热忱的人，等于是有神在他的内心里。热忱是一种炙热的物质，是灼热的心理的火花。（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</a:rPr>
              <a:t>）热忱是成功的首要感受 热忱能产生伟大的力量，它使你全身心充满活力并所向无敌。 美国物理学诺贝尔奖金获得者爱德华</a:t>
            </a:r>
            <a:r>
              <a:rPr lang="en-US" altLang="zh-CN">
                <a:solidFill>
                  <a:srgbClr val="FF0000"/>
                </a:solidFill>
              </a:rPr>
              <a:t>·</a:t>
            </a:r>
            <a:r>
              <a:rPr lang="zh-CN" altLang="en-US">
                <a:solidFill>
                  <a:srgbClr val="FF0000"/>
                </a:solidFill>
              </a:rPr>
              <a:t>亚皮尔顿说：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我认为，一个人想在科学研究上有所成就，热忱的态度远比专门知识来得重要。</a:t>
            </a:r>
            <a:r>
              <a:rPr lang="en-US" altLang="zh-CN">
                <a:solidFill>
                  <a:srgbClr val="FF0000"/>
                </a:solidFill>
              </a:rPr>
              <a:t>" </a:t>
            </a:r>
            <a:r>
              <a:rPr lang="zh-CN" altLang="en-US">
                <a:solidFill>
                  <a:srgbClr val="FF0000"/>
                </a:solidFill>
              </a:rPr>
              <a:t>热忱可以排除懒惰和恐惧。热忱可以鞭策一个人从浑噩中奋起。对任何事情都热忱的人，做任何事情都会成功。 所有的成功人士无一例外的以热忱而取胜。卡通大王沃特</a:t>
            </a:r>
            <a:r>
              <a:rPr lang="en-US" altLang="zh-CN">
                <a:solidFill>
                  <a:srgbClr val="FF0000"/>
                </a:solidFill>
              </a:rPr>
              <a:t>·</a:t>
            </a:r>
            <a:r>
              <a:rPr lang="zh-CN" altLang="en-US">
                <a:solidFill>
                  <a:srgbClr val="FF0000"/>
                </a:solidFill>
              </a:rPr>
              <a:t>狄斯尼也凭借那股疯狂的工作热忱而创造一只米老鼠，从而成了举世闻名的名人和巨富。 狄斯尼原住在密苏里州的堪萨斯城，他希望自己成为一个画家。一天，他到该城明星报社去找工作，总编看了他的作品后说他毫无画画的天才，他只好垂头丧气地回家了。后来他好不容易找到一份薪水很低的工作，那是在教会中绘图，因为没有办公室，他只好在他父亲的汽车厂里找了一间充满汽油、润滑油味的房间里工作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096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0963" name="Picture 4" descr="e6e195c1bfd6eb489d163dc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4763"/>
            <a:ext cx="975360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Rectangle 6"/>
          <p:cNvSpPr>
            <a:spLocks noChangeArrowheads="1"/>
          </p:cNvSpPr>
          <p:nvPr/>
        </p:nvSpPr>
        <p:spPr bwMode="auto">
          <a:xfrm>
            <a:off x="2051050" y="1052513"/>
            <a:ext cx="5953125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50000"/>
              <a:buFont typeface="Wingdings 2" pitchFamily="18" charset="2"/>
              <a:buChar char="ß"/>
            </a:pPr>
            <a:r>
              <a:rPr lang="zh-CN" altLang="en-US"/>
              <a:t>有一天，一只小白鼠在地上窜来窜去，日复一日，他和小白鼠亲热起来了，他用面包屑喂小白鼠，小白鼠甚至爬到他的画板上去。为此，狄斯尼着手描绘小白鼠</a:t>
            </a:r>
            <a:r>
              <a:rPr lang="en-US" altLang="zh-CN"/>
              <a:t>--</a:t>
            </a:r>
            <a:r>
              <a:rPr lang="zh-CN" altLang="en-US"/>
              <a:t>米老鼠就这样诞生了。 卡通影片的许多原画都由他一张张地画，一张张地修改，他以无与伦比的热情完成了这部极受全国、全世界喜爱的影片。（</a:t>
            </a:r>
            <a:r>
              <a:rPr lang="en-US" altLang="zh-CN"/>
              <a:t>2</a:t>
            </a:r>
            <a:r>
              <a:rPr lang="zh-CN" altLang="en-US"/>
              <a:t>）怎样才能充满热忱 ①深入了解每一个问题。越了解，越熟悉才越有兴趣。兴趣可以引发热情。 ②要会赞美别人。天下没有十全十美的人，如果人人都很完美，这个世界就无聊透了。 历史上的伟大人物，都有</a:t>
            </a:r>
            <a:r>
              <a:rPr lang="en-US" altLang="zh-CN"/>
              <a:t>"</a:t>
            </a:r>
            <a:r>
              <a:rPr lang="zh-CN" altLang="en-US"/>
              <a:t>喜欢别人</a:t>
            </a:r>
            <a:r>
              <a:rPr lang="en-US" altLang="zh-CN"/>
              <a:t>"</a:t>
            </a:r>
            <a:r>
              <a:rPr lang="zh-CN" altLang="en-US"/>
              <a:t>和</a:t>
            </a:r>
            <a:r>
              <a:rPr lang="en-US" altLang="zh-CN"/>
              <a:t>"</a:t>
            </a:r>
            <a:r>
              <a:rPr lang="zh-CN" altLang="en-US"/>
              <a:t>善待别人</a:t>
            </a:r>
            <a:r>
              <a:rPr lang="en-US" altLang="zh-CN"/>
              <a:t>"</a:t>
            </a:r>
            <a:r>
              <a:rPr lang="zh-CN" altLang="en-US"/>
              <a:t>的特征。这个素质可以使你步步高升。 学会喜欢别人，直到自然而然为止。 恭喜有成就的人，安慰忧伤的人，这种机会不能错过，它可以使你热情起来。 ③要传播好消息。好消息能引人注意并给人带来好感。好消息能激励大家的热心与干劲。 ④要培养</a:t>
            </a:r>
            <a:r>
              <a:rPr lang="en-US" altLang="zh-CN"/>
              <a:t>"</a:t>
            </a:r>
            <a:r>
              <a:rPr lang="zh-CN" altLang="en-US"/>
              <a:t>你很重要</a:t>
            </a:r>
            <a:r>
              <a:rPr lang="en-US" altLang="zh-CN"/>
              <a:t>"</a:t>
            </a:r>
            <a:r>
              <a:rPr lang="zh-CN" altLang="en-US"/>
              <a:t>的态度。 </a:t>
            </a:r>
            <a:r>
              <a:rPr lang="en-US" altLang="zh-CN"/>
              <a:t>"</a:t>
            </a:r>
            <a:r>
              <a:rPr lang="zh-CN" altLang="en-US"/>
              <a:t>你很重要</a:t>
            </a:r>
            <a:r>
              <a:rPr lang="en-US" altLang="zh-CN"/>
              <a:t>"</a:t>
            </a:r>
            <a:r>
              <a:rPr lang="zh-CN" altLang="en-US"/>
              <a:t>是指要看重别人，不要蔑视别人，当你看重别人的时候，别人也会因此而对你热情许多。如果人人都能看重对方，这世界就充满了热心和爱。 ⑤强迫自己采取热忱态度。 你必须从生活的一点一滴中热情起来，仔细感受一下热情的感觉。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198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1987" name="Picture 4" descr="200821823353693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33363"/>
            <a:ext cx="9753600" cy="732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1835150" y="2205038"/>
            <a:ext cx="5216525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积极的自我暗示，须遵循以下四条原则： </a:t>
            </a:r>
            <a:r>
              <a:rPr lang="en-US" altLang="zh-CN"/>
              <a:t>1</a:t>
            </a:r>
            <a:r>
              <a:rPr lang="zh-CN" altLang="en-US"/>
              <a:t>、 简单。不能用复杂语言进行描述，因为潜意识不懂逻辑。 </a:t>
            </a:r>
            <a:r>
              <a:rPr lang="en-US" altLang="zh-CN"/>
              <a:t>2</a:t>
            </a:r>
            <a:r>
              <a:rPr lang="zh-CN" altLang="en-US"/>
              <a:t>、 正面。负面的暗示同样会有效，但没有意义。因此永远不要对自己说：我很笨，我不行，我很穷，麻烦了，完蛋了，不可能，失败，我会遭拒绝等消极、负面字眼。 </a:t>
            </a:r>
            <a:r>
              <a:rPr lang="en-US" altLang="zh-CN"/>
              <a:t>3</a:t>
            </a:r>
            <a:r>
              <a:rPr lang="zh-CN" altLang="en-US"/>
              <a:t>、 肯定。不要用否定、模糊的字眼，如我不会生病，我不会失败，我大概做得到。应该改为：我会成功、我很健康，我一定做得到。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z="6600" smtClean="0"/>
              <a:t>激励永远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zh-CN" altLang="en-US" smtClean="0"/>
              <a:t>          </a:t>
            </a:r>
            <a:r>
              <a:rPr lang="en-US" altLang="zh-CN" smtClean="0"/>
              <a:t>-----</a:t>
            </a:r>
            <a:r>
              <a:rPr lang="zh-CN" altLang="en-US" smtClean="0"/>
              <a:t>纪念抗日战争胜利</a:t>
            </a:r>
            <a:r>
              <a:rPr lang="en-US" altLang="zh-CN" smtClean="0"/>
              <a:t>60</a:t>
            </a:r>
            <a:r>
              <a:rPr lang="zh-CN" altLang="en-US" smtClean="0"/>
              <a:t>周年</a:t>
            </a:r>
          </a:p>
        </p:txBody>
      </p:sp>
      <p:pic>
        <p:nvPicPr>
          <p:cNvPr id="15363" name="Picture 4" descr="激励永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179388" y="763588"/>
            <a:ext cx="7296150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chemeClr val="tx2"/>
                </a:solidFill>
              </a:rPr>
              <a:t>活动二：</a:t>
            </a:r>
          </a:p>
          <a:p>
            <a:r>
              <a:rPr kumimoji="1" lang="zh-CN" altLang="en-US" sz="4000">
                <a:solidFill>
                  <a:schemeClr val="tx2"/>
                </a:solidFill>
              </a:rPr>
              <a:t>向同学介绍来到新学校的感受，</a:t>
            </a:r>
          </a:p>
          <a:p>
            <a:r>
              <a:rPr kumimoji="1" lang="zh-CN" altLang="en-US" sz="4000">
                <a:solidFill>
                  <a:schemeClr val="tx2"/>
                </a:solidFill>
              </a:rPr>
              <a:t>感想，体验。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301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3011" name="Picture 4" descr="200821823353693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33363"/>
            <a:ext cx="9753600" cy="732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2268538" y="2349500"/>
            <a:ext cx="559276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50000"/>
              <a:buFont typeface="Wingdings 2" pitchFamily="18" charset="2"/>
              <a:buChar char="ß"/>
            </a:pPr>
            <a:r>
              <a:rPr lang="en-US" altLang="zh-CN"/>
              <a:t>4</a:t>
            </a:r>
            <a:r>
              <a:rPr lang="zh-CN" altLang="en-US"/>
              <a:t>、 重复。刺激潜意识一次是不够的，需不断重复，并形成稳定的习惯。关于视觉暗示，我在此要特别提到。视觉化对潜意识的暗示力量，远胜于其他的暗示方式。 因此，凡是重要的信念，请视觉化。一条一条写下来贴在显眼处，凡是目标，都请视觉化。写下来很好，变成图像或立体的更好，然后将它贴在或放在你每天都能数次看得见的地方。善用潜意识的力量，成功会比你想象得更快、更轻松。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403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4035" name="Picture 4" descr="200821823353693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33363"/>
            <a:ext cx="9753600" cy="732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505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5059" name="Picture 4" descr="200982611018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1908175" y="476250"/>
            <a:ext cx="45720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【</a:t>
            </a:r>
            <a:r>
              <a:rPr lang="zh-CN" altLang="en-US" sz="3200" b="1"/>
              <a:t>永不言弃的中国鸭</a:t>
            </a:r>
            <a:r>
              <a:rPr lang="en-US" altLang="zh-CN" sz="3200" b="1"/>
              <a:t>】</a:t>
            </a:r>
          </a:p>
          <a:p>
            <a:r>
              <a:rPr lang="en-US" altLang="zh-CN" sz="3200" b="1"/>
              <a:t>    1992</a:t>
            </a:r>
            <a:r>
              <a:rPr lang="zh-CN" altLang="en-US" sz="3200" b="1"/>
              <a:t>年一艘驶离中国的货船在太平洋上遭遇风暴，一个装满</a:t>
            </a:r>
            <a:r>
              <a:rPr lang="en-US" altLang="zh-CN" sz="3200" b="1"/>
              <a:t>2.9</a:t>
            </a:r>
            <a:r>
              <a:rPr lang="zh-CN" altLang="en-US" sz="3200" b="1"/>
              <a:t>万只塑料玩具鸭的集装箱坠入大海。难以置信的是，其中</a:t>
            </a:r>
            <a:r>
              <a:rPr lang="en-US" altLang="zh-CN" sz="3200" b="1"/>
              <a:t>1</a:t>
            </a:r>
            <a:r>
              <a:rPr lang="zh-CN" altLang="en-US" sz="3200" b="1"/>
              <a:t>万多只玩具鸭组成的“鸭子舰队”在海上漂流</a:t>
            </a:r>
            <a:r>
              <a:rPr lang="en-US" altLang="zh-CN" sz="3200" b="1"/>
              <a:t>14</a:t>
            </a:r>
            <a:r>
              <a:rPr lang="zh-CN" altLang="en-US" sz="3200" b="1"/>
              <a:t>年后，竟抵达英国海岸。后来，这些鸭子售价激涨百倍。</a:t>
            </a:r>
            <a:endParaRPr lang="en-US" altLang="zh-CN" sz="3200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"/>
          <p:cNvSpPr>
            <a:spLocks noChangeArrowheads="1"/>
          </p:cNvSpPr>
          <p:nvPr/>
        </p:nvSpPr>
        <p:spPr bwMode="auto">
          <a:xfrm>
            <a:off x="395288" y="333375"/>
            <a:ext cx="8353425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Franklin Gothic Book"/>
                <a:ea typeface="黑体" pitchFamily="2" charset="-122"/>
              </a:rPr>
              <a:t>       </a:t>
            </a:r>
          </a:p>
          <a:p>
            <a:r>
              <a:rPr lang="zh-CN" altLang="en-US" sz="3600" b="1">
                <a:latin typeface="Franklin Gothic Book"/>
                <a:ea typeface="黑体" pitchFamily="2" charset="-122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latin typeface="方正舒体"/>
                <a:ea typeface="方正舒体"/>
                <a:cs typeface="方正舒体"/>
              </a:rPr>
              <a:t>一个人的价值并不在其出身，而在于他谱写什么样的人生履历。</a:t>
            </a:r>
            <a:endParaRPr lang="zh-CN" altLang="en-US" sz="3600" b="1">
              <a:solidFill>
                <a:srgbClr val="FF0000"/>
              </a:solidFill>
              <a:latin typeface="方正舒体"/>
              <a:ea typeface="方正舒体"/>
              <a:cs typeface="方正舒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710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7107" name="Picture 4" descr="200982611018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1763713" y="404813"/>
            <a:ext cx="4486275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15</a:t>
            </a:r>
            <a:r>
              <a:rPr lang="zh-CN" altLang="en-US" sz="3600" b="1"/>
              <a:t>岁觉得游泳难，放弃游泳，到</a:t>
            </a:r>
            <a:r>
              <a:rPr lang="en-US" altLang="zh-CN" sz="3600" b="1"/>
              <a:t>18</a:t>
            </a:r>
            <a:r>
              <a:rPr lang="zh-CN" altLang="en-US" sz="3600" b="1"/>
              <a:t>岁遇到一个你喜欢的人约你去游泳，你只好说“我不会耶”。</a:t>
            </a:r>
            <a:r>
              <a:rPr lang="en-US" altLang="zh-CN" sz="3600" b="1"/>
              <a:t>18</a:t>
            </a:r>
            <a:r>
              <a:rPr lang="zh-CN" altLang="en-US" sz="3600" b="1"/>
              <a:t>岁觉得英文难，放弃英文，</a:t>
            </a:r>
            <a:r>
              <a:rPr lang="en-US" altLang="zh-CN" sz="3600" b="1"/>
              <a:t>28</a:t>
            </a:r>
            <a:r>
              <a:rPr lang="zh-CN" altLang="en-US" sz="3600" b="1"/>
              <a:t>岁出现一个很棒但要会英文的工作，你只好说“我不会耶”。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1"/>
          <p:cNvSpPr>
            <a:spLocks noChangeArrowheads="1"/>
          </p:cNvSpPr>
          <p:nvPr/>
        </p:nvSpPr>
        <p:spPr bwMode="auto">
          <a:xfrm>
            <a:off x="323850" y="404813"/>
            <a:ext cx="8424863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人生前期越嫌麻烦，越懒得学，后来就越可能错过让你动心的人和事，错过新风景。</a:t>
            </a:r>
            <a:r>
              <a:rPr lang="en-US" altLang="zh-CN" sz="4400">
                <a:latin typeface="Franklin Gothic Book"/>
                <a:ea typeface="黑体" pitchFamily="2" charset="-122"/>
              </a:rPr>
              <a:t>——</a:t>
            </a:r>
            <a:r>
              <a:rPr lang="zh-CN" altLang="en-US" sz="4400">
                <a:latin typeface="Franklin Gothic Book"/>
                <a:ea typeface="黑体" pitchFamily="2" charset="-122"/>
              </a:rPr>
              <a:t>蔡康永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915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9155" name="Picture 4" descr="200982611018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图片 2" descr="70d004dbjw6df5a447vbwj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060575"/>
            <a:ext cx="272415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017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0179" name="Picture 4" descr="200982611018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矩形 1"/>
          <p:cNvSpPr>
            <a:spLocks noChangeArrowheads="1"/>
          </p:cNvSpPr>
          <p:nvPr/>
        </p:nvSpPr>
        <p:spPr bwMode="auto">
          <a:xfrm>
            <a:off x="0" y="673100"/>
            <a:ext cx="619283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新魏"/>
                <a:ea typeface="华文新魏"/>
                <a:cs typeface="华文新魏"/>
              </a:rPr>
              <a:t>     “鲤鱼跳龙门”的故事。</a:t>
            </a:r>
            <a:endParaRPr lang="en-US" altLang="zh-CN" sz="3600" b="1">
              <a:latin typeface="华文新魏"/>
              <a:ea typeface="华文新魏"/>
              <a:cs typeface="华文新魏"/>
            </a:endParaRPr>
          </a:p>
          <a:p>
            <a:r>
              <a:rPr lang="zh-CN" altLang="en-US" sz="3600" b="1">
                <a:latin typeface="华文新魏"/>
                <a:ea typeface="华文新魏"/>
                <a:cs typeface="华文新魏"/>
              </a:rPr>
              <a:t>周春生进入常州无线电学校这个中专后，发现学习内容不能满足求知欲望，因此就自学高中课程及大学数学。他暗自定下标</a:t>
            </a:r>
            <a:r>
              <a:rPr lang="en-US" altLang="zh-CN" sz="3600" b="1">
                <a:latin typeface="华文新魏"/>
                <a:ea typeface="华文新魏"/>
                <a:cs typeface="华文新魏"/>
              </a:rPr>
              <a:t>——</a:t>
            </a:r>
            <a:r>
              <a:rPr lang="zh-CN" altLang="en-US" sz="3600" b="1">
                <a:latin typeface="华文新魏"/>
                <a:ea typeface="华文新魏"/>
                <a:cs typeface="华文新魏"/>
              </a:rPr>
              <a:t>考上北大数学系研究生。</a:t>
            </a:r>
            <a:r>
              <a:rPr lang="en-US" altLang="zh-CN" sz="3600" b="1">
                <a:latin typeface="华文新魏"/>
                <a:ea typeface="华文新魏"/>
                <a:cs typeface="华文新魏"/>
              </a:rPr>
              <a:t>85</a:t>
            </a:r>
            <a:r>
              <a:rPr lang="zh-CN" altLang="en-US" sz="3600" b="1">
                <a:latin typeface="华文新魏"/>
                <a:ea typeface="华文新魏"/>
                <a:cs typeface="华文新魏"/>
              </a:rPr>
              <a:t>年，年仅</a:t>
            </a:r>
            <a:r>
              <a:rPr lang="en-US" altLang="zh-CN" sz="3600" b="1">
                <a:latin typeface="华文新魏"/>
                <a:ea typeface="华文新魏"/>
                <a:cs typeface="华文新魏"/>
              </a:rPr>
              <a:t>19</a:t>
            </a:r>
            <a:r>
              <a:rPr lang="zh-CN" altLang="en-US" sz="3600" b="1">
                <a:latin typeface="华文新魏"/>
                <a:ea typeface="华文新魏"/>
                <a:cs typeface="华文新魏"/>
              </a:rPr>
              <a:t>岁的他直接从中专考入了北大研究生。之后的路越走越顺，北大后他拿到普林斯顿金融博士。现为长江商学院金融学教授。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0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1203" name="Picture 4" descr="1b2cac4de68a637009f7eff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Rectangle 4"/>
          <p:cNvSpPr>
            <a:spLocks noChangeArrowheads="1"/>
          </p:cNvSpPr>
          <p:nvPr/>
        </p:nvSpPr>
        <p:spPr bwMode="auto">
          <a:xfrm>
            <a:off x="2286000" y="2284413"/>
            <a:ext cx="4572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solidFill>
                  <a:schemeClr val="folHlink"/>
                </a:solidFill>
              </a:rPr>
              <a:t>谢谢！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1"/>
          <p:cNvSpPr>
            <a:spLocks noChangeArrowheads="1"/>
          </p:cNvSpPr>
          <p:nvPr/>
        </p:nvSpPr>
        <p:spPr bwMode="auto">
          <a:xfrm>
            <a:off x="1331913" y="2852738"/>
            <a:ext cx="6192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新魏"/>
                <a:ea typeface="华文新魏"/>
                <a:cs typeface="华文新魏"/>
              </a:rPr>
              <a:t>     </a:t>
            </a:r>
          </a:p>
        </p:txBody>
      </p:sp>
      <p:sp>
        <p:nvSpPr>
          <p:cNvPr id="52226" name="Rectangle 4"/>
          <p:cNvSpPr>
            <a:spLocks noChangeArrowheads="1"/>
          </p:cNvSpPr>
          <p:nvPr/>
        </p:nvSpPr>
        <p:spPr bwMode="auto">
          <a:xfrm>
            <a:off x="2286000" y="2284413"/>
            <a:ext cx="4572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solidFill>
                  <a:schemeClr val="folHlink"/>
                </a:solidFill>
              </a:rPr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z="6600" smtClean="0"/>
              <a:t>激励永远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zh-CN" altLang="en-US" smtClean="0"/>
              <a:t>          </a:t>
            </a:r>
            <a:r>
              <a:rPr lang="en-US" altLang="zh-CN" smtClean="0"/>
              <a:t>-----</a:t>
            </a:r>
            <a:r>
              <a:rPr lang="zh-CN" altLang="en-US" smtClean="0"/>
              <a:t>纪念抗日战争胜利</a:t>
            </a:r>
            <a:r>
              <a:rPr lang="en-US" altLang="zh-CN" smtClean="0"/>
              <a:t>60</a:t>
            </a:r>
            <a:r>
              <a:rPr lang="zh-CN" altLang="en-US" smtClean="0"/>
              <a:t>周年</a:t>
            </a:r>
          </a:p>
        </p:txBody>
      </p:sp>
      <p:pic>
        <p:nvPicPr>
          <p:cNvPr id="16387" name="Picture 4" descr="激励永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2771775" y="620713"/>
            <a:ext cx="2419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>
                <a:solidFill>
                  <a:schemeClr val="tx2"/>
                </a:solidFill>
              </a:rPr>
              <a:t>跨越陌生</a:t>
            </a: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2263775" y="2205038"/>
            <a:ext cx="688022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00200" lvl="3" indent="-228600">
              <a:spcBef>
                <a:spcPct val="20000"/>
              </a:spcBef>
              <a:buFontTx/>
              <a:buChar char="•"/>
            </a:pPr>
            <a:r>
              <a:rPr kumimoji="1" lang="zh-CN" altLang="en-US" sz="2800"/>
              <a:t>活动三：介绍你自己 </a:t>
            </a:r>
            <a:br>
              <a:rPr kumimoji="1" lang="zh-CN" altLang="en-US" sz="2800"/>
            </a:br>
            <a:r>
              <a:rPr kumimoji="1" lang="zh-CN" altLang="en-US" sz="2800"/>
              <a:t>包括姓名、生日、来自的学校、兴趣爱好等。</a:t>
            </a:r>
            <a:br>
              <a:rPr kumimoji="1" lang="zh-CN" altLang="en-US" sz="2800"/>
            </a:br>
            <a:r>
              <a:rPr kumimoji="1" lang="zh-CN" altLang="en-US" sz="2800"/>
              <a:t>形式：轮流介绍，时间每个人在1分钟内。</a:t>
            </a:r>
            <a:r>
              <a:rPr kumimoji="1" lang="zh-CN" alt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7411" name="Picture 4" descr="d2cc9e198d322ba71bd576f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43200" y="-2057400"/>
            <a:ext cx="14630400" cy="109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0" y="908050"/>
            <a:ext cx="5080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9600" b="1">
                <a:solidFill>
                  <a:schemeClr val="tx2"/>
                </a:solidFill>
              </a:rPr>
              <a:t>透视自我</a:t>
            </a:r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2916238" y="3141663"/>
            <a:ext cx="45720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/>
              <a:t>测测你对学校生活的适应能力如何？</a:t>
            </a:r>
            <a:endParaRPr kumimoji="1" lang="zh-CN" altLang="en-US" sz="2800"/>
          </a:p>
          <a:p>
            <a:r>
              <a:rPr kumimoji="1" lang="zh-CN" altLang="en-US" sz="2800"/>
              <a:t>对下列题目作出最适合你的回答。 </a:t>
            </a: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我最怕转学或转班级，每到一个新环境，我总要经过很长一段时间才能适应。是</a:t>
            </a:r>
            <a:r>
              <a:rPr kumimoji="1" lang="en-US" altLang="zh-CN" sz="2800"/>
              <a:t>(    )    </a:t>
            </a:r>
            <a:r>
              <a:rPr kumimoji="1" lang="zh-CN" altLang="en-US" sz="2800"/>
              <a:t>不一定</a:t>
            </a:r>
            <a:r>
              <a:rPr kumimoji="1" lang="en-US" altLang="zh-CN" sz="2800"/>
              <a:t>(    )    </a:t>
            </a:r>
            <a:r>
              <a:rPr kumimoji="1" lang="zh-CN" altLang="en-US" sz="2800"/>
              <a:t>否</a:t>
            </a:r>
            <a:r>
              <a:rPr kumimoji="1" lang="en-US" altLang="zh-CN" sz="2800"/>
              <a:t>(    ) </a:t>
            </a:r>
            <a:endParaRPr kumimoji="1" lang="zh-CN" alt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8435" name="Picture 4" descr="d2cc9e198d322ba71bd576f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43200" y="-2057400"/>
            <a:ext cx="14630400" cy="109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0" y="549275"/>
            <a:ext cx="967105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/>
              <a:t>2.</a:t>
            </a:r>
            <a:r>
              <a:rPr kumimoji="1" lang="zh-CN" altLang="en-US" sz="2800"/>
              <a:t>每到一个新的地方，我很容易同别人接近。</a:t>
            </a:r>
            <a:br>
              <a:rPr kumimoji="1" lang="zh-CN" altLang="en-US" sz="2800"/>
            </a:br>
            <a:r>
              <a:rPr kumimoji="1" lang="zh-CN" altLang="en-US" sz="2800"/>
              <a:t>是</a:t>
            </a:r>
            <a:r>
              <a:rPr kumimoji="1" lang="en-US" altLang="zh-CN" sz="2800"/>
              <a:t>(    )    </a:t>
            </a:r>
            <a:r>
              <a:rPr kumimoji="1" lang="zh-CN" altLang="en-US" sz="2800"/>
              <a:t>不一定</a:t>
            </a:r>
            <a:r>
              <a:rPr kumimoji="1" lang="en-US" altLang="zh-CN" sz="2800"/>
              <a:t>(    )    </a:t>
            </a:r>
            <a:r>
              <a:rPr kumimoji="1" lang="zh-CN" altLang="en-US" sz="2800"/>
              <a:t>否</a:t>
            </a:r>
            <a:r>
              <a:rPr kumimoji="1" lang="en-US" altLang="zh-CN" sz="2800"/>
              <a:t>(    )</a:t>
            </a:r>
            <a:br>
              <a:rPr kumimoji="1" lang="en-US" altLang="zh-CN" sz="2800"/>
            </a:br>
            <a:r>
              <a:rPr kumimoji="1" lang="en-US" altLang="zh-CN" sz="2800"/>
              <a:t>3.</a:t>
            </a:r>
            <a:r>
              <a:rPr kumimoji="1" lang="zh-CN" altLang="en-US" sz="2800"/>
              <a:t>在陌生人面前，我常无话可说，以至感到尴尬。</a:t>
            </a:r>
            <a:br>
              <a:rPr kumimoji="1" lang="zh-CN" altLang="en-US" sz="2800"/>
            </a:br>
            <a:r>
              <a:rPr kumimoji="1" lang="zh-CN" altLang="en-US" sz="2800"/>
              <a:t>是</a:t>
            </a:r>
            <a:r>
              <a:rPr kumimoji="1" lang="en-US" altLang="zh-CN" sz="2800"/>
              <a:t>(    )    </a:t>
            </a:r>
            <a:r>
              <a:rPr kumimoji="1" lang="zh-CN" altLang="en-US" sz="2800"/>
              <a:t>不一定</a:t>
            </a:r>
            <a:r>
              <a:rPr kumimoji="1" lang="en-US" altLang="zh-CN" sz="2800"/>
              <a:t>(    )    </a:t>
            </a:r>
            <a:r>
              <a:rPr kumimoji="1" lang="zh-CN" altLang="en-US" sz="2800"/>
              <a:t>否（    ）</a:t>
            </a:r>
            <a:br>
              <a:rPr kumimoji="1" lang="zh-CN" altLang="en-US" sz="2800"/>
            </a:br>
            <a:r>
              <a:rPr kumimoji="1" lang="en-US" altLang="zh-CN" sz="2800"/>
              <a:t>4.</a:t>
            </a:r>
            <a:r>
              <a:rPr kumimoji="1" lang="zh-CN" altLang="en-US" sz="2800"/>
              <a:t>我最喜欢学习新知识或新学科，它给我一种新鲜感，能调动我的积极性。</a:t>
            </a:r>
            <a:br>
              <a:rPr kumimoji="1" lang="zh-CN" altLang="en-US" sz="2800"/>
            </a:br>
            <a:r>
              <a:rPr kumimoji="1" lang="zh-CN" altLang="en-US" sz="2800"/>
              <a:t>是（    ）   不一定（    ）    否（    ）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/>
              <a:t>5.</a:t>
            </a:r>
            <a:r>
              <a:rPr lang="zh-CN" altLang="en-US" sz="2800" smtClean="0"/>
              <a:t>每到一个新地方，我第一天总是睡不着，就是在家里，只要换一张床，有时也会失眠。</a:t>
            </a:r>
            <a:br>
              <a:rPr lang="zh-CN" altLang="en-US" sz="2800" smtClean="0"/>
            </a:br>
            <a:r>
              <a:rPr lang="zh-CN" altLang="en-US" sz="2800" smtClean="0"/>
              <a:t>是（    ）    不一定（    ）    否（    ）</a:t>
            </a:r>
            <a:br>
              <a:rPr lang="zh-CN" altLang="en-US" sz="2800" smtClean="0"/>
            </a:br>
            <a:r>
              <a:rPr lang="en-US" altLang="zh-CN" sz="2800" smtClean="0"/>
              <a:t>6.</a:t>
            </a:r>
            <a:r>
              <a:rPr lang="zh-CN" altLang="en-US" sz="2800" smtClean="0"/>
              <a:t>不管生活条件发生多大变化，我也能很快习惯。</a:t>
            </a:r>
            <a:br>
              <a:rPr lang="zh-CN" altLang="en-US" sz="2800" smtClean="0"/>
            </a:br>
            <a:r>
              <a:rPr lang="zh-CN" altLang="en-US" sz="2800" smtClean="0"/>
              <a:t>是（   ）    不一定（    ）    否（    ）</a:t>
            </a:r>
          </a:p>
          <a:p>
            <a:pPr eaLnBrk="1" hangingPunct="1"/>
            <a:r>
              <a:rPr lang="en-US" altLang="zh-CN" sz="2800" smtClean="0"/>
              <a:t>7.</a:t>
            </a:r>
            <a:r>
              <a:rPr lang="zh-CN" altLang="en-US" sz="2800" smtClean="0"/>
              <a:t>越是人多的地方，我越感到紧张。</a:t>
            </a:r>
            <a:br>
              <a:rPr lang="zh-CN" altLang="en-US" sz="2800" smtClean="0"/>
            </a:br>
            <a:r>
              <a:rPr lang="zh-CN" altLang="en-US" sz="2800" smtClean="0"/>
              <a:t>是（    ）    不一定（    ）    否（    ）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483" name="Picture 4" descr="d2cc9e198d322ba71bd576f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43200" y="-2057400"/>
            <a:ext cx="14630400" cy="109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1692275" y="260350"/>
            <a:ext cx="7858125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/>
              <a:t>8.</a:t>
            </a:r>
            <a:r>
              <a:rPr kumimoji="1" lang="zh-CN" altLang="en-US" sz="3200"/>
              <a:t>在正式比赛或考试时，我的成绩多半不会平时练习时差。</a:t>
            </a:r>
            <a:br>
              <a:rPr kumimoji="1" lang="zh-CN" altLang="en-US" sz="3200"/>
            </a:br>
            <a:r>
              <a:rPr kumimoji="1" lang="zh-CN" altLang="en-US" sz="3200"/>
              <a:t>是（    ）    不一定（    ）    否（    ）</a:t>
            </a:r>
            <a:br>
              <a:rPr kumimoji="1" lang="zh-CN" altLang="en-US" sz="3200"/>
            </a:br>
            <a:r>
              <a:rPr kumimoji="1" lang="en-US" altLang="zh-CN" sz="3200"/>
              <a:t>9.</a:t>
            </a:r>
            <a:r>
              <a:rPr kumimoji="1" lang="zh-CN" altLang="en-US" sz="3200"/>
              <a:t>我最怕在班上发言，全班同学都看着我，心都快跳出来了。</a:t>
            </a:r>
            <a:br>
              <a:rPr kumimoji="1" lang="zh-CN" altLang="en-US" sz="3200"/>
            </a:br>
            <a:r>
              <a:rPr kumimoji="1" lang="zh-CN" altLang="en-US" sz="3200"/>
              <a:t>是（    ）    不一定（    ）    否（    ）</a:t>
            </a:r>
            <a:br>
              <a:rPr kumimoji="1" lang="zh-CN" altLang="en-US" sz="3200"/>
            </a:br>
            <a:r>
              <a:rPr kumimoji="1" lang="en-US" altLang="zh-CN" sz="3200"/>
              <a:t>10.</a:t>
            </a:r>
            <a:r>
              <a:rPr kumimoji="1" lang="zh-CN" altLang="en-US" sz="3200"/>
              <a:t>即使有的同学对我有看法，我仍能同他交往。</a:t>
            </a:r>
            <a:br>
              <a:rPr kumimoji="1" lang="zh-CN" altLang="en-US" sz="3200"/>
            </a:br>
            <a:r>
              <a:rPr kumimoji="1" lang="zh-CN" altLang="en-US" sz="3200"/>
              <a:t>是（    ）    不一定（    ）    否（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1507" name="Picture 4" descr="d2cc9e198d322ba71bd576f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43200" y="-2057400"/>
            <a:ext cx="14630400" cy="109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3059113" y="188913"/>
            <a:ext cx="5073650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kumimoji="1" lang="en-US" altLang="zh-CN" sz="2800"/>
              <a:t>14.</a:t>
            </a:r>
            <a:r>
              <a:rPr kumimoji="1" lang="zh-CN" altLang="en-US" sz="2800"/>
              <a:t>我对生活条件要求不高，即使条件很艰苦，我也能过得很愉快。</a:t>
            </a:r>
            <a:br>
              <a:rPr kumimoji="1" lang="zh-CN" altLang="en-US" sz="2800"/>
            </a:br>
            <a:r>
              <a:rPr kumimoji="1" lang="zh-CN" altLang="en-US" sz="2800"/>
              <a:t>是（    ）    不一定（    ）    否（    ）</a:t>
            </a:r>
            <a:br>
              <a:rPr kumimoji="1" lang="zh-CN" altLang="en-US" sz="2800"/>
            </a:br>
            <a:r>
              <a:rPr kumimoji="1" lang="en-US" altLang="zh-CN" sz="2800"/>
              <a:t>15.</a:t>
            </a:r>
            <a:r>
              <a:rPr kumimoji="1" lang="zh-CN" altLang="en-US" sz="2800"/>
              <a:t>有时自己明明把课文背得滚瓜烂热，可在课堂上背的时候，还是会出差错。</a:t>
            </a:r>
            <a:br>
              <a:rPr kumimoji="1" lang="zh-CN" altLang="en-US" sz="2800"/>
            </a:br>
            <a:r>
              <a:rPr kumimoji="1" lang="zh-CN" altLang="en-US" sz="2800"/>
              <a:t>是（    ）    不一定（    ）    否（    ）</a:t>
            </a:r>
            <a:br>
              <a:rPr kumimoji="1" lang="zh-CN" altLang="en-US" sz="2800"/>
            </a:br>
            <a:r>
              <a:rPr kumimoji="1" lang="en-US" altLang="zh-CN" sz="2800"/>
              <a:t>16.</a:t>
            </a:r>
            <a:r>
              <a:rPr kumimoji="1" lang="zh-CN" altLang="en-US" sz="2800"/>
              <a:t>在决定胜负成败的关键时刻，我虽然很紧张，但总能很快地使自己镇定下来。</a:t>
            </a:r>
            <a:br>
              <a:rPr kumimoji="1" lang="zh-CN" altLang="en-US" sz="2800"/>
            </a:br>
            <a:r>
              <a:rPr kumimoji="1" lang="zh-CN" altLang="en-US" sz="2800"/>
              <a:t>是（    ）    不一定（    ）    否（    ）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138</TotalTime>
  <Words>5266</Words>
  <Application>Microsoft Office PowerPoint</Application>
  <PresentationFormat>全屏显示(4:3)</PresentationFormat>
  <Paragraphs>66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39</vt:i4>
      </vt:variant>
    </vt:vector>
  </HeadingPairs>
  <TitlesOfParts>
    <vt:vector size="61" baseType="lpstr">
      <vt:lpstr>Arial</vt:lpstr>
      <vt:lpstr>宋体</vt:lpstr>
      <vt:lpstr>Franklin Gothic Medium</vt:lpstr>
      <vt:lpstr>微软雅黑</vt:lpstr>
      <vt:lpstr>Franklin Gothic Book</vt:lpstr>
      <vt:lpstr>黑体</vt:lpstr>
      <vt:lpstr>Wingdings 2</vt:lpstr>
      <vt:lpstr>Calibri</vt:lpstr>
      <vt:lpstr>Times New Roman</vt:lpstr>
      <vt:lpstr>华文新魏</vt:lpstr>
      <vt:lpstr>方正舒体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激励永远</vt:lpstr>
      <vt:lpstr>幻灯片 2</vt:lpstr>
      <vt:lpstr>激励永远</vt:lpstr>
      <vt:lpstr>激励永远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自己的好朋友多吗？原因是什么？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第五周班会</dc:title>
  <dc:subject>第五周班会</dc:subject>
  <dc:creator>胡映辉</dc:creator>
  <cp:lastModifiedBy>USER</cp:lastModifiedBy>
  <cp:revision>57</cp:revision>
  <dcterms:created xsi:type="dcterms:W3CDTF">2011-03-09T06:11:12Z</dcterms:created>
  <dcterms:modified xsi:type="dcterms:W3CDTF">2011-06-19T06:10:26Z</dcterms:modified>
</cp:coreProperties>
</file>