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3554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1524000" y="4149725"/>
            <a:ext cx="9144000" cy="165576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3071813" y="3381058"/>
            <a:ext cx="60483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八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第一重要的是做人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999740" y="4337368"/>
            <a:ext cx="6192838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838450" y="1966913"/>
            <a:ext cx="6997700" cy="3700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50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文先以“做事”与“交人”的重要性做铺垫，引出中心论点：“人生第一重要的东西是做人”。又分别将其与“做事”与“交人”联系起来，即从“做事态度认真、诚恳”，“做人诚实正直、光明磊落”两方面论述做人之更重要，结尾又以“做事”与“交人”在不可控因素中，而做人出于人心态度而可控为理由，强化中心论点。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8674" name="文本框 1"/>
          <p:cNvSpPr txBox="1"/>
          <p:nvPr/>
        </p:nvSpPr>
        <p:spPr>
          <a:xfrm>
            <a:off x="4302125" y="949325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论证思路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7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588" y="854075"/>
            <a:ext cx="1554162" cy="95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7350" y="5270500"/>
            <a:ext cx="2071688" cy="1262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/>
        </p:nvSpPr>
        <p:spPr>
          <a:xfrm>
            <a:off x="2709863" y="776288"/>
            <a:ext cx="64738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写作特点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文本框 1"/>
          <p:cNvSpPr txBox="1"/>
          <p:nvPr/>
        </p:nvSpPr>
        <p:spPr>
          <a:xfrm>
            <a:off x="2709863" y="1962150"/>
            <a:ext cx="6473825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、运用对比，分析透彻。本文在写作中，作者大量运用对比的思维方式和写作手法，或者分清主次，或者辨明错误，取得了很好的说理效果。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2"/>
          <p:cNvSpPr txBox="1"/>
          <p:nvPr/>
        </p:nvSpPr>
        <p:spPr>
          <a:xfrm>
            <a:off x="2173288" y="1168400"/>
            <a:ext cx="7845425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、语言理性，表达准确。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本文在分析问题、表达观点的过程中体现出一种严谨理性的品质，这突出了地表现在许多词语运用的准确性上。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如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似乎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主要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尤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都可能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都有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往往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唯有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等词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99"/>
          <p:cNvSpPr txBox="1"/>
          <p:nvPr/>
        </p:nvSpPr>
        <p:spPr>
          <a:xfrm>
            <a:off x="2041525" y="1489075"/>
            <a:ext cx="8108950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一个人哪怕朋友遍天下，只要他对其中一个朋友有背信弃义的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，我们就有充分的理由怀疑他是否真爱朋友，因为一旦他认为必要，他同样会背叛其他的朋友。“与朋友交而不信”，只能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得逞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一时之私欲，却是做人的大失败。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6" name="文本框 3"/>
          <p:cNvSpPr txBox="1"/>
          <p:nvPr/>
        </p:nvSpPr>
        <p:spPr>
          <a:xfrm>
            <a:off x="2041525" y="3735388"/>
            <a:ext cx="810895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提问：能否将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行径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一词改为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行为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做法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？将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得逞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一词改为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实现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达到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？说说你的理由。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47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788" y="3633788"/>
            <a:ext cx="774700" cy="974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48" name="Group 6"/>
          <p:cNvGrpSpPr/>
          <p:nvPr/>
        </p:nvGrpSpPr>
        <p:grpSpPr>
          <a:xfrm>
            <a:off x="1700213" y="496888"/>
            <a:ext cx="2319337" cy="700087"/>
            <a:chOff x="138" y="461"/>
            <a:chExt cx="1461" cy="441"/>
          </a:xfrm>
        </p:grpSpPr>
        <p:pic>
          <p:nvPicPr>
            <p:cNvPr id="31749" name="Picture 7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赏析语言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70113" y="1192213"/>
            <a:ext cx="7851775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不能！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行径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得逞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均有贬义色彩，用在此处更加符合情景，换题干中所提示的词则会失去其色彩，这恰恰就失去了议论文语言中的准确性特点。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0" y="5278438"/>
            <a:ext cx="2071688" cy="1262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8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9888" y="5278438"/>
            <a:ext cx="2071687" cy="1262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文本框 2"/>
          <p:cNvSpPr txBox="1"/>
          <p:nvPr/>
        </p:nvSpPr>
        <p:spPr>
          <a:xfrm>
            <a:off x="2216150" y="1625600"/>
            <a:ext cx="78454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文本在论证中心论点时，也围绕论点发表了其他的论断，这些论断哲理深刻，发人深省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99"/>
          <p:cNvSpPr txBox="1"/>
          <p:nvPr/>
        </p:nvSpPr>
        <p:spPr>
          <a:xfrm>
            <a:off x="2649538" y="566738"/>
            <a:ext cx="64293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一个人当然不应该把非自己所能支配的东西当作人生的主要目标。一个人能支配的唯有对这一切外在遭际的态度，简言之，就是如何做人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9538" y="3119438"/>
            <a:ext cx="6873875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人生的一些遭际往往受制于外在的因素，非我们自己所能支配，但我们可以控制和改变我们对待这些遭际的态度，以一种正确的态度和方式去对待它，做到了这些，也就懂得了如何做人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"/>
          <p:cNvSpPr txBox="1"/>
          <p:nvPr/>
        </p:nvSpPr>
        <p:spPr>
          <a:xfrm>
            <a:off x="2147888" y="847725"/>
            <a:ext cx="75326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再读周国平，认识有趣的灵魂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584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0" y="1420813"/>
            <a:ext cx="7839075" cy="509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4"/>
          <p:cNvSpPr/>
          <p:nvPr/>
        </p:nvSpPr>
        <p:spPr>
          <a:xfrm>
            <a:off x="1774825" y="765175"/>
            <a:ext cx="8623300" cy="3138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主要作品：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尼采：在世纪的转折点上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人与永恒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尼采与形而上学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今天我活着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爱与孤独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守望的距离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866" name="Picture 2" descr="http://img3x5.ddimg.cn/10/4/1116843265-1_u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39067">
            <a:off x="7788275" y="3460750"/>
            <a:ext cx="1758950" cy="2573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4"/>
          <p:cNvSpPr/>
          <p:nvPr/>
        </p:nvSpPr>
        <p:spPr>
          <a:xfrm>
            <a:off x="1774825" y="908050"/>
            <a:ext cx="8623300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作品评价：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其散文长于文学的形式谈哲学，诸如生命的意义、死亡、自我、灵魂与超越等，虔诚探索现代人精神生活中的普遍困惑，重视关照心灵的历程与磨难，寓哲理于常情中，深入浅出，平易之中多见理趣。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1927225" y="1566863"/>
            <a:ext cx="8235950" cy="3553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熟悉课文内容，理清论证思路。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学习作者用比较、分主次、辨正误等说理方法进行说理。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理解人生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第一重要的是做人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的含义，培养健康的做事交友态度。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9458" name="Group 19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19459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461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0" y="5516563"/>
            <a:ext cx="1109663" cy="1017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Group 9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20482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20" name="矩形 72705"/>
          <p:cNvSpPr/>
          <p:nvPr/>
        </p:nvSpPr>
        <p:spPr>
          <a:xfrm>
            <a:off x="1981200" y="1258888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怎样的人生才成功？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01938" y="2057400"/>
            <a:ext cx="2796222" cy="3203575"/>
            <a:chOff x="2013" y="3340"/>
            <a:chExt cx="4403" cy="5046"/>
          </a:xfrm>
        </p:grpSpPr>
        <p:pic>
          <p:nvPicPr>
            <p:cNvPr id="20486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13" y="3340"/>
              <a:ext cx="3321" cy="50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文本框 2"/>
            <p:cNvSpPr txBox="1"/>
            <p:nvPr/>
          </p:nvSpPr>
          <p:spPr>
            <a:xfrm>
              <a:off x="5463" y="4434"/>
              <a:ext cx="953" cy="28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事业兴旺</a:t>
              </a:r>
              <a:endPara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08750" y="2057400"/>
            <a:ext cx="2676525" cy="3203575"/>
            <a:chOff x="7892" y="3340"/>
            <a:chExt cx="4215" cy="5046"/>
          </a:xfrm>
        </p:grpSpPr>
        <p:pic>
          <p:nvPicPr>
            <p:cNvPr id="20489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92" y="3340"/>
              <a:ext cx="3133" cy="50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0" name="文本框 4"/>
            <p:cNvSpPr txBox="1"/>
            <p:nvPr/>
          </p:nvSpPr>
          <p:spPr>
            <a:xfrm>
              <a:off x="11145" y="4434"/>
              <a:ext cx="962" cy="28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交友广阔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889250" y="5588000"/>
            <a:ext cx="64135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让我们听听周国平先生怎么说！</a:t>
            </a:r>
            <a:endParaRPr lang="zh-CN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5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21506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Rectangle 14"/>
          <p:cNvSpPr/>
          <p:nvPr/>
        </p:nvSpPr>
        <p:spPr>
          <a:xfrm>
            <a:off x="2117725" y="2127250"/>
            <a:ext cx="4983163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周国平，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1946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年生于上海，中国社会科学院研究员，当代学者、散文家。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475" y="2627313"/>
            <a:ext cx="2809875" cy="2809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7375" y="920750"/>
            <a:ext cx="3438525" cy="473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2063750" y="2295525"/>
            <a:ext cx="4319588" cy="1590675"/>
          </a:xfrm>
          <a:prstGeom prst="wedgeRoundRectCallout">
            <a:avLst>
              <a:gd name="adj1" fmla="val 73883"/>
              <a:gd name="adj2" fmla="val 422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8400" y="2452688"/>
            <a:ext cx="4135438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依我说：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人生第一重要的是做人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3395663" y="4360863"/>
            <a:ext cx="1655763" cy="48736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5182"/>
              <a:gd name="adj6" fmla="val -2634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中心论点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7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24578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7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文章理解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580" name="Rectangle 2"/>
          <p:cNvSpPr/>
          <p:nvPr/>
        </p:nvSpPr>
        <p:spPr>
          <a:xfrm>
            <a:off x="1895475" y="1377950"/>
            <a:ext cx="59245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作者是如何引出中心论点的？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189163" y="2233613"/>
            <a:ext cx="2220913" cy="11525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事业兴旺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（做事很重要）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190750" y="3716338"/>
            <a:ext cx="2219325" cy="11604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交友众多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（交人很重要）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03838" y="2809875"/>
            <a:ext cx="3798888" cy="13922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做事交人重态度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（做人更加重要）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箭头连接符 7"/>
          <p:cNvCxnSpPr>
            <a:stCxn id="3" idx="3"/>
          </p:cNvCxnSpPr>
          <p:nvPr/>
        </p:nvCxnSpPr>
        <p:spPr>
          <a:xfrm>
            <a:off x="4410075" y="2809875"/>
            <a:ext cx="893763" cy="67627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4" idx="3"/>
          </p:cNvCxnSpPr>
          <p:nvPr/>
        </p:nvCxnSpPr>
        <p:spPr>
          <a:xfrm flipV="1">
            <a:off x="4410075" y="3571875"/>
            <a:ext cx="893763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5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3" y="4937125"/>
            <a:ext cx="1781175" cy="160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标注 11"/>
          <p:cNvSpPr/>
          <p:nvPr/>
        </p:nvSpPr>
        <p:spPr>
          <a:xfrm>
            <a:off x="4492625" y="5053013"/>
            <a:ext cx="5053013" cy="947738"/>
          </a:xfrm>
          <a:prstGeom prst="wedgeRoundRectCallout">
            <a:avLst>
              <a:gd name="adj1" fmla="val -55841"/>
              <a:gd name="adj2" fmla="val 749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依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依我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之见，那是比做事和交人更重要的，是人生第一重要的东西，这就是做人。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"/>
          <p:cNvSpPr txBox="1"/>
          <p:nvPr/>
        </p:nvSpPr>
        <p:spPr>
          <a:xfrm>
            <a:off x="2746375" y="952500"/>
            <a:ext cx="662622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做人体现在做事中的是什么？作者是怎么讲明白的？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6375" y="2233613"/>
            <a:ext cx="6527800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是做事的方式和态度。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作者通过比较的方法来说明，商人学会做人，也是君子；学者学不会做人，也不能算君子。以此说明与做事相比，重要的是做人。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1600" y="4364038"/>
            <a:ext cx="2392363" cy="180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2943225" y="879475"/>
            <a:ext cx="655955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做人体现在交人中的是什么？作者是怎么讲明白的？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3225" y="2171700"/>
            <a:ext cx="63500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是交友诚信无欺；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作者首选先辨别正误，解释做人体现在交人中不在于人缘的好坏和关系是否和睦，而在于诚信。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2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4513" y="4108450"/>
            <a:ext cx="3035300" cy="2103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2859088" y="1052513"/>
            <a:ext cx="647382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除此以外，作者还从哪方面论证了自己的中心观点？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59088" y="2292350"/>
            <a:ext cx="7097712" cy="3538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26670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做事和交人是否顺利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往往受制于外在的因素，非自己所能支配，所以不应该成为人生的主要目标。一个人当然不应该把非自己所能支配的东西当作人生的主要目标。一个人真正能支配的唯有对这一切外存遭际的态度，简言之，就是如何做人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0363" y="5287963"/>
            <a:ext cx="2071687" cy="1262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1471</Words>
  <Application>WPS 演示</Application>
  <PresentationFormat>宽屏</PresentationFormat>
  <Paragraphs>93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2015-05-05T08:02:00Z</dcterms:created>
  <dcterms:modified xsi:type="dcterms:W3CDTF">2018-04-11T05:36:59Z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