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3" r:id="rId3"/>
  </p:sldMasterIdLst>
  <p:sldIdLst>
    <p:sldId id="300" r:id="rId4"/>
    <p:sldId id="293" r:id="rId5"/>
    <p:sldId id="294" r:id="rId6"/>
    <p:sldId id="303" r:id="rId7"/>
    <p:sldId id="295" r:id="rId8"/>
    <p:sldId id="296" r:id="rId9"/>
    <p:sldId id="297" r:id="rId10"/>
    <p:sldId id="298" r:id="rId11"/>
    <p:sldId id="306" r:id="rId12"/>
    <p:sldId id="301" r:id="rId13"/>
    <p:sldId id="308" r:id="rId14"/>
    <p:sldId id="309" r:id="rId15"/>
    <p:sldId id="264" r:id="rId16"/>
    <p:sldId id="258" r:id="rId17"/>
    <p:sldId id="265" r:id="rId18"/>
    <p:sldId id="259" r:id="rId19"/>
    <p:sldId id="266" r:id="rId20"/>
    <p:sldId id="260" r:id="rId21"/>
    <p:sldId id="268" r:id="rId22"/>
    <p:sldId id="312" r:id="rId23"/>
    <p:sldId id="315" r:id="rId24"/>
    <p:sldId id="316" r:id="rId25"/>
    <p:sldId id="317" r:id="rId26"/>
    <p:sldId id="318" r:id="rId27"/>
    <p:sldId id="313" r:id="rId28"/>
    <p:sldId id="314" r:id="rId29"/>
    <p:sldId id="257" r:id="rId30"/>
    <p:sldId id="262" r:id="rId31"/>
    <p:sldId id="269" r:id="rId32"/>
    <p:sldId id="331" r:id="rId33"/>
    <p:sldId id="332" r:id="rId34"/>
    <p:sldId id="320" r:id="rId35"/>
    <p:sldId id="325" r:id="rId36"/>
    <p:sldId id="349" r:id="rId37"/>
    <p:sldId id="326" r:id="rId38"/>
    <p:sldId id="333" r:id="rId39"/>
    <p:sldId id="334" r:id="rId40"/>
    <p:sldId id="261" r:id="rId41"/>
    <p:sldId id="339" r:id="rId42"/>
    <p:sldId id="336" r:id="rId43"/>
    <p:sldId id="340" r:id="rId44"/>
    <p:sldId id="322" r:id="rId45"/>
    <p:sldId id="338" r:id="rId46"/>
    <p:sldId id="323" r:id="rId47"/>
    <p:sldId id="327" r:id="rId48"/>
    <p:sldId id="328" r:id="rId49"/>
    <p:sldId id="329" r:id="rId50"/>
    <p:sldId id="324" r:id="rId51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60" autoAdjust="0"/>
  </p:normalViewPr>
  <p:slideViewPr>
    <p:cSldViewPr>
      <p:cViewPr>
        <p:scale>
          <a:sx n="75" d="100"/>
          <a:sy n="75" d="100"/>
        </p:scale>
        <p:origin x="2076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6813"/>
            <a:ext cx="21336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zh-CN" altLang="zh-CN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9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6813"/>
            <a:ext cx="28956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zh-CN" altLang="zh-CN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6813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fld id="{EB9E656A-F9E4-4872-8CBB-E4296B6897AC}" type="slidenum">
              <a:rPr lang="zh-CN" altLang="zh-CN" sz="1800">
                <a:latin typeface="Arial" pitchFamily="34" charset="0"/>
                <a:ea typeface="宋体" pitchFamily="2" charset="-122"/>
              </a:rPr>
              <a:t>‹#›</a:t>
            </a:fld>
            <a:endParaRPr lang="zh-CN" altLang="zh-CN" sz="18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file:///D:\qq&#25991;&#20214;\712321467\Image\C2C\Image2\%7b75232B38-A165-1FB7-499C-2E1C792CACB5%7d.png" TargetMode="Externa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9AB83DA0-C0FE-42AA-8F1E-2D6F36832E23}" type="slidenum">
              <a:rPr lang="en-US" altLang="zh-CN" sz="1400"/>
              <a:t>‹#›</a:t>
            </a:fld>
            <a:endParaRPr lang="en-US" altLang="zh-CN"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0" r:id="rId2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chemeClr val="tx1"/>
          </a:solidFill>
          <a:latin typeface="Times New Roman" pitchFamily="18" charset="0"/>
          <a:ea typeface="黑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914400"/>
            <a:endParaRPr lang="en-US" altLang="zh-CN" sz="1400"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/>
            <a:fld id="{62EC8FCE-9861-4841-9D7A-5DDA5D73D8D3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  <p:pic>
        <p:nvPicPr>
          <p:cNvPr id="3079" name="Picture 7" descr="01"/>
          <p:cNvPicPr>
            <a:picLocks noChangeAspect="1"/>
          </p:cNvPicPr>
          <p:nvPr/>
        </p:nvPicPr>
        <p:blipFill>
          <a:blip r:embed="rId16"/>
          <a:srcRect l="1962" t="2754" r="2744" b="275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80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/>
              <a:t>“题”中有画</a:t>
            </a:r>
          </a:p>
        </p:txBody>
      </p:sp>
      <p:sp>
        <p:nvSpPr>
          <p:cNvPr id="512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zh-CN" altLang="en-US" sz="3600" b="1"/>
              <a:t>看到题目，你会想到什么景物？先不读课文，尽量去</a:t>
            </a:r>
            <a:r>
              <a:rPr lang="zh-CN" altLang="en-US" sz="3600" b="1">
                <a:solidFill>
                  <a:srgbClr val="FF0000"/>
                </a:solidFill>
              </a:rPr>
              <a:t>想象</a:t>
            </a:r>
            <a:r>
              <a:rPr lang="zh-CN" altLang="en-US" sz="3600" b="1"/>
              <a:t>，试着把自己脑子里形成的画面，用三五句话“定格”下来。</a:t>
            </a:r>
          </a:p>
        </p:txBody>
      </p:sp>
      <p:sp>
        <p:nvSpPr>
          <p:cNvPr id="5123" name="TextBox 4"/>
          <p:cNvSpPr/>
          <p:nvPr/>
        </p:nvSpPr>
        <p:spPr>
          <a:xfrm>
            <a:off x="8035925" y="0"/>
            <a:ext cx="110807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第一课时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/>
              <a:t>“文”中有景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zh-CN" altLang="en-US" sz="3600" b="1"/>
              <a:t>将文中的</a:t>
            </a:r>
            <a:r>
              <a:rPr lang="zh-CN" altLang="en-US" sz="3600" b="1">
                <a:solidFill>
                  <a:srgbClr val="FF0000"/>
                </a:solidFill>
              </a:rPr>
              <a:t>描写</a:t>
            </a:r>
            <a:r>
              <a:rPr lang="zh-CN" altLang="en-US" sz="3600" b="1"/>
              <a:t>与诵读前的</a:t>
            </a:r>
            <a:r>
              <a:rPr lang="zh-CN" altLang="en-US" sz="3600" b="1">
                <a:solidFill>
                  <a:srgbClr val="FF0000"/>
                </a:solidFill>
              </a:rPr>
              <a:t>想象</a:t>
            </a:r>
            <a:r>
              <a:rPr lang="zh-CN" altLang="en-US" sz="3600" b="1"/>
              <a:t>比较，感受紫藤萝的美。</a:t>
            </a:r>
            <a:endParaRPr lang="en-US" altLang="zh-CN" sz="3600" b="1"/>
          </a:p>
          <a:p>
            <a:pPr marL="342900" lvl="0" indent="-342900" eaLnBrk="1" hangingPunct="1"/>
            <a:endParaRPr lang="zh-CN" altLang="en-US" sz="3600" b="1"/>
          </a:p>
        </p:txBody>
      </p:sp>
      <p:sp>
        <p:nvSpPr>
          <p:cNvPr id="14339" name="TextBox 3"/>
          <p:cNvSpPr/>
          <p:nvPr/>
        </p:nvSpPr>
        <p:spPr>
          <a:xfrm>
            <a:off x="8035925" y="0"/>
            <a:ext cx="110807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第一课时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>
                <a:solidFill>
                  <a:srgbClr val="FF0000"/>
                </a:solidFill>
              </a:rPr>
              <a:t>合作探究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FF0000"/>
                </a:solidFill>
              </a:rPr>
              <a:t>感受花之美</a:t>
            </a:r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buNone/>
            </a:pPr>
            <a:r>
              <a:rPr lang="zh-CN" altLang="en-US" sz="6000" b="1"/>
              <a:t>作者是从哪几个方面，按什么顺序对盛开的紫藤萝进行描写的</a:t>
            </a:r>
            <a:r>
              <a:rPr lang="en-US" altLang="zh-CN" sz="6000" b="1"/>
              <a:t>?</a:t>
            </a:r>
          </a:p>
          <a:p>
            <a:pPr lvl="0"/>
            <a:endParaRPr lang="en-US" altLang="zh-CN" sz="6000" b="1"/>
          </a:p>
          <a:p>
            <a:pPr lvl="0"/>
            <a:endParaRPr lang="zh-CN" altLang="en-US" sz="6000" b="1"/>
          </a:p>
        </p:txBody>
      </p:sp>
      <p:sp>
        <p:nvSpPr>
          <p:cNvPr id="15363" name="Rectangle 2"/>
          <p:cNvSpPr>
            <a:spLocks noGrp="1"/>
          </p:cNvSpPr>
          <p:nvPr/>
        </p:nvSpPr>
        <p:spPr>
          <a:xfrm>
            <a:off x="0" y="1401763"/>
            <a:ext cx="8229600" cy="1179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br>
              <a:rPr lang="zh-CN" altLang="en-US" sz="4000">
                <a:latin typeface="Arial" pitchFamily="34" charset="0"/>
                <a:ea typeface="宋体" pitchFamily="2" charset="-122"/>
              </a:rPr>
            </a:br>
            <a:endParaRPr lang="zh-CN" altLang="en-US" sz="40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endParaRPr lang="en-US" altLang="zh-CN"/>
          </a:p>
          <a:p>
            <a:pPr marL="342900" lvl="0" indent="-342900" eaLnBrk="1" hangingPunct="1"/>
            <a:endParaRPr lang="en-US" altLang="zh-CN"/>
          </a:p>
        </p:txBody>
      </p:sp>
      <p:sp>
        <p:nvSpPr>
          <p:cNvPr id="16386" name="Rectangle 7"/>
          <p:cNvSpPr/>
          <p:nvPr/>
        </p:nvSpPr>
        <p:spPr>
          <a:xfrm>
            <a:off x="468313" y="1419225"/>
            <a:ext cx="15843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⑴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色：</a:t>
            </a:r>
          </a:p>
        </p:txBody>
      </p:sp>
      <p:sp>
        <p:nvSpPr>
          <p:cNvPr id="16387" name="Rectangle 8"/>
          <p:cNvSpPr/>
          <p:nvPr/>
        </p:nvSpPr>
        <p:spPr>
          <a:xfrm>
            <a:off x="2051050" y="836613"/>
            <a:ext cx="6835775" cy="1568450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993300"/>
                </a:solidFill>
                <a:latin typeface="Arial" pitchFamily="34" charset="0"/>
                <a:ea typeface="华文行楷" pitchFamily="2" charset="-122"/>
              </a:rPr>
              <a:t>      </a:t>
            </a:r>
            <a:r>
              <a:rPr lang="zh-CN" altLang="en-US" sz="32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</a:rPr>
              <a:t>一片辉煌的淡紫色、深深浅浅的紫、紫色的大条幅上，泛着点点银光，就像迸溅的水花。</a:t>
            </a:r>
          </a:p>
        </p:txBody>
      </p:sp>
      <p:sp>
        <p:nvSpPr>
          <p:cNvPr id="16388" name="Rectangle 10"/>
          <p:cNvSpPr/>
          <p:nvPr/>
        </p:nvSpPr>
        <p:spPr>
          <a:xfrm>
            <a:off x="468313" y="2630488"/>
            <a:ext cx="1574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⑵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形：</a:t>
            </a:r>
          </a:p>
        </p:txBody>
      </p:sp>
      <p:sp>
        <p:nvSpPr>
          <p:cNvPr id="16389" name="Rectangle 11"/>
          <p:cNvSpPr/>
          <p:nvPr/>
        </p:nvSpPr>
        <p:spPr>
          <a:xfrm>
            <a:off x="2078038" y="2582863"/>
            <a:ext cx="6815137" cy="2060575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993300"/>
                </a:solidFill>
                <a:latin typeface="Arial" pitchFamily="34" charset="0"/>
                <a:ea typeface="华文行楷" pitchFamily="2" charset="-122"/>
              </a:rPr>
              <a:t>      </a:t>
            </a:r>
            <a:r>
              <a:rPr lang="zh-CN" altLang="en-US" sz="32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</a:rPr>
              <a:t>像一条瀑布，从空中垂下，不见其发端，也不见其终极。一树闪光的、盛开的藤萝。花朵儿一串挨着一串，一朵接着一朵。</a:t>
            </a:r>
          </a:p>
        </p:txBody>
      </p:sp>
      <p:sp>
        <p:nvSpPr>
          <p:cNvPr id="16390" name="Rectangle 13"/>
          <p:cNvSpPr/>
          <p:nvPr/>
        </p:nvSpPr>
        <p:spPr>
          <a:xfrm>
            <a:off x="539750" y="4494213"/>
            <a:ext cx="15605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⑶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态：</a:t>
            </a:r>
          </a:p>
        </p:txBody>
      </p:sp>
      <p:sp>
        <p:nvSpPr>
          <p:cNvPr id="16391" name="Rectangle 14"/>
          <p:cNvSpPr/>
          <p:nvPr/>
        </p:nvSpPr>
        <p:spPr>
          <a:xfrm>
            <a:off x="2051050" y="4781550"/>
            <a:ext cx="6842125" cy="1076325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</a:rPr>
              <a:t>仿佛在流动，在欢笑，在不停地生长在和阳光互相挑逗，彼此推着挤着</a:t>
            </a:r>
            <a:r>
              <a:rPr lang="zh-CN" altLang="en-US" sz="3200" b="1">
                <a:solidFill>
                  <a:srgbClr val="993300"/>
                </a:solidFill>
                <a:latin typeface="Arial" pitchFamily="34" charset="0"/>
                <a:ea typeface="华文行楷" pitchFamily="2" charset="-122"/>
              </a:rPr>
              <a:t>。</a:t>
            </a:r>
          </a:p>
        </p:txBody>
      </p:sp>
      <p:sp>
        <p:nvSpPr>
          <p:cNvPr id="16392" name="Rectangle 16"/>
          <p:cNvSpPr/>
          <p:nvPr/>
        </p:nvSpPr>
        <p:spPr>
          <a:xfrm>
            <a:off x="2051050" y="6092825"/>
            <a:ext cx="4602163" cy="584200"/>
          </a:xfrm>
          <a:prstGeom prst="rect">
            <a:avLst/>
          </a:prstGeom>
          <a:solidFill>
            <a:srgbClr val="FFFFFF"/>
          </a:solidFill>
          <a:ln w="28575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993300"/>
                </a:solidFill>
                <a:latin typeface="楷体" pitchFamily="49" charset="-122"/>
                <a:ea typeface="楷体" pitchFamily="49" charset="-122"/>
              </a:rPr>
              <a:t>浅紫色的、梦幻一般。</a:t>
            </a:r>
          </a:p>
        </p:txBody>
      </p:sp>
      <p:sp>
        <p:nvSpPr>
          <p:cNvPr id="16393" name="Text Box 17"/>
          <p:cNvSpPr/>
          <p:nvPr/>
        </p:nvSpPr>
        <p:spPr>
          <a:xfrm>
            <a:off x="506413" y="5876925"/>
            <a:ext cx="1905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⑷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香气</a:t>
            </a:r>
          </a:p>
        </p:txBody>
      </p:sp>
      <p:sp>
        <p:nvSpPr>
          <p:cNvPr id="16394" name="文本框 2"/>
          <p:cNvSpPr/>
          <p:nvPr/>
        </p:nvSpPr>
        <p:spPr>
          <a:xfrm>
            <a:off x="388938" y="1419225"/>
            <a:ext cx="433387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Arial" pitchFamily="34" charset="0"/>
                <a:ea typeface="宋体" pitchFamily="2" charset="-122"/>
              </a:rPr>
              <a:t>整体到局部的顺序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animBg="1"/>
      <p:bldP spid="16388" grpId="0"/>
      <p:bldP spid="16389" grpId="0" animBg="1"/>
      <p:bldP spid="16390" grpId="0"/>
      <p:bldP spid="16391" grpId="0" animBg="1"/>
      <p:bldP spid="16392" grpId="0" animBg="1"/>
      <p:bldP spid="163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endParaRPr lang="zh-CN" altLang="zh-CN"/>
          </a:p>
        </p:txBody>
      </p:sp>
      <p:pic>
        <p:nvPicPr>
          <p:cNvPr id="17411" name="Picture 4" descr="200751421563491522"/>
          <p:cNvPicPr>
            <a:picLocks noChangeAspect="1"/>
          </p:cNvPicPr>
          <p:nvPr/>
        </p:nvPicPr>
        <p:blipFill>
          <a:blip r:embed="rId2">
            <a:lum bright="6000" contrast="30000"/>
          </a:blip>
          <a:srcRect l="12721" b="7190"/>
          <a:stretch>
            <a:fillRect/>
          </a:stretch>
        </p:blipFill>
        <p:spPr>
          <a:xfrm>
            <a:off x="0" y="0"/>
            <a:ext cx="72358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7115175" y="1600200"/>
            <a:ext cx="1409700" cy="2122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6600">
                <a:solidFill>
                  <a:srgbClr val="C800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花</a:t>
            </a:r>
          </a:p>
          <a:p>
            <a:pPr lvl="0"/>
            <a:r>
              <a:rPr lang="zh-CN" altLang="en-US" sz="6600">
                <a:solidFill>
                  <a:srgbClr val="C800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树</a:t>
            </a:r>
          </a:p>
        </p:txBody>
      </p:sp>
      <p:sp>
        <p:nvSpPr>
          <p:cNvPr id="17413" name="TextBox 3"/>
          <p:cNvSpPr/>
          <p:nvPr/>
        </p:nvSpPr>
        <p:spPr>
          <a:xfrm>
            <a:off x="4981575" y="0"/>
            <a:ext cx="438626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4800" b="1">
                <a:solidFill>
                  <a:srgbClr val="FF0000"/>
                </a:solidFill>
              </a:rPr>
              <a:t>感受花之美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idx="1"/>
          </p:nvPr>
        </p:nvSpPr>
        <p:spPr>
          <a:xfrm>
            <a:off x="785813" y="1428750"/>
            <a:ext cx="7848600" cy="511175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lnSpc>
                <a:spcPct val="130000"/>
              </a:lnSpc>
              <a:buNone/>
            </a:pPr>
            <a:endParaRPr lang="en-US" altLang="zh-CN" sz="2800" b="1"/>
          </a:p>
          <a:p>
            <a:pPr marL="342900" lvl="0" indent="-342900" eaLnBrk="1" hangingPunct="1">
              <a:lnSpc>
                <a:spcPct val="130000"/>
              </a:lnSpc>
              <a:buNone/>
            </a:pPr>
            <a:r>
              <a:rPr lang="en-US" altLang="zh-CN" sz="2800" b="1"/>
              <a:t>          </a:t>
            </a:r>
            <a:r>
              <a:rPr lang="zh-CN" altLang="en-US" sz="2800" b="1">
                <a:ea typeface="楷体_GB2312" pitchFamily="49" charset="-122"/>
              </a:rPr>
              <a:t>从未见过开得这样</a:t>
            </a:r>
            <a:r>
              <a:rPr lang="zh-CN" altLang="en-US" sz="2800" b="1">
                <a:solidFill>
                  <a:srgbClr val="2F06DE"/>
                </a:solidFill>
                <a:ea typeface="楷体_GB2312" pitchFamily="49" charset="-122"/>
              </a:rPr>
              <a:t>盛</a:t>
            </a:r>
            <a:r>
              <a:rPr lang="zh-CN" altLang="en-US" sz="2800" b="1">
                <a:ea typeface="楷体_GB2312" pitchFamily="49" charset="-122"/>
              </a:rPr>
              <a:t>的藤萝，只见一片</a:t>
            </a:r>
            <a:r>
              <a:rPr lang="zh-CN" altLang="en-US" sz="2800" b="1">
                <a:solidFill>
                  <a:srgbClr val="2F06DE"/>
                </a:solidFill>
                <a:ea typeface="楷体_GB2312" pitchFamily="49" charset="-122"/>
              </a:rPr>
              <a:t>辉煌</a:t>
            </a:r>
            <a:r>
              <a:rPr lang="zh-CN" altLang="en-US" sz="2800" b="1">
                <a:ea typeface="楷体_GB2312" pitchFamily="49" charset="-122"/>
              </a:rPr>
              <a:t>的淡紫色，象一条</a:t>
            </a:r>
            <a:r>
              <a:rPr lang="zh-CN" altLang="en-US" sz="2800" b="1">
                <a:solidFill>
                  <a:srgbClr val="2F06DE"/>
                </a:solidFill>
                <a:ea typeface="楷体_GB2312" pitchFamily="49" charset="-122"/>
              </a:rPr>
              <a:t>瀑布</a:t>
            </a:r>
            <a:r>
              <a:rPr lang="zh-CN" altLang="en-US" sz="2800" b="1">
                <a:ea typeface="楷体_GB2312" pitchFamily="49" charset="-122"/>
              </a:rPr>
              <a:t>，从空中垂下，不见其发端，也不见其终极。只是深深浅浅的紫，仿佛在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流动</a:t>
            </a:r>
            <a:r>
              <a:rPr lang="zh-CN" altLang="en-US" sz="2800" b="1">
                <a:ea typeface="楷体_GB2312" pitchFamily="49" charset="-122"/>
              </a:rPr>
              <a:t>，在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欢笑</a:t>
            </a:r>
            <a:r>
              <a:rPr lang="zh-CN" altLang="en-US" sz="2800" b="1">
                <a:ea typeface="楷体_GB2312" pitchFamily="49" charset="-122"/>
              </a:rPr>
              <a:t>，在</a:t>
            </a:r>
            <a:r>
              <a:rPr lang="zh-CN" altLang="en-US" sz="2800" b="1">
                <a:solidFill>
                  <a:srgbClr val="2F06DE"/>
                </a:solidFill>
                <a:ea typeface="楷体_GB2312" pitchFamily="49" charset="-122"/>
              </a:rPr>
              <a:t>不停地生长</a:t>
            </a:r>
            <a:r>
              <a:rPr lang="zh-CN" altLang="en-US" sz="2800" b="1">
                <a:ea typeface="楷体_GB2312" pitchFamily="49" charset="-122"/>
              </a:rPr>
              <a:t>。紫色的大条幅上，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泛着</a:t>
            </a:r>
            <a:r>
              <a:rPr lang="zh-CN" altLang="en-US" sz="2800" b="1">
                <a:ea typeface="楷体_GB2312" pitchFamily="49" charset="-122"/>
              </a:rPr>
              <a:t>点点银光，就像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迸溅</a:t>
            </a:r>
            <a:r>
              <a:rPr lang="zh-CN" altLang="en-US" sz="2800" b="1">
                <a:ea typeface="楷体_GB2312" pitchFamily="49" charset="-122"/>
              </a:rPr>
              <a:t>的水花。仔细看时，才知道那是每一朵紫花中最浅淡的部分，在和阳光互相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挑逗</a:t>
            </a:r>
            <a:r>
              <a:rPr lang="zh-CN" altLang="en-US" sz="2800" b="1">
                <a:ea typeface="楷体_GB2312" pitchFamily="49" charset="-122"/>
              </a:rPr>
              <a:t>。</a:t>
            </a:r>
          </a:p>
        </p:txBody>
      </p:sp>
      <p:cxnSp>
        <p:nvCxnSpPr>
          <p:cNvPr id="18434" name="Line 6"/>
          <p:cNvCxnSpPr/>
          <p:nvPr/>
        </p:nvCxnSpPr>
        <p:spPr>
          <a:xfrm flipV="1">
            <a:off x="3203575" y="3933825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cxnSp>
        <p:nvCxnSpPr>
          <p:cNvPr id="18435" name="Line 7"/>
          <p:cNvCxnSpPr/>
          <p:nvPr/>
        </p:nvCxnSpPr>
        <p:spPr>
          <a:xfrm flipV="1">
            <a:off x="4643438" y="3933825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sp>
        <p:nvSpPr>
          <p:cNvPr id="18436" name="Oval 15"/>
          <p:cNvSpPr/>
          <p:nvPr/>
        </p:nvSpPr>
        <p:spPr>
          <a:xfrm>
            <a:off x="4859338" y="25654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37" name="Oval 16"/>
          <p:cNvSpPr/>
          <p:nvPr/>
        </p:nvSpPr>
        <p:spPr>
          <a:xfrm>
            <a:off x="1403350" y="31416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38" name="Oval 17"/>
          <p:cNvSpPr/>
          <p:nvPr/>
        </p:nvSpPr>
        <p:spPr>
          <a:xfrm>
            <a:off x="8101013" y="25654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39" name="Oval 20"/>
          <p:cNvSpPr/>
          <p:nvPr/>
        </p:nvSpPr>
        <p:spPr>
          <a:xfrm>
            <a:off x="3203575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0" name="Oval 21"/>
          <p:cNvSpPr/>
          <p:nvPr/>
        </p:nvSpPr>
        <p:spPr>
          <a:xfrm>
            <a:off x="4211638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1" name="Oval 22"/>
          <p:cNvSpPr/>
          <p:nvPr/>
        </p:nvSpPr>
        <p:spPr>
          <a:xfrm>
            <a:off x="3563938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2" name="Oval 23"/>
          <p:cNvSpPr/>
          <p:nvPr/>
        </p:nvSpPr>
        <p:spPr>
          <a:xfrm>
            <a:off x="3924300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3" name="Oval 24"/>
          <p:cNvSpPr/>
          <p:nvPr/>
        </p:nvSpPr>
        <p:spPr>
          <a:xfrm>
            <a:off x="6804025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4" name="Oval 25"/>
          <p:cNvSpPr/>
          <p:nvPr/>
        </p:nvSpPr>
        <p:spPr>
          <a:xfrm>
            <a:off x="6443663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5" name="Oval 26"/>
          <p:cNvSpPr/>
          <p:nvPr/>
        </p:nvSpPr>
        <p:spPr>
          <a:xfrm>
            <a:off x="5724525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6" name="Oval 27"/>
          <p:cNvSpPr/>
          <p:nvPr/>
        </p:nvSpPr>
        <p:spPr>
          <a:xfrm>
            <a:off x="6084888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47" name="Oval 28"/>
          <p:cNvSpPr/>
          <p:nvPr/>
        </p:nvSpPr>
        <p:spPr>
          <a:xfrm>
            <a:off x="5364163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cxnSp>
        <p:nvCxnSpPr>
          <p:cNvPr id="18448" name="Line 29"/>
          <p:cNvCxnSpPr/>
          <p:nvPr/>
        </p:nvCxnSpPr>
        <p:spPr>
          <a:xfrm flipV="1">
            <a:off x="7164388" y="3860800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pic>
        <p:nvPicPr>
          <p:cNvPr id="18449" name="Picture 3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82825" cy="28527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50" name="Text Box 33"/>
          <p:cNvSpPr txBox="1">
            <a:spLocks noChangeArrowheads="1"/>
          </p:cNvSpPr>
          <p:nvPr/>
        </p:nvSpPr>
        <p:spPr bwMode="auto">
          <a:xfrm>
            <a:off x="5795963" y="692150"/>
            <a:ext cx="2881313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6600">
                <a:solidFill>
                  <a:srgbClr val="C800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花树</a:t>
            </a:r>
          </a:p>
        </p:txBody>
      </p:sp>
      <p:sp>
        <p:nvSpPr>
          <p:cNvPr id="18451" name="Oval 34"/>
          <p:cNvSpPr/>
          <p:nvPr/>
        </p:nvSpPr>
        <p:spPr>
          <a:xfrm>
            <a:off x="4643438" y="31416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2" name="Oval 35"/>
          <p:cNvSpPr/>
          <p:nvPr/>
        </p:nvSpPr>
        <p:spPr>
          <a:xfrm>
            <a:off x="4932363" y="31416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3" name="Oval 38"/>
          <p:cNvSpPr/>
          <p:nvPr/>
        </p:nvSpPr>
        <p:spPr>
          <a:xfrm>
            <a:off x="2482850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4" name="Oval 39"/>
          <p:cNvSpPr/>
          <p:nvPr/>
        </p:nvSpPr>
        <p:spPr>
          <a:xfrm>
            <a:off x="2843213" y="4292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5" name="Oval 40"/>
          <p:cNvSpPr/>
          <p:nvPr/>
        </p:nvSpPr>
        <p:spPr>
          <a:xfrm>
            <a:off x="6443663" y="479742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6" name="Oval 41"/>
          <p:cNvSpPr/>
          <p:nvPr/>
        </p:nvSpPr>
        <p:spPr>
          <a:xfrm>
            <a:off x="6804025" y="479742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7" name="Oval 43"/>
          <p:cNvSpPr/>
          <p:nvPr/>
        </p:nvSpPr>
        <p:spPr>
          <a:xfrm>
            <a:off x="4643438" y="59499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8" name="Oval 44"/>
          <p:cNvSpPr/>
          <p:nvPr/>
        </p:nvSpPr>
        <p:spPr>
          <a:xfrm>
            <a:off x="5003800" y="59499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18459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pic>
        <p:nvPicPr>
          <p:cNvPr id="19458" name="Picture 4" descr="瀑布2"/>
          <p:cNvPicPr>
            <a:picLocks noGrp="1" noChangeAspect="1"/>
          </p:cNvPicPr>
          <p:nvPr>
            <p:ph idx="1"/>
          </p:nvPr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CCFF99"/>
          </a:solidFill>
          <a:ln>
            <a:noFill/>
            <a:miter lim="800000"/>
          </a:ln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187450" y="5157788"/>
            <a:ext cx="2808288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66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花  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ab4d162b072beab6033bf6cb"/>
          <p:cNvPicPr>
            <a:picLocks noChangeAspect="1"/>
          </p:cNvPicPr>
          <p:nvPr/>
        </p:nvPicPr>
        <p:blipFill>
          <a:blip r:embed="rId2">
            <a:lum bright="30000" contrast="-24000"/>
          </a:blip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500063" y="2332038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en-US" altLang="zh-CN"/>
              <a:t>   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花朵儿一串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挨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着一串，一朵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接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着一</a:t>
            </a:r>
          </a:p>
          <a:p>
            <a:pPr marL="342900" lvl="0" indent="-342900" eaLnBrk="1" hangingPunct="1"/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朵，彼此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推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挤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着，好不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活泼热闹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！</a:t>
            </a:r>
          </a:p>
          <a:p>
            <a:pPr marL="342900" lvl="0" indent="-342900" eaLnBrk="1" hangingPunct="1"/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/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我在开花！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它们在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笑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marL="342900" lvl="0" indent="-342900" eaLnBrk="1" hangingPunct="1"/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我在开花！</a:t>
            </a:r>
            <a:r>
              <a:rPr lang="zh-CN" altLang="en-US" b="1"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它们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嚷嚷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0483" name="Oval 5"/>
          <p:cNvSpPr/>
          <p:nvPr/>
        </p:nvSpPr>
        <p:spPr>
          <a:xfrm>
            <a:off x="4068763" y="2836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4" name="Oval 6"/>
          <p:cNvSpPr/>
          <p:nvPr/>
        </p:nvSpPr>
        <p:spPr>
          <a:xfrm>
            <a:off x="6877050" y="2836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5" name="Oval 7"/>
          <p:cNvSpPr/>
          <p:nvPr/>
        </p:nvSpPr>
        <p:spPr>
          <a:xfrm>
            <a:off x="2700338" y="35560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6" name="Oval 8"/>
          <p:cNvSpPr/>
          <p:nvPr/>
        </p:nvSpPr>
        <p:spPr>
          <a:xfrm>
            <a:off x="3492500" y="35560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7" name="Oval 9"/>
          <p:cNvSpPr/>
          <p:nvPr/>
        </p:nvSpPr>
        <p:spPr>
          <a:xfrm>
            <a:off x="5581650" y="3484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8" name="Oval 10"/>
          <p:cNvSpPr/>
          <p:nvPr/>
        </p:nvSpPr>
        <p:spPr>
          <a:xfrm>
            <a:off x="6013450" y="3484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89" name="Oval 11"/>
          <p:cNvSpPr/>
          <p:nvPr/>
        </p:nvSpPr>
        <p:spPr>
          <a:xfrm>
            <a:off x="6445250" y="3484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90" name="Oval 12"/>
          <p:cNvSpPr/>
          <p:nvPr/>
        </p:nvSpPr>
        <p:spPr>
          <a:xfrm>
            <a:off x="6805613" y="3484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91" name="Oval 13"/>
          <p:cNvSpPr/>
          <p:nvPr/>
        </p:nvSpPr>
        <p:spPr>
          <a:xfrm>
            <a:off x="6286500" y="5214938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92" name="Oval 14"/>
          <p:cNvSpPr/>
          <p:nvPr/>
        </p:nvSpPr>
        <p:spPr>
          <a:xfrm>
            <a:off x="6286500" y="4643438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0493" name="Oval 15"/>
          <p:cNvSpPr/>
          <p:nvPr/>
        </p:nvSpPr>
        <p:spPr>
          <a:xfrm>
            <a:off x="5797550" y="52133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cxnSp>
        <p:nvCxnSpPr>
          <p:cNvPr id="20494" name="Line 16"/>
          <p:cNvCxnSpPr/>
          <p:nvPr/>
        </p:nvCxnSpPr>
        <p:spPr>
          <a:xfrm flipV="1">
            <a:off x="6429375" y="4286250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cxnSp>
        <p:nvCxnSpPr>
          <p:cNvPr id="20495" name="Line 17"/>
          <p:cNvCxnSpPr/>
          <p:nvPr/>
        </p:nvCxnSpPr>
        <p:spPr>
          <a:xfrm flipV="1">
            <a:off x="7381875" y="3124200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cxnSp>
        <p:nvCxnSpPr>
          <p:cNvPr id="20496" name="Line 18"/>
          <p:cNvCxnSpPr/>
          <p:nvPr/>
        </p:nvCxnSpPr>
        <p:spPr>
          <a:xfrm flipV="1">
            <a:off x="6500813" y="4786313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/>
          </a:ln>
        </p:spPr>
      </p:cxnSp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5219700" y="549275"/>
            <a:ext cx="2808288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6600">
                <a:solidFill>
                  <a:srgbClr val="EB61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花  穗</a:t>
            </a:r>
          </a:p>
        </p:txBody>
      </p:sp>
      <p:sp>
        <p:nvSpPr>
          <p:cNvPr id="20498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pic>
        <p:nvPicPr>
          <p:cNvPr id="21506" name="Picture 4" descr="10"/>
          <p:cNvPicPr>
            <a:picLocks noGrp="1" noChangeAspect="1"/>
          </p:cNvPicPr>
          <p:nvPr>
            <p:ph idx="1"/>
          </p:nvPr>
        </p:nvPicPr>
        <p:blipFill>
          <a:blip r:embed="rId2">
            <a:lum bright="18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755650" y="4652963"/>
            <a:ext cx="2012950" cy="1189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7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花朵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323850" y="3716338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en-US" altLang="zh-CN"/>
              <a:t>       </a:t>
            </a:r>
            <a:r>
              <a:rPr lang="zh-CN" altLang="en-US" b="1">
                <a:ea typeface="楷体_GB2312" pitchFamily="49" charset="-122"/>
              </a:rPr>
              <a:t>每一朵盛开的花就像是一个小小的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张</a:t>
            </a:r>
          </a:p>
          <a:p>
            <a:pPr marL="342900" lvl="0" indent="-342900" eaLnBrk="1" hangingPunct="1"/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满了的帆</a:t>
            </a:r>
            <a:r>
              <a:rPr lang="zh-CN" altLang="en-US" b="1">
                <a:ea typeface="楷体_GB2312" pitchFamily="49" charset="-122"/>
              </a:rPr>
              <a:t>，帆下带着尖底的舱，船舱鼓鼓</a:t>
            </a:r>
          </a:p>
          <a:p>
            <a:pPr marL="342900" lvl="0" indent="-342900" eaLnBrk="1" hangingPunct="1"/>
            <a:r>
              <a:rPr lang="zh-CN" altLang="en-US" b="1">
                <a:ea typeface="楷体_GB2312" pitchFamily="49" charset="-122"/>
              </a:rPr>
              <a:t>的；又像一个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忍俊不禁的笑容</a:t>
            </a:r>
            <a:r>
              <a:rPr lang="zh-CN" altLang="en-US" b="1">
                <a:ea typeface="楷体_GB2312" pitchFamily="49" charset="-122"/>
              </a:rPr>
              <a:t>，就要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绽开</a:t>
            </a:r>
          </a:p>
          <a:p>
            <a:pPr marL="342900" lvl="0" indent="-342900" eaLnBrk="1" hangingPunct="1"/>
            <a:r>
              <a:rPr lang="zh-CN" altLang="en-US" b="1">
                <a:ea typeface="楷体_GB2312" pitchFamily="49" charset="-122"/>
              </a:rPr>
              <a:t>似的。</a:t>
            </a:r>
          </a:p>
        </p:txBody>
      </p:sp>
      <p:pic>
        <p:nvPicPr>
          <p:cNvPr id="22531" name="Picture 4" descr="10"/>
          <p:cNvPicPr>
            <a:picLocks noChangeAspect="1"/>
          </p:cNvPicPr>
          <p:nvPr/>
        </p:nvPicPr>
        <p:blipFill>
          <a:blip r:embed="rId2">
            <a:lum bright="18000" contrast="6000"/>
          </a:blip>
          <a:stretch>
            <a:fillRect/>
          </a:stretch>
        </p:blipFill>
        <p:spPr>
          <a:xfrm>
            <a:off x="0" y="0"/>
            <a:ext cx="4787900" cy="35925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2" name="Oval 5"/>
          <p:cNvSpPr/>
          <p:nvPr/>
        </p:nvSpPr>
        <p:spPr>
          <a:xfrm>
            <a:off x="3779838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3" name="Oval 6"/>
          <p:cNvSpPr/>
          <p:nvPr/>
        </p:nvSpPr>
        <p:spPr>
          <a:xfrm>
            <a:off x="3419475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4" name="Oval 7"/>
          <p:cNvSpPr/>
          <p:nvPr/>
        </p:nvSpPr>
        <p:spPr>
          <a:xfrm>
            <a:off x="2124075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5" name="Oval 8"/>
          <p:cNvSpPr/>
          <p:nvPr/>
        </p:nvSpPr>
        <p:spPr>
          <a:xfrm>
            <a:off x="1763713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6" name="Oval 9"/>
          <p:cNvSpPr/>
          <p:nvPr/>
        </p:nvSpPr>
        <p:spPr>
          <a:xfrm>
            <a:off x="1331913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7" name="Oval 10"/>
          <p:cNvSpPr/>
          <p:nvPr/>
        </p:nvSpPr>
        <p:spPr>
          <a:xfrm>
            <a:off x="971550" y="48688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8" name="Oval 11"/>
          <p:cNvSpPr/>
          <p:nvPr/>
        </p:nvSpPr>
        <p:spPr>
          <a:xfrm>
            <a:off x="7812088" y="42211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39" name="Oval 13"/>
          <p:cNvSpPr/>
          <p:nvPr/>
        </p:nvSpPr>
        <p:spPr>
          <a:xfrm>
            <a:off x="7885113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0" name="Oval 14"/>
          <p:cNvSpPr/>
          <p:nvPr/>
        </p:nvSpPr>
        <p:spPr>
          <a:xfrm>
            <a:off x="7451725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1" name="Oval 15"/>
          <p:cNvSpPr/>
          <p:nvPr/>
        </p:nvSpPr>
        <p:spPr>
          <a:xfrm>
            <a:off x="5867400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2" name="Oval 16"/>
          <p:cNvSpPr/>
          <p:nvPr/>
        </p:nvSpPr>
        <p:spPr>
          <a:xfrm>
            <a:off x="5435600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3" name="Oval 17"/>
          <p:cNvSpPr/>
          <p:nvPr/>
        </p:nvSpPr>
        <p:spPr>
          <a:xfrm>
            <a:off x="5003800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4" name="Oval 18"/>
          <p:cNvSpPr/>
          <p:nvPr/>
        </p:nvSpPr>
        <p:spPr>
          <a:xfrm>
            <a:off x="4643438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5" name="Oval 19"/>
          <p:cNvSpPr/>
          <p:nvPr/>
        </p:nvSpPr>
        <p:spPr>
          <a:xfrm>
            <a:off x="4211638" y="5516563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/>
          </a:p>
        </p:txBody>
      </p:sp>
      <p:sp>
        <p:nvSpPr>
          <p:cNvPr id="22546" name="Text Box 20"/>
          <p:cNvSpPr txBox="1">
            <a:spLocks noChangeArrowheads="1"/>
          </p:cNvSpPr>
          <p:nvPr/>
        </p:nvSpPr>
        <p:spPr bwMode="auto">
          <a:xfrm>
            <a:off x="5795963" y="1628775"/>
            <a:ext cx="2266950" cy="1189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7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花 朵</a:t>
            </a:r>
          </a:p>
        </p:txBody>
      </p:sp>
      <p:sp>
        <p:nvSpPr>
          <p:cNvPr id="22547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491ddc543090d2c9c163d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2855913"/>
            <a:ext cx="5003800" cy="40020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4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6000" b="1">
                <a:solidFill>
                  <a:schemeClr val="tx1"/>
                </a:solidFill>
              </a:rPr>
              <a:t>批注的重点</a:t>
            </a:r>
          </a:p>
        </p:txBody>
      </p:sp>
      <p:sp>
        <p:nvSpPr>
          <p:cNvPr id="23555" name="Rectangle 4"/>
          <p:cNvSpPr>
            <a:spLocks noGrp="1"/>
          </p:cNvSpPr>
          <p:nvPr>
            <p:ph idx="1"/>
          </p:nvPr>
        </p:nvSpPr>
        <p:spPr>
          <a:xfrm>
            <a:off x="611188" y="1773238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zh-CN" altLang="en-US" sz="4000" b="1">
                <a:solidFill>
                  <a:srgbClr val="FF0000"/>
                </a:solidFill>
              </a:rPr>
              <a:t>对批注点的选择</a:t>
            </a:r>
          </a:p>
          <a:p>
            <a:pPr marL="342900" lvl="0" indent="-342900" eaLnBrk="1" hangingPunct="1">
              <a:buNone/>
            </a:pPr>
            <a:r>
              <a:rPr lang="zh-CN" altLang="en-US">
                <a:solidFill>
                  <a:schemeClr val="tx2"/>
                </a:solidFill>
              </a:rPr>
              <a:t>      </a:t>
            </a: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富有生命力与表现力的字词</a:t>
            </a:r>
          </a:p>
          <a:p>
            <a:pPr marL="342900" lvl="0" indent="-342900" eaLnBrk="1" hangingPunct="1"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修辞手法的运用</a:t>
            </a:r>
          </a:p>
          <a:p>
            <a:pPr marL="342900" lvl="0" indent="-342900" eaLnBrk="1" hangingPunct="1"/>
            <a:r>
              <a:rPr lang="zh-CN" altLang="en-US" sz="4000" b="1">
                <a:solidFill>
                  <a:srgbClr val="FF0000"/>
                </a:solidFill>
              </a:rPr>
              <a:t>对批注点的挖掘</a:t>
            </a:r>
          </a:p>
          <a:p>
            <a:pPr marL="342900" lvl="0" indent="-342900" eaLnBrk="1" hangingPunct="1">
              <a:buNone/>
            </a:pPr>
            <a:r>
              <a:rPr lang="zh-CN" altLang="en-US">
                <a:solidFill>
                  <a:schemeClr val="tx2"/>
                </a:solidFill>
              </a:rPr>
              <a:t>       </a:t>
            </a: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有层次</a:t>
            </a:r>
          </a:p>
          <a:p>
            <a:pPr marL="342900" lvl="0" indent="-342900" eaLnBrk="1" hangingPunct="1"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 有深度</a:t>
            </a:r>
          </a:p>
        </p:txBody>
      </p:sp>
      <p:sp>
        <p:nvSpPr>
          <p:cNvPr id="23556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 descr="瀑布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6" name="Rectangle 3"/>
          <p:cNvSpPr/>
          <p:nvPr/>
        </p:nvSpPr>
        <p:spPr>
          <a:xfrm>
            <a:off x="425450" y="838200"/>
            <a:ext cx="3841750" cy="1555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9600">
                <a:solidFill>
                  <a:srgbClr val="FF33CC"/>
                </a:solidFill>
                <a:latin typeface="Times New Roman" pitchFamily="18" charset="0"/>
                <a:ea typeface="华文新魏" pitchFamily="2" charset="-122"/>
              </a:rPr>
              <a:t>紫藤萝</a:t>
            </a:r>
          </a:p>
        </p:txBody>
      </p:sp>
      <p:sp>
        <p:nvSpPr>
          <p:cNvPr id="6147" name="WordArt 4"/>
          <p:cNvSpPr>
            <a:spLocks noTextEdit="1"/>
          </p:cNvSpPr>
          <p:nvPr/>
        </p:nvSpPr>
        <p:spPr>
          <a:xfrm>
            <a:off x="762000" y="3352800"/>
            <a:ext cx="7467600" cy="1816100"/>
          </a:xfrm>
          <a:solidFill>
            <a:srgbClr val="FF9900"/>
          </a:solidFill>
          <a:ln>
            <a:noFill/>
            <a:miter lim="800000"/>
          </a:ln>
          <a:effectLst>
            <a:outerShdw dist="53882" dir="2700000" algn="ctr">
              <a:srgbClr val="C0C0C0"/>
            </a:outerShdw>
          </a:effectLst>
        </p:spPr>
        <p:txBody>
          <a:bodyPr wrap="none" fromWordArt="1" anchor="t" anchorCtr="0">
            <a:prstTxWarp prst="textWave1">
              <a:avLst/>
            </a:prstTxWarp>
          </a:bodyPr>
          <a:lstStyle/>
          <a:p>
            <a:pPr algn="ctr"/>
            <a:r>
              <a:rPr sz="6000" u="sng">
                <a:ln>
                  <a:noFill/>
                </a:ln>
                <a:solidFill>
                  <a:srgbClr val="FF9900"/>
                </a:solidFill>
                <a:effectLst>
                  <a:outerShdw dist="53882" dir="2700000" algn="ctr">
                    <a:srgbClr val="C0C0C0"/>
                  </a:outerShdw>
                </a:effectLst>
                <a:latin typeface="宋体"/>
              </a:rPr>
              <a:t>是瀑布吗？</a:t>
            </a:r>
          </a:p>
        </p:txBody>
      </p:sp>
      <p:pic>
        <p:nvPicPr>
          <p:cNvPr id="6148" name="Picture 5" descr="树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914400"/>
            <a:ext cx="971550" cy="51816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1062038" y="1408113"/>
            <a:ext cx="3592512" cy="1189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3600" b="1">
                <a:solidFill>
                  <a:schemeClr val="tx1"/>
                </a:solidFill>
              </a:rPr>
              <a:t>            </a:t>
            </a:r>
            <a:r>
              <a:rPr lang="zh-CN" altLang="en-US" sz="3600" b="1">
                <a:solidFill>
                  <a:schemeClr val="tx1"/>
                </a:solidFill>
              </a:rPr>
              <a:t>答题格式：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347663" y="2178050"/>
            <a:ext cx="8447087" cy="540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zh-CN" altLang="en-US" b="1"/>
              <a:t>比喻：</a:t>
            </a:r>
            <a:r>
              <a:rPr lang="zh-CN" altLang="en-US" b="1">
                <a:solidFill>
                  <a:srgbClr val="FF0000"/>
                </a:solidFill>
              </a:rPr>
              <a:t> 把XX比作XX，生动形象地写出了……，突出了………………（表达了作者……的思想感情。）</a:t>
            </a:r>
            <a:r>
              <a:rPr lang="zh-CN" altLang="en-US" b="1"/>
              <a:t> </a:t>
            </a:r>
          </a:p>
          <a:p>
            <a:pPr marL="342900" lvl="0" indent="-342900" eaLnBrk="1" hangingPunct="1"/>
            <a:r>
              <a:rPr lang="zh-CN" altLang="en-US" b="1"/>
              <a:t>拟人：</a:t>
            </a:r>
            <a:r>
              <a:rPr lang="zh-CN" altLang="en-US" b="1">
                <a:solidFill>
                  <a:srgbClr val="FF0000"/>
                </a:solidFill>
              </a:rPr>
              <a:t>运用拟人的修辞手法，赋予了</a:t>
            </a:r>
            <a:r>
              <a:rPr lang="zh-CN" altLang="en-US" b="1" u="sng">
                <a:solidFill>
                  <a:srgbClr val="FF0000"/>
                </a:solidFill>
              </a:rPr>
              <a:t>     （</a:t>
            </a:r>
            <a:r>
              <a:rPr lang="zh-CN" altLang="en-US" b="1">
                <a:solidFill>
                  <a:srgbClr val="FF0000"/>
                </a:solidFill>
              </a:rPr>
              <a:t>对象）生命的活力（或是人的特点），生动形象地写出了</a:t>
            </a:r>
            <a:r>
              <a:rPr lang="zh-CN" altLang="en-US" b="1" u="sng">
                <a:solidFill>
                  <a:srgbClr val="FF0000"/>
                </a:solidFill>
              </a:rPr>
              <a:t>     </a:t>
            </a:r>
            <a:r>
              <a:rPr lang="zh-CN" altLang="en-US" b="1">
                <a:solidFill>
                  <a:srgbClr val="FF0000"/>
                </a:solidFill>
              </a:rPr>
              <a:t>（对象）的某个特点，</a:t>
            </a:r>
            <a:r>
              <a:rPr lang="zh-CN" altLang="en-US" b="1">
                <a:solidFill>
                  <a:srgbClr val="FF0000"/>
                </a:solidFill>
                <a:sym typeface="宋体" pitchFamily="2" charset="-122"/>
              </a:rPr>
              <a:t>表达了作者……的思想感情。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/>
          <p:nvPr/>
        </p:nvSpPr>
        <p:spPr>
          <a:xfrm>
            <a:off x="611188" y="1773238"/>
            <a:ext cx="8064500" cy="3622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只见一片辉煌的淡紫色，像一条瀑布，从空中垂下，不见其发端，也不见其终极。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 marL="0" lvl="0" indent="0"/>
            <a:r>
              <a:rPr lang="zh-CN" altLang="en-US" sz="2400">
                <a:latin typeface="Arial Black" pitchFamily="34" charset="0"/>
                <a:ea typeface="楷体_GB2312" pitchFamily="49" charset="-122"/>
              </a:rPr>
              <a:t>   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每一朵盛开的花就像一个小小的张满了的白帆，帆下带着尖底的舱，船舱鼓鼓的；又像一个忍俊不禁的笑容，就要绽开似的。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25602" name="Rectangle 4"/>
          <p:cNvSpPr/>
          <p:nvPr/>
        </p:nvSpPr>
        <p:spPr>
          <a:xfrm>
            <a:off x="381000" y="2790825"/>
            <a:ext cx="8753475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把盛开的紫藤萝花比作瀑布，形象、生动、具体地写出</a:t>
            </a:r>
          </a:p>
          <a:p>
            <a:pPr marL="0" lvl="0" indent="0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紫藤萝生长的繁茂和壮观，表达了作者对紫藤萝花的喜爱之情。</a:t>
            </a:r>
          </a:p>
        </p:txBody>
      </p:sp>
      <p:sp>
        <p:nvSpPr>
          <p:cNvPr id="25603" name="Rectangle 6"/>
          <p:cNvSpPr/>
          <p:nvPr/>
        </p:nvSpPr>
        <p:spPr>
          <a:xfrm>
            <a:off x="611188" y="4868863"/>
            <a:ext cx="783431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用帆与船舱的比喻，生动形象地地描写了紫藤萝花盛</a:t>
            </a:r>
          </a:p>
          <a:p>
            <a:pPr marL="0" lvl="0" indent="0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开的状态，显得生机勃勃。比作笑容，更显得美好可爱，</a:t>
            </a:r>
          </a:p>
          <a:p>
            <a:pPr marL="0" lvl="0" indent="0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也抒发了作者的喜悦心情。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25604" name="Rectangle 7"/>
          <p:cNvSpPr/>
          <p:nvPr/>
        </p:nvSpPr>
        <p:spPr>
          <a:xfrm>
            <a:off x="900113" y="1196975"/>
            <a:ext cx="194468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比喻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/>
      <p:bldP spid="25603" grpId="0"/>
      <p:bldP spid="256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endParaRPr lang="zh-CN" altLang="en-US"/>
          </a:p>
        </p:txBody>
      </p:sp>
      <p:pic>
        <p:nvPicPr>
          <p:cNvPr id="26627" name="Picture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0"/>
          <p:cNvSpPr/>
          <p:nvPr/>
        </p:nvSpPr>
        <p:spPr>
          <a:xfrm>
            <a:off x="827088" y="617538"/>
            <a:ext cx="7507287" cy="718185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只是深深浅浅的紫，仿佛在流动，在欢笑，在不停地生长。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Arial" pitchFamily="34" charset="0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花朵儿一串挨着一串，一朵接着一朵，彼此推着挤着，好不活泼热闹。</a:t>
            </a: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lnSpc>
                <a:spcPct val="90000"/>
              </a:lnSpc>
              <a:spcBef>
                <a:spcPct val="50000"/>
              </a:spcBef>
            </a:pPr>
            <a:endParaRPr lang="zh-CN" altLang="en-US" sz="2400" b="1">
              <a:latin typeface="Arial" pitchFamily="34" charset="0"/>
              <a:ea typeface="楷体_GB2312" pitchFamily="49" charset="-122"/>
            </a:endParaRPr>
          </a:p>
          <a:p>
            <a:pPr marL="0" lvl="0" inden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“‘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我在开花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2400" b="1">
                <a:latin typeface="Arial" pitchFamily="34" charset="0"/>
                <a:ea typeface="楷体_GB2312" pitchFamily="49" charset="-122"/>
              </a:rPr>
              <a:t>’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它们在笑。</a:t>
            </a: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‘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我在开花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2400" b="1">
                <a:latin typeface="Arial" pitchFamily="34" charset="0"/>
                <a:ea typeface="楷体_GB2312" pitchFamily="49" charset="-122"/>
              </a:rPr>
              <a:t>’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它们嚷嚷。</a:t>
            </a: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lnSpc>
                <a:spcPct val="90000"/>
              </a:lnSpc>
              <a:spcBef>
                <a:spcPct val="50000"/>
              </a:spcBef>
            </a:pP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0" name="Rectangle 11"/>
          <p:cNvSpPr/>
          <p:nvPr/>
        </p:nvSpPr>
        <p:spPr>
          <a:xfrm>
            <a:off x="1150938" y="1335088"/>
            <a:ext cx="65532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流动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欢笑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生长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等动词，将花瀑拟人化，使静态的花色跃动起来，生动形象地写出了紫藤萝花的生趣盎然，表达了作者的喜爱之情。</a:t>
            </a:r>
          </a:p>
        </p:txBody>
      </p:sp>
      <p:sp>
        <p:nvSpPr>
          <p:cNvPr id="27651" name="Rectangle 15"/>
          <p:cNvSpPr/>
          <p:nvPr/>
        </p:nvSpPr>
        <p:spPr>
          <a:xfrm>
            <a:off x="684213" y="0"/>
            <a:ext cx="1944687" cy="617538"/>
          </a:xfrm>
          <a:prstGeom prst="rect">
            <a:avLst/>
          </a:prstGeom>
          <a:solidFill>
            <a:srgbClr val="3333FF"/>
          </a:solidFill>
          <a:ln w="38100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Arial" pitchFamily="34" charset="0"/>
              </a:rPr>
              <a:t>⑵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拟人</a:t>
            </a:r>
          </a:p>
        </p:txBody>
      </p:sp>
      <p:sp>
        <p:nvSpPr>
          <p:cNvPr id="27652" name="Rectangle 17"/>
          <p:cNvSpPr/>
          <p:nvPr/>
        </p:nvSpPr>
        <p:spPr>
          <a:xfrm>
            <a:off x="873125" y="3995738"/>
            <a:ext cx="74168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挨着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接着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”“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推着挤着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等动词，将花朵赋予人的情态，同时以动态写花的静态，生动地写出花开的繁盛，表达了作者的喜爱之情。</a:t>
            </a:r>
          </a:p>
        </p:txBody>
      </p:sp>
      <p:sp>
        <p:nvSpPr>
          <p:cNvPr id="27653" name="Rectangle 18"/>
          <p:cNvSpPr/>
          <p:nvPr/>
        </p:nvSpPr>
        <p:spPr>
          <a:xfrm>
            <a:off x="871538" y="6086475"/>
            <a:ext cx="7345362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9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生动地写出花开之闹，突出花的勃勃生机。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  <p:bldP spid="27650" grpId="0"/>
      <p:bldP spid="27651" grpId="0" animBg="1"/>
      <p:bldP spid="27652" grpId="0"/>
      <p:bldP spid="276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/>
          <p:nvPr/>
        </p:nvSpPr>
        <p:spPr>
          <a:xfrm>
            <a:off x="827088" y="692150"/>
            <a:ext cx="7200900" cy="340360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marL="0" lvl="0" indent="0">
              <a:spcBef>
                <a:spcPct val="50000"/>
              </a:spcBef>
            </a:pP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紫色的大条幅上，泛着点点银光，就像迸溅的水花。才知那是每一朵紫花中的最浅淡的部分，在和阳光互相挑逗。</a:t>
            </a:r>
            <a:r>
              <a:rPr lang="zh-CN" altLang="en-US" sz="2400" b="1">
                <a:latin typeface="Times New Roman" pitchFamily="18" charset="0"/>
                <a:ea typeface="楷体_GB2312" pitchFamily="49" charset="-122"/>
              </a:rPr>
              <a:t>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lnSpc>
                <a:spcPct val="90000"/>
              </a:lnSpc>
              <a:spcBef>
                <a:spcPct val="50000"/>
              </a:spcBef>
            </a:pP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4" name="Rectangle 4"/>
          <p:cNvSpPr/>
          <p:nvPr/>
        </p:nvSpPr>
        <p:spPr>
          <a:xfrm>
            <a:off x="1042988" y="3573463"/>
            <a:ext cx="7056437" cy="1814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运用了比喻和拟人的修辞，生动形象写出了每一朵花不同部位的深浅，显得亮丽可爱、玲珑剔透，既富有动感，又富有情趣，表达了作者对紫藤萝花的喜爱之情。</a:t>
            </a:r>
          </a:p>
        </p:txBody>
      </p:sp>
      <p:sp>
        <p:nvSpPr>
          <p:cNvPr id="28675" name="Rectangle 5"/>
          <p:cNvSpPr/>
          <p:nvPr/>
        </p:nvSpPr>
        <p:spPr>
          <a:xfrm>
            <a:off x="1331913" y="765175"/>
            <a:ext cx="3527425" cy="617538"/>
          </a:xfrm>
          <a:prstGeom prst="rect">
            <a:avLst/>
          </a:prstGeom>
          <a:solidFill>
            <a:srgbClr val="3333FF"/>
          </a:solidFill>
          <a:ln w="38100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Arial" pitchFamily="34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）比喻拟人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  <p:bldP spid="28674" grpId="0"/>
      <p:bldP spid="2867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323850" y="-114300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29698" name="Rectangle 4"/>
          <p:cNvSpPr/>
          <p:nvPr/>
        </p:nvSpPr>
        <p:spPr>
          <a:xfrm>
            <a:off x="900113" y="1689100"/>
            <a:ext cx="3095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 sz="32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699" name="Rectangle 5"/>
          <p:cNvSpPr/>
          <p:nvPr/>
        </p:nvSpPr>
        <p:spPr>
          <a:xfrm>
            <a:off x="755650" y="2355850"/>
            <a:ext cx="7777163" cy="155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/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紫色的瀑布遮住了粗壮的盘虬卧龙般的枝干，不断地流着，流着，流向人的心底。 </a:t>
            </a:r>
          </a:p>
        </p:txBody>
      </p:sp>
      <p:sp>
        <p:nvSpPr>
          <p:cNvPr id="29700" name="Rectangle 6"/>
          <p:cNvSpPr/>
          <p:nvPr/>
        </p:nvSpPr>
        <p:spPr>
          <a:xfrm>
            <a:off x="1187450" y="3943350"/>
            <a:ext cx="704532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物我交融，生动形象地写出一树繁花的壮丽，又抒发了愉悦欢畅的心情。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97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3563938" y="125413"/>
            <a:ext cx="2314575" cy="1143000"/>
          </a:xfrm>
          <a:prstGeom prst="rect">
            <a:avLst/>
          </a:prstGeom>
          <a:solidFill>
            <a:schemeClr val="bg1"/>
          </a:solidFill>
          <a:ln w="28575">
            <a:solidFill>
              <a:srgbClr val="CC00CC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marL="0" marR="0" lvl="0" indent="0" defTabSz="914400" eaLnBrk="1" hangingPunct="1">
              <a:lnSpc>
                <a:spcPct val="100000"/>
              </a:lnSpc>
              <a:buNone/>
            </a:pPr>
            <a:r>
              <a:rPr lang="zh-CN" altLang="en-US" sz="6000" u="none" spc="0" baseline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通感</a:t>
            </a:r>
            <a:endParaRPr lang="zh-CN" altLang="en-US" sz="6000" u="none" baseline="0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itchFamily="2" charset="-122"/>
            </a:endParaRPr>
          </a:p>
        </p:txBody>
      </p:sp>
      <p:sp>
        <p:nvSpPr>
          <p:cNvPr id="30722" name="Rectangle 3"/>
          <p:cNvSpPr>
            <a:spLocks noGrp="1"/>
          </p:cNvSpPr>
          <p:nvPr>
            <p:ph type="body" sz="half" idx="1"/>
          </p:nvPr>
        </p:nvSpPr>
        <p:spPr>
          <a:xfrm>
            <a:off x="539750" y="1412875"/>
            <a:ext cx="4967288" cy="1828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342900" indent="-342900" algn="l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 eaLnBrk="1" hangingPunct="1">
              <a:buNone/>
            </a:pPr>
            <a:r>
              <a:rPr lang="en-US" altLang="zh-CN" sz="2800" b="1">
                <a:solidFill>
                  <a:srgbClr val="9900FF"/>
                </a:solidFill>
                <a:ea typeface="华文行楷" pitchFamily="2" charset="-122"/>
              </a:rPr>
              <a:t>          </a:t>
            </a:r>
            <a:r>
              <a:rPr lang="zh-CN" altLang="en-US" sz="2800" b="1">
                <a:latin typeface="宋体" pitchFamily="2" charset="-122"/>
              </a:rPr>
              <a:t>这里除了光彩</a:t>
            </a:r>
            <a:r>
              <a:rPr lang="en-US" altLang="zh-CN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还有淡淡  的芳香</a:t>
            </a:r>
            <a:r>
              <a:rPr lang="en-US" altLang="zh-CN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香 气似乎也是紫 色的</a:t>
            </a:r>
            <a:r>
              <a:rPr lang="en-US" altLang="zh-CN" sz="2800" b="1">
                <a:latin typeface="宋体" pitchFamily="2" charset="-122"/>
              </a:rPr>
              <a:t>,</a:t>
            </a:r>
            <a:r>
              <a:rPr lang="zh-CN" altLang="en-US" sz="2800" b="1">
                <a:latin typeface="宋体" pitchFamily="2" charset="-122"/>
              </a:rPr>
              <a:t>梦幻一般轻轻地笼罩着我</a:t>
            </a:r>
            <a:r>
              <a:rPr lang="en-US" altLang="zh-CN" sz="2800" b="1">
                <a:solidFill>
                  <a:srgbClr val="9900FF"/>
                </a:solidFill>
                <a:ea typeface="华文行楷" pitchFamily="2" charset="-122"/>
              </a:rPr>
              <a:t>.</a:t>
            </a:r>
          </a:p>
        </p:txBody>
      </p:sp>
      <p:sp>
        <p:nvSpPr>
          <p:cNvPr id="30723" name="Text Box 22"/>
          <p:cNvSpPr/>
          <p:nvPr/>
        </p:nvSpPr>
        <p:spPr>
          <a:xfrm>
            <a:off x="468313" y="3482975"/>
            <a:ext cx="5400675" cy="2911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人的各种感觉是可以沟通的</a:t>
            </a:r>
            <a:r>
              <a:rPr lang="en-US" altLang="zh-CN" sz="2800" b="1">
                <a:solidFill>
                  <a:srgbClr val="660033"/>
                </a:solidFill>
                <a:latin typeface="Arial" pitchFamily="34" charset="0"/>
              </a:rPr>
              <a:t>,</a:t>
            </a: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修辞上称为通感</a:t>
            </a:r>
            <a:r>
              <a:rPr lang="en-US" altLang="zh-CN" sz="2800" b="1">
                <a:solidFill>
                  <a:srgbClr val="660033"/>
                </a:solidFill>
                <a:latin typeface="Arial" pitchFamily="34" charset="0"/>
              </a:rPr>
              <a:t>.</a:t>
            </a: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用浅紫色来描绘花香</a:t>
            </a:r>
            <a:r>
              <a:rPr lang="en-US" altLang="zh-CN" sz="2800" b="1">
                <a:solidFill>
                  <a:srgbClr val="660033"/>
                </a:solidFill>
                <a:latin typeface="Arial" pitchFamily="34" charset="0"/>
              </a:rPr>
              <a:t>,</a:t>
            </a:r>
            <a:r>
              <a:rPr lang="zh-CN" altLang="en-US" sz="2800" b="1">
                <a:solidFill>
                  <a:srgbClr val="660033"/>
                </a:solidFill>
                <a:latin typeface="Arial" pitchFamily="34" charset="0"/>
                <a:ea typeface="宋体" pitchFamily="2" charset="-122"/>
              </a:rPr>
              <a:t>把</a:t>
            </a:r>
            <a:r>
              <a:rPr lang="zh-CN" altLang="en-US" sz="2800" b="1">
                <a:solidFill>
                  <a:srgbClr val="3412FE"/>
                </a:solidFill>
                <a:latin typeface="Arial" pitchFamily="34" charset="0"/>
                <a:ea typeface="宋体" pitchFamily="2" charset="-122"/>
              </a:rPr>
              <a:t>嗅觉转化为视觉</a:t>
            </a:r>
            <a:r>
              <a:rPr lang="en-US" altLang="zh-CN" sz="2800" b="1">
                <a:solidFill>
                  <a:srgbClr val="3412FE"/>
                </a:solidFill>
                <a:latin typeface="Arial" pitchFamily="34" charset="0"/>
              </a:rPr>
              <a:t>,</a:t>
            </a:r>
            <a:r>
              <a:rPr lang="zh-CN" altLang="en-US" sz="2800" b="1">
                <a:solidFill>
                  <a:srgbClr val="3412FE"/>
                </a:solidFill>
                <a:latin typeface="Arial" pitchFamily="34" charset="0"/>
                <a:ea typeface="宋体" pitchFamily="2" charset="-122"/>
              </a:rPr>
              <a:t>让飘逸的花味变得有色有香，仿佛花香就弥漫在眼前</a:t>
            </a:r>
            <a:r>
              <a:rPr lang="en-US" altLang="zh-CN" sz="2800" b="1">
                <a:solidFill>
                  <a:srgbClr val="3412FE"/>
                </a:solidFill>
                <a:latin typeface="Arial" pitchFamily="34" charset="0"/>
              </a:rPr>
              <a:t>,</a:t>
            </a:r>
            <a:r>
              <a:rPr lang="zh-CN" altLang="en-US" sz="2800" b="1">
                <a:solidFill>
                  <a:srgbClr val="3412FE"/>
                </a:solidFill>
                <a:latin typeface="Arial" pitchFamily="34" charset="0"/>
                <a:ea typeface="宋体" pitchFamily="2" charset="-122"/>
              </a:rPr>
              <a:t>让人沉醉，自然便有“梦幻一般地笼罩全身”的感觉</a:t>
            </a:r>
            <a:r>
              <a:rPr lang="en-US" altLang="zh-CN" sz="2800" b="1">
                <a:solidFill>
                  <a:srgbClr val="3412FE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30724" name="Picture 32" descr="ziteng6"/>
          <p:cNvPicPr>
            <a:picLocks noGrp="1" noChangeAspect="1"/>
          </p:cNvPicPr>
          <p:nvPr>
            <p:ph type="dgm" sz="half" idx="2"/>
          </p:nvPr>
        </p:nvPicPr>
        <p:blipFill>
          <a:blip r:embed="rId2"/>
          <a:stretch>
            <a:fillRect/>
          </a:stretch>
        </p:blipFill>
        <p:spPr>
          <a:xfrm>
            <a:off x="5940425" y="1412875"/>
            <a:ext cx="3132138" cy="4713288"/>
          </a:xfrm>
          <a:prstGeom prst="rect">
            <a:avLst/>
          </a:prstGeom>
          <a:noFill/>
          <a:ln w="57150">
            <a:solidFill>
              <a:srgbClr val="CC00CC"/>
            </a:solidFill>
            <a:miter lim="800000"/>
          </a:ln>
        </p:spPr>
      </p:pic>
      <p:sp>
        <p:nvSpPr>
          <p:cNvPr id="30725" name="Rectangle 36"/>
          <p:cNvSpPr/>
          <p:nvPr/>
        </p:nvSpPr>
        <p:spPr>
          <a:xfrm>
            <a:off x="539750" y="3429000"/>
            <a:ext cx="5256213" cy="3024188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6" name="Rectangle 38"/>
          <p:cNvSpPr/>
          <p:nvPr/>
        </p:nvSpPr>
        <p:spPr>
          <a:xfrm>
            <a:off x="468313" y="1498600"/>
            <a:ext cx="5183187" cy="1655763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 fill="hold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20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20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30722" grpId="0" build="p"/>
      <p:bldP spid="30723" grpId="0"/>
      <p:bldP spid="30725" grpId="0" animBg="1"/>
      <p:bldP spid="307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80400" cy="1655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4800" b="1">
                <a:solidFill>
                  <a:schemeClr val="tx1"/>
                </a:solidFill>
              </a:rPr>
              <a:t>如何写好景物？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1187450" y="2060575"/>
            <a:ext cx="9083675" cy="61499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紧扣特点   精细描摹</a:t>
            </a:r>
          </a:p>
          <a:p>
            <a:pPr lvl="0" eaLnBrk="1" hangingPunct="1"/>
            <a:r>
              <a:rPr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活用修辞   画其神韵</a:t>
            </a:r>
          </a:p>
          <a:p>
            <a:pPr lvl="0" eaLnBrk="1" hangingPunct="1"/>
            <a:r>
              <a:rPr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以景写情   情从景出</a:t>
            </a:r>
          </a:p>
        </p:txBody>
      </p:sp>
      <p:pic>
        <p:nvPicPr>
          <p:cNvPr id="31747" name="Picture 4"/>
          <p:cNvPicPr>
            <a:picLocks noChangeAspect="1"/>
          </p:cNvPicPr>
          <p:nvPr/>
        </p:nvPicPr>
        <p:blipFill>
          <a:blip r:embed="rId2"/>
          <a:srcRect t="35805" b="3116"/>
          <a:stretch>
            <a:fillRect/>
          </a:stretch>
        </p:blipFill>
        <p:spPr>
          <a:xfrm>
            <a:off x="2051050" y="4941888"/>
            <a:ext cx="7092950" cy="19161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1748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611188" y="549275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chemeClr val="tx1"/>
                </a:solidFill>
              </a:rPr>
              <a:t>写景与抒情的关系</a:t>
            </a:r>
          </a:p>
        </p:txBody>
      </p:sp>
      <p:sp>
        <p:nvSpPr>
          <p:cNvPr id="32770" name="Rectangle 3"/>
          <p:cNvSpPr>
            <a:spLocks noGrp="1"/>
          </p:cNvSpPr>
          <p:nvPr>
            <p:ph idx="1"/>
          </p:nvPr>
        </p:nvSpPr>
        <p:spPr>
          <a:xfrm>
            <a:off x="468313" y="1844675"/>
            <a:ext cx="8218487" cy="578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en-US" altLang="zh-CN">
                <a:solidFill>
                  <a:srgbClr val="0000FF"/>
                </a:solidFill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ea typeface="华文新魏" pitchFamily="2" charset="-122"/>
              </a:rPr>
              <a:t>写景状物是抒情言志的基础</a:t>
            </a:r>
            <a:r>
              <a:rPr lang="zh-CN" altLang="en-US" sz="4000">
                <a:solidFill>
                  <a:srgbClr val="0000FF"/>
                </a:solidFill>
                <a:ea typeface="华文新魏" pitchFamily="2" charset="-122"/>
              </a:rPr>
              <a:t>，首先要把景物写好，在写景状物中要饱含感情，待水到渠成，加以精要的直接抒情或议论。</a:t>
            </a:r>
            <a:r>
              <a:rPr lang="zh-CN" altLang="en-US" sz="4000">
                <a:solidFill>
                  <a:srgbClr val="FF0000"/>
                </a:solidFill>
                <a:ea typeface="华文新魏" pitchFamily="2" charset="-122"/>
              </a:rPr>
              <a:t>情从景出，议从景出，</a:t>
            </a:r>
            <a:r>
              <a:rPr lang="zh-CN" altLang="en-US" sz="4000">
                <a:solidFill>
                  <a:srgbClr val="0000FF"/>
                </a:solidFill>
                <a:ea typeface="华文新魏" pitchFamily="2" charset="-122"/>
              </a:rPr>
              <a:t>才是好文章。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0"/>
            <a:ext cx="35052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250825" y="333375"/>
            <a:ext cx="864235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en-US" altLang="zh-CN"/>
              <a:t>       </a:t>
            </a:r>
            <a:r>
              <a:rPr lang="zh-CN" altLang="en-US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有人说宗璞笔下的紫藤萝是一幅极为精细的工笔画，就是高明的丹青国手也未必能够穷尽它所包含的意蕴。就算你置身于大自然中，当你面对这样一片紫藤萝，你也未必能够如此真切地认识它，感觉它。 想要感受大自然的美，这需要</a:t>
            </a: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细心的观察</a:t>
            </a:r>
            <a:r>
              <a:rPr lang="zh-CN" altLang="en-US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独到的眼光</a:t>
            </a:r>
            <a:r>
              <a:rPr lang="zh-CN" altLang="en-US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感恩的心</a:t>
            </a:r>
            <a:r>
              <a:rPr lang="en-US" altLang="zh-CN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对真善美的渴望。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619250" y="4076700"/>
            <a:ext cx="6624638" cy="2101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defTabSz="914400"/>
            <a:r>
              <a:rPr lang="zh-CN" altLang="en-US" sz="4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学会观察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defTabSz="914400"/>
            <a:r>
              <a:rPr lang="zh-CN" altLang="en-US" sz="4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学会感受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marR="0" lvl="0" indent="0" defTabSz="914400"/>
            <a:r>
              <a:rPr lang="zh-CN" altLang="en-US" sz="4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学做生活的有心人！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3797" name="TextBox 3"/>
          <p:cNvSpPr/>
          <p:nvPr/>
        </p:nvSpPr>
        <p:spPr>
          <a:xfrm>
            <a:off x="8035925" y="0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第二课时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图片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70" name="Text Box 3"/>
          <p:cNvSpPr/>
          <p:nvPr/>
        </p:nvSpPr>
        <p:spPr>
          <a:xfrm>
            <a:off x="1738313" y="782638"/>
            <a:ext cx="397668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284663" y="908050"/>
            <a:ext cx="4751388" cy="2744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defTabSz="914400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题目为什么要加上</a:t>
            </a:r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华文行楷" pitchFamily="2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瀑布</a:t>
            </a:r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ea typeface="华文行楷" pitchFamily="2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 两字   ？运用了什么修辞手法？</a:t>
            </a:r>
          </a:p>
          <a:p>
            <a:pPr lvl="0" defTabSz="914400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（说明花开得怎样？）</a:t>
            </a:r>
          </a:p>
        </p:txBody>
      </p:sp>
      <p:sp>
        <p:nvSpPr>
          <p:cNvPr id="7172" name="Rectangle 5"/>
          <p:cNvSpPr/>
          <p:nvPr/>
        </p:nvSpPr>
        <p:spPr>
          <a:xfrm>
            <a:off x="4500563" y="4292600"/>
            <a:ext cx="6096000" cy="121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C0099"/>
                </a:solidFill>
                <a:ea typeface="楷体_GB2312" pitchFamily="49" charset="-122"/>
              </a:rPr>
              <a:t>表现花的繁茂、花藤之长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C0099"/>
                </a:solidFill>
                <a:ea typeface="楷体_GB2312" pitchFamily="49" charset="-122"/>
              </a:rPr>
              <a:t>形象生动。</a:t>
            </a:r>
          </a:p>
        </p:txBody>
      </p:sp>
      <p:pic>
        <p:nvPicPr>
          <p:cNvPr id="717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50500" y="10210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tenglu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286000"/>
            <a:ext cx="3581400" cy="3962400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</p:pic>
      <p:sp>
        <p:nvSpPr>
          <p:cNvPr id="34818" name="Text Box 3"/>
          <p:cNvSpPr/>
          <p:nvPr/>
        </p:nvSpPr>
        <p:spPr>
          <a:xfrm>
            <a:off x="827088" y="1341438"/>
            <a:ext cx="7620000" cy="952500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/>
              <a:t>作者不仅描写了</a:t>
            </a:r>
            <a:r>
              <a:rPr lang="zh-CN" altLang="en-US" sz="2800" b="1">
                <a:solidFill>
                  <a:srgbClr val="FF0000"/>
                </a:solidFill>
              </a:rPr>
              <a:t>眼前的紫藤萝</a:t>
            </a:r>
            <a:r>
              <a:rPr lang="zh-CN" altLang="en-US" sz="2800" b="1"/>
              <a:t>，还回忆起</a:t>
            </a:r>
            <a:r>
              <a:rPr lang="zh-CN" altLang="en-US" sz="2800" b="1">
                <a:solidFill>
                  <a:srgbClr val="FF0000"/>
                </a:solidFill>
              </a:rPr>
              <a:t>过去的紫藤萝</a:t>
            </a:r>
            <a:r>
              <a:rPr lang="zh-CN" altLang="en-US" sz="2800" b="1"/>
              <a:t>，这两者有什么</a:t>
            </a:r>
            <a:r>
              <a:rPr lang="zh-CN" altLang="en-US" sz="2800" b="1">
                <a:solidFill>
                  <a:srgbClr val="FF0000"/>
                </a:solidFill>
              </a:rPr>
              <a:t>不同</a:t>
            </a:r>
            <a:r>
              <a:rPr lang="zh-CN" altLang="en-US" sz="2800" b="1"/>
              <a:t>？</a:t>
            </a:r>
          </a:p>
        </p:txBody>
      </p:sp>
      <p:sp>
        <p:nvSpPr>
          <p:cNvPr id="34819" name="Rectangle 4"/>
          <p:cNvSpPr>
            <a:spLocks noGrp="1"/>
          </p:cNvSpPr>
          <p:nvPr>
            <p:ph idx="1"/>
          </p:nvPr>
        </p:nvSpPr>
        <p:spPr>
          <a:xfrm>
            <a:off x="468313" y="2332038"/>
            <a:ext cx="3970337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lnSpc>
                <a:spcPct val="135000"/>
              </a:lnSpc>
            </a:pP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它依傍一株</a:t>
            </a:r>
            <a:r>
              <a:rPr lang="zh-CN" altLang="en-US" sz="2400" b="1">
                <a:solidFill>
                  <a:srgbClr val="FF0000"/>
                </a:solidFill>
                <a:latin typeface="Arial Black" pitchFamily="34" charset="0"/>
                <a:ea typeface="楷体_GB2312" pitchFamily="49" charset="-122"/>
              </a:rPr>
              <a:t>枯槐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爬得很高，但花朵从来都</a:t>
            </a:r>
            <a:r>
              <a:rPr lang="zh-CN" altLang="en-US" sz="2400" b="1">
                <a:solidFill>
                  <a:srgbClr val="FF0000"/>
                </a:solidFill>
                <a:latin typeface="Arial Black" pitchFamily="34" charset="0"/>
                <a:ea typeface="楷体_GB2312" pitchFamily="49" charset="-122"/>
              </a:rPr>
              <a:t>稀落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，东一</a:t>
            </a:r>
            <a:r>
              <a:rPr lang="zh-CN" altLang="en-US" sz="2400" b="1">
                <a:solidFill>
                  <a:srgbClr val="FF0000"/>
                </a:solidFill>
                <a:latin typeface="Arial Black" pitchFamily="34" charset="0"/>
                <a:ea typeface="楷体_GB2312" pitchFamily="49" charset="-122"/>
              </a:rPr>
              <a:t>穗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西一</a:t>
            </a:r>
            <a:r>
              <a:rPr lang="zh-CN" altLang="en-US" sz="2400" b="1">
                <a:solidFill>
                  <a:srgbClr val="FF0000"/>
                </a:solidFill>
                <a:latin typeface="Arial Black" pitchFamily="34" charset="0"/>
                <a:ea typeface="楷体_GB2312" pitchFamily="49" charset="-122"/>
              </a:rPr>
              <a:t>串伶仃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地挂在树梢，好像在试探什么。后来索性连那</a:t>
            </a:r>
            <a:r>
              <a:rPr lang="zh-CN" altLang="en-US" sz="2400" b="1">
                <a:solidFill>
                  <a:srgbClr val="FF0000"/>
                </a:solidFill>
                <a:latin typeface="Arial Black" pitchFamily="34" charset="0"/>
                <a:ea typeface="楷体_GB2312" pitchFamily="49" charset="-122"/>
              </a:rPr>
              <a:t>稀零的花串</a:t>
            </a:r>
            <a:r>
              <a:rPr lang="zh-CN" altLang="en-US" sz="2400" b="1">
                <a:latin typeface="Arial Black" pitchFamily="34" charset="0"/>
                <a:ea typeface="楷体_GB2312" pitchFamily="49" charset="-122"/>
              </a:rPr>
              <a:t>也没有了。园中别的紫藤花架也都拆掉，改种了果树。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48"/>
          <p:cNvSpPr>
            <a:spLocks noGrp="1"/>
          </p:cNvSpPr>
          <p:nvPr>
            <p:ph type="subTitle" idx="1"/>
          </p:nvPr>
        </p:nvSpPr>
        <p:spPr>
          <a:xfrm>
            <a:off x="3059113" y="1341438"/>
            <a:ext cx="6084887" cy="5373687"/>
          </a:xfrm>
          <a:prstGeom prst="rect">
            <a:avLst/>
          </a:prstGeom>
          <a:solidFill>
            <a:schemeClr val="bg1"/>
          </a:solidFill>
          <a:ln w="38100">
            <a:solidFill>
              <a:srgbClr val="CC00CC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ctr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ctr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ctr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ctr" defTabSz="9144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l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CC0099"/>
                </a:solidFill>
                <a:ea typeface="华文行楷" pitchFamily="2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ea typeface="华文行楷" pitchFamily="2" charset="-122"/>
              </a:rPr>
              <a:t>对比手法。</a:t>
            </a:r>
            <a:r>
              <a:rPr lang="zh-CN" altLang="en-US" sz="2800" b="1">
                <a:solidFill>
                  <a:srgbClr val="3333FF"/>
                </a:solidFill>
                <a:ea typeface="华文中宋" pitchFamily="2" charset="-122"/>
              </a:rPr>
              <a:t>用十多年前紫藤萝花的不幸遭遇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突出了现在花的生气盎然</a:t>
            </a:r>
            <a:r>
              <a:rPr lang="zh-CN" altLang="en-US" sz="2800" b="1">
                <a:solidFill>
                  <a:srgbClr val="3333FF"/>
                </a:solidFill>
                <a:ea typeface="华文中宋" pitchFamily="2" charset="-122"/>
              </a:rPr>
              <a:t>。十多年前花的不幸遭遇，联系到个人和家庭的种种机遇，说明</a:t>
            </a:r>
            <a:r>
              <a:rPr lang="zh-CN" altLang="en-US" sz="2800" b="1" u="sng">
                <a:solidFill>
                  <a:srgbClr val="FF0000"/>
                </a:solidFill>
                <a:ea typeface="华文中宋" pitchFamily="2" charset="-122"/>
              </a:rPr>
              <a:t>花和人都会遇到各种各样的不幸</a:t>
            </a:r>
            <a:r>
              <a:rPr lang="zh-CN" altLang="en-US" sz="2800" b="1">
                <a:solidFill>
                  <a:srgbClr val="3333FF"/>
                </a:solidFill>
                <a:ea typeface="华文中宋" pitchFamily="2" charset="-122"/>
              </a:rPr>
              <a:t>。紫藤萝的命运，从花儿稀落到毁掉，再到如今繁花似锦，正是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几十年来整个国家命运的写照和象征</a:t>
            </a:r>
            <a:r>
              <a:rPr lang="zh-CN" altLang="en-US" sz="2800" b="1">
                <a:solidFill>
                  <a:srgbClr val="3333FF"/>
                </a:solidFill>
                <a:ea typeface="华文中宋" pitchFamily="2" charset="-122"/>
              </a:rPr>
              <a:t>。这也为引出作者的深入思考作了铺垫。</a:t>
            </a:r>
          </a:p>
        </p:txBody>
      </p:sp>
      <p:pic>
        <p:nvPicPr>
          <p:cNvPr id="35842" name="Picture 252" descr="紫藤萝瀑布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412875"/>
            <a:ext cx="2160587" cy="5300663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3"/>
          <p:cNvSpPr/>
          <p:nvPr/>
        </p:nvSpPr>
        <p:spPr>
          <a:xfrm>
            <a:off x="684213" y="1268413"/>
            <a:ext cx="7138987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Arial" pitchFamily="34" charset="0"/>
              </a:rPr>
              <a:t>1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、找出文中的“我”的情感有何变化的词语？</a:t>
            </a:r>
          </a:p>
        </p:txBody>
      </p:sp>
      <p:sp>
        <p:nvSpPr>
          <p:cNvPr id="36866" name="Text Box 4"/>
          <p:cNvSpPr/>
          <p:nvPr/>
        </p:nvSpPr>
        <p:spPr>
          <a:xfrm>
            <a:off x="827088" y="1844675"/>
            <a:ext cx="792162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 b="1">
                <a:latin typeface="Arial" pitchFamily="34" charset="0"/>
              </a:rPr>
              <a:t>       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原先，</a:t>
            </a:r>
            <a:r>
              <a:rPr lang="zh-CN" altLang="en-US" sz="2800" b="1">
                <a:solidFill>
                  <a:srgbClr val="3412FE"/>
                </a:solidFill>
                <a:latin typeface="Arial" pitchFamily="34" charset="0"/>
                <a:ea typeface="宋体" pitchFamily="2" charset="-122"/>
              </a:rPr>
              <a:t>疑惑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和</a:t>
            </a:r>
            <a:r>
              <a:rPr lang="zh-CN" altLang="en-US" sz="2800" b="1">
                <a:solidFill>
                  <a:srgbClr val="3412FE"/>
                </a:solidFill>
                <a:latin typeface="Arial" pitchFamily="34" charset="0"/>
                <a:ea typeface="宋体" pitchFamily="2" charset="-122"/>
              </a:rPr>
              <a:t>痛楚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“一直压在我心上”，在繁花盛开的藤萝浅紫色的光辉和浅紫色的芳香中“我”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宁静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了，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喜悦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了。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36867" name="Text Box 5"/>
          <p:cNvSpPr/>
          <p:nvPr/>
        </p:nvSpPr>
        <p:spPr>
          <a:xfrm>
            <a:off x="755650" y="3284538"/>
            <a:ext cx="64976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、“我”为何会“</a:t>
            </a:r>
            <a:r>
              <a:rPr lang="zh-CN" altLang="en-US" sz="2800" b="1">
                <a:solidFill>
                  <a:srgbClr val="3412FE"/>
                </a:solidFill>
                <a:latin typeface="华文中宋" pitchFamily="2" charset="-122"/>
                <a:ea typeface="华文中宋" pitchFamily="2" charset="-122"/>
              </a:rPr>
              <a:t>疑惑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”和“</a:t>
            </a:r>
            <a:r>
              <a:rPr lang="zh-CN" altLang="en-US" sz="2800" b="1">
                <a:solidFill>
                  <a:srgbClr val="3412FE"/>
                </a:solidFill>
                <a:latin typeface="华文中宋" pitchFamily="2" charset="-122"/>
                <a:ea typeface="华文中宋" pitchFamily="2" charset="-122"/>
              </a:rPr>
              <a:t>痛楚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”？</a:t>
            </a:r>
          </a:p>
        </p:txBody>
      </p:sp>
      <p:sp>
        <p:nvSpPr>
          <p:cNvPr id="36868" name="Text Box 6"/>
          <p:cNvSpPr/>
          <p:nvPr/>
        </p:nvSpPr>
        <p:spPr>
          <a:xfrm>
            <a:off x="684213" y="3860800"/>
            <a:ext cx="8135937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400">
                <a:latin typeface="华文中宋" pitchFamily="2" charset="-122"/>
                <a:ea typeface="华文中宋" pitchFamily="2" charset="-122"/>
              </a:rPr>
              <a:t>    </a:t>
            </a:r>
            <a:endParaRPr lang="zh-CN" altLang="en-US" sz="24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6869" name="Text Box 7">
            <a:hlinkClick r:id="rId2" action="ppaction://hlinksldjump"/>
          </p:cNvPr>
          <p:cNvSpPr/>
          <p:nvPr/>
        </p:nvSpPr>
        <p:spPr>
          <a:xfrm>
            <a:off x="1619250" y="4292600"/>
            <a:ext cx="34512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800">
                <a:solidFill>
                  <a:srgbClr val="FF3300"/>
                </a:solidFill>
                <a:latin typeface="Arial" pitchFamily="34" charset="0"/>
                <a:ea typeface="华文中宋" pitchFamily="2" charset="-122"/>
                <a:hlinkClick r:id="rId2" action="ppaction://hlinksldjump"/>
              </a:rPr>
              <a:t>关于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hlinkClick r:id="rId2" action="ppaction://hlinksldjump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华文中宋" pitchFamily="2" charset="-122"/>
                <a:hlinkClick r:id="rId2" action="ppaction://hlinksldjump"/>
              </a:rPr>
              <a:t>生死、疾病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hlinkClick r:id="rId2" action="ppaction://hlinksldjump"/>
              </a:rPr>
              <a:t>”</a:t>
            </a:r>
            <a:r>
              <a:rPr lang="zh-CN" altLang="en-US">
                <a:latin typeface="Arial" pitchFamily="34" charset="0"/>
                <a:ea typeface="宋体" pitchFamily="2" charset="-122"/>
                <a:hlinkClick r:id="rId2" action="ppaction://hlinksldjump"/>
              </a:rPr>
              <a:t> 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68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6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  <p:bldP spid="36867" grpId="0"/>
      <p:bldP spid="36868" grpId="0"/>
      <p:bldP spid="368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/>
          <p:nvPr/>
        </p:nvSpPr>
        <p:spPr>
          <a:xfrm>
            <a:off x="2631059" y="750569"/>
            <a:ext cx="2967482" cy="923329"/>
          </a:xfrm>
          <a:prstGeom prst="rect">
            <a:avLst/>
          </a:prstGeom>
          <a:noFill/>
        </p:spPr>
        <p:txBody>
          <a:bodyPr spcFirstLastPara="1" wrap="none" numCol="1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写作背景</a:t>
            </a:r>
          </a:p>
        </p:txBody>
      </p:sp>
      <p:sp>
        <p:nvSpPr>
          <p:cNvPr id="37890" name="TextBox 2"/>
          <p:cNvSpPr/>
          <p:nvPr/>
        </p:nvSpPr>
        <p:spPr>
          <a:xfrm>
            <a:off x="304800" y="1878013"/>
            <a:ext cx="8404225" cy="3448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>
              <a:lnSpc>
                <a:spcPct val="120000"/>
              </a:lnSpc>
            </a:pPr>
            <a:r>
              <a:rPr lang="zh-CN" altLang="en-US" sz="2600" b="1">
                <a:latin typeface="宋体" pitchFamily="2" charset="-122"/>
                <a:ea typeface="宋体" pitchFamily="2" charset="-122"/>
              </a:rPr>
              <a:t>    宗璞一家，在“文化大革命”中深受迫害，就连家门外的紫藤萝花，也随之遭难。 “焦虑和悲痛”“一直压在”作者的心头。这篇文章写于</a:t>
            </a:r>
            <a:r>
              <a:rPr lang="en-US" altLang="zh-CN" sz="2600" b="1">
                <a:latin typeface="宋体" pitchFamily="2" charset="-122"/>
              </a:rPr>
              <a:t>1982</a:t>
            </a:r>
            <a:r>
              <a:rPr lang="zh-CN" altLang="en-US" sz="2600" b="1">
                <a:latin typeface="宋体" pitchFamily="2" charset="-122"/>
                <a:ea typeface="宋体" pitchFamily="2" charset="-122"/>
              </a:rPr>
              <a:t>年</a:t>
            </a:r>
            <a:r>
              <a:rPr lang="en-US" altLang="zh-CN" sz="2600" b="1">
                <a:latin typeface="宋体" pitchFamily="2" charset="-122"/>
              </a:rPr>
              <a:t>5</a:t>
            </a:r>
            <a:r>
              <a:rPr lang="zh-CN" altLang="en-US" sz="2600" b="1">
                <a:latin typeface="宋体" pitchFamily="2" charset="-122"/>
                <a:ea typeface="宋体" pitchFamily="2" charset="-122"/>
              </a:rPr>
              <a:t>月，当时作者的小弟身患绝症（</a:t>
            </a:r>
            <a:r>
              <a:rPr lang="en-US" altLang="zh-CN" sz="2600" b="1">
                <a:latin typeface="宋体" pitchFamily="2" charset="-122"/>
              </a:rPr>
              <a:t>1982</a:t>
            </a:r>
            <a:r>
              <a:rPr lang="zh-CN" altLang="en-US" sz="2600" b="1">
                <a:latin typeface="宋体" pitchFamily="2" charset="-122"/>
                <a:ea typeface="宋体" pitchFamily="2" charset="-122"/>
              </a:rPr>
              <a:t>年</a:t>
            </a:r>
            <a:r>
              <a:rPr lang="en-US" altLang="zh-CN" sz="2600" b="1">
                <a:latin typeface="宋体" pitchFamily="2" charset="-122"/>
              </a:rPr>
              <a:t>10</a:t>
            </a:r>
            <a:r>
              <a:rPr lang="zh-CN" altLang="en-US" sz="2600" b="1">
                <a:latin typeface="宋体" pitchFamily="2" charset="-122"/>
                <a:ea typeface="宋体" pitchFamily="2" charset="-122"/>
              </a:rPr>
              <a:t>月病逝），作者非常悲痛，此时，作者徘徊于庭院中，见一树盛开的紫藤萝花，暏物释怀，由花儿自衰到盛感悟到生的美好和生命的永恒，于是写成此文。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紫藤花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8914" name="Text Box 3"/>
          <p:cNvSpPr/>
          <p:nvPr/>
        </p:nvSpPr>
        <p:spPr>
          <a:xfrm>
            <a:off x="422275" y="606425"/>
            <a:ext cx="8001000" cy="5878513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小弟是作者最钟爱的弟弟，也是老父亲最器重的儿子。这位五十年代毕业于清华大学航空系的飞机强度总工程师，毕业之后三十余年在外奔波，积劳成疾。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那一段焦急的悲痛的日子，我不忍写，也不能写。每一念及，便泪下如绠，纸上一片模糊。这一天本在意料之中，可是我怎能相信这是事实呢？他躺在那里，但他已经不是他了，已经不是我那正当盛年的弟弟，他再不会回答我们的呼唤，再不会劝阻我们的哭泣。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  <a:ea typeface="楷体_GB2312" pitchFamily="49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（</a:t>
            </a: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哭小弟</a:t>
            </a: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r="4230"/>
          <a:stretch>
            <a:fillRect/>
          </a:stretch>
        </p:blipFill>
        <p:spPr>
          <a:xfrm>
            <a:off x="0" y="857250"/>
            <a:ext cx="2416175" cy="33194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9938" name="TextBox 1"/>
          <p:cNvSpPr txBox="1"/>
          <p:nvPr/>
        </p:nvSpPr>
        <p:spPr bwMode="auto">
          <a:xfrm>
            <a:off x="2416175" y="1762125"/>
            <a:ext cx="6445250" cy="3451225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457200" marR="0" lvl="0" indent="-457200" defTabSz="914400">
              <a:lnSpc>
                <a:spcPct val="130000"/>
              </a:lnSpc>
              <a:buClr>
                <a:srgbClr val="FF00FF"/>
              </a:buClr>
              <a:buFont typeface="Wingdings" pitchFamily="2" charset="2"/>
              <a:buChar char="u"/>
            </a:pPr>
            <a:r>
              <a:rPr lang="zh-CN" altLang="en-US" sz="3200" b="1" spc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对比手法</a:t>
            </a:r>
            <a:r>
              <a:rPr lang="zh-CN" altLang="en-US" sz="2600" b="1" spc="0">
                <a:latin typeface="宋体" pitchFamily="2" charset="-122"/>
                <a:ea typeface="宋体" pitchFamily="2" charset="-122"/>
              </a:rPr>
              <a:t>，十多年前紫藤萝花的衰颓稀落与现在流光溢彩的繁盛形成对比。</a:t>
            </a:r>
            <a:endParaRPr lang="en-US" altLang="zh-CN" sz="2600" b="1">
              <a:latin typeface="宋体" pitchFamily="2" charset="-122"/>
            </a:endParaRPr>
          </a:p>
          <a:p>
            <a:pPr marL="457200" marR="0" lvl="0" indent="-457200" defTabSz="914400">
              <a:lnSpc>
                <a:spcPct val="130000"/>
              </a:lnSpc>
              <a:buClr>
                <a:srgbClr val="FF00FF"/>
              </a:buClr>
              <a:buFont typeface="Wingdings" pitchFamily="2" charset="2"/>
              <a:buChar char="u"/>
            </a:pPr>
            <a:r>
              <a:rPr lang="zh-CN" altLang="en-US" sz="3200" b="1" spc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象征手法</a:t>
            </a:r>
            <a:r>
              <a:rPr lang="zh-CN" altLang="en-US" sz="2600" b="1" spc="0">
                <a:latin typeface="宋体" pitchFamily="2" charset="-122"/>
                <a:ea typeface="宋体" pitchFamily="2" charset="-122"/>
              </a:rPr>
              <a:t>，写花的遭遇，实际上是运用象征手法写人，暗示了作者家人遭遇的不幸，表现了</a:t>
            </a:r>
            <a:r>
              <a:rPr lang="zh-CN" altLang="en-US" sz="2600" b="1">
                <a:latin typeface="宋体" pitchFamily="2" charset="-122"/>
                <a:ea typeface="宋体" pitchFamily="2" charset="-122"/>
              </a:rPr>
              <a:t>“十年动乱”期间国家和家庭所受的苦难。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紫藤4"/>
          <p:cNvPicPr>
            <a:picLocks noChangeAspect="1"/>
          </p:cNvPicPr>
          <p:nvPr/>
        </p:nvPicPr>
        <p:blipFill>
          <a:blip r:embed="rId2"/>
          <a:srcRect l="14482" t="8862" r="18482" b="12158"/>
          <a:stretch>
            <a:fillRect/>
          </a:stretch>
        </p:blipFill>
        <p:spPr>
          <a:xfrm>
            <a:off x="684213" y="1557338"/>
            <a:ext cx="3816350" cy="5040312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</p:pic>
      <p:sp>
        <p:nvSpPr>
          <p:cNvPr id="40962" name="Text Box 3"/>
          <p:cNvSpPr/>
          <p:nvPr/>
        </p:nvSpPr>
        <p:spPr>
          <a:xfrm>
            <a:off x="4716463" y="2349500"/>
            <a:ext cx="2895600" cy="3476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600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思考</a:t>
            </a:r>
            <a:r>
              <a:rPr lang="zh-CN" altLang="en-US" sz="6000">
                <a:solidFill>
                  <a:srgbClr val="FF3300"/>
                </a:solidFill>
                <a:latin typeface="Arial" pitchFamily="34" charset="0"/>
                <a:ea typeface="隶书" pitchFamily="49" charset="-122"/>
              </a:rPr>
              <a:t>：               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面对藤萝，作者感悟到什么人生哲理？</a:t>
            </a:r>
          </a:p>
        </p:txBody>
      </p:sp>
      <p:sp>
        <p:nvSpPr>
          <p:cNvPr id="40963" name="Text Box 4"/>
          <p:cNvSpPr/>
          <p:nvPr/>
        </p:nvSpPr>
        <p:spPr>
          <a:xfrm>
            <a:off x="4211638" y="1341438"/>
            <a:ext cx="41052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>
              <a:spcBef>
                <a:spcPct val="50000"/>
              </a:spcBef>
            </a:pPr>
            <a:r>
              <a:rPr lang="zh-CN" altLang="en-US" sz="4400" b="1">
                <a:solidFill>
                  <a:srgbClr val="3412FE"/>
                </a:solidFill>
                <a:latin typeface="黑体" pitchFamily="2" charset="-122"/>
                <a:ea typeface="黑体" pitchFamily="2" charset="-122"/>
              </a:rPr>
              <a:t>美在卒章显志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 fill="hold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 fill="hold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7" dur="8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紫藤2"/>
          <p:cNvPicPr>
            <a:picLocks noChangeAspect="1"/>
          </p:cNvPicPr>
          <p:nvPr/>
        </p:nvPicPr>
        <p:blipFill>
          <a:blip r:embed="rId2"/>
          <a:srcRect b="11157"/>
          <a:stretch>
            <a:fillRect/>
          </a:stretch>
        </p:blipFill>
        <p:spPr>
          <a:xfrm>
            <a:off x="4716463" y="1555750"/>
            <a:ext cx="3455987" cy="3960813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</a:ln>
        </p:spPr>
      </p:pic>
      <p:sp>
        <p:nvSpPr>
          <p:cNvPr id="41986" name="Rectangle 7"/>
          <p:cNvSpPr/>
          <p:nvPr/>
        </p:nvSpPr>
        <p:spPr>
          <a:xfrm>
            <a:off x="923925" y="1628775"/>
            <a:ext cx="3503613" cy="3168650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3333FF"/>
                </a:solidFill>
                <a:latin typeface="Arial" pitchFamily="34" charset="0"/>
                <a:ea typeface="方正少儿简体" pitchFamily="65" charset="-122"/>
              </a:rPr>
              <a:t>   </a:t>
            </a:r>
            <a:r>
              <a:rPr lang="zh-CN" altLang="en-US" sz="4000" b="1">
                <a:solidFill>
                  <a:srgbClr val="3333FF"/>
                </a:solidFill>
                <a:latin typeface="Arial" pitchFamily="34" charset="0"/>
                <a:ea typeface="方正少儿简体" pitchFamily="65" charset="-122"/>
              </a:rPr>
              <a:t>花和人都会遇到各种各样的不幸，但是生命的长河是无止境的。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 fill="hold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2" dur="8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121137263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8638"/>
            <a:ext cx="9144000" cy="37893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10" name="Rectangle 3"/>
          <p:cNvSpPr>
            <a:spLocks noGrp="1"/>
          </p:cNvSpPr>
          <p:nvPr>
            <p:ph idx="1"/>
          </p:nvPr>
        </p:nvSpPr>
        <p:spPr>
          <a:xfrm>
            <a:off x="395288" y="1341438"/>
            <a:ext cx="8280400" cy="525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en-US" altLang="zh-CN"/>
              <a:t>       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花和人都会遇到各种各样的不幸，但是生命的长河是无止境的。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我抚摸了一下那小小的紫色的花舱，那里满装生命的酒酿，它张满了帆，在这闪光的花的河流上航行。</a:t>
            </a:r>
            <a:r>
              <a:rPr lang="zh-CN" altLang="en-US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它是万花中的一朵，也正是一朵一朵花，组成了万花灿烂的流动的瀑布。 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1"/>
          <p:cNvSpPr/>
          <p:nvPr/>
        </p:nvSpPr>
        <p:spPr>
          <a:xfrm>
            <a:off x="827088" y="404813"/>
            <a:ext cx="7358062" cy="612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          </a:t>
            </a:r>
            <a:r>
              <a:rPr lang="zh-CN" altLang="en-US" sz="4000" b="1">
                <a:solidFill>
                  <a:srgbClr val="3333CC"/>
                </a:solidFill>
                <a:latin typeface="黑体" pitchFamily="2" charset="-122"/>
                <a:ea typeface="黑体" pitchFamily="2" charset="-122"/>
              </a:rPr>
              <a:t>主  题</a:t>
            </a:r>
            <a:endParaRPr lang="en-US" altLang="zh-CN" sz="4000" b="1">
              <a:solidFill>
                <a:srgbClr val="3333CC"/>
              </a:solidFill>
              <a:latin typeface="黑体" pitchFamily="2" charset="-122"/>
              <a:ea typeface="黑体" pitchFamily="2" charset="-122"/>
            </a:endParaRPr>
          </a:p>
          <a:p>
            <a:pPr marL="0" lvl="0" indent="0"/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本文通过对盛开的“紫藤萝花”的描述以及对过去遭遇的回忆，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赞美了生命的顽强和美好，抒发了作者热爱自然，热爱生命的感情。</a:t>
            </a:r>
            <a:endParaRPr lang="en-US" altLang="zh-CN" sz="32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zh-CN" sz="3200" b="1">
                <a:latin typeface="黑体" pitchFamily="2" charset="-122"/>
                <a:ea typeface="黑体" pitchFamily="2" charset="-122"/>
              </a:rPr>
              <a:t>同时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告诉人们这样一个道理：</a:t>
            </a: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生命的长河是无止境的，一时的不幸，个人的不幸，不足以使人畏惧人生，要对生命的美好保持坚定的信念，扬起生命的风帆，像紫藤萝花一样，以饱满的生命力，投身到伟大的事业中去，让生命更加绚丽多彩。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1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3">
                                            <p:txEl>
                                              <p:charRg st="1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3">
                                            <p:txEl>
                                              <p:charRg st="1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3" descr="http://img3.fengniao.com/forum/attachpics/752/63/30052480_1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zo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250825" y="-114300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45058" name="Text Box 5"/>
          <p:cNvSpPr/>
          <p:nvPr/>
        </p:nvSpPr>
        <p:spPr>
          <a:xfrm>
            <a:off x="827088" y="1125538"/>
            <a:ext cx="782955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文章开头说“我不由得停住了脚步”，结尾说</a:t>
            </a:r>
          </a:p>
          <a:p>
            <a:pPr marL="0" lvl="0" indent="0"/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“我不觉加快了脚步”，各有什么含义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?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其作用</a:t>
            </a:r>
          </a:p>
          <a:p>
            <a:pPr marL="0" lvl="0" indent="0"/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是什么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?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5059" name="Text Box 6"/>
          <p:cNvSpPr/>
          <p:nvPr/>
        </p:nvSpPr>
        <p:spPr>
          <a:xfrm>
            <a:off x="539750" y="2708275"/>
            <a:ext cx="8280400" cy="3582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35000"/>
              </a:lnSpc>
            </a:pPr>
            <a:r>
              <a:rPr lang="en-US" altLang="zh-CN" sz="2400" b="1"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停住了脚步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是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被紫藤萝的繁茂旺盛所吸引。</a:t>
            </a:r>
          </a:p>
          <a:p>
            <a:pPr marL="0" lvl="0" indent="0">
              <a:lnSpc>
                <a:spcPct val="135000"/>
              </a:lnSpc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“加快了脚步”是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被紫藤萝的顽强生命力所感染，精神振奋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pPr marL="0" lvl="0" indent="0">
              <a:lnSpc>
                <a:spcPct val="135000"/>
              </a:lnSpc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前者的作用是</a:t>
            </a:r>
            <a:r>
              <a:rPr lang="zh-CN" altLang="en-US" sz="28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设置悬念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，引起下文，侧面表现紫藤萝花的繁盛美丽。后者的作用是</a:t>
            </a:r>
            <a:r>
              <a:rPr lang="zh-CN" altLang="en-US" sz="28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照应开头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，使文章</a:t>
            </a:r>
            <a:r>
              <a:rPr lang="zh-CN" altLang="en-US" sz="28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结构完整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，并</a:t>
            </a:r>
            <a:r>
              <a:rPr lang="zh-CN" altLang="en-US" sz="28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深化了主题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50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5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ZT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80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6082" name="WordArt 3"/>
          <p:cNvSpPr>
            <a:spLocks noTextEdit="1"/>
          </p:cNvSpPr>
          <p:nvPr/>
        </p:nvSpPr>
        <p:spPr>
          <a:xfrm>
            <a:off x="914400" y="1143000"/>
            <a:ext cx="7620000" cy="3505200"/>
          </a:xfrm>
          <a:solidFill>
            <a:srgbClr val="FF0000"/>
          </a:solidFill>
          <a:ln w="25400">
            <a:solidFill>
              <a:srgbClr val="FFCC00"/>
            </a:solidFill>
            <a:round/>
          </a:ln>
          <a:effectLst>
            <a:outerShdw dist="53882" dir="2700000" algn="ctr">
              <a:srgbClr val="9999FF"/>
            </a:outerShdw>
          </a:effectLst>
        </p:spPr>
        <p:txBody>
          <a:bodyPr wrap="none" fromWordArt="1" anchor="t" anchorCtr="0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sz="3600" b="1" u="sng" kern="10">
                <a:ln w="25400">
                  <a:solidFill>
                    <a:srgbClr val="FFCC00"/>
                  </a:solidFill>
                  <a:round/>
                </a:ln>
                <a:solidFill>
                  <a:srgbClr val="FF0000"/>
                </a:solidFill>
                <a:effectLst>
                  <a:outerShdw dist="53882" dir="2700000" algn="ctr">
                    <a:srgbClr val="9999FF"/>
                  </a:outerShdw>
                </a:effectLst>
                <a:latin typeface="宋体"/>
              </a:rPr>
              <a:t>愿你的生命盛开如花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/>
              <a:t>技法点拨</a:t>
            </a: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428625" y="1785938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/>
            <a:r>
              <a:rPr lang="zh-CN" altLang="en-US" sz="3600" b="1"/>
              <a:t>        作者借用紫藤萝来</a:t>
            </a:r>
            <a:r>
              <a:rPr lang="zh-CN" altLang="en-US" sz="3600" b="1">
                <a:solidFill>
                  <a:srgbClr val="FF0000"/>
                </a:solidFill>
              </a:rPr>
              <a:t>暗示自己的情思</a:t>
            </a:r>
            <a:r>
              <a:rPr lang="zh-CN" altLang="en-US" sz="3600" b="1"/>
              <a:t>，于是紫藤萝就有了</a:t>
            </a:r>
            <a:r>
              <a:rPr lang="zh-CN" altLang="en-US" sz="3600" b="1">
                <a:solidFill>
                  <a:srgbClr val="FF0000"/>
                </a:solidFill>
              </a:rPr>
              <a:t>某种寓意</a:t>
            </a:r>
            <a:r>
              <a:rPr lang="zh-CN" altLang="en-US" sz="3600" b="1"/>
              <a:t>，成为作者</a:t>
            </a:r>
            <a:r>
              <a:rPr lang="zh-CN" altLang="en-US" sz="3600" b="1">
                <a:solidFill>
                  <a:srgbClr val="FF0000"/>
                </a:solidFill>
              </a:rPr>
              <a:t>志趣意愿的寄托</a:t>
            </a:r>
            <a:r>
              <a:rPr lang="zh-CN" altLang="en-US" sz="3600" b="1"/>
              <a:t>。这种表现手法就是“</a:t>
            </a:r>
            <a:r>
              <a:rPr lang="zh-CN" altLang="en-US" sz="3600" b="1">
                <a:solidFill>
                  <a:srgbClr val="FF0000"/>
                </a:solidFill>
              </a:rPr>
              <a:t>托物言志</a:t>
            </a:r>
            <a:r>
              <a:rPr lang="zh-CN" altLang="en-US" sz="3600" b="1"/>
              <a:t>”。</a:t>
            </a:r>
            <a:endParaRPr lang="en-US" altLang="zh-CN" sz="3600" b="1"/>
          </a:p>
          <a:p>
            <a:pPr marL="342900" lvl="0" indent="-342900" eaLnBrk="1" hangingPunct="1">
              <a:buNone/>
            </a:pPr>
            <a:endParaRPr lang="zh-CN" altLang="en-US" sz="3600" b="1"/>
          </a:p>
        </p:txBody>
      </p:sp>
      <p:sp>
        <p:nvSpPr>
          <p:cNvPr id="47107" name="TextBox 3"/>
          <p:cNvSpPr/>
          <p:nvPr/>
        </p:nvSpPr>
        <p:spPr>
          <a:xfrm>
            <a:off x="8035925" y="0"/>
            <a:ext cx="110807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b="1"/>
              <a:t>第一课时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88067" descr="pic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513" y="4221163"/>
            <a:ext cx="2376487" cy="237648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8130" name="图片 88068" descr="1254838202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879725" cy="28797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8131" name="文本框 88069"/>
          <p:cNvSpPr/>
          <p:nvPr/>
        </p:nvSpPr>
        <p:spPr>
          <a:xfrm>
            <a:off x="2339975" y="1504950"/>
            <a:ext cx="502602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/>
            <a:r>
              <a:rPr lang="en-US" altLang="zh-CN" sz="3600">
                <a:latin typeface="隶书" pitchFamily="49" charset="-122"/>
              </a:rPr>
              <a:t>   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本文虽以“紫藤萝瀑布”为题，但全文不仅是描写紫藤萝。作者面对盛开的藤萝，深受启迪，感悟出深刻的人生哲理。这种手法称之为“</a:t>
            </a: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借景抒情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”。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/>
              <a:t>温故知新</a:t>
            </a: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xfrm>
            <a:off x="285750" y="1571625"/>
            <a:ext cx="8472488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rPr lang="zh-CN" altLang="en-US" b="1"/>
              <a:t>       </a:t>
            </a:r>
            <a:r>
              <a:rPr lang="zh-CN" altLang="en-US" sz="3600" b="1"/>
              <a:t>你曾经学习过或者阅读过哪篇文章也运用过“</a:t>
            </a:r>
            <a:r>
              <a:rPr lang="zh-CN" altLang="en-US" sz="3600" b="1">
                <a:solidFill>
                  <a:srgbClr val="FF0000"/>
                </a:solidFill>
              </a:rPr>
              <a:t>托物言志</a:t>
            </a:r>
            <a:r>
              <a:rPr lang="zh-CN" altLang="en-US" sz="3600" b="1"/>
              <a:t>”的表现手法？</a:t>
            </a:r>
            <a:endParaRPr lang="en-US" altLang="zh-CN" sz="3600" b="1"/>
          </a:p>
          <a:p>
            <a:pPr marL="342900" lvl="0" indent="-342900"/>
            <a:endParaRPr lang="en-US" altLang="zh-CN" b="1"/>
          </a:p>
          <a:p>
            <a:pPr marL="342900" lvl="0" indent="-342900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你可以这样回答：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lvl="0" indent="-342900">
              <a:buNone/>
            </a:pPr>
            <a:r>
              <a:rPr lang="zh-CN" altLang="en-US" b="1"/>
              <a:t>        </a:t>
            </a:r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我曾经阅读过</a:t>
            </a:r>
            <a:r>
              <a:rPr lang="zh-CN" altLang="en-US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这篇文章，作者借</a:t>
            </a:r>
            <a:r>
              <a:rPr lang="zh-CN" altLang="en-US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来表达自己</a:t>
            </a:r>
            <a:r>
              <a:rPr lang="zh-CN" altLang="en-US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的思想志趣。</a:t>
            </a:r>
            <a:endParaRPr lang="en-US" altLang="zh-CN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342900" lvl="0" indent="-342900"/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://pic18.nipic.com/20111128/8935955_113008245130_2.jpg"/>
          <p:cNvPicPr>
            <a:picLocks noChangeAspect="1"/>
          </p:cNvPicPr>
          <p:nvPr/>
        </p:nvPicPr>
        <p:blipFill>
          <a:blip r:embed="rId2"/>
          <a:srcRect b="9531"/>
          <a:stretch>
            <a:fillRect/>
          </a:stretch>
        </p:blipFill>
        <p:spPr>
          <a:xfrm>
            <a:off x="0" y="836613"/>
            <a:ext cx="9144000" cy="51641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0178" name="Text Box 3"/>
          <p:cNvSpPr/>
          <p:nvPr/>
        </p:nvSpPr>
        <p:spPr>
          <a:xfrm>
            <a:off x="384175" y="955675"/>
            <a:ext cx="1536700" cy="365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zh-CN" sz="4400">
                <a:solidFill>
                  <a:srgbClr val="FF3399"/>
                </a:solidFill>
                <a:latin typeface="Times New Roman" pitchFamily="18" charset="0"/>
                <a:ea typeface="隶书" pitchFamily="49" charset="-122"/>
              </a:rPr>
              <a:t>出淤泥而不染</a:t>
            </a:r>
          </a:p>
          <a:p>
            <a:pPr marL="0" lvl="0" indent="0"/>
            <a:r>
              <a:rPr lang="zh-CN" altLang="zh-CN" sz="4400">
                <a:solidFill>
                  <a:srgbClr val="FF3399"/>
                </a:solidFill>
                <a:latin typeface="Times New Roman" pitchFamily="18" charset="0"/>
                <a:ea typeface="隶书" pitchFamily="49" charset="-122"/>
              </a:rPr>
              <a:t>濯清涟而不妖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://5.26923.com/download/pic/000/320/23844c29f1ff41c7e717e2e8beb59cc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02" name="TextBox 1"/>
          <p:cNvSpPr/>
          <p:nvPr/>
        </p:nvSpPr>
        <p:spPr>
          <a:xfrm>
            <a:off x="282575" y="1027113"/>
            <a:ext cx="4806950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4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不要人夸颜色好，只留清气满乾坤。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fill="hold" tmFilter="0,0; .5, 1; 1, 1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http://pic.birdnet.cn/forum/201311/05/185754yxjnjefe6rfa440h.jpg"/>
          <p:cNvPicPr>
            <a:picLocks noChangeAspect="1"/>
          </p:cNvPicPr>
          <p:nvPr/>
        </p:nvPicPr>
        <p:blipFill>
          <a:blip r:embed="rId2"/>
          <a:srcRect b="3210"/>
          <a:stretch>
            <a:fillRect/>
          </a:stretch>
        </p:blipFill>
        <p:spPr>
          <a:xfrm>
            <a:off x="0" y="836613"/>
            <a:ext cx="9326563" cy="51641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2226" name="TextBox 1"/>
          <p:cNvSpPr/>
          <p:nvPr/>
        </p:nvSpPr>
        <p:spPr>
          <a:xfrm>
            <a:off x="877888" y="1150938"/>
            <a:ext cx="7527925" cy="644525"/>
          </a:xfrm>
          <a:prstGeom prst="rect">
            <a:avLst/>
          </a:prstGeom>
          <a:solidFill>
            <a:schemeClr val="bg1">
              <a:alpha val="49019"/>
            </a:schemeClr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66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宁可枝头抱香死，何曾吹落北风中。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/>
              <a:t>我手写我心</a:t>
            </a:r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rPr lang="zh-CN" altLang="en-US" sz="3600" b="1"/>
              <a:t>请试选取某个事物，写一段托物言志的话。</a:t>
            </a:r>
            <a:endParaRPr lang="en-US" altLang="zh-CN" sz="3600" b="1"/>
          </a:p>
          <a:p>
            <a:pPr marL="342900" lvl="0" indent="-342900">
              <a:buNone/>
            </a:pPr>
            <a:endParaRPr lang="en-US" altLang="zh-CN" b="1"/>
          </a:p>
          <a:p>
            <a:pPr marL="342900" lvl="0" indent="-342900"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你可以这样书写：</a:t>
            </a:r>
            <a:endParaRPr lang="en-US" altLang="zh-CN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lvl="0" indent="-342900">
              <a:buNone/>
            </a:pPr>
            <a:r>
              <a:rPr lang="en-US" altLang="zh-CN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我喜欢</a:t>
            </a:r>
            <a:r>
              <a:rPr lang="zh-CN" altLang="en-US" b="1" u="sng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，它具有</a:t>
            </a:r>
            <a:r>
              <a:rPr lang="zh-CN" altLang="en-US" b="1" u="sng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</a:t>
            </a:r>
            <a:r>
              <a:rPr lang="zh-CN" altLang="en-US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的特点，我最欣赏它</a:t>
            </a:r>
            <a:r>
              <a:rPr lang="zh-CN" altLang="en-US" b="1" u="sng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的品质。</a:t>
            </a:r>
            <a:endParaRPr lang="zh-CN" altLang="en-US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lvl="0" indent="-34290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 fill="hold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ziteng"/>
          <p:cNvPicPr>
            <a:picLocks noChangeAspect="1"/>
          </p:cNvPicPr>
          <p:nvPr/>
        </p:nvPicPr>
        <p:blipFill>
          <a:blip r:embed="rId2">
            <a:grayscl/>
            <a:lum bright="70000" contrast="-70000"/>
          </a:blip>
          <a:stretch>
            <a:fillRect/>
          </a:stretch>
        </p:blipFill>
        <p:spPr>
          <a:xfrm>
            <a:off x="0" y="0"/>
            <a:ext cx="10620375" cy="79660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18" name="Rectangle 3"/>
          <p:cNvSpPr/>
          <p:nvPr/>
        </p:nvSpPr>
        <p:spPr>
          <a:xfrm>
            <a:off x="0" y="0"/>
            <a:ext cx="6443663" cy="648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作者简介</a:t>
            </a:r>
            <a:endParaRPr lang="zh-CN" altLang="en-US" sz="440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marL="0" lvl="0" indent="0">
              <a:lnSpc>
                <a:spcPts val="4462"/>
              </a:lnSpc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宗璞，当代女作家，原名冯钟璞</a:t>
            </a:r>
            <a:r>
              <a:rPr lang="zh-CN" altLang="en-US" sz="2800" b="1">
                <a:latin typeface="Times New Roman" pitchFamily="18" charset="0"/>
              </a:rPr>
              <a:t>。著名哲学家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冯友兰</a:t>
            </a:r>
            <a:r>
              <a:rPr lang="zh-CN" altLang="en-US" sz="2800" b="1">
                <a:latin typeface="Times New Roman" pitchFamily="18" charset="0"/>
              </a:rPr>
              <a:t>之女，自幼生长于清华园，吸取了中国传统文化与西方文化之精粹，学养深厚，气韵独特。她的小说语言明丽而含蓄，流畅而有余韵。她的散文情深意长，隽永如水。</a:t>
            </a:r>
          </a:p>
          <a:p>
            <a:pPr marL="0" lvl="0" indent="0">
              <a:lnSpc>
                <a:spcPts val="4462"/>
              </a:lnSpc>
            </a:pPr>
            <a:r>
              <a:rPr lang="zh-CN" altLang="en-US" sz="2800" b="1">
                <a:latin typeface="Times New Roman" pitchFamily="18" charset="0"/>
              </a:rPr>
              <a:t>主要作品</a:t>
            </a:r>
            <a:r>
              <a:rPr lang="en-US" altLang="zh-CN" sz="2800" b="1">
                <a:latin typeface="Times New Roman" pitchFamily="18" charset="0"/>
              </a:rPr>
              <a:t>:</a:t>
            </a:r>
            <a:r>
              <a:rPr lang="zh-CN" altLang="en-US" sz="2800" b="1">
                <a:latin typeface="Times New Roman" pitchFamily="18" charset="0"/>
              </a:rPr>
              <a:t>中短篇小说</a:t>
            </a:r>
            <a:r>
              <a:rPr lang="en-US" altLang="zh-CN" sz="2800" b="1">
                <a:latin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</a:rPr>
              <a:t>知音</a:t>
            </a:r>
            <a:r>
              <a:rPr lang="en-US" altLang="zh-CN" sz="2800" b="1">
                <a:latin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>
                <a:latin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</a:rPr>
              <a:t>弦上的梦</a:t>
            </a:r>
            <a:r>
              <a:rPr lang="en-US" altLang="zh-CN" sz="2800" b="1">
                <a:latin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>
                <a:latin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</a:rPr>
              <a:t>红豆</a:t>
            </a:r>
            <a:r>
              <a:rPr lang="en-US" altLang="zh-CN" sz="2800" b="1">
                <a:latin typeface="Times New Roman" pitchFamily="18" charset="0"/>
              </a:rPr>
              <a:t>》 </a:t>
            </a:r>
            <a:r>
              <a:rPr lang="zh-CN" altLang="en-US" sz="2800" b="1">
                <a:latin typeface="Times New Roman" pitchFamily="18" charset="0"/>
              </a:rPr>
              <a:t>，散文集</a:t>
            </a:r>
            <a:r>
              <a:rPr lang="en-US" altLang="zh-CN" sz="2800" b="1">
                <a:latin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</a:rPr>
              <a:t>丁香结</a:t>
            </a:r>
            <a:r>
              <a:rPr lang="en-US" altLang="zh-CN" sz="2800" b="1">
                <a:latin typeface="Times New Roman" pitchFamily="18" charset="0"/>
              </a:rPr>
              <a:t>》 </a:t>
            </a:r>
            <a:r>
              <a:rPr lang="zh-CN" altLang="en-US" sz="2800" b="1">
                <a:latin typeface="Times New Roman" pitchFamily="18" charset="0"/>
              </a:rPr>
              <a:t>。</a:t>
            </a:r>
            <a:r>
              <a:rPr lang="zh-CN" altLang="en-US" sz="2800" b="1"/>
              <a:t>中篇小说</a:t>
            </a:r>
            <a:r>
              <a:rPr lang="en-US" altLang="zh-CN" sz="2800" b="1"/>
              <a:t>《</a:t>
            </a:r>
            <a:r>
              <a:rPr lang="zh-CN" altLang="en-US" sz="2800" b="1"/>
              <a:t>三生石</a:t>
            </a:r>
            <a:r>
              <a:rPr lang="en-US" altLang="zh-CN" sz="2800" b="1"/>
              <a:t>》</a:t>
            </a:r>
            <a:r>
              <a:rPr lang="zh-CN" altLang="en-US" sz="2800" b="1"/>
              <a:t>，获全国优秀中短篇小说奖。</a:t>
            </a:r>
            <a:r>
              <a:rPr lang="zh-CN" altLang="en-US" sz="3200" b="1">
                <a:latin typeface="Times New Roman" pitchFamily="18" charset="0"/>
              </a:rPr>
              <a:t>        </a:t>
            </a:r>
            <a:r>
              <a:rPr lang="zh-CN" altLang="en-US" sz="3200" b="1">
                <a:solidFill>
                  <a:srgbClr val="CC0099"/>
                </a:solidFill>
                <a:latin typeface="Times New Roman" pitchFamily="18" charset="0"/>
              </a:rPr>
              <a:t>  </a:t>
            </a:r>
          </a:p>
        </p:txBody>
      </p:sp>
      <p:pic>
        <p:nvPicPr>
          <p:cNvPr id="9219" name="Picture 4" descr="宗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404813"/>
            <a:ext cx="3384550" cy="43434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/>
          <p:nvPr/>
        </p:nvSpPr>
        <p:spPr>
          <a:xfrm>
            <a:off x="685800" y="457200"/>
            <a:ext cx="67056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自我检测</a:t>
            </a:r>
          </a:p>
        </p:txBody>
      </p:sp>
      <p:sp>
        <p:nvSpPr>
          <p:cNvPr id="10242" name="Text Box 3"/>
          <p:cNvSpPr/>
          <p:nvPr/>
        </p:nvSpPr>
        <p:spPr>
          <a:xfrm>
            <a:off x="685800" y="1371600"/>
            <a:ext cx="8686800" cy="5076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just"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latin typeface="Times New Roman" pitchFamily="18" charset="0"/>
              </a:rPr>
              <a:t>嚷（          ）         穗（  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r>
              <a:rPr lang="zh-CN" altLang="en-US" sz="3200" b="1">
                <a:latin typeface="Times New Roman" pitchFamily="18" charset="0"/>
              </a:rPr>
              <a:t>  ）  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舱（          ）         绽（          ）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凑（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lang="zh-CN" altLang="en-US" sz="3200" b="1">
                <a:latin typeface="Times New Roman" pitchFamily="18" charset="0"/>
              </a:rPr>
              <a:t>  ）         酿（          ）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迸（        ）溅       挑（         ）逗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伫（        ）立      伶仃（               ）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 盘虬（         ）卧龙     忍俊不禁（        ）</a:t>
            </a:r>
          </a:p>
          <a:p>
            <a:pPr marL="0" lvl="0" indent="0" algn="just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仙露琼（          ）浆</a:t>
            </a:r>
          </a:p>
        </p:txBody>
      </p:sp>
      <p:sp>
        <p:nvSpPr>
          <p:cNvPr id="10243" name="Text Box 4"/>
          <p:cNvSpPr/>
          <p:nvPr/>
        </p:nvSpPr>
        <p:spPr>
          <a:xfrm>
            <a:off x="1676400" y="1303338"/>
            <a:ext cx="1143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rǎng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400">
                <a:solidFill>
                  <a:srgbClr val="660066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10244" name="Text Box 5"/>
          <p:cNvSpPr/>
          <p:nvPr/>
        </p:nvSpPr>
        <p:spPr>
          <a:xfrm>
            <a:off x="4975225" y="1303338"/>
            <a:ext cx="838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suì</a:t>
            </a:r>
            <a:r>
              <a:rPr lang="en-US" altLang="zh-CN" sz="2400" b="1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5" name="Text Box 6"/>
          <p:cNvSpPr/>
          <p:nvPr/>
        </p:nvSpPr>
        <p:spPr>
          <a:xfrm>
            <a:off x="1676400" y="2057400"/>
            <a:ext cx="1143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cāng</a:t>
            </a:r>
            <a:r>
              <a:rPr lang="en-US" altLang="zh-CN" sz="2400" b="1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6" name="Text Box 7"/>
          <p:cNvSpPr/>
          <p:nvPr/>
        </p:nvSpPr>
        <p:spPr>
          <a:xfrm>
            <a:off x="4822825" y="2057400"/>
            <a:ext cx="1143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zhàn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7" name="Text Box 8"/>
          <p:cNvSpPr/>
          <p:nvPr/>
        </p:nvSpPr>
        <p:spPr>
          <a:xfrm>
            <a:off x="1676400" y="2776538"/>
            <a:ext cx="1143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còu</a:t>
            </a:r>
            <a:r>
              <a:rPr lang="en-US" altLang="zh-CN" sz="2400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8" name="Text Box 9"/>
          <p:cNvSpPr/>
          <p:nvPr/>
        </p:nvSpPr>
        <p:spPr>
          <a:xfrm>
            <a:off x="4822825" y="2776538"/>
            <a:ext cx="1371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niàng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49" name="Text Box 10"/>
          <p:cNvSpPr/>
          <p:nvPr/>
        </p:nvSpPr>
        <p:spPr>
          <a:xfrm>
            <a:off x="1547813" y="3500438"/>
            <a:ext cx="1219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bèng</a:t>
            </a:r>
            <a:r>
              <a:rPr lang="en-US" altLang="zh-CN" sz="2400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0" name="Text Box 11"/>
          <p:cNvSpPr/>
          <p:nvPr/>
        </p:nvSpPr>
        <p:spPr>
          <a:xfrm>
            <a:off x="4822825" y="3529013"/>
            <a:ext cx="990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tiǎo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1" name="Text Box 12"/>
          <p:cNvSpPr/>
          <p:nvPr/>
        </p:nvSpPr>
        <p:spPr>
          <a:xfrm>
            <a:off x="1676400" y="4265613"/>
            <a:ext cx="1219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zhù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2" name="Text Box 13"/>
          <p:cNvSpPr/>
          <p:nvPr/>
        </p:nvSpPr>
        <p:spPr>
          <a:xfrm>
            <a:off x="5094288" y="4265613"/>
            <a:ext cx="20574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língdīng</a:t>
            </a:r>
            <a:r>
              <a:rPr lang="en-US" altLang="zh-CN" sz="2400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3" name="Text Box 14"/>
          <p:cNvSpPr/>
          <p:nvPr/>
        </p:nvSpPr>
        <p:spPr>
          <a:xfrm>
            <a:off x="2149475" y="5010150"/>
            <a:ext cx="838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qiú</a:t>
            </a:r>
            <a:r>
              <a:rPr lang="en-US" altLang="zh-CN" sz="2400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4" name="Text Box 15"/>
          <p:cNvSpPr/>
          <p:nvPr/>
        </p:nvSpPr>
        <p:spPr>
          <a:xfrm>
            <a:off x="6804025" y="5013325"/>
            <a:ext cx="990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jīn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255" name="文本框 1"/>
          <p:cNvSpPr/>
          <p:nvPr/>
        </p:nvSpPr>
        <p:spPr>
          <a:xfrm>
            <a:off x="2316163" y="5794375"/>
            <a:ext cx="1173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</a:rPr>
              <a:t>qi</a:t>
            </a:r>
            <a:r>
              <a:rPr lang="en-US" altLang="zh-CN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Ó</a:t>
            </a:r>
            <a:r>
              <a:rPr lang="en-US" altLang="zh-CN" sz="28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w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8"/>
            <a:ext cx="9144000" cy="23812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6" name="Text Box 5"/>
          <p:cNvSpPr/>
          <p:nvPr/>
        </p:nvSpPr>
        <p:spPr>
          <a:xfrm>
            <a:off x="1671638" y="568325"/>
            <a:ext cx="6524625" cy="746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ts val="3762"/>
              </a:lnSpc>
            </a:pPr>
            <a:r>
              <a:rPr lang="en-US" altLang="zh-CN" sz="3600" b="1">
                <a:solidFill>
                  <a:srgbClr val="990099"/>
                </a:solidFill>
                <a:latin typeface="Times New Roman" pitchFamily="18" charset="0"/>
              </a:rPr>
              <a:t>     </a:t>
            </a: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仙露琼浆：</a:t>
            </a:r>
            <a:r>
              <a:rPr lang="zh-CN" altLang="en-US" sz="2800" b="1">
                <a:solidFill>
                  <a:srgbClr val="993366"/>
                </a:solidFill>
              </a:rPr>
              <a:t>形容鲜美的饮品。</a:t>
            </a: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稀落：稀少。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伶仃：孤独。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索性：副词、表示直截了当；干脆。 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盘虬卧龙：表示盘旋曲折的样子。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发端：开端，开始。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终极：最终，最后。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春红已谢：春天的花已经凋谢。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忍俊不禁：忍不住笑。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Times New Roman" pitchFamily="18" charset="0"/>
              </a:rPr>
              <a:t>      迸溅：向四处溅开。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宋体" pitchFamily="2" charset="-122"/>
              </a:rPr>
              <a:t>   繁密：多而密</a:t>
            </a:r>
          </a:p>
          <a:p>
            <a:pPr marL="0" lvl="0" indent="0">
              <a:lnSpc>
                <a:spcPts val="3762"/>
              </a:lnSpc>
            </a:pPr>
            <a:r>
              <a:rPr lang="zh-CN" altLang="en-US" sz="2800" b="1">
                <a:solidFill>
                  <a:srgbClr val="993366"/>
                </a:solidFill>
                <a:latin typeface="宋体" pitchFamily="2" charset="-122"/>
                <a:sym typeface="宋体" pitchFamily="2" charset="-122"/>
              </a:rPr>
              <a:t>   挑逗</a:t>
            </a:r>
            <a:r>
              <a:rPr lang="en-US" altLang="zh-CN" sz="2800" b="1">
                <a:solidFill>
                  <a:srgbClr val="993366"/>
                </a:solidFill>
                <a:latin typeface="宋体" pitchFamily="2" charset="-122"/>
                <a:sym typeface="宋体" pitchFamily="2" charset="-122"/>
              </a:rPr>
              <a:t>:</a:t>
            </a:r>
            <a:r>
              <a:rPr lang="zh-CN" altLang="en-US" sz="2800" b="1">
                <a:solidFill>
                  <a:srgbClr val="993366"/>
                </a:solidFill>
              </a:rPr>
              <a:t>逗引，招惹。</a:t>
            </a:r>
          </a:p>
          <a:p>
            <a:pPr marL="0" lvl="0" indent="0">
              <a:lnSpc>
                <a:spcPts val="3762"/>
              </a:lnSpc>
            </a:pPr>
            <a:endParaRPr lang="zh-CN" altLang="en-US" sz="2800">
              <a:latin typeface="宋体" pitchFamily="2" charset="-122"/>
              <a:sym typeface="宋体" pitchFamily="2" charset="-122"/>
            </a:endParaRPr>
          </a:p>
          <a:p>
            <a:pPr marL="0" lvl="0" indent="0"/>
            <a:endParaRPr lang="zh-CN" altLang="en-US" sz="3600">
              <a:latin typeface="Times New Roman" pitchFamily="18" charset="0"/>
            </a:endParaRPr>
          </a:p>
          <a:p>
            <a:pPr marL="0" lvl="0" indent="0"/>
            <a:endParaRPr lang="en-US" altLang="zh-CN" sz="3600">
              <a:latin typeface="Times New Roman" pitchFamily="18" charset="0"/>
            </a:endParaRPr>
          </a:p>
        </p:txBody>
      </p:sp>
      <p:sp>
        <p:nvSpPr>
          <p:cNvPr id="11267" name="WordArt 6"/>
          <p:cNvSpPr>
            <a:spLocks noTextEdit="1"/>
          </p:cNvSpPr>
          <p:nvPr/>
        </p:nvSpPr>
        <p:spPr>
          <a:xfrm>
            <a:off x="0" y="304800"/>
            <a:ext cx="1400175" cy="685800"/>
          </a:xfrm>
          <a:solidFill>
            <a:srgbClr val="0066CC"/>
          </a:solidFill>
          <a:ln w="19050">
            <a:solidFill>
              <a:srgbClr val="99CCFF"/>
            </a:solidFill>
            <a:round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词语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idx="1"/>
          </p:nvPr>
        </p:nvSpPr>
        <p:spPr>
          <a:xfrm>
            <a:off x="684213" y="1125538"/>
            <a:ext cx="8135937" cy="547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朗读指导：</a:t>
            </a: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80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长句的停顿要得当；</a:t>
            </a: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80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朗读的节奏要缓急适当；</a:t>
            </a: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80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注意朗读的语气、语调；</a:t>
            </a: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80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注意句子的重音；</a:t>
            </a: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4800">
                <a:solidFill>
                  <a:srgbClr val="660033"/>
                </a:solidFill>
                <a:latin typeface="华文行楷" pitchFamily="2" charset="-122"/>
                <a:ea typeface="华文行楷" pitchFamily="2" charset="-122"/>
              </a:rPr>
              <a:t>读准字音，注意感情。</a:t>
            </a:r>
          </a:p>
        </p:txBody>
      </p:sp>
      <p:sp>
        <p:nvSpPr>
          <p:cNvPr id="12290" name="WordArt 3"/>
          <p:cNvSpPr>
            <a:spLocks noTextEdit="1"/>
          </p:cNvSpPr>
          <p:nvPr/>
        </p:nvSpPr>
        <p:spPr>
          <a:xfrm>
            <a:off x="2268538" y="0"/>
            <a:ext cx="4191000" cy="990600"/>
          </a:xfrm>
          <a:gradFill rotWithShape="0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>
            <a:noFill/>
            <a:miter lim="800000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00CC"/>
            </a:extrusionClr>
            <a:contourClr>
              <a:srgbClr val="000000"/>
            </a:contourClr>
          </a:sp3d>
        </p:spPr>
        <p:txBody>
          <a:bodyPr wrap="none" fromWordArt="1" anchor="t" anchorCtr="0">
            <a:prstTxWarp prst="textDeflate">
              <a:avLst/>
            </a:prstTxWarp>
          </a:bodyPr>
          <a:lstStyle/>
          <a:p>
            <a:pPr algn="ctr"/>
            <a:r>
              <a:rPr sz="3600" b="1" u="sng">
                <a:ln>
                  <a:noFill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黑体"/>
              </a:rPr>
              <a:t>朗读全文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/>
          <p:nvPr/>
        </p:nvSpPr>
        <p:spPr>
          <a:xfrm>
            <a:off x="3222625" y="1774825"/>
            <a:ext cx="2508250" cy="492125"/>
          </a:xfrm>
          <a:prstGeom prst="rect">
            <a:avLst/>
          </a:prstGeom>
          <a:solidFill>
            <a:srgbClr val="CC99FF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盛开的紫藤萝花</a:t>
            </a:r>
          </a:p>
        </p:txBody>
      </p:sp>
      <p:sp>
        <p:nvSpPr>
          <p:cNvPr id="13315" name="TextBox 5"/>
          <p:cNvSpPr/>
          <p:nvPr/>
        </p:nvSpPr>
        <p:spPr>
          <a:xfrm>
            <a:off x="2887663" y="2798763"/>
            <a:ext cx="3171825" cy="492125"/>
          </a:xfrm>
          <a:prstGeom prst="rect">
            <a:avLst/>
          </a:prstGeom>
          <a:solidFill>
            <a:srgbClr val="CC99FF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紫藤萝花的蓬勃生长</a:t>
            </a:r>
          </a:p>
        </p:txBody>
      </p:sp>
      <p:sp>
        <p:nvSpPr>
          <p:cNvPr id="13316" name="TextBox 7"/>
          <p:cNvSpPr/>
          <p:nvPr/>
        </p:nvSpPr>
        <p:spPr>
          <a:xfrm>
            <a:off x="2979738" y="3838575"/>
            <a:ext cx="2840037" cy="492125"/>
          </a:xfrm>
          <a:prstGeom prst="rect">
            <a:avLst/>
          </a:prstGeom>
          <a:solidFill>
            <a:srgbClr val="CC99FF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记忆中的紫藤萝花</a:t>
            </a:r>
          </a:p>
        </p:txBody>
      </p:sp>
      <p:sp>
        <p:nvSpPr>
          <p:cNvPr id="13317" name="TextBox 9"/>
          <p:cNvSpPr/>
          <p:nvPr/>
        </p:nvSpPr>
        <p:spPr>
          <a:xfrm>
            <a:off x="3222625" y="4889500"/>
            <a:ext cx="2174875" cy="492125"/>
          </a:xfrm>
          <a:prstGeom prst="rect">
            <a:avLst/>
          </a:prstGeom>
          <a:solidFill>
            <a:srgbClr val="CC99FF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由花感悟人生</a:t>
            </a:r>
          </a:p>
        </p:txBody>
      </p:sp>
      <p:grpSp>
        <p:nvGrpSpPr>
          <p:cNvPr id="13318" name="组合 18"/>
          <p:cNvGrpSpPr/>
          <p:nvPr/>
        </p:nvGrpSpPr>
        <p:grpSpPr>
          <a:xfrm>
            <a:off x="1679575" y="2201863"/>
            <a:ext cx="4718050" cy="576262"/>
            <a:chOff x="1679047" y="1344803"/>
            <a:chExt cx="4718210" cy="575437"/>
          </a:xfrm>
        </p:grpSpPr>
        <p:grpSp>
          <p:nvGrpSpPr>
            <p:cNvPr id="13319" name="组合 10"/>
            <p:cNvGrpSpPr/>
            <p:nvPr/>
          </p:nvGrpSpPr>
          <p:grpSpPr>
            <a:xfrm>
              <a:off x="4190388" y="1389189"/>
              <a:ext cx="1168044" cy="531051"/>
              <a:chOff x="4190388" y="1389189"/>
              <a:chExt cx="1168044" cy="531051"/>
            </a:xfrm>
          </p:grpSpPr>
          <p:sp>
            <p:nvSpPr>
              <p:cNvPr id="13320" name="下箭头 2"/>
              <p:cNvSpPr/>
              <p:nvPr/>
            </p:nvSpPr>
            <p:spPr>
              <a:xfrm>
                <a:off x="4190388" y="1389189"/>
                <a:ext cx="442898" cy="531051"/>
              </a:xfrm>
              <a:prstGeom prst="downArrow">
                <a:avLst/>
              </a:prstGeom>
              <a:solidFill>
                <a:srgbClr val="99FFCC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marR="0" lvl="0" indent="0" algn="ctr" defTabSz="914400"/>
                <a:endParaRPr lang="zh-CN" altLang="en-US" sz="1800">
                  <a:solidFill>
                    <a:srgbClr val="FFFFFF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321" name="TextBox 3"/>
              <p:cNvSpPr/>
              <p:nvPr/>
            </p:nvSpPr>
            <p:spPr>
              <a:xfrm>
                <a:off x="4563439" y="1389189"/>
                <a:ext cx="794993" cy="45971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914400"/>
                <a:r>
                  <a:rPr lang="zh-CN" altLang="en-US" sz="24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表现</a:t>
                </a:r>
              </a:p>
            </p:txBody>
          </p:sp>
        </p:grpSp>
        <p:sp>
          <p:nvSpPr>
            <p:cNvPr id="13322" name="TextBox 15"/>
            <p:cNvSpPr/>
            <p:nvPr/>
          </p:nvSpPr>
          <p:spPr>
            <a:xfrm>
              <a:off x="1679047" y="1344803"/>
              <a:ext cx="847062" cy="4907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r>
                <a:rPr lang="zh-CN" altLang="en-US" sz="2600" b="1">
                  <a:solidFill>
                    <a:srgbClr val="FF00FF"/>
                  </a:solidFill>
                  <a:latin typeface="黑体" pitchFamily="2" charset="-122"/>
                  <a:ea typeface="黑体" pitchFamily="2" charset="-122"/>
                </a:rPr>
                <a:t>赏花</a:t>
              </a:r>
            </a:p>
          </p:txBody>
        </p:sp>
        <p:sp>
          <p:nvSpPr>
            <p:cNvPr id="13323" name="TextBox 19"/>
            <p:cNvSpPr/>
            <p:nvPr/>
          </p:nvSpPr>
          <p:spPr>
            <a:xfrm>
              <a:off x="6087387" y="1389189"/>
              <a:ext cx="309870" cy="4907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endParaRPr lang="zh-CN" altLang="en-US" sz="26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13324" name="组合 20"/>
          <p:cNvGrpSpPr/>
          <p:nvPr/>
        </p:nvGrpSpPr>
        <p:grpSpPr>
          <a:xfrm>
            <a:off x="1679575" y="3249613"/>
            <a:ext cx="4718050" cy="1041400"/>
            <a:chOff x="1679046" y="2391725"/>
            <a:chExt cx="4718211" cy="1042052"/>
          </a:xfrm>
        </p:grpSpPr>
        <p:grpSp>
          <p:nvGrpSpPr>
            <p:cNvPr id="13325" name="组合 13"/>
            <p:cNvGrpSpPr/>
            <p:nvPr/>
          </p:nvGrpSpPr>
          <p:grpSpPr>
            <a:xfrm>
              <a:off x="4190387" y="2391725"/>
              <a:ext cx="1168044" cy="569028"/>
              <a:chOff x="4190387" y="2391725"/>
              <a:chExt cx="1168044" cy="569028"/>
            </a:xfrm>
          </p:grpSpPr>
          <p:sp>
            <p:nvSpPr>
              <p:cNvPr id="13326" name="下箭头 6"/>
              <p:cNvSpPr/>
              <p:nvPr/>
            </p:nvSpPr>
            <p:spPr>
              <a:xfrm>
                <a:off x="4190387" y="2429872"/>
                <a:ext cx="442898" cy="530881"/>
              </a:xfrm>
              <a:prstGeom prst="downArrow">
                <a:avLst/>
              </a:prstGeom>
              <a:solidFill>
                <a:srgbClr val="99FFCC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marR="0" lvl="0" indent="0" algn="ctr" defTabSz="914400"/>
                <a:endParaRPr lang="zh-CN" altLang="en-US" sz="1800">
                  <a:solidFill>
                    <a:srgbClr val="FFFFFF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327" name="TextBox 11"/>
              <p:cNvSpPr/>
              <p:nvPr/>
            </p:nvSpPr>
            <p:spPr>
              <a:xfrm>
                <a:off x="4563438" y="2391725"/>
                <a:ext cx="794993" cy="460944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914400"/>
                <a:r>
                  <a:rPr lang="zh-CN" altLang="en-US" sz="24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感染</a:t>
                </a:r>
              </a:p>
            </p:txBody>
          </p:sp>
        </p:grpSp>
        <p:sp>
          <p:nvSpPr>
            <p:cNvPr id="13328" name="TextBox 21"/>
            <p:cNvSpPr/>
            <p:nvPr/>
          </p:nvSpPr>
          <p:spPr>
            <a:xfrm>
              <a:off x="1679046" y="2941679"/>
              <a:ext cx="847062" cy="49209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r>
                <a:rPr lang="zh-CN" altLang="en-US" sz="2600" b="1">
                  <a:solidFill>
                    <a:srgbClr val="FF00FF"/>
                  </a:solidFill>
                  <a:latin typeface="黑体" pitchFamily="2" charset="-122"/>
                  <a:ea typeface="黑体" pitchFamily="2" charset="-122"/>
                </a:rPr>
                <a:t>忆花</a:t>
              </a:r>
            </a:p>
          </p:txBody>
        </p:sp>
        <p:sp>
          <p:nvSpPr>
            <p:cNvPr id="13329" name="TextBox 22"/>
            <p:cNvSpPr/>
            <p:nvPr/>
          </p:nvSpPr>
          <p:spPr>
            <a:xfrm>
              <a:off x="6087387" y="2941679"/>
              <a:ext cx="309870" cy="49179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endParaRPr lang="zh-CN" altLang="en-US" sz="26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13330" name="组合 25"/>
          <p:cNvGrpSpPr/>
          <p:nvPr/>
        </p:nvGrpSpPr>
        <p:grpSpPr>
          <a:xfrm>
            <a:off x="1679575" y="4332288"/>
            <a:ext cx="4772025" cy="1028700"/>
            <a:chOff x="1679047" y="3453763"/>
            <a:chExt cx="4772943" cy="1028399"/>
          </a:xfrm>
        </p:grpSpPr>
        <p:grpSp>
          <p:nvGrpSpPr>
            <p:cNvPr id="13331" name="组合 14"/>
            <p:cNvGrpSpPr/>
            <p:nvPr/>
          </p:nvGrpSpPr>
          <p:grpSpPr>
            <a:xfrm>
              <a:off x="4190788" y="3453763"/>
              <a:ext cx="1168230" cy="541673"/>
              <a:chOff x="4190788" y="3453763"/>
              <a:chExt cx="1168230" cy="541673"/>
            </a:xfrm>
          </p:grpSpPr>
          <p:sp>
            <p:nvSpPr>
              <p:cNvPr id="13332" name="下箭头 8"/>
              <p:cNvSpPr/>
              <p:nvPr/>
            </p:nvSpPr>
            <p:spPr>
              <a:xfrm>
                <a:off x="4190788" y="3463294"/>
                <a:ext cx="442969" cy="532142"/>
              </a:xfrm>
              <a:prstGeom prst="downArrow">
                <a:avLst/>
              </a:prstGeom>
              <a:solidFill>
                <a:srgbClr val="99FFCC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marR="0" lvl="0" indent="0" algn="ctr" defTabSz="914400"/>
                <a:endParaRPr lang="zh-CN" altLang="en-US" sz="1800">
                  <a:solidFill>
                    <a:srgbClr val="FFFFFF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333" name="TextBox 12"/>
              <p:cNvSpPr/>
              <p:nvPr/>
            </p:nvSpPr>
            <p:spPr>
              <a:xfrm>
                <a:off x="4563898" y="3453763"/>
                <a:ext cx="795120" cy="46066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914400"/>
                <a:r>
                  <a:rPr lang="zh-CN" altLang="en-US" sz="2400" b="1">
                    <a:solidFill>
                      <a:srgbClr val="FF3300"/>
                    </a:solidFill>
                    <a:latin typeface="黑体" pitchFamily="2" charset="-122"/>
                    <a:ea typeface="黑体" pitchFamily="2" charset="-122"/>
                  </a:rPr>
                  <a:t>引发</a:t>
                </a:r>
              </a:p>
            </p:txBody>
          </p:sp>
        </p:grpSp>
        <p:sp>
          <p:nvSpPr>
            <p:cNvPr id="13334" name="TextBox 23"/>
            <p:cNvSpPr/>
            <p:nvPr/>
          </p:nvSpPr>
          <p:spPr>
            <a:xfrm>
              <a:off x="1679047" y="3970020"/>
              <a:ext cx="847197" cy="4917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r>
                <a:rPr lang="zh-CN" altLang="en-US" sz="2600" b="1">
                  <a:solidFill>
                    <a:srgbClr val="FF00FF"/>
                  </a:solidFill>
                  <a:latin typeface="黑体" pitchFamily="2" charset="-122"/>
                  <a:ea typeface="黑体" pitchFamily="2" charset="-122"/>
                </a:rPr>
                <a:t>悟花</a:t>
              </a:r>
            </a:p>
          </p:txBody>
        </p:sp>
        <p:sp>
          <p:nvSpPr>
            <p:cNvPr id="13335" name="TextBox 24"/>
            <p:cNvSpPr/>
            <p:nvPr/>
          </p:nvSpPr>
          <p:spPr>
            <a:xfrm>
              <a:off x="6142071" y="3990671"/>
              <a:ext cx="309919" cy="49149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914400"/>
              <a:endParaRPr lang="zh-CN" altLang="en-US" sz="26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 fill="hold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 fill="hold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2659</Words>
  <PresentationFormat>全屏显示(4:3)</PresentationFormat>
  <Paragraphs>205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48</vt:i4>
      </vt:variant>
    </vt:vector>
  </HeadingPairs>
  <TitlesOfParts>
    <vt:vector size="65" baseType="lpstr">
      <vt:lpstr>黑体</vt:lpstr>
      <vt:lpstr>华文楷体</vt:lpstr>
      <vt:lpstr>华文新魏</vt:lpstr>
      <vt:lpstr>华文行楷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Arial Black</vt:lpstr>
      <vt:lpstr>Times New Roman</vt:lpstr>
      <vt:lpstr>Wingdings</vt:lpstr>
      <vt:lpstr>默认设计模板</vt:lpstr>
      <vt:lpstr>3_Office 主题​​</vt:lpstr>
      <vt:lpstr>1_默认设计模板</vt:lpstr>
      <vt:lpstr>“题”中有画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“文”中有景</vt:lpstr>
      <vt:lpstr>合作探究——感受花之美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批注的重点</vt:lpstr>
      <vt:lpstr>            答题格式：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通感</vt:lpstr>
      <vt:lpstr>如何写好景物？</vt:lpstr>
      <vt:lpstr>写景与抒情的关系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技法点拨</vt:lpstr>
      <vt:lpstr>PowerPoint 演示文稿</vt:lpstr>
      <vt:lpstr>温故知新</vt:lpstr>
      <vt:lpstr>PowerPoint 演示文稿</vt:lpstr>
      <vt:lpstr>PowerPoint 演示文稿</vt:lpstr>
      <vt:lpstr>PowerPoint 演示文稿</vt:lpstr>
      <vt:lpstr>我手写我心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2023-02-06T12:24:44Z</cp:lastPrinted>
  <dcterms:created xsi:type="dcterms:W3CDTF">2023-02-06T12:24:44Z</dcterms:created>
  <dcterms:modified xsi:type="dcterms:W3CDTF">2023-02-07T13:41:00Z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