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01" r:id="rId2"/>
    <p:sldId id="256" r:id="rId3"/>
    <p:sldId id="319" r:id="rId4"/>
    <p:sldId id="322" r:id="rId5"/>
    <p:sldId id="320" r:id="rId6"/>
    <p:sldId id="328" r:id="rId7"/>
    <p:sldId id="321" r:id="rId8"/>
    <p:sldId id="314" r:id="rId9"/>
    <p:sldId id="298" r:id="rId10"/>
    <p:sldId id="300" r:id="rId11"/>
    <p:sldId id="304" r:id="rId12"/>
    <p:sldId id="323" r:id="rId13"/>
    <p:sldId id="324" r:id="rId14"/>
    <p:sldId id="327" r:id="rId15"/>
    <p:sldId id="270" r:id="rId16"/>
    <p:sldId id="257" r:id="rId17"/>
    <p:sldId id="273" r:id="rId18"/>
    <p:sldId id="272" r:id="rId19"/>
    <p:sldId id="258" r:id="rId20"/>
    <p:sldId id="259" r:id="rId21"/>
    <p:sldId id="260" r:id="rId22"/>
    <p:sldId id="261" r:id="rId23"/>
    <p:sldId id="329" r:id="rId24"/>
    <p:sldId id="277" r:id="rId25"/>
    <p:sldId id="325" r:id="rId26"/>
    <p:sldId id="262" r:id="rId27"/>
    <p:sldId id="280" r:id="rId28"/>
    <p:sldId id="307" r:id="rId29"/>
    <p:sldId id="263" r:id="rId30"/>
    <p:sldId id="281" r:id="rId31"/>
    <p:sldId id="264" r:id="rId32"/>
    <p:sldId id="293" r:id="rId33"/>
    <p:sldId id="294" r:id="rId34"/>
    <p:sldId id="308" r:id="rId35"/>
    <p:sldId id="282" r:id="rId36"/>
    <p:sldId id="283" r:id="rId37"/>
    <p:sldId id="295" r:id="rId38"/>
    <p:sldId id="326" r:id="rId39"/>
    <p:sldId id="265" r:id="rId40"/>
    <p:sldId id="266" r:id="rId41"/>
    <p:sldId id="267" r:id="rId42"/>
    <p:sldId id="284" r:id="rId43"/>
    <p:sldId id="285" r:id="rId44"/>
    <p:sldId id="268" r:id="rId45"/>
    <p:sldId id="292" r:id="rId46"/>
    <p:sldId id="291" r:id="rId47"/>
    <p:sldId id="290" r:id="rId48"/>
    <p:sldId id="289" r:id="rId49"/>
    <p:sldId id="288" r:id="rId50"/>
    <p:sldId id="287" r:id="rId51"/>
    <p:sldId id="286" r:id="rId52"/>
    <p:sldId id="315" r:id="rId53"/>
    <p:sldId id="316" r:id="rId54"/>
    <p:sldId id="317" r:id="rId55"/>
    <p:sldId id="318" r:id="rId56"/>
    <p:sldId id="269" r:id="rId57"/>
    <p:sldId id="275" r:id="rId58"/>
    <p:sldId id="276" r:id="rId59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FF3399"/>
    <a:srgbClr val="FF00FF"/>
    <a:srgbClr val="3333CC"/>
    <a:srgbClr val="009900"/>
    <a:srgbClr val="00CC00"/>
    <a:srgbClr val="FF3300"/>
    <a:srgbClr val="66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54" autoAdjust="0"/>
    <p:restoredTop sz="94660"/>
  </p:normalViewPr>
  <p:slideViewPr>
    <p:cSldViewPr>
      <p:cViewPr varScale="1">
        <p:scale>
          <a:sx n="66" d="100"/>
          <a:sy n="66" d="100"/>
        </p:scale>
        <p:origin x="1272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8" d="100"/>
        <a:sy n="68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/>
              <a:t>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73152" y="6400800"/>
            <a:ext cx="3200400" cy="283800"/>
          </a:xfrm>
        </p:spPr>
        <p:txBody>
          <a:bodyPr/>
          <a:lstStyle/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330952" y="6400800"/>
            <a:ext cx="3733800" cy="283800"/>
          </a:xfrm>
        </p:spPr>
        <p:txBody>
          <a:bodyPr/>
          <a:lstStyle/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FE618-DCA9-445C-994B-A16ECBE991DB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329544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13E3A2-395E-46DD-8B63-FA252E3661FF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536550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F527C-24D8-4DCA-9418-C989512841CA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1506815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78000"/>
            <a:ext cx="9144000" cy="180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68632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/>
              <a:t>编辑母版文本样式</a:t>
            </a:r>
          </a:p>
          <a:p>
            <a:pPr lvl="1" eaLnBrk="1" latinLnBrk="0" hangingPunct="1"/>
            <a:r>
              <a:rPr kumimoji="0" lang="zh-CN" altLang="en-US"/>
              <a:t>第二级</a:t>
            </a:r>
          </a:p>
          <a:p>
            <a:pPr lvl="2" eaLnBrk="1" latinLnBrk="0" hangingPunct="1"/>
            <a:r>
              <a:rPr kumimoji="0" lang="zh-CN" altLang="en-US"/>
              <a:t>第三级</a:t>
            </a:r>
          </a:p>
          <a:p>
            <a:pPr lvl="3" eaLnBrk="1" latinLnBrk="0" hangingPunct="1"/>
            <a:r>
              <a:rPr kumimoji="0" lang="zh-CN" altLang="en-US"/>
              <a:t>第四级</a:t>
            </a:r>
          </a:p>
          <a:p>
            <a:pPr lvl="4" eaLnBrk="1" latinLnBrk="0" hangingPunct="1"/>
            <a:r>
              <a:rPr kumimoji="0" lang="zh-CN" altLang="en-US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3800"/>
          </a:xfrm>
          <a:prstGeom prst="rect">
            <a:avLst/>
          </a:prstGeom>
        </p:spPr>
        <p:txBody>
          <a:bodyPr vert="horz" rtlCol="0" anchor="b"/>
          <a:lstStyle>
            <a:lvl1pPr algn="l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3800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3464"/>
          </a:xfrm>
          <a:prstGeom prst="rect">
            <a:avLst/>
          </a:prstGeom>
          <a:noFill/>
        </p:spPr>
        <p:txBody>
          <a:bodyPr vert="horz" lIns="45720" rIns="45720" rtlCol="0" anchor="ctr"/>
          <a:lstStyle>
            <a:lvl1pPr algn="ctr" eaLnBrk="1" latinLnBrk="0" hangingPunct="1">
              <a:defRPr kumimoji="0" sz="1100" b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F5CCA857-AFAA-455E-9520-74333EDBBF65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108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  <p:extLst>
      <p:ext uri="{BB962C8B-B14F-4D97-AF65-F5344CB8AC3E}">
        <p14:creationId xmlns:p14="http://schemas.microsoft.com/office/powerpoint/2010/main" val="3741052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6" r:id="rId2"/>
    <p:sldLayoutId id="2147483667" r:id="rId3"/>
  </p:sldLayoutIdLst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ß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Þ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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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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gif"/><Relationship Id="rId1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gif"/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cover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6" name="Picture 4" descr="000802e406ec0893cc853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00200" y="457200"/>
            <a:ext cx="4108450" cy="601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4517" name="Text Box 5"/>
          <p:cNvSpPr txBox="1">
            <a:spLocks noChangeArrowheads="1"/>
          </p:cNvSpPr>
          <p:nvPr/>
        </p:nvSpPr>
        <p:spPr bwMode="auto">
          <a:xfrm>
            <a:off x="5715000" y="3048000"/>
            <a:ext cx="611188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990033"/>
                </a:solidFill>
                <a:ea typeface="宋体" pitchFamily="2" charset="-122"/>
              </a:rPr>
              <a:t>采风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4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4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2" name="Picture 4" descr="2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0" y="544513"/>
            <a:ext cx="6781800" cy="5094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8613" name="Text Box 5"/>
          <p:cNvSpPr txBox="1">
            <a:spLocks noChangeArrowheads="1"/>
          </p:cNvSpPr>
          <p:nvPr/>
        </p:nvSpPr>
        <p:spPr bwMode="auto">
          <a:xfrm>
            <a:off x="4038600" y="5745163"/>
            <a:ext cx="16002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990033"/>
                </a:solidFill>
                <a:ea typeface="宋体" pitchFamily="2" charset="-122"/>
              </a:rPr>
              <a:t>踏　青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86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86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8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86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86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8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4" name="Picture 4" descr="xinsrc_013030626120895323552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95400" y="936625"/>
            <a:ext cx="7315200" cy="416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165" name="Text Box 5"/>
          <p:cNvSpPr txBox="1">
            <a:spLocks noChangeArrowheads="1"/>
          </p:cNvSpPr>
          <p:nvPr/>
        </p:nvSpPr>
        <p:spPr bwMode="auto">
          <a:xfrm>
            <a:off x="4191000" y="5211763"/>
            <a:ext cx="14478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990033"/>
                </a:solidFill>
                <a:ea typeface="宋体" pitchFamily="2" charset="-122"/>
              </a:rPr>
              <a:t>放风筝</a:t>
            </a: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2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2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2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216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21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216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21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216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21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216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216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2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2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2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216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21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216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21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216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21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216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216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91" name="Picture 7" descr="pubu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47800" y="609600"/>
            <a:ext cx="6934200" cy="5200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3190" name="Text Box 6"/>
          <p:cNvSpPr txBox="1">
            <a:spLocks noChangeArrowheads="1"/>
          </p:cNvSpPr>
          <p:nvPr/>
        </p:nvSpPr>
        <p:spPr bwMode="auto">
          <a:xfrm>
            <a:off x="4267200" y="5897563"/>
            <a:ext cx="16002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990033"/>
                </a:solidFill>
                <a:ea typeface="宋体" pitchFamily="2" charset="-122"/>
              </a:rPr>
              <a:t>爬     山</a:t>
            </a: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3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3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9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60" name="Picture 4" descr="樱花树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0" y="685800"/>
            <a:ext cx="6629400" cy="4972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6261" name="Text Box 5"/>
          <p:cNvSpPr txBox="1">
            <a:spLocks noChangeArrowheads="1"/>
          </p:cNvSpPr>
          <p:nvPr/>
        </p:nvSpPr>
        <p:spPr bwMode="auto">
          <a:xfrm>
            <a:off x="4267200" y="5745163"/>
            <a:ext cx="14478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990033"/>
                </a:solidFill>
                <a:ea typeface="宋体" pitchFamily="2" charset="-122"/>
              </a:rPr>
              <a:t>赏　花</a:t>
            </a: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62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62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6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6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6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8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62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62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62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6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6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6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1371600"/>
            <a:ext cx="8458200" cy="3352800"/>
          </a:xfrm>
        </p:spPr>
        <p:txBody>
          <a:bodyPr/>
          <a:lstStyle/>
          <a:p>
            <a:pPr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3333CC"/>
                </a:solidFill>
                <a:latin typeface="楷体_GB2312" pitchFamily="49" charset="-122"/>
                <a:ea typeface="楷体_GB2312" pitchFamily="49" charset="-122"/>
              </a:rPr>
              <a:t>      </a:t>
            </a:r>
            <a:r>
              <a:rPr lang="zh-CN" altLang="en-US" b="1" dirty="0">
                <a:solidFill>
                  <a:srgbClr val="3333CC"/>
                </a:solidFill>
                <a:latin typeface="楷体_GB2312" pitchFamily="49" charset="-122"/>
                <a:ea typeface="楷体_GB2312" pitchFamily="49" charset="-122"/>
              </a:rPr>
              <a:t>莫怀戚：</a:t>
            </a:r>
            <a:r>
              <a:rPr lang="en-US" altLang="zh-CN" b="1" dirty="0">
                <a:solidFill>
                  <a:srgbClr val="3333CC"/>
                </a:solidFill>
                <a:latin typeface="Times New Roman" pitchFamily="18" charset="0"/>
                <a:ea typeface="楷体_GB2312" pitchFamily="49" charset="-122"/>
              </a:rPr>
              <a:t>1951</a:t>
            </a:r>
            <a:r>
              <a:rPr lang="zh-CN" altLang="en-US" b="1" dirty="0">
                <a:solidFill>
                  <a:srgbClr val="3333CC"/>
                </a:solidFill>
                <a:latin typeface="楷体_GB2312" pitchFamily="49" charset="-122"/>
                <a:ea typeface="楷体_GB2312" pitchFamily="49" charset="-122"/>
              </a:rPr>
              <a:t>年出生，男，汉族。笔名周平安、章大明。中国作家协会会员。重庆人。</a:t>
            </a:r>
            <a:r>
              <a:rPr lang="en-US" altLang="zh-CN" b="1" dirty="0">
                <a:solidFill>
                  <a:srgbClr val="3333CC"/>
                </a:solidFill>
                <a:latin typeface="Times New Roman" pitchFamily="18" charset="0"/>
                <a:ea typeface="楷体_GB2312" pitchFamily="49" charset="-122"/>
              </a:rPr>
              <a:t>1982</a:t>
            </a:r>
            <a:r>
              <a:rPr lang="zh-CN" altLang="en-US" b="1" dirty="0">
                <a:solidFill>
                  <a:srgbClr val="3333CC"/>
                </a:solidFill>
                <a:latin typeface="楷体_GB2312" pitchFamily="49" charset="-122"/>
                <a:ea typeface="楷体_GB2312" pitchFamily="49" charset="-122"/>
              </a:rPr>
              <a:t>年毕业于四川大学中文系。</a:t>
            </a:r>
            <a:r>
              <a:rPr lang="zh-CN" altLang="en-US" b="1" dirty="0">
                <a:solidFill>
                  <a:srgbClr val="3333CC"/>
                </a:solidFill>
                <a:latin typeface="Arial"/>
                <a:ea typeface="楷体_GB2312" pitchFamily="49" charset="-122"/>
              </a:rPr>
              <a:t> </a:t>
            </a:r>
            <a:r>
              <a:rPr lang="zh-CN" altLang="en-US" b="1" dirty="0">
                <a:solidFill>
                  <a:srgbClr val="3333CC"/>
                </a:solidFill>
                <a:latin typeface="楷体_GB2312" pitchFamily="49" charset="-122"/>
                <a:ea typeface="楷体_GB2312" pitchFamily="49" charset="-122"/>
              </a:rPr>
              <a:t>现为重庆师范大学新闻学院教授。</a:t>
            </a:r>
            <a:r>
              <a:rPr lang="en-US" altLang="zh-CN" b="1" dirty="0">
                <a:solidFill>
                  <a:srgbClr val="3333CC"/>
                </a:solidFill>
                <a:latin typeface="Times New Roman" pitchFamily="18" charset="0"/>
                <a:ea typeface="楷体_GB2312" pitchFamily="49" charset="-122"/>
              </a:rPr>
              <a:t>1994</a:t>
            </a:r>
            <a:r>
              <a:rPr lang="zh-CN" altLang="en-US" b="1" dirty="0">
                <a:solidFill>
                  <a:srgbClr val="3333CC"/>
                </a:solidFill>
                <a:latin typeface="楷体_GB2312" pitchFamily="49" charset="-122"/>
                <a:ea typeface="楷体_GB2312" pitchFamily="49" charset="-122"/>
              </a:rPr>
              <a:t>年获全国庄重文文学奖，散文</a:t>
            </a:r>
            <a:r>
              <a:rPr lang="en-US" altLang="zh-CN" b="1" dirty="0">
                <a:solidFill>
                  <a:srgbClr val="3333CC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b="1" dirty="0">
                <a:solidFill>
                  <a:srgbClr val="3333CC"/>
                </a:solidFill>
                <a:latin typeface="楷体_GB2312" pitchFamily="49" charset="-122"/>
                <a:ea typeface="楷体_GB2312" pitchFamily="49" charset="-122"/>
              </a:rPr>
              <a:t>散步</a:t>
            </a:r>
            <a:r>
              <a:rPr lang="en-US" altLang="zh-CN" b="1" dirty="0">
                <a:solidFill>
                  <a:srgbClr val="3333CC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b="1" dirty="0">
                <a:solidFill>
                  <a:srgbClr val="3333CC"/>
                </a:solidFill>
                <a:latin typeface="楷体_GB2312" pitchFamily="49" charset="-122"/>
                <a:ea typeface="楷体_GB2312" pitchFamily="49" charset="-122"/>
              </a:rPr>
              <a:t>和</a:t>
            </a:r>
            <a:r>
              <a:rPr lang="en-US" altLang="zh-CN" b="1" dirty="0">
                <a:solidFill>
                  <a:srgbClr val="3333CC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b="1" dirty="0">
                <a:solidFill>
                  <a:srgbClr val="3333CC"/>
                </a:solidFill>
                <a:latin typeface="楷体_GB2312" pitchFamily="49" charset="-122"/>
                <a:ea typeface="楷体_GB2312" pitchFamily="49" charset="-122"/>
              </a:rPr>
              <a:t>家园落日</a:t>
            </a:r>
            <a:r>
              <a:rPr lang="en-US" altLang="zh-CN" b="1" dirty="0">
                <a:solidFill>
                  <a:srgbClr val="3333CC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b="1" dirty="0">
                <a:solidFill>
                  <a:srgbClr val="3333CC"/>
                </a:solidFill>
                <a:latin typeface="楷体_GB2312" pitchFamily="49" charset="-122"/>
                <a:ea typeface="楷体_GB2312" pitchFamily="49" charset="-122"/>
              </a:rPr>
              <a:t>被选入中学语文课本。</a:t>
            </a:r>
          </a:p>
        </p:txBody>
      </p:sp>
      <p:pic>
        <p:nvPicPr>
          <p:cNvPr id="32773" name="Picture 5" descr="000bcdb95f1709c14fe80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34000" y="4114800"/>
            <a:ext cx="3124200" cy="2530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3048000" y="381000"/>
            <a:ext cx="2819400" cy="7620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rgbClr val="0000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13500000" algn="ctr" rotWithShape="0">
                    <a:srgbClr val="FFFF99">
                      <a:gamma/>
                      <a:shade val="60000"/>
                      <a:invGamma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4400" dirty="0">
                <a:solidFill>
                  <a:srgbClr val="FF0000"/>
                </a:solidFill>
              </a:rPr>
              <a:t>作者简介</a:t>
            </a:r>
          </a:p>
        </p:txBody>
      </p:sp>
      <p:pic>
        <p:nvPicPr>
          <p:cNvPr id="32776" name="Picture 8" descr="png-022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67400" y="228600"/>
            <a:ext cx="1219200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2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 build="p"/>
      <p:bldP spid="3277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3429000" y="304800"/>
            <a:ext cx="2590800" cy="838200"/>
          </a:xfrm>
          <a:solidFill>
            <a:srgbClr val="FFFF99"/>
          </a:solidFill>
          <a:ln/>
          <a:extLst>
            <a:ext uri="{91240B29-F687-4F45-9708-019B960494DF}">
              <a14:hiddenLine xmlns:a14="http://schemas.microsoft.com/office/drawing/2010/main" w="38100" cap="flat" cmpd="sng" algn="ctr">
                <a:solidFill>
                  <a:srgbClr val="0000FF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13500000" algn="ctr" rotWithShape="0">
                    <a:srgbClr val="FFFF99">
                      <a:gamma/>
                      <a:shade val="60000"/>
                      <a:invGamma/>
                    </a:srgbClr>
                  </a:outerShdw>
                </a:effectLst>
              </a14:hiddenEffects>
            </a:ext>
          </a:extLst>
        </p:spPr>
        <p:txBody>
          <a:bodyPr wrap="none"/>
          <a:lstStyle/>
          <a:p>
            <a:r>
              <a:rPr lang="zh-CN" altLang="en-US" b="1">
                <a:solidFill>
                  <a:srgbClr val="FF0000"/>
                </a:solidFill>
                <a:ea typeface="楷体_GB2312" pitchFamily="49" charset="-122"/>
              </a:rPr>
              <a:t>作品介绍</a:t>
            </a:r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609600" y="1479550"/>
            <a:ext cx="8229600" cy="301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dirty="0">
                <a:latin typeface="楷体_GB2312" pitchFamily="49" charset="-122"/>
              </a:rPr>
              <a:t>    </a:t>
            </a:r>
            <a:r>
              <a:rPr lang="zh-CN" altLang="en-US" sz="3200" dirty="0">
                <a:solidFill>
                  <a:srgbClr val="3333CC"/>
                </a:solidFill>
                <a:latin typeface="楷体_GB2312" pitchFamily="49" charset="-122"/>
              </a:rPr>
              <a:t>他的中篇小说</a:t>
            </a:r>
            <a:r>
              <a:rPr lang="en-US" altLang="zh-CN" sz="3200" dirty="0">
                <a:solidFill>
                  <a:srgbClr val="3333CC"/>
                </a:solidFill>
                <a:latin typeface="楷体_GB2312" pitchFamily="49" charset="-122"/>
              </a:rPr>
              <a:t>《</a:t>
            </a:r>
            <a:r>
              <a:rPr lang="zh-CN" altLang="en-US" sz="3200" dirty="0">
                <a:solidFill>
                  <a:srgbClr val="3333CC"/>
                </a:solidFill>
                <a:latin typeface="楷体_GB2312" pitchFamily="49" charset="-122"/>
              </a:rPr>
              <a:t>诗礼人家</a:t>
            </a:r>
            <a:r>
              <a:rPr lang="en-US" altLang="zh-CN" sz="3200" dirty="0">
                <a:solidFill>
                  <a:srgbClr val="3333CC"/>
                </a:solidFill>
                <a:latin typeface="楷体_GB2312" pitchFamily="49" charset="-122"/>
              </a:rPr>
              <a:t>》</a:t>
            </a:r>
            <a:r>
              <a:rPr lang="zh-CN" altLang="en-US" sz="3200" dirty="0">
                <a:solidFill>
                  <a:srgbClr val="3333CC"/>
                </a:solidFill>
                <a:latin typeface="楷体_GB2312" pitchFamily="49" charset="-122"/>
              </a:rPr>
              <a:t>曾获</a:t>
            </a:r>
            <a:r>
              <a:rPr lang="zh-CN" altLang="en-US" sz="3200" dirty="0">
                <a:solidFill>
                  <a:srgbClr val="3333CC"/>
                </a:solidFill>
                <a:latin typeface="Arial"/>
              </a:rPr>
              <a:t>“</a:t>
            </a:r>
            <a:r>
              <a:rPr lang="zh-CN" altLang="en-US" sz="3200" dirty="0">
                <a:solidFill>
                  <a:srgbClr val="3333CC"/>
                </a:solidFill>
                <a:latin typeface="楷体_GB2312" pitchFamily="49" charset="-122"/>
              </a:rPr>
              <a:t>四川文学奖</a:t>
            </a:r>
            <a:r>
              <a:rPr lang="zh-CN" altLang="en-US" sz="3200" dirty="0">
                <a:solidFill>
                  <a:srgbClr val="3333CC"/>
                </a:solidFill>
                <a:latin typeface="Arial"/>
              </a:rPr>
              <a:t>”</a:t>
            </a:r>
            <a:r>
              <a:rPr lang="zh-CN" altLang="en-US" sz="3200" dirty="0">
                <a:solidFill>
                  <a:srgbClr val="3333CC"/>
                </a:solidFill>
                <a:latin typeface="楷体_GB2312" pitchFamily="49" charset="-122"/>
              </a:rPr>
              <a:t>。代表作是小说</a:t>
            </a:r>
            <a:r>
              <a:rPr lang="en-US" altLang="zh-CN" sz="3200" dirty="0">
                <a:solidFill>
                  <a:srgbClr val="3333CC"/>
                </a:solidFill>
                <a:latin typeface="楷体_GB2312" pitchFamily="49" charset="-122"/>
              </a:rPr>
              <a:t>《</a:t>
            </a:r>
            <a:r>
              <a:rPr lang="zh-CN" altLang="en-US" sz="3200" dirty="0">
                <a:solidFill>
                  <a:srgbClr val="3333CC"/>
                </a:solidFill>
                <a:latin typeface="楷体_GB2312" pitchFamily="49" charset="-122"/>
              </a:rPr>
              <a:t>透支时代</a:t>
            </a:r>
            <a:r>
              <a:rPr lang="en-US" altLang="zh-CN" sz="3200" dirty="0">
                <a:solidFill>
                  <a:srgbClr val="3333CC"/>
                </a:solidFill>
                <a:latin typeface="楷体_GB2312" pitchFamily="49" charset="-122"/>
              </a:rPr>
              <a:t>》</a:t>
            </a:r>
            <a:r>
              <a:rPr lang="zh-CN" altLang="en-US" sz="3200" dirty="0">
                <a:solidFill>
                  <a:srgbClr val="3333CC"/>
                </a:solidFill>
                <a:latin typeface="楷体_GB2312" pitchFamily="49" charset="-122"/>
              </a:rPr>
              <a:t>、</a:t>
            </a:r>
            <a:r>
              <a:rPr lang="en-US" altLang="zh-CN" sz="3200" dirty="0">
                <a:solidFill>
                  <a:srgbClr val="3333CC"/>
                </a:solidFill>
                <a:latin typeface="楷体_GB2312" pitchFamily="49" charset="-122"/>
              </a:rPr>
              <a:t>《</a:t>
            </a:r>
            <a:r>
              <a:rPr lang="zh-CN" altLang="en-US" sz="3200" dirty="0">
                <a:solidFill>
                  <a:srgbClr val="3333CC"/>
                </a:solidFill>
                <a:latin typeface="楷体_GB2312" pitchFamily="49" charset="-122"/>
              </a:rPr>
              <a:t>陪都就事</a:t>
            </a:r>
            <a:r>
              <a:rPr lang="zh-CN" altLang="en-US" sz="3200" dirty="0">
                <a:solidFill>
                  <a:srgbClr val="3333CC"/>
                </a:solidFill>
                <a:latin typeface="Arial"/>
              </a:rPr>
              <a:t> </a:t>
            </a:r>
            <a:r>
              <a:rPr lang="en-US" altLang="zh-CN" sz="3200" dirty="0">
                <a:solidFill>
                  <a:srgbClr val="3333CC"/>
                </a:solidFill>
                <a:latin typeface="楷体_GB2312" pitchFamily="49" charset="-122"/>
              </a:rPr>
              <a:t>》《</a:t>
            </a:r>
            <a:r>
              <a:rPr lang="en-US" altLang="zh-CN" sz="3200" dirty="0">
                <a:solidFill>
                  <a:srgbClr val="3333CC"/>
                </a:solidFill>
                <a:latin typeface="Arial"/>
              </a:rPr>
              <a:t> </a:t>
            </a:r>
            <a:r>
              <a:rPr lang="zh-CN" altLang="en-US" sz="3200" dirty="0">
                <a:solidFill>
                  <a:srgbClr val="3333CC"/>
                </a:solidFill>
                <a:latin typeface="楷体_GB2312" pitchFamily="49" charset="-122"/>
              </a:rPr>
              <a:t>散</a:t>
            </a:r>
            <a:r>
              <a:rPr lang="zh-CN" altLang="en-US" sz="3200" dirty="0">
                <a:solidFill>
                  <a:srgbClr val="3333CC"/>
                </a:solidFill>
                <a:latin typeface="Arial"/>
              </a:rPr>
              <a:t> </a:t>
            </a:r>
            <a:r>
              <a:rPr lang="zh-CN" altLang="en-US" sz="3200" dirty="0">
                <a:solidFill>
                  <a:srgbClr val="3333CC"/>
                </a:solidFill>
                <a:latin typeface="楷体_GB2312" pitchFamily="49" charset="-122"/>
              </a:rPr>
              <a:t>步</a:t>
            </a:r>
            <a:r>
              <a:rPr lang="zh-CN" altLang="en-US" sz="3200" dirty="0">
                <a:solidFill>
                  <a:srgbClr val="3333CC"/>
                </a:solidFill>
                <a:latin typeface="Arial"/>
              </a:rPr>
              <a:t> </a:t>
            </a:r>
            <a:r>
              <a:rPr lang="en-US" altLang="zh-CN" sz="3200" dirty="0">
                <a:solidFill>
                  <a:srgbClr val="3333CC"/>
                </a:solidFill>
                <a:latin typeface="楷体_GB2312" pitchFamily="49" charset="-122"/>
              </a:rPr>
              <a:t>》《</a:t>
            </a:r>
            <a:r>
              <a:rPr lang="zh-CN" altLang="en-US" sz="3200" dirty="0">
                <a:solidFill>
                  <a:srgbClr val="3333CC"/>
                </a:solidFill>
                <a:latin typeface="楷体_GB2312" pitchFamily="49" charset="-122"/>
              </a:rPr>
              <a:t>花样年月</a:t>
            </a:r>
            <a:r>
              <a:rPr lang="en-US" altLang="zh-CN" sz="3200" dirty="0">
                <a:solidFill>
                  <a:srgbClr val="3333CC"/>
                </a:solidFill>
                <a:latin typeface="楷体_GB2312" pitchFamily="49" charset="-122"/>
              </a:rPr>
              <a:t>》</a:t>
            </a:r>
            <a:r>
              <a:rPr lang="zh-CN" altLang="en-US" sz="3200" dirty="0">
                <a:solidFill>
                  <a:srgbClr val="3333CC"/>
                </a:solidFill>
                <a:latin typeface="楷体_GB2312" pitchFamily="49" charset="-122"/>
              </a:rPr>
              <a:t>，小说集</a:t>
            </a:r>
            <a:r>
              <a:rPr lang="en-US" altLang="zh-CN" sz="3200" dirty="0">
                <a:solidFill>
                  <a:srgbClr val="3333CC"/>
                </a:solidFill>
                <a:latin typeface="楷体_GB2312" pitchFamily="49" charset="-122"/>
              </a:rPr>
              <a:t>《</a:t>
            </a:r>
            <a:r>
              <a:rPr lang="zh-CN" altLang="en-US" sz="3200" dirty="0">
                <a:solidFill>
                  <a:srgbClr val="3333CC"/>
                </a:solidFill>
                <a:latin typeface="楷体_GB2312" pitchFamily="49" charset="-122"/>
              </a:rPr>
              <a:t>大律师现实录</a:t>
            </a:r>
            <a:r>
              <a:rPr lang="en-US" altLang="zh-CN" sz="3200" dirty="0">
                <a:solidFill>
                  <a:srgbClr val="3333CC"/>
                </a:solidFill>
                <a:latin typeface="楷体_GB2312" pitchFamily="49" charset="-122"/>
              </a:rPr>
              <a:t>》</a:t>
            </a:r>
            <a:r>
              <a:rPr lang="zh-CN" altLang="en-US" sz="3200" dirty="0">
                <a:solidFill>
                  <a:srgbClr val="3333CC"/>
                </a:solidFill>
                <a:latin typeface="楷体_GB2312" pitchFamily="49" charset="-122"/>
              </a:rPr>
              <a:t>、系列小说</a:t>
            </a:r>
            <a:r>
              <a:rPr lang="en-US" altLang="zh-CN" sz="3200" dirty="0">
                <a:solidFill>
                  <a:srgbClr val="3333CC"/>
                </a:solidFill>
                <a:latin typeface="楷体_GB2312" pitchFamily="49" charset="-122"/>
              </a:rPr>
              <a:t>《</a:t>
            </a:r>
            <a:r>
              <a:rPr lang="zh-CN" altLang="en-US" sz="3200" dirty="0">
                <a:solidFill>
                  <a:srgbClr val="3333CC"/>
                </a:solidFill>
                <a:latin typeface="楷体_GB2312" pitchFamily="49" charset="-122"/>
              </a:rPr>
              <a:t>东方福尔摩斯探案集</a:t>
            </a:r>
            <a:r>
              <a:rPr lang="en-US" altLang="zh-CN" sz="3200" dirty="0">
                <a:solidFill>
                  <a:srgbClr val="3333CC"/>
                </a:solidFill>
                <a:latin typeface="楷体_GB2312" pitchFamily="49" charset="-122"/>
              </a:rPr>
              <a:t>》</a:t>
            </a:r>
            <a:r>
              <a:rPr lang="zh-CN" altLang="en-US" sz="3200" dirty="0">
                <a:solidFill>
                  <a:srgbClr val="3333CC"/>
                </a:solidFill>
                <a:latin typeface="楷体_GB2312" pitchFamily="49" charset="-122"/>
              </a:rPr>
              <a:t>。作品集有</a:t>
            </a:r>
            <a:r>
              <a:rPr lang="en-US" altLang="zh-CN" sz="3200" dirty="0">
                <a:solidFill>
                  <a:srgbClr val="3333CC"/>
                </a:solidFill>
                <a:latin typeface="楷体_GB2312" pitchFamily="49" charset="-122"/>
              </a:rPr>
              <a:t>《</a:t>
            </a:r>
            <a:r>
              <a:rPr lang="zh-CN" altLang="en-US" sz="3200" dirty="0">
                <a:solidFill>
                  <a:srgbClr val="3333CC"/>
                </a:solidFill>
                <a:latin typeface="楷体_GB2312" pitchFamily="49" charset="-122"/>
              </a:rPr>
              <a:t>莫怀戚中短篇小说选</a:t>
            </a:r>
            <a:r>
              <a:rPr lang="en-US" altLang="zh-CN" sz="3200" dirty="0">
                <a:solidFill>
                  <a:srgbClr val="3333CC"/>
                </a:solidFill>
                <a:latin typeface="楷体_GB2312" pitchFamily="49" charset="-122"/>
              </a:rPr>
              <a:t>》</a:t>
            </a:r>
            <a:r>
              <a:rPr lang="zh-CN" altLang="en-US" sz="3200" dirty="0">
                <a:solidFill>
                  <a:srgbClr val="3333CC"/>
                </a:solidFill>
                <a:latin typeface="楷体_GB2312" pitchFamily="49" charset="-122"/>
              </a:rPr>
              <a:t>。 </a:t>
            </a:r>
          </a:p>
        </p:txBody>
      </p:sp>
      <p:pic>
        <p:nvPicPr>
          <p:cNvPr id="7173" name="Picture 5" descr="200811091308316380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09800" y="4114800"/>
            <a:ext cx="1760538" cy="2514600"/>
          </a:xfrm>
          <a:prstGeom prst="rect">
            <a:avLst/>
          </a:prstGeom>
          <a:noFill/>
          <a:ln w="25400">
            <a:solidFill>
              <a:srgbClr val="FF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res01_attpic_brief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86200" y="4495800"/>
            <a:ext cx="1490663" cy="2133600"/>
          </a:xfrm>
          <a:prstGeom prst="rect">
            <a:avLst/>
          </a:prstGeom>
          <a:noFill/>
          <a:ln w="25400">
            <a:solidFill>
              <a:srgbClr val="FF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5" name="Picture 7" descr="png-022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96000" y="152400"/>
            <a:ext cx="1219200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animBg="1"/>
      <p:bldP spid="717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3124200" y="304800"/>
            <a:ext cx="2667000" cy="838200"/>
          </a:xfrm>
          <a:solidFill>
            <a:srgbClr val="FFFF99"/>
          </a:solidFill>
          <a:ln/>
          <a:extLst>
            <a:ext uri="{91240B29-F687-4F45-9708-019B960494DF}">
              <a14:hiddenLine xmlns:a14="http://schemas.microsoft.com/office/drawing/2010/main" w="38100" cap="flat" cmpd="sng" algn="ctr">
                <a:solidFill>
                  <a:srgbClr val="0000FF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13500000" algn="ctr" rotWithShape="0">
                    <a:srgbClr val="FFFF99">
                      <a:gamma/>
                      <a:shade val="60000"/>
                      <a:invGamma/>
                    </a:srgbClr>
                  </a:outerShdw>
                </a:effectLst>
              </a14:hiddenEffects>
            </a:ext>
          </a:extLst>
        </p:spPr>
        <p:txBody>
          <a:bodyPr wrap="none"/>
          <a:lstStyle/>
          <a:p>
            <a:r>
              <a:rPr lang="zh-CN" altLang="en-US" b="1" dirty="0">
                <a:solidFill>
                  <a:srgbClr val="FF0000"/>
                </a:solidFill>
                <a:ea typeface="楷体_GB2312" pitchFamily="49" charset="-122"/>
              </a:rPr>
              <a:t>学习目标</a:t>
            </a:r>
          </a:p>
        </p:txBody>
      </p:sp>
      <p:pic>
        <p:nvPicPr>
          <p:cNvPr id="35844" name="Picture 4" descr="png-024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43600" y="228600"/>
            <a:ext cx="1219200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845" name="Rectangle 5"/>
          <p:cNvSpPr>
            <a:spLocks noChangeArrowheads="1"/>
          </p:cNvSpPr>
          <p:nvPr/>
        </p:nvSpPr>
        <p:spPr bwMode="auto">
          <a:xfrm>
            <a:off x="1066800" y="1295400"/>
            <a:ext cx="7696200" cy="5349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Wingdings" pitchFamily="2" charset="2"/>
              <a:buChar char="u"/>
            </a:pPr>
            <a:r>
              <a:rPr lang="en-US" altLang="zh-CN" sz="3200" dirty="0">
                <a:solidFill>
                  <a:srgbClr val="3333FF"/>
                </a:solidFill>
                <a:latin typeface="Times New Roman" pitchFamily="18" charset="0"/>
                <a:ea typeface="隶书" pitchFamily="49" charset="-122"/>
              </a:rPr>
              <a:t> </a:t>
            </a:r>
            <a:r>
              <a:rPr lang="zh-CN" altLang="en-US" sz="3200" dirty="0">
                <a:solidFill>
                  <a:srgbClr val="3333FF"/>
                </a:solidFill>
                <a:latin typeface="Times New Roman" pitchFamily="18" charset="0"/>
                <a:ea typeface="隶书" pitchFamily="49" charset="-122"/>
              </a:rPr>
              <a:t>知识与能力目标：</a:t>
            </a:r>
          </a:p>
          <a:p>
            <a:pPr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sz="3200" dirty="0">
                <a:solidFill>
                  <a:srgbClr val="FF0066"/>
                </a:solidFill>
                <a:latin typeface="Times New Roman" pitchFamily="18" charset="0"/>
                <a:ea typeface="华文新魏" pitchFamily="2" charset="-122"/>
              </a:rPr>
              <a:t>　　</a:t>
            </a:r>
            <a:r>
              <a:rPr lang="zh-CN" altLang="en-US" sz="3200" dirty="0">
                <a:solidFill>
                  <a:srgbClr val="FF0066"/>
                </a:solidFill>
                <a:latin typeface="宋体" pitchFamily="2" charset="-122"/>
                <a:ea typeface="宋体" pitchFamily="2" charset="-122"/>
              </a:rPr>
              <a:t>整体感悟课文内容，通过比较阅读提高审美情趣。</a:t>
            </a:r>
            <a:r>
              <a:rPr lang="zh-CN" altLang="en-US" dirty="0">
                <a:solidFill>
                  <a:srgbClr val="FF3399"/>
                </a:solidFill>
                <a:latin typeface="宋体" pitchFamily="2" charset="-122"/>
                <a:ea typeface="宋体" pitchFamily="2" charset="-122"/>
              </a:rPr>
              <a:t> </a:t>
            </a:r>
          </a:p>
          <a:p>
            <a:pPr>
              <a:lnSpc>
                <a:spcPct val="120000"/>
              </a:lnSpc>
              <a:buFont typeface="Wingdings" pitchFamily="2" charset="2"/>
              <a:buChar char="u"/>
            </a:pPr>
            <a:r>
              <a:rPr lang="zh-CN" altLang="en-US" sz="3200" dirty="0">
                <a:solidFill>
                  <a:srgbClr val="3333FF"/>
                </a:solidFill>
                <a:latin typeface="Times New Roman" pitchFamily="18" charset="0"/>
                <a:ea typeface="隶书" pitchFamily="49" charset="-122"/>
              </a:rPr>
              <a:t> 过程与方法目标：</a:t>
            </a:r>
          </a:p>
          <a:p>
            <a:pPr>
              <a:lnSpc>
                <a:spcPct val="120000"/>
              </a:lnSpc>
            </a:pPr>
            <a:r>
              <a:rPr lang="zh-CN" altLang="en-US" dirty="0"/>
              <a:t>　　</a:t>
            </a:r>
            <a:r>
              <a:rPr lang="zh-CN" altLang="en-US" sz="3200" dirty="0">
                <a:solidFill>
                  <a:srgbClr val="FF0066"/>
                </a:solidFill>
                <a:latin typeface="Times New Roman" pitchFamily="18" charset="0"/>
                <a:ea typeface="宋体" pitchFamily="2" charset="-122"/>
              </a:rPr>
              <a:t>学会自主学习的方法，培养正确、有感情的朗读课文的能力。</a:t>
            </a:r>
          </a:p>
          <a:p>
            <a:pPr>
              <a:lnSpc>
                <a:spcPct val="120000"/>
              </a:lnSpc>
              <a:buFont typeface="Wingdings" pitchFamily="2" charset="2"/>
              <a:buChar char="u"/>
            </a:pPr>
            <a:r>
              <a:rPr lang="zh-CN" altLang="en-US" sz="3200" dirty="0">
                <a:solidFill>
                  <a:srgbClr val="3333FF"/>
                </a:solidFill>
                <a:latin typeface="Times New Roman" pitchFamily="18" charset="0"/>
                <a:ea typeface="隶书" pitchFamily="49" charset="-122"/>
              </a:rPr>
              <a:t> 情感、态度与价值观目标：</a:t>
            </a:r>
          </a:p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rgbClr val="FF0066"/>
                </a:solidFill>
                <a:latin typeface="Times New Roman" pitchFamily="18" charset="0"/>
                <a:ea typeface="华文新魏" pitchFamily="2" charset="-122"/>
              </a:rPr>
              <a:t>　　</a:t>
            </a:r>
            <a:r>
              <a:rPr lang="zh-CN" altLang="en-US" sz="3200" dirty="0">
                <a:solidFill>
                  <a:srgbClr val="FF0066"/>
                </a:solidFill>
                <a:latin typeface="宋体" pitchFamily="2" charset="-122"/>
                <a:ea typeface="宋体" pitchFamily="2" charset="-122"/>
              </a:rPr>
              <a:t>培养尊老爱幼、珍爱亲情、珍爱生命的情感。 </a:t>
            </a: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10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8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8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8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58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58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58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8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8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8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58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58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58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8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8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8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58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58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58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2667000" y="457200"/>
            <a:ext cx="3200400" cy="914400"/>
          </a:xfrm>
          <a:solidFill>
            <a:srgbClr val="FFFF99"/>
          </a:solidFill>
          <a:ln/>
          <a:extLst>
            <a:ext uri="{91240B29-F687-4F45-9708-019B960494DF}">
              <a14:hiddenLine xmlns:a14="http://schemas.microsoft.com/office/drawing/2010/main" w="38100" cap="flat" cmpd="sng" algn="ctr">
                <a:solidFill>
                  <a:srgbClr val="0000FF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13500000" algn="ctr" rotWithShape="0">
                    <a:srgbClr val="FFFF99">
                      <a:gamma/>
                      <a:shade val="60000"/>
                      <a:invGamma/>
                    </a:srgbClr>
                  </a:outerShdw>
                </a:effectLst>
              </a14:hiddenEffects>
            </a:ext>
          </a:extLst>
        </p:spPr>
        <p:txBody>
          <a:bodyPr wrap="none"/>
          <a:lstStyle/>
          <a:p>
            <a:r>
              <a:rPr lang="zh-CN" altLang="en-US" b="1" dirty="0">
                <a:solidFill>
                  <a:srgbClr val="FF0000"/>
                </a:solidFill>
                <a:ea typeface="楷体_GB2312" pitchFamily="49" charset="-122"/>
              </a:rPr>
              <a:t>学习重难点</a:t>
            </a:r>
          </a:p>
        </p:txBody>
      </p:sp>
      <p:sp>
        <p:nvSpPr>
          <p:cNvPr id="34821" name="Rectangle 5"/>
          <p:cNvSpPr>
            <a:spLocks noChangeArrowheads="1"/>
          </p:cNvSpPr>
          <p:nvPr/>
        </p:nvSpPr>
        <p:spPr bwMode="auto">
          <a:xfrm>
            <a:off x="838200" y="2133600"/>
            <a:ext cx="7467600" cy="2554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66"/>
                </a:solidFill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3200" dirty="0">
                <a:solidFill>
                  <a:srgbClr val="FF0066"/>
                </a:solidFill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3200" dirty="0">
                <a:solidFill>
                  <a:srgbClr val="FF0066"/>
                </a:solidFill>
                <a:latin typeface="宋体" pitchFamily="2" charset="-122"/>
                <a:ea typeface="宋体" pitchFamily="2" charset="-122"/>
              </a:rPr>
              <a:t>、正确、流利、有感情地朗读课文。 </a:t>
            </a:r>
          </a:p>
          <a:p>
            <a:endParaRPr lang="zh-CN" altLang="en-US" sz="3200" dirty="0">
              <a:solidFill>
                <a:srgbClr val="FF0066"/>
              </a:solidFill>
              <a:latin typeface="宋体" pitchFamily="2" charset="-122"/>
              <a:ea typeface="宋体" pitchFamily="2" charset="-122"/>
            </a:endParaRPr>
          </a:p>
          <a:p>
            <a:r>
              <a:rPr lang="zh-CN" altLang="en-US" sz="3200" dirty="0">
                <a:solidFill>
                  <a:srgbClr val="FF0066"/>
                </a:solidFill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3200" dirty="0">
                <a:solidFill>
                  <a:srgbClr val="FF0066"/>
                </a:solidFill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3200" dirty="0">
                <a:solidFill>
                  <a:srgbClr val="FF0066"/>
                </a:solidFill>
                <a:latin typeface="宋体" pitchFamily="2" charset="-122"/>
                <a:ea typeface="宋体" pitchFamily="2" charset="-122"/>
              </a:rPr>
              <a:t>、理解文章内容和作者的情意。课文中几个人物的形象分析，培养尊老爱幼、珍爱亲情、珍爱生命的情感。</a:t>
            </a:r>
            <a:r>
              <a:rPr lang="zh-CN" altLang="en-US" sz="3200" dirty="0">
                <a:latin typeface="宋体" pitchFamily="2" charset="-122"/>
                <a:ea typeface="宋体" pitchFamily="2" charset="-122"/>
              </a:rPr>
              <a:t> </a:t>
            </a:r>
          </a:p>
        </p:txBody>
      </p:sp>
      <p:pic>
        <p:nvPicPr>
          <p:cNvPr id="34822" name="Picture 6" descr="png-024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43600" y="304800"/>
            <a:ext cx="1219200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10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 animBg="1"/>
      <p:bldP spid="3482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4"/>
          <p:cNvSpPr>
            <a:spLocks noGrp="1" noChangeArrowheads="1"/>
          </p:cNvSpPr>
          <p:nvPr>
            <p:ph type="title"/>
          </p:nvPr>
        </p:nvSpPr>
        <p:spPr>
          <a:xfrm>
            <a:off x="2971800" y="533400"/>
            <a:ext cx="2895600" cy="914400"/>
          </a:xfrm>
          <a:solidFill>
            <a:srgbClr val="FFFF99"/>
          </a:solidFill>
          <a:ln/>
          <a:extLst>
            <a:ext uri="{91240B29-F687-4F45-9708-019B960494DF}">
              <a14:hiddenLine xmlns:a14="http://schemas.microsoft.com/office/drawing/2010/main" w="38100" cap="flat" cmpd="sng" algn="ctr">
                <a:solidFill>
                  <a:srgbClr val="0000FF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13500000" algn="ctr" rotWithShape="0">
                    <a:srgbClr val="FFFF99">
                      <a:gamma/>
                      <a:shade val="60000"/>
                      <a:invGamma/>
                    </a:srgbClr>
                  </a:outerShdw>
                </a:effectLst>
              </a14:hiddenEffects>
            </a:ext>
          </a:extLst>
        </p:spPr>
        <p:txBody>
          <a:bodyPr wrap="none"/>
          <a:lstStyle/>
          <a:p>
            <a:r>
              <a:rPr lang="zh-CN" altLang="en-US" b="1">
                <a:solidFill>
                  <a:srgbClr val="FF0000"/>
                </a:solidFill>
                <a:ea typeface="楷体_GB2312" pitchFamily="49" charset="-122"/>
              </a:rPr>
              <a:t>读准字音</a:t>
            </a:r>
          </a:p>
        </p:txBody>
      </p:sp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914400" y="1905000"/>
            <a:ext cx="4495800" cy="2774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3333FF"/>
                </a:solidFill>
              </a:rPr>
              <a:t>委屈</a:t>
            </a:r>
            <a:r>
              <a:rPr lang="zh-CN" altLang="en-US" sz="3200" dirty="0"/>
              <a:t>（     ） </a:t>
            </a:r>
            <a:r>
              <a:rPr lang="zh-CN" altLang="en-US" dirty="0"/>
              <a:t>（      ）</a:t>
            </a:r>
            <a:endParaRPr lang="zh-CN" altLang="en-US" sz="3200" dirty="0"/>
          </a:p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3333FF"/>
                </a:solidFill>
              </a:rPr>
              <a:t>嫩</a:t>
            </a:r>
            <a:r>
              <a:rPr lang="zh-CN" altLang="en-US" sz="3200" dirty="0"/>
              <a:t>芽</a:t>
            </a:r>
            <a:r>
              <a:rPr lang="zh-CN" altLang="en-US" dirty="0"/>
              <a:t>（      ）</a:t>
            </a:r>
            <a:endParaRPr lang="zh-CN" altLang="en-US" sz="3200" dirty="0"/>
          </a:p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3333FF"/>
                </a:solidFill>
              </a:rPr>
              <a:t>霎</a:t>
            </a:r>
            <a:r>
              <a:rPr lang="zh-CN" altLang="en-US" sz="3200" dirty="0"/>
              <a:t>时</a:t>
            </a:r>
            <a:r>
              <a:rPr lang="zh-CN" altLang="en-US" dirty="0"/>
              <a:t>（      ）</a:t>
            </a:r>
            <a:endParaRPr lang="zh-CN" altLang="en-US" sz="3200" dirty="0"/>
          </a:p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3333FF"/>
                </a:solidFill>
              </a:rPr>
              <a:t>拆</a:t>
            </a:r>
            <a:r>
              <a:rPr lang="zh-CN" altLang="en-US" sz="3200" dirty="0"/>
              <a:t>散</a:t>
            </a:r>
            <a:r>
              <a:rPr lang="zh-CN" altLang="en-US" dirty="0"/>
              <a:t>（      ）</a:t>
            </a:r>
          </a:p>
        </p:txBody>
      </p:sp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914400" y="4860925"/>
            <a:ext cx="4114800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/>
              <a:t>水波粼</a:t>
            </a:r>
            <a:r>
              <a:rPr lang="zh-CN" altLang="en-US" sz="3200">
                <a:solidFill>
                  <a:srgbClr val="3333FF"/>
                </a:solidFill>
              </a:rPr>
              <a:t>粼</a:t>
            </a:r>
            <a:r>
              <a:rPr lang="zh-CN" altLang="en-US" sz="3200"/>
              <a:t>（    ）</a:t>
            </a:r>
          </a:p>
          <a:p>
            <a:pPr>
              <a:spcBef>
                <a:spcPct val="50000"/>
              </a:spcBef>
            </a:pPr>
            <a:r>
              <a:rPr lang="zh-CN" altLang="en-US" sz="3200"/>
              <a:t>各</a:t>
            </a:r>
            <a:r>
              <a:rPr lang="zh-CN" altLang="en-US" sz="3200">
                <a:solidFill>
                  <a:srgbClr val="3333FF"/>
                </a:solidFill>
              </a:rPr>
              <a:t>得</a:t>
            </a:r>
            <a:r>
              <a:rPr lang="zh-CN" altLang="en-US" sz="3200"/>
              <a:t>其所</a:t>
            </a:r>
            <a:r>
              <a:rPr lang="zh-CN" altLang="en-US"/>
              <a:t>（      ）</a:t>
            </a:r>
          </a:p>
        </p:txBody>
      </p:sp>
      <p:sp>
        <p:nvSpPr>
          <p:cNvPr id="8199" name="Text Box 7"/>
          <p:cNvSpPr txBox="1">
            <a:spLocks noChangeArrowheads="1"/>
          </p:cNvSpPr>
          <p:nvPr/>
        </p:nvSpPr>
        <p:spPr bwMode="auto">
          <a:xfrm>
            <a:off x="2133600" y="1905000"/>
            <a:ext cx="9144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rPr>
              <a:t>wěi</a:t>
            </a:r>
          </a:p>
        </p:txBody>
      </p:sp>
      <p:sp>
        <p:nvSpPr>
          <p:cNvPr id="8200" name="Text Box 8"/>
          <p:cNvSpPr txBox="1">
            <a:spLocks noChangeArrowheads="1"/>
          </p:cNvSpPr>
          <p:nvPr/>
        </p:nvSpPr>
        <p:spPr bwMode="auto">
          <a:xfrm>
            <a:off x="3657600" y="1905000"/>
            <a:ext cx="7620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rPr>
              <a:t>qu </a:t>
            </a:r>
          </a:p>
        </p:txBody>
      </p:sp>
      <p:sp>
        <p:nvSpPr>
          <p:cNvPr id="8201" name="Text Box 9"/>
          <p:cNvSpPr txBox="1">
            <a:spLocks noChangeArrowheads="1"/>
          </p:cNvSpPr>
          <p:nvPr/>
        </p:nvSpPr>
        <p:spPr bwMode="auto">
          <a:xfrm>
            <a:off x="2057400" y="2667000"/>
            <a:ext cx="8382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rPr>
              <a:t>nèn</a:t>
            </a:r>
          </a:p>
        </p:txBody>
      </p:sp>
      <p:sp>
        <p:nvSpPr>
          <p:cNvPr id="8202" name="Text Box 10"/>
          <p:cNvSpPr txBox="1">
            <a:spLocks noChangeArrowheads="1"/>
          </p:cNvSpPr>
          <p:nvPr/>
        </p:nvSpPr>
        <p:spPr bwMode="auto">
          <a:xfrm>
            <a:off x="2057400" y="3367088"/>
            <a:ext cx="9906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rPr>
              <a:t>shà</a:t>
            </a:r>
          </a:p>
        </p:txBody>
      </p:sp>
      <p:sp>
        <p:nvSpPr>
          <p:cNvPr id="8203" name="Text Box 11"/>
          <p:cNvSpPr txBox="1">
            <a:spLocks noChangeArrowheads="1"/>
          </p:cNvSpPr>
          <p:nvPr/>
        </p:nvSpPr>
        <p:spPr bwMode="auto">
          <a:xfrm>
            <a:off x="2057400" y="4114800"/>
            <a:ext cx="990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rPr>
              <a:t>chāi</a:t>
            </a:r>
          </a:p>
        </p:txBody>
      </p:sp>
      <p:sp>
        <p:nvSpPr>
          <p:cNvPr id="8204" name="Text Box 12"/>
          <p:cNvSpPr txBox="1">
            <a:spLocks noChangeArrowheads="1"/>
          </p:cNvSpPr>
          <p:nvPr/>
        </p:nvSpPr>
        <p:spPr bwMode="auto">
          <a:xfrm>
            <a:off x="2971800" y="4876800"/>
            <a:ext cx="609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rPr>
              <a:t>lín</a:t>
            </a:r>
          </a:p>
        </p:txBody>
      </p:sp>
      <p:sp>
        <p:nvSpPr>
          <p:cNvPr id="8205" name="Text Box 13"/>
          <p:cNvSpPr txBox="1">
            <a:spLocks noChangeArrowheads="1"/>
          </p:cNvSpPr>
          <p:nvPr/>
        </p:nvSpPr>
        <p:spPr bwMode="auto">
          <a:xfrm>
            <a:off x="2971800" y="5638800"/>
            <a:ext cx="6858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rPr>
              <a:t>dé</a:t>
            </a:r>
          </a:p>
        </p:txBody>
      </p:sp>
      <p:pic>
        <p:nvPicPr>
          <p:cNvPr id="8206" name="Picture 14" descr="232801331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24400" y="2362200"/>
            <a:ext cx="3886200" cy="3730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8" name="Picture 16" descr="png-059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19800" y="457200"/>
            <a:ext cx="1066800" cy="10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82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animBg="1"/>
      <p:bldP spid="8197" grpId="0"/>
      <p:bldP spid="8198" grpId="0"/>
      <p:bldP spid="8199" grpId="0"/>
      <p:bldP spid="8200" grpId="0"/>
      <p:bldP spid="8201" grpId="0"/>
      <p:bldP spid="8202" grpId="0"/>
      <p:bldP spid="8203" grpId="0"/>
      <p:bldP spid="8204" grpId="0"/>
      <p:bldP spid="820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4"/>
          <p:cNvSpPr>
            <a:spLocks noGrp="1" noChangeArrowheads="1"/>
          </p:cNvSpPr>
          <p:nvPr>
            <p:ph type="title"/>
          </p:nvPr>
        </p:nvSpPr>
        <p:spPr>
          <a:xfrm>
            <a:off x="3048000" y="304800"/>
            <a:ext cx="2819400" cy="762000"/>
          </a:xfrm>
          <a:solidFill>
            <a:srgbClr val="FFFF99"/>
          </a:solidFill>
          <a:ln/>
          <a:extLst>
            <a:ext uri="{91240B29-F687-4F45-9708-019B960494DF}">
              <a14:hiddenLine xmlns:a14="http://schemas.microsoft.com/office/drawing/2010/main" w="38100" cap="flat" cmpd="sng" algn="ctr">
                <a:solidFill>
                  <a:srgbClr val="0000FF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13500000" algn="ctr" rotWithShape="0">
                    <a:srgbClr val="FFFF99">
                      <a:gamma/>
                      <a:shade val="60000"/>
                      <a:invGamma/>
                    </a:srgbClr>
                  </a:outerShdw>
                </a:effectLst>
              </a14:hiddenEffects>
            </a:ext>
          </a:extLst>
        </p:spPr>
        <p:txBody>
          <a:bodyPr wrap="none"/>
          <a:lstStyle/>
          <a:p>
            <a:r>
              <a:rPr lang="zh-CN" altLang="en-US" b="1">
                <a:solidFill>
                  <a:srgbClr val="FF0000"/>
                </a:solidFill>
                <a:ea typeface="楷体_GB2312" pitchFamily="49" charset="-122"/>
              </a:rPr>
              <a:t>导入新课</a:t>
            </a:r>
          </a:p>
        </p:txBody>
      </p:sp>
      <p:pic>
        <p:nvPicPr>
          <p:cNvPr id="5130" name="Picture 10" descr="康乃馨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95400" y="1447800"/>
            <a:ext cx="7086600" cy="411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31" name="Text Box 11"/>
          <p:cNvSpPr txBox="1">
            <a:spLocks noChangeArrowheads="1"/>
          </p:cNvSpPr>
          <p:nvPr/>
        </p:nvSpPr>
        <p:spPr bwMode="auto">
          <a:xfrm>
            <a:off x="1905000" y="5668963"/>
            <a:ext cx="63246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990033"/>
                </a:solidFill>
                <a:ea typeface="宋体" pitchFamily="2" charset="-122"/>
              </a:rPr>
              <a:t>康乃馨的花语代表</a:t>
            </a:r>
            <a:r>
              <a:rPr lang="en-US" altLang="zh-CN" sz="3200">
                <a:solidFill>
                  <a:srgbClr val="990033"/>
                </a:solidFill>
                <a:ea typeface="宋体" pitchFamily="2" charset="-122"/>
              </a:rPr>
              <a:t>——</a:t>
            </a:r>
            <a:r>
              <a:rPr lang="zh-CN" altLang="en-US" sz="3200">
                <a:solidFill>
                  <a:srgbClr val="990033"/>
                </a:solidFill>
                <a:ea typeface="宋体" pitchFamily="2" charset="-122"/>
              </a:rPr>
              <a:t>亲情之爱</a:t>
            </a:r>
          </a:p>
        </p:txBody>
      </p:sp>
      <p:pic>
        <p:nvPicPr>
          <p:cNvPr id="5132" name="Picture 12" descr="png-020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43600" y="0"/>
            <a:ext cx="1371600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animBg="1"/>
      <p:bldP spid="513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4"/>
          <p:cNvSpPr>
            <a:spLocks noGrp="1" noChangeArrowheads="1"/>
          </p:cNvSpPr>
          <p:nvPr>
            <p:ph type="title"/>
          </p:nvPr>
        </p:nvSpPr>
        <p:spPr>
          <a:xfrm>
            <a:off x="2971800" y="381000"/>
            <a:ext cx="3048000" cy="838200"/>
          </a:xfrm>
          <a:solidFill>
            <a:srgbClr val="FFFF99"/>
          </a:solidFill>
          <a:ln/>
          <a:extLst>
            <a:ext uri="{91240B29-F687-4F45-9708-019B960494DF}">
              <a14:hiddenLine xmlns:a14="http://schemas.microsoft.com/office/drawing/2010/main" w="38100" cap="flat" cmpd="sng" algn="ctr">
                <a:solidFill>
                  <a:srgbClr val="0000FF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13500000" algn="ctr" rotWithShape="0">
                    <a:srgbClr val="FFFF99">
                      <a:gamma/>
                      <a:shade val="60000"/>
                      <a:invGamma/>
                    </a:srgbClr>
                  </a:outerShdw>
                </a:effectLst>
              </a14:hiddenEffects>
            </a:ext>
          </a:extLst>
        </p:spPr>
        <p:txBody>
          <a:bodyPr wrap="none"/>
          <a:lstStyle/>
          <a:p>
            <a:r>
              <a:rPr lang="zh-CN" altLang="en-US" b="1">
                <a:solidFill>
                  <a:srgbClr val="FF0000"/>
                </a:solidFill>
                <a:ea typeface="楷体_GB2312" pitchFamily="49" charset="-122"/>
              </a:rPr>
              <a:t>词语解释</a:t>
            </a:r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990600" y="2057400"/>
            <a:ext cx="14478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FF0066"/>
                </a:solidFill>
                <a:latin typeface="宋体" pitchFamily="2" charset="-122"/>
                <a:ea typeface="宋体" pitchFamily="2" charset="-122"/>
              </a:rPr>
              <a:t>拆散：</a:t>
            </a:r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914400" y="2941638"/>
            <a:ext cx="24384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F0066"/>
                </a:solidFill>
                <a:latin typeface="宋体" pitchFamily="2" charset="-122"/>
                <a:ea typeface="宋体" pitchFamily="2" charset="-122"/>
              </a:rPr>
              <a:t>水波粼粼：</a:t>
            </a:r>
          </a:p>
        </p:txBody>
      </p:sp>
      <p:sp>
        <p:nvSpPr>
          <p:cNvPr id="9223" name="Text Box 7"/>
          <p:cNvSpPr txBox="1">
            <a:spLocks noChangeArrowheads="1"/>
          </p:cNvSpPr>
          <p:nvPr/>
        </p:nvSpPr>
        <p:spPr bwMode="auto">
          <a:xfrm>
            <a:off x="914400" y="4084638"/>
            <a:ext cx="23622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F0066"/>
                </a:solidFill>
                <a:latin typeface="宋体" pitchFamily="2" charset="-122"/>
                <a:ea typeface="宋体" pitchFamily="2" charset="-122"/>
              </a:rPr>
              <a:t>各得其所：</a:t>
            </a:r>
          </a:p>
        </p:txBody>
      </p:sp>
      <p:sp>
        <p:nvSpPr>
          <p:cNvPr id="9224" name="Text Box 8"/>
          <p:cNvSpPr txBox="1">
            <a:spLocks noChangeArrowheads="1"/>
          </p:cNvSpPr>
          <p:nvPr/>
        </p:nvSpPr>
        <p:spPr bwMode="auto">
          <a:xfrm>
            <a:off x="2895600" y="2057400"/>
            <a:ext cx="47244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使一起的的人或物分散。</a:t>
            </a:r>
          </a:p>
        </p:txBody>
      </p:sp>
      <p:sp>
        <p:nvSpPr>
          <p:cNvPr id="9225" name="Text Box 9"/>
          <p:cNvSpPr txBox="1">
            <a:spLocks noChangeArrowheads="1"/>
          </p:cNvSpPr>
          <p:nvPr/>
        </p:nvSpPr>
        <p:spPr bwMode="auto">
          <a:xfrm>
            <a:off x="2819400" y="4130675"/>
            <a:ext cx="5257800" cy="184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原指各人都得到满足。后指每个人或事物都得到恰当的位置或安排。 </a:t>
            </a:r>
          </a:p>
        </p:txBody>
      </p:sp>
      <p:sp>
        <p:nvSpPr>
          <p:cNvPr id="9226" name="Text Box 10"/>
          <p:cNvSpPr txBox="1">
            <a:spLocks noChangeArrowheads="1"/>
          </p:cNvSpPr>
          <p:nvPr/>
        </p:nvSpPr>
        <p:spPr bwMode="auto">
          <a:xfrm>
            <a:off x="2819400" y="2941638"/>
            <a:ext cx="54102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形容水面被风吹过的动静。</a:t>
            </a:r>
          </a:p>
        </p:txBody>
      </p:sp>
      <p:pic>
        <p:nvPicPr>
          <p:cNvPr id="9227" name="Picture 11" descr="png-059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72200" y="304800"/>
            <a:ext cx="1066800" cy="10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animBg="1"/>
      <p:bldP spid="9221" grpId="0"/>
      <p:bldP spid="9222" grpId="0"/>
      <p:bldP spid="9223" grpId="0"/>
      <p:bldP spid="9224" grpId="0"/>
      <p:bldP spid="9225" grpId="0"/>
      <p:bldP spid="922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4"/>
          <p:cNvSpPr>
            <a:spLocks noGrp="1" noChangeArrowheads="1"/>
          </p:cNvSpPr>
          <p:nvPr>
            <p:ph type="title"/>
          </p:nvPr>
        </p:nvSpPr>
        <p:spPr>
          <a:xfrm>
            <a:off x="3352800" y="457200"/>
            <a:ext cx="2667000" cy="914400"/>
          </a:xfrm>
          <a:solidFill>
            <a:srgbClr val="FFFF99"/>
          </a:solidFill>
          <a:ln/>
          <a:extLst>
            <a:ext uri="{91240B29-F687-4F45-9708-019B960494DF}">
              <a14:hiddenLine xmlns:a14="http://schemas.microsoft.com/office/drawing/2010/main" w="38100" cap="flat" cmpd="sng" algn="ctr">
                <a:solidFill>
                  <a:srgbClr val="0000FF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13500000" algn="ctr" rotWithShape="0">
                    <a:srgbClr val="FFFF99">
                      <a:gamma/>
                      <a:shade val="60000"/>
                      <a:invGamma/>
                    </a:srgbClr>
                  </a:outerShdw>
                </a:effectLst>
              </a14:hiddenEffects>
            </a:ext>
          </a:extLst>
        </p:spPr>
        <p:txBody>
          <a:bodyPr wrap="none"/>
          <a:lstStyle/>
          <a:p>
            <a:r>
              <a:rPr lang="zh-CN" altLang="en-US" b="1" dirty="0">
                <a:solidFill>
                  <a:srgbClr val="FF0000"/>
                </a:solidFill>
                <a:ea typeface="楷体_GB2312" pitchFamily="49" charset="-122"/>
              </a:rPr>
              <a:t>整体感知</a:t>
            </a:r>
          </a:p>
        </p:txBody>
      </p:sp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1066800" y="1676400"/>
            <a:ext cx="76962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dirty="0">
                <a:ea typeface="宋体" pitchFamily="2" charset="-122"/>
              </a:rPr>
              <a:t>        </a:t>
            </a:r>
            <a:r>
              <a:rPr lang="zh-CN" altLang="en-US" sz="3200" dirty="0">
                <a:solidFill>
                  <a:srgbClr val="FF0066"/>
                </a:solidFill>
                <a:latin typeface="宋体" pitchFamily="2" charset="-122"/>
                <a:ea typeface="宋体" pitchFamily="2" charset="-122"/>
              </a:rPr>
              <a:t>以自己喜欢的方式来有感情阅读课文，把握住重要的信息回答以下问题：</a:t>
            </a:r>
          </a:p>
        </p:txBody>
      </p:sp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1143000" y="2971800"/>
            <a:ext cx="4876800" cy="301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dirty="0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A</a:t>
            </a:r>
            <a:r>
              <a:rPr lang="zh-CN" altLang="en-US" sz="3200" dirty="0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、散步的地点是： </a:t>
            </a:r>
            <a:br>
              <a:rPr lang="zh-CN" altLang="en-US" sz="3200" dirty="0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</a:br>
            <a:r>
              <a:rPr lang="en-US" altLang="zh-CN" sz="3200" dirty="0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B</a:t>
            </a:r>
            <a:r>
              <a:rPr lang="zh-CN" altLang="en-US" sz="3200" dirty="0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、散步的人有：</a:t>
            </a:r>
          </a:p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 </a:t>
            </a:r>
            <a:br>
              <a:rPr lang="zh-CN" altLang="en-US" sz="3200" dirty="0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</a:br>
            <a:r>
              <a:rPr lang="en-US" altLang="zh-CN" sz="3200" dirty="0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C</a:t>
            </a:r>
            <a:r>
              <a:rPr lang="zh-CN" altLang="en-US" sz="3200" dirty="0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、散步的季节是： </a:t>
            </a:r>
            <a:br>
              <a:rPr lang="zh-CN" altLang="en-US" sz="3200" dirty="0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</a:br>
            <a:r>
              <a:rPr lang="en-US" altLang="zh-CN" sz="3200" dirty="0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D</a:t>
            </a:r>
            <a:r>
              <a:rPr lang="zh-CN" altLang="en-US" sz="3200" dirty="0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、散步的过程发生了：　 </a:t>
            </a:r>
          </a:p>
        </p:txBody>
      </p:sp>
      <p:sp>
        <p:nvSpPr>
          <p:cNvPr id="10247" name="Text Box 7"/>
          <p:cNvSpPr txBox="1">
            <a:spLocks noChangeArrowheads="1"/>
          </p:cNvSpPr>
          <p:nvPr/>
        </p:nvSpPr>
        <p:spPr bwMode="auto">
          <a:xfrm>
            <a:off x="4572000" y="3048000"/>
            <a:ext cx="10668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</a:rPr>
              <a:t>田野</a:t>
            </a:r>
          </a:p>
        </p:txBody>
      </p:sp>
      <p:sp>
        <p:nvSpPr>
          <p:cNvPr id="10248" name="Text Box 8"/>
          <p:cNvSpPr txBox="1">
            <a:spLocks noChangeArrowheads="1"/>
          </p:cNvSpPr>
          <p:nvPr/>
        </p:nvSpPr>
        <p:spPr bwMode="auto">
          <a:xfrm>
            <a:off x="4114800" y="3657600"/>
            <a:ext cx="43434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</a:rPr>
              <a:t>我，我的母亲，我的妻子，儿子</a:t>
            </a:r>
          </a:p>
        </p:txBody>
      </p:sp>
      <p:sp>
        <p:nvSpPr>
          <p:cNvPr id="10249" name="Text Box 9"/>
          <p:cNvSpPr txBox="1">
            <a:spLocks noChangeArrowheads="1"/>
          </p:cNvSpPr>
          <p:nvPr/>
        </p:nvSpPr>
        <p:spPr bwMode="auto">
          <a:xfrm>
            <a:off x="4495800" y="4800600"/>
            <a:ext cx="14478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</a:rPr>
              <a:t>初春</a:t>
            </a:r>
          </a:p>
        </p:txBody>
      </p:sp>
      <p:sp>
        <p:nvSpPr>
          <p:cNvPr id="10250" name="Text Box 10"/>
          <p:cNvSpPr txBox="1">
            <a:spLocks noChangeArrowheads="1"/>
          </p:cNvSpPr>
          <p:nvPr/>
        </p:nvSpPr>
        <p:spPr bwMode="auto">
          <a:xfrm>
            <a:off x="5410200" y="5410200"/>
            <a:ext cx="30480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</a:rPr>
              <a:t>走大路和小路的分歧</a:t>
            </a:r>
          </a:p>
        </p:txBody>
      </p:sp>
      <p:pic>
        <p:nvPicPr>
          <p:cNvPr id="10251" name="Picture 11" descr="png-059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72200" y="381000"/>
            <a:ext cx="1066800" cy="10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800" decel="100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 animBg="1"/>
      <p:bldP spid="10245" grpId="0"/>
      <p:bldP spid="10246" grpId="0"/>
      <p:bldP spid="10247" grpId="0"/>
      <p:bldP spid="10248" grpId="0"/>
      <p:bldP spid="10249" grpId="0"/>
      <p:bldP spid="1025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4"/>
          <p:cNvSpPr>
            <a:spLocks noGrp="1" noChangeArrowheads="1"/>
          </p:cNvSpPr>
          <p:nvPr>
            <p:ph type="title"/>
          </p:nvPr>
        </p:nvSpPr>
        <p:spPr>
          <a:xfrm>
            <a:off x="3124200" y="838200"/>
            <a:ext cx="2743200" cy="762000"/>
          </a:xfrm>
          <a:solidFill>
            <a:srgbClr val="FFFF99"/>
          </a:solidFill>
          <a:ln/>
          <a:extLst>
            <a:ext uri="{91240B29-F687-4F45-9708-019B960494DF}">
              <a14:hiddenLine xmlns:a14="http://schemas.microsoft.com/office/drawing/2010/main" w="38100" cap="flat" cmpd="sng" algn="ctr">
                <a:solidFill>
                  <a:srgbClr val="0000FF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13500000" algn="ctr" rotWithShape="0">
                    <a:srgbClr val="FFFF99">
                      <a:gamma/>
                      <a:shade val="60000"/>
                      <a:invGamma/>
                    </a:srgbClr>
                  </a:outerShdw>
                </a:effectLst>
              </a14:hiddenEffects>
            </a:ext>
          </a:extLst>
        </p:spPr>
        <p:txBody>
          <a:bodyPr wrap="none"/>
          <a:lstStyle/>
          <a:p>
            <a:r>
              <a:rPr lang="zh-CN" altLang="en-US" b="1" dirty="0">
                <a:solidFill>
                  <a:srgbClr val="FF0000"/>
                </a:solidFill>
                <a:ea typeface="楷体_GB2312" pitchFamily="49" charset="-122"/>
              </a:rPr>
              <a:t>课文讲解</a:t>
            </a:r>
          </a:p>
        </p:txBody>
      </p:sp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914400" y="2286000"/>
            <a:ext cx="73914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FF0066"/>
                </a:solidFill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3200" dirty="0">
                <a:solidFill>
                  <a:srgbClr val="FF0066"/>
                </a:solidFill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3200" dirty="0">
                <a:solidFill>
                  <a:srgbClr val="FF0066"/>
                </a:solidFill>
                <a:latin typeface="宋体" pitchFamily="2" charset="-122"/>
                <a:ea typeface="宋体" pitchFamily="2" charset="-122"/>
              </a:rPr>
              <a:t>、这篇文章向我们讲述了一个什么故事，并将文章分出层次？ </a:t>
            </a: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914400" y="3886200"/>
            <a:ext cx="1600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提示：</a:t>
            </a:r>
          </a:p>
        </p:txBody>
      </p:sp>
      <p:sp>
        <p:nvSpPr>
          <p:cNvPr id="11273" name="Text Box 9"/>
          <p:cNvSpPr txBox="1">
            <a:spLocks noChangeArrowheads="1"/>
          </p:cNvSpPr>
          <p:nvPr/>
        </p:nvSpPr>
        <p:spPr bwMode="auto">
          <a:xfrm>
            <a:off x="1905000" y="3886200"/>
            <a:ext cx="17526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</a:rPr>
              <a:t>劝母亲散步</a:t>
            </a:r>
          </a:p>
        </p:txBody>
      </p:sp>
      <p:sp>
        <p:nvSpPr>
          <p:cNvPr id="11274" name="Text Box 10"/>
          <p:cNvSpPr txBox="1">
            <a:spLocks noChangeArrowheads="1"/>
          </p:cNvSpPr>
          <p:nvPr/>
        </p:nvSpPr>
        <p:spPr bwMode="auto">
          <a:xfrm>
            <a:off x="3962400" y="3886200"/>
            <a:ext cx="11430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</a:rPr>
              <a:t>一块散步</a:t>
            </a:r>
            <a:r>
              <a:rPr lang="zh-CN" altLang="en-US" sz="3200" b="0">
                <a:ea typeface="宋体" pitchFamily="2" charset="-122"/>
              </a:rPr>
              <a:t> </a:t>
            </a:r>
          </a:p>
        </p:txBody>
      </p:sp>
      <p:sp>
        <p:nvSpPr>
          <p:cNvPr id="11275" name="Line 11"/>
          <p:cNvSpPr>
            <a:spLocks noChangeShapeType="1"/>
          </p:cNvSpPr>
          <p:nvPr/>
        </p:nvSpPr>
        <p:spPr bwMode="auto">
          <a:xfrm>
            <a:off x="3048000" y="4495800"/>
            <a:ext cx="7620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7" name="Line 13"/>
          <p:cNvSpPr>
            <a:spLocks noChangeShapeType="1"/>
          </p:cNvSpPr>
          <p:nvPr/>
        </p:nvSpPr>
        <p:spPr bwMode="auto">
          <a:xfrm>
            <a:off x="5105400" y="4495800"/>
            <a:ext cx="6858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8" name="Text Box 14"/>
          <p:cNvSpPr txBox="1">
            <a:spLocks noChangeArrowheads="1"/>
          </p:cNvSpPr>
          <p:nvPr/>
        </p:nvSpPr>
        <p:spPr bwMode="auto">
          <a:xfrm>
            <a:off x="5867400" y="3886200"/>
            <a:ext cx="11430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</a:rPr>
              <a:t>发生分歧</a:t>
            </a:r>
            <a:r>
              <a:rPr lang="zh-CN" altLang="en-US" sz="3200">
                <a:ea typeface="宋体" pitchFamily="2" charset="-122"/>
              </a:rPr>
              <a:t> </a:t>
            </a:r>
          </a:p>
        </p:txBody>
      </p:sp>
      <p:sp>
        <p:nvSpPr>
          <p:cNvPr id="11279" name="Line 15"/>
          <p:cNvSpPr>
            <a:spLocks noChangeShapeType="1"/>
          </p:cNvSpPr>
          <p:nvPr/>
        </p:nvSpPr>
        <p:spPr bwMode="auto">
          <a:xfrm>
            <a:off x="6858000" y="4495800"/>
            <a:ext cx="6858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0" name="Text Box 16"/>
          <p:cNvSpPr txBox="1">
            <a:spLocks noChangeArrowheads="1"/>
          </p:cNvSpPr>
          <p:nvPr/>
        </p:nvSpPr>
        <p:spPr bwMode="auto">
          <a:xfrm>
            <a:off x="7467600" y="3886200"/>
            <a:ext cx="11430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</a:rPr>
              <a:t>解决分歧</a:t>
            </a:r>
          </a:p>
        </p:txBody>
      </p:sp>
      <p:pic>
        <p:nvPicPr>
          <p:cNvPr id="11284" name="Picture 20" descr="png-076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19800" y="533400"/>
            <a:ext cx="1219200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" dur="500"/>
                                        <p:tgtEl>
                                          <p:spTgt spid="11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1000"/>
                                        <p:tgtEl>
                                          <p:spTgt spid="11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 animBg="1"/>
      <p:bldP spid="11269" grpId="0"/>
      <p:bldP spid="11270" grpId="0"/>
      <p:bldP spid="11273" grpId="0"/>
      <p:bldP spid="11274" grpId="0"/>
      <p:bldP spid="11275" grpId="0" animBg="1"/>
      <p:bldP spid="11277" grpId="0" animBg="1"/>
      <p:bldP spid="11278" grpId="0"/>
      <p:bldP spid="11279" grpId="0" animBg="1"/>
      <p:bldP spid="1128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8" name="Text Box 4"/>
          <p:cNvSpPr txBox="1">
            <a:spLocks noChangeArrowheads="1"/>
          </p:cNvSpPr>
          <p:nvPr/>
        </p:nvSpPr>
        <p:spPr bwMode="auto">
          <a:xfrm>
            <a:off x="1295400" y="533400"/>
            <a:ext cx="7543800" cy="2335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ct val="20000"/>
              </a:spcBef>
            </a:pPr>
            <a:r>
              <a:rPr lang="zh-CN" altLang="en-US" sz="3200" dirty="0">
                <a:solidFill>
                  <a:srgbClr val="6600FF"/>
                </a:solidFill>
                <a:latin typeface="Times New Roman" pitchFamily="18" charset="0"/>
                <a:ea typeface="宋体" pitchFamily="2" charset="-122"/>
              </a:rPr>
              <a:t>　　第一部分（</a:t>
            </a:r>
            <a:r>
              <a:rPr lang="en-US" altLang="zh-CN" sz="3200" dirty="0">
                <a:solidFill>
                  <a:srgbClr val="6600FF"/>
                </a:solidFill>
                <a:latin typeface="Times New Roman" pitchFamily="18" charset="0"/>
                <a:ea typeface="宋体" pitchFamily="2" charset="-122"/>
              </a:rPr>
              <a:t>1</a:t>
            </a:r>
            <a:r>
              <a:rPr lang="zh-CN" altLang="en-US" sz="3200" dirty="0">
                <a:solidFill>
                  <a:srgbClr val="6600FF"/>
                </a:solidFill>
                <a:latin typeface="Times New Roman" pitchFamily="18" charset="0"/>
                <a:ea typeface="宋体" pitchFamily="2" charset="-122"/>
              </a:rPr>
              <a:t>）：总起，交代了散步的地点和有关的人物。 </a:t>
            </a:r>
          </a:p>
          <a:p>
            <a:pPr>
              <a:lnSpc>
                <a:spcPct val="110000"/>
              </a:lnSpc>
              <a:spcBef>
                <a:spcPct val="20000"/>
              </a:spcBef>
            </a:pPr>
            <a:r>
              <a:rPr lang="zh-CN" altLang="en-US" sz="3200" dirty="0">
                <a:solidFill>
                  <a:srgbClr val="6600FF"/>
                </a:solidFill>
                <a:latin typeface="Times New Roman" pitchFamily="18" charset="0"/>
                <a:ea typeface="宋体" pitchFamily="2" charset="-122"/>
              </a:rPr>
              <a:t>　　第二部分（</a:t>
            </a:r>
            <a:r>
              <a:rPr lang="en-US" altLang="zh-CN" sz="3200" dirty="0">
                <a:solidFill>
                  <a:srgbClr val="6600FF"/>
                </a:solidFill>
                <a:latin typeface="Times New Roman" pitchFamily="18" charset="0"/>
                <a:ea typeface="宋体" pitchFamily="2" charset="-122"/>
              </a:rPr>
              <a:t>2 </a:t>
            </a:r>
            <a:r>
              <a:rPr lang="zh-CN" altLang="en-US" sz="3200" dirty="0">
                <a:solidFill>
                  <a:srgbClr val="6600FF"/>
                </a:solidFill>
                <a:latin typeface="Times New Roman" pitchFamily="18" charset="0"/>
                <a:ea typeface="宋体" pitchFamily="2" charset="-122"/>
              </a:rPr>
              <a:t>～</a:t>
            </a:r>
            <a:r>
              <a:rPr lang="en-US" altLang="zh-CN" sz="3200" dirty="0">
                <a:solidFill>
                  <a:srgbClr val="6600FF"/>
                </a:solidFill>
                <a:latin typeface="Times New Roman" pitchFamily="18" charset="0"/>
                <a:ea typeface="宋体" pitchFamily="2" charset="-122"/>
              </a:rPr>
              <a:t>8</a:t>
            </a:r>
            <a:r>
              <a:rPr lang="zh-CN" altLang="en-US" sz="3200" dirty="0">
                <a:solidFill>
                  <a:srgbClr val="6600FF"/>
                </a:solidFill>
                <a:latin typeface="Times New Roman" pitchFamily="18" charset="0"/>
                <a:ea typeface="宋体" pitchFamily="2" charset="-122"/>
              </a:rPr>
              <a:t>）：重点写散步的过程。这一部分又可根据内容分为三层。 </a:t>
            </a:r>
          </a:p>
        </p:txBody>
      </p:sp>
      <p:sp>
        <p:nvSpPr>
          <p:cNvPr id="98309" name="Text Box 5"/>
          <p:cNvSpPr txBox="1">
            <a:spLocks noChangeArrowheads="1"/>
          </p:cNvSpPr>
          <p:nvPr/>
        </p:nvSpPr>
        <p:spPr bwMode="auto">
          <a:xfrm>
            <a:off x="1295400" y="3048000"/>
            <a:ext cx="7467600" cy="331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ct val="20000"/>
              </a:spcBef>
            </a:pPr>
            <a:r>
              <a:rPr lang="zh-CN" altLang="en-US" sz="3200" dirty="0">
                <a:solidFill>
                  <a:srgbClr val="6600FF"/>
                </a:solidFill>
                <a:latin typeface="Times New Roman" pitchFamily="18" charset="0"/>
                <a:ea typeface="宋体" pitchFamily="2" charset="-122"/>
              </a:rPr>
              <a:t>　　第一层（</a:t>
            </a:r>
            <a:r>
              <a:rPr lang="en-US" altLang="zh-CN" sz="3200" dirty="0">
                <a:solidFill>
                  <a:srgbClr val="6600FF"/>
                </a:solidFill>
                <a:latin typeface="Times New Roman" pitchFamily="18" charset="0"/>
                <a:ea typeface="宋体" pitchFamily="2" charset="-122"/>
              </a:rPr>
              <a:t>2</a:t>
            </a:r>
            <a:r>
              <a:rPr lang="zh-CN" altLang="en-US" sz="3200" dirty="0">
                <a:solidFill>
                  <a:srgbClr val="6600FF"/>
                </a:solidFill>
                <a:latin typeface="Times New Roman" pitchFamily="18" charset="0"/>
                <a:ea typeface="宋体" pitchFamily="2" charset="-122"/>
              </a:rPr>
              <a:t>）交代母亲对这次散步的态度的转变。 </a:t>
            </a:r>
            <a:br>
              <a:rPr lang="zh-CN" altLang="en-US" sz="3200" dirty="0">
                <a:solidFill>
                  <a:srgbClr val="6600FF"/>
                </a:solidFill>
                <a:latin typeface="Times New Roman" pitchFamily="18" charset="0"/>
                <a:ea typeface="宋体" pitchFamily="2" charset="-122"/>
              </a:rPr>
            </a:br>
            <a:r>
              <a:rPr lang="zh-CN" altLang="en-US" sz="3200" dirty="0">
                <a:solidFill>
                  <a:srgbClr val="6600FF"/>
                </a:solidFill>
                <a:latin typeface="Times New Roman" pitchFamily="18" charset="0"/>
                <a:ea typeface="宋体" pitchFamily="2" charset="-122"/>
              </a:rPr>
              <a:t>　　第二层（</a:t>
            </a:r>
            <a:r>
              <a:rPr lang="en-US" altLang="zh-CN" sz="3200" dirty="0">
                <a:solidFill>
                  <a:srgbClr val="6600FF"/>
                </a:solidFill>
                <a:latin typeface="Times New Roman" pitchFamily="18" charset="0"/>
                <a:ea typeface="宋体" pitchFamily="2" charset="-122"/>
              </a:rPr>
              <a:t>3 </a:t>
            </a:r>
            <a:r>
              <a:rPr lang="zh-CN" altLang="en-US" sz="3200" dirty="0">
                <a:solidFill>
                  <a:srgbClr val="6600FF"/>
                </a:solidFill>
                <a:latin typeface="Times New Roman" pitchFamily="18" charset="0"/>
                <a:ea typeface="宋体" pitchFamily="2" charset="-122"/>
              </a:rPr>
              <a:t>～</a:t>
            </a:r>
            <a:r>
              <a:rPr lang="en-US" altLang="zh-CN" sz="3200" dirty="0">
                <a:solidFill>
                  <a:srgbClr val="6600FF"/>
                </a:solidFill>
                <a:latin typeface="Times New Roman" pitchFamily="18" charset="0"/>
                <a:ea typeface="宋体" pitchFamily="2" charset="-122"/>
              </a:rPr>
              <a:t>5</a:t>
            </a:r>
            <a:r>
              <a:rPr lang="zh-CN" altLang="en-US" sz="3200" dirty="0">
                <a:solidFill>
                  <a:srgbClr val="6600FF"/>
                </a:solidFill>
                <a:latin typeface="Times New Roman" pitchFamily="18" charset="0"/>
                <a:ea typeface="宋体" pitchFamily="2" charset="-122"/>
              </a:rPr>
              <a:t>）写田野的春色以及一家人散步的乐趣。 </a:t>
            </a:r>
            <a:br>
              <a:rPr lang="zh-CN" altLang="en-US" sz="3200" dirty="0">
                <a:solidFill>
                  <a:srgbClr val="6600FF"/>
                </a:solidFill>
                <a:latin typeface="Times New Roman" pitchFamily="18" charset="0"/>
                <a:ea typeface="宋体" pitchFamily="2" charset="-122"/>
              </a:rPr>
            </a:br>
            <a:r>
              <a:rPr lang="zh-CN" altLang="en-US" sz="3200" dirty="0">
                <a:solidFill>
                  <a:srgbClr val="6600FF"/>
                </a:solidFill>
                <a:latin typeface="Times New Roman" pitchFamily="18" charset="0"/>
                <a:ea typeface="宋体" pitchFamily="2" charset="-122"/>
              </a:rPr>
              <a:t>　　第三层（</a:t>
            </a:r>
            <a:r>
              <a:rPr lang="en-US" altLang="zh-CN" sz="3200" dirty="0">
                <a:solidFill>
                  <a:srgbClr val="6600FF"/>
                </a:solidFill>
                <a:latin typeface="Times New Roman" pitchFamily="18" charset="0"/>
                <a:ea typeface="宋体" pitchFamily="2" charset="-122"/>
              </a:rPr>
              <a:t>6</a:t>
            </a:r>
            <a:r>
              <a:rPr lang="zh-CN" altLang="en-US" sz="3200" dirty="0">
                <a:solidFill>
                  <a:srgbClr val="6600FF"/>
                </a:solidFill>
                <a:latin typeface="Times New Roman" pitchFamily="18" charset="0"/>
                <a:ea typeface="宋体" pitchFamily="2" charset="-122"/>
              </a:rPr>
              <a:t>～</a:t>
            </a:r>
            <a:r>
              <a:rPr lang="en-US" altLang="zh-CN" sz="3200" dirty="0">
                <a:solidFill>
                  <a:srgbClr val="6600FF"/>
                </a:solidFill>
                <a:latin typeface="Times New Roman" pitchFamily="18" charset="0"/>
                <a:ea typeface="宋体" pitchFamily="2" charset="-122"/>
              </a:rPr>
              <a:t>8</a:t>
            </a:r>
            <a:r>
              <a:rPr lang="zh-CN" altLang="en-US" sz="3200" dirty="0">
                <a:solidFill>
                  <a:srgbClr val="6600FF"/>
                </a:solidFill>
                <a:latin typeface="Times New Roman" pitchFamily="18" charset="0"/>
                <a:ea typeface="宋体" pitchFamily="2" charset="-122"/>
              </a:rPr>
              <a:t>）写产生散步路线的分歧以及解决办法。 </a:t>
            </a: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83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8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8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8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83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83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8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8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08" grpId="0"/>
      <p:bldP spid="9830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3" name="Text Box 7"/>
          <p:cNvSpPr txBox="1">
            <a:spLocks noChangeArrowheads="1"/>
          </p:cNvSpPr>
          <p:nvPr/>
        </p:nvSpPr>
        <p:spPr bwMode="auto">
          <a:xfrm>
            <a:off x="1524000" y="1981200"/>
            <a:ext cx="6477000" cy="272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3200" dirty="0">
                <a:solidFill>
                  <a:srgbClr val="6600FF"/>
                </a:solidFill>
                <a:latin typeface="Times New Roman" pitchFamily="18" charset="0"/>
                <a:ea typeface="宋体" pitchFamily="2" charset="-122"/>
              </a:rPr>
              <a:t>　　　   </a:t>
            </a:r>
            <a:r>
              <a:rPr lang="zh-CN" altLang="en-US" sz="3200" dirty="0">
                <a:solidFill>
                  <a:srgbClr val="FF0000"/>
                </a:solidFill>
              </a:rPr>
              <a:t>孝顺善良，关爱母亲</a:t>
            </a:r>
          </a:p>
          <a:p>
            <a:pPr>
              <a:lnSpc>
                <a:spcPct val="135000"/>
              </a:lnSpc>
            </a:pPr>
            <a:r>
              <a:rPr lang="zh-CN" altLang="en-US" sz="3200" dirty="0">
                <a:solidFill>
                  <a:srgbClr val="6600FF"/>
                </a:solidFill>
                <a:latin typeface="Times New Roman" pitchFamily="18" charset="0"/>
                <a:ea typeface="宋体" pitchFamily="2" charset="-122"/>
              </a:rPr>
              <a:t>                    </a:t>
            </a:r>
            <a:r>
              <a:rPr lang="zh-CN" altLang="en-US" sz="3200" dirty="0">
                <a:solidFill>
                  <a:srgbClr val="FF0000"/>
                </a:solidFill>
              </a:rPr>
              <a:t>慈祥亲切，善解人意</a:t>
            </a:r>
          </a:p>
          <a:p>
            <a:pPr>
              <a:lnSpc>
                <a:spcPct val="135000"/>
              </a:lnSpc>
            </a:pPr>
            <a:r>
              <a:rPr lang="zh-CN" altLang="en-US" sz="3200" dirty="0">
                <a:solidFill>
                  <a:srgbClr val="6600FF"/>
                </a:solidFill>
                <a:latin typeface="Times New Roman" pitchFamily="18" charset="0"/>
                <a:ea typeface="宋体" pitchFamily="2" charset="-122"/>
              </a:rPr>
              <a:t>                    </a:t>
            </a:r>
            <a:r>
              <a:rPr lang="zh-CN" altLang="en-US" sz="3200" dirty="0">
                <a:solidFill>
                  <a:srgbClr val="FF0000"/>
                </a:solidFill>
              </a:rPr>
              <a:t>温柔贤惠</a:t>
            </a:r>
          </a:p>
          <a:p>
            <a:pPr>
              <a:lnSpc>
                <a:spcPct val="135000"/>
              </a:lnSpc>
            </a:pPr>
            <a:r>
              <a:rPr lang="zh-CN" altLang="en-US" sz="3200" dirty="0">
                <a:solidFill>
                  <a:srgbClr val="FF0000"/>
                </a:solidFill>
              </a:rPr>
              <a:t>                  天真活泼，聪明伶俐 </a:t>
            </a:r>
          </a:p>
        </p:txBody>
      </p:sp>
      <p:sp>
        <p:nvSpPr>
          <p:cNvPr id="39940" name="Text Box 4"/>
          <p:cNvSpPr txBox="1">
            <a:spLocks noChangeArrowheads="1"/>
          </p:cNvSpPr>
          <p:nvPr/>
        </p:nvSpPr>
        <p:spPr bwMode="auto">
          <a:xfrm>
            <a:off x="1524000" y="1096963"/>
            <a:ext cx="74676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0066"/>
                </a:solidFill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3200" dirty="0">
                <a:solidFill>
                  <a:srgbClr val="FF0066"/>
                </a:solidFill>
                <a:latin typeface="宋体" pitchFamily="2" charset="-122"/>
                <a:ea typeface="宋体" pitchFamily="2" charset="-122"/>
              </a:rPr>
              <a:t>、请你评价一下文中人物的性格特征？</a:t>
            </a:r>
          </a:p>
        </p:txBody>
      </p:sp>
      <p:sp>
        <p:nvSpPr>
          <p:cNvPr id="39941" name="Text Box 5"/>
          <p:cNvSpPr txBox="1">
            <a:spLocks noChangeArrowheads="1"/>
          </p:cNvSpPr>
          <p:nvPr/>
        </p:nvSpPr>
        <p:spPr bwMode="auto">
          <a:xfrm>
            <a:off x="1524000" y="2022475"/>
            <a:ext cx="2438400" cy="26530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altLang="zh-CN" sz="3200" dirty="0">
                <a:solidFill>
                  <a:srgbClr val="6600FF"/>
                </a:solidFill>
                <a:latin typeface="Times New Roman" pitchFamily="18" charset="0"/>
                <a:ea typeface="宋体" pitchFamily="2" charset="-122"/>
              </a:rPr>
              <a:t>“</a:t>
            </a:r>
            <a:r>
              <a:rPr lang="zh-CN" altLang="en-US" sz="3200" dirty="0">
                <a:solidFill>
                  <a:srgbClr val="6600FF"/>
                </a:solidFill>
                <a:latin typeface="Times New Roman" pitchFamily="18" charset="0"/>
                <a:ea typeface="宋体" pitchFamily="2" charset="-122"/>
              </a:rPr>
              <a:t>我”：   </a:t>
            </a:r>
            <a:r>
              <a:rPr lang="zh-CN" altLang="en-US" sz="3200" dirty="0">
                <a:solidFill>
                  <a:srgbClr val="FF0000"/>
                </a:solidFill>
              </a:rPr>
              <a:t>  </a:t>
            </a:r>
            <a:br>
              <a:rPr lang="zh-CN" altLang="en-US" sz="3200" dirty="0">
                <a:solidFill>
                  <a:srgbClr val="FF0000"/>
                </a:solidFill>
              </a:rPr>
            </a:br>
            <a:r>
              <a:rPr lang="zh-CN" altLang="en-US" sz="3200" dirty="0">
                <a:solidFill>
                  <a:srgbClr val="6600FF"/>
                </a:solidFill>
                <a:latin typeface="Times New Roman" pitchFamily="18" charset="0"/>
                <a:ea typeface="宋体" pitchFamily="2" charset="-122"/>
              </a:rPr>
              <a:t>我的母亲：  </a:t>
            </a:r>
            <a:br>
              <a:rPr lang="zh-CN" altLang="en-US" sz="3200" dirty="0">
                <a:solidFill>
                  <a:srgbClr val="6600FF"/>
                </a:solidFill>
                <a:latin typeface="Times New Roman" pitchFamily="18" charset="0"/>
                <a:ea typeface="宋体" pitchFamily="2" charset="-122"/>
              </a:rPr>
            </a:br>
            <a:r>
              <a:rPr lang="zh-CN" altLang="en-US" sz="3200" dirty="0">
                <a:solidFill>
                  <a:srgbClr val="6600FF"/>
                </a:solidFill>
                <a:latin typeface="Times New Roman" pitchFamily="18" charset="0"/>
                <a:ea typeface="宋体" pitchFamily="2" charset="-122"/>
              </a:rPr>
              <a:t>我的妻子：</a:t>
            </a:r>
            <a:r>
              <a:rPr lang="zh-CN" altLang="en-US" sz="3200" dirty="0">
                <a:solidFill>
                  <a:srgbClr val="FF0000"/>
                </a:solidFill>
              </a:rPr>
              <a:t> </a:t>
            </a:r>
            <a:r>
              <a:rPr lang="zh-CN" altLang="en-US" sz="3200" dirty="0">
                <a:solidFill>
                  <a:srgbClr val="6600FF"/>
                </a:solidFill>
                <a:latin typeface="Times New Roman" pitchFamily="18" charset="0"/>
                <a:ea typeface="宋体" pitchFamily="2" charset="-122"/>
              </a:rPr>
              <a:t> </a:t>
            </a:r>
            <a:br>
              <a:rPr lang="zh-CN" altLang="en-US" sz="3200" dirty="0">
                <a:solidFill>
                  <a:srgbClr val="6600FF"/>
                </a:solidFill>
                <a:latin typeface="Times New Roman" pitchFamily="18" charset="0"/>
                <a:ea typeface="宋体" pitchFamily="2" charset="-122"/>
              </a:rPr>
            </a:br>
            <a:r>
              <a:rPr lang="zh-CN" altLang="en-US" sz="3200" dirty="0">
                <a:solidFill>
                  <a:srgbClr val="6600FF"/>
                </a:solidFill>
                <a:latin typeface="Times New Roman" pitchFamily="18" charset="0"/>
                <a:ea typeface="宋体" pitchFamily="2" charset="-122"/>
              </a:rPr>
              <a:t>我的儿子：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pic>
        <p:nvPicPr>
          <p:cNvPr id="39944" name="Picture 8" descr="6d1374d9543cd4f238012f4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3000" y="4876800"/>
            <a:ext cx="7391400" cy="1238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99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99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99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99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99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99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99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99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99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99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99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99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99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99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99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99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0" grpId="0"/>
      <p:bldP spid="3994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2" name="Text Box 4"/>
          <p:cNvSpPr txBox="1">
            <a:spLocks noChangeArrowheads="1"/>
          </p:cNvSpPr>
          <p:nvPr/>
        </p:nvSpPr>
        <p:spPr bwMode="auto">
          <a:xfrm>
            <a:off x="1295400" y="304800"/>
            <a:ext cx="7315200" cy="1260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>
                <a:solidFill>
                  <a:srgbClr val="FF0066"/>
                </a:solidFill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3200">
                <a:solidFill>
                  <a:srgbClr val="FF0066"/>
                </a:solidFill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3200">
                <a:solidFill>
                  <a:srgbClr val="FF0066"/>
                </a:solidFill>
                <a:latin typeface="宋体" pitchFamily="2" charset="-122"/>
                <a:ea typeface="宋体" pitchFamily="2" charset="-122"/>
              </a:rPr>
              <a:t>、从这个故事中，你觉得这是一个怎样的家庭？ </a:t>
            </a:r>
          </a:p>
        </p:txBody>
      </p:sp>
      <p:sp>
        <p:nvSpPr>
          <p:cNvPr id="94213" name="Text Box 5"/>
          <p:cNvSpPr txBox="1">
            <a:spLocks noChangeArrowheads="1"/>
          </p:cNvSpPr>
          <p:nvPr/>
        </p:nvSpPr>
        <p:spPr bwMode="auto">
          <a:xfrm>
            <a:off x="1752600" y="1716088"/>
            <a:ext cx="55626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提示：</a:t>
            </a:r>
            <a:r>
              <a:rPr lang="zh-CN" altLang="en-US" sz="3200">
                <a:solidFill>
                  <a:srgbClr val="FF0000"/>
                </a:solidFill>
              </a:rPr>
              <a:t>充满亲情的温馨家庭 </a:t>
            </a:r>
          </a:p>
        </p:txBody>
      </p:sp>
      <p:pic>
        <p:nvPicPr>
          <p:cNvPr id="94215" name="Picture 7" descr="图片2 拷贝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52600" y="2401888"/>
            <a:ext cx="5181600" cy="4227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94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94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1000"/>
                                        <p:tgtEl>
                                          <p:spTgt spid="94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2" grpId="0"/>
      <p:bldP spid="9421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4"/>
          <p:cNvSpPr>
            <a:spLocks noGrp="1" noChangeArrowheads="1"/>
          </p:cNvSpPr>
          <p:nvPr>
            <p:ph type="title"/>
          </p:nvPr>
        </p:nvSpPr>
        <p:spPr>
          <a:xfrm>
            <a:off x="3352800" y="381000"/>
            <a:ext cx="2514600" cy="838200"/>
          </a:xfrm>
          <a:solidFill>
            <a:srgbClr val="FFFF99"/>
          </a:solidFill>
          <a:ln/>
          <a:extLst>
            <a:ext uri="{91240B29-F687-4F45-9708-019B960494DF}">
              <a14:hiddenLine xmlns:a14="http://schemas.microsoft.com/office/drawing/2010/main" w="38100" cap="flat" cmpd="sng" algn="ctr">
                <a:solidFill>
                  <a:srgbClr val="0000FF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13500000" algn="ctr" rotWithShape="0">
                    <a:srgbClr val="FFFF99">
                      <a:gamma/>
                      <a:shade val="60000"/>
                      <a:invGamma/>
                    </a:srgbClr>
                  </a:outerShdw>
                </a:effectLst>
              </a14:hiddenEffects>
            </a:ext>
          </a:extLst>
        </p:spPr>
        <p:txBody>
          <a:bodyPr wrap="none"/>
          <a:lstStyle/>
          <a:p>
            <a:r>
              <a:rPr lang="zh-CN" altLang="en-US" b="1">
                <a:solidFill>
                  <a:srgbClr val="FF0000"/>
                </a:solidFill>
                <a:ea typeface="楷体_GB2312" pitchFamily="49" charset="-122"/>
              </a:rPr>
              <a:t>疑难解析</a:t>
            </a:r>
          </a:p>
        </p:txBody>
      </p: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1600200" y="1295400"/>
            <a:ext cx="6096000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>
                <a:solidFill>
                  <a:srgbClr val="FF0066"/>
                </a:solidFill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3200">
                <a:solidFill>
                  <a:srgbClr val="FF0066"/>
                </a:solidFill>
                <a:latin typeface="宋体" pitchFamily="2" charset="-122"/>
                <a:ea typeface="宋体" pitchFamily="2" charset="-122"/>
              </a:rPr>
              <a:t>、母亲为什么偏偏要走大路？ </a:t>
            </a:r>
          </a:p>
        </p:txBody>
      </p:sp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838200" y="2209800"/>
            <a:ext cx="75438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dirty="0"/>
              <a:t>       </a:t>
            </a:r>
            <a:r>
              <a:rPr lang="zh-CN" altLang="en-US" sz="3200" dirty="0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提示：</a:t>
            </a:r>
            <a:r>
              <a:rPr lang="zh-CN" altLang="en-US" sz="3200" dirty="0">
                <a:solidFill>
                  <a:srgbClr val="FF0000"/>
                </a:solidFill>
              </a:rPr>
              <a:t>大路平顺，便于老人行走，况且母亲身体不好。 </a:t>
            </a:r>
          </a:p>
        </p:txBody>
      </p:sp>
      <p:pic>
        <p:nvPicPr>
          <p:cNvPr id="12298" name="Picture 10" descr="3dc5c1a879f24f549dfcfeecbb774cc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5000" y="3432175"/>
            <a:ext cx="4800600" cy="3197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0" name="Picture 12" descr="png-0879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43600" y="228600"/>
            <a:ext cx="1143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10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 animBg="1"/>
      <p:bldP spid="12293" grpId="0"/>
      <p:bldP spid="1229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2" name="Text Box 4"/>
          <p:cNvSpPr txBox="1">
            <a:spLocks noChangeArrowheads="1"/>
          </p:cNvSpPr>
          <p:nvPr/>
        </p:nvSpPr>
        <p:spPr bwMode="auto">
          <a:xfrm>
            <a:off x="1447800" y="2346325"/>
            <a:ext cx="7010400" cy="3597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latin typeface="Times New Roman" pitchFamily="18" charset="0"/>
              </a:rPr>
              <a:t>　　</a:t>
            </a:r>
            <a:r>
              <a:rPr lang="zh-CN" altLang="en-US" sz="3200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提示：我感到责任重大是因为一切都取决于“我”，“我”处于中间，上有老下有小，如果一旦抉择错误，就会伤害家中成员的感情，破坏家庭的和睦，破坏家庭中的浓浓亲情，因此“我”感到责任重大 。</a:t>
            </a:r>
          </a:p>
        </p:txBody>
      </p:sp>
      <p:sp>
        <p:nvSpPr>
          <p:cNvPr id="43013" name="Text Box 5"/>
          <p:cNvSpPr txBox="1">
            <a:spLocks noChangeArrowheads="1"/>
          </p:cNvSpPr>
          <p:nvPr/>
        </p:nvSpPr>
        <p:spPr bwMode="auto">
          <a:xfrm>
            <a:off x="1447800" y="838200"/>
            <a:ext cx="69342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F0066"/>
                </a:solidFill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3200">
                <a:solidFill>
                  <a:srgbClr val="FF0066"/>
                </a:solidFill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3200">
                <a:solidFill>
                  <a:srgbClr val="FF0066"/>
                </a:solidFill>
                <a:latin typeface="宋体" pitchFamily="2" charset="-122"/>
                <a:ea typeface="宋体" pitchFamily="2" charset="-122"/>
              </a:rPr>
              <a:t>、在解决分歧时，我为什么会感到责任重大？</a:t>
            </a: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2" grpId="0"/>
      <p:bldP spid="4301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4" name="Picture 4" descr="xin_42050121144642125593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2000" y="685800"/>
            <a:ext cx="3319463" cy="541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686" name="Picture 6" descr="文本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14800" y="685800"/>
            <a:ext cx="4572000" cy="3375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687" name="Text Box 7"/>
          <p:cNvSpPr txBox="1">
            <a:spLocks noChangeArrowheads="1"/>
          </p:cNvSpPr>
          <p:nvPr/>
        </p:nvSpPr>
        <p:spPr bwMode="auto">
          <a:xfrm>
            <a:off x="4495800" y="4495800"/>
            <a:ext cx="39624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990033"/>
                </a:solidFill>
                <a:ea typeface="宋体" pitchFamily="2" charset="-122"/>
              </a:rPr>
              <a:t>孝德是一朵圣洁的花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1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1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1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4"/>
          <p:cNvSpPr>
            <a:spLocks noGrp="1" noChangeArrowheads="1"/>
          </p:cNvSpPr>
          <p:nvPr>
            <p:ph type="title"/>
          </p:nvPr>
        </p:nvSpPr>
        <p:spPr>
          <a:xfrm>
            <a:off x="3048000" y="762000"/>
            <a:ext cx="2743200" cy="762000"/>
          </a:xfrm>
          <a:solidFill>
            <a:srgbClr val="FFFF99"/>
          </a:solidFill>
          <a:ln/>
          <a:extLst>
            <a:ext uri="{91240B29-F687-4F45-9708-019B960494DF}">
              <a14:hiddenLine xmlns:a14="http://schemas.microsoft.com/office/drawing/2010/main" w="38100" cap="flat" cmpd="sng" algn="ctr">
                <a:solidFill>
                  <a:srgbClr val="0000FF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13500000" algn="ctr" rotWithShape="0">
                    <a:srgbClr val="FFFF99">
                      <a:gamma/>
                      <a:shade val="60000"/>
                      <a:invGamma/>
                    </a:srgbClr>
                  </a:outerShdw>
                </a:effectLst>
              </a14:hiddenEffects>
            </a:ext>
          </a:extLst>
        </p:spPr>
        <p:txBody>
          <a:bodyPr wrap="none"/>
          <a:lstStyle/>
          <a:p>
            <a:r>
              <a:rPr lang="zh-CN" altLang="en-US" b="1">
                <a:solidFill>
                  <a:srgbClr val="FF0000"/>
                </a:solidFill>
                <a:ea typeface="楷体_GB2312" pitchFamily="49" charset="-122"/>
              </a:rPr>
              <a:t>品味语言</a:t>
            </a:r>
          </a:p>
        </p:txBody>
      </p:sp>
      <p:sp>
        <p:nvSpPr>
          <p:cNvPr id="13318" name="Text Box 6"/>
          <p:cNvSpPr txBox="1">
            <a:spLocks noChangeArrowheads="1"/>
          </p:cNvSpPr>
          <p:nvPr/>
        </p:nvSpPr>
        <p:spPr bwMode="auto">
          <a:xfrm>
            <a:off x="1066800" y="2133600"/>
            <a:ext cx="7391400" cy="184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rgbClr val="FF0066"/>
                </a:solidFill>
                <a:latin typeface="Times New Roman" pitchFamily="18" charset="0"/>
                <a:ea typeface="宋体" pitchFamily="2" charset="-122"/>
              </a:rPr>
              <a:t>　　</a:t>
            </a:r>
            <a:r>
              <a:rPr lang="en-US" altLang="zh-CN" sz="3200" dirty="0">
                <a:solidFill>
                  <a:srgbClr val="FF0066"/>
                </a:solidFill>
                <a:latin typeface="Times New Roman" pitchFamily="18" charset="0"/>
                <a:ea typeface="宋体" pitchFamily="2" charset="-122"/>
              </a:rPr>
              <a:t>1</a:t>
            </a:r>
            <a:r>
              <a:rPr lang="zh-CN" altLang="en-US" sz="3200" dirty="0">
                <a:solidFill>
                  <a:srgbClr val="FF0066"/>
                </a:solidFill>
                <a:latin typeface="Times New Roman" pitchFamily="18" charset="0"/>
                <a:ea typeface="宋体" pitchFamily="2" charset="-122"/>
              </a:rPr>
              <a:t>、到了一处</a:t>
            </a:r>
            <a:r>
              <a:rPr lang="en-US" altLang="zh-CN" sz="3200" dirty="0">
                <a:solidFill>
                  <a:srgbClr val="FF0066"/>
                </a:solidFill>
                <a:latin typeface="Times New Roman" pitchFamily="18" charset="0"/>
                <a:ea typeface="宋体" pitchFamily="2" charset="-122"/>
              </a:rPr>
              <a:t>,</a:t>
            </a:r>
            <a:r>
              <a:rPr lang="zh-CN" altLang="en-US" sz="3200" dirty="0">
                <a:solidFill>
                  <a:srgbClr val="FF0066"/>
                </a:solidFill>
                <a:latin typeface="Times New Roman" pitchFamily="18" charset="0"/>
                <a:ea typeface="宋体" pitchFamily="2" charset="-122"/>
              </a:rPr>
              <a:t>我蹲下来</a:t>
            </a:r>
            <a:r>
              <a:rPr lang="en-US" altLang="zh-CN" sz="3200" dirty="0">
                <a:solidFill>
                  <a:srgbClr val="FF0066"/>
                </a:solidFill>
                <a:latin typeface="Times New Roman" pitchFamily="18" charset="0"/>
                <a:ea typeface="宋体" pitchFamily="2" charset="-122"/>
              </a:rPr>
              <a:t>,</a:t>
            </a:r>
            <a:r>
              <a:rPr lang="zh-CN" altLang="en-US" sz="3200" dirty="0">
                <a:solidFill>
                  <a:srgbClr val="FF0066"/>
                </a:solidFill>
                <a:latin typeface="Times New Roman" pitchFamily="18" charset="0"/>
                <a:ea typeface="宋体" pitchFamily="2" charset="-122"/>
              </a:rPr>
              <a:t>背起了母亲</a:t>
            </a:r>
            <a:r>
              <a:rPr lang="en-US" altLang="zh-CN" sz="3200" dirty="0">
                <a:solidFill>
                  <a:srgbClr val="FF0066"/>
                </a:solidFill>
                <a:latin typeface="Times New Roman" pitchFamily="18" charset="0"/>
                <a:ea typeface="宋体" pitchFamily="2" charset="-122"/>
              </a:rPr>
              <a:t>,</a:t>
            </a:r>
            <a:r>
              <a:rPr lang="zh-CN" altLang="en-US" sz="3200" dirty="0">
                <a:solidFill>
                  <a:srgbClr val="FF0066"/>
                </a:solidFill>
                <a:latin typeface="Times New Roman" pitchFamily="18" charset="0"/>
                <a:ea typeface="宋体" pitchFamily="2" charset="-122"/>
              </a:rPr>
              <a:t>妻子也蹲下来</a:t>
            </a:r>
            <a:r>
              <a:rPr lang="en-US" altLang="zh-CN" sz="3200" dirty="0">
                <a:solidFill>
                  <a:srgbClr val="FF0066"/>
                </a:solidFill>
                <a:latin typeface="Times New Roman" pitchFamily="18" charset="0"/>
                <a:ea typeface="宋体" pitchFamily="2" charset="-122"/>
              </a:rPr>
              <a:t>, </a:t>
            </a:r>
            <a:r>
              <a:rPr lang="zh-CN" altLang="en-US" sz="3200" dirty="0">
                <a:solidFill>
                  <a:srgbClr val="FF0066"/>
                </a:solidFill>
                <a:latin typeface="Times New Roman" pitchFamily="18" charset="0"/>
                <a:ea typeface="宋体" pitchFamily="2" charset="-122"/>
              </a:rPr>
              <a:t>背起了儿子。（换成“抱”，可以吗？） </a:t>
            </a:r>
          </a:p>
        </p:txBody>
      </p:sp>
      <p:sp>
        <p:nvSpPr>
          <p:cNvPr id="13319" name="Text Box 7"/>
          <p:cNvSpPr txBox="1">
            <a:spLocks noChangeArrowheads="1"/>
          </p:cNvSpPr>
          <p:nvPr/>
        </p:nvSpPr>
        <p:spPr bwMode="auto">
          <a:xfrm>
            <a:off x="1143000" y="4113213"/>
            <a:ext cx="7620000" cy="184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/>
              <a:t>　　</a:t>
            </a:r>
            <a:r>
              <a:rPr lang="zh-CN" altLang="en-US" sz="3200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初春的田野潮湿，容易滑倒；儿子很胖，抱容易挡住视线。不经意的动作，却倾注了母亲对儿子的深情。 </a:t>
            </a:r>
          </a:p>
        </p:txBody>
      </p:sp>
      <p:pic>
        <p:nvPicPr>
          <p:cNvPr id="13322" name="Picture 10" descr="png-004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91200" y="609600"/>
            <a:ext cx="1219200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 animBg="1"/>
      <p:bldP spid="13318" grpId="0"/>
      <p:bldP spid="133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6" name="Picture 2" descr="无标题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5800" y="1600200"/>
            <a:ext cx="3505200" cy="441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8067" name="Text Box 3"/>
          <p:cNvSpPr txBox="1">
            <a:spLocks noChangeArrowheads="1"/>
          </p:cNvSpPr>
          <p:nvPr/>
        </p:nvSpPr>
        <p:spPr bwMode="auto">
          <a:xfrm>
            <a:off x="4343400" y="1054100"/>
            <a:ext cx="4267200" cy="4965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3300"/>
                </a:solidFill>
              </a:rPr>
              <a:t>       </a:t>
            </a:r>
            <a:r>
              <a:rPr lang="zh-CN" altLang="en-US" sz="3200" dirty="0">
                <a:solidFill>
                  <a:srgbClr val="FF3300"/>
                </a:solidFill>
              </a:rPr>
              <a:t>康乃馨，大部分代表了爱，魅力和尊敬之情，红色代表了爱和关怀。粉红色康乃馨传说是圣母玛利亚看到耶稣受到苦难流下伤心的泪水，眼泪掉下的地方就长出来康乃馨，因此粉红康乃馨成为了不朽的母爱的象征。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8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8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8" name="Text Box 6"/>
          <p:cNvSpPr txBox="1">
            <a:spLocks noChangeArrowheads="1"/>
          </p:cNvSpPr>
          <p:nvPr/>
        </p:nvSpPr>
        <p:spPr bwMode="auto">
          <a:xfrm>
            <a:off x="1143000" y="609600"/>
            <a:ext cx="7620000" cy="1260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>
                <a:solidFill>
                  <a:srgbClr val="FF0066"/>
                </a:solidFill>
                <a:latin typeface="Times New Roman" pitchFamily="18" charset="0"/>
                <a:ea typeface="宋体" pitchFamily="2" charset="-122"/>
              </a:rPr>
              <a:t>　　 </a:t>
            </a:r>
            <a:r>
              <a:rPr lang="en-US" altLang="zh-CN" sz="3200">
                <a:solidFill>
                  <a:srgbClr val="FF0066"/>
                </a:solidFill>
                <a:latin typeface="Times New Roman" pitchFamily="18" charset="0"/>
                <a:ea typeface="宋体" pitchFamily="2" charset="-122"/>
              </a:rPr>
              <a:t>2</a:t>
            </a:r>
            <a:r>
              <a:rPr lang="zh-CN" altLang="en-US" sz="3200">
                <a:solidFill>
                  <a:srgbClr val="FF0066"/>
                </a:solidFill>
                <a:latin typeface="Times New Roman" pitchFamily="18" charset="0"/>
                <a:ea typeface="宋体" pitchFamily="2" charset="-122"/>
              </a:rPr>
              <a:t>、我的母亲又熬过了一个严冬。（好在哪里？） </a:t>
            </a:r>
          </a:p>
        </p:txBody>
      </p:sp>
      <p:sp>
        <p:nvSpPr>
          <p:cNvPr id="44039" name="Text Box 7"/>
          <p:cNvSpPr txBox="1">
            <a:spLocks noChangeArrowheads="1"/>
          </p:cNvSpPr>
          <p:nvPr/>
        </p:nvSpPr>
        <p:spPr bwMode="auto">
          <a:xfrm>
            <a:off x="1371600" y="2057400"/>
            <a:ext cx="6934200" cy="1260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latin typeface="楷体_GB2312" pitchFamily="49" charset="-122"/>
              </a:rPr>
              <a:t>    </a:t>
            </a:r>
            <a:r>
              <a:rPr lang="en-US" altLang="zh-CN" sz="3200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“</a:t>
            </a:r>
            <a:r>
              <a:rPr lang="zh-CN" altLang="en-US" sz="3200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熬”含有“忍耐压力、折磨，承受艰苦”之意。 </a:t>
            </a:r>
          </a:p>
        </p:txBody>
      </p:sp>
      <p:pic>
        <p:nvPicPr>
          <p:cNvPr id="44040" name="Picture 8" descr="20080606130758686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33600" y="3397250"/>
            <a:ext cx="5562600" cy="3173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4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44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1000"/>
                                        <p:tgtEl>
                                          <p:spTgt spid="44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8" grpId="0"/>
      <p:bldP spid="4403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Rectangle 4"/>
          <p:cNvSpPr>
            <a:spLocks noGrp="1" noChangeArrowheads="1"/>
          </p:cNvSpPr>
          <p:nvPr>
            <p:ph type="title"/>
          </p:nvPr>
        </p:nvSpPr>
        <p:spPr>
          <a:xfrm>
            <a:off x="2971800" y="533400"/>
            <a:ext cx="2667000" cy="838200"/>
          </a:xfrm>
          <a:solidFill>
            <a:srgbClr val="FFFF99"/>
          </a:solidFill>
          <a:ln/>
          <a:extLst>
            <a:ext uri="{91240B29-F687-4F45-9708-019B960494DF}">
              <a14:hiddenLine xmlns:a14="http://schemas.microsoft.com/office/drawing/2010/main" w="38100" cap="flat" cmpd="sng" algn="ctr">
                <a:solidFill>
                  <a:srgbClr val="0000FF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13500000" algn="ctr" rotWithShape="0">
                    <a:srgbClr val="FFFF99">
                      <a:gamma/>
                      <a:shade val="60000"/>
                      <a:invGamma/>
                    </a:srgbClr>
                  </a:outerShdw>
                </a:effectLst>
              </a14:hiddenEffects>
            </a:ext>
          </a:extLst>
        </p:spPr>
        <p:txBody>
          <a:bodyPr wrap="none"/>
          <a:lstStyle/>
          <a:p>
            <a:r>
              <a:rPr lang="zh-CN" altLang="en-US" b="1">
                <a:solidFill>
                  <a:srgbClr val="FF0000"/>
                </a:solidFill>
                <a:ea typeface="楷体_GB2312" pitchFamily="49" charset="-122"/>
              </a:rPr>
              <a:t>能力拓展</a:t>
            </a:r>
          </a:p>
        </p:txBody>
      </p:sp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1371600" y="1963738"/>
            <a:ext cx="68580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F0066"/>
                </a:solidFill>
                <a:latin typeface="Times New Roman" pitchFamily="18" charset="0"/>
                <a:ea typeface="宋体" pitchFamily="2" charset="-122"/>
              </a:rPr>
              <a:t>找出文中写景的句子，体会其作用 。</a:t>
            </a:r>
          </a:p>
        </p:txBody>
      </p:sp>
      <p:sp>
        <p:nvSpPr>
          <p:cNvPr id="14342" name="Text Box 6"/>
          <p:cNvSpPr txBox="1">
            <a:spLocks noChangeArrowheads="1"/>
          </p:cNvSpPr>
          <p:nvPr/>
        </p:nvSpPr>
        <p:spPr bwMode="auto">
          <a:xfrm>
            <a:off x="1295400" y="2878138"/>
            <a:ext cx="6858000" cy="301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latin typeface="楷体_GB2312" pitchFamily="49" charset="-122"/>
              </a:rPr>
              <a:t>    </a:t>
            </a:r>
            <a:r>
              <a:rPr lang="en-US" altLang="zh-CN" sz="3200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“</a:t>
            </a:r>
            <a:r>
              <a:rPr lang="zh-CN" altLang="en-US" sz="3200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这南方初春的田野</a:t>
            </a:r>
            <a:r>
              <a:rPr lang="en-US" altLang="zh-CN" sz="3200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,</a:t>
            </a:r>
            <a:r>
              <a:rPr lang="zh-CN" altLang="en-US" sz="3200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大块小块的新绿随意地铺着</a:t>
            </a:r>
            <a:r>
              <a:rPr lang="en-US" altLang="zh-CN" sz="3200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,</a:t>
            </a:r>
            <a:r>
              <a:rPr lang="zh-CN" altLang="en-US" sz="3200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有的浓</a:t>
            </a:r>
            <a:r>
              <a:rPr lang="en-US" altLang="zh-CN" sz="3200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,</a:t>
            </a:r>
            <a:r>
              <a:rPr lang="zh-CN" altLang="en-US" sz="3200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有的淡</a:t>
            </a:r>
            <a:r>
              <a:rPr lang="en-US" altLang="zh-CN" sz="3200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;</a:t>
            </a:r>
            <a:r>
              <a:rPr lang="zh-CN" altLang="en-US" sz="3200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树上的嫩芽也密了；田里的冬水也咕咕地起着水泡</a:t>
            </a:r>
            <a:r>
              <a:rPr lang="en-US" altLang="zh-CN" sz="3200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.</a:t>
            </a:r>
            <a:r>
              <a:rPr lang="zh-CN" altLang="en-US" sz="3200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这一切都使人想着一样东西</a:t>
            </a:r>
            <a:r>
              <a:rPr lang="en-US" altLang="zh-CN" sz="3200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——</a:t>
            </a:r>
            <a:r>
              <a:rPr lang="zh-CN" altLang="en-US" sz="3200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生命。”</a:t>
            </a:r>
          </a:p>
        </p:txBody>
      </p:sp>
      <p:pic>
        <p:nvPicPr>
          <p:cNvPr id="14345" name="Picture 9" descr="png-026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15000" y="228600"/>
            <a:ext cx="1447800" cy="144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 animBg="1"/>
      <p:bldP spid="14341" grpId="0"/>
      <p:bldP spid="1434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8" name="Picture 4" descr="d2d9ab0ff705a3fe37d1228f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19200" y="381000"/>
            <a:ext cx="7086600" cy="5314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7349" name="Text Box 5"/>
          <p:cNvSpPr txBox="1">
            <a:spLocks noChangeArrowheads="1"/>
          </p:cNvSpPr>
          <p:nvPr/>
        </p:nvSpPr>
        <p:spPr bwMode="auto">
          <a:xfrm>
            <a:off x="4419600" y="5745163"/>
            <a:ext cx="15240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990033"/>
                </a:solidFill>
                <a:ea typeface="宋体" pitchFamily="2" charset="-122"/>
              </a:rPr>
              <a:t>嫩　芽</a:t>
            </a: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2" name="Picture 4" descr="3cb2e3d0fb31f79f4232730dffd47a4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71600" y="715963"/>
            <a:ext cx="6781800" cy="5086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8373" name="Text Box 5"/>
          <p:cNvSpPr txBox="1">
            <a:spLocks noChangeArrowheads="1"/>
          </p:cNvSpPr>
          <p:nvPr/>
        </p:nvSpPr>
        <p:spPr bwMode="auto">
          <a:xfrm>
            <a:off x="4495800" y="5821363"/>
            <a:ext cx="15240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990033"/>
                </a:solidFill>
                <a:ea typeface="宋体" pitchFamily="2" charset="-122"/>
              </a:rPr>
              <a:t>早　春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83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83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83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83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2" name="Picture 4" descr="IMG_029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71600" y="666750"/>
            <a:ext cx="6934200" cy="5200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3733" name="Text Box 5"/>
          <p:cNvSpPr txBox="1">
            <a:spLocks noChangeArrowheads="1"/>
          </p:cNvSpPr>
          <p:nvPr/>
        </p:nvSpPr>
        <p:spPr bwMode="auto">
          <a:xfrm>
            <a:off x="4495800" y="5943600"/>
            <a:ext cx="14478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990033"/>
                </a:solidFill>
                <a:ea typeface="宋体" pitchFamily="2" charset="-122"/>
              </a:rPr>
              <a:t>早　春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37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37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3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37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37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3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0" name="Text Box 4"/>
          <p:cNvSpPr txBox="1">
            <a:spLocks noChangeArrowheads="1"/>
          </p:cNvSpPr>
          <p:nvPr/>
        </p:nvSpPr>
        <p:spPr bwMode="auto">
          <a:xfrm>
            <a:off x="1143000" y="1152525"/>
            <a:ext cx="7315200" cy="418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/>
              <a:t>       </a:t>
            </a:r>
            <a:r>
              <a:rPr lang="zh-CN" altLang="en-US" sz="3200">
                <a:solidFill>
                  <a:srgbClr val="FF0066"/>
                </a:solidFill>
                <a:latin typeface="Times New Roman" pitchFamily="18" charset="0"/>
                <a:ea typeface="宋体" pitchFamily="2" charset="-122"/>
              </a:rPr>
              <a:t>作用：</a:t>
            </a:r>
            <a:r>
              <a:rPr lang="zh-CN" altLang="en-US" sz="3200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该段描写了新绿、嫩芽、咕咕的冬水，写出初春的气息。在春的气息中，使人感觉到生命的可贵。正是因为感受到冬去春来，气候转暖，生机萌动，全家人才一起出来散步。这是对全文的铺垫，另一方面也使文章的感情基调由深沉变得欢愉起来。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0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4" name="Text Box 4"/>
          <p:cNvSpPr txBox="1">
            <a:spLocks noChangeArrowheads="1"/>
          </p:cNvSpPr>
          <p:nvPr/>
        </p:nvSpPr>
        <p:spPr bwMode="auto">
          <a:xfrm>
            <a:off x="1219200" y="685800"/>
            <a:ext cx="7696200" cy="155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latin typeface="楷体_GB2312" pitchFamily="49" charset="-122"/>
              </a:rPr>
              <a:t>    </a:t>
            </a:r>
            <a:r>
              <a:rPr lang="en-US" altLang="zh-CN" sz="3200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“</a:t>
            </a:r>
            <a:r>
              <a:rPr lang="zh-CN" altLang="en-US" sz="3200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她的眼随小路望去：那里有金色的菜花，两行整齐的桑树，尽头一口水波粼粼的鱼塘。 ”</a:t>
            </a:r>
          </a:p>
        </p:txBody>
      </p:sp>
      <p:pic>
        <p:nvPicPr>
          <p:cNvPr id="46086" name="Picture 6" descr="20073261253327880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57400" y="2435225"/>
            <a:ext cx="6172200" cy="4041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6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8" name="Text Box 6"/>
          <p:cNvSpPr txBox="1">
            <a:spLocks noChangeArrowheads="1"/>
          </p:cNvSpPr>
          <p:nvPr/>
        </p:nvSpPr>
        <p:spPr bwMode="auto">
          <a:xfrm>
            <a:off x="4343400" y="5745163"/>
            <a:ext cx="20574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990033"/>
                </a:solidFill>
                <a:ea typeface="宋体" pitchFamily="2" charset="-122"/>
              </a:rPr>
              <a:t>金色菜花</a:t>
            </a:r>
          </a:p>
        </p:txBody>
      </p:sp>
      <p:pic>
        <p:nvPicPr>
          <p:cNvPr id="59400" name="Picture 8" descr="20093311834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47800" y="1046163"/>
            <a:ext cx="6934200" cy="462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94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94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94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93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93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9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8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6" name="Text Box 4"/>
          <p:cNvSpPr txBox="1">
            <a:spLocks noChangeArrowheads="1"/>
          </p:cNvSpPr>
          <p:nvPr/>
        </p:nvSpPr>
        <p:spPr bwMode="auto">
          <a:xfrm>
            <a:off x="1371600" y="228600"/>
            <a:ext cx="7467600" cy="2774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>
                <a:latin typeface="楷体_GB2312" pitchFamily="49" charset="-122"/>
              </a:rPr>
              <a:t>    </a:t>
            </a:r>
            <a:r>
              <a:rPr lang="zh-CN" altLang="en-US" sz="3200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该段写景交代了儿子走小路的原因。正是因为有这样美景春光，我们全家人才决定出来踏青，本以为风平浪静，谁知微风拂过，湖面荡起点点涟漪，我面对一个两难的选择。 </a:t>
            </a:r>
          </a:p>
        </p:txBody>
      </p:sp>
      <p:pic>
        <p:nvPicPr>
          <p:cNvPr id="95237" name="Picture 5" descr="桑树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62200" y="3048000"/>
            <a:ext cx="4953000" cy="3506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5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5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4"/>
          <p:cNvSpPr>
            <a:spLocks noGrp="1" noChangeArrowheads="1"/>
          </p:cNvSpPr>
          <p:nvPr>
            <p:ph type="title"/>
          </p:nvPr>
        </p:nvSpPr>
        <p:spPr>
          <a:xfrm>
            <a:off x="3581400" y="685800"/>
            <a:ext cx="1752600" cy="838200"/>
          </a:xfrm>
          <a:solidFill>
            <a:srgbClr val="FFFF99"/>
          </a:solidFill>
          <a:ln/>
          <a:extLst>
            <a:ext uri="{91240B29-F687-4F45-9708-019B960494DF}">
              <a14:hiddenLine xmlns:a14="http://schemas.microsoft.com/office/drawing/2010/main" w="38100" cap="flat" cmpd="sng" algn="ctr">
                <a:solidFill>
                  <a:srgbClr val="0000FF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13500000" algn="ctr" rotWithShape="0">
                    <a:srgbClr val="FFFF99">
                      <a:gamma/>
                      <a:shade val="60000"/>
                      <a:invGamma/>
                    </a:srgbClr>
                  </a:outerShdw>
                </a:effectLst>
              </a14:hiddenEffects>
            </a:ext>
          </a:extLst>
        </p:spPr>
        <p:txBody>
          <a:bodyPr wrap="none"/>
          <a:lstStyle/>
          <a:p>
            <a:r>
              <a:rPr lang="zh-CN" altLang="en-US" b="1" dirty="0">
                <a:solidFill>
                  <a:srgbClr val="FF0000"/>
                </a:solidFill>
                <a:ea typeface="楷体_GB2312" pitchFamily="49" charset="-122"/>
              </a:rPr>
              <a:t>讨论</a:t>
            </a:r>
          </a:p>
        </p:txBody>
      </p:sp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990600" y="2057400"/>
            <a:ext cx="76200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FF0066"/>
                </a:solidFill>
                <a:latin typeface="Times New Roman" pitchFamily="18" charset="0"/>
                <a:ea typeface="宋体" pitchFamily="2" charset="-122"/>
              </a:rPr>
              <a:t>　　</a:t>
            </a:r>
            <a:r>
              <a:rPr lang="en-US" altLang="zh-CN" sz="3200" dirty="0">
                <a:solidFill>
                  <a:srgbClr val="FF0066"/>
                </a:solidFill>
                <a:latin typeface="Times New Roman" pitchFamily="18" charset="0"/>
                <a:ea typeface="宋体" pitchFamily="2" charset="-122"/>
              </a:rPr>
              <a:t>1</a:t>
            </a:r>
            <a:r>
              <a:rPr lang="zh-CN" altLang="en-US" sz="3200" dirty="0">
                <a:solidFill>
                  <a:srgbClr val="FF0066"/>
                </a:solidFill>
                <a:latin typeface="Times New Roman" pitchFamily="18" charset="0"/>
                <a:ea typeface="宋体" pitchFamily="2" charset="-122"/>
              </a:rPr>
              <a:t>、假如你是文中的“我”，毫不犹豫地依从儿子走小路，那么母亲会怎么想？</a:t>
            </a:r>
          </a:p>
        </p:txBody>
      </p:sp>
      <p:sp>
        <p:nvSpPr>
          <p:cNvPr id="15366" name="Text Box 6"/>
          <p:cNvSpPr txBox="1">
            <a:spLocks noChangeArrowheads="1"/>
          </p:cNvSpPr>
          <p:nvPr/>
        </p:nvSpPr>
        <p:spPr bwMode="auto">
          <a:xfrm>
            <a:off x="1066800" y="3429000"/>
            <a:ext cx="76962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FF0066"/>
                </a:solidFill>
                <a:latin typeface="Times New Roman" pitchFamily="18" charset="0"/>
                <a:ea typeface="宋体" pitchFamily="2" charset="-122"/>
              </a:rPr>
              <a:t>　　</a:t>
            </a:r>
            <a:r>
              <a:rPr lang="en-US" altLang="zh-CN" sz="3200" dirty="0">
                <a:solidFill>
                  <a:srgbClr val="FF0066"/>
                </a:solidFill>
                <a:latin typeface="Times New Roman" pitchFamily="18" charset="0"/>
                <a:ea typeface="宋体" pitchFamily="2" charset="-122"/>
              </a:rPr>
              <a:t>2</a:t>
            </a:r>
            <a:r>
              <a:rPr lang="zh-CN" altLang="en-US" sz="3200" dirty="0">
                <a:solidFill>
                  <a:srgbClr val="FF0066"/>
                </a:solidFill>
                <a:latin typeface="Times New Roman" pitchFamily="18" charset="0"/>
                <a:ea typeface="宋体" pitchFamily="2" charset="-122"/>
              </a:rPr>
              <a:t>、读了这篇文章，联系你身边的生活，你想到了什么？ </a:t>
            </a:r>
          </a:p>
        </p:txBody>
      </p:sp>
      <p:sp>
        <p:nvSpPr>
          <p:cNvPr id="15367" name="Text Box 7"/>
          <p:cNvSpPr txBox="1">
            <a:spLocks noChangeArrowheads="1"/>
          </p:cNvSpPr>
          <p:nvPr/>
        </p:nvSpPr>
        <p:spPr bwMode="auto">
          <a:xfrm>
            <a:off x="1143000" y="4800600"/>
            <a:ext cx="76200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FF0066"/>
                </a:solidFill>
                <a:latin typeface="Times New Roman" pitchFamily="18" charset="0"/>
                <a:ea typeface="宋体" pitchFamily="2" charset="-122"/>
              </a:rPr>
              <a:t>　　</a:t>
            </a:r>
            <a:r>
              <a:rPr lang="en-US" altLang="zh-CN" sz="3200" dirty="0">
                <a:solidFill>
                  <a:srgbClr val="FF0066"/>
                </a:solidFill>
                <a:latin typeface="Times New Roman" pitchFamily="18" charset="0"/>
                <a:ea typeface="宋体" pitchFamily="2" charset="-122"/>
              </a:rPr>
              <a:t>3</a:t>
            </a:r>
            <a:r>
              <a:rPr lang="zh-CN" altLang="en-US" sz="3200" dirty="0">
                <a:solidFill>
                  <a:srgbClr val="FF0066"/>
                </a:solidFill>
                <a:latin typeface="Times New Roman" pitchFamily="18" charset="0"/>
                <a:ea typeface="宋体" pitchFamily="2" charset="-122"/>
              </a:rPr>
              <a:t>、 假如你有一束花，你最想送给文中的哪一个？为什么？ </a:t>
            </a:r>
          </a:p>
        </p:txBody>
      </p:sp>
      <p:pic>
        <p:nvPicPr>
          <p:cNvPr id="15369" name="Picture 9" descr="png-082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62600" y="609600"/>
            <a:ext cx="990600" cy="99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9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4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9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 animBg="1"/>
      <p:bldP spid="15365" grpId="0"/>
      <p:bldP spid="15366" grpId="0"/>
      <p:bldP spid="1536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ChangeArrowheads="1"/>
          </p:cNvSpPr>
          <p:nvPr/>
        </p:nvSpPr>
        <p:spPr bwMode="auto">
          <a:xfrm>
            <a:off x="4648200" y="685800"/>
            <a:ext cx="4038600" cy="5453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3300"/>
                </a:solidFill>
              </a:rPr>
              <a:t>       </a:t>
            </a:r>
            <a:r>
              <a:rPr lang="zh-CN" altLang="en-US" sz="3200">
                <a:solidFill>
                  <a:srgbClr val="FF3300"/>
                </a:solidFill>
              </a:rPr>
              <a:t>母亲节作为一个感谢母亲的节日，最早出现在古希腊，时间是每年的一月八日，而在美国、加拿大和一些其他国家，则是每年</a:t>
            </a:r>
            <a:r>
              <a:rPr lang="en-US" altLang="zh-CN" sz="3200">
                <a:solidFill>
                  <a:srgbClr val="FF3300"/>
                </a:solidFill>
              </a:rPr>
              <a:t>5</a:t>
            </a:r>
            <a:r>
              <a:rPr lang="zh-CN" altLang="en-US" sz="3200">
                <a:solidFill>
                  <a:srgbClr val="FF3300"/>
                </a:solidFill>
              </a:rPr>
              <a:t>月的第二个星期天，其他一些国家的日期也并不一样。母亲们在这一天通常会收到礼物。</a:t>
            </a:r>
          </a:p>
        </p:txBody>
      </p:sp>
      <p:pic>
        <p:nvPicPr>
          <p:cNvPr id="91139" name="Picture 3" descr="muqingjie1_030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9600" y="914400"/>
            <a:ext cx="3581400" cy="426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11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11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1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1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11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11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1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1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38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Rectangle 4"/>
          <p:cNvSpPr>
            <a:spLocks noGrp="1" noChangeArrowheads="1"/>
          </p:cNvSpPr>
          <p:nvPr>
            <p:ph type="title"/>
          </p:nvPr>
        </p:nvSpPr>
        <p:spPr>
          <a:xfrm>
            <a:off x="2819400" y="381000"/>
            <a:ext cx="2895600" cy="838200"/>
          </a:xfrm>
          <a:solidFill>
            <a:srgbClr val="FFFF99"/>
          </a:solidFill>
          <a:ln/>
          <a:extLst>
            <a:ext uri="{91240B29-F687-4F45-9708-019B960494DF}">
              <a14:hiddenLine xmlns:a14="http://schemas.microsoft.com/office/drawing/2010/main" w="38100" cap="flat" cmpd="sng" algn="ctr">
                <a:solidFill>
                  <a:srgbClr val="0000FF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13500000" algn="ctr" rotWithShape="0">
                    <a:srgbClr val="FFFF99">
                      <a:gamma/>
                      <a:shade val="60000"/>
                      <a:invGamma/>
                    </a:srgbClr>
                  </a:outerShdw>
                </a:effectLst>
              </a14:hiddenEffects>
            </a:ext>
          </a:extLst>
        </p:spPr>
        <p:txBody>
          <a:bodyPr wrap="none"/>
          <a:lstStyle/>
          <a:p>
            <a:r>
              <a:rPr lang="zh-CN" altLang="en-US" b="1">
                <a:solidFill>
                  <a:srgbClr val="FF0000"/>
                </a:solidFill>
                <a:ea typeface="楷体_GB2312" pitchFamily="49" charset="-122"/>
              </a:rPr>
              <a:t>课堂小结</a:t>
            </a:r>
          </a:p>
        </p:txBody>
      </p:sp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838200" y="1435100"/>
            <a:ext cx="8153400" cy="4965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　　</a:t>
            </a:r>
            <a:r>
              <a:rPr lang="en-US" altLang="zh-CN" sz="3200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《</a:t>
            </a:r>
            <a:r>
              <a:rPr lang="zh-CN" altLang="en-US" sz="3200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散步</a:t>
            </a:r>
            <a:r>
              <a:rPr lang="en-US" altLang="zh-CN" sz="3200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》</a:t>
            </a:r>
            <a:r>
              <a:rPr lang="zh-CN" altLang="en-US" sz="3200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是一篇秀美隽永、蕴藉丰富的精美散文，作者以敏锐的观察力，抓住了家庭生活中平凡而又蕴涵丰富的一个镜头</a:t>
            </a:r>
            <a:r>
              <a:rPr lang="en-US" altLang="zh-CN" sz="3200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——</a:t>
            </a:r>
            <a:r>
              <a:rPr lang="zh-CN" altLang="en-US" sz="3200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一家人散步，加以渲染，展现了一个家庭的幸福温馨，展现了人间的真善美。颂扬了我国人民尊老爱幼的传统美德。文章只选取一个三代同堂的普通家庭一次散步的小事来写，但却表现了一个重大的主题。所以同学们对生活中的小事一定要仔细观察，用心感受，才能有真情实感的好文章。 </a:t>
            </a:r>
          </a:p>
        </p:txBody>
      </p:sp>
      <p:pic>
        <p:nvPicPr>
          <p:cNvPr id="16390" name="Picture 6" descr="PNG-096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15000" y="304800"/>
            <a:ext cx="1066800" cy="10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 animBg="1"/>
      <p:bldP spid="16389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3505200" y="533400"/>
            <a:ext cx="2590800" cy="914400"/>
          </a:xfrm>
          <a:solidFill>
            <a:srgbClr val="FFFF99"/>
          </a:solidFill>
          <a:ln/>
          <a:extLst>
            <a:ext uri="{91240B29-F687-4F45-9708-019B960494DF}">
              <a14:hiddenLine xmlns:a14="http://schemas.microsoft.com/office/drawing/2010/main" w="38100" cap="flat" cmpd="sng" algn="ctr">
                <a:solidFill>
                  <a:srgbClr val="0000FF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13500000" algn="ctr" rotWithShape="0">
                    <a:srgbClr val="FFFF99">
                      <a:gamma/>
                      <a:shade val="60000"/>
                      <a:invGamma/>
                    </a:srgbClr>
                  </a:outerShdw>
                </a:effectLst>
              </a14:hiddenEffects>
            </a:ext>
          </a:extLst>
        </p:spPr>
        <p:txBody>
          <a:bodyPr wrap="none"/>
          <a:lstStyle/>
          <a:p>
            <a:r>
              <a:rPr lang="zh-CN" altLang="en-US" b="1">
                <a:solidFill>
                  <a:srgbClr val="FF0000"/>
                </a:solidFill>
                <a:ea typeface="楷体_GB2312" pitchFamily="49" charset="-122"/>
              </a:rPr>
              <a:t>课后练习</a:t>
            </a:r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838200" y="1981200"/>
            <a:ext cx="8305800" cy="1457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3200">
                <a:solidFill>
                  <a:srgbClr val="FF0066"/>
                </a:solidFill>
                <a:latin typeface="Times New Roman" pitchFamily="18" charset="0"/>
                <a:ea typeface="宋体" pitchFamily="2" charset="-122"/>
              </a:rPr>
              <a:t>　　</a:t>
            </a:r>
            <a:r>
              <a:rPr lang="en-US" altLang="zh-CN" sz="3200">
                <a:solidFill>
                  <a:srgbClr val="FF0066"/>
                </a:solidFill>
                <a:latin typeface="Times New Roman" pitchFamily="18" charset="0"/>
                <a:ea typeface="宋体" pitchFamily="2" charset="-122"/>
              </a:rPr>
              <a:t>1</a:t>
            </a:r>
            <a:r>
              <a:rPr lang="zh-CN" altLang="en-US" sz="3200">
                <a:solidFill>
                  <a:srgbClr val="FF0066"/>
                </a:solidFill>
                <a:latin typeface="Times New Roman" pitchFamily="18" charset="0"/>
                <a:ea typeface="宋体" pitchFamily="2" charset="-122"/>
              </a:rPr>
              <a:t>、本文选自</a:t>
            </a:r>
            <a:r>
              <a:rPr lang="en-US" altLang="zh-CN" sz="3200">
                <a:solidFill>
                  <a:srgbClr val="FF0066"/>
                </a:solidFill>
                <a:latin typeface="Times New Roman" pitchFamily="18" charset="0"/>
                <a:ea typeface="宋体" pitchFamily="2" charset="-122"/>
              </a:rPr>
              <a:t>______</a:t>
            </a:r>
            <a:r>
              <a:rPr lang="zh-CN" altLang="en-US" sz="3200">
                <a:solidFill>
                  <a:srgbClr val="FF0066"/>
                </a:solidFill>
                <a:latin typeface="Times New Roman" pitchFamily="18" charset="0"/>
                <a:ea typeface="宋体" pitchFamily="2" charset="-122"/>
              </a:rPr>
              <a:t>年</a:t>
            </a:r>
            <a:r>
              <a:rPr lang="en-US" altLang="zh-CN" sz="3200">
                <a:solidFill>
                  <a:srgbClr val="FF0066"/>
                </a:solidFill>
                <a:latin typeface="Times New Roman" pitchFamily="18" charset="0"/>
                <a:ea typeface="宋体" pitchFamily="2" charset="-122"/>
              </a:rPr>
              <a:t>___</a:t>
            </a:r>
            <a:r>
              <a:rPr lang="zh-CN" altLang="en-US" sz="3200">
                <a:solidFill>
                  <a:srgbClr val="FF0066"/>
                </a:solidFill>
                <a:latin typeface="Times New Roman" pitchFamily="18" charset="0"/>
                <a:ea typeface="宋体" pitchFamily="2" charset="-122"/>
              </a:rPr>
              <a:t>月</a:t>
            </a:r>
            <a:r>
              <a:rPr lang="en-US" altLang="zh-CN" sz="3200">
                <a:solidFill>
                  <a:srgbClr val="FF0066"/>
                </a:solidFill>
                <a:latin typeface="Times New Roman" pitchFamily="18" charset="0"/>
                <a:ea typeface="宋体" pitchFamily="2" charset="-122"/>
              </a:rPr>
              <a:t>___</a:t>
            </a:r>
            <a:r>
              <a:rPr lang="zh-CN" altLang="en-US" sz="3200">
                <a:solidFill>
                  <a:srgbClr val="FF0066"/>
                </a:solidFill>
                <a:latin typeface="Times New Roman" pitchFamily="18" charset="0"/>
                <a:ea typeface="宋体" pitchFamily="2" charset="-122"/>
              </a:rPr>
              <a:t>日</a:t>
            </a:r>
            <a:r>
              <a:rPr lang="en-US" altLang="zh-CN" sz="3200">
                <a:solidFill>
                  <a:srgbClr val="FF0066"/>
                </a:solidFill>
                <a:latin typeface="Times New Roman" pitchFamily="18" charset="0"/>
                <a:ea typeface="宋体" pitchFamily="2" charset="-122"/>
              </a:rPr>
              <a:t>《___________》</a:t>
            </a:r>
            <a:r>
              <a:rPr lang="zh-CN" altLang="en-US" sz="3200">
                <a:solidFill>
                  <a:srgbClr val="FF0066"/>
                </a:solidFill>
                <a:latin typeface="Times New Roman" pitchFamily="18" charset="0"/>
                <a:ea typeface="宋体" pitchFamily="2" charset="-122"/>
              </a:rPr>
              <a:t>，作者是</a:t>
            </a:r>
            <a:r>
              <a:rPr lang="en-US" altLang="zh-CN" sz="3200">
                <a:solidFill>
                  <a:srgbClr val="FF0066"/>
                </a:solidFill>
                <a:latin typeface="Times New Roman" pitchFamily="18" charset="0"/>
                <a:ea typeface="宋体" pitchFamily="2" charset="-122"/>
              </a:rPr>
              <a:t>________</a:t>
            </a:r>
            <a:r>
              <a:rPr lang="zh-CN" altLang="en-US" sz="3200">
                <a:solidFill>
                  <a:srgbClr val="FF0066"/>
                </a:solidFill>
                <a:latin typeface="Times New Roman" pitchFamily="18" charset="0"/>
                <a:ea typeface="宋体" pitchFamily="2" charset="-122"/>
              </a:rPr>
              <a:t>。 </a:t>
            </a:r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1066800" y="3703638"/>
            <a:ext cx="7467600" cy="1992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3200">
                <a:solidFill>
                  <a:srgbClr val="FF0066"/>
                </a:solidFill>
                <a:latin typeface="Times New Roman" pitchFamily="18" charset="0"/>
                <a:ea typeface="宋体" pitchFamily="2" charset="-122"/>
              </a:rPr>
              <a:t>　　</a:t>
            </a:r>
            <a:r>
              <a:rPr lang="en-US" altLang="zh-CN" sz="3200">
                <a:solidFill>
                  <a:srgbClr val="FF0066"/>
                </a:solidFill>
                <a:latin typeface="Times New Roman" pitchFamily="18" charset="0"/>
                <a:ea typeface="宋体" pitchFamily="2" charset="-122"/>
              </a:rPr>
              <a:t>2</a:t>
            </a:r>
            <a:r>
              <a:rPr lang="zh-CN" altLang="en-US" sz="3200">
                <a:solidFill>
                  <a:srgbClr val="FF0066"/>
                </a:solidFill>
                <a:latin typeface="Times New Roman" pitchFamily="18" charset="0"/>
                <a:ea typeface="宋体" pitchFamily="2" charset="-122"/>
              </a:rPr>
              <a:t>、文章写了一家祖孙三代</a:t>
            </a:r>
            <a:r>
              <a:rPr lang="en-US" altLang="zh-CN" sz="3200">
                <a:solidFill>
                  <a:srgbClr val="FF0066"/>
                </a:solidFill>
                <a:latin typeface="Times New Roman" pitchFamily="18" charset="0"/>
                <a:ea typeface="宋体" pitchFamily="2" charset="-122"/>
              </a:rPr>
              <a:t>____</a:t>
            </a:r>
            <a:r>
              <a:rPr lang="zh-CN" altLang="en-US" sz="3200">
                <a:solidFill>
                  <a:srgbClr val="FF0066"/>
                </a:solidFill>
                <a:latin typeface="Times New Roman" pitchFamily="18" charset="0"/>
                <a:ea typeface="宋体" pitchFamily="2" charset="-122"/>
              </a:rPr>
              <a:t>口人，在初春的田野上的故事，反映了</a:t>
            </a:r>
            <a:r>
              <a:rPr lang="en-US" altLang="zh-CN" sz="3200">
                <a:solidFill>
                  <a:srgbClr val="FF0066"/>
                </a:solidFill>
                <a:latin typeface="Times New Roman" pitchFamily="18" charset="0"/>
                <a:ea typeface="宋体" pitchFamily="2" charset="-122"/>
              </a:rPr>
              <a:t>___________</a:t>
            </a:r>
            <a:r>
              <a:rPr lang="zh-CN" altLang="en-US" sz="3200">
                <a:solidFill>
                  <a:srgbClr val="FF0066"/>
                </a:solidFill>
                <a:latin typeface="Times New Roman" pitchFamily="18" charset="0"/>
                <a:ea typeface="宋体" pitchFamily="2" charset="-122"/>
              </a:rPr>
              <a:t>的主题思想。</a:t>
            </a:r>
          </a:p>
        </p:txBody>
      </p:sp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6858000" y="3840163"/>
            <a:ext cx="4572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4</a:t>
            </a:r>
          </a:p>
        </p:txBody>
      </p:sp>
      <p:sp>
        <p:nvSpPr>
          <p:cNvPr id="17415" name="Text Box 7"/>
          <p:cNvSpPr txBox="1">
            <a:spLocks noChangeArrowheads="1"/>
          </p:cNvSpPr>
          <p:nvPr/>
        </p:nvSpPr>
        <p:spPr bwMode="auto">
          <a:xfrm>
            <a:off x="1371600" y="5059363"/>
            <a:ext cx="22098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尊老爱幼</a:t>
            </a:r>
          </a:p>
        </p:txBody>
      </p:sp>
      <p:sp>
        <p:nvSpPr>
          <p:cNvPr id="17417" name="Text Box 9"/>
          <p:cNvSpPr txBox="1">
            <a:spLocks noChangeArrowheads="1"/>
          </p:cNvSpPr>
          <p:nvPr/>
        </p:nvSpPr>
        <p:spPr bwMode="auto">
          <a:xfrm>
            <a:off x="5715000" y="2819400"/>
            <a:ext cx="14478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莫怀戚</a:t>
            </a:r>
          </a:p>
        </p:txBody>
      </p:sp>
      <p:sp>
        <p:nvSpPr>
          <p:cNvPr id="17418" name="Text Box 10"/>
          <p:cNvSpPr txBox="1">
            <a:spLocks noChangeArrowheads="1"/>
          </p:cNvSpPr>
          <p:nvPr/>
        </p:nvSpPr>
        <p:spPr bwMode="auto">
          <a:xfrm>
            <a:off x="4114800" y="2163763"/>
            <a:ext cx="12192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1985</a:t>
            </a:r>
          </a:p>
        </p:txBody>
      </p:sp>
      <p:sp>
        <p:nvSpPr>
          <p:cNvPr id="17419" name="Text Box 11"/>
          <p:cNvSpPr txBox="1">
            <a:spLocks noChangeArrowheads="1"/>
          </p:cNvSpPr>
          <p:nvPr/>
        </p:nvSpPr>
        <p:spPr bwMode="auto">
          <a:xfrm>
            <a:off x="5715000" y="2163763"/>
            <a:ext cx="4572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8</a:t>
            </a:r>
          </a:p>
        </p:txBody>
      </p:sp>
      <p:sp>
        <p:nvSpPr>
          <p:cNvPr id="17420" name="Text Box 12"/>
          <p:cNvSpPr txBox="1">
            <a:spLocks noChangeArrowheads="1"/>
          </p:cNvSpPr>
          <p:nvPr/>
        </p:nvSpPr>
        <p:spPr bwMode="auto">
          <a:xfrm>
            <a:off x="6781800" y="2163763"/>
            <a:ext cx="5334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2</a:t>
            </a:r>
          </a:p>
        </p:txBody>
      </p:sp>
      <p:sp>
        <p:nvSpPr>
          <p:cNvPr id="17421" name="Text Box 13"/>
          <p:cNvSpPr txBox="1">
            <a:spLocks noChangeArrowheads="1"/>
          </p:cNvSpPr>
          <p:nvPr/>
        </p:nvSpPr>
        <p:spPr bwMode="auto">
          <a:xfrm>
            <a:off x="1295400" y="2773363"/>
            <a:ext cx="24384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中国青年报</a:t>
            </a:r>
          </a:p>
        </p:txBody>
      </p:sp>
      <p:pic>
        <p:nvPicPr>
          <p:cNvPr id="17422" name="Picture 14" descr="png-135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72200" y="533400"/>
            <a:ext cx="990600" cy="99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7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1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1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animBg="1"/>
      <p:bldP spid="17412" grpId="0"/>
      <p:bldP spid="17413" grpId="0"/>
      <p:bldP spid="17414" grpId="0"/>
      <p:bldP spid="17415" grpId="0"/>
      <p:bldP spid="17417" grpId="0"/>
      <p:bldP spid="17418" grpId="0"/>
      <p:bldP spid="17419" grpId="0"/>
      <p:bldP spid="17420" grpId="0"/>
      <p:bldP spid="17421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8" name="Text Box 4"/>
          <p:cNvSpPr txBox="1">
            <a:spLocks noChangeArrowheads="1"/>
          </p:cNvSpPr>
          <p:nvPr/>
        </p:nvSpPr>
        <p:spPr bwMode="auto">
          <a:xfrm>
            <a:off x="1447800" y="914400"/>
            <a:ext cx="7162800" cy="4765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>
                <a:solidFill>
                  <a:srgbClr val="FF0066"/>
                </a:solidFill>
                <a:latin typeface="Times New Roman" pitchFamily="18" charset="0"/>
                <a:ea typeface="宋体" pitchFamily="2" charset="-122"/>
              </a:rPr>
              <a:t>　　</a:t>
            </a:r>
            <a:r>
              <a:rPr lang="en-US" altLang="zh-CN" sz="3200">
                <a:solidFill>
                  <a:srgbClr val="FF0066"/>
                </a:solidFill>
                <a:latin typeface="Times New Roman" pitchFamily="18" charset="0"/>
                <a:ea typeface="宋体" pitchFamily="2" charset="-122"/>
              </a:rPr>
              <a:t>3 “</a:t>
            </a:r>
            <a:r>
              <a:rPr lang="zh-CN" altLang="en-US" sz="3200">
                <a:solidFill>
                  <a:srgbClr val="FF0066"/>
                </a:solidFill>
                <a:latin typeface="Times New Roman" pitchFamily="18" charset="0"/>
                <a:ea typeface="宋体" pitchFamily="2" charset="-122"/>
              </a:rPr>
              <a:t>母亲”改变主意，说明了这个家庭的关系是：（      ）</a:t>
            </a:r>
          </a:p>
          <a:p>
            <a:pPr>
              <a:lnSpc>
                <a:spcPct val="120000"/>
              </a:lnSpc>
            </a:pPr>
            <a:r>
              <a:rPr lang="zh-CN" altLang="en-US" sz="3200">
                <a:solidFill>
                  <a:srgbClr val="FF0066"/>
                </a:solidFill>
                <a:latin typeface="Times New Roman" pitchFamily="18" charset="0"/>
                <a:ea typeface="宋体" pitchFamily="2" charset="-122"/>
              </a:rPr>
              <a:t>　　</a:t>
            </a:r>
            <a:r>
              <a:rPr lang="en-US" altLang="zh-CN" sz="3200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A</a:t>
            </a:r>
            <a:r>
              <a:rPr lang="zh-CN" altLang="en-US" sz="3200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、老人总爱迁就孙子，原则性不强。</a:t>
            </a:r>
          </a:p>
          <a:p>
            <a:pPr>
              <a:lnSpc>
                <a:spcPct val="120000"/>
              </a:lnSpc>
            </a:pPr>
            <a:r>
              <a:rPr lang="zh-CN" altLang="en-US" sz="3200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　　</a:t>
            </a:r>
            <a:r>
              <a:rPr lang="en-US" altLang="zh-CN" sz="3200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B</a:t>
            </a:r>
            <a:r>
              <a:rPr lang="zh-CN" altLang="en-US" sz="3200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、老人本来没什么主见，总爱听别人的。</a:t>
            </a:r>
          </a:p>
          <a:p>
            <a:pPr>
              <a:lnSpc>
                <a:spcPct val="120000"/>
              </a:lnSpc>
            </a:pPr>
            <a:r>
              <a:rPr lang="zh-CN" altLang="en-US" sz="3200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　　</a:t>
            </a:r>
            <a:r>
              <a:rPr lang="en-US" altLang="zh-CN" sz="3200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C</a:t>
            </a:r>
            <a:r>
              <a:rPr lang="zh-CN" altLang="en-US" sz="3200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、表现了祖孙三代相互谦让、团结、和谐的关系。 </a:t>
            </a:r>
          </a:p>
        </p:txBody>
      </p:sp>
      <p:sp>
        <p:nvSpPr>
          <p:cNvPr id="47109" name="Text Box 5"/>
          <p:cNvSpPr txBox="1">
            <a:spLocks noChangeArrowheads="1"/>
          </p:cNvSpPr>
          <p:nvPr/>
        </p:nvSpPr>
        <p:spPr bwMode="auto">
          <a:xfrm>
            <a:off x="4419600" y="1524000"/>
            <a:ext cx="609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F3300"/>
                </a:solidFill>
              </a:rPr>
              <a:t>C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7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71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71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71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47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9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Text Box 4"/>
          <p:cNvSpPr txBox="1">
            <a:spLocks noChangeArrowheads="1"/>
          </p:cNvSpPr>
          <p:nvPr/>
        </p:nvSpPr>
        <p:spPr bwMode="auto">
          <a:xfrm>
            <a:off x="990600" y="836613"/>
            <a:ext cx="7391400" cy="2820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3200">
                <a:solidFill>
                  <a:srgbClr val="FF0066"/>
                </a:solidFill>
                <a:latin typeface="Times New Roman" pitchFamily="18" charset="0"/>
                <a:ea typeface="宋体" pitchFamily="2" charset="-122"/>
              </a:rPr>
              <a:t>　　</a:t>
            </a:r>
            <a:r>
              <a:rPr lang="en-US" altLang="zh-CN" sz="3200">
                <a:solidFill>
                  <a:srgbClr val="FF0066"/>
                </a:solidFill>
                <a:latin typeface="Times New Roman" pitchFamily="18" charset="0"/>
                <a:ea typeface="宋体" pitchFamily="2" charset="-122"/>
              </a:rPr>
              <a:t>4</a:t>
            </a:r>
            <a:r>
              <a:rPr lang="zh-CN" altLang="en-US" sz="3200">
                <a:solidFill>
                  <a:srgbClr val="FF0066"/>
                </a:solidFill>
                <a:latin typeface="Times New Roman" pitchFamily="18" charset="0"/>
                <a:ea typeface="宋体" pitchFamily="2" charset="-122"/>
              </a:rPr>
              <a:t>、读准字音 </a:t>
            </a:r>
          </a:p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>
                <a:latin typeface="楷体_GB2312" pitchFamily="49" charset="-122"/>
              </a:rPr>
              <a:t>    </a:t>
            </a:r>
            <a:r>
              <a:rPr lang="zh-CN" altLang="en-US" sz="3200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到了一处，我蹲下来，背（      ）起了母亲</a:t>
            </a:r>
            <a:r>
              <a:rPr lang="en-US" altLang="zh-CN" sz="3200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……</a:t>
            </a:r>
            <a:r>
              <a:rPr lang="zh-CN" altLang="en-US" sz="3200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好像我背（     ）上的同她背（        ）上的加起来就是整个世界。 </a:t>
            </a:r>
          </a:p>
        </p:txBody>
      </p:sp>
      <p:sp>
        <p:nvSpPr>
          <p:cNvPr id="48134" name="Text Box 6"/>
          <p:cNvSpPr txBox="1">
            <a:spLocks noChangeArrowheads="1"/>
          </p:cNvSpPr>
          <p:nvPr/>
        </p:nvSpPr>
        <p:spPr bwMode="auto">
          <a:xfrm>
            <a:off x="6629400" y="1781175"/>
            <a:ext cx="13716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3300"/>
                </a:solidFill>
                <a:latin typeface="Times New Roman" pitchFamily="18" charset="0"/>
              </a:rPr>
              <a:t>b</a:t>
            </a:r>
            <a:r>
              <a:rPr lang="en-US" altLang="zh-CN" sz="32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rPr>
              <a:t>ē</a:t>
            </a:r>
            <a:r>
              <a:rPr lang="en-US" altLang="zh-CN" sz="3200">
                <a:solidFill>
                  <a:srgbClr val="FF3300"/>
                </a:solidFill>
                <a:latin typeface="Times New Roman" pitchFamily="18" charset="0"/>
              </a:rPr>
              <a:t>i</a:t>
            </a:r>
          </a:p>
        </p:txBody>
      </p:sp>
      <p:sp>
        <p:nvSpPr>
          <p:cNvPr id="48135" name="Text Box 7"/>
          <p:cNvSpPr txBox="1">
            <a:spLocks noChangeArrowheads="1"/>
          </p:cNvSpPr>
          <p:nvPr/>
        </p:nvSpPr>
        <p:spPr bwMode="auto">
          <a:xfrm>
            <a:off x="1524000" y="3000375"/>
            <a:ext cx="838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3300"/>
                </a:solidFill>
                <a:latin typeface="Times New Roman" pitchFamily="18" charset="0"/>
              </a:rPr>
              <a:t>bèi</a:t>
            </a:r>
          </a:p>
        </p:txBody>
      </p:sp>
      <p:sp>
        <p:nvSpPr>
          <p:cNvPr id="48136" name="Text Box 8"/>
          <p:cNvSpPr txBox="1">
            <a:spLocks noChangeArrowheads="1"/>
          </p:cNvSpPr>
          <p:nvPr/>
        </p:nvSpPr>
        <p:spPr bwMode="auto">
          <a:xfrm>
            <a:off x="5105400" y="2390775"/>
            <a:ext cx="838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3300"/>
                </a:solidFill>
                <a:latin typeface="Times New Roman" pitchFamily="18" charset="0"/>
              </a:rPr>
              <a:t>bèi</a:t>
            </a:r>
          </a:p>
        </p:txBody>
      </p:sp>
      <p:pic>
        <p:nvPicPr>
          <p:cNvPr id="48137" name="Picture 9" descr="无标题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71600" y="4094163"/>
            <a:ext cx="6858000" cy="2154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8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481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48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48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48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4" grpId="0"/>
      <p:bldP spid="48135" grpId="0"/>
      <p:bldP spid="48136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Rectangle 4"/>
          <p:cNvSpPr>
            <a:spLocks noGrp="1" noChangeArrowheads="1"/>
          </p:cNvSpPr>
          <p:nvPr>
            <p:ph type="title"/>
          </p:nvPr>
        </p:nvSpPr>
        <p:spPr>
          <a:xfrm>
            <a:off x="3048000" y="609600"/>
            <a:ext cx="2743200" cy="838200"/>
          </a:xfrm>
          <a:solidFill>
            <a:srgbClr val="FFFF99"/>
          </a:solidFill>
          <a:ln/>
          <a:extLst>
            <a:ext uri="{91240B29-F687-4F45-9708-019B960494DF}">
              <a14:hiddenLine xmlns:a14="http://schemas.microsoft.com/office/drawing/2010/main" w="38100" cap="flat" cmpd="sng" algn="ctr">
                <a:solidFill>
                  <a:srgbClr val="0000FF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13500000" algn="ctr" rotWithShape="0">
                    <a:srgbClr val="FFFF99">
                      <a:gamma/>
                      <a:shade val="60000"/>
                      <a:invGamma/>
                    </a:srgbClr>
                  </a:outerShdw>
                </a:effectLst>
              </a14:hiddenEffects>
            </a:ext>
          </a:extLst>
        </p:spPr>
        <p:txBody>
          <a:bodyPr wrap="none"/>
          <a:lstStyle/>
          <a:p>
            <a:r>
              <a:rPr lang="zh-CN" altLang="en-US" b="1">
                <a:solidFill>
                  <a:srgbClr val="FF0000"/>
                </a:solidFill>
                <a:ea typeface="楷体_GB2312" pitchFamily="49" charset="-122"/>
              </a:rPr>
              <a:t>拓展阅读</a:t>
            </a:r>
          </a:p>
        </p:txBody>
      </p:sp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1143000" y="2011363"/>
            <a:ext cx="6629400" cy="1798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dirty="0">
                <a:latin typeface="楷体_GB2312" pitchFamily="49" charset="-122"/>
              </a:rPr>
              <a:t>    </a:t>
            </a:r>
            <a:r>
              <a:rPr lang="zh-CN" altLang="en-US" sz="3200" dirty="0">
                <a:solidFill>
                  <a:srgbClr val="FF0066"/>
                </a:solidFill>
                <a:latin typeface="Times New Roman" pitchFamily="18" charset="0"/>
                <a:ea typeface="宋体" pitchFamily="2" charset="-122"/>
              </a:rPr>
              <a:t>老吾老，以及人之老；幼吾幼，以及人之幼。</a:t>
            </a:r>
          </a:p>
          <a:p>
            <a:pPr>
              <a:spcBef>
                <a:spcPct val="50000"/>
              </a:spcBef>
            </a:pPr>
            <a:r>
              <a:rPr lang="zh-CN" altLang="en-US" dirty="0">
                <a:latin typeface="楷体_GB2312" pitchFamily="49" charset="-122"/>
              </a:rPr>
              <a:t>                     </a:t>
            </a:r>
            <a:r>
              <a:rPr lang="en-US" altLang="zh-CN" sz="3200" dirty="0">
                <a:solidFill>
                  <a:srgbClr val="FF0066"/>
                </a:solidFill>
                <a:latin typeface="Times New Roman" pitchFamily="18" charset="0"/>
                <a:ea typeface="宋体" pitchFamily="2" charset="-122"/>
              </a:rPr>
              <a:t>——</a:t>
            </a:r>
            <a:r>
              <a:rPr lang="zh-CN" altLang="en-US" sz="3200" dirty="0">
                <a:solidFill>
                  <a:srgbClr val="FF0066"/>
                </a:solidFill>
                <a:latin typeface="Times New Roman" pitchFamily="18" charset="0"/>
                <a:ea typeface="宋体" pitchFamily="2" charset="-122"/>
              </a:rPr>
              <a:t>（孟子） </a:t>
            </a:r>
          </a:p>
        </p:txBody>
      </p:sp>
      <p:pic>
        <p:nvPicPr>
          <p:cNvPr id="18438" name="Picture 6" descr="孟子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47800" y="3352800"/>
            <a:ext cx="2667000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9" name="Picture 7" descr="png-1359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91200" y="533400"/>
            <a:ext cx="990600" cy="99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 animBg="1"/>
      <p:bldP spid="18437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5" name="Picture 5" descr="庄子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6800" y="990600"/>
            <a:ext cx="4094163" cy="502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6328" name="Text Box 8"/>
          <p:cNvSpPr txBox="1">
            <a:spLocks noChangeArrowheads="1"/>
          </p:cNvSpPr>
          <p:nvPr/>
        </p:nvSpPr>
        <p:spPr bwMode="auto">
          <a:xfrm>
            <a:off x="5208588" y="1066800"/>
            <a:ext cx="252095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>
                <a:solidFill>
                  <a:srgbClr val="FF0066"/>
                </a:solidFill>
                <a:latin typeface="Times New Roman" pitchFamily="18" charset="0"/>
                <a:ea typeface="宋体" pitchFamily="2" charset="-122"/>
              </a:rPr>
              <a:t>挟泰山以超北海，此不能也，非不为也；为老人折枝，是不为也，非不能也。</a:t>
            </a:r>
          </a:p>
          <a:p>
            <a:pPr>
              <a:lnSpc>
                <a:spcPct val="120000"/>
              </a:lnSpc>
            </a:pPr>
            <a:r>
              <a:rPr lang="zh-CN" altLang="en-US" sz="3200">
                <a:solidFill>
                  <a:srgbClr val="FF0066"/>
                </a:solidFill>
                <a:latin typeface="Times New Roman" pitchFamily="18" charset="0"/>
                <a:ea typeface="宋体" pitchFamily="2" charset="-122"/>
              </a:rPr>
              <a:t>               </a:t>
            </a:r>
            <a:r>
              <a:rPr lang="en-US" altLang="zh-CN" sz="3200">
                <a:solidFill>
                  <a:srgbClr val="FF0066"/>
                </a:solidFill>
                <a:latin typeface="Times New Roman" pitchFamily="18" charset="0"/>
                <a:ea typeface="宋体" pitchFamily="2" charset="-122"/>
              </a:rPr>
              <a:t>——</a:t>
            </a:r>
            <a:r>
              <a:rPr lang="zh-CN" altLang="en-US" sz="3200">
                <a:solidFill>
                  <a:srgbClr val="FF0066"/>
                </a:solidFill>
                <a:latin typeface="Times New Roman" pitchFamily="18" charset="0"/>
                <a:ea typeface="宋体" pitchFamily="2" charset="-122"/>
              </a:rPr>
              <a:t>（庄子）</a:t>
            </a: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6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56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8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301" name="Picture 5" descr="mengjia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28800" y="457200"/>
            <a:ext cx="3378200" cy="586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5302" name="Text Box 6"/>
          <p:cNvSpPr txBox="1">
            <a:spLocks noChangeArrowheads="1"/>
          </p:cNvSpPr>
          <p:nvPr/>
        </p:nvSpPr>
        <p:spPr bwMode="auto">
          <a:xfrm>
            <a:off x="5257800" y="990600"/>
            <a:ext cx="1352550" cy="541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>
                <a:solidFill>
                  <a:srgbClr val="FF0066"/>
                </a:solidFill>
                <a:latin typeface="Times New Roman" pitchFamily="18" charset="0"/>
                <a:ea typeface="宋体" pitchFamily="2" charset="-122"/>
              </a:rPr>
              <a:t>谁言寸草心，报得三春晖。</a:t>
            </a:r>
          </a:p>
          <a:p>
            <a:pPr>
              <a:lnSpc>
                <a:spcPct val="120000"/>
              </a:lnSpc>
            </a:pPr>
            <a:r>
              <a:rPr lang="zh-CN" altLang="en-US" sz="3200">
                <a:solidFill>
                  <a:srgbClr val="FF0066"/>
                </a:solidFill>
                <a:latin typeface="Times New Roman" pitchFamily="18" charset="0"/>
                <a:ea typeface="宋体" pitchFamily="2" charset="-122"/>
              </a:rPr>
              <a:t>                     </a:t>
            </a:r>
            <a:r>
              <a:rPr lang="en-US" altLang="zh-CN" sz="3200">
                <a:solidFill>
                  <a:srgbClr val="FF0066"/>
                </a:solidFill>
                <a:latin typeface="Times New Roman" pitchFamily="18" charset="0"/>
                <a:ea typeface="宋体" pitchFamily="2" charset="-122"/>
              </a:rPr>
              <a:t>——</a:t>
            </a:r>
            <a:r>
              <a:rPr lang="zh-CN" altLang="en-US" sz="3200">
                <a:solidFill>
                  <a:srgbClr val="FF0066"/>
                </a:solidFill>
                <a:latin typeface="Times New Roman" pitchFamily="18" charset="0"/>
                <a:ea typeface="宋体" pitchFamily="2" charset="-122"/>
              </a:rPr>
              <a:t>（孟郊） </a:t>
            </a: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5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5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2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7" name="Picture 5" descr="孟郊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09850" y="381000"/>
            <a:ext cx="3140075" cy="60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4278" name="Text Box 6"/>
          <p:cNvSpPr txBox="1">
            <a:spLocks noChangeArrowheads="1"/>
          </p:cNvSpPr>
          <p:nvPr/>
        </p:nvSpPr>
        <p:spPr bwMode="auto">
          <a:xfrm>
            <a:off x="5886450" y="990600"/>
            <a:ext cx="135255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>
                <a:solidFill>
                  <a:srgbClr val="FF0066"/>
                </a:solidFill>
                <a:latin typeface="Times New Roman" pitchFamily="18" charset="0"/>
                <a:ea typeface="宋体" pitchFamily="2" charset="-122"/>
              </a:rPr>
              <a:t>慈母手中线 ，游子身上衣。</a:t>
            </a:r>
          </a:p>
          <a:p>
            <a:pPr>
              <a:lnSpc>
                <a:spcPct val="120000"/>
              </a:lnSpc>
            </a:pPr>
            <a:r>
              <a:rPr lang="zh-CN" altLang="en-US" sz="3200">
                <a:solidFill>
                  <a:srgbClr val="FF0066"/>
                </a:solidFill>
                <a:latin typeface="Times New Roman" pitchFamily="18" charset="0"/>
                <a:ea typeface="宋体" pitchFamily="2" charset="-122"/>
              </a:rPr>
              <a:t>                     </a:t>
            </a:r>
            <a:r>
              <a:rPr lang="en-US" altLang="zh-CN" sz="3200">
                <a:solidFill>
                  <a:srgbClr val="FF0066"/>
                </a:solidFill>
                <a:latin typeface="Times New Roman" pitchFamily="18" charset="0"/>
                <a:ea typeface="宋体" pitchFamily="2" charset="-122"/>
              </a:rPr>
              <a:t>——</a:t>
            </a:r>
            <a:r>
              <a:rPr lang="zh-CN" altLang="en-US" sz="3200">
                <a:solidFill>
                  <a:srgbClr val="FF0066"/>
                </a:solidFill>
                <a:latin typeface="Times New Roman" pitchFamily="18" charset="0"/>
                <a:ea typeface="宋体" pitchFamily="2" charset="-122"/>
              </a:rPr>
              <a:t>（孟郊）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54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54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8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2" name="Text Box 4"/>
          <p:cNvSpPr txBox="1">
            <a:spLocks noChangeArrowheads="1"/>
          </p:cNvSpPr>
          <p:nvPr/>
        </p:nvSpPr>
        <p:spPr bwMode="auto">
          <a:xfrm>
            <a:off x="1295400" y="1050925"/>
            <a:ext cx="7162800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0066"/>
                </a:solidFill>
                <a:latin typeface="Times New Roman" pitchFamily="18" charset="0"/>
                <a:ea typeface="宋体" pitchFamily="2" charset="-122"/>
              </a:rPr>
              <a:t>   </a:t>
            </a:r>
            <a:r>
              <a:rPr lang="zh-CN" altLang="en-US" sz="3200">
                <a:solidFill>
                  <a:srgbClr val="FF0066"/>
                </a:solidFill>
                <a:latin typeface="Times New Roman" pitchFamily="18" charset="0"/>
                <a:ea typeface="宋体" pitchFamily="2" charset="-122"/>
              </a:rPr>
              <a:t>无情未必真豪杰，怜子如何不丈夫。 </a:t>
            </a:r>
          </a:p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F0066"/>
                </a:solidFill>
                <a:latin typeface="Times New Roman" pitchFamily="18" charset="0"/>
                <a:ea typeface="宋体" pitchFamily="2" charset="-122"/>
              </a:rPr>
              <a:t>                                            </a:t>
            </a:r>
            <a:r>
              <a:rPr lang="en-US" altLang="zh-CN" sz="3200">
                <a:solidFill>
                  <a:srgbClr val="FF0066"/>
                </a:solidFill>
                <a:latin typeface="Times New Roman" pitchFamily="18" charset="0"/>
                <a:ea typeface="宋体" pitchFamily="2" charset="-122"/>
              </a:rPr>
              <a:t>——</a:t>
            </a:r>
            <a:r>
              <a:rPr lang="zh-CN" altLang="en-US" sz="3200">
                <a:solidFill>
                  <a:srgbClr val="FF0066"/>
                </a:solidFill>
                <a:latin typeface="Times New Roman" pitchFamily="18" charset="0"/>
                <a:ea typeface="宋体" pitchFamily="2" charset="-122"/>
              </a:rPr>
              <a:t>（鲁迅）</a:t>
            </a:r>
          </a:p>
        </p:txBody>
      </p:sp>
      <p:pic>
        <p:nvPicPr>
          <p:cNvPr id="53253" name="Picture 5" descr="wdbfl0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5000" y="2057400"/>
            <a:ext cx="3700463" cy="449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53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53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2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8" name="Text Box 4"/>
          <p:cNvSpPr txBox="1">
            <a:spLocks noChangeArrowheads="1"/>
          </p:cNvSpPr>
          <p:nvPr/>
        </p:nvSpPr>
        <p:spPr bwMode="auto">
          <a:xfrm>
            <a:off x="1600200" y="609600"/>
            <a:ext cx="6934200" cy="1992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3200">
                <a:solidFill>
                  <a:srgbClr val="FF0066"/>
                </a:solidFill>
                <a:latin typeface="Times New Roman" pitchFamily="18" charset="0"/>
                <a:ea typeface="宋体" pitchFamily="2" charset="-122"/>
              </a:rPr>
              <a:t>　　为了孩子，我的举动必须非常温和而慎重。</a:t>
            </a:r>
          </a:p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F0066"/>
                </a:solidFill>
                <a:latin typeface="Times New Roman" pitchFamily="18" charset="0"/>
                <a:ea typeface="宋体" pitchFamily="2" charset="-122"/>
              </a:rPr>
              <a:t>               　　　　　</a:t>
            </a:r>
            <a:r>
              <a:rPr lang="en-US" altLang="zh-CN" sz="3200">
                <a:solidFill>
                  <a:srgbClr val="FF0066"/>
                </a:solidFill>
                <a:latin typeface="Times New Roman" pitchFamily="18" charset="0"/>
                <a:ea typeface="宋体" pitchFamily="2" charset="-122"/>
              </a:rPr>
              <a:t>——</a:t>
            </a:r>
            <a:r>
              <a:rPr lang="zh-CN" altLang="en-US" sz="3200">
                <a:solidFill>
                  <a:srgbClr val="FF0066"/>
                </a:solidFill>
                <a:latin typeface="Times New Roman" pitchFamily="18" charset="0"/>
                <a:ea typeface="宋体" pitchFamily="2" charset="-122"/>
              </a:rPr>
              <a:t>（马克思） </a:t>
            </a:r>
          </a:p>
        </p:txBody>
      </p:sp>
      <p:pic>
        <p:nvPicPr>
          <p:cNvPr id="52229" name="Picture 5" descr="W02009012654802226075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24200" y="2590800"/>
            <a:ext cx="2863850" cy="373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2" descr="20080614_59625a5ed09a46a7a1e1kf71yMHu6j9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" y="914400"/>
            <a:ext cx="4800600" cy="502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9091" name="Text Box 3"/>
          <p:cNvSpPr txBox="1">
            <a:spLocks noChangeArrowheads="1"/>
          </p:cNvSpPr>
          <p:nvPr/>
        </p:nvSpPr>
        <p:spPr bwMode="auto">
          <a:xfrm>
            <a:off x="5715000" y="1371600"/>
            <a:ext cx="25908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89092" name="Text Box 4"/>
          <p:cNvSpPr txBox="1">
            <a:spLocks noChangeArrowheads="1"/>
          </p:cNvSpPr>
          <p:nvPr/>
        </p:nvSpPr>
        <p:spPr bwMode="auto">
          <a:xfrm>
            <a:off x="5486400" y="1066800"/>
            <a:ext cx="3352800" cy="4478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3300"/>
                </a:solidFill>
              </a:rPr>
              <a:t>       </a:t>
            </a:r>
            <a:r>
              <a:rPr lang="zh-CN" altLang="en-US" sz="3200">
                <a:solidFill>
                  <a:srgbClr val="FF3300"/>
                </a:solidFill>
              </a:rPr>
              <a:t>我国的母亲花是萱草花，又叫忘忧草。在这一天，子女为母亲送上一株忘忧草，祝福母亲远离烦恼和忧愁，身心愉悦，健康长寿。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90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90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90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9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90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90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90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9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2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4" name="Text Box 4"/>
          <p:cNvSpPr txBox="1">
            <a:spLocks noChangeArrowheads="1"/>
          </p:cNvSpPr>
          <p:nvPr/>
        </p:nvSpPr>
        <p:spPr bwMode="auto">
          <a:xfrm>
            <a:off x="1524000" y="457200"/>
            <a:ext cx="6858000" cy="1798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0066"/>
                </a:solidFill>
                <a:latin typeface="Times New Roman" pitchFamily="18" charset="0"/>
                <a:ea typeface="宋体" pitchFamily="2" charset="-122"/>
              </a:rPr>
              <a:t>       </a:t>
            </a:r>
            <a:r>
              <a:rPr lang="zh-CN" altLang="en-US" sz="3200">
                <a:solidFill>
                  <a:srgbClr val="FF0066"/>
                </a:solidFill>
                <a:latin typeface="Times New Roman" pitchFamily="18" charset="0"/>
                <a:ea typeface="宋体" pitchFamily="2" charset="-122"/>
              </a:rPr>
              <a:t>你不同情跌倒在地的老人，在你摔跤时也没有人来扶助。</a:t>
            </a:r>
          </a:p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F0066"/>
                </a:solidFill>
                <a:latin typeface="Times New Roman" pitchFamily="18" charset="0"/>
                <a:ea typeface="宋体" pitchFamily="2" charset="-122"/>
              </a:rPr>
              <a:t>                              </a:t>
            </a:r>
            <a:r>
              <a:rPr lang="en-US" altLang="zh-CN" sz="3200">
                <a:solidFill>
                  <a:srgbClr val="FF0066"/>
                </a:solidFill>
                <a:latin typeface="Times New Roman" pitchFamily="18" charset="0"/>
                <a:ea typeface="宋体" pitchFamily="2" charset="-122"/>
              </a:rPr>
              <a:t>——</a:t>
            </a:r>
            <a:r>
              <a:rPr lang="zh-CN" altLang="en-US" sz="3200">
                <a:solidFill>
                  <a:srgbClr val="FF0066"/>
                </a:solidFill>
                <a:latin typeface="Times New Roman" pitchFamily="18" charset="0"/>
                <a:ea typeface="宋体" pitchFamily="2" charset="-122"/>
              </a:rPr>
              <a:t>（印度谚语） </a:t>
            </a:r>
          </a:p>
        </p:txBody>
      </p:sp>
      <p:pic>
        <p:nvPicPr>
          <p:cNvPr id="51207" name="Picture 7" descr="xin_1730805061040000298086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43200" y="2286000"/>
            <a:ext cx="3100388" cy="426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1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1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1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1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4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0" name="Text Box 4"/>
          <p:cNvSpPr txBox="1">
            <a:spLocks noChangeArrowheads="1"/>
          </p:cNvSpPr>
          <p:nvPr/>
        </p:nvSpPr>
        <p:spPr bwMode="auto">
          <a:xfrm>
            <a:off x="1447800" y="685800"/>
            <a:ext cx="7315200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0066"/>
                </a:solidFill>
                <a:latin typeface="Times New Roman" pitchFamily="18" charset="0"/>
                <a:ea typeface="宋体" pitchFamily="2" charset="-122"/>
              </a:rPr>
              <a:t>       </a:t>
            </a:r>
            <a:r>
              <a:rPr lang="zh-CN" altLang="en-US" sz="3200">
                <a:solidFill>
                  <a:srgbClr val="FF0066"/>
                </a:solidFill>
                <a:latin typeface="Times New Roman" pitchFamily="18" charset="0"/>
                <a:ea typeface="宋体" pitchFamily="2" charset="-122"/>
              </a:rPr>
              <a:t>老年时像青年一样高高兴兴吧！青年，好比百灵鸟，有它的晨歌；老年，好比夜莺，应该有他的夜曲。</a:t>
            </a:r>
          </a:p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F0066"/>
                </a:solidFill>
                <a:latin typeface="Times New Roman" pitchFamily="18" charset="0"/>
                <a:ea typeface="宋体" pitchFamily="2" charset="-122"/>
              </a:rPr>
              <a:t>                                　　　</a:t>
            </a:r>
            <a:r>
              <a:rPr lang="en-US" altLang="zh-CN" sz="3200">
                <a:solidFill>
                  <a:srgbClr val="FF0066"/>
                </a:solidFill>
                <a:latin typeface="Times New Roman" pitchFamily="18" charset="0"/>
                <a:ea typeface="宋体" pitchFamily="2" charset="-122"/>
              </a:rPr>
              <a:t>——</a:t>
            </a:r>
            <a:r>
              <a:rPr lang="zh-CN" altLang="en-US" sz="3200">
                <a:solidFill>
                  <a:srgbClr val="FF0066"/>
                </a:solidFill>
                <a:latin typeface="Times New Roman" pitchFamily="18" charset="0"/>
                <a:ea typeface="宋体" pitchFamily="2" charset="-122"/>
              </a:rPr>
              <a:t>（康德） </a:t>
            </a:r>
          </a:p>
        </p:txBody>
      </p:sp>
      <p:pic>
        <p:nvPicPr>
          <p:cNvPr id="50181" name="Picture 5" descr="xinsrc_062020515161451524595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52800" y="2971800"/>
            <a:ext cx="2506663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0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900" name="Rectangle 4"/>
          <p:cNvSpPr>
            <a:spLocks noChangeArrowheads="1"/>
          </p:cNvSpPr>
          <p:nvPr/>
        </p:nvSpPr>
        <p:spPr bwMode="auto">
          <a:xfrm>
            <a:off x="4191000" y="381000"/>
            <a:ext cx="17907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zh-CN" altLang="en-US" sz="3600">
                <a:solidFill>
                  <a:schemeClr val="hlink"/>
                </a:solidFill>
                <a:latin typeface="楷体_GB2312" pitchFamily="49" charset="-122"/>
              </a:rPr>
              <a:t>父亲节</a:t>
            </a:r>
            <a:r>
              <a:rPr lang="zh-CN" altLang="en-US" sz="3600">
                <a:latin typeface="楷体_GB2312" pitchFamily="49" charset="-122"/>
              </a:rPr>
              <a:t> </a:t>
            </a:r>
          </a:p>
        </p:txBody>
      </p:sp>
      <p:sp>
        <p:nvSpPr>
          <p:cNvPr id="80901" name="Rectangle 5"/>
          <p:cNvSpPr>
            <a:spLocks noChangeArrowheads="1"/>
          </p:cNvSpPr>
          <p:nvPr/>
        </p:nvSpPr>
        <p:spPr bwMode="auto">
          <a:xfrm>
            <a:off x="1219200" y="1143000"/>
            <a:ext cx="7620000" cy="301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0">
                <a:latin typeface="Times New Roman" pitchFamily="18" charset="0"/>
              </a:rPr>
              <a:t>　　</a:t>
            </a:r>
            <a:r>
              <a:rPr lang="en-US" altLang="zh-CN" sz="3200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6</a:t>
            </a:r>
            <a:r>
              <a:rPr lang="zh-CN" altLang="en-US" sz="3200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月的第三个星期日是父亲节，有些国家将父亲节定在其它的日子。相对于母亲节，父亲节是人们比较陌生的一个节日，是</a:t>
            </a:r>
            <a:r>
              <a:rPr lang="en-US" altLang="zh-CN" sz="3200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1910</a:t>
            </a:r>
            <a:r>
              <a:rPr lang="zh-CN" altLang="en-US" sz="3200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年在美国华盛顿州的士波肯市由杜德太太发起的。</a:t>
            </a:r>
          </a:p>
        </p:txBody>
      </p:sp>
      <p:pic>
        <p:nvPicPr>
          <p:cNvPr id="80902" name="Picture 6" descr="fuqing1_006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86200" y="4267200"/>
            <a:ext cx="24384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80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09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09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900" grpId="0"/>
      <p:bldP spid="80901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4" name="Rectangle 4"/>
          <p:cNvSpPr>
            <a:spLocks noChangeArrowheads="1"/>
          </p:cNvSpPr>
          <p:nvPr/>
        </p:nvSpPr>
        <p:spPr bwMode="auto">
          <a:xfrm>
            <a:off x="685800" y="2895600"/>
            <a:ext cx="8077200" cy="3503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zh-CN" altLang="en-US"/>
              <a:t>　　</a:t>
            </a:r>
            <a:r>
              <a:rPr lang="zh-CN" altLang="en-US" sz="3200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我国的父亲节起源，要追溯到国民时代。民国三十四年的八月八日</a:t>
            </a:r>
            <a:r>
              <a:rPr lang="en-US" altLang="zh-CN" sz="3200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(1945</a:t>
            </a:r>
            <a:r>
              <a:rPr lang="zh-CN" altLang="en-US" sz="3200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年</a:t>
            </a:r>
            <a:r>
              <a:rPr lang="en-US" altLang="zh-CN" sz="3200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8</a:t>
            </a:r>
            <a:r>
              <a:rPr lang="zh-CN" altLang="en-US" sz="3200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月</a:t>
            </a:r>
            <a:r>
              <a:rPr lang="en-US" altLang="zh-CN" sz="3200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8</a:t>
            </a:r>
            <a:r>
              <a:rPr lang="zh-CN" altLang="en-US" sz="3200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日</a:t>
            </a:r>
            <a:r>
              <a:rPr lang="en-US" altLang="zh-CN" sz="3200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)</a:t>
            </a:r>
            <a:r>
              <a:rPr lang="zh-CN" altLang="en-US" sz="3200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，上海文人所发起了庆祝父亲节的活动，市民立即响应，热烈举行庆祝活动。抗日战争胜利后，上海市各界名流仕绅，联名请上海市政府转呈中央政府，定“爸爸”谐音的八月八日为全国性的父亲节。</a:t>
            </a:r>
          </a:p>
        </p:txBody>
      </p:sp>
      <p:pic>
        <p:nvPicPr>
          <p:cNvPr id="81925" name="Picture 5" descr="fuqing1_016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05200" y="228600"/>
            <a:ext cx="2514600" cy="251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19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19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1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81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4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8" name="Picture 4" descr="0010381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19200" y="381000"/>
            <a:ext cx="6858000" cy="4862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2949" name="Text Box 5"/>
          <p:cNvSpPr txBox="1">
            <a:spLocks noChangeArrowheads="1"/>
          </p:cNvSpPr>
          <p:nvPr/>
        </p:nvSpPr>
        <p:spPr bwMode="auto">
          <a:xfrm>
            <a:off x="3886200" y="5562600"/>
            <a:ext cx="19050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990033"/>
                </a:solidFill>
                <a:ea typeface="宋体" pitchFamily="2" charset="-122"/>
              </a:rPr>
              <a:t>感恩的心</a:t>
            </a: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29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29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29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829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829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29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29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829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9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2" name="Picture 4" descr="20086121131235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5000" y="685800"/>
            <a:ext cx="5638800" cy="3876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3973" name="Text Box 5"/>
          <p:cNvSpPr txBox="1">
            <a:spLocks noChangeArrowheads="1"/>
          </p:cNvSpPr>
          <p:nvPr/>
        </p:nvSpPr>
        <p:spPr bwMode="auto">
          <a:xfrm>
            <a:off x="4343400" y="4953000"/>
            <a:ext cx="1219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990033"/>
                </a:solidFill>
                <a:ea typeface="宋体" pitchFamily="2" charset="-122"/>
              </a:rPr>
              <a:t>亲情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39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39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39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39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39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39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3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Rectangle 4"/>
          <p:cNvSpPr>
            <a:spLocks noGrp="1" noChangeArrowheads="1"/>
          </p:cNvSpPr>
          <p:nvPr>
            <p:ph type="title"/>
          </p:nvPr>
        </p:nvSpPr>
        <p:spPr>
          <a:xfrm>
            <a:off x="1905000" y="838200"/>
            <a:ext cx="3962400" cy="838200"/>
          </a:xfrm>
          <a:solidFill>
            <a:srgbClr val="FFFF99"/>
          </a:solidFill>
          <a:ln/>
          <a:extLst>
            <a:ext uri="{91240B29-F687-4F45-9708-019B960494DF}">
              <a14:hiddenLine xmlns:a14="http://schemas.microsoft.com/office/drawing/2010/main" w="38100" cap="flat" cmpd="sng" algn="ctr">
                <a:solidFill>
                  <a:srgbClr val="0000FF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13500000" algn="ctr" rotWithShape="0">
                    <a:srgbClr val="FFFF99">
                      <a:gamma/>
                      <a:shade val="60000"/>
                      <a:invGamma/>
                    </a:srgbClr>
                  </a:outerShdw>
                </a:effectLst>
              </a14:hiddenEffects>
            </a:ext>
          </a:extLst>
        </p:spPr>
        <p:txBody>
          <a:bodyPr wrap="none"/>
          <a:lstStyle/>
          <a:p>
            <a:r>
              <a:rPr lang="zh-CN" altLang="en-US" b="1" dirty="0">
                <a:solidFill>
                  <a:srgbClr val="FF0000"/>
                </a:solidFill>
                <a:ea typeface="楷体_GB2312" pitchFamily="49" charset="-122"/>
              </a:rPr>
              <a:t>研讨与练习答案</a:t>
            </a:r>
          </a:p>
        </p:txBody>
      </p:sp>
      <p:sp>
        <p:nvSpPr>
          <p:cNvPr id="19461" name="Text Box 5"/>
          <p:cNvSpPr txBox="1">
            <a:spLocks noChangeArrowheads="1"/>
          </p:cNvSpPr>
          <p:nvPr/>
        </p:nvSpPr>
        <p:spPr bwMode="auto">
          <a:xfrm>
            <a:off x="990600" y="2422525"/>
            <a:ext cx="7620000" cy="3597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　　一、提示：本题在标题上做文章，意在整体把握课文内容，也是揣摩标题艺术。第一问，可以回答“好”，也可以回答“不好”，只要言之成理。另拟标题，可以各显神通，拟好后，交流一下，相互评判，鼓励创意。</a:t>
            </a:r>
          </a:p>
        </p:txBody>
      </p:sp>
      <p:pic>
        <p:nvPicPr>
          <p:cNvPr id="19462" name="Picture 6" descr="png-137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43600" y="609600"/>
            <a:ext cx="1219200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 animBg="1"/>
      <p:bldP spid="19461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2" name="Text Box 4"/>
          <p:cNvSpPr txBox="1">
            <a:spLocks noChangeArrowheads="1"/>
          </p:cNvSpPr>
          <p:nvPr/>
        </p:nvSpPr>
        <p:spPr bwMode="auto">
          <a:xfrm>
            <a:off x="1219200" y="533400"/>
            <a:ext cx="7315200" cy="184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　　二、提示：本题要求理解语句的深层含义，重点应放在“整个世界”四个字上，兼及其他。</a:t>
            </a:r>
          </a:p>
        </p:txBody>
      </p:sp>
      <p:sp>
        <p:nvSpPr>
          <p:cNvPr id="37893" name="Text Box 5"/>
          <p:cNvSpPr txBox="1">
            <a:spLocks noChangeArrowheads="1"/>
          </p:cNvSpPr>
          <p:nvPr/>
        </p:nvSpPr>
        <p:spPr bwMode="auto">
          <a:xfrm>
            <a:off x="1219200" y="2770188"/>
            <a:ext cx="7467600" cy="3382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/>
              <a:t>       </a:t>
            </a:r>
            <a:r>
              <a:rPr lang="zh-CN" altLang="en-US">
                <a:solidFill>
                  <a:srgbClr val="FF3300"/>
                </a:solidFill>
              </a:rPr>
              <a:t>答案：从字面上看，这是形容他们走得很小心，走的是小路，唯恐哪一步有闪失，特别是母亲，是经不起摔跌的，非稳当不可。</a:t>
            </a: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>
                <a:solidFill>
                  <a:srgbClr val="FF3300"/>
                </a:solidFill>
              </a:rPr>
              <a:t>       这个形象很有象征意义，中年的责任，既要赡养老一代，又要抚养下一代，一个家庭是这样，一个民族，一个国家又何尝不是这样？</a:t>
            </a: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789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10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2" grpId="0"/>
      <p:bldP spid="37893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6" name="Text Box 4"/>
          <p:cNvSpPr txBox="1">
            <a:spLocks noChangeArrowheads="1"/>
          </p:cNvSpPr>
          <p:nvPr/>
        </p:nvSpPr>
        <p:spPr bwMode="auto">
          <a:xfrm>
            <a:off x="1371600" y="685800"/>
            <a:ext cx="7467600" cy="5453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　　三、</a:t>
            </a:r>
            <a:r>
              <a:rPr lang="en-US" altLang="zh-CN" sz="3200" dirty="0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《</a:t>
            </a:r>
            <a:r>
              <a:rPr lang="zh-CN" altLang="en-US" sz="3200" dirty="0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三代</a:t>
            </a:r>
            <a:r>
              <a:rPr lang="en-US" altLang="zh-CN" sz="3200" dirty="0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》</a:t>
            </a:r>
            <a:r>
              <a:rPr lang="zh-CN" altLang="en-US" sz="3200" dirty="0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与</a:t>
            </a:r>
            <a:r>
              <a:rPr lang="en-US" altLang="zh-CN" sz="3200" dirty="0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《</a:t>
            </a:r>
            <a:r>
              <a:rPr lang="zh-CN" altLang="en-US" sz="3200" dirty="0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散步</a:t>
            </a:r>
            <a:r>
              <a:rPr lang="en-US" altLang="zh-CN" sz="3200" dirty="0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》</a:t>
            </a:r>
            <a:r>
              <a:rPr lang="zh-CN" altLang="en-US" sz="3200" dirty="0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主题相近，又有差异，情节则差别较大。本题做比较阅读，培养鉴赏能力。阅读是个性化行为，“感动”这种情感更是个性化的，说</a:t>
            </a:r>
            <a:r>
              <a:rPr lang="en-US" altLang="zh-CN" sz="3200" dirty="0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《</a:t>
            </a:r>
            <a:r>
              <a:rPr lang="zh-CN" altLang="en-US" sz="3200" dirty="0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散步</a:t>
            </a:r>
            <a:r>
              <a:rPr lang="en-US" altLang="zh-CN" sz="3200" dirty="0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》</a:t>
            </a:r>
            <a:r>
              <a:rPr lang="zh-CN" altLang="en-US" sz="3200" dirty="0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更感动人可以；说</a:t>
            </a:r>
            <a:r>
              <a:rPr lang="en-US" altLang="zh-CN" sz="3200" dirty="0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《</a:t>
            </a:r>
            <a:r>
              <a:rPr lang="zh-CN" altLang="en-US" sz="3200" dirty="0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三代</a:t>
            </a:r>
            <a:r>
              <a:rPr lang="en-US" altLang="zh-CN" sz="3200" dirty="0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》</a:t>
            </a:r>
            <a:r>
              <a:rPr lang="zh-CN" altLang="en-US" sz="3200" dirty="0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更感动人，也可以，能言之成理就好。教师应引导学生正确把握两篇短文的主旨，</a:t>
            </a:r>
            <a:r>
              <a:rPr lang="en-US" altLang="zh-CN" sz="3200" dirty="0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《</a:t>
            </a:r>
            <a:r>
              <a:rPr lang="zh-CN" altLang="en-US" sz="3200" dirty="0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三代</a:t>
            </a:r>
            <a:r>
              <a:rPr lang="en-US" altLang="zh-CN" sz="3200" dirty="0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》</a:t>
            </a:r>
            <a:r>
              <a:rPr lang="zh-CN" altLang="en-US" sz="3200" dirty="0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说的是，宁可自己受伤，也要保护一老一小；</a:t>
            </a:r>
            <a:r>
              <a:rPr lang="en-US" altLang="zh-CN" sz="3200" dirty="0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《</a:t>
            </a:r>
            <a:r>
              <a:rPr lang="zh-CN" altLang="en-US" sz="3200" dirty="0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散步</a:t>
            </a:r>
            <a:r>
              <a:rPr lang="en-US" altLang="zh-CN" sz="3200" dirty="0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》</a:t>
            </a:r>
            <a:r>
              <a:rPr lang="zh-CN" altLang="en-US" sz="3200" dirty="0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说的是，孝顺第一。衡量作品，也要从社会价值上去考虑。</a:t>
            </a: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4" name="Picture 4" descr="1093099-10668275422003518832155800-embed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47800" y="457200"/>
            <a:ext cx="4079875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7286" name="Text Box 6"/>
          <p:cNvSpPr txBox="1">
            <a:spLocks noChangeArrowheads="1"/>
          </p:cNvSpPr>
          <p:nvPr/>
        </p:nvSpPr>
        <p:spPr bwMode="auto">
          <a:xfrm>
            <a:off x="5638800" y="1282700"/>
            <a:ext cx="2133600" cy="4737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F3300"/>
                </a:solidFill>
                <a:latin typeface="楷体_GB2312" pitchFamily="49" charset="-122"/>
              </a:rPr>
              <a:t>　　手里还捏着吃剩的半个馒头就睡着了。他们需要的，不仅仅是晚年的饱暖</a:t>
            </a:r>
            <a:r>
              <a:rPr lang="en-US" altLang="zh-CN" sz="3200">
                <a:solidFill>
                  <a:srgbClr val="FF3300"/>
                </a:solidFill>
                <a:latin typeface="Arial"/>
              </a:rPr>
              <a:t>……</a:t>
            </a:r>
            <a:endParaRPr lang="en-US" altLang="zh-CN" sz="3200">
              <a:solidFill>
                <a:srgbClr val="FF3300"/>
              </a:solidFill>
              <a:latin typeface="楷体_GB2312" pitchFamily="49" charset="-122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72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72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7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72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72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7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4" name="Picture 2" descr="3329119982981190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71600" y="685800"/>
            <a:ext cx="3584575" cy="541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0116" name="Text Box 4"/>
          <p:cNvSpPr txBox="1">
            <a:spLocks noChangeArrowheads="1"/>
          </p:cNvSpPr>
          <p:nvPr/>
        </p:nvSpPr>
        <p:spPr bwMode="auto">
          <a:xfrm>
            <a:off x="5257800" y="1447800"/>
            <a:ext cx="33528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006600"/>
                </a:solidFill>
              </a:rPr>
              <a:t>        “</a:t>
            </a:r>
            <a:r>
              <a:rPr lang="zh-CN" altLang="en-US" sz="3200">
                <a:solidFill>
                  <a:srgbClr val="006600"/>
                </a:solidFill>
              </a:rPr>
              <a:t>哺育子女是动物也有的本能，赡养父母才是人类的文化之举，这个，全世界数中国人做得最好。”</a:t>
            </a:r>
          </a:p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006600"/>
                </a:solidFill>
              </a:rPr>
              <a:t>                     </a:t>
            </a:r>
            <a:r>
              <a:rPr lang="en-US" altLang="zh-CN" sz="3200">
                <a:solidFill>
                  <a:srgbClr val="006600"/>
                </a:solidFill>
              </a:rPr>
              <a:t>——</a:t>
            </a:r>
            <a:r>
              <a:rPr lang="zh-CN" altLang="en-US" sz="3200">
                <a:solidFill>
                  <a:srgbClr val="006600"/>
                </a:solidFill>
              </a:rPr>
              <a:t>培根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0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0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90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0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0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0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90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0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6" name="Picture 4" descr="1219177_901235_bc6d576fc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5800" y="533400"/>
            <a:ext cx="5110163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9877" name="Text Box 5"/>
          <p:cNvSpPr txBox="1">
            <a:spLocks noChangeArrowheads="1"/>
          </p:cNvSpPr>
          <p:nvPr/>
        </p:nvSpPr>
        <p:spPr bwMode="auto">
          <a:xfrm>
            <a:off x="5867400" y="1828800"/>
            <a:ext cx="2438400" cy="3503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3300"/>
                </a:solidFill>
              </a:rPr>
              <a:t>       </a:t>
            </a:r>
            <a:r>
              <a:rPr lang="zh-CN" altLang="en-US" sz="3200">
                <a:solidFill>
                  <a:srgbClr val="FF3300"/>
                </a:solidFill>
                <a:latin typeface="楷体_GB2312" pitchFamily="49" charset="-122"/>
              </a:rPr>
              <a:t>冬去春来</a:t>
            </a:r>
            <a:r>
              <a:rPr lang="zh-CN" altLang="en-US" sz="3200">
                <a:solidFill>
                  <a:srgbClr val="FF3300"/>
                </a:solidFill>
              </a:rPr>
              <a:t>，一个充满活力的季节，你准备陪父母做些什么活动呢？</a:t>
            </a:r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798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798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798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798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98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98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798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798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798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798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98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98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8" name="Picture 4" descr="d33c279b4261d6a6926573720956601e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71600" y="762000"/>
            <a:ext cx="6553200" cy="4914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2469" name="Text Box 5"/>
          <p:cNvSpPr txBox="1">
            <a:spLocks noChangeArrowheads="1"/>
          </p:cNvSpPr>
          <p:nvPr/>
        </p:nvSpPr>
        <p:spPr bwMode="auto">
          <a:xfrm>
            <a:off x="2743200" y="5745163"/>
            <a:ext cx="48006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990033"/>
                </a:solidFill>
                <a:ea typeface="宋体" pitchFamily="2" charset="-122"/>
              </a:rPr>
              <a:t>带着亲人一起休闲放松</a:t>
            </a: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2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2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9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暗香扑面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2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Fan</Template>
  <TotalTime>728</TotalTime>
  <Words>1017</Words>
  <Application>Microsoft Office PowerPoint</Application>
  <PresentationFormat>全屏显示(4:3)</PresentationFormat>
  <Paragraphs>152</Paragraphs>
  <Slides>58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58</vt:i4>
      </vt:variant>
    </vt:vector>
  </HeadingPairs>
  <TitlesOfParts>
    <vt:vector size="71" baseType="lpstr">
      <vt:lpstr>黑体</vt:lpstr>
      <vt:lpstr>华文新魏</vt:lpstr>
      <vt:lpstr>楷体_GB2312</vt:lpstr>
      <vt:lpstr>隶书</vt:lpstr>
      <vt:lpstr>宋体</vt:lpstr>
      <vt:lpstr>微软雅黑</vt:lpstr>
      <vt:lpstr>Arial</vt:lpstr>
      <vt:lpstr>Franklin Gothic Book</vt:lpstr>
      <vt:lpstr>Franklin Gothic Medium</vt:lpstr>
      <vt:lpstr>Times New Roman</vt:lpstr>
      <vt:lpstr>Wingdings</vt:lpstr>
      <vt:lpstr>Wingdings 2</vt:lpstr>
      <vt:lpstr>暗香扑面</vt:lpstr>
      <vt:lpstr>PowerPoint 演示文稿</vt:lpstr>
      <vt:lpstr>导入新课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作品介绍</vt:lpstr>
      <vt:lpstr>学习目标</vt:lpstr>
      <vt:lpstr>学习重难点</vt:lpstr>
      <vt:lpstr>读准字音</vt:lpstr>
      <vt:lpstr>词语解释</vt:lpstr>
      <vt:lpstr>整体感知</vt:lpstr>
      <vt:lpstr>课文讲解</vt:lpstr>
      <vt:lpstr>PowerPoint 演示文稿</vt:lpstr>
      <vt:lpstr>PowerPoint 演示文稿</vt:lpstr>
      <vt:lpstr>PowerPoint 演示文稿</vt:lpstr>
      <vt:lpstr>疑难解析</vt:lpstr>
      <vt:lpstr>PowerPoint 演示文稿</vt:lpstr>
      <vt:lpstr>PowerPoint 演示文稿</vt:lpstr>
      <vt:lpstr>品味语言</vt:lpstr>
      <vt:lpstr>PowerPoint 演示文稿</vt:lpstr>
      <vt:lpstr>能力拓展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讨论</vt:lpstr>
      <vt:lpstr>课堂小结</vt:lpstr>
      <vt:lpstr>课后练习</vt:lpstr>
      <vt:lpstr>PowerPoint 演示文稿</vt:lpstr>
      <vt:lpstr>PowerPoint 演示文稿</vt:lpstr>
      <vt:lpstr>拓展阅读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研讨与练习答案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treamgoa</cp:lastModifiedBy>
  <cp:revision>256</cp:revision>
  <cp:lastPrinted>1601-01-01T00:00:00Z</cp:lastPrinted>
  <dcterms:created xsi:type="dcterms:W3CDTF">1601-01-01T00:00:00Z</dcterms:created>
  <dcterms:modified xsi:type="dcterms:W3CDTF">2016-08-20T11:06:45Z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