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1" r:id="rId2"/>
    <p:sldId id="263" r:id="rId3"/>
    <p:sldId id="259" r:id="rId4"/>
    <p:sldId id="265" r:id="rId5"/>
    <p:sldId id="267" r:id="rId6"/>
    <p:sldId id="274" r:id="rId7"/>
    <p:sldId id="268" r:id="rId8"/>
    <p:sldId id="296" r:id="rId9"/>
    <p:sldId id="297" r:id="rId10"/>
    <p:sldId id="271" r:id="rId11"/>
    <p:sldId id="276" r:id="rId12"/>
    <p:sldId id="292" r:id="rId13"/>
    <p:sldId id="294" r:id="rId14"/>
    <p:sldId id="280" r:id="rId15"/>
    <p:sldId id="281" r:id="rId16"/>
    <p:sldId id="295" r:id="rId17"/>
    <p:sldId id="278" r:id="rId18"/>
    <p:sldId id="277" r:id="rId19"/>
    <p:sldId id="286" r:id="rId20"/>
    <p:sldId id="287" r:id="rId21"/>
    <p:sldId id="282" r:id="rId22"/>
    <p:sldId id="283" r:id="rId23"/>
    <p:sldId id="290" r:id="rId24"/>
    <p:sldId id="284" r:id="rId25"/>
    <p:sldId id="264" r:id="rId26"/>
    <p:sldId id="273"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116"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BD6C77-719F-470D-8202-A7E1ACA3B822}" type="datetimeFigureOut">
              <a:rPr lang="zh-CN" altLang="en-US" smtClean="0"/>
              <a:pPr/>
              <a:t>2017/9/20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191925-EC41-40E4-8EBA-A6B936BB2E72}" type="slidenum">
              <a:rPr lang="zh-CN" altLang="en-US" smtClean="0"/>
              <a:pPr/>
              <a:t>‹#›</a:t>
            </a:fld>
            <a:endParaRPr lang="zh-CN" altLang="en-US"/>
          </a:p>
        </p:txBody>
      </p:sp>
    </p:spTree>
    <p:extLst>
      <p:ext uri="{BB962C8B-B14F-4D97-AF65-F5344CB8AC3E}">
        <p14:creationId xmlns:p14="http://schemas.microsoft.com/office/powerpoint/2010/main" xmlns="" val="4060242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191925-EC41-40E4-8EBA-A6B936BB2E72}" type="slidenum">
              <a:rPr lang="zh-CN" altLang="en-US" smtClean="0"/>
              <a:pPr/>
              <a:t>15</a:t>
            </a:fld>
            <a:endParaRPr lang="zh-CN" altLang="en-US"/>
          </a:p>
        </p:txBody>
      </p:sp>
    </p:spTree>
    <p:extLst>
      <p:ext uri="{BB962C8B-B14F-4D97-AF65-F5344CB8AC3E}">
        <p14:creationId xmlns:p14="http://schemas.microsoft.com/office/powerpoint/2010/main" xmlns="" val="2503386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1563522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2403636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40749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144582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2896797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2839932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3857170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133152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2461409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2198496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07FE45-47B5-41E8-A896-D77B49200A76}"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3251046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07FE45-47B5-41E8-A896-D77B49200A76}" type="datetimeFigureOut">
              <a:rPr lang="zh-CN" altLang="en-US" smtClean="0"/>
              <a:pPr/>
              <a:t>2017/9/20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7E8E6F-1E42-402F-988B-7470435AF066}" type="slidenum">
              <a:rPr lang="zh-CN" altLang="en-US" smtClean="0"/>
              <a:pPr/>
              <a:t>‹#›</a:t>
            </a:fld>
            <a:endParaRPr lang="zh-CN" altLang="en-US"/>
          </a:p>
        </p:txBody>
      </p:sp>
    </p:spTree>
    <p:extLst>
      <p:ext uri="{BB962C8B-B14F-4D97-AF65-F5344CB8AC3E}">
        <p14:creationId xmlns:p14="http://schemas.microsoft.com/office/powerpoint/2010/main" xmlns="" val="3086980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file:///C:\Documents%20and%20Settings\Administrator\&#26700;&#38754;\&#20613;&#38647;&#23478;&#20070;\&#20613;&#38647;&#23478;&#20070;\&#19968;&#23553;&#23478;&#20070;.mp3" TargetMode="Externa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258888" y="188913"/>
            <a:ext cx="6581775" cy="1023937"/>
          </a:xfrm>
        </p:spPr>
        <p:txBody>
          <a:bodyPr>
            <a:normAutofit fontScale="90000"/>
          </a:bodyPr>
          <a:lstStyle/>
          <a:p>
            <a:r>
              <a:rPr lang="zh-CN" altLang="en-US" sz="6600">
                <a:solidFill>
                  <a:schemeClr val="bg1"/>
                </a:solidFill>
                <a:ea typeface="华文新魏" pitchFamily="2" charset="-122"/>
              </a:rPr>
              <a:t>傅雷家书两则</a:t>
            </a:r>
          </a:p>
        </p:txBody>
      </p:sp>
      <p:pic>
        <p:nvPicPr>
          <p:cNvPr id="6147" name="Picture 3" descr="傅雷傅聪"/>
          <p:cNvPicPr>
            <a:picLocks noGrp="1" noChangeAspect="1" noChangeArrowheads="1"/>
          </p:cNvPicPr>
          <p:nvPr>
            <p:ph sz="half" idx="1"/>
          </p:nvPr>
        </p:nvPicPr>
        <p:blipFill>
          <a:blip r:embed="rId3" cstate="print"/>
          <a:srcRect/>
          <a:stretch>
            <a:fillRect/>
          </a:stretch>
        </p:blipFill>
        <p:spPr>
          <a:xfrm>
            <a:off x="1701800" y="2241550"/>
            <a:ext cx="2725738" cy="3808413"/>
          </a:xfrm>
          <a:ln/>
        </p:spPr>
      </p:pic>
      <p:pic>
        <p:nvPicPr>
          <p:cNvPr id="6148" name="Picture 4" descr="fulei"/>
          <p:cNvPicPr>
            <a:picLocks noGrp="1" noChangeAspect="1" noChangeArrowheads="1"/>
          </p:cNvPicPr>
          <p:nvPr>
            <p:ph sz="half" idx="2"/>
          </p:nvPr>
        </p:nvPicPr>
        <p:blipFill>
          <a:blip r:embed="rId4" cstate="print"/>
          <a:srcRect/>
          <a:stretch>
            <a:fillRect/>
          </a:stretch>
        </p:blipFill>
        <p:spPr>
          <a:xfrm>
            <a:off x="4610100" y="2241550"/>
            <a:ext cx="2724150" cy="3767138"/>
          </a:xfr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0"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ppt_w</p:attrName>
                                        </p:attrNameLst>
                                      </p:cBhvr>
                                      <p:tavLst>
                                        <p:tav tm="0">
                                          <p:val>
                                            <p:fltVal val="0"/>
                                          </p:val>
                                        </p:tav>
                                        <p:tav tm="100000">
                                          <p:val>
                                            <p:strVal val="#ppt_w"/>
                                          </p:val>
                                        </p:tav>
                                      </p:tavLst>
                                    </p:anim>
                                    <p:anim calcmode="lin" valueType="num">
                                      <p:cBhvr additive="base">
                                        <p:cTn id="8" dur="500" fill="hold"/>
                                        <p:tgtEl>
                                          <p:spTgt spid="614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0" fill="hold">
                                          <p:stCondLst>
                                            <p:cond delay="0"/>
                                          </p:stCondLst>
                                        </p:cTn>
                                        <p:tgtEl>
                                          <p:spTgt spid="6146"/>
                                        </p:tgtEl>
                                        <p:attrNameLst>
                                          <p:attrName>style.visibility</p:attrName>
                                        </p:attrNameLst>
                                      </p:cBhvr>
                                      <p:to>
                                        <p:strVal val="visible"/>
                                      </p:to>
                                    </p:set>
                                    <p:anim calcmode="lin" valueType="num">
                                      <p:cBhvr additive="base">
                                        <p:cTn id="12" dur="500" fill="hold"/>
                                        <p:tgtEl>
                                          <p:spTgt spid="6146"/>
                                        </p:tgtEl>
                                        <p:attrNameLst>
                                          <p:attrName>ppt_w</p:attrName>
                                        </p:attrNameLst>
                                      </p:cBhvr>
                                      <p:tavLst>
                                        <p:tav tm="0">
                                          <p:val>
                                            <p:fltVal val="0"/>
                                          </p:val>
                                        </p:tav>
                                        <p:tav tm="100000">
                                          <p:val>
                                            <p:strVal val="#ppt_w"/>
                                          </p:val>
                                        </p:tav>
                                      </p:tavLst>
                                    </p:anim>
                                    <p:anim calcmode="lin" valueType="num">
                                      <p:cBhvr additive="base">
                                        <p:cTn id="13" dur="500" fill="hold"/>
                                        <p:tgtEl>
                                          <p:spTgt spid="6146"/>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0" fill="hold">
                                          <p:stCondLst>
                                            <p:cond delay="0"/>
                                          </p:stCondLst>
                                        </p:cTn>
                                        <p:tgtEl>
                                          <p:spTgt spid="6147"/>
                                        </p:tgtEl>
                                        <p:attrNameLst>
                                          <p:attrName>style.visibility</p:attrName>
                                        </p:attrNameLst>
                                      </p:cBhvr>
                                      <p:to>
                                        <p:strVal val="visible"/>
                                      </p:to>
                                    </p:set>
                                    <p:anim calcmode="lin" valueType="num">
                                      <p:cBhvr additive="base">
                                        <p:cTn id="18" dur="500" fill="hold"/>
                                        <p:tgtEl>
                                          <p:spTgt spid="6147"/>
                                        </p:tgtEl>
                                        <p:attrNameLst>
                                          <p:attrName>ppt_x</p:attrName>
                                        </p:attrNameLst>
                                      </p:cBhvr>
                                      <p:tavLst>
                                        <p:tav tm="0">
                                          <p:val>
                                            <p:strVal val="0-#ppt_w/2"/>
                                          </p:val>
                                        </p:tav>
                                        <p:tav tm="100000">
                                          <p:val>
                                            <p:strVal val="#ppt_x"/>
                                          </p:val>
                                        </p:tav>
                                      </p:tavLst>
                                    </p:anim>
                                    <p:anim calcmode="lin" valueType="num">
                                      <p:cBhvr additive="base">
                                        <p:cTn id="19"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Group 2"/>
          <p:cNvGrpSpPr>
            <a:grpSpLocks/>
          </p:cNvGrpSpPr>
          <p:nvPr/>
        </p:nvGrpSpPr>
        <p:grpSpPr bwMode="auto">
          <a:xfrm>
            <a:off x="-4763" y="26988"/>
            <a:ext cx="831851" cy="6858000"/>
            <a:chOff x="0" y="0"/>
            <a:chExt cx="660" cy="4320"/>
          </a:xfrm>
        </p:grpSpPr>
        <p:pic>
          <p:nvPicPr>
            <p:cNvPr id="8294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294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4"/>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2949"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33"/>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2950"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204"/>
              <a:ext cx="660" cy="111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82951" name="Picture 7" descr="13"/>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27988" y="4797425"/>
            <a:ext cx="1331912" cy="2060575"/>
          </a:xfrm>
          <a:prstGeom prst="rect">
            <a:avLst/>
          </a:prstGeom>
          <a:noFill/>
          <a:extLst>
            <a:ext uri="{909E8E84-426E-40DD-AFC4-6F175D3DCCD1}">
              <a14:hiddenFill xmlns:a14="http://schemas.microsoft.com/office/drawing/2010/main" xmlns="">
                <a:solidFill>
                  <a:srgbClr val="FFFFFF"/>
                </a:solidFill>
              </a14:hiddenFill>
            </a:ext>
          </a:extLst>
        </p:spPr>
      </p:pic>
      <p:sp>
        <p:nvSpPr>
          <p:cNvPr id="82952" name="Text Box 8"/>
          <p:cNvSpPr txBox="1">
            <a:spLocks noChangeArrowheads="1"/>
          </p:cNvSpPr>
          <p:nvPr/>
        </p:nvSpPr>
        <p:spPr bwMode="auto">
          <a:xfrm>
            <a:off x="1345729" y="557893"/>
            <a:ext cx="7991475"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4000" b="1" dirty="0" smtClean="0">
                <a:solidFill>
                  <a:srgbClr val="FF3300"/>
                </a:solidFill>
                <a:latin typeface="宋体" pitchFamily="2" charset="-122"/>
              </a:rPr>
              <a:t>大声</a:t>
            </a:r>
            <a:r>
              <a:rPr kumimoji="0" lang="zh-CN" altLang="en-US" sz="4000" b="1" dirty="0">
                <a:solidFill>
                  <a:srgbClr val="FF3300"/>
                </a:solidFill>
                <a:latin typeface="宋体" pitchFamily="2" charset="-122"/>
              </a:rPr>
              <a:t>朗读课文，思考：</a:t>
            </a:r>
            <a:endParaRPr kumimoji="0" lang="zh-CN" altLang="en-US" sz="4000" b="1" dirty="0">
              <a:solidFill>
                <a:srgbClr val="FF3300"/>
              </a:solidFill>
              <a:latin typeface="黑体" pitchFamily="2" charset="-122"/>
              <a:ea typeface="黑体" pitchFamily="2" charset="-122"/>
            </a:endParaRPr>
          </a:p>
        </p:txBody>
      </p:sp>
      <p:sp>
        <p:nvSpPr>
          <p:cNvPr id="82953" name="Text Box 9"/>
          <p:cNvSpPr txBox="1">
            <a:spLocks noChangeArrowheads="1"/>
          </p:cNvSpPr>
          <p:nvPr/>
        </p:nvSpPr>
        <p:spPr bwMode="auto">
          <a:xfrm>
            <a:off x="971550" y="1341438"/>
            <a:ext cx="7848922" cy="550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altLang="zh-CN" sz="3200" b="1" dirty="0" smtClean="0">
                <a:solidFill>
                  <a:srgbClr val="0000FF"/>
                </a:solidFill>
                <a:latin typeface="黑体" pitchFamily="2" charset="-122"/>
                <a:ea typeface="黑体" pitchFamily="2" charset="-122"/>
              </a:rPr>
              <a:t>    </a:t>
            </a:r>
            <a:r>
              <a:rPr lang="en-US" altLang="zh-CN" sz="3200" b="1" dirty="0" smtClean="0">
                <a:latin typeface="+mj-ea"/>
                <a:ea typeface="+mj-ea"/>
              </a:rPr>
              <a:t>1.</a:t>
            </a:r>
            <a:r>
              <a:rPr lang="zh-CN" altLang="en-US" sz="3200" b="1" dirty="0" smtClean="0">
                <a:latin typeface="+mj-ea"/>
                <a:ea typeface="+mj-ea"/>
              </a:rPr>
              <a:t>这</a:t>
            </a:r>
            <a:r>
              <a:rPr lang="zh-CN" altLang="en-US" sz="3200" b="1" dirty="0">
                <a:latin typeface="+mj-ea"/>
                <a:ea typeface="+mj-ea"/>
              </a:rPr>
              <a:t>两封家书，分别是针对儿子什么境遇</a:t>
            </a:r>
            <a:r>
              <a:rPr lang="en-US" altLang="zh-CN" sz="3200" b="1" dirty="0">
                <a:latin typeface="+mj-ea"/>
                <a:ea typeface="+mj-ea"/>
              </a:rPr>
              <a:t>(</a:t>
            </a:r>
            <a:r>
              <a:rPr lang="zh-CN" altLang="en-US" sz="3200" b="1" dirty="0">
                <a:latin typeface="+mj-ea"/>
                <a:ea typeface="+mj-ea"/>
              </a:rPr>
              <a:t>心境</a:t>
            </a:r>
            <a:r>
              <a:rPr lang="en-US" altLang="zh-CN" sz="3200" b="1" dirty="0">
                <a:latin typeface="+mj-ea"/>
                <a:ea typeface="+mj-ea"/>
              </a:rPr>
              <a:t>)</a:t>
            </a:r>
            <a:r>
              <a:rPr lang="zh-CN" altLang="en-US" sz="3200" b="1" dirty="0">
                <a:latin typeface="+mj-ea"/>
                <a:ea typeface="+mj-ea"/>
              </a:rPr>
              <a:t>而写的</a:t>
            </a:r>
            <a:r>
              <a:rPr lang="zh-CN" altLang="en-US" sz="3200" b="1" dirty="0" smtClean="0">
                <a:latin typeface="+mj-ea"/>
                <a:ea typeface="+mj-ea"/>
              </a:rPr>
              <a:t>？作者写这两封家书的目的分别是什么？</a:t>
            </a:r>
            <a:endParaRPr lang="en-US" altLang="zh-CN" sz="3200" b="1" dirty="0" smtClean="0">
              <a:latin typeface="+mj-ea"/>
              <a:ea typeface="+mj-ea"/>
            </a:endParaRPr>
          </a:p>
          <a:p>
            <a:pPr>
              <a:spcBef>
                <a:spcPct val="50000"/>
              </a:spcBef>
            </a:pPr>
            <a:r>
              <a:rPr lang="en-US" altLang="zh-CN" sz="3200" b="1" dirty="0">
                <a:latin typeface="+mj-ea"/>
                <a:ea typeface="+mj-ea"/>
              </a:rPr>
              <a:t> </a:t>
            </a:r>
            <a:r>
              <a:rPr lang="en-US" altLang="zh-CN" sz="3200" b="1" dirty="0" smtClean="0">
                <a:latin typeface="+mj-ea"/>
                <a:ea typeface="+mj-ea"/>
              </a:rPr>
              <a:t>   2.</a:t>
            </a:r>
            <a:r>
              <a:rPr lang="zh-CN" altLang="en-US" sz="3200" b="1" dirty="0" smtClean="0">
                <a:latin typeface="+mj-ea"/>
                <a:ea typeface="+mj-ea"/>
              </a:rPr>
              <a:t>这两封家书，作者分别以什么样的风格展现出对儿子的舐犊之情？</a:t>
            </a:r>
          </a:p>
          <a:p>
            <a:pPr>
              <a:spcBef>
                <a:spcPct val="50000"/>
              </a:spcBef>
            </a:pPr>
            <a:r>
              <a:rPr lang="en-US" altLang="zh-CN" sz="3200" b="1" dirty="0" smtClean="0">
                <a:latin typeface="+mj-ea"/>
                <a:ea typeface="+mj-ea"/>
              </a:rPr>
              <a:t>    3.</a:t>
            </a:r>
            <a:r>
              <a:rPr lang="zh-CN" altLang="en-US" sz="3200" b="1" dirty="0" smtClean="0">
                <a:latin typeface="+mj-ea"/>
                <a:ea typeface="+mj-ea"/>
              </a:rPr>
              <a:t>请你说说傅雷希望儿子成为怎样的一个人？</a:t>
            </a:r>
          </a:p>
          <a:p>
            <a:pPr>
              <a:spcBef>
                <a:spcPct val="50000"/>
              </a:spcBef>
            </a:pPr>
            <a:endParaRPr lang="zh-CN" altLang="en-US" sz="3200" b="1" dirty="0" smtClean="0">
              <a:latin typeface="+mj-ea"/>
              <a:ea typeface="+mj-ea"/>
            </a:endParaRPr>
          </a:p>
          <a:p>
            <a:pPr>
              <a:spcBef>
                <a:spcPct val="50000"/>
              </a:spcBef>
            </a:pPr>
            <a:endParaRPr lang="zh-CN" altLang="en-US" sz="3200" b="1" dirty="0">
              <a:solidFill>
                <a:srgbClr val="0000FF"/>
              </a:solidFill>
              <a:latin typeface="黑体" pitchFamily="2" charset="-122"/>
              <a:ea typeface="黑体" pitchFamily="2" charset="-122"/>
            </a:endParaRPr>
          </a:p>
        </p:txBody>
      </p:sp>
    </p:spTree>
    <p:extLst>
      <p:ext uri="{BB962C8B-B14F-4D97-AF65-F5344CB8AC3E}">
        <p14:creationId xmlns:p14="http://schemas.microsoft.com/office/powerpoint/2010/main" xmlns="" val="5600579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304800"/>
            <a:ext cx="8915400" cy="1431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dirty="0"/>
              <a:t>         </a:t>
            </a:r>
            <a:r>
              <a:rPr lang="zh-CN" altLang="en-US" sz="4400" b="1" dirty="0"/>
              <a:t>这两封家书，作者分别以什么样的风格展现出对儿子的舐犊之情？</a:t>
            </a:r>
          </a:p>
        </p:txBody>
      </p:sp>
      <p:sp>
        <p:nvSpPr>
          <p:cNvPr id="22532" name="Text Box 4"/>
          <p:cNvSpPr txBox="1">
            <a:spLocks noChangeArrowheads="1"/>
          </p:cNvSpPr>
          <p:nvPr/>
        </p:nvSpPr>
        <p:spPr bwMode="auto">
          <a:xfrm>
            <a:off x="381000" y="2438400"/>
            <a:ext cx="3398838"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5400" b="1">
                <a:solidFill>
                  <a:srgbClr val="336600"/>
                </a:solidFill>
                <a:ea typeface="黑体" pitchFamily="49" charset="-122"/>
              </a:rPr>
              <a:t>第一封：</a:t>
            </a:r>
          </a:p>
        </p:txBody>
      </p:sp>
      <p:sp>
        <p:nvSpPr>
          <p:cNvPr id="22533" name="Text Box 5"/>
          <p:cNvSpPr txBox="1">
            <a:spLocks noChangeArrowheads="1"/>
          </p:cNvSpPr>
          <p:nvPr/>
        </p:nvSpPr>
        <p:spPr bwMode="auto">
          <a:xfrm>
            <a:off x="381000" y="4495800"/>
            <a:ext cx="3254375"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5400" b="1">
                <a:solidFill>
                  <a:srgbClr val="336600"/>
                </a:solidFill>
                <a:ea typeface="黑体" pitchFamily="49" charset="-122"/>
              </a:rPr>
              <a:t>第二封：</a:t>
            </a:r>
          </a:p>
        </p:txBody>
      </p:sp>
      <p:sp>
        <p:nvSpPr>
          <p:cNvPr id="22534" name="Text Box 6"/>
          <p:cNvSpPr txBox="1">
            <a:spLocks noChangeArrowheads="1"/>
          </p:cNvSpPr>
          <p:nvPr/>
        </p:nvSpPr>
        <p:spPr bwMode="auto">
          <a:xfrm>
            <a:off x="2971800" y="2286000"/>
            <a:ext cx="5867400" cy="131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rgbClr val="0000FF"/>
                </a:solidFill>
              </a:rPr>
              <a:t>如和风细雨、款款相慰的</a:t>
            </a:r>
            <a:r>
              <a:rPr lang="zh-CN" altLang="en-US" sz="4000" b="1">
                <a:solidFill>
                  <a:srgbClr val="FF0000"/>
                </a:solidFill>
              </a:rPr>
              <a:t>鼓励</a:t>
            </a:r>
            <a:r>
              <a:rPr lang="zh-CN" altLang="en-US" sz="4000" b="1">
                <a:solidFill>
                  <a:srgbClr val="0000FF"/>
                </a:solidFill>
              </a:rPr>
              <a:t>。</a:t>
            </a:r>
          </a:p>
        </p:txBody>
      </p:sp>
      <p:sp>
        <p:nvSpPr>
          <p:cNvPr id="22535" name="Text Box 7"/>
          <p:cNvSpPr txBox="1">
            <a:spLocks noChangeArrowheads="1"/>
          </p:cNvSpPr>
          <p:nvPr/>
        </p:nvSpPr>
        <p:spPr bwMode="auto">
          <a:xfrm>
            <a:off x="2895600" y="4267200"/>
            <a:ext cx="5943600" cy="1431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0000FF"/>
                </a:solidFill>
              </a:rPr>
              <a:t>满怀欣喜、激情洋溢的</a:t>
            </a:r>
            <a:r>
              <a:rPr lang="zh-CN" altLang="en-US" sz="4400" b="1">
                <a:solidFill>
                  <a:srgbClr val="FF0000"/>
                </a:solidFill>
              </a:rPr>
              <a:t>勉励</a:t>
            </a:r>
            <a:r>
              <a:rPr lang="zh-CN" altLang="en-US" sz="4400" b="1">
                <a:solidFill>
                  <a:srgbClr val="0000FF"/>
                </a:solidFill>
              </a:rPr>
              <a:t>。</a:t>
            </a:r>
          </a:p>
        </p:txBody>
      </p:sp>
    </p:spTree>
    <p:extLst>
      <p:ext uri="{BB962C8B-B14F-4D97-AF65-F5344CB8AC3E}">
        <p14:creationId xmlns:p14="http://schemas.microsoft.com/office/powerpoint/2010/main" xmlns="" val="17427792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500" fill="hold"/>
                                        <p:tgtEl>
                                          <p:spTgt spid="22534"/>
                                        </p:tgtEl>
                                        <p:attrNameLst>
                                          <p:attrName>ppt_x</p:attrName>
                                        </p:attrNameLst>
                                      </p:cBhvr>
                                      <p:tavLst>
                                        <p:tav tm="0">
                                          <p:val>
                                            <p:strVal val="0-#ppt_w/2"/>
                                          </p:val>
                                        </p:tav>
                                        <p:tav tm="100000">
                                          <p:val>
                                            <p:strVal val="#ppt_x"/>
                                          </p:val>
                                        </p:tav>
                                      </p:tavLst>
                                    </p:anim>
                                    <p:anim calcmode="lin" valueType="num">
                                      <p:cBhvr additive="base">
                                        <p:cTn id="8"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5"/>
                                        </p:tgtEl>
                                        <p:attrNameLst>
                                          <p:attrName>style.visibility</p:attrName>
                                        </p:attrNameLst>
                                      </p:cBhvr>
                                      <p:to>
                                        <p:strVal val="visible"/>
                                      </p:to>
                                    </p:set>
                                    <p:anim calcmode="lin" valueType="num">
                                      <p:cBhvr additive="base">
                                        <p:cTn id="13" dur="500" fill="hold"/>
                                        <p:tgtEl>
                                          <p:spTgt spid="22535"/>
                                        </p:tgtEl>
                                        <p:attrNameLst>
                                          <p:attrName>ppt_x</p:attrName>
                                        </p:attrNameLst>
                                      </p:cBhvr>
                                      <p:tavLst>
                                        <p:tav tm="0">
                                          <p:val>
                                            <p:strVal val="0-#ppt_w/2"/>
                                          </p:val>
                                        </p:tav>
                                        <p:tav tm="100000">
                                          <p:val>
                                            <p:strVal val="#ppt_x"/>
                                          </p:val>
                                        </p:tav>
                                      </p:tavLst>
                                    </p:anim>
                                    <p:anim calcmode="lin" valueType="num">
                                      <p:cBhvr additive="base">
                                        <p:cTn id="14"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utoUpdateAnimBg="0"/>
      <p:bldP spid="2253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WordArt 3"/>
          <p:cNvSpPr>
            <a:spLocks noChangeArrowheads="1" noChangeShapeType="1"/>
          </p:cNvSpPr>
          <p:nvPr/>
        </p:nvSpPr>
        <p:spPr bwMode="auto">
          <a:xfrm>
            <a:off x="381000" y="2028007"/>
            <a:ext cx="1076325" cy="528637"/>
          </a:xfrm>
          <a:prstGeom prst="rect">
            <a:avLst/>
          </a:prstGeom>
        </p:spPr>
        <p:txBody>
          <a:bodyPr wrap="none" fromWordArt="1">
            <a:prstTxWarp prst="textPlain">
              <a:avLst>
                <a:gd name="adj" fmla="val 50000"/>
              </a:avLst>
            </a:prstTxWarp>
          </a:bodyPr>
          <a:lstStyle/>
          <a:p>
            <a:pPr algn="ctr"/>
            <a:r>
              <a:rPr lang="zh-CN" altLang="en-US" sz="3600" b="1" kern="1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宽慰</a:t>
            </a:r>
          </a:p>
        </p:txBody>
      </p:sp>
      <p:sp>
        <p:nvSpPr>
          <p:cNvPr id="73732" name="WordArt 4"/>
          <p:cNvSpPr>
            <a:spLocks noChangeArrowheads="1" noChangeShapeType="1"/>
          </p:cNvSpPr>
          <p:nvPr/>
        </p:nvSpPr>
        <p:spPr bwMode="auto">
          <a:xfrm>
            <a:off x="381000" y="3118619"/>
            <a:ext cx="1076325" cy="5286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忠告</a:t>
            </a:r>
          </a:p>
        </p:txBody>
      </p:sp>
      <p:sp>
        <p:nvSpPr>
          <p:cNvPr id="73733" name="WordArt 5"/>
          <p:cNvSpPr>
            <a:spLocks noChangeArrowheads="1" noChangeShapeType="1"/>
          </p:cNvSpPr>
          <p:nvPr/>
        </p:nvSpPr>
        <p:spPr bwMode="auto">
          <a:xfrm>
            <a:off x="381000" y="4256857"/>
            <a:ext cx="1076325" cy="528637"/>
          </a:xfrm>
          <a:prstGeom prst="rect">
            <a:avLst/>
          </a:prstGeom>
        </p:spPr>
        <p:txBody>
          <a:bodyPr wrap="none" fromWordArt="1">
            <a:prstTxWarp prst="textPlain">
              <a:avLst>
                <a:gd name="adj" fmla="val 50000"/>
              </a:avLst>
            </a:prstTxWarp>
          </a:bodyPr>
          <a:lstStyle/>
          <a:p>
            <a:pPr algn="ctr"/>
            <a:r>
              <a:rPr lang="zh-CN" altLang="en-US" sz="3600" b="1" kern="1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勉励</a:t>
            </a:r>
          </a:p>
        </p:txBody>
      </p:sp>
      <p:sp>
        <p:nvSpPr>
          <p:cNvPr id="73734" name="Text Box 6"/>
          <p:cNvSpPr txBox="1">
            <a:spLocks noChangeArrowheads="1"/>
          </p:cNvSpPr>
          <p:nvPr/>
        </p:nvSpPr>
        <p:spPr bwMode="auto">
          <a:xfrm>
            <a:off x="1600200" y="1813694"/>
            <a:ext cx="7213600" cy="914400"/>
          </a:xfrm>
          <a:prstGeom prst="rect">
            <a:avLst/>
          </a:prstGeom>
          <a:noFill/>
          <a:ln w="9525">
            <a:noFill/>
            <a:miter lim="800000"/>
            <a:headEnd/>
            <a:tailEnd/>
          </a:ln>
          <a:effectLst/>
        </p:spPr>
        <p:txBody>
          <a:bodyPr>
            <a:spAutoFit/>
          </a:bodyPr>
          <a:lstStyle/>
          <a:p>
            <a:pPr>
              <a:spcBef>
                <a:spcPct val="50000"/>
              </a:spcBef>
            </a:pPr>
            <a:r>
              <a:rPr kumimoji="0" lang="zh-CN" altLang="en-US" sz="2700" b="1">
                <a:solidFill>
                  <a:srgbClr val="800000"/>
                </a:solidFill>
              </a:rPr>
              <a:t>我们并没为你前信感到什么烦恼或是不安</a:t>
            </a:r>
            <a:br>
              <a:rPr kumimoji="0" lang="zh-CN" altLang="en-US" sz="2700" b="1">
                <a:solidFill>
                  <a:srgbClr val="800000"/>
                </a:solidFill>
              </a:rPr>
            </a:br>
            <a:r>
              <a:rPr kumimoji="0" lang="zh-CN" altLang="en-US" sz="2700" b="1">
                <a:solidFill>
                  <a:srgbClr val="800000"/>
                </a:solidFill>
              </a:rPr>
              <a:t>我们不来安慰你，又谁来安慰你呢</a:t>
            </a:r>
          </a:p>
        </p:txBody>
      </p:sp>
      <p:sp>
        <p:nvSpPr>
          <p:cNvPr id="73735" name="Text Box 7"/>
          <p:cNvSpPr txBox="1">
            <a:spLocks noChangeArrowheads="1"/>
          </p:cNvSpPr>
          <p:nvPr/>
        </p:nvSpPr>
        <p:spPr bwMode="auto">
          <a:xfrm>
            <a:off x="1600200" y="2924944"/>
            <a:ext cx="7543800" cy="914400"/>
          </a:xfrm>
          <a:prstGeom prst="rect">
            <a:avLst/>
          </a:prstGeom>
          <a:noFill/>
          <a:ln w="9525">
            <a:noFill/>
            <a:miter lim="800000"/>
            <a:headEnd/>
            <a:tailEnd/>
          </a:ln>
          <a:effectLst/>
        </p:spPr>
        <p:txBody>
          <a:bodyPr>
            <a:spAutoFit/>
          </a:bodyPr>
          <a:lstStyle/>
          <a:p>
            <a:pPr>
              <a:spcBef>
                <a:spcPct val="50000"/>
              </a:spcBef>
            </a:pPr>
            <a:r>
              <a:rPr kumimoji="0" lang="zh-CN" altLang="en-US" sz="2700" b="1" dirty="0">
                <a:solidFill>
                  <a:srgbClr val="800000"/>
                </a:solidFill>
              </a:rPr>
              <a:t>人一辈子都在高潮</a:t>
            </a:r>
            <a:r>
              <a:rPr kumimoji="0" lang="en-US" altLang="zh-CN" sz="2700" b="1" dirty="0">
                <a:solidFill>
                  <a:srgbClr val="800000"/>
                </a:solidFill>
              </a:rPr>
              <a:t>——</a:t>
            </a:r>
            <a:r>
              <a:rPr kumimoji="0" lang="zh-CN" altLang="en-US" sz="2700" b="1" dirty="0">
                <a:solidFill>
                  <a:srgbClr val="800000"/>
                </a:solidFill>
              </a:rPr>
              <a:t>低潮中浮沉</a:t>
            </a:r>
            <a:br>
              <a:rPr kumimoji="0" lang="zh-CN" altLang="en-US" sz="2700" b="1" dirty="0">
                <a:solidFill>
                  <a:srgbClr val="800000"/>
                </a:solidFill>
              </a:rPr>
            </a:br>
            <a:r>
              <a:rPr kumimoji="0" lang="zh-CN" altLang="en-US" sz="2700" b="1" dirty="0">
                <a:solidFill>
                  <a:srgbClr val="800000"/>
                </a:solidFill>
              </a:rPr>
              <a:t>只要高潮不过分使你紧张，低潮不过分使你颓废</a:t>
            </a:r>
          </a:p>
        </p:txBody>
      </p:sp>
      <p:sp>
        <p:nvSpPr>
          <p:cNvPr id="73736" name="Text Box 8"/>
          <p:cNvSpPr txBox="1">
            <a:spLocks noChangeArrowheads="1"/>
          </p:cNvSpPr>
          <p:nvPr/>
        </p:nvSpPr>
        <p:spPr bwMode="auto">
          <a:xfrm>
            <a:off x="1600200" y="4266382"/>
            <a:ext cx="7239000" cy="503237"/>
          </a:xfrm>
          <a:prstGeom prst="rect">
            <a:avLst/>
          </a:prstGeom>
          <a:noFill/>
          <a:ln w="9525">
            <a:noFill/>
            <a:miter lim="800000"/>
            <a:headEnd/>
            <a:tailEnd/>
          </a:ln>
          <a:effectLst/>
        </p:spPr>
        <p:txBody>
          <a:bodyPr>
            <a:spAutoFit/>
          </a:bodyPr>
          <a:lstStyle/>
          <a:p>
            <a:pPr>
              <a:spcBef>
                <a:spcPct val="50000"/>
              </a:spcBef>
            </a:pPr>
            <a:r>
              <a:rPr kumimoji="0" lang="zh-CN" altLang="en-US" sz="2700" b="1">
                <a:solidFill>
                  <a:srgbClr val="800000"/>
                </a:solidFill>
              </a:rPr>
              <a:t>我相信你逐渐会学会这一套，越来越坚强的</a:t>
            </a:r>
          </a:p>
        </p:txBody>
      </p:sp>
      <p:grpSp>
        <p:nvGrpSpPr>
          <p:cNvPr id="2" name="Group 9"/>
          <p:cNvGrpSpPr>
            <a:grpSpLocks/>
          </p:cNvGrpSpPr>
          <p:nvPr/>
        </p:nvGrpSpPr>
        <p:grpSpPr bwMode="auto">
          <a:xfrm>
            <a:off x="539552" y="620688"/>
            <a:ext cx="7543800" cy="584200"/>
            <a:chOff x="0" y="0"/>
            <a:chExt cx="4752" cy="368"/>
          </a:xfrm>
        </p:grpSpPr>
        <p:pic>
          <p:nvPicPr>
            <p:cNvPr id="23562" name="Picture 10" descr="问号2"/>
            <p:cNvPicPr>
              <a:picLocks noChangeAspect="1" noChangeArrowheads="1"/>
            </p:cNvPicPr>
            <p:nvPr/>
          </p:nvPicPr>
          <p:blipFill>
            <a:blip r:embed="rId2" cstate="print"/>
            <a:srcRect/>
            <a:stretch>
              <a:fillRect/>
            </a:stretch>
          </p:blipFill>
          <p:spPr bwMode="auto">
            <a:xfrm>
              <a:off x="0" y="36"/>
              <a:ext cx="274" cy="324"/>
            </a:xfrm>
            <a:prstGeom prst="rect">
              <a:avLst/>
            </a:prstGeom>
            <a:noFill/>
            <a:ln w="9525">
              <a:noFill/>
              <a:miter lim="800000"/>
              <a:headEnd/>
              <a:tailEnd/>
            </a:ln>
          </p:spPr>
        </p:pic>
        <p:sp>
          <p:nvSpPr>
            <p:cNvPr id="23563" name="Text Box 11"/>
            <p:cNvSpPr txBox="1">
              <a:spLocks noChangeArrowheads="1"/>
            </p:cNvSpPr>
            <p:nvPr/>
          </p:nvSpPr>
          <p:spPr bwMode="auto">
            <a:xfrm>
              <a:off x="480" y="0"/>
              <a:ext cx="4272" cy="368"/>
            </a:xfrm>
            <a:prstGeom prst="rect">
              <a:avLst/>
            </a:prstGeom>
            <a:noFill/>
            <a:ln w="9525">
              <a:noFill/>
              <a:miter lim="800000"/>
              <a:headEnd/>
              <a:tailEnd/>
            </a:ln>
            <a:effectLst/>
          </p:spPr>
          <p:txBody>
            <a:bodyPr>
              <a:spAutoFit/>
            </a:bodyPr>
            <a:lstStyle/>
            <a:p>
              <a:pPr>
                <a:spcBef>
                  <a:spcPct val="50000"/>
                </a:spcBef>
              </a:pPr>
              <a:r>
                <a:rPr lang="zh-CN" altLang="en-US" sz="3200" b="1" dirty="0" smtClean="0">
                  <a:solidFill>
                    <a:srgbClr val="800000"/>
                  </a:solidFill>
                  <a:ea typeface="黑体" pitchFamily="2" charset="-122"/>
                </a:rPr>
                <a:t>第一封信</a:t>
              </a:r>
              <a:r>
                <a:rPr kumimoji="0" lang="zh-CN" altLang="en-US" sz="3200" b="1" dirty="0" smtClean="0">
                  <a:solidFill>
                    <a:srgbClr val="800000"/>
                  </a:solidFill>
                  <a:ea typeface="黑体" pitchFamily="2" charset="-122"/>
                </a:rPr>
                <a:t>的</a:t>
              </a:r>
              <a:r>
                <a:rPr kumimoji="0" lang="zh-CN" altLang="en-US" sz="3200" b="1" dirty="0">
                  <a:solidFill>
                    <a:srgbClr val="800000"/>
                  </a:solidFill>
                  <a:ea typeface="黑体" pitchFamily="2" charset="-122"/>
                </a:rPr>
                <a:t>写作</a:t>
              </a:r>
              <a:r>
                <a:rPr kumimoji="0" lang="zh-CN" altLang="en-US" sz="3200" b="1" dirty="0" smtClean="0">
                  <a:solidFill>
                    <a:srgbClr val="800000"/>
                  </a:solidFill>
                  <a:ea typeface="黑体" pitchFamily="2" charset="-122"/>
                </a:rPr>
                <a:t>思路</a:t>
              </a:r>
              <a:r>
                <a:rPr kumimoji="0" lang="en-US" altLang="zh-CN" sz="3200" b="1" dirty="0" smtClean="0">
                  <a:solidFill>
                    <a:srgbClr val="800000"/>
                  </a:solidFill>
                  <a:ea typeface="黑体" pitchFamily="2" charset="-122"/>
                </a:rPr>
                <a:t>:</a:t>
              </a:r>
              <a:endParaRPr kumimoji="0" lang="zh-CN" altLang="en-US" sz="3200" b="1" dirty="0">
                <a:solidFill>
                  <a:srgbClr val="800000"/>
                </a:solidFill>
                <a:ea typeface="黑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3734"/>
                                        </p:tgtEl>
                                        <p:attrNameLst>
                                          <p:attrName>style.visibility</p:attrName>
                                        </p:attrNameLst>
                                      </p:cBhvr>
                                      <p:to>
                                        <p:strVal val="visible"/>
                                      </p:to>
                                    </p:set>
                                    <p:animEffect transition="in" filter="checkerboard(across)">
                                      <p:cBhvr>
                                        <p:cTn id="12" dur="500"/>
                                        <p:tgtEl>
                                          <p:spTgt spid="737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73731"/>
                                        </p:tgtEl>
                                        <p:attrNameLst>
                                          <p:attrName>style.visibility</p:attrName>
                                        </p:attrNameLst>
                                      </p:cBhvr>
                                      <p:to>
                                        <p:strVal val="visible"/>
                                      </p:to>
                                    </p:set>
                                    <p:anim calcmode="lin" valueType="num">
                                      <p:cBhvr>
                                        <p:cTn id="17" dur="1000" fill="hold"/>
                                        <p:tgtEl>
                                          <p:spTgt spid="73731"/>
                                        </p:tgtEl>
                                        <p:attrNameLst>
                                          <p:attrName>ppt_w</p:attrName>
                                        </p:attrNameLst>
                                      </p:cBhvr>
                                      <p:tavLst>
                                        <p:tav tm="0">
                                          <p:val>
                                            <p:fltVal val="0"/>
                                          </p:val>
                                        </p:tav>
                                        <p:tav tm="100000">
                                          <p:val>
                                            <p:strVal val="#ppt_w"/>
                                          </p:val>
                                        </p:tav>
                                      </p:tavLst>
                                    </p:anim>
                                    <p:anim calcmode="lin" valueType="num">
                                      <p:cBhvr>
                                        <p:cTn id="18" dur="1000" fill="hold"/>
                                        <p:tgtEl>
                                          <p:spTgt spid="73731"/>
                                        </p:tgtEl>
                                        <p:attrNameLst>
                                          <p:attrName>ppt_h</p:attrName>
                                        </p:attrNameLst>
                                      </p:cBhvr>
                                      <p:tavLst>
                                        <p:tav tm="0">
                                          <p:val>
                                            <p:fltVal val="0"/>
                                          </p:val>
                                        </p:tav>
                                        <p:tav tm="100000">
                                          <p:val>
                                            <p:strVal val="#ppt_h"/>
                                          </p:val>
                                        </p:tav>
                                      </p:tavLst>
                                    </p:anim>
                                    <p:anim calcmode="lin" valueType="num">
                                      <p:cBhvr>
                                        <p:cTn id="19" dur="1000" fill="hold"/>
                                        <p:tgtEl>
                                          <p:spTgt spid="7373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37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3735"/>
                                        </p:tgtEl>
                                        <p:attrNameLst>
                                          <p:attrName>style.visibility</p:attrName>
                                        </p:attrNameLst>
                                      </p:cBhvr>
                                      <p:to>
                                        <p:strVal val="visible"/>
                                      </p:to>
                                    </p:set>
                                    <p:animEffect transition="in" filter="checkerboard(across)">
                                      <p:cBhvr>
                                        <p:cTn id="25" dur="500"/>
                                        <p:tgtEl>
                                          <p:spTgt spid="7373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73732"/>
                                        </p:tgtEl>
                                        <p:attrNameLst>
                                          <p:attrName>style.visibility</p:attrName>
                                        </p:attrNameLst>
                                      </p:cBhvr>
                                      <p:to>
                                        <p:strVal val="visible"/>
                                      </p:to>
                                    </p:set>
                                    <p:anim calcmode="lin" valueType="num">
                                      <p:cBhvr>
                                        <p:cTn id="30" dur="1000" fill="hold"/>
                                        <p:tgtEl>
                                          <p:spTgt spid="73732"/>
                                        </p:tgtEl>
                                        <p:attrNameLst>
                                          <p:attrName>ppt_w</p:attrName>
                                        </p:attrNameLst>
                                      </p:cBhvr>
                                      <p:tavLst>
                                        <p:tav tm="0">
                                          <p:val>
                                            <p:fltVal val="0"/>
                                          </p:val>
                                        </p:tav>
                                        <p:tav tm="100000">
                                          <p:val>
                                            <p:strVal val="#ppt_w"/>
                                          </p:val>
                                        </p:tav>
                                      </p:tavLst>
                                    </p:anim>
                                    <p:anim calcmode="lin" valueType="num">
                                      <p:cBhvr>
                                        <p:cTn id="31" dur="1000" fill="hold"/>
                                        <p:tgtEl>
                                          <p:spTgt spid="73732"/>
                                        </p:tgtEl>
                                        <p:attrNameLst>
                                          <p:attrName>ppt_h</p:attrName>
                                        </p:attrNameLst>
                                      </p:cBhvr>
                                      <p:tavLst>
                                        <p:tav tm="0">
                                          <p:val>
                                            <p:fltVal val="0"/>
                                          </p:val>
                                        </p:tav>
                                        <p:tav tm="100000">
                                          <p:val>
                                            <p:strVal val="#ppt_h"/>
                                          </p:val>
                                        </p:tav>
                                      </p:tavLst>
                                    </p:anim>
                                    <p:anim calcmode="lin" valueType="num">
                                      <p:cBhvr>
                                        <p:cTn id="32" dur="1000" fill="hold"/>
                                        <p:tgtEl>
                                          <p:spTgt spid="7373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737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73736"/>
                                        </p:tgtEl>
                                        <p:attrNameLst>
                                          <p:attrName>style.visibility</p:attrName>
                                        </p:attrNameLst>
                                      </p:cBhvr>
                                      <p:to>
                                        <p:strVal val="visible"/>
                                      </p:to>
                                    </p:set>
                                    <p:animEffect transition="in" filter="checkerboard(across)">
                                      <p:cBhvr>
                                        <p:cTn id="38" dur="500"/>
                                        <p:tgtEl>
                                          <p:spTgt spid="7373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73733"/>
                                        </p:tgtEl>
                                        <p:attrNameLst>
                                          <p:attrName>style.visibility</p:attrName>
                                        </p:attrNameLst>
                                      </p:cBhvr>
                                      <p:to>
                                        <p:strVal val="visible"/>
                                      </p:to>
                                    </p:set>
                                    <p:anim calcmode="lin" valueType="num">
                                      <p:cBhvr>
                                        <p:cTn id="43" dur="1000" fill="hold"/>
                                        <p:tgtEl>
                                          <p:spTgt spid="73733"/>
                                        </p:tgtEl>
                                        <p:attrNameLst>
                                          <p:attrName>ppt_w</p:attrName>
                                        </p:attrNameLst>
                                      </p:cBhvr>
                                      <p:tavLst>
                                        <p:tav tm="0">
                                          <p:val>
                                            <p:fltVal val="0"/>
                                          </p:val>
                                        </p:tav>
                                        <p:tav tm="100000">
                                          <p:val>
                                            <p:strVal val="#ppt_w"/>
                                          </p:val>
                                        </p:tav>
                                      </p:tavLst>
                                    </p:anim>
                                    <p:anim calcmode="lin" valueType="num">
                                      <p:cBhvr>
                                        <p:cTn id="44" dur="1000" fill="hold"/>
                                        <p:tgtEl>
                                          <p:spTgt spid="73733"/>
                                        </p:tgtEl>
                                        <p:attrNameLst>
                                          <p:attrName>ppt_h</p:attrName>
                                        </p:attrNameLst>
                                      </p:cBhvr>
                                      <p:tavLst>
                                        <p:tav tm="0">
                                          <p:val>
                                            <p:fltVal val="0"/>
                                          </p:val>
                                        </p:tav>
                                        <p:tav tm="100000">
                                          <p:val>
                                            <p:strVal val="#ppt_h"/>
                                          </p:val>
                                        </p:tav>
                                      </p:tavLst>
                                    </p:anim>
                                    <p:anim calcmode="lin" valueType="num">
                                      <p:cBhvr>
                                        <p:cTn id="45" dur="1000" fill="hold"/>
                                        <p:tgtEl>
                                          <p:spTgt spid="7373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373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73732" grpId="0" animBg="1"/>
      <p:bldP spid="73733" grpId="0" animBg="1"/>
      <p:bldP spid="73734" grpId="0" autoUpdateAnimBg="0"/>
      <p:bldP spid="73735" grpId="0" autoUpdateAnimBg="0"/>
      <p:bldP spid="7373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WordArt 3"/>
          <p:cNvSpPr>
            <a:spLocks noChangeArrowheads="1" noChangeShapeType="1"/>
          </p:cNvSpPr>
          <p:nvPr/>
        </p:nvSpPr>
        <p:spPr bwMode="auto">
          <a:xfrm>
            <a:off x="381000" y="2028007"/>
            <a:ext cx="1076325" cy="528637"/>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激动</a:t>
            </a:r>
            <a:endParaRPr lang="zh-CN" altLang="en-US" sz="3600" b="1" kern="10" dirty="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endParaRPr>
          </a:p>
        </p:txBody>
      </p:sp>
      <p:sp>
        <p:nvSpPr>
          <p:cNvPr id="73732" name="WordArt 4"/>
          <p:cNvSpPr>
            <a:spLocks noChangeArrowheads="1" noChangeShapeType="1"/>
          </p:cNvSpPr>
          <p:nvPr/>
        </p:nvSpPr>
        <p:spPr bwMode="auto">
          <a:xfrm>
            <a:off x="436364" y="3221623"/>
            <a:ext cx="1076325" cy="528638"/>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赞许</a:t>
            </a:r>
            <a:endParaRPr lang="zh-CN" altLang="en-US" sz="3600" b="1" kern="10" dirty="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endParaRPr>
          </a:p>
        </p:txBody>
      </p:sp>
      <p:sp>
        <p:nvSpPr>
          <p:cNvPr id="73733" name="WordArt 5"/>
          <p:cNvSpPr>
            <a:spLocks noChangeArrowheads="1" noChangeShapeType="1"/>
          </p:cNvSpPr>
          <p:nvPr/>
        </p:nvSpPr>
        <p:spPr bwMode="auto">
          <a:xfrm>
            <a:off x="467916" y="4199041"/>
            <a:ext cx="1076325" cy="528637"/>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激励</a:t>
            </a:r>
            <a:endParaRPr lang="zh-CN" altLang="en-US" sz="3600" b="1" kern="10" dirty="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endParaRPr>
          </a:p>
        </p:txBody>
      </p:sp>
      <p:sp>
        <p:nvSpPr>
          <p:cNvPr id="73734" name="Text Box 6"/>
          <p:cNvSpPr txBox="1">
            <a:spLocks noChangeArrowheads="1"/>
          </p:cNvSpPr>
          <p:nvPr/>
        </p:nvSpPr>
        <p:spPr bwMode="auto">
          <a:xfrm>
            <a:off x="1600200" y="1813694"/>
            <a:ext cx="7543800" cy="923330"/>
          </a:xfrm>
          <a:prstGeom prst="rect">
            <a:avLst/>
          </a:prstGeom>
          <a:noFill/>
          <a:ln w="9525">
            <a:noFill/>
            <a:miter lim="800000"/>
            <a:headEnd/>
            <a:tailEnd/>
          </a:ln>
          <a:effectLst/>
        </p:spPr>
        <p:txBody>
          <a:bodyPr wrap="square">
            <a:spAutoFit/>
          </a:bodyPr>
          <a:lstStyle/>
          <a:p>
            <a:pPr>
              <a:spcBef>
                <a:spcPct val="50000"/>
              </a:spcBef>
            </a:pPr>
            <a:r>
              <a:rPr kumimoji="0" lang="zh-CN" altLang="en-US" sz="2700" b="1" dirty="0" smtClean="0">
                <a:solidFill>
                  <a:srgbClr val="800000"/>
                </a:solidFill>
              </a:rPr>
              <a:t>世界上最高的最纯洁的换了，莫过于欣赏艺术，莫过于欣赏自己的孩子的手和心传达出来的艺术</a:t>
            </a:r>
            <a:endParaRPr kumimoji="0" lang="zh-CN" altLang="en-US" sz="2700" b="1" dirty="0">
              <a:solidFill>
                <a:srgbClr val="800000"/>
              </a:solidFill>
            </a:endParaRPr>
          </a:p>
        </p:txBody>
      </p:sp>
      <p:sp>
        <p:nvSpPr>
          <p:cNvPr id="73735" name="Text Box 7"/>
          <p:cNvSpPr txBox="1">
            <a:spLocks noChangeArrowheads="1"/>
          </p:cNvSpPr>
          <p:nvPr/>
        </p:nvSpPr>
        <p:spPr bwMode="auto">
          <a:xfrm>
            <a:off x="1467105" y="3246815"/>
            <a:ext cx="7809989" cy="507831"/>
          </a:xfrm>
          <a:prstGeom prst="rect">
            <a:avLst/>
          </a:prstGeom>
          <a:noFill/>
          <a:ln w="9525">
            <a:noFill/>
            <a:miter lim="800000"/>
            <a:headEnd/>
            <a:tailEnd/>
          </a:ln>
          <a:effectLst/>
        </p:spPr>
        <p:txBody>
          <a:bodyPr wrap="square">
            <a:spAutoFit/>
          </a:bodyPr>
          <a:lstStyle/>
          <a:p>
            <a:pPr>
              <a:spcBef>
                <a:spcPct val="50000"/>
              </a:spcBef>
            </a:pPr>
            <a:r>
              <a:rPr lang="zh-CN" altLang="en-US" sz="2700" b="1" dirty="0" smtClean="0">
                <a:solidFill>
                  <a:srgbClr val="800000"/>
                </a:solidFill>
              </a:rPr>
              <a:t>多少过分的谀词与夸奖，都没有使你丧失自知自明</a:t>
            </a:r>
            <a:endParaRPr kumimoji="0" lang="zh-CN" altLang="en-US" sz="2700" b="1" dirty="0">
              <a:solidFill>
                <a:srgbClr val="800000"/>
              </a:solidFill>
            </a:endParaRPr>
          </a:p>
        </p:txBody>
      </p:sp>
      <p:sp>
        <p:nvSpPr>
          <p:cNvPr id="73736" name="Text Box 8"/>
          <p:cNvSpPr txBox="1">
            <a:spLocks noChangeArrowheads="1"/>
          </p:cNvSpPr>
          <p:nvPr/>
        </p:nvSpPr>
        <p:spPr bwMode="auto">
          <a:xfrm>
            <a:off x="1600200" y="4224441"/>
            <a:ext cx="7239000" cy="503237"/>
          </a:xfrm>
          <a:prstGeom prst="rect">
            <a:avLst/>
          </a:prstGeom>
          <a:noFill/>
          <a:ln w="9525">
            <a:noFill/>
            <a:miter lim="800000"/>
            <a:headEnd/>
            <a:tailEnd/>
          </a:ln>
          <a:effectLst/>
        </p:spPr>
        <p:txBody>
          <a:bodyPr>
            <a:spAutoFit/>
          </a:bodyPr>
          <a:lstStyle/>
          <a:p>
            <a:pPr>
              <a:spcBef>
                <a:spcPct val="50000"/>
              </a:spcBef>
            </a:pPr>
            <a:r>
              <a:rPr lang="zh-CN" altLang="en-US" sz="2700" b="1" dirty="0" smtClean="0">
                <a:solidFill>
                  <a:srgbClr val="800000"/>
                </a:solidFill>
              </a:rPr>
              <a:t>但愿你做中国的</a:t>
            </a:r>
            <a:r>
              <a:rPr lang="en-US" altLang="zh-CN" sz="2700" b="1" dirty="0" smtClean="0">
                <a:solidFill>
                  <a:srgbClr val="800000"/>
                </a:solidFill>
              </a:rPr>
              <a:t>——</a:t>
            </a:r>
            <a:r>
              <a:rPr lang="zh-CN" altLang="en-US" sz="2700" b="1" dirty="0" smtClean="0">
                <a:solidFill>
                  <a:srgbClr val="800000"/>
                </a:solidFill>
              </a:rPr>
              <a:t>新中国的</a:t>
            </a:r>
            <a:r>
              <a:rPr lang="en-US" altLang="zh-CN" sz="2700" b="1" dirty="0" smtClean="0">
                <a:solidFill>
                  <a:srgbClr val="800000"/>
                </a:solidFill>
              </a:rPr>
              <a:t>——</a:t>
            </a:r>
            <a:r>
              <a:rPr lang="zh-CN" altLang="en-US" sz="2700" b="1" dirty="0" smtClean="0">
                <a:solidFill>
                  <a:srgbClr val="800000"/>
                </a:solidFill>
              </a:rPr>
              <a:t>钟声</a:t>
            </a:r>
            <a:endParaRPr kumimoji="0" lang="zh-CN" altLang="en-US" sz="2700" b="1" dirty="0">
              <a:solidFill>
                <a:srgbClr val="800000"/>
              </a:solidFill>
            </a:endParaRPr>
          </a:p>
        </p:txBody>
      </p:sp>
      <p:grpSp>
        <p:nvGrpSpPr>
          <p:cNvPr id="2" name="Group 9"/>
          <p:cNvGrpSpPr>
            <a:grpSpLocks/>
          </p:cNvGrpSpPr>
          <p:nvPr/>
        </p:nvGrpSpPr>
        <p:grpSpPr bwMode="auto">
          <a:xfrm>
            <a:off x="539552" y="620688"/>
            <a:ext cx="7573963" cy="584200"/>
            <a:chOff x="0" y="0"/>
            <a:chExt cx="4771" cy="368"/>
          </a:xfrm>
        </p:grpSpPr>
        <p:pic>
          <p:nvPicPr>
            <p:cNvPr id="23562" name="Picture 10" descr="问号2"/>
            <p:cNvPicPr>
              <a:picLocks noChangeAspect="1" noChangeArrowheads="1"/>
            </p:cNvPicPr>
            <p:nvPr/>
          </p:nvPicPr>
          <p:blipFill>
            <a:blip r:embed="rId2" cstate="print"/>
            <a:srcRect/>
            <a:stretch>
              <a:fillRect/>
            </a:stretch>
          </p:blipFill>
          <p:spPr bwMode="auto">
            <a:xfrm>
              <a:off x="0" y="36"/>
              <a:ext cx="274" cy="324"/>
            </a:xfrm>
            <a:prstGeom prst="rect">
              <a:avLst/>
            </a:prstGeom>
            <a:noFill/>
            <a:ln w="9525">
              <a:noFill/>
              <a:miter lim="800000"/>
              <a:headEnd/>
              <a:tailEnd/>
            </a:ln>
          </p:spPr>
        </p:pic>
        <p:sp>
          <p:nvSpPr>
            <p:cNvPr id="23563" name="Text Box 11"/>
            <p:cNvSpPr txBox="1">
              <a:spLocks noChangeArrowheads="1"/>
            </p:cNvSpPr>
            <p:nvPr/>
          </p:nvSpPr>
          <p:spPr bwMode="auto">
            <a:xfrm>
              <a:off x="499" y="0"/>
              <a:ext cx="4272" cy="368"/>
            </a:xfrm>
            <a:prstGeom prst="rect">
              <a:avLst/>
            </a:prstGeom>
            <a:noFill/>
            <a:ln w="9525">
              <a:noFill/>
              <a:miter lim="800000"/>
              <a:headEnd/>
              <a:tailEnd/>
            </a:ln>
            <a:effectLst/>
          </p:spPr>
          <p:txBody>
            <a:bodyPr>
              <a:spAutoFit/>
            </a:bodyPr>
            <a:lstStyle/>
            <a:p>
              <a:pPr>
                <a:spcBef>
                  <a:spcPct val="50000"/>
                </a:spcBef>
              </a:pPr>
              <a:r>
                <a:rPr lang="zh-CN" altLang="en-US" sz="3200" b="1" dirty="0" smtClean="0">
                  <a:solidFill>
                    <a:srgbClr val="800000"/>
                  </a:solidFill>
                  <a:ea typeface="黑体" pitchFamily="2" charset="-122"/>
                </a:rPr>
                <a:t>第二封信</a:t>
              </a:r>
              <a:r>
                <a:rPr kumimoji="0" lang="zh-CN" altLang="en-US" sz="3200" b="1" dirty="0" smtClean="0">
                  <a:solidFill>
                    <a:srgbClr val="800000"/>
                  </a:solidFill>
                  <a:ea typeface="黑体" pitchFamily="2" charset="-122"/>
                </a:rPr>
                <a:t>的</a:t>
              </a:r>
              <a:r>
                <a:rPr kumimoji="0" lang="zh-CN" altLang="en-US" sz="3200" b="1" dirty="0">
                  <a:solidFill>
                    <a:srgbClr val="800000"/>
                  </a:solidFill>
                  <a:ea typeface="黑体" pitchFamily="2" charset="-122"/>
                </a:rPr>
                <a:t>写作</a:t>
              </a:r>
              <a:r>
                <a:rPr kumimoji="0" lang="zh-CN" altLang="en-US" sz="3200" b="1" dirty="0" smtClean="0">
                  <a:solidFill>
                    <a:srgbClr val="800000"/>
                  </a:solidFill>
                  <a:ea typeface="黑体" pitchFamily="2" charset="-122"/>
                </a:rPr>
                <a:t>思路</a:t>
              </a:r>
              <a:r>
                <a:rPr kumimoji="0" lang="en-US" altLang="zh-CN" sz="3200" b="1" dirty="0" smtClean="0">
                  <a:solidFill>
                    <a:srgbClr val="800000"/>
                  </a:solidFill>
                  <a:ea typeface="黑体" pitchFamily="2" charset="-122"/>
                </a:rPr>
                <a:t>:</a:t>
              </a:r>
              <a:endParaRPr kumimoji="0" lang="zh-CN" altLang="en-US" sz="3200" b="1" dirty="0">
                <a:solidFill>
                  <a:srgbClr val="800000"/>
                </a:solidFill>
                <a:ea typeface="黑体" pitchFamily="2" charset="-122"/>
              </a:endParaRPr>
            </a:p>
          </p:txBody>
        </p:sp>
      </p:grpSp>
      <p:sp>
        <p:nvSpPr>
          <p:cNvPr id="11" name="WordArt 3"/>
          <p:cNvSpPr>
            <a:spLocks noChangeArrowheads="1" noChangeShapeType="1"/>
          </p:cNvSpPr>
          <p:nvPr/>
        </p:nvSpPr>
        <p:spPr bwMode="auto">
          <a:xfrm>
            <a:off x="498533" y="5138514"/>
            <a:ext cx="1076325" cy="528637"/>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rPr>
              <a:t>鼓舞</a:t>
            </a:r>
            <a:endParaRPr lang="zh-CN" altLang="en-US" sz="3600" b="1" kern="10" dirty="0">
              <a:ln w="12700">
                <a:solidFill>
                  <a:srgbClr val="800000"/>
                </a:solidFill>
                <a:round/>
                <a:headEnd/>
                <a:tailEnd/>
              </a:ln>
              <a:gradFill rotWithShape="1">
                <a:gsLst>
                  <a:gs pos="0">
                    <a:srgbClr val="D6B19C"/>
                  </a:gs>
                  <a:gs pos="14999">
                    <a:srgbClr val="D49E6C"/>
                  </a:gs>
                  <a:gs pos="35001">
                    <a:srgbClr val="A65528"/>
                  </a:gs>
                  <a:gs pos="50000">
                    <a:srgbClr val="663012"/>
                  </a:gs>
                  <a:gs pos="64999">
                    <a:srgbClr val="A65528"/>
                  </a:gs>
                  <a:gs pos="85001">
                    <a:srgbClr val="D49E6C"/>
                  </a:gs>
                  <a:gs pos="100000">
                    <a:srgbClr val="D6B19C"/>
                  </a:gs>
                </a:gsLst>
                <a:lin ang="0" scaled="1"/>
              </a:gradFill>
              <a:effectLst>
                <a:outerShdw dist="35921" dir="2700000" sy="50000" kx="2115830" algn="bl" rotWithShape="0">
                  <a:srgbClr val="C0C0C0"/>
                </a:outerShdw>
              </a:effectLst>
              <a:latin typeface="黑体"/>
              <a:ea typeface="黑体"/>
            </a:endParaRPr>
          </a:p>
        </p:txBody>
      </p:sp>
      <p:sp>
        <p:nvSpPr>
          <p:cNvPr id="12" name="Text Box 6"/>
          <p:cNvSpPr txBox="1">
            <a:spLocks noChangeArrowheads="1"/>
          </p:cNvSpPr>
          <p:nvPr/>
        </p:nvSpPr>
        <p:spPr bwMode="auto">
          <a:xfrm>
            <a:off x="1709471" y="4941168"/>
            <a:ext cx="7543800" cy="923330"/>
          </a:xfrm>
          <a:prstGeom prst="rect">
            <a:avLst/>
          </a:prstGeom>
          <a:noFill/>
          <a:ln w="9525">
            <a:noFill/>
            <a:miter lim="800000"/>
            <a:headEnd/>
            <a:tailEnd/>
          </a:ln>
          <a:effectLst/>
        </p:spPr>
        <p:txBody>
          <a:bodyPr wrap="square">
            <a:spAutoFit/>
          </a:bodyPr>
          <a:lstStyle/>
          <a:p>
            <a:pPr>
              <a:spcBef>
                <a:spcPct val="50000"/>
              </a:spcBef>
            </a:pPr>
            <a:r>
              <a:rPr lang="zh-CN" altLang="en-US" sz="2700" b="1" dirty="0" smtClean="0">
                <a:solidFill>
                  <a:srgbClr val="800000"/>
                </a:solidFill>
              </a:rPr>
              <a:t>解决一个矛盾，便是前进一步！矛盾是解决不完的，所以艺术没有止境</a:t>
            </a:r>
            <a:endParaRPr kumimoji="0" lang="zh-CN" altLang="en-US" sz="2700" b="1" dirty="0">
              <a:solidFill>
                <a:srgbClr val="8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3734"/>
                                        </p:tgtEl>
                                        <p:attrNameLst>
                                          <p:attrName>style.visibility</p:attrName>
                                        </p:attrNameLst>
                                      </p:cBhvr>
                                      <p:to>
                                        <p:strVal val="visible"/>
                                      </p:to>
                                    </p:set>
                                    <p:animEffect transition="in" filter="checkerboard(across)">
                                      <p:cBhvr>
                                        <p:cTn id="12" dur="500"/>
                                        <p:tgtEl>
                                          <p:spTgt spid="737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73731"/>
                                        </p:tgtEl>
                                        <p:attrNameLst>
                                          <p:attrName>style.visibility</p:attrName>
                                        </p:attrNameLst>
                                      </p:cBhvr>
                                      <p:to>
                                        <p:strVal val="visible"/>
                                      </p:to>
                                    </p:set>
                                    <p:anim calcmode="lin" valueType="num">
                                      <p:cBhvr>
                                        <p:cTn id="17" dur="1000" fill="hold"/>
                                        <p:tgtEl>
                                          <p:spTgt spid="73731"/>
                                        </p:tgtEl>
                                        <p:attrNameLst>
                                          <p:attrName>ppt_w</p:attrName>
                                        </p:attrNameLst>
                                      </p:cBhvr>
                                      <p:tavLst>
                                        <p:tav tm="0">
                                          <p:val>
                                            <p:fltVal val="0"/>
                                          </p:val>
                                        </p:tav>
                                        <p:tav tm="100000">
                                          <p:val>
                                            <p:strVal val="#ppt_w"/>
                                          </p:val>
                                        </p:tav>
                                      </p:tavLst>
                                    </p:anim>
                                    <p:anim calcmode="lin" valueType="num">
                                      <p:cBhvr>
                                        <p:cTn id="18" dur="1000" fill="hold"/>
                                        <p:tgtEl>
                                          <p:spTgt spid="73731"/>
                                        </p:tgtEl>
                                        <p:attrNameLst>
                                          <p:attrName>ppt_h</p:attrName>
                                        </p:attrNameLst>
                                      </p:cBhvr>
                                      <p:tavLst>
                                        <p:tav tm="0">
                                          <p:val>
                                            <p:fltVal val="0"/>
                                          </p:val>
                                        </p:tav>
                                        <p:tav tm="100000">
                                          <p:val>
                                            <p:strVal val="#ppt_h"/>
                                          </p:val>
                                        </p:tav>
                                      </p:tavLst>
                                    </p:anim>
                                    <p:anim calcmode="lin" valueType="num">
                                      <p:cBhvr>
                                        <p:cTn id="19" dur="1000" fill="hold"/>
                                        <p:tgtEl>
                                          <p:spTgt spid="7373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37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3735"/>
                                        </p:tgtEl>
                                        <p:attrNameLst>
                                          <p:attrName>style.visibility</p:attrName>
                                        </p:attrNameLst>
                                      </p:cBhvr>
                                      <p:to>
                                        <p:strVal val="visible"/>
                                      </p:to>
                                    </p:set>
                                    <p:animEffect transition="in" filter="checkerboard(across)">
                                      <p:cBhvr>
                                        <p:cTn id="25" dur="500"/>
                                        <p:tgtEl>
                                          <p:spTgt spid="7373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73732"/>
                                        </p:tgtEl>
                                        <p:attrNameLst>
                                          <p:attrName>style.visibility</p:attrName>
                                        </p:attrNameLst>
                                      </p:cBhvr>
                                      <p:to>
                                        <p:strVal val="visible"/>
                                      </p:to>
                                    </p:set>
                                    <p:anim calcmode="lin" valueType="num">
                                      <p:cBhvr>
                                        <p:cTn id="30" dur="1000" fill="hold"/>
                                        <p:tgtEl>
                                          <p:spTgt spid="73732"/>
                                        </p:tgtEl>
                                        <p:attrNameLst>
                                          <p:attrName>ppt_w</p:attrName>
                                        </p:attrNameLst>
                                      </p:cBhvr>
                                      <p:tavLst>
                                        <p:tav tm="0">
                                          <p:val>
                                            <p:fltVal val="0"/>
                                          </p:val>
                                        </p:tav>
                                        <p:tav tm="100000">
                                          <p:val>
                                            <p:strVal val="#ppt_w"/>
                                          </p:val>
                                        </p:tav>
                                      </p:tavLst>
                                    </p:anim>
                                    <p:anim calcmode="lin" valueType="num">
                                      <p:cBhvr>
                                        <p:cTn id="31" dur="1000" fill="hold"/>
                                        <p:tgtEl>
                                          <p:spTgt spid="73732"/>
                                        </p:tgtEl>
                                        <p:attrNameLst>
                                          <p:attrName>ppt_h</p:attrName>
                                        </p:attrNameLst>
                                      </p:cBhvr>
                                      <p:tavLst>
                                        <p:tav tm="0">
                                          <p:val>
                                            <p:fltVal val="0"/>
                                          </p:val>
                                        </p:tav>
                                        <p:tav tm="100000">
                                          <p:val>
                                            <p:strVal val="#ppt_h"/>
                                          </p:val>
                                        </p:tav>
                                      </p:tavLst>
                                    </p:anim>
                                    <p:anim calcmode="lin" valueType="num">
                                      <p:cBhvr>
                                        <p:cTn id="32" dur="1000" fill="hold"/>
                                        <p:tgtEl>
                                          <p:spTgt spid="7373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737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73736"/>
                                        </p:tgtEl>
                                        <p:attrNameLst>
                                          <p:attrName>style.visibility</p:attrName>
                                        </p:attrNameLst>
                                      </p:cBhvr>
                                      <p:to>
                                        <p:strVal val="visible"/>
                                      </p:to>
                                    </p:set>
                                    <p:animEffect transition="in" filter="checkerboard(across)">
                                      <p:cBhvr>
                                        <p:cTn id="38" dur="500"/>
                                        <p:tgtEl>
                                          <p:spTgt spid="7373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73733"/>
                                        </p:tgtEl>
                                        <p:attrNameLst>
                                          <p:attrName>style.visibility</p:attrName>
                                        </p:attrNameLst>
                                      </p:cBhvr>
                                      <p:to>
                                        <p:strVal val="visible"/>
                                      </p:to>
                                    </p:set>
                                    <p:anim calcmode="lin" valueType="num">
                                      <p:cBhvr>
                                        <p:cTn id="43" dur="1000" fill="hold"/>
                                        <p:tgtEl>
                                          <p:spTgt spid="73733"/>
                                        </p:tgtEl>
                                        <p:attrNameLst>
                                          <p:attrName>ppt_w</p:attrName>
                                        </p:attrNameLst>
                                      </p:cBhvr>
                                      <p:tavLst>
                                        <p:tav tm="0">
                                          <p:val>
                                            <p:fltVal val="0"/>
                                          </p:val>
                                        </p:tav>
                                        <p:tav tm="100000">
                                          <p:val>
                                            <p:strVal val="#ppt_w"/>
                                          </p:val>
                                        </p:tav>
                                      </p:tavLst>
                                    </p:anim>
                                    <p:anim calcmode="lin" valueType="num">
                                      <p:cBhvr>
                                        <p:cTn id="44" dur="1000" fill="hold"/>
                                        <p:tgtEl>
                                          <p:spTgt spid="73733"/>
                                        </p:tgtEl>
                                        <p:attrNameLst>
                                          <p:attrName>ppt_h</p:attrName>
                                        </p:attrNameLst>
                                      </p:cBhvr>
                                      <p:tavLst>
                                        <p:tav tm="0">
                                          <p:val>
                                            <p:fltVal val="0"/>
                                          </p:val>
                                        </p:tav>
                                        <p:tav tm="100000">
                                          <p:val>
                                            <p:strVal val="#ppt_h"/>
                                          </p:val>
                                        </p:tav>
                                      </p:tavLst>
                                    </p:anim>
                                    <p:anim calcmode="lin" valueType="num">
                                      <p:cBhvr>
                                        <p:cTn id="45" dur="1000" fill="hold"/>
                                        <p:tgtEl>
                                          <p:spTgt spid="7373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373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checkerboard(across)">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5"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 calcmode="lin" valueType="num">
                                      <p:cBhvr>
                                        <p:cTn id="58"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73732" grpId="0" animBg="1"/>
      <p:bldP spid="73733" grpId="0" animBg="1"/>
      <p:bldP spid="73734" grpId="0" autoUpdateAnimBg="0"/>
      <p:bldP spid="73735" grpId="0" autoUpdateAnimBg="0"/>
      <p:bldP spid="73736" grpId="0" autoUpdateAnimBg="0"/>
      <p:bldP spid="11" grpId="0" animBg="1"/>
      <p:bldP spid="1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731837" y="692696"/>
            <a:ext cx="7527925" cy="5794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200" b="1" dirty="0">
                <a:solidFill>
                  <a:srgbClr val="0000FF"/>
                </a:solidFill>
                <a:latin typeface="Tahoma" pitchFamily="34" charset="0"/>
              </a:rPr>
              <a:t>你认为傅雷希望儿子成为一个怎样的人？</a:t>
            </a:r>
          </a:p>
        </p:txBody>
      </p:sp>
      <p:sp>
        <p:nvSpPr>
          <p:cNvPr id="20484" name="WordArt 4"/>
          <p:cNvSpPr>
            <a:spLocks noChangeArrowheads="1" noChangeShapeType="1" noTextEdit="1"/>
          </p:cNvSpPr>
          <p:nvPr/>
        </p:nvSpPr>
        <p:spPr bwMode="auto">
          <a:xfrm>
            <a:off x="3131840" y="1348694"/>
            <a:ext cx="2376488" cy="1249363"/>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r>
              <a:rPr lang="zh-CN" altLang="en-US" sz="3600" dirty="0">
                <a:ln w="9525" cmpd="sng">
                  <a:round/>
                  <a:headEnd/>
                  <a:tailEnd/>
                </a:ln>
                <a:gradFill rotWithShape="0">
                  <a:gsLst>
                    <a:gs pos="0">
                      <a:srgbClr val="FFE701"/>
                    </a:gs>
                    <a:gs pos="100000">
                      <a:srgbClr val="FE3E02"/>
                    </a:gs>
                  </a:gsLst>
                  <a:lin ang="5400000" scaled="1"/>
                </a:gradFill>
                <a:latin typeface="华文行楷"/>
                <a:ea typeface="华文行楷"/>
              </a:rPr>
              <a:t>坚强</a:t>
            </a:r>
          </a:p>
        </p:txBody>
      </p:sp>
      <p:sp>
        <p:nvSpPr>
          <p:cNvPr id="20485" name="AutoShape 5"/>
          <p:cNvSpPr>
            <a:spLocks noChangeArrowheads="1"/>
          </p:cNvSpPr>
          <p:nvPr/>
        </p:nvSpPr>
        <p:spPr bwMode="auto">
          <a:xfrm>
            <a:off x="4167981" y="2581161"/>
            <a:ext cx="503238" cy="1223963"/>
          </a:xfrm>
          <a:prstGeom prst="downArrow">
            <a:avLst>
              <a:gd name="adj1" fmla="val 50000"/>
              <a:gd name="adj2" fmla="val 60804"/>
            </a:avLst>
          </a:prstGeom>
          <a:solidFill>
            <a:srgbClr val="FF3300"/>
          </a:solidFill>
          <a:ln w="9525" cmpd="sng">
            <a:solidFill>
              <a:srgbClr val="FF3300"/>
            </a:solidFill>
            <a:miter lim="800000"/>
            <a:headEnd/>
            <a:tailEnd/>
          </a:ln>
        </p:spPr>
        <p:txBody>
          <a:bodyPr vert="eaVert" wrap="none" anchor="ctr"/>
          <a:lstStyle/>
          <a:p>
            <a:pPr algn="ctr"/>
            <a:endParaRPr lang="zh-CN" altLang="zh-CN" sz="1800">
              <a:solidFill>
                <a:srgbClr val="FF3300"/>
              </a:solidFill>
              <a:latin typeface="Comic Sans MS" pitchFamily="66" charset="0"/>
            </a:endParaRPr>
          </a:p>
        </p:txBody>
      </p:sp>
      <p:sp>
        <p:nvSpPr>
          <p:cNvPr id="20486" name="Text Box 6"/>
          <p:cNvSpPr txBox="1">
            <a:spLocks noChangeArrowheads="1"/>
          </p:cNvSpPr>
          <p:nvPr/>
        </p:nvSpPr>
        <p:spPr bwMode="auto">
          <a:xfrm>
            <a:off x="2705829" y="3796506"/>
            <a:ext cx="3427541" cy="646331"/>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600" b="1" dirty="0">
                <a:latin typeface="Comic Sans MS" pitchFamily="66" charset="0"/>
              </a:rPr>
              <a:t>胜不骄，</a:t>
            </a:r>
            <a:r>
              <a:rPr lang="zh-CN" altLang="en-US" sz="3600" b="1" dirty="0" smtClean="0">
                <a:latin typeface="Comic Sans MS" pitchFamily="66" charset="0"/>
              </a:rPr>
              <a:t>败不馁</a:t>
            </a:r>
            <a:endParaRPr lang="zh-CN" altLang="en-US" sz="3600" b="1" dirty="0">
              <a:latin typeface="Comic Sans MS" pitchFamily="66" charset="0"/>
            </a:endParaRPr>
          </a:p>
        </p:txBody>
      </p:sp>
      <p:sp>
        <p:nvSpPr>
          <p:cNvPr id="20487" name="AutoShape 7"/>
          <p:cNvSpPr>
            <a:spLocks noChangeArrowheads="1"/>
          </p:cNvSpPr>
          <p:nvPr/>
        </p:nvSpPr>
        <p:spPr bwMode="auto">
          <a:xfrm>
            <a:off x="4068465" y="4648200"/>
            <a:ext cx="503238" cy="1006475"/>
          </a:xfrm>
          <a:prstGeom prst="downArrow">
            <a:avLst>
              <a:gd name="adj1" fmla="val 50000"/>
              <a:gd name="adj2" fmla="val 50000"/>
            </a:avLst>
          </a:prstGeom>
          <a:solidFill>
            <a:srgbClr val="FF3300"/>
          </a:solidFill>
          <a:ln w="9525" cmpd="sng">
            <a:solidFill>
              <a:srgbClr val="FF3300"/>
            </a:solidFill>
            <a:miter lim="800000"/>
            <a:headEnd/>
            <a:tailEnd/>
          </a:ln>
        </p:spPr>
        <p:txBody>
          <a:bodyPr vert="eaVert" wrap="none" anchor="ctr"/>
          <a:lstStyle/>
          <a:p>
            <a:pPr algn="ctr"/>
            <a:endParaRPr lang="zh-CN" altLang="zh-CN" sz="1800">
              <a:solidFill>
                <a:srgbClr val="FF3300"/>
              </a:solidFill>
              <a:latin typeface="Comic Sans MS" pitchFamily="66" charset="0"/>
            </a:endParaRPr>
          </a:p>
        </p:txBody>
      </p:sp>
      <p:sp>
        <p:nvSpPr>
          <p:cNvPr id="20488" name="WordArt 8"/>
          <p:cNvSpPr>
            <a:spLocks noChangeArrowheads="1" noChangeShapeType="1" noTextEdit="1"/>
          </p:cNvSpPr>
          <p:nvPr/>
        </p:nvSpPr>
        <p:spPr bwMode="auto">
          <a:xfrm>
            <a:off x="3276600" y="5805488"/>
            <a:ext cx="2951163" cy="890587"/>
          </a:xfrm>
          <a:prstGeom prst="rect">
            <a:avLst/>
          </a:prstGeom>
        </p:spPr>
        <p:txBody>
          <a:bodyPr wrap="none" fromWordArt="1">
            <a:prstTxWarp prst="textPlain">
              <a:avLst>
                <a:gd name="adj" fmla="val 50000"/>
              </a:avLst>
            </a:prstTxWarp>
          </a:bodyPr>
          <a:lstStyle/>
          <a:p>
            <a:pPr algn="ctr"/>
            <a:r>
              <a:rPr lang="zh-CN" altLang="en-US" sz="3600" kern="10">
                <a:ln w="12700" cmpd="sng">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rPr>
              <a:t>赤子之心</a:t>
            </a:r>
          </a:p>
        </p:txBody>
      </p:sp>
    </p:spTree>
    <p:extLst>
      <p:ext uri="{BB962C8B-B14F-4D97-AF65-F5344CB8AC3E}">
        <p14:creationId xmlns:p14="http://schemas.microsoft.com/office/powerpoint/2010/main" xmlns="" val="31165102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0"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0-#ppt_w/2"/>
                                          </p:val>
                                        </p:tav>
                                        <p:tav tm="100000">
                                          <p:val>
                                            <p:strVal val="#ppt_x"/>
                                          </p:val>
                                        </p:tav>
                                      </p:tavLst>
                                    </p:anim>
                                    <p:anim calcmode="lin" valueType="num">
                                      <p:cBhvr additive="base">
                                        <p:cTn id="8" dur="500" fill="hold"/>
                                        <p:tgtEl>
                                          <p:spTgt spid="204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0"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ppt_x"/>
                                          </p:val>
                                        </p:tav>
                                        <p:tav tm="100000">
                                          <p:val>
                                            <p:strVal val="#ppt_x"/>
                                          </p:val>
                                        </p:tav>
                                      </p:tavLst>
                                    </p:anim>
                                    <p:anim calcmode="lin" valueType="num">
                                      <p:cBhvr additive="base">
                                        <p:cTn id="14"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0" fill="hold">
                                          <p:stCondLst>
                                            <p:cond delay="0"/>
                                          </p:stCondLst>
                                        </p:cTn>
                                        <p:tgtEl>
                                          <p:spTgt spid="2048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grpId="0" nodeType="clickEffect">
                                  <p:stCondLst>
                                    <p:cond delay="0"/>
                                  </p:stCondLst>
                                  <p:childTnLst>
                                    <p:set>
                                      <p:cBhvr>
                                        <p:cTn id="22" dur="0" fill="hold">
                                          <p:stCondLst>
                                            <p:cond delay="0"/>
                                          </p:stCondLst>
                                        </p:cTn>
                                        <p:tgtEl>
                                          <p:spTgt spid="20486"/>
                                        </p:tgtEl>
                                        <p:attrNameLst>
                                          <p:attrName>style.visibility</p:attrName>
                                        </p:attrNameLst>
                                      </p:cBhvr>
                                      <p:to>
                                        <p:strVal val="visible"/>
                                      </p:to>
                                    </p:set>
                                    <p:animEffect>
                                      <p:cBhvr>
                                        <p:cTn id="23" dur="500"/>
                                        <p:tgtEl>
                                          <p:spTgt spid="2048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0" fill="hold">
                                          <p:stCondLst>
                                            <p:cond delay="0"/>
                                          </p:stCondLst>
                                        </p:cTn>
                                        <p:tgtEl>
                                          <p:spTgt spid="20487"/>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0" fill="hold" grpId="0" nodeType="clickEffect">
                                  <p:stCondLst>
                                    <p:cond delay="0"/>
                                  </p:stCondLst>
                                  <p:childTnLst>
                                    <p:set>
                                      <p:cBhvr>
                                        <p:cTn id="31" dur="0" fill="hold">
                                          <p:stCondLst>
                                            <p:cond delay="0"/>
                                          </p:stCondLst>
                                        </p:cTn>
                                        <p:tgtEl>
                                          <p:spTgt spid="20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autoUpdateAnimBg="0"/>
      <p:bldP spid="20484" grpId="0" animBg="1"/>
      <p:bldP spid="20485" grpId="0" animBg="1" autoUpdateAnimBg="0"/>
      <p:bldP spid="20486" grpId="0" animBg="1" autoUpdateAnimBg="0"/>
      <p:bldP spid="20487" grpId="0" animBg="1" autoUpdateAnimBg="0"/>
      <p:bldP spid="2048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Group 2"/>
          <p:cNvGrpSpPr>
            <a:grpSpLocks/>
          </p:cNvGrpSpPr>
          <p:nvPr/>
        </p:nvGrpSpPr>
        <p:grpSpPr bwMode="auto">
          <a:xfrm>
            <a:off x="457200" y="762000"/>
            <a:ext cx="7848600" cy="579438"/>
            <a:chOff x="0" y="0"/>
            <a:chExt cx="4752" cy="365"/>
          </a:xfrm>
        </p:grpSpPr>
        <p:pic>
          <p:nvPicPr>
            <p:cNvPr id="70659" name="Picture 3" descr="问号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36"/>
              <a:ext cx="274" cy="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0660" name="Text Box 4"/>
            <p:cNvSpPr txBox="1">
              <a:spLocks noChangeArrowheads="1"/>
            </p:cNvSpPr>
            <p:nvPr/>
          </p:nvSpPr>
          <p:spPr bwMode="auto">
            <a:xfrm>
              <a:off x="480" y="0"/>
              <a:ext cx="4272" cy="36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spcBef>
                  <a:spcPct val="50000"/>
                </a:spcBef>
              </a:pPr>
              <a:r>
                <a:rPr kumimoji="0" lang="zh-CN" altLang="en-US" sz="3200" b="1" dirty="0" smtClean="0">
                  <a:solidFill>
                    <a:srgbClr val="800000"/>
                  </a:solidFill>
                  <a:ea typeface="黑体" pitchFamily="2" charset="-122"/>
                </a:rPr>
                <a:t>“赤子之心”         “孤独”</a:t>
              </a:r>
              <a:endParaRPr kumimoji="0" lang="zh-CN" altLang="en-US" sz="3200" b="1" dirty="0">
                <a:solidFill>
                  <a:srgbClr val="800000"/>
                </a:solidFill>
                <a:ea typeface="黑体" pitchFamily="2" charset="-122"/>
              </a:endParaRPr>
            </a:p>
          </p:txBody>
        </p:sp>
      </p:grpSp>
      <p:sp>
        <p:nvSpPr>
          <p:cNvPr id="70664" name="Text Box 8"/>
          <p:cNvSpPr txBox="1">
            <a:spLocks noChangeArrowheads="1"/>
          </p:cNvSpPr>
          <p:nvPr/>
        </p:nvSpPr>
        <p:spPr bwMode="auto">
          <a:xfrm>
            <a:off x="1249988" y="1700213"/>
            <a:ext cx="6842125" cy="403956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spcBef>
                <a:spcPct val="50000"/>
              </a:spcBef>
            </a:pPr>
            <a:r>
              <a:rPr kumimoji="0" lang="zh-CN" altLang="en-US" sz="2700" b="1" dirty="0">
                <a:solidFill>
                  <a:srgbClr val="800000"/>
                </a:solidFill>
              </a:rPr>
              <a:t>       赤子之心是最纯洁的，它剔除私心杂念，远离欲望纷争，只容纳人间最美好、最真挚的</a:t>
            </a:r>
            <a:r>
              <a:rPr kumimoji="0" lang="zh-CN" altLang="en-US" sz="2700" b="1" dirty="0" smtClean="0">
                <a:solidFill>
                  <a:srgbClr val="800000"/>
                </a:solidFill>
              </a:rPr>
              <a:t>感情</a:t>
            </a:r>
            <a:r>
              <a:rPr kumimoji="0" lang="zh-CN" altLang="en-US" sz="2700" b="1" dirty="0" smtClean="0">
                <a:solidFill>
                  <a:srgbClr val="800000"/>
                </a:solidFill>
              </a:rPr>
              <a:t>！</a:t>
            </a:r>
            <a:endParaRPr kumimoji="0" lang="en-US" altLang="zh-CN" sz="2700" b="1" dirty="0" smtClean="0">
              <a:solidFill>
                <a:srgbClr val="800000"/>
              </a:solidFill>
            </a:endParaRPr>
          </a:p>
          <a:p>
            <a:pPr>
              <a:spcBef>
                <a:spcPct val="50000"/>
              </a:spcBef>
            </a:pPr>
            <a:r>
              <a:rPr lang="en-US" altLang="zh-CN" sz="2700" b="1" dirty="0" smtClean="0">
                <a:solidFill>
                  <a:srgbClr val="800000"/>
                </a:solidFill>
              </a:rPr>
              <a:t> </a:t>
            </a:r>
            <a:r>
              <a:rPr lang="en-US" altLang="zh-CN" sz="2700" b="1" dirty="0" smtClean="0">
                <a:solidFill>
                  <a:srgbClr val="800000"/>
                </a:solidFill>
              </a:rPr>
              <a:t>       </a:t>
            </a:r>
            <a:r>
              <a:rPr kumimoji="0" lang="zh-CN" altLang="en-US" sz="2700" b="1" dirty="0" smtClean="0">
                <a:solidFill>
                  <a:srgbClr val="800000"/>
                </a:solidFill>
              </a:rPr>
              <a:t>赤子</a:t>
            </a:r>
            <a:r>
              <a:rPr kumimoji="0" lang="zh-CN" altLang="en-US" sz="2700" b="1" dirty="0">
                <a:solidFill>
                  <a:srgbClr val="800000"/>
                </a:solidFill>
              </a:rPr>
              <a:t>的现实生活也许境遇不佳、缺少知音，身边的世界让他孤独；但人类最纯洁最美好的感情与思想，是相通而永存的，普天下的赤子都将成为他的知音和朋友。就是这些心灵的朋友和美好的情感，成为赤子创造的博大宽广的精神世界。</a:t>
            </a:r>
          </a:p>
        </p:txBody>
      </p:sp>
      <p:sp>
        <p:nvSpPr>
          <p:cNvPr id="2" name="矩形 1"/>
          <p:cNvSpPr/>
          <p:nvPr/>
        </p:nvSpPr>
        <p:spPr>
          <a:xfrm>
            <a:off x="611560" y="1844824"/>
            <a:ext cx="7838714" cy="3046988"/>
          </a:xfrm>
          <a:prstGeom prst="rect">
            <a:avLst/>
          </a:prstGeom>
          <a:solidFill>
            <a:schemeClr val="bg1"/>
          </a:solidFill>
        </p:spPr>
        <p:txBody>
          <a:bodyPr wrap="square">
            <a:spAutoFit/>
          </a:bodyPr>
          <a:lstStyle/>
          <a:p>
            <a:r>
              <a:rPr lang="en-US" altLang="zh-CN" sz="3200" b="1" dirty="0" smtClean="0"/>
              <a:t>        </a:t>
            </a:r>
            <a:r>
              <a:rPr lang="zh-CN" altLang="zh-CN" sz="3200" b="1" dirty="0" smtClean="0"/>
              <a:t>孤独</a:t>
            </a:r>
            <a:r>
              <a:rPr lang="zh-CN" altLang="zh-CN" sz="3200" b="1" dirty="0"/>
              <a:t>、寂寞和无聊是三种不同的境界，分别属于精神、感情和事务的层面；只有内心世界丰富的人，对精神与灵魂有着执着追求的人，对人间充满挚爱的人，才可能体验真正的孤独；孤独产生于爱</a:t>
            </a:r>
            <a:r>
              <a:rPr lang="zh-CN" altLang="zh-CN" sz="3200" b="1" dirty="0" smtClean="0"/>
              <a:t>……</a:t>
            </a:r>
            <a:endParaRPr lang="en-US" altLang="zh-CN" sz="3200" b="1" dirty="0" smtClean="0"/>
          </a:p>
          <a:p>
            <a:r>
              <a:rPr lang="en-US" altLang="zh-CN" sz="3200" b="1" dirty="0" smtClean="0"/>
              <a:t>                                                             ——</a:t>
            </a:r>
            <a:r>
              <a:rPr lang="zh-CN" altLang="en-US" sz="3200" b="1" dirty="0" smtClean="0"/>
              <a:t>周国平</a:t>
            </a:r>
            <a:endParaRPr lang="zh-CN" altLang="en-US" sz="3200" b="1" dirty="0"/>
          </a:p>
        </p:txBody>
      </p:sp>
    </p:spTree>
    <p:extLst>
      <p:ext uri="{BB962C8B-B14F-4D97-AF65-F5344CB8AC3E}">
        <p14:creationId xmlns:p14="http://schemas.microsoft.com/office/powerpoint/2010/main" xmlns="" val="41374473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blinds(horizontal)">
                                      <p:cBhvr>
                                        <p:cTn id="7" dur="500"/>
                                        <p:tgtEl>
                                          <p:spTgt spid="706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xit" presetSubtype="10" fill="hold" grpId="1" nodeType="clickEffect">
                                  <p:stCondLst>
                                    <p:cond delay="0"/>
                                  </p:stCondLst>
                                  <p:childTnLst>
                                    <p:animEffect transition="out" filter="blinds(horizontal)">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iterate type="lt">
                                    <p:tmPct val="100000"/>
                                  </p:iterate>
                                  <p:childTnLst>
                                    <p:set>
                                      <p:cBhvr>
                                        <p:cTn id="20" dur="1" fill="hold">
                                          <p:stCondLst>
                                            <p:cond delay="0"/>
                                          </p:stCondLst>
                                        </p:cTn>
                                        <p:tgtEl>
                                          <p:spTgt spid="70664"/>
                                        </p:tgtEl>
                                        <p:attrNameLst>
                                          <p:attrName>style.visibility</p:attrName>
                                        </p:attrNameLst>
                                      </p:cBhvr>
                                      <p:to>
                                        <p:strVal val="visible"/>
                                      </p:to>
                                    </p:set>
                                    <p:animEffect transition="in" filter="dissolve">
                                      <p:cBhvr>
                                        <p:cTn id="21" dur="75"/>
                                        <p:tgtEl>
                                          <p:spTgt spid="70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4" grpId="0" autoUpdateAnimBg="0"/>
      <p:bldP spid="2" grpId="0" animBg="1"/>
      <p:bldP spid="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9024" y="764704"/>
            <a:ext cx="8173416" cy="3539430"/>
          </a:xfrm>
          <a:prstGeom prst="rect">
            <a:avLst/>
          </a:prstGeom>
        </p:spPr>
        <p:txBody>
          <a:bodyPr wrap="square">
            <a:spAutoFit/>
          </a:bodyPr>
          <a:lstStyle/>
          <a:p>
            <a:r>
              <a:rPr lang="zh-CN" altLang="en-US" sz="2800" b="1" dirty="0" smtClean="0"/>
              <a:t>        黑</a:t>
            </a:r>
            <a:r>
              <a:rPr lang="zh-CN" altLang="en-US" sz="2800" b="1" dirty="0" smtClean="0"/>
              <a:t>塞，德国</a:t>
            </a:r>
            <a:r>
              <a:rPr lang="zh-CN" altLang="en-US" sz="2800" b="1" dirty="0"/>
              <a:t>大作家，</a:t>
            </a:r>
            <a:r>
              <a:rPr lang="en-US" altLang="zh-CN" sz="2800" b="1" dirty="0"/>
              <a:t>1946</a:t>
            </a:r>
            <a:r>
              <a:rPr lang="zh-CN" altLang="en-US" sz="2800" b="1" dirty="0"/>
              <a:t>年诺贝尔奖获得者。年岁上，与傅聪属于两代人，黑塞</a:t>
            </a:r>
            <a:r>
              <a:rPr lang="en-US" altLang="zh-CN" sz="2800" b="1" dirty="0"/>
              <a:t>83</a:t>
            </a:r>
            <a:r>
              <a:rPr lang="zh-CN" altLang="en-US" sz="2800" b="1" dirty="0"/>
              <a:t>岁那年偶然在电台里听到傅聪演奏的肖邦音乐，黑塞突然感到冥冥中上帝为他安排了一个</a:t>
            </a:r>
            <a:r>
              <a:rPr lang="zh-CN" altLang="en-US" sz="2800" b="1" dirty="0" smtClean="0"/>
              <a:t>奇遇</a:t>
            </a:r>
            <a:r>
              <a:rPr lang="en-US" altLang="zh-CN" sz="2800" b="1" dirty="0" smtClean="0"/>
              <a:t>——</a:t>
            </a:r>
            <a:r>
              <a:rPr lang="zh-CN" altLang="en-US" sz="2800" b="1" dirty="0" smtClean="0"/>
              <a:t>他</a:t>
            </a:r>
            <a:r>
              <a:rPr lang="zh-CN" altLang="en-US" sz="2800" b="1" dirty="0"/>
              <a:t>等待了一辈子的钢琴家从天而降了！他激动不已，当即写了一封</a:t>
            </a:r>
            <a:r>
              <a:rPr lang="en-US" altLang="zh-CN" sz="2800" b="1" dirty="0"/>
              <a:t>《</a:t>
            </a:r>
            <a:r>
              <a:rPr lang="zh-CN" altLang="en-US" sz="2800" b="1" dirty="0"/>
              <a:t>致一位音乐家的公开信</a:t>
            </a:r>
            <a:r>
              <a:rPr lang="en-US" altLang="zh-CN" sz="2800" b="1" dirty="0"/>
              <a:t>》</a:t>
            </a:r>
            <a:r>
              <a:rPr lang="zh-CN" altLang="en-US" sz="2800" b="1" dirty="0"/>
              <a:t>印了一百多份，分发给欧洲各界的朋友。他说“一个叫傅聪的中国钢琴家，他把肖邦弹活了！”傅聪是“真正的肖邦”！</a:t>
            </a:r>
          </a:p>
        </p:txBody>
      </p:sp>
      <p:sp>
        <p:nvSpPr>
          <p:cNvPr id="3" name="矩形 2"/>
          <p:cNvSpPr/>
          <p:nvPr/>
        </p:nvSpPr>
        <p:spPr>
          <a:xfrm>
            <a:off x="827584" y="4941168"/>
            <a:ext cx="7516801" cy="523220"/>
          </a:xfrm>
          <a:prstGeom prst="rect">
            <a:avLst/>
          </a:prstGeom>
        </p:spPr>
        <p:txBody>
          <a:bodyPr wrap="none">
            <a:spAutoFit/>
          </a:bodyPr>
          <a:lstStyle/>
          <a:p>
            <a:r>
              <a:rPr lang="zh-CN" altLang="en-US" sz="2800" b="1" dirty="0" smtClean="0">
                <a:solidFill>
                  <a:srgbClr val="0070C0"/>
                </a:solidFill>
                <a:ea typeface="华文中宋" pitchFamily="2" charset="-122"/>
              </a:rPr>
              <a:t>还比如：贝多芬、梵高、托尔斯泰、陶渊明……</a:t>
            </a:r>
            <a:endParaRPr lang="zh-CN" altLang="en-US" sz="2800" dirty="0">
              <a:solidFill>
                <a:srgbClr val="0070C0"/>
              </a:solidFill>
            </a:endParaRPr>
          </a:p>
        </p:txBody>
      </p:sp>
    </p:spTree>
    <p:extLst>
      <p:ext uri="{BB962C8B-B14F-4D97-AF65-F5344CB8AC3E}">
        <p14:creationId xmlns:p14="http://schemas.microsoft.com/office/powerpoint/2010/main" xmlns="" val="81497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547664" y="1412776"/>
            <a:ext cx="5973762" cy="2819400"/>
          </a:xfrm>
          <a:noFill/>
          <a:ln/>
          <a:extLst>
            <a:ext uri="{91240B29-F687-4F45-9708-019B960494DF}">
              <a14:hiddenLine xmlns:a14="http://schemas.microsoft.com/office/drawing/2010/main" xmlns="" w="9525" cap="flat" cmpd="sng">
                <a:solidFill>
                  <a:schemeClr val="tx1"/>
                </a:solidFill>
                <a:prstDash val="solid"/>
                <a:miter lim="800000"/>
                <a:headEnd/>
                <a:tailEnd/>
              </a14:hiddenLine>
            </a:ext>
          </a:extLst>
        </p:spPr>
        <p:txBody>
          <a:bodyPr>
            <a:normAutofit/>
          </a:bodyPr>
          <a:lstStyle/>
          <a:p>
            <a:pPr algn="l"/>
            <a:r>
              <a:rPr lang="zh-CN" altLang="en-US" sz="2800" b="1" dirty="0">
                <a:solidFill>
                  <a:schemeClr val="accent2"/>
                </a:solidFill>
              </a:rPr>
              <a:t>太阳太强烈，会把五谷晒焦；</a:t>
            </a:r>
            <a:br>
              <a:rPr lang="zh-CN" altLang="en-US" sz="2800" b="1" dirty="0">
                <a:solidFill>
                  <a:schemeClr val="accent2"/>
                </a:solidFill>
              </a:rPr>
            </a:br>
            <a:r>
              <a:rPr lang="zh-CN" altLang="en-US" sz="2800" b="1" dirty="0">
                <a:solidFill>
                  <a:schemeClr val="accent2"/>
                </a:solidFill>
              </a:rPr>
              <a:t>雨水太猛，也会淹死庄稼。</a:t>
            </a:r>
            <a:br>
              <a:rPr lang="zh-CN" altLang="en-US" sz="2800" b="1" dirty="0">
                <a:solidFill>
                  <a:schemeClr val="accent2"/>
                </a:solidFill>
              </a:rPr>
            </a:br>
            <a:r>
              <a:rPr lang="zh-CN" altLang="en-US" sz="2800" b="1" dirty="0">
                <a:solidFill>
                  <a:schemeClr val="accent2"/>
                </a:solidFill>
              </a:rPr>
              <a:t/>
            </a:r>
            <a:br>
              <a:rPr lang="zh-CN" altLang="en-US" sz="2800" b="1" dirty="0">
                <a:solidFill>
                  <a:schemeClr val="accent2"/>
                </a:solidFill>
              </a:rPr>
            </a:br>
            <a:r>
              <a:rPr lang="zh-CN" altLang="en-US" sz="2800" b="1" dirty="0" smtClean="0"/>
              <a:t>这是什么论证方法？</a:t>
            </a:r>
            <a:br>
              <a:rPr lang="zh-CN" altLang="en-US" sz="2800" b="1" dirty="0" smtClean="0"/>
            </a:br>
            <a:r>
              <a:rPr lang="zh-CN" altLang="en-US" sz="2800" b="1" dirty="0" smtClean="0"/>
              <a:t>这</a:t>
            </a:r>
            <a:r>
              <a:rPr lang="zh-CN" altLang="en-US" sz="2800" b="1" dirty="0"/>
              <a:t>两句，意在说明什么道理？</a:t>
            </a:r>
            <a:br>
              <a:rPr lang="zh-CN" altLang="en-US" sz="2800" b="1" dirty="0"/>
            </a:br>
            <a:endParaRPr lang="zh-CN" altLang="en-US" sz="2800" b="1" dirty="0"/>
          </a:p>
        </p:txBody>
      </p:sp>
      <p:sp>
        <p:nvSpPr>
          <p:cNvPr id="103427" name="Rectangle 3"/>
          <p:cNvSpPr>
            <a:spLocks noGrp="1" noChangeArrowheads="1"/>
          </p:cNvSpPr>
          <p:nvPr>
            <p:ph type="body" idx="1"/>
          </p:nvPr>
        </p:nvSpPr>
        <p:spPr>
          <a:xfrm>
            <a:off x="611560" y="4365104"/>
            <a:ext cx="7572846" cy="1806575"/>
          </a:xfrm>
        </p:spPr>
        <p:txBody>
          <a:bodyPr>
            <a:normAutofit fontScale="92500" lnSpcReduction="10000"/>
          </a:bodyPr>
          <a:lstStyle/>
          <a:p>
            <a:r>
              <a:rPr lang="zh-CN" altLang="en-US" sz="3000" b="1" dirty="0" smtClean="0">
                <a:solidFill>
                  <a:srgbClr val="C00000"/>
                </a:solidFill>
                <a:ea typeface="楷体_GB2312" pitchFamily="49" charset="-122"/>
              </a:rPr>
              <a:t>        比喻论证。</a:t>
            </a:r>
          </a:p>
          <a:p>
            <a:r>
              <a:rPr lang="zh-CN" altLang="en-US" sz="3000" b="1" dirty="0" smtClean="0">
                <a:solidFill>
                  <a:srgbClr val="C00000"/>
                </a:solidFill>
                <a:ea typeface="楷体_GB2312" pitchFamily="49" charset="-122"/>
              </a:rPr>
              <a:t>        说明控制情绪的必要。要学会用平常心去对待生活工作中的成功与失败，保持心理平衡，这样才不至于受到伤害。</a:t>
            </a:r>
          </a:p>
        </p:txBody>
      </p:sp>
      <p:sp>
        <p:nvSpPr>
          <p:cNvPr id="8" name="WordArt 2"/>
          <p:cNvSpPr>
            <a:spLocks noChangeArrowheads="1" noChangeShapeType="1" noTextEdit="1"/>
          </p:cNvSpPr>
          <p:nvPr/>
        </p:nvSpPr>
        <p:spPr bwMode="auto">
          <a:xfrm>
            <a:off x="395536" y="332656"/>
            <a:ext cx="3733800" cy="914400"/>
          </a:xfrm>
          <a:prstGeom prst="rect">
            <a:avLst/>
          </a:prstGeom>
        </p:spPr>
        <p:txBody>
          <a:bodyPr wrap="none" fromWordArt="1">
            <a:prstTxWarp prst="textSlantUp">
              <a:avLst>
                <a:gd name="adj" fmla="val 32056"/>
              </a:avLst>
            </a:prstTxWarp>
          </a:bodyPr>
          <a:lstStyle/>
          <a:p>
            <a:pPr algn="ctr"/>
            <a:r>
              <a:rPr lang="zh-CN" altLang="en-US" sz="360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品味语言</a:t>
            </a:r>
          </a:p>
        </p:txBody>
      </p:sp>
    </p:spTree>
    <p:extLst>
      <p:ext uri="{BB962C8B-B14F-4D97-AF65-F5344CB8AC3E}">
        <p14:creationId xmlns:p14="http://schemas.microsoft.com/office/powerpoint/2010/main" xmlns="" val="1178041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Effect transition="in" filter="box(out)">
                                      <p:cBhvr>
                                        <p:cTn id="7" dur="500"/>
                                        <p:tgtEl>
                                          <p:spTgt spid="1034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3427">
                                            <p:txEl>
                                              <p:pRg st="1" end="1"/>
                                            </p:txEl>
                                          </p:spTgt>
                                        </p:tgtEl>
                                        <p:attrNameLst>
                                          <p:attrName>style.visibility</p:attrName>
                                        </p:attrNameLst>
                                      </p:cBhvr>
                                      <p:to>
                                        <p:strVal val="visible"/>
                                      </p:to>
                                    </p:set>
                                    <p:animEffect transition="in" filter="box(out)">
                                      <p:cBhvr>
                                        <p:cTn id="12" dur="500"/>
                                        <p:tgtEl>
                                          <p:spTgt spid="10342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Text Box 4"/>
          <p:cNvSpPr txBox="1">
            <a:spLocks noChangeArrowheads="1"/>
          </p:cNvSpPr>
          <p:nvPr/>
        </p:nvSpPr>
        <p:spPr bwMode="auto">
          <a:xfrm>
            <a:off x="272661" y="1412776"/>
            <a:ext cx="8403795" cy="13731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spcBef>
                <a:spcPct val="50000"/>
              </a:spcBef>
            </a:pPr>
            <a:r>
              <a:rPr kumimoji="0" lang="zh-CN" altLang="en-US" sz="2800" b="1" dirty="0">
                <a:solidFill>
                  <a:srgbClr val="800000"/>
                </a:solidFill>
                <a:ea typeface="黑体" pitchFamily="2" charset="-122"/>
              </a:rPr>
              <a:t>就是要你把些事当做心灵的灰烬看，看的时候当然不免感触万端，但不要刻骨铭心地伤害自己，而要像对着古战场一般的存着凭吊的心怀。</a:t>
            </a:r>
          </a:p>
        </p:txBody>
      </p:sp>
      <p:sp>
        <p:nvSpPr>
          <p:cNvPr id="74758" name="Text Box 6"/>
          <p:cNvSpPr txBox="1">
            <a:spLocks noChangeArrowheads="1"/>
          </p:cNvSpPr>
          <p:nvPr/>
        </p:nvSpPr>
        <p:spPr bwMode="auto">
          <a:xfrm>
            <a:off x="539750" y="3644900"/>
            <a:ext cx="7848600" cy="9461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a:spcBef>
                <a:spcPct val="50000"/>
              </a:spcBef>
            </a:pPr>
            <a:r>
              <a:rPr kumimoji="0" lang="zh-CN" altLang="en-US" sz="2800" b="1" dirty="0">
                <a:solidFill>
                  <a:srgbClr val="800000"/>
                </a:solidFill>
                <a:ea typeface="华文新魏" pitchFamily="2" charset="-122"/>
              </a:rPr>
              <a:t>这个比喻，说了我们对待往事应有的心态，就像凭吊古战场时一样，苍凉而平静，沉郁而超然。</a:t>
            </a:r>
            <a:endParaRPr kumimoji="0" lang="zh-CN" altLang="en-US" dirty="0">
              <a:solidFill>
                <a:srgbClr val="800000"/>
              </a:solidFill>
            </a:endParaRPr>
          </a:p>
        </p:txBody>
      </p:sp>
      <p:sp>
        <p:nvSpPr>
          <p:cNvPr id="5" name="WordArt 2"/>
          <p:cNvSpPr>
            <a:spLocks noChangeArrowheads="1" noChangeShapeType="1" noTextEdit="1"/>
          </p:cNvSpPr>
          <p:nvPr/>
        </p:nvSpPr>
        <p:spPr bwMode="auto">
          <a:xfrm>
            <a:off x="539750" y="493823"/>
            <a:ext cx="3733800" cy="914400"/>
          </a:xfrm>
          <a:prstGeom prst="rect">
            <a:avLst/>
          </a:prstGeom>
        </p:spPr>
        <p:txBody>
          <a:bodyPr wrap="none" fromWordArt="1">
            <a:prstTxWarp prst="textSlantUp">
              <a:avLst>
                <a:gd name="adj" fmla="val 32056"/>
              </a:avLst>
            </a:prstTxWarp>
          </a:bodyPr>
          <a:lstStyle/>
          <a:p>
            <a:pPr algn="ctr"/>
            <a:r>
              <a:rPr lang="zh-CN" altLang="en-US" sz="360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品味语言</a:t>
            </a:r>
          </a:p>
        </p:txBody>
      </p:sp>
    </p:spTree>
    <p:extLst>
      <p:ext uri="{BB962C8B-B14F-4D97-AF65-F5344CB8AC3E}">
        <p14:creationId xmlns:p14="http://schemas.microsoft.com/office/powerpoint/2010/main" xmlns="" val="4183741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blinds(horizontal)">
                                      <p:cBhvr>
                                        <p:cTn id="7" dur="5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4758"/>
                                        </p:tgtEl>
                                        <p:attrNameLst>
                                          <p:attrName>style.visibility</p:attrName>
                                        </p:attrNameLst>
                                      </p:cBhvr>
                                      <p:to>
                                        <p:strVal val="visible"/>
                                      </p:to>
                                    </p:set>
                                    <p:animEffect transition="in" filter="dissolve">
                                      <p:cBhvr>
                                        <p:cTn id="12" dur="5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WordArt 2"/>
          <p:cNvSpPr>
            <a:spLocks noChangeArrowheads="1" noChangeShapeType="1" noTextEdit="1"/>
          </p:cNvSpPr>
          <p:nvPr/>
        </p:nvSpPr>
        <p:spPr bwMode="auto">
          <a:xfrm>
            <a:off x="2700338" y="0"/>
            <a:ext cx="2520950" cy="1604963"/>
          </a:xfrm>
          <a:prstGeom prst="rect">
            <a:avLst/>
          </a:prstGeom>
        </p:spPr>
        <p:txBody>
          <a:bodyPr wrap="none" fromWordArt="1">
            <a:prstTxWarp prst="textSlantUp">
              <a:avLst>
                <a:gd name="adj" fmla="val 32056"/>
              </a:avLst>
            </a:prstTxWarp>
          </a:bodyPr>
          <a:lstStyle/>
          <a:p>
            <a:pPr algn="ctr"/>
            <a:r>
              <a:rPr lang="zh-CN" altLang="en-US" sz="3600">
                <a:ln w="9525" cmpd="sng">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自主学习</a:t>
            </a:r>
          </a:p>
        </p:txBody>
      </p:sp>
      <p:sp>
        <p:nvSpPr>
          <p:cNvPr id="27651" name="Text Box 3"/>
          <p:cNvSpPr txBox="1">
            <a:spLocks noChangeArrowheads="1"/>
          </p:cNvSpPr>
          <p:nvPr/>
        </p:nvSpPr>
        <p:spPr bwMode="auto">
          <a:xfrm>
            <a:off x="42863" y="2057400"/>
            <a:ext cx="9101137" cy="31400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000" dirty="0">
                <a:latin typeface="Arial" pitchFamily="34" charset="0"/>
              </a:rPr>
              <a:t>        </a:t>
            </a:r>
            <a:r>
              <a:rPr lang="zh-CN" altLang="en-US" sz="4000" b="1" dirty="0">
                <a:latin typeface="Arial" pitchFamily="34" charset="0"/>
              </a:rPr>
              <a:t>傅雷在给儿子的另一封信中曾经</a:t>
            </a:r>
          </a:p>
          <a:p>
            <a:r>
              <a:rPr lang="zh-CN" altLang="en-US" sz="4000" b="1" dirty="0">
                <a:latin typeface="Arial" pitchFamily="34" charset="0"/>
              </a:rPr>
              <a:t>说过：“我高兴的是我又多了一个朋友，</a:t>
            </a:r>
          </a:p>
          <a:p>
            <a:r>
              <a:rPr lang="zh-CN" altLang="en-US" sz="4000" b="1" dirty="0">
                <a:latin typeface="Arial" pitchFamily="34" charset="0"/>
              </a:rPr>
              <a:t>儿子变成了朋友，世界上有什么事可</a:t>
            </a:r>
          </a:p>
          <a:p>
            <a:r>
              <a:rPr lang="zh-CN" altLang="en-US" sz="4000" b="1" dirty="0">
                <a:latin typeface="Arial" pitchFamily="34" charset="0"/>
              </a:rPr>
              <a:t>以和这种幸福相比？”从这两封信来看，</a:t>
            </a:r>
          </a:p>
          <a:p>
            <a:r>
              <a:rPr lang="zh-CN" altLang="en-US" sz="4000" b="1" dirty="0">
                <a:latin typeface="Arial" pitchFamily="34" charset="0"/>
              </a:rPr>
              <a:t>这种“父子如朋友”的境界体现在哪里</a:t>
            </a:r>
            <a:r>
              <a:rPr lang="zh-CN" altLang="en-US" sz="3600" b="1" dirty="0">
                <a:latin typeface="Arial" pitchFamily="34" charset="0"/>
              </a:rPr>
              <a:t>？</a:t>
            </a:r>
          </a:p>
        </p:txBody>
      </p:sp>
    </p:spTree>
    <p:extLst>
      <p:ext uri="{BB962C8B-B14F-4D97-AF65-F5344CB8AC3E}">
        <p14:creationId xmlns:p14="http://schemas.microsoft.com/office/powerpoint/2010/main" xmlns="" val="3174514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0" fill="hold">
                                          <p:stCondLst>
                                            <p:cond delay="0"/>
                                          </p:stCondLst>
                                        </p:cTn>
                                        <p:tgtEl>
                                          <p:spTgt spid="27651"/>
                                        </p:tgtEl>
                                        <p:attrNameLst>
                                          <p:attrName>style.visibility</p:attrName>
                                        </p:attrNameLst>
                                      </p:cBhvr>
                                      <p:to>
                                        <p:strVal val="visible"/>
                                      </p:to>
                                    </p:set>
                                    <p:animEffect>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noChangeArrowheads="1"/>
          </p:cNvSpPr>
          <p:nvPr/>
        </p:nvSpPr>
        <p:spPr bwMode="auto">
          <a:xfrm>
            <a:off x="107504" y="1969770"/>
            <a:ext cx="867772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indent="228600">
              <a:defRPr kumimoji="1" sz="2400">
                <a:solidFill>
                  <a:schemeClr val="tx1"/>
                </a:solidFill>
                <a:latin typeface="Times New Roman" pitchFamily="18" charset="0"/>
                <a:ea typeface="宋体" pitchFamily="2" charset="-122"/>
              </a:defRPr>
            </a:lvl1pPr>
            <a:lvl2pPr marL="742950" indent="-285750">
              <a:defRPr kumimoji="1" sz="2400">
                <a:solidFill>
                  <a:schemeClr val="tx1"/>
                </a:solidFill>
                <a:latin typeface="Times New Roman" pitchFamily="18" charset="0"/>
                <a:ea typeface="宋体" pitchFamily="2" charset="-122"/>
              </a:defRPr>
            </a:lvl2pPr>
            <a:lvl3pPr marL="1143000" indent="-228600">
              <a:defRPr kumimoji="1" sz="2400">
                <a:solidFill>
                  <a:schemeClr val="tx1"/>
                </a:solidFill>
                <a:latin typeface="Times New Roman" pitchFamily="18" charset="0"/>
                <a:ea typeface="宋体" pitchFamily="2" charset="-122"/>
              </a:defRPr>
            </a:lvl3pPr>
            <a:lvl4pPr marL="1600200" indent="-228600">
              <a:defRPr kumimoji="1" sz="2400">
                <a:solidFill>
                  <a:schemeClr val="tx1"/>
                </a:solidFill>
                <a:latin typeface="Times New Roman" pitchFamily="18" charset="0"/>
                <a:ea typeface="宋体" pitchFamily="2" charset="-122"/>
              </a:defRPr>
            </a:lvl4pPr>
            <a:lvl5pPr marL="2057400" indent="-228600">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3600" b="1" dirty="0" smtClean="0">
                <a:cs typeface="Times New Roman" pitchFamily="18" charset="0"/>
              </a:rPr>
              <a:t>     名：傅雷</a:t>
            </a:r>
            <a:endParaRPr kumimoji="0" lang="en-US" altLang="zh-CN" sz="3600" b="1" dirty="0" smtClean="0">
              <a:cs typeface="Times New Roman" pitchFamily="18" charset="0"/>
            </a:endParaRPr>
          </a:p>
          <a:p>
            <a:r>
              <a:rPr kumimoji="0" lang="zh-CN" altLang="en-US" sz="3600" b="1" dirty="0" smtClean="0">
                <a:cs typeface="Times New Roman" pitchFamily="18" charset="0"/>
              </a:rPr>
              <a:t>     时：</a:t>
            </a:r>
            <a:r>
              <a:rPr kumimoji="0" lang="en-US" altLang="zh-CN" sz="3600" b="1" dirty="0" smtClean="0">
                <a:cs typeface="Times New Roman" pitchFamily="18" charset="0"/>
              </a:rPr>
              <a:t>1908</a:t>
            </a:r>
            <a:r>
              <a:rPr kumimoji="0" lang="zh-CN" altLang="en-US" sz="3600" b="1" dirty="0">
                <a:cs typeface="Times New Roman" pitchFamily="18" charset="0"/>
              </a:rPr>
              <a:t>－</a:t>
            </a:r>
            <a:r>
              <a:rPr kumimoji="0" lang="en-US" altLang="zh-CN" sz="3600" b="1" dirty="0" smtClean="0">
                <a:cs typeface="Times New Roman" pitchFamily="18" charset="0"/>
              </a:rPr>
              <a:t>1966</a:t>
            </a:r>
            <a:endParaRPr kumimoji="0" lang="en-US" altLang="zh-CN" sz="3600" b="1" dirty="0">
              <a:cs typeface="Times New Roman" pitchFamily="18" charset="0"/>
            </a:endParaRPr>
          </a:p>
          <a:p>
            <a:r>
              <a:rPr kumimoji="0" lang="zh-CN" altLang="en-US" sz="3600" b="1" dirty="0" smtClean="0">
                <a:cs typeface="Times New Roman" pitchFamily="18" charset="0"/>
              </a:rPr>
              <a:t>     地：上海南汇人</a:t>
            </a:r>
            <a:endParaRPr kumimoji="0" lang="en-US" altLang="zh-CN" sz="3600" b="1" dirty="0" smtClean="0">
              <a:cs typeface="Times New Roman" pitchFamily="18" charset="0"/>
            </a:endParaRPr>
          </a:p>
          <a:p>
            <a:r>
              <a:rPr kumimoji="0" lang="zh-CN" altLang="en-US" sz="3600" b="1" dirty="0" smtClean="0">
                <a:cs typeface="Times New Roman" pitchFamily="18" charset="0"/>
              </a:rPr>
              <a:t>     评：中国</a:t>
            </a:r>
            <a:r>
              <a:rPr kumimoji="0" lang="zh-CN" altLang="en-US" sz="3600" b="1" dirty="0">
                <a:cs typeface="Times New Roman" pitchFamily="18" charset="0"/>
              </a:rPr>
              <a:t>著名</a:t>
            </a:r>
            <a:r>
              <a:rPr kumimoji="0" lang="zh-CN" altLang="en-US" sz="3600" b="1" dirty="0" smtClean="0">
                <a:cs typeface="Times New Roman" pitchFamily="18" charset="0"/>
              </a:rPr>
              <a:t>翻译家、文艺评论家</a:t>
            </a:r>
            <a:endParaRPr kumimoji="0" lang="en-US" altLang="zh-CN" sz="3600" b="1" dirty="0" smtClean="0">
              <a:cs typeface="Times New Roman" pitchFamily="18" charset="0"/>
            </a:endParaRPr>
          </a:p>
          <a:p>
            <a:r>
              <a:rPr kumimoji="0" lang="zh-CN" altLang="en-US" sz="3600" b="1" dirty="0" smtClean="0">
                <a:cs typeface="Times New Roman" pitchFamily="18" charset="0"/>
              </a:rPr>
              <a:t>     作：译著</a:t>
            </a:r>
            <a:r>
              <a:rPr kumimoji="0" lang="en-US" altLang="zh-CN" sz="3600" b="1" dirty="0" smtClean="0">
                <a:cs typeface="Times New Roman" pitchFamily="18" charset="0"/>
              </a:rPr>
              <a:t>《</a:t>
            </a:r>
            <a:r>
              <a:rPr kumimoji="0" lang="zh-CN" altLang="en-US" sz="3600" b="1" dirty="0">
                <a:cs typeface="Times New Roman" pitchFamily="18" charset="0"/>
              </a:rPr>
              <a:t>约翰</a:t>
            </a:r>
            <a:r>
              <a:rPr kumimoji="0" lang="en-US" altLang="zh-CN" sz="3600" b="1" dirty="0">
                <a:cs typeface="Times New Roman" pitchFamily="18" charset="0"/>
              </a:rPr>
              <a:t>•</a:t>
            </a:r>
            <a:r>
              <a:rPr kumimoji="0" lang="zh-CN" altLang="en-US" sz="3600" b="1" dirty="0">
                <a:cs typeface="Times New Roman" pitchFamily="18" charset="0"/>
              </a:rPr>
              <a:t>克利斯朵夫</a:t>
            </a:r>
            <a:r>
              <a:rPr kumimoji="0" lang="en-US" altLang="zh-CN" sz="3600" b="1" dirty="0" smtClean="0">
                <a:cs typeface="Times New Roman" pitchFamily="18" charset="0"/>
              </a:rPr>
              <a:t>》《</a:t>
            </a:r>
            <a:r>
              <a:rPr kumimoji="0" lang="zh-CN" altLang="en-US" sz="3600" b="1" dirty="0">
                <a:cs typeface="Times New Roman" pitchFamily="18" charset="0"/>
              </a:rPr>
              <a:t>高老头</a:t>
            </a:r>
            <a:r>
              <a:rPr kumimoji="0" lang="en-US" altLang="zh-CN" sz="3600" b="1" dirty="0" smtClean="0">
                <a:cs typeface="Times New Roman" pitchFamily="18" charset="0"/>
              </a:rPr>
              <a:t>》《</a:t>
            </a:r>
            <a:r>
              <a:rPr kumimoji="0" lang="zh-CN" altLang="en-US" sz="3600" b="1" dirty="0">
                <a:cs typeface="Times New Roman" pitchFamily="18" charset="0"/>
              </a:rPr>
              <a:t>艺术哲学</a:t>
            </a:r>
            <a:r>
              <a:rPr kumimoji="0" lang="en-US" altLang="zh-CN" sz="3600" b="1" dirty="0">
                <a:cs typeface="Times New Roman" pitchFamily="18" charset="0"/>
              </a:rPr>
              <a:t>》</a:t>
            </a:r>
            <a:r>
              <a:rPr kumimoji="0" lang="zh-CN" altLang="en-US" sz="3600" b="1" dirty="0" smtClean="0">
                <a:cs typeface="Times New Roman" pitchFamily="18" charset="0"/>
              </a:rPr>
              <a:t>等；另</a:t>
            </a:r>
            <a:r>
              <a:rPr kumimoji="0" lang="zh-CN" altLang="en-US" sz="3600" b="1" dirty="0">
                <a:cs typeface="Times New Roman" pitchFamily="18" charset="0"/>
              </a:rPr>
              <a:t>著有</a:t>
            </a:r>
            <a:r>
              <a:rPr kumimoji="0" lang="en-US" altLang="zh-CN" sz="3600" b="1" dirty="0">
                <a:cs typeface="Times New Roman" pitchFamily="18" charset="0"/>
              </a:rPr>
              <a:t>《</a:t>
            </a:r>
            <a:r>
              <a:rPr kumimoji="0" lang="zh-CN" altLang="en-US" sz="3600" b="1" dirty="0">
                <a:cs typeface="Times New Roman" pitchFamily="18" charset="0"/>
              </a:rPr>
              <a:t>傅雷家书</a:t>
            </a:r>
            <a:r>
              <a:rPr kumimoji="0" lang="en-US" altLang="zh-CN" sz="3600" b="1" dirty="0" smtClean="0">
                <a:cs typeface="Times New Roman" pitchFamily="18" charset="0"/>
              </a:rPr>
              <a:t>》《</a:t>
            </a:r>
            <a:r>
              <a:rPr kumimoji="0" lang="zh-CN" altLang="en-US" sz="3600" b="1" dirty="0">
                <a:cs typeface="Times New Roman" pitchFamily="18" charset="0"/>
              </a:rPr>
              <a:t>世界美术名作二十讲</a:t>
            </a:r>
            <a:r>
              <a:rPr kumimoji="0" lang="en-US" altLang="zh-CN" sz="3600" b="1" dirty="0">
                <a:cs typeface="Times New Roman" pitchFamily="18" charset="0"/>
              </a:rPr>
              <a:t>》</a:t>
            </a:r>
            <a:r>
              <a:rPr kumimoji="0" lang="zh-CN" altLang="en-US" sz="3600" b="1" dirty="0">
                <a:cs typeface="Times New Roman" pitchFamily="18" charset="0"/>
              </a:rPr>
              <a:t>等</a:t>
            </a:r>
            <a:r>
              <a:rPr kumimoji="0" lang="zh-CN" altLang="en-US" sz="3600" b="1" dirty="0" smtClean="0">
                <a:cs typeface="Times New Roman" pitchFamily="18" charset="0"/>
              </a:rPr>
              <a:t>。</a:t>
            </a:r>
            <a:endParaRPr kumimoji="0" lang="zh-CN" altLang="en-US" sz="4800" b="1" dirty="0">
              <a:latin typeface="Arial" charset="0"/>
            </a:endParaRPr>
          </a:p>
        </p:txBody>
      </p:sp>
      <p:sp>
        <p:nvSpPr>
          <p:cNvPr id="2" name="TextBox 1"/>
          <p:cNvSpPr txBox="1"/>
          <p:nvPr/>
        </p:nvSpPr>
        <p:spPr>
          <a:xfrm>
            <a:off x="971600" y="330908"/>
            <a:ext cx="2448106" cy="769441"/>
          </a:xfrm>
          <a:prstGeom prst="rect">
            <a:avLst/>
          </a:prstGeom>
          <a:noFill/>
        </p:spPr>
        <p:txBody>
          <a:bodyPr wrap="none" rtlCol="0">
            <a:spAutoFit/>
          </a:bodyPr>
          <a:lstStyle/>
          <a:p>
            <a:r>
              <a:rPr lang="zh-CN" altLang="en-US" sz="4400" b="1" dirty="0" smtClean="0">
                <a:solidFill>
                  <a:srgbClr val="C00000"/>
                </a:solidFill>
              </a:rPr>
              <a:t>了解作者</a:t>
            </a:r>
            <a:endParaRPr lang="zh-CN" altLang="en-US" sz="4400" b="1" dirty="0">
              <a:solidFill>
                <a:srgbClr val="C00000"/>
              </a:solidFill>
            </a:endParaRPr>
          </a:p>
        </p:txBody>
      </p:sp>
      <p:pic>
        <p:nvPicPr>
          <p:cNvPr id="4" name="Picture 7" descr="1961年的傅雷"/>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80112" y="0"/>
            <a:ext cx="2952328" cy="356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421865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467544" y="980728"/>
            <a:ext cx="8064896" cy="32932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5000"/>
              </a:lnSpc>
              <a:spcBef>
                <a:spcPct val="50000"/>
              </a:spcBef>
              <a:buFont typeface="Wingdings" pitchFamily="2" charset="2"/>
              <a:buNone/>
            </a:pPr>
            <a:r>
              <a:rPr lang="zh-CN" altLang="en-US" sz="3200" b="1" dirty="0">
                <a:latin typeface="Arial" pitchFamily="34" charset="0"/>
              </a:rPr>
              <a:t>       </a:t>
            </a:r>
            <a:r>
              <a:rPr lang="zh-CN" altLang="en-US" sz="3200" b="1" dirty="0">
                <a:solidFill>
                  <a:srgbClr val="C00000"/>
                </a:solidFill>
                <a:latin typeface="Arial" pitchFamily="34" charset="0"/>
              </a:rPr>
              <a:t>“朋友”的意义，首先在于感情上、精神上的互相理解与慰藉</a:t>
            </a:r>
            <a:r>
              <a:rPr lang="zh-CN" altLang="en-US" sz="3200" b="1" dirty="0" smtClean="0">
                <a:solidFill>
                  <a:srgbClr val="C00000"/>
                </a:solidFill>
                <a:latin typeface="Arial" pitchFamily="34" charset="0"/>
              </a:rPr>
              <a:t>。</a:t>
            </a:r>
            <a:endParaRPr lang="en-US" altLang="zh-CN" sz="3200" b="1" dirty="0" smtClean="0">
              <a:solidFill>
                <a:srgbClr val="0000FF"/>
              </a:solidFill>
              <a:latin typeface="Arial" pitchFamily="34" charset="0"/>
            </a:endParaRPr>
          </a:p>
          <a:p>
            <a:pPr>
              <a:lnSpc>
                <a:spcPct val="125000"/>
              </a:lnSpc>
              <a:spcBef>
                <a:spcPct val="50000"/>
              </a:spcBef>
              <a:buFont typeface="Wingdings" pitchFamily="2" charset="2"/>
              <a:buNone/>
            </a:pPr>
            <a:r>
              <a:rPr lang="en-US" altLang="zh-CN" sz="3200" b="1" dirty="0" smtClean="0">
                <a:solidFill>
                  <a:srgbClr val="0000FF"/>
                </a:solidFill>
                <a:latin typeface="Arial" pitchFamily="34" charset="0"/>
              </a:rPr>
              <a:t>        </a:t>
            </a:r>
            <a:r>
              <a:rPr lang="zh-CN" altLang="en-US" sz="3200" b="1" dirty="0" smtClean="0">
                <a:solidFill>
                  <a:srgbClr val="C00000"/>
                </a:solidFill>
                <a:latin typeface="Arial" pitchFamily="34" charset="0"/>
              </a:rPr>
              <a:t>朋友</a:t>
            </a:r>
            <a:r>
              <a:rPr lang="zh-CN" altLang="en-US" sz="3200" b="1" dirty="0">
                <a:solidFill>
                  <a:srgbClr val="C00000"/>
                </a:solidFill>
                <a:latin typeface="Arial" pitchFamily="34" charset="0"/>
              </a:rPr>
              <a:t>的境界，还在于志同道合，互为知音</a:t>
            </a:r>
            <a:r>
              <a:rPr lang="zh-CN" altLang="en-US" sz="3200" b="1" dirty="0" smtClean="0">
                <a:solidFill>
                  <a:srgbClr val="C00000"/>
                </a:solidFill>
                <a:latin typeface="Arial" pitchFamily="34" charset="0"/>
              </a:rPr>
              <a:t>。</a:t>
            </a:r>
            <a:endParaRPr lang="zh-CN" altLang="en-US" sz="3200" b="1" dirty="0">
              <a:solidFill>
                <a:srgbClr val="0000FF"/>
              </a:solidFill>
              <a:latin typeface="Arial" pitchFamily="34" charset="0"/>
            </a:endParaRPr>
          </a:p>
          <a:p>
            <a:endParaRPr lang="en-US" altLang="zh-CN" sz="3200" dirty="0">
              <a:solidFill>
                <a:srgbClr val="0000FF"/>
              </a:solidFill>
            </a:endParaRPr>
          </a:p>
        </p:txBody>
      </p:sp>
    </p:spTree>
    <p:extLst>
      <p:ext uri="{BB962C8B-B14F-4D97-AF65-F5344CB8AC3E}">
        <p14:creationId xmlns:p14="http://schemas.microsoft.com/office/powerpoint/2010/main" xmlns="" val="69631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blinds(horizontal)">
                                      <p:cBhvr>
                                        <p:cTn id="7" dur="500"/>
                                        <p:tgtEl>
                                          <p:spTgt spid="28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4">
                                            <p:txEl>
                                              <p:pRg st="1" end="1"/>
                                            </p:txEl>
                                          </p:spTgt>
                                        </p:tgtEl>
                                        <p:attrNameLst>
                                          <p:attrName>style.visibility</p:attrName>
                                        </p:attrNameLst>
                                      </p:cBhvr>
                                      <p:to>
                                        <p:strVal val="visible"/>
                                      </p:to>
                                    </p:set>
                                    <p:animEffect transition="in" filter="blinds(horizontal)">
                                      <p:cBhvr>
                                        <p:cTn id="12" dur="500"/>
                                        <p:tgtEl>
                                          <p:spTgt spid="286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Group 2"/>
          <p:cNvGrpSpPr>
            <a:grpSpLocks/>
          </p:cNvGrpSpPr>
          <p:nvPr/>
        </p:nvGrpSpPr>
        <p:grpSpPr bwMode="auto">
          <a:xfrm>
            <a:off x="-4763" y="26988"/>
            <a:ext cx="1047751" cy="6858000"/>
            <a:chOff x="0" y="0"/>
            <a:chExt cx="660" cy="4320"/>
          </a:xfrm>
        </p:grpSpPr>
        <p:pic>
          <p:nvPicPr>
            <p:cNvPr id="8704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704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4"/>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7045"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33"/>
              <a:ext cx="660" cy="1116"/>
            </a:xfrm>
            <a:prstGeom prst="rect">
              <a:avLst/>
            </a:prstGeom>
            <a:noFill/>
            <a:extLst>
              <a:ext uri="{909E8E84-426E-40DD-AFC4-6F175D3DCCD1}">
                <a14:hiddenFill xmlns:a14="http://schemas.microsoft.com/office/drawing/2010/main" xmlns="">
                  <a:solidFill>
                    <a:srgbClr val="FFFFFF"/>
                  </a:solidFill>
                </a14:hiddenFill>
              </a:ext>
            </a:extLst>
          </p:spPr>
        </p:pic>
        <p:pic>
          <p:nvPicPr>
            <p:cNvPr id="87046"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204"/>
              <a:ext cx="660" cy="111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87047" name="Text Box 7"/>
          <p:cNvSpPr txBox="1">
            <a:spLocks noChangeArrowheads="1"/>
          </p:cNvSpPr>
          <p:nvPr/>
        </p:nvSpPr>
        <p:spPr bwMode="auto">
          <a:xfrm>
            <a:off x="1116013" y="333375"/>
            <a:ext cx="547211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4400" b="1">
                <a:solidFill>
                  <a:srgbClr val="FF3300"/>
                </a:solidFill>
                <a:latin typeface="Arial" charset="0"/>
                <a:ea typeface="黑体" pitchFamily="2" charset="-122"/>
              </a:rPr>
              <a:t>体验反思</a:t>
            </a:r>
          </a:p>
        </p:txBody>
      </p:sp>
      <p:sp>
        <p:nvSpPr>
          <p:cNvPr id="87048" name="Text Box 8"/>
          <p:cNvSpPr txBox="1">
            <a:spLocks noChangeArrowheads="1"/>
          </p:cNvSpPr>
          <p:nvPr/>
        </p:nvSpPr>
        <p:spPr bwMode="auto">
          <a:xfrm>
            <a:off x="5219700" y="324757"/>
            <a:ext cx="3744912"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4000" b="1" dirty="0">
                <a:solidFill>
                  <a:srgbClr val="0000FF"/>
                </a:solidFill>
                <a:ea typeface="华文新魏" pitchFamily="2" charset="-122"/>
              </a:rPr>
              <a:t>父子，</a:t>
            </a:r>
          </a:p>
          <a:p>
            <a:r>
              <a:rPr lang="zh-CN" altLang="en-US" sz="4000" b="1" dirty="0">
                <a:solidFill>
                  <a:srgbClr val="0000FF"/>
                </a:solidFill>
                <a:ea typeface="华文新魏" pitchFamily="2" charset="-122"/>
              </a:rPr>
              <a:t>情同朋友，</a:t>
            </a:r>
          </a:p>
          <a:p>
            <a:r>
              <a:rPr lang="zh-CN" altLang="en-US" sz="4000" b="1" dirty="0">
                <a:solidFill>
                  <a:srgbClr val="0000FF"/>
                </a:solidFill>
                <a:ea typeface="华文新魏" pitchFamily="2" charset="-122"/>
              </a:rPr>
              <a:t>悦如知己。</a:t>
            </a:r>
            <a:endParaRPr kumimoji="0" lang="zh-CN" altLang="en-US" sz="2800" dirty="0">
              <a:solidFill>
                <a:srgbClr val="0000FF"/>
              </a:solidFill>
              <a:latin typeface="Arial" charset="0"/>
            </a:endParaRPr>
          </a:p>
        </p:txBody>
      </p:sp>
      <p:pic>
        <p:nvPicPr>
          <p:cNvPr id="87049" name="Picture 9" descr="0520A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6375" y="1652587"/>
            <a:ext cx="3600450" cy="4537075"/>
          </a:xfrm>
          <a:prstGeom prst="rect">
            <a:avLst/>
          </a:prstGeom>
          <a:noFill/>
          <a:extLst>
            <a:ext uri="{909E8E84-426E-40DD-AFC4-6F175D3DCCD1}">
              <a14:hiddenFill xmlns:a14="http://schemas.microsoft.com/office/drawing/2010/main" xmlns="">
                <a:solidFill>
                  <a:srgbClr val="FFFFFF"/>
                </a:solidFill>
              </a14:hiddenFill>
            </a:ext>
          </a:extLst>
        </p:spPr>
      </p:pic>
      <p:sp>
        <p:nvSpPr>
          <p:cNvPr id="87050" name="Text Box 10"/>
          <p:cNvSpPr txBox="1">
            <a:spLocks noChangeArrowheads="1"/>
          </p:cNvSpPr>
          <p:nvPr/>
        </p:nvSpPr>
        <p:spPr bwMode="auto">
          <a:xfrm>
            <a:off x="4787900" y="2420938"/>
            <a:ext cx="3455988"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kumimoji="0" lang="zh-CN" altLang="en-US" sz="2800">
              <a:latin typeface="Arial" charset="0"/>
            </a:endParaRPr>
          </a:p>
        </p:txBody>
      </p:sp>
      <p:sp>
        <p:nvSpPr>
          <p:cNvPr id="87051" name="Rectangle 11"/>
          <p:cNvSpPr>
            <a:spLocks noChangeArrowheads="1"/>
          </p:cNvSpPr>
          <p:nvPr/>
        </p:nvSpPr>
        <p:spPr bwMode="auto">
          <a:xfrm>
            <a:off x="5219700" y="2643534"/>
            <a:ext cx="3240732" cy="35394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kumimoji="0" lang="zh-CN" altLang="en-US" sz="3200" b="1" dirty="0" smtClean="0">
                <a:solidFill>
                  <a:srgbClr val="FF0000"/>
                </a:solidFill>
                <a:latin typeface="宋体" pitchFamily="2" charset="-122"/>
              </a:rPr>
              <a:t>    请</a:t>
            </a:r>
            <a:r>
              <a:rPr kumimoji="0" lang="zh-CN" altLang="en-US" sz="3200" b="1" dirty="0">
                <a:solidFill>
                  <a:srgbClr val="FF0000"/>
                </a:solidFill>
                <a:latin typeface="宋体" pitchFamily="2" charset="-122"/>
              </a:rPr>
              <a:t>你站在傅聪的角度上，收到父亲的来信后，内心特别感动幸福，给父亲傅雷回一个</a:t>
            </a:r>
            <a:r>
              <a:rPr kumimoji="0" lang="en-US" altLang="zh-CN" sz="3200" b="1" dirty="0">
                <a:solidFill>
                  <a:srgbClr val="FF0000"/>
                </a:solidFill>
                <a:latin typeface="宋体" pitchFamily="2" charset="-122"/>
              </a:rPr>
              <a:t>100</a:t>
            </a:r>
            <a:r>
              <a:rPr kumimoji="0" lang="zh-CN" altLang="en-US" sz="3200" b="1" dirty="0">
                <a:solidFill>
                  <a:srgbClr val="FF0000"/>
                </a:solidFill>
                <a:latin typeface="宋体" pitchFamily="2" charset="-122"/>
              </a:rPr>
              <a:t>字左右的信。</a:t>
            </a:r>
            <a:r>
              <a:rPr kumimoji="0" lang="zh-CN" altLang="en-US" sz="3200" dirty="0">
                <a:solidFill>
                  <a:srgbClr val="0000FF"/>
                </a:solidFill>
                <a:latin typeface="宋体" pitchFamily="2" charset="-122"/>
              </a:rPr>
              <a:t> </a:t>
            </a:r>
          </a:p>
        </p:txBody>
      </p:sp>
    </p:spTree>
    <p:extLst>
      <p:ext uri="{BB962C8B-B14F-4D97-AF65-F5344CB8AC3E}">
        <p14:creationId xmlns:p14="http://schemas.microsoft.com/office/powerpoint/2010/main" xmlns="" val="15082702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7048"/>
                                        </p:tgtEl>
                                        <p:attrNameLst>
                                          <p:attrName>style.visibility</p:attrName>
                                        </p:attrNameLst>
                                      </p:cBhvr>
                                      <p:to>
                                        <p:strVal val="visible"/>
                                      </p:to>
                                    </p:set>
                                    <p:animEffect transition="in" filter="box(in)">
                                      <p:cBhvr>
                                        <p:cTn id="7" dur="500"/>
                                        <p:tgtEl>
                                          <p:spTgt spid="870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7051"/>
                                        </p:tgtEl>
                                        <p:attrNameLst>
                                          <p:attrName>style.visibility</p:attrName>
                                        </p:attrNameLst>
                                      </p:cBhvr>
                                      <p:to>
                                        <p:strVal val="visible"/>
                                      </p:to>
                                    </p:set>
                                    <p:anim calcmode="lin" valueType="num">
                                      <p:cBhvr additive="base">
                                        <p:cTn id="12" dur="500" fill="hold"/>
                                        <p:tgtEl>
                                          <p:spTgt spid="87051"/>
                                        </p:tgtEl>
                                        <p:attrNameLst>
                                          <p:attrName>ppt_x</p:attrName>
                                        </p:attrNameLst>
                                      </p:cBhvr>
                                      <p:tavLst>
                                        <p:tav tm="0">
                                          <p:val>
                                            <p:strVal val="#ppt_x"/>
                                          </p:val>
                                        </p:tav>
                                        <p:tav tm="100000">
                                          <p:val>
                                            <p:strVal val="#ppt_x"/>
                                          </p:val>
                                        </p:tav>
                                      </p:tavLst>
                                    </p:anim>
                                    <p:anim calcmode="lin" valueType="num">
                                      <p:cBhvr additive="base">
                                        <p:cTn id="13" dur="500" fill="hold"/>
                                        <p:tgtEl>
                                          <p:spTgt spid="87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P spid="870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5453454_110807156267_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4213" y="-315913"/>
            <a:ext cx="10152063" cy="7272338"/>
          </a:xfrm>
          <a:prstGeom prst="rect">
            <a:avLst/>
          </a:prstGeom>
          <a:noFill/>
          <a:extLst>
            <a:ext uri="{909E8E84-426E-40DD-AFC4-6F175D3DCCD1}">
              <a14:hiddenFill xmlns:a14="http://schemas.microsoft.com/office/drawing/2010/main" xmlns="">
                <a:solidFill>
                  <a:srgbClr val="FFFFFF"/>
                </a:solidFill>
              </a14:hiddenFill>
            </a:ext>
          </a:extLst>
        </p:spPr>
      </p:pic>
      <p:pic>
        <p:nvPicPr>
          <p:cNvPr id="90116" name="一封家书.mp3">
            <a:hlinkClick r:id="" action="ppaction://media"/>
          </p:cNvPr>
          <p:cNvPicPr>
            <a:picLocks noRot="1" noChangeAspect="1" noChangeArrowheads="1"/>
          </p:cNvPicPr>
          <p:nvPr>
            <a:audi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51750" y="5932488"/>
            <a:ext cx="304800" cy="304800"/>
          </a:xfrm>
          <a:prstGeom prst="rect">
            <a:avLst/>
          </a:prstGeom>
          <a:noFill/>
          <a:extLst>
            <a:ext uri="{909E8E84-426E-40DD-AFC4-6F175D3DCCD1}">
              <a14:hiddenFill xmlns:a14="http://schemas.microsoft.com/office/drawing/2010/main" xmlns="">
                <a:solidFill>
                  <a:srgbClr val="FFFFFF"/>
                </a:solidFill>
              </a14:hiddenFill>
            </a:ext>
          </a:extLst>
        </p:spPr>
      </p:pic>
      <p:sp>
        <p:nvSpPr>
          <p:cNvPr id="90118" name="Rectangle 6"/>
          <p:cNvSpPr>
            <a:spLocks noGrp="1" noChangeArrowheads="1"/>
          </p:cNvSpPr>
          <p:nvPr>
            <p:ph type="body" idx="1"/>
          </p:nvPr>
        </p:nvSpPr>
        <p:spPr>
          <a:xfrm>
            <a:off x="1547813" y="260350"/>
            <a:ext cx="6408737" cy="5905500"/>
          </a:xfrm>
          <a:noFill/>
          <a:ln/>
        </p:spPr>
        <p:txBody>
          <a:bodyPr/>
          <a:lstStyle/>
          <a:p>
            <a:pPr marL="0" indent="0">
              <a:lnSpc>
                <a:spcPct val="80000"/>
              </a:lnSpc>
              <a:buNone/>
            </a:pPr>
            <a:r>
              <a:rPr lang="zh-CN" altLang="en-US" sz="2800" b="1" dirty="0">
                <a:latin typeface="楷体_GB2312" pitchFamily="49" charset="-122"/>
                <a:ea typeface="楷体_GB2312" pitchFamily="49" charset="-122"/>
              </a:rPr>
              <a:t>亲爱的爸爸：</a:t>
            </a:r>
          </a:p>
          <a:p>
            <a:pPr marL="0" indent="0">
              <a:lnSpc>
                <a:spcPct val="80000"/>
              </a:lnSpc>
              <a:buNone/>
            </a:pPr>
            <a:r>
              <a:rPr lang="zh-CN" altLang="en-US" sz="2800" b="1" dirty="0">
                <a:latin typeface="楷体_GB2312" pitchFamily="49" charset="-122"/>
                <a:ea typeface="楷体_GB2312" pitchFamily="49" charset="-122"/>
              </a:rPr>
              <a:t>    您好，妈妈和弟弟都好吧。</a:t>
            </a:r>
          </a:p>
          <a:p>
            <a:pPr marL="0" indent="0">
              <a:lnSpc>
                <a:spcPct val="80000"/>
              </a:lnSpc>
              <a:buNone/>
            </a:pPr>
            <a:r>
              <a:rPr lang="zh-CN" altLang="en-US" sz="2800" b="1" dirty="0">
                <a:latin typeface="楷体_GB2312" pitchFamily="49" charset="-122"/>
                <a:ea typeface="楷体_GB2312" pitchFamily="49" charset="-122"/>
              </a:rPr>
              <a:t>    来信已收到，谢谢你的安慰和鼓励，您的话语像优美的琴声，抚去了我心头的苦闷，放心吧，爸爸，我很坚强，我一定会为您争光，为祖国争光的！                    </a:t>
            </a:r>
          </a:p>
          <a:p>
            <a:pPr marL="0" indent="0">
              <a:lnSpc>
                <a:spcPct val="80000"/>
              </a:lnSpc>
              <a:buNone/>
            </a:pPr>
            <a:r>
              <a:rPr lang="zh-CN" altLang="en-US" sz="2800" b="1" dirty="0">
                <a:latin typeface="楷体_GB2312" pitchFamily="49" charset="-122"/>
                <a:ea typeface="楷体_GB2312" pitchFamily="49" charset="-122"/>
              </a:rPr>
              <a:t>    此致                                           </a:t>
            </a:r>
          </a:p>
          <a:p>
            <a:pPr marL="0" indent="0">
              <a:lnSpc>
                <a:spcPct val="80000"/>
              </a:lnSpc>
              <a:buNone/>
            </a:pPr>
            <a:r>
              <a:rPr lang="zh-CN" altLang="en-US" sz="2800" b="1" dirty="0">
                <a:latin typeface="楷体_GB2312" pitchFamily="49" charset="-122"/>
                <a:ea typeface="楷体_GB2312" pitchFamily="49" charset="-122"/>
              </a:rPr>
              <a:t>敬礼！</a:t>
            </a:r>
          </a:p>
          <a:p>
            <a:pPr marL="0" indent="0">
              <a:lnSpc>
                <a:spcPct val="80000"/>
              </a:lnSpc>
              <a:buNone/>
            </a:pPr>
            <a:endParaRPr lang="zh-CN" altLang="en-US" sz="2800" b="1" dirty="0">
              <a:latin typeface="楷体_GB2312" pitchFamily="49" charset="-122"/>
              <a:ea typeface="楷体_GB2312" pitchFamily="49" charset="-122"/>
            </a:endParaRPr>
          </a:p>
          <a:p>
            <a:pPr marL="0" indent="0" algn="r">
              <a:lnSpc>
                <a:spcPct val="80000"/>
              </a:lnSpc>
              <a:buNone/>
            </a:pPr>
            <a:r>
              <a:rPr lang="zh-CN" altLang="en-US" sz="2800" b="1" dirty="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儿子：傅聪</a:t>
            </a:r>
            <a:endParaRPr lang="zh-CN" altLang="en-US" sz="2800" b="1" dirty="0">
              <a:latin typeface="楷体_GB2312" pitchFamily="49" charset="-122"/>
              <a:ea typeface="楷体_GB2312" pitchFamily="49" charset="-122"/>
            </a:endParaRPr>
          </a:p>
          <a:p>
            <a:pPr marL="0" indent="0" algn="r">
              <a:lnSpc>
                <a:spcPct val="80000"/>
              </a:lnSpc>
              <a:buNone/>
            </a:pPr>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1954</a:t>
            </a:r>
            <a:r>
              <a:rPr lang="zh-CN" altLang="en-US" sz="2800" b="1" dirty="0">
                <a:latin typeface="楷体_GB2312" pitchFamily="49" charset="-122"/>
                <a:ea typeface="楷体_GB2312" pitchFamily="49" charset="-122"/>
              </a:rPr>
              <a:t>年</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月</a:t>
            </a:r>
            <a:r>
              <a:rPr lang="en-US" altLang="zh-CN" sz="2800" b="1" dirty="0">
                <a:latin typeface="楷体_GB2312" pitchFamily="49" charset="-122"/>
                <a:ea typeface="楷体_GB2312" pitchFamily="49" charset="-122"/>
              </a:rPr>
              <a:t>10</a:t>
            </a:r>
            <a:r>
              <a:rPr lang="zh-CN" altLang="en-US" sz="2800" b="1" dirty="0">
                <a:latin typeface="楷体_GB2312" pitchFamily="49" charset="-122"/>
                <a:ea typeface="楷体_GB2312" pitchFamily="49" charset="-122"/>
              </a:rPr>
              <a:t>日</a:t>
            </a:r>
          </a:p>
        </p:txBody>
      </p:sp>
      <p:sp>
        <p:nvSpPr>
          <p:cNvPr id="90119" name="Text Box 7"/>
          <p:cNvSpPr txBox="1">
            <a:spLocks noChangeArrowheads="1"/>
          </p:cNvSpPr>
          <p:nvPr/>
        </p:nvSpPr>
        <p:spPr bwMode="auto">
          <a:xfrm>
            <a:off x="3851275" y="188913"/>
            <a:ext cx="3743325"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3200" b="1">
                <a:solidFill>
                  <a:srgbClr val="FF3300"/>
                </a:solidFill>
                <a:latin typeface="黑体" pitchFamily="2" charset="-122"/>
                <a:ea typeface="黑体" pitchFamily="2" charset="-122"/>
              </a:rPr>
              <a:t>称呼</a:t>
            </a:r>
          </a:p>
        </p:txBody>
      </p:sp>
      <p:sp>
        <p:nvSpPr>
          <p:cNvPr id="90120" name="Text Box 8"/>
          <p:cNvSpPr txBox="1">
            <a:spLocks noChangeArrowheads="1"/>
          </p:cNvSpPr>
          <p:nvPr/>
        </p:nvSpPr>
        <p:spPr bwMode="auto">
          <a:xfrm>
            <a:off x="6588125" y="620713"/>
            <a:ext cx="2016125"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3200" b="1">
                <a:solidFill>
                  <a:srgbClr val="FF3300"/>
                </a:solidFill>
                <a:latin typeface="Arial" charset="0"/>
                <a:ea typeface="黑体" pitchFamily="2" charset="-122"/>
              </a:rPr>
              <a:t>问候语</a:t>
            </a:r>
          </a:p>
        </p:txBody>
      </p:sp>
      <p:sp>
        <p:nvSpPr>
          <p:cNvPr id="90121" name="Text Box 9"/>
          <p:cNvSpPr txBox="1">
            <a:spLocks noChangeArrowheads="1"/>
          </p:cNvSpPr>
          <p:nvPr/>
        </p:nvSpPr>
        <p:spPr bwMode="auto">
          <a:xfrm>
            <a:off x="7885113" y="1412875"/>
            <a:ext cx="8636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3200" b="1">
                <a:solidFill>
                  <a:srgbClr val="FF3300"/>
                </a:solidFill>
                <a:latin typeface="Arial" charset="0"/>
                <a:ea typeface="黑体" pitchFamily="2" charset="-122"/>
              </a:rPr>
              <a:t>正文</a:t>
            </a:r>
          </a:p>
        </p:txBody>
      </p:sp>
      <p:sp>
        <p:nvSpPr>
          <p:cNvPr id="90122" name="Text Box 10"/>
          <p:cNvSpPr txBox="1">
            <a:spLocks noChangeArrowheads="1"/>
          </p:cNvSpPr>
          <p:nvPr/>
        </p:nvSpPr>
        <p:spPr bwMode="auto">
          <a:xfrm>
            <a:off x="3708400" y="3213100"/>
            <a:ext cx="230346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0" lang="zh-CN" altLang="en-US" sz="3200" b="1">
                <a:solidFill>
                  <a:srgbClr val="FF3300"/>
                </a:solidFill>
                <a:latin typeface="Arial" charset="0"/>
                <a:ea typeface="黑体" pitchFamily="2" charset="-122"/>
              </a:rPr>
              <a:t>祝福语</a:t>
            </a:r>
          </a:p>
        </p:txBody>
      </p:sp>
      <p:sp>
        <p:nvSpPr>
          <p:cNvPr id="90125" name="Text Box 13"/>
          <p:cNvSpPr txBox="1">
            <a:spLocks noChangeArrowheads="1"/>
          </p:cNvSpPr>
          <p:nvPr/>
        </p:nvSpPr>
        <p:spPr bwMode="auto">
          <a:xfrm>
            <a:off x="7451725" y="4365625"/>
            <a:ext cx="1158875" cy="1871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0" lang="zh-CN" altLang="en-US" sz="2800" b="1">
                <a:solidFill>
                  <a:srgbClr val="FF3300"/>
                </a:solidFill>
              </a:rPr>
              <a:t>署名和日期</a:t>
            </a:r>
          </a:p>
          <a:p>
            <a:pPr>
              <a:spcBef>
                <a:spcPct val="50000"/>
              </a:spcBef>
            </a:pPr>
            <a:endParaRPr lang="zh-CN" altLang="en-US"/>
          </a:p>
        </p:txBody>
      </p:sp>
    </p:spTree>
    <p:extLst>
      <p:ext uri="{BB962C8B-B14F-4D97-AF65-F5344CB8AC3E}">
        <p14:creationId xmlns:p14="http://schemas.microsoft.com/office/powerpoint/2010/main" xmlns="" val="237057625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15)">
                                      <p:cBhvr>
                                        <p:cTn id="6" dur="189356" fill="hold"/>
                                        <p:tgtEl>
                                          <p:spTgt spid="90116"/>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0118">
                                            <p:txEl>
                                              <p:pRg st="0" end="0"/>
                                            </p:txEl>
                                          </p:spTgt>
                                        </p:tgtEl>
                                        <p:attrNameLst>
                                          <p:attrName>style.visibility</p:attrName>
                                        </p:attrNameLst>
                                      </p:cBhvr>
                                      <p:to>
                                        <p:strVal val="visible"/>
                                      </p:to>
                                    </p:set>
                                    <p:anim calcmode="lin" valueType="num">
                                      <p:cBhvr additive="base">
                                        <p:cTn id="11" dur="500" fill="hold"/>
                                        <p:tgtEl>
                                          <p:spTgt spid="9011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01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0118">
                                            <p:txEl>
                                              <p:pRg st="1" end="1"/>
                                            </p:txEl>
                                          </p:spTgt>
                                        </p:tgtEl>
                                        <p:attrNameLst>
                                          <p:attrName>style.visibility</p:attrName>
                                        </p:attrNameLst>
                                      </p:cBhvr>
                                      <p:to>
                                        <p:strVal val="visible"/>
                                      </p:to>
                                    </p:set>
                                    <p:anim calcmode="lin" valueType="num">
                                      <p:cBhvr additive="base">
                                        <p:cTn id="17" dur="500" fill="hold"/>
                                        <p:tgtEl>
                                          <p:spTgt spid="9011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01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0118">
                                            <p:txEl>
                                              <p:pRg st="2" end="2"/>
                                            </p:txEl>
                                          </p:spTgt>
                                        </p:tgtEl>
                                        <p:attrNameLst>
                                          <p:attrName>style.visibility</p:attrName>
                                        </p:attrNameLst>
                                      </p:cBhvr>
                                      <p:to>
                                        <p:strVal val="visible"/>
                                      </p:to>
                                    </p:set>
                                    <p:anim calcmode="lin" valueType="num">
                                      <p:cBhvr additive="base">
                                        <p:cTn id="23" dur="500" fill="hold"/>
                                        <p:tgtEl>
                                          <p:spTgt spid="90118">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01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0118">
                                            <p:txEl>
                                              <p:pRg st="3" end="3"/>
                                            </p:txEl>
                                          </p:spTgt>
                                        </p:tgtEl>
                                        <p:attrNameLst>
                                          <p:attrName>style.visibility</p:attrName>
                                        </p:attrNameLst>
                                      </p:cBhvr>
                                      <p:to>
                                        <p:strVal val="visible"/>
                                      </p:to>
                                    </p:set>
                                    <p:anim calcmode="lin" valueType="num">
                                      <p:cBhvr additive="base">
                                        <p:cTn id="29" dur="500" fill="hold"/>
                                        <p:tgtEl>
                                          <p:spTgt spid="90118">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01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0118">
                                            <p:txEl>
                                              <p:pRg st="4" end="4"/>
                                            </p:txEl>
                                          </p:spTgt>
                                        </p:tgtEl>
                                        <p:attrNameLst>
                                          <p:attrName>style.visibility</p:attrName>
                                        </p:attrNameLst>
                                      </p:cBhvr>
                                      <p:to>
                                        <p:strVal val="visible"/>
                                      </p:to>
                                    </p:set>
                                    <p:anim calcmode="lin" valueType="num">
                                      <p:cBhvr additive="base">
                                        <p:cTn id="35" dur="500" fill="hold"/>
                                        <p:tgtEl>
                                          <p:spTgt spid="90118">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01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0118">
                                            <p:txEl>
                                              <p:pRg st="6" end="6"/>
                                            </p:txEl>
                                          </p:spTgt>
                                        </p:tgtEl>
                                        <p:attrNameLst>
                                          <p:attrName>style.visibility</p:attrName>
                                        </p:attrNameLst>
                                      </p:cBhvr>
                                      <p:to>
                                        <p:strVal val="visible"/>
                                      </p:to>
                                    </p:set>
                                    <p:anim calcmode="lin" valueType="num">
                                      <p:cBhvr additive="base">
                                        <p:cTn id="41" dur="500" fill="hold"/>
                                        <p:tgtEl>
                                          <p:spTgt spid="90118">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011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0118">
                                            <p:txEl>
                                              <p:pRg st="7" end="7"/>
                                            </p:txEl>
                                          </p:spTgt>
                                        </p:tgtEl>
                                        <p:attrNameLst>
                                          <p:attrName>style.visibility</p:attrName>
                                        </p:attrNameLst>
                                      </p:cBhvr>
                                      <p:to>
                                        <p:strVal val="visible"/>
                                      </p:to>
                                    </p:set>
                                    <p:anim calcmode="lin" valueType="num">
                                      <p:cBhvr additive="base">
                                        <p:cTn id="47" dur="500" fill="hold"/>
                                        <p:tgtEl>
                                          <p:spTgt spid="90118">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9011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0119"/>
                                        </p:tgtEl>
                                        <p:attrNameLst>
                                          <p:attrName>style.visibility</p:attrName>
                                        </p:attrNameLst>
                                      </p:cBhvr>
                                      <p:to>
                                        <p:strVal val="visible"/>
                                      </p:to>
                                    </p:set>
                                    <p:anim calcmode="lin" valueType="num">
                                      <p:cBhvr additive="base">
                                        <p:cTn id="53" dur="500" fill="hold"/>
                                        <p:tgtEl>
                                          <p:spTgt spid="90119"/>
                                        </p:tgtEl>
                                        <p:attrNameLst>
                                          <p:attrName>ppt_x</p:attrName>
                                        </p:attrNameLst>
                                      </p:cBhvr>
                                      <p:tavLst>
                                        <p:tav tm="0">
                                          <p:val>
                                            <p:strVal val="#ppt_x"/>
                                          </p:val>
                                        </p:tav>
                                        <p:tav tm="100000">
                                          <p:val>
                                            <p:strVal val="#ppt_x"/>
                                          </p:val>
                                        </p:tav>
                                      </p:tavLst>
                                    </p:anim>
                                    <p:anim calcmode="lin" valueType="num">
                                      <p:cBhvr additive="base">
                                        <p:cTn id="54"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0120"/>
                                        </p:tgtEl>
                                        <p:attrNameLst>
                                          <p:attrName>style.visibility</p:attrName>
                                        </p:attrNameLst>
                                      </p:cBhvr>
                                      <p:to>
                                        <p:strVal val="visible"/>
                                      </p:to>
                                    </p:set>
                                    <p:anim calcmode="lin" valueType="num">
                                      <p:cBhvr additive="base">
                                        <p:cTn id="59" dur="500" fill="hold"/>
                                        <p:tgtEl>
                                          <p:spTgt spid="90120"/>
                                        </p:tgtEl>
                                        <p:attrNameLst>
                                          <p:attrName>ppt_x</p:attrName>
                                        </p:attrNameLst>
                                      </p:cBhvr>
                                      <p:tavLst>
                                        <p:tav tm="0">
                                          <p:val>
                                            <p:strVal val="#ppt_x"/>
                                          </p:val>
                                        </p:tav>
                                        <p:tav tm="100000">
                                          <p:val>
                                            <p:strVal val="#ppt_x"/>
                                          </p:val>
                                        </p:tav>
                                      </p:tavLst>
                                    </p:anim>
                                    <p:anim calcmode="lin" valueType="num">
                                      <p:cBhvr additive="base">
                                        <p:cTn id="60" dur="500" fill="hold"/>
                                        <p:tgtEl>
                                          <p:spTgt spid="90120"/>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0121"/>
                                        </p:tgtEl>
                                        <p:attrNameLst>
                                          <p:attrName>style.visibility</p:attrName>
                                        </p:attrNameLst>
                                      </p:cBhvr>
                                      <p:to>
                                        <p:strVal val="visible"/>
                                      </p:to>
                                    </p:set>
                                    <p:anim calcmode="lin" valueType="num">
                                      <p:cBhvr additive="base">
                                        <p:cTn id="65" dur="500" fill="hold"/>
                                        <p:tgtEl>
                                          <p:spTgt spid="90121"/>
                                        </p:tgtEl>
                                        <p:attrNameLst>
                                          <p:attrName>ppt_x</p:attrName>
                                        </p:attrNameLst>
                                      </p:cBhvr>
                                      <p:tavLst>
                                        <p:tav tm="0">
                                          <p:val>
                                            <p:strVal val="#ppt_x"/>
                                          </p:val>
                                        </p:tav>
                                        <p:tav tm="100000">
                                          <p:val>
                                            <p:strVal val="#ppt_x"/>
                                          </p:val>
                                        </p:tav>
                                      </p:tavLst>
                                    </p:anim>
                                    <p:anim calcmode="lin" valueType="num">
                                      <p:cBhvr additive="base">
                                        <p:cTn id="66" dur="500" fill="hold"/>
                                        <p:tgtEl>
                                          <p:spTgt spid="90121"/>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nodeType="clickEffect">
                                  <p:stCondLst>
                                    <p:cond delay="0"/>
                                  </p:stCondLst>
                                  <p:childTnLst>
                                    <p:set>
                                      <p:cBhvr>
                                        <p:cTn id="70" dur="1" fill="hold">
                                          <p:stCondLst>
                                            <p:cond delay="0"/>
                                          </p:stCondLst>
                                        </p:cTn>
                                        <p:tgtEl>
                                          <p:spTgt spid="90122">
                                            <p:txEl>
                                              <p:pRg st="0" end="0"/>
                                            </p:txEl>
                                          </p:spTgt>
                                        </p:tgtEl>
                                        <p:attrNameLst>
                                          <p:attrName>style.visibility</p:attrName>
                                        </p:attrNameLst>
                                      </p:cBhvr>
                                      <p:to>
                                        <p:strVal val="visible"/>
                                      </p:to>
                                    </p:set>
                                    <p:anim calcmode="lin" valueType="num">
                                      <p:cBhvr additive="base">
                                        <p:cTn id="71" dur="500" fill="hold"/>
                                        <p:tgtEl>
                                          <p:spTgt spid="90122">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90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90125"/>
                                        </p:tgtEl>
                                        <p:attrNameLst>
                                          <p:attrName>style.visibility</p:attrName>
                                        </p:attrNameLst>
                                      </p:cBhvr>
                                      <p:to>
                                        <p:strVal val="visible"/>
                                      </p:to>
                                    </p:set>
                                    <p:animEffect transition="in" filter="box(in)">
                                      <p:cBhvr>
                                        <p:cTn id="77" dur="500"/>
                                        <p:tgtEl>
                                          <p:spTgt spid="901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77000">
                <p:cTn id="78" fill="hold" display="0">
                  <p:stCondLst>
                    <p:cond delay="indefinite"/>
                  </p:stCondLst>
                  <p:endCondLst>
                    <p:cond evt="onNext" delay="0">
                      <p:tgtEl>
                        <p:sldTgt/>
                      </p:tgtEl>
                    </p:cond>
                    <p:cond evt="onPrev" delay="0">
                      <p:tgtEl>
                        <p:sldTgt/>
                      </p:tgtEl>
                    </p:cond>
                    <p:cond evt="onStopAudio" delay="0">
                      <p:tgtEl>
                        <p:sldTgt/>
                      </p:tgtEl>
                    </p:cond>
                  </p:endCondLst>
                </p:cTn>
                <p:tgtEl>
                  <p:spTgt spid="90116"/>
                </p:tgtEl>
              </p:cMediaNode>
            </p:audio>
          </p:childTnLst>
        </p:cTn>
      </p:par>
    </p:tnLst>
    <p:bldLst>
      <p:bldP spid="90118" grpId="0" build="p"/>
      <p:bldP spid="90119" grpId="0"/>
      <p:bldP spid="90120" grpId="0"/>
      <p:bldP spid="90121" grpId="0"/>
      <p:bldP spid="901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539552" y="548680"/>
            <a:ext cx="7887667" cy="6481774"/>
          </a:xfrm>
          <a:prstGeom prst="rect">
            <a:avLst/>
          </a:prstGeom>
          <a:noFill/>
          <a:ln w="9525">
            <a:noFill/>
            <a:miter lim="800000"/>
            <a:headEnd/>
            <a:tailEnd/>
          </a:ln>
        </p:spPr>
        <p:txBody>
          <a:bodyPr wrap="square">
            <a:spAutoFit/>
          </a:bodyPr>
          <a:lstStyle/>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亲爱的爸爸妈妈 ：</a:t>
            </a:r>
          </a:p>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       你们好吗 ？ 现在工作很忙吧 ？ 身体好吗？ 我现在广州挺好的， 爸爸妈妈不要太牵挂，虽然我很少写信，其实我很想家。</a:t>
            </a:r>
            <a:br>
              <a:rPr lang="zh-CN" altLang="en-US" sz="2400" b="1" dirty="0">
                <a:latin typeface="华文中宋" pitchFamily="2" charset="-122"/>
                <a:ea typeface="华文中宋" pitchFamily="2" charset="-122"/>
              </a:rPr>
            </a:br>
            <a:r>
              <a:rPr lang="zh-CN" altLang="en-US" sz="2400" b="1" dirty="0">
                <a:latin typeface="华文中宋" pitchFamily="2" charset="-122"/>
                <a:ea typeface="华文中宋" pitchFamily="2" charset="-122"/>
              </a:rPr>
              <a:t>      爸爸每天都上班吗？管得不严就不要去了，干了一辈子革命工作，也该歇歇了。</a:t>
            </a:r>
            <a:br>
              <a:rPr lang="zh-CN" altLang="en-US" sz="2400" b="1" dirty="0">
                <a:latin typeface="华文中宋" pitchFamily="2" charset="-122"/>
                <a:ea typeface="华文中宋" pitchFamily="2" charset="-122"/>
              </a:rPr>
            </a:br>
            <a:r>
              <a:rPr lang="zh-CN" altLang="en-US" sz="2400" b="1" dirty="0">
                <a:latin typeface="华文中宋" pitchFamily="2" charset="-122"/>
                <a:ea typeface="华文中宋" pitchFamily="2" charset="-122"/>
              </a:rPr>
              <a:t>      我买了一件毛衣给妈妈，别舍不得穿上吧，以前儿子不太听话，现在懂事他长大了。哥哥姐姐常回来吧？替我问候他们吧！有什么活儿就让他们干，自己孩子有什么客气。</a:t>
            </a:r>
          </a:p>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      爸爸妈妈多保重身体，不要让儿子放心不下。今年春节我一定回家，好了先写到这吧。</a:t>
            </a:r>
          </a:p>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       此致</a:t>
            </a:r>
          </a:p>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 敬礼</a:t>
            </a:r>
            <a:br>
              <a:rPr lang="zh-CN" altLang="en-US" sz="2400" b="1" dirty="0">
                <a:latin typeface="华文中宋" pitchFamily="2" charset="-122"/>
                <a:ea typeface="华文中宋" pitchFamily="2" charset="-122"/>
              </a:rPr>
            </a:br>
            <a:r>
              <a:rPr lang="zh-CN" altLang="en-US" sz="2400" b="1" dirty="0">
                <a:latin typeface="华文中宋" pitchFamily="2" charset="-122"/>
                <a:ea typeface="华文中宋" pitchFamily="2" charset="-122"/>
              </a:rPr>
              <a:t>                                                         儿春波敬上 </a:t>
            </a:r>
          </a:p>
          <a:p>
            <a:pPr>
              <a:lnSpc>
                <a:spcPct val="90000"/>
              </a:lnSpc>
              <a:spcBef>
                <a:spcPct val="20000"/>
              </a:spcBef>
              <a:buClr>
                <a:schemeClr val="folHlink"/>
              </a:buClr>
              <a:buSzPct val="60000"/>
              <a:buFont typeface="Wingdings" pitchFamily="2" charset="2"/>
              <a:buNone/>
            </a:pPr>
            <a:r>
              <a:rPr lang="zh-CN" altLang="en-US" sz="2400" b="1" dirty="0">
                <a:latin typeface="华文中宋" pitchFamily="2" charset="-122"/>
                <a:ea typeface="华文中宋" pitchFamily="2" charset="-122"/>
              </a:rPr>
              <a:t>                                              一九九三年十月十八日</a:t>
            </a:r>
            <a:br>
              <a:rPr lang="zh-CN" altLang="en-US" sz="2400" b="1" dirty="0">
                <a:latin typeface="华文中宋" pitchFamily="2" charset="-122"/>
                <a:ea typeface="华文中宋" pitchFamily="2" charset="-122"/>
              </a:rPr>
            </a:br>
            <a:endParaRPr lang="zh-CN" altLang="en-US" sz="2400" b="1" dirty="0">
              <a:latin typeface="华文中宋" pitchFamily="2" charset="-122"/>
              <a:ea typeface="华文中宋" pitchFamily="2" charset="-122"/>
            </a:endParaRPr>
          </a:p>
          <a:p>
            <a:endParaRPr lang="en-US" altLang="zh-CN" sz="2400" dirty="0"/>
          </a:p>
        </p:txBody>
      </p:sp>
      <p:pic>
        <p:nvPicPr>
          <p:cNvPr id="5123" name="Picture 3" descr="E:\课件图片\背景素材\BJ_020.JPG"/>
          <p:cNvPicPr>
            <a:picLocks noChangeAspect="1" noChangeArrowheads="1"/>
          </p:cNvPicPr>
          <p:nvPr/>
        </p:nvPicPr>
        <p:blipFill>
          <a:blip r:embed="rId2" cstate="print"/>
          <a:srcRect/>
          <a:stretch>
            <a:fillRect/>
          </a:stretch>
        </p:blipFill>
        <p:spPr bwMode="auto">
          <a:xfrm>
            <a:off x="6096000" y="5410200"/>
            <a:ext cx="3048000" cy="1447800"/>
          </a:xfrm>
          <a:prstGeom prst="rect">
            <a:avLst/>
          </a:prstGeom>
          <a:noFill/>
          <a:ln w="9525" cmpd="sng">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0" fill="hold">
                                          <p:stCondLst>
                                            <p:cond delay="0"/>
                                          </p:stCondLst>
                                        </p:cTn>
                                        <p:tgtEl>
                                          <p:spTgt spid="5122"/>
                                        </p:tgtEl>
                                        <p:attrNameLst>
                                          <p:attrName>style.visibility</p:attrName>
                                        </p:attrNameLst>
                                      </p:cBhvr>
                                      <p:to>
                                        <p:strVal val="visible"/>
                                      </p:to>
                                    </p:set>
                                    <p:animEffect>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0" fill="hold">
                                          <p:stCondLst>
                                            <p:cond delay="0"/>
                                          </p:stCondLst>
                                        </p:cTn>
                                        <p:tgtEl>
                                          <p:spTgt spid="5123"/>
                                        </p:tgtEl>
                                        <p:attrNameLst>
                                          <p:attrName>style.visibility</p:attrName>
                                        </p:attrNameLst>
                                      </p:cBhvr>
                                      <p:to>
                                        <p:strVal val="visible"/>
                                      </p:to>
                                    </p:set>
                                    <p:anim calcmode="lin" valueType="num">
                                      <p:cBhvr additive="base">
                                        <p:cTn id="12" dur="500" fill="hold"/>
                                        <p:tgtEl>
                                          <p:spTgt spid="5123"/>
                                        </p:tgtEl>
                                        <p:attrNameLst>
                                          <p:attrName>ppt_x</p:attrName>
                                        </p:attrNameLst>
                                      </p:cBhvr>
                                      <p:tavLst>
                                        <p:tav tm="0">
                                          <p:val>
                                            <p:strVal val="0-#ppt_w/2"/>
                                          </p:val>
                                        </p:tav>
                                        <p:tav tm="100000">
                                          <p:val>
                                            <p:strVal val="#ppt_x"/>
                                          </p:val>
                                        </p:tav>
                                      </p:tavLst>
                                    </p:anim>
                                    <p:anim calcmode="lin" valueType="num">
                                      <p:cBhvr additive="base">
                                        <p:cTn id="13"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Text Box 8"/>
          <p:cNvSpPr txBox="1">
            <a:spLocks noChangeArrowheads="1"/>
          </p:cNvSpPr>
          <p:nvPr/>
        </p:nvSpPr>
        <p:spPr bwMode="auto">
          <a:xfrm>
            <a:off x="467544" y="188913"/>
            <a:ext cx="8280920" cy="64940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zh-CN" altLang="en-US" sz="2600" b="1" dirty="0"/>
              <a:t>书信格式</a:t>
            </a:r>
          </a:p>
          <a:p>
            <a:r>
              <a:rPr lang="en-US" altLang="zh-CN" sz="2600" b="1" dirty="0" smtClean="0"/>
              <a:t>          1</a:t>
            </a:r>
            <a:r>
              <a:rPr lang="en-US" altLang="zh-CN" sz="2600" b="1" dirty="0"/>
              <a:t>. </a:t>
            </a:r>
            <a:r>
              <a:rPr lang="zh-CN" altLang="en-US" sz="2600" b="1" dirty="0"/>
              <a:t>称呼：顶格，有的还可以加上一定的限定、修饰词，如亲爱的等。</a:t>
            </a:r>
          </a:p>
          <a:p>
            <a:r>
              <a:rPr lang="en-US" altLang="zh-CN" sz="2600" b="1" dirty="0" smtClean="0"/>
              <a:t>          2</a:t>
            </a:r>
            <a:r>
              <a:rPr lang="en-US" altLang="zh-CN" sz="2600" b="1" dirty="0"/>
              <a:t>. </a:t>
            </a:r>
            <a:r>
              <a:rPr lang="zh-CN" altLang="en-US" sz="2600" b="1" dirty="0"/>
              <a:t>问候语：如写</a:t>
            </a:r>
            <a:r>
              <a:rPr lang="zh-CN" altLang="en-US" sz="2600" b="1" dirty="0" smtClean="0">
                <a:latin typeface="Arial"/>
              </a:rPr>
              <a:t>“</a:t>
            </a:r>
            <a:r>
              <a:rPr lang="zh-CN" altLang="en-US" sz="2600" b="1" dirty="0" smtClean="0"/>
              <a:t>你好</a:t>
            </a:r>
            <a:r>
              <a:rPr lang="zh-CN" altLang="en-US" sz="2600" b="1" dirty="0" smtClean="0">
                <a:latin typeface="Arial"/>
              </a:rPr>
              <a:t>”</a:t>
            </a:r>
            <a:r>
              <a:rPr lang="zh-CN" altLang="en-US" sz="2600" b="1" dirty="0" smtClean="0"/>
              <a:t> </a:t>
            </a:r>
            <a:r>
              <a:rPr lang="zh-CN" altLang="en-US" sz="2600" b="1" dirty="0" smtClean="0">
                <a:latin typeface="Arial"/>
              </a:rPr>
              <a:t>“</a:t>
            </a:r>
            <a:r>
              <a:rPr lang="zh-CN" altLang="en-US" sz="2600" b="1" dirty="0"/>
              <a:t>近来身体是否安康</a:t>
            </a:r>
            <a:r>
              <a:rPr lang="zh-CN" altLang="en-US" sz="2600" b="1" dirty="0">
                <a:latin typeface="Arial"/>
              </a:rPr>
              <a:t>”</a:t>
            </a:r>
            <a:r>
              <a:rPr lang="zh-CN" altLang="en-US" sz="2600" b="1" dirty="0"/>
              <a:t>等。独立成段，不可直接接下文。</a:t>
            </a:r>
          </a:p>
          <a:p>
            <a:r>
              <a:rPr lang="en-US" altLang="zh-CN" sz="2600" b="1" dirty="0" smtClean="0"/>
              <a:t>          3</a:t>
            </a:r>
            <a:r>
              <a:rPr lang="en-US" altLang="zh-CN" sz="2600" b="1" dirty="0"/>
              <a:t>. </a:t>
            </a:r>
            <a:r>
              <a:rPr lang="zh-CN" altLang="en-US" sz="2600" b="1" dirty="0"/>
              <a:t>正文。这是信的主体，可以分为若干段来书写。</a:t>
            </a:r>
          </a:p>
          <a:p>
            <a:r>
              <a:rPr lang="en-US" altLang="zh-CN" sz="2600" b="1" dirty="0" smtClean="0"/>
              <a:t>          4</a:t>
            </a:r>
            <a:r>
              <a:rPr lang="en-US" altLang="zh-CN" sz="2600" b="1" dirty="0"/>
              <a:t>. </a:t>
            </a:r>
            <a:r>
              <a:rPr lang="zh-CN" altLang="en-US" sz="2600" b="1" dirty="0"/>
              <a:t>祝颂语。以最一般的</a:t>
            </a:r>
            <a:r>
              <a:rPr lang="zh-CN" altLang="en-US" sz="2600" b="1" dirty="0" smtClean="0">
                <a:latin typeface="Arial"/>
              </a:rPr>
              <a:t>“</a:t>
            </a:r>
            <a:r>
              <a:rPr lang="zh-CN" altLang="en-US" sz="2600" b="1" dirty="0" smtClean="0"/>
              <a:t>此致</a:t>
            </a:r>
            <a:r>
              <a:rPr lang="zh-CN" altLang="en-US" sz="2600" b="1" dirty="0" smtClean="0">
                <a:latin typeface="Arial"/>
              </a:rPr>
              <a:t>”</a:t>
            </a:r>
            <a:r>
              <a:rPr lang="zh-CN" altLang="en-US" sz="2600" b="1" dirty="0" smtClean="0"/>
              <a:t> </a:t>
            </a:r>
            <a:r>
              <a:rPr lang="zh-CN" altLang="en-US" sz="2600" b="1" dirty="0" smtClean="0">
                <a:latin typeface="Arial"/>
              </a:rPr>
              <a:t>“</a:t>
            </a:r>
            <a:r>
              <a:rPr lang="zh-CN" altLang="en-US" sz="2600" b="1" dirty="0" smtClean="0"/>
              <a:t>敬礼</a:t>
            </a:r>
            <a:r>
              <a:rPr lang="zh-CN" altLang="en-US" sz="2600" b="1" dirty="0" smtClean="0">
                <a:latin typeface="Arial"/>
              </a:rPr>
              <a:t>”</a:t>
            </a:r>
            <a:r>
              <a:rPr lang="zh-CN" altLang="en-US" sz="2600" b="1" dirty="0"/>
              <a:t>为例。</a:t>
            </a:r>
            <a:r>
              <a:rPr lang="zh-CN" altLang="en-US" sz="2600" b="1" dirty="0" smtClean="0">
                <a:latin typeface="Arial"/>
              </a:rPr>
              <a:t>“</a:t>
            </a:r>
            <a:r>
              <a:rPr lang="zh-CN" altLang="en-US" sz="2600" b="1" dirty="0" smtClean="0"/>
              <a:t>此致</a:t>
            </a:r>
            <a:r>
              <a:rPr lang="zh-CN" altLang="en-US" sz="2600" b="1" dirty="0" smtClean="0">
                <a:latin typeface="Arial"/>
              </a:rPr>
              <a:t>”</a:t>
            </a:r>
            <a:r>
              <a:rPr lang="zh-CN" altLang="en-US" sz="2600" b="1" dirty="0" smtClean="0"/>
              <a:t> 在</a:t>
            </a:r>
            <a:r>
              <a:rPr lang="zh-CN" altLang="en-US" sz="2600" b="1" dirty="0"/>
              <a:t>正文之下另起一行空两格书写。</a:t>
            </a:r>
            <a:r>
              <a:rPr lang="zh-CN" altLang="en-US" sz="2600" b="1" dirty="0">
                <a:latin typeface="Arial"/>
              </a:rPr>
              <a:t>“</a:t>
            </a:r>
            <a:r>
              <a:rPr lang="zh-CN" altLang="en-US" sz="2600" b="1" dirty="0"/>
              <a:t>敬礼</a:t>
            </a:r>
            <a:r>
              <a:rPr lang="zh-CN" altLang="en-US" sz="2600" b="1" dirty="0">
                <a:latin typeface="Arial"/>
              </a:rPr>
              <a:t>”</a:t>
            </a:r>
            <a:r>
              <a:rPr lang="zh-CN" altLang="en-US" sz="2600" b="1" dirty="0"/>
              <a:t>写在</a:t>
            </a:r>
            <a:r>
              <a:rPr lang="zh-CN" altLang="en-US" sz="2600" b="1" dirty="0">
                <a:latin typeface="Arial"/>
              </a:rPr>
              <a:t>“</a:t>
            </a:r>
            <a:r>
              <a:rPr lang="zh-CN" altLang="en-US" sz="2600" b="1" dirty="0"/>
              <a:t>此致</a:t>
            </a:r>
            <a:r>
              <a:rPr lang="zh-CN" altLang="en-US" sz="2600" b="1" dirty="0">
                <a:latin typeface="Arial"/>
              </a:rPr>
              <a:t>”</a:t>
            </a:r>
            <a:r>
              <a:rPr lang="zh-CN" altLang="en-US" sz="2600" b="1" dirty="0"/>
              <a:t>的下一行，顶格书写。后应该加上一个惊叹号，以表示祝颂的诚意和强度。</a:t>
            </a:r>
          </a:p>
          <a:p>
            <a:r>
              <a:rPr lang="en-US" altLang="zh-CN" sz="2600" b="1" dirty="0" smtClean="0"/>
              <a:t>          5</a:t>
            </a:r>
            <a:r>
              <a:rPr lang="en-US" altLang="zh-CN" sz="2600" b="1" dirty="0"/>
              <a:t>. </a:t>
            </a:r>
            <a:r>
              <a:rPr lang="zh-CN" altLang="en-US" sz="2600" b="1" dirty="0"/>
              <a:t>具名和日期。写信人的姓名或名字，写在祝颂语下方空一至二行的右侧。最好还要在写信人姓名之前写上与收信人的关系，如儿</a:t>
            </a:r>
            <a:r>
              <a:rPr lang="en-US" altLang="zh-CN" sz="2600" b="1" dirty="0"/>
              <a:t>×××</a:t>
            </a:r>
            <a:r>
              <a:rPr lang="zh-CN" altLang="en-US" sz="2600" b="1" dirty="0"/>
              <a:t>、父</a:t>
            </a:r>
            <a:r>
              <a:rPr lang="en-US" altLang="zh-CN" sz="2600" b="1" dirty="0"/>
              <a:t>×××</a:t>
            </a:r>
            <a:r>
              <a:rPr lang="zh-CN" altLang="en-US" sz="2600" b="1" dirty="0"/>
              <a:t>、你的朋友</a:t>
            </a:r>
            <a:r>
              <a:rPr lang="en-US" altLang="zh-CN" sz="2600" b="1" dirty="0"/>
              <a:t>×××</a:t>
            </a:r>
            <a:r>
              <a:rPr lang="zh-CN" altLang="en-US" sz="2600" b="1" dirty="0"/>
              <a:t>等。再下一行写日期。</a:t>
            </a:r>
          </a:p>
          <a:p>
            <a:r>
              <a:rPr lang="zh-CN" altLang="en-US" sz="2600" b="1" dirty="0">
                <a:solidFill>
                  <a:schemeClr val="tx2"/>
                </a:solidFill>
              </a:rPr>
              <a:t>如果忘了写某事，则可以在日期下空一行、再空两格写上</a:t>
            </a:r>
            <a:r>
              <a:rPr lang="zh-CN" altLang="en-US" sz="2600" b="1" dirty="0">
                <a:solidFill>
                  <a:schemeClr val="tx2"/>
                </a:solidFill>
                <a:latin typeface="Arial"/>
              </a:rPr>
              <a:t>“</a:t>
            </a:r>
            <a:r>
              <a:rPr lang="zh-CN" altLang="en-US" sz="2600" b="1" dirty="0">
                <a:solidFill>
                  <a:schemeClr val="tx2"/>
                </a:solidFill>
              </a:rPr>
              <a:t>又附</a:t>
            </a:r>
            <a:r>
              <a:rPr lang="zh-CN" altLang="en-US" sz="2600" b="1" dirty="0">
                <a:solidFill>
                  <a:schemeClr val="tx2"/>
                </a:solidFill>
                <a:latin typeface="Arial"/>
              </a:rPr>
              <a:t>”</a:t>
            </a:r>
            <a:r>
              <a:rPr lang="zh-CN" altLang="en-US" sz="2600" b="1" dirty="0">
                <a:solidFill>
                  <a:schemeClr val="tx2"/>
                </a:solidFill>
              </a:rPr>
              <a:t>，再另起行书写未尽事宜。</a:t>
            </a:r>
          </a:p>
        </p:txBody>
      </p:sp>
    </p:spTree>
    <p:extLst>
      <p:ext uri="{BB962C8B-B14F-4D97-AF65-F5344CB8AC3E}">
        <p14:creationId xmlns:p14="http://schemas.microsoft.com/office/powerpoint/2010/main" xmlns="" val="2512779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diamond(in)">
                                      <p:cBhvr>
                                        <p:cTn id="7" dur="2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b="1" dirty="0" smtClean="0"/>
              <a:t>        傅雷是</a:t>
            </a:r>
            <a:r>
              <a:rPr lang="zh-CN" altLang="en-US" b="1" dirty="0"/>
              <a:t>一个严厉、尽责的父亲，在儿子长大成人、留学海外之后，仍通过书信的方式对儿子进行悉心指导。这些家书汇编成书，就是</a:t>
            </a:r>
            <a:r>
              <a:rPr lang="en-US" altLang="zh-CN" b="1" u="sng" dirty="0"/>
              <a:t>《                》</a:t>
            </a:r>
            <a:r>
              <a:rPr lang="zh-CN" altLang="en-US" b="1" dirty="0"/>
              <a:t> 。 请你根据这部书的内容，补全下面的对联。</a:t>
            </a:r>
            <a:r>
              <a:rPr lang="zh-CN" altLang="en-US" b="1" dirty="0" smtClean="0"/>
              <a:t/>
            </a:r>
            <a:br>
              <a:rPr lang="zh-CN" altLang="en-US" b="1" dirty="0" smtClean="0"/>
            </a:br>
            <a:r>
              <a:rPr lang="zh-CN" altLang="en-US" b="1" dirty="0" smtClean="0"/>
              <a:t>       上联</a:t>
            </a:r>
            <a:r>
              <a:rPr lang="zh-CN" altLang="en-US" b="1" dirty="0"/>
              <a:t>：</a:t>
            </a:r>
            <a:r>
              <a:rPr lang="en-US" altLang="zh-CN" b="1" dirty="0"/>
              <a:t>《</a:t>
            </a:r>
            <a:r>
              <a:rPr lang="zh-CN" altLang="en-US" b="1" dirty="0"/>
              <a:t>朝花夕拾</a:t>
            </a:r>
            <a:r>
              <a:rPr lang="en-US" altLang="zh-CN" b="1" dirty="0"/>
              <a:t>》</a:t>
            </a:r>
            <a:r>
              <a:rPr lang="zh-CN" altLang="en-US" b="1" dirty="0"/>
              <a:t>忆亲人师长</a:t>
            </a:r>
            <a:r>
              <a:rPr lang="zh-CN" altLang="en-US" b="1" dirty="0" smtClean="0"/>
              <a:t/>
            </a:r>
            <a:br>
              <a:rPr lang="zh-CN" altLang="en-US" b="1" dirty="0" smtClean="0"/>
            </a:br>
            <a:r>
              <a:rPr lang="zh-CN" altLang="en-US" b="1" dirty="0" smtClean="0"/>
              <a:t>       下联</a:t>
            </a:r>
            <a:r>
              <a:rPr lang="zh-CN" altLang="en-US" b="1" dirty="0"/>
              <a:t>：</a:t>
            </a:r>
            <a:r>
              <a:rPr lang="zh-CN" altLang="en-US" b="1" u="sng" dirty="0"/>
              <a:t>                        </a:t>
            </a:r>
            <a:endParaRPr lang="en-US" altLang="zh-CN" b="1" u="sng" dirty="0" smtClean="0"/>
          </a:p>
          <a:p>
            <a:r>
              <a:rPr lang="en-US" altLang="zh-CN" b="1" dirty="0" smtClean="0"/>
              <a:t>                     《</a:t>
            </a:r>
            <a:r>
              <a:rPr lang="zh-CN" altLang="en-US" b="1" dirty="0" smtClean="0"/>
              <a:t>傅雷家书</a:t>
            </a:r>
            <a:r>
              <a:rPr lang="en-US" altLang="zh-CN" b="1" dirty="0" smtClean="0"/>
              <a:t>》</a:t>
            </a:r>
            <a:r>
              <a:rPr lang="zh-CN" altLang="en-US" b="1" dirty="0" smtClean="0"/>
              <a:t>谈艺术生活</a:t>
            </a:r>
            <a:endParaRPr lang="zh-CN" altLang="en-US" b="1" dirty="0"/>
          </a:p>
        </p:txBody>
      </p:sp>
      <p:sp>
        <p:nvSpPr>
          <p:cNvPr id="4" name="标题 3"/>
          <p:cNvSpPr>
            <a:spLocks noGrp="1"/>
          </p:cNvSpPr>
          <p:nvPr>
            <p:ph type="title"/>
          </p:nvPr>
        </p:nvSpPr>
        <p:spPr/>
        <p:txBody>
          <a:bodyPr/>
          <a:lstStyle/>
          <a:p>
            <a:endParaRPr lang="zh-CN" altLang="en-US"/>
          </a:p>
        </p:txBody>
      </p:sp>
      <p:sp>
        <p:nvSpPr>
          <p:cNvPr id="5" name="矩形 4"/>
          <p:cNvSpPr/>
          <p:nvPr/>
        </p:nvSpPr>
        <p:spPr>
          <a:xfrm>
            <a:off x="3275856" y="3068960"/>
            <a:ext cx="1627369" cy="523220"/>
          </a:xfrm>
          <a:prstGeom prst="rect">
            <a:avLst/>
          </a:prstGeom>
        </p:spPr>
        <p:txBody>
          <a:bodyPr wrap="none">
            <a:spAutoFit/>
          </a:bodyPr>
          <a:lstStyle/>
          <a:p>
            <a:r>
              <a:rPr lang="zh-CN" altLang="en-US" sz="2800" b="1" dirty="0" smtClean="0">
                <a:solidFill>
                  <a:srgbClr val="C00000"/>
                </a:solidFill>
              </a:rPr>
              <a:t>傅雷家书</a:t>
            </a:r>
            <a:endParaRPr lang="zh-CN" altLang="en-US" sz="2800" dirty="0">
              <a:solidFill>
                <a:srgbClr val="C00000"/>
              </a:solidFill>
            </a:endParaRPr>
          </a:p>
        </p:txBody>
      </p:sp>
    </p:spTree>
    <p:extLst>
      <p:ext uri="{BB962C8B-B14F-4D97-AF65-F5344CB8AC3E}">
        <p14:creationId xmlns:p14="http://schemas.microsoft.com/office/powerpoint/2010/main" xmlns="" val="172390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xmlns="" val="1849723357"/>
              </p:ext>
            </p:extLst>
          </p:nvPr>
        </p:nvGraphicFramePr>
        <p:xfrm>
          <a:off x="360462" y="476672"/>
          <a:ext cx="8099970" cy="1043940"/>
        </p:xfrm>
        <a:graphic>
          <a:graphicData uri="http://schemas.openxmlformats.org/drawingml/2006/table">
            <a:tbl>
              <a:tblPr/>
              <a:tblGrid>
                <a:gridCol w="8099970"/>
              </a:tblGrid>
              <a:tr h="0">
                <a:tc>
                  <a:txBody>
                    <a:bodyPr/>
                    <a:lstStyle/>
                    <a:p>
                      <a:r>
                        <a:rPr lang="zh-CN" altLang="en-US" sz="2800" b="1" dirty="0" smtClean="0"/>
                        <a:t>        如果</a:t>
                      </a:r>
                      <a:r>
                        <a:rPr lang="zh-CN" altLang="en-US" sz="2800" b="1" dirty="0"/>
                        <a:t>你所认识的一位母亲在教育子女方面有困惑</a:t>
                      </a:r>
                      <a:r>
                        <a:rPr lang="en-US" altLang="zh-CN" sz="2800" b="1" dirty="0"/>
                        <a:t>,</a:t>
                      </a:r>
                      <a:r>
                        <a:rPr lang="zh-CN" altLang="en-US" sz="2800" b="1" dirty="0"/>
                        <a:t>请向她推荐这本书，</a:t>
                      </a:r>
                      <a:r>
                        <a:rPr lang="zh-CN" altLang="en-US" sz="2800" b="1" dirty="0" smtClean="0"/>
                        <a:t>说说推荐</a:t>
                      </a:r>
                      <a:r>
                        <a:rPr lang="zh-CN" altLang="en-US" sz="2800" b="1" dirty="0"/>
                        <a:t>的理由。</a:t>
                      </a:r>
                    </a:p>
                  </a:txBody>
                  <a:tcPr marT="95250" marB="95250" anchor="ctr">
                    <a:lnL>
                      <a:noFill/>
                    </a:lnL>
                    <a:lnR>
                      <a:noFill/>
                    </a:lnR>
                    <a:lnT>
                      <a:noFill/>
                    </a:lnT>
                    <a:lnB>
                      <a:noFill/>
                    </a:lnB>
                    <a:solidFill>
                      <a:srgbClr val="FFFFFF"/>
                    </a:solidFill>
                  </a:tcPr>
                </a:tc>
              </a:tr>
            </a:tbl>
          </a:graphicData>
        </a:graphic>
      </p:graphicFrame>
      <p:sp>
        <p:nvSpPr>
          <p:cNvPr id="5" name="Rectangle 1"/>
          <p:cNvSpPr>
            <a:spLocks noChangeArrowheads="1"/>
          </p:cNvSpPr>
          <p:nvPr/>
        </p:nvSpPr>
        <p:spPr bwMode="auto">
          <a:xfrm>
            <a:off x="1476375" y="3494088"/>
            <a:ext cx="9144000" cy="0"/>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rgbClr val="D7D7D7"/>
                </a:solidFill>
                <a:effectLst/>
                <a:latin typeface="微软雅黑" pitchFamily="34" charset="-122"/>
                <a:ea typeface="微软雅黑" pitchFamily="34" charset="-122"/>
                <a:cs typeface="宋体" pitchFamily="2" charset="-122"/>
              </a:rPr>
              <a:t/>
            </a:r>
            <a:br>
              <a:rPr kumimoji="0" lang="zh-CN" altLang="zh-CN" sz="900" b="0" i="0" u="none" strike="noStrike" cap="none" normalizeH="0" baseline="0" smtClean="0">
                <a:ln>
                  <a:noFill/>
                </a:ln>
                <a:solidFill>
                  <a:srgbClr val="D7D7D7"/>
                </a:solidFill>
                <a:effectLst/>
                <a:latin typeface="微软雅黑" pitchFamily="34" charset="-122"/>
                <a:ea typeface="微软雅黑" pitchFamily="34"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539552" y="2228671"/>
            <a:ext cx="7056783" cy="1815882"/>
          </a:xfrm>
          <a:prstGeom prst="rect">
            <a:avLst/>
          </a:prstGeom>
        </p:spPr>
        <p:txBody>
          <a:bodyPr wrap="square">
            <a:spAutoFit/>
          </a:bodyPr>
          <a:lstStyle/>
          <a:p>
            <a:r>
              <a:rPr lang="zh-CN" altLang="en-US" sz="2800" b="1" dirty="0" smtClean="0">
                <a:solidFill>
                  <a:srgbClr val="C00000"/>
                </a:solidFill>
              </a:rPr>
              <a:t>        本</a:t>
            </a:r>
            <a:r>
              <a:rPr lang="zh-CN" altLang="en-US" sz="2800" b="1" dirty="0">
                <a:solidFill>
                  <a:srgbClr val="C00000"/>
                </a:solidFill>
              </a:rPr>
              <a:t>书作者通过书信的方式对儿子的生活和艺术修养进行悉心的指导和培养，像良师益友一样提出意见和建议，循循善诱，感情真挚。对年轻人有很大的启发。</a:t>
            </a:r>
          </a:p>
        </p:txBody>
      </p:sp>
    </p:spTree>
    <p:extLst>
      <p:ext uri="{BB962C8B-B14F-4D97-AF65-F5344CB8AC3E}">
        <p14:creationId xmlns:p14="http://schemas.microsoft.com/office/powerpoint/2010/main" xmlns="" val="248112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7891" y="827081"/>
            <a:ext cx="8229600" cy="4525963"/>
          </a:xfrm>
        </p:spPr>
        <p:txBody>
          <a:bodyPr/>
          <a:lstStyle/>
          <a:p>
            <a:r>
              <a:rPr lang="en-US" altLang="zh-CN" b="1" dirty="0" smtClean="0"/>
              <a:t>        </a:t>
            </a:r>
            <a:r>
              <a:rPr lang="zh-CN" altLang="zh-CN" b="1" dirty="0" smtClean="0"/>
              <a:t>傅</a:t>
            </a:r>
            <a:r>
              <a:rPr lang="zh-CN" altLang="zh-CN" b="1" dirty="0"/>
              <a:t>雷一生创造了三个第一：中国当代翻译界第一人；培养教育了世界一流的钢琴家傅聪；文革中以死抗争的第一名人。</a:t>
            </a:r>
            <a:endParaRPr lang="zh-CN" altLang="en-US" b="1" dirty="0"/>
          </a:p>
        </p:txBody>
      </p:sp>
      <p:pic>
        <p:nvPicPr>
          <p:cNvPr id="4" name="Picture 3" descr="flf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88768" y="2855370"/>
            <a:ext cx="4572000" cy="3212254"/>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11" descr="xin_342454eb1d1049deb74c7a4ddcbf4a13_6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168" y="2852936"/>
            <a:ext cx="4419600" cy="3214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424598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3" name="Rectangle 3"/>
          <p:cNvSpPr>
            <a:spLocks noGrp="1" noChangeArrowheads="1"/>
          </p:cNvSpPr>
          <p:nvPr>
            <p:ph type="body" idx="4294967295"/>
          </p:nvPr>
        </p:nvSpPr>
        <p:spPr>
          <a:xfrm>
            <a:off x="250825" y="1052513"/>
            <a:ext cx="5041900" cy="1800225"/>
          </a:xfrm>
        </p:spPr>
        <p:txBody>
          <a:bodyPr/>
          <a:lstStyle/>
          <a:p>
            <a:pPr algn="ctr">
              <a:lnSpc>
                <a:spcPct val="80000"/>
              </a:lnSpc>
              <a:spcBef>
                <a:spcPct val="50000"/>
              </a:spcBef>
              <a:buFontTx/>
              <a:buNone/>
            </a:pPr>
            <a:r>
              <a:rPr lang="zh-CN" altLang="en-US" sz="4800" dirty="0">
                <a:solidFill>
                  <a:srgbClr val="C00000"/>
                </a:solidFill>
                <a:ea typeface="楷体_GB2312" pitchFamily="49" charset="-122"/>
              </a:rPr>
              <a:t>世界级钢琴大师</a:t>
            </a:r>
          </a:p>
          <a:p>
            <a:pPr algn="ctr">
              <a:lnSpc>
                <a:spcPct val="80000"/>
              </a:lnSpc>
              <a:spcBef>
                <a:spcPct val="50000"/>
              </a:spcBef>
              <a:buFontTx/>
              <a:buNone/>
            </a:pPr>
            <a:r>
              <a:rPr lang="en-US" altLang="zh-CN" sz="4800" dirty="0">
                <a:solidFill>
                  <a:srgbClr val="C00000"/>
                </a:solidFill>
                <a:ea typeface="楷体_GB2312" pitchFamily="49" charset="-122"/>
              </a:rPr>
              <a:t>——</a:t>
            </a:r>
            <a:r>
              <a:rPr lang="zh-CN" altLang="en-US" sz="4800" dirty="0">
                <a:solidFill>
                  <a:srgbClr val="C00000"/>
                </a:solidFill>
                <a:ea typeface="楷体_GB2312" pitchFamily="49" charset="-122"/>
              </a:rPr>
              <a:t>傅聪</a:t>
            </a:r>
            <a:endParaRPr lang="zh-CN" altLang="en-US" sz="4800" dirty="0">
              <a:solidFill>
                <a:srgbClr val="C00000"/>
              </a:solidFill>
              <a:ea typeface="华文新魏" pitchFamily="2" charset="-122"/>
            </a:endParaRPr>
          </a:p>
        </p:txBody>
      </p:sp>
      <p:pic>
        <p:nvPicPr>
          <p:cNvPr id="44036" name="Picture 7" descr="223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3212976"/>
            <a:ext cx="6553200" cy="3227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7" name="Picture 8" descr="傅聪"/>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92725" y="620713"/>
            <a:ext cx="3224213" cy="2690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7164288" y="3573016"/>
            <a:ext cx="1584176" cy="2554545"/>
          </a:xfrm>
          <a:prstGeom prst="rect">
            <a:avLst/>
          </a:prstGeom>
        </p:spPr>
        <p:txBody>
          <a:bodyPr wrap="square">
            <a:spAutoFit/>
          </a:bodyPr>
          <a:lstStyle/>
          <a:p>
            <a:r>
              <a:rPr lang="zh-CN" altLang="en-US" sz="3200" b="1" dirty="0" smtClean="0">
                <a:solidFill>
                  <a:srgbClr val="FF0000"/>
                </a:solidFill>
                <a:latin typeface="Times New Roman" pitchFamily="18" charset="0"/>
                <a:ea typeface="方正硬笔楷书简体" pitchFamily="1" charset="-122"/>
              </a:rPr>
              <a:t>华人音乐家扬名国际乐坛的典范</a:t>
            </a:r>
            <a:r>
              <a:rPr lang="zh-CN" altLang="en-US" sz="3200" b="1" dirty="0" smtClean="0">
                <a:solidFill>
                  <a:srgbClr val="FF0000"/>
                </a:solidFill>
                <a:latin typeface="Times New Roman" pitchFamily="18" charset="0"/>
              </a:rPr>
              <a:t> </a:t>
            </a:r>
            <a:endParaRPr lang="zh-CN" altLang="en-US" sz="3200" b="1" dirty="0">
              <a:solidFill>
                <a:srgbClr val="FF0000"/>
              </a:solidFill>
            </a:endParaRPr>
          </a:p>
        </p:txBody>
      </p:sp>
    </p:spTree>
    <p:extLst>
      <p:ext uri="{BB962C8B-B14F-4D97-AF65-F5344CB8AC3E}">
        <p14:creationId xmlns:p14="http://schemas.microsoft.com/office/powerpoint/2010/main" xmlns="" val="1901519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box(out)">
                                      <p:cBhvr>
                                        <p:cTn id="7" dur="5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3"/>
          <p:cNvSpPr>
            <a:spLocks noGrp="1" noChangeArrowheads="1"/>
          </p:cNvSpPr>
          <p:nvPr>
            <p:ph type="body" idx="4294967295"/>
          </p:nvPr>
        </p:nvSpPr>
        <p:spPr>
          <a:xfrm>
            <a:off x="323528" y="260350"/>
            <a:ext cx="8445822" cy="3048000"/>
          </a:xfrm>
        </p:spPr>
        <p:txBody>
          <a:bodyPr/>
          <a:lstStyle/>
          <a:p>
            <a:r>
              <a:rPr lang="zh-CN" altLang="en-US" sz="3000" b="1" dirty="0" smtClean="0">
                <a:latin typeface="楷体_GB2312" pitchFamily="49" charset="-122"/>
                <a:ea typeface="楷体_GB2312" pitchFamily="49" charset="-122"/>
              </a:rPr>
              <a:t>    英国</a:t>
            </a:r>
            <a:r>
              <a:rPr lang="zh-CN" altLang="en-US" sz="3000" b="1" dirty="0">
                <a:latin typeface="楷体_GB2312" pitchFamily="49" charset="-122"/>
                <a:ea typeface="楷体_GB2312" pitchFamily="49" charset="-122"/>
              </a:rPr>
              <a:t>《泰晤士报》：傅聪是当今世界乐坛最受欢迎和最有洞察力的莫扎特作品的演奏家。</a:t>
            </a:r>
          </a:p>
          <a:p>
            <a:r>
              <a:rPr lang="zh-CN" altLang="en-US" sz="3000" b="1" dirty="0" smtClean="0">
                <a:latin typeface="楷体_GB2312" pitchFamily="49" charset="-122"/>
                <a:ea typeface="楷体_GB2312" pitchFamily="49" charset="-122"/>
              </a:rPr>
              <a:t>    美国</a:t>
            </a:r>
            <a:r>
              <a:rPr lang="zh-CN" altLang="en-US" sz="3000" b="1" dirty="0">
                <a:latin typeface="楷体_GB2312" pitchFamily="49" charset="-122"/>
                <a:ea typeface="楷体_GB2312" pitchFamily="49" charset="-122"/>
              </a:rPr>
              <a:t>《时代周刊》：当今时代最伟大的钢琴家之一。 </a:t>
            </a:r>
          </a:p>
        </p:txBody>
      </p:sp>
      <p:pic>
        <p:nvPicPr>
          <p:cNvPr id="48132" name="Picture 9" descr="傅聪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7704" y="2276475"/>
            <a:ext cx="6480175" cy="437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683568" y="2780928"/>
            <a:ext cx="861774" cy="2317301"/>
          </a:xfrm>
          <a:prstGeom prst="rect">
            <a:avLst/>
          </a:prstGeom>
          <a:noFill/>
        </p:spPr>
        <p:txBody>
          <a:bodyPr vert="eaVert" wrap="none" rtlCol="0">
            <a:spAutoFit/>
          </a:bodyPr>
          <a:lstStyle/>
          <a:p>
            <a:r>
              <a:rPr lang="zh-CN" altLang="en-US" sz="4400" b="1" dirty="0" smtClean="0">
                <a:solidFill>
                  <a:srgbClr val="FF0000"/>
                </a:solidFill>
              </a:rPr>
              <a:t>钢琴诗人</a:t>
            </a:r>
            <a:endParaRPr lang="zh-CN" altLang="en-US" sz="4400" b="1" dirty="0">
              <a:solidFill>
                <a:srgbClr val="FF0000"/>
              </a:solidFill>
            </a:endParaRPr>
          </a:p>
        </p:txBody>
      </p:sp>
    </p:spTree>
    <p:extLst>
      <p:ext uri="{BB962C8B-B14F-4D97-AF65-F5344CB8AC3E}">
        <p14:creationId xmlns:p14="http://schemas.microsoft.com/office/powerpoint/2010/main" xmlns="" val="18775052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ox(out)">
                                      <p:cBhvr>
                                        <p:cTn id="7" dur="500"/>
                                        <p:tgtEl>
                                          <p:spTgt spid="56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ox(out)">
                                      <p:cBhvr>
                                        <p:cTn id="12" dur="500"/>
                                        <p:tgtEl>
                                          <p:spTgt spid="563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800" y="548680"/>
            <a:ext cx="8336656" cy="1815882"/>
          </a:xfrm>
          <a:prstGeom prst="rect">
            <a:avLst/>
          </a:prstGeom>
        </p:spPr>
        <p:txBody>
          <a:bodyPr wrap="square">
            <a:spAutoFit/>
          </a:bodyPr>
          <a:lstStyle/>
          <a:p>
            <a:r>
              <a:rPr lang="en-US" altLang="zh-CN" sz="2800" b="1" dirty="0" smtClean="0"/>
              <a:t>         《</a:t>
            </a:r>
            <a:r>
              <a:rPr lang="zh-CN" altLang="en-US" sz="2800" b="1" dirty="0" smtClean="0"/>
              <a:t>傅雷家书</a:t>
            </a:r>
            <a:r>
              <a:rPr lang="en-US" altLang="zh-CN" sz="2800" b="1" dirty="0" smtClean="0"/>
              <a:t>》</a:t>
            </a:r>
            <a:r>
              <a:rPr lang="zh-CN" altLang="en-US" sz="2800" b="1" dirty="0" smtClean="0"/>
              <a:t>，摘编了</a:t>
            </a:r>
            <a:r>
              <a:rPr lang="en-US" altLang="zh-CN" sz="2800" b="1" dirty="0" smtClean="0"/>
              <a:t>1950</a:t>
            </a:r>
            <a:r>
              <a:rPr lang="zh-CN" altLang="en-US" sz="2800" b="1" dirty="0" smtClean="0"/>
              <a:t>年至</a:t>
            </a:r>
            <a:r>
              <a:rPr lang="en-US" altLang="zh-CN" sz="2800" b="1" dirty="0" smtClean="0"/>
              <a:t>1966</a:t>
            </a:r>
            <a:r>
              <a:rPr lang="zh-CN" altLang="en-US" sz="2800" b="1" dirty="0" smtClean="0"/>
              <a:t>年间</a:t>
            </a:r>
            <a:r>
              <a:rPr lang="zh-CN" altLang="en-US" sz="2800" b="1" dirty="0" smtClean="0">
                <a:solidFill>
                  <a:srgbClr val="FF0000"/>
                </a:solidFill>
              </a:rPr>
              <a:t>傅雷先生及其夫人</a:t>
            </a:r>
            <a:r>
              <a:rPr lang="zh-CN" altLang="en-US" sz="2800" b="1" dirty="0" smtClean="0"/>
              <a:t>写给儿子</a:t>
            </a:r>
            <a:r>
              <a:rPr lang="zh-CN" altLang="en-US" sz="2800" b="1" dirty="0" smtClean="0">
                <a:solidFill>
                  <a:srgbClr val="FF0000"/>
                </a:solidFill>
              </a:rPr>
              <a:t>傅聪、傅敏</a:t>
            </a:r>
            <a:r>
              <a:rPr lang="zh-CN" altLang="en-US" sz="2800" b="1" dirty="0" smtClean="0"/>
              <a:t>的</a:t>
            </a:r>
            <a:r>
              <a:rPr lang="en-US" altLang="zh-CN" sz="2800" b="1" dirty="0" smtClean="0"/>
              <a:t>180</a:t>
            </a:r>
            <a:r>
              <a:rPr lang="zh-CN" altLang="en-US" sz="2800" b="1" dirty="0" smtClean="0"/>
              <a:t>多封家信，其中大部分是写给后来成为著名钢琴演奏家的大儿子傅聪的信件。</a:t>
            </a:r>
            <a:endParaRPr lang="en-US" altLang="zh-CN" sz="2800" b="1" dirty="0" smtClean="0"/>
          </a:p>
        </p:txBody>
      </p:sp>
      <p:sp>
        <p:nvSpPr>
          <p:cNvPr id="3" name="矩形 2"/>
          <p:cNvSpPr/>
          <p:nvPr/>
        </p:nvSpPr>
        <p:spPr>
          <a:xfrm>
            <a:off x="339800" y="2431882"/>
            <a:ext cx="8464400" cy="3970318"/>
          </a:xfrm>
          <a:prstGeom prst="rect">
            <a:avLst/>
          </a:prstGeom>
        </p:spPr>
        <p:txBody>
          <a:bodyPr wrap="square">
            <a:spAutoFit/>
          </a:bodyPr>
          <a:lstStyle/>
          <a:p>
            <a:r>
              <a:rPr lang="zh-CN" altLang="en-US" sz="2800" b="1" dirty="0" smtClean="0"/>
              <a:t>     “长篇累牍地给你写信，不是空唠叨，不是莫名其妙的</a:t>
            </a:r>
            <a:r>
              <a:rPr lang="en-US" altLang="zh-CN" sz="2800" b="1" dirty="0" smtClean="0"/>
              <a:t>gossip</a:t>
            </a:r>
            <a:r>
              <a:rPr lang="zh-CN" altLang="en-US" sz="2800" b="1" dirty="0" smtClean="0"/>
              <a:t>（闲聊），而是有好几种作用。</a:t>
            </a:r>
            <a:r>
              <a:rPr lang="zh-CN" altLang="en-US" sz="2800" b="1" dirty="0" smtClean="0">
                <a:solidFill>
                  <a:srgbClr val="FF0000"/>
                </a:solidFill>
              </a:rPr>
              <a:t>第一</a:t>
            </a:r>
            <a:r>
              <a:rPr lang="zh-CN" altLang="en-US" sz="2800" b="1" dirty="0" smtClean="0"/>
              <a:t>，我的确把你当作一个</a:t>
            </a:r>
            <a:r>
              <a:rPr lang="zh-CN" altLang="en-US" sz="2800" b="1" dirty="0" smtClean="0">
                <a:solidFill>
                  <a:srgbClr val="FF0000"/>
                </a:solidFill>
              </a:rPr>
              <a:t>讨论艺术</a:t>
            </a:r>
            <a:r>
              <a:rPr lang="zh-CN" altLang="en-US" sz="2800" b="1" dirty="0" smtClean="0"/>
              <a:t>、讨论音乐的对手；</a:t>
            </a:r>
            <a:r>
              <a:rPr lang="zh-CN" altLang="en-US" sz="2800" b="1" dirty="0" smtClean="0">
                <a:solidFill>
                  <a:srgbClr val="FF0000"/>
                </a:solidFill>
              </a:rPr>
              <a:t>第二</a:t>
            </a:r>
            <a:r>
              <a:rPr lang="zh-CN" altLang="en-US" sz="2800" b="1" dirty="0" smtClean="0"/>
              <a:t>，极想</a:t>
            </a:r>
            <a:r>
              <a:rPr lang="zh-CN" altLang="en-US" sz="2800" b="1" dirty="0" smtClean="0">
                <a:solidFill>
                  <a:srgbClr val="FF0000"/>
                </a:solidFill>
              </a:rPr>
              <a:t>激出</a:t>
            </a:r>
            <a:r>
              <a:rPr lang="zh-CN" altLang="en-US" sz="2800" b="1" dirty="0" smtClean="0"/>
              <a:t>你的一些</a:t>
            </a:r>
            <a:r>
              <a:rPr lang="zh-CN" altLang="en-US" sz="2800" b="1" dirty="0" smtClean="0">
                <a:solidFill>
                  <a:srgbClr val="FF0000"/>
                </a:solidFill>
              </a:rPr>
              <a:t>青年的感想</a:t>
            </a:r>
            <a:r>
              <a:rPr lang="zh-CN" altLang="en-US" sz="2800" b="1" dirty="0" smtClean="0"/>
              <a:t>，让我做父亲的得些新鲜养料，同时也可以间接传布给别的青年；</a:t>
            </a:r>
            <a:r>
              <a:rPr lang="zh-CN" altLang="en-US" sz="2800" b="1" dirty="0" smtClean="0">
                <a:solidFill>
                  <a:srgbClr val="FF0000"/>
                </a:solidFill>
              </a:rPr>
              <a:t>第三</a:t>
            </a:r>
            <a:r>
              <a:rPr lang="zh-CN" altLang="en-US" sz="2800" b="1" dirty="0" smtClean="0"/>
              <a:t>，借通信</a:t>
            </a:r>
            <a:r>
              <a:rPr lang="zh-CN" altLang="en-US" sz="2800" b="1" dirty="0" smtClean="0">
                <a:solidFill>
                  <a:srgbClr val="FF0000"/>
                </a:solidFill>
              </a:rPr>
              <a:t>训练</a:t>
            </a:r>
            <a:r>
              <a:rPr lang="zh-CN" altLang="en-US" sz="2800" b="1" dirty="0" smtClean="0"/>
              <a:t>你的──不但是</a:t>
            </a:r>
            <a:r>
              <a:rPr lang="zh-CN" altLang="en-US" sz="2800" b="1" dirty="0" smtClean="0">
                <a:solidFill>
                  <a:srgbClr val="FF0000"/>
                </a:solidFill>
              </a:rPr>
              <a:t>文笔</a:t>
            </a:r>
            <a:r>
              <a:rPr lang="zh-CN" altLang="en-US" sz="2800" b="1" dirty="0" smtClean="0"/>
              <a:t>，而尤其是你的</a:t>
            </a:r>
            <a:r>
              <a:rPr lang="zh-CN" altLang="en-US" sz="2800" b="1" dirty="0" smtClean="0">
                <a:solidFill>
                  <a:srgbClr val="FF0000"/>
                </a:solidFill>
              </a:rPr>
              <a:t>思想</a:t>
            </a:r>
            <a:r>
              <a:rPr lang="zh-CN" altLang="en-US" sz="2800" b="1" dirty="0" smtClean="0"/>
              <a:t>；</a:t>
            </a:r>
            <a:r>
              <a:rPr lang="zh-CN" altLang="en-US" sz="2800" b="1" dirty="0" smtClean="0">
                <a:solidFill>
                  <a:srgbClr val="FF0000"/>
                </a:solidFill>
              </a:rPr>
              <a:t>第四</a:t>
            </a:r>
            <a:r>
              <a:rPr lang="zh-CN" altLang="en-US" sz="2800" b="1" dirty="0" smtClean="0"/>
              <a:t>，我想时时刻刻，随处给你做个警钟，</a:t>
            </a:r>
            <a:r>
              <a:rPr lang="zh-CN" altLang="en-US" sz="2800" b="1" dirty="0" smtClean="0">
                <a:solidFill>
                  <a:srgbClr val="FF0000"/>
                </a:solidFill>
              </a:rPr>
              <a:t>做面‘忠实的镜子’</a:t>
            </a:r>
            <a:r>
              <a:rPr lang="zh-CN" altLang="en-US" sz="2800" b="1" dirty="0" smtClean="0"/>
              <a:t>，不论在做人方面，在生活细节方面、在艺术修养方面、在演奏姿态方面”。</a:t>
            </a:r>
            <a:endParaRPr lang="zh-CN" altLang="en-US" sz="2800" b="1" dirty="0"/>
          </a:p>
        </p:txBody>
      </p:sp>
    </p:spTree>
    <p:extLst>
      <p:ext uri="{BB962C8B-B14F-4D97-AF65-F5344CB8AC3E}">
        <p14:creationId xmlns:p14="http://schemas.microsoft.com/office/powerpoint/2010/main" xmlns="" val="280119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p:cNvSpPr>
            <a:spLocks noChangeArrowheads="1"/>
          </p:cNvSpPr>
          <p:nvPr/>
        </p:nvSpPr>
        <p:spPr bwMode="auto">
          <a:xfrm>
            <a:off x="322263" y="604838"/>
            <a:ext cx="8642350" cy="6247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ea typeface="宋体" pitchFamily="2" charset="-122"/>
              </a:defRPr>
            </a:lvl1pPr>
            <a:lvl2pPr marL="742950" indent="-285750">
              <a:defRPr kumimoji="1" sz="2400">
                <a:solidFill>
                  <a:schemeClr val="tx1"/>
                </a:solidFill>
                <a:latin typeface="Times New Roman" pitchFamily="18" charset="0"/>
                <a:ea typeface="宋体" pitchFamily="2" charset="-122"/>
              </a:defRPr>
            </a:lvl2pPr>
            <a:lvl3pPr marL="1143000" indent="-228600">
              <a:defRPr kumimoji="1" sz="2400">
                <a:solidFill>
                  <a:schemeClr val="tx1"/>
                </a:solidFill>
                <a:latin typeface="Times New Roman" pitchFamily="18" charset="0"/>
                <a:ea typeface="宋体" pitchFamily="2" charset="-122"/>
              </a:defRPr>
            </a:lvl3pPr>
            <a:lvl4pPr marL="1600200" indent="-228600">
              <a:defRPr kumimoji="1" sz="2400">
                <a:solidFill>
                  <a:schemeClr val="tx1"/>
                </a:solidFill>
                <a:latin typeface="Times New Roman" pitchFamily="18" charset="0"/>
                <a:ea typeface="宋体" pitchFamily="2" charset="-122"/>
              </a:defRPr>
            </a:lvl4pPr>
            <a:lvl5pPr marL="2057400" indent="-228600">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r>
              <a:rPr kumimoji="0" lang="en-US" altLang="zh-CN" sz="4000" b="1" dirty="0" smtClean="0">
                <a:latin typeface="Comic Sans MS" pitchFamily="66" charset="0"/>
              </a:rPr>
              <a:t>    </a:t>
            </a:r>
            <a:r>
              <a:rPr kumimoji="0" lang="zh-CN" altLang="en-US" sz="4000" b="1" dirty="0" smtClean="0">
                <a:latin typeface="Comic Sans MS" pitchFamily="66" charset="0"/>
              </a:rPr>
              <a:t>该书出版以来，五次重版，十九次重印，发行已达一百多万册，曾荣获“全国首届优秀青年读物”的称号</a:t>
            </a:r>
            <a:r>
              <a:rPr kumimoji="0" lang="en-US" altLang="zh-CN" sz="4000" b="1" dirty="0" smtClean="0">
                <a:latin typeface="Comic Sans MS" pitchFamily="66" charset="0"/>
              </a:rPr>
              <a:t> </a:t>
            </a:r>
            <a:r>
              <a:rPr kumimoji="0" lang="zh-CN" altLang="en-US" sz="4000" b="1" dirty="0" smtClean="0">
                <a:latin typeface="Comic Sans MS" pitchFamily="66" charset="0"/>
              </a:rPr>
              <a:t>，足以证明这本小书影响之大，</a:t>
            </a:r>
            <a:r>
              <a:rPr kumimoji="0" lang="en-US" altLang="zh-CN" sz="4000" b="1" dirty="0" smtClean="0">
                <a:solidFill>
                  <a:srgbClr val="FF0000"/>
                </a:solidFill>
                <a:latin typeface="华文新魏" pitchFamily="2" charset="-122"/>
                <a:ea typeface="华文新魏" pitchFamily="2" charset="-122"/>
              </a:rPr>
              <a:t>《</a:t>
            </a:r>
            <a:r>
              <a:rPr kumimoji="0" lang="zh-CN" altLang="en-US" sz="4000" b="1" dirty="0" smtClean="0">
                <a:solidFill>
                  <a:srgbClr val="FF0000"/>
                </a:solidFill>
                <a:latin typeface="华文新魏" pitchFamily="2" charset="-122"/>
                <a:ea typeface="华文新魏" pitchFamily="2" charset="-122"/>
              </a:rPr>
              <a:t>傅雷家书</a:t>
            </a:r>
            <a:r>
              <a:rPr kumimoji="0" lang="en-US" altLang="zh-CN" sz="4000" b="1" dirty="0" smtClean="0">
                <a:solidFill>
                  <a:srgbClr val="FF0000"/>
                </a:solidFill>
                <a:latin typeface="华文新魏" pitchFamily="2" charset="-122"/>
                <a:ea typeface="华文新魏" pitchFamily="2" charset="-122"/>
              </a:rPr>
              <a:t>》</a:t>
            </a:r>
            <a:r>
              <a:rPr kumimoji="0" lang="zh-CN" altLang="en-US" sz="4000" b="1" dirty="0" smtClean="0">
                <a:solidFill>
                  <a:srgbClr val="FF0000"/>
                </a:solidFill>
                <a:latin typeface="华文新魏" pitchFamily="2" charset="-122"/>
                <a:ea typeface="华文新魏" pitchFamily="2" charset="-122"/>
              </a:rPr>
              <a:t>是一本“充满着父爱的苦心孤诣、呕心沥血的教子篇”；也是“最好的艺术学徒修养读物”；更是既平凡又典型的“不聪明”的近代中国知识分子的深刻</a:t>
            </a:r>
            <a:r>
              <a:rPr kumimoji="0" lang="zh-CN" altLang="en-US" sz="4000" b="1" dirty="0" smtClean="0">
                <a:solidFill>
                  <a:srgbClr val="FF0000"/>
                </a:solidFill>
                <a:latin typeface="华文新魏" pitchFamily="2" charset="-122"/>
                <a:ea typeface="华文新魏" pitchFamily="2" charset="-122"/>
              </a:rPr>
              <a:t>写照，</a:t>
            </a:r>
            <a:r>
              <a:rPr kumimoji="0" lang="zh-CN" altLang="en-US" sz="4000" b="1" dirty="0" smtClean="0">
                <a:solidFill>
                  <a:srgbClr val="FF0000"/>
                </a:solidFill>
                <a:latin typeface="华文新魏" pitchFamily="2" charset="-122"/>
                <a:ea typeface="华文新魏" pitchFamily="2" charset="-122"/>
              </a:rPr>
              <a:t>也是现代中国影响最大的家训 。 </a:t>
            </a:r>
            <a:endParaRPr kumimoji="0" lang="zh-CN" altLang="en-US" sz="4000" b="1" dirty="0">
              <a:solidFill>
                <a:srgbClr val="FF0000"/>
              </a:solidFill>
              <a:latin typeface="华文新魏" pitchFamily="2" charset="-122"/>
              <a:ea typeface="华文新魏" pitchFamily="2" charset="-122"/>
            </a:endParaRPr>
          </a:p>
        </p:txBody>
      </p:sp>
    </p:spTree>
    <p:extLst>
      <p:ext uri="{BB962C8B-B14F-4D97-AF65-F5344CB8AC3E}">
        <p14:creationId xmlns:p14="http://schemas.microsoft.com/office/powerpoint/2010/main" xmlns="" val="23738268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3"/>
          <p:cNvSpPr txBox="1">
            <a:spLocks noChangeArrowheads="1"/>
          </p:cNvSpPr>
          <p:nvPr/>
        </p:nvSpPr>
        <p:spPr bwMode="auto">
          <a:xfrm>
            <a:off x="611560" y="836712"/>
            <a:ext cx="8064836" cy="5078313"/>
          </a:xfrm>
          <a:prstGeom prst="rect">
            <a:avLst/>
          </a:prstGeom>
          <a:noFill/>
          <a:ln w="9525">
            <a:noFill/>
            <a:miter lim="800000"/>
            <a:headEnd/>
            <a:tailEnd/>
          </a:ln>
        </p:spPr>
        <p:txBody>
          <a:bodyPr>
            <a:spAutoFit/>
          </a:bodyPr>
          <a:lstStyle/>
          <a:p>
            <a:r>
              <a:rPr lang="en-US" altLang="zh-CN" sz="3600" b="1" dirty="0">
                <a:latin typeface="楷体_GB2312" pitchFamily="49" charset="-122"/>
                <a:ea typeface="楷体_GB2312" pitchFamily="49" charset="-122"/>
              </a:rPr>
              <a:t>1.</a:t>
            </a:r>
            <a:r>
              <a:rPr lang="zh-CN" altLang="en-US" sz="3600" b="1" dirty="0">
                <a:latin typeface="楷体_GB2312" pitchFamily="49" charset="-122"/>
                <a:ea typeface="楷体_GB2312" pitchFamily="49" charset="-122"/>
              </a:rPr>
              <a:t>傅雷是我国著名的翻译家，他曾翻译过巴尔扎克的</a:t>
            </a:r>
            <a:r>
              <a:rPr lang="en-US" altLang="zh-CN" sz="3600" b="1" dirty="0">
                <a:latin typeface="楷体_GB2312" pitchFamily="49" charset="-122"/>
                <a:ea typeface="楷体_GB2312" pitchFamily="49" charset="-122"/>
              </a:rPr>
              <a:t>《</a:t>
            </a:r>
            <a:r>
              <a:rPr lang="en-US" altLang="zh-CN" sz="3600" b="1" u="sng" dirty="0">
                <a:latin typeface="楷体_GB2312" pitchFamily="49" charset="-122"/>
                <a:ea typeface="楷体_GB2312" pitchFamily="49" charset="-122"/>
              </a:rPr>
              <a:t>         </a:t>
            </a:r>
            <a:r>
              <a:rPr lang="en-US" altLang="zh-CN" sz="3600" b="1" dirty="0">
                <a:latin typeface="楷体_GB2312" pitchFamily="49" charset="-122"/>
                <a:ea typeface="楷体_GB2312" pitchFamily="49" charset="-122"/>
              </a:rPr>
              <a:t>》</a:t>
            </a:r>
            <a:r>
              <a:rPr lang="zh-CN" altLang="en-US" sz="3600" b="1" dirty="0">
                <a:latin typeface="楷体_GB2312" pitchFamily="49" charset="-122"/>
                <a:ea typeface="楷体_GB2312" pitchFamily="49" charset="-122"/>
              </a:rPr>
              <a:t>。</a:t>
            </a:r>
          </a:p>
          <a:p>
            <a:endParaRPr lang="zh-CN" altLang="en-US" sz="3600" b="1" dirty="0">
              <a:latin typeface="楷体_GB2312" pitchFamily="49" charset="-122"/>
              <a:ea typeface="楷体_GB2312" pitchFamily="49" charset="-122"/>
            </a:endParaRPr>
          </a:p>
          <a:p>
            <a:r>
              <a:rPr lang="en-US" altLang="zh-CN" sz="3600" b="1" dirty="0">
                <a:latin typeface="楷体_GB2312" pitchFamily="49" charset="-122"/>
                <a:ea typeface="楷体_GB2312" pitchFamily="49" charset="-122"/>
              </a:rPr>
              <a:t>2.</a:t>
            </a:r>
            <a:r>
              <a:rPr lang="zh-CN" altLang="en-US" sz="3600" b="1" dirty="0">
                <a:latin typeface="楷体_GB2312" pitchFamily="49" charset="-122"/>
                <a:ea typeface="楷体_GB2312" pitchFamily="49" charset="-122"/>
              </a:rPr>
              <a:t>傅雷是一个严厉、尽责的父亲，在儿子长大成人、留学海外后，仍通过书信的方式对儿子的生活和艺术进行悉心指导，这些家信汇编成书，就是</a:t>
            </a:r>
            <a:r>
              <a:rPr lang="en-US" altLang="zh-CN" sz="3600" b="1" dirty="0">
                <a:latin typeface="楷体_GB2312" pitchFamily="49" charset="-122"/>
                <a:ea typeface="楷体_GB2312" pitchFamily="49" charset="-122"/>
              </a:rPr>
              <a:t>《</a:t>
            </a:r>
            <a:r>
              <a:rPr lang="en-US" altLang="zh-CN" sz="3600" b="1" u="sng" dirty="0">
                <a:latin typeface="楷体_GB2312" pitchFamily="49" charset="-122"/>
                <a:ea typeface="楷体_GB2312" pitchFamily="49" charset="-122"/>
              </a:rPr>
              <a:t>           </a:t>
            </a:r>
            <a:r>
              <a:rPr lang="en-US" altLang="zh-CN" sz="3600" b="1" dirty="0">
                <a:latin typeface="楷体_GB2312" pitchFamily="49" charset="-122"/>
                <a:ea typeface="楷体_GB2312" pitchFamily="49" charset="-122"/>
              </a:rPr>
              <a:t>》</a:t>
            </a:r>
            <a:r>
              <a:rPr lang="zh-CN" altLang="en-US" sz="3600" b="1" dirty="0">
                <a:latin typeface="楷体_GB2312" pitchFamily="49" charset="-122"/>
                <a:ea typeface="楷体_GB2312" pitchFamily="49" charset="-122"/>
              </a:rPr>
              <a:t>。傅雷的两个儿子分别是</a:t>
            </a:r>
            <a:r>
              <a:rPr lang="zh-CN" altLang="en-US" sz="3600" b="1" u="sng" dirty="0">
                <a:latin typeface="楷体_GB2312" pitchFamily="49" charset="-122"/>
                <a:ea typeface="楷体_GB2312" pitchFamily="49" charset="-122"/>
              </a:rPr>
              <a:t>        、           </a:t>
            </a:r>
            <a:r>
              <a:rPr lang="zh-CN" altLang="en-US" sz="3600" b="1" dirty="0">
                <a:latin typeface="楷体_GB2312" pitchFamily="49" charset="-122"/>
                <a:ea typeface="楷体_GB2312" pitchFamily="49" charset="-122"/>
              </a:rPr>
              <a:t>。</a:t>
            </a:r>
            <a:endParaRPr lang="zh-CN" altLang="en-US" sz="2000" b="1" dirty="0"/>
          </a:p>
        </p:txBody>
      </p:sp>
      <p:sp>
        <p:nvSpPr>
          <p:cNvPr id="4" name="矩形 3"/>
          <p:cNvSpPr/>
          <p:nvPr/>
        </p:nvSpPr>
        <p:spPr>
          <a:xfrm>
            <a:off x="4067944" y="1412776"/>
            <a:ext cx="1925527" cy="584775"/>
          </a:xfrm>
          <a:prstGeom prst="rect">
            <a:avLst/>
          </a:prstGeom>
        </p:spPr>
        <p:txBody>
          <a:bodyPr wrap="none">
            <a:spAutoFit/>
          </a:bodyPr>
          <a:lstStyle/>
          <a:p>
            <a:r>
              <a:rPr lang="zh-CN" altLang="en-US" sz="3200" b="1" dirty="0" smtClean="0">
                <a:solidFill>
                  <a:srgbClr val="CC0099"/>
                </a:solidFill>
              </a:rPr>
              <a:t>人间喜剧</a:t>
            </a:r>
            <a:r>
              <a:rPr lang="en-US" altLang="zh-CN" sz="3200" b="1" dirty="0" smtClean="0">
                <a:solidFill>
                  <a:srgbClr val="CC0099"/>
                </a:solidFill>
              </a:rPr>
              <a:t> </a:t>
            </a:r>
            <a:endParaRPr lang="zh-CN" altLang="en-US" sz="3200" dirty="0"/>
          </a:p>
        </p:txBody>
      </p:sp>
      <p:sp>
        <p:nvSpPr>
          <p:cNvPr id="5" name="矩形 4"/>
          <p:cNvSpPr/>
          <p:nvPr/>
        </p:nvSpPr>
        <p:spPr>
          <a:xfrm>
            <a:off x="1475656" y="4581128"/>
            <a:ext cx="2037737" cy="646331"/>
          </a:xfrm>
          <a:prstGeom prst="rect">
            <a:avLst/>
          </a:prstGeom>
        </p:spPr>
        <p:txBody>
          <a:bodyPr wrap="none">
            <a:spAutoFit/>
          </a:bodyPr>
          <a:lstStyle/>
          <a:p>
            <a:r>
              <a:rPr lang="zh-CN" altLang="en-US" sz="3600" b="1" dirty="0" smtClean="0">
                <a:solidFill>
                  <a:srgbClr val="CC0099"/>
                </a:solidFill>
              </a:rPr>
              <a:t>傅雷家书</a:t>
            </a:r>
            <a:endParaRPr lang="zh-CN" altLang="en-US" sz="3600" dirty="0"/>
          </a:p>
        </p:txBody>
      </p:sp>
      <p:sp>
        <p:nvSpPr>
          <p:cNvPr id="6" name="矩形 5"/>
          <p:cNvSpPr/>
          <p:nvPr/>
        </p:nvSpPr>
        <p:spPr>
          <a:xfrm>
            <a:off x="2411760" y="5229200"/>
            <a:ext cx="2454518" cy="646331"/>
          </a:xfrm>
          <a:prstGeom prst="rect">
            <a:avLst/>
          </a:prstGeom>
        </p:spPr>
        <p:txBody>
          <a:bodyPr wrap="none">
            <a:spAutoFit/>
          </a:bodyPr>
          <a:lstStyle/>
          <a:p>
            <a:r>
              <a:rPr lang="zh-CN" altLang="en-US" sz="3600" b="1" dirty="0" smtClean="0">
                <a:solidFill>
                  <a:srgbClr val="CC0099"/>
                </a:solidFill>
              </a:rPr>
              <a:t>傅聪    傅敏</a:t>
            </a:r>
            <a:endParaRPr lang="zh-CN" altLang="en-US" sz="3600" dirty="0"/>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80085" y="1052513"/>
            <a:ext cx="8785175" cy="4832092"/>
          </a:xfrm>
          <a:prstGeom prst="rect">
            <a:avLst/>
          </a:prstGeom>
          <a:noFill/>
          <a:ln w="9525">
            <a:noFill/>
            <a:miter lim="800000"/>
            <a:headEnd/>
            <a:tailEnd/>
          </a:ln>
          <a:effectLst/>
        </p:spPr>
        <p:txBody>
          <a:bodyPr>
            <a:spAutoFit/>
          </a:bodyPr>
          <a:lstStyle/>
          <a:p>
            <a:pPr marL="342900" indent="-342900"/>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傅雷家书</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信中首先强调的是一个年青人</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en-US" altLang="zh-CN" sz="2800" b="1" u="sng" dirty="0">
                <a:latin typeface="楷体_GB2312" pitchFamily="49" charset="-122"/>
                <a:ea typeface="楷体_GB2312" pitchFamily="49" charset="-122"/>
              </a:rPr>
              <a:t>      </a:t>
            </a:r>
            <a:r>
              <a:rPr lang="en-US" altLang="zh-CN" sz="2800" b="1" u="sng" dirty="0" smtClean="0">
                <a:latin typeface="楷体_GB2312" pitchFamily="49" charset="-122"/>
                <a:ea typeface="楷体_GB2312" pitchFamily="49" charset="-122"/>
              </a:rPr>
              <a:t>      </a:t>
            </a:r>
          </a:p>
          <a:p>
            <a:pPr marL="342900" indent="-342900"/>
            <a:r>
              <a:rPr lang="en-US" altLang="zh-CN" sz="2800" b="1" u="sng" dirty="0" smtClean="0">
                <a:latin typeface="楷体_GB2312" pitchFamily="49" charset="-122"/>
                <a:ea typeface="楷体_GB2312" pitchFamily="49" charset="-122"/>
              </a:rPr>
              <a:t> </a:t>
            </a:r>
            <a:r>
              <a:rPr lang="en-US" altLang="zh-CN" sz="2800" b="1" u="sng" dirty="0" smtClean="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的</a:t>
            </a:r>
            <a:r>
              <a:rPr lang="zh-CN" altLang="en-US" sz="2800" b="1" dirty="0">
                <a:latin typeface="楷体_GB2312" pitchFamily="49" charset="-122"/>
                <a:ea typeface="楷体_GB2312" pitchFamily="49" charset="-122"/>
              </a:rPr>
              <a:t>问题。傅雷用自己的经历现身说法，教导儿子待人要</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，做事要</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，礼仪要</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；遇困境</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，获大奖</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；要有国家和民族的荣誉感，要有艺术、人格的尊严，做一个“</a:t>
            </a:r>
            <a:r>
              <a:rPr lang="zh-CN" altLang="en-US" sz="2800" b="1" u="sng" dirty="0">
                <a:latin typeface="楷体_GB2312" pitchFamily="49" charset="-122"/>
                <a:ea typeface="楷体_GB2312" pitchFamily="49" charset="-122"/>
              </a:rPr>
              <a:t>          、                </a:t>
            </a:r>
            <a:r>
              <a:rPr lang="zh-CN" altLang="en-US" sz="2800" b="1" dirty="0">
                <a:latin typeface="楷体_GB2312" pitchFamily="49" charset="-122"/>
                <a:ea typeface="楷体_GB2312" pitchFamily="49" charset="-122"/>
              </a:rPr>
              <a:t>”。</a:t>
            </a:r>
          </a:p>
          <a:p>
            <a:pPr marL="342900" indent="-342900"/>
            <a:endParaRPr lang="zh-CN" altLang="en-US" sz="2800" b="1" dirty="0">
              <a:latin typeface="楷体_GB2312" pitchFamily="49" charset="-122"/>
              <a:ea typeface="楷体_GB2312" pitchFamily="49" charset="-122"/>
            </a:endParaRPr>
          </a:p>
          <a:p>
            <a:pPr marL="342900" indent="-342900"/>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傅雷家书</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信中傅雷对儿子的生活也进行了有益的引导，对日常生活中如何</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a:t>
            </a:r>
            <a:r>
              <a:rPr lang="zh-CN" altLang="en-US" sz="2800" b="1" u="sng"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，以及如何正确</a:t>
            </a:r>
            <a:r>
              <a:rPr lang="zh-CN" altLang="en-US" sz="2800" b="1" dirty="0" smtClean="0">
                <a:latin typeface="楷体_GB2312" pitchFamily="49" charset="-122"/>
                <a:ea typeface="楷体_GB2312" pitchFamily="49" charset="-122"/>
              </a:rPr>
              <a:t>处理</a:t>
            </a:r>
            <a:r>
              <a:rPr lang="zh-CN" altLang="en-US" sz="2800" b="1" u="sng" dirty="0" smtClean="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等</a:t>
            </a:r>
            <a:r>
              <a:rPr lang="zh-CN" altLang="en-US" sz="2800" b="1" dirty="0">
                <a:latin typeface="楷体_GB2312" pitchFamily="49" charset="-122"/>
                <a:ea typeface="楷体_GB2312" pitchFamily="49" charset="-122"/>
              </a:rPr>
              <a:t>问题，都像良师益友一样提出意见和建议。</a:t>
            </a:r>
          </a:p>
        </p:txBody>
      </p:sp>
      <p:sp>
        <p:nvSpPr>
          <p:cNvPr id="5" name="矩形 4"/>
          <p:cNvSpPr/>
          <p:nvPr/>
        </p:nvSpPr>
        <p:spPr>
          <a:xfrm>
            <a:off x="7311447" y="1052736"/>
            <a:ext cx="1627369" cy="523220"/>
          </a:xfrm>
          <a:prstGeom prst="rect">
            <a:avLst/>
          </a:prstGeom>
        </p:spPr>
        <p:txBody>
          <a:bodyPr wrap="none">
            <a:spAutoFit/>
          </a:bodyPr>
          <a:lstStyle/>
          <a:p>
            <a:r>
              <a:rPr lang="zh-CN" altLang="en-US" sz="2800" b="1" dirty="0" smtClean="0">
                <a:solidFill>
                  <a:srgbClr val="CC0099"/>
                </a:solidFill>
              </a:rPr>
              <a:t>如何做人</a:t>
            </a:r>
            <a:endParaRPr lang="zh-CN" altLang="en-US" sz="2800" dirty="0"/>
          </a:p>
        </p:txBody>
      </p:sp>
      <p:sp>
        <p:nvSpPr>
          <p:cNvPr id="6" name="矩形 5"/>
          <p:cNvSpPr/>
          <p:nvPr/>
        </p:nvSpPr>
        <p:spPr>
          <a:xfrm>
            <a:off x="539552" y="1484784"/>
            <a:ext cx="2040943" cy="461665"/>
          </a:xfrm>
          <a:prstGeom prst="rect">
            <a:avLst/>
          </a:prstGeom>
        </p:spPr>
        <p:txBody>
          <a:bodyPr wrap="none">
            <a:spAutoFit/>
          </a:bodyPr>
          <a:lstStyle/>
          <a:p>
            <a:r>
              <a:rPr lang="zh-CN" altLang="en-US" sz="2400" b="1" dirty="0" smtClean="0">
                <a:solidFill>
                  <a:srgbClr val="CC0099"/>
                </a:solidFill>
              </a:rPr>
              <a:t>如何对待生活</a:t>
            </a:r>
            <a:endParaRPr lang="zh-CN" altLang="en-US" sz="2400" dirty="0"/>
          </a:p>
        </p:txBody>
      </p:sp>
      <p:sp>
        <p:nvSpPr>
          <p:cNvPr id="7" name="矩形 6"/>
          <p:cNvSpPr/>
          <p:nvPr/>
        </p:nvSpPr>
        <p:spPr>
          <a:xfrm>
            <a:off x="3419872" y="1916832"/>
            <a:ext cx="803425" cy="461665"/>
          </a:xfrm>
          <a:prstGeom prst="rect">
            <a:avLst/>
          </a:prstGeom>
        </p:spPr>
        <p:txBody>
          <a:bodyPr wrap="none">
            <a:spAutoFit/>
          </a:bodyPr>
          <a:lstStyle/>
          <a:p>
            <a:r>
              <a:rPr lang="zh-CN" altLang="en-US" sz="2400" b="1" dirty="0" smtClean="0">
                <a:solidFill>
                  <a:srgbClr val="CC0099"/>
                </a:solidFill>
              </a:rPr>
              <a:t>谦虚</a:t>
            </a:r>
            <a:endParaRPr lang="zh-CN" altLang="en-US" sz="2400" dirty="0"/>
          </a:p>
        </p:txBody>
      </p:sp>
      <p:sp>
        <p:nvSpPr>
          <p:cNvPr id="8" name="矩形 7"/>
          <p:cNvSpPr/>
          <p:nvPr/>
        </p:nvSpPr>
        <p:spPr>
          <a:xfrm>
            <a:off x="5868144" y="1916832"/>
            <a:ext cx="800219" cy="461665"/>
          </a:xfrm>
          <a:prstGeom prst="rect">
            <a:avLst/>
          </a:prstGeom>
        </p:spPr>
        <p:txBody>
          <a:bodyPr wrap="none">
            <a:spAutoFit/>
          </a:bodyPr>
          <a:lstStyle/>
          <a:p>
            <a:r>
              <a:rPr lang="zh-CN" altLang="en-US" sz="2400" b="1" dirty="0" smtClean="0">
                <a:solidFill>
                  <a:srgbClr val="FF0000"/>
                </a:solidFill>
              </a:rPr>
              <a:t>严谨</a:t>
            </a:r>
            <a:endParaRPr lang="zh-CN" altLang="en-US" sz="2400" b="1" dirty="0">
              <a:solidFill>
                <a:srgbClr val="FF0000"/>
              </a:solidFill>
            </a:endParaRPr>
          </a:p>
        </p:txBody>
      </p:sp>
      <p:sp>
        <p:nvSpPr>
          <p:cNvPr id="9" name="矩形 8"/>
          <p:cNvSpPr/>
          <p:nvPr/>
        </p:nvSpPr>
        <p:spPr>
          <a:xfrm>
            <a:off x="1331640" y="2276872"/>
            <a:ext cx="800219" cy="461665"/>
          </a:xfrm>
          <a:prstGeom prst="rect">
            <a:avLst/>
          </a:prstGeom>
        </p:spPr>
        <p:txBody>
          <a:bodyPr wrap="none">
            <a:spAutoFit/>
          </a:bodyPr>
          <a:lstStyle/>
          <a:p>
            <a:r>
              <a:rPr lang="zh-CN" altLang="en-US" sz="2400" b="1" dirty="0" smtClean="0">
                <a:solidFill>
                  <a:srgbClr val="FF0000"/>
                </a:solidFill>
              </a:rPr>
              <a:t>得体</a:t>
            </a:r>
            <a:endParaRPr lang="zh-CN" altLang="en-US" sz="2400" b="1" dirty="0">
              <a:solidFill>
                <a:srgbClr val="FF0000"/>
              </a:solidFill>
            </a:endParaRPr>
          </a:p>
        </p:txBody>
      </p:sp>
      <p:sp>
        <p:nvSpPr>
          <p:cNvPr id="10" name="矩形 9"/>
          <p:cNvSpPr/>
          <p:nvPr/>
        </p:nvSpPr>
        <p:spPr>
          <a:xfrm>
            <a:off x="4139952" y="2420888"/>
            <a:ext cx="1107996" cy="461665"/>
          </a:xfrm>
          <a:prstGeom prst="rect">
            <a:avLst/>
          </a:prstGeom>
        </p:spPr>
        <p:txBody>
          <a:bodyPr wrap="none">
            <a:spAutoFit/>
          </a:bodyPr>
          <a:lstStyle/>
          <a:p>
            <a:r>
              <a:rPr lang="zh-CN" altLang="en-US" sz="2400" b="1" dirty="0" smtClean="0">
                <a:solidFill>
                  <a:srgbClr val="FF0000"/>
                </a:solidFill>
              </a:rPr>
              <a:t>不气馁</a:t>
            </a:r>
            <a:endParaRPr lang="zh-CN" altLang="en-US" sz="2400" b="1" dirty="0">
              <a:solidFill>
                <a:srgbClr val="FF0000"/>
              </a:solidFill>
            </a:endParaRPr>
          </a:p>
        </p:txBody>
      </p:sp>
      <p:sp>
        <p:nvSpPr>
          <p:cNvPr id="11" name="矩形 10"/>
          <p:cNvSpPr/>
          <p:nvPr/>
        </p:nvSpPr>
        <p:spPr>
          <a:xfrm>
            <a:off x="6948264" y="2420888"/>
            <a:ext cx="1107996" cy="461665"/>
          </a:xfrm>
          <a:prstGeom prst="rect">
            <a:avLst/>
          </a:prstGeom>
        </p:spPr>
        <p:txBody>
          <a:bodyPr wrap="none">
            <a:spAutoFit/>
          </a:bodyPr>
          <a:lstStyle/>
          <a:p>
            <a:r>
              <a:rPr lang="zh-CN" altLang="en-US" sz="2400" b="1" dirty="0" smtClean="0">
                <a:solidFill>
                  <a:srgbClr val="FF0000"/>
                </a:solidFill>
              </a:rPr>
              <a:t>不骄傲</a:t>
            </a:r>
            <a:endParaRPr lang="zh-CN" altLang="en-US" sz="2400" b="1" dirty="0">
              <a:solidFill>
                <a:srgbClr val="FF0000"/>
              </a:solidFill>
            </a:endParaRPr>
          </a:p>
        </p:txBody>
      </p:sp>
      <p:sp>
        <p:nvSpPr>
          <p:cNvPr id="12" name="矩形 11"/>
          <p:cNvSpPr/>
          <p:nvPr/>
        </p:nvSpPr>
        <p:spPr>
          <a:xfrm>
            <a:off x="2411760" y="3212976"/>
            <a:ext cx="4310795" cy="461665"/>
          </a:xfrm>
          <a:prstGeom prst="rect">
            <a:avLst/>
          </a:prstGeom>
        </p:spPr>
        <p:txBody>
          <a:bodyPr wrap="none">
            <a:spAutoFit/>
          </a:bodyPr>
          <a:lstStyle/>
          <a:p>
            <a:r>
              <a:rPr lang="zh-CN" altLang="en-US" sz="2400" b="1" dirty="0" smtClean="0">
                <a:solidFill>
                  <a:srgbClr val="CC0099"/>
                </a:solidFill>
              </a:rPr>
              <a:t>德艺俱</a:t>
            </a:r>
            <a:r>
              <a:rPr lang="zh-CN" altLang="en-US" sz="2400" b="1" dirty="0" smtClean="0">
                <a:solidFill>
                  <a:srgbClr val="CC0099"/>
                </a:solidFill>
              </a:rPr>
              <a:t>备      人格</a:t>
            </a:r>
            <a:r>
              <a:rPr lang="zh-CN" altLang="en-US" sz="2400" b="1" dirty="0" smtClean="0">
                <a:solidFill>
                  <a:srgbClr val="CC0099"/>
                </a:solidFill>
              </a:rPr>
              <a:t>卓越的艺术家</a:t>
            </a:r>
            <a:endParaRPr lang="zh-CN" altLang="en-US" sz="2400" dirty="0"/>
          </a:p>
        </p:txBody>
      </p:sp>
      <p:sp>
        <p:nvSpPr>
          <p:cNvPr id="13" name="矩形 12"/>
          <p:cNvSpPr/>
          <p:nvPr/>
        </p:nvSpPr>
        <p:spPr>
          <a:xfrm>
            <a:off x="4644008" y="4509120"/>
            <a:ext cx="1422184" cy="461665"/>
          </a:xfrm>
          <a:prstGeom prst="rect">
            <a:avLst/>
          </a:prstGeom>
        </p:spPr>
        <p:txBody>
          <a:bodyPr wrap="none">
            <a:spAutoFit/>
          </a:bodyPr>
          <a:lstStyle/>
          <a:p>
            <a:r>
              <a:rPr lang="zh-CN" altLang="en-US" sz="2400" b="1" dirty="0" smtClean="0">
                <a:solidFill>
                  <a:srgbClr val="CC0099"/>
                </a:solidFill>
              </a:rPr>
              <a:t>劳逸结合</a:t>
            </a:r>
            <a:endParaRPr lang="zh-CN" altLang="en-US" sz="2400" dirty="0"/>
          </a:p>
        </p:txBody>
      </p:sp>
      <p:sp>
        <p:nvSpPr>
          <p:cNvPr id="14" name="矩形 13"/>
          <p:cNvSpPr/>
          <p:nvPr/>
        </p:nvSpPr>
        <p:spPr>
          <a:xfrm>
            <a:off x="6660232" y="4509120"/>
            <a:ext cx="1422184" cy="461665"/>
          </a:xfrm>
          <a:prstGeom prst="rect">
            <a:avLst/>
          </a:prstGeom>
        </p:spPr>
        <p:txBody>
          <a:bodyPr wrap="none">
            <a:spAutoFit/>
          </a:bodyPr>
          <a:lstStyle/>
          <a:p>
            <a:r>
              <a:rPr lang="zh-CN" altLang="en-US" sz="2400" b="1" dirty="0" smtClean="0">
                <a:solidFill>
                  <a:srgbClr val="CC0099"/>
                </a:solidFill>
              </a:rPr>
              <a:t>正确理财</a:t>
            </a:r>
            <a:endParaRPr lang="zh-CN" altLang="en-US" sz="2400" dirty="0"/>
          </a:p>
        </p:txBody>
      </p:sp>
      <p:sp>
        <p:nvSpPr>
          <p:cNvPr id="15" name="矩形 14"/>
          <p:cNvSpPr/>
          <p:nvPr/>
        </p:nvSpPr>
        <p:spPr>
          <a:xfrm>
            <a:off x="3635896" y="4941168"/>
            <a:ext cx="1422184" cy="461665"/>
          </a:xfrm>
          <a:prstGeom prst="rect">
            <a:avLst/>
          </a:prstGeom>
        </p:spPr>
        <p:txBody>
          <a:bodyPr wrap="none">
            <a:spAutoFit/>
          </a:bodyPr>
          <a:lstStyle/>
          <a:p>
            <a:r>
              <a:rPr lang="zh-CN" altLang="en-US" sz="2400" b="1" dirty="0" smtClean="0">
                <a:solidFill>
                  <a:srgbClr val="CC0099"/>
                </a:solidFill>
              </a:rPr>
              <a:t>恋爱婚姻</a:t>
            </a:r>
            <a:endParaRPr lang="zh-CN" altLang="en-US" sz="2400" dirty="0"/>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861</TotalTime>
  <Words>1884</Words>
  <Application>Microsoft Office PowerPoint</Application>
  <PresentationFormat>全屏显示(4:3)</PresentationFormat>
  <Paragraphs>127</Paragraphs>
  <Slides>26</Slides>
  <Notes>1</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傅雷家书两则</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太阳太强烈，会把五谷晒焦； 雨水太猛，也会淹死庄稼。  这是什么论证方法？ 这两句，意在说明什么道理？ </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renhaijuan</dc:creator>
  <cp:lastModifiedBy>admin</cp:lastModifiedBy>
  <cp:revision>58</cp:revision>
  <dcterms:created xsi:type="dcterms:W3CDTF">2017-09-13T02:46:13Z</dcterms:created>
  <dcterms:modified xsi:type="dcterms:W3CDTF">2017-09-20T13:50:04Z</dcterms:modified>
</cp:coreProperties>
</file>