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8" r:id="rId5"/>
    <p:sldId id="259" r:id="rId6"/>
    <p:sldId id="300" r:id="rId7"/>
    <p:sldId id="261" r:id="rId8"/>
    <p:sldId id="262" r:id="rId9"/>
    <p:sldId id="263" r:id="rId10"/>
    <p:sldId id="267" r:id="rId11"/>
    <p:sldId id="265" r:id="rId12"/>
    <p:sldId id="268" r:id="rId13"/>
    <p:sldId id="285" r:id="rId14"/>
    <p:sldId id="286" r:id="rId15"/>
    <p:sldId id="272" r:id="rId16"/>
    <p:sldId id="287" r:id="rId17"/>
    <p:sldId id="270" r:id="rId18"/>
    <p:sldId id="288" r:id="rId19"/>
    <p:sldId id="289" r:id="rId20"/>
    <p:sldId id="264" r:id="rId21"/>
    <p:sldId id="271" r:id="rId22"/>
    <p:sldId id="290" r:id="rId23"/>
    <p:sldId id="276" r:id="rId24"/>
    <p:sldId id="294" r:id="rId25"/>
    <p:sldId id="291" r:id="rId26"/>
    <p:sldId id="277" r:id="rId27"/>
    <p:sldId id="280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50" d="100"/>
          <a:sy n="50" d="100"/>
        </p:scale>
        <p:origin x="54" y="666"/>
      </p:cViewPr>
      <p:guideLst>
        <p:guide orient="horz" pos="226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81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2022/2/11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830953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924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212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786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9427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6752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3989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2514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3629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4474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5834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998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15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289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523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224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006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647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862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62403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tags" Target="../tags/tag6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3.png" /><Relationship Id="rId4" Type="http://schemas.openxmlformats.org/officeDocument/2006/relationships/tags" Target="../tags/tag7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tags" Target="../tags/tag7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3.png" /><Relationship Id="rId4" Type="http://schemas.openxmlformats.org/officeDocument/2006/relationships/tags" Target="../tags/tag7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3.png" /><Relationship Id="rId4" Type="http://schemas.openxmlformats.org/officeDocument/2006/relationships/tags" Target="../tags/tag7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3.png" /><Relationship Id="rId4" Type="http://schemas.openxmlformats.org/officeDocument/2006/relationships/tags" Target="../tags/tag7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tags" Target="../tags/tag6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tags" Target="../tags/tag7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3.png" /><Relationship Id="rId4" Type="http://schemas.openxmlformats.org/officeDocument/2006/relationships/tags" Target="../tags/tag7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tags" Target="../tags/tag7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3.png" /><Relationship Id="rId4" Type="http://schemas.openxmlformats.org/officeDocument/2006/relationships/tags" Target="../tags/tag7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9.png" /><Relationship Id="rId6" Type="http://schemas.openxmlformats.org/officeDocument/2006/relationships/tags" Target="../tags/tag8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png" /><Relationship Id="rId4" Type="http://schemas.openxmlformats.org/officeDocument/2006/relationships/tags" Target="../tags/tag6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.png" /><Relationship Id="rId4" Type="http://schemas.openxmlformats.org/officeDocument/2006/relationships/tags" Target="../tags/tag6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png" /><Relationship Id="rId4" Type="http://schemas.openxmlformats.org/officeDocument/2006/relationships/tags" Target="../tags/tag6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png" /><Relationship Id="rId4" Type="http://schemas.openxmlformats.org/officeDocument/2006/relationships/tags" Target="../tags/tag6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tags" Target="../tags/tag6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3.png" /><Relationship Id="rId4" Type="http://schemas.openxmlformats.org/officeDocument/2006/relationships/tags" Target="../tags/tag7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5a1582352084b2"/>
          <p:cNvPicPr>
            <a:picLocks noChangeAspect="1"/>
          </p:cNvPicPr>
          <p:nvPr/>
        </p:nvPicPr>
        <p:blipFill>
          <a:blip r:embed="rId3"/>
          <a:srcRect t="9540"/>
          <a:stretch>
            <a:fillRect/>
          </a:stretch>
        </p:blipFill>
        <p:spPr>
          <a:xfrm>
            <a:off x="356870" y="635"/>
            <a:ext cx="10058400" cy="513588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图片 8" descr="F:\稻壳儿PPT\素材\水彩水墨\摄图网_400882903.png摄图网_400882903"/>
          <p:cNvPicPr preferRelativeResize="0"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143000"/>
            <a:ext cx="12202160" cy="5715000"/>
          </a:xfrm>
          <a:prstGeom prst="rect">
            <a:avLst/>
          </a:prstGeom>
          <a:solidFill>
            <a:schemeClr val="bg1">
              <a:alpha val="83000"/>
            </a:schemeClr>
          </a:solidFill>
        </p:spPr>
      </p:pic>
      <p:sp>
        <p:nvSpPr>
          <p:cNvPr id="6" name="文本框 5"/>
          <p:cNvSpPr txBox="1"/>
          <p:nvPr/>
        </p:nvSpPr>
        <p:spPr>
          <a:xfrm>
            <a:off x="7197778" y="302623"/>
            <a:ext cx="2108200" cy="25546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zh-CN" altLang="en-US" sz="16600">
                <a:effectLst/>
                <a:latin typeface="汉仪行楷繁" panose="02010600000101010101" charset="-122"/>
                <a:ea typeface="汉仪行楷繁" panose="02010600000101010101" charset="-122"/>
              </a:rPr>
              <a:t>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08636" y="2098255"/>
            <a:ext cx="2197100" cy="26619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zh-CN" altLang="en-US" sz="17300">
                <a:effectLst/>
                <a:latin typeface="汉仪行楷繁" panose="02010600000101010101" charset="-122"/>
                <a:ea typeface="汉仪行楷繁" panose="02010600000101010101" charset="-122"/>
              </a:rPr>
              <a:t>歌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73873" y="3469432"/>
            <a:ext cx="2641749" cy="31700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zh-CN" altLang="en-US" sz="20600">
                <a:effectLst/>
                <a:latin typeface="汉仪行楷繁" panose="02010600000101010101" charset="-122"/>
                <a:ea typeface="汉仪行楷繁" panose="02010600000101010101" charset="-122"/>
              </a:rPr>
              <a:t>行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305850" y="1278611"/>
            <a:ext cx="490220" cy="2123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人教版必修二语文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 descr="F:\稻壳儿PPT\素材\水彩水墨\摄图网_400266119.png摄图网_400266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2211705"/>
            <a:ext cx="12200890" cy="4554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09720" y="115570"/>
            <a:ext cx="29387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b="1">
                <a:latin typeface="时光记忆体" panose="02010600010101010101" charset="-122"/>
                <a:ea typeface="时光记忆体" panose="02010600010101010101" charset="-122"/>
                <a:sym typeface="+mn-ea"/>
              </a:rPr>
              <a:t>词句解释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1472545" y="1037756"/>
            <a:ext cx="246888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人生</a:t>
            </a:r>
            <a:r>
              <a:rPr lang="zh-CN" altLang="en-US" sz="3600" b="0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几何</a:t>
            </a: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：</a:t>
            </a:r>
          </a:p>
          <a:p>
            <a:pPr algn="r" eaLnBrk="1" hangingPunct="1">
              <a:lnSpc>
                <a:spcPct val="100000"/>
              </a:lnSpc>
            </a:pPr>
            <a:r>
              <a:rPr lang="zh-CN" altLang="en-US" sz="3600" b="0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去日苦多</a:t>
            </a: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：</a:t>
            </a:r>
          </a:p>
          <a:p>
            <a:pPr algn="r" eaLnBrk="1" hangingPunct="1">
              <a:lnSpc>
                <a:spcPct val="100000"/>
              </a:lnSpc>
            </a:pPr>
            <a:r>
              <a:rPr lang="zh-CN" altLang="en-US" sz="3600" b="0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慨当以慷</a:t>
            </a: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：</a:t>
            </a:r>
          </a:p>
          <a:p>
            <a:pPr algn="r" eaLnBrk="1" hangingPunct="1">
              <a:lnSpc>
                <a:spcPct val="100000"/>
              </a:lnSpc>
            </a:pPr>
            <a:r>
              <a:rPr lang="zh-CN" altLang="en-US" sz="3600" b="0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何以解忧</a:t>
            </a: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：</a:t>
            </a:r>
          </a:p>
          <a:p>
            <a:pPr algn="r"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青青</a:t>
            </a:r>
            <a:r>
              <a:rPr lang="zh-CN" altLang="en-US" sz="3600" b="0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子</a:t>
            </a: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衿：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3759180" y="1037756"/>
            <a:ext cx="521208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多少</a:t>
            </a:r>
          </a:p>
          <a:p>
            <a:pPr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逝去的时光实在太多</a:t>
            </a:r>
          </a:p>
          <a:p>
            <a:pPr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当以慷慨</a:t>
            </a:r>
          </a:p>
          <a:p>
            <a:pPr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以何解忧</a:t>
            </a:r>
          </a:p>
          <a:p>
            <a:pPr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对人的尊称，多指男子。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472763" y="3899066"/>
            <a:ext cx="246888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忧从</a:t>
            </a:r>
            <a:r>
              <a:rPr lang="zh-CN" altLang="en-US" sz="3600" b="0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中</a:t>
            </a: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来：</a:t>
            </a:r>
          </a:p>
          <a:p>
            <a:pPr algn="r"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乌鹊</a:t>
            </a:r>
            <a:r>
              <a:rPr lang="zh-CN" altLang="en-US" sz="3600" b="0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南</a:t>
            </a: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飞：</a:t>
            </a:r>
          </a:p>
          <a:p>
            <a:pPr algn="r"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山不</a:t>
            </a:r>
            <a:r>
              <a:rPr lang="zh-CN" altLang="en-US" sz="3600" b="0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厌</a:t>
            </a: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高：</a:t>
            </a:r>
          </a:p>
          <a:p>
            <a:pPr algn="r"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绕树</a:t>
            </a:r>
            <a:r>
              <a:rPr lang="zh-CN" altLang="en-US" sz="3600" b="0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三匝</a:t>
            </a: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：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830955" y="3898900"/>
            <a:ext cx="494665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内心</a:t>
            </a:r>
          </a:p>
          <a:p>
            <a:pPr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向南，名词活用作状语</a:t>
            </a:r>
          </a:p>
          <a:p>
            <a:pPr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满足</a:t>
            </a:r>
          </a:p>
          <a:p>
            <a:pPr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三，泛指多次；</a:t>
            </a:r>
            <a:endParaRPr lang="en-US" altLang="zh-CN" sz="3600" b="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600" b="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匝，圈、周。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>
          <a:xfrm>
            <a:off x="141605" y="5812536"/>
            <a:ext cx="12192000" cy="1045464"/>
          </a:xfrm>
          <a:custGeom>
            <a:gdLst>
              <a:gd name="connsiteX0" fmla="*/ 0 w 12192000"/>
              <a:gd name="connsiteY0" fmla="*/ 0 h 1045464"/>
              <a:gd name="connsiteX1" fmla="*/ 12192000 w 12192000"/>
              <a:gd name="connsiteY1" fmla="*/ 0 h 1045464"/>
              <a:gd name="connsiteX2" fmla="*/ 12192000 w 12192000"/>
              <a:gd name="connsiteY2" fmla="*/ 1045464 h 1045464"/>
              <a:gd name="connsiteX3" fmla="*/ 0 w 12192000"/>
              <a:gd name="connsiteY3" fmla="*/ 1045464 h 10454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45463">
                <a:moveTo>
                  <a:pt x="0" y="0"/>
                </a:moveTo>
                <a:lnTo>
                  <a:pt x="12192000" y="0"/>
                </a:lnTo>
                <a:lnTo>
                  <a:pt x="12192000" y="1045464"/>
                </a:lnTo>
                <a:lnTo>
                  <a:pt x="0" y="1045464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561975" y="189865"/>
            <a:ext cx="798195" cy="440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对酒当歌 人生几何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920875" y="189865"/>
            <a:ext cx="798195" cy="440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譬如朝露 去日苦多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279140" y="189865"/>
            <a:ext cx="798195" cy="440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慨当以慷 忧思难忘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627880" y="189865"/>
            <a:ext cx="798195" cy="440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何以解忧 唯有杜康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976620" y="189865"/>
            <a:ext cx="798195" cy="440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青青子衿 悠悠我心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376160" y="189865"/>
            <a:ext cx="798195" cy="440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但为君故 沉吟至今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656320" y="189865"/>
            <a:ext cx="798195" cy="440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呦呦鹿鸣 食野之苹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0187305" y="189865"/>
            <a:ext cx="798195" cy="440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我有嘉宾 鼓瑟吹笙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208405" y="189865"/>
            <a:ext cx="613410" cy="59912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一边喝酒一边高歌 人生短促日月如梭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557145" y="189865"/>
            <a:ext cx="613410" cy="63487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好比晨露转瞬即逝 失去的时日实在太多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905885" y="189865"/>
            <a:ext cx="613410" cy="59912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席上歌声激昂慷慨 忧郁长久填满心窝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254625" y="189865"/>
            <a:ext cx="613410" cy="59912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靠什么来排解忧闷 唯有狂饮方可解脱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603365" y="189865"/>
            <a:ext cx="613410" cy="63487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那穿着青领的学子哟 你们令我朝夕思慕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952105" y="189865"/>
            <a:ext cx="613410" cy="59912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只是因为您的缘故 让我沉痛吟诵至今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9300845" y="189865"/>
            <a:ext cx="613410" cy="67062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阳光下鹿群呦呦欢鸣 悠然自得啃食在绿坡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894060" y="151765"/>
            <a:ext cx="551815" cy="63665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一旦四方贤才光临舍下 我将奏瑟吹笙宴请嘉宾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2094865" y="18986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 flipH="1">
            <a:off x="3443605" y="18986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6" name="矩形 5"/>
          <p:cNvSpPr/>
          <p:nvPr/>
        </p:nvSpPr>
        <p:spPr>
          <a:xfrm flipH="1">
            <a:off x="4792345" y="18986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7" name="矩形 6"/>
          <p:cNvSpPr/>
          <p:nvPr/>
        </p:nvSpPr>
        <p:spPr>
          <a:xfrm flipH="1">
            <a:off x="6141085" y="18986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" name="矩形 7"/>
          <p:cNvSpPr/>
          <p:nvPr/>
        </p:nvSpPr>
        <p:spPr>
          <a:xfrm flipH="1">
            <a:off x="7489825" y="18986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9" name="矩形 8"/>
          <p:cNvSpPr/>
          <p:nvPr/>
        </p:nvSpPr>
        <p:spPr>
          <a:xfrm flipH="1">
            <a:off x="8838565" y="18986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0" name="矩形 9"/>
          <p:cNvSpPr/>
          <p:nvPr/>
        </p:nvSpPr>
        <p:spPr>
          <a:xfrm flipH="1">
            <a:off x="10187305" y="189864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1" name="矩形 10"/>
          <p:cNvSpPr/>
          <p:nvPr/>
        </p:nvSpPr>
        <p:spPr>
          <a:xfrm flipH="1">
            <a:off x="11536045" y="18986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>
          <a:xfrm>
            <a:off x="0" y="5812536"/>
            <a:ext cx="12192000" cy="1045464"/>
          </a:xfrm>
          <a:custGeom>
            <a:gdLst>
              <a:gd name="connsiteX0" fmla="*/ 0 w 12192000"/>
              <a:gd name="connsiteY0" fmla="*/ 0 h 1045464"/>
              <a:gd name="connsiteX1" fmla="*/ 12192000 w 12192000"/>
              <a:gd name="connsiteY1" fmla="*/ 0 h 1045464"/>
              <a:gd name="connsiteX2" fmla="*/ 12192000 w 12192000"/>
              <a:gd name="connsiteY2" fmla="*/ 1045464 h 1045464"/>
              <a:gd name="connsiteX3" fmla="*/ 0 w 12192000"/>
              <a:gd name="connsiteY3" fmla="*/ 1045464 h 10454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45463">
                <a:moveTo>
                  <a:pt x="0" y="0"/>
                </a:moveTo>
                <a:lnTo>
                  <a:pt x="12192000" y="0"/>
                </a:lnTo>
                <a:lnTo>
                  <a:pt x="12192000" y="1045464"/>
                </a:lnTo>
                <a:lnTo>
                  <a:pt x="0" y="1045464"/>
                </a:lnTo>
                <a:close/>
              </a:path>
            </a:pathLst>
          </a:custGeom>
        </p:spPr>
      </p:pic>
      <p:sp>
        <p:nvSpPr>
          <p:cNvPr id="22" name="文本框 21"/>
          <p:cNvSpPr txBox="1"/>
          <p:nvPr/>
        </p:nvSpPr>
        <p:spPr>
          <a:xfrm>
            <a:off x="391160" y="211455"/>
            <a:ext cx="736600" cy="38842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明明如月 何时可掇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738630" y="216535"/>
            <a:ext cx="736600" cy="38842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忧从中来 不可断绝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086100" y="216535"/>
            <a:ext cx="736600" cy="38842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越陌度阡 枉用相存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640070" y="216535"/>
            <a:ext cx="736600" cy="38842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月明星稀 乌鹊南飞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988810" y="216535"/>
            <a:ext cx="736600" cy="38842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绕树三匝 何枝可依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344535" y="211455"/>
            <a:ext cx="736600" cy="38842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山不厌高 海不厌深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629775" y="211455"/>
            <a:ext cx="736600" cy="38842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周公吐哺 天下归心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946150" y="211455"/>
            <a:ext cx="551815" cy="54483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当空悬挂的皓月哟 什么时候才可以采到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2390775" y="216535"/>
            <a:ext cx="551815" cy="6060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我久蓄于怀的忧愤哟 突然喷涌而出汇成长河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644900" y="211455"/>
            <a:ext cx="551815" cy="63665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远方宾客踏着田间小路 一个个屈驾前来探望我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993640" y="216535"/>
            <a:ext cx="551815" cy="57543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彼此久别重逢谈心宴饮 重温将往日的恩情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240145" y="216535"/>
            <a:ext cx="551815" cy="57543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月光明亮星光稀疏 一群寻巢乌鹊向南飞去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588885" y="216535"/>
            <a:ext cx="551815" cy="66725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绕树飞了三周却没敛翅 哪里才有它们的栖身之所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8937625" y="216535"/>
            <a:ext cx="551815" cy="63665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高山不辞土石才见巍峨 大海不弃涓流才见壮阔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0286365" y="216535"/>
            <a:ext cx="551815" cy="63665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我愿如周公般礼贤下士 愿天下英杰真心归顺我</a:t>
            </a:r>
          </a:p>
        </p:txBody>
      </p:sp>
      <p:sp>
        <p:nvSpPr>
          <p:cNvPr id="58" name="矩形 57"/>
          <p:cNvSpPr/>
          <p:nvPr/>
        </p:nvSpPr>
        <p:spPr>
          <a:xfrm flipH="1">
            <a:off x="1593850" y="21653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9" name="矩形 58"/>
          <p:cNvSpPr/>
          <p:nvPr/>
        </p:nvSpPr>
        <p:spPr>
          <a:xfrm flipH="1">
            <a:off x="2942590" y="21653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0" name="矩形 59"/>
          <p:cNvSpPr/>
          <p:nvPr/>
        </p:nvSpPr>
        <p:spPr>
          <a:xfrm flipH="1">
            <a:off x="4291330" y="21653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1" name="矩形 60"/>
          <p:cNvSpPr/>
          <p:nvPr/>
        </p:nvSpPr>
        <p:spPr>
          <a:xfrm flipH="1">
            <a:off x="5640070" y="21653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2" name="矩形 61"/>
          <p:cNvSpPr/>
          <p:nvPr/>
        </p:nvSpPr>
        <p:spPr>
          <a:xfrm flipH="1">
            <a:off x="6988810" y="21653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3" name="矩形 62"/>
          <p:cNvSpPr/>
          <p:nvPr/>
        </p:nvSpPr>
        <p:spPr>
          <a:xfrm flipH="1">
            <a:off x="8337550" y="21653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4" name="矩形 63"/>
          <p:cNvSpPr/>
          <p:nvPr/>
        </p:nvSpPr>
        <p:spPr>
          <a:xfrm flipH="1">
            <a:off x="9762490" y="216534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5" name="矩形 64"/>
          <p:cNvSpPr/>
          <p:nvPr/>
        </p:nvSpPr>
        <p:spPr>
          <a:xfrm flipH="1">
            <a:off x="11035030" y="216535"/>
            <a:ext cx="7200" cy="476669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  <a:alpha val="49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4467225" y="135255"/>
            <a:ext cx="1530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契阔谈讌 心念旧恩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5a1582352084b2"/>
          <p:cNvPicPr>
            <a:picLocks noChangeAspect="1"/>
          </p:cNvPicPr>
          <p:nvPr/>
        </p:nvPicPr>
        <p:blipFill>
          <a:blip r:embed="rId3"/>
          <a:srcRect t="9540"/>
          <a:stretch>
            <a:fillRect/>
          </a:stretch>
        </p:blipFill>
        <p:spPr>
          <a:xfrm>
            <a:off x="356870" y="635"/>
            <a:ext cx="10058400" cy="5135880"/>
          </a:xfrm>
          <a:prstGeom prst="rect">
            <a:avLst/>
          </a:prstGeom>
        </p:spPr>
      </p:pic>
      <p:pic>
        <p:nvPicPr>
          <p:cNvPr id="9" name="图片 8" descr="F:\稻壳儿PPT\素材\水彩水墨\摄图网_400882903.png摄图网_4008829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905" y="1156335"/>
            <a:ext cx="12202160" cy="571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7910" y="0"/>
            <a:ext cx="2514600" cy="6857365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23135" y="2336800"/>
            <a:ext cx="1013460" cy="2834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5400">
                <a:latin typeface="米开软笔行楷" panose="03000600000000000000" charset="-122"/>
                <a:ea typeface="米开软笔行楷" panose="03000600000000000000" charset="-122"/>
                <a:sym typeface="+mn-ea"/>
              </a:rPr>
              <a:t>课文赏析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97330" y="1226820"/>
            <a:ext cx="859790" cy="2326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400">
                <a:latin typeface="米开软笔行楷" panose="03000600000000000000" charset="-122"/>
                <a:ea typeface="米开软笔行楷" panose="03000600000000000000" charset="-122"/>
                <a:sym typeface="+mn-ea"/>
              </a:rPr>
              <a:t>第三部分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>
          <a:xfrm>
            <a:off x="0" y="5812536"/>
            <a:ext cx="12192000" cy="1045464"/>
          </a:xfrm>
          <a:custGeom>
            <a:gdLst>
              <a:gd name="connsiteX0" fmla="*/ 0 w 12192000"/>
              <a:gd name="connsiteY0" fmla="*/ 0 h 1045464"/>
              <a:gd name="connsiteX1" fmla="*/ 12192000 w 12192000"/>
              <a:gd name="connsiteY1" fmla="*/ 0 h 1045464"/>
              <a:gd name="connsiteX2" fmla="*/ 12192000 w 12192000"/>
              <a:gd name="connsiteY2" fmla="*/ 1045464 h 1045464"/>
              <a:gd name="connsiteX3" fmla="*/ 0 w 12192000"/>
              <a:gd name="connsiteY3" fmla="*/ 1045464 h 10454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45463">
                <a:moveTo>
                  <a:pt x="0" y="0"/>
                </a:moveTo>
                <a:lnTo>
                  <a:pt x="12192000" y="0"/>
                </a:lnTo>
                <a:lnTo>
                  <a:pt x="12192000" y="1045464"/>
                </a:lnTo>
                <a:lnTo>
                  <a:pt x="0" y="1045464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1706" y="298450"/>
            <a:ext cx="646281" cy="58483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987137" y="306397"/>
            <a:ext cx="5849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课文学习</a:t>
            </a:r>
            <a:r>
              <a:rPr lang="en-US" altLang="zh-CN" sz="2800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——</a:t>
            </a:r>
            <a:r>
              <a:rPr lang="zh-CN" altLang="en-US" sz="2800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情感解读</a:t>
            </a:r>
            <a:endParaRPr lang="zh-CN" altLang="en-US" sz="2800">
              <a:solidFill>
                <a:schemeClr val="tx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71974" y="1601939"/>
            <a:ext cx="2727759" cy="3477875"/>
            <a:chOff x="1078722" y="1779986"/>
            <a:chExt cx="977900" cy="1246816"/>
          </a:xfrm>
        </p:grpSpPr>
        <p:sp>
          <p:nvSpPr>
            <p:cNvPr id="34" name="矩形 33"/>
            <p:cNvSpPr/>
            <p:nvPr/>
          </p:nvSpPr>
          <p:spPr bwMode="auto">
            <a:xfrm>
              <a:off x="1078722" y="1926523"/>
              <a:ext cx="977900" cy="954087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54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行楷简" panose="02010600000101010101" pitchFamily="49" charset="-122"/>
                <a:ea typeface="汉仪行楷简" panose="02010600000101010101" pitchFamily="49" charset="-122"/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 bwMode="auto">
            <a:xfrm>
              <a:off x="1078722" y="1926523"/>
              <a:ext cx="977900" cy="95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 bwMode="auto">
            <a:xfrm flipH="1">
              <a:off x="1078722" y="1926523"/>
              <a:ext cx="977900" cy="95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 bwMode="auto">
            <a:xfrm flipH="1">
              <a:off x="1567672" y="1926523"/>
              <a:ext cx="0" cy="95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 bwMode="auto">
            <a:xfrm flipV="1">
              <a:off x="1078722" y="2404360"/>
              <a:ext cx="968375" cy="317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1111987" y="1779986"/>
              <a:ext cx="901610" cy="1246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2000">
                  <a:solidFill>
                    <a:srgbClr val="C00000"/>
                  </a:solidFill>
                  <a:latin typeface="+mj-ea"/>
                  <a:ea typeface="+mj-ea"/>
                  <a:cs typeface="+mn-ea"/>
                  <a:sym typeface="+mn-lt"/>
                </a:rPr>
                <a:t>忧</a:t>
              </a:r>
              <a:endParaRPr kumimoji="0" lang="zh-CN" altLang="en-US" sz="22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43928" y="1568064"/>
            <a:ext cx="5546711" cy="3721872"/>
            <a:chOff x="4743928" y="1830771"/>
            <a:chExt cx="5546711" cy="3721872"/>
          </a:xfrm>
        </p:grpSpPr>
        <p:sp>
          <p:nvSpPr>
            <p:cNvPr id="30" name="文本框 29"/>
            <p:cNvSpPr txBox="1"/>
            <p:nvPr/>
          </p:nvSpPr>
          <p:spPr>
            <a:xfrm>
              <a:off x="4743928" y="1830771"/>
              <a:ext cx="5546711" cy="678712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2800" kern="1400" spc="200">
                  <a:solidFill>
                    <a:schemeClr val="tx1"/>
                  </a:solidFill>
                  <a:latin typeface="+mj-ea"/>
                  <a:ea typeface="+mj-ea"/>
                  <a:cs typeface="+mn-cs"/>
                </a:rPr>
                <a:t>这首诗歌中</a:t>
              </a:r>
              <a:r>
                <a:rPr kumimoji="1" lang="zh-CN" altLang="en-US" sz="2800" kern="1400" spc="200">
                  <a:solidFill>
                    <a:schemeClr val="tx1"/>
                  </a:solidFill>
                  <a:latin typeface="+mj-ea"/>
                  <a:ea typeface="+mj-ea"/>
                </a:rPr>
                <a:t>感情色彩最浓的字眼</a:t>
              </a:r>
              <a:endParaRPr kumimoji="1" lang="zh-CN" altLang="en-US" sz="2800" kern="1400" spc="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142741" y="2721510"/>
              <a:ext cx="4749084" cy="616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spc="120"/>
                <a:t>慨当以慷，</a:t>
              </a:r>
              <a:r>
                <a:rPr lang="zh-CN" altLang="en-US" sz="2800" b="1" spc="120">
                  <a:solidFill>
                    <a:schemeClr val="accent2"/>
                  </a:solidFill>
                </a:rPr>
                <a:t>忧</a:t>
              </a:r>
              <a:r>
                <a:rPr lang="zh-CN" altLang="en-US" sz="2800" spc="120"/>
                <a:t>思难忘。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5142741" y="3337576"/>
              <a:ext cx="4749084" cy="616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spc="120"/>
                <a:t>何以解</a:t>
              </a:r>
              <a:r>
                <a:rPr lang="zh-CN" altLang="en-US" sz="2800" b="1" spc="120">
                  <a:solidFill>
                    <a:schemeClr val="accent2"/>
                  </a:solidFill>
                </a:rPr>
                <a:t>忧</a:t>
              </a:r>
              <a:r>
                <a:rPr lang="zh-CN" altLang="en-US" sz="2800" spc="120"/>
                <a:t>？唯有杜康。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5142741" y="3953642"/>
              <a:ext cx="4749084" cy="616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 spc="120">
                  <a:solidFill>
                    <a:schemeClr val="accent2"/>
                  </a:solidFill>
                </a:rPr>
                <a:t>忧</a:t>
              </a:r>
              <a:r>
                <a:rPr lang="zh-CN" altLang="en-US" sz="2800" spc="120"/>
                <a:t>从中来，不可断绝。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01213" y="4645087"/>
              <a:ext cx="5032147" cy="907556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4000" kern="1400" spc="200">
                  <a:solidFill>
                    <a:schemeClr val="tx1"/>
                  </a:solidFill>
                  <a:latin typeface="+mj-ea"/>
                  <a:ea typeface="+mj-ea"/>
                </a:rPr>
                <a:t>作者在</a:t>
              </a:r>
              <a:r>
                <a:rPr kumimoji="1" lang="zh-CN" altLang="en-US" sz="4000" b="1" kern="1400" spc="200">
                  <a:solidFill>
                    <a:schemeClr val="accent2"/>
                  </a:solidFill>
                  <a:latin typeface="+mj-ea"/>
                  <a:ea typeface="+mj-ea"/>
                </a:rPr>
                <a:t>忧</a:t>
              </a:r>
              <a:r>
                <a:rPr kumimoji="1" lang="zh-CN" altLang="en-US" sz="4000" kern="1400" spc="200">
                  <a:solidFill>
                    <a:schemeClr val="tx1"/>
                  </a:solidFill>
                  <a:latin typeface="+mj-ea"/>
                  <a:ea typeface="+mj-ea"/>
                </a:rPr>
                <a:t>些什么呢？</a:t>
              </a:r>
              <a:endParaRPr kumimoji="1" lang="zh-CN" altLang="en-US" sz="4000" kern="1400" spc="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: 圆角 6"/>
          <p:cNvSpPr/>
          <p:nvPr/>
        </p:nvSpPr>
        <p:spPr>
          <a:xfrm>
            <a:off x="1768475" y="192405"/>
            <a:ext cx="8362315" cy="13157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l"/>
            <a:r>
              <a:rPr lang="zh-CN" altLang="en-US" sz="44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这首诗歌中的诗眼是哪个字？如何体现？</a:t>
            </a:r>
          </a:p>
        </p:txBody>
      </p:sp>
      <p:pic>
        <p:nvPicPr>
          <p:cNvPr id="15" name="图片 14" descr="F:\稻壳儿PPT\素材\水彩水墨\摄图网_400266119.png摄图网_400266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2475865"/>
            <a:ext cx="12200890" cy="4554855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539750" y="2450465"/>
            <a:ext cx="2406650" cy="2051685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>
              <a:latin typeface="时光记忆体" panose="02010600010101010101" charset="-122"/>
              <a:ea typeface="时光记忆体" panose="02010600010101010101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49935" y="2628900"/>
            <a:ext cx="1986915" cy="169418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忧</a:t>
            </a:r>
          </a:p>
        </p:txBody>
      </p:sp>
      <p:sp>
        <p:nvSpPr>
          <p:cNvPr id="8" name="矩形: 圆角 7"/>
          <p:cNvSpPr/>
          <p:nvPr/>
        </p:nvSpPr>
        <p:spPr>
          <a:xfrm>
            <a:off x="3809365" y="1841500"/>
            <a:ext cx="7012305" cy="836295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  <a:alpha val="13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zh-CN" altLang="en-US" sz="5400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一忧：人生苦短</a:t>
            </a:r>
          </a:p>
        </p:txBody>
      </p:sp>
      <p:sp>
        <p:nvSpPr>
          <p:cNvPr id="20" name="矩形: 圆角 19"/>
          <p:cNvSpPr/>
          <p:nvPr/>
        </p:nvSpPr>
        <p:spPr>
          <a:xfrm>
            <a:off x="3809365" y="3058160"/>
            <a:ext cx="7012305" cy="836295"/>
          </a:xfrm>
          <a:prstGeom prst="roundRect">
            <a:avLst>
              <a:gd name="adj" fmla="val 50000"/>
            </a:avLst>
          </a:prstGeom>
          <a:solidFill>
            <a:schemeClr val="accent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5400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二忧：贤才难得</a:t>
            </a:r>
          </a:p>
        </p:txBody>
      </p:sp>
      <p:sp>
        <p:nvSpPr>
          <p:cNvPr id="24" name="矩形: 圆角 23"/>
          <p:cNvSpPr/>
          <p:nvPr/>
        </p:nvSpPr>
        <p:spPr>
          <a:xfrm>
            <a:off x="3809365" y="4335145"/>
            <a:ext cx="7012305" cy="836295"/>
          </a:xfrm>
          <a:prstGeom prst="roundRect">
            <a:avLst>
              <a:gd name="adj" fmla="val 50000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5400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三忧：功业未就</a:t>
            </a:r>
          </a:p>
        </p:txBody>
      </p:sp>
      <p:cxnSp>
        <p:nvCxnSpPr>
          <p:cNvPr id="25" name="直接连接符 24"/>
          <p:cNvCxnSpPr>
            <a:stCxn id="22" idx="6"/>
            <a:endCxn id="8" idx="1"/>
          </p:cNvCxnSpPr>
          <p:nvPr/>
        </p:nvCxnSpPr>
        <p:spPr>
          <a:xfrm flipV="1">
            <a:off x="2946325" y="2260074"/>
            <a:ext cx="862965" cy="121666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2" idx="6"/>
            <a:endCxn id="20" idx="1"/>
          </p:cNvCxnSpPr>
          <p:nvPr/>
        </p:nvCxnSpPr>
        <p:spPr>
          <a:xfrm>
            <a:off x="2946325" y="3476734"/>
            <a:ext cx="862965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22" idx="6"/>
            <a:endCxn id="24" idx="1"/>
          </p:cNvCxnSpPr>
          <p:nvPr/>
        </p:nvCxnSpPr>
        <p:spPr>
          <a:xfrm>
            <a:off x="2946325" y="3476734"/>
            <a:ext cx="862965" cy="127698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>
          <a:xfrm>
            <a:off x="0" y="5812536"/>
            <a:ext cx="12192000" cy="1045464"/>
          </a:xfrm>
          <a:custGeom>
            <a:gdLst>
              <a:gd name="connsiteX0" fmla="*/ 0 w 12192000"/>
              <a:gd name="connsiteY0" fmla="*/ 0 h 1045464"/>
              <a:gd name="connsiteX1" fmla="*/ 12192000 w 12192000"/>
              <a:gd name="connsiteY1" fmla="*/ 0 h 1045464"/>
              <a:gd name="connsiteX2" fmla="*/ 12192000 w 12192000"/>
              <a:gd name="connsiteY2" fmla="*/ 1045464 h 1045464"/>
              <a:gd name="connsiteX3" fmla="*/ 0 w 12192000"/>
              <a:gd name="connsiteY3" fmla="*/ 1045464 h 10454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45463">
                <a:moveTo>
                  <a:pt x="0" y="0"/>
                </a:moveTo>
                <a:lnTo>
                  <a:pt x="12192000" y="0"/>
                </a:lnTo>
                <a:lnTo>
                  <a:pt x="12192000" y="1045464"/>
                </a:lnTo>
                <a:lnTo>
                  <a:pt x="0" y="1045464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1706" y="298450"/>
            <a:ext cx="646281" cy="58483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987137" y="306397"/>
            <a:ext cx="5849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课文学习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——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情感解读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61764" y="1540978"/>
            <a:ext cx="2727759" cy="3477875"/>
            <a:chOff x="1078722" y="1750847"/>
            <a:chExt cx="977900" cy="1246816"/>
          </a:xfrm>
        </p:grpSpPr>
        <p:sp>
          <p:nvSpPr>
            <p:cNvPr id="34" name="矩形 33"/>
            <p:cNvSpPr/>
            <p:nvPr/>
          </p:nvSpPr>
          <p:spPr bwMode="auto">
            <a:xfrm>
              <a:off x="1078722" y="1926523"/>
              <a:ext cx="977900" cy="954087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54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行楷简" panose="02010600000101010101" pitchFamily="49" charset="-122"/>
                <a:ea typeface="汉仪行楷简" panose="02010600000101010101" pitchFamily="49" charset="-122"/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 bwMode="auto">
            <a:xfrm>
              <a:off x="1078722" y="1926523"/>
              <a:ext cx="977900" cy="95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 bwMode="auto">
            <a:xfrm flipH="1">
              <a:off x="1078722" y="1926523"/>
              <a:ext cx="977900" cy="95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 bwMode="auto">
            <a:xfrm flipH="1">
              <a:off x="1567672" y="1926523"/>
              <a:ext cx="0" cy="95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 bwMode="auto">
            <a:xfrm flipV="1">
              <a:off x="1078722" y="2404360"/>
              <a:ext cx="968375" cy="317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1116995" y="1750847"/>
              <a:ext cx="901610" cy="1246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2000">
                  <a:solidFill>
                    <a:schemeClr val="accent2"/>
                  </a:solidFill>
                  <a:latin typeface="+mj-ea"/>
                  <a:ea typeface="+mj-ea"/>
                  <a:cs typeface="+mn-ea"/>
                  <a:sym typeface="+mn-lt"/>
                </a:rPr>
                <a:t>忧</a:t>
              </a:r>
              <a:endParaRPr kumimoji="0" lang="zh-CN" altLang="en-US" sz="2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493462" y="3758484"/>
            <a:ext cx="6278880" cy="121094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800" spc="200">
                <a:solidFill>
                  <a:schemeClr val="tx1"/>
                </a:solidFill>
                <a:latin typeface="+mn-ea"/>
              </a:rPr>
              <a:t>『</a:t>
            </a:r>
            <a:r>
              <a:rPr kumimoji="1" lang="zh-CN" altLang="en-US" sz="2800" spc="200">
                <a:solidFill>
                  <a:schemeClr val="tx1"/>
                </a:solidFill>
                <a:latin typeface="+mn-ea"/>
              </a:rPr>
              <a:t>朝露</a:t>
            </a:r>
            <a:r>
              <a:rPr kumimoji="1" lang="en-US" altLang="zh-CN" sz="2800" spc="200">
                <a:solidFill>
                  <a:schemeClr val="tx1"/>
                </a:solidFill>
                <a:latin typeface="+mn-ea"/>
              </a:rPr>
              <a:t>』</a:t>
            </a:r>
            <a:r>
              <a:rPr kumimoji="1" lang="zh-CN" altLang="en-US" sz="2800" spc="200">
                <a:solidFill>
                  <a:schemeClr val="tx1"/>
                </a:solidFill>
                <a:latin typeface="+mn-ea"/>
              </a:rPr>
              <a:t>：指生命短暂易逝（比喻）</a:t>
            </a:r>
            <a:endParaRPr kumimoji="1" lang="en-US" altLang="zh-CN" sz="2800" spc="20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chemeClr val="tx1"/>
                </a:solidFill>
                <a:latin typeface="+mn-ea"/>
              </a:rPr>
              <a:t>『</a:t>
            </a:r>
            <a:r>
              <a:rPr lang="zh-CN" altLang="en-US" sz="2800">
                <a:solidFill>
                  <a:schemeClr val="tx1"/>
                </a:solidFill>
                <a:latin typeface="+mn-ea"/>
              </a:rPr>
              <a:t>杜康</a:t>
            </a:r>
            <a:r>
              <a:rPr lang="en-US" altLang="zh-CN" sz="2800">
                <a:solidFill>
                  <a:schemeClr val="tx1"/>
                </a:solidFill>
                <a:latin typeface="+mn-ea"/>
              </a:rPr>
              <a:t>』</a:t>
            </a:r>
            <a:r>
              <a:rPr lang="zh-CN" altLang="en-US" sz="2800">
                <a:solidFill>
                  <a:schemeClr val="tx1"/>
                </a:solidFill>
                <a:latin typeface="+mn-ea"/>
              </a:rPr>
              <a:t>：指酒（借代）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597910" y="1357630"/>
            <a:ext cx="8594090" cy="2014881"/>
            <a:chOff x="4875958" y="1718302"/>
            <a:chExt cx="6839792" cy="2014959"/>
          </a:xfrm>
        </p:grpSpPr>
        <p:sp>
          <p:nvSpPr>
            <p:cNvPr id="22" name="文本框 21"/>
            <p:cNvSpPr txBox="1"/>
            <p:nvPr/>
          </p:nvSpPr>
          <p:spPr>
            <a:xfrm>
              <a:off x="4875958" y="1718302"/>
              <a:ext cx="3581374" cy="706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 b="1" spc="300">
                  <a:solidFill>
                    <a:schemeClr val="accent2">
                      <a:lumMod val="50000"/>
                    </a:schemeClr>
                  </a:solidFill>
                  <a:latin typeface="微软雅黑" panose="020b0503020204020204" charset="-122"/>
                  <a:ea typeface="微软雅黑"/>
                </a:defRPr>
              </a:lvl1pPr>
            </a:lstStyle>
            <a:p>
              <a:r>
                <a:rPr lang="zh-CN" altLang="en-US" sz="4000">
                  <a:solidFill>
                    <a:schemeClr val="accent2"/>
                  </a:solidFill>
                  <a:latin typeface="+mj-ea"/>
                  <a:ea typeface="+mj-ea"/>
                </a:rPr>
                <a:t>一忧</a:t>
              </a:r>
              <a:r>
                <a:rPr lang="zh-CN" altLang="en-US" sz="400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人生短暂</a:t>
              </a:r>
              <a:endParaRPr lang="zh-CN" altLang="en-US" sz="40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4875958" y="2362243"/>
              <a:ext cx="6839792" cy="13710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spc="120"/>
                <a:t>对酒当歌，人生几何！譬如朝露，去日苦多。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3200" spc="120"/>
                <a:t>慨当以慷，忧思难忘。何以解忧？唯有杜康。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>
          <a:xfrm>
            <a:off x="0" y="5812536"/>
            <a:ext cx="12192000" cy="1045464"/>
          </a:xfrm>
          <a:custGeom>
            <a:gdLst>
              <a:gd name="connsiteX0" fmla="*/ 0 w 12192000"/>
              <a:gd name="connsiteY0" fmla="*/ 0 h 1045464"/>
              <a:gd name="connsiteX1" fmla="*/ 12192000 w 12192000"/>
              <a:gd name="connsiteY1" fmla="*/ 0 h 1045464"/>
              <a:gd name="connsiteX2" fmla="*/ 12192000 w 12192000"/>
              <a:gd name="connsiteY2" fmla="*/ 1045464 h 1045464"/>
              <a:gd name="connsiteX3" fmla="*/ 0 w 12192000"/>
              <a:gd name="connsiteY3" fmla="*/ 1045464 h 10454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45463">
                <a:moveTo>
                  <a:pt x="0" y="0"/>
                </a:moveTo>
                <a:lnTo>
                  <a:pt x="12192000" y="0"/>
                </a:lnTo>
                <a:lnTo>
                  <a:pt x="12192000" y="1045464"/>
                </a:lnTo>
                <a:lnTo>
                  <a:pt x="0" y="1045464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1706" y="298450"/>
            <a:ext cx="646281" cy="58483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987137" y="306397"/>
            <a:ext cx="5849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课文学习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——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情感解读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61764" y="1272373"/>
            <a:ext cx="2727759" cy="3477875"/>
            <a:chOff x="1078722" y="1738554"/>
            <a:chExt cx="977900" cy="1246816"/>
          </a:xfrm>
        </p:grpSpPr>
        <p:sp>
          <p:nvSpPr>
            <p:cNvPr id="34" name="矩形 33"/>
            <p:cNvSpPr/>
            <p:nvPr/>
          </p:nvSpPr>
          <p:spPr bwMode="auto">
            <a:xfrm>
              <a:off x="1078722" y="1926523"/>
              <a:ext cx="977900" cy="954087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54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行楷简" panose="02010600000101010101" pitchFamily="49" charset="-122"/>
                <a:ea typeface="汉仪行楷简" panose="02010600000101010101" pitchFamily="49" charset="-122"/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 bwMode="auto">
            <a:xfrm>
              <a:off x="1078722" y="1926523"/>
              <a:ext cx="977900" cy="95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 bwMode="auto">
            <a:xfrm flipH="1">
              <a:off x="1078722" y="1926523"/>
              <a:ext cx="977900" cy="95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 bwMode="auto">
            <a:xfrm flipH="1">
              <a:off x="1567672" y="1926523"/>
              <a:ext cx="0" cy="95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 bwMode="auto">
            <a:xfrm flipV="1">
              <a:off x="1078722" y="2404360"/>
              <a:ext cx="968375" cy="317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1155012" y="1738554"/>
              <a:ext cx="901610" cy="1246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2000">
                  <a:solidFill>
                    <a:schemeClr val="accent2"/>
                  </a:solidFill>
                  <a:latin typeface="+mj-ea"/>
                  <a:ea typeface="+mj-ea"/>
                  <a:cs typeface="+mn-ea"/>
                  <a:sym typeface="+mn-lt"/>
                </a:rPr>
                <a:t>忧</a:t>
              </a:r>
              <a:endParaRPr kumimoji="0" lang="zh-CN" altLang="en-US" sz="2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06776" y="1211580"/>
            <a:ext cx="8785225" cy="4434840"/>
            <a:chOff x="3656310" y="1825036"/>
            <a:chExt cx="8162897" cy="4435234"/>
          </a:xfrm>
        </p:grpSpPr>
        <p:sp>
          <p:nvSpPr>
            <p:cNvPr id="19" name="文本框 18"/>
            <p:cNvSpPr txBox="1"/>
            <p:nvPr/>
          </p:nvSpPr>
          <p:spPr>
            <a:xfrm>
              <a:off x="3656310" y="4730419"/>
              <a:ext cx="8162897" cy="152985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2400" spc="200">
                  <a:solidFill>
                    <a:schemeClr val="tx1"/>
                  </a:solidFill>
                  <a:latin typeface="+mn-ea"/>
                </a:rPr>
                <a:t>『</a:t>
              </a:r>
              <a:r>
                <a:rPr kumimoji="1" lang="zh-CN" altLang="en-US" sz="2400" spc="200">
                  <a:solidFill>
                    <a:schemeClr val="tx1"/>
                  </a:solidFill>
                  <a:latin typeface="+mn-ea"/>
                </a:rPr>
                <a:t>君</a:t>
              </a:r>
              <a:r>
                <a:rPr kumimoji="1" lang="en-US" altLang="zh-CN" sz="2400" spc="200">
                  <a:solidFill>
                    <a:schemeClr val="tx1"/>
                  </a:solidFill>
                  <a:latin typeface="+mn-ea"/>
                </a:rPr>
                <a:t>』</a:t>
              </a:r>
              <a:r>
                <a:rPr kumimoji="1" lang="zh-CN" altLang="en-US" sz="2400" spc="200">
                  <a:solidFill>
                    <a:schemeClr val="tx1"/>
                  </a:solidFill>
                  <a:latin typeface="+mn-ea"/>
                </a:rPr>
                <a:t>：指曹操渴求的贤才</a:t>
              </a:r>
            </a:p>
            <a:p>
              <a:pPr>
                <a:lnSpc>
                  <a:spcPct val="130000"/>
                </a:lnSpc>
              </a:pPr>
              <a:r>
                <a:rPr kumimoji="1" lang="en-US" altLang="zh-CN" sz="2400" spc="200">
                  <a:solidFill>
                    <a:schemeClr val="tx1"/>
                  </a:solidFill>
                  <a:latin typeface="+mn-ea"/>
                </a:rPr>
                <a:t>『</a:t>
              </a:r>
              <a:r>
                <a:rPr kumimoji="1" lang="zh-CN" altLang="en-US" sz="2400" spc="200">
                  <a:solidFill>
                    <a:schemeClr val="tx1"/>
                  </a:solidFill>
                  <a:latin typeface="+mn-ea"/>
                </a:rPr>
                <a:t>我有嘉宾，鼓瑟吹笙</a:t>
              </a:r>
              <a:r>
                <a:rPr kumimoji="1" lang="en-US" altLang="zh-CN" sz="2400" spc="200">
                  <a:solidFill>
                    <a:schemeClr val="tx1"/>
                  </a:solidFill>
                  <a:latin typeface="+mn-ea"/>
                </a:rPr>
                <a:t>』</a:t>
              </a:r>
              <a:r>
                <a:rPr kumimoji="1" lang="zh-CN" altLang="en-US" sz="2400" spc="200">
                  <a:solidFill>
                    <a:schemeClr val="tx1"/>
                  </a:solidFill>
                  <a:latin typeface="+mn-ea"/>
                </a:rPr>
                <a:t>：指曹操曹操尊重人才，以礼待才</a:t>
              </a:r>
            </a:p>
            <a:p>
              <a:pPr>
                <a:lnSpc>
                  <a:spcPct val="130000"/>
                </a:lnSpc>
              </a:pPr>
              <a:r>
                <a:rPr kumimoji="1" lang="en-US" altLang="zh-CN" sz="2400" spc="200">
                  <a:solidFill>
                    <a:schemeClr val="tx1"/>
                  </a:solidFill>
                  <a:latin typeface="+mn-ea"/>
                </a:rPr>
                <a:t>『</a:t>
              </a:r>
              <a:r>
                <a:rPr kumimoji="1" lang="zh-CN" altLang="en-US" sz="2400" spc="200">
                  <a:solidFill>
                    <a:schemeClr val="tx1"/>
                  </a:solidFill>
                  <a:latin typeface="+mn-ea"/>
                </a:rPr>
                <a:t>明明如月，何时可掇</a:t>
              </a:r>
              <a:r>
                <a:rPr kumimoji="1" lang="en-US" altLang="zh-CN" sz="2400" spc="200">
                  <a:solidFill>
                    <a:schemeClr val="tx1"/>
                  </a:solidFill>
                  <a:latin typeface="+mn-ea"/>
                </a:rPr>
                <a:t>』</a:t>
              </a:r>
              <a:r>
                <a:rPr kumimoji="1" lang="zh-CN" altLang="en-US" sz="2400" spc="200">
                  <a:solidFill>
                    <a:schemeClr val="tx1"/>
                  </a:solidFill>
                  <a:latin typeface="+mn-ea"/>
                </a:rPr>
                <a:t>：比兴，暗喻贤才难得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921870" y="1825036"/>
              <a:ext cx="6839792" cy="2199227"/>
              <a:chOff x="4875958" y="1718302"/>
              <a:chExt cx="6839792" cy="2199227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4875958" y="1718302"/>
                <a:ext cx="3581374" cy="6452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3200" b="1" spc="300">
                    <a:solidFill>
                      <a:schemeClr val="accent2">
                        <a:lumMod val="50000"/>
                      </a:schemeClr>
                    </a:solidFill>
                    <a:latin typeface="微软雅黑" panose="020b0503020204020204" charset="-122"/>
                    <a:ea typeface="微软雅黑"/>
                  </a:defRPr>
                </a:lvl1pPr>
              </a:lstStyle>
              <a:p>
                <a:r>
                  <a:rPr lang="zh-CN" altLang="en-US" sz="3600">
                    <a:solidFill>
                      <a:schemeClr val="accent2"/>
                    </a:solidFill>
                    <a:latin typeface="+mj-ea"/>
                    <a:ea typeface="+mj-ea"/>
                  </a:rPr>
                  <a:t>二忧</a:t>
                </a:r>
                <a:r>
                  <a:rPr lang="zh-CN" altLang="en-US" sz="360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rPr>
                  <a:t>贤才难得</a:t>
                </a: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4875958" y="2363513"/>
                <a:ext cx="6839792" cy="1554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spc="120"/>
                  <a:t>青青子衿，悠悠我心。但为君故，沉吟至今。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2800" spc="120"/>
                  <a:t>呦呦鹿鸣，食野之苹。我有嘉宾，鼓瑟吹笙。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2800" spc="120"/>
                  <a:t>明明如月，何时可掇？忧从中来，不可断绝。</a:t>
                </a: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F:\稻壳儿PPT\素材\水彩水墨\摄图网_400266119.png摄图网_400266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8890" y="4057650"/>
            <a:ext cx="12200890" cy="2800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1355" y="1789430"/>
            <a:ext cx="1967865" cy="42164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青青子衿，</a:t>
            </a:r>
            <a:endParaRPr lang="en-US" altLang="zh-CN" sz="40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  <a:cs typeface="时光记忆体" panose="02010600010101010101" charset="-122"/>
            </a:endParaRPr>
          </a:p>
          <a:p>
            <a:r>
              <a:rPr lang="zh-CN" altLang="en-US" sz="40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悠悠我心。</a:t>
            </a:r>
            <a:endParaRPr lang="en-US" altLang="zh-CN" sz="40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  <a:cs typeface="时光记忆体" panose="02010600010101010101" charset="-122"/>
            </a:endParaRPr>
          </a:p>
          <a:p>
            <a:pPr algn="r"/>
            <a:r>
              <a:rPr lang="en-US" altLang="zh-CN" sz="36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——</a:t>
            </a:r>
            <a:r>
              <a:rPr lang="en-US" altLang="zh-CN" sz="32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《</a:t>
            </a:r>
            <a:r>
              <a:rPr lang="zh-CN" altLang="en-US" sz="36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诗经</a:t>
            </a:r>
            <a:r>
              <a:rPr lang="en-US" altLang="zh-CN" sz="32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》</a:t>
            </a:r>
          </a:p>
        </p:txBody>
      </p:sp>
      <p:sp>
        <p:nvSpPr>
          <p:cNvPr id="10" name="矩形 9"/>
          <p:cNvSpPr/>
          <p:nvPr/>
        </p:nvSpPr>
        <p:spPr>
          <a:xfrm>
            <a:off x="2971800" y="1698625"/>
            <a:ext cx="848677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32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  </a:t>
            </a:r>
            <a:r>
              <a:rPr lang="zh-CN" altLang="en-US" sz="32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直接引用</a:t>
            </a:r>
            <a:r>
              <a:rPr lang="en-US" altLang="zh-CN" sz="32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《</a:t>
            </a:r>
            <a:r>
              <a:rPr lang="zh-CN" altLang="en-US" sz="32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诗经</a:t>
            </a:r>
            <a:r>
              <a:rPr lang="en-US" altLang="zh-CN" sz="32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》</a:t>
            </a:r>
            <a:r>
              <a:rPr lang="zh-CN" altLang="en-US" sz="32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中的句子“青青子衿，悠悠我心”。原句是表达一个姑娘对情人的思念，曹操把它借用过来，</a:t>
            </a:r>
            <a:r>
              <a:rPr lang="zh-CN" altLang="en-US" sz="3200" b="1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表达对贤才的渴求。</a:t>
            </a:r>
            <a:r>
              <a:rPr lang="zh-CN" altLang="en-US" sz="32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姑娘对情人的深深思念，正切合曹操的心态。借用得天衣无缝，准确生动。</a:t>
            </a:r>
          </a:p>
        </p:txBody>
      </p:sp>
      <p:sp>
        <p:nvSpPr>
          <p:cNvPr id="15" name="矩形: 圆角 14"/>
          <p:cNvSpPr/>
          <p:nvPr/>
        </p:nvSpPr>
        <p:spPr>
          <a:xfrm>
            <a:off x="2105660" y="404495"/>
            <a:ext cx="7319645" cy="732155"/>
          </a:xfrm>
          <a:prstGeom prst="roundRect">
            <a:avLst>
              <a:gd name="adj" fmla="val 50000"/>
            </a:avLst>
          </a:prstGeom>
          <a:solidFill>
            <a:srgbClr val="A0C3E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40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诗人如何表达对人才的渴盼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 descr="F:\稻壳儿PPT\素材\水彩水墨\摄图网_400266119.png摄图网_400266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8890" y="3789680"/>
            <a:ext cx="12200890" cy="3571875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2409190" y="196215"/>
            <a:ext cx="9625965" cy="682625"/>
          </a:xfrm>
          <a:prstGeom prst="roundRect">
            <a:avLst>
              <a:gd name="adj" fmla="val 50000"/>
            </a:avLst>
          </a:prstGeom>
          <a:solidFill>
            <a:srgbClr val="A0C3E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40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这句是一句写景的诗句，有什么深层含义？</a:t>
            </a:r>
          </a:p>
        </p:txBody>
      </p:sp>
      <p:sp>
        <p:nvSpPr>
          <p:cNvPr id="10" name="矩形 9"/>
          <p:cNvSpPr/>
          <p:nvPr/>
        </p:nvSpPr>
        <p:spPr>
          <a:xfrm>
            <a:off x="3908455" y="1864774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乌鹊南飞</a:t>
            </a:r>
          </a:p>
        </p:txBody>
      </p:sp>
      <p:sp>
        <p:nvSpPr>
          <p:cNvPr id="18" name="箭头: 右 17"/>
          <p:cNvSpPr/>
          <p:nvPr/>
        </p:nvSpPr>
        <p:spPr>
          <a:xfrm>
            <a:off x="6793206" y="1840745"/>
            <a:ext cx="680487" cy="721755"/>
          </a:xfrm>
          <a:prstGeom prst="rightArrow">
            <a:avLst/>
          </a:prstGeom>
          <a:gradFill>
            <a:gsLst>
              <a:gs pos="60000">
                <a:srgbClr val="A0C3E3"/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48884" y="1786669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贤才投主</a:t>
            </a:r>
          </a:p>
        </p:txBody>
      </p:sp>
      <p:sp>
        <p:nvSpPr>
          <p:cNvPr id="21" name="矩形 20"/>
          <p:cNvSpPr/>
          <p:nvPr/>
        </p:nvSpPr>
        <p:spPr>
          <a:xfrm>
            <a:off x="4056522" y="3074544"/>
            <a:ext cx="20116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“我”</a:t>
            </a:r>
          </a:p>
        </p:txBody>
      </p:sp>
      <p:sp>
        <p:nvSpPr>
          <p:cNvPr id="26" name="箭头: 右 25"/>
          <p:cNvSpPr/>
          <p:nvPr/>
        </p:nvSpPr>
        <p:spPr>
          <a:xfrm>
            <a:off x="6701766" y="3067660"/>
            <a:ext cx="680487" cy="721755"/>
          </a:xfrm>
          <a:prstGeom prst="rightArrow">
            <a:avLst/>
          </a:prstGeom>
          <a:gradFill>
            <a:gsLst>
              <a:gs pos="60000">
                <a:srgbClr val="A0C3E3"/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48884" y="3014219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可依之枝</a:t>
            </a:r>
          </a:p>
        </p:txBody>
      </p:sp>
      <p:sp>
        <p:nvSpPr>
          <p:cNvPr id="11" name="矩形 10"/>
          <p:cNvSpPr/>
          <p:nvPr/>
        </p:nvSpPr>
        <p:spPr>
          <a:xfrm>
            <a:off x="3908132" y="4425385"/>
            <a:ext cx="8006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“天下贤才都到我这里来吧！”</a:t>
            </a:r>
          </a:p>
        </p:txBody>
      </p:sp>
      <p:sp>
        <p:nvSpPr>
          <p:cNvPr id="5" name="矩形 4"/>
          <p:cNvSpPr/>
          <p:nvPr/>
        </p:nvSpPr>
        <p:spPr>
          <a:xfrm>
            <a:off x="273685" y="1256030"/>
            <a:ext cx="2644775" cy="3012440"/>
          </a:xfrm>
          <a:prstGeom prst="rect">
            <a:avLst/>
          </a:prstGeom>
          <a:solidFill>
            <a:srgbClr val="A0C3E3">
              <a:alpha val="60000"/>
            </a:srgbClr>
          </a:solidFill>
        </p:spPr>
        <p:txBody>
          <a:bodyPr vert="eaVert" wrap="none">
            <a:spAutoFit/>
          </a:bodyPr>
          <a:lstStyle/>
          <a:p>
            <a:pPr algn="ctr"/>
            <a:r>
              <a:rPr lang="zh-CN" altLang="en-US" sz="4000" spc="6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月明星稀，</a:t>
            </a:r>
            <a:endParaRPr lang="en-US" altLang="zh-CN" sz="4000" spc="6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  <a:p>
            <a:pPr algn="ctr"/>
            <a:r>
              <a:rPr lang="zh-CN" altLang="en-US" sz="4000" spc="6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乌鹊南飞，</a:t>
            </a:r>
            <a:endParaRPr lang="en-US" altLang="zh-CN" sz="4000" spc="6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  <a:p>
            <a:pPr algn="ctr"/>
            <a:r>
              <a:rPr lang="zh-CN" altLang="en-US" sz="4000" spc="6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绕树三匝，</a:t>
            </a:r>
            <a:endParaRPr lang="en-US" altLang="zh-CN" sz="4000" spc="6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  <a:p>
            <a:pPr algn="ctr"/>
            <a:r>
              <a:rPr lang="zh-CN" altLang="en-US" sz="4000" spc="6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何枝可依？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5a1582352084b2"/>
          <p:cNvPicPr>
            <a:picLocks noChangeAspect="1"/>
          </p:cNvPicPr>
          <p:nvPr/>
        </p:nvPicPr>
        <p:blipFill>
          <a:blip r:embed="rId3"/>
          <a:srcRect t="9540"/>
          <a:stretch>
            <a:fillRect/>
          </a:stretch>
        </p:blipFill>
        <p:spPr>
          <a:xfrm>
            <a:off x="356870" y="635"/>
            <a:ext cx="10058400" cy="5135880"/>
          </a:xfrm>
          <a:prstGeom prst="rect">
            <a:avLst/>
          </a:prstGeom>
        </p:spPr>
      </p:pic>
      <p:pic>
        <p:nvPicPr>
          <p:cNvPr id="9" name="图片 8" descr="F:\稻壳儿PPT\素材\水彩水墨\摄图网_400882903.png摄图网_4008829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905" y="1156335"/>
            <a:ext cx="12202160" cy="5715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057910" y="0"/>
            <a:ext cx="2514600" cy="6857365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23135" y="2336800"/>
            <a:ext cx="1013460" cy="2834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5400">
                <a:latin typeface="米开软笔行楷" panose="03000600000000000000" charset="-122"/>
                <a:ea typeface="米开软笔行楷" panose="03000600000000000000" charset="-122"/>
                <a:sym typeface="+mn-ea"/>
              </a:rPr>
              <a:t>课文导读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97330" y="1226820"/>
            <a:ext cx="859790" cy="2326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400">
                <a:latin typeface="米开软笔行楷" panose="03000600000000000000" charset="-122"/>
                <a:ea typeface="米开软笔行楷" panose="03000600000000000000" charset="-122"/>
                <a:sym typeface="+mn-ea"/>
              </a:rPr>
              <a:t>第一部分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>
          <a:xfrm>
            <a:off x="0" y="5812536"/>
            <a:ext cx="12192000" cy="1045464"/>
          </a:xfrm>
          <a:custGeom>
            <a:gdLst>
              <a:gd name="connsiteX0" fmla="*/ 0 w 12192000"/>
              <a:gd name="connsiteY0" fmla="*/ 0 h 1045464"/>
              <a:gd name="connsiteX1" fmla="*/ 12192000 w 12192000"/>
              <a:gd name="connsiteY1" fmla="*/ 0 h 1045464"/>
              <a:gd name="connsiteX2" fmla="*/ 12192000 w 12192000"/>
              <a:gd name="connsiteY2" fmla="*/ 1045464 h 1045464"/>
              <a:gd name="connsiteX3" fmla="*/ 0 w 12192000"/>
              <a:gd name="connsiteY3" fmla="*/ 1045464 h 10454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45463">
                <a:moveTo>
                  <a:pt x="0" y="0"/>
                </a:moveTo>
                <a:lnTo>
                  <a:pt x="12192000" y="0"/>
                </a:lnTo>
                <a:lnTo>
                  <a:pt x="12192000" y="1045464"/>
                </a:lnTo>
                <a:lnTo>
                  <a:pt x="0" y="1045464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1706" y="298450"/>
            <a:ext cx="646281" cy="58483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987137" y="306397"/>
            <a:ext cx="5849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课文学习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——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情感解读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74769" y="1154898"/>
            <a:ext cx="2727759" cy="3477875"/>
            <a:chOff x="1078722" y="1738554"/>
            <a:chExt cx="977900" cy="1246816"/>
          </a:xfrm>
        </p:grpSpPr>
        <p:sp>
          <p:nvSpPr>
            <p:cNvPr id="34" name="矩形 33"/>
            <p:cNvSpPr/>
            <p:nvPr/>
          </p:nvSpPr>
          <p:spPr bwMode="auto">
            <a:xfrm>
              <a:off x="1078722" y="1926523"/>
              <a:ext cx="977900" cy="954087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54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行楷简" panose="02010600000101010101" pitchFamily="49" charset="-122"/>
                <a:ea typeface="汉仪行楷简" panose="02010600000101010101" pitchFamily="49" charset="-122"/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 bwMode="auto">
            <a:xfrm>
              <a:off x="1078722" y="1926523"/>
              <a:ext cx="977900" cy="95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 bwMode="auto">
            <a:xfrm flipH="1">
              <a:off x="1078722" y="1926523"/>
              <a:ext cx="977900" cy="95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 bwMode="auto">
            <a:xfrm flipH="1">
              <a:off x="1567672" y="1926523"/>
              <a:ext cx="0" cy="95408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 bwMode="auto">
            <a:xfrm flipV="1">
              <a:off x="1078722" y="2404360"/>
              <a:ext cx="968375" cy="317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1155012" y="1738554"/>
              <a:ext cx="901610" cy="1246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2000">
                  <a:solidFill>
                    <a:schemeClr val="accent2"/>
                  </a:solidFill>
                  <a:latin typeface="+mj-ea"/>
                  <a:ea typeface="+mj-ea"/>
                  <a:cs typeface="+mn-ea"/>
                  <a:sym typeface="+mn-lt"/>
                </a:rPr>
                <a:t>忧</a:t>
              </a:r>
              <a:endParaRPr kumimoji="0" lang="zh-CN" altLang="en-US" sz="22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498196" y="3612956"/>
            <a:ext cx="7837207" cy="152971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400" spc="200">
                <a:solidFill>
                  <a:schemeClr val="tx1"/>
                </a:solidFill>
                <a:latin typeface="+mn-ea"/>
              </a:rPr>
              <a:t>『</a:t>
            </a:r>
            <a:r>
              <a:rPr kumimoji="1" lang="zh-CN" altLang="en-US" sz="2400" spc="200">
                <a:solidFill>
                  <a:schemeClr val="tx1"/>
                </a:solidFill>
                <a:latin typeface="+mn-ea"/>
              </a:rPr>
              <a:t>乌鹊南飞</a:t>
            </a:r>
            <a:r>
              <a:rPr kumimoji="1" lang="en-US" altLang="zh-CN" sz="2400" spc="200">
                <a:solidFill>
                  <a:schemeClr val="tx1"/>
                </a:solidFill>
                <a:latin typeface="+mn-ea"/>
              </a:rPr>
              <a:t>』</a:t>
            </a:r>
            <a:r>
              <a:rPr kumimoji="1" lang="zh-CN" altLang="en-US" sz="2400" spc="200">
                <a:solidFill>
                  <a:schemeClr val="tx1"/>
                </a:solidFill>
                <a:latin typeface="+mn-ea"/>
              </a:rPr>
              <a:t>：暗喻人才南流</a:t>
            </a:r>
          </a:p>
          <a:p>
            <a:pPr>
              <a:lnSpc>
                <a:spcPct val="130000"/>
              </a:lnSpc>
            </a:pPr>
            <a:r>
              <a:rPr kumimoji="1" lang="en-US" altLang="zh-CN" sz="2400" spc="200">
                <a:solidFill>
                  <a:schemeClr val="tx1"/>
                </a:solidFill>
                <a:latin typeface="+mn-ea"/>
              </a:rPr>
              <a:t>『</a:t>
            </a:r>
            <a:r>
              <a:rPr kumimoji="1" lang="zh-CN" altLang="en-US" sz="2400" spc="200">
                <a:solidFill>
                  <a:schemeClr val="tx1"/>
                </a:solidFill>
                <a:latin typeface="+mn-ea"/>
              </a:rPr>
              <a:t>何枝可依</a:t>
            </a:r>
            <a:r>
              <a:rPr kumimoji="1" lang="en-US" altLang="zh-CN" sz="2400" spc="200">
                <a:solidFill>
                  <a:schemeClr val="tx1"/>
                </a:solidFill>
                <a:latin typeface="+mn-ea"/>
              </a:rPr>
              <a:t>』</a:t>
            </a:r>
            <a:r>
              <a:rPr kumimoji="1" lang="zh-CN" altLang="en-US" sz="2400" spc="200">
                <a:solidFill>
                  <a:schemeClr val="tx1"/>
                </a:solidFill>
                <a:latin typeface="+mn-ea"/>
              </a:rPr>
              <a:t>：比喻贤才无所依托</a:t>
            </a:r>
          </a:p>
          <a:p>
            <a:pPr>
              <a:lnSpc>
                <a:spcPct val="130000"/>
              </a:lnSpc>
            </a:pPr>
            <a:r>
              <a:rPr kumimoji="1" lang="en-US" altLang="zh-CN" sz="2400" spc="200">
                <a:solidFill>
                  <a:schemeClr val="tx1"/>
                </a:solidFill>
                <a:latin typeface="+mn-ea"/>
              </a:rPr>
              <a:t>『</a:t>
            </a:r>
            <a:r>
              <a:rPr kumimoji="1" lang="zh-CN" altLang="en-US" sz="2400" spc="200">
                <a:solidFill>
                  <a:schemeClr val="tx1"/>
                </a:solidFill>
                <a:latin typeface="+mn-ea"/>
              </a:rPr>
              <a:t>周公吐哺</a:t>
            </a:r>
            <a:r>
              <a:rPr kumimoji="1" lang="en-US" altLang="zh-CN" sz="2400" spc="200">
                <a:solidFill>
                  <a:schemeClr val="tx1"/>
                </a:solidFill>
                <a:latin typeface="+mn-ea"/>
              </a:rPr>
              <a:t>』</a:t>
            </a:r>
            <a:r>
              <a:rPr kumimoji="1" lang="zh-CN" altLang="en-US" sz="2400" spc="200">
                <a:solidFill>
                  <a:schemeClr val="tx1"/>
                </a:solidFill>
                <a:latin typeface="+mn-ea"/>
              </a:rPr>
              <a:t>，天下归心：宽宏大量，广纳人才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587115" y="1155065"/>
            <a:ext cx="8350250" cy="2014942"/>
            <a:chOff x="4875958" y="1718302"/>
            <a:chExt cx="6839792" cy="2014829"/>
          </a:xfrm>
        </p:grpSpPr>
        <p:sp>
          <p:nvSpPr>
            <p:cNvPr id="22" name="文本框 21"/>
            <p:cNvSpPr txBox="1"/>
            <p:nvPr/>
          </p:nvSpPr>
          <p:spPr>
            <a:xfrm>
              <a:off x="4875958" y="1718302"/>
              <a:ext cx="3581374" cy="706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 b="1" spc="300">
                  <a:solidFill>
                    <a:schemeClr val="accent2">
                      <a:lumMod val="50000"/>
                    </a:schemeClr>
                  </a:solidFill>
                  <a:latin typeface="微软雅黑" panose="020b0503020204020204" charset="-122"/>
                  <a:ea typeface="微软雅黑"/>
                </a:defRPr>
              </a:lvl1pPr>
            </a:lstStyle>
            <a:p>
              <a:r>
                <a:rPr lang="zh-CN" altLang="en-US" sz="4000">
                  <a:solidFill>
                    <a:schemeClr val="accent2"/>
                  </a:solidFill>
                  <a:latin typeface="+mj-ea"/>
                  <a:ea typeface="+mj-ea"/>
                </a:rPr>
                <a:t>三忧</a:t>
              </a:r>
              <a:r>
                <a:rPr lang="zh-CN" altLang="en-US" sz="400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功业未就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4875958" y="2362243"/>
              <a:ext cx="6839792" cy="1370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spc="120"/>
                <a:t>月明星稀，乌鹊南飞。绕树三匝，何枝可依？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3200" spc="120"/>
                <a:t>山不厌高，海不厌深。周公吐哺，天下归心。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5a1582352084b2"/>
          <p:cNvPicPr>
            <a:picLocks noChangeAspect="1"/>
          </p:cNvPicPr>
          <p:nvPr/>
        </p:nvPicPr>
        <p:blipFill>
          <a:blip r:embed="rId3"/>
          <a:srcRect t="9540"/>
          <a:stretch>
            <a:fillRect/>
          </a:stretch>
        </p:blipFill>
        <p:spPr>
          <a:xfrm>
            <a:off x="356870" y="635"/>
            <a:ext cx="10058400" cy="5135880"/>
          </a:xfrm>
          <a:prstGeom prst="rect">
            <a:avLst/>
          </a:prstGeom>
        </p:spPr>
      </p:pic>
      <p:pic>
        <p:nvPicPr>
          <p:cNvPr id="9" name="图片 8" descr="F:\稻壳儿PPT\素材\水彩水墨\摄图网_400882903.png摄图网_4008829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905" y="1156335"/>
            <a:ext cx="12202160" cy="571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7910" y="0"/>
            <a:ext cx="2514600" cy="6857365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23135" y="2336800"/>
            <a:ext cx="1013460" cy="2834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5400">
                <a:latin typeface="米开软笔行楷" panose="03000600000000000000" charset="-122"/>
                <a:ea typeface="米开软笔行楷" panose="03000600000000000000" charset="-122"/>
                <a:sym typeface="+mn-ea"/>
              </a:rPr>
              <a:t>课后拓展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97330" y="1226820"/>
            <a:ext cx="859790" cy="2326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400">
                <a:latin typeface="米开软笔行楷" panose="03000600000000000000" charset="-122"/>
                <a:ea typeface="米开软笔行楷" panose="03000600000000000000" charset="-122"/>
                <a:sym typeface="+mn-ea"/>
              </a:rPr>
              <a:t>第四部分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 descr="F:\稻壳儿PPT\素材\水彩水墨\摄图网_400266119.png摄图网_400266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8890" y="2303145"/>
            <a:ext cx="12200890" cy="45548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11680" y="331470"/>
            <a:ext cx="68986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800" b="1">
                <a:solidFill>
                  <a:schemeClr val="tx1"/>
                </a:solidFill>
                <a:ea typeface="宋体" panose="02010600030101010101" pitchFamily="2" charset="-122"/>
              </a:rPr>
              <a:t>中心思想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8835" y="1383665"/>
            <a:ext cx="10505440" cy="3609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400"/>
              <a:t>     </a:t>
            </a:r>
            <a:r>
              <a:rPr lang="zh-CN" altLang="en-US" sz="4400"/>
              <a:t>《短歌行》主要表现了曹操统一天下的雄心和顽强的进取精神，抒发了诗人对时光流逝、功业未成的感慨，以及求贤若渴、慷慨激昂的宏伟抱负。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摄图网_401591670"/>
          <p:cNvPicPr>
            <a:picLocks noChangeAspect="1"/>
          </p:cNvPicPr>
          <p:nvPr/>
        </p:nvPicPr>
        <p:blipFill>
          <a:blip r:embed="rId3"/>
          <a:srcRect b="9448"/>
          <a:stretch>
            <a:fillRect/>
          </a:stretch>
        </p:blipFill>
        <p:spPr>
          <a:xfrm>
            <a:off x="-26670" y="-118110"/>
            <a:ext cx="12411075" cy="6895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6035" y="-118110"/>
            <a:ext cx="12409805" cy="689546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alpha val="76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45" name="组合 44"/>
          <p:cNvGrpSpPr/>
          <p:nvPr/>
        </p:nvGrpSpPr>
        <p:grpSpPr>
          <a:xfrm>
            <a:off x="0" y="899160"/>
            <a:ext cx="2249170" cy="1400175"/>
            <a:chOff x="1484291" y="1485899"/>
            <a:chExt cx="1400175" cy="140017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291" y="1485899"/>
              <a:ext cx="1400175" cy="1400175"/>
            </a:xfrm>
            <a:prstGeom prst="rect">
              <a:avLst/>
            </a:prstGeom>
          </p:spPr>
        </p:pic>
        <p:sp>
          <p:nvSpPr>
            <p:cNvPr id="50" name="矩形 49"/>
            <p:cNvSpPr/>
            <p:nvPr/>
          </p:nvSpPr>
          <p:spPr>
            <a:xfrm>
              <a:off x="1725229" y="1893056"/>
              <a:ext cx="889046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/>
              <a:r>
                <a:rPr lang="zh-CN" altLang="en-US" sz="4000">
                  <a:solidFill>
                    <a:srgbClr val="C00000"/>
                  </a:solidFill>
                  <a:latin typeface="字魂59号-创粗黑" panose="00000500000000000000" charset="-122"/>
                  <a:ea typeface="字魂59号-创粗黑" panose="00000500000000000000" charset="-122"/>
                </a:rPr>
                <a:t>借代</a:t>
              </a:r>
            </a:p>
          </p:txBody>
        </p:sp>
      </p:grpSp>
      <p:sp>
        <p:nvSpPr>
          <p:cNvPr id="51" name="矩形 50"/>
          <p:cNvSpPr/>
          <p:nvPr/>
        </p:nvSpPr>
        <p:spPr>
          <a:xfrm>
            <a:off x="2830830" y="1416050"/>
            <a:ext cx="737743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杜康：以发明酒的人名来代指酒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0" y="2202180"/>
            <a:ext cx="2249170" cy="1400175"/>
            <a:chOff x="1122981" y="1485899"/>
            <a:chExt cx="1400175" cy="140017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2981" y="1485899"/>
              <a:ext cx="1400175" cy="1400175"/>
            </a:xfrm>
            <a:prstGeom prst="rect">
              <a:avLst/>
            </a:prstGeom>
          </p:spPr>
        </p:pic>
        <p:sp>
          <p:nvSpPr>
            <p:cNvPr id="54" name="矩形 53"/>
            <p:cNvSpPr/>
            <p:nvPr/>
          </p:nvSpPr>
          <p:spPr>
            <a:xfrm>
              <a:off x="1401868" y="1901946"/>
              <a:ext cx="889046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/>
              <a:r>
                <a:rPr lang="zh-CN" altLang="en-US" sz="4000">
                  <a:solidFill>
                    <a:srgbClr val="C00000"/>
                  </a:solidFill>
                  <a:latin typeface="字魂59号-创粗黑" panose="00000500000000000000" charset="-122"/>
                  <a:ea typeface="字魂59号-创粗黑" panose="00000500000000000000" charset="-122"/>
                </a:rPr>
                <a:t>比兴</a:t>
              </a:r>
            </a:p>
          </p:txBody>
        </p:sp>
      </p:grpSp>
      <p:sp>
        <p:nvSpPr>
          <p:cNvPr id="55" name="矩形 54"/>
          <p:cNvSpPr/>
          <p:nvPr/>
        </p:nvSpPr>
        <p:spPr>
          <a:xfrm>
            <a:off x="2760345" y="2342515"/>
            <a:ext cx="9418955" cy="1420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90000"/>
              </a:lnSpc>
            </a:pPr>
            <a:r>
              <a:rPr lang="zh-CN" altLang="en-US" sz="32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  <a:sym typeface="+mn-ea"/>
              </a:rPr>
              <a:t>“乌鹊南飞”句，以乌鹊比喻贤士；“绕树三匝，何枝可依”，则比喻贤士徘徊选择明主之意；“山不厌高”，以山高海深比喻广招人才的博大胸怀。</a:t>
            </a:r>
            <a:endParaRPr lang="zh-CN" altLang="en-US" sz="3200" b="1">
              <a:solidFill>
                <a:prstClr val="black"/>
              </a:solidFill>
              <a:latin typeface="时光记忆体" panose="02010600010101010101" charset="-122"/>
              <a:ea typeface="时光记忆体" panose="02010600010101010101" charset="-122"/>
              <a:cs typeface="时光记忆体" panose="02010600010101010101" charset="-122"/>
              <a:sym typeface="+mn-ea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0165" y="3478530"/>
            <a:ext cx="2178050" cy="1400082"/>
            <a:chOff x="1484291" y="1485899"/>
            <a:chExt cx="1400175" cy="140017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291" y="1485899"/>
              <a:ext cx="1400175" cy="1400175"/>
            </a:xfrm>
            <a:prstGeom prst="rect">
              <a:avLst/>
            </a:prstGeom>
          </p:spPr>
        </p:pic>
        <p:sp>
          <p:nvSpPr>
            <p:cNvPr id="58" name="矩形 57"/>
            <p:cNvSpPr/>
            <p:nvPr/>
          </p:nvSpPr>
          <p:spPr>
            <a:xfrm>
              <a:off x="1739855" y="1832720"/>
              <a:ext cx="889046" cy="7068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/>
              <a:r>
                <a:rPr lang="zh-CN" altLang="en-US" sz="4000">
                  <a:solidFill>
                    <a:srgbClr val="C00000"/>
                  </a:solidFill>
                  <a:latin typeface="字魂59号-创粗黑" panose="00000500000000000000" charset="-122"/>
                  <a:ea typeface="字魂59号-创粗黑" panose="00000500000000000000" charset="-122"/>
                </a:rPr>
                <a:t>用典</a:t>
              </a:r>
            </a:p>
          </p:txBody>
        </p:sp>
      </p:grpSp>
      <p:sp>
        <p:nvSpPr>
          <p:cNvPr id="59" name="矩形 58"/>
          <p:cNvSpPr/>
          <p:nvPr/>
        </p:nvSpPr>
        <p:spPr>
          <a:xfrm>
            <a:off x="2830195" y="3763010"/>
            <a:ext cx="9925050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</a:pPr>
            <a:r>
              <a:rPr lang="en-US" altLang="zh-CN" sz="32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  <a:sym typeface="+mn-ea"/>
              </a:rPr>
              <a:t>  </a:t>
            </a:r>
            <a:r>
              <a:rPr lang="zh-CN" altLang="en-US" sz="32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  <a:sym typeface="+mn-ea"/>
              </a:rPr>
              <a:t>“青青子衿”二句，，用以比喻渴慕贤才。本意是传达恋爱中的女子对情人爱怨和期盼的心情。这里诗人化用诗意，比喻热烈期待贤士的到来。古朴深沉，自然妥贴。</a:t>
            </a:r>
            <a:endParaRPr lang="zh-CN" altLang="en-US" sz="3200" b="1">
              <a:solidFill>
                <a:prstClr val="black"/>
              </a:solidFill>
              <a:latin typeface="时光记忆体" panose="02010600010101010101" charset="-122"/>
              <a:ea typeface="时光记忆体" panose="02010600010101010101" charset="-122"/>
              <a:cs typeface="时光记忆体" panose="02010600010101010101" charset="-122"/>
              <a:sym typeface="+mn-ea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0165" y="5271135"/>
            <a:ext cx="2169317" cy="1400112"/>
            <a:chOff x="565793" y="1391913"/>
            <a:chExt cx="1646365" cy="140026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793" y="1391913"/>
              <a:ext cx="1646365" cy="1400268"/>
            </a:xfrm>
            <a:prstGeom prst="rect">
              <a:avLst/>
            </a:prstGeom>
          </p:spPr>
        </p:pic>
        <p:sp>
          <p:nvSpPr>
            <p:cNvPr id="62" name="矩形 61"/>
            <p:cNvSpPr/>
            <p:nvPr/>
          </p:nvSpPr>
          <p:spPr>
            <a:xfrm>
              <a:off x="821212" y="1810425"/>
              <a:ext cx="1119987" cy="706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/>
              <a:r>
                <a:rPr lang="zh-CN" altLang="en-US" sz="4000">
                  <a:solidFill>
                    <a:srgbClr val="C00000"/>
                  </a:solidFill>
                  <a:latin typeface="字魂59号-创粗黑" panose="00000500000000000000" charset="-122"/>
                  <a:ea typeface="字魂59号-创粗黑" panose="00000500000000000000" charset="-122"/>
                </a:rPr>
                <a:t>虚写</a:t>
              </a:r>
            </a:p>
          </p:txBody>
        </p:sp>
      </p:grpSp>
      <p:sp>
        <p:nvSpPr>
          <p:cNvPr id="63" name="矩形 62"/>
          <p:cNvSpPr/>
          <p:nvPr/>
        </p:nvSpPr>
        <p:spPr>
          <a:xfrm>
            <a:off x="2689860" y="5751195"/>
            <a:ext cx="823087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想象贤才从四面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八</a:t>
            </a:r>
            <a:r>
              <a:rPr lang="zh-CN" altLang="en-US" sz="36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方来投奔自己的景象。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1450340" y="130810"/>
            <a:ext cx="6859905" cy="768350"/>
            <a:chOff x="1964" y="1325"/>
            <a:chExt cx="4175" cy="1210"/>
          </a:xfrm>
        </p:grpSpPr>
        <p:sp>
          <p:nvSpPr>
            <p:cNvPr id="65" name="矩形 64"/>
            <p:cNvSpPr/>
            <p:nvPr/>
          </p:nvSpPr>
          <p:spPr>
            <a:xfrm flipH="1">
              <a:off x="2438" y="1325"/>
              <a:ext cx="3701" cy="1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/>
              <a:r>
                <a:rPr lang="zh-CN" altLang="en-US" sz="4400">
                  <a:ln>
                    <a:solidFill>
                      <a:schemeClr val="accent1">
                        <a:lumMod val="50000"/>
                      </a:schemeClr>
                    </a:solidFill>
                  </a:ln>
                  <a:solidFill>
                    <a:srgbClr val="252A40"/>
                  </a:solidFill>
                  <a:latin typeface="华文中宋" panose="02010600040101010101" charset="-122"/>
                  <a:ea typeface="华文中宋" panose="02010600040101010101" charset="-122"/>
                </a:rPr>
                <a:t>艺 术 特 色</a:t>
              </a:r>
            </a:p>
          </p:txBody>
        </p:sp>
        <p:sp>
          <p:nvSpPr>
            <p:cNvPr id="66" name="流程图: 决策 65"/>
            <p:cNvSpPr/>
            <p:nvPr/>
          </p:nvSpPr>
          <p:spPr>
            <a:xfrm>
              <a:off x="1964" y="1325"/>
              <a:ext cx="474" cy="473"/>
            </a:xfrm>
            <a:prstGeom prst="flowChartDecision">
              <a:avLst/>
            </a:prstGeom>
            <a:solidFill>
              <a:srgbClr val="99977E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2800"/>
            </a:p>
          </p:txBody>
        </p: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620" y="-130175"/>
            <a:ext cx="1577340" cy="233235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 descr="F:\稻壳儿PPT\素材\水彩水墨\摄图网_400266119.png摄图网_400266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2540" y="1528445"/>
            <a:ext cx="12200890" cy="45548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235" y="189865"/>
            <a:ext cx="736600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3600">
                <a:latin typeface="米开软笔行楷" panose="03000600000000000000" charset="-122"/>
                <a:ea typeface="米开软笔行楷" panose="03000600000000000000" charset="-122"/>
                <a:sym typeface="+mn-ea"/>
              </a:rPr>
              <a:t>课后拓展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59605" y="189865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>
                <a:latin typeface="时光记忆体" panose="02010600010101010101" charset="-122"/>
                <a:ea typeface="时光记忆体" panose="02010600010101010101" charset="-122"/>
                <a:sym typeface="+mn-ea"/>
              </a:rPr>
              <a:t>课后作业</a:t>
            </a:r>
          </a:p>
        </p:txBody>
      </p:sp>
      <p:sp>
        <p:nvSpPr>
          <p:cNvPr id="7" name="矩形 6"/>
          <p:cNvSpPr/>
          <p:nvPr/>
        </p:nvSpPr>
        <p:spPr>
          <a:xfrm>
            <a:off x="838835" y="1058545"/>
            <a:ext cx="11181715" cy="435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10000"/>
              </a:lnSpc>
            </a:pPr>
            <a:r>
              <a:rPr lang="en-US" altLang="zh-CN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  </a:t>
            </a:r>
            <a:r>
              <a:rPr lang="zh-CN" altLang="en-US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在</a:t>
            </a:r>
            <a:r>
              <a:rPr lang="en-US" altLang="zh-CN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《</a:t>
            </a:r>
            <a:r>
              <a:rPr lang="zh-CN" altLang="en-US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三国演义</a:t>
            </a:r>
            <a:r>
              <a:rPr lang="en-US" altLang="zh-CN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》</a:t>
            </a:r>
            <a:r>
              <a:rPr lang="zh-CN" altLang="en-US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中的曹操是个奸雄的形象，如曹操借刀杀杨修等，曹操的名言就是“宁教我负天下人，天下人不可负我”。所以后人觉得曹操是“治世之能臣，乱世之奸雄”，是一个奸诈、阴险、嫉妒的人。京剧中的曹操就是一白脸形象（在戏剧中白脸代表坏人）。</a:t>
            </a:r>
            <a:endParaRPr lang="en-US" altLang="zh-CN" sz="3600">
              <a:latin typeface="时光记忆体" panose="02010600010101010101" charset="-122"/>
              <a:ea typeface="时光记忆体" panose="02010600010101010101" charset="-122"/>
              <a:cs typeface="时光记忆体" panose="02010600010101010101" charset="-122"/>
            </a:endParaRPr>
          </a:p>
          <a:p>
            <a:pPr indent="457200" algn="just">
              <a:lnSpc>
                <a:spcPct val="110000"/>
              </a:lnSpc>
            </a:pPr>
            <a:r>
              <a:rPr lang="zh-CN" altLang="en-US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 你有什么看法？请以“曹公，我想对你说</a:t>
            </a:r>
            <a:r>
              <a:rPr lang="en-US" altLang="zh-CN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……”</a:t>
            </a:r>
            <a:r>
              <a:rPr lang="zh-CN" altLang="en-US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为题写一段真情告白，字数</a:t>
            </a:r>
            <a:r>
              <a:rPr lang="en-US" altLang="zh-CN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100</a:t>
            </a:r>
            <a:r>
              <a:rPr lang="zh-CN" altLang="en-US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字左右，写得要有激情。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05200" y="5956690"/>
            <a:ext cx="45736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曹公，我想对你说</a:t>
            </a:r>
            <a:r>
              <a:rPr lang="en-US" altLang="zh-CN" sz="36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……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5a1582352084b2"/>
          <p:cNvPicPr>
            <a:picLocks noChangeAspect="1"/>
          </p:cNvPicPr>
          <p:nvPr/>
        </p:nvPicPr>
        <p:blipFill>
          <a:blip r:embed="rId3"/>
          <a:srcRect t="9540"/>
          <a:stretch>
            <a:fillRect/>
          </a:stretch>
        </p:blipFill>
        <p:spPr>
          <a:xfrm>
            <a:off x="356870" y="635"/>
            <a:ext cx="10058400" cy="5135880"/>
          </a:xfrm>
          <a:prstGeom prst="rect">
            <a:avLst/>
          </a:prstGeom>
        </p:spPr>
      </p:pic>
      <p:pic>
        <p:nvPicPr>
          <p:cNvPr id="9" name="图片 8" descr="F:\稻壳儿PPT\素材\水彩水墨\摄图网_400882903.png摄图网_4008829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5" y="1156335"/>
            <a:ext cx="12202160" cy="5715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11553" y="1477378"/>
            <a:ext cx="2108200" cy="25546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zh-CN" altLang="en-US" sz="16600">
                <a:solidFill>
                  <a:schemeClr val="tx1"/>
                </a:solidFill>
                <a:latin typeface="汉仪行楷繁" panose="02010600000101010101" charset="-122"/>
                <a:ea typeface="汉仪行楷繁" panose="02010600000101010101" charset="-122"/>
              </a:rPr>
              <a:t>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99506" y="1407069"/>
            <a:ext cx="1846659" cy="22159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zh-CN" altLang="en-US" sz="14400">
                <a:solidFill>
                  <a:schemeClr val="tx1"/>
                </a:solidFill>
                <a:latin typeface="汉仪行楷繁" panose="02010600000101010101" charset="-122"/>
                <a:ea typeface="汉仪行楷繁" panose="02010600000101010101" charset="-122"/>
              </a:rPr>
              <a:t>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91857" y="1947075"/>
            <a:ext cx="2184400" cy="26466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zh-CN" altLang="en-US" sz="17200">
                <a:solidFill>
                  <a:schemeClr val="tx1"/>
                </a:solidFill>
                <a:latin typeface="汉仪行楷繁" panose="02010600000101010101" charset="-122"/>
                <a:ea typeface="汉仪行楷繁" panose="02010600000101010101" charset="-122"/>
              </a:rPr>
              <a:t>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688443" y="2105393"/>
            <a:ext cx="2205732" cy="2646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11500"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</a:lstStyle>
          <a:p>
            <a:r>
              <a:rPr lang="zh-CN" altLang="en-US" sz="17200">
                <a:solidFill>
                  <a:schemeClr val="tx1"/>
                </a:solidFill>
                <a:latin typeface="汉仪行楷繁" panose="02010600000101010101" charset="-122"/>
                <a:ea typeface="汉仪行楷繁" panose="02010600000101010101" charset="-122"/>
              </a:rPr>
              <a:t>听</a:t>
            </a:r>
          </a:p>
        </p:txBody>
      </p:sp>
      <p:pic>
        <p:nvPicPr>
          <p:cNvPr id="1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112500" y="12128500"/>
            <a:ext cx="317500" cy="2286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F:\稻壳儿PPT\素材\水彩水墨\摄图网_400266119.png摄图网_400266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2515870"/>
            <a:ext cx="12200890" cy="455485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57532" y="1245066"/>
            <a:ext cx="29895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《</a:t>
            </a:r>
            <a:r>
              <a:rPr lang="zh-CN" altLang="en-US" sz="4400" b="1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短歌行</a:t>
            </a:r>
            <a:r>
              <a:rPr lang="en-US" altLang="zh-CN" sz="4400" b="1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》</a:t>
            </a:r>
          </a:p>
        </p:txBody>
      </p:sp>
      <p:sp>
        <p:nvSpPr>
          <p:cNvPr id="21" name="矩形 20"/>
          <p:cNvSpPr/>
          <p:nvPr/>
        </p:nvSpPr>
        <p:spPr>
          <a:xfrm>
            <a:off x="3503295" y="1245235"/>
            <a:ext cx="831215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   </a:t>
            </a:r>
            <a:r>
              <a:rPr lang="zh-CN" altLang="en-US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是汉乐府曲调名。</a:t>
            </a:r>
          </a:p>
          <a:p>
            <a:pPr algn="just"/>
            <a:r>
              <a:rPr lang="zh-CN" altLang="en-US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   行，是汉乐府的一种体裁。</a:t>
            </a:r>
          </a:p>
          <a:p>
            <a:pPr algn="just"/>
            <a:r>
              <a:rPr lang="zh-CN" altLang="en-US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   </a:t>
            </a:r>
          </a:p>
        </p:txBody>
      </p:sp>
      <p:sp>
        <p:nvSpPr>
          <p:cNvPr id="23" name="矩形: 圆角 22"/>
          <p:cNvSpPr/>
          <p:nvPr/>
        </p:nvSpPr>
        <p:spPr>
          <a:xfrm>
            <a:off x="1006475" y="2677795"/>
            <a:ext cx="2740660" cy="670560"/>
          </a:xfrm>
          <a:prstGeom prst="roundRect">
            <a:avLst>
              <a:gd name="adj" fmla="val 50000"/>
            </a:avLst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什么叫短歌</a:t>
            </a:r>
          </a:p>
        </p:txBody>
      </p:sp>
      <p:sp>
        <p:nvSpPr>
          <p:cNvPr id="24" name="矩形 23"/>
          <p:cNvSpPr/>
          <p:nvPr/>
        </p:nvSpPr>
        <p:spPr>
          <a:xfrm>
            <a:off x="2651125" y="3482340"/>
            <a:ext cx="852297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en-US" sz="36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“</a:t>
            </a:r>
            <a:r>
              <a:rPr lang="zh-CN" altLang="en-US" sz="36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乐府</a:t>
            </a:r>
            <a:r>
              <a:rPr lang="en-US" sz="36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”</a:t>
            </a:r>
            <a:r>
              <a:rPr lang="zh-CN" altLang="en-US" sz="36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有</a:t>
            </a:r>
            <a:r>
              <a:rPr lang="en-US" altLang="zh-CN" sz="36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“</a:t>
            </a:r>
            <a:r>
              <a:rPr lang="zh-CN" altLang="en-US" sz="36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长歌</a:t>
            </a:r>
            <a:r>
              <a:rPr lang="en-US" altLang="zh-CN" sz="36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”“</a:t>
            </a:r>
            <a:r>
              <a:rPr lang="zh-CN" altLang="en-US" sz="36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短歌</a:t>
            </a:r>
            <a:r>
              <a:rPr lang="en-US" altLang="zh-CN" sz="36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”</a:t>
            </a:r>
            <a:r>
              <a:rPr lang="zh-CN" altLang="en-US" sz="36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之分，其区别不在于篇幅的长短，也不在于句式的长短，</a:t>
            </a:r>
            <a:r>
              <a:rPr lang="zh-CN" altLang="en-US" sz="3600" b="1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而在于歌声的长短。</a:t>
            </a:r>
          </a:p>
        </p:txBody>
      </p:sp>
      <p:sp>
        <p:nvSpPr>
          <p:cNvPr id="25" name="椭圆 24"/>
          <p:cNvSpPr/>
          <p:nvPr/>
        </p:nvSpPr>
        <p:spPr>
          <a:xfrm>
            <a:off x="690667" y="5491958"/>
            <a:ext cx="967802" cy="967802"/>
          </a:xfrm>
          <a:prstGeom prst="ellipse">
            <a:avLst/>
          </a:prstGeom>
          <a:solidFill>
            <a:srgbClr val="A0C3E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600" b="1" spc="-3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长歌</a:t>
            </a:r>
          </a:p>
        </p:txBody>
      </p:sp>
      <p:sp>
        <p:nvSpPr>
          <p:cNvPr id="27" name="矩形 26"/>
          <p:cNvSpPr/>
          <p:nvPr/>
        </p:nvSpPr>
        <p:spPr>
          <a:xfrm>
            <a:off x="1658620" y="5683250"/>
            <a:ext cx="46431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b="1">
                <a:latin typeface="时光记忆体" panose="02010600010101010101" charset="-122"/>
                <a:ea typeface="时光记忆体" panose="02010600010101010101" charset="-122"/>
              </a:rPr>
              <a:t>热烈奔放、慷慨激烈</a:t>
            </a:r>
          </a:p>
        </p:txBody>
      </p:sp>
      <p:sp>
        <p:nvSpPr>
          <p:cNvPr id="32" name="椭圆 31"/>
          <p:cNvSpPr/>
          <p:nvPr/>
        </p:nvSpPr>
        <p:spPr>
          <a:xfrm>
            <a:off x="6638519" y="5491323"/>
            <a:ext cx="967802" cy="967802"/>
          </a:xfrm>
          <a:prstGeom prst="ellipse">
            <a:avLst/>
          </a:prstGeom>
          <a:solidFill>
            <a:srgbClr val="A0C3E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600" b="1" spc="-3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短歌</a:t>
            </a:r>
          </a:p>
        </p:txBody>
      </p:sp>
      <p:sp>
        <p:nvSpPr>
          <p:cNvPr id="33" name="矩形 32"/>
          <p:cNvSpPr/>
          <p:nvPr/>
        </p:nvSpPr>
        <p:spPr>
          <a:xfrm>
            <a:off x="7606030" y="5598795"/>
            <a:ext cx="40043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b="1">
                <a:latin typeface="时光记忆体" panose="02010600010101010101" charset="-122"/>
                <a:ea typeface="时光记忆体" panose="02010600010101010101" charset="-122"/>
              </a:rPr>
              <a:t>节奏短促、微吟低徊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57433" y="78105"/>
            <a:ext cx="209740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  <a:sym typeface="+mn-ea"/>
              </a:rPr>
              <a:t>题 解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4" grpId="0"/>
      <p:bldP spid="25" grpId="0"/>
      <p:bldP spid="27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47065" y="257175"/>
            <a:ext cx="11282045" cy="6343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“乐府”一词有多种含义:</a:t>
            </a:r>
          </a:p>
          <a:p>
            <a:pPr>
              <a:lnSpc>
                <a:spcPct val="70000"/>
              </a:lnSpc>
            </a:pPr>
            <a:endParaRPr lang="zh-CN" altLang="en-US" sz="3200"/>
          </a:p>
          <a:p>
            <a:r>
              <a:rPr lang="zh-CN" altLang="en-US" sz="3200" b="1">
                <a:solidFill>
                  <a:srgbClr val="C00000"/>
                </a:solidFill>
              </a:rPr>
              <a:t>一是指宫廷主管音乐的部门，这种官方机构在秦、汉时已经设立。</a:t>
            </a:r>
            <a:r>
              <a:rPr lang="zh-CN" altLang="en-US" sz="3200"/>
              <a:t>其主要任务是制定乐谱、训练乐工、搜集民歌以及创作歌辞等。</a:t>
            </a:r>
            <a:r>
              <a:rPr lang="zh-CN" altLang="en-US" sz="3200" b="1">
                <a:solidFill>
                  <a:srgbClr val="C00000"/>
                </a:solidFill>
              </a:rPr>
              <a:t>习惯上把采自民间的歌辞称为“乐府民歌”。</a:t>
            </a:r>
          </a:p>
          <a:p>
            <a:pPr>
              <a:lnSpc>
                <a:spcPct val="60000"/>
              </a:lnSpc>
            </a:pPr>
            <a:endParaRPr lang="zh-CN" altLang="en-US" sz="3200"/>
          </a:p>
          <a:p>
            <a:r>
              <a:rPr lang="zh-CN" altLang="en-US" sz="3200" b="1">
                <a:solidFill>
                  <a:srgbClr val="002060"/>
                </a:solidFill>
              </a:rPr>
              <a:t>二是汉代人把乐府配乐演唱的诗称为“歌诗”，这种“歌诗”在魏晋以后也称为“乐府”。</a:t>
            </a:r>
            <a:r>
              <a:rPr lang="zh-CN" altLang="en-US" sz="3200"/>
              <a:t> 曹操创作的《短歌行》属于此类。</a:t>
            </a:r>
          </a:p>
          <a:p>
            <a:pPr>
              <a:lnSpc>
                <a:spcPct val="70000"/>
              </a:lnSpc>
            </a:pPr>
            <a:endParaRPr lang="zh-CN" altLang="en-US" sz="3200"/>
          </a:p>
          <a:p>
            <a:r>
              <a:rPr lang="zh-CN" altLang="en-US" sz="3200" b="1">
                <a:solidFill>
                  <a:srgbClr val="C00000"/>
                </a:solidFill>
              </a:rPr>
              <a:t>三是唐代出现了不用乐府旧题，而只仿照乐府诗的某些特点而写作的诗，通常被称为“新乐府”。</a:t>
            </a:r>
            <a:r>
              <a:rPr lang="zh-CN" altLang="en-US" sz="3200"/>
              <a:t>如杜甫《兵车行》</a:t>
            </a:r>
          </a:p>
          <a:p>
            <a:pPr>
              <a:lnSpc>
                <a:spcPct val="70000"/>
              </a:lnSpc>
            </a:pPr>
            <a:endParaRPr lang="zh-CN" altLang="en-US" sz="3200"/>
          </a:p>
          <a:p>
            <a:r>
              <a:rPr lang="en-US" altLang="zh-CN" sz="3200" b="1">
                <a:solidFill>
                  <a:srgbClr val="002060"/>
                </a:solidFill>
              </a:rPr>
              <a:t>四是宋元以后，“乐府”又用作词、曲的别称。</a:t>
            </a:r>
            <a:r>
              <a:rPr lang="en-US" altLang="zh-CN" sz="3200"/>
              <a:t>因为它们最初也是配乐演唱的。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F:\稻壳儿PPT\素材\水彩水墨\摄图网_400266119.png摄图网_400266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2284095"/>
            <a:ext cx="12200890" cy="4554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10075" y="215900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>
                <a:latin typeface="时光记忆体" panose="02010600010101010101" charset="-122"/>
                <a:ea typeface="时光记忆体" panose="02010600010101010101" charset="-122"/>
                <a:sym typeface="+mn-ea"/>
              </a:rPr>
              <a:t>作者简介</a:t>
            </a:r>
          </a:p>
        </p:txBody>
      </p:sp>
      <p:sp>
        <p:nvSpPr>
          <p:cNvPr id="21" name="矩形 20"/>
          <p:cNvSpPr/>
          <p:nvPr/>
        </p:nvSpPr>
        <p:spPr>
          <a:xfrm>
            <a:off x="728980" y="2284095"/>
            <a:ext cx="3601720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800" b="1">
                <a:latin typeface="时光记忆体" panose="02010600010101010101" charset="-122"/>
                <a:ea typeface="时光记忆体" panose="02010600010101010101" charset="-122"/>
              </a:rPr>
              <a:t>    </a:t>
            </a:r>
            <a:r>
              <a:rPr lang="zh-CN" altLang="en-US" sz="2800" b="1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字孟德</a:t>
            </a:r>
            <a:r>
              <a:rPr lang="zh-CN" altLang="en-US" sz="2800" b="1">
                <a:latin typeface="时光记忆体" panose="02010600010101010101" charset="-122"/>
                <a:ea typeface="时光记忆体" panose="02010600010101010101" charset="-122"/>
              </a:rPr>
              <a:t>，沛国谯县（今安徽亳州）人，</a:t>
            </a:r>
            <a:r>
              <a:rPr lang="zh-CN" altLang="en-US" sz="2800" b="1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</a:rPr>
              <a:t>东汉末年的政治家、军事家、文学家。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07545" y="1360850"/>
            <a:ext cx="2857393" cy="922020"/>
            <a:chOff x="1187630" y="2003470"/>
            <a:chExt cx="2857393" cy="922020"/>
          </a:xfrm>
        </p:grpSpPr>
        <p:sp>
          <p:nvSpPr>
            <p:cNvPr id="19" name="矩形 18"/>
            <p:cNvSpPr/>
            <p:nvPr/>
          </p:nvSpPr>
          <p:spPr>
            <a:xfrm>
              <a:off x="1187630" y="2003470"/>
              <a:ext cx="1554480" cy="922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400">
                  <a:solidFill>
                    <a:srgbClr val="C00000"/>
                  </a:solidFill>
                  <a:latin typeface="时光记忆体" panose="02010600010101010101" charset="-122"/>
                  <a:ea typeface="时光记忆体" panose="02010600010101010101" charset="-122"/>
                </a:rPr>
                <a:t>曹操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2617543" y="2284158"/>
              <a:ext cx="14274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>
                  <a:latin typeface="时光记忆体" panose="02010600010101010101" charset="-122"/>
                  <a:ea typeface="时光记忆体" panose="02010600010101010101" charset="-122"/>
                </a:rPr>
                <a:t>155-220</a:t>
              </a:r>
            </a:p>
          </p:txBody>
        </p:sp>
      </p:grpSp>
      <p:sp>
        <p:nvSpPr>
          <p:cNvPr id="14" name="椭圆 13"/>
          <p:cNvSpPr/>
          <p:nvPr/>
        </p:nvSpPr>
        <p:spPr>
          <a:xfrm>
            <a:off x="4409765" y="1641586"/>
            <a:ext cx="967802" cy="967802"/>
          </a:xfrm>
          <a:prstGeom prst="ellipse">
            <a:avLst/>
          </a:prstGeom>
          <a:solidFill>
            <a:srgbClr val="A0C3E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b="1" spc="-3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政治</a:t>
            </a:r>
          </a:p>
        </p:txBody>
      </p:sp>
      <p:sp>
        <p:nvSpPr>
          <p:cNvPr id="15" name="矩形 14"/>
          <p:cNvSpPr/>
          <p:nvPr/>
        </p:nvSpPr>
        <p:spPr>
          <a:xfrm>
            <a:off x="5469255" y="1433830"/>
            <a:ext cx="666051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>
                <a:latin typeface="时光记忆体" panose="02010600010101010101" charset="-122"/>
                <a:ea typeface="时光记忆体" panose="02010600010101010101" charset="-122"/>
              </a:rPr>
              <a:t>曹操消灭了北方的众多割据势力，恢复了中国北方的统一，并实行一系列较为进步的政策恢复经济生产，稳定了社会秩序。</a:t>
            </a:r>
          </a:p>
        </p:txBody>
      </p:sp>
      <p:sp>
        <p:nvSpPr>
          <p:cNvPr id="16" name="椭圆 15"/>
          <p:cNvSpPr/>
          <p:nvPr/>
        </p:nvSpPr>
        <p:spPr>
          <a:xfrm>
            <a:off x="4409765" y="3118596"/>
            <a:ext cx="967802" cy="967802"/>
          </a:xfrm>
          <a:prstGeom prst="ellipse">
            <a:avLst/>
          </a:prstGeom>
          <a:solidFill>
            <a:srgbClr val="A0C3E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b="1" spc="-3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文化</a:t>
            </a:r>
          </a:p>
        </p:txBody>
      </p:sp>
      <p:sp>
        <p:nvSpPr>
          <p:cNvPr id="17" name="矩形 16"/>
          <p:cNvSpPr/>
          <p:nvPr/>
        </p:nvSpPr>
        <p:spPr>
          <a:xfrm>
            <a:off x="5587365" y="3118485"/>
            <a:ext cx="645477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在曹操父子为代表的建安文学，史称“建安风骨”，汉魏之际雄健深沉，慷慨悲凉的文学风格，在文学史上留下了光辉的一笔。</a:t>
            </a:r>
          </a:p>
        </p:txBody>
      </p:sp>
      <p:sp>
        <p:nvSpPr>
          <p:cNvPr id="7" name="矩形 6"/>
          <p:cNvSpPr/>
          <p:nvPr/>
        </p:nvSpPr>
        <p:spPr>
          <a:xfrm>
            <a:off x="142240" y="4933315"/>
            <a:ext cx="71259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曹操的诗歌现存</a:t>
            </a:r>
            <a:r>
              <a:rPr lang="en-US" altLang="zh-CN" sz="3200" b="1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20</a:t>
            </a:r>
            <a:r>
              <a:rPr lang="zh-CN" altLang="en-US" sz="3200" b="1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余首，大致分两类：</a:t>
            </a:r>
          </a:p>
        </p:txBody>
      </p:sp>
      <p:sp>
        <p:nvSpPr>
          <p:cNvPr id="9" name="矩形 8"/>
          <p:cNvSpPr/>
          <p:nvPr/>
        </p:nvSpPr>
        <p:spPr>
          <a:xfrm>
            <a:off x="507365" y="5516880"/>
            <a:ext cx="124320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①</a:t>
            </a:r>
            <a:r>
              <a:rPr lang="zh-CN" altLang="en-US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反映当时社会动乱、军阀混战给人民带来的灾难，如</a:t>
            </a:r>
            <a:r>
              <a:rPr lang="en-US" altLang="zh-CN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蒿里行</a:t>
            </a:r>
            <a:r>
              <a:rPr lang="en-US" altLang="zh-CN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。</a:t>
            </a:r>
          </a:p>
        </p:txBody>
      </p:sp>
      <p:sp>
        <p:nvSpPr>
          <p:cNvPr id="26" name="矩形 25"/>
          <p:cNvSpPr/>
          <p:nvPr/>
        </p:nvSpPr>
        <p:spPr>
          <a:xfrm>
            <a:off x="492125" y="6035040"/>
            <a:ext cx="112071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②抒发个人的政治理想和抱负，如</a:t>
            </a:r>
            <a:r>
              <a:rPr lang="en-US" altLang="zh-CN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龟虽寿</a:t>
            </a:r>
            <a:r>
              <a:rPr lang="en-US" altLang="zh-CN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、</a:t>
            </a:r>
            <a:r>
              <a:rPr lang="en-US" altLang="zh-CN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短歌行</a:t>
            </a:r>
            <a:r>
              <a:rPr lang="en-US" altLang="zh-CN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4" grpId="0"/>
      <p:bldP spid="15" grpId="0"/>
      <p:bldP spid="16" grpId="0"/>
      <p:bldP spid="17" grpId="0"/>
      <p:bldP spid="7" grpId="0"/>
      <p:bldP spid="9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F:\稻壳儿PPT\素材\水彩水墨\摄图网_400266119.png摄图网_400266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2540" y="1528445"/>
            <a:ext cx="12200890" cy="4554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80000" y="334645"/>
            <a:ext cx="26314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>
                <a:latin typeface="时光记忆体" panose="02010600010101010101" charset="-122"/>
                <a:ea typeface="时光记忆体" panose="02010600010101010101" charset="-122"/>
                <a:sym typeface="+mn-ea"/>
              </a:rPr>
              <a:t>建安风骨</a:t>
            </a:r>
          </a:p>
        </p:txBody>
      </p:sp>
      <p:sp>
        <p:nvSpPr>
          <p:cNvPr id="13" name="矩形 12"/>
          <p:cNvSpPr/>
          <p:nvPr/>
        </p:nvSpPr>
        <p:spPr>
          <a:xfrm>
            <a:off x="302895" y="1164590"/>
            <a:ext cx="1162812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en-US" altLang="zh-CN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  </a:t>
            </a:r>
            <a:r>
              <a:rPr lang="zh-CN" altLang="en-US" sz="36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指汉魏之际曹氏父子、建安七子等人诗文的俊爽刚健风格。 汉末建安时期文坛巨匠“三曹” 、“七子” </a:t>
            </a:r>
            <a:r>
              <a:rPr lang="zh-CN" altLang="en-US" sz="3600" b="1">
                <a:solidFill>
                  <a:srgbClr val="C00000"/>
                </a:solidFill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继承了汉乐府民歌的现实主义传统，以风骨遒劲而著称，并具有慷慨悲凉的阳刚之气，形成了文学史上“建安风骨”的独特风格，被后人尊为典范。</a:t>
            </a:r>
          </a:p>
        </p:txBody>
      </p:sp>
      <p:sp>
        <p:nvSpPr>
          <p:cNvPr id="11" name="椭圆 10"/>
          <p:cNvSpPr/>
          <p:nvPr/>
        </p:nvSpPr>
        <p:spPr>
          <a:xfrm>
            <a:off x="2155470" y="4260215"/>
            <a:ext cx="967802" cy="967802"/>
          </a:xfrm>
          <a:prstGeom prst="ellipse">
            <a:avLst/>
          </a:prstGeom>
          <a:solidFill>
            <a:srgbClr val="A0C3E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spc="-3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三曹</a:t>
            </a:r>
          </a:p>
        </p:txBody>
      </p:sp>
      <p:sp>
        <p:nvSpPr>
          <p:cNvPr id="18" name="矩形 17"/>
          <p:cNvSpPr/>
          <p:nvPr/>
        </p:nvSpPr>
        <p:spPr>
          <a:xfrm>
            <a:off x="3680757" y="4260295"/>
            <a:ext cx="3877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latin typeface="时光记忆体" panose="02010600010101010101" charset="-122"/>
                <a:ea typeface="时光记忆体" panose="02010600010101010101" charset="-122"/>
              </a:rPr>
              <a:t>曹操、曹丕、曹植</a:t>
            </a:r>
          </a:p>
        </p:txBody>
      </p:sp>
      <p:sp>
        <p:nvSpPr>
          <p:cNvPr id="39" name="椭圆 38"/>
          <p:cNvSpPr/>
          <p:nvPr/>
        </p:nvSpPr>
        <p:spPr>
          <a:xfrm>
            <a:off x="2155470" y="5560551"/>
            <a:ext cx="967802" cy="967802"/>
          </a:xfrm>
          <a:prstGeom prst="ellipse">
            <a:avLst/>
          </a:prstGeom>
          <a:solidFill>
            <a:srgbClr val="A0C3E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800" spc="-3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七子</a:t>
            </a:r>
          </a:p>
        </p:txBody>
      </p:sp>
      <p:sp>
        <p:nvSpPr>
          <p:cNvPr id="40" name="矩形 39"/>
          <p:cNvSpPr/>
          <p:nvPr/>
        </p:nvSpPr>
        <p:spPr>
          <a:xfrm>
            <a:off x="3680757" y="5444288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latin typeface="时光记忆体" panose="02010600010101010101" charset="-122"/>
                <a:ea typeface="时光记忆体" panose="02010600010101010101" charset="-122"/>
              </a:rPr>
              <a:t>孔融、陈琳、王粲、徐干、</a:t>
            </a:r>
            <a:endParaRPr lang="en-US" altLang="zh-CN" sz="3600">
              <a:latin typeface="时光记忆体" panose="02010600010101010101" charset="-122"/>
              <a:ea typeface="时光记忆体" panose="02010600010101010101" charset="-122"/>
            </a:endParaRPr>
          </a:p>
          <a:p>
            <a:r>
              <a:rPr lang="zh-CN" altLang="en-US" sz="3600">
                <a:latin typeface="时光记忆体" panose="02010600010101010101" charset="-122"/>
                <a:ea typeface="时光记忆体" panose="02010600010101010101" charset="-122"/>
              </a:rPr>
              <a:t>阮瑀、应玚、刘桢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1" grpId="0"/>
      <p:bldP spid="18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F:\稻壳儿PPT\素材\水彩水墨\摄图网_400266119.png摄图网_400266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2303145"/>
            <a:ext cx="12200890" cy="4554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31995" y="368300"/>
            <a:ext cx="26314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>
                <a:latin typeface="时光记忆体" panose="02010600010101010101" charset="-122"/>
                <a:ea typeface="时光记忆体" panose="02010600010101010101" charset="-122"/>
                <a:sym typeface="+mn-ea"/>
              </a:rPr>
              <a:t>创作背景</a:t>
            </a:r>
          </a:p>
        </p:txBody>
      </p:sp>
      <p:sp>
        <p:nvSpPr>
          <p:cNvPr id="13" name="矩形 12"/>
          <p:cNvSpPr/>
          <p:nvPr/>
        </p:nvSpPr>
        <p:spPr>
          <a:xfrm>
            <a:off x="252095" y="1198245"/>
            <a:ext cx="1135189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en-US" altLang="zh-CN" sz="32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 </a:t>
            </a:r>
            <a:r>
              <a:rPr lang="zh-CN" altLang="en-US" sz="32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建安十三年，曹操“挟天子以令诸侯”，先后击败吕布、袁术等豪强集团， 又在著名的官渡之战中一举消灭了强大的袁绍势力</a:t>
            </a:r>
            <a:r>
              <a:rPr lang="en-US" altLang="zh-CN" sz="32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,</a:t>
            </a:r>
            <a:r>
              <a:rPr lang="zh-CN" altLang="en-US" sz="3200">
                <a:latin typeface="时光记忆体" panose="02010600010101010101" charset="-122"/>
                <a:ea typeface="时光记忆体" panose="02010600010101010101" charset="-122"/>
                <a:cs typeface="时光记忆体" panose="02010600010101010101" charset="-122"/>
              </a:rPr>
              <a:t>统一了北方。这年冬天，亲率八十三万大军，列阵长江，欲一举荡平“孙刘联盟”，统一天下。</a:t>
            </a:r>
          </a:p>
        </p:txBody>
      </p:sp>
      <p:sp>
        <p:nvSpPr>
          <p:cNvPr id="9" name="矩形 8"/>
          <p:cNvSpPr/>
          <p:nvPr/>
        </p:nvSpPr>
        <p:spPr>
          <a:xfrm>
            <a:off x="252095" y="3611880"/>
            <a:ext cx="1181862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en-US" altLang="zh-CN" sz="3200">
                <a:latin typeface="时光记忆体" panose="02010600010101010101" charset="-122"/>
                <a:ea typeface="时光记忆体" panose="02010600010101010101" charset="-122"/>
              </a:rPr>
              <a:t>  </a:t>
            </a:r>
            <a:r>
              <a:rPr lang="zh-CN" altLang="en-US" sz="3200">
                <a:latin typeface="时光记忆体" panose="02010600010101010101" charset="-122"/>
                <a:ea typeface="时光记忆体" panose="02010600010101010101" charset="-122"/>
              </a:rPr>
              <a:t>赤壁大战前夕，在曹军用铁索连舟之后，曹操看着大军威武的气势，以为不日就可以扫平四海，统一中原，不禁喜从中来，于是备齐鼓乐，以歌舞壮军威，饮至半夜，忽闻鸦声往南飞鸣而去。曹操感此景而持槊歌此</a:t>
            </a:r>
            <a:r>
              <a:rPr lang="en-US" altLang="zh-CN" sz="3200">
                <a:latin typeface="时光记忆体" panose="02010600010101010101" charset="-122"/>
                <a:ea typeface="时光记忆体" panose="02010600010101010101" charset="-122"/>
              </a:rPr>
              <a:t>《</a:t>
            </a:r>
            <a:r>
              <a:rPr lang="zh-CN" altLang="en-US" sz="3200">
                <a:latin typeface="时光记忆体" panose="02010600010101010101" charset="-122"/>
                <a:ea typeface="时光记忆体" panose="02010600010101010101" charset="-122"/>
              </a:rPr>
              <a:t>短歌行</a:t>
            </a:r>
            <a:r>
              <a:rPr lang="en-US" altLang="zh-CN" sz="3200">
                <a:latin typeface="时光记忆体" panose="02010600010101010101" charset="-122"/>
                <a:ea typeface="时光记忆体" panose="02010600010101010101" charset="-122"/>
              </a:rPr>
              <a:t>》</a:t>
            </a:r>
            <a:r>
              <a:rPr lang="zh-CN" altLang="en-US" sz="3200">
                <a:latin typeface="时光记忆体" panose="02010600010101010101" charset="-122"/>
                <a:ea typeface="时光记忆体" panose="02010600010101010101" charset="-122"/>
              </a:rPr>
              <a:t>，抒发自己立志统一中原的雄心壮志，令人感慨，可惜不久之后，曹操即被孙刘联军大败于赤壁。然而这首不朽的乐府诗却被人们广为传唱！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5a1582352084b2"/>
          <p:cNvPicPr>
            <a:picLocks noChangeAspect="1"/>
          </p:cNvPicPr>
          <p:nvPr/>
        </p:nvPicPr>
        <p:blipFill>
          <a:blip r:embed="rId3"/>
          <a:srcRect t="9540"/>
          <a:stretch>
            <a:fillRect/>
          </a:stretch>
        </p:blipFill>
        <p:spPr>
          <a:xfrm>
            <a:off x="356870" y="635"/>
            <a:ext cx="10058400" cy="5135880"/>
          </a:xfrm>
          <a:prstGeom prst="rect">
            <a:avLst/>
          </a:prstGeom>
        </p:spPr>
      </p:pic>
      <p:pic>
        <p:nvPicPr>
          <p:cNvPr id="9" name="图片 8" descr="F:\稻壳儿PPT\素材\水彩水墨\摄图网_400882903.png摄图网_4008829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1905" y="1156335"/>
            <a:ext cx="12202160" cy="571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7910" y="0"/>
            <a:ext cx="2514600" cy="6857365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23135" y="2336800"/>
            <a:ext cx="1013460" cy="2834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5400">
                <a:latin typeface="米开软笔行楷" panose="03000600000000000000" charset="-122"/>
                <a:ea typeface="米开软笔行楷" panose="03000600000000000000" charset="-122"/>
                <a:sym typeface="+mn-ea"/>
              </a:rPr>
              <a:t>字词积累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97330" y="1226820"/>
            <a:ext cx="859790" cy="2326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400">
                <a:latin typeface="米开软笔行楷" panose="03000600000000000000" charset="-122"/>
                <a:ea typeface="米开软笔行楷" panose="03000600000000000000" charset="-122"/>
                <a:sym typeface="+mn-ea"/>
              </a:rPr>
              <a:t>第二部分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 descr="F:\稻壳儿PPT\素材\水彩水墨\摄图网_400266119.png摄图网_400266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8890" y="2665095"/>
            <a:ext cx="12200890" cy="4554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92015" y="338455"/>
            <a:ext cx="26314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>
                <a:latin typeface="时光记忆体" panose="02010600010101010101" charset="-122"/>
                <a:ea typeface="时光记忆体" panose="02010600010101010101" charset="-122"/>
                <a:sym typeface="+mn-ea"/>
              </a:rPr>
              <a:t>读准字音</a:t>
            </a:r>
          </a:p>
        </p:txBody>
      </p:sp>
      <p:sp>
        <p:nvSpPr>
          <p:cNvPr id="19" name="椭圆 18"/>
          <p:cNvSpPr/>
          <p:nvPr/>
        </p:nvSpPr>
        <p:spPr>
          <a:xfrm>
            <a:off x="1675180" y="2358695"/>
            <a:ext cx="605273" cy="605273"/>
          </a:xfrm>
          <a:prstGeom prst="ellipse">
            <a:avLst/>
          </a:prstGeom>
          <a:solidFill>
            <a:srgbClr val="A0C3E3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675180" y="3681398"/>
            <a:ext cx="605273" cy="605273"/>
          </a:xfrm>
          <a:prstGeom prst="ellipse">
            <a:avLst/>
          </a:prstGeom>
          <a:solidFill>
            <a:srgbClr val="A0C3E3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675180" y="5008086"/>
            <a:ext cx="605273" cy="605273"/>
          </a:xfrm>
          <a:prstGeom prst="ellipse">
            <a:avLst/>
          </a:prstGeom>
          <a:solidFill>
            <a:srgbClr val="A0C3E3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933615" y="2358695"/>
            <a:ext cx="605273" cy="605273"/>
          </a:xfrm>
          <a:prstGeom prst="ellipse">
            <a:avLst/>
          </a:prstGeom>
          <a:solidFill>
            <a:srgbClr val="A0C3E3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894982" y="3681398"/>
            <a:ext cx="605273" cy="605273"/>
          </a:xfrm>
          <a:prstGeom prst="ellipse">
            <a:avLst/>
          </a:prstGeom>
          <a:solidFill>
            <a:srgbClr val="A0C3E3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911547" y="5008086"/>
            <a:ext cx="605273" cy="605273"/>
          </a:xfrm>
          <a:prstGeom prst="ellipse">
            <a:avLst/>
          </a:prstGeom>
          <a:solidFill>
            <a:srgbClr val="A0C3E3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933580" y="3681398"/>
            <a:ext cx="605273" cy="605273"/>
          </a:xfrm>
          <a:prstGeom prst="ellipse">
            <a:avLst/>
          </a:prstGeom>
          <a:solidFill>
            <a:srgbClr val="A0C3E3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933580" y="5008086"/>
            <a:ext cx="605273" cy="605273"/>
          </a:xfrm>
          <a:prstGeom prst="ellipse">
            <a:avLst/>
          </a:prstGeom>
          <a:solidFill>
            <a:srgbClr val="A0C3E3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894981" y="2358695"/>
            <a:ext cx="605273" cy="605273"/>
          </a:xfrm>
          <a:prstGeom prst="ellipse">
            <a:avLst/>
          </a:prstGeom>
          <a:solidFill>
            <a:srgbClr val="A0C3E3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时光记忆体" panose="02010600010101010101" charset="-122"/>
              <a:ea typeface="时光记忆体" panose="0201060001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44823" y="2288339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譬如朝露</a:t>
            </a:r>
          </a:p>
        </p:txBody>
      </p:sp>
      <p:sp>
        <p:nvSpPr>
          <p:cNvPr id="9" name="矩形 8"/>
          <p:cNvSpPr/>
          <p:nvPr/>
        </p:nvSpPr>
        <p:spPr>
          <a:xfrm>
            <a:off x="1644823" y="3639617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呦呦鹿鸣</a:t>
            </a:r>
          </a:p>
        </p:txBody>
      </p:sp>
      <p:sp>
        <p:nvSpPr>
          <p:cNvPr id="7" name="矩形 6"/>
          <p:cNvSpPr/>
          <p:nvPr/>
        </p:nvSpPr>
        <p:spPr>
          <a:xfrm>
            <a:off x="4977745" y="2288339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青青子衿</a:t>
            </a:r>
          </a:p>
        </p:txBody>
      </p:sp>
      <p:sp>
        <p:nvSpPr>
          <p:cNvPr id="12" name="矩形 11"/>
          <p:cNvSpPr/>
          <p:nvPr/>
        </p:nvSpPr>
        <p:spPr>
          <a:xfrm>
            <a:off x="1644823" y="4943270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契阔谈䜩</a:t>
            </a:r>
          </a:p>
        </p:txBody>
      </p:sp>
      <p:sp>
        <p:nvSpPr>
          <p:cNvPr id="10" name="矩形 9"/>
          <p:cNvSpPr/>
          <p:nvPr/>
        </p:nvSpPr>
        <p:spPr>
          <a:xfrm>
            <a:off x="4977745" y="3639617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何时可掇</a:t>
            </a:r>
          </a:p>
        </p:txBody>
      </p:sp>
      <p:sp>
        <p:nvSpPr>
          <p:cNvPr id="13" name="矩形 12"/>
          <p:cNvSpPr/>
          <p:nvPr/>
        </p:nvSpPr>
        <p:spPr>
          <a:xfrm>
            <a:off x="5069185" y="4924220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绕树三匝</a:t>
            </a:r>
          </a:p>
        </p:txBody>
      </p:sp>
      <p:sp>
        <p:nvSpPr>
          <p:cNvPr id="8" name="矩形 7"/>
          <p:cNvSpPr/>
          <p:nvPr/>
        </p:nvSpPr>
        <p:spPr>
          <a:xfrm>
            <a:off x="8310668" y="2278814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但为君故</a:t>
            </a:r>
          </a:p>
        </p:txBody>
      </p:sp>
      <p:sp>
        <p:nvSpPr>
          <p:cNvPr id="11" name="矩形 10"/>
          <p:cNvSpPr/>
          <p:nvPr/>
        </p:nvSpPr>
        <p:spPr>
          <a:xfrm>
            <a:off x="8310668" y="3668192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越陌度阡</a:t>
            </a:r>
          </a:p>
        </p:txBody>
      </p:sp>
      <p:sp>
        <p:nvSpPr>
          <p:cNvPr id="14" name="矩形 13"/>
          <p:cNvSpPr/>
          <p:nvPr/>
        </p:nvSpPr>
        <p:spPr>
          <a:xfrm>
            <a:off x="8310668" y="4924220"/>
            <a:ext cx="2621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时光记忆体" panose="02010600010101010101" charset="-122"/>
                <a:ea typeface="时光记忆体" panose="02010600010101010101" charset="-122"/>
              </a:rPr>
              <a:t>周公吐哺</a:t>
            </a:r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1695876" y="1769339"/>
            <a:ext cx="5638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0" err="1">
                <a:solidFill>
                  <a:schemeClr val="tx1"/>
                </a:solidFill>
                <a:latin typeface="+mn-lt"/>
                <a:ea typeface="时光记忆体" panose="02010600010101010101" charset="-122"/>
                <a:cs typeface="+mn-lt"/>
              </a:rPr>
              <a:t>pì</a:t>
            </a:r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6933516" y="1713459"/>
            <a:ext cx="6654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0" err="1">
                <a:solidFill>
                  <a:schemeClr val="tx1"/>
                </a:solidFill>
                <a:latin typeface="+mn-lt"/>
                <a:ea typeface="时光记忆体" panose="02010600010101010101" charset="-122"/>
                <a:cs typeface="+mn-lt"/>
              </a:rPr>
              <a:t>jīn</a:t>
            </a:r>
          </a:p>
        </p:txBody>
      </p:sp>
      <p:sp>
        <p:nvSpPr>
          <p:cNvPr id="31" name="Text Box 18"/>
          <p:cNvSpPr txBox="1">
            <a:spLocks noChangeArrowheads="1"/>
          </p:cNvSpPr>
          <p:nvPr/>
        </p:nvSpPr>
        <p:spPr bwMode="auto">
          <a:xfrm>
            <a:off x="8763277" y="1769339"/>
            <a:ext cx="8686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0" err="1">
                <a:solidFill>
                  <a:schemeClr val="tx1"/>
                </a:solidFill>
                <a:latin typeface="+mn-lt"/>
                <a:ea typeface="时光记忆体" panose="02010600010101010101" charset="-122"/>
                <a:cs typeface="+mn-lt"/>
              </a:rPr>
              <a:t>wèi</a:t>
            </a:r>
          </a:p>
        </p:txBody>
      </p: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1546720" y="3097208"/>
            <a:ext cx="9194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0" err="1">
                <a:solidFill>
                  <a:schemeClr val="tx1"/>
                </a:solidFill>
                <a:latin typeface="+mn-lt"/>
                <a:ea typeface="时光记忆体" panose="02010600010101010101" charset="-122"/>
                <a:cs typeface="+mn-lt"/>
              </a:rPr>
              <a:t>yōu</a:t>
            </a:r>
          </a:p>
        </p:txBody>
      </p: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6396941" y="3097208"/>
            <a:ext cx="9448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0" err="1">
                <a:solidFill>
                  <a:schemeClr val="tx1"/>
                </a:solidFill>
                <a:latin typeface="+mn-lt"/>
                <a:ea typeface="时光记忆体" panose="02010600010101010101" charset="-122"/>
                <a:cs typeface="+mn-lt"/>
              </a:rPr>
              <a:t>duō</a:t>
            </a:r>
          </a:p>
        </p:txBody>
      </p:sp>
      <p:sp>
        <p:nvSpPr>
          <p:cNvPr id="34" name="Text Box 21"/>
          <p:cNvSpPr txBox="1">
            <a:spLocks noChangeArrowheads="1"/>
          </p:cNvSpPr>
          <p:nvPr/>
        </p:nvSpPr>
        <p:spPr bwMode="auto">
          <a:xfrm>
            <a:off x="1695876" y="4449981"/>
            <a:ext cx="5638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0" err="1">
                <a:solidFill>
                  <a:schemeClr val="tx1"/>
                </a:solidFill>
                <a:latin typeface="+mn-lt"/>
                <a:ea typeface="时光记忆体" panose="02010600010101010101" charset="-122"/>
                <a:cs typeface="+mn-lt"/>
              </a:rPr>
              <a:t>qì</a:t>
            </a:r>
          </a:p>
        </p:txBody>
      </p:sp>
      <p:sp>
        <p:nvSpPr>
          <p:cNvPr id="35" name="Text Box 22"/>
          <p:cNvSpPr txBox="1">
            <a:spLocks noChangeArrowheads="1"/>
          </p:cNvSpPr>
          <p:nvPr/>
        </p:nvSpPr>
        <p:spPr bwMode="auto">
          <a:xfrm>
            <a:off x="8775155" y="3097208"/>
            <a:ext cx="8178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0" err="1">
                <a:solidFill>
                  <a:schemeClr val="tx1"/>
                </a:solidFill>
                <a:latin typeface="+mn-lt"/>
                <a:ea typeface="时光记忆体" panose="02010600010101010101" charset="-122"/>
                <a:cs typeface="+mn-lt"/>
              </a:rPr>
              <a:t>mò</a:t>
            </a:r>
          </a:p>
        </p:txBody>
      </p:sp>
      <p:sp>
        <p:nvSpPr>
          <p:cNvPr id="36" name="Text Box 23"/>
          <p:cNvSpPr txBox="1">
            <a:spLocks noChangeArrowheads="1"/>
          </p:cNvSpPr>
          <p:nvPr/>
        </p:nvSpPr>
        <p:spPr bwMode="auto">
          <a:xfrm>
            <a:off x="6536642" y="4449981"/>
            <a:ext cx="6654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0" err="1">
                <a:solidFill>
                  <a:schemeClr val="tx1"/>
                </a:solidFill>
                <a:latin typeface="+mn-lt"/>
                <a:ea typeface="时光记忆体" panose="02010600010101010101" charset="-122"/>
                <a:cs typeface="+mn-lt"/>
              </a:rPr>
              <a:t>zā</a:t>
            </a:r>
          </a:p>
        </p:txBody>
      </p:sp>
      <p:sp>
        <p:nvSpPr>
          <p:cNvPr id="37" name="Text Box 24"/>
          <p:cNvSpPr txBox="1">
            <a:spLocks noChangeArrowheads="1"/>
          </p:cNvSpPr>
          <p:nvPr/>
        </p:nvSpPr>
        <p:spPr bwMode="auto">
          <a:xfrm>
            <a:off x="10150868" y="4449981"/>
            <a:ext cx="6908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0" err="1">
                <a:solidFill>
                  <a:schemeClr val="tx1"/>
                </a:solidFill>
                <a:latin typeface="+mn-lt"/>
                <a:ea typeface="时光记忆体" panose="02010600010101010101" charset="-122"/>
                <a:cs typeface="+mn-lt"/>
              </a:rPr>
              <a:t>bǔ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8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191</Paragraphs>
  <Slides>25</Slides>
  <Notes>18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41">
      <vt:lpstr>Arial</vt:lpstr>
      <vt:lpstr>微软雅黑</vt:lpstr>
      <vt:lpstr>等线 Light</vt:lpstr>
      <vt:lpstr>等线</vt:lpstr>
      <vt:lpstr>Calibri Light</vt:lpstr>
      <vt:lpstr>Calibri</vt:lpstr>
      <vt:lpstr>字魂73号-江南手书</vt:lpstr>
      <vt:lpstr>汉仪行楷繁</vt:lpstr>
      <vt:lpstr>仿宋</vt:lpstr>
      <vt:lpstr>米开软笔行楷</vt:lpstr>
      <vt:lpstr>时光记忆体</vt:lpstr>
      <vt:lpstr>宋体</vt:lpstr>
      <vt:lpstr>汉仪行楷简</vt:lpstr>
      <vt:lpstr>字魂59号-创粗黑</vt:lpstr>
      <vt:lpstr>华文中宋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2022-02-11T12:26:50.919</cp:lastPrinted>
  <dcterms:created xsi:type="dcterms:W3CDTF">2022-02-11T12:26:50Z</dcterms:created>
  <dcterms:modified xsi:type="dcterms:W3CDTF">2022-02-11T04:27:09Z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