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317" r:id="rId3"/>
    <p:sldId id="305" r:id="rId4"/>
    <p:sldId id="308" r:id="rId5"/>
    <p:sldId id="307" r:id="rId6"/>
    <p:sldId id="306" r:id="rId7"/>
    <p:sldId id="298" r:id="rId8"/>
    <p:sldId id="299" r:id="rId9"/>
    <p:sldId id="300" r:id="rId10"/>
    <p:sldId id="330" r:id="rId11"/>
    <p:sldId id="333" r:id="rId13"/>
    <p:sldId id="331" r:id="rId14"/>
    <p:sldId id="334" r:id="rId15"/>
    <p:sldId id="332" r:id="rId16"/>
    <p:sldId id="335" r:id="rId17"/>
    <p:sldId id="336" r:id="rId18"/>
    <p:sldId id="337" r:id="rId19"/>
    <p:sldId id="338" r:id="rId20"/>
    <p:sldId id="339" r:id="rId21"/>
    <p:sldId id="340" r:id="rId22"/>
    <p:sldId id="341" r:id="rId23"/>
    <p:sldId id="342" r:id="rId24"/>
    <p:sldId id="343" r:id="rId25"/>
    <p:sldId id="344" r:id="rId26"/>
    <p:sldId id="345" r:id="rId27"/>
    <p:sldId id="309" r:id="rId28"/>
    <p:sldId id="304" r:id="rId29"/>
    <p:sldId id="310" r:id="rId30"/>
    <p:sldId id="315" r:id="rId3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5316" autoAdjust="0"/>
  </p:normalViewPr>
  <p:slideViewPr>
    <p:cSldViewPr>
      <p:cViewPr varScale="1">
        <p:scale>
          <a:sx n="85" d="100"/>
          <a:sy n="85" d="100"/>
        </p:scale>
        <p:origin x="-112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40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DFDCBBFC-4FC4-4F72-A2BD-146476B9911C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7AF46253-02FB-457B-A215-4A9967B19C3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3490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b="0" dirty="0"/>
            </a:fld>
            <a:endParaRPr lang="en-US" altLang="zh-CN" sz="1200" b="0" dirty="0"/>
          </a:p>
        </p:txBody>
      </p:sp>
      <p:sp>
        <p:nvSpPr>
          <p:cNvPr id="63491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63492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lvl="0" eaLnBrk="1" hangingPunct="1"/>
            <a:endParaRPr lang="en-US" altLang="zh-CN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2706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b="0" dirty="0"/>
            </a:fld>
            <a:endParaRPr lang="en-US" altLang="zh-CN" sz="1200" b="0" dirty="0"/>
          </a:p>
        </p:txBody>
      </p:sp>
      <p:sp>
        <p:nvSpPr>
          <p:cNvPr id="72707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72708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lvl="0" eaLnBrk="1" hangingPunct="1"/>
            <a:endParaRPr lang="en-US" altLang="zh-CN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30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b="0" dirty="0"/>
            </a:fld>
            <a:endParaRPr lang="en-US" altLang="zh-CN" sz="1200" b="0" dirty="0"/>
          </a:p>
        </p:txBody>
      </p:sp>
      <p:sp>
        <p:nvSpPr>
          <p:cNvPr id="73731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73732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lvl="0" eaLnBrk="1" hangingPunct="1"/>
            <a:endParaRPr lang="en-US" altLang="zh-CN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4754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b="0" dirty="0"/>
            </a:fld>
            <a:endParaRPr lang="en-US" altLang="zh-CN" sz="1200" b="0" dirty="0"/>
          </a:p>
        </p:txBody>
      </p:sp>
      <p:sp>
        <p:nvSpPr>
          <p:cNvPr id="74755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74756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lvl="0" eaLnBrk="1" hangingPunct="1"/>
            <a:endParaRPr lang="en-US" altLang="zh-CN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5778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b="0" dirty="0"/>
            </a:fld>
            <a:endParaRPr lang="en-US" altLang="zh-CN" sz="1200" b="0" dirty="0"/>
          </a:p>
        </p:txBody>
      </p:sp>
      <p:sp>
        <p:nvSpPr>
          <p:cNvPr id="75779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75780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lvl="0" eaLnBrk="1" hangingPunct="1"/>
            <a:endParaRPr lang="en-US" altLang="zh-CN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6802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b="0" dirty="0"/>
            </a:fld>
            <a:endParaRPr lang="en-US" altLang="zh-CN" sz="1200" b="0" dirty="0"/>
          </a:p>
        </p:txBody>
      </p:sp>
      <p:sp>
        <p:nvSpPr>
          <p:cNvPr id="76803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76804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lvl="0" eaLnBrk="1" hangingPunct="1"/>
            <a:endParaRPr lang="en-US" altLang="zh-CN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7826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b="0" dirty="0"/>
            </a:fld>
            <a:endParaRPr lang="en-US" altLang="zh-CN" sz="1200" b="0" dirty="0"/>
          </a:p>
        </p:txBody>
      </p:sp>
      <p:sp>
        <p:nvSpPr>
          <p:cNvPr id="77827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77828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lvl="0" eaLnBrk="1" hangingPunct="1"/>
            <a:endParaRPr lang="en-US" altLang="zh-CN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4514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b="0" dirty="0"/>
            </a:fld>
            <a:endParaRPr lang="en-US" altLang="zh-CN" sz="1200" b="0" dirty="0"/>
          </a:p>
        </p:txBody>
      </p:sp>
      <p:sp>
        <p:nvSpPr>
          <p:cNvPr id="64515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64516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lvl="0" eaLnBrk="1" hangingPunct="1"/>
            <a:endParaRPr lang="en-US" altLang="zh-CN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538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b="0" dirty="0"/>
            </a:fld>
            <a:endParaRPr lang="en-US" altLang="zh-CN" sz="1200" b="0" dirty="0"/>
          </a:p>
        </p:txBody>
      </p:sp>
      <p:sp>
        <p:nvSpPr>
          <p:cNvPr id="65539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65540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lvl="0" eaLnBrk="1" hangingPunct="1"/>
            <a:endParaRPr lang="en-US" altLang="zh-CN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6562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b="0" dirty="0"/>
            </a:fld>
            <a:endParaRPr lang="en-US" altLang="zh-CN" sz="1200" b="0" dirty="0"/>
          </a:p>
        </p:txBody>
      </p:sp>
      <p:sp>
        <p:nvSpPr>
          <p:cNvPr id="66563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66564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lvl="0" eaLnBrk="1" hangingPunct="1"/>
            <a:endParaRPr lang="en-US" altLang="zh-CN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586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b="0" dirty="0"/>
            </a:fld>
            <a:endParaRPr lang="en-US" altLang="zh-CN" sz="1200" b="0" dirty="0"/>
          </a:p>
        </p:txBody>
      </p:sp>
      <p:sp>
        <p:nvSpPr>
          <p:cNvPr id="67587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67588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lvl="0" eaLnBrk="1" hangingPunct="1"/>
            <a:endParaRPr lang="en-US" altLang="zh-CN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8610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b="0" dirty="0"/>
            </a:fld>
            <a:endParaRPr lang="en-US" altLang="zh-CN" sz="1200" b="0" dirty="0"/>
          </a:p>
        </p:txBody>
      </p:sp>
      <p:sp>
        <p:nvSpPr>
          <p:cNvPr id="68611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68612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lvl="0" eaLnBrk="1" hangingPunct="1"/>
            <a:endParaRPr lang="en-US" altLang="zh-CN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9634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b="0" dirty="0"/>
            </a:fld>
            <a:endParaRPr lang="en-US" altLang="zh-CN" sz="1200" b="0" dirty="0"/>
          </a:p>
        </p:txBody>
      </p:sp>
      <p:sp>
        <p:nvSpPr>
          <p:cNvPr id="69635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69636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lvl="0" eaLnBrk="1" hangingPunct="1"/>
            <a:endParaRPr lang="en-US" altLang="zh-CN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0658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b="0" dirty="0"/>
            </a:fld>
            <a:endParaRPr lang="en-US" altLang="zh-CN" sz="1200" b="0" dirty="0"/>
          </a:p>
        </p:txBody>
      </p:sp>
      <p:sp>
        <p:nvSpPr>
          <p:cNvPr id="70659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70660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lvl="0" eaLnBrk="1" hangingPunct="1"/>
            <a:endParaRPr lang="en-US" altLang="zh-CN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82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b="0" dirty="0"/>
            </a:fld>
            <a:endParaRPr lang="en-US" altLang="zh-CN" sz="1200" b="0" dirty="0"/>
          </a:p>
        </p:txBody>
      </p:sp>
      <p:sp>
        <p:nvSpPr>
          <p:cNvPr id="71683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71684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lvl="0" eaLnBrk="1" hangingPunct="1"/>
            <a:endParaRPr lang="en-US" altLang="zh-CN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fld id="{416B3185-152A-4D21-A480-52B16A24AC9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2.wav"/><Relationship Id="rId1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2.wav"/><Relationship Id="rId1" Type="http://schemas.openxmlformats.org/officeDocument/2006/relationships/audio" Target="../media/audio1.wav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2.wav"/><Relationship Id="rId1" Type="http://schemas.openxmlformats.org/officeDocument/2006/relationships/audio" Target="../media/audio1.wav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2.wav"/><Relationship Id="rId1" Type="http://schemas.openxmlformats.org/officeDocument/2006/relationships/audio" Target="../media/audio1.wav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2.wav"/><Relationship Id="rId1" Type="http://schemas.openxmlformats.org/officeDocument/2006/relationships/audio" Target="../media/audio1.wav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2.wav"/><Relationship Id="rId1" Type="http://schemas.openxmlformats.org/officeDocument/2006/relationships/audio" Target="../media/audio1.wav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2.wav"/><Relationship Id="rId1" Type="http://schemas.openxmlformats.org/officeDocument/2006/relationships/audio" Target="../media/audio1.wav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2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jpeg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jpeg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jpeg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jpeg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"/>
          <p:cNvPicPr>
            <a:picLocks noGrp="1" noChangeAspect="1"/>
          </p:cNvPicPr>
          <p:nvPr isPhoto="1"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619672" y="2132856"/>
            <a:ext cx="5760640" cy="36004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2195736" y="692696"/>
            <a:ext cx="5073825" cy="70788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祖国啊</a:t>
            </a:r>
            <a:r>
              <a:rPr kumimoji="0" lang="en-US" altLang="zh-CN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我亲爱的祖国</a:t>
            </a:r>
            <a:endParaRPr kumimoji="0" lang="zh-CN" altLang="en-US" sz="4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72200" y="155679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舒婷</a:t>
            </a:r>
            <a:endParaRPr lang="zh-CN" altLang="en-US" sz="28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5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r>
              <a:rPr lang="zh-CN" altLang="en-US" dirty="0">
                <a:solidFill>
                  <a:srgbClr val="FF0000"/>
                </a:solidFill>
              </a:rPr>
              <a:t>赏析第一节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3555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/>
            <a:r>
              <a:rPr lang="zh-CN" altLang="en-US" dirty="0"/>
              <a:t>本节诗作者选取了哪些意象，作用是什么？</a:t>
            </a:r>
            <a:endParaRPr lang="zh-CN" altLang="en-US" dirty="0"/>
          </a:p>
        </p:txBody>
      </p:sp>
      <p:sp>
        <p:nvSpPr>
          <p:cNvPr id="119812" name="Text Box 4"/>
          <p:cNvSpPr txBox="1"/>
          <p:nvPr/>
        </p:nvSpPr>
        <p:spPr>
          <a:xfrm>
            <a:off x="928688" y="2500313"/>
            <a:ext cx="7500937" cy="1754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dirty="0">
                <a:solidFill>
                  <a:srgbClr val="C00000"/>
                </a:solidFill>
                <a:latin typeface="Arial" panose="020B0604020202020204" pitchFamily="34" charset="0"/>
              </a:rPr>
              <a:t>老水车  矿灯  稻穗  路基  驳船</a:t>
            </a:r>
            <a:endParaRPr lang="zh-CN" altLang="en-US" sz="3600" dirty="0">
              <a:solidFill>
                <a:srgbClr val="C00000"/>
              </a:solidFill>
              <a:latin typeface="Arial" panose="020B0604020202020204" pitchFamily="34" charset="0"/>
            </a:endParaRPr>
          </a:p>
          <a:p>
            <a:endParaRPr lang="zh-CN" altLang="en-US" sz="3600" dirty="0">
              <a:solidFill>
                <a:srgbClr val="C00000"/>
              </a:solidFill>
              <a:latin typeface="Arial" panose="020B0604020202020204" pitchFamily="34" charset="0"/>
            </a:endParaRPr>
          </a:p>
          <a:p>
            <a:r>
              <a:rPr lang="zh-CN" altLang="en-US" sz="3600" dirty="0">
                <a:solidFill>
                  <a:srgbClr val="C00000"/>
                </a:solidFill>
                <a:latin typeface="Arial" panose="020B0604020202020204" pitchFamily="34" charset="0"/>
              </a:rPr>
              <a:t>表明祖国的落后、贫穷、灾难深重</a:t>
            </a:r>
            <a:endParaRPr lang="zh-CN" altLang="en-US" sz="3600" dirty="0">
              <a:solidFill>
                <a:srgbClr val="C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2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2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9812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9812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9812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2">
                                            <p:txEl>
                                              <p:charRg st="21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2">
                                            <p:txEl>
                                              <p:charRg st="21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9812">
                                            <p:txEl>
                                              <p:charRg st="21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9812">
                                            <p:txEl>
                                              <p:charRg st="21" end="37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9812">
                                            <p:txEl>
                                              <p:charRg st="21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63" y="214313"/>
            <a:ext cx="8086725" cy="1857375"/>
          </a:xfrm>
        </p:spPr>
        <p:txBody>
          <a:bodyPr vert="horz" wrap="square" lIns="91440" tIns="45720" rIns="91440" bIns="45720" numCol="1" rtlCol="0" anchor="ctr" anchorCtr="0" compatLnSpc="1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</a:t>
            </a: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水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车、矿灯、稻穗、路基、驳船的前面，都有或长或短的修饰语</a:t>
            </a: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，这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些修饰语可以去掉吗？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j-cs"/>
            </a:endParaRPr>
          </a:p>
        </p:txBody>
      </p:sp>
      <p:sp>
        <p:nvSpPr>
          <p:cNvPr id="90115" name="Rectangle 3"/>
          <p:cNvSpPr>
            <a:spLocks noGrp="1"/>
          </p:cNvSpPr>
          <p:nvPr>
            <p:ph idx="1"/>
          </p:nvPr>
        </p:nvSpPr>
        <p:spPr>
          <a:xfrm>
            <a:off x="685800" y="2276475"/>
            <a:ext cx="8062913" cy="3819525"/>
          </a:xfrm>
        </p:spPr>
        <p:txBody>
          <a:bodyPr vert="horz" wrap="square" lIns="91440" tIns="45720" rIns="91440" bIns="45720" anchor="t"/>
          <a:p>
            <a:pPr eaLnBrk="1" hangingPunct="1">
              <a:lnSpc>
                <a:spcPct val="110000"/>
              </a:lnSpc>
              <a:buNone/>
            </a:pPr>
            <a:r>
              <a:rPr lang="zh-CN" altLang="en-US" b="1" dirty="0">
                <a:solidFill>
                  <a:srgbClr val="C00000"/>
                </a:solidFill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破旧</a:t>
            </a:r>
            <a:r>
              <a:rPr lang="zh-CN" altLang="en-US" b="1" dirty="0">
                <a:solidFill>
                  <a:srgbClr val="C00000"/>
                </a:solidFill>
                <a:latin typeface="Arial" panose="020B0604020202020204" pitchFamily="34" charset="0"/>
                <a:ea typeface="楷体_GB2312" pitchFamily="49" charset="-122"/>
              </a:rPr>
              <a:t>”“</a:t>
            </a:r>
            <a:r>
              <a:rPr lang="zh-CN" altLang="en-US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熏黑</a:t>
            </a:r>
            <a:r>
              <a:rPr lang="zh-CN" altLang="en-US" b="1" dirty="0">
                <a:solidFill>
                  <a:srgbClr val="C00000"/>
                </a:solidFill>
                <a:latin typeface="Arial" panose="020B0604020202020204" pitchFamily="34" charset="0"/>
                <a:ea typeface="楷体_GB2312" pitchFamily="49" charset="-122"/>
              </a:rPr>
              <a:t>”“</a:t>
            </a:r>
            <a:r>
              <a:rPr lang="zh-CN" altLang="en-US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干瘪</a:t>
            </a:r>
            <a:r>
              <a:rPr lang="zh-CN" altLang="en-US" b="1" dirty="0">
                <a:solidFill>
                  <a:srgbClr val="C00000"/>
                </a:solidFill>
                <a:latin typeface="Arial" panose="020B0604020202020204" pitchFamily="34" charset="0"/>
                <a:ea typeface="楷体_GB2312" pitchFamily="49" charset="-122"/>
              </a:rPr>
              <a:t>”“</a:t>
            </a:r>
            <a:r>
              <a:rPr lang="zh-CN" altLang="en-US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失修</a:t>
            </a:r>
            <a:r>
              <a:rPr lang="zh-CN" altLang="en-US" b="1" dirty="0">
                <a:solidFill>
                  <a:srgbClr val="C00000"/>
                </a:solidFill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lang="zh-CN" altLang="en-US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等，</a:t>
            </a:r>
            <a:r>
              <a:rPr lang="zh-CN" altLang="en-US" b="1" dirty="0">
                <a:solidFill>
                  <a:srgbClr val="C00000"/>
                </a:solidFill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驳船</a:t>
            </a:r>
            <a:r>
              <a:rPr lang="zh-CN" altLang="en-US" b="1" dirty="0">
                <a:solidFill>
                  <a:srgbClr val="C00000"/>
                </a:solidFill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lang="zh-CN" altLang="en-US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 在</a:t>
            </a:r>
            <a:r>
              <a:rPr lang="zh-CN" altLang="en-US" b="1" dirty="0">
                <a:solidFill>
                  <a:srgbClr val="C00000"/>
                </a:solidFill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淤滩上</a:t>
            </a:r>
            <a:r>
              <a:rPr lang="zh-CN" altLang="en-US" b="1" dirty="0">
                <a:solidFill>
                  <a:srgbClr val="C00000"/>
                </a:solidFill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lang="zh-CN" altLang="en-US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，显示出它们所受的苦难，给人贫困、落后的感觉；</a:t>
            </a:r>
            <a:endParaRPr lang="zh-CN" altLang="en-US" b="1" dirty="0">
              <a:solidFill>
                <a:srgbClr val="C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4583" name="Text Box 7"/>
          <p:cNvSpPr txBox="1"/>
          <p:nvPr/>
        </p:nvSpPr>
        <p:spPr>
          <a:xfrm>
            <a:off x="714375" y="4000500"/>
            <a:ext cx="8143875" cy="1128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1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</a:rPr>
              <a:t>    </a:t>
            </a:r>
            <a:r>
              <a:rPr lang="zh-CN" altLang="en-US" sz="3200" dirty="0">
                <a:solidFill>
                  <a:srgbClr val="006600"/>
                </a:solidFill>
                <a:latin typeface="Arial" panose="020B0604020202020204" pitchFamily="34" charset="0"/>
              </a:rPr>
              <a:t>五组意象前的修饰语，更突出祖国的落后、贫穷、灾难深重。</a:t>
            </a:r>
            <a:endParaRPr lang="zh-CN" altLang="en-US" sz="3200" dirty="0">
              <a:solidFill>
                <a:srgbClr val="0066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random/>
    <p:sndAc>
      <p:stSnd>
        <p:snd r:embed="rId1" name="projcto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charRg st="0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90115">
                                            <p:txEl>
                                              <p:charRg st="0" end="5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5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algn="l" eaLnBrk="1" hangingPunct="1"/>
            <a:r>
              <a:rPr lang="zh-CN" altLang="en-US" sz="3200" dirty="0">
                <a:solidFill>
                  <a:srgbClr val="C00000"/>
                </a:solidFill>
              </a:rPr>
              <a:t>请找出本节中的动词，体会其作用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  <p:sp>
        <p:nvSpPr>
          <p:cNvPr id="25603" name="内容占位符 2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>
              <a:lnSpc>
                <a:spcPct val="150000"/>
              </a:lnSpc>
            </a:pPr>
            <a:r>
              <a:rPr lang="zh-CN" altLang="en-US" sz="3600" dirty="0"/>
              <a:t>    形象地表现了祖国在漫长的历史岁月中艰难前行的情景。</a:t>
            </a:r>
            <a:endParaRPr lang="zh-CN" altLang="en-US" sz="3600" dirty="0"/>
          </a:p>
        </p:txBody>
      </p:sp>
    </p:spTree>
  </p:cSld>
  <p:clrMapOvr>
    <a:masterClrMapping/>
  </p:clrMapOvr>
  <p:transition spd="med">
    <p:rand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r>
              <a:rPr lang="zh-CN" altLang="en-US" dirty="0">
                <a:solidFill>
                  <a:srgbClr val="FF0000"/>
                </a:solidFill>
              </a:rPr>
              <a:t>赏析第二节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6627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/>
            <a:r>
              <a:rPr lang="en-US" altLang="zh-CN"/>
              <a:t>1</a:t>
            </a:r>
            <a:r>
              <a:rPr lang="zh-CN" altLang="en-US" dirty="0"/>
              <a:t>、</a:t>
            </a:r>
            <a:r>
              <a:rPr lang="zh-CN" altLang="en-US" sz="3600" dirty="0"/>
              <a:t>本节选取了哪些意象？</a:t>
            </a:r>
            <a:endParaRPr lang="en-US" altLang="zh-CN" sz="3600"/>
          </a:p>
          <a:p>
            <a:pPr eaLnBrk="1" hangingPunct="1"/>
            <a:r>
              <a:rPr lang="en-US" altLang="zh-CN" sz="3600"/>
              <a:t>2</a:t>
            </a:r>
            <a:r>
              <a:rPr lang="zh-CN" altLang="en-US" sz="3600" dirty="0"/>
              <a:t>、第二节与第一节有着怎样的照应关系？</a:t>
            </a:r>
            <a:endParaRPr lang="en-US" altLang="zh-CN" sz="3600"/>
          </a:p>
          <a:p>
            <a:pPr eaLnBrk="1" hangingPunct="1"/>
            <a:r>
              <a:rPr lang="en-US" altLang="zh-CN" sz="3600"/>
              <a:t>3</a:t>
            </a:r>
            <a:r>
              <a:rPr lang="zh-CN" altLang="en-US" sz="3600" dirty="0"/>
              <a:t>、“是‘飞天’袖间千百年来未落到地面的花朵”这句是什么意思？</a:t>
            </a:r>
            <a:endParaRPr lang="zh-CN" altLang="en-US" sz="3600" dirty="0"/>
          </a:p>
        </p:txBody>
      </p:sp>
    </p:spTree>
  </p:cSld>
  <p:clrMapOvr>
    <a:masterClrMapping/>
  </p:clrMapOvr>
  <p:transition spd="med">
    <p:rand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r>
              <a:rPr lang="zh-CN" altLang="en-US" dirty="0">
                <a:solidFill>
                  <a:srgbClr val="FF0000"/>
                </a:solidFill>
              </a:rPr>
              <a:t>赏析第二节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7651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/>
            <a:r>
              <a:rPr lang="zh-CN" altLang="en-US" dirty="0"/>
              <a:t>本节选取了哪些意象？</a:t>
            </a:r>
            <a:endParaRPr lang="zh-CN" altLang="en-US" dirty="0"/>
          </a:p>
        </p:txBody>
      </p:sp>
      <p:sp>
        <p:nvSpPr>
          <p:cNvPr id="120836" name="Text Box 4"/>
          <p:cNvSpPr txBox="1"/>
          <p:nvPr/>
        </p:nvSpPr>
        <p:spPr>
          <a:xfrm>
            <a:off x="1311275" y="2771775"/>
            <a:ext cx="433228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</a:rPr>
              <a:t>贫穷 悲哀 希望 花朵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6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6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0836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0836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0836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62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63" y="357188"/>
            <a:ext cx="8186738" cy="1214438"/>
          </a:xfrm>
        </p:spPr>
        <p:txBody>
          <a:bodyPr vert="horz" wrap="square" lIns="91440" tIns="45720" rIns="91440" bIns="45720" numCol="1" rtlCol="0" anchor="ctr" anchorCtr="0" compatLnSpc="1">
            <a:normAutofit fontScale="90000"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b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“是‘飞天’袖间千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百年来未落到地面的花</a:t>
            </a: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朵”这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句是什么意思？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2163" name="Rectangle 3"/>
          <p:cNvSpPr>
            <a:spLocks noGrp="1"/>
          </p:cNvSpPr>
          <p:nvPr>
            <p:ph idx="1"/>
          </p:nvPr>
        </p:nvSpPr>
        <p:spPr>
          <a:xfrm>
            <a:off x="428625" y="2214563"/>
            <a:ext cx="8229600" cy="2928937"/>
          </a:xfrm>
        </p:spPr>
        <p:txBody>
          <a:bodyPr vert="horz" wrap="square" lIns="91440" tIns="45720" rIns="91440" bIns="45720" anchor="t"/>
          <a:p>
            <a:pPr eaLnBrk="1" hangingPunct="1"/>
            <a:r>
              <a:rPr lang="en-US" altLang="zh-CN" sz="4000">
                <a:solidFill>
                  <a:srgbClr val="C00000"/>
                </a:solidFill>
                <a:ea typeface="楷体_GB2312" pitchFamily="49" charset="-122"/>
              </a:rPr>
              <a:t>“</a:t>
            </a:r>
            <a:r>
              <a:rPr lang="zh-CN" altLang="en-US" sz="4000" b="1" dirty="0">
                <a:solidFill>
                  <a:srgbClr val="C00000"/>
                </a:solidFill>
                <a:ea typeface="楷体_GB2312" pitchFamily="49" charset="-122"/>
              </a:rPr>
              <a:t>飞天”袖间的“花朵”，代表着对美好生活的祈愿；</a:t>
            </a:r>
            <a:endParaRPr lang="zh-CN" altLang="en-US" sz="4000" b="1" dirty="0">
              <a:solidFill>
                <a:srgbClr val="C00000"/>
              </a:solidFill>
              <a:ea typeface="楷体_GB2312" pitchFamily="49" charset="-122"/>
            </a:endParaRPr>
          </a:p>
          <a:p>
            <a:pPr eaLnBrk="1" hangingPunct="1"/>
            <a:r>
              <a:rPr lang="zh-CN" altLang="en-US" sz="4000" b="1" dirty="0">
                <a:solidFill>
                  <a:srgbClr val="C00000"/>
                </a:solidFill>
                <a:ea typeface="楷体_GB2312" pitchFamily="49" charset="-122"/>
              </a:rPr>
              <a:t>“未落到地面”，代表祈愿还没有变成现实。</a:t>
            </a:r>
            <a:endParaRPr lang="zh-CN" altLang="en-US" sz="4000" b="1" dirty="0">
              <a:solidFill>
                <a:srgbClr val="C00000"/>
              </a:solidFill>
              <a:ea typeface="楷体_GB2312" pitchFamily="49" charset="-122"/>
            </a:endParaRPr>
          </a:p>
        </p:txBody>
      </p:sp>
      <p:sp>
        <p:nvSpPr>
          <p:cNvPr id="28679" name="Text Box 7"/>
          <p:cNvSpPr txBox="1"/>
          <p:nvPr/>
        </p:nvSpPr>
        <p:spPr>
          <a:xfrm>
            <a:off x="539750" y="5084763"/>
            <a:ext cx="8343900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dirty="0">
                <a:solidFill>
                  <a:srgbClr val="006600"/>
                </a:solidFill>
                <a:latin typeface="Arial" panose="020B0604020202020204" pitchFamily="34" charset="0"/>
              </a:rPr>
              <a:t>过渡，揭示祖国灾难虽重，理想却从未消失。</a:t>
            </a:r>
            <a:endParaRPr lang="zh-CN" altLang="en-US" sz="3200" dirty="0">
              <a:solidFill>
                <a:srgbClr val="0066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random/>
    <p:sndAc>
      <p:stSnd>
        <p:snd r:embed="rId1" name="projcto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92163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charRg st="25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92163">
                                            <p:txEl>
                                              <p:charRg st="25" end="4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25"/>
          </a:xfrm>
        </p:spPr>
        <p:txBody>
          <a:bodyPr vert="horz" wrap="square" lIns="91440" tIns="45720" rIns="91440" bIns="45720" anchor="ctr"/>
          <a:p>
            <a:pPr algn="l" eaLnBrk="1" hangingPunct="1"/>
            <a:r>
              <a:rPr lang="zh-CN" altLang="en-US" sz="3200" dirty="0">
                <a:solidFill>
                  <a:srgbClr val="FF0000"/>
                </a:solidFill>
              </a:rPr>
              <a:t>赏析第三节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29699" name="Rectangle 3"/>
          <p:cNvSpPr>
            <a:spLocks noGrp="1"/>
          </p:cNvSpPr>
          <p:nvPr>
            <p:ph idx="1"/>
          </p:nvPr>
        </p:nvSpPr>
        <p:spPr>
          <a:xfrm>
            <a:off x="500063" y="1143000"/>
            <a:ext cx="8186737" cy="5143500"/>
          </a:xfrm>
        </p:spPr>
        <p:txBody>
          <a:bodyPr vert="horz" wrap="square" lIns="91440" tIns="45720" rIns="91440" bIns="45720" anchor="t"/>
          <a:p>
            <a:pPr eaLnBrk="1" hangingPunct="1">
              <a:lnSpc>
                <a:spcPct val="135000"/>
              </a:lnSpc>
            </a:pPr>
            <a:r>
              <a:rPr lang="en-US" altLang="zh-CN"/>
              <a:t>1</a:t>
            </a:r>
            <a:r>
              <a:rPr lang="zh-CN" altLang="en-US" dirty="0"/>
              <a:t>、本节选取了哪些意象？意象前面的修饰语和第一节有什么不同？</a:t>
            </a:r>
            <a:endParaRPr lang="en-US" altLang="zh-CN"/>
          </a:p>
          <a:p>
            <a:pPr eaLnBrk="1" hangingPunct="1">
              <a:lnSpc>
                <a:spcPct val="135000"/>
              </a:lnSpc>
            </a:pPr>
            <a:r>
              <a:rPr lang="en-US" altLang="zh-CN"/>
              <a:t>2</a:t>
            </a:r>
            <a:r>
              <a:rPr lang="zh-CN" altLang="en-US" dirty="0"/>
              <a:t>、</a:t>
            </a:r>
            <a:r>
              <a:rPr lang="zh-CN" altLang="en-US" dirty="0">
                <a:solidFill>
                  <a:schemeClr val="accent2"/>
                </a:solidFill>
                <a:latin typeface="宋体" panose="02010600030101010101" pitchFamily="2" charset="-122"/>
              </a:rPr>
              <a:t> </a:t>
            </a:r>
            <a:r>
              <a:rPr lang="zh-CN" altLang="en-US" dirty="0">
                <a:solidFill>
                  <a:srgbClr val="C00000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dirty="0">
                <a:solidFill>
                  <a:srgbClr val="C00000"/>
                </a:solidFill>
              </a:rPr>
              <a:t>神话的蛛网里挣脱</a:t>
            </a:r>
            <a:r>
              <a:rPr lang="zh-CN" altLang="en-US" dirty="0">
                <a:solidFill>
                  <a:srgbClr val="C00000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dirty="0">
                <a:solidFill>
                  <a:srgbClr val="C00000"/>
                </a:solidFill>
              </a:rPr>
              <a:t>的</a:t>
            </a:r>
            <a:r>
              <a:rPr lang="zh-CN" altLang="en-US" dirty="0">
                <a:solidFill>
                  <a:srgbClr val="C00000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dirty="0">
                <a:solidFill>
                  <a:srgbClr val="C00000"/>
                </a:solidFill>
              </a:rPr>
              <a:t>理想</a:t>
            </a:r>
            <a:r>
              <a:rPr lang="zh-CN" altLang="en-US" dirty="0">
                <a:solidFill>
                  <a:srgbClr val="C00000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dirty="0">
                <a:solidFill>
                  <a:srgbClr val="C00000"/>
                </a:solidFill>
              </a:rPr>
              <a:t>、</a:t>
            </a:r>
            <a:r>
              <a:rPr lang="zh-CN" altLang="en-US" dirty="0">
                <a:solidFill>
                  <a:srgbClr val="C00000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dirty="0">
                <a:solidFill>
                  <a:srgbClr val="C00000"/>
                </a:solidFill>
              </a:rPr>
              <a:t>古莲的胚芽</a:t>
            </a:r>
            <a:r>
              <a:rPr lang="zh-CN" altLang="en-US" dirty="0">
                <a:solidFill>
                  <a:srgbClr val="C00000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dirty="0">
                <a:solidFill>
                  <a:srgbClr val="C00000"/>
                </a:solidFill>
              </a:rPr>
              <a:t>、</a:t>
            </a:r>
            <a:r>
              <a:rPr lang="zh-CN" altLang="en-US" dirty="0">
                <a:solidFill>
                  <a:srgbClr val="C00000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dirty="0">
                <a:solidFill>
                  <a:srgbClr val="C00000"/>
                </a:solidFill>
              </a:rPr>
              <a:t>挂着眼泪的笑涡</a:t>
            </a:r>
            <a:r>
              <a:rPr lang="zh-CN" altLang="en-US" dirty="0">
                <a:solidFill>
                  <a:srgbClr val="C00000"/>
                </a:solidFill>
                <a:latin typeface="宋体" panose="02010600030101010101" pitchFamily="2" charset="-122"/>
              </a:rPr>
              <a:t>”</a:t>
            </a:r>
            <a:br>
              <a:rPr lang="zh-CN" altLang="en-US" dirty="0">
                <a:solidFill>
                  <a:srgbClr val="C00000"/>
                </a:solidFill>
              </a:rPr>
            </a:br>
            <a:r>
              <a:rPr lang="zh-CN" altLang="en-US" dirty="0">
                <a:solidFill>
                  <a:srgbClr val="C00000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dirty="0">
                <a:solidFill>
                  <a:srgbClr val="C00000"/>
                </a:solidFill>
              </a:rPr>
              <a:t>新刷出的雪白的起跑线</a:t>
            </a:r>
            <a:r>
              <a:rPr lang="zh-CN" altLang="en-US" dirty="0">
                <a:solidFill>
                  <a:srgbClr val="C00000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dirty="0">
                <a:solidFill>
                  <a:srgbClr val="C00000"/>
                </a:solidFill>
              </a:rPr>
              <a:t>、</a:t>
            </a:r>
            <a:r>
              <a:rPr lang="zh-CN" altLang="en-US" dirty="0">
                <a:solidFill>
                  <a:srgbClr val="C00000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dirty="0">
                <a:solidFill>
                  <a:srgbClr val="C00000"/>
                </a:solidFill>
              </a:rPr>
              <a:t>绯红的黎明正在喷薄</a:t>
            </a:r>
            <a:r>
              <a:rPr lang="zh-CN" altLang="en-US" dirty="0">
                <a:solidFill>
                  <a:srgbClr val="C00000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dirty="0"/>
              <a:t>这些意象有什么共同的意思？</a:t>
            </a:r>
            <a:endParaRPr lang="en-US" altLang="zh-CN"/>
          </a:p>
          <a:p>
            <a:pPr eaLnBrk="1" hangingPunct="1"/>
            <a:endParaRPr lang="zh-CN" altLang="en-US" dirty="0"/>
          </a:p>
        </p:txBody>
      </p:sp>
    </p:spTree>
  </p:cSld>
  <p:clrMapOvr>
    <a:masterClrMapping/>
  </p:clrMapOvr>
  <p:transition spd="med">
    <p:rand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Rectangle 3"/>
          <p:cNvSpPr>
            <a:spLocks noGrp="1"/>
          </p:cNvSpPr>
          <p:nvPr>
            <p:ph idx="1"/>
          </p:nvPr>
        </p:nvSpPr>
        <p:spPr>
          <a:xfrm>
            <a:off x="500063" y="642938"/>
            <a:ext cx="8186737" cy="5643562"/>
          </a:xfrm>
        </p:spPr>
        <p:txBody>
          <a:bodyPr vert="horz" wrap="square" lIns="91440" tIns="45720" rIns="91440" bIns="45720" anchor="t"/>
          <a:p>
            <a:pPr eaLnBrk="1" hangingPunct="1">
              <a:lnSpc>
                <a:spcPct val="150000"/>
              </a:lnSpc>
            </a:pPr>
            <a:r>
              <a:rPr lang="zh-CN" altLang="en-US" dirty="0"/>
              <a:t>本节选取了哪些意象？意象前面的修饰语和第一节有什么不同？</a:t>
            </a:r>
            <a:endParaRPr lang="zh-CN" altLang="en-US" dirty="0"/>
          </a:p>
        </p:txBody>
      </p:sp>
      <p:sp>
        <p:nvSpPr>
          <p:cNvPr id="121860" name="Text Box 4"/>
          <p:cNvSpPr txBox="1"/>
          <p:nvPr/>
        </p:nvSpPr>
        <p:spPr>
          <a:xfrm>
            <a:off x="857250" y="2965450"/>
            <a:ext cx="7680325" cy="2062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</a:rPr>
              <a:t>理想 胚芽 笑涡 起跑线 黎明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</a:rPr>
              <a:t>贫穷落后 灾难深重           痛苦 悲哀 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</a:rPr>
              <a:t>百废待举 蒸蒸日上           欢欣 热烈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0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0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1860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1860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1860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0">
                                            <p:txEl>
                                              <p:charRg st="17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0">
                                            <p:txEl>
                                              <p:charRg st="17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1860">
                                            <p:txEl>
                                              <p:charRg st="17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1860">
                                            <p:txEl>
                                              <p:charRg st="17" end="44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1860">
                                            <p:txEl>
                                              <p:charRg st="17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0">
                                            <p:txEl>
                                              <p:charRg st="44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0">
                                            <p:txEl>
                                              <p:charRg st="44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1860">
                                            <p:txEl>
                                              <p:charRg st="44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1860">
                                            <p:txEl>
                                              <p:charRg st="44" end="7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1860">
                                            <p:txEl>
                                              <p:charRg st="44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825500"/>
            <a:ext cx="7772400" cy="3324225"/>
          </a:xfrm>
        </p:spPr>
        <p:txBody>
          <a:bodyPr vert="horz" wrap="square" lIns="91440" tIns="45720" rIns="91440" bIns="45720" numCol="1" rtlCol="0" anchor="ctr" anchorCtr="0" compatLnSpc="1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b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宋体" panose="02010600030101010101" pitchFamily="2" charset="-122"/>
                <a:ea typeface="+mj-ea"/>
                <a:cs typeface="+mj-cs"/>
              </a:rPr>
              <a:t>“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神话的蛛网里挣脱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宋体" panose="02010600030101010101" pitchFamily="2" charset="-122"/>
                <a:ea typeface="+mj-ea"/>
                <a:cs typeface="+mj-cs"/>
              </a:rPr>
              <a:t>”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的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宋体" panose="02010600030101010101" pitchFamily="2" charset="-122"/>
                <a:ea typeface="+mj-ea"/>
                <a:cs typeface="+mj-cs"/>
              </a:rPr>
              <a:t>“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理想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宋体" panose="02010600030101010101" pitchFamily="2" charset="-122"/>
                <a:ea typeface="+mj-ea"/>
                <a:cs typeface="+mj-cs"/>
              </a:rPr>
              <a:t>”</a:t>
            </a:r>
            <a:b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宋体" panose="02010600030101010101" pitchFamily="2" charset="-122"/>
                <a:ea typeface="+mj-ea"/>
                <a:cs typeface="+mj-cs"/>
              </a:rPr>
              <a:t>“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古莲的胚芽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宋体" panose="02010600030101010101" pitchFamily="2" charset="-122"/>
                <a:ea typeface="+mj-ea"/>
                <a:cs typeface="+mj-cs"/>
              </a:rPr>
              <a:t>”</a:t>
            </a:r>
            <a:b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宋体" panose="02010600030101010101" pitchFamily="2" charset="-122"/>
                <a:ea typeface="+mj-ea"/>
                <a:cs typeface="+mj-cs"/>
              </a:rPr>
              <a:t>“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挂着眼泪的笑涡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宋体" panose="02010600030101010101" pitchFamily="2" charset="-122"/>
                <a:ea typeface="+mj-ea"/>
                <a:cs typeface="+mj-cs"/>
              </a:rPr>
              <a:t>”</a:t>
            </a:r>
            <a:b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宋体" panose="02010600030101010101" pitchFamily="2" charset="-122"/>
                <a:ea typeface="+mj-ea"/>
                <a:cs typeface="+mj-cs"/>
              </a:rPr>
              <a:t>“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新刷出的雪白的起跑线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宋体" panose="02010600030101010101" pitchFamily="2" charset="-122"/>
                <a:ea typeface="+mj-ea"/>
                <a:cs typeface="+mj-cs"/>
              </a:rPr>
              <a:t>”</a:t>
            </a:r>
            <a:b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宋体" panose="02010600030101010101" pitchFamily="2" charset="-122"/>
                <a:ea typeface="+mj-ea"/>
                <a:cs typeface="+mj-cs"/>
              </a:rPr>
              <a:t>“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绯红的黎明正在喷薄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宋体" panose="02010600030101010101" pitchFamily="2" charset="-122"/>
                <a:ea typeface="+mj-ea"/>
                <a:cs typeface="+mj-cs"/>
              </a:rPr>
              <a:t>”</a:t>
            </a:r>
            <a:b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这些意象有什么共同的意思？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4211" name="Rectangle 3"/>
          <p:cNvSpPr>
            <a:spLocks noGrp="1"/>
          </p:cNvSpPr>
          <p:nvPr>
            <p:ph idx="1"/>
          </p:nvPr>
        </p:nvSpPr>
        <p:spPr>
          <a:xfrm>
            <a:off x="457200" y="4357688"/>
            <a:ext cx="8229600" cy="1519237"/>
          </a:xfrm>
        </p:spPr>
        <p:txBody>
          <a:bodyPr vert="horz" wrap="square" lIns="91440" tIns="45720" rIns="91440" bIns="45720" anchor="t"/>
          <a:p>
            <a:pPr eaLnBrk="1" hangingPunct="1"/>
            <a:r>
              <a:rPr lang="zh-CN" altLang="en-US" sz="4000" b="1" dirty="0">
                <a:solidFill>
                  <a:srgbClr val="C00000"/>
                </a:solidFill>
                <a:ea typeface="楷体_GB2312" pitchFamily="49" charset="-122"/>
              </a:rPr>
              <a:t>祖国摆脱束缚、蒸蒸日上的状态。</a:t>
            </a:r>
            <a:endParaRPr lang="zh-CN" altLang="en-US" sz="4000" b="1" dirty="0">
              <a:solidFill>
                <a:srgbClr val="C00000"/>
              </a:solidFill>
              <a:ea typeface="楷体_GB2312" pitchFamily="49" charset="-122"/>
            </a:endParaRPr>
          </a:p>
        </p:txBody>
      </p:sp>
      <p:sp>
        <p:nvSpPr>
          <p:cNvPr id="31751" name="Text Box 8"/>
          <p:cNvSpPr txBox="1"/>
          <p:nvPr/>
        </p:nvSpPr>
        <p:spPr>
          <a:xfrm>
            <a:off x="808038" y="5051425"/>
            <a:ext cx="7527925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</a:rPr>
              <a:t>选取五组意象，描绘祖国蒸蒸日上的状态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random/>
    <p:sndAc>
      <p:stSnd>
        <p:snd r:embed="rId1" name="projcto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94211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1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algn="l" eaLnBrk="1" hangingPunct="1"/>
            <a:r>
              <a:rPr lang="zh-CN" altLang="en-US" sz="3200" dirty="0">
                <a:solidFill>
                  <a:srgbClr val="C00000"/>
                </a:solidFill>
              </a:rPr>
              <a:t>赏析第四节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  <p:sp>
        <p:nvSpPr>
          <p:cNvPr id="122883" name="Rectangle 3"/>
          <p:cNvSpPr>
            <a:spLocks noGrp="1" noChangeArrowheads="1"/>
          </p:cNvSpPr>
          <p:nvPr>
            <p:ph idx="1"/>
          </p:nvPr>
        </p:nvSpPr>
        <p:spPr/>
        <p:txBody>
          <a:bodyPr vert="horz" wrap="square" lIns="91440" tIns="45720" rIns="91440" bIns="45720" numCol="1" rtlCol="0" anchor="t" anchorCtr="0" compatLnSpc="1">
            <a:normAutofit fontScale="92500"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10000"/>
              </a:lnSpc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50000"/>
              <a:buFont typeface="Wingdings 2"/>
              <a:buChar char="ß"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、本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节选取了哪些意象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？</a:t>
            </a:r>
            <a:endParaRPr kumimoji="0" lang="en-US" altLang="zh-CN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10000"/>
              </a:lnSpc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50000"/>
              <a:buFont typeface="Wingdings 2"/>
              <a:buChar char="ß"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、“十亿分之一”，为什么又是“九百六十万平方的总和”？</a:t>
            </a:r>
            <a:endParaRPr kumimoji="0" lang="en-US" altLang="zh-CN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10000"/>
              </a:lnSpc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50000"/>
              <a:buFont typeface="Wingdings 2"/>
              <a:buChar char="ß"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“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你以伤痕累累的乳房／喂养了迷惘的我、深思的我、沸腾的我”“伤痕累累的”可以删除吗？</a:t>
            </a:r>
            <a:endParaRPr kumimoji="0" lang="en-US" altLang="zh-CN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10000"/>
              </a:lnSpc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50000"/>
              <a:buFont typeface="Wingdings 2"/>
              <a:buChar char="ß"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、“那就从我的血肉之躯上／去取得</a:t>
            </a:r>
            <a:b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你的富饶，你的荣光，你的自由”这句该怎样理解？</a:t>
            </a:r>
            <a:endParaRPr kumimoji="0" lang="zh-CN" alt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50000"/>
              <a:buFontTx/>
              <a:buNone/>
              <a:defRPr/>
            </a:pP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字词知识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1026" name="Picture 2" descr="C:\Users\Administrator\Desktop\写做\u=209447155,1201483995&amp;fm=21&amp;gp=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700808"/>
            <a:ext cx="8568952" cy="4248472"/>
          </a:xfrm>
          <a:prstGeom prst="rect">
            <a:avLst/>
          </a:prstGeom>
          <a:noFill/>
        </p:spPr>
      </p:pic>
      <p:sp>
        <p:nvSpPr>
          <p:cNvPr id="7" name="矩形 6"/>
          <p:cNvSpPr/>
          <p:nvPr/>
        </p:nvSpPr>
        <p:spPr>
          <a:xfrm>
            <a:off x="611560" y="2708920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疲惫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)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熏黑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   )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隧洞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 )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蜗行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   )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干瘪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 )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淤滩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   )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勒进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 )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挣脱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       )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03648" y="2780928"/>
            <a:ext cx="6607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bèi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203848" y="2780928"/>
            <a:ext cx="76174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xūn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403648" y="3356992"/>
            <a:ext cx="62709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suì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203848" y="3356992"/>
            <a:ext cx="6489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wō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403648" y="3933056"/>
            <a:ext cx="6607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biě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203848" y="3933056"/>
            <a:ext cx="5597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yū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403648" y="4437112"/>
            <a:ext cx="5469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lēi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131840" y="4437112"/>
            <a:ext cx="11256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zhèng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5004048" y="2820299"/>
            <a:ext cx="3882794" cy="175432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胚芽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        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笑涡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      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迷惘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          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簇新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     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驳船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         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796136" y="2924944"/>
            <a:ext cx="6607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pēi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668344" y="2924944"/>
            <a:ext cx="6489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wō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719388" y="3442971"/>
            <a:ext cx="10294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w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ǎ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ng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812360" y="3429000"/>
            <a:ext cx="54213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cù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868144" y="4005064"/>
            <a:ext cx="59182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bó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5220072" y="3356992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7380312" y="3356992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7236296" y="3933056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5508104" y="3933056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5220072" y="4437112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827584" y="3789040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1115616" y="4365104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1115616" y="3284984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2483768" y="3789040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2555776" y="4365104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2843808" y="4941168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1187624" y="4869160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2627784" y="3284984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755576" y="1988840"/>
            <a:ext cx="1723549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字音字形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/>
            <a:r>
              <a:rPr lang="zh-CN" altLang="en-US" dirty="0"/>
              <a:t>本节选取了哪些意象？</a:t>
            </a:r>
            <a:endParaRPr lang="zh-CN" altLang="en-US" dirty="0"/>
          </a:p>
          <a:p>
            <a:pPr eaLnBrk="1" hangingPunct="1">
              <a:buNone/>
            </a:pPr>
            <a:endParaRPr lang="en-US" altLang="zh-CN"/>
          </a:p>
        </p:txBody>
      </p:sp>
      <p:sp>
        <p:nvSpPr>
          <p:cNvPr id="122884" name="Text Box 4"/>
          <p:cNvSpPr txBox="1"/>
          <p:nvPr/>
        </p:nvSpPr>
        <p:spPr>
          <a:xfrm>
            <a:off x="1384300" y="3059113"/>
            <a:ext cx="6932613" cy="10779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</a:rPr>
              <a:t>十亿分之一    九百六十万平方的总和 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</a:rPr>
              <a:t>血肉之躯 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4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4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2884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2884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2884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4">
                                            <p:txEl>
                                              <p:charRg st="21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4">
                                            <p:txEl>
                                              <p:charRg st="21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2884">
                                            <p:txEl>
                                              <p:charRg st="21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2884">
                                            <p:txEl>
                                              <p:charRg st="21" end="27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2884">
                                            <p:txEl>
                                              <p:charRg st="21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6258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75" y="571500"/>
            <a:ext cx="7772400" cy="1450975"/>
          </a:xfrm>
        </p:spPr>
        <p:txBody>
          <a:bodyPr vert="horz" wrap="square" lIns="91440" tIns="45720" rIns="91440" bIns="45720" numCol="1" rtlCol="0" anchor="ctr" anchorCtr="0" compatLnSpc="1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b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“十亿分之一”，为什么又是“</a:t>
            </a:r>
            <a:r>
              <a:rPr kumimoji="0" lang="zh-CN" alt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九百六</a:t>
            </a: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十万平方的总和”？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6259" name="Rectangle 3"/>
          <p:cNvSpPr>
            <a:spLocks noGrp="1"/>
          </p:cNvSpPr>
          <p:nvPr>
            <p:ph idx="1"/>
          </p:nvPr>
        </p:nvSpPr>
        <p:spPr>
          <a:xfrm>
            <a:off x="685800" y="2565400"/>
            <a:ext cx="8062913" cy="3530600"/>
          </a:xfrm>
        </p:spPr>
        <p:txBody>
          <a:bodyPr vert="horz" wrap="square" lIns="91440" tIns="45720" rIns="91440" bIns="45720" anchor="t"/>
          <a:p>
            <a:pPr eaLnBrk="1" hangingPunct="1">
              <a:lnSpc>
                <a:spcPct val="110000"/>
              </a:lnSpc>
            </a:pPr>
            <a:r>
              <a:rPr lang="zh-CN" altLang="en-US" dirty="0">
                <a:ea typeface="楷体_GB2312" pitchFamily="49" charset="-122"/>
              </a:rPr>
              <a:t>    </a:t>
            </a:r>
            <a:r>
              <a:rPr lang="zh-CN" altLang="en-US" b="1" dirty="0">
                <a:ea typeface="楷体_GB2312" pitchFamily="49" charset="-122"/>
              </a:rPr>
              <a:t>从个体来说，我是祖国的“十亿分之一”，说明我是祖国的一分子；从使命来说，我要承担起振兴中华的重任，因而是“九百六十万平方的总和”，表明我和祖国融为一体。</a:t>
            </a:r>
            <a:endParaRPr lang="zh-CN" altLang="en-US" b="1" dirty="0">
              <a:ea typeface="楷体_GB2312" pitchFamily="49" charset="-122"/>
            </a:endParaRPr>
          </a:p>
        </p:txBody>
      </p:sp>
      <p:sp>
        <p:nvSpPr>
          <p:cNvPr id="34823" name="Text Box 7"/>
          <p:cNvSpPr txBox="1"/>
          <p:nvPr/>
        </p:nvSpPr>
        <p:spPr>
          <a:xfrm>
            <a:off x="392113" y="5373688"/>
            <a:ext cx="184150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zh-CN" sz="32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random/>
    <p:sndAc>
      <p:stSnd>
        <p:snd r:embed="rId1" name="projcto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charRg st="0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96259">
                                            <p:txEl>
                                              <p:charRg st="0" end="8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59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Rectangle 2"/>
          <p:cNvSpPr>
            <a:spLocks noGrp="1"/>
          </p:cNvSpPr>
          <p:nvPr>
            <p:ph type="title"/>
          </p:nvPr>
        </p:nvSpPr>
        <p:spPr>
          <a:xfrm>
            <a:off x="685800" y="1112838"/>
            <a:ext cx="7772400" cy="1882775"/>
          </a:xfrm>
        </p:spPr>
        <p:txBody>
          <a:bodyPr vert="horz" wrap="square" lIns="91440" tIns="45720" rIns="91440" bIns="45720" anchor="ctr"/>
          <a:p>
            <a:pPr eaLnBrk="1" hangingPunct="1">
              <a:lnSpc>
                <a:spcPct val="110000"/>
              </a:lnSpc>
            </a:pPr>
            <a:r>
              <a:rPr lang="en-US" altLang="zh-CN" sz="3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你以伤痕累累的乳房／喂养了</a:t>
            </a:r>
            <a:b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迷惘的我、深思的我、沸腾的我”</a:t>
            </a:r>
            <a:b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“伤痕累累的”可以删除吗？</a:t>
            </a:r>
            <a:endParaRPr lang="zh-CN" altLang="en-US" sz="3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7283" name="Rectangle 3"/>
          <p:cNvSpPr>
            <a:spLocks noGrp="1"/>
          </p:cNvSpPr>
          <p:nvPr>
            <p:ph idx="1"/>
          </p:nvPr>
        </p:nvSpPr>
        <p:spPr>
          <a:xfrm>
            <a:off x="1095375" y="3278188"/>
            <a:ext cx="7221538" cy="2382837"/>
          </a:xfrm>
        </p:spPr>
        <p:txBody>
          <a:bodyPr vert="horz" wrap="square" lIns="91440" tIns="45720" rIns="91440" bIns="45720" anchor="t"/>
          <a:p>
            <a:pPr eaLnBrk="1" hangingPunct="1"/>
            <a:r>
              <a:rPr lang="zh-CN" altLang="en-US" sz="4000" dirty="0">
                <a:ea typeface="楷体_GB2312" pitchFamily="49" charset="-122"/>
              </a:rPr>
              <a:t>显示出祖国母亲所受的苦难。</a:t>
            </a:r>
            <a:endParaRPr lang="zh-CN" altLang="en-US" sz="4000" dirty="0"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random/>
    <p:sndAc>
      <p:stSnd>
        <p:snd r:embed="rId1" name="projcto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97283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Rectangle 2"/>
          <p:cNvSpPr>
            <a:spLocks noGrp="1"/>
          </p:cNvSpPr>
          <p:nvPr>
            <p:ph type="title"/>
          </p:nvPr>
        </p:nvSpPr>
        <p:spPr>
          <a:xfrm>
            <a:off x="685800" y="898525"/>
            <a:ext cx="7772400" cy="2314575"/>
          </a:xfrm>
        </p:spPr>
        <p:txBody>
          <a:bodyPr vert="horz" wrap="square" lIns="91440" tIns="45720" rIns="91440" bIns="45720" anchor="ctr"/>
          <a:p>
            <a:pPr algn="l" eaLnBrk="1" hangingPunct="1"/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“那就从我的血肉之躯上／去取得</a:t>
            </a:r>
            <a:b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你的富饶，你的荣光，你的自由”这句该怎样理解？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8307" name="Rectangle 3"/>
          <p:cNvSpPr>
            <a:spLocks noGrp="1"/>
          </p:cNvSpPr>
          <p:nvPr>
            <p:ph idx="1"/>
          </p:nvPr>
        </p:nvSpPr>
        <p:spPr>
          <a:xfrm>
            <a:off x="457200" y="3141663"/>
            <a:ext cx="8229600" cy="2592387"/>
          </a:xfrm>
        </p:spPr>
        <p:txBody>
          <a:bodyPr vert="horz" wrap="square" lIns="91440" tIns="45720" rIns="91440" bIns="45720" anchor="t"/>
          <a:p>
            <a:pPr eaLnBrk="1" hangingPunct="1"/>
            <a:r>
              <a:rPr lang="zh-CN" altLang="en-US" sz="4000" b="1" dirty="0">
                <a:solidFill>
                  <a:srgbClr val="C00000"/>
                </a:solidFill>
                <a:ea typeface="楷体_GB2312" pitchFamily="49" charset="-122"/>
              </a:rPr>
              <a:t>你以伤痕累累的乳房喂养了我，那么，我要报答祖国母亲的养育之恩</a:t>
            </a:r>
            <a:r>
              <a:rPr lang="en-US" altLang="zh-CN" sz="4000" b="1">
                <a:solidFill>
                  <a:srgbClr val="C00000"/>
                </a:solidFill>
                <a:ea typeface="楷体_GB2312" pitchFamily="49" charset="-122"/>
              </a:rPr>
              <a:t>——</a:t>
            </a:r>
            <a:r>
              <a:rPr lang="zh-CN" altLang="en-US" sz="4000" b="1" dirty="0">
                <a:solidFill>
                  <a:srgbClr val="C00000"/>
                </a:solidFill>
                <a:ea typeface="楷体_GB2312" pitchFamily="49" charset="-122"/>
              </a:rPr>
              <a:t>承担起振兴中华的重任。</a:t>
            </a:r>
            <a:endParaRPr lang="zh-CN" altLang="en-US" sz="4000" b="1" dirty="0">
              <a:solidFill>
                <a:srgbClr val="C00000"/>
              </a:solidFill>
              <a:ea typeface="楷体_GB2312" pitchFamily="49" charset="-122"/>
            </a:endParaRPr>
          </a:p>
        </p:txBody>
      </p:sp>
      <p:sp>
        <p:nvSpPr>
          <p:cNvPr id="36871" name="Text Box 7"/>
          <p:cNvSpPr txBox="1"/>
          <p:nvPr/>
        </p:nvSpPr>
        <p:spPr>
          <a:xfrm>
            <a:off x="447675" y="5268913"/>
            <a:ext cx="8751888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</a:rPr>
              <a:t>我是祖国的一分子，我要承担振兴中华的重任。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random/>
    <p:sndAc>
      <p:stSnd>
        <p:snd r:embed="rId1" name="projcto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>
                                            <p:txEl>
                                              <p:charRg st="0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98307">
                                            <p:txEl>
                                              <p:charRg st="0" end="4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07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390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825500"/>
            <a:ext cx="7772400" cy="1666875"/>
          </a:xfrm>
        </p:spPr>
        <p:txBody>
          <a:bodyPr vert="horz" wrap="square" lIns="91440" tIns="45720" rIns="91440" bIns="45720" numCol="1" rtlCol="0" anchor="ctr" anchorCtr="0" compatLnSpc="1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每节诗的后面都有一句共同的话：</a:t>
            </a:r>
            <a:b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—— 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祖国啊！</a:t>
            </a:r>
            <a:b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各节中的“祖国”有什么不同？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23907" name="Rectangle 3"/>
          <p:cNvSpPr>
            <a:spLocks noGrp="1"/>
          </p:cNvSpPr>
          <p:nvPr>
            <p:ph idx="1"/>
          </p:nvPr>
        </p:nvSpPr>
        <p:spPr>
          <a:xfrm>
            <a:off x="468313" y="2779713"/>
            <a:ext cx="8316912" cy="3097212"/>
          </a:xfrm>
        </p:spPr>
        <p:txBody>
          <a:bodyPr vert="horz" wrap="square" lIns="91440" tIns="45720" rIns="91440" bIns="45720" anchor="t"/>
          <a:p>
            <a:pPr marL="609600" indent="-609600" eaLnBrk="1" hangingPunct="1">
              <a:buAutoNum type="arabicPeriod"/>
            </a:pPr>
            <a:r>
              <a:rPr lang="zh-CN" altLang="en-US" sz="36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贫困的、多灾多难的祖国；　</a:t>
            </a:r>
            <a:endParaRPr lang="zh-CN" altLang="en-US" sz="3600" b="1" dirty="0">
              <a:solidFill>
                <a:srgbClr val="C00000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609600" indent="-609600" eaLnBrk="1" hangingPunct="1">
              <a:buAutoNum type="arabicPeriod"/>
            </a:pPr>
            <a:r>
              <a:rPr lang="zh-CN" altLang="en-US" sz="36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悲哀的、不懈追求的祖国；　</a:t>
            </a:r>
            <a:endParaRPr lang="zh-CN" altLang="en-US" sz="3600" b="1" dirty="0">
              <a:solidFill>
                <a:srgbClr val="C00000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609600" indent="-609600" eaLnBrk="1" hangingPunct="1">
              <a:buAutoNum type="arabicPeriod"/>
            </a:pPr>
            <a:r>
              <a:rPr lang="zh-CN" altLang="en-US" sz="36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希望的、正在中兴的祖国；　</a:t>
            </a:r>
            <a:endParaRPr lang="zh-CN" altLang="en-US" sz="3600" b="1" dirty="0">
              <a:solidFill>
                <a:srgbClr val="C00000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609600" indent="-609600" eaLnBrk="1" hangingPunct="1">
              <a:buAutoNum type="arabicPeriod"/>
            </a:pPr>
            <a:r>
              <a:rPr lang="zh-CN" altLang="en-US" sz="36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养育了自己，决心为之献身的祖国。</a:t>
            </a:r>
            <a:r>
              <a:rPr lang="zh-CN" altLang="en-US" sz="3600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　</a:t>
            </a:r>
            <a:endParaRPr lang="zh-CN" altLang="en-US" sz="3600" dirty="0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random/>
    <p:sndAc>
      <p:stSnd>
        <p:snd r:embed="rId1" name="projcto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7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23907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7">
                                            <p:txEl>
                                              <p:charRg st="14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23907">
                                            <p:txEl>
                                              <p:charRg st="14" end="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7">
                                            <p:txEl>
                                              <p:charRg st="28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123907">
                                            <p:txEl>
                                              <p:charRg st="28" end="4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7">
                                            <p:txEl>
                                              <p:charRg st="42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123907">
                                            <p:txEl>
                                              <p:charRg st="42" end="6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7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重点探究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28674" name="Picture 2" descr="E:\花边21\思考\QQ截图2016090109583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628800"/>
            <a:ext cx="8568952" cy="4392488"/>
          </a:xfrm>
          <a:prstGeom prst="rect">
            <a:avLst/>
          </a:prstGeom>
          <a:noFill/>
        </p:spPr>
      </p:pic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1331640" y="2276872"/>
            <a:ext cx="7010381" cy="34163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这首诗是以第一人称写成的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怎样理解诗中的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FF00FF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“我”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   诗中“我是你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……”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或“我是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……”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的句式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反复出现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将“我”与“你”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祖国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两者紧紧联系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在一起。“我”和祖国生死相依、血肉相连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我”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的形象是和祖国的大形象熔铸在一起的。“我”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代表了要为祖国的繁荣富强而承担起重任的一代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人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他们和祖国一起从苦难中走过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在新的历史机遇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面前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承担起了振兴中华的历史使命。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28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286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286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286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重点探究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7169" name="Picture 1" descr="E:\花边21\思考\QQ截图2016090110002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556792"/>
            <a:ext cx="8496944" cy="4464495"/>
          </a:xfrm>
          <a:prstGeom prst="rect">
            <a:avLst/>
          </a:prstGeom>
          <a:noFill/>
        </p:spPr>
      </p:pic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2123728" y="2204864"/>
            <a:ext cx="6120586" cy="335104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舒婷的诗往往在曲折委婉的抒情中表达真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FF00FF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挚的心声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这首诗在哪些地方体现了这一特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FF00FF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点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   诗的第一节和第二节写祖国的过去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诗人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写的虽是贫穷和苦难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情感中却始终饱含着对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祖国的挚爱、依恋和赞颂。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71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71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重点探究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7169" name="Picture 1" descr="E:\花边21\思考\QQ截图2016090110002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556792"/>
            <a:ext cx="8496944" cy="4464495"/>
          </a:xfrm>
          <a:prstGeom prst="rect">
            <a:avLst/>
          </a:prstGeom>
          <a:noFill/>
        </p:spPr>
      </p:pic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1259632" y="1916832"/>
            <a:ext cx="6865982" cy="373127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如“我是你河边上破旧的老水车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,/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数百年来纺着疲惫的歌”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老水车”这个形象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经历了漫长的岁月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虽然“疲惫”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却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持着顽强的生命力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同样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下文的“矿灯”“稻穗”“路基”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“驳船”等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都是在艰难困苦中不屈不挠的形象。“我是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你祖祖辈辈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/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痛苦的希望啊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,/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是‘飞天’袖间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/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千百年未落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到地面的花朵”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这几句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写的是中国人民屡受挫折却从不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泯灭希望。以上种种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都是对中华民族生生不息的民族精神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的赞颂。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96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296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96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296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296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96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2969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2969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t6.jpg" descr="id:2147499660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3059832" y="188640"/>
            <a:ext cx="4032448" cy="792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395536" y="1124744"/>
            <a:ext cx="8352928" cy="45243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我是你雪被下古莲的胚芽”等三句都没有下句承接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留给了读者许多想象的空间。你能仿照示例为这些诗句添加一句相承接的话吗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例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我是干瘪的稻穗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滋养你被劳作压弯的身躯。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我是失修的路基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承载你的坎坷蜿蜒地前行。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(1)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我是你雪被下古莲的胚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　　　　　　　　　　　　　 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(2)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我是你挂着眼泪的笑涡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　　　　　　　　　　　　　 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(3)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我是新刷出的雪白的起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　　　　　　　　　　　　　</a:t>
            </a:r>
            <a:r>
              <a:rPr kumimoji="0" lang="zh-CN" altLang="en-US" sz="2400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 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31640" y="3789040"/>
            <a:ext cx="756084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萌发你冰封已久的生命力量。</a:t>
            </a:r>
            <a:endParaRPr lang="en-US" altLang="zh-CN" sz="24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涤荡你饱经风霜的苦楚。</a:t>
            </a:r>
            <a:endParaRPr lang="en-US" altLang="zh-CN" sz="24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等待在你裁判的哨声中飞跑。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字词知识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25602" name="Picture 2" descr="E:\花边21\思考\68b8f4c09d5a477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700808"/>
            <a:ext cx="8136904" cy="4032448"/>
          </a:xfrm>
          <a:prstGeom prst="rect">
            <a:avLst/>
          </a:prstGeom>
          <a:noFill/>
        </p:spPr>
      </p:pic>
      <p:sp>
        <p:nvSpPr>
          <p:cNvPr id="7" name="矩形 6"/>
          <p:cNvSpPr/>
          <p:nvPr/>
        </p:nvSpPr>
        <p:spPr>
          <a:xfrm>
            <a:off x="1907704" y="2564904"/>
            <a:ext cx="4572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biě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干瘪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biē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瘪三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</a:t>
            </a: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xi</a:t>
            </a:r>
            <a:r>
              <a:rPr lang="en-US" altLang="zh-CN" sz="2800" b="1" dirty="0" err="1" smtClean="0">
                <a:latin typeface="+mj-ea"/>
                <a:ea typeface="+mj-ea"/>
              </a:rPr>
              <a:t>ā</a:t>
            </a:r>
            <a:r>
              <a:rPr lang="en-US" altLang="zh-CN" sz="2800" b="1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纤维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qi</a:t>
            </a:r>
            <a:r>
              <a:rPr lang="en-US" altLang="zh-CN" sz="2800" b="1" dirty="0" err="1" smtClean="0">
                <a:latin typeface="+mn-ea"/>
                <a:ea typeface="+mn-ea"/>
              </a:rPr>
              <a:t>à</a:t>
            </a:r>
            <a:r>
              <a:rPr lang="en-US" altLang="zh-CN" sz="2800" b="1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纤绳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31640" y="429309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纤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87624" y="306896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瘪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932040" y="314096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勒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580112" y="2636912"/>
            <a:ext cx="4572000" cy="13088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lēi(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勒进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lè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勒令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左大括号 13"/>
          <p:cNvSpPr/>
          <p:nvPr/>
        </p:nvSpPr>
        <p:spPr>
          <a:xfrm>
            <a:off x="1835696" y="2852936"/>
            <a:ext cx="45719" cy="792088"/>
          </a:xfrm>
          <a:prstGeom prst="lef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左大括号 14"/>
          <p:cNvSpPr/>
          <p:nvPr/>
        </p:nvSpPr>
        <p:spPr>
          <a:xfrm>
            <a:off x="1907704" y="4221088"/>
            <a:ext cx="45719" cy="648072"/>
          </a:xfrm>
          <a:prstGeom prst="lef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左大括号 15"/>
          <p:cNvSpPr/>
          <p:nvPr/>
        </p:nvSpPr>
        <p:spPr>
          <a:xfrm>
            <a:off x="5508104" y="2924944"/>
            <a:ext cx="72008" cy="864096"/>
          </a:xfrm>
          <a:prstGeom prst="lef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1331640" y="1988840"/>
            <a:ext cx="1415772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 b="1" dirty="0" smtClean="0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400" b="1" dirty="0" smtClean="0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多音字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2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字词知识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26625" name="Picture 1" descr="E:\花边21\思考\17d20e4199095f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772816"/>
            <a:ext cx="7992888" cy="4690070"/>
          </a:xfrm>
          <a:prstGeom prst="rect">
            <a:avLst/>
          </a:prstGeom>
          <a:noFill/>
        </p:spPr>
      </p:pic>
      <p:sp>
        <p:nvSpPr>
          <p:cNvPr id="7" name="矩形 6"/>
          <p:cNvSpPr/>
          <p:nvPr/>
        </p:nvSpPr>
        <p:spPr>
          <a:xfrm>
            <a:off x="2267744" y="3573016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熏</a:t>
            </a:r>
            <a:r>
              <a:rPr lang="en-US" altLang="zh-CN" sz="2400" b="1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xūn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熏陶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醺</a:t>
            </a:r>
            <a:r>
              <a:rPr lang="en-US" altLang="zh-CN" sz="2400" b="1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xūn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醉醺醺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薰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b="1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xūn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薰衣草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292080" y="3501008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蜗</a:t>
            </a:r>
            <a:r>
              <a:rPr lang="en-US" altLang="zh-CN" sz="2400" b="1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wō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蜗牛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涡</a:t>
            </a:r>
            <a:r>
              <a:rPr lang="en-US" altLang="zh-CN" sz="2400" b="1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wō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旋涡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祸</a:t>
            </a:r>
            <a:r>
              <a:rPr lang="en-US" altLang="zh-CN" sz="2400" b="1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huò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祸患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2123728" y="2996952"/>
            <a:ext cx="1423788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形近字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11" name="左大括号 10"/>
          <p:cNvSpPr/>
          <p:nvPr/>
        </p:nvSpPr>
        <p:spPr>
          <a:xfrm>
            <a:off x="2195736" y="3789040"/>
            <a:ext cx="72008" cy="1368152"/>
          </a:xfrm>
          <a:prstGeom prst="lef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左大括号 11"/>
          <p:cNvSpPr/>
          <p:nvPr/>
        </p:nvSpPr>
        <p:spPr>
          <a:xfrm>
            <a:off x="5292080" y="3789040"/>
            <a:ext cx="45719" cy="1296144"/>
          </a:xfrm>
          <a:prstGeom prst="lef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字词知识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1043608" y="1628800"/>
            <a:ext cx="2308645" cy="43396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重要词语释义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干瘪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迷惘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簇新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累累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喷薄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荡气回肠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绯红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2051720" y="1556792"/>
            <a:ext cx="4733988" cy="45243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干而收缩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不丰满。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因分辨不清而不知所措。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全新、极新。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形容积累得多。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形容水涌起或太阳上升的样子。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形容文章、乐曲等十分动人。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鲜红</a:t>
            </a:r>
            <a:r>
              <a:rPr lang="zh-CN" altLang="en-US" sz="9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" name="对角圆角矩形 9"/>
          <p:cNvSpPr/>
          <p:nvPr/>
        </p:nvSpPr>
        <p:spPr>
          <a:xfrm>
            <a:off x="683568" y="1772816"/>
            <a:ext cx="7848872" cy="4320480"/>
          </a:xfrm>
          <a:prstGeom prst="round2Diag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76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6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276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76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6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276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276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276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276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9" dur="2000"/>
                                        <p:tgtEl>
                                          <p:spTgt spid="276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4" dur="500"/>
                                        <p:tgtEl>
                                          <p:spTgt spid="276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76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76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5" dur="500"/>
                                        <p:tgtEl>
                                          <p:spTgt spid="2765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0" dur="500"/>
                                        <p:tgtEl>
                                          <p:spTgt spid="276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5" dur="500"/>
                                        <p:tgtEl>
                                          <p:spTgt spid="2765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作者作品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467544" y="1844824"/>
            <a:ext cx="8494633" cy="279704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舒婷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,1952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年出生于福建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原名龚佩瑜。朦胧诗派的代表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人物之一。著有诗集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双桅船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》《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会唱歌的鸢尾花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》《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舒婷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顾城抒情诗选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》,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散文集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心烟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。她的诗被译成多国文字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介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绍到西德、法国、美国、荷兰、日本、意大利、印度等国家。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是新时期以来最受青年欢迎的诗人之一。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6" name="对角圆角矩形 5"/>
          <p:cNvSpPr/>
          <p:nvPr/>
        </p:nvSpPr>
        <p:spPr>
          <a:xfrm>
            <a:off x="395536" y="1700808"/>
            <a:ext cx="8496944" cy="3672408"/>
          </a:xfrm>
          <a:prstGeom prst="round2Diag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舒婷.jpg" descr="id:2147498424;FounderCES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372200" y="4365104"/>
            <a:ext cx="2105824" cy="1440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2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22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22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122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22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理解文题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827584" y="1556792"/>
            <a:ext cx="7827784" cy="389420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题目采用呼告式语句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极富抒情色彩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采用反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复的修辞手法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强调了“我”对祖国的热爱之情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采用第一人称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便于抒发感情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;“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我”代表了要为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祖国的繁荣富强而承担起重任的一代人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;“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亲爱”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则是“我”对祖国的情感体现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;“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啊”增强了感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情色彩。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6" name="对角圆角矩形 5"/>
          <p:cNvSpPr/>
          <p:nvPr/>
        </p:nvSpPr>
        <p:spPr>
          <a:xfrm>
            <a:off x="539552" y="1556792"/>
            <a:ext cx="8280920" cy="4176464"/>
          </a:xfrm>
          <a:prstGeom prst="round2Diag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Picture 2" descr="C:\Users\Administrator\Desktop\下载 (3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4797152"/>
            <a:ext cx="3019425" cy="157265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2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2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2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2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2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2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2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2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创作背景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611560" y="1446729"/>
            <a:ext cx="8140370" cy="39703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本诗写于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1979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月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正值拨乱反正以后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国家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一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派欣欣向荣的景象。诗人曾亲身经历过风雨沧桑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与共和国有着共同的命运。面临新的历史时期和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新的挑战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,“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我”将承担历史责任。本诗将“我”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的形象熔铸在祖国的大背景下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表达了一代人的心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声。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6" name="对角圆角矩形 5"/>
          <p:cNvSpPr/>
          <p:nvPr/>
        </p:nvSpPr>
        <p:spPr>
          <a:xfrm>
            <a:off x="611560" y="1556792"/>
            <a:ext cx="8208912" cy="3960440"/>
          </a:xfrm>
          <a:prstGeom prst="round2Diag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Picture 2" descr="C:\Users\Administrator\Desktop\下载 (5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9912" y="4797152"/>
            <a:ext cx="3352800" cy="1519436"/>
          </a:xfrm>
          <a:prstGeom prst="rect">
            <a:avLst/>
          </a:prstGeom>
          <a:ln w="88900" cap="sq" cmpd="thickThin">
            <a:solidFill>
              <a:srgbClr val="92D05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02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102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02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024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r>
              <a:rPr lang="zh-CN" altLang="en-US" dirty="0">
                <a:solidFill>
                  <a:srgbClr val="FF0000"/>
                </a:solidFill>
              </a:rPr>
              <a:t>赏析第一节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9811" name="Rectangle 3"/>
          <p:cNvSpPr>
            <a:spLocks noGrp="1" noChangeArrowheads="1"/>
          </p:cNvSpPr>
          <p:nvPr>
            <p:ph idx="1"/>
          </p:nvPr>
        </p:nvSpPr>
        <p:spPr/>
        <p:txBody>
          <a:bodyPr vert="horz" wrap="square" lIns="91440" tIns="45720" rIns="91440" bIns="45720" numCol="1" rtlCol="0" anchor="t" anchorCtr="0" compatLnSpc="1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50000"/>
              <a:buFont typeface="Wingdings 2"/>
              <a:buChar char="ß"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、本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节诗作者选取了哪些意象，作用是什么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？</a:t>
            </a:r>
            <a:endParaRPr kumimoji="0" lang="en-US" altLang="zh-CN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50000"/>
              <a:buFont typeface="Wingdings 2"/>
              <a:buChar char="ß"/>
              <a:defRPr/>
            </a:pP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、意象前面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都有或长或短的修饰语，这些修饰语可以去掉吗？</a:t>
            </a:r>
            <a:endParaRPr kumimoji="0" lang="en-US" altLang="zh-CN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50000"/>
              <a:buFont typeface="Wingdings 2"/>
              <a:buChar char="ß"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3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、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请找出本节中的动词，体会其作用。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random/>
  </p:transition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EF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EF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2986</Words>
  <Application>WPS 演示</Application>
  <PresentationFormat>全屏显示(4:3)</PresentationFormat>
  <Paragraphs>259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1" baseType="lpstr">
      <vt:lpstr>Arial</vt:lpstr>
      <vt:lpstr>宋体</vt:lpstr>
      <vt:lpstr>Wingdings</vt:lpstr>
      <vt:lpstr>微软雅黑</vt:lpstr>
      <vt:lpstr>Times New Roman</vt:lpstr>
      <vt:lpstr>楷体</vt:lpstr>
      <vt:lpstr>Wingdings 2</vt:lpstr>
      <vt:lpstr>Arial Unicode MS</vt:lpstr>
      <vt:lpstr>Calibri</vt:lpstr>
      <vt:lpstr>楷体_GB2312</vt:lpstr>
      <vt:lpstr>Wingdings</vt:lpstr>
      <vt:lpstr>新宋体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赏析第一节</vt:lpstr>
      <vt:lpstr>赏析第一节</vt:lpstr>
      <vt:lpstr>    水车、矿灯、稻穗、路基、驳船的前面，都有或长或短的修饰语，这些修饰语可以去掉吗？</vt:lpstr>
      <vt:lpstr>请找出本节中的动词，体会其作用</vt:lpstr>
      <vt:lpstr>赏析第二节</vt:lpstr>
      <vt:lpstr>赏析第二节</vt:lpstr>
      <vt:lpstr> “是‘飞天’袖间千百年来未落到地面的花朵”这句是什么意思？</vt:lpstr>
      <vt:lpstr>赏析第三节</vt:lpstr>
      <vt:lpstr>PowerPoint 演示文稿</vt:lpstr>
      <vt:lpstr> “神话的蛛网里挣脱”的“理想” “古莲的胚芽” “挂着眼泪的笑涡” “新刷出的雪白的起跑线” “绯红的黎明正在喷薄” 这些意象有什么共同的意思？</vt:lpstr>
      <vt:lpstr>赏析第四节</vt:lpstr>
      <vt:lpstr>PowerPoint 演示文稿</vt:lpstr>
      <vt:lpstr> “十亿分之一”，为什么又是“九百六十万平方的总和”？</vt:lpstr>
      <vt:lpstr>“你以伤痕累累的乳房／喂养了 迷惘的我、深思的我、沸腾的我” “伤痕累累的”可以删除吗？</vt:lpstr>
      <vt:lpstr>“那就从我的血肉之躯上／去取得 你的富饶，你的荣光，你的自由”这句该怎样理解？</vt:lpstr>
      <vt:lpstr>每节诗的后面都有一句共同的话： —— 祖国啊！ 各节中的“祖国”有什么不同？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4</cp:revision>
  <dcterms:created xsi:type="dcterms:W3CDTF">2015-11-21T07:20:00Z</dcterms:created>
  <dcterms:modified xsi:type="dcterms:W3CDTF">2019-01-12T12:34:18Z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