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handoutMasterIdLst>
    <p:handoutMasterId r:id="rId28"/>
  </p:handoutMasterIdLst>
  <p:sldIdLst>
    <p:sldId id="256" r:id="rId4"/>
    <p:sldId id="336" r:id="rId6"/>
    <p:sldId id="335" r:id="rId7"/>
    <p:sldId id="615" r:id="rId8"/>
    <p:sldId id="616" r:id="rId9"/>
    <p:sldId id="617" r:id="rId10"/>
    <p:sldId id="619" r:id="rId11"/>
    <p:sldId id="660" r:id="rId12"/>
    <p:sldId id="620" r:id="rId13"/>
    <p:sldId id="639" r:id="rId14"/>
    <p:sldId id="640" r:id="rId15"/>
    <p:sldId id="339" r:id="rId16"/>
    <p:sldId id="593" r:id="rId17"/>
    <p:sldId id="594" r:id="rId18"/>
    <p:sldId id="595" r:id="rId19"/>
    <p:sldId id="597" r:id="rId20"/>
    <p:sldId id="598" r:id="rId21"/>
    <p:sldId id="599" r:id="rId22"/>
    <p:sldId id="601" r:id="rId23"/>
    <p:sldId id="603" r:id="rId24"/>
    <p:sldId id="675" r:id="rId25"/>
    <p:sldId id="354" r:id="rId26"/>
    <p:sldId id="661" r:id="rId27"/>
  </p:sldIdLst>
  <p:sldSz cx="12192000" cy="6858000"/>
  <p:notesSz cx="7103745" cy="10234295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o" initials="x" lastIdx="1" clrIdx="0"/>
  <p:cmAuthor id="2" name="dell" initials="d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0000FF"/>
    <a:srgbClr val="007370"/>
    <a:srgbClr val="FBE5D6"/>
    <a:srgbClr val="009999"/>
    <a:srgbClr val="4F855D"/>
    <a:srgbClr val="B2B2B2"/>
    <a:srgbClr val="202020"/>
    <a:srgbClr val="323232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-288" y="-108"/>
      </p:cViewPr>
      <p:guideLst>
        <p:guide orient="horz" pos="2136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3" Type="http://schemas.openxmlformats.org/officeDocument/2006/relationships/tags" Target="tags/tag85.xml"/><Relationship Id="rId32" Type="http://schemas.openxmlformats.org/officeDocument/2006/relationships/commentAuthors" Target="commentAuthors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幻灯片图像占位符 1"/>
          <p:cNvSpPr>
            <a:spLocks noGrp="1" noRot="1" noTextEdit="1"/>
          </p:cNvSpPr>
          <p:nvPr>
            <p:ph type="sldImg"/>
          </p:nvPr>
        </p:nvSpPr>
        <p:spPr>
          <a:xfrm>
            <a:off x="1141413" y="754063"/>
            <a:ext cx="4391025" cy="3294062"/>
          </a:xfrm>
          <a:ln>
            <a:miter/>
          </a:ln>
        </p:spPr>
      </p:sp>
      <p:sp>
        <p:nvSpPr>
          <p:cNvPr id="2560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1117600" y="6356350"/>
            <a:ext cx="3657600" cy="3651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lnSpc>
                <a:spcPct val="100000"/>
              </a:lnSpc>
              <a:defRPr sz="2400" noProof="1"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5384800" y="6356350"/>
            <a:ext cx="5486400" cy="3651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l">
              <a:lnSpc>
                <a:spcPct val="100000"/>
              </a:lnSpc>
              <a:defRPr sz="24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1480800" y="6356350"/>
            <a:ext cx="3657600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dirty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8D54A50-9042-4286-95D4-1DF2C145D3E5}" type="datetime1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标题，内容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2167" y="228600"/>
            <a:ext cx="11387667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02167" y="1600200"/>
            <a:ext cx="5592233" cy="4498975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197600" y="1600200"/>
            <a:ext cx="5592233" cy="4498975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masterClrMapping/>
  </p:clrMapOvr>
  <p:transition spd="slow">
    <p:pull dir="ru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lnSpc>
                <a:spcPct val="100000"/>
              </a:lnSpc>
              <a:defRPr sz="1400" noProof="1"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lnSpc>
                <a:spcPct val="100000"/>
              </a:lnSpc>
              <a:defRPr sz="1400"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1117600" y="6356350"/>
            <a:ext cx="3657600" cy="3651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lnSpc>
                <a:spcPct val="100000"/>
              </a:lnSpc>
              <a:defRPr sz="2400" noProof="1"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5384800" y="6356350"/>
            <a:ext cx="5486400" cy="3651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l">
              <a:lnSpc>
                <a:spcPct val="100000"/>
              </a:lnSpc>
              <a:defRPr sz="24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1480800" y="6356350"/>
            <a:ext cx="3657600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1.png"/><Relationship Id="rId14" Type="http://schemas.openxmlformats.org/officeDocument/2006/relationships/tags" Target="../tags/tag3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-21590" y="-635"/>
            <a:ext cx="12210415" cy="6888480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" name="图片 14" descr="LOGO"/>
          <p:cNvPicPr>
            <a:picLocks noChangeAspect="1"/>
          </p:cNvPicPr>
          <p:nvPr userDrawn="1"/>
        </p:nvPicPr>
        <p:blipFill>
          <a:blip r:embed="rId15" cstate="screen"/>
          <a:stretch>
            <a:fillRect/>
          </a:stretch>
        </p:blipFill>
        <p:spPr>
          <a:xfrm>
            <a:off x="10455275" y="123190"/>
            <a:ext cx="1513205" cy="45847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24765" y="6691630"/>
            <a:ext cx="12212955" cy="195580"/>
            <a:chOff x="-22" y="7904"/>
            <a:chExt cx="14533" cy="308"/>
          </a:xfrm>
        </p:grpSpPr>
        <p:sp>
          <p:nvSpPr>
            <p:cNvPr id="9" name="矩形 8"/>
            <p:cNvSpPr/>
            <p:nvPr userDrawn="1"/>
          </p:nvSpPr>
          <p:spPr>
            <a:xfrm>
              <a:off x="-22" y="7904"/>
              <a:ext cx="10915" cy="309"/>
            </a:xfrm>
            <a:prstGeom prst="rect">
              <a:avLst/>
            </a:prstGeom>
            <a:solidFill>
              <a:srgbClr val="007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9457" y="7904"/>
              <a:ext cx="5055" cy="3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 noProof="1" dirty="0">
                <a:cs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BB7BEA3-E5A0-4218-9E3A-CF116EF4BB44}" type="datetime1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/>
            </a:lvl1pPr>
          </a:lstStyle>
          <a:p>
            <a:pPr lvl="0" eaLnBrk="1" fontAlgn="base" hangingPunct="1"/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7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7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7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7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7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7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7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7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4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tags" Target="../tags/tag28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tags" Target="../tags/tag3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tags" Target="../tags/tag43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63.xml"/><Relationship Id="rId5" Type="http://schemas.openxmlformats.org/officeDocument/2006/relationships/tags" Target="../tags/tag62.xml"/><Relationship Id="rId4" Type="http://schemas.openxmlformats.org/officeDocument/2006/relationships/tags" Target="../tags/tag61.xml"/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69.xml"/><Relationship Id="rId5" Type="http://schemas.openxmlformats.org/officeDocument/2006/relationships/tags" Target="../tags/tag68.xml"/><Relationship Id="rId4" Type="http://schemas.openxmlformats.org/officeDocument/2006/relationships/tags" Target="../tags/tag67.xml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78.xml"/><Relationship Id="rId8" Type="http://schemas.openxmlformats.org/officeDocument/2006/relationships/tags" Target="../tags/tag77.xml"/><Relationship Id="rId7" Type="http://schemas.openxmlformats.org/officeDocument/2006/relationships/tags" Target="../tags/tag76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82.xml"/><Relationship Id="rId12" Type="http://schemas.openxmlformats.org/officeDocument/2006/relationships/tags" Target="../tags/tag81.xml"/><Relationship Id="rId11" Type="http://schemas.openxmlformats.org/officeDocument/2006/relationships/tags" Target="../tags/tag80.xml"/><Relationship Id="rId10" Type="http://schemas.openxmlformats.org/officeDocument/2006/relationships/tags" Target="../tags/tag79.xml"/><Relationship Id="rId1" Type="http://schemas.openxmlformats.org/officeDocument/2006/relationships/tags" Target="../tags/tag7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098306" y="2149076"/>
            <a:ext cx="5696939" cy="1014730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8 </a:t>
            </a:r>
            <a:r>
              <a:rPr lang="zh-CN" alt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土地的誓言</a:t>
            </a:r>
            <a:endParaRPr sz="60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63235" y="3163570"/>
            <a:ext cx="33686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端木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蕻</a:t>
            </a:r>
            <a:r>
              <a:rPr lang="en-US" altLang="zh-CN" sz="400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hóng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良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941705" y="1701165"/>
            <a:ext cx="10530205" cy="1337945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p>
            <a:pPr>
              <a:lnSpc>
                <a:spcPct val="90000"/>
              </a:lnSpc>
            </a:pPr>
            <a:r>
              <a:rPr lang="zh-CN" altLang="en-US" sz="3000" b="1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知识卡片</a:t>
            </a:r>
            <a:endParaRPr lang="zh-CN" altLang="en-US" sz="3000" b="1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000" b="1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写文章时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感情达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到最高峰的时候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将想象中的人或物都当作就在眼前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直接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向他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呼唤、倾诉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这种手法叫作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呼告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修辞法</a:t>
            </a:r>
            <a:r>
              <a:rPr lang="zh-CN" altLang="en-US" sz="3000" b="1">
                <a:solidFill>
                  <a:srgbClr val="00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000" b="1">
              <a:solidFill>
                <a:srgbClr val="00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9153" name="TextBox 1"/>
          <p:cNvSpPr txBox="1"/>
          <p:nvPr/>
        </p:nvSpPr>
        <p:spPr>
          <a:xfrm>
            <a:off x="1053465" y="3131820"/>
            <a:ext cx="10778490" cy="14827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【示例】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句子</a:t>
            </a:r>
            <a:r>
              <a:rPr lang="zh-CN" altLang="en-US" sz="30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</a:rPr>
              <a:t>我无时无刻不听见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她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</a:rPr>
              <a:t>呼唤我的名字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</a:rPr>
              <a:t>无时无刻不听见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她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</a:rPr>
              <a:t>召唤我回去。 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54" name="文本框 1"/>
          <p:cNvSpPr txBox="1"/>
          <p:nvPr/>
        </p:nvSpPr>
        <p:spPr>
          <a:xfrm>
            <a:off x="941705" y="4614545"/>
            <a:ext cx="1067816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批注</a:t>
            </a:r>
            <a:r>
              <a:rPr lang="zh-CN" altLang="en-US" sz="30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分明是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作者思念家乡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可是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却说故乡在召唤自己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移情于物</a:t>
            </a:r>
            <a:r>
              <a:rPr lang="en-US" altLang="zh-CN" sz="30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运用</a:t>
            </a:r>
            <a:r>
              <a:rPr lang="zh-CN" altLang="en-US" sz="30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拟人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将土地比作</a:t>
            </a:r>
            <a:r>
              <a:rPr lang="zh-CN" altLang="en-US" sz="3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“母亲”</a:t>
            </a:r>
            <a:r>
              <a:rPr lang="zh-CN" altLang="zh-CN" sz="30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揭示出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故乡和自己的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默契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关系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对故土的爱恋之情显得更加浓烈、深挚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768298" y="1024746"/>
            <a:ext cx="10597183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lnSpc>
                <a:spcPct val="100000"/>
              </a:lnSpc>
            </a:pP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直抒胸臆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大声呼告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学习任务二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⑴</a:t>
            </a:r>
            <a:r>
              <a:rPr lang="zh-CN" altLang="zh-CN" sz="32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9153" grpId="0"/>
      <p:bldP spid="4915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0177" name="TextBox 1"/>
          <p:cNvSpPr txBox="1"/>
          <p:nvPr/>
        </p:nvSpPr>
        <p:spPr>
          <a:xfrm>
            <a:off x="1299845" y="2569210"/>
            <a:ext cx="98056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句子</a:t>
            </a:r>
            <a:r>
              <a:rPr lang="zh-CN" altLang="en-US" sz="32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土地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原野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我的家乡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你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必须被解放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你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必须站立！</a:t>
            </a:r>
            <a:r>
              <a:rPr lang="zh-CN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1299845" y="3305175"/>
            <a:ext cx="972820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批注</a:t>
            </a:r>
            <a:r>
              <a:rPr lang="zh-CN" altLang="en-US" sz="32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对土地以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你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相称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是作者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情绪逐渐激动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的表现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他不再满足于使用第三人称代词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她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”,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抛开读者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直接与自己热爱的土地进行对话、交流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情感显得更加直接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432435" y="1319530"/>
            <a:ext cx="1128649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lnSpc>
                <a:spcPct val="100000"/>
              </a:lnSpc>
            </a:pP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3.</a:t>
            </a:r>
            <a:r>
              <a:rPr 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明明是</a:t>
            </a:r>
            <a:r>
              <a:rPr lang="en-US" altLang="zh-CN" sz="3200" b="1" dirty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我的誓言</a:t>
            </a:r>
            <a:r>
              <a:rPr lang="en-US" altLang="zh-CN" sz="3200" b="1" dirty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”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课文的题目为什么取名为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土地的誓言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？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847725" y="2025650"/>
            <a:ext cx="1087120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“土地的誓言”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意思是作者对土</a:t>
            </a:r>
            <a:r>
              <a:rPr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地发出的誓言。这片故土的命运与作者的命运紧紧相依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保护这片土地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捍卫她的尊严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是作者和这片土地上所有人的共同心愿。用“土地的誓言”为标题能把作者的个人情感放大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引发读者的共鸣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6" name="Text Box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82650" y="1516380"/>
            <a:ext cx="11170285" cy="534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sz="32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为什么</a:t>
            </a:r>
            <a:r>
              <a:rPr lang="en-US" altLang="zh-CN" sz="3200" b="1" dirty="0" smtClean="0">
                <a:solidFill>
                  <a:srgbClr val="002060"/>
                </a:solidFill>
                <a:latin typeface="SimSun-ExtB" panose="02010609060101010101" charset="-122"/>
                <a:ea typeface="SimSun-ExtB" panose="02010609060101010101" charset="-122"/>
              </a:rPr>
              <a:t>“呻吟”</a:t>
            </a:r>
            <a:r>
              <a:rPr lang="zh-CN" altLang="en-US" sz="3200" b="1" dirty="0" smtClean="0">
                <a:solidFill>
                  <a:srgbClr val="002060"/>
                </a:solidFill>
                <a:latin typeface="SimSun-ExtB" panose="02010609060101010101" charset="-122"/>
                <a:ea typeface="SimSun-ExtB" panose="02010609060101010101" charset="-122"/>
              </a:rPr>
              <a:t>不能换成</a:t>
            </a:r>
            <a:r>
              <a:rPr lang="en-US" altLang="zh-CN" sz="3200" b="1" dirty="0" smtClean="0">
                <a:solidFill>
                  <a:srgbClr val="002060"/>
                </a:solidFill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吟唱</a:t>
            </a:r>
            <a:r>
              <a:rPr lang="en-US" altLang="zh-CN" sz="3200" b="1" dirty="0" smtClean="0">
                <a:solidFill>
                  <a:srgbClr val="002060"/>
                </a:solidFill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en-US" altLang="zh-CN" sz="3200" b="1" dirty="0" smtClean="0">
                <a:solidFill>
                  <a:srgbClr val="002060"/>
                </a:solidFill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3200" b="1" dirty="0" smtClean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埋葬</a:t>
            </a:r>
            <a:r>
              <a:rPr lang="en-US" altLang="zh-CN" sz="3200" b="1" dirty="0" smtClean="0">
                <a:solidFill>
                  <a:srgbClr val="002060"/>
                </a:solidFill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zh-CN" altLang="en-US" sz="3200" b="1" dirty="0" smtClean="0">
                <a:solidFill>
                  <a:srgbClr val="002060"/>
                </a:solidFill>
                <a:latin typeface="SimSun-ExtB" panose="02010609060101010101" charset="-122"/>
                <a:ea typeface="SimSun-ExtB" panose="02010609060101010101" charset="-122"/>
              </a:rPr>
              <a:t>不能换成</a:t>
            </a:r>
            <a:r>
              <a:rPr lang="en-US" altLang="zh-CN" sz="3200" b="1" dirty="0" smtClean="0">
                <a:solidFill>
                  <a:srgbClr val="002060"/>
                </a:solidFill>
                <a:latin typeface="SimSun-ExtB" panose="02010609060101010101" charset="-122"/>
                <a:ea typeface="SimSun-ExtB" panose="02010609060101010101" charset="-122"/>
              </a:rPr>
              <a:t>“回荡”</a:t>
            </a:r>
            <a:r>
              <a:rPr 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80135" y="2148840"/>
            <a:ext cx="9645650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⑴那参天碧绿的白桦林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标直漂亮的白桦树在原野上</a:t>
            </a:r>
            <a:r>
              <a:rPr lang="zh-CN" sz="30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吟唱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1080135" y="2655570"/>
            <a:ext cx="9469120" cy="5264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⑵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在故乡的土地上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我印下我无数的脚印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在那田垄里</a:t>
            </a:r>
            <a:r>
              <a:rPr sz="30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回荡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着我的欢笑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在那稻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棵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上我捉过蚱蜢</a:t>
            </a:r>
            <a:r>
              <a:rPr sz="3000" b="1"/>
              <a:t>,</a:t>
            </a:r>
            <a:r>
              <a:rPr 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030220" y="3575050"/>
            <a:ext cx="4368800" cy="534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呻吟</a:t>
            </a:r>
            <a:r>
              <a:rPr lang="en-US" altLang="zh-CN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                    </a:t>
            </a:r>
            <a:r>
              <a:rPr lang="zh-CN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埋葬</a:t>
            </a:r>
            <a:endParaRPr lang="zh-CN" altLang="en-US" sz="3200" b="1" dirty="0" smtClean="0">
              <a:solidFill>
                <a:srgbClr val="FF0000"/>
              </a:solidFill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080135" y="4109085"/>
            <a:ext cx="9469120" cy="1420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思考：面对这么美丽丰饶的关东原野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难道白桦树是痛苦的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作者是痛苦的吗？难道在故乡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,“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我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的欢笑</a:t>
            </a:r>
            <a:r>
              <a:rPr 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已经死去了吗</a:t>
            </a:r>
            <a:r>
              <a:rPr 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9" name="组合 8"/>
          <p:cNvGrpSpPr/>
          <p:nvPr/>
        </p:nvGrpSpPr>
        <p:grpSpPr>
          <a:xfrm>
            <a:off x="583185" y="474099"/>
            <a:ext cx="2032309" cy="713740"/>
            <a:chOff x="2371" y="690"/>
            <a:chExt cx="2526" cy="1124"/>
          </a:xfrm>
        </p:grpSpPr>
        <p:sp>
          <p:nvSpPr>
            <p:cNvPr id="10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371" y="690"/>
              <a:ext cx="2526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2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371" y="741"/>
              <a:ext cx="2391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写作背景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82295" y="1419225"/>
            <a:ext cx="11086465" cy="4689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    </a:t>
            </a:r>
            <a:r>
              <a:rPr lang="zh-CN" altLang="en-US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1931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lang="zh-CN" altLang="en-US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9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月</a:t>
            </a:r>
            <a:r>
              <a:rPr lang="zh-CN" altLang="en-US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18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日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日本关东军悍然发动了震惊中外的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九一八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事变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开始向中国军队进攻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向中国百姓动武。从这一天起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东北成为遭受日本帝国主义统治</a:t>
            </a:r>
            <a:r>
              <a:rPr lang="zh-CN" altLang="en-US" sz="3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1</a:t>
            </a:r>
            <a:r>
              <a:rPr lang="en-US" altLang="zh-CN" sz="3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4</a:t>
            </a:r>
            <a:r>
              <a:rPr lang="zh-CN" altLang="en-US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年的殖民地；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从这一天起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东北父老乡亲沦为了亡国奴</a:t>
            </a:r>
            <a:r>
              <a:rPr lang="zh-CN" altLang="en-US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。</a:t>
            </a:r>
            <a:endParaRPr lang="zh-CN" altLang="en-US" sz="3000" b="1"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从东北逃亡到上海及关内的一些青年作家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如萧红、萧军、端木蕻良、舒群、骆宾基、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罗烽、</a:t>
            </a:r>
            <a:r>
              <a:rPr lang="zh-CN" altLang="en-US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白朗、李辉英等人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习惯上被称为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东北作家群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。他们第一次把自己的心血融注进东北广袤的黑土地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融注进不屈的人民、浓密的茂草和火红的高粱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他们的作品以一种强烈的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眷恋乡土的爱国主义情绪和浓郁的地方风格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读后令人感奋。是他们开辟了中国抗日文学的先河！</a:t>
            </a:r>
            <a:endParaRPr lang="zh-CN" altLang="en-US" sz="3000" b="1"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       </a:t>
            </a:r>
            <a:r>
              <a:rPr lang="zh-CN" altLang="en-US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《土地的誓言》是作者在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九一八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十周年写的。</a:t>
            </a:r>
            <a:endParaRPr lang="zh-CN" altLang="en-US" sz="3000" b="1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" name="Text Box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80135" y="609600"/>
            <a:ext cx="9439910" cy="1420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思考：面对这么美丽丰饶的关东原野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难道白桦树是痛苦的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作者是痛苦的吗？难道在故乡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,“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我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的欢笑</a:t>
            </a:r>
            <a:r>
              <a:rPr 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已经死去了吗</a:t>
            </a:r>
            <a:r>
              <a:rPr 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Text Box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030220" y="2030095"/>
            <a:ext cx="4368800" cy="534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呻吟</a:t>
            </a:r>
            <a:r>
              <a:rPr lang="en-US" altLang="zh-CN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                    </a:t>
            </a:r>
            <a:r>
              <a:rPr lang="zh-CN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埋葬</a:t>
            </a:r>
            <a:endParaRPr lang="zh-CN" altLang="en-US" sz="3200" b="1" dirty="0" smtClean="0">
              <a:solidFill>
                <a:srgbClr val="FF0000"/>
              </a:solidFill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4" name="文本框 2560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236345" y="2807970"/>
            <a:ext cx="3175000" cy="255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故乡美丽的景物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丰富的物产</a:t>
            </a:r>
            <a:endParaRPr lang="zh-CN" altLang="en-US" sz="32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自由快乐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         </a:t>
            </a:r>
            <a:r>
              <a:rPr 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幸福美好的生活</a:t>
            </a:r>
            <a:endParaRPr lang="zh-CN" sz="3200" b="1" dirty="0">
              <a:solidFill>
                <a:srgbClr val="FF0000"/>
              </a:solidFill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4" name="右大括号 13"/>
          <p:cNvSpPr/>
          <p:nvPr>
            <p:custDataLst>
              <p:tags r:id="rId4"/>
            </p:custDataLst>
          </p:nvPr>
        </p:nvSpPr>
        <p:spPr>
          <a:xfrm>
            <a:off x="4305935" y="2938780"/>
            <a:ext cx="359410" cy="2259965"/>
          </a:xfrm>
          <a:prstGeom prst="rightBrace">
            <a:avLst>
              <a:gd name="adj1" fmla="val 8333"/>
              <a:gd name="adj2" fmla="val 50019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Text Box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821555" y="3152775"/>
            <a:ext cx="5927090" cy="186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故乡遭受侵略者的铁蹄践踏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已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有十年之久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作者和他家乡的人民只能到处流浪！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欢笑早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已不存在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取而代之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的是凄苦、哀愁和悲愤!</a:t>
            </a:r>
            <a:endParaRPr lang="zh-CN" altLang="en-US" sz="32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9" name="文本框 25602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909310" y="5099050"/>
            <a:ext cx="269875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越美丽越痛楚！</a:t>
            </a:r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</a:t>
            </a:r>
            <a:r>
              <a:rPr 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越丰饶越忧伤！</a:t>
            </a:r>
            <a:endParaRPr lang="zh-CN" sz="3200" b="1" dirty="0">
              <a:solidFill>
                <a:srgbClr val="FF0000"/>
              </a:solidFill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9" name="组合 8"/>
          <p:cNvGrpSpPr/>
          <p:nvPr/>
        </p:nvGrpSpPr>
        <p:grpSpPr>
          <a:xfrm>
            <a:off x="278385" y="474099"/>
            <a:ext cx="2032309" cy="713740"/>
            <a:chOff x="2371" y="690"/>
            <a:chExt cx="2526" cy="1124"/>
          </a:xfrm>
        </p:grpSpPr>
        <p:sp>
          <p:nvSpPr>
            <p:cNvPr id="10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371" y="690"/>
              <a:ext cx="2526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4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371" y="741"/>
              <a:ext cx="2391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朗诵感知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155700" y="1249045"/>
            <a:ext cx="9728835" cy="9772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⑴练习朗读这首诗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要读得心潮澎湃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读得热血奔涌。</a:t>
            </a:r>
            <a:endParaRPr lang="zh-CN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⑵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用四字短语填空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：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一想到故乡的土地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就</a:t>
            </a:r>
            <a:r>
              <a:rPr lang="zh-CN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1080135" y="2655570"/>
            <a:ext cx="9469120" cy="5264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endParaRPr 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176655" y="2437765"/>
            <a:ext cx="6365875" cy="341503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对于广大的关东原野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endParaRPr lang="en-US" altLang="zh-CN" sz="3000" b="1"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我心里怀着炽痛的热爱。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我无时无刻不听见她呼唤我的名字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我无时无刻不听见她召唤我回去。</a:t>
            </a:r>
            <a:r>
              <a:rPr 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我有时把手放在我的胸膛上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endParaRPr lang="en-US" altLang="zh-CN" sz="3000" b="1"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知道我的心是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跳跃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endParaRPr lang="en-US" altLang="zh-CN" sz="3000" b="1"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我的心还在喷涌着血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液吧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endParaRPr lang="en-US" altLang="zh-CN" sz="3000" b="1"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因为我常常感到它在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泛滥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着一种热情。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806690" y="2965450"/>
            <a:ext cx="774700" cy="2019935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p>
            <a:r>
              <a:rPr lang="zh-CN" altLang="en-US" sz="3600" b="1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心潮澎湃</a:t>
            </a:r>
            <a:endParaRPr lang="zh-CN" altLang="en-US" sz="3600" b="1">
              <a:solidFill>
                <a:srgbClr val="FF0000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483600" y="2965450"/>
            <a:ext cx="774700" cy="2019935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p>
            <a:r>
              <a:rPr lang="zh-CN" altLang="en-US" sz="3600" b="1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热血沸腾</a:t>
            </a:r>
            <a:endParaRPr lang="zh-CN" altLang="en-US" sz="3600" b="1">
              <a:solidFill>
                <a:srgbClr val="FF0000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806690" y="5228590"/>
            <a:ext cx="379793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渴望回乡的迫切心情</a:t>
            </a:r>
            <a:endParaRPr lang="zh-CN" altLang="en-US" sz="3000" b="1" dirty="0">
              <a:solidFill>
                <a:srgbClr val="FF0000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1080135" y="720090"/>
            <a:ext cx="9393555" cy="9772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⑴练习朗读这首诗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要读得心潮澎湃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读得热血奔涌。</a:t>
            </a:r>
            <a:endParaRPr lang="zh-CN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⑵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用四字短语填空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：我对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故乡</a:t>
            </a:r>
            <a:r>
              <a:rPr lang="zh-CN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1080135" y="2655570"/>
            <a:ext cx="9469120" cy="5264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endParaRPr 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237615" y="1939290"/>
            <a:ext cx="6699885" cy="383095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故乡有一种声音在召唤着我。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她低低地呼唤着我的名字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endParaRPr lang="en-US" altLang="zh-CN" sz="3000" b="1"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声音是那样的急切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endParaRPr lang="en-US" altLang="zh-CN" sz="3000" b="1"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使我不得不回去。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我总是被这种声音所缠绕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endParaRPr lang="en-US" altLang="zh-CN" sz="3000" b="1"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不管我走到哪里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endParaRPr lang="en-US" altLang="zh-CN" sz="3000" b="1"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即使我睡得很沉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endParaRPr lang="en-US" altLang="zh-CN" sz="3000" b="1"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或者在睡梦中突然惊醒的时候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endParaRPr lang="en-US" altLang="zh-CN" sz="3000" b="1"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我都会突然想到是我应该回去的时候了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59445" y="2965450"/>
            <a:ext cx="774700" cy="2019935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p>
            <a:r>
              <a:rPr lang="zh-CN" altLang="en-US" sz="3600" b="1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断牵梦萦</a:t>
            </a:r>
            <a:endParaRPr lang="zh-CN" altLang="en-US" sz="3600" b="1">
              <a:solidFill>
                <a:srgbClr val="FF0000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963025" y="2965450"/>
            <a:ext cx="774700" cy="2019935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p>
            <a:r>
              <a:rPr lang="zh-CN" altLang="en-US" sz="3600" b="1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梦断魂劳</a:t>
            </a:r>
            <a:endParaRPr lang="zh-CN" altLang="en-US" sz="3600" b="1">
              <a:solidFill>
                <a:srgbClr val="FF0000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1080135" y="527050"/>
            <a:ext cx="9393555" cy="9772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⑴练习朗读这首诗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要读得心潮澎湃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读得热血奔涌。</a:t>
            </a:r>
            <a:endParaRPr lang="zh-CN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⑵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用四字短语填空：我和故乡</a:t>
            </a:r>
            <a:r>
              <a:rPr lang="zh-CN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1080135" y="2655570"/>
            <a:ext cx="9469120" cy="5264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endParaRPr 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237615" y="1656715"/>
            <a:ext cx="7519670" cy="341503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这种声音</a:t>
            </a:r>
            <a:r>
              <a:rPr sz="3000" b="1">
                <a:latin typeface="楷体" panose="02010609060101010101" charset="-122"/>
                <a:ea typeface="楷体" panose="02010609060101010101" charset="-122"/>
              </a:rPr>
              <a:t>已经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和我的心取得了永远的沟通。当我记起故乡的时候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endParaRPr lang="en-US" altLang="zh-CN" sz="3000" b="1"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我便能看见那大地的深层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endParaRPr lang="en-US" altLang="zh-CN" sz="3000" b="1"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在翻滚着一种红熟的浆液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endParaRPr lang="en-US" altLang="zh-CN" sz="3000" b="1"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这声音便是从那里来的。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在那亘古的地层里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endParaRPr lang="en-US" altLang="zh-CN" sz="3000" b="1"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有着一股燃烧的洪流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endParaRPr lang="en-US" altLang="zh-CN" sz="3000" b="1"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像我的心喷涌着血液一样。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732145" y="2162810"/>
            <a:ext cx="5735320" cy="341503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这个我是知道的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endParaRPr lang="en-US" altLang="zh-CN" sz="3000" b="1"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我常常把手放在大地上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endParaRPr lang="en-US" altLang="zh-CN" sz="3000" b="1"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我会感到她在跳跃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endParaRPr lang="en-US" altLang="zh-CN" sz="3000" b="1"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和我的心的跳跃是一样的。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它们从来没有停息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endParaRPr lang="en-US" altLang="zh-CN" sz="3000" b="1"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它们的热血一直在流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endParaRPr lang="en-US" altLang="zh-CN" sz="3000" b="1"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在热情的默契里它们彼此呼唤着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endParaRPr lang="en-US" altLang="zh-CN" sz="3000" b="1"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终有一天它们要汇合在一起。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86455" y="5071745"/>
            <a:ext cx="23456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息息相关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42705" y="1517650"/>
            <a:ext cx="23456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心有灵犀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1080135" y="1015365"/>
            <a:ext cx="9393555" cy="9772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⑴练习朗读这首诗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要读得心潮澎湃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读得热血奔涌。</a:t>
            </a:r>
            <a:endParaRPr lang="zh-CN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⑵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用四字短语填空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：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我和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故乡</a:t>
            </a:r>
            <a:r>
              <a:rPr lang="zh-CN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1080135" y="2655570"/>
            <a:ext cx="9469120" cy="5264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endParaRPr 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237615" y="2305050"/>
            <a:ext cx="3945255" cy="299974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土地是我的母亲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endParaRPr lang="en-US" altLang="zh-CN" sz="3000" b="1"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algn="ctr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我的每一寸皮肤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endParaRPr lang="en-US" altLang="zh-CN" sz="3000" b="1"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algn="ctr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都有着土粒；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我的手掌一接近土地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endParaRPr lang="en-US" altLang="zh-CN" sz="3000" b="1"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algn="ctr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心就变得平静。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我是土地的族系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endParaRPr lang="en-US" altLang="zh-CN" sz="3000" b="1"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algn="ctr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我不能离开她。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6196965" y="2997200"/>
            <a:ext cx="23456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血脉相连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6196965" y="3844925"/>
            <a:ext cx="23456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彼此相融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61385" y="1851157"/>
            <a:ext cx="10720916" cy="265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200" b="1" dirty="0" smtClean="0">
                <a:latin typeface="宋体" panose="02010600030101010101" pitchFamily="2" charset="-122"/>
                <a:sym typeface="宋体" panose="02010600030101010101" pitchFamily="2" charset="-122"/>
              </a:rPr>
              <a:t>1.</a:t>
            </a:r>
            <a:r>
              <a:rPr lang="zh-CN" altLang="en-US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sym typeface="宋体" panose="02010600030101010101" pitchFamily="2" charset="-122"/>
              </a:rPr>
              <a:t>联系写作背景</a:t>
            </a:r>
            <a:r>
              <a:rPr lang="en-US" altLang="zh-CN" sz="3200" b="1">
                <a:solidFill>
                  <a:schemeClr val="tx1"/>
                </a:solidFill>
                <a:effectLst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sym typeface="宋体" panose="02010600030101010101" pitchFamily="2" charset="-122"/>
              </a:rPr>
              <a:t>理解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sym typeface="宋体" panose="02010600030101010101" pitchFamily="2" charset="-122"/>
              </a:rPr>
              <a:t>关键语句的含义</a:t>
            </a:r>
            <a:r>
              <a:rPr lang="en-US" altLang="zh-CN" sz="3200" b="1">
                <a:solidFill>
                  <a:schemeClr val="tx1"/>
                </a:solidFill>
                <a:effectLst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sym typeface="宋体" panose="02010600030101010101" pitchFamily="2" charset="-122"/>
              </a:rPr>
              <a:t>感受课文</a:t>
            </a:r>
            <a:r>
              <a:rPr lang="zh-CN" altLang="en-US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sym typeface="宋体" panose="02010600030101010101" pitchFamily="2" charset="-122"/>
              </a:rPr>
              <a:t>独特的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sym typeface="宋体" panose="02010600030101010101" pitchFamily="2" charset="-122"/>
              </a:rPr>
              <a:t>抒情特点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重点</a:t>
            </a:r>
            <a:r>
              <a:rPr lang="zh-CN" altLang="zh-CN" sz="32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effectLst/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algn="just" ea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sym typeface="宋体" panose="02010600030101010101" pitchFamily="2" charset="-122"/>
              </a:rPr>
              <a:t>探究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sym typeface="宋体" panose="02010600030101010101" pitchFamily="2" charset="-122"/>
              </a:rPr>
              <a:t>铺陈、呼告手法的表达作用</a:t>
            </a:r>
            <a:r>
              <a:rPr lang="en-US" altLang="zh-CN" sz="3200" b="1">
                <a:effectLst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sym typeface="宋体" panose="02010600030101010101" pitchFamily="2" charset="-122"/>
              </a:rPr>
              <a:t>理解作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sym typeface="宋体" panose="02010600030101010101" pitchFamily="2" charset="-122"/>
              </a:rPr>
              <a:t>者对故乡挚痛的热爱之情和强烈的爱国情怀</a:t>
            </a:r>
            <a:r>
              <a:rPr lang="en-US" altLang="zh-CN" sz="3200" b="1">
                <a:solidFill>
                  <a:schemeClr val="tx1"/>
                </a:solidFill>
                <a:effectLst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sym typeface="宋体" panose="02010600030101010101" pitchFamily="2" charset="-122"/>
              </a:rPr>
              <a:t>并从中有所感悟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难点</a:t>
            </a:r>
            <a:r>
              <a:rPr lang="zh-CN" altLang="zh-CN" sz="32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 dirty="0" smtClean="0">
              <a:solidFill>
                <a:schemeClr val="tx1"/>
              </a:solidFill>
              <a:effectLst/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22481" y="751337"/>
            <a:ext cx="2062882" cy="713740"/>
            <a:chOff x="2371" y="690"/>
            <a:chExt cx="2564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2564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18"/>
            <p:cNvSpPr txBox="1"/>
            <p:nvPr/>
          </p:nvSpPr>
          <p:spPr>
            <a:xfrm>
              <a:off x="2455" y="741"/>
              <a:ext cx="2339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学习目标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1080135" y="527050"/>
            <a:ext cx="9393555" cy="9772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⑴练习朗读这首诗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要读得心潮澎湃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读得热血奔涌。</a:t>
            </a:r>
            <a:endParaRPr lang="zh-CN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⑵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用四字短语填空：我对故乡要</a:t>
            </a:r>
            <a:r>
              <a:rPr lang="zh-CN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1080135" y="2655570"/>
            <a:ext cx="9469120" cy="5264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endParaRPr 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66495" y="1656715"/>
            <a:ext cx="5323205" cy="466153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土地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原野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我的家乡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endParaRPr lang="en-US" altLang="zh-CN" sz="3000" b="1"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你必须被解放！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你必须站立！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夜夜我听见马蹄奔驰的声音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endParaRPr lang="en-US" altLang="zh-CN" sz="3000" b="1"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草原的儿子在黎明的天边呼唤。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这时我起来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endParaRPr lang="en-US" altLang="zh-CN" sz="3000" b="1"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找寻天空中北方的大熊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endParaRPr lang="en-US" altLang="zh-CN" sz="3000" b="1"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在它金色的光芒之下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endParaRPr lang="en-US" altLang="zh-CN" sz="3000" b="1"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是我的家乡。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我向那边注视着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注视着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直到天边破晓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489065" y="1969770"/>
            <a:ext cx="5205095" cy="459549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no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我永不能忘记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endParaRPr lang="en-US" altLang="zh-CN" sz="3000" b="1"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因为我答应过她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endParaRPr lang="en-US" altLang="zh-CN" sz="3000" b="1"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我要回到她的身边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endParaRPr lang="en-US" altLang="zh-CN" sz="3000" b="1"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我答应过我一定会回去。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为了她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endParaRPr lang="en-US" altLang="zh-CN" sz="3000" b="1"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我愿付出一切。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我必须看见一个更美丽的故乡出现在我的面前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或者我的坟前。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而我将用我的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泪水</a:t>
            </a:r>
            <a:r>
              <a:rPr lang="en-US" altLang="zh-CN" sz="3000" b="1">
                <a:solidFill>
                  <a:schemeClr val="dk1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endParaRPr lang="en-US" altLang="zh-CN" sz="3000" b="1">
              <a:solidFill>
                <a:schemeClr val="dk1"/>
              </a:solidFill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洗去她一切的污秽和耻辱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59600" y="940435"/>
            <a:ext cx="18681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誓死捍卫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8391525" y="1386205"/>
            <a:ext cx="18180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生死相依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829442" y="484525"/>
            <a:ext cx="2172302" cy="713740"/>
            <a:chOff x="2371" y="690"/>
            <a:chExt cx="2700" cy="1124"/>
          </a:xfrm>
        </p:grpSpPr>
        <p:sp>
          <p:nvSpPr>
            <p:cNvPr id="5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371" y="690"/>
              <a:ext cx="2700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455" y="741"/>
              <a:ext cx="2441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板书设计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509520" y="1493520"/>
            <a:ext cx="250952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（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感情基调</a:t>
            </a:r>
            <a:r>
              <a:rPr lang="zh-CN" altLang="en-US" sz="3200"/>
              <a:t>）</a:t>
            </a:r>
            <a:endParaRPr lang="zh-CN" altLang="en-US" sz="3200"/>
          </a:p>
          <a:p>
            <a:pPr algn="ctr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挚痛的热爱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 flipH="1" flipV="1">
            <a:off x="4785360" y="2204720"/>
            <a:ext cx="731520" cy="4978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5019040" y="2646680"/>
            <a:ext cx="43586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⑤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铮铮誓言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战斗牺牲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3393440" y="3414395"/>
            <a:ext cx="41243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③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故乡召唤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血液喷涌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2" name="直接箭头连接符 11"/>
          <p:cNvCxnSpPr/>
          <p:nvPr>
            <p:custDataLst>
              <p:tags r:id="rId5"/>
            </p:custDataLst>
          </p:nvPr>
        </p:nvCxnSpPr>
        <p:spPr>
          <a:xfrm flipH="1" flipV="1">
            <a:off x="7117080" y="3200400"/>
            <a:ext cx="1417320" cy="1082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>
            <p:custDataLst>
              <p:tags r:id="rId6"/>
            </p:custDataLst>
          </p:nvPr>
        </p:nvCxnSpPr>
        <p:spPr>
          <a:xfrm flipV="1">
            <a:off x="1950720" y="2540000"/>
            <a:ext cx="1361440" cy="265620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>
            <p:custDataLst>
              <p:tags r:id="rId7"/>
            </p:custDataLst>
          </p:nvPr>
        </p:nvSpPr>
        <p:spPr>
          <a:xfrm>
            <a:off x="203200" y="5126355"/>
            <a:ext cx="426720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/>
              <a:t>①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泛滥的热情</a:t>
            </a:r>
            <a:endParaRPr 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200">
                <a:sym typeface="+mn-ea"/>
              </a:rPr>
              <a:t>（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不可控制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激动狂放</a:t>
            </a:r>
            <a:r>
              <a:rPr lang="zh-CN" altLang="en-US" sz="3200">
                <a:sym typeface="+mn-ea"/>
              </a:rPr>
              <a:t>）</a:t>
            </a:r>
            <a:endParaRPr 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5" name="直接箭头连接符 14"/>
          <p:cNvCxnSpPr/>
          <p:nvPr>
            <p:custDataLst>
              <p:tags r:id="rId8"/>
            </p:custDataLst>
          </p:nvPr>
        </p:nvCxnSpPr>
        <p:spPr>
          <a:xfrm flipV="1">
            <a:off x="2946400" y="4734560"/>
            <a:ext cx="518160" cy="5384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>
            <p:custDataLst>
              <p:tags r:id="rId9"/>
            </p:custDataLst>
          </p:nvPr>
        </p:nvSpPr>
        <p:spPr>
          <a:xfrm>
            <a:off x="3393440" y="4323715"/>
            <a:ext cx="43586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②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回忆往事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美丽富饶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7" name="直接箭头连接符 16"/>
          <p:cNvCxnSpPr/>
          <p:nvPr>
            <p:custDataLst>
              <p:tags r:id="rId10"/>
            </p:custDataLst>
          </p:nvPr>
        </p:nvCxnSpPr>
        <p:spPr>
          <a:xfrm flipV="1">
            <a:off x="4338320" y="3906520"/>
            <a:ext cx="447040" cy="5029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>
            <p:custDataLst>
              <p:tags r:id="rId11"/>
            </p:custDataLst>
          </p:nvPr>
        </p:nvCxnSpPr>
        <p:spPr>
          <a:xfrm>
            <a:off x="7386320" y="3901440"/>
            <a:ext cx="731520" cy="4216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>
            <p:custDataLst>
              <p:tags r:id="rId12"/>
            </p:custDataLst>
          </p:nvPr>
        </p:nvSpPr>
        <p:spPr>
          <a:xfrm>
            <a:off x="7752080" y="4323715"/>
            <a:ext cx="41243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④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故乡脚印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春华秋实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3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29442" y="484525"/>
            <a:ext cx="2172302" cy="713740"/>
            <a:chOff x="2371" y="690"/>
            <a:chExt cx="2700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2700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18"/>
            <p:cNvSpPr txBox="1"/>
            <p:nvPr/>
          </p:nvSpPr>
          <p:spPr>
            <a:xfrm>
              <a:off x="2455" y="741"/>
              <a:ext cx="2441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比较阅读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3" name="文本框 49155"/>
          <p:cNvSpPr txBox="1">
            <a:spLocks noChangeArrowheads="1"/>
          </p:cNvSpPr>
          <p:nvPr/>
        </p:nvSpPr>
        <p:spPr bwMode="auto">
          <a:xfrm>
            <a:off x="590550" y="1287780"/>
            <a:ext cx="1101090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 eaLnBrk="1" hangingPunct="1"/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试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比较歌曲《松花江上》和《嘉陵江上》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根据你的感受</a:t>
            </a:r>
            <a:r>
              <a:rPr lang="en-US" altLang="zh-CN" sz="3000" b="1"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说说其感情基调有何不同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谈谈你的理由</a:t>
            </a:r>
            <a:r>
              <a:rPr lang="en-US" altLang="zh-CN" sz="30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000" b="1" dirty="0">
                <a:latin typeface="新宋体" panose="02010609030101010101" charset="-122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学习任务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四</a:t>
            </a:r>
            <a:r>
              <a:rPr lang="zh-CN" altLang="zh-CN" sz="30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sz="3000" b="1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0550" y="2302510"/>
            <a:ext cx="1101090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歌曲《松花江上》道出了东北人民</a:t>
            </a:r>
            <a:r>
              <a:rPr lang="zh-CN" altLang="en-US" sz="3000" b="1" u="sng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000" b="1" u="sng">
                <a:latin typeface="宋体" panose="02010600030101010101" pitchFamily="2" charset="-122"/>
                <a:ea typeface="宋体" panose="02010600030101010101" pitchFamily="2" charset="-122"/>
              </a:rPr>
              <a:t>                    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但在感情基调上过于</a:t>
            </a:r>
            <a:r>
              <a:rPr lang="zh-CN" altLang="en-US" sz="3000" b="1" u="sng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000" b="1" u="sng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A.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激昂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 B.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低沉）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于是决定写一首</a:t>
            </a:r>
            <a:r>
              <a:rPr lang="zh-CN" altLang="en-US" sz="30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30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A.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激昂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B.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低沉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）基调的歌词。这就是《嘉陵江上》。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86195" y="2226310"/>
            <a:ext cx="401193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对国土沦丧的切肤之痛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78200" y="2748915"/>
            <a:ext cx="37528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B</a:t>
            </a:r>
            <a:endParaRPr lang="en-US" altLang="zh-CN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818370" y="2748280"/>
            <a:ext cx="37528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A</a:t>
            </a:r>
            <a:endParaRPr lang="en-US" altLang="zh-CN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9765" y="3696970"/>
            <a:ext cx="1123569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《松花江上》更多地书写人民的悲惨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反复强调自身的苦难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对于未来以设问的方式来遥想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没有坚定的回答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显得无奈而凄苦；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59765" y="4711700"/>
            <a:ext cx="1137348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《嘉陵江上》虽也有对故乡沦丧的忧伤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但反复吟唱的</a:t>
            </a:r>
            <a:r>
              <a:rPr lang="zh-CN" altLang="en-US" sz="3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“我必须回去”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显得坚定果敢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尤其是</a:t>
            </a:r>
            <a:r>
              <a:rPr lang="zh-CN" altLang="en-US" sz="3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把我那打胜仗的刀枪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放在我生长的地方</a:t>
            </a:r>
            <a:r>
              <a:rPr lang="zh-CN" altLang="en-US" sz="3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更是充满力量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所以感情是激昂的。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"/>
          <p:cNvSpPr txBox="1">
            <a:spLocks noChangeArrowheads="1"/>
          </p:cNvSpPr>
          <p:nvPr/>
        </p:nvSpPr>
        <p:spPr bwMode="auto">
          <a:xfrm>
            <a:off x="1425575" y="348615"/>
            <a:ext cx="10318115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宋体" panose="02010600030101010101" pitchFamily="2" charset="-122"/>
              </a:rPr>
              <a:t>       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对故土的赞美、热爱、怀念；离别故土的忧愤；收复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algn="just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     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家园的坚定信念</a:t>
            </a:r>
            <a:r>
              <a:rPr lang="zh-CN" altLang="en-US" sz="3000" b="1" dirty="0">
                <a:solidFill>
                  <a:schemeClr val="tx1"/>
                </a:solidFill>
                <a:latin typeface="宋体" panose="02010600030101010101" pitchFamily="2" charset="-122"/>
              </a:rPr>
              <a:t>。这一切汇成一句话就是</a:t>
            </a:r>
            <a:r>
              <a:rPr lang="en-US" altLang="zh-CN" sz="3000" dirty="0">
                <a:solidFill>
                  <a:schemeClr val="tx1"/>
                </a:solidFill>
                <a:cs typeface="Arial" panose="020B0604020202020204" pitchFamily="34" charset="0"/>
              </a:rPr>
              <a:t>——</a:t>
            </a:r>
            <a:r>
              <a:rPr lang="en-US" altLang="zh-CN" sz="3000" b="1"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3000" b="1">
                <a:solidFill>
                  <a:srgbClr val="FF0000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强烈的爱国情怀</a:t>
            </a:r>
            <a:r>
              <a:rPr lang="en-US" altLang="zh-CN" sz="3000" b="1"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en-US" altLang="zh-CN" sz="3000" b="1">
                <a:solidFill>
                  <a:schemeClr val="tx1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chemeClr val="tx1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这也是我们每个人面对脚下的这片土地</a:t>
            </a:r>
            <a:r>
              <a:rPr lang="en-US" altLang="zh-CN" sz="3000" b="1"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所应该具有的</a:t>
            </a:r>
            <a:r>
              <a:rPr lang="en-US" altLang="zh-CN" sz="3000" b="1"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3000" b="1">
                <a:solidFill>
                  <a:srgbClr val="FF0000"/>
                </a:solidFill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赤子情怀</a:t>
            </a:r>
            <a:r>
              <a:rPr lang="en-US" altLang="zh-CN" sz="3000" b="1"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3000" b="1"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。最后让我们一起诵读文章的最后一个片段</a:t>
            </a:r>
            <a:r>
              <a:rPr lang="en-US" altLang="zh-CN" sz="3000" b="1"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读出的不仅仅是作者</a:t>
            </a:r>
            <a:r>
              <a:rPr lang="en-US" altLang="zh-CN" sz="3000" b="1"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更是我们每一个中华儿女对故乡、对国土、对中华民族</a:t>
            </a:r>
            <a:r>
              <a:rPr lang="zh-CN" altLang="en-US" sz="3000" b="1" dirty="0">
                <a:solidFill>
                  <a:schemeClr val="tx1"/>
                </a:solidFill>
                <a:latin typeface="宋体" panose="02010600030101010101" pitchFamily="2" charset="-122"/>
              </a:rPr>
              <a:t>发出</a:t>
            </a:r>
            <a:r>
              <a:rPr lang="zh-CN" altLang="en-US" sz="3000" b="1" dirty="0">
                <a:solidFill>
                  <a:schemeClr val="tx1"/>
                </a:solidFill>
                <a:latin typeface="宋体" panose="02010600030101010101" pitchFamily="2" charset="-122"/>
              </a:rPr>
              <a:t>的铮铮誓言。</a:t>
            </a:r>
            <a:endParaRPr lang="zh-CN" altLang="en-US" sz="30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4586" y="567572"/>
            <a:ext cx="2111156" cy="713740"/>
            <a:chOff x="2371" y="690"/>
            <a:chExt cx="2624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2624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18"/>
            <p:cNvSpPr txBox="1"/>
            <p:nvPr/>
          </p:nvSpPr>
          <p:spPr>
            <a:xfrm>
              <a:off x="2371" y="741"/>
              <a:ext cx="2414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课堂寄语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88595" y="3209925"/>
            <a:ext cx="1181862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没有人能够忘记她。我必定为她而战斗到底。土地</a:t>
            </a:r>
            <a:r>
              <a:rPr lang="en-US" altLang="zh-CN" sz="3000" b="1"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原野</a:t>
            </a:r>
            <a:r>
              <a:rPr lang="en-US" altLang="zh-CN" sz="3000" b="1"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我的家乡</a:t>
            </a:r>
            <a:r>
              <a:rPr lang="en-US" altLang="zh-CN" sz="3000" b="1"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你必须被解放！你必须站立！夜夜我听见马蹄奔驰的声音</a:t>
            </a:r>
            <a:r>
              <a:rPr lang="en-US" altLang="zh-CN" sz="3000" b="1"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草原的儿子在黎明的天边呼唤。这时我起来</a:t>
            </a:r>
            <a:r>
              <a:rPr lang="en-US" altLang="zh-CN" sz="3000" b="1"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找寻天空中北方的大熊</a:t>
            </a:r>
            <a:r>
              <a:rPr lang="en-US" altLang="zh-CN" sz="3000" b="1"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在它金色的光芒之下</a:t>
            </a:r>
            <a:r>
              <a:rPr lang="en-US" altLang="zh-CN" sz="3000" b="1"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乃是我的家乡。我向那边注视着</a:t>
            </a:r>
            <a:r>
              <a:rPr lang="en-US" altLang="zh-CN" sz="3000" b="1"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注视着</a:t>
            </a:r>
            <a:r>
              <a:rPr lang="en-US" altLang="zh-CN" sz="3000" b="1"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直到天边破晓。我永不能忘记</a:t>
            </a:r>
            <a:r>
              <a:rPr lang="en-US" altLang="zh-CN" sz="3000" b="1"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因为我答应过她</a:t>
            </a:r>
            <a:r>
              <a:rPr lang="en-US" altLang="zh-CN" sz="3000" b="1"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我要回到她的身边</a:t>
            </a:r>
            <a:r>
              <a:rPr lang="en-US" altLang="zh-CN" sz="3000" b="1"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我答应过我一定会回去。为了她</a:t>
            </a:r>
            <a:r>
              <a:rPr lang="en-US" altLang="zh-CN" sz="3000" b="1"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我愿付出一切。我必须看见一个更美丽的故乡出现在我的面前或者我的坟前。而我将用我的泪水</a:t>
            </a:r>
            <a:r>
              <a:rPr lang="en-US" altLang="zh-CN" sz="3000" b="1"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洗去她一切的污秽和耻辱。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4578350" y="1750060"/>
            <a:ext cx="7142480" cy="3169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 algn="just"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端木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蕻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良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原名曹京平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辽宁人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。先后毕业于南开和清华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学生时代即开始创作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东北流亡作家群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中的代表人物。著有长篇小说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科尔沁旗草原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》和《</a:t>
            </a:r>
            <a:r>
              <a:rPr lang="zh-CN" altLang="en-US" sz="3200" b="1" dirty="0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大地的海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长篇历史小说集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《曹雪芹》。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935" y="1645285"/>
            <a:ext cx="3202305" cy="374332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1173199" y="5517232"/>
            <a:ext cx="27158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（1912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—1996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800" dirty="0"/>
          </a:p>
        </p:txBody>
      </p:sp>
      <p:grpSp>
        <p:nvGrpSpPr>
          <p:cNvPr id="6" name="组合 5"/>
          <p:cNvGrpSpPr/>
          <p:nvPr/>
        </p:nvGrpSpPr>
        <p:grpSpPr>
          <a:xfrm>
            <a:off x="925903" y="541389"/>
            <a:ext cx="2025873" cy="713740"/>
            <a:chOff x="2371" y="690"/>
            <a:chExt cx="2518" cy="1124"/>
          </a:xfrm>
        </p:grpSpPr>
        <p:sp>
          <p:nvSpPr>
            <p:cNvPr id="7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2517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8" name="TextBox 18"/>
            <p:cNvSpPr txBox="1"/>
            <p:nvPr/>
          </p:nvSpPr>
          <p:spPr>
            <a:xfrm>
              <a:off x="2371" y="891"/>
              <a:ext cx="2518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作者简介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4579" name="文本框 4"/>
          <p:cNvSpPr txBox="1"/>
          <p:nvPr/>
        </p:nvSpPr>
        <p:spPr>
          <a:xfrm>
            <a:off x="783590" y="2682875"/>
            <a:ext cx="10797540" cy="31381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嗥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鸣   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山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涧</a:t>
            </a:r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镐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头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污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秽</a:t>
            </a:r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碾</a:t>
            </a:r>
            <a:r>
              <a:rPr lang="zh-CN" altLang="en-US" sz="3600" b="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田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垄</a:t>
            </a: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</a:t>
            </a:r>
            <a:endParaRPr lang="zh-CN" altLang="en-US" sz="2000" dirty="0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sz="3600" dirty="0">
                <a:sym typeface="宋体" panose="02010600030101010101" pitchFamily="2" charset="-122"/>
              </a:rPr>
              <a:t>l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á</a:t>
            </a:r>
            <a:r>
              <a:rPr sz="3600" dirty="0">
                <a:sym typeface="宋体" panose="02010600030101010101" pitchFamily="2" charset="-122"/>
              </a:rPr>
              <a:t>n</a:t>
            </a:r>
            <a:r>
              <a:rPr lang="en-US" sz="3600" dirty="0">
                <a:sym typeface="宋体" panose="02010600030101010101" pitchFamily="2" charset="-122"/>
              </a:rPr>
              <a:t> </a:t>
            </a:r>
            <a:r>
              <a:rPr sz="3600" dirty="0">
                <a:sym typeface="宋体" panose="02010600030101010101" pitchFamily="2" charset="-122"/>
              </a:rPr>
              <a:t>  </a:t>
            </a:r>
            <a:r>
              <a:rPr lang="en-US" sz="3600" dirty="0">
                <a:sym typeface="宋体" panose="02010600030101010101" pitchFamily="2" charset="-122"/>
              </a:rPr>
              <a:t> 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语</a:t>
            </a:r>
            <a:r>
              <a:rPr sz="3600" dirty="0">
                <a:sym typeface="宋体" panose="02010600030101010101" pitchFamily="2" charset="-122"/>
              </a:rPr>
              <a:t>     </a:t>
            </a:r>
            <a:r>
              <a:rPr lang="en-US" sz="3600" dirty="0">
                <a:sym typeface="宋体" panose="02010600030101010101" pitchFamily="2" charset="-122"/>
              </a:rPr>
              <a:t>  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默</a:t>
            </a: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qì</a:t>
            </a:r>
            <a:r>
              <a:rPr lang="en-US" sz="3600" dirty="0">
                <a:sym typeface="宋体" panose="02010600030101010101" pitchFamily="2" charset="-122"/>
              </a:rPr>
              <a:t> </a:t>
            </a:r>
            <a:r>
              <a:rPr sz="3600" dirty="0">
                <a:sym typeface="宋体" panose="02010600030101010101" pitchFamily="2" charset="-122"/>
              </a:rPr>
              <a:t>    </a:t>
            </a:r>
            <a:r>
              <a:rPr lang="en-US" sz="3600" dirty="0">
                <a:sym typeface="宋体" panose="02010600030101010101" pitchFamily="2" charset="-122"/>
              </a:rPr>
              <a:t>            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怪</a:t>
            </a:r>
            <a:r>
              <a:rPr sz="3600" dirty="0">
                <a:sym typeface="+mn-ea"/>
              </a:rPr>
              <a:t>d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à</a:t>
            </a:r>
            <a:r>
              <a:rPr sz="3600" dirty="0">
                <a:sym typeface="+mn-ea"/>
              </a:rPr>
              <a:t>n</a:t>
            </a:r>
            <a:r>
              <a:rPr lang="en-US" sz="3600" dirty="0">
                <a:sym typeface="+mn-ea"/>
              </a:rPr>
              <a:t>           </a:t>
            </a:r>
            <a:r>
              <a:rPr sz="3600" dirty="0">
                <a:sym typeface="宋体" panose="02010600030101010101" pitchFamily="2" charset="-122"/>
              </a:rPr>
              <a:t>gèn  </a:t>
            </a:r>
            <a:r>
              <a:rPr lang="en-US" sz="3600" dirty="0">
                <a:sym typeface="宋体" panose="02010600030101010101" pitchFamily="2" charset="-122"/>
              </a:rPr>
              <a:t>   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古</a:t>
            </a:r>
            <a:r>
              <a:rPr sz="3600" dirty="0">
                <a:sym typeface="宋体" panose="02010600030101010101" pitchFamily="2" charset="-122"/>
              </a:rPr>
              <a:t>   </a:t>
            </a:r>
            <a:r>
              <a:rPr lang="en-US" sz="3600" dirty="0">
                <a:sym typeface="宋体" panose="02010600030101010101" pitchFamily="2" charset="-122"/>
              </a:rPr>
              <a:t>   </a:t>
            </a:r>
            <a:endParaRPr lang="en-US" sz="3600" dirty="0"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斑</a:t>
            </a:r>
            <a:r>
              <a:rPr sz="3600" dirty="0">
                <a:sym typeface="宋体" panose="02010600030101010101" pitchFamily="2" charset="-122"/>
              </a:rPr>
              <a:t>l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á</a:t>
            </a:r>
            <a:r>
              <a:rPr sz="3600" dirty="0">
                <a:sym typeface="宋体" panose="02010600030101010101" pitchFamily="2" charset="-122"/>
              </a:rPr>
              <a:t>n</a:t>
            </a: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          </a:t>
            </a:r>
            <a:r>
              <a:rPr sz="3600" dirty="0"/>
              <a:t> </a:t>
            </a:r>
            <a:r>
              <a:rPr lang="en-US" sz="3600" dirty="0"/>
              <a:t> </a:t>
            </a:r>
            <a:r>
              <a:rPr lang="en-US" sz="3600" dirty="0">
                <a:sym typeface="宋体" panose="02010600030101010101" pitchFamily="2" charset="-122"/>
              </a:rPr>
              <a:t>h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á</a:t>
            </a:r>
            <a:r>
              <a:rPr lang="en-US" sz="3600" dirty="0">
                <a:sym typeface="宋体" panose="02010600030101010101" pitchFamily="2" charset="-122"/>
              </a:rPr>
              <a:t>o     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鸣</a:t>
            </a:r>
            <a:r>
              <a:rPr lang="en-US" sz="3600" dirty="0">
                <a:sym typeface="宋体" panose="02010600030101010101" pitchFamily="2" charset="-122"/>
              </a:rPr>
              <a:t>        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丰</a:t>
            </a:r>
            <a:r>
              <a:rPr lang="en-US" sz="3600" dirty="0">
                <a:sym typeface="宋体" panose="02010600030101010101" pitchFamily="2" charset="-122"/>
              </a:rPr>
              <a:t>r</a:t>
            </a:r>
            <a:r>
              <a:rPr lang="en-US" altLang="zh-CN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á</a:t>
            </a:r>
            <a:r>
              <a:rPr lang="en-US" sz="3600" dirty="0">
                <a:sym typeface="宋体" panose="02010600030101010101" pitchFamily="2" charset="-122"/>
              </a:rPr>
              <a:t>o            </a:t>
            </a:r>
            <a:r>
              <a:rPr sz="3600" dirty="0">
                <a:sym typeface="宋体" panose="02010600030101010101" pitchFamily="2" charset="-122"/>
              </a:rPr>
              <a:t>zhì  </a:t>
            </a:r>
            <a:r>
              <a:rPr lang="en-US" sz="3600" dirty="0">
                <a:sym typeface="宋体" panose="02010600030101010101" pitchFamily="2" charset="-122"/>
              </a:rPr>
              <a:t>   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痛</a:t>
            </a:r>
            <a:r>
              <a:rPr lang="en-US" sz="3600" dirty="0">
                <a:sym typeface="宋体" panose="02010600030101010101" pitchFamily="2" charset="-122"/>
              </a:rPr>
              <a:t>     </a:t>
            </a:r>
            <a:endParaRPr lang="en-US" sz="3600" dirty="0"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sz="3600" dirty="0">
                <a:sym typeface="宋体" panose="02010600030101010101" pitchFamily="2" charset="-122"/>
              </a:rPr>
              <a:t>                                                  </a:t>
            </a:r>
            <a:r>
              <a:rPr lang="zh-CN" altLang="en-US" sz="3600" b="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en-US" altLang="zh-CN" sz="3600" b="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 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3600" b="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</a:t>
            </a:r>
            <a:endParaRPr lang="zh-CN" altLang="en-US" sz="36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4594" name="文本框 8"/>
          <p:cNvSpPr txBox="1"/>
          <p:nvPr/>
        </p:nvSpPr>
        <p:spPr>
          <a:xfrm>
            <a:off x="932180" y="1530350"/>
            <a:ext cx="103276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给蓝色字注音或根据拼音写汉字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 b="1" dirty="0">
                <a:latin typeface="新宋体" panose="02010609030101010101" charset="-122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学习任务一</a:t>
            </a:r>
            <a:r>
              <a:rPr lang="en-US" altLang="zh-CN" sz="3600" b="1" dirty="0">
                <a:latin typeface="新宋体" panose="02010609030101010101" charset="-122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zh-CN" sz="36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文本框 3"/>
          <p:cNvSpPr txBox="1"/>
          <p:nvPr/>
        </p:nvSpPr>
        <p:spPr>
          <a:xfrm>
            <a:off x="932180" y="3513455"/>
            <a:ext cx="1015047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00000"/>
              </a:lnSpc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谰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契 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诞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      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亘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        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ct val="50000"/>
              </a:spcBef>
            </a:pPr>
            <a:r>
              <a:rPr 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斓</a:t>
            </a:r>
            <a:r>
              <a:rPr 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嗥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</a:t>
            </a:r>
            <a:r>
              <a:rPr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饶</a:t>
            </a:r>
            <a:r>
              <a:rPr 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</a:t>
            </a:r>
            <a:r>
              <a:rPr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挚</a:t>
            </a:r>
            <a:r>
              <a:rPr 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</a:t>
            </a:r>
            <a:endParaRPr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64135" y="404884"/>
            <a:ext cx="2164257" cy="713740"/>
            <a:chOff x="2371" y="690"/>
            <a:chExt cx="2690" cy="1124"/>
          </a:xfrm>
        </p:grpSpPr>
        <p:sp>
          <p:nvSpPr>
            <p:cNvPr id="4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2690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5" name="TextBox 18"/>
            <p:cNvSpPr txBox="1"/>
            <p:nvPr/>
          </p:nvSpPr>
          <p:spPr>
            <a:xfrm>
              <a:off x="2371" y="740"/>
              <a:ext cx="2479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预习检测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文本框 3"/>
          <p:cNvSpPr txBox="1"/>
          <p:nvPr>
            <p:custDataLst>
              <p:tags r:id="rId1"/>
            </p:custDataLst>
          </p:nvPr>
        </p:nvSpPr>
        <p:spPr>
          <a:xfrm>
            <a:off x="802640" y="2117725"/>
            <a:ext cx="109588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00000"/>
              </a:lnSpc>
              <a:spcBef>
                <a:spcPct val="50000"/>
              </a:spcBef>
            </a:pP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h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á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o            ji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à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n       g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ǎ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o            huì      ni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ǎ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n       lǒng </a:t>
            </a:r>
            <a:endParaRPr lang="en-US" altLang="zh-CN" sz="3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7" name="矩形 29"/>
          <p:cNvSpPr/>
          <p:nvPr>
            <p:custDataLst>
              <p:tags r:id="rId2"/>
            </p:custDataLst>
          </p:nvPr>
        </p:nvSpPr>
        <p:spPr>
          <a:xfrm>
            <a:off x="492760" y="5179060"/>
            <a:ext cx="7099935" cy="11988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t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因义辨字法</a:t>
            </a:r>
            <a:r>
              <a:rPr lang="zh-CN" altLang="en-US" sz="36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与话语有关为</a:t>
            </a:r>
            <a:r>
              <a:rPr lang="zh-CN" altLang="en-US" sz="3600" b="1" dirty="0">
                <a:latin typeface="Arial" panose="020B0604020202020204" pitchFamily="34" charset="0"/>
                <a:ea typeface="SimSun-ExtB" panose="02010609060101010101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</a:rPr>
              <a:t>谰</a:t>
            </a:r>
            <a:r>
              <a:rPr lang="zh-CN" altLang="en-US" sz="3600" b="1" dirty="0">
                <a:latin typeface="Arial" panose="020B0604020202020204" pitchFamily="34" charset="0"/>
                <a:ea typeface="SimSun-ExtB" panose="02010609060101010101" charset="-122"/>
              </a:rPr>
              <a:t>”</a:t>
            </a:r>
            <a:r>
              <a:rPr lang="en-US" altLang="zh-CN" sz="36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与纹有关为</a:t>
            </a:r>
            <a:r>
              <a:rPr lang="zh-CN" altLang="en-US" sz="3600" b="1" dirty="0"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斓</a:t>
            </a:r>
            <a:r>
              <a:rPr lang="zh-CN" altLang="en-US" sz="3600" b="1" dirty="0"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”</a:t>
            </a:r>
            <a:r>
              <a:rPr lang="en-US" altLang="zh-CN" sz="36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与波浪有关为</a:t>
            </a:r>
            <a:r>
              <a:rPr lang="zh-CN" altLang="en-US" sz="3600" b="1" dirty="0">
                <a:latin typeface="Arial" panose="020B0604020202020204" pitchFamily="34" charset="0"/>
                <a:ea typeface="SimSun-ExtB" panose="02010609060101010101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</a:rPr>
              <a:t>澜</a:t>
            </a:r>
            <a:r>
              <a:rPr lang="zh-CN" altLang="en-US" sz="3600" b="1" dirty="0">
                <a:latin typeface="Arial" panose="020B0604020202020204" pitchFamily="34" charset="0"/>
                <a:ea typeface="SimSun-ExtB" panose="02010609060101010101" charset="-122"/>
              </a:rPr>
              <a:t>”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>
            <a:off x="2133600" y="4881880"/>
            <a:ext cx="20320" cy="3251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>
            <a:off x="1635760" y="3997960"/>
            <a:ext cx="20320" cy="1168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AutoShape 10"/>
          <p:cNvSpPr/>
          <p:nvPr/>
        </p:nvSpPr>
        <p:spPr>
          <a:xfrm>
            <a:off x="8593455" y="5207000"/>
            <a:ext cx="76200" cy="1175385"/>
          </a:xfrm>
          <a:prstGeom prst="leftBrace">
            <a:avLst>
              <a:gd name="adj1" fmla="val 175519"/>
              <a:gd name="adj2" fmla="val 50000"/>
            </a:avLst>
          </a:prstGeom>
          <a:noFill/>
          <a:ln w="19050" cap="flat" cmpd="sng">
            <a:solidFill>
              <a:srgbClr val="3333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8669655" y="5166360"/>
            <a:ext cx="203898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默</a:t>
            </a:r>
            <a:r>
              <a:rPr lang="zh-CN" altLang="en-US" sz="36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契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锲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而不舍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834880" y="5166360"/>
            <a:ext cx="77152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qì</a:t>
            </a:r>
            <a:endParaRPr lang="en-US" altLang="zh-CN" sz="3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3"/>
            </p:custDataLst>
          </p:nvPr>
        </p:nvSpPr>
        <p:spPr>
          <a:xfrm>
            <a:off x="10734040" y="5689600"/>
            <a:ext cx="88773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qiè</a:t>
            </a:r>
            <a:endParaRPr lang="en-US" altLang="zh-CN" sz="3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 bldLvl="0" animBg="1"/>
      <p:bldP spid="27" grpId="0" animBg="1"/>
      <p:bldP spid="6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129030" y="1371600"/>
            <a:ext cx="885317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课文为什么不厌其烦反复写</a:t>
            </a:r>
            <a:r>
              <a:rPr lang="en-US" altLang="zh-CN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我的家乡</a:t>
            </a:r>
            <a:r>
              <a:rPr lang="en-US" altLang="zh-CN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的事物？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82878" y="1955021"/>
            <a:ext cx="10597183" cy="1568450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lnSpc>
                <a:spcPct val="100000"/>
              </a:lnSpc>
            </a:pPr>
            <a:r>
              <a:rPr 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作者选取了</a:t>
            </a:r>
            <a:r>
              <a:rPr 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最具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家乡特色的事物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采用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铺陈、排比的手法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就像电影特写一样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迭现出家乡一幅幅动人的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画面,</a:t>
            </a:r>
            <a:r>
              <a:rPr 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表现了</a:t>
            </a:r>
            <a:r>
              <a:rPr 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东北大地的丰饶美丽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表达了作者对故土深深的热爱和眷恋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83185" y="474099"/>
            <a:ext cx="2032309" cy="713740"/>
            <a:chOff x="2371" y="690"/>
            <a:chExt cx="2526" cy="1124"/>
          </a:xfrm>
        </p:grpSpPr>
        <p:sp>
          <p:nvSpPr>
            <p:cNvPr id="10" name="MH_Entry_1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 flipH="1">
              <a:off x="2371" y="690"/>
              <a:ext cx="2526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2" name="TextBox 18"/>
            <p:cNvSpPr txBox="1"/>
            <p:nvPr>
              <p:custDataLst>
                <p:tags r:id="rId3"/>
              </p:custDataLst>
            </p:nvPr>
          </p:nvSpPr>
          <p:spPr>
            <a:xfrm>
              <a:off x="2371" y="741"/>
              <a:ext cx="2391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抒情特点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797508" y="3523471"/>
            <a:ext cx="10597183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lnSpc>
                <a:spcPct val="100000"/>
              </a:lnSpc>
            </a:pP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通过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有特色、有意味的景物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表达情感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学习任务二⑵</a:t>
            </a:r>
            <a:r>
              <a:rPr lang="zh-CN" altLang="zh-CN" sz="32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0177" name="TextBox 1"/>
          <p:cNvSpPr txBox="1"/>
          <p:nvPr/>
        </p:nvSpPr>
        <p:spPr>
          <a:xfrm>
            <a:off x="582930" y="4107180"/>
            <a:ext cx="1055116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句子</a:t>
            </a:r>
            <a:r>
              <a:rPr lang="zh-CN" altLang="en-US" sz="32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秋天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银线似的蛛丝在牛角上挂着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粮车拉粮回来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麻雀吃厌了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这里那里到处飞。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 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批注</a:t>
            </a:r>
            <a:r>
              <a:rPr lang="zh-CN" altLang="en-US" sz="32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54" name="文本框 1"/>
          <p:cNvSpPr txBox="1"/>
          <p:nvPr>
            <p:custDataLst>
              <p:tags r:id="rId4"/>
            </p:custDataLst>
          </p:nvPr>
        </p:nvSpPr>
        <p:spPr>
          <a:xfrm>
            <a:off x="701040" y="5055870"/>
            <a:ext cx="1069340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牛角上挂着蛛丝、吃饱了粮食到处纷飞的麻雀都是生活中的事物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将这些故乡特有的景物密集地排列在一起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展现东北大地的丰饶美丽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表达作者对故土的真挚思念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50177" grpId="0"/>
      <p:bldP spid="4915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9155"/>
          <p:cNvSpPr txBox="1">
            <a:spLocks noChangeArrowheads="1"/>
          </p:cNvSpPr>
          <p:nvPr/>
        </p:nvSpPr>
        <p:spPr bwMode="auto">
          <a:xfrm>
            <a:off x="441325" y="146050"/>
            <a:ext cx="11412855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请在课文中找出作者运用铺陈手法的语句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仿照《大堰河</a:t>
            </a:r>
            <a:r>
              <a:rPr lang="en-US" altLang="zh-CN" sz="2800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——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我的保姆》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的形式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将它们适当分行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稍做修改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并拟诗题</a:t>
            </a:r>
            <a:r>
              <a:rPr lang="en-US" altLang="zh-CN" sz="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学习任务三⑴</a:t>
            </a:r>
            <a:r>
              <a:rPr lang="zh-CN" altLang="zh-CN" sz="28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49160"/>
          <p:cNvSpPr txBox="1">
            <a:spLocks noChangeArrowheads="1"/>
          </p:cNvSpPr>
          <p:nvPr/>
        </p:nvSpPr>
        <p:spPr bwMode="auto">
          <a:xfrm>
            <a:off x="765175" y="1160780"/>
            <a:ext cx="10661015" cy="569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 algn="just" eaLnBrk="1" hangingPunct="1"/>
            <a:r>
              <a:rPr lang="zh-CN" altLang="en-US" sz="2800" b="1" dirty="0" smtClean="0">
                <a:solidFill>
                  <a:srgbClr val="2106EA"/>
                </a:solidFill>
                <a:ea typeface="宋体" panose="02010600030101010101" pitchFamily="2" charset="-122"/>
              </a:rPr>
              <a:t>        </a:t>
            </a:r>
            <a:r>
              <a:rPr lang="en-US" altLang="zh-CN" sz="2800" b="1" dirty="0" smtClean="0">
                <a:solidFill>
                  <a:srgbClr val="2106EA"/>
                </a:solidFill>
                <a:ea typeface="宋体" panose="02010600030101010101" pitchFamily="2" charset="-122"/>
              </a:rPr>
              <a:t> 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故 乡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 eaLnBrk="1" hangingPunct="1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当我躺在土地上，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 eaLnBrk="1" hangingPunct="1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当我仰望天上的星星，手里握着一把泥土，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 eaLnBrk="1" hangingPunct="1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当我回想起儿时的往事，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 eaLnBrk="1" hangingPunct="1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我想起参天碧绿的白桦林，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 eaLnBrk="1" hangingPunct="1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标直漂亮的白桦树在原野上呻吟。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 eaLnBrk="1" hangingPunct="1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当我看见奔流似的马群，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 eaLnBrk="1" hangingPunct="1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当我听见蒙古狗深夜的嗥鸣，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 eaLnBrk="1" hangingPunct="1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我想起红布似的高粱、金黄的豆粒、黑色的土地；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 eaLnBrk="1" hangingPunct="1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红玉的脸庞、黑玉的眼睛，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 eaLnBrk="1" hangingPunct="1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斑斓的山雕、奔驰的鹿群，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 eaLnBrk="1" hangingPunct="1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带着松香气味的煤块、带着赤色的足金。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 eaLnBrk="1" hangingPunct="1"/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这时，我听到故乡在召唤我，她低低地呼唤着我的名字，唤我回去。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9155"/>
          <p:cNvSpPr txBox="1">
            <a:spLocks noChangeArrowheads="1"/>
          </p:cNvSpPr>
          <p:nvPr/>
        </p:nvSpPr>
        <p:spPr bwMode="auto">
          <a:xfrm>
            <a:off x="1031188" y="1155487"/>
            <a:ext cx="10793148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课文运用铺陈手法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具</a:t>
            </a:r>
            <a:r>
              <a:rPr lang="zh-CN" altLang="en-US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有怎样的效果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学习任务三⑵</a:t>
            </a:r>
            <a:r>
              <a:rPr lang="zh-CN" altLang="zh-CN" sz="32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3200" b="1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49160"/>
          <p:cNvSpPr txBox="1">
            <a:spLocks noChangeArrowheads="1"/>
          </p:cNvSpPr>
          <p:nvPr/>
        </p:nvSpPr>
        <p:spPr bwMode="auto">
          <a:xfrm>
            <a:off x="472440" y="3891280"/>
            <a:ext cx="1066101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 algn="just" eaLnBrk="1" hangingPunct="1"/>
            <a:r>
              <a:rPr lang="zh-CN" altLang="en-US" sz="2800" b="1" dirty="0" smtClean="0">
                <a:solidFill>
                  <a:srgbClr val="2106EA"/>
                </a:solidFill>
                <a:ea typeface="宋体" panose="02010600030101010101" pitchFamily="2" charset="-122"/>
              </a:rPr>
              <a:t>        </a:t>
            </a:r>
            <a:r>
              <a:rPr lang="en-US" altLang="zh-CN" sz="2800" b="1" dirty="0" smtClean="0">
                <a:solidFill>
                  <a:srgbClr val="2106EA"/>
                </a:solidFill>
                <a:ea typeface="宋体" panose="02010600030101010101" pitchFamily="2" charset="-122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ea typeface="宋体" panose="02010600030101010101" pitchFamily="2" charset="-122"/>
              </a:rPr>
              <a:t>表达效果</a:t>
            </a:r>
            <a:r>
              <a:rPr lang="zh-CN" altLang="en-US" sz="3200" b="1">
                <a:solidFill>
                  <a:srgbClr val="FF0000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3200" b="1" dirty="0">
                <a:solidFill>
                  <a:srgbClr val="0000FF"/>
                </a:solidFill>
                <a:ea typeface="宋体" panose="02010600030101010101" pitchFamily="2" charset="-122"/>
              </a:rPr>
              <a:t>作者铺陈了故乡的景物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3300"/>
                </a:solidFill>
                <a:ea typeface="宋体" panose="02010600030101010101" pitchFamily="2" charset="-122"/>
              </a:rPr>
              <a:t>竭力赞美故乡的丰饶殷实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3300"/>
                </a:solidFill>
                <a:ea typeface="宋体" panose="02010600030101010101" pitchFamily="2" charset="-122"/>
              </a:rPr>
              <a:t>富有生机并充满力量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ea typeface="宋体" panose="02010600030101010101" pitchFamily="2" charset="-122"/>
              </a:rPr>
              <a:t>体现了作者与故乡之间的紧密联系</a:t>
            </a:r>
            <a:r>
              <a:rPr lang="zh-CN" altLang="en-US" sz="3200" b="1" dirty="0">
                <a:solidFill>
                  <a:srgbClr val="0000FF"/>
                </a:solidFill>
                <a:ea typeface="宋体" panose="02010600030101010101" pitchFamily="2" charset="-122"/>
              </a:rPr>
              <a:t>；</a:t>
            </a:r>
            <a:r>
              <a:rPr lang="zh-CN" altLang="en-US" sz="3200" b="1" dirty="0">
                <a:solidFill>
                  <a:srgbClr val="FF0000"/>
                </a:solidFill>
                <a:ea typeface="宋体" panose="02010600030101010101" pitchFamily="2" charset="-122"/>
              </a:rPr>
              <a:t>对故乡的呼唤反复出现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ea typeface="宋体" panose="02010600030101010101" pitchFamily="2" charset="-122"/>
              </a:rPr>
              <a:t>体现了作者对故乡深深的眷恋</a:t>
            </a:r>
            <a:r>
              <a:rPr lang="zh-CN" altLang="en-US" sz="3200" b="1" dirty="0">
                <a:solidFill>
                  <a:srgbClr val="0000FF"/>
                </a:solidFill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0000FF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831215" y="2021840"/>
            <a:ext cx="10530205" cy="1420495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p>
            <a:pPr>
              <a:lnSpc>
                <a:spcPct val="90000"/>
              </a:lnSpc>
            </a:pPr>
            <a:r>
              <a:rPr lang="zh-CN" altLang="en-US" sz="3200" b="1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知识卡片</a:t>
            </a:r>
            <a:endParaRPr lang="zh-CN" altLang="en-US" sz="3200" b="1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200" b="1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铺陈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是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一种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浓墨重彩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地对描写对象进行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渲染、呈现、讴歌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的手法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能产生文句上的形式美和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表达上的激情美</a:t>
            </a:r>
            <a:r>
              <a:rPr lang="zh-CN" altLang="en-US" sz="3200" b="1">
                <a:solidFill>
                  <a:srgbClr val="00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00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763905" y="1302385"/>
            <a:ext cx="1099312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大量运用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排比造成连贯的、逐渐增强的气势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学习任务二⑶</a:t>
            </a:r>
            <a:r>
              <a:rPr lang="zh-CN" altLang="zh-CN" sz="32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0177" name="TextBox 1"/>
          <p:cNvSpPr txBox="1"/>
          <p:nvPr/>
        </p:nvSpPr>
        <p:spPr>
          <a:xfrm>
            <a:off x="763905" y="1946910"/>
            <a:ext cx="1066482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句子</a:t>
            </a:r>
            <a:r>
              <a:rPr lang="zh-CN" altLang="en-US" sz="32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在那田垄里埋葬过我的欢笑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在那稻棵上我捉过蚱蜢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在那沉重的镐头上有我的手印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54" name="文本框 1"/>
          <p:cNvSpPr txBox="1"/>
          <p:nvPr/>
        </p:nvSpPr>
        <p:spPr>
          <a:xfrm>
            <a:off x="763905" y="3827145"/>
            <a:ext cx="1066546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批注</a:t>
            </a:r>
            <a:r>
              <a:rPr lang="zh-CN" altLang="en-US" sz="32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昔日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在田垄间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的欢笑早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已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不复存在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捉过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蚱蜢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使用过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的镐头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只留在回忆中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作者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运用排比的手法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将回忆的片段连在一起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情感逐渐增强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表现了</a:t>
            </a:r>
            <a:r>
              <a:rPr 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作者对故土的思念之情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63905" y="3084195"/>
            <a:ext cx="106648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摘录</a:t>
            </a:r>
            <a:r>
              <a:rPr lang="zh-CN" altLang="en-US" sz="32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当我躺在土地上的时候,当我仰望天上的星星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……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  <p:bldP spid="50177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53720" y="782320"/>
            <a:ext cx="11083925" cy="23558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ctr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我的誓言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学习任务一</a:t>
            </a:r>
            <a:r>
              <a:rPr lang="en-US" altLang="zh-CN" sz="3200" b="1" dirty="0">
                <a:latin typeface="新宋体" panose="02010609030101010101" charset="-122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zh-CN" sz="32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土地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原野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我的家乡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你必须被解放！你必须站立！夜夜我听见马蹄奔驰的声音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草原的儿子在黎明的天边呼唤。这时我起来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找寻天空中北方的大熊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在它金色的光芒之下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乃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是我的家乡。我向那边注视着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注视着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直到天边破晓。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553668" y="3310746"/>
            <a:ext cx="10597183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lnSpc>
                <a:spcPct val="100000"/>
              </a:lnSpc>
            </a:pP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2.</a:t>
            </a:r>
            <a:r>
              <a:rPr 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你会用什么样的情感朗读</a:t>
            </a:r>
            <a:r>
              <a:rPr lang="en-US" altLang="zh-CN" sz="3200" b="1" dirty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我的誓言</a:t>
            </a:r>
            <a:r>
              <a:rPr lang="en-US" altLang="zh-CN" sz="3200" b="1" dirty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？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24560" y="3966210"/>
            <a:ext cx="1087120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朗读的情感是浓烈的、激昂的、不可遏制的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直接倾诉对土地的热爱、怀念、眷恋。家乡被侵占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土地被蹂躏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他的情感十分强烈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不可抑制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作者运用呼告的方式来直抒胸臆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增强感染力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激起读者心中共同的爱国情感。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SPECIAL_SOURCE" val="bdnull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SPECIAL_SOURCE" val="bdnull"/>
</p:tagLst>
</file>

<file path=ppt/tags/tag16.xml><?xml version="1.0" encoding="utf-8"?>
<p:tagLst xmlns:p="http://schemas.openxmlformats.org/presentationml/2006/main">
  <p:tag name="KSO_WM_SPECIAL_SOURCE" val="bdnull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SPECIAL_SOURCE" val="bdnull"/>
</p:tagLst>
</file>

<file path=ppt/tags/tag19.xml><?xml version="1.0" encoding="utf-8"?>
<p:tagLst xmlns:p="http://schemas.openxmlformats.org/presentationml/2006/main">
  <p:tag name="KSO_WM_SPECIAL_SOURCE" val="bdnull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SPECIAL_SOURCE" val="bdnull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SPECIAL_SOURCE" val="bdnull"/>
</p:tagLst>
</file>

<file path=ppt/tags/tag24.xml><?xml version="1.0" encoding="utf-8"?>
<p:tagLst xmlns:p="http://schemas.openxmlformats.org/presentationml/2006/main">
  <p:tag name="KSO_WM_SPECIAL_SOURCE" val="bdnull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SPECIAL_SOURCE" val="bdnull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SPECIAL_SOURCE" val="bdnull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SPECIAL_SOURCE" val="bdnull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  <p:tag name="KSO_WM_SPECIAL_SOURCE" val="bdnull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SPECIAL_SOURCE" val="bdnull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SPECIAL_SOURCE" val="bdnull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SPECIAL_SOURCE" val="bdnull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SPECIAL_SOURCE" val="bdnull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SPECIAL_SOURCE" val="bdnull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SPECIAL_SOURCE" val="bdnull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SPECIAL_SOURCE" val="bdnull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SPECIAL_SOURCE" val="bdnull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SPECIAL_SOURCE" val="bdnull"/>
</p:tagLst>
</file>

<file path=ppt/tags/tag83.xml><?xml version="1.0" encoding="utf-8"?>
<p:tagLst xmlns:p="http://schemas.openxmlformats.org/presentationml/2006/main">
  <p:tag name="KSO_WM_SPECIAL_SOURCE" val="bdnull"/>
</p:tagLst>
</file>

<file path=ppt/tags/tag84.xml><?xml version="1.0" encoding="utf-8"?>
<p:tagLst xmlns:p="http://schemas.openxmlformats.org/presentationml/2006/main">
  <p:tag name="KSO_WM_SPECIAL_SOURCE" val="bdnull"/>
</p:tagLst>
</file>

<file path=ppt/tags/tag85.xml><?xml version="1.0" encoding="utf-8"?>
<p:tagLst xmlns:p="http://schemas.openxmlformats.org/presentationml/2006/main">
  <p:tag name="KSO_DOCER_TEMPLATE_OPEN_ONCE_MARK" val="1"/>
  <p:tag name="KSO_WPP_MARK_KEY" val="9b95b082-e1f4-446c-9ae3-962075211cb7"/>
  <p:tag name="COMMONDATA" val="eyJoZGlkIjoiZjVlYWFjNTU0ODE1MjZjNjNjMWM1YWI3MmQzYWVlNTgifQ==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>
        <a:spAutoFit/>
      </a:bodyPr>
      <a:lstStyle>
        <a:defPPr marL="0" marR="0" lvl="0" indent="0" algn="l" defTabSz="914400" rtl="0" eaLnBrk="1" fontAlgn="base" latinLnBrk="0" hangingPunct="1">
          <a:lnSpc>
            <a:spcPct val="12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lang="zh-CN" altLang="en-US"/>
        </a:defPPr>
      </a:lstStyle>
    </a:sp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4678</Words>
  <Application>WPS 演示</Application>
  <PresentationFormat>自定义</PresentationFormat>
  <Paragraphs>277</Paragraphs>
  <Slides>23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41" baseType="lpstr">
      <vt:lpstr>Arial</vt:lpstr>
      <vt:lpstr>宋体</vt:lpstr>
      <vt:lpstr>Wingdings</vt:lpstr>
      <vt:lpstr>思源黑体 CN Bold</vt:lpstr>
      <vt:lpstr>黑体</vt:lpstr>
      <vt:lpstr>楷体</vt:lpstr>
      <vt:lpstr>SimSun-ExtB</vt:lpstr>
      <vt:lpstr>方正楷体_GBK</vt:lpstr>
      <vt:lpstr>微软雅黑</vt:lpstr>
      <vt:lpstr>新宋体</vt:lpstr>
      <vt:lpstr>Calibri</vt:lpstr>
      <vt:lpstr>思源宋体 CN SemiBold</vt:lpstr>
      <vt:lpstr>Times New Roman</vt:lpstr>
      <vt:lpstr>幼圆</vt:lpstr>
      <vt:lpstr>Arial Unicode MS</vt:lpstr>
      <vt:lpstr>等线</vt:lpstr>
      <vt:lpstr>Office 主题​​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《土地的誓言》</dc:title>
  <dc:creator>黄红政</dc:creator>
  <dc:subject>爱国情怀</dc:subject>
  <cp:lastModifiedBy>黄红政</cp:lastModifiedBy>
  <cp:revision>28</cp:revision>
  <dcterms:created xsi:type="dcterms:W3CDTF">2021-03-23T12:30:00Z</dcterms:created>
  <dcterms:modified xsi:type="dcterms:W3CDTF">2023-03-03T03:54:13Z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5F0680154E2844A9BE45DA6520BC4730</vt:lpwstr>
  </property>
</Properties>
</file>