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8"/>
  </p:handoutMasterIdLst>
  <p:sldIdLst>
    <p:sldId id="256" r:id="rId3"/>
    <p:sldId id="331" r:id="rId5"/>
    <p:sldId id="336" r:id="rId6"/>
    <p:sldId id="337" r:id="rId7"/>
    <p:sldId id="335" r:id="rId8"/>
    <p:sldId id="338" r:id="rId9"/>
    <p:sldId id="339" r:id="rId10"/>
    <p:sldId id="334" r:id="rId11"/>
    <p:sldId id="340" r:id="rId12"/>
    <p:sldId id="341" r:id="rId13"/>
    <p:sldId id="392" r:id="rId14"/>
    <p:sldId id="393" r:id="rId15"/>
    <p:sldId id="397" r:id="rId16"/>
    <p:sldId id="403" r:id="rId17"/>
    <p:sldId id="402" r:id="rId18"/>
    <p:sldId id="391" r:id="rId19"/>
    <p:sldId id="360" r:id="rId20"/>
    <p:sldId id="332" r:id="rId21"/>
    <p:sldId id="357" r:id="rId22"/>
    <p:sldId id="405" r:id="rId23"/>
    <p:sldId id="354" r:id="rId24"/>
    <p:sldId id="356" r:id="rId25"/>
    <p:sldId id="362" r:id="rId26"/>
    <p:sldId id="359" r:id="rId27"/>
  </p:sldIdLst>
  <p:sldSz cx="12192000" cy="6858000"/>
  <p:notesSz cx="7103745" cy="10234295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o" initials="x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00FF"/>
    <a:srgbClr val="FF3300"/>
    <a:srgbClr val="202020"/>
    <a:srgbClr val="007370"/>
    <a:srgbClr val="FBE5D6"/>
    <a:srgbClr val="009999"/>
    <a:srgbClr val="4F855D"/>
    <a:srgbClr val="B2B2B2"/>
    <a:srgbClr val="3232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-288" y="-108"/>
      </p:cViewPr>
      <p:guideLst>
        <p:guide orient="horz" pos="2160"/>
        <p:guide pos="3782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gs" Target="tags/tag29.xml"/><Relationship Id="rId32" Type="http://schemas.openxmlformats.org/officeDocument/2006/relationships/commentAuthors" Target="commentAuthors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80975" y="844550"/>
            <a:ext cx="6551613" cy="3686175"/>
          </a:xfrm>
        </p:spPr>
      </p:sp>
      <p:sp>
        <p:nvSpPr>
          <p:cNvPr id="38915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80975" y="844550"/>
            <a:ext cx="6551613" cy="3686175"/>
          </a:xfrm>
        </p:spPr>
      </p:sp>
      <p:sp>
        <p:nvSpPr>
          <p:cNvPr id="39939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14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9.xml"/><Relationship Id="rId2" Type="http://schemas.openxmlformats.org/officeDocument/2006/relationships/image" Target="../media/image5.jpeg"/><Relationship Id="rId1" Type="http://schemas.openxmlformats.org/officeDocument/2006/relationships/tags" Target="../tags/tag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8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9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.xml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497051" y="2149076"/>
            <a:ext cx="8899451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3 </a:t>
            </a:r>
            <a:r>
              <a:rPr lang="zh-CN" alt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回忆鲁迅先生（节选）</a:t>
            </a:r>
            <a:endParaRPr sz="60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38739" y="3361690"/>
            <a:ext cx="1616075" cy="5835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萧红</a:t>
            </a:r>
            <a:endParaRPr sz="32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 descr="中国教育出版网"/>
          <p:cNvSpPr txBox="1">
            <a:spLocks noChangeArrowheads="1"/>
          </p:cNvSpPr>
          <p:nvPr/>
        </p:nvSpPr>
        <p:spPr bwMode="auto">
          <a:xfrm>
            <a:off x="2596515" y="1882140"/>
            <a:ext cx="164084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擦</a:t>
            </a:r>
            <a:r>
              <a:rPr lang="en-US" altLang="zh-CN" sz="28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抹。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  <a:sym typeface="宋体" panose="02010600030101010101" pitchFamily="2" charset="-122"/>
            </a:endParaRPr>
          </a:p>
        </p:txBody>
      </p:sp>
      <p:sp>
        <p:nvSpPr>
          <p:cNvPr id="7" name="文本框 6" descr="中国教育出版网"/>
          <p:cNvSpPr txBox="1">
            <a:spLocks noChangeArrowheads="1"/>
          </p:cNvSpPr>
          <p:nvPr/>
        </p:nvSpPr>
        <p:spPr bwMode="auto">
          <a:xfrm>
            <a:off x="2596515" y="2402205"/>
            <a:ext cx="147574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闭合。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  <a:sym typeface="宋体" panose="02010600030101010101" pitchFamily="2" charset="-122"/>
            </a:endParaRPr>
          </a:p>
        </p:txBody>
      </p:sp>
      <p:sp>
        <p:nvSpPr>
          <p:cNvPr id="15" name="文本框 14" descr="中国教育出版网"/>
          <p:cNvSpPr txBox="1">
            <a:spLocks noChangeArrowheads="1"/>
          </p:cNvSpPr>
          <p:nvPr/>
        </p:nvSpPr>
        <p:spPr bwMode="auto">
          <a:xfrm>
            <a:off x="2995217" y="3379868"/>
            <a:ext cx="426593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一概不计；完全勾销。</a:t>
            </a:r>
            <a:endParaRPr lang="zh-CN" altLang="en-US" sz="32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3" name="文本框 72" descr="中国教育出版网"/>
          <p:cNvSpPr txBox="1">
            <a:spLocks noChangeArrowheads="1"/>
          </p:cNvSpPr>
          <p:nvPr/>
        </p:nvSpPr>
        <p:spPr bwMode="auto">
          <a:xfrm>
            <a:off x="3743960" y="3897630"/>
            <a:ext cx="561530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恶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厌恶；痛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痛恨；绝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极。指对某人或某事物极端厌恶痛恨。</a:t>
            </a:r>
            <a:endParaRPr lang="zh-CN" altLang="en-US" sz="32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5" name="文本框 74" descr="中国教育出版网"/>
          <p:cNvSpPr txBox="1">
            <a:spLocks noChangeArrowheads="1"/>
          </p:cNvSpPr>
          <p:nvPr/>
        </p:nvSpPr>
        <p:spPr bwMode="auto">
          <a:xfrm>
            <a:off x="3805090" y="4944234"/>
            <a:ext cx="6263869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不认为是对的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表示不同意或否定。</a:t>
            </a:r>
            <a:endParaRPr lang="zh-CN" altLang="en-US" sz="32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95733" y="2889688"/>
            <a:ext cx="426593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（心绪）舒展的样子。</a:t>
            </a:r>
            <a:endParaRPr lang="zh-CN" altLang="zh-CN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581779" y="1298724"/>
            <a:ext cx="30429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解释下列词语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Rectangle 3"/>
          <p:cNvSpPr/>
          <p:nvPr/>
        </p:nvSpPr>
        <p:spPr>
          <a:xfrm>
            <a:off x="1838960" y="1915160"/>
            <a:ext cx="9001125" cy="294894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揩：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阖：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展然：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抹杀：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深恶痛绝：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fontAlgn="auto">
              <a:lnSpc>
                <a:spcPct val="100000"/>
              </a:lnSpc>
              <a:spcBef>
                <a:spcPts val="0"/>
              </a:spcBef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不以为然：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5" grpId="0"/>
      <p:bldP spid="73" grpId="0"/>
      <p:bldP spid="75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矩形 2" descr="中国教育出版网"/>
          <p:cNvSpPr>
            <a:spLocks noChangeArrowheads="1"/>
          </p:cNvSpPr>
          <p:nvPr/>
        </p:nvSpPr>
        <p:spPr bwMode="auto">
          <a:xfrm>
            <a:off x="920750" y="1422400"/>
            <a:ext cx="10991850" cy="10147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0" hangingPunct="0"/>
            <a:r>
              <a:rPr lang="en-US" altLang="zh-CN" sz="3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altLang="zh-CN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本文叙述了鲁迅先生哪些生活琐事？请你简要概括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并说说这些琐事刻画了鲁迅先生什么样的形象特点。</a:t>
            </a:r>
            <a:endParaRPr lang="zh-CN" altLang="en-US" sz="3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0" name="文本框 99" descr="中国教育出版网"/>
          <p:cNvSpPr txBox="1">
            <a:spLocks noChangeArrowheads="1"/>
          </p:cNvSpPr>
          <p:nvPr/>
        </p:nvSpPr>
        <p:spPr bwMode="auto">
          <a:xfrm>
            <a:off x="1030393" y="2498784"/>
            <a:ext cx="10560051" cy="413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鲁迅先生明朗的笑声：</a:t>
            </a:r>
            <a:r>
              <a:rPr lang="zh-CN" altLang="en-US" sz="30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乐观爽朗、平易近人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eaLnBrk="1" fontAlgn="auto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鲁迅先生走路轻捷快速：</a:t>
            </a:r>
            <a:r>
              <a:rPr lang="zh-CN" altLang="en-US" sz="30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一往无前、义无反顾、做事干练果断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eaLnBrk="1" fontAlgn="auto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嘱咐许广平给萧红付车费：</a:t>
            </a:r>
            <a:r>
              <a:rPr lang="zh-CN" altLang="en-US" sz="30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关心友人、真诚随和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eaLnBrk="1" fontAlgn="auto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喜欢吃硬的东西：</a:t>
            </a:r>
            <a:r>
              <a:rPr lang="zh-CN" altLang="en-US" sz="30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坚毅、倔强、刚硬的</a:t>
            </a:r>
            <a:r>
              <a:rPr lang="zh-CN" altLang="en-US" sz="3000" b="1" dirty="0">
                <a:solidFill>
                  <a:srgbClr val="0000FF"/>
                </a:solidFill>
                <a:uFillTx/>
                <a:ea typeface="SimSun-ExtB" panose="02010609060101010101" charset="-122"/>
                <a:cs typeface="Arial" panose="020B0604020202020204" pitchFamily="34" charset="0"/>
              </a:rPr>
              <a:t>“硬骨头”</a:t>
            </a:r>
            <a:endParaRPr lang="zh-CN" altLang="en-US" sz="3000" b="1" dirty="0">
              <a:solidFill>
                <a:srgbClr val="0000FF"/>
              </a:solidFill>
              <a:uFillTx/>
              <a:ea typeface="SimSun-ExtB" panose="02010609060101010101" charset="-122"/>
              <a:cs typeface="Arial" panose="020B0604020202020204" pitchFamily="34" charset="0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在饭桌上：</a:t>
            </a:r>
            <a:r>
              <a:rPr lang="zh-CN" altLang="en-US" sz="30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对妻子的尊重和爱意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对萧红做的韭菜合子还是吃得开心：</a:t>
            </a:r>
            <a:r>
              <a:rPr lang="zh-CN" altLang="en-US" sz="30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对小辈的体恤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开玩笑：</a:t>
            </a:r>
            <a:r>
              <a:rPr lang="zh-CN" altLang="en-US" sz="30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幽默</a:t>
            </a:r>
            <a:endParaRPr lang="zh-CN" altLang="en-US" sz="3000" b="1" dirty="0">
              <a:solidFill>
                <a:srgbClr val="0000FF"/>
              </a:solidFill>
              <a:uFillTx/>
              <a:ea typeface="SimSun-ExtB" panose="02010609060101010101" charset="-122"/>
              <a:cs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20807" y="353163"/>
            <a:ext cx="2849424" cy="787489"/>
            <a:chOff x="2371" y="690"/>
            <a:chExt cx="3471" cy="1124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8" name="TextBox 18"/>
            <p:cNvSpPr txBox="1"/>
            <p:nvPr/>
          </p:nvSpPr>
          <p:spPr>
            <a:xfrm>
              <a:off x="2593" y="790"/>
              <a:ext cx="2895" cy="837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整体感知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矩形 5"/>
          <p:cNvSpPr>
            <a:spLocks noChangeArrowheads="1"/>
          </p:cNvSpPr>
          <p:nvPr/>
        </p:nvSpPr>
        <p:spPr bwMode="auto">
          <a:xfrm>
            <a:off x="509289" y="711979"/>
            <a:ext cx="10752667" cy="5631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读青年来信：</a:t>
            </a:r>
            <a:r>
              <a:rPr lang="zh-CN" altLang="en-US" sz="32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宽容和蔼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对青年人的关心、帮助</a:t>
            </a:r>
            <a:endParaRPr lang="zh-CN" altLang="en-US" sz="32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不在意自己的原稿和校样：</a:t>
            </a:r>
            <a:r>
              <a:rPr lang="zh-CN" altLang="en-US" sz="32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谦逊</a:t>
            </a:r>
            <a:r>
              <a:rPr lang="zh-CN" altLang="en-US" sz="32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宽厚</a:t>
            </a:r>
            <a:r>
              <a:rPr lang="zh-CN" altLang="en-US" sz="32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、淡泊名利</a:t>
            </a:r>
            <a:endParaRPr lang="zh-CN" altLang="en-US" sz="32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看电影：</a:t>
            </a:r>
            <a:r>
              <a:rPr lang="zh-CN" altLang="en-US" sz="32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为他人着想、随和</a:t>
            </a:r>
            <a:endParaRPr lang="zh-CN" altLang="en-US" sz="32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翻书休息：</a:t>
            </a:r>
            <a:r>
              <a:rPr lang="zh-CN" altLang="en-US" sz="32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珍惜</a:t>
            </a:r>
            <a:r>
              <a:rPr lang="zh-CN" altLang="en-US" sz="32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时间</a:t>
            </a:r>
            <a:endParaRPr lang="zh-CN" altLang="en-US" sz="32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花大把时间陪客人：</a:t>
            </a:r>
            <a:r>
              <a:rPr lang="zh-CN" altLang="en-US" sz="32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热情待客、平易近人</a:t>
            </a:r>
            <a:endParaRPr lang="zh-CN" altLang="en-US" sz="32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深夜工作：</a:t>
            </a:r>
            <a:r>
              <a:rPr lang="zh-CN" altLang="en-US" sz="32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敬业与辛苦</a:t>
            </a:r>
            <a:endParaRPr lang="zh-CN" altLang="en-US" sz="32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吃鱼丸：</a:t>
            </a:r>
            <a:r>
              <a:rPr lang="zh-CN" altLang="en-US" sz="32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做事严谨认真</a:t>
            </a:r>
            <a:endParaRPr lang="zh-CN" altLang="en-US" sz="32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包书：</a:t>
            </a:r>
            <a:r>
              <a:rPr lang="zh-CN" altLang="en-US" sz="32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认真细致</a:t>
            </a:r>
            <a:endParaRPr lang="zh-CN" altLang="en-US" sz="32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病中工作：</a:t>
            </a:r>
            <a:r>
              <a:rPr lang="zh-CN" altLang="en-US" sz="32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对死亡的淡然和争分夺秒勤奋工作的奉献精神</a:t>
            </a:r>
            <a:endParaRPr lang="zh-CN" altLang="en-US" sz="32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1"/>
          <p:cNvSpPr>
            <a:spLocks noChangeArrowheads="1"/>
          </p:cNvSpPr>
          <p:nvPr/>
        </p:nvSpPr>
        <p:spPr bwMode="auto">
          <a:xfrm>
            <a:off x="474980" y="176530"/>
            <a:ext cx="11149330" cy="10147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0" hangingPunct="0"/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以上这些内容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看似没有什么联系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比较杂乱。你能否对它们进行归类？</a:t>
            </a:r>
            <a:endParaRPr lang="zh-CN" altLang="en-US" sz="3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3" name="矩形 2"/>
          <p:cNvSpPr>
            <a:spLocks noChangeArrowheads="1"/>
          </p:cNvSpPr>
          <p:nvPr/>
        </p:nvSpPr>
        <p:spPr bwMode="auto">
          <a:xfrm>
            <a:off x="553720" y="1110615"/>
            <a:ext cx="10673715" cy="4939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神情姿态：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“鲁迅的笑”“鲁迅走路的姿态”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乐观开朗、平易近人</a:t>
            </a:r>
            <a:r>
              <a:rPr lang="zh-CN" altLang="en-US" sz="28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饮食起居：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“喜欢北方饭”“对萧红做的韭菜合子吃地开心”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简单随和、体恤他人</a:t>
            </a:r>
            <a:r>
              <a:rPr lang="zh-CN" altLang="en-US" sz="28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待人接物：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“读青年来信”“不在意自己的原稿和校样”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““</a:t>
            </a:r>
            <a:r>
              <a:rPr lang="zh-CN" altLang="en-US" sz="28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陪客人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28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,   </a:t>
            </a:r>
            <a:r>
              <a:rPr lang="zh-CN" altLang="en-US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严格、宽容、和蔼、热情</a:t>
            </a:r>
            <a:r>
              <a:rPr lang="zh-CN" altLang="en-US" sz="28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休闲娱乐：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“开玩笑”“看电影”“翻书休息”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幽默风趣、为他人着想、珍惜时间</a:t>
            </a:r>
            <a:r>
              <a:rPr lang="zh-CN" altLang="en-US" sz="28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工作习惯：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“深夜工作”“病中工作”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忘我精神</a:t>
            </a:r>
            <a:r>
              <a:rPr lang="zh-CN" altLang="en-US" sz="28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日常琐事：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“吃鱼丸”“包书”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严谨、细致、认真</a:t>
            </a:r>
            <a:r>
              <a:rPr lang="zh-CN" altLang="en-US" sz="28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6628" name="矩形 3"/>
          <p:cNvSpPr>
            <a:spLocks noChangeArrowheads="1"/>
          </p:cNvSpPr>
          <p:nvPr/>
        </p:nvSpPr>
        <p:spPr bwMode="auto">
          <a:xfrm>
            <a:off x="553720" y="5921375"/>
            <a:ext cx="10673715" cy="668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p>
            <a:pPr algn="just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对先生的爱戴、赞美、景仰</a:t>
            </a:r>
            <a:r>
              <a:rPr lang="zh-CN" altLang="en-US" sz="3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和</a:t>
            </a:r>
            <a:r>
              <a:rPr lang="zh-CN" altLang="en-US" sz="3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沉重的悲伤（情感线索）</a:t>
            </a:r>
            <a:endParaRPr lang="zh-CN" altLang="en-US" sz="30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662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63653" y="2470785"/>
            <a:ext cx="10264775" cy="15684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在萧红眼中鲁迅既是文学和思想上的导师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又是生活中的长者</a:t>
            </a:r>
            <a:r>
              <a:rPr lang="en-US" altLang="zh-CN" sz="3000" b="1">
                <a:solidFill>
                  <a:schemeClr val="bg1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也是让人信任亲近的朋友。</a:t>
            </a:r>
            <a:endParaRPr lang="zh-CN" altLang="en-US" sz="3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1"/>
          <p:cNvSpPr>
            <a:spLocks noChangeArrowheads="1"/>
          </p:cNvSpPr>
          <p:nvPr/>
        </p:nvSpPr>
        <p:spPr bwMode="auto">
          <a:xfrm>
            <a:off x="872490" y="1434465"/>
            <a:ext cx="11149330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eaLnBrk="0" hangingPunct="0"/>
            <a:r>
              <a:rPr lang="en-US" altLang="zh-CN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文中的鲁迅留给你的总体印象是什么</a:t>
            </a: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28" name="矩形 3"/>
          <p:cNvSpPr>
            <a:spLocks noChangeArrowheads="1"/>
          </p:cNvSpPr>
          <p:nvPr/>
        </p:nvSpPr>
        <p:spPr bwMode="auto">
          <a:xfrm>
            <a:off x="1109980" y="1987550"/>
            <a:ext cx="10673715" cy="12452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p>
            <a:pPr algn="just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鲁迅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先生是一个</a:t>
            </a:r>
            <a:r>
              <a:rPr lang="zh-CN" altLang="en-US" sz="3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乐观开朗、平易近人、简单随和、体恤他人、宽容和蔼、严谨认真、幽默风趣、敬业勤奋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的人。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50" name="Picture 2" descr="http://5b0988e595225.cdn.sohucs.com/q_70,c_zoom,w_640/images/20180308/835ec009bcc6440ca6d7361fce736780.jpe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6775" y="3232777"/>
            <a:ext cx="4324350" cy="3295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79473" y="317323"/>
            <a:ext cx="2899391" cy="713740"/>
            <a:chOff x="2371" y="690"/>
            <a:chExt cx="3471" cy="1124"/>
          </a:xfrm>
        </p:grpSpPr>
        <p:sp>
          <p:nvSpPr>
            <p:cNvPr id="3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4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合作探究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775929" y="1223872"/>
            <a:ext cx="1039889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鲁迅先生对青年人写信字迹潦草深恶痛绝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虽然如此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他还是认真对待每一封信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这说明了什么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09584" y="3259455"/>
            <a:ext cx="1033155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作者不厌其烦地把鲁迅先生陪客的时间一一写出来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把它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删掉效果有何不同？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29310" y="2287905"/>
            <a:ext cx="1020635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        </a:t>
            </a:r>
            <a:r>
              <a:rPr lang="zh-CN" altLang="zh-CN" sz="30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说明他</a:t>
            </a:r>
            <a:r>
              <a:rPr lang="zh-CN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严格</a:t>
            </a:r>
            <a:r>
              <a:rPr lang="zh-CN" altLang="zh-CN" sz="30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要求青年人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0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更</a:t>
            </a:r>
            <a:r>
              <a:rPr lang="zh-CN" altLang="zh-CN" sz="30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能宽容对待他人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0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体现了他</a:t>
            </a:r>
            <a:r>
              <a:rPr lang="zh-CN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宽容</a:t>
            </a:r>
            <a:r>
              <a:rPr lang="zh-CN" altLang="zh-CN" sz="30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zh-CN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和蔼</a:t>
            </a:r>
            <a:r>
              <a:rPr lang="zh-CN" altLang="zh-CN" sz="30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的性格</a:t>
            </a:r>
            <a:r>
              <a:rPr lang="zh-CN" altLang="en-US" sz="30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。他对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青年人</a:t>
            </a:r>
            <a:r>
              <a:rPr lang="zh-CN" altLang="en-US" sz="30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的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关爱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让人感受到他的可亲。</a:t>
            </a:r>
            <a:endParaRPr lang="zh-CN" altLang="en-US" sz="3000" b="1">
              <a:solidFill>
                <a:srgbClr val="0000FF"/>
              </a:solidFill>
              <a:latin typeface="Arial" panose="020B0604020202020204" pitchFamily="34" charset="0"/>
              <a:ea typeface="SimSun-ExtB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9310" y="4274185"/>
            <a:ext cx="10346055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        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陪到</a:t>
            </a:r>
            <a:r>
              <a:rPr lang="zh-CN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八点钟,十点钟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zh-CN" sz="30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运用细节描写</a:t>
            </a:r>
            <a:r>
              <a:rPr lang="zh-CN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强调会客时间长</a:t>
            </a:r>
            <a:r>
              <a:rPr lang="zh-CN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,客人多,</a:t>
            </a:r>
            <a:r>
              <a:rPr lang="zh-CN" altLang="zh-CN" sz="30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突出了鲁迅先生</a:t>
            </a:r>
            <a:r>
              <a:rPr lang="zh-CN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热情待客、真诚耐心、平易近人</a:t>
            </a:r>
            <a:r>
              <a:rPr lang="zh-CN" altLang="zh-CN" sz="30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的性格</a:t>
            </a:r>
            <a:r>
              <a:rPr lang="zh-CN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也体现了他的</a:t>
            </a:r>
            <a:r>
              <a:rPr lang="zh-CN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辛苦、不知疲倦</a:t>
            </a:r>
            <a:r>
              <a:rPr lang="zh-CN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能引起读者的强烈反响。如果去掉</a:t>
            </a:r>
            <a:r>
              <a:rPr lang="zh-CN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就减少了形象感</a:t>
            </a:r>
            <a:r>
              <a:rPr lang="zh-CN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达不到震撼人心的效果</a:t>
            </a:r>
            <a:r>
              <a:rPr lang="zh-CN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,也不能很好地体现鲁迅的人格魅力</a:t>
            </a:r>
            <a:r>
              <a:rPr lang="zh-CN" altLang="en-US" sz="30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0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42092" y="616688"/>
            <a:ext cx="2849424" cy="787489"/>
            <a:chOff x="2371" y="690"/>
            <a:chExt cx="3471" cy="1124"/>
          </a:xfrm>
        </p:grpSpPr>
        <p:sp>
          <p:nvSpPr>
            <p:cNvPr id="3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4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课堂小结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042091" y="1903251"/>
            <a:ext cx="9792485" cy="2168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这节课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我们学习了萧红的文章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回忆鲁迅先生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了解了生活中的真实的</a:t>
            </a:r>
            <a:r>
              <a:rPr lang="zh-CN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鲁迅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。这是一个</a:t>
            </a:r>
            <a:r>
              <a:rPr lang="zh-CN" altLang="zh-CN" sz="30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可</a:t>
            </a:r>
            <a:r>
              <a:rPr lang="zh-CN" altLang="zh-CN" sz="30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敬的长者、可亲的父亲、有血有肉的伟人、风趣幽默的智</a:t>
            </a:r>
            <a:r>
              <a:rPr lang="zh-CN" altLang="zh-CN" sz="30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者</a:t>
            </a:r>
            <a:r>
              <a:rPr lang="zh-CN" altLang="en-US" sz="30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1231" y="2357428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600" dirty="0" smtClean="0">
                <a:effectLst/>
                <a:latin typeface="黑体" panose="02010609060101010101" charset="-122"/>
                <a:ea typeface="黑体" panose="02010609060101010101" charset="-122"/>
              </a:rPr>
              <a:t>第二课时</a:t>
            </a:r>
            <a:endParaRPr lang="zh-CN" altLang="en-US" sz="6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36854" y="507557"/>
            <a:ext cx="2792616" cy="713740"/>
            <a:chOff x="2371" y="690"/>
            <a:chExt cx="3471" cy="1124"/>
          </a:xfrm>
        </p:grpSpPr>
        <p:sp>
          <p:nvSpPr>
            <p:cNvPr id="3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4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衬托写法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975121" y="2011077"/>
            <a:ext cx="10079563" cy="2245360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fontAlgn="auto">
              <a:lnSpc>
                <a:spcPct val="10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许先生说鸡鸣的时候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鲁迅先生还是坐着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街上的汽车嘟嘟地叫起来了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鲁迅先生还是坐着。”</a:t>
            </a:r>
            <a:endParaRPr lang="zh-CN" altLang="en-US" sz="2800" b="1" dirty="0">
              <a:solidFill>
                <a:srgbClr val="0000FF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  <a:p>
            <a:pPr algn="just" fontAlgn="auto">
              <a:lnSpc>
                <a:spcPct val="10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    “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有时候许先生醒了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看着玻璃窗白萨萨的了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灯光也不显得怎样亮了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鲁迅先生的背影不像夜里那样黑大。”</a:t>
            </a:r>
            <a:endParaRPr lang="zh-CN" altLang="en-US" sz="2800" b="1" dirty="0">
              <a:solidFill>
                <a:srgbClr val="0000FF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  <a:p>
            <a:pPr algn="just" fontAlgn="auto">
              <a:lnSpc>
                <a:spcPct val="10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    “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鲁迅先生背影是灰黑色的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仍旧坐在那里。”</a:t>
            </a:r>
            <a:endParaRPr lang="zh-CN" altLang="en-US" sz="2800" b="1" dirty="0">
              <a:solidFill>
                <a:srgbClr val="0000FF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3725" y="1374775"/>
            <a:ext cx="10984230" cy="52197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文中对鲁迅深夜工作背影的描写是如何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运用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反衬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（学习任务三）？</a:t>
            </a:r>
            <a:endParaRPr lang="zh-CN" altLang="en-US" sz="2800" b="1" dirty="0" smtClean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3555" name="文本框 3"/>
          <p:cNvSpPr txBox="1"/>
          <p:nvPr/>
        </p:nvSpPr>
        <p:spPr>
          <a:xfrm>
            <a:off x="975360" y="4256405"/>
            <a:ext cx="1018857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赏析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以汽车的嘟嘟声反衬夜的宁静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以窗户和灯泡的光反衬鲁迅灰黑色的背影。这灰黑色的背影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蕴藏着力量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饱含着威严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又透露出孤寂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就像一个在漫漫黑夜里孤独而坚忍、独自迎接黎明的战斗者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字里行间充满作者对他的爱戴、崇敬之情。</a:t>
            </a:r>
            <a:endParaRPr lang="zh-CN" altLang="zh-CN" sz="28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9716" y="2142275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600" dirty="0">
                <a:effectLst/>
                <a:latin typeface="黑体" panose="02010609060101010101" charset="-122"/>
                <a:ea typeface="黑体" panose="02010609060101010101" charset="-122"/>
              </a:rPr>
              <a:t>第一课时</a:t>
            </a:r>
            <a:endParaRPr lang="zh-CN" altLang="en-US" sz="6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154430" y="1064260"/>
            <a:ext cx="9601200" cy="26752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鲁迅先生刚一睡下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太阳就高起来了。太阳照着隔院子的人家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明亮亮的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照着鲁迅先生花园的夹竹桃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明亮亮的。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鲁迅先生的书桌整整齐齐的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写好的文章压在书下边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毛笔在烧瓷的小龟背上站着。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一双拖鞋停在床下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鲁迅先生在枕头上边睡着了。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endParaRPr lang="en-US" altLang="zh-CN" sz="28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54430" y="4023360"/>
            <a:ext cx="935164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赏析：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停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字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运用拟人手法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与鲁迅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睡着了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的安静的静态形成反衬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表现出鲁迅忘我工作的疲惫和困倦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语句中洋溢着作者的爱戴和崇敬之情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饱含了作者的怜惜、 心疼和关切之情。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中国教育出版网"/>
          <p:cNvSpPr txBox="1">
            <a:spLocks noChangeArrowheads="1"/>
          </p:cNvSpPr>
          <p:nvPr/>
        </p:nvSpPr>
        <p:spPr bwMode="auto">
          <a:xfrm>
            <a:off x="929005" y="1863725"/>
            <a:ext cx="10678160" cy="95313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fontAlgn="auto" hangingPunct="1">
              <a:lnSpc>
                <a:spcPct val="10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写</a:t>
            </a:r>
            <a:r>
              <a:rPr lang="zh-CN" altLang="en-US" sz="2800" b="1" dirty="0">
                <a:solidFill>
                  <a:srgbClr val="0000FF"/>
                </a:solidFill>
                <a:uFillTx/>
                <a:ea typeface="SimSun-ExtB" panose="02010609060101010101" charset="-122"/>
                <a:cs typeface="Arial" panose="020B0604020202020204" pitchFamily="34" charset="0"/>
              </a:rPr>
              <a:t>“我”</a:t>
            </a:r>
            <a:r>
              <a:rPr lang="zh-CN" altLang="en-US" sz="28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的亲见亲闻</a:t>
            </a:r>
            <a:r>
              <a:rPr lang="en-US" altLang="zh-CN" sz="28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使所叙之事更真实</a:t>
            </a:r>
            <a:r>
              <a:rPr lang="en-US" altLang="zh-CN" sz="28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使情感的抒发更有感人的力量。平静的叙述中饱含深刻的情感</a:t>
            </a:r>
            <a:r>
              <a:rPr lang="en-US" altLang="zh-CN" sz="28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尤其是</a:t>
            </a:r>
            <a:r>
              <a:rPr lang="zh-CN" altLang="en-US" sz="2800" b="1" dirty="0">
                <a:solidFill>
                  <a:srgbClr val="0000FF"/>
                </a:solidFill>
                <a:uFillTx/>
                <a:ea typeface="SimSun-ExtB" panose="02010609060101010101" charset="-122"/>
                <a:cs typeface="Arial" panose="020B0604020202020204" pitchFamily="34" charset="0"/>
              </a:rPr>
              <a:t>“悲”</a:t>
            </a:r>
            <a:r>
              <a:rPr lang="zh-CN" altLang="en-US" sz="28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感。</a:t>
            </a:r>
            <a:endParaRPr lang="zh-CN" altLang="en-US" sz="28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4819" name="矩形 1"/>
          <p:cNvSpPr>
            <a:spLocks noChangeArrowheads="1"/>
          </p:cNvSpPr>
          <p:nvPr/>
        </p:nvSpPr>
        <p:spPr bwMode="auto">
          <a:xfrm>
            <a:off x="929144" y="1341652"/>
            <a:ext cx="10677991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fontAlgn="auto">
              <a:lnSpc>
                <a:spcPct val="10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侧面烘托</a:t>
            </a:r>
            <a:r>
              <a:rPr lang="zh-CN" altLang="en-US" sz="28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鲁迅。</a:t>
            </a:r>
            <a:endParaRPr lang="zh-CN" altLang="en-US" sz="28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36930" y="819785"/>
            <a:ext cx="10659110" cy="52197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fontAlgn="auto">
              <a:lnSpc>
                <a:spcPct val="100000"/>
              </a:lnSpc>
            </a:pPr>
            <a:r>
              <a:rPr lang="zh-CN" altLang="zh-CN" sz="2800" b="1" noProof="1" smtClean="0">
                <a:ln>
                  <a:noFill/>
                </a:ln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zh-CN" sz="2800" b="1" noProof="1">
                <a:ln>
                  <a:noFill/>
                </a:ln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.</a:t>
            </a:r>
            <a:r>
              <a:rPr lang="zh-CN" altLang="en-US" sz="2800" b="1" noProof="1">
                <a:ln>
                  <a:noFill/>
                </a:ln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本文除了写鲁迅之外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n>
                  <a:noFill/>
                </a:ln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还写了其他的什么人？写这些人有什么作用？</a:t>
            </a:r>
            <a:endParaRPr lang="zh-CN" altLang="en-US" sz="2800" b="1" noProof="1" dirty="0">
              <a:ln>
                <a:noFill/>
              </a:ln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83285" y="2959100"/>
            <a:ext cx="10566400" cy="1383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algn="just"/>
            <a:r>
              <a:rPr lang="zh-CN" altLang="en-US" sz="28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zh-CN" altLang="en-US" sz="28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写</a:t>
            </a:r>
            <a:r>
              <a:rPr lang="zh-CN" altLang="en-US" sz="28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海婴</a:t>
            </a:r>
            <a:r>
              <a:rPr lang="en-US" altLang="zh-CN" sz="28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主要是通过海婴的年幼无知</a:t>
            </a:r>
            <a:r>
              <a:rPr lang="en-US" altLang="zh-CN" sz="28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童言无忌</a:t>
            </a:r>
            <a:r>
              <a:rPr lang="en-US" altLang="zh-CN" sz="28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从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侧面表现鲁迅对孩子的慈爱</a:t>
            </a:r>
            <a:r>
              <a:rPr lang="zh-CN" altLang="en-US" sz="28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；而且海婴的无知、无忌</a:t>
            </a:r>
            <a:r>
              <a:rPr lang="en-US" altLang="zh-CN" sz="28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也与大人的内心的担忧形成对比。</a:t>
            </a:r>
            <a:endParaRPr lang="zh-CN" altLang="en-US" sz="2800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6" name="文本框 5" descr="中国教育出版网"/>
          <p:cNvSpPr txBox="1">
            <a:spLocks noChangeArrowheads="1"/>
          </p:cNvSpPr>
          <p:nvPr/>
        </p:nvSpPr>
        <p:spPr bwMode="auto">
          <a:xfrm>
            <a:off x="883285" y="4485005"/>
            <a:ext cx="10320655" cy="1383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2800" b="1" dirty="0">
                <a:ln>
                  <a:noFill/>
                </a:ln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2800" b="1" dirty="0" smtClean="0">
                <a:ln>
                  <a:noFill/>
                </a:ln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写</a:t>
            </a:r>
            <a:r>
              <a:rPr lang="zh-CN" altLang="en-US" sz="2800" b="1" dirty="0">
                <a:ln>
                  <a:noFill/>
                </a:ln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许广平</a:t>
            </a:r>
            <a:r>
              <a:rPr lang="en-US" altLang="zh-CN" sz="28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n>
                  <a:noFill/>
                </a:ln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是更典型的侧面烘托。如</a:t>
            </a:r>
            <a:r>
              <a:rPr lang="zh-CN" altLang="en-US" sz="2800" b="1" dirty="0">
                <a:ln>
                  <a:noFill/>
                </a:ln>
                <a:solidFill>
                  <a:srgbClr val="0000FF"/>
                </a:solidFill>
                <a:uFillTx/>
                <a:ea typeface="SimSun-ExtB" panose="02010609060101010101" charset="-122"/>
                <a:cs typeface="Arial" panose="020B0604020202020204" pitchFamily="34" charset="0"/>
              </a:rPr>
              <a:t>鲁迅病危时</a:t>
            </a:r>
            <a:r>
              <a:rPr lang="en-US" altLang="zh-CN" sz="28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n>
                  <a:noFill/>
                </a:ln>
                <a:solidFill>
                  <a:srgbClr val="0000FF"/>
                </a:solidFill>
                <a:uFillTx/>
                <a:ea typeface="SimSun-ExtB" panose="02010609060101010101" charset="-122"/>
                <a:cs typeface="Arial" panose="020B0604020202020204" pitchFamily="34" charset="0"/>
              </a:rPr>
              <a:t>她“很镇静</a:t>
            </a:r>
            <a:r>
              <a:rPr lang="en-US" altLang="zh-CN" sz="28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n>
                  <a:noFill/>
                </a:ln>
                <a:solidFill>
                  <a:srgbClr val="0000FF"/>
                </a:solidFill>
                <a:uFillTx/>
                <a:ea typeface="SimSun-ExtB" panose="02010609060101010101" charset="-122"/>
                <a:cs typeface="Arial" panose="020B0604020202020204" pitchFamily="34" charset="0"/>
              </a:rPr>
              <a:t>没有紊乱的神色”</a:t>
            </a:r>
            <a:r>
              <a:rPr lang="en-US" altLang="zh-CN" sz="28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n>
                  <a:noFill/>
                </a:ln>
                <a:solidFill>
                  <a:srgbClr val="0000FF"/>
                </a:solidFill>
                <a:uFillTx/>
                <a:ea typeface="SimSun-ExtB" panose="02010609060101010101" charset="-122"/>
                <a:cs typeface="Arial" panose="020B0604020202020204" pitchFamily="34" charset="0"/>
              </a:rPr>
              <a:t>虽然也曾“当着人哭过一次”</a:t>
            </a:r>
            <a:r>
              <a:rPr lang="en-US" altLang="zh-CN" sz="28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n>
                  <a:noFill/>
                </a:ln>
                <a:solidFill>
                  <a:srgbClr val="0000FF"/>
                </a:solidFill>
                <a:uFillTx/>
                <a:ea typeface="SimSun-ExtB" panose="02010609060101010101" charset="-122"/>
                <a:cs typeface="Arial" panose="020B0604020202020204" pitchFamily="34" charset="0"/>
              </a:rPr>
              <a:t>但“该做什么</a:t>
            </a:r>
            <a:r>
              <a:rPr lang="en-US" altLang="zh-CN" sz="28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n>
                  <a:noFill/>
                </a:ln>
                <a:solidFill>
                  <a:srgbClr val="0000FF"/>
                </a:solidFill>
                <a:uFillTx/>
                <a:ea typeface="SimSun-ExtB" panose="02010609060101010101" charset="-122"/>
                <a:cs typeface="Arial" panose="020B0604020202020204" pitchFamily="34" charset="0"/>
              </a:rPr>
              <a:t>人是做什么”</a:t>
            </a:r>
            <a:r>
              <a:rPr lang="en-US" altLang="zh-CN" sz="28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n>
                  <a:noFill/>
                </a:ln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她</a:t>
            </a:r>
            <a:r>
              <a:rPr lang="zh-CN" altLang="en-US" sz="2800" b="1" dirty="0">
                <a:ln>
                  <a:noFill/>
                </a:ln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的坚强衬托出鲁迅的坚强</a:t>
            </a:r>
            <a:r>
              <a:rPr lang="zh-CN" altLang="en-US" sz="2800" b="1" dirty="0" smtClean="0">
                <a:ln>
                  <a:noFill/>
                </a:ln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en-US" sz="2800" b="1" dirty="0" smtClean="0">
              <a:ln>
                <a:noFill/>
              </a:ln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4819" grpId="0"/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3" descr="中国教育出版网"/>
          <p:cNvSpPr txBox="1">
            <a:spLocks noChangeArrowheads="1"/>
          </p:cNvSpPr>
          <p:nvPr/>
        </p:nvSpPr>
        <p:spPr bwMode="auto">
          <a:xfrm>
            <a:off x="1390651" y="2060575"/>
            <a:ext cx="9330267" cy="304419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kern="0" dirty="0">
                <a:latin typeface="宋体" panose="02010600030101010101" pitchFamily="2" charset="-122"/>
              </a:rPr>
              <a:t>    这篇散文通过对鲁迅先生的</a:t>
            </a:r>
            <a:r>
              <a:rPr lang="zh-CN" altLang="en-US" b="1" kern="0" dirty="0">
                <a:solidFill>
                  <a:srgbClr val="0000FF"/>
                </a:solidFill>
                <a:latin typeface="宋体" panose="02010600030101010101" pitchFamily="2" charset="-122"/>
              </a:rPr>
              <a:t>笑声</a:t>
            </a:r>
            <a:r>
              <a:rPr lang="zh-CN" altLang="en-US" b="1" kern="0" dirty="0">
                <a:latin typeface="宋体" panose="02010600030101010101" pitchFamily="2" charset="-122"/>
              </a:rPr>
              <a:t>、</a:t>
            </a:r>
            <a:r>
              <a:rPr lang="zh-CN" altLang="en-US" b="1" kern="0" dirty="0">
                <a:solidFill>
                  <a:srgbClr val="0000FF"/>
                </a:solidFill>
                <a:latin typeface="宋体" panose="02010600030101010101" pitchFamily="2" charset="-122"/>
              </a:rPr>
              <a:t>走路</a:t>
            </a:r>
            <a:r>
              <a:rPr lang="zh-CN" altLang="en-US" b="1" kern="0" dirty="0">
                <a:latin typeface="宋体" panose="02010600030101010101" pitchFamily="2" charset="-122"/>
              </a:rPr>
              <a:t>、</a:t>
            </a:r>
            <a:r>
              <a:rPr lang="zh-CN" altLang="en-US" b="1" kern="0" dirty="0">
                <a:solidFill>
                  <a:srgbClr val="0000FF"/>
                </a:solidFill>
                <a:latin typeface="宋体" panose="02010600030101010101" pitchFamily="2" charset="-122"/>
              </a:rPr>
              <a:t>待人接物</a:t>
            </a:r>
            <a:r>
              <a:rPr lang="zh-CN" altLang="en-US" b="1" kern="0" dirty="0">
                <a:latin typeface="宋体" panose="02010600030101010101" pitchFamily="2" charset="-122"/>
              </a:rPr>
              <a:t>、</a:t>
            </a:r>
            <a:r>
              <a:rPr lang="zh-CN" altLang="en-US" b="1" kern="0" dirty="0">
                <a:solidFill>
                  <a:srgbClr val="0000FF"/>
                </a:solidFill>
                <a:latin typeface="宋体" panose="02010600030101010101" pitchFamily="2" charset="-122"/>
              </a:rPr>
              <a:t>读书</a:t>
            </a:r>
            <a:r>
              <a:rPr lang="zh-CN" altLang="en-US" b="1" kern="0" dirty="0">
                <a:latin typeface="宋体" panose="02010600030101010101" pitchFamily="2" charset="-122"/>
              </a:rPr>
              <a:t>、</a:t>
            </a:r>
            <a:r>
              <a:rPr lang="zh-CN" altLang="en-US" b="1" kern="0" dirty="0">
                <a:solidFill>
                  <a:srgbClr val="0000FF"/>
                </a:solidFill>
                <a:latin typeface="宋体" panose="02010600030101010101" pitchFamily="2" charset="-122"/>
              </a:rPr>
              <a:t>写作</a:t>
            </a:r>
            <a:r>
              <a:rPr lang="zh-CN" altLang="en-US" b="1" kern="0" dirty="0">
                <a:latin typeface="宋体" panose="02010600030101010101" pitchFamily="2" charset="-122"/>
              </a:rPr>
              <a:t>、</a:t>
            </a:r>
            <a:r>
              <a:rPr lang="zh-CN" altLang="en-US" b="1" kern="0" dirty="0">
                <a:solidFill>
                  <a:srgbClr val="0000FF"/>
                </a:solidFill>
                <a:latin typeface="宋体" panose="02010600030101010101" pitchFamily="2" charset="-122"/>
              </a:rPr>
              <a:t>养病</a:t>
            </a:r>
            <a:r>
              <a:rPr lang="zh-CN" altLang="en-US" b="1" kern="0" dirty="0">
                <a:latin typeface="宋体" panose="02010600030101010101" pitchFamily="2" charset="-122"/>
              </a:rPr>
              <a:t>等生活细节的描述</a:t>
            </a:r>
            <a:r>
              <a:rPr lang="en-US" altLang="zh-CN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b="1" kern="0" dirty="0">
                <a:latin typeface="宋体" panose="02010600030101010101" pitchFamily="2" charset="-122"/>
              </a:rPr>
              <a:t>展示了伟大的鲁迅先生的平凡生活</a:t>
            </a:r>
            <a:r>
              <a:rPr lang="en-US" altLang="zh-CN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b="1" kern="0" dirty="0">
                <a:latin typeface="宋体" panose="02010600030101010101" pitchFamily="2" charset="-122"/>
              </a:rPr>
              <a:t>表现了鲁迅先生的审美情趣以及魅力气质</a:t>
            </a:r>
            <a:r>
              <a:rPr lang="en-US" altLang="zh-CN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b="1" kern="0" dirty="0">
                <a:latin typeface="宋体" panose="02010600030101010101" pitchFamily="2" charset="-122"/>
              </a:rPr>
              <a:t>抒发了作者对鲁迅先生的</a:t>
            </a:r>
            <a:r>
              <a:rPr lang="zh-CN" altLang="en-US" b="1" kern="0" dirty="0">
                <a:solidFill>
                  <a:srgbClr val="0000FF"/>
                </a:solidFill>
                <a:latin typeface="宋体" panose="02010600030101010101" pitchFamily="2" charset="-122"/>
              </a:rPr>
              <a:t>热爱</a:t>
            </a:r>
            <a:r>
              <a:rPr lang="zh-CN" altLang="en-US" b="1" kern="0" dirty="0">
                <a:latin typeface="宋体" panose="02010600030101010101" pitchFamily="2" charset="-122"/>
              </a:rPr>
              <a:t>和</a:t>
            </a:r>
            <a:r>
              <a:rPr lang="zh-CN" altLang="en-US" b="1" kern="0" dirty="0">
                <a:solidFill>
                  <a:srgbClr val="0000FF"/>
                </a:solidFill>
                <a:latin typeface="宋体" panose="02010600030101010101" pitchFamily="2" charset="-122"/>
              </a:rPr>
              <a:t>怀念</a:t>
            </a:r>
            <a:r>
              <a:rPr lang="zh-CN" altLang="en-US" b="1" kern="0" dirty="0">
                <a:latin typeface="宋体" panose="02010600030101010101" pitchFamily="2" charset="-122"/>
              </a:rPr>
              <a:t>之情。</a:t>
            </a:r>
            <a:endParaRPr lang="zh-CN" altLang="en-US" b="1" kern="0" dirty="0">
              <a:latin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244110" y="743599"/>
            <a:ext cx="2792616" cy="713740"/>
            <a:chOff x="2371" y="690"/>
            <a:chExt cx="3471" cy="1124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8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课堂小结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20827" y="563098"/>
            <a:ext cx="2792616" cy="713740"/>
            <a:chOff x="2371" y="690"/>
            <a:chExt cx="3471" cy="1124"/>
          </a:xfrm>
        </p:grpSpPr>
        <p:sp>
          <p:nvSpPr>
            <p:cNvPr id="3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4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拓展延伸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053439" y="2359346"/>
            <a:ext cx="10388008" cy="369252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时间就像海绵里的水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只要愿挤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总还是有的。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fontAlgn="auto">
              <a:lnSpc>
                <a:spcPct val="13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哪里有天才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我是把别人喝咖啡的工夫都用在了工作上了。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fontAlgn="auto">
              <a:lnSpc>
                <a:spcPct val="13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悲剧将人生的有价值的东西毁灭给人看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喜剧将那无价值的撕破给人看</a:t>
            </a:r>
            <a:r>
              <a:rPr lang="zh-CN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fontAlgn="auto">
              <a:lnSpc>
                <a:spcPct val="13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一件事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无论大小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倘无恒心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是很不好的。而看一切太难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固然能使人无成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但若看得太容易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也能使事情无结果。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53439" y="1525979"/>
            <a:ext cx="2656496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鲁迅名言精选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10195" y="679805"/>
            <a:ext cx="2792616" cy="713740"/>
            <a:chOff x="2371" y="690"/>
            <a:chExt cx="3471" cy="1124"/>
          </a:xfrm>
        </p:grpSpPr>
        <p:sp>
          <p:nvSpPr>
            <p:cNvPr id="3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4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板书设计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725" y="1584325"/>
            <a:ext cx="10802620" cy="457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 descr="中国教育出版网"/>
          <p:cNvSpPr>
            <a:spLocks noChangeArrowheads="1"/>
          </p:cNvSpPr>
          <p:nvPr/>
        </p:nvSpPr>
        <p:spPr bwMode="auto">
          <a:xfrm>
            <a:off x="1007533" y="1541621"/>
            <a:ext cx="10272184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0" hangingPunct="0"/>
            <a:r>
              <a:rPr lang="zh-CN" altLang="en-US" sz="36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欣赏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自题小像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请同学谈谈对鲁迅先生的印象。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40074" y="450008"/>
            <a:ext cx="2792616" cy="713740"/>
            <a:chOff x="2371" y="69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导入新课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704080" y="2660015"/>
            <a:ext cx="5419725" cy="2453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灵台无计逃神矢，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风雨如磐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p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á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暗故园。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寄意寒星荃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qu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á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不察，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我以我血荐轩辕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yu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á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200"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1" descr="中国教育出版网"/>
          <p:cNvSpPr>
            <a:spLocks noChangeArrowheads="1"/>
          </p:cNvSpPr>
          <p:nvPr/>
        </p:nvSpPr>
        <p:spPr bwMode="auto">
          <a:xfrm>
            <a:off x="975360" y="2397760"/>
            <a:ext cx="10251440" cy="181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eaLnBrk="0" hangingPunct="0"/>
            <a:r>
              <a:rPr lang="en-US" altLang="zh-CN" sz="24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一</a:t>
            </a:r>
            <a:r>
              <a:rPr lang="zh-CN" altLang="en-US" sz="28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旦提及鲁迅之文我们总会找到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匕首投枪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”</a:t>
            </a:r>
            <a:r>
              <a:rPr lang="zh-CN" altLang="en-US" sz="28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这个词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而谈及鲁迅其人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我以我血荐轩辕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”“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俯首甘为孺子牛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”</a:t>
            </a:r>
            <a:r>
              <a:rPr lang="zh-CN" altLang="en-US" sz="28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的诗句便会立即涌上心头。今天我们一起走近萧红笔下真实的鲁迅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,去了解他</a:t>
            </a:r>
            <a:r>
              <a:rPr lang="zh-CN" altLang="en-US" sz="28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作为普通人的一面。伟人正因平凡而更显非凡。</a:t>
            </a:r>
            <a:endParaRPr lang="zh-CN" altLang="en-US" sz="28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pic>
        <p:nvPicPr>
          <p:cNvPr id="9219" name="图片 1" descr="中国教育出版网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4587" y="4085293"/>
            <a:ext cx="8765116" cy="213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971551" y="867720"/>
            <a:ext cx="10245798" cy="1383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zh-CN" sz="28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全</a:t>
            </a:r>
            <a:r>
              <a:rPr lang="zh-CN" altLang="zh-CN" sz="28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诗解释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zh-CN" sz="28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我的爱国之心犹如被爱神之箭所射一般无处可逃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祖国正在风雨飘摇中黯然失色。我把我的心意寄托给人民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然而人民却难以察觉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我愿意把我毕生的精力托付给我。 </a:t>
            </a:r>
            <a:endParaRPr lang="zh-CN" altLang="zh-CN" sz="28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文本框 2" descr="中国教育出版网"/>
          <p:cNvSpPr txBox="1">
            <a:spLocks noChangeArrowheads="1"/>
          </p:cNvSpPr>
          <p:nvPr/>
        </p:nvSpPr>
        <p:spPr bwMode="auto">
          <a:xfrm>
            <a:off x="1200151" y="1844675"/>
            <a:ext cx="10079567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 smtClean="0">
                <a:latin typeface="宋体" panose="02010600030101010101" pitchFamily="2" charset="-122"/>
              </a:rPr>
              <a:t>1.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把握主要人物的形象特征和精神品质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理解作者的情感。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6152" name="文本框 7" descr="中国教育出版网"/>
          <p:cNvSpPr txBox="1">
            <a:spLocks noChangeArrowheads="1"/>
          </p:cNvSpPr>
          <p:nvPr/>
        </p:nvSpPr>
        <p:spPr bwMode="auto">
          <a:xfrm>
            <a:off x="1193165" y="2951480"/>
            <a:ext cx="9924415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en-US" altLang="zh-CN" sz="2800" b="1" dirty="0">
                <a:latin typeface="宋体" panose="02010600030101010101" pitchFamily="2" charset="-122"/>
              </a:rPr>
              <a:t>3</a:t>
            </a:r>
            <a:r>
              <a:rPr lang="en-US" altLang="zh-CN" sz="2800" b="1" dirty="0" smtClean="0">
                <a:latin typeface="宋体" panose="02010600030101010101" pitchFamily="2" charset="-122"/>
              </a:rPr>
              <a:t>.</a:t>
            </a:r>
            <a:r>
              <a:rPr lang="zh-CN" altLang="en-US" sz="2800" b="1" dirty="0">
                <a:latin typeface="宋体" panose="02010600030101010101" pitchFamily="2" charset="-122"/>
              </a:rPr>
              <a:t>揣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摩重点语句、段落的含义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品味作者语言细腻的特点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体会课文在表达方面的妙处。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6153" name="文本框 9" descr="中国教育出版网"/>
          <p:cNvSpPr txBox="1">
            <a:spLocks noChangeArrowheads="1"/>
          </p:cNvSpPr>
          <p:nvPr/>
        </p:nvSpPr>
        <p:spPr bwMode="auto">
          <a:xfrm>
            <a:off x="1200150" y="3946525"/>
            <a:ext cx="9952990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en-US" altLang="zh-CN" sz="2800" b="1" dirty="0">
                <a:latin typeface="宋体" panose="02010600030101010101" pitchFamily="2" charset="-122"/>
              </a:rPr>
              <a:t>4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.</a:t>
            </a:r>
            <a:r>
              <a:rPr lang="zh-CN" altLang="en-US" sz="2800" b="1" dirty="0">
                <a:latin typeface="宋体" panose="02010600030101010101" pitchFamily="2" charset="-122"/>
              </a:rPr>
              <a:t>体会作者多种描写手法的艺术效果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</a:rPr>
              <a:t>学习本文善于从撷取生活琐事中去展现人物性格的。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00151" y="690120"/>
            <a:ext cx="2792616" cy="713740"/>
            <a:chOff x="2371" y="690"/>
            <a:chExt cx="3471" cy="1124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8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学习目标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178984" y="2366646"/>
            <a:ext cx="932053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自主阅读课文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梳理文章内容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并思考批注中提出的问题。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 descr="中国教育出版网"/>
          <p:cNvSpPr txBox="1">
            <a:spLocks noChangeArrowheads="1"/>
          </p:cNvSpPr>
          <p:nvPr/>
        </p:nvSpPr>
        <p:spPr bwMode="auto">
          <a:xfrm>
            <a:off x="922020" y="1557338"/>
            <a:ext cx="6877051" cy="396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indent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1" algn="just" eaLnBrk="1" hangingPunct="1"/>
            <a:r>
              <a:rPr lang="zh-CN" altLang="en-US" sz="2800" b="1" dirty="0" smtClean="0">
                <a:latin typeface="宋体" panose="02010600030101010101" pitchFamily="2" charset="-122"/>
                <a:sym typeface="Arial" panose="020B0604020202020204" pitchFamily="34" charset="0"/>
              </a:rPr>
              <a:t> </a:t>
            </a:r>
            <a:r>
              <a:rPr lang="zh-CN" altLang="en-US" sz="2800" b="1" dirty="0">
                <a:latin typeface="宋体" panose="02010600030101010101" pitchFamily="2" charset="-122"/>
                <a:sym typeface="Arial" panose="020B0604020202020204" pitchFamily="34" charset="0"/>
              </a:rPr>
              <a:t>萧红</a:t>
            </a:r>
            <a:r>
              <a:rPr lang="zh-CN" altLang="en-US" sz="2800" b="1" dirty="0" smtClean="0">
                <a:latin typeface="宋体" panose="02010600030101010101" pitchFamily="2" charset="-122"/>
                <a:sym typeface="Arial" panose="020B0604020202020204" pitchFamily="34" charset="0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  <a:sym typeface="Arial" panose="020B0604020202020204" pitchFamily="34" charset="0"/>
              </a:rPr>
              <a:t>1911-1942</a:t>
            </a:r>
            <a:r>
              <a:rPr lang="zh-CN" altLang="en-US" sz="2800" b="1" dirty="0">
                <a:latin typeface="宋体" panose="02010600030101010101" pitchFamily="2" charset="-122"/>
                <a:sym typeface="Arial" panose="020B0604020202020204" pitchFamily="34" charset="0"/>
              </a:rPr>
              <a:t>）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sym typeface="Arial" panose="020B0604020202020204" pitchFamily="34" charset="0"/>
              </a:rPr>
              <a:t>原名张迺莹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sym typeface="Arial" panose="020B0604020202020204" pitchFamily="34" charset="0"/>
              </a:rPr>
              <a:t>出生于黑龙江呼兰县一个地主家庭。为了反对包办婚姻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sym typeface="Arial" panose="020B0604020202020204" pitchFamily="34" charset="0"/>
              </a:rPr>
              <a:t>逃离家庭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sym typeface="Arial" panose="020B0604020202020204" pitchFamily="34" charset="0"/>
              </a:rPr>
              <a:t>困窘间向报社投稿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sym typeface="Arial" panose="020B0604020202020204" pitchFamily="34" charset="0"/>
              </a:rPr>
              <a:t>并因此结识萧军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sym typeface="Arial" panose="020B0604020202020204" pitchFamily="34" charset="0"/>
              </a:rPr>
              <a:t>两人相爱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sym typeface="Arial" panose="020B0604020202020204" pitchFamily="34" charset="0"/>
              </a:rPr>
              <a:t>萧红也从此走上写作之路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sym typeface="Arial" panose="020B0604020202020204" pitchFamily="34" charset="0"/>
              </a:rPr>
              <a:t>两人一同完成小说、散文集</a:t>
            </a:r>
            <a:r>
              <a:rPr lang="en-US" altLang="zh-CN" sz="2800" b="1" dirty="0">
                <a:latin typeface="宋体" panose="02010600030101010101" pitchFamily="2" charset="-122"/>
                <a:sym typeface="Arial" panose="020B0604020202020204" pitchFamily="34" charset="0"/>
              </a:rPr>
              <a:t>《</a:t>
            </a:r>
            <a:r>
              <a:rPr lang="zh-CN" altLang="en-US" sz="2800" b="1" dirty="0">
                <a:latin typeface="宋体" panose="02010600030101010101" pitchFamily="2" charset="-122"/>
                <a:sym typeface="Arial" panose="020B0604020202020204" pitchFamily="34" charset="0"/>
              </a:rPr>
              <a:t>跋涉</a:t>
            </a:r>
            <a:r>
              <a:rPr lang="en-US" altLang="zh-CN" sz="2800" b="1" dirty="0">
                <a:latin typeface="宋体" panose="02010600030101010101" pitchFamily="2" charset="-122"/>
                <a:sym typeface="Arial" panose="020B0604020202020204" pitchFamily="34" charset="0"/>
              </a:rPr>
              <a:t>》</a:t>
            </a:r>
            <a:r>
              <a:rPr lang="zh-CN" altLang="en-US" sz="2800" b="1" dirty="0">
                <a:latin typeface="宋体" panose="02010600030101010101" pitchFamily="2" charset="-122"/>
                <a:sym typeface="Arial" panose="020B0604020202020204" pitchFamily="34" charset="0"/>
              </a:rPr>
              <a:t>。</a:t>
            </a:r>
            <a:r>
              <a:rPr lang="en-US" altLang="zh-CN" sz="2800" b="1" dirty="0">
                <a:latin typeface="宋体" panose="02010600030101010101" pitchFamily="2" charset="-122"/>
                <a:sym typeface="Arial" panose="020B0604020202020204" pitchFamily="34" charset="0"/>
              </a:rPr>
              <a:t>1934</a:t>
            </a:r>
            <a:r>
              <a:rPr lang="zh-CN" altLang="en-US" sz="2800" b="1" dirty="0">
                <a:latin typeface="宋体" panose="02010600030101010101" pitchFamily="2" charset="-122"/>
                <a:sym typeface="Arial" panose="020B0604020202020204" pitchFamily="34" charset="0"/>
              </a:rPr>
              <a:t>年到上海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sym typeface="Arial" panose="020B0604020202020204" pitchFamily="34" charset="0"/>
              </a:rPr>
              <a:t>与鲁迅相识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sym typeface="Arial" panose="020B0604020202020204" pitchFamily="34" charset="0"/>
              </a:rPr>
              <a:t>同年完成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长篇小说</a:t>
            </a:r>
            <a:r>
              <a:rPr lang="en-US" altLang="zh-CN" sz="2800" b="1" dirty="0">
                <a:solidFill>
                  <a:srgbClr val="FF33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《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生死场</a:t>
            </a:r>
            <a:r>
              <a:rPr lang="en-US" altLang="zh-CN" sz="2800" b="1" dirty="0">
                <a:solidFill>
                  <a:srgbClr val="FF33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》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sym typeface="Arial" panose="020B0604020202020204" pitchFamily="34" charset="0"/>
              </a:rPr>
              <a:t>次年在鲁迅帮助下作为</a:t>
            </a:r>
            <a:r>
              <a:rPr lang="zh-CN" altLang="en-US" sz="2800" b="1" dirty="0">
                <a:solidFill>
                  <a:schemeClr val="tx1"/>
                </a:solidFill>
                <a:uFillTx/>
                <a:ea typeface="SimSun-ExtB" panose="02010609060101010101" charset="-122"/>
                <a:cs typeface="Arial" panose="020B0604020202020204" pitchFamily="34" charset="0"/>
                <a:sym typeface="Arial" panose="020B0604020202020204" pitchFamily="34" charset="0"/>
              </a:rPr>
              <a:t>“奴隶丛书”</a:t>
            </a:r>
            <a:r>
              <a:rPr lang="zh-CN" altLang="en-US" sz="2800" b="1" dirty="0">
                <a:latin typeface="宋体" panose="02010600030101010101" pitchFamily="2" charset="-122"/>
                <a:sym typeface="Arial" panose="020B0604020202020204" pitchFamily="34" charset="0"/>
              </a:rPr>
              <a:t>之一出版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sym typeface="Arial" panose="020B0604020202020204" pitchFamily="34" charset="0"/>
              </a:rPr>
              <a:t>由此取得了在现代文学史上的地位。</a:t>
            </a:r>
            <a:endParaRPr lang="zh-CN" altLang="en-US" sz="2800" b="1" dirty="0"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13" name="Picture 3" descr="中国教育出版网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135132" y="1667745"/>
            <a:ext cx="2636875" cy="34137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276" name="文本框 3" descr="中国教育出版网"/>
          <p:cNvSpPr txBox="1">
            <a:spLocks noChangeArrowheads="1"/>
          </p:cNvSpPr>
          <p:nvPr/>
        </p:nvSpPr>
        <p:spPr bwMode="auto">
          <a:xfrm>
            <a:off x="8949267" y="5081515"/>
            <a:ext cx="100860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萧红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63357" y="520316"/>
            <a:ext cx="2792616" cy="713740"/>
            <a:chOff x="2371" y="690"/>
            <a:chExt cx="3471" cy="1124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8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作者简介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27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5646" y="392725"/>
            <a:ext cx="2792616" cy="713740"/>
            <a:chOff x="2371" y="69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背景资料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65810" y="1872615"/>
            <a:ext cx="10658475" cy="2889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鲁迅是萧红精神上和文学上的导师</a:t>
            </a: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萧红也是鲁迅作品的忠实读者。为了培育萧红</a:t>
            </a: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鲁迅甘为春泥</a:t>
            </a: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甘为人梯</a:t>
            </a: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在她的作品中倾注了大量的心血。</a:t>
            </a:r>
            <a:r>
              <a:rPr lang="en-US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1936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年鲁迅去世。从悲痛中振奋起来后</a:t>
            </a: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en-US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1939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年</a:t>
            </a:r>
            <a:r>
              <a:rPr lang="en-US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10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月萧红在重庆完成了两万四千字的长篇回忆录——《回忆鲁迅先生》</a:t>
            </a: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作为她纪念鲁迅逝世三周年的一片心意。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4060" y="1143000"/>
            <a:ext cx="10995025" cy="4939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本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文节选自萧红长篇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回忆性叙事散文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回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忆</a:t>
            </a:r>
            <a:r>
              <a:rPr lang="en-US" altLang="zh-CN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lang="en-US" altLang="zh-CN" sz="2800" b="1" dirty="0" smtClean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ea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鲁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迅先生</a:t>
            </a: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作于鲁迅逝世三年后。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ea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  作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者将自己与鲁迅交往过程中的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所见所闻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所  </a:t>
            </a:r>
            <a:endParaRPr lang="en-US" altLang="zh-CN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ea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感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剪裁提炼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组织成文。节选部分共分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八个生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活片</a:t>
            </a:r>
            <a:endParaRPr lang="zh-CN" altLang="en-US" sz="2800" b="1" dirty="0" smtClean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ea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段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叠加而成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自然空行成段。全文布局自由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随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意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endParaRPr lang="en-US" altLang="zh-CN" sz="2800" b="1">
              <a:latin typeface="Arial" panose="020B0604020202020204" pitchFamily="34" charset="0"/>
              <a:ea typeface="SimSun-ExtB" panose="02010609060101010101" charset="-122"/>
              <a:sym typeface="宋体" panose="02010600030101010101" pitchFamily="2" charset="-122"/>
            </a:endParaRPr>
          </a:p>
          <a:p>
            <a:pPr algn="just" ea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用女性独有的敏锐目光悉心观察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捕捉到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了鲁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迅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ea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     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先生许多灵动传神的细节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以质朴浅白清新隽永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ea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     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的语言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于细微之处写出了一个真实的、充满人情味的活生生的鲁迅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彰显了一代伟人鲁迅的思想和人格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93" descr="中国教育出版网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911" y="1304631"/>
            <a:ext cx="2808274" cy="367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组合 75"/>
          <p:cNvGrpSpPr/>
          <p:nvPr/>
        </p:nvGrpSpPr>
        <p:grpSpPr>
          <a:xfrm>
            <a:off x="849269" y="387360"/>
            <a:ext cx="2792616" cy="713740"/>
            <a:chOff x="2371" y="690"/>
            <a:chExt cx="3471" cy="1124"/>
          </a:xfrm>
        </p:grpSpPr>
        <p:sp>
          <p:nvSpPr>
            <p:cNvPr id="77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8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检查预习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411879" y="2143444"/>
            <a:ext cx="9836108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舀</a:t>
            </a:r>
            <a:r>
              <a:rPr lang="en-US" altLang="zh-CN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  </a:t>
            </a: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揩</a:t>
            </a:r>
            <a:r>
              <a:rPr lang="en-US" altLang="zh-CN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 </a:t>
            </a:r>
            <a:r>
              <a:rPr lang="zh-CN" altLang="zh-CN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碟</a:t>
            </a:r>
            <a:r>
              <a:rPr lang="en-US" altLang="zh-CN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 </a:t>
            </a:r>
            <a:r>
              <a:rPr lang="zh-CN" altLang="zh-CN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阖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</a:t>
            </a:r>
            <a:endParaRPr lang="en-US" altLang="zh-CN" sz="3200" b="1" dirty="0" smtClean="0">
              <a:solidFill>
                <a:schemeClr val="accent1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调</a:t>
            </a:r>
            <a:r>
              <a:rPr lang="zh-CN" altLang="zh-CN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羹</a:t>
            </a:r>
            <a:r>
              <a:rPr lang="en-US" altLang="zh-CN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   </a:t>
            </a:r>
            <a:r>
              <a:rPr lang="zh-CN" altLang="zh-CN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绞</a:t>
            </a: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肉</a:t>
            </a:r>
            <a:r>
              <a:rPr lang="en-US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  </a:t>
            </a:r>
            <a:r>
              <a:rPr lang="en-US" altLang="zh-CN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校</a:t>
            </a:r>
            <a:r>
              <a:rPr lang="en-US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对        </a:t>
            </a:r>
            <a:r>
              <a:rPr lang="en-US" altLang="zh-CN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吩咐</a:t>
            </a:r>
            <a:endParaRPr lang="en-US" altLang="zh-CN" sz="32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抹</a:t>
            </a:r>
            <a:r>
              <a:rPr lang="zh-CN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杀</a:t>
            </a:r>
            <a:r>
              <a:rPr lang="en-US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</a:t>
            </a:r>
            <a:r>
              <a:rPr lang="zh-CN" altLang="zh-CN" sz="3200" b="1" dirty="0" smtClean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深</a:t>
            </a:r>
            <a:r>
              <a:rPr lang="zh-CN" altLang="zh-CN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恶</a:t>
            </a:r>
            <a:r>
              <a:rPr lang="zh-CN" altLang="zh-CN" sz="3200" b="1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痛绝</a:t>
            </a:r>
            <a:r>
              <a:rPr lang="en-US" altLang="zh-CN" sz="3200" b="1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      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ké  sou</a:t>
            </a:r>
            <a:endParaRPr lang="en-US" altLang="zh-CN" sz="3200" dirty="0">
              <a:solidFill>
                <a:srgbClr val="FF0000"/>
              </a:solidFill>
              <a:latin typeface="Arial" panose="020B0604020202020204" pitchFamily="34" charset="0"/>
              <a:ea typeface="新宋体" panose="02010609030101010101" pitchFamily="49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xīn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</a:t>
            </a: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金</a:t>
            </a:r>
            <a:r>
              <a:rPr lang="en-US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</a:t>
            </a:r>
            <a:r>
              <a:rPr lang="zh-CN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草</a:t>
            </a:r>
            <a:r>
              <a:rPr lang="zh-CN" altLang="zh-CN" sz="3200" dirty="0" smtClean="0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</a:rPr>
              <a:t>shu</a:t>
            </a:r>
            <a:r>
              <a:rPr lang="zh-CN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à</a:t>
            </a:r>
            <a:r>
              <a:rPr lang="zh-CN" altLang="zh-CN" sz="3200" dirty="0" smtClean="0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</a:rPr>
              <a:t>i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</a:t>
            </a:r>
            <a:r>
              <a:rPr lang="en-US" altLang="zh-CN" sz="3200" dirty="0" smtClean="0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</a:rPr>
              <a:t>yōu      </a:t>
            </a: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然</a:t>
            </a:r>
            <a:r>
              <a:rPr lang="zh-CN" altLang="zh-CN" sz="32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</a:t>
            </a:r>
            <a:r>
              <a:rPr lang="en-US" altLang="zh-CN" sz="3200" dirty="0" smtClean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</a:rPr>
              <a:t>gē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en-US" altLang="zh-CN" sz="3200" dirty="0" smtClean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d</a:t>
            </a:r>
            <a:r>
              <a:rPr lang="en-US" altLang="zh-CN" sz="320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ɑ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zh-CN" altLang="zh-CN" sz="32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endParaRPr lang="zh-CN" altLang="zh-CN" sz="3200" b="1" dirty="0">
              <a:solidFill>
                <a:schemeClr val="accent1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68558" y="1620520"/>
            <a:ext cx="712597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给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下列红色字注音或根据拼音写汉字</a:t>
            </a:r>
            <a:endParaRPr lang="zh-CN" altLang="zh-CN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076831" y="714441"/>
            <a:ext cx="309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3200" dirty="0"/>
          </a:p>
        </p:txBody>
      </p:sp>
      <p:sp>
        <p:nvSpPr>
          <p:cNvPr id="16" name="矩形 15"/>
          <p:cNvSpPr/>
          <p:nvPr/>
        </p:nvSpPr>
        <p:spPr>
          <a:xfrm>
            <a:off x="9099544" y="653481"/>
            <a:ext cx="309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3200" dirty="0"/>
          </a:p>
        </p:txBody>
      </p:sp>
      <p:sp>
        <p:nvSpPr>
          <p:cNvPr id="18" name="矩形 17"/>
          <p:cNvSpPr/>
          <p:nvPr/>
        </p:nvSpPr>
        <p:spPr>
          <a:xfrm>
            <a:off x="5647257" y="516484"/>
            <a:ext cx="29845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4746521" y="1003467"/>
            <a:ext cx="309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3200" dirty="0"/>
          </a:p>
        </p:txBody>
      </p:sp>
      <p:sp>
        <p:nvSpPr>
          <p:cNvPr id="5" name="Text Box 4"/>
          <p:cNvSpPr txBox="1"/>
          <p:nvPr/>
        </p:nvSpPr>
        <p:spPr>
          <a:xfrm>
            <a:off x="1887220" y="2205990"/>
            <a:ext cx="9578975" cy="2966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3200" b="0">
                <a:solidFill>
                  <a:srgbClr val="FF0000"/>
                </a:solidFill>
                <a:latin typeface="Arial" panose="020B0604020202020204" pitchFamily="34" charset="0"/>
                <a:sym typeface="黑体" panose="02010609060101010101" charset="-122"/>
              </a:rPr>
              <a:t>y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sym typeface="黑体" panose="02010609060101010101" charset="-122"/>
              </a:rPr>
              <a:t>ǎ</a:t>
            </a:r>
            <a:r>
              <a:rPr lang="en-US" altLang="zh-CN" sz="3200" b="0">
                <a:solidFill>
                  <a:srgbClr val="FF0000"/>
                </a:solidFill>
                <a:latin typeface="Arial" panose="020B0604020202020204" pitchFamily="34" charset="0"/>
                <a:sym typeface="黑体" panose="02010609060101010101" charset="-122"/>
              </a:rPr>
              <a:t>o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sym typeface="黑体" panose="02010609060101010101" charset="-122"/>
              </a:rPr>
              <a:t>          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黑体" panose="02010609060101010101" charset="-122"/>
              </a:rPr>
              <a:t>k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ā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黑体" panose="02010609060101010101" charset="-122"/>
              </a:rPr>
              <a:t>i                 </a:t>
            </a:r>
            <a:r>
              <a:rPr lang="en-US" altLang="zh-CN" sz="3200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dié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sym typeface="黑体" panose="02010609060101010101" charset="-122"/>
              </a:rPr>
              <a:t>                 hé        </a:t>
            </a: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  <a:sym typeface="黑体" panose="02010609060101010101" charset="-122"/>
            </a:endParaRPr>
          </a:p>
          <a:p>
            <a:pPr>
              <a:lnSpc>
                <a:spcPct val="140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黑体" panose="02010609060101010101" charset="-122"/>
              </a:rPr>
              <a:t>   g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charset="-122"/>
              </a:rPr>
              <a:t>ēn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黑体" panose="02010609060101010101" charset="-122"/>
              </a:rPr>
              <a:t>g                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sym typeface="黑体" panose="02010609060101010101" charset="-122"/>
              </a:rPr>
              <a:t>ji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sym typeface="黑体" panose="02010609060101010101" charset="-122"/>
              </a:rPr>
              <a:t>ǎ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sym typeface="黑体" panose="02010609060101010101" charset="-122"/>
              </a:rPr>
              <a:t>o                 ji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charset="-122"/>
              </a:rPr>
              <a:t>à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sym typeface="黑体" panose="02010609060101010101" charset="-122"/>
              </a:rPr>
              <a:t>o</a:t>
            </a:r>
            <a:r>
              <a:rPr lang="zh-CN" altLang="zh-CN" sz="32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</a:t>
            </a:r>
            <a:r>
              <a:rPr lang="zh-CN" altLang="zh-CN" sz="32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32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sym typeface="宋体" panose="02010600030101010101" pitchFamily="2" charset="-122"/>
              </a:rPr>
              <a:t>              </a:t>
            </a:r>
            <a:r>
              <a:rPr lang="zh-CN" altLang="zh-CN" sz="32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zh-CN" sz="3200" b="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sym typeface="宋体" panose="02010600030101010101" pitchFamily="2" charset="-122"/>
              </a:rPr>
              <a:t>fēn  fù</a:t>
            </a:r>
            <a:r>
              <a:rPr lang="zh-CN" altLang="zh-CN" sz="32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sym typeface="宋体" panose="02010600030101010101" pitchFamily="2" charset="-122"/>
              </a:rPr>
              <a:t>    </a:t>
            </a:r>
            <a:endParaRPr lang="zh-CN" altLang="zh-CN" sz="3200" dirty="0">
              <a:solidFill>
                <a:srgbClr val="FF3300"/>
              </a:solidFill>
              <a:latin typeface="Arial" panose="020B0604020202020204" pitchFamily="34" charset="0"/>
              <a:ea typeface="新宋体" panose="0201060903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32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sym typeface="宋体" panose="02010600030101010101" pitchFamily="2" charset="-122"/>
              </a:rPr>
              <a:t>   </a:t>
            </a:r>
            <a:r>
              <a:rPr lang="zh-CN" altLang="zh-CN" sz="32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sym typeface="宋体" panose="02010600030101010101" pitchFamily="2" charset="-122"/>
              </a:rPr>
              <a:t>mǒ</a:t>
            </a:r>
            <a:r>
              <a:rPr lang="zh-CN" altLang="zh-CN" sz="3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sym typeface="宋体" panose="02010600030101010101" pitchFamily="2" charset="-122"/>
              </a:rPr>
              <a:t>  </a:t>
            </a:r>
            <a:r>
              <a:rPr lang="en-US" altLang="zh-CN" sz="3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sym typeface="宋体" panose="02010600030101010101" pitchFamily="2" charset="-122"/>
              </a:rPr>
              <a:t>                          </a:t>
            </a:r>
            <a:r>
              <a:rPr lang="zh-CN" altLang="zh-CN" sz="3000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wù</a:t>
            </a:r>
            <a:r>
              <a:rPr lang="zh-CN" altLang="zh-CN" sz="3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sym typeface="宋体" panose="02010600030101010101" pitchFamily="2" charset="-122"/>
              </a:rPr>
              <a:t>         </a:t>
            </a:r>
            <a:r>
              <a:rPr lang="en-US" altLang="zh-CN" sz="3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sym typeface="宋体" panose="02010600030101010101" pitchFamily="2" charset="-122"/>
              </a:rPr>
              <a:t>                    </a:t>
            </a:r>
            <a:r>
              <a:rPr lang="zh-CN" altLang="zh-CN" sz="3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3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咳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嗽</a:t>
            </a:r>
            <a:r>
              <a:rPr lang="en-US" altLang="zh-CN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 </a:t>
            </a:r>
            <a:endParaRPr lang="en-US" altLang="zh-CN" sz="32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 薪              率        悠            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疙瘩</a:t>
            </a:r>
            <a:r>
              <a:rPr lang="en-US" altLang="zh-CN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zh-CN" sz="3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zh-CN" sz="2800">
                <a:latin typeface="黑体" panose="02010609060101010101" charset="-122"/>
                <a:ea typeface="黑体" panose="02010609060101010101" charset="-122"/>
              </a:rPr>
              <a:t>  </a:t>
            </a:r>
            <a:endParaRPr lang="zh-CN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SPECIAL_SOURCE" val="bdnull"/>
</p:tagLst>
</file>

<file path=ppt/tags/tag11.xml><?xml version="1.0" encoding="utf-8"?>
<p:tagLst xmlns:p="http://schemas.openxmlformats.org/presentationml/2006/main">
  <p:tag name="KSO_WM_SPECIAL_SOURCE" val="bdnull"/>
</p:tagLst>
</file>

<file path=ppt/tags/tag12.xml><?xml version="1.0" encoding="utf-8"?>
<p:tagLst xmlns:p="http://schemas.openxmlformats.org/presentationml/2006/main">
  <p:tag name="KSO_WM_SPECIAL_SOURCE" val="bdnull"/>
</p:tagLst>
</file>

<file path=ppt/tags/tag13.xml><?xml version="1.0" encoding="utf-8"?>
<p:tagLst xmlns:p="http://schemas.openxmlformats.org/presentationml/2006/main">
  <p:tag name="KSO_WM_SPECIAL_SOURCE" val="bdnull"/>
</p:tagLst>
</file>

<file path=ppt/tags/tag14.xml><?xml version="1.0" encoding="utf-8"?>
<p:tagLst xmlns:p="http://schemas.openxmlformats.org/presentationml/2006/main">
  <p:tag name="KSO_WM_SPECIAL_SOURCE" val="bdnull"/>
</p:tagLst>
</file>

<file path=ppt/tags/tag15.xml><?xml version="1.0" encoding="utf-8"?>
<p:tagLst xmlns:p="http://schemas.openxmlformats.org/presentationml/2006/main">
  <p:tag name="KSO_WM_SPECIAL_SOURCE" val="bdnull"/>
</p:tagLst>
</file>

<file path=ppt/tags/tag16.xml><?xml version="1.0" encoding="utf-8"?>
<p:tagLst xmlns:p="http://schemas.openxmlformats.org/presentationml/2006/main">
  <p:tag name="KSO_WM_SPECIAL_SOURCE" val="bdnull"/>
</p:tagLst>
</file>

<file path=ppt/tags/tag17.xml><?xml version="1.0" encoding="utf-8"?>
<p:tagLst xmlns:p="http://schemas.openxmlformats.org/presentationml/2006/main">
  <p:tag name="KSO_WM_SPECIAL_SOURCE" val="bdnull"/>
</p:tagLst>
</file>

<file path=ppt/tags/tag18.xml><?xml version="1.0" encoding="utf-8"?>
<p:tagLst xmlns:p="http://schemas.openxmlformats.org/presentationml/2006/main">
  <p:tag name="KSO_WM_UNIT_PLACING_PICTURE_USER_VIEWPORT" val="{&quot;height&quot;:5190.001574803149,&quot;width&quot;:6810}"/>
</p:tagLst>
</file>

<file path=ppt/tags/tag19.xml><?xml version="1.0" encoding="utf-8"?>
<p:tagLst xmlns:p="http://schemas.openxmlformats.org/presentationml/2006/main">
  <p:tag name="KSO_WM_SPECIAL_SOURCE" val="bdnull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KSO_WM_SPECIAL_SOURCE" val="bdnull"/>
</p:tagLst>
</file>

<file path=ppt/tags/tag21.xml><?xml version="1.0" encoding="utf-8"?>
<p:tagLst xmlns:p="http://schemas.openxmlformats.org/presentationml/2006/main">
  <p:tag name="KSO_WM_SPECIAL_SOURCE" val="bdnull"/>
</p:tagLst>
</file>

<file path=ppt/tags/tag22.xml><?xml version="1.0" encoding="utf-8"?>
<p:tagLst xmlns:p="http://schemas.openxmlformats.org/presentationml/2006/main">
  <p:tag name="KSO_WM_SPECIAL_SOURCE" val="bdnull"/>
</p:tagLst>
</file>

<file path=ppt/tags/tag23.xml><?xml version="1.0" encoding="utf-8"?>
<p:tagLst xmlns:p="http://schemas.openxmlformats.org/presentationml/2006/main">
  <p:tag name="KSO_WM_SPECIAL_SOURCE" val="bdnull"/>
</p:tagLst>
</file>

<file path=ppt/tags/tag24.xml><?xml version="1.0" encoding="utf-8"?>
<p:tagLst xmlns:p="http://schemas.openxmlformats.org/presentationml/2006/main">
  <p:tag name="KSO_WM_SPECIAL_SOURCE" val="bdnull"/>
</p:tagLst>
</file>

<file path=ppt/tags/tag25.xml><?xml version="1.0" encoding="utf-8"?>
<p:tagLst xmlns:p="http://schemas.openxmlformats.org/presentationml/2006/main">
  <p:tag name="KSO_WM_SPECIAL_SOURCE" val="bdnull"/>
</p:tagLst>
</file>

<file path=ppt/tags/tag26.xml><?xml version="1.0" encoding="utf-8"?>
<p:tagLst xmlns:p="http://schemas.openxmlformats.org/presentationml/2006/main">
  <p:tag name="KSO_WM_SPECIAL_SOURCE" val="bdnull"/>
</p:tagLst>
</file>

<file path=ppt/tags/tag27.xml><?xml version="1.0" encoding="utf-8"?>
<p:tagLst xmlns:p="http://schemas.openxmlformats.org/presentationml/2006/main">
  <p:tag name="KSO_WM_SPECIAL_SOURCE" val="bdnull"/>
</p:tagLst>
</file>

<file path=ppt/tags/tag28.xml><?xml version="1.0" encoding="utf-8"?>
<p:tagLst xmlns:p="http://schemas.openxmlformats.org/presentationml/2006/main">
  <p:tag name="KSO_WM_SPECIAL_SOURCE" val="bdnull"/>
</p:tagLst>
</file>

<file path=ppt/tags/tag29.xml><?xml version="1.0" encoding="utf-8"?>
<p:tagLst xmlns:p="http://schemas.openxmlformats.org/presentationml/2006/main">
  <p:tag name="KSO_DOCER_TEMPLATE_OPEN_ONCE_MARK" val="1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  <p:tag name="KSO_WM_SPECIAL_SOURCE" val="bdnull"/>
</p:tagLst>
</file>

<file path=ppt/tags/tag5.xml><?xml version="1.0" encoding="utf-8"?>
<p:tagLst xmlns:p="http://schemas.openxmlformats.org/presentationml/2006/main">
  <p:tag name="KSO_WM_SPECIAL_SOURCE" val="bdnull"/>
</p:tagLst>
</file>

<file path=ppt/tags/tag6.xml><?xml version="1.0" encoding="utf-8"?>
<p:tagLst xmlns:p="http://schemas.openxmlformats.org/presentationml/2006/main">
  <p:tag name="KSO_WM_SPECIAL_SOURCE" val="bdnull"/>
</p:tagLst>
</file>

<file path=ppt/tags/tag7.xml><?xml version="1.0" encoding="utf-8"?>
<p:tagLst xmlns:p="http://schemas.openxmlformats.org/presentationml/2006/main">
  <p:tag name="KSO_WM_SPECIAL_SOURCE" val="bdnull"/>
</p:tagLst>
</file>

<file path=ppt/tags/tag8.xml><?xml version="1.0" encoding="utf-8"?>
<p:tagLst xmlns:p="http://schemas.openxmlformats.org/presentationml/2006/main">
  <p:tag name="KSO_WM_SPECIAL_SOURCE" val="bdnull"/>
</p:tagLst>
</file>

<file path=ppt/tags/tag9.xml><?xml version="1.0" encoding="utf-8"?>
<p:tagLst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3666</Words>
  <Application>WPS 演示</Application>
  <PresentationFormat>自定义</PresentationFormat>
  <Paragraphs>182</Paragraphs>
  <Slides>24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9" baseType="lpstr">
      <vt:lpstr>Arial</vt:lpstr>
      <vt:lpstr>宋体</vt:lpstr>
      <vt:lpstr>Wingdings</vt:lpstr>
      <vt:lpstr>思源黑体 CN Bold</vt:lpstr>
      <vt:lpstr>黑体</vt:lpstr>
      <vt:lpstr>思源黑体 CN Regular</vt:lpstr>
      <vt:lpstr>华文楷体</vt:lpstr>
      <vt:lpstr>Calibri</vt:lpstr>
      <vt:lpstr>思源宋体 CN SemiBold</vt:lpstr>
      <vt:lpstr>新宋体</vt:lpstr>
      <vt:lpstr>楷体_GB2312</vt:lpstr>
      <vt:lpstr>微软雅黑</vt:lpstr>
      <vt:lpstr>Arial Unicode MS</vt:lpstr>
      <vt:lpstr>等线</vt:lpstr>
      <vt:lpstr>Wingdings 2</vt:lpstr>
      <vt:lpstr>SimSun-ExtB</vt:lpstr>
      <vt:lpstr>隶书</vt:lpstr>
      <vt:lpstr>Arial Black</vt:lpstr>
      <vt:lpstr>Times New Roman</vt:lpstr>
      <vt:lpstr>Algerian</vt:lpstr>
      <vt:lpstr>幼圆</vt:lpstr>
      <vt:lpstr>Agency FB</vt:lpstr>
      <vt:lpstr>华文中宋</vt:lpstr>
      <vt:lpstr>Tw Cen MT Condensed</vt:lpstr>
      <vt:lpstr>Office 主题​​</vt:lpstr>
      <vt:lpstr>PowerPoint 演示文稿</vt:lpstr>
      <vt:lpstr>第一课时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第二课时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dell</cp:lastModifiedBy>
  <cp:revision>670</cp:revision>
  <dcterms:created xsi:type="dcterms:W3CDTF">2017-08-03T09:01:00Z</dcterms:created>
  <dcterms:modified xsi:type="dcterms:W3CDTF">2022-03-03T09:03:01Z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38E69C2410D647499D8B56C648788A77</vt:lpwstr>
  </property>
</Properties>
</file>