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27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85197" y="1390312"/>
            <a:ext cx="8915399" cy="2262781"/>
          </a:xfrm>
        </p:spPr>
        <p:txBody>
          <a:bodyPr/>
          <a:lstStyle/>
          <a:p>
            <a:r>
              <a:rPr lang="zh-CN" altLang="en-US" dirty="0" smtClean="0"/>
              <a:t>所谓“伊人”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98157" y="827171"/>
            <a:ext cx="8915399" cy="1126283"/>
          </a:xfrm>
        </p:spPr>
        <p:txBody>
          <a:bodyPr/>
          <a:lstStyle/>
          <a:p>
            <a:r>
              <a:rPr lang="zh-CN" altLang="en-US" b="1" dirty="0" smtClean="0"/>
              <a:t>大学语文第四讲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34998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47661" y="127651"/>
            <a:ext cx="8911687" cy="1280890"/>
          </a:xfrm>
        </p:spPr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蒹葭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的爱情解读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63916" y="1895856"/>
            <a:ext cx="8915400" cy="3777622"/>
          </a:xfrm>
        </p:spPr>
        <p:txBody>
          <a:bodyPr>
            <a:noAutofit/>
          </a:bodyPr>
          <a:lstStyle/>
          <a:p>
            <a:r>
              <a:rPr lang="zh-CN" altLang="en-US" sz="2800" dirty="0" smtClean="0"/>
              <a:t>牛运震说</a:t>
            </a:r>
            <a:r>
              <a:rPr lang="zh-CN" altLang="en-US" sz="2800" dirty="0"/>
              <a:t>：“运震语：“极缠绵，极惝恍，纯是情，不是景。</a:t>
            </a:r>
            <a:r>
              <a:rPr lang="zh-CN" altLang="en-US" sz="2800" dirty="0" smtClean="0"/>
              <a:t>”</a:t>
            </a:r>
            <a:endParaRPr lang="en-US" altLang="zh-CN" sz="2800" dirty="0" smtClean="0"/>
          </a:p>
          <a:p>
            <a:pPr marL="0" indent="0">
              <a:buNone/>
            </a:pPr>
            <a:endParaRPr lang="en-US" altLang="zh-CN" sz="2800" dirty="0" smtClean="0"/>
          </a:p>
          <a:p>
            <a:r>
              <a:rPr lang="zh-CN" altLang="en-US" sz="2800" dirty="0" smtClean="0"/>
              <a:t>王国维说</a:t>
            </a:r>
            <a:r>
              <a:rPr lang="zh-CN" altLang="en-US" sz="2800" dirty="0"/>
              <a:t>“</a:t>
            </a:r>
            <a:r>
              <a:rPr lang="en-US" altLang="zh-CN" sz="2800" dirty="0"/>
              <a:t>《</a:t>
            </a:r>
            <a:r>
              <a:rPr lang="zh-CN" altLang="en-US" sz="2800" dirty="0"/>
              <a:t>蒹葭</a:t>
            </a:r>
            <a:r>
              <a:rPr lang="en-US" altLang="zh-CN" sz="2800" dirty="0"/>
              <a:t>》</a:t>
            </a:r>
            <a:r>
              <a:rPr lang="zh-CN" altLang="en-US" sz="2800" dirty="0"/>
              <a:t>一篇</a:t>
            </a:r>
            <a:r>
              <a:rPr lang="en-US" altLang="zh-CN" sz="2800" dirty="0"/>
              <a:t>,</a:t>
            </a:r>
            <a:r>
              <a:rPr lang="zh-CN" altLang="en-US" sz="2800" dirty="0"/>
              <a:t>最得风人深致。” 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zh-CN" altLang="en-US" sz="2800" dirty="0" smtClean="0"/>
              <a:t>由于</a:t>
            </a:r>
            <a:r>
              <a:rPr lang="en-US" altLang="zh-CN" sz="2800" dirty="0"/>
              <a:t>《</a:t>
            </a:r>
            <a:r>
              <a:rPr lang="zh-CN" altLang="en-US" sz="2800" dirty="0"/>
              <a:t>蒹葭</a:t>
            </a:r>
            <a:r>
              <a:rPr lang="en-US" altLang="zh-CN" sz="2800" dirty="0"/>
              <a:t>》</a:t>
            </a:r>
            <a:r>
              <a:rPr lang="zh-CN" altLang="en-US" sz="2800" dirty="0"/>
              <a:t>朦胧的审美取向和永恒的艺术魅力，当代文人学者也赞赏有加。琼瑶就曾根据这首诗的意境创作了言情小说</a:t>
            </a:r>
            <a:r>
              <a:rPr lang="en-US" altLang="zh-CN" sz="2800" dirty="0"/>
              <a:t>《</a:t>
            </a:r>
            <a:r>
              <a:rPr lang="zh-CN" altLang="en-US" sz="2800" dirty="0"/>
              <a:t>在水一方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8028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1053" y="453422"/>
            <a:ext cx="8911687" cy="1280890"/>
          </a:xfrm>
        </p:spPr>
        <p:txBody>
          <a:bodyPr/>
          <a:lstStyle/>
          <a:p>
            <a:r>
              <a:rPr lang="zh-CN" altLang="en-US" dirty="0" smtClean="0"/>
              <a:t>诗经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4044" y="1591056"/>
            <a:ext cx="7011988" cy="3777622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《</a:t>
            </a:r>
            <a:r>
              <a:rPr lang="zh-CN" altLang="en-US" sz="2400" b="1" dirty="0"/>
              <a:t>诗经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是中国古代诗歌开端，最早的一部诗歌总集</a:t>
            </a:r>
            <a:r>
              <a:rPr lang="zh-CN" altLang="en-US" sz="2400" b="1" dirty="0" smtClean="0"/>
              <a:t>，共</a:t>
            </a:r>
            <a:r>
              <a:rPr lang="en-US" altLang="zh-CN" sz="2400" b="1" dirty="0" smtClean="0"/>
              <a:t>305</a:t>
            </a:r>
            <a:r>
              <a:rPr lang="zh-CN" altLang="en-US" sz="2400" b="1" dirty="0" smtClean="0"/>
              <a:t>篇。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《</a:t>
            </a:r>
            <a:r>
              <a:rPr lang="zh-CN" altLang="en-US" sz="2400" b="1" dirty="0"/>
              <a:t>诗经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的作者佚名，绝大部分已经无法考证，传为尹吉甫采集、孔子编订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《</a:t>
            </a:r>
            <a:r>
              <a:rPr lang="zh-CN" altLang="en-US" sz="2400" b="1" dirty="0"/>
              <a:t>诗经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在先秦时期称为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诗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，或取其整数称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诗三百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。西汉时被尊为儒家经典，始称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诗经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，并沿用至今。诗经在内容上分为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风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雅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颂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三个部分。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风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是周代各地的歌谣；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雅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是周人的正声雅乐，又分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小雅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和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大雅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；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颂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是周王庭和贵族宗庙祭祀的乐歌，又分为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周颂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鲁颂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和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商颂</a:t>
            </a:r>
            <a:r>
              <a:rPr lang="en-US" altLang="zh-CN" sz="2400" b="1" dirty="0"/>
              <a:t>》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854" y="1514490"/>
            <a:ext cx="3072915" cy="463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6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1117" y="703358"/>
            <a:ext cx="8911687" cy="1280890"/>
          </a:xfrm>
        </p:spPr>
        <p:txBody>
          <a:bodyPr/>
          <a:lstStyle/>
          <a:p>
            <a:r>
              <a:rPr lang="zh-CN" altLang="en-US" dirty="0" smtClean="0"/>
              <a:t>赋 比 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23452" y="3176016"/>
            <a:ext cx="8915400" cy="3777622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b="1" dirty="0"/>
              <a:t>赋者，敷陈其事而直言之者也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pPr marL="0" indent="0">
              <a:buNone/>
            </a:pPr>
            <a:endParaRPr lang="zh-CN" altLang="en-US" sz="3200" b="1" dirty="0"/>
          </a:p>
          <a:p>
            <a:r>
              <a:rPr lang="zh-CN" altLang="en-US" sz="3200" b="1" dirty="0"/>
              <a:t>比者，以彼物比此物也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pPr marL="0" indent="0">
              <a:buNone/>
            </a:pPr>
            <a:endParaRPr lang="zh-CN" altLang="en-US" sz="3200" b="1" dirty="0"/>
          </a:p>
          <a:p>
            <a:r>
              <a:rPr lang="zh-CN" altLang="en-US" sz="3200" b="1" dirty="0"/>
              <a:t>兴者，先言他物以引起所咏之词</a:t>
            </a:r>
            <a:r>
              <a:rPr lang="zh-CN" altLang="en-US" sz="3200" b="1" dirty="0" smtClean="0"/>
              <a:t>也。</a:t>
            </a:r>
            <a:endParaRPr lang="en-US" altLang="zh-CN" sz="3200" b="1" dirty="0" smtClean="0"/>
          </a:p>
          <a:p>
            <a:pPr marL="0" indent="0">
              <a:buNone/>
            </a:pPr>
            <a:endParaRPr lang="en-US" altLang="zh-CN" sz="3200" b="1" dirty="0"/>
          </a:p>
          <a:p>
            <a:pPr marL="0" indent="0">
              <a:buNone/>
            </a:pPr>
            <a:r>
              <a:rPr lang="en-US" altLang="zh-CN" sz="3200" b="1" dirty="0" smtClean="0"/>
              <a:t>                                                          ——</a:t>
            </a:r>
            <a:r>
              <a:rPr lang="zh-CN" altLang="en-US" sz="3200" b="1" dirty="0" smtClean="0"/>
              <a:t>朱熹</a:t>
            </a:r>
            <a:endParaRPr lang="zh-CN" altLang="en-US" sz="3200" b="1" dirty="0"/>
          </a:p>
        </p:txBody>
      </p:sp>
      <p:pic>
        <p:nvPicPr>
          <p:cNvPr id="4" name="图片 3" descr="屏幕剪辑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14" y="0"/>
            <a:ext cx="6724699" cy="264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64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2556" y="725424"/>
            <a:ext cx="8915400" cy="608990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《</a:t>
            </a:r>
            <a:r>
              <a:rPr lang="zh-CN" altLang="en-US" sz="2400" dirty="0"/>
              <a:t>风</a:t>
            </a:r>
            <a:r>
              <a:rPr lang="en-US" altLang="zh-CN" sz="2400" dirty="0"/>
              <a:t>》</a:t>
            </a:r>
            <a:r>
              <a:rPr lang="zh-CN" altLang="en-US" sz="2400" dirty="0"/>
              <a:t>，风也，教也。风以动之，教以化之。诗者，志之所之也。在心为志，发言为诗。情动于中而形于言，言之不足故嗟叹之，嗟叹不足故永歌之。永歌之不足，不知手之舞之，足之蹈之也。情发于声，声成文谓之音。治世之音安以乐，其政和。乱世之音怨以怒，其政乖。亡国之音哀以思，其民困。故正得失，动天地，感鬼神，莫近于诗。先王以是经夫妇，成孝敬，厚人伦，美教化，移风俗。</a:t>
            </a:r>
            <a:r>
              <a:rPr lang="en-US" altLang="zh-CN" sz="2400" dirty="0"/>
              <a:t>《</a:t>
            </a:r>
            <a:r>
              <a:rPr lang="zh-CN" altLang="en-US" sz="2400" dirty="0"/>
              <a:t>诗</a:t>
            </a:r>
            <a:r>
              <a:rPr lang="en-US" altLang="zh-CN" sz="2400" dirty="0"/>
              <a:t>》</a:t>
            </a:r>
            <a:r>
              <a:rPr lang="zh-CN" altLang="en-US" sz="2400" dirty="0"/>
              <a:t>有六义焉，一曰风，二日赋，三曰比，四日兴，五月雅，六日颂。上以风化下。下以风刺上，主文而谲谏，言之者无罪，闻之者足戒，故曰</a:t>
            </a:r>
            <a:r>
              <a:rPr lang="en-US" altLang="zh-CN" sz="2400" dirty="0"/>
              <a:t>《</a:t>
            </a:r>
            <a:r>
              <a:rPr lang="zh-CN" altLang="en-US" sz="2400" dirty="0"/>
              <a:t>风</a:t>
            </a:r>
            <a:r>
              <a:rPr lang="en-US" altLang="zh-CN" sz="2400" dirty="0"/>
              <a:t>》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endParaRPr lang="en-US" altLang="zh-CN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 smtClean="0"/>
              <a:t>                                                                                   ——《</a:t>
            </a:r>
            <a:r>
              <a:rPr lang="zh-CN" altLang="en-US" sz="2400" dirty="0" smtClean="0"/>
              <a:t>毛诗序</a:t>
            </a:r>
            <a:r>
              <a:rPr lang="en-US" altLang="zh-CN" sz="2400" dirty="0" smtClean="0"/>
              <a:t>》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07518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蒹葭</a:t>
            </a:r>
            <a:endParaRPr lang="zh-CN" altLang="en-US" dirty="0"/>
          </a:p>
        </p:txBody>
      </p:sp>
      <p:pic>
        <p:nvPicPr>
          <p:cNvPr id="4" name="内容占位符 3" descr="屏幕剪辑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977" y="2083422"/>
            <a:ext cx="7508992" cy="4246547"/>
          </a:xfrm>
        </p:spPr>
      </p:pic>
    </p:spTree>
    <p:extLst>
      <p:ext uri="{BB962C8B-B14F-4D97-AF65-F5344CB8AC3E}">
        <p14:creationId xmlns:p14="http://schemas.microsoft.com/office/powerpoint/2010/main" val="3334225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屏幕剪辑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3" y="1237488"/>
            <a:ext cx="5246173" cy="5405564"/>
          </a:xfrm>
        </p:spPr>
      </p:pic>
      <p:pic>
        <p:nvPicPr>
          <p:cNvPr id="5" name="图片 4" descr="屏幕剪辑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745" y="1237488"/>
            <a:ext cx="4881598" cy="540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225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5004" y="390144"/>
            <a:ext cx="11047540" cy="49316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《</a:t>
            </a:r>
            <a:r>
              <a:rPr lang="zh-CN" altLang="en-US" sz="2400" dirty="0"/>
              <a:t>毛传</a:t>
            </a:r>
            <a:r>
              <a:rPr lang="en-US" altLang="zh-CN" sz="2400" dirty="0"/>
              <a:t>》</a:t>
            </a:r>
            <a:r>
              <a:rPr lang="zh-CN" altLang="en-US" sz="2400" dirty="0"/>
              <a:t>对于对于第一章说：“兴也。</a:t>
            </a:r>
            <a:r>
              <a:rPr lang="zh-CN" altLang="en-US" sz="2400" dirty="0" smtClean="0"/>
              <a:t>蒹，簾；葭，芦也。苍苍，盛也。”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又：“白露</a:t>
            </a:r>
            <a:r>
              <a:rPr lang="zh-CN" altLang="en-US" sz="2400" dirty="0"/>
              <a:t>凝戾为</a:t>
            </a:r>
            <a:r>
              <a:rPr lang="zh-CN" altLang="en-US" sz="2400" dirty="0" smtClean="0"/>
              <a:t>霜然后岁事成，国家</a:t>
            </a:r>
            <a:r>
              <a:rPr lang="zh-CN" altLang="en-US" sz="2400" dirty="0"/>
              <a:t>待礼然后</a:t>
            </a:r>
            <a:r>
              <a:rPr lang="zh-CN" altLang="en-US" sz="2400" dirty="0" smtClean="0"/>
              <a:t>兴。”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郑</a:t>
            </a:r>
            <a:r>
              <a:rPr lang="zh-CN" altLang="en-US" sz="2400" dirty="0" smtClean="0"/>
              <a:t>玄：“蒹</a:t>
            </a:r>
            <a:r>
              <a:rPr lang="zh-CN" altLang="en-US" sz="2400" dirty="0"/>
              <a:t>葭在众草之中苍苍然</a:t>
            </a:r>
            <a:r>
              <a:rPr lang="zh-CN" altLang="en-US" sz="2400" dirty="0" smtClean="0"/>
              <a:t>强盛，至</a:t>
            </a:r>
            <a:r>
              <a:rPr lang="zh-CN" altLang="en-US" sz="2400" dirty="0"/>
              <a:t>白露凝戾为霜则成而黄。兴</a:t>
            </a:r>
            <a:r>
              <a:rPr lang="zh-CN" altLang="en-US" sz="2400" dirty="0" smtClean="0"/>
              <a:t>者，喻众民</a:t>
            </a:r>
            <a:r>
              <a:rPr lang="zh-CN" altLang="en-US" sz="2400" dirty="0"/>
              <a:t>之不从襄公政令者</a:t>
            </a:r>
            <a:r>
              <a:rPr lang="en-US" altLang="zh-CN" sz="2400" dirty="0"/>
              <a:t>,</a:t>
            </a:r>
            <a:r>
              <a:rPr lang="zh-CN" altLang="en-US" sz="2400" dirty="0"/>
              <a:t>得周礼以教之则服。</a:t>
            </a:r>
            <a:r>
              <a:rPr lang="zh-CN" altLang="en-US" sz="2400" dirty="0" smtClean="0"/>
              <a:t>”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 smtClean="0"/>
              <a:t>孔</a:t>
            </a:r>
            <a:r>
              <a:rPr lang="zh-CN" altLang="en-US" sz="2400" dirty="0"/>
              <a:t>颖达</a:t>
            </a:r>
            <a:r>
              <a:rPr lang="en-US" altLang="zh-CN" sz="2400" dirty="0"/>
              <a:t>《</a:t>
            </a:r>
            <a:r>
              <a:rPr lang="zh-CN" altLang="en-US" sz="2400" dirty="0"/>
              <a:t>毛诗正义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说：“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毛</a:t>
            </a:r>
            <a:r>
              <a:rPr lang="en-US" altLang="zh-CN" sz="2400" dirty="0"/>
              <a:t>》</a:t>
            </a:r>
            <a:r>
              <a:rPr lang="zh-CN" altLang="en-US" sz="2400" dirty="0"/>
              <a:t>以为蒹葭之草苍苍然</a:t>
            </a:r>
            <a:r>
              <a:rPr lang="en-US" altLang="zh-CN" sz="2400" dirty="0"/>
              <a:t>,</a:t>
            </a:r>
            <a:r>
              <a:rPr lang="zh-CN" altLang="en-US" sz="2400" dirty="0"/>
              <a:t>虽盛未堪家用</a:t>
            </a:r>
            <a:r>
              <a:rPr lang="en-US" altLang="zh-CN" sz="2400" dirty="0"/>
              <a:t>,</a:t>
            </a:r>
            <a:r>
              <a:rPr lang="zh-CN" altLang="en-US" sz="2400" dirty="0"/>
              <a:t>必待白露凝戾为霜</a:t>
            </a:r>
            <a:r>
              <a:rPr lang="en-US" altLang="zh-CN" sz="2400" dirty="0"/>
              <a:t>,</a:t>
            </a:r>
            <a:r>
              <a:rPr lang="zh-CN" altLang="en-US" sz="2400" dirty="0"/>
              <a:t>然后坚实中用</a:t>
            </a:r>
            <a:r>
              <a:rPr lang="en-US" altLang="zh-CN" sz="2400" dirty="0"/>
              <a:t>,</a:t>
            </a:r>
            <a:r>
              <a:rPr lang="zh-CN" altLang="en-US" sz="2400" dirty="0"/>
              <a:t>岁事得成。以兴秦国之民虽众而未顺德教</a:t>
            </a:r>
            <a:r>
              <a:rPr lang="en-US" altLang="zh-CN" sz="2400" dirty="0"/>
              <a:t>,</a:t>
            </a:r>
            <a:r>
              <a:rPr lang="zh-CN" altLang="en-US" sz="2400" dirty="0"/>
              <a:t>必待周礼以教之</a:t>
            </a:r>
            <a:r>
              <a:rPr lang="en-US" altLang="zh-CN" sz="2400" dirty="0"/>
              <a:t>,</a:t>
            </a:r>
            <a:r>
              <a:rPr lang="zh-CN" altLang="en-US" sz="2400" dirty="0"/>
              <a:t>然后服从上命</a:t>
            </a:r>
            <a:r>
              <a:rPr lang="en-US" altLang="zh-CN" sz="2400" dirty="0"/>
              <a:t>,</a:t>
            </a:r>
            <a:r>
              <a:rPr lang="zh-CN" altLang="en-US" sz="2400" dirty="0"/>
              <a:t>国乃得兴。今襄公未能用周礼</a:t>
            </a:r>
            <a:r>
              <a:rPr lang="en-US" altLang="zh-CN" sz="2400" dirty="0"/>
              <a:t>,</a:t>
            </a:r>
            <a:r>
              <a:rPr lang="zh-CN" altLang="en-US" sz="2400" dirty="0"/>
              <a:t>其国未得兴也。由未能用周礼</a:t>
            </a:r>
            <a:r>
              <a:rPr lang="en-US" altLang="zh-CN" sz="2400" dirty="0"/>
              <a:t>,</a:t>
            </a:r>
            <a:r>
              <a:rPr lang="zh-CN" altLang="en-US" sz="2400" dirty="0"/>
              <a:t>故未得人服也。” </a:t>
            </a:r>
            <a:endParaRPr lang="en-US" altLang="zh-CN" sz="2400" dirty="0" smtClean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zh-CN" altLang="en-US" sz="2400" dirty="0"/>
              <a:t>而孔颖达</a:t>
            </a:r>
            <a:r>
              <a:rPr lang="en-US" altLang="zh-CN" sz="2400" dirty="0"/>
              <a:t>《</a:t>
            </a:r>
            <a:r>
              <a:rPr lang="zh-CN" altLang="en-US" sz="2400" dirty="0"/>
              <a:t>毛诗正义</a:t>
            </a:r>
            <a:r>
              <a:rPr lang="en-US" altLang="zh-CN" sz="2400" dirty="0"/>
              <a:t>》</a:t>
            </a:r>
            <a:r>
              <a:rPr lang="zh-CN" altLang="en-US" sz="2400" dirty="0"/>
              <a:t>则说</a:t>
            </a:r>
            <a:r>
              <a:rPr lang="en-US" altLang="zh-CN" sz="2400" dirty="0"/>
              <a:t>,“《</a:t>
            </a:r>
            <a:r>
              <a:rPr lang="zh-CN" altLang="en-US" sz="2400" dirty="0"/>
              <a:t>毛</a:t>
            </a:r>
            <a:r>
              <a:rPr lang="en-US" altLang="zh-CN" sz="2400" dirty="0"/>
              <a:t>》</a:t>
            </a:r>
            <a:r>
              <a:rPr lang="zh-CN" altLang="en-US" sz="2400" dirty="0"/>
              <a:t>以为蒹葭之草苍苍然</a:t>
            </a:r>
            <a:r>
              <a:rPr lang="en-US" altLang="zh-CN" sz="2400" dirty="0"/>
              <a:t>,</a:t>
            </a:r>
            <a:r>
              <a:rPr lang="zh-CN" altLang="en-US" sz="2400" dirty="0"/>
              <a:t>虽盛未堪家用</a:t>
            </a:r>
            <a:r>
              <a:rPr lang="en-US" altLang="zh-CN" sz="2400" dirty="0"/>
              <a:t>,</a:t>
            </a:r>
            <a:r>
              <a:rPr lang="zh-CN" altLang="en-US" sz="2400" dirty="0"/>
              <a:t>必待白露凝戾为霜</a:t>
            </a:r>
            <a:r>
              <a:rPr lang="en-US" altLang="zh-CN" sz="2400" dirty="0"/>
              <a:t>,</a:t>
            </a:r>
            <a:r>
              <a:rPr lang="zh-CN" altLang="en-US" sz="2400" dirty="0"/>
              <a:t>然后坚实中用</a:t>
            </a:r>
            <a:r>
              <a:rPr lang="en-US" altLang="zh-CN" sz="2400" dirty="0"/>
              <a:t>,</a:t>
            </a:r>
            <a:r>
              <a:rPr lang="zh-CN" altLang="en-US" sz="2400" dirty="0"/>
              <a:t>岁事得成。以兴秦国之民虽众而未顺德教</a:t>
            </a:r>
            <a:r>
              <a:rPr lang="en-US" altLang="zh-CN" sz="2400" dirty="0"/>
              <a:t>,</a:t>
            </a:r>
            <a:r>
              <a:rPr lang="zh-CN" altLang="en-US" sz="2400" dirty="0"/>
              <a:t>必待周礼以教之</a:t>
            </a:r>
            <a:r>
              <a:rPr lang="en-US" altLang="zh-CN" sz="2400" dirty="0"/>
              <a:t>,</a:t>
            </a:r>
            <a:r>
              <a:rPr lang="zh-CN" altLang="en-US" sz="2400" dirty="0"/>
              <a:t>然后服从上命</a:t>
            </a:r>
            <a:r>
              <a:rPr lang="en-US" altLang="zh-CN" sz="2400" dirty="0"/>
              <a:t>,</a:t>
            </a:r>
            <a:r>
              <a:rPr lang="zh-CN" altLang="en-US" sz="2400" dirty="0"/>
              <a:t>国乃得兴。今襄公未能用周礼</a:t>
            </a:r>
            <a:r>
              <a:rPr lang="en-US" altLang="zh-CN" sz="2400" dirty="0"/>
              <a:t>,</a:t>
            </a:r>
            <a:r>
              <a:rPr lang="zh-CN" altLang="en-US" sz="2400" dirty="0"/>
              <a:t>其国未得兴也。由未能用周礼</a:t>
            </a:r>
            <a:r>
              <a:rPr lang="en-US" altLang="zh-CN" sz="2400" dirty="0"/>
              <a:t>,</a:t>
            </a:r>
            <a:r>
              <a:rPr lang="zh-CN" altLang="en-US" sz="2400" dirty="0"/>
              <a:t>故未得人服也。” </a:t>
            </a:r>
          </a:p>
        </p:txBody>
      </p:sp>
    </p:spTree>
    <p:extLst>
      <p:ext uri="{BB962C8B-B14F-4D97-AF65-F5344CB8AC3E}">
        <p14:creationId xmlns:p14="http://schemas.microsoft.com/office/powerpoint/2010/main" val="977940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9325" y="685070"/>
            <a:ext cx="8911687" cy="1280890"/>
          </a:xfrm>
        </p:spPr>
        <p:txBody>
          <a:bodyPr/>
          <a:lstStyle/>
          <a:p>
            <a:r>
              <a:rPr lang="zh-CN" altLang="en-US" dirty="0" smtClean="0"/>
              <a:t>谁是“伊人”？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4876" y="2097024"/>
            <a:ext cx="8915400" cy="37776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“</a:t>
            </a:r>
            <a:r>
              <a:rPr lang="zh-CN" altLang="en-US" sz="2800" dirty="0"/>
              <a:t>余推此诗之意，似即百里奚所作，以荐蹇叔于秦者。蒹葭自喻也，白露喻蹇叔也。蒹葭遇秋，沧沧然苦寒，而白露耐冷，方将结而为霜。喻己在贫贱中，感慨悲凉，而蹇叔益以坚苦自守也</a:t>
            </a:r>
            <a:r>
              <a:rPr lang="zh-CN" altLang="en-US" sz="2800" dirty="0" smtClean="0"/>
              <a:t>。</a:t>
            </a:r>
            <a:endParaRPr lang="en-US" altLang="zh-CN" sz="2800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/>
              <a:t>                                                                                                                                                  ——</a:t>
            </a:r>
            <a:r>
              <a:rPr lang="zh-CN" altLang="en-US" sz="2800" dirty="0" smtClean="0"/>
              <a:t>牟廷</a:t>
            </a:r>
            <a:r>
              <a:rPr lang="en-US" altLang="zh-CN" sz="2800" dirty="0" smtClean="0"/>
              <a:t>《</a:t>
            </a:r>
            <a:r>
              <a:rPr lang="zh-CN" altLang="en-US" sz="2800" dirty="0"/>
              <a:t>诗切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62226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81261" y="660686"/>
            <a:ext cx="8911687" cy="1280890"/>
          </a:xfrm>
        </p:spPr>
        <p:txBody>
          <a:bodyPr/>
          <a:lstStyle/>
          <a:p>
            <a:r>
              <a:rPr lang="zh-CN" altLang="en-US" dirty="0" smtClean="0"/>
              <a:t>崤之战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3500" y="1844040"/>
            <a:ext cx="10346500" cy="4553712"/>
          </a:xfrm>
        </p:spPr>
        <p:txBody>
          <a:bodyPr>
            <a:noAutofit/>
          </a:bodyPr>
          <a:lstStyle/>
          <a:p>
            <a:r>
              <a:rPr lang="zh-CN" altLang="en-US" sz="2800" dirty="0"/>
              <a:t>杞子自郑使告于秦曰：“郑人使我掌其北门之管，若潜师以来，国可得民。”穆公访诸蹇叔。蹇叔曰：“劳师以袭远，非所闻也。师劳力竭，远主备之，无乃不可乎？师之所为，郑必知之，勤而无所，必有悖心。且行千里，其谁不知？”公辞焉。召孟明、西乞、白乙，使出师于东门之外。蹇叔哭之，曰：“孟子！吾见师之出而不见其入也！”公使谓之曰：“尔何知！中寿，尔墓之木拱矣！”蹇叔之子与师，哭而送之曰：“晋人御师必</a:t>
            </a:r>
            <a:r>
              <a:rPr lang="zh-CN" altLang="en-US" sz="2800" dirty="0" smtClean="0"/>
              <a:t>于崤。崤有</a:t>
            </a:r>
            <a:r>
              <a:rPr lang="zh-CN" altLang="en-US" sz="2800" dirty="0"/>
              <a:t>二陵焉：其南陵，夏后皋之墓也；其北陵，文王之所辟风雨也。必死是间，余收尔骨焉。”秦师遂东。 </a:t>
            </a:r>
          </a:p>
        </p:txBody>
      </p:sp>
    </p:spTree>
    <p:extLst>
      <p:ext uri="{BB962C8B-B14F-4D97-AF65-F5344CB8AC3E}">
        <p14:creationId xmlns:p14="http://schemas.microsoft.com/office/powerpoint/2010/main" val="502150025"/>
      </p:ext>
    </p:extLst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</TotalTime>
  <Words>1135</Words>
  <Application>Microsoft Office PowerPoint</Application>
  <PresentationFormat>宽屏</PresentationFormat>
  <Paragraphs>36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幼圆</vt:lpstr>
      <vt:lpstr>Arial</vt:lpstr>
      <vt:lpstr>Century Gothic</vt:lpstr>
      <vt:lpstr>Wingdings 3</vt:lpstr>
      <vt:lpstr>丝状</vt:lpstr>
      <vt:lpstr>所谓“伊人”</vt:lpstr>
      <vt:lpstr>诗经</vt:lpstr>
      <vt:lpstr>赋 比 兴</vt:lpstr>
      <vt:lpstr>PowerPoint 演示文稿</vt:lpstr>
      <vt:lpstr>蒹葭</vt:lpstr>
      <vt:lpstr>PowerPoint 演示文稿</vt:lpstr>
      <vt:lpstr>PowerPoint 演示文稿</vt:lpstr>
      <vt:lpstr>谁是“伊人”？</vt:lpstr>
      <vt:lpstr>崤之战</vt:lpstr>
      <vt:lpstr>《蒹葭》的爱情解读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所谓“伊人”</dc:title>
  <dc:creator>MAC</dc:creator>
  <cp:lastModifiedBy>MAC</cp:lastModifiedBy>
  <cp:revision>8</cp:revision>
  <dcterms:created xsi:type="dcterms:W3CDTF">2016-09-29T06:15:11Z</dcterms:created>
  <dcterms:modified xsi:type="dcterms:W3CDTF">2016-09-29T07:11:59Z</dcterms:modified>
</cp:coreProperties>
</file>