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Lst>
  <p:notesMasterIdLst>
    <p:notesMasterId r:id="rId59"/>
  </p:notesMasterIdLst>
  <p:sldIdLst>
    <p:sldId id="258" r:id="rId9"/>
    <p:sldId id="259" r:id="rId10"/>
    <p:sldId id="260" r:id="rId11"/>
    <p:sldId id="261" r:id="rId12"/>
    <p:sldId id="262" r:id="rId13"/>
    <p:sldId id="323" r:id="rId14"/>
    <p:sldId id="325" r:id="rId15"/>
    <p:sldId id="326" r:id="rId16"/>
    <p:sldId id="327" r:id="rId17"/>
    <p:sldId id="264" r:id="rId18"/>
    <p:sldId id="328" r:id="rId19"/>
    <p:sldId id="265" r:id="rId20"/>
    <p:sldId id="266" r:id="rId21"/>
    <p:sldId id="267" r:id="rId22"/>
    <p:sldId id="268" r:id="rId23"/>
    <p:sldId id="269" r:id="rId24"/>
    <p:sldId id="270" r:id="rId25"/>
    <p:sldId id="271" r:id="rId26"/>
    <p:sldId id="272" r:id="rId27"/>
    <p:sldId id="329" r:id="rId28"/>
    <p:sldId id="273" r:id="rId29"/>
    <p:sldId id="330" r:id="rId30"/>
    <p:sldId id="298" r:id="rId31"/>
    <p:sldId id="331" r:id="rId32"/>
    <p:sldId id="332" r:id="rId33"/>
    <p:sldId id="299" r:id="rId34"/>
    <p:sldId id="334" r:id="rId35"/>
    <p:sldId id="300" r:id="rId36"/>
    <p:sldId id="301" r:id="rId37"/>
    <p:sldId id="302" r:id="rId38"/>
    <p:sldId id="335" r:id="rId39"/>
    <p:sldId id="336" r:id="rId40"/>
    <p:sldId id="281" r:id="rId41"/>
    <p:sldId id="282" r:id="rId42"/>
    <p:sldId id="283" r:id="rId43"/>
    <p:sldId id="365" r:id="rId44"/>
    <p:sldId id="366" r:id="rId45"/>
    <p:sldId id="367" r:id="rId46"/>
    <p:sldId id="368" r:id="rId47"/>
    <p:sldId id="284" r:id="rId48"/>
    <p:sldId id="285" r:id="rId49"/>
    <p:sldId id="338" r:id="rId50"/>
    <p:sldId id="339" r:id="rId51"/>
    <p:sldId id="286" r:id="rId52"/>
    <p:sldId id="342" r:id="rId53"/>
    <p:sldId id="343" r:id="rId54"/>
    <p:sldId id="344" r:id="rId55"/>
    <p:sldId id="288" r:id="rId56"/>
    <p:sldId id="345" r:id="rId57"/>
    <p:sldId id="291" r:id="rId58"/>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黑体" panose="02010609060101010101"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showGuides="1">
      <p:cViewPr varScale="1">
        <p:scale>
          <a:sx n="63" d="100"/>
          <a:sy n="63" d="100"/>
        </p:scale>
        <p:origin x="-102" y="-540"/>
      </p:cViewPr>
      <p:guideLst>
        <p:guide orient="horz" pos="2160"/>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pPr fontAlgn="auto"/>
              <a:t>2021-11-22</a:t>
            </a:fld>
            <a:endParaRPr lang="zh-CN" altLang="en-US" strike="noStrike" noProof="1"/>
          </a:p>
        </p:txBody>
      </p:sp>
      <p:sp>
        <p:nvSpPr>
          <p:cNvPr id="17412"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7413"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pPr fontAlgn="auto"/>
              <a:t>‹#›</a:t>
            </a:fld>
            <a:endParaRPr lang="zh-CN" altLang="en-US" strike="noStrike" noProof="1"/>
          </a:p>
        </p:txBody>
      </p:sp>
    </p:spTree>
    <p:extLst>
      <p:ext uri="{BB962C8B-B14F-4D97-AF65-F5344CB8AC3E}">
        <p14:creationId xmlns:p14="http://schemas.microsoft.com/office/powerpoint/2010/main" val="232788267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p:sp>
      <p:sp>
        <p:nvSpPr>
          <p:cNvPr id="1945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p:sp>
      <p:sp>
        <p:nvSpPr>
          <p:cNvPr id="3789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p:sp>
      <p:sp>
        <p:nvSpPr>
          <p:cNvPr id="3993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p:sp>
      <p:sp>
        <p:nvSpPr>
          <p:cNvPr id="4198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p:sp>
      <p:sp>
        <p:nvSpPr>
          <p:cNvPr id="4403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p:sp>
      <p:sp>
        <p:nvSpPr>
          <p:cNvPr id="4813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p:sp>
      <p:sp>
        <p:nvSpPr>
          <p:cNvPr id="5222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p:sp>
      <p:sp>
        <p:nvSpPr>
          <p:cNvPr id="5427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p:sp>
      <p:sp>
        <p:nvSpPr>
          <p:cNvPr id="563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p:cNvSpPr>
          <p:nvPr>
            <p:ph type="sldImg"/>
          </p:nvPr>
        </p:nvSpPr>
        <p:spPr/>
      </p:sp>
      <p:sp>
        <p:nvSpPr>
          <p:cNvPr id="583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p:sp>
      <p:sp>
        <p:nvSpPr>
          <p:cNvPr id="6041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p:cNvSpPr>
          <p:nvPr>
            <p:ph type="sldImg"/>
          </p:nvPr>
        </p:nvSpPr>
        <p:spPr/>
      </p:sp>
      <p:sp>
        <p:nvSpPr>
          <p:cNvPr id="6246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p:cNvSpPr>
          <p:nvPr>
            <p:ph type="sldImg"/>
          </p:nvPr>
        </p:nvSpPr>
        <p:spPr/>
      </p:sp>
      <p:sp>
        <p:nvSpPr>
          <p:cNvPr id="6451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p:sp>
      <p:sp>
        <p:nvSpPr>
          <p:cNvPr id="6861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p:cNvSpPr>
          <p:nvPr>
            <p:ph type="sldImg"/>
          </p:nvPr>
        </p:nvSpPr>
        <p:spPr/>
      </p:sp>
      <p:sp>
        <p:nvSpPr>
          <p:cNvPr id="7065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p:cNvSpPr>
          <p:nvPr>
            <p:ph type="sldImg"/>
          </p:nvPr>
        </p:nvSpPr>
        <p:spPr/>
      </p:sp>
      <p:sp>
        <p:nvSpPr>
          <p:cNvPr id="7270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p:cNvSpPr>
          <p:nvPr>
            <p:ph type="sldImg"/>
          </p:nvPr>
        </p:nvSpPr>
        <p:spPr/>
      </p:sp>
      <p:sp>
        <p:nvSpPr>
          <p:cNvPr id="7475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p:cNvSpPr>
          <p:nvPr>
            <p:ph type="sldImg"/>
          </p:nvPr>
        </p:nvSpPr>
        <p:spPr/>
      </p:sp>
      <p:sp>
        <p:nvSpPr>
          <p:cNvPr id="7680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p:sp>
      <p:sp>
        <p:nvSpPr>
          <p:cNvPr id="2355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p:cNvSpPr>
          <p:nvPr>
            <p:ph type="sldImg"/>
          </p:nvPr>
        </p:nvSpPr>
        <p:spPr/>
      </p:sp>
      <p:sp>
        <p:nvSpPr>
          <p:cNvPr id="7885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p:cNvSpPr>
          <p:nvPr>
            <p:ph type="sldImg"/>
          </p:nvPr>
        </p:nvSpPr>
        <p:spPr/>
      </p:sp>
      <p:sp>
        <p:nvSpPr>
          <p:cNvPr id="8089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幻灯片图像占位符 1"/>
          <p:cNvSpPr>
            <a:spLocks noGrp="1" noRot="1" noChangeAspect="1"/>
          </p:cNvSpPr>
          <p:nvPr>
            <p:ph type="sldImg"/>
          </p:nvPr>
        </p:nvSpPr>
        <p:spPr/>
      </p:sp>
      <p:sp>
        <p:nvSpPr>
          <p:cNvPr id="8499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幻灯片图像占位符 1"/>
          <p:cNvSpPr>
            <a:spLocks noGrp="1" noRot="1" noChangeAspect="1"/>
          </p:cNvSpPr>
          <p:nvPr>
            <p:ph type="sldImg"/>
          </p:nvPr>
        </p:nvSpPr>
        <p:spPr/>
      </p:sp>
      <p:sp>
        <p:nvSpPr>
          <p:cNvPr id="8704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幻灯片图像占位符 1"/>
          <p:cNvSpPr>
            <a:spLocks noGrp="1" noRot="1" noChangeAspect="1"/>
          </p:cNvSpPr>
          <p:nvPr>
            <p:ph type="sldImg"/>
          </p:nvPr>
        </p:nvSpPr>
        <p:spPr/>
      </p:sp>
      <p:sp>
        <p:nvSpPr>
          <p:cNvPr id="8909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p:nvPr>
        </p:nvSpPr>
        <p:spPr/>
      </p:sp>
      <p:sp>
        <p:nvSpPr>
          <p:cNvPr id="9113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幻灯片图像占位符 1"/>
          <p:cNvSpPr>
            <a:spLocks noGrp="1" noRot="1" noChangeAspect="1"/>
          </p:cNvSpPr>
          <p:nvPr>
            <p:ph type="sldImg"/>
          </p:nvPr>
        </p:nvSpPr>
        <p:spPr/>
      </p:sp>
      <p:sp>
        <p:nvSpPr>
          <p:cNvPr id="9318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幻灯片图像占位符 1"/>
          <p:cNvSpPr>
            <a:spLocks noGrp="1" noRot="1" noChangeAspect="1"/>
          </p:cNvSpPr>
          <p:nvPr>
            <p:ph type="sldImg"/>
          </p:nvPr>
        </p:nvSpPr>
        <p:spPr/>
      </p:sp>
      <p:sp>
        <p:nvSpPr>
          <p:cNvPr id="9523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幻灯片图像占位符 1"/>
          <p:cNvSpPr>
            <a:spLocks noGrp="1" noRot="1" noChangeAspect="1"/>
          </p:cNvSpPr>
          <p:nvPr>
            <p:ph type="sldImg"/>
          </p:nvPr>
        </p:nvSpPr>
        <p:spPr/>
      </p:sp>
      <p:sp>
        <p:nvSpPr>
          <p:cNvPr id="972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p:sp>
      <p:sp>
        <p:nvSpPr>
          <p:cNvPr id="2560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p:cNvSpPr>
            <a:spLocks noGrp="1" noRot="1" noChangeAspect="1"/>
          </p:cNvSpPr>
          <p:nvPr>
            <p:ph type="sldImg"/>
          </p:nvPr>
        </p:nvSpPr>
        <p:spPr/>
      </p:sp>
      <p:sp>
        <p:nvSpPr>
          <p:cNvPr id="9933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p:cNvSpPr>
          <p:nvPr>
            <p:ph type="sldImg"/>
          </p:nvPr>
        </p:nvSpPr>
        <p:spPr/>
      </p:sp>
      <p:sp>
        <p:nvSpPr>
          <p:cNvPr id="10137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p:cNvSpPr>
          <p:nvPr>
            <p:ph type="sldImg"/>
          </p:nvPr>
        </p:nvSpPr>
        <p:spPr/>
      </p:sp>
      <p:sp>
        <p:nvSpPr>
          <p:cNvPr id="10342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幻灯片图像占位符 1"/>
          <p:cNvSpPr>
            <a:spLocks noGrp="1" noRot="1" noChangeAspect="1"/>
          </p:cNvSpPr>
          <p:nvPr>
            <p:ph type="sldImg"/>
          </p:nvPr>
        </p:nvSpPr>
        <p:spPr/>
      </p:sp>
      <p:sp>
        <p:nvSpPr>
          <p:cNvPr id="10547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幻灯片图像占位符 1"/>
          <p:cNvSpPr>
            <a:spLocks noGrp="1" noRot="1" noChangeAspect="1"/>
          </p:cNvSpPr>
          <p:nvPr>
            <p:ph type="sldImg"/>
          </p:nvPr>
        </p:nvSpPr>
        <p:spPr/>
      </p:sp>
      <p:sp>
        <p:nvSpPr>
          <p:cNvPr id="1095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幻灯片图像占位符 1"/>
          <p:cNvSpPr>
            <a:spLocks noGrp="1" noRot="1" noChangeAspect="1"/>
          </p:cNvSpPr>
          <p:nvPr>
            <p:ph type="sldImg"/>
          </p:nvPr>
        </p:nvSpPr>
        <p:spPr/>
      </p:sp>
      <p:sp>
        <p:nvSpPr>
          <p:cNvPr id="11161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幻灯片图像占位符 1"/>
          <p:cNvSpPr>
            <a:spLocks noGrp="1" noRot="1" noChangeAspect="1"/>
          </p:cNvSpPr>
          <p:nvPr>
            <p:ph type="sldImg"/>
          </p:nvPr>
        </p:nvSpPr>
        <p:spPr/>
      </p:sp>
      <p:sp>
        <p:nvSpPr>
          <p:cNvPr id="11366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幻灯片图像占位符 1"/>
          <p:cNvSpPr>
            <a:spLocks noGrp="1" noRot="1" noChangeAspect="1"/>
          </p:cNvSpPr>
          <p:nvPr>
            <p:ph type="sldImg"/>
          </p:nvPr>
        </p:nvSpPr>
        <p:spPr/>
      </p:sp>
      <p:sp>
        <p:nvSpPr>
          <p:cNvPr id="11571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幻灯片图像占位符 1"/>
          <p:cNvSpPr>
            <a:spLocks noGrp="1" noRot="1" noChangeAspect="1"/>
          </p:cNvSpPr>
          <p:nvPr>
            <p:ph type="sldImg"/>
          </p:nvPr>
        </p:nvSpPr>
        <p:spPr/>
      </p:sp>
      <p:sp>
        <p:nvSpPr>
          <p:cNvPr id="11776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p:sp>
      <p:sp>
        <p:nvSpPr>
          <p:cNvPr id="2765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幻灯片图像占位符 1"/>
          <p:cNvSpPr>
            <a:spLocks noGrp="1" noRot="1" noChangeAspect="1"/>
          </p:cNvSpPr>
          <p:nvPr>
            <p:ph type="sldImg"/>
          </p:nvPr>
        </p:nvSpPr>
        <p:spPr/>
      </p:sp>
      <p:sp>
        <p:nvSpPr>
          <p:cNvPr id="11981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p:sp>
      <p:sp>
        <p:nvSpPr>
          <p:cNvPr id="2969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p:sp>
      <p:sp>
        <p:nvSpPr>
          <p:cNvPr id="317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p:sp>
      <p:sp>
        <p:nvSpPr>
          <p:cNvPr id="3379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p:sp>
      <p:sp>
        <p:nvSpPr>
          <p:cNvPr id="3584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3075"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4099"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5123"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6147"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7171"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8195"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48.xml"/><Relationship Id="rId5" Type="http://schemas.openxmlformats.org/officeDocument/2006/relationships/image" Target="../media/image11.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8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81.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81.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70.xml"/><Relationship Id="rId4" Type="http://schemas.openxmlformats.org/officeDocument/2006/relationships/image" Target="../media/image14.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843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843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pic>
        <p:nvPicPr>
          <p:cNvPr id="18442" name="Picture 2"/>
          <p:cNvPicPr>
            <a:picLocks noChangeAspect="1"/>
          </p:cNvPicPr>
          <p:nvPr/>
        </p:nvPicPr>
        <p:blipFill>
          <a:blip r:embed="rId3" cstate="print"/>
          <a:stretch>
            <a:fillRect/>
          </a:stretch>
        </p:blipFill>
        <p:spPr>
          <a:xfrm>
            <a:off x="9525" y="512763"/>
            <a:ext cx="12223750" cy="5832475"/>
          </a:xfrm>
          <a:prstGeom prst="rect">
            <a:avLst/>
          </a:prstGeom>
          <a:noFill/>
          <a:ln w="9525">
            <a:noFill/>
          </a:ln>
        </p:spPr>
      </p:pic>
      <p:sp>
        <p:nvSpPr>
          <p:cNvPr id="18443" name="标题 1"/>
          <p:cNvSpPr txBox="1"/>
          <p:nvPr/>
        </p:nvSpPr>
        <p:spPr>
          <a:xfrm>
            <a:off x="4433888" y="830263"/>
            <a:ext cx="4238625" cy="1492250"/>
          </a:xfrm>
          <a:prstGeom prst="rect">
            <a:avLst/>
          </a:prstGeom>
          <a:noFill/>
          <a:ln w="9525">
            <a:noFill/>
          </a:ln>
        </p:spPr>
        <p:txBody>
          <a:bodyPr lIns="91440" tIns="45720" rIns="91440" bIns="45720" anchor="ctr"/>
          <a:lstStyle/>
          <a:p>
            <a:pPr>
              <a:lnSpc>
                <a:spcPct val="90000"/>
              </a:lnSpc>
            </a:pPr>
            <a:r>
              <a:rPr lang="en-US" altLang="zh-CN" sz="4800" b="1" dirty="0">
                <a:solidFill>
                  <a:srgbClr val="FF0000"/>
                </a:solidFill>
                <a:latin typeface="黑体" panose="02010609060101010101" charset="-122"/>
                <a:ea typeface="黑体" panose="02010609060101010101" charset="-122"/>
              </a:rPr>
              <a:t>18 </a:t>
            </a:r>
            <a:r>
              <a:rPr lang="zh-CN" altLang="en-US" sz="4800" b="1" dirty="0">
                <a:solidFill>
                  <a:srgbClr val="FF0000"/>
                </a:solidFill>
                <a:latin typeface="黑体" panose="02010609060101010101" charset="-122"/>
                <a:ea typeface="黑体" panose="02010609060101010101" charset="-122"/>
              </a:rPr>
              <a:t>中国石拱桥</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内容占位符 84"/>
          <p:cNvSpPr>
            <a:spLocks noGrp="1"/>
          </p:cNvSpPr>
          <p:nvPr>
            <p:ph sz="half" idx="2"/>
          </p:nvPr>
        </p:nvSpPr>
        <p:spPr>
          <a:xfrm>
            <a:off x="595630" y="1714500"/>
            <a:ext cx="7732395" cy="4269103"/>
          </a:xfrm>
        </p:spPr>
        <p:txBody>
          <a:bodyPr anchor="t"/>
          <a:lstStyle/>
          <a:p>
            <a:pPr marL="0" indent="0" fontAlgn="base">
              <a:buClrTx/>
              <a:buSzTx/>
              <a:buFontTx/>
              <a:buNone/>
            </a:pPr>
            <a:r>
              <a:rPr lang="en-US" altLang="zh-CN" sz="2200" strike="noStrike" noProof="1">
                <a:latin typeface="黑体" panose="02010609060101010101" charset="-122"/>
              </a:rPr>
              <a:t>    </a:t>
            </a: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茅以升</a:t>
            </a:r>
            <a:r>
              <a:rPr lang="zh-CN" altLang="en-US" sz="2200" strike="noStrike" noProof="1">
                <a:latin typeface="黑体" panose="02010609060101010101" charset="-122"/>
              </a:rPr>
              <a:t>（1896——1989），我国近代桥梁工程学的奠基人，著名的桥梁学专家。1921年获美国加里基工学院博士学位。1933年主持设计并领导建造了中国第一座现代化的大桥。1948年当选为中央研究院院士。五十年代有参加设计了规模更大的武汉长江大桥。1959年，在首都“十大建筑”的建设中，茅以升担任人民大会堂结构审查组组长。1989年被美国科学院授予外籍院士称号。他编写了《中国桥梁史》。他为中国的桥梁事业做出了杰出的贡献。</a:t>
            </a:r>
          </a:p>
          <a:p>
            <a:pPr marL="0" indent="0" fontAlgn="base">
              <a:buClrTx/>
              <a:buSzTx/>
              <a:buFontTx/>
              <a:buNone/>
            </a:pPr>
            <a:r>
              <a:rPr lang="zh-CN" altLang="en-US" sz="2200" strike="noStrike" noProof="1">
                <a:latin typeface="黑体" panose="02010609060101010101" charset="-122"/>
              </a:rPr>
              <a:t>    他在十岁那年，亲眼目睹了家乡的文德桥倒塌而砸死淹死许多人的事故，他内心震动，立下了桥梁梦：长大后，我一定要造出最坚实的桥！伟大的梦想引领着他，他果真干出了一番大成就。</a:t>
            </a:r>
          </a:p>
        </p:txBody>
      </p:sp>
      <p:sp>
        <p:nvSpPr>
          <p:cNvPr id="3686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686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686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36870" name="组合 1"/>
          <p:cNvGrpSpPr/>
          <p:nvPr/>
        </p:nvGrpSpPr>
        <p:grpSpPr>
          <a:xfrm>
            <a:off x="47625" y="-34925"/>
            <a:ext cx="12115800" cy="466725"/>
            <a:chOff x="245" y="1455"/>
            <a:chExt cx="14464" cy="735"/>
          </a:xfrm>
        </p:grpSpPr>
        <p:pic>
          <p:nvPicPr>
            <p:cNvPr id="36871"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6872"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6873" name="组合 7"/>
          <p:cNvGrpSpPr/>
          <p:nvPr/>
        </p:nvGrpSpPr>
        <p:grpSpPr>
          <a:xfrm>
            <a:off x="47625" y="6400800"/>
            <a:ext cx="12115800" cy="466725"/>
            <a:chOff x="245" y="1455"/>
            <a:chExt cx="14464" cy="735"/>
          </a:xfrm>
        </p:grpSpPr>
        <p:pic>
          <p:nvPicPr>
            <p:cNvPr id="36874"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6875"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595630" y="1273810"/>
            <a:ext cx="7731760" cy="441325"/>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[知作者]</a:t>
            </a:r>
          </a:p>
        </p:txBody>
      </p:sp>
      <p:pic>
        <p:nvPicPr>
          <p:cNvPr id="36877" name="Picture 17" descr="http://i7.hexunimg.cn/2014-07-29/167064602.jpg"/>
          <p:cNvPicPr>
            <a:picLocks noChangeAspect="1"/>
          </p:cNvPicPr>
          <p:nvPr/>
        </p:nvPicPr>
        <p:blipFill>
          <a:blip r:embed="rId4" cstate="print"/>
          <a:stretch>
            <a:fillRect/>
          </a:stretch>
        </p:blipFill>
        <p:spPr>
          <a:xfrm>
            <a:off x="9015413" y="2178050"/>
            <a:ext cx="2292350" cy="2501900"/>
          </a:xfrm>
          <a:prstGeom prst="rect">
            <a:avLst/>
          </a:prstGeom>
          <a:noFill/>
          <a:ln w="9525">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内容占位符 84"/>
          <p:cNvSpPr>
            <a:spLocks noGrp="1"/>
          </p:cNvSpPr>
          <p:nvPr>
            <p:ph sz="half" idx="2"/>
          </p:nvPr>
        </p:nvSpPr>
        <p:spPr>
          <a:xfrm>
            <a:off x="595630" y="1714500"/>
            <a:ext cx="11170920" cy="4269103"/>
          </a:xfrm>
        </p:spPr>
        <p:txBody>
          <a:bodyPr anchor="t"/>
          <a:lstStyle/>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茅以升和钱塘江大桥</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rPr>
              <a:t>    钱塘江大桥，位于浙江省杭州市六和塔附近，是我国自行设计、建造的第一座双层铁路、公路两用桥。横贯钱塘江南北，是连接沪杭甬铁路、浙赣铁路的交通要道。1934年8月8日开始兴建，1937年9月26日建成。茅以升为总设计师。</a:t>
            </a:r>
          </a:p>
          <a:p>
            <a:pPr marL="0" indent="0" fontAlgn="base">
              <a:buClrTx/>
              <a:buSzTx/>
              <a:buFontTx/>
              <a:buNone/>
            </a:pPr>
            <a:r>
              <a:rPr lang="zh-CN" altLang="en-US" sz="2200" strike="noStrike" noProof="1">
                <a:latin typeface="黑体" panose="02010609060101010101" charset="-122"/>
              </a:rPr>
              <a:t>    大桥首次采用气压法沉箱掘泥打桩获得成功，打破了外国人认为“钱塘江水深流急，不可能建桥”的预言，为中国人民长了志气。抗日战争时期，为阻挡日本侵略军，钱塘江大桥于1937年12月23日被我方自行炸断，茅以升曾挥泪写下了“斗地风云今变色，炸桥挥泪断通途，五行缺火真来火，不复原桥不丈夫”的诗句。抗日战争胜利了，茅以升又受命组织修复大桥，钱塘江大桥又重新飞跨在钱塘江的波涛之上。大桥北堍，竖起了茅以升的全身铜像，人们永远怀念这位中国杰出的桥梁专家、深沉的爱国主义者。</a:t>
            </a:r>
          </a:p>
        </p:txBody>
      </p:sp>
      <p:sp>
        <p:nvSpPr>
          <p:cNvPr id="3891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891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891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38918" name="组合 1"/>
          <p:cNvGrpSpPr/>
          <p:nvPr/>
        </p:nvGrpSpPr>
        <p:grpSpPr>
          <a:xfrm>
            <a:off x="47625" y="-34925"/>
            <a:ext cx="12115800" cy="466725"/>
            <a:chOff x="245" y="1455"/>
            <a:chExt cx="14464" cy="735"/>
          </a:xfrm>
        </p:grpSpPr>
        <p:pic>
          <p:nvPicPr>
            <p:cNvPr id="3891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892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8921" name="组合 7"/>
          <p:cNvGrpSpPr/>
          <p:nvPr/>
        </p:nvGrpSpPr>
        <p:grpSpPr>
          <a:xfrm>
            <a:off x="47625" y="6400800"/>
            <a:ext cx="12115800" cy="466725"/>
            <a:chOff x="245" y="1455"/>
            <a:chExt cx="14464" cy="735"/>
          </a:xfrm>
        </p:grpSpPr>
        <p:pic>
          <p:nvPicPr>
            <p:cNvPr id="3892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892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595630" y="1273810"/>
            <a:ext cx="7731760" cy="441325"/>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[知作者]</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0962" name="内容占位符 84"/>
          <p:cNvSpPr>
            <a:spLocks noGrp="1"/>
          </p:cNvSpPr>
          <p:nvPr>
            <p:ph sz="half" idx="2"/>
          </p:nvPr>
        </p:nvSpPr>
        <p:spPr>
          <a:xfrm>
            <a:off x="473075" y="1733550"/>
            <a:ext cx="11264900" cy="4249738"/>
          </a:xfrm>
        </p:spPr>
        <p:txBody>
          <a:bodyPr anchor="t"/>
          <a:lstStyle/>
          <a:p>
            <a:pPr marL="0" indent="0">
              <a:buClrTx/>
              <a:buSzTx/>
              <a:buFontTx/>
              <a:buNone/>
            </a:pPr>
            <a:r>
              <a:rPr lang="en-US" altLang="zh-CN" sz="2500">
                <a:latin typeface="黑体" panose="02010609060101010101" charset="-122"/>
              </a:rPr>
              <a:t>    </a:t>
            </a:r>
            <a:r>
              <a:rPr lang="zh-CN" altLang="en-US" sz="2500">
                <a:latin typeface="黑体" panose="02010609060101010101" charset="-122"/>
              </a:rPr>
              <a:t>20世纪60年代初，正是我国</a:t>
            </a:r>
            <a:r>
              <a:rPr lang="zh-CN" altLang="en-US" sz="2500">
                <a:solidFill>
                  <a:srgbClr val="FF0000"/>
                </a:solidFill>
                <a:latin typeface="黑体" panose="02010609060101010101" charset="-122"/>
              </a:rPr>
              <a:t>刚刚度过三年困难时期，国际反华势力加强对华经济制裁</a:t>
            </a:r>
            <a:r>
              <a:rPr lang="zh-CN" altLang="en-US" sz="2500">
                <a:latin typeface="黑体" panose="02010609060101010101" charset="-122"/>
              </a:rPr>
              <a:t>,叫嚣“红色中国不攻自倒”的反华论调极为猖獗的时代。在经济贫困，自然灾害连续而至，以及反华势力猖狂叫嚣的情况下，有些人产生了前途渺茫的心理。</a:t>
            </a:r>
          </a:p>
          <a:p>
            <a:pPr marL="0" indent="0">
              <a:buClrTx/>
              <a:buSzTx/>
              <a:buFontTx/>
              <a:buNone/>
            </a:pPr>
            <a:r>
              <a:rPr lang="zh-CN" altLang="en-US" sz="2500">
                <a:latin typeface="黑体" panose="02010609060101010101" charset="-122"/>
              </a:rPr>
              <a:t>    在党中央的号召下，一大批进步作家和知识分子写出了大量反映我国人民聪明智慧、坚强不屈精神的科普性文章，大大鼓舞了当时中国人民的斗志。</a:t>
            </a:r>
            <a:r>
              <a:rPr lang="zh-CN" altLang="en-US" sz="2500">
                <a:latin typeface="黑体" panose="02010609060101010101" charset="-122"/>
                <a:sym typeface="黑体" panose="02010609060101010101" charset="-122"/>
              </a:rPr>
              <a:t>这些文章先后在《人民日报》等报刊上发表。</a:t>
            </a:r>
            <a:endParaRPr lang="zh-CN" altLang="en-US" sz="2500">
              <a:latin typeface="黑体" panose="02010609060101010101" charset="-122"/>
            </a:endParaRPr>
          </a:p>
          <a:p>
            <a:pPr marL="0" indent="0">
              <a:buClrTx/>
              <a:buSzTx/>
              <a:buFontTx/>
              <a:buNone/>
            </a:pPr>
            <a:r>
              <a:rPr lang="zh-CN" altLang="en-US" sz="2500">
                <a:latin typeface="黑体" panose="02010609060101010101" charset="-122"/>
              </a:rPr>
              <a:t>    茅以升以其对桥梁专业的深厚造诣，结合我国桥梁发展的悠久历史，写下了这篇文章。 </a:t>
            </a:r>
          </a:p>
        </p:txBody>
      </p:sp>
      <p:sp>
        <p:nvSpPr>
          <p:cNvPr id="4096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096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096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40966" name="组合 1"/>
          <p:cNvGrpSpPr/>
          <p:nvPr/>
        </p:nvGrpSpPr>
        <p:grpSpPr>
          <a:xfrm>
            <a:off x="-34925" y="-20637"/>
            <a:ext cx="12261850" cy="466725"/>
            <a:chOff x="245" y="1455"/>
            <a:chExt cx="14464" cy="735"/>
          </a:xfrm>
        </p:grpSpPr>
        <p:pic>
          <p:nvPicPr>
            <p:cNvPr id="4096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096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0969" name="组合 7"/>
          <p:cNvGrpSpPr/>
          <p:nvPr/>
        </p:nvGrpSpPr>
        <p:grpSpPr>
          <a:xfrm>
            <a:off x="-34925" y="6400800"/>
            <a:ext cx="12261850" cy="466725"/>
            <a:chOff x="245" y="1455"/>
            <a:chExt cx="14464" cy="735"/>
          </a:xfrm>
        </p:grpSpPr>
        <p:pic>
          <p:nvPicPr>
            <p:cNvPr id="4097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097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97205" y="1273810"/>
            <a:ext cx="11265535" cy="459105"/>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[查背景]</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3010" name="内容占位符 84"/>
          <p:cNvSpPr>
            <a:spLocks noGrp="1"/>
          </p:cNvSpPr>
          <p:nvPr>
            <p:ph sz="half" idx="2"/>
          </p:nvPr>
        </p:nvSpPr>
        <p:spPr>
          <a:xfrm>
            <a:off x="447675" y="1420813"/>
            <a:ext cx="11250613" cy="4684712"/>
          </a:xfrm>
        </p:spPr>
        <p:txBody>
          <a:bodyPr anchor="t"/>
          <a:lstStyle/>
          <a:p>
            <a:pPr marL="0" indent="0">
              <a:buClrTx/>
              <a:buSzTx/>
              <a:buFontTx/>
              <a:buNone/>
            </a:pPr>
            <a:r>
              <a:rPr lang="zh-CN" altLang="en-US" sz="3600">
                <a:latin typeface="黑体" panose="02010609060101010101" charset="-122"/>
              </a:rPr>
              <a:t>雄跨（ kuà）　记载</a:t>
            </a:r>
            <a:r>
              <a:rPr lang="zh-CN" altLang="en-US" sz="3600">
                <a:solidFill>
                  <a:srgbClr val="FF0000"/>
                </a:solidFill>
                <a:latin typeface="黑体" panose="02010609060101010101" charset="-122"/>
              </a:rPr>
              <a:t>（zǎi）</a:t>
            </a:r>
            <a:r>
              <a:rPr lang="zh-CN" altLang="en-US" sz="3600">
                <a:latin typeface="黑体" panose="02010609060101010101" charset="-122"/>
              </a:rPr>
              <a:t>　cán（残）损（sǔn）</a:t>
            </a:r>
          </a:p>
          <a:p>
            <a:pPr marL="0" indent="0">
              <a:buClrTx/>
              <a:buSzTx/>
              <a:buFontTx/>
              <a:buNone/>
            </a:pPr>
            <a:r>
              <a:rPr lang="zh-CN" altLang="en-US" sz="3600">
                <a:latin typeface="黑体" panose="02010609060101010101" charset="-122"/>
              </a:rPr>
              <a:t>古pǔ（朴）　桥dūn</a:t>
            </a:r>
            <a:r>
              <a:rPr lang="zh-CN" altLang="en-US" sz="3600">
                <a:solidFill>
                  <a:srgbClr val="FF0000"/>
                </a:solidFill>
                <a:latin typeface="黑体" panose="02010609060101010101" charset="-122"/>
              </a:rPr>
              <a:t>（墩）</a:t>
            </a:r>
            <a:r>
              <a:rPr lang="zh-CN" altLang="en-US" sz="3600">
                <a:latin typeface="黑体" panose="02010609060101010101" charset="-122"/>
              </a:rPr>
              <a:t>　推</a:t>
            </a:r>
            <a:r>
              <a:rPr lang="zh-CN" altLang="en-US" sz="3600">
                <a:solidFill>
                  <a:srgbClr val="FF0000"/>
                </a:solidFill>
                <a:latin typeface="黑体" panose="02010609060101010101" charset="-122"/>
              </a:rPr>
              <a:t>崇</a:t>
            </a:r>
            <a:r>
              <a:rPr lang="zh-CN" altLang="en-US" sz="3600">
                <a:latin typeface="黑体" panose="02010609060101010101" charset="-122"/>
              </a:rPr>
              <a:t>（chónɡ）</a:t>
            </a:r>
          </a:p>
          <a:p>
            <a:pPr marL="0" indent="0">
              <a:buClrTx/>
              <a:buSzTx/>
              <a:buFontTx/>
              <a:buNone/>
            </a:pPr>
            <a:r>
              <a:rPr lang="zh-CN" altLang="en-US" sz="3600">
                <a:latin typeface="黑体" panose="02010609060101010101" charset="-122"/>
              </a:rPr>
              <a:t>侵略（lüè）　序幕（mù）　巧妙jué</a:t>
            </a:r>
            <a:r>
              <a:rPr lang="zh-CN" altLang="en-US" sz="3600">
                <a:solidFill>
                  <a:srgbClr val="FF0000"/>
                </a:solidFill>
                <a:latin typeface="黑体" panose="02010609060101010101" charset="-122"/>
              </a:rPr>
              <a:t>（绝）</a:t>
            </a:r>
            <a:r>
              <a:rPr lang="zh-CN" altLang="en-US" sz="3600">
                <a:latin typeface="黑体" panose="02010609060101010101" charset="-122"/>
              </a:rPr>
              <a:t>lún</a:t>
            </a:r>
            <a:r>
              <a:rPr lang="zh-CN" altLang="en-US" sz="3600">
                <a:solidFill>
                  <a:srgbClr val="FF0000"/>
                </a:solidFill>
                <a:latin typeface="黑体" panose="02010609060101010101" charset="-122"/>
              </a:rPr>
              <a:t>（伦）</a:t>
            </a:r>
            <a:endParaRPr lang="zh-CN" altLang="en-US" sz="3600">
              <a:latin typeface="黑体" panose="02010609060101010101" charset="-122"/>
            </a:endParaRPr>
          </a:p>
          <a:p>
            <a:pPr marL="0" indent="0">
              <a:buClrTx/>
              <a:buSzTx/>
              <a:buFontTx/>
              <a:buNone/>
            </a:pPr>
            <a:r>
              <a:rPr lang="zh-CN" altLang="en-US" sz="3600">
                <a:latin typeface="黑体" panose="02010609060101010101" charset="-122"/>
              </a:rPr>
              <a:t>交头 jiē（接）耳  wéi</a:t>
            </a:r>
            <a:r>
              <a:rPr lang="zh-CN" altLang="en-US" sz="3600">
                <a:solidFill>
                  <a:srgbClr val="FF0000"/>
                </a:solidFill>
                <a:latin typeface="黑体" panose="02010609060101010101" charset="-122"/>
              </a:rPr>
              <a:t>（惟）</a:t>
            </a:r>
            <a:r>
              <a:rPr lang="zh-CN" altLang="en-US" sz="3600">
                <a:latin typeface="黑体" panose="02010609060101010101" charset="-122"/>
              </a:rPr>
              <a:t>妙wéi（惟）肖</a:t>
            </a:r>
            <a:r>
              <a:rPr lang="zh-CN" altLang="en-US" sz="3600">
                <a:solidFill>
                  <a:srgbClr val="FF0000"/>
                </a:solidFill>
                <a:latin typeface="黑体" panose="02010609060101010101" charset="-122"/>
              </a:rPr>
              <a:t>（xiào）</a:t>
            </a:r>
            <a:endParaRPr lang="zh-CN" altLang="en-US" sz="3600">
              <a:latin typeface="黑体" panose="02010609060101010101" charset="-122"/>
            </a:endParaRPr>
          </a:p>
          <a:p>
            <a:pPr marL="0" indent="0">
              <a:buClrTx/>
              <a:buSzTx/>
              <a:buFontTx/>
              <a:buNone/>
            </a:pPr>
            <a:r>
              <a:rPr lang="zh-CN" altLang="en-US" sz="3600">
                <a:latin typeface="黑体" panose="02010609060101010101" charset="-122"/>
              </a:rPr>
              <a:t>xiáo（洨）河  张</a:t>
            </a:r>
            <a:r>
              <a:rPr lang="zh-CN" altLang="en-US" sz="3600">
                <a:solidFill>
                  <a:srgbClr val="FF0000"/>
                </a:solidFill>
                <a:latin typeface="黑体" panose="02010609060101010101" charset="-122"/>
              </a:rPr>
              <a:t>鷟（zhuó）</a:t>
            </a:r>
            <a:r>
              <a:rPr lang="zh-CN" altLang="en-US" sz="3600">
                <a:latin typeface="黑体" panose="02010609060101010101" charset="-122"/>
              </a:rPr>
              <a:t> 和xié（谐）</a:t>
            </a:r>
          </a:p>
          <a:p>
            <a:pPr marL="0" indent="0">
              <a:buClrTx/>
              <a:buSzTx/>
              <a:buFontTx/>
              <a:buNone/>
            </a:pPr>
            <a:r>
              <a:rPr lang="zh-CN" altLang="en-US" sz="3600">
                <a:latin typeface="黑体" panose="02010609060101010101" charset="-122"/>
              </a:rPr>
              <a:t>饮jiàn（涧） 匀称</a:t>
            </a:r>
            <a:r>
              <a:rPr lang="zh-CN" altLang="en-US" sz="3600">
                <a:solidFill>
                  <a:srgbClr val="FF0000"/>
                </a:solidFill>
                <a:latin typeface="黑体" panose="02010609060101010101" charset="-122"/>
              </a:rPr>
              <a:t>（chèn）</a:t>
            </a:r>
            <a:r>
              <a:rPr lang="zh-CN" altLang="en-US" sz="3600">
                <a:latin typeface="黑体" panose="02010609060101010101" charset="-122"/>
              </a:rPr>
              <a:t> 石砌</a:t>
            </a:r>
            <a:r>
              <a:rPr lang="zh-CN" altLang="en-US" sz="3600">
                <a:solidFill>
                  <a:srgbClr val="FF0000"/>
                </a:solidFill>
                <a:latin typeface="黑体" panose="02010609060101010101" charset="-122"/>
              </a:rPr>
              <a:t>（qì） </a:t>
            </a:r>
            <a:r>
              <a:rPr lang="zh-CN" altLang="en-US" sz="3600">
                <a:latin typeface="黑体" panose="02010609060101010101" charset="-122"/>
              </a:rPr>
              <a:t>弧</a:t>
            </a:r>
            <a:r>
              <a:rPr lang="zh-CN" altLang="en-US" sz="3600">
                <a:solidFill>
                  <a:srgbClr val="FF0000"/>
                </a:solidFill>
                <a:latin typeface="黑体" panose="02010609060101010101" charset="-122"/>
              </a:rPr>
              <a:t>（hú）</a:t>
            </a:r>
            <a:r>
              <a:rPr lang="zh-CN" altLang="en-US" sz="3600">
                <a:latin typeface="黑体" panose="02010609060101010101" charset="-122"/>
              </a:rPr>
              <a:t>形</a:t>
            </a:r>
          </a:p>
        </p:txBody>
      </p:sp>
      <p:sp>
        <p:nvSpPr>
          <p:cNvPr id="4301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43014" name="组合 1"/>
          <p:cNvGrpSpPr/>
          <p:nvPr/>
        </p:nvGrpSpPr>
        <p:grpSpPr>
          <a:xfrm>
            <a:off x="447675" y="-20637"/>
            <a:ext cx="11812588" cy="466725"/>
            <a:chOff x="245" y="1455"/>
            <a:chExt cx="14464" cy="735"/>
          </a:xfrm>
        </p:grpSpPr>
        <p:pic>
          <p:nvPicPr>
            <p:cNvPr id="43015"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3016"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3017" name="组合 7"/>
          <p:cNvGrpSpPr/>
          <p:nvPr/>
        </p:nvGrpSpPr>
        <p:grpSpPr>
          <a:xfrm>
            <a:off x="-34925" y="6400800"/>
            <a:ext cx="12296775" cy="466725"/>
            <a:chOff x="245" y="1455"/>
            <a:chExt cx="14464" cy="735"/>
          </a:xfrm>
        </p:grpSpPr>
        <p:pic>
          <p:nvPicPr>
            <p:cNvPr id="43018"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3019"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47040" y="964565"/>
            <a:ext cx="9876155"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[标段落][圈词语][记音形]</a:t>
            </a: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内容占位符 84"/>
          <p:cNvSpPr>
            <a:spLocks noGrp="1"/>
          </p:cNvSpPr>
          <p:nvPr>
            <p:ph sz="half" idx="2"/>
          </p:nvPr>
        </p:nvSpPr>
        <p:spPr>
          <a:xfrm>
            <a:off x="447675" y="1511300"/>
            <a:ext cx="11150600" cy="4581525"/>
          </a:xfrm>
        </p:spPr>
        <p:txBody>
          <a:bodyPr anchor="t"/>
          <a:lstStyle/>
          <a:p>
            <a:pPr marL="0" indent="0">
              <a:buClrTx/>
              <a:buSzTx/>
              <a:buFontTx/>
              <a:buNone/>
            </a:pPr>
            <a:r>
              <a:rPr lang="zh-CN" altLang="en-US" sz="2200">
                <a:latin typeface="黑体" panose="02010609060101010101" charset="-122"/>
              </a:rPr>
              <a:t>1.古朴：朴素而有古代风格。</a:t>
            </a:r>
          </a:p>
          <a:p>
            <a:pPr marL="0" indent="0">
              <a:buClrTx/>
              <a:buSzTx/>
              <a:buFontTx/>
              <a:buNone/>
            </a:pPr>
            <a:r>
              <a:rPr lang="zh-CN" altLang="en-US" sz="2200">
                <a:latin typeface="黑体" panose="02010609060101010101" charset="-122"/>
              </a:rPr>
              <a:t>2.推崇: 尊崇,推重崇敬。</a:t>
            </a:r>
          </a:p>
          <a:p>
            <a:pPr marL="0" indent="0">
              <a:buClrTx/>
              <a:buSzTx/>
              <a:buFontTx/>
              <a:buNone/>
            </a:pPr>
            <a:r>
              <a:rPr lang="zh-CN" altLang="en-US" sz="2200">
                <a:latin typeface="黑体" panose="02010609060101010101" charset="-122"/>
              </a:rPr>
              <a:t>3.匀称：均匀，比例和谐。</a:t>
            </a:r>
          </a:p>
          <a:p>
            <a:pPr marL="0" indent="0">
              <a:buClrTx/>
              <a:buSzTx/>
              <a:buFontTx/>
              <a:buNone/>
            </a:pPr>
            <a:r>
              <a:rPr lang="zh-CN" altLang="en-US" sz="2200">
                <a:latin typeface="黑体" panose="02010609060101010101" charset="-122"/>
              </a:rPr>
              <a:t>4.长虹饮涧: 入涧饮水的一道长虹。</a:t>
            </a:r>
          </a:p>
          <a:p>
            <a:pPr marL="0" indent="0">
              <a:buClrTx/>
              <a:buSzTx/>
              <a:buFontTx/>
              <a:buNone/>
            </a:pPr>
            <a:r>
              <a:rPr lang="zh-CN" altLang="en-US" sz="2200">
                <a:solidFill>
                  <a:srgbClr val="FF0000"/>
                </a:solidFill>
                <a:latin typeface="黑体" panose="02010609060101010101" charset="-122"/>
              </a:rPr>
              <a:t>5.惟妙惟肖：肖，相似。 形容描写或模仿得非常好，非常逼真。课文中形容石狮子雕刻得十分精妙逼真。</a:t>
            </a:r>
          </a:p>
          <a:p>
            <a:pPr marL="0" indent="0">
              <a:buClrTx/>
              <a:buSzTx/>
              <a:buFontTx/>
              <a:buNone/>
            </a:pPr>
            <a:r>
              <a:rPr lang="zh-CN" altLang="en-US" sz="2200">
                <a:solidFill>
                  <a:srgbClr val="FF0000"/>
                </a:solidFill>
                <a:latin typeface="黑体" panose="02010609060101010101" charset="-122"/>
              </a:rPr>
              <a:t>   </a:t>
            </a:r>
            <a:r>
              <a:rPr lang="zh-CN" altLang="en-US" sz="2200">
                <a:latin typeface="黑体" panose="02010609060101010101" charset="-122"/>
              </a:rPr>
              <a:t>例句：她扮演一位英雄的母亲，言谈举止，惟妙惟肖。 </a:t>
            </a:r>
          </a:p>
          <a:p>
            <a:pPr marL="0" indent="0">
              <a:buClrTx/>
              <a:buSzTx/>
              <a:buFontTx/>
              <a:buNone/>
            </a:pPr>
            <a:r>
              <a:rPr lang="zh-CN" altLang="en-US" sz="2200">
                <a:solidFill>
                  <a:srgbClr val="FF0000"/>
                </a:solidFill>
                <a:latin typeface="黑体" panose="02010609060101010101" charset="-122"/>
              </a:rPr>
              <a:t>6.巧妙绝伦：伦：相比。比喻(方法或技术)灵巧高明,超乎寻常，无人能比。</a:t>
            </a:r>
          </a:p>
          <a:p>
            <a:pPr marL="0" indent="0">
              <a:buClrTx/>
              <a:buSzTx/>
              <a:buFontTx/>
              <a:buNone/>
            </a:pPr>
            <a:r>
              <a:rPr lang="zh-CN" altLang="en-US" sz="2200">
                <a:latin typeface="黑体" panose="02010609060101010101" charset="-122"/>
              </a:rPr>
              <a:t>   例句：钱塘江大桥的设计真的是巧妙绝伦啊！</a:t>
            </a:r>
          </a:p>
          <a:p>
            <a:pPr marL="0" indent="0">
              <a:buClrTx/>
              <a:buSzTx/>
              <a:buFontTx/>
              <a:buNone/>
            </a:pPr>
            <a:r>
              <a:rPr lang="zh-CN" altLang="en-US" sz="2200">
                <a:solidFill>
                  <a:srgbClr val="FF0000"/>
                </a:solidFill>
                <a:latin typeface="黑体" panose="02010609060101010101" charset="-122"/>
              </a:rPr>
              <a:t>7.独一无二：没有相同的，没有可以相比的。</a:t>
            </a:r>
          </a:p>
          <a:p>
            <a:pPr marL="0" indent="0">
              <a:buClrTx/>
              <a:buSzTx/>
              <a:buFontTx/>
              <a:buNone/>
            </a:pPr>
            <a:r>
              <a:rPr lang="zh-CN" altLang="en-US" sz="2200">
                <a:latin typeface="黑体" panose="02010609060101010101" charset="-122"/>
              </a:rPr>
              <a:t>   例句：中国的长城是世界建筑史上独一无二的奇迹,是中国人民智慧和血汗的结晶。</a:t>
            </a:r>
          </a:p>
        </p:txBody>
      </p:sp>
      <p:sp>
        <p:nvSpPr>
          <p:cNvPr id="4505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45062" name="组合 1"/>
          <p:cNvGrpSpPr/>
          <p:nvPr/>
        </p:nvGrpSpPr>
        <p:grpSpPr>
          <a:xfrm>
            <a:off x="-34925" y="-20637"/>
            <a:ext cx="12230100" cy="466725"/>
            <a:chOff x="245" y="1455"/>
            <a:chExt cx="14464" cy="735"/>
          </a:xfrm>
        </p:grpSpPr>
        <p:pic>
          <p:nvPicPr>
            <p:cNvPr id="45063"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5064"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5065" name="组合 7"/>
          <p:cNvGrpSpPr/>
          <p:nvPr/>
        </p:nvGrpSpPr>
        <p:grpSpPr>
          <a:xfrm>
            <a:off x="-36512" y="6400800"/>
            <a:ext cx="12233275" cy="466725"/>
            <a:chOff x="245" y="1455"/>
            <a:chExt cx="14464" cy="735"/>
          </a:xfrm>
        </p:grpSpPr>
        <p:pic>
          <p:nvPicPr>
            <p:cNvPr id="45066"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5067"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315594" y="1067435"/>
            <a:ext cx="10007600" cy="443865"/>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[释词义]</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【感知石】</a:t>
            </a:r>
          </a:p>
        </p:txBody>
      </p:sp>
      <p:sp>
        <p:nvSpPr>
          <p:cNvPr id="4710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710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710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47109" name="组合 1"/>
          <p:cNvGrpSpPr/>
          <p:nvPr/>
        </p:nvGrpSpPr>
        <p:grpSpPr>
          <a:xfrm>
            <a:off x="14288" y="-20637"/>
            <a:ext cx="12214225" cy="466725"/>
            <a:chOff x="245" y="1455"/>
            <a:chExt cx="14464" cy="735"/>
          </a:xfrm>
        </p:grpSpPr>
        <p:pic>
          <p:nvPicPr>
            <p:cNvPr id="4711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711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7112" name="组合 7"/>
          <p:cNvGrpSpPr/>
          <p:nvPr/>
        </p:nvGrpSpPr>
        <p:grpSpPr>
          <a:xfrm>
            <a:off x="14288" y="6400800"/>
            <a:ext cx="12214225" cy="466725"/>
            <a:chOff x="245" y="1455"/>
            <a:chExt cx="14464" cy="735"/>
          </a:xfrm>
        </p:grpSpPr>
        <p:pic>
          <p:nvPicPr>
            <p:cNvPr id="4711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711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47115" name="内容占位符 3"/>
          <p:cNvSpPr>
            <a:spLocks noGrp="1"/>
          </p:cNvSpPr>
          <p:nvPr>
            <p:ph sz="half" idx="1"/>
          </p:nvPr>
        </p:nvSpPr>
        <p:spPr>
          <a:xfrm>
            <a:off x="565150" y="1143000"/>
            <a:ext cx="11068050" cy="4668838"/>
          </a:xfrm>
        </p:spPr>
        <p:txBody>
          <a:bodyPr anchor="t"/>
          <a:lstStyle/>
          <a:p>
            <a:pPr marL="0" indent="0">
              <a:buClrTx/>
              <a:buSzTx/>
              <a:buFontTx/>
              <a:buNone/>
            </a:pPr>
            <a:r>
              <a:rPr lang="zh-CN" altLang="en-US">
                <a:latin typeface="黑体" panose="02010609060101010101" charset="-122"/>
              </a:rPr>
              <a:t>整体感知文章一般从以下几个方面人手：</a:t>
            </a:r>
          </a:p>
          <a:p>
            <a:pPr marL="0" indent="0">
              <a:buClrTx/>
              <a:buSzTx/>
              <a:buFontTx/>
              <a:buNone/>
            </a:pPr>
            <a:r>
              <a:rPr lang="zh-CN" altLang="en-US">
                <a:latin typeface="黑体" panose="02010609060101010101" charset="-122"/>
              </a:rPr>
              <a:t>①理解文章的</a:t>
            </a:r>
            <a:r>
              <a:rPr lang="zh-CN" altLang="en-US">
                <a:solidFill>
                  <a:srgbClr val="FF0000"/>
                </a:solidFill>
                <a:latin typeface="黑体" panose="02010609060101010101" charset="-122"/>
              </a:rPr>
              <a:t>总体思路</a:t>
            </a:r>
            <a:r>
              <a:rPr lang="zh-CN" altLang="en-US">
                <a:latin typeface="黑体" panose="02010609060101010101" charset="-122"/>
              </a:rPr>
              <a:t>，弄清</a:t>
            </a:r>
            <a:r>
              <a:rPr lang="zh-CN" altLang="en-US">
                <a:solidFill>
                  <a:srgbClr val="FF0000"/>
                </a:solidFill>
                <a:latin typeface="黑体" panose="02010609060101010101" charset="-122"/>
              </a:rPr>
              <a:t>结构层次</a:t>
            </a:r>
            <a:r>
              <a:rPr lang="zh-CN" altLang="en-US">
                <a:latin typeface="黑体" panose="02010609060101010101" charset="-122"/>
              </a:rPr>
              <a:t>。</a:t>
            </a:r>
          </a:p>
          <a:p>
            <a:pPr marL="0" indent="0">
              <a:buClrTx/>
              <a:buSzTx/>
              <a:buFontTx/>
              <a:buNone/>
            </a:pPr>
            <a:r>
              <a:rPr lang="zh-CN" altLang="en-US">
                <a:latin typeface="黑体" panose="02010609060101010101" charset="-122"/>
              </a:rPr>
              <a:t>②理解文章各段之间的</a:t>
            </a:r>
            <a:r>
              <a:rPr lang="zh-CN" altLang="en-US">
                <a:solidFill>
                  <a:srgbClr val="FF0000"/>
                </a:solidFill>
                <a:latin typeface="黑体" panose="02010609060101010101" charset="-122"/>
              </a:rPr>
              <a:t>关系、顺序</a:t>
            </a:r>
            <a:r>
              <a:rPr lang="zh-CN" altLang="en-US">
                <a:latin typeface="黑体" panose="02010609060101010101" charset="-122"/>
              </a:rPr>
              <a:t>，进一步</a:t>
            </a:r>
            <a:r>
              <a:rPr lang="zh-CN" altLang="en-US">
                <a:solidFill>
                  <a:srgbClr val="FF0000"/>
                </a:solidFill>
                <a:latin typeface="黑体" panose="02010609060101010101" charset="-122"/>
              </a:rPr>
              <a:t>整体把握文章</a:t>
            </a:r>
            <a:r>
              <a:rPr lang="zh-CN" altLang="en-US">
                <a:latin typeface="黑体" panose="02010609060101010101" charset="-122"/>
              </a:rPr>
              <a:t>。</a:t>
            </a:r>
          </a:p>
          <a:p>
            <a:pPr marL="0" indent="0">
              <a:buClrTx/>
              <a:buSzTx/>
              <a:buFontTx/>
              <a:buNone/>
            </a:pPr>
            <a:r>
              <a:rPr lang="zh-CN" altLang="en-US">
                <a:latin typeface="黑体" panose="02010609060101010101" charset="-122"/>
              </a:rPr>
              <a:t>③</a:t>
            </a:r>
            <a:r>
              <a:rPr lang="zh-CN" altLang="en-US">
                <a:solidFill>
                  <a:srgbClr val="FF0000"/>
                </a:solidFill>
                <a:latin typeface="黑体" panose="02010609060101010101" charset="-122"/>
              </a:rPr>
              <a:t>概括各段、各层的大意</a:t>
            </a:r>
            <a:r>
              <a:rPr lang="zh-CN" altLang="en-US">
                <a:latin typeface="黑体" panose="02010609060101010101" charset="-122"/>
              </a:rPr>
              <a:t>，明确</a:t>
            </a:r>
            <a:r>
              <a:rPr lang="zh-CN" altLang="en-US">
                <a:solidFill>
                  <a:srgbClr val="FF0000"/>
                </a:solidFill>
                <a:latin typeface="黑体" panose="02010609060101010101" charset="-122"/>
              </a:rPr>
              <a:t>详写、略写</a:t>
            </a:r>
            <a:r>
              <a:rPr lang="zh-CN" altLang="en-US">
                <a:latin typeface="黑体" panose="02010609060101010101" charset="-122"/>
              </a:rPr>
              <a:t>与中心的关系，</a:t>
            </a:r>
            <a:r>
              <a:rPr lang="zh-CN" altLang="en-US">
                <a:solidFill>
                  <a:srgbClr val="FF0000"/>
                </a:solidFill>
                <a:latin typeface="黑体" panose="02010609060101010101" charset="-122"/>
              </a:rPr>
              <a:t>归纳中心意思</a:t>
            </a:r>
            <a:r>
              <a:rPr lang="zh-CN" altLang="en-US">
                <a:latin typeface="黑体" panose="02010609060101010101" charset="-122"/>
              </a:rPr>
              <a:t>。</a:t>
            </a:r>
          </a:p>
          <a:p>
            <a:pPr marL="0" indent="0">
              <a:buClrTx/>
              <a:buSzTx/>
              <a:buFontTx/>
              <a:buNone/>
            </a:pPr>
            <a:r>
              <a:rPr lang="zh-CN" altLang="en-US">
                <a:latin typeface="黑体" panose="02010609060101010101" charset="-122"/>
              </a:rPr>
              <a:t>④</a:t>
            </a:r>
            <a:r>
              <a:rPr lang="zh-CN" altLang="en-US">
                <a:solidFill>
                  <a:srgbClr val="FF0000"/>
                </a:solidFill>
                <a:latin typeface="黑体" panose="02010609060101010101" charset="-122"/>
              </a:rPr>
              <a:t>感受</a:t>
            </a:r>
            <a:r>
              <a:rPr lang="zh-CN" altLang="en-US">
                <a:latin typeface="黑体" panose="02010609060101010101" charset="-122"/>
              </a:rPr>
              <a:t>作者所表达的</a:t>
            </a:r>
            <a:r>
              <a:rPr lang="zh-CN" altLang="en-US">
                <a:solidFill>
                  <a:srgbClr val="FF0000"/>
                </a:solidFill>
                <a:latin typeface="黑体" panose="02010609060101010101" charset="-122"/>
              </a:rPr>
              <a:t>思想感情</a:t>
            </a:r>
            <a:r>
              <a:rPr lang="zh-CN" altLang="en-US">
                <a:latin typeface="黑体" panose="02010609060101010101" charset="-122"/>
              </a:rPr>
              <a:t>。</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【感知石】</a:t>
            </a:r>
            <a:r>
              <a:rPr lang="zh-CN" altLang="zh-CN" sz="2200" b="1">
                <a:solidFill>
                  <a:srgbClr val="003399"/>
                </a:solidFill>
                <a:latin typeface="隶书" panose="02010509060101010101" charset="-122"/>
                <a:ea typeface="隶书" panose="02010509060101010101" charset="-122"/>
              </a:rPr>
              <a:t>划结构</a:t>
            </a:r>
            <a:endParaRPr lang="zh-CN" altLang="zh-CN" sz="2200" b="1">
              <a:solidFill>
                <a:srgbClr val="003399"/>
              </a:solidFill>
              <a:latin typeface="隶书" panose="02010509060101010101" charset="-122"/>
              <a:ea typeface="隶书" panose="02010509060101010101" charset="-122"/>
              <a:sym typeface="黑体" panose="02010609060101010101" charset="-122"/>
            </a:endParaRPr>
          </a:p>
        </p:txBody>
      </p:sp>
      <p:sp>
        <p:nvSpPr>
          <p:cNvPr id="4915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915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915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49157" name="组合 1"/>
          <p:cNvGrpSpPr/>
          <p:nvPr/>
        </p:nvGrpSpPr>
        <p:grpSpPr>
          <a:xfrm>
            <a:off x="-19050" y="-20637"/>
            <a:ext cx="12245975" cy="466725"/>
            <a:chOff x="245" y="1455"/>
            <a:chExt cx="14464" cy="735"/>
          </a:xfrm>
        </p:grpSpPr>
        <p:pic>
          <p:nvPicPr>
            <p:cNvPr id="4915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915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9160" name="组合 7"/>
          <p:cNvGrpSpPr/>
          <p:nvPr/>
        </p:nvGrpSpPr>
        <p:grpSpPr>
          <a:xfrm>
            <a:off x="-19050" y="6400800"/>
            <a:ext cx="12245975" cy="466725"/>
            <a:chOff x="245" y="1455"/>
            <a:chExt cx="14464" cy="735"/>
          </a:xfrm>
        </p:grpSpPr>
        <p:pic>
          <p:nvPicPr>
            <p:cNvPr id="4916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916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55307" name="内容占位符 3"/>
          <p:cNvSpPr>
            <a:spLocks noGrp="1"/>
          </p:cNvSpPr>
          <p:nvPr>
            <p:ph sz="half" idx="1"/>
          </p:nvPr>
        </p:nvSpPr>
        <p:spPr>
          <a:xfrm>
            <a:off x="400050" y="1143000"/>
            <a:ext cx="11412538" cy="4668838"/>
          </a:xfrm>
        </p:spPr>
        <p:txBody>
          <a:bodyPr anchor="t"/>
          <a:lstStyle/>
          <a:p>
            <a:pPr marL="0" indent="0">
              <a:buClrTx/>
              <a:buSzTx/>
              <a:buFontTx/>
              <a:buNone/>
            </a:pPr>
            <a:r>
              <a:rPr lang="zh-CN" altLang="en-US" sz="2200">
                <a:latin typeface="黑体" panose="02010609060101010101" charset="-122"/>
              </a:rPr>
              <a:t>1.第一部分（1-2）：</a:t>
            </a:r>
          </a:p>
          <a:p>
            <a:pPr marL="0" indent="0">
              <a:buClrTx/>
              <a:buSzTx/>
              <a:buFontTx/>
              <a:buNone/>
            </a:pPr>
            <a:r>
              <a:rPr lang="zh-CN" altLang="en-US" sz="2200">
                <a:latin typeface="黑体" panose="02010609060101010101" charset="-122"/>
              </a:rPr>
              <a:t> 概括介绍</a:t>
            </a:r>
            <a:r>
              <a:rPr lang="zh-CN" altLang="en-US" sz="2200">
                <a:solidFill>
                  <a:srgbClr val="FF0000"/>
                </a:solidFill>
                <a:latin typeface="黑体" panose="02010609060101010101" charset="-122"/>
              </a:rPr>
              <a:t>石拱桥的特点</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2.第二部分（3-8）：</a:t>
            </a:r>
          </a:p>
          <a:p>
            <a:pPr marL="0" indent="0">
              <a:buClrTx/>
              <a:buSzTx/>
              <a:buFontTx/>
              <a:buNone/>
            </a:pPr>
            <a:r>
              <a:rPr lang="zh-CN" altLang="en-US" sz="2200">
                <a:latin typeface="黑体" panose="02010609060101010101" charset="-122"/>
              </a:rPr>
              <a:t> </a:t>
            </a:r>
            <a:r>
              <a:rPr lang="zh-CN" altLang="en-US" sz="2200">
                <a:solidFill>
                  <a:srgbClr val="FF0000"/>
                </a:solidFill>
                <a:latin typeface="黑体" panose="02010609060101010101" charset="-122"/>
              </a:rPr>
              <a:t>中国石拱桥历史悠久，大小不一，形式多样</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（1）第一层（3）：</a:t>
            </a:r>
            <a:r>
              <a:rPr lang="zh-CN" altLang="en-US" sz="2200">
                <a:solidFill>
                  <a:srgbClr val="FF0000"/>
                </a:solidFill>
                <a:latin typeface="黑体" panose="02010609060101010101" charset="-122"/>
              </a:rPr>
              <a:t>概述中国石拱桥</a:t>
            </a:r>
            <a:r>
              <a:rPr lang="zh-CN" altLang="en-US" sz="2200">
                <a:latin typeface="黑体" panose="02010609060101010101" charset="-122"/>
              </a:rPr>
              <a:t>历史悠久、分布广泛、形式多样、成就惊人等</a:t>
            </a:r>
            <a:r>
              <a:rPr lang="zh-CN" altLang="en-US" sz="2200">
                <a:solidFill>
                  <a:srgbClr val="FF0000"/>
                </a:solidFill>
                <a:latin typeface="黑体" panose="02010609060101010101" charset="-122"/>
              </a:rPr>
              <a:t>特点</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（2）第二层（4-5）：</a:t>
            </a:r>
            <a:r>
              <a:rPr lang="zh-CN" altLang="en-US" sz="2200">
                <a:solidFill>
                  <a:srgbClr val="FF0000"/>
                </a:solidFill>
                <a:latin typeface="黑体" panose="02010609060101010101" charset="-122"/>
              </a:rPr>
              <a:t>赵州桥</a:t>
            </a:r>
            <a:r>
              <a:rPr lang="zh-CN" altLang="en-US" sz="2200">
                <a:latin typeface="黑体" panose="02010609060101010101" charset="-122"/>
              </a:rPr>
              <a:t>历史悠久、雄伟奇特、坚固美观。</a:t>
            </a:r>
          </a:p>
          <a:p>
            <a:pPr marL="0" indent="0">
              <a:buClrTx/>
              <a:buSzTx/>
              <a:buFontTx/>
              <a:buNone/>
            </a:pPr>
            <a:r>
              <a:rPr lang="zh-CN" altLang="en-US" sz="2200">
                <a:latin typeface="黑体" panose="02010609060101010101" charset="-122"/>
              </a:rPr>
              <a:t>（3）第三层（6-8）：</a:t>
            </a:r>
            <a:r>
              <a:rPr lang="zh-CN" altLang="en-US" sz="2200">
                <a:solidFill>
                  <a:srgbClr val="FF0000"/>
                </a:solidFill>
                <a:latin typeface="黑体" panose="02010609060101010101" charset="-122"/>
              </a:rPr>
              <a:t>卢沟桥</a:t>
            </a:r>
            <a:r>
              <a:rPr lang="zh-CN" altLang="en-US" sz="2200">
                <a:latin typeface="黑体" panose="02010609060101010101" charset="-122"/>
              </a:rPr>
              <a:t>各拱相联、千态万状、历史意义。</a:t>
            </a:r>
          </a:p>
          <a:p>
            <a:pPr marL="0" indent="0">
              <a:buClrTx/>
              <a:buSzTx/>
              <a:buFontTx/>
              <a:buNone/>
            </a:pPr>
            <a:r>
              <a:rPr lang="zh-CN" altLang="en-US" sz="2200">
                <a:latin typeface="黑体" panose="02010609060101010101" charset="-122"/>
              </a:rPr>
              <a:t>3.第三部分（9）：</a:t>
            </a:r>
          </a:p>
          <a:p>
            <a:pPr marL="0" indent="0">
              <a:buClrTx/>
              <a:buSzTx/>
              <a:buFontTx/>
              <a:buNone/>
            </a:pPr>
            <a:r>
              <a:rPr lang="zh-CN" altLang="en-US" sz="2200">
                <a:latin typeface="黑体" panose="02010609060101010101" charset="-122"/>
              </a:rPr>
              <a:t>  介绍中国石拱桥取得</a:t>
            </a:r>
            <a:r>
              <a:rPr lang="zh-CN" altLang="en-US" sz="2200">
                <a:solidFill>
                  <a:srgbClr val="FF0000"/>
                </a:solidFill>
                <a:latin typeface="黑体" panose="02010609060101010101" charset="-122"/>
              </a:rPr>
              <a:t>光辉成就的原因</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4.第四部分（10）：</a:t>
            </a:r>
          </a:p>
          <a:p>
            <a:pPr marL="0" indent="0">
              <a:buClrTx/>
              <a:buSzTx/>
              <a:buFontTx/>
              <a:buNone/>
            </a:pPr>
            <a:r>
              <a:rPr lang="zh-CN" altLang="en-US" sz="2200">
                <a:latin typeface="黑体" panose="02010609060101010101" charset="-122"/>
              </a:rPr>
              <a:t>  介绍了我国</a:t>
            </a:r>
            <a:r>
              <a:rPr lang="zh-CN" altLang="en-US" sz="2200">
                <a:solidFill>
                  <a:srgbClr val="FF0000"/>
                </a:solidFill>
                <a:latin typeface="黑体" panose="02010609060101010101" charset="-122"/>
              </a:rPr>
              <a:t>解放后桥梁事业的发展</a:t>
            </a:r>
            <a:r>
              <a:rPr lang="zh-CN" altLang="en-US" sz="2200">
                <a:latin typeface="黑体" panose="02010609060101010101" charset="-122"/>
              </a:rPr>
              <a:t>，表明了我国社会主义制度的无比优越。</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307">
                                            <p:txEl>
                                              <p:pRg st="1" end="1"/>
                                            </p:txEl>
                                          </p:spTgt>
                                        </p:tgtEl>
                                        <p:attrNameLst>
                                          <p:attrName>style.visibility</p:attrName>
                                        </p:attrNameLst>
                                      </p:cBhvr>
                                      <p:to>
                                        <p:strVal val="visible"/>
                                      </p:to>
                                    </p:set>
                                    <p:animEffect transition="in" filter="blinds(horizontal)">
                                      <p:cBhvr>
                                        <p:cTn id="7" dur="500"/>
                                        <p:tgtEl>
                                          <p:spTgt spid="553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307">
                                            <p:txEl>
                                              <p:pRg st="3" end="3"/>
                                            </p:txEl>
                                          </p:spTgt>
                                        </p:tgtEl>
                                        <p:attrNameLst>
                                          <p:attrName>style.visibility</p:attrName>
                                        </p:attrNameLst>
                                      </p:cBhvr>
                                      <p:to>
                                        <p:strVal val="visible"/>
                                      </p:to>
                                    </p:set>
                                    <p:animEffect transition="in" filter="blinds(horizontal)">
                                      <p:cBhvr>
                                        <p:cTn id="12" dur="500"/>
                                        <p:tgtEl>
                                          <p:spTgt spid="5530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307">
                                            <p:txEl>
                                              <p:pRg st="4" end="4"/>
                                            </p:txEl>
                                          </p:spTgt>
                                        </p:tgtEl>
                                        <p:attrNameLst>
                                          <p:attrName>style.visibility</p:attrName>
                                        </p:attrNameLst>
                                      </p:cBhvr>
                                      <p:to>
                                        <p:strVal val="visible"/>
                                      </p:to>
                                    </p:set>
                                    <p:animEffect transition="in" filter="blinds(horizontal)">
                                      <p:cBhvr>
                                        <p:cTn id="17" dur="500"/>
                                        <p:tgtEl>
                                          <p:spTgt spid="5530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307">
                                            <p:txEl>
                                              <p:pRg st="5" end="5"/>
                                            </p:txEl>
                                          </p:spTgt>
                                        </p:tgtEl>
                                        <p:attrNameLst>
                                          <p:attrName>style.visibility</p:attrName>
                                        </p:attrNameLst>
                                      </p:cBhvr>
                                      <p:to>
                                        <p:strVal val="visible"/>
                                      </p:to>
                                    </p:set>
                                    <p:animEffect transition="in" filter="blinds(horizontal)">
                                      <p:cBhvr>
                                        <p:cTn id="22" dur="500"/>
                                        <p:tgtEl>
                                          <p:spTgt spid="5530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307">
                                            <p:txEl>
                                              <p:pRg st="6" end="6"/>
                                            </p:txEl>
                                          </p:spTgt>
                                        </p:tgtEl>
                                        <p:attrNameLst>
                                          <p:attrName>style.visibility</p:attrName>
                                        </p:attrNameLst>
                                      </p:cBhvr>
                                      <p:to>
                                        <p:strVal val="visible"/>
                                      </p:to>
                                    </p:set>
                                    <p:animEffect transition="in" filter="blinds(horizontal)">
                                      <p:cBhvr>
                                        <p:cTn id="27" dur="500"/>
                                        <p:tgtEl>
                                          <p:spTgt spid="55307">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307">
                                            <p:txEl>
                                              <p:pRg st="8" end="8"/>
                                            </p:txEl>
                                          </p:spTgt>
                                        </p:tgtEl>
                                        <p:attrNameLst>
                                          <p:attrName>style.visibility</p:attrName>
                                        </p:attrNameLst>
                                      </p:cBhvr>
                                      <p:to>
                                        <p:strVal val="visible"/>
                                      </p:to>
                                    </p:set>
                                    <p:animEffect transition="in" filter="blinds(horizontal)">
                                      <p:cBhvr>
                                        <p:cTn id="32" dur="500"/>
                                        <p:tgtEl>
                                          <p:spTgt spid="55307">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5307">
                                            <p:txEl>
                                              <p:pRg st="10" end="10"/>
                                            </p:txEl>
                                          </p:spTgt>
                                        </p:tgtEl>
                                        <p:attrNameLst>
                                          <p:attrName>style.visibility</p:attrName>
                                        </p:attrNameLst>
                                      </p:cBhvr>
                                      <p:to>
                                        <p:strVal val="visible"/>
                                      </p:to>
                                    </p:set>
                                    <p:animEffect transition="in" filter="blinds(horizontal)">
                                      <p:cBhvr>
                                        <p:cTn id="37" dur="500"/>
                                        <p:tgtEl>
                                          <p:spTgt spid="5530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7"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【感知石】概内容</a:t>
            </a:r>
          </a:p>
        </p:txBody>
      </p:sp>
      <p:sp>
        <p:nvSpPr>
          <p:cNvPr id="5120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120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120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51205" name="组合 1"/>
          <p:cNvGrpSpPr/>
          <p:nvPr/>
        </p:nvGrpSpPr>
        <p:grpSpPr>
          <a:xfrm>
            <a:off x="-19050" y="-20637"/>
            <a:ext cx="12214225" cy="466725"/>
            <a:chOff x="245" y="1455"/>
            <a:chExt cx="14464" cy="735"/>
          </a:xfrm>
        </p:grpSpPr>
        <p:pic>
          <p:nvPicPr>
            <p:cNvPr id="5120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120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1208" name="组合 7"/>
          <p:cNvGrpSpPr/>
          <p:nvPr/>
        </p:nvGrpSpPr>
        <p:grpSpPr>
          <a:xfrm>
            <a:off x="-19050" y="6400800"/>
            <a:ext cx="12214225" cy="466725"/>
            <a:chOff x="245" y="1455"/>
            <a:chExt cx="14464" cy="735"/>
          </a:xfrm>
        </p:grpSpPr>
        <p:pic>
          <p:nvPicPr>
            <p:cNvPr id="5120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121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57355" name="内容占位符 2"/>
          <p:cNvSpPr>
            <a:spLocks noGrp="1"/>
          </p:cNvSpPr>
          <p:nvPr>
            <p:ph sz="half" idx="1"/>
          </p:nvPr>
        </p:nvSpPr>
        <p:spPr>
          <a:xfrm>
            <a:off x="447040" y="1120775"/>
            <a:ext cx="11346180" cy="4945378"/>
          </a:xfrm>
        </p:spPr>
        <p:txBody>
          <a:bodyPr anchor="t"/>
          <a:lstStyle/>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（一）找要素（对象）。</a:t>
            </a:r>
          </a:p>
          <a:p>
            <a:pPr marL="0" indent="0" fontAlgn="base">
              <a:buClrTx/>
              <a:buSzTx/>
              <a:buFontTx/>
              <a:buNone/>
            </a:pPr>
            <a:r>
              <a:rPr lang="zh-CN" altLang="en-US" strike="noStrike" noProof="1">
                <a:latin typeface="黑体" panose="02010609060101010101" charset="-122"/>
              </a:rPr>
              <a:t>说明对象：</a:t>
            </a:r>
            <a:r>
              <a:rPr lang="zh-CN" altLang="en-US" strike="noStrike" noProof="1">
                <a:solidFill>
                  <a:srgbClr val="FF0000"/>
                </a:solidFill>
                <a:latin typeface="黑体" panose="02010609060101010101" charset="-122"/>
              </a:rPr>
              <a:t>中国古拱桥</a:t>
            </a:r>
            <a:endParaRPr lang="zh-CN" altLang="en-US" strike="noStrike" noProof="1">
              <a:latin typeface="黑体" panose="02010609060101010101" charset="-122"/>
            </a:endParaRP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（二）理顺序。</a:t>
            </a:r>
          </a:p>
          <a:p>
            <a:pPr marL="0" indent="0" fontAlgn="base">
              <a:buClrTx/>
              <a:buSzTx/>
              <a:buFontTx/>
              <a:buNone/>
            </a:pPr>
            <a:r>
              <a:rPr lang="zh-CN" altLang="en-US" strike="noStrike" noProof="1">
                <a:solidFill>
                  <a:srgbClr val="FF0000"/>
                </a:solidFill>
                <a:latin typeface="黑体" panose="02010609060101010101" charset="-122"/>
              </a:rPr>
              <a:t>总分总结构</a:t>
            </a:r>
            <a:endParaRPr lang="zh-CN" altLang="en-US" strike="noStrike" noProof="1">
              <a:latin typeface="黑体" panose="02010609060101010101" charset="-122"/>
            </a:endParaRPr>
          </a:p>
          <a:p>
            <a:pPr fontAlgn="base">
              <a:buClrTx/>
              <a:buSzTx/>
              <a:buFont typeface="Wingdings" panose="05000000000000000000" charset="0"/>
              <a:buChar char="ü"/>
            </a:pPr>
            <a:r>
              <a:rPr lang="zh-CN" altLang="en-US" strike="noStrike" noProof="1">
                <a:latin typeface="黑体" panose="02010609060101010101" charset="-122"/>
              </a:rPr>
              <a:t>主要按</a:t>
            </a:r>
            <a:r>
              <a:rPr lang="zh-CN" altLang="en-US" strike="noStrike" noProof="1">
                <a:solidFill>
                  <a:srgbClr val="FF0000"/>
                </a:solidFill>
                <a:latin typeface="黑体" panose="02010609060101010101" charset="-122"/>
              </a:rPr>
              <a:t>由一般到特殊，先概括后具体</a:t>
            </a:r>
            <a:r>
              <a:rPr lang="zh-CN" altLang="en-US" strike="noStrike" noProof="1">
                <a:latin typeface="黑体" panose="02010609060101010101" charset="-122"/>
              </a:rPr>
              <a:t>的顺序；</a:t>
            </a:r>
          </a:p>
          <a:p>
            <a:pPr fontAlgn="base">
              <a:buClrTx/>
              <a:buSzTx/>
              <a:buFont typeface="Wingdings" panose="05000000000000000000" charset="0"/>
              <a:buChar char="ü"/>
            </a:pPr>
            <a:r>
              <a:rPr lang="zh-CN" altLang="en-US" strike="noStrike" noProof="1">
                <a:latin typeface="黑体" panose="02010609060101010101" charset="-122"/>
              </a:rPr>
              <a:t>在说明桥梁的结构时，是</a:t>
            </a:r>
            <a:r>
              <a:rPr lang="zh-CN" altLang="en-US" strike="noStrike" noProof="1">
                <a:solidFill>
                  <a:srgbClr val="FF0000"/>
                </a:solidFill>
                <a:latin typeface="黑体" panose="02010609060101010101" charset="-122"/>
              </a:rPr>
              <a:t>按由整体到局部</a:t>
            </a:r>
            <a:r>
              <a:rPr lang="zh-CN" altLang="en-US" strike="noStrike" noProof="1">
                <a:latin typeface="黑体" panose="02010609060101010101" charset="-122"/>
              </a:rPr>
              <a:t>的顺序；</a:t>
            </a:r>
          </a:p>
          <a:p>
            <a:pPr fontAlgn="base">
              <a:buClrTx/>
              <a:buSzTx/>
              <a:buFont typeface="Wingdings" panose="05000000000000000000" charset="0"/>
              <a:buChar char="ü"/>
            </a:pPr>
            <a:r>
              <a:rPr lang="zh-CN" altLang="en-US" strike="noStrike" noProof="1">
                <a:latin typeface="黑体" panose="02010609060101010101" charset="-122"/>
              </a:rPr>
              <a:t>有关历史发展的说明则以</a:t>
            </a:r>
            <a:r>
              <a:rPr lang="zh-CN" altLang="en-US" strike="noStrike" noProof="1">
                <a:solidFill>
                  <a:srgbClr val="FF0000"/>
                </a:solidFill>
                <a:latin typeface="黑体" panose="02010609060101010101" charset="-122"/>
              </a:rPr>
              <a:t>时间先后</a:t>
            </a:r>
            <a:r>
              <a:rPr lang="zh-CN" altLang="en-US" strike="noStrike" noProof="1">
                <a:latin typeface="黑体" panose="02010609060101010101" charset="-122"/>
              </a:rPr>
              <a:t>为顺序。</a:t>
            </a:r>
          </a:p>
          <a:p>
            <a:pPr fontAlgn="base">
              <a:buClrTx/>
              <a:buSzTx/>
              <a:buFontTx/>
              <a:buNone/>
            </a:pPr>
            <a:r>
              <a:rPr lang="zh-CN" altLang="en-US" strike="noStrike" noProof="1">
                <a:latin typeface="黑体" panose="02010609060101010101" charset="-122"/>
              </a:rPr>
              <a:t>这样写，可以使文章层次分明，条理清楚。</a:t>
            </a: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325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325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53252" name="组合 1"/>
          <p:cNvGrpSpPr/>
          <p:nvPr/>
        </p:nvGrpSpPr>
        <p:grpSpPr>
          <a:xfrm>
            <a:off x="-1587" y="46038"/>
            <a:ext cx="12180887" cy="466725"/>
            <a:chOff x="245" y="1455"/>
            <a:chExt cx="14464" cy="735"/>
          </a:xfrm>
        </p:grpSpPr>
        <p:pic>
          <p:nvPicPr>
            <p:cNvPr id="53253"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3254"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3255" name="组合 7"/>
          <p:cNvGrpSpPr/>
          <p:nvPr/>
        </p:nvGrpSpPr>
        <p:grpSpPr>
          <a:xfrm>
            <a:off x="-3175" y="6345238"/>
            <a:ext cx="12182475" cy="466725"/>
            <a:chOff x="245" y="1455"/>
            <a:chExt cx="14464" cy="735"/>
          </a:xfrm>
        </p:grpSpPr>
        <p:pic>
          <p:nvPicPr>
            <p:cNvPr id="53256"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3257"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sp>
        <p:nvSpPr>
          <p:cNvPr id="65546" name="文本占位符 120841"/>
          <p:cNvSpPr>
            <a:spLocks noGrp="1" noRot="1"/>
          </p:cNvSpPr>
          <p:nvPr>
            <p:ph idx="1"/>
          </p:nvPr>
        </p:nvSpPr>
        <p:spPr>
          <a:xfrm>
            <a:off x="1990725" y="1468119"/>
            <a:ext cx="8395970" cy="2816225"/>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情意篇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解读文本拓思维（写什么）（知识性）</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cs typeface="黑体" panose="02010609060101010101" charset="-122"/>
              </a:rPr>
              <a:t>二读：品读全文，拓展思维（读出意蕴）</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cs typeface="黑体" panose="02010609060101010101" charset="-122"/>
              </a:rPr>
              <a:t>二写：评写人事情理，整写课堂笔记（合作交流）</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7"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【解读园】析文本</a:t>
            </a:r>
          </a:p>
        </p:txBody>
      </p:sp>
      <p:sp>
        <p:nvSpPr>
          <p:cNvPr id="5529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529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530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55301" name="组合 1"/>
          <p:cNvGrpSpPr/>
          <p:nvPr/>
        </p:nvGrpSpPr>
        <p:grpSpPr>
          <a:xfrm>
            <a:off x="-117475" y="-20637"/>
            <a:ext cx="12328525" cy="466725"/>
            <a:chOff x="245" y="1455"/>
            <a:chExt cx="14464" cy="735"/>
          </a:xfrm>
        </p:grpSpPr>
        <p:pic>
          <p:nvPicPr>
            <p:cNvPr id="5530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530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5304" name="组合 7"/>
          <p:cNvGrpSpPr/>
          <p:nvPr/>
        </p:nvGrpSpPr>
        <p:grpSpPr>
          <a:xfrm>
            <a:off x="30163" y="6400800"/>
            <a:ext cx="12180887" cy="466725"/>
            <a:chOff x="245" y="1455"/>
            <a:chExt cx="14464" cy="735"/>
          </a:xfrm>
        </p:grpSpPr>
        <p:pic>
          <p:nvPicPr>
            <p:cNvPr id="5530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530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73710" y="965200"/>
            <a:ext cx="11355069" cy="408940"/>
          </a:xfrm>
        </p:spPr>
        <p:txBody>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导向厅</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en-US" altLang="zh-CN" sz="2200" strike="noStrike" noProof="1">
              <a:ln w="22225">
                <a:solidFill>
                  <a:schemeClr val="accent2"/>
                </a:solidFill>
                <a:prstDash val="solid"/>
              </a:ln>
              <a:solidFill>
                <a:srgbClr val="FF0000"/>
              </a:solidFill>
              <a:effectLst/>
              <a:latin typeface="华文琥珀" panose="02010800040101010101" pitchFamily="2" charset="-122"/>
              <a:ea typeface="华文琥珀" panose="02010800040101010101" pitchFamily="2" charset="-122"/>
              <a:sym typeface="+mn-ea"/>
            </a:endParaRPr>
          </a:p>
        </p:txBody>
      </p:sp>
      <p:sp>
        <p:nvSpPr>
          <p:cNvPr id="67596" name="内容占位符 2"/>
          <p:cNvSpPr>
            <a:spLocks noGrp="1"/>
          </p:cNvSpPr>
          <p:nvPr>
            <p:ph sz="half" idx="2"/>
          </p:nvPr>
        </p:nvSpPr>
        <p:spPr>
          <a:xfrm>
            <a:off x="474344" y="1373504"/>
            <a:ext cx="11354435" cy="4856480"/>
          </a:xfrm>
        </p:spPr>
        <p:txBody>
          <a:bodyPr anchor="t"/>
          <a:lstStyle/>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石拱桥</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（一）第1、2段，概括石拱桥有什么特征？重点有什么不同？</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（二）第2段，石拱桥“不但形式优美，而且结构坚固”，作者为什么先说外观，再说性能？这句话在文中的作用是什么？</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（三）第几段开始写中国石拱桥的？它和前边的段落之间有什么关系？</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中国石拱桥</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（四）第3段点出了中国石拱桥的什么特点？本段与后文是什么关系？</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（五）为了说明中国石拱桥的特点，作者举了赵州桥和卢沟桥的例子，读4～7自然段，了解作者介绍了赵州桥和卢沟桥的哪些内容？</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（六）阅读下列文段，回答下列问题。</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1.用“‖”将这段文字分成三层，标明层意。</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2.这段文字的说明对象是什么？</a:t>
            </a: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3.文中“这个创造性的设计”是指什么？</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标题 82"/>
          <p:cNvSpPr>
            <a:spLocks noGrp="1"/>
          </p:cNvSpPr>
          <p:nvPr>
            <p:ph type="title"/>
          </p:nvPr>
        </p:nvSpPr>
        <p:spPr>
          <a:xfrm>
            <a:off x="1992313" y="765175"/>
            <a:ext cx="8229600" cy="377825"/>
          </a:xfrm>
        </p:spPr>
        <p:txBody>
          <a:bodyPr anchor="ctr"/>
          <a:lstStyle/>
          <a:p>
            <a:r>
              <a:rPr lang="zh-CN" altLang="zh-CN" sz="2200" b="1">
                <a:solidFill>
                  <a:srgbClr val="003399"/>
                </a:solidFill>
                <a:latin typeface="隶书" panose="02010509060101010101" charset="-122"/>
                <a:ea typeface="隶书" panose="02010509060101010101" charset="-122"/>
              </a:rPr>
              <a:t>【导入门】</a:t>
            </a:r>
          </a:p>
        </p:txBody>
      </p:sp>
      <p:sp>
        <p:nvSpPr>
          <p:cNvPr id="20482" name="内容占位符 2"/>
          <p:cNvSpPr>
            <a:spLocks noGrp="1"/>
          </p:cNvSpPr>
          <p:nvPr>
            <p:ph sz="half" idx="1"/>
          </p:nvPr>
        </p:nvSpPr>
        <p:spPr>
          <a:xfrm>
            <a:off x="357188" y="1292225"/>
            <a:ext cx="11536362" cy="4460875"/>
          </a:xfrm>
        </p:spPr>
        <p:txBody>
          <a:bodyPr anchor="t"/>
          <a:lstStyle/>
          <a:p>
            <a:pPr marL="0" indent="0">
              <a:buClrTx/>
              <a:buSzTx/>
              <a:buFontTx/>
              <a:buNone/>
            </a:pPr>
            <a:r>
              <a:rPr lang="en-US" altLang="zh-CN" sz="2200">
                <a:latin typeface="黑体" panose="02010609060101010101" charset="-122"/>
              </a:rPr>
              <a:t>    </a:t>
            </a:r>
            <a:endParaRPr lang="zh-CN" altLang="en-US" sz="2200">
              <a:latin typeface="黑体" panose="02010609060101010101" charset="-122"/>
            </a:endParaRPr>
          </a:p>
        </p:txBody>
      </p:sp>
      <p:sp>
        <p:nvSpPr>
          <p:cNvPr id="20483" name="内容占位符 3"/>
          <p:cNvSpPr>
            <a:spLocks noGrp="1"/>
          </p:cNvSpPr>
          <p:nvPr>
            <p:ph sz="half" idx="2"/>
          </p:nvPr>
        </p:nvSpPr>
        <p:spPr>
          <a:xfrm>
            <a:off x="473075" y="1292225"/>
            <a:ext cx="11420475" cy="4800600"/>
          </a:xfrm>
        </p:spPr>
        <p:txBody>
          <a:bodyPr anchor="t"/>
          <a:lstStyle/>
          <a:p>
            <a:pPr marL="0" indent="711200">
              <a:spcBef>
                <a:spcPct val="0"/>
              </a:spcBef>
              <a:buClrTx/>
              <a:buSzTx/>
              <a:buFontTx/>
              <a:buNone/>
            </a:pPr>
            <a:r>
              <a:rPr lang="en-US" altLang="zh-CN" sz="3200">
                <a:latin typeface="黑体" panose="02010609060101010101" charset="-122"/>
              </a:rPr>
              <a:t>我们常常用桥梁来比喻</a:t>
            </a:r>
            <a:r>
              <a:rPr lang="en-US" altLang="zh-CN" sz="3200">
                <a:solidFill>
                  <a:srgbClr val="FF0000"/>
                </a:solidFill>
                <a:latin typeface="黑体" panose="02010609060101010101" charset="-122"/>
              </a:rPr>
              <a:t>友谊</a:t>
            </a:r>
            <a:r>
              <a:rPr lang="en-US" altLang="zh-CN" sz="3200">
                <a:latin typeface="黑体" panose="02010609060101010101" charset="-122"/>
              </a:rPr>
              <a:t>，因为友谊就像桥一样把两个人连了起来。可见桥是在没有路的地方搭起来的路。根据史料和考察，在原始社会,我国就有了独木桥和数根圆木排拼而成的木梁桥。</a:t>
            </a:r>
          </a:p>
          <a:p>
            <a:pPr marL="0" indent="711200">
              <a:spcBef>
                <a:spcPct val="0"/>
              </a:spcBef>
              <a:buClrTx/>
              <a:buSzTx/>
              <a:buFontTx/>
              <a:buNone/>
            </a:pPr>
            <a:r>
              <a:rPr lang="en-US" altLang="zh-CN" sz="3200">
                <a:latin typeface="黑体" panose="02010609060101010101" charset="-122"/>
              </a:rPr>
              <a:t>河北赵县的赵州桥是世界上第一座采用弓形拱的敞肩拱桥，欧洲在赵州桥建成七百年后才采用弓形拱的。我们的祖先的聪明才智值得我们每一位同学学习。    </a:t>
            </a:r>
          </a:p>
        </p:txBody>
      </p:sp>
      <p:sp>
        <p:nvSpPr>
          <p:cNvPr id="2048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048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048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5"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【解读园】析文本</a:t>
            </a:r>
          </a:p>
        </p:txBody>
      </p:sp>
      <p:sp>
        <p:nvSpPr>
          <p:cNvPr id="5734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734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734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57349" name="组合 1"/>
          <p:cNvGrpSpPr/>
          <p:nvPr/>
        </p:nvGrpSpPr>
        <p:grpSpPr>
          <a:xfrm>
            <a:off x="-117475" y="-20637"/>
            <a:ext cx="12328525" cy="466725"/>
            <a:chOff x="245" y="1455"/>
            <a:chExt cx="14464" cy="735"/>
          </a:xfrm>
        </p:grpSpPr>
        <p:pic>
          <p:nvPicPr>
            <p:cNvPr id="5735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735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7352" name="组合 7"/>
          <p:cNvGrpSpPr/>
          <p:nvPr/>
        </p:nvGrpSpPr>
        <p:grpSpPr>
          <a:xfrm>
            <a:off x="30163" y="6400800"/>
            <a:ext cx="12180887" cy="466725"/>
            <a:chOff x="245" y="1455"/>
            <a:chExt cx="14464" cy="735"/>
          </a:xfrm>
        </p:grpSpPr>
        <p:pic>
          <p:nvPicPr>
            <p:cNvPr id="5735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735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67596" name="内容占位符 2"/>
          <p:cNvSpPr>
            <a:spLocks noGrp="1"/>
          </p:cNvSpPr>
          <p:nvPr>
            <p:ph sz="half" idx="2"/>
          </p:nvPr>
        </p:nvSpPr>
        <p:spPr>
          <a:xfrm>
            <a:off x="474344" y="964565"/>
            <a:ext cx="11354435" cy="4958713"/>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4.作者在介绍赵州桥的特点时，是依照大拱的长度和形状、小拱的作用、大拱的拱圈的特点、全桥结构的特色与四周景色配合的顺序写的，为什么不按照由大到小的说明顺序，先把大拱的两个特点介绍完，再介绍小拱的特点呢？作者采用了什么说明顺序？ </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（七）阅读6-8段，回答下列问题。</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1.卢沟桥的艺术价值、历史价值体现在什么地方？</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2.作者对这两座桥说明的侧重点不完全相同，各详写什么？</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（八）卢沟桥与赵州桥有哪些异同点？</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（九）中国的石拱桥很多，都是有相同的特点，作者为什么选择这赵州桥和卢沟桥作为说明的例子？</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（十）既然赵州桥和卢沟桥都有中国石拱桥的共同特点，作者为什么不选一个而要选两个介绍呢？</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光辉成就</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（十一）第9段以什么顺序怎样说明我国的石拱桥能取得光辉成就的原因的？有什么作用？</a:t>
            </a:r>
            <a:endParaRPr lang="zh-CN" altLang="en-US" sz="22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5939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939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939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59397" name="组合 1"/>
          <p:cNvGrpSpPr/>
          <p:nvPr/>
        </p:nvGrpSpPr>
        <p:grpSpPr>
          <a:xfrm>
            <a:off x="-19050" y="-20637"/>
            <a:ext cx="12245975" cy="466725"/>
            <a:chOff x="245" y="1455"/>
            <a:chExt cx="14464" cy="735"/>
          </a:xfrm>
        </p:grpSpPr>
        <p:pic>
          <p:nvPicPr>
            <p:cNvPr id="5939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939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9400" name="组合 7"/>
          <p:cNvGrpSpPr/>
          <p:nvPr/>
        </p:nvGrpSpPr>
        <p:grpSpPr>
          <a:xfrm>
            <a:off x="-19050" y="6434138"/>
            <a:ext cx="12245975" cy="466725"/>
            <a:chOff x="245" y="1455"/>
            <a:chExt cx="14464" cy="735"/>
          </a:xfrm>
        </p:grpSpPr>
        <p:pic>
          <p:nvPicPr>
            <p:cNvPr id="5940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940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256010" cy="4459603"/>
          </a:xfrm>
        </p:spPr>
        <p:txBody>
          <a:bodyPr anchor="t"/>
          <a:lstStyle/>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石拱桥</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（一）第1、2段，概括石拱桥有什么特征？重点有什么不同？</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1.特征：</a:t>
            </a:r>
          </a:p>
          <a:p>
            <a:pPr marL="0" indent="0" fontAlgn="base">
              <a:buClrTx/>
              <a:buSzTx/>
              <a:buFontTx/>
              <a:buNone/>
            </a:pPr>
            <a:r>
              <a:rPr lang="zh-CN" altLang="en-US" sz="2200" strike="noStrike" noProof="1">
                <a:solidFill>
                  <a:srgbClr val="FF0000"/>
                </a:solidFill>
                <a:latin typeface="黑体" panose="02010609060101010101" charset="-122"/>
              </a:rPr>
              <a:t>形式优美、结构坚固、历史悠久</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2.重点：</a:t>
            </a:r>
          </a:p>
          <a:p>
            <a:pPr marL="0" indent="0" fontAlgn="base">
              <a:buClrTx/>
              <a:buSzTx/>
              <a:buFontTx/>
              <a:buNone/>
            </a:pPr>
            <a:r>
              <a:rPr lang="zh-CN" altLang="en-US" sz="2200" strike="noStrike" noProof="1">
                <a:latin typeface="黑体" panose="02010609060101010101" charset="-122"/>
              </a:rPr>
              <a:t>第①自然段侧重写</a:t>
            </a:r>
            <a:r>
              <a:rPr lang="zh-CN" altLang="en-US" sz="2200" strike="noStrike" noProof="1">
                <a:solidFill>
                  <a:srgbClr val="FF0000"/>
                </a:solidFill>
                <a:latin typeface="黑体" panose="02010609060101010101" charset="-122"/>
              </a:rPr>
              <a:t>外形美观</a:t>
            </a:r>
            <a:r>
              <a:rPr lang="zh-CN" altLang="en-US" sz="2200" strike="noStrike" noProof="1">
                <a:latin typeface="黑体" panose="02010609060101010101" charset="-122"/>
              </a:rPr>
              <a:t>，第②自然段侧重写</a:t>
            </a:r>
            <a:r>
              <a:rPr lang="zh-CN" altLang="en-US" sz="2200" strike="noStrike" noProof="1">
                <a:solidFill>
                  <a:srgbClr val="FF0000"/>
                </a:solidFill>
                <a:latin typeface="黑体" panose="02010609060101010101" charset="-122"/>
              </a:rPr>
              <a:t>结构坚固</a:t>
            </a:r>
            <a:r>
              <a:rPr lang="zh-CN" altLang="en-US" sz="2200" strike="noStrike" noProof="1">
                <a:latin typeface="黑体" panose="02010609060101010101" charset="-122"/>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（二）第2段，石拱桥“不但形式优美，而且结构坚固”，作者为什么先说外观，再说性能？这句话在文中的作用是什么？</a:t>
            </a:r>
          </a:p>
          <a:p>
            <a:pPr marL="0" indent="0" fontAlgn="base">
              <a:buClrTx/>
              <a:buSzTx/>
              <a:buFontTx/>
              <a:buNone/>
            </a:pPr>
            <a:r>
              <a:rPr lang="zh-CN" altLang="en-US" sz="2200" strike="noStrike" noProof="1">
                <a:latin typeface="黑体" panose="02010609060101010101" charset="-122"/>
              </a:rPr>
              <a:t>1.“形式优美”是介绍桥给人的</a:t>
            </a:r>
            <a:r>
              <a:rPr lang="zh-CN" altLang="en-US" sz="2200" strike="noStrike" noProof="1">
                <a:solidFill>
                  <a:srgbClr val="FF0000"/>
                </a:solidFill>
                <a:latin typeface="黑体" panose="02010609060101010101" charset="-122"/>
              </a:rPr>
              <a:t>直观印象</a:t>
            </a:r>
            <a:r>
              <a:rPr lang="zh-CN" altLang="en-US" sz="2200" strike="noStrike" noProof="1">
                <a:latin typeface="黑体" panose="02010609060101010101" charset="-122"/>
              </a:rPr>
              <a:t>。“结构坚固”是对桥的</a:t>
            </a:r>
            <a:r>
              <a:rPr lang="zh-CN" altLang="en-US" sz="2200" strike="noStrike" noProof="1">
                <a:solidFill>
                  <a:srgbClr val="FF0000"/>
                </a:solidFill>
                <a:latin typeface="黑体" panose="02010609060101010101" charset="-122"/>
              </a:rPr>
              <a:t>进一步介绍</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2.作者先介绍桥的</a:t>
            </a:r>
            <a:r>
              <a:rPr lang="zh-CN" altLang="en-US" sz="2200" strike="noStrike" noProof="1">
                <a:solidFill>
                  <a:srgbClr val="FF0000"/>
                </a:solidFill>
                <a:latin typeface="黑体" panose="02010609060101010101" charset="-122"/>
              </a:rPr>
              <a:t>外观</a:t>
            </a:r>
            <a:r>
              <a:rPr lang="zh-CN" altLang="en-US" sz="2200" strike="noStrike" noProof="1">
                <a:latin typeface="黑体" panose="02010609060101010101" charset="-122"/>
              </a:rPr>
              <a:t>，再按</a:t>
            </a:r>
            <a:r>
              <a:rPr lang="zh-CN" altLang="en-US" sz="2200" strike="noStrike" noProof="1">
                <a:solidFill>
                  <a:srgbClr val="FF0000"/>
                </a:solidFill>
                <a:latin typeface="黑体" panose="02010609060101010101" charset="-122"/>
              </a:rPr>
              <a:t>逻辑顺序</a:t>
            </a:r>
            <a:r>
              <a:rPr lang="zh-CN" altLang="en-US" sz="2200" strike="noStrike" noProof="1">
                <a:latin typeface="黑体" panose="02010609060101010101" charset="-122"/>
              </a:rPr>
              <a:t>进一步介绍了桥的</a:t>
            </a:r>
            <a:r>
              <a:rPr lang="zh-CN" altLang="en-US" sz="2200" strike="noStrike" noProof="1">
                <a:solidFill>
                  <a:srgbClr val="FF0000"/>
                </a:solidFill>
                <a:latin typeface="黑体" panose="02010609060101010101" charset="-122"/>
              </a:rPr>
              <a:t>性能</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3.这句话是全文的</a:t>
            </a:r>
            <a:r>
              <a:rPr lang="zh-CN" altLang="en-US" sz="2200" strike="noStrike" noProof="1">
                <a:solidFill>
                  <a:srgbClr val="FF0000"/>
                </a:solidFill>
                <a:latin typeface="黑体" panose="02010609060101010101" charset="-122"/>
              </a:rPr>
              <a:t>中心句</a:t>
            </a:r>
            <a:r>
              <a:rPr lang="zh-CN" altLang="en-US" sz="2200" strike="noStrike" noProof="1">
                <a:latin typeface="黑体" panose="02010609060101010101" charset="-122"/>
              </a:rPr>
              <a:t>，点明了</a:t>
            </a:r>
            <a:r>
              <a:rPr lang="zh-CN" altLang="en-US" sz="2200" strike="noStrike" noProof="1">
                <a:solidFill>
                  <a:srgbClr val="FF0000"/>
                </a:solidFill>
                <a:latin typeface="黑体" panose="02010609060101010101" charset="-122"/>
              </a:rPr>
              <a:t>说明对象的特点</a:t>
            </a:r>
            <a:r>
              <a:rPr lang="zh-CN" altLang="en-US" sz="2200" strike="noStrike" noProof="1">
                <a:latin typeface="黑体" panose="02010609060101010101"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3" end="3"/>
                                            </p:txEl>
                                          </p:spTgt>
                                        </p:tgtEl>
                                        <p:attrNameLst>
                                          <p:attrName>style.visibility</p:attrName>
                                        </p:attrNameLst>
                                      </p:cBhvr>
                                      <p:to>
                                        <p:strVal val="visible"/>
                                      </p:to>
                                    </p:set>
                                    <p:animEffect transition="in" filter="blinds(horizontal)">
                                      <p:cBhvr>
                                        <p:cTn id="7" dur="500"/>
                                        <p:tgtEl>
                                          <p:spTgt spid="6350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3500">
                                            <p:txEl>
                                              <p:pRg st="5" end="5"/>
                                            </p:txEl>
                                          </p:spTgt>
                                        </p:tgtEl>
                                        <p:attrNameLst>
                                          <p:attrName>style.visibility</p:attrName>
                                        </p:attrNameLst>
                                      </p:cBhvr>
                                      <p:to>
                                        <p:strVal val="visible"/>
                                      </p:to>
                                    </p:set>
                                    <p:animEffect transition="in" filter="blinds(horizontal)">
                                      <p:cBhvr>
                                        <p:cTn id="12" dur="500"/>
                                        <p:tgtEl>
                                          <p:spTgt spid="63500">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3500">
                                            <p:txEl>
                                              <p:pRg st="7" end="7"/>
                                            </p:txEl>
                                          </p:spTgt>
                                        </p:tgtEl>
                                        <p:attrNameLst>
                                          <p:attrName>style.visibility</p:attrName>
                                        </p:attrNameLst>
                                      </p:cBhvr>
                                      <p:to>
                                        <p:strVal val="visible"/>
                                      </p:to>
                                    </p:set>
                                    <p:animEffect transition="in" filter="blinds(horizontal)">
                                      <p:cBhvr>
                                        <p:cTn id="17" dur="500"/>
                                        <p:tgtEl>
                                          <p:spTgt spid="63500">
                                            <p:txEl>
                                              <p:pRg st="7" end="7"/>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3500">
                                            <p:txEl>
                                              <p:pRg st="8" end="8"/>
                                            </p:txEl>
                                          </p:spTgt>
                                        </p:tgtEl>
                                        <p:attrNameLst>
                                          <p:attrName>style.visibility</p:attrName>
                                        </p:attrNameLst>
                                      </p:cBhvr>
                                      <p:to>
                                        <p:strVal val="visible"/>
                                      </p:to>
                                    </p:set>
                                    <p:animEffect transition="in" filter="blinds(horizontal)">
                                      <p:cBhvr>
                                        <p:cTn id="20" dur="500"/>
                                        <p:tgtEl>
                                          <p:spTgt spid="63500">
                                            <p:txEl>
                                              <p:pRg st="8" end="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63500">
                                            <p:txEl>
                                              <p:pRg st="9" end="9"/>
                                            </p:txEl>
                                          </p:spTgt>
                                        </p:tgtEl>
                                        <p:attrNameLst>
                                          <p:attrName>style.visibility</p:attrName>
                                        </p:attrNameLst>
                                      </p:cBhvr>
                                      <p:to>
                                        <p:strVal val="visible"/>
                                      </p:to>
                                    </p:set>
                                    <p:animEffect transition="in" filter="blinds(horizontal)">
                                      <p:cBhvr>
                                        <p:cTn id="23" dur="500"/>
                                        <p:tgtEl>
                                          <p:spTgt spid="6350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144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144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144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61445" name="组合 1"/>
          <p:cNvGrpSpPr/>
          <p:nvPr/>
        </p:nvGrpSpPr>
        <p:grpSpPr>
          <a:xfrm>
            <a:off x="-19050" y="-20637"/>
            <a:ext cx="12245975" cy="466725"/>
            <a:chOff x="245" y="1455"/>
            <a:chExt cx="14464" cy="735"/>
          </a:xfrm>
        </p:grpSpPr>
        <p:pic>
          <p:nvPicPr>
            <p:cNvPr id="6144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144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1448" name="组合 7"/>
          <p:cNvGrpSpPr/>
          <p:nvPr/>
        </p:nvGrpSpPr>
        <p:grpSpPr>
          <a:xfrm>
            <a:off x="-19050" y="6434138"/>
            <a:ext cx="12245975" cy="466725"/>
            <a:chOff x="245" y="1455"/>
            <a:chExt cx="14464" cy="735"/>
          </a:xfrm>
        </p:grpSpPr>
        <p:pic>
          <p:nvPicPr>
            <p:cNvPr id="6144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145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6988175" cy="4459603"/>
          </a:xfrm>
        </p:spPr>
        <p:txBody>
          <a:bodyPr anchor="t"/>
          <a:lstStyle/>
          <a:p>
            <a:pPr marL="0" indent="0" fontAlgn="base">
              <a:buClrTx/>
              <a:buSzTx/>
              <a:buFontTx/>
              <a:buNone/>
            </a:pPr>
            <a:r>
              <a:rPr lang="zh-CN" altLang="en-US" sz="3200" strike="noStrike" noProof="1">
                <a:ln w="22225">
                  <a:solidFill>
                    <a:schemeClr val="accent2"/>
                  </a:solidFill>
                  <a:prstDash val="solid"/>
                </a:ln>
                <a:solidFill>
                  <a:schemeClr val="accent2">
                    <a:lumMod val="40000"/>
                    <a:lumOff val="60000"/>
                  </a:schemeClr>
                </a:solidFill>
                <a:effectLst/>
                <a:latin typeface="黑体" panose="02010609060101010101" charset="-122"/>
              </a:rPr>
              <a:t>（三）第几段开始写中国石拱桥的？它和前边的段落之间有什么关系？</a:t>
            </a:r>
          </a:p>
          <a:p>
            <a:pPr marL="0" indent="0" fontAlgn="base">
              <a:buClrTx/>
              <a:buSzTx/>
              <a:buFontTx/>
              <a:buNone/>
            </a:pPr>
            <a:r>
              <a:rPr lang="zh-CN" altLang="en-US" sz="3200" strike="noStrike" noProof="1">
                <a:latin typeface="黑体" panose="02010609060101010101" charset="-122"/>
              </a:rPr>
              <a:t>1.</a:t>
            </a:r>
            <a:r>
              <a:rPr lang="zh-CN" altLang="en-US" sz="3200" strike="noStrike" noProof="1">
                <a:solidFill>
                  <a:srgbClr val="FF0000"/>
                </a:solidFill>
                <a:latin typeface="黑体" panose="02010609060101010101" charset="-122"/>
              </a:rPr>
              <a:t>没有开篇点题</a:t>
            </a:r>
            <a:r>
              <a:rPr lang="zh-CN" altLang="en-US" sz="3200" strike="noStrike" noProof="1">
                <a:latin typeface="黑体" panose="02010609060101010101" charset="-122"/>
              </a:rPr>
              <a:t>。</a:t>
            </a:r>
          </a:p>
          <a:p>
            <a:pPr marL="0" indent="0" fontAlgn="base">
              <a:buClrTx/>
              <a:buSzTx/>
              <a:buFontTx/>
              <a:buNone/>
            </a:pPr>
            <a:r>
              <a:rPr lang="zh-CN" altLang="en-US" sz="3200" strike="noStrike" noProof="1">
                <a:latin typeface="黑体" panose="02010609060101010101" charset="-122"/>
              </a:rPr>
              <a:t>2.文章从第</a:t>
            </a:r>
            <a:r>
              <a:rPr lang="zh-CN" altLang="en-US" sz="3200" strike="noStrike" noProof="1">
                <a:solidFill>
                  <a:srgbClr val="FF0000"/>
                </a:solidFill>
                <a:latin typeface="黑体" panose="02010609060101010101" charset="-122"/>
              </a:rPr>
              <a:t>③自然段</a:t>
            </a:r>
            <a:r>
              <a:rPr lang="zh-CN" altLang="en-US" sz="3200" strike="noStrike" noProof="1">
                <a:latin typeface="黑体" panose="02010609060101010101" charset="-122"/>
              </a:rPr>
              <a:t>开始写中国石拱桥。前两段写的是石拱桥。</a:t>
            </a:r>
          </a:p>
          <a:p>
            <a:pPr marL="0" indent="0" fontAlgn="base">
              <a:buClrTx/>
              <a:buSzTx/>
              <a:buFontTx/>
              <a:buNone/>
            </a:pPr>
            <a:r>
              <a:rPr lang="zh-CN" altLang="en-US" sz="3200" strike="noStrike" noProof="1">
                <a:latin typeface="黑体" panose="02010609060101010101" charset="-122"/>
              </a:rPr>
              <a:t>3.它们之间的顺序是</a:t>
            </a:r>
            <a:r>
              <a:rPr lang="zh-CN" altLang="en-US" sz="3200" strike="noStrike" noProof="1">
                <a:solidFill>
                  <a:srgbClr val="FF0000"/>
                </a:solidFill>
                <a:latin typeface="黑体" panose="02010609060101010101" charset="-122"/>
              </a:rPr>
              <a:t>由一般到特殊（一般、特殊）</a:t>
            </a:r>
            <a:r>
              <a:rPr lang="zh-CN" altLang="en-US" sz="3200" strike="noStrike" noProof="1">
                <a:latin typeface="黑体" panose="02010609060101010101" charset="-122"/>
              </a:rPr>
              <a:t>。</a:t>
            </a:r>
          </a:p>
        </p:txBody>
      </p:sp>
      <p:pic>
        <p:nvPicPr>
          <p:cNvPr id="61453" name="内容占位符 69635" descr="Q-4A"/>
          <p:cNvPicPr>
            <a:picLocks noGrp="1" noChangeAspect="1"/>
          </p:cNvPicPr>
          <p:nvPr>
            <p:ph idx="4294967295"/>
          </p:nvPr>
        </p:nvPicPr>
        <p:blipFill>
          <a:blip r:embed="rId4" cstate="print"/>
          <a:stretch>
            <a:fillRect/>
          </a:stretch>
        </p:blipFill>
        <p:spPr>
          <a:xfrm>
            <a:off x="7445375" y="2146300"/>
            <a:ext cx="4211638" cy="2565400"/>
          </a:xfr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1" end="1"/>
                                            </p:txEl>
                                          </p:spTgt>
                                        </p:tgtEl>
                                        <p:attrNameLst>
                                          <p:attrName>style.visibility</p:attrName>
                                        </p:attrNameLst>
                                      </p:cBhvr>
                                      <p:to>
                                        <p:strVal val="visible"/>
                                      </p:to>
                                    </p:set>
                                    <p:animEffect transition="in" filter="blinds(horizontal)">
                                      <p:cBhvr>
                                        <p:cTn id="7" dur="500"/>
                                        <p:tgtEl>
                                          <p:spTgt spid="6350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3500">
                                            <p:txEl>
                                              <p:pRg st="2" end="2"/>
                                            </p:txEl>
                                          </p:spTgt>
                                        </p:tgtEl>
                                        <p:attrNameLst>
                                          <p:attrName>style.visibility</p:attrName>
                                        </p:attrNameLst>
                                      </p:cBhvr>
                                      <p:to>
                                        <p:strVal val="visible"/>
                                      </p:to>
                                    </p:set>
                                    <p:animEffect transition="in" filter="blinds(horizontal)">
                                      <p:cBhvr>
                                        <p:cTn id="10" dur="500"/>
                                        <p:tgtEl>
                                          <p:spTgt spid="63500">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3500">
                                            <p:txEl>
                                              <p:pRg st="3" end="3"/>
                                            </p:txEl>
                                          </p:spTgt>
                                        </p:tgtEl>
                                        <p:attrNameLst>
                                          <p:attrName>style.visibility</p:attrName>
                                        </p:attrNameLst>
                                      </p:cBhvr>
                                      <p:to>
                                        <p:strVal val="visible"/>
                                      </p:to>
                                    </p:set>
                                    <p:animEffect transition="in" filter="blinds(horizontal)">
                                      <p:cBhvr>
                                        <p:cTn id="13" dur="500"/>
                                        <p:tgtEl>
                                          <p:spTgt spid="635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349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349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349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63493" name="组合 1"/>
          <p:cNvGrpSpPr/>
          <p:nvPr/>
        </p:nvGrpSpPr>
        <p:grpSpPr>
          <a:xfrm>
            <a:off x="-19050" y="-20637"/>
            <a:ext cx="12245975" cy="466725"/>
            <a:chOff x="245" y="1455"/>
            <a:chExt cx="14464" cy="735"/>
          </a:xfrm>
        </p:grpSpPr>
        <p:pic>
          <p:nvPicPr>
            <p:cNvPr id="6349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349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3496" name="组合 7"/>
          <p:cNvGrpSpPr/>
          <p:nvPr/>
        </p:nvGrpSpPr>
        <p:grpSpPr>
          <a:xfrm>
            <a:off x="-19050" y="6434138"/>
            <a:ext cx="12245975" cy="466725"/>
            <a:chOff x="245" y="1455"/>
            <a:chExt cx="14464" cy="735"/>
          </a:xfrm>
        </p:grpSpPr>
        <p:pic>
          <p:nvPicPr>
            <p:cNvPr id="6349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349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356994"/>
            <a:ext cx="11256010" cy="4566286"/>
          </a:xfrm>
        </p:spPr>
        <p:txBody>
          <a:bodyPr anchor="t"/>
          <a:lstStyle/>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中国石拱桥</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（四）第3段点出了中国石拱桥的什么特点？本段与后文是什么关系？</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1.特点：</a:t>
            </a:r>
          </a:p>
          <a:p>
            <a:pPr marL="0" indent="0" fontAlgn="base">
              <a:buClrTx/>
              <a:buSzTx/>
              <a:buFontTx/>
              <a:buNone/>
            </a:pPr>
            <a:r>
              <a:rPr lang="zh-CN" altLang="en-US" sz="2200" strike="noStrike" noProof="1">
                <a:solidFill>
                  <a:srgbClr val="FF0000"/>
                </a:solidFill>
                <a:latin typeface="黑体" panose="02010609060101010101" charset="-122"/>
              </a:rPr>
              <a:t>历史悠久、分布广、形式多样、有许多惊人的杰作。</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2.关系：</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solidFill>
                  <a:srgbClr val="FF0000"/>
                </a:solidFill>
                <a:latin typeface="黑体" panose="02010609060101010101" charset="-122"/>
              </a:rPr>
              <a:t>从概括到具体（概括、具体）。</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（五）为了说明中国石拱桥的特点，作者举了赵州桥和卢沟桥的例子，读4～7自然段，了解作者介绍了赵州桥和卢沟桥的哪些内容？</a:t>
            </a:r>
          </a:p>
          <a:p>
            <a:pPr marL="0" indent="0" fontAlgn="base">
              <a:buClrTx/>
              <a:buSzTx/>
              <a:buFontTx/>
              <a:buNone/>
            </a:pPr>
            <a:r>
              <a:rPr lang="en-US" altLang="zh-CN" sz="2200" strike="noStrike" noProof="1">
                <a:latin typeface="黑体" panose="02010609060101010101" charset="-122"/>
              </a:rPr>
              <a:t>1.</a:t>
            </a:r>
            <a:r>
              <a:rPr lang="zh-CN" altLang="en-US" sz="2200" strike="noStrike" noProof="1">
                <a:latin typeface="黑体" panose="02010609060101010101" charset="-122"/>
              </a:rPr>
              <a:t>介绍两桥时都交待了</a:t>
            </a:r>
            <a:r>
              <a:rPr lang="zh-CN" altLang="en-US" sz="2200" strike="noStrike" noProof="1">
                <a:solidFill>
                  <a:srgbClr val="FF0000"/>
                </a:solidFill>
                <a:latin typeface="黑体" panose="02010609060101010101" charset="-122"/>
              </a:rPr>
              <a:t>地理位置，修建时间、桥的长、宽、结构、艺术价值</a:t>
            </a:r>
            <a:r>
              <a:rPr lang="zh-CN" altLang="en-US" sz="2200" strike="noStrike" noProof="1">
                <a:latin typeface="黑体" panose="02010609060101010101" charset="-122"/>
              </a:rPr>
              <a:t>及对桥的</a:t>
            </a:r>
            <a:r>
              <a:rPr lang="zh-CN" altLang="en-US" sz="2200" strike="noStrike" noProof="1">
                <a:solidFill>
                  <a:srgbClr val="FF0000"/>
                </a:solidFill>
                <a:latin typeface="黑体" panose="02010609060101010101" charset="-122"/>
              </a:rPr>
              <a:t>评价</a:t>
            </a:r>
            <a:r>
              <a:rPr lang="zh-CN" altLang="en-US" sz="2200" strike="noStrike" noProof="1">
                <a:latin typeface="黑体" panose="02010609060101010101" charset="-122"/>
              </a:rPr>
              <a:t>。</a:t>
            </a:r>
          </a:p>
          <a:p>
            <a:pPr marL="0" indent="0" fontAlgn="base">
              <a:buClrTx/>
              <a:buSzTx/>
              <a:buFontTx/>
              <a:buNone/>
            </a:pPr>
            <a:r>
              <a:rPr lang="en-US" altLang="zh-CN" sz="2200" strike="noStrike" noProof="1">
                <a:latin typeface="黑体" panose="02010609060101010101" charset="-122"/>
              </a:rPr>
              <a:t>2.</a:t>
            </a:r>
            <a:r>
              <a:rPr lang="zh-CN" altLang="en-US" sz="2200" strike="noStrike" noProof="1">
                <a:latin typeface="黑体" panose="02010609060101010101" charset="-122"/>
              </a:rPr>
              <a:t>从外观看，赵州桥是独拱，卢沟桥是联拱，只写一座不能反映出中国石拱桥的全部，</a:t>
            </a:r>
            <a:r>
              <a:rPr lang="zh-CN" altLang="en-US" sz="2200" strike="noStrike" noProof="1">
                <a:solidFill>
                  <a:srgbClr val="FF0000"/>
                </a:solidFill>
                <a:latin typeface="黑体" panose="02010609060101010101" charset="-122"/>
              </a:rPr>
              <a:t>选两桥，说明选材具有代表性</a:t>
            </a:r>
            <a:r>
              <a:rPr lang="zh-CN" altLang="en-US" sz="2200" strike="noStrike" noProof="1">
                <a:latin typeface="黑体" panose="02010609060101010101"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3" end="3"/>
                                            </p:txEl>
                                          </p:spTgt>
                                        </p:tgtEl>
                                        <p:attrNameLst>
                                          <p:attrName>style.visibility</p:attrName>
                                        </p:attrNameLst>
                                      </p:cBhvr>
                                      <p:to>
                                        <p:strVal val="visible"/>
                                      </p:to>
                                    </p:set>
                                    <p:animEffect transition="in" filter="blinds(horizontal)">
                                      <p:cBhvr>
                                        <p:cTn id="7" dur="500"/>
                                        <p:tgtEl>
                                          <p:spTgt spid="6350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3500">
                                            <p:txEl>
                                              <p:pRg st="5" end="5"/>
                                            </p:txEl>
                                          </p:spTgt>
                                        </p:tgtEl>
                                        <p:attrNameLst>
                                          <p:attrName>style.visibility</p:attrName>
                                        </p:attrNameLst>
                                      </p:cBhvr>
                                      <p:to>
                                        <p:strVal val="visible"/>
                                      </p:to>
                                    </p:set>
                                    <p:animEffect transition="in" filter="blinds(horizontal)">
                                      <p:cBhvr>
                                        <p:cTn id="12" dur="500"/>
                                        <p:tgtEl>
                                          <p:spTgt spid="63500">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3500">
                                            <p:txEl>
                                              <p:pRg st="7" end="7"/>
                                            </p:txEl>
                                          </p:spTgt>
                                        </p:tgtEl>
                                        <p:attrNameLst>
                                          <p:attrName>style.visibility</p:attrName>
                                        </p:attrNameLst>
                                      </p:cBhvr>
                                      <p:to>
                                        <p:strVal val="visible"/>
                                      </p:to>
                                    </p:set>
                                    <p:animEffect transition="in" filter="blinds(horizontal)">
                                      <p:cBhvr>
                                        <p:cTn id="17" dur="500"/>
                                        <p:tgtEl>
                                          <p:spTgt spid="63500">
                                            <p:txEl>
                                              <p:pRg st="7" end="7"/>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3500">
                                            <p:txEl>
                                              <p:pRg st="8" end="8"/>
                                            </p:txEl>
                                          </p:spTgt>
                                        </p:tgtEl>
                                        <p:attrNameLst>
                                          <p:attrName>style.visibility</p:attrName>
                                        </p:attrNameLst>
                                      </p:cBhvr>
                                      <p:to>
                                        <p:strVal val="visible"/>
                                      </p:to>
                                    </p:set>
                                    <p:animEffect transition="in" filter="blinds(horizontal)">
                                      <p:cBhvr>
                                        <p:cTn id="20" dur="500"/>
                                        <p:tgtEl>
                                          <p:spTgt spid="635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553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553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554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65541" name="组合 1"/>
          <p:cNvGrpSpPr/>
          <p:nvPr/>
        </p:nvGrpSpPr>
        <p:grpSpPr>
          <a:xfrm>
            <a:off x="-19050" y="-20637"/>
            <a:ext cx="12245975" cy="466725"/>
            <a:chOff x="245" y="1455"/>
            <a:chExt cx="14464" cy="735"/>
          </a:xfrm>
        </p:grpSpPr>
        <p:pic>
          <p:nvPicPr>
            <p:cNvPr id="6554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554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5544" name="组合 7"/>
          <p:cNvGrpSpPr/>
          <p:nvPr/>
        </p:nvGrpSpPr>
        <p:grpSpPr>
          <a:xfrm>
            <a:off x="-19050" y="6434138"/>
            <a:ext cx="12245975" cy="466725"/>
            <a:chOff x="245" y="1455"/>
            <a:chExt cx="14464" cy="735"/>
          </a:xfrm>
        </p:grpSpPr>
        <p:pic>
          <p:nvPicPr>
            <p:cNvPr id="6554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554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256010" cy="445960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（六）阅读下列文段，回答下列问题。</a:t>
            </a:r>
          </a:p>
          <a:p>
            <a:pPr marL="0" indent="0" fontAlgn="base">
              <a:buClrTx/>
              <a:buSzTx/>
              <a:buFontTx/>
              <a:buNone/>
            </a:pPr>
            <a:r>
              <a:rPr lang="zh-CN" altLang="en-US" sz="2200" strike="noStrike" noProof="1">
                <a:latin typeface="黑体" panose="02010609060101010101" charset="-122"/>
              </a:rPr>
              <a:t>    </a:t>
            </a:r>
            <a:r>
              <a:rPr lang="zh-CN" altLang="en-US" sz="2200" strike="noStrike" noProof="1">
                <a:latin typeface="隶书" panose="02010509060101010101" charset="-122"/>
                <a:ea typeface="隶书" panose="02010509060101010101" charset="-122"/>
                <a:cs typeface="隶书" panose="02010509060101010101" charset="-122"/>
              </a:rPr>
              <a:t>赵州桥非常雄伟，全长50.82米，两端宽9.6米，中部略窄，宽9米。桥的设计完全合乎科学原理，施工技术更是巧妙绝伦。唐朝的张嘉贞说它“制造奇特，人不知其所以为”。这座桥的特点是：（一）全桥只有一个大拱，长达37.4米，在当时可算是世界上最长的石拱。桥洞不是普通半圆形，而是像一张弓，因而大拱上面的道路没有陡坡，便于车马上下。（二）大拱的两肩上，各有两个小拱。这个创造性的设计，不但节约了石料，减轻了桥身的重量，而且在河水暴涨的时候，还可以增加桥洞的过水量，减轻洪水对桥身的冲击。同时，拱上加拱，桥身也更美观。（三）大拱由28道拱圈拼成，就像这么多同样形状的弓合拢在一起，做成一个弧形的桥洞。每道拱圈都能独立支撑上面的重量，一道坏了，其他各道不致受到影响。（四）全桥结构匀称，和四周景色配合得十分和谐；桥上的石栏石板也雕刻得古朴美观。唐朝的张说，远望这座桥就像“初月出云，长虹饮涧”。赵州桥高度的技术水平和不朽的艺术价值，充分显示了我国劳动人民的智慧和力量。桥的主要设计者李春就是一位杰出的工匠，在桥头的碑文里还刻着他的名字。</a:t>
            </a: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758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758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758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67589" name="组合 1"/>
          <p:cNvGrpSpPr/>
          <p:nvPr/>
        </p:nvGrpSpPr>
        <p:grpSpPr>
          <a:xfrm>
            <a:off x="-19050" y="-20637"/>
            <a:ext cx="12245975" cy="466725"/>
            <a:chOff x="245" y="1455"/>
            <a:chExt cx="14464" cy="735"/>
          </a:xfrm>
        </p:grpSpPr>
        <p:pic>
          <p:nvPicPr>
            <p:cNvPr id="6759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759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7592" name="组合 7"/>
          <p:cNvGrpSpPr/>
          <p:nvPr/>
        </p:nvGrpSpPr>
        <p:grpSpPr>
          <a:xfrm>
            <a:off x="-19050" y="6434138"/>
            <a:ext cx="12245975" cy="466725"/>
            <a:chOff x="245" y="1455"/>
            <a:chExt cx="14464" cy="735"/>
          </a:xfrm>
        </p:grpSpPr>
        <p:pic>
          <p:nvPicPr>
            <p:cNvPr id="6759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759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071225" cy="3644900"/>
          </a:xfrm>
        </p:spPr>
        <p:txBody>
          <a:bodyPr anchor="t"/>
          <a:lstStyle/>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黑体" panose="02010609060101010101" charset="-122"/>
              </a:rPr>
              <a:t>1.用“‖”将这段文字分成三层，标明层意。</a:t>
            </a:r>
          </a:p>
          <a:p>
            <a:pPr marL="0" indent="0" fontAlgn="base">
              <a:buClrTx/>
              <a:buSzTx/>
              <a:buFontTx/>
              <a:buNone/>
            </a:pPr>
            <a:r>
              <a:rPr lang="zh-CN" altLang="en-US" sz="2600" strike="noStrike" noProof="1">
                <a:latin typeface="黑体" panose="02010609060101010101" charset="-122"/>
              </a:rPr>
              <a:t>……人不知其所以为”。‖……长虹饮涧”。‖……</a:t>
            </a:r>
          </a:p>
          <a:p>
            <a:pPr marL="0" indent="0" fontAlgn="base">
              <a:buClrTx/>
              <a:buSzTx/>
              <a:buFontTx/>
              <a:buNone/>
            </a:pPr>
            <a:r>
              <a:rPr lang="zh-CN" altLang="en-US" sz="2600" strike="noStrike" noProof="1">
                <a:latin typeface="黑体" panose="02010609060101010101" charset="-122"/>
              </a:rPr>
              <a:t>①总体介绍赵州桥长、宽，说明它的雄伟，引出造桥技术不凡。</a:t>
            </a:r>
          </a:p>
          <a:p>
            <a:pPr marL="0" indent="0" fontAlgn="base">
              <a:buClrTx/>
              <a:buSzTx/>
              <a:buFontTx/>
              <a:buNone/>
            </a:pPr>
            <a:r>
              <a:rPr lang="zh-CN" altLang="en-US" sz="2600" strike="noStrike" noProof="1">
                <a:latin typeface="黑体" panose="02010609060101010101" charset="-122"/>
              </a:rPr>
              <a:t>②分别介绍赵州桥的特点。</a:t>
            </a:r>
          </a:p>
          <a:p>
            <a:pPr marL="0" indent="0" fontAlgn="base">
              <a:buClrTx/>
              <a:buSzTx/>
              <a:buFontTx/>
              <a:buNone/>
            </a:pPr>
            <a:r>
              <a:rPr lang="zh-CN" altLang="en-US" sz="2600" strike="noStrike" noProof="1">
                <a:latin typeface="黑体" panose="02010609060101010101" charset="-122"/>
              </a:rPr>
              <a:t>③总结、高度评价赵州桥。</a:t>
            </a:r>
          </a:p>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黑体" panose="02010609060101010101" charset="-122"/>
              </a:rPr>
              <a:t>2.这段文字的说明对象是什么？</a:t>
            </a:r>
          </a:p>
          <a:p>
            <a:pPr marL="0" indent="0" fontAlgn="base">
              <a:buClrTx/>
              <a:buSzTx/>
              <a:buFontTx/>
              <a:buNone/>
            </a:pPr>
            <a:r>
              <a:rPr lang="zh-CN" altLang="en-US" sz="2600" strike="noStrike" noProof="1">
                <a:solidFill>
                  <a:srgbClr val="FF0000"/>
                </a:solidFill>
                <a:latin typeface="黑体" panose="02010609060101010101" charset="-122"/>
              </a:rPr>
              <a:t>赵州桥的结构特点。</a:t>
            </a:r>
            <a:endParaRPr lang="zh-CN" altLang="en-US" sz="2600" strike="noStrike" noProof="1">
              <a:latin typeface="黑体" panose="02010609060101010101" charset="-122"/>
            </a:endParaRPr>
          </a:p>
        </p:txBody>
      </p:sp>
      <p:pic>
        <p:nvPicPr>
          <p:cNvPr id="67597" name="内容占位符 69638" descr="ZAOZHOUQIAO-AB"/>
          <p:cNvPicPr>
            <a:picLocks noChangeAspect="1"/>
          </p:cNvPicPr>
          <p:nvPr/>
        </p:nvPicPr>
        <p:blipFill>
          <a:blip r:embed="rId4" cstate="print"/>
          <a:stretch>
            <a:fillRect/>
          </a:stretch>
        </p:blipFill>
        <p:spPr>
          <a:xfrm>
            <a:off x="5219700" y="3108325"/>
            <a:ext cx="6308725" cy="2741613"/>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1" end="1"/>
                                            </p:txEl>
                                          </p:spTgt>
                                        </p:tgtEl>
                                        <p:attrNameLst>
                                          <p:attrName>style.visibility</p:attrName>
                                        </p:attrNameLst>
                                      </p:cBhvr>
                                      <p:to>
                                        <p:strVal val="visible"/>
                                      </p:to>
                                    </p:set>
                                    <p:animEffect transition="in" filter="blinds(horizontal)">
                                      <p:cBhvr>
                                        <p:cTn id="7" dur="500"/>
                                        <p:tgtEl>
                                          <p:spTgt spid="6350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3500">
                                            <p:txEl>
                                              <p:pRg st="2" end="2"/>
                                            </p:txEl>
                                          </p:spTgt>
                                        </p:tgtEl>
                                        <p:attrNameLst>
                                          <p:attrName>style.visibility</p:attrName>
                                        </p:attrNameLst>
                                      </p:cBhvr>
                                      <p:to>
                                        <p:strVal val="visible"/>
                                      </p:to>
                                    </p:set>
                                    <p:animEffect transition="in" filter="blinds(horizontal)">
                                      <p:cBhvr>
                                        <p:cTn id="10" dur="500"/>
                                        <p:tgtEl>
                                          <p:spTgt spid="63500">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3500">
                                            <p:txEl>
                                              <p:pRg st="3" end="3"/>
                                            </p:txEl>
                                          </p:spTgt>
                                        </p:tgtEl>
                                        <p:attrNameLst>
                                          <p:attrName>style.visibility</p:attrName>
                                        </p:attrNameLst>
                                      </p:cBhvr>
                                      <p:to>
                                        <p:strVal val="visible"/>
                                      </p:to>
                                    </p:set>
                                    <p:animEffect transition="in" filter="blinds(horizontal)">
                                      <p:cBhvr>
                                        <p:cTn id="13" dur="500"/>
                                        <p:tgtEl>
                                          <p:spTgt spid="63500">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3500">
                                            <p:txEl>
                                              <p:pRg st="4" end="4"/>
                                            </p:txEl>
                                          </p:spTgt>
                                        </p:tgtEl>
                                        <p:attrNameLst>
                                          <p:attrName>style.visibility</p:attrName>
                                        </p:attrNameLst>
                                      </p:cBhvr>
                                      <p:to>
                                        <p:strVal val="visible"/>
                                      </p:to>
                                    </p:set>
                                    <p:animEffect transition="in" filter="blinds(horizontal)">
                                      <p:cBhvr>
                                        <p:cTn id="16" dur="500"/>
                                        <p:tgtEl>
                                          <p:spTgt spid="63500">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3500">
                                            <p:txEl>
                                              <p:pRg st="6" end="6"/>
                                            </p:txEl>
                                          </p:spTgt>
                                        </p:tgtEl>
                                        <p:attrNameLst>
                                          <p:attrName>style.visibility</p:attrName>
                                        </p:attrNameLst>
                                      </p:cBhvr>
                                      <p:to>
                                        <p:strVal val="visible"/>
                                      </p:to>
                                    </p:set>
                                    <p:animEffect transition="in" filter="blinds(horizontal)">
                                      <p:cBhvr>
                                        <p:cTn id="21" dur="500"/>
                                        <p:tgtEl>
                                          <p:spTgt spid="635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963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963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963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69637" name="组合 1"/>
          <p:cNvGrpSpPr/>
          <p:nvPr/>
        </p:nvGrpSpPr>
        <p:grpSpPr>
          <a:xfrm>
            <a:off x="-19050" y="-20637"/>
            <a:ext cx="12245975" cy="466725"/>
            <a:chOff x="245" y="1455"/>
            <a:chExt cx="14464" cy="735"/>
          </a:xfrm>
        </p:grpSpPr>
        <p:pic>
          <p:nvPicPr>
            <p:cNvPr id="6963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963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9640" name="组合 7"/>
          <p:cNvGrpSpPr/>
          <p:nvPr/>
        </p:nvGrpSpPr>
        <p:grpSpPr>
          <a:xfrm>
            <a:off x="-19050" y="6434138"/>
            <a:ext cx="12245975" cy="466725"/>
            <a:chOff x="245" y="1455"/>
            <a:chExt cx="14464" cy="735"/>
          </a:xfrm>
        </p:grpSpPr>
        <p:pic>
          <p:nvPicPr>
            <p:cNvPr id="6964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964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256010" cy="958850"/>
          </a:xfrm>
        </p:spPr>
        <p:txBody>
          <a:bodyPr anchor="t"/>
          <a:lstStyle/>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3.文中“这个创造性的设计”是指什么？</a:t>
            </a:r>
          </a:p>
          <a:p>
            <a:pPr marL="0" indent="0" fontAlgn="base">
              <a:buClrTx/>
              <a:buSzTx/>
              <a:buFontTx/>
              <a:buNone/>
            </a:pPr>
            <a:r>
              <a:rPr lang="zh-CN" altLang="en-US" strike="noStrike" noProof="1">
                <a:solidFill>
                  <a:srgbClr val="FF0000"/>
                </a:solidFill>
                <a:latin typeface="黑体" panose="02010609060101010101" charset="-122"/>
              </a:rPr>
              <a:t>大拱的两肩上各有两个小拱。</a:t>
            </a:r>
          </a:p>
        </p:txBody>
      </p:sp>
      <p:pic>
        <p:nvPicPr>
          <p:cNvPr id="69645" name="图片 35842" descr="桥洞"/>
          <p:cNvPicPr>
            <a:picLocks noChangeAspect="1"/>
          </p:cNvPicPr>
          <p:nvPr/>
        </p:nvPicPr>
        <p:blipFill>
          <a:blip r:embed="rId4" cstate="print"/>
          <a:stretch>
            <a:fillRect/>
          </a:stretch>
        </p:blipFill>
        <p:spPr>
          <a:xfrm>
            <a:off x="3025775" y="2759075"/>
            <a:ext cx="7194550" cy="31972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1" end="1"/>
                                            </p:txEl>
                                          </p:spTgt>
                                        </p:tgtEl>
                                        <p:attrNameLst>
                                          <p:attrName>style.visibility</p:attrName>
                                        </p:attrNameLst>
                                      </p:cBhvr>
                                      <p:to>
                                        <p:strVal val="visible"/>
                                      </p:to>
                                    </p:set>
                                    <p:animEffect transition="in" filter="blinds(horizontal)">
                                      <p:cBhvr>
                                        <p:cTn id="7" dur="500"/>
                                        <p:tgtEl>
                                          <p:spTgt spid="635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168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168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168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71685" name="组合 1"/>
          <p:cNvGrpSpPr/>
          <p:nvPr/>
        </p:nvGrpSpPr>
        <p:grpSpPr>
          <a:xfrm>
            <a:off x="-19050" y="-20637"/>
            <a:ext cx="12245975" cy="466725"/>
            <a:chOff x="245" y="1455"/>
            <a:chExt cx="14464" cy="735"/>
          </a:xfrm>
        </p:grpSpPr>
        <p:pic>
          <p:nvPicPr>
            <p:cNvPr id="7168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168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1688" name="组合 7"/>
          <p:cNvGrpSpPr/>
          <p:nvPr/>
        </p:nvGrpSpPr>
        <p:grpSpPr>
          <a:xfrm>
            <a:off x="-19050" y="6434138"/>
            <a:ext cx="12245975" cy="466725"/>
            <a:chOff x="245" y="1455"/>
            <a:chExt cx="14464" cy="735"/>
          </a:xfrm>
        </p:grpSpPr>
        <p:pic>
          <p:nvPicPr>
            <p:cNvPr id="7168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169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256010" cy="26015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4.作者在介绍赵州桥的特点时，是依照大拱的长度和形状、小拱的作用、大拱的拱圈的特点、全桥结构的特色与四周景色配合的顺序写的，为什么不按照由大到小的说明顺序，先把大拱的两个特点介绍完，再介绍小拱的特点呢？作者采用了什么说明顺序？ </a:t>
            </a:r>
          </a:p>
          <a:p>
            <a:pPr marL="0" indent="0" fontAlgn="base">
              <a:buClrTx/>
              <a:buSzTx/>
              <a:buFontTx/>
              <a:buNone/>
            </a:pPr>
            <a:r>
              <a:rPr lang="zh-CN" altLang="en-US" sz="2200" strike="noStrike" noProof="1">
                <a:latin typeface="黑体" panose="02010609060101010101" charset="-122"/>
              </a:rPr>
              <a:t>（1）</a:t>
            </a:r>
            <a:r>
              <a:rPr lang="zh-CN" altLang="en-US" sz="2200" strike="noStrike" noProof="1">
                <a:solidFill>
                  <a:srgbClr val="FF0000"/>
                </a:solidFill>
                <a:latin typeface="黑体" panose="02010609060101010101" charset="-122"/>
              </a:rPr>
              <a:t>大拱两肩上的小拱既是赵州桥首创肩拱的主要特点</a:t>
            </a:r>
            <a:r>
              <a:rPr lang="zh-CN" altLang="en-US" sz="2200" strike="noStrike" noProof="1">
                <a:latin typeface="黑体" panose="02010609060101010101" charset="-122"/>
              </a:rPr>
              <a:t>，也是从</a:t>
            </a:r>
            <a:r>
              <a:rPr lang="zh-CN" altLang="en-US" sz="2200" strike="noStrike" noProof="1">
                <a:solidFill>
                  <a:srgbClr val="FF0000"/>
                </a:solidFill>
                <a:latin typeface="黑体" panose="02010609060101010101" charset="-122"/>
              </a:rPr>
              <a:t>外观上直接可以看到</a:t>
            </a:r>
            <a:r>
              <a:rPr lang="zh-CN" altLang="en-US" sz="2200" strike="noStrike" noProof="1">
                <a:latin typeface="黑体" panose="02010609060101010101" charset="-122"/>
              </a:rPr>
              <a:t>的。而28道拱圈，其他拱桥也有砌筑的，并非赵州桥独创。</a:t>
            </a:r>
          </a:p>
          <a:p>
            <a:pPr marL="0" indent="0" fontAlgn="base">
              <a:buClrTx/>
              <a:buSzTx/>
              <a:buFontTx/>
              <a:buNone/>
            </a:pPr>
            <a:r>
              <a:rPr lang="zh-CN" altLang="en-US" sz="2200" strike="noStrike" noProof="1">
                <a:latin typeface="黑体" panose="02010609060101010101" charset="-122"/>
              </a:rPr>
              <a:t>（2）在赵州桥的四个特点中，作者是按</a:t>
            </a:r>
            <a:r>
              <a:rPr lang="zh-CN" altLang="en-US" sz="2200" strike="noStrike" noProof="1">
                <a:solidFill>
                  <a:srgbClr val="FF0000"/>
                </a:solidFill>
                <a:latin typeface="黑体" panose="02010609060101010101" charset="-122"/>
              </a:rPr>
              <a:t>其特点的主次</a:t>
            </a:r>
            <a:r>
              <a:rPr lang="zh-CN" altLang="en-US" sz="2200" strike="noStrike" noProof="1">
                <a:latin typeface="黑体" panose="02010609060101010101" charset="-122"/>
              </a:rPr>
              <a:t>介绍的，而不是按拱的大小介绍的，这属于</a:t>
            </a:r>
            <a:r>
              <a:rPr lang="zh-CN" altLang="en-US" sz="2200" strike="noStrike" noProof="1">
                <a:solidFill>
                  <a:srgbClr val="FF0000"/>
                </a:solidFill>
                <a:latin typeface="黑体" panose="02010609060101010101" charset="-122"/>
              </a:rPr>
              <a:t>由主到次的逻辑顺序</a:t>
            </a:r>
            <a:r>
              <a:rPr lang="zh-CN" altLang="en-US" sz="2200" strike="noStrike" noProof="1">
                <a:latin typeface="黑体" panose="02010609060101010101" charset="-122"/>
              </a:rPr>
              <a:t>。</a:t>
            </a:r>
          </a:p>
        </p:txBody>
      </p:sp>
      <p:pic>
        <p:nvPicPr>
          <p:cNvPr id="71693" name="图片 37889" descr="GON-QUAN"/>
          <p:cNvPicPr>
            <a:picLocks noChangeAspect="1"/>
          </p:cNvPicPr>
          <p:nvPr/>
        </p:nvPicPr>
        <p:blipFill>
          <a:blip r:embed="rId4" cstate="print"/>
          <a:stretch>
            <a:fillRect/>
          </a:stretch>
        </p:blipFill>
        <p:spPr>
          <a:xfrm>
            <a:off x="1533525" y="4065588"/>
            <a:ext cx="9144000" cy="2116137"/>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1" end="1"/>
                                            </p:txEl>
                                          </p:spTgt>
                                        </p:tgtEl>
                                        <p:attrNameLst>
                                          <p:attrName>style.visibility</p:attrName>
                                        </p:attrNameLst>
                                      </p:cBhvr>
                                      <p:to>
                                        <p:strVal val="visible"/>
                                      </p:to>
                                    </p:set>
                                    <p:animEffect transition="in" filter="blinds(horizontal)">
                                      <p:cBhvr>
                                        <p:cTn id="7" dur="500"/>
                                        <p:tgtEl>
                                          <p:spTgt spid="6350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3500">
                                            <p:txEl>
                                              <p:pRg st="2" end="2"/>
                                            </p:txEl>
                                          </p:spTgt>
                                        </p:tgtEl>
                                        <p:attrNameLst>
                                          <p:attrName>style.visibility</p:attrName>
                                        </p:attrNameLst>
                                      </p:cBhvr>
                                      <p:to>
                                        <p:strVal val="visible"/>
                                      </p:to>
                                    </p:set>
                                    <p:animEffect transition="in" filter="blinds(horizontal)">
                                      <p:cBhvr>
                                        <p:cTn id="10" dur="500"/>
                                        <p:tgtEl>
                                          <p:spTgt spid="635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373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373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373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73733" name="组合 1"/>
          <p:cNvGrpSpPr/>
          <p:nvPr/>
        </p:nvGrpSpPr>
        <p:grpSpPr>
          <a:xfrm>
            <a:off x="-19050" y="-20637"/>
            <a:ext cx="12245975" cy="466725"/>
            <a:chOff x="245" y="1455"/>
            <a:chExt cx="14464" cy="735"/>
          </a:xfrm>
        </p:grpSpPr>
        <p:pic>
          <p:nvPicPr>
            <p:cNvPr id="7373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373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3736" name="组合 7"/>
          <p:cNvGrpSpPr/>
          <p:nvPr/>
        </p:nvGrpSpPr>
        <p:grpSpPr>
          <a:xfrm>
            <a:off x="-19050" y="6434138"/>
            <a:ext cx="12245975" cy="466725"/>
            <a:chOff x="245" y="1455"/>
            <a:chExt cx="14464" cy="735"/>
          </a:xfrm>
        </p:grpSpPr>
        <p:pic>
          <p:nvPicPr>
            <p:cNvPr id="7373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373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63500" name="内容占位符 2"/>
          <p:cNvSpPr>
            <a:spLocks noGrp="1"/>
          </p:cNvSpPr>
          <p:nvPr>
            <p:ph sz="half" idx="2"/>
          </p:nvPr>
        </p:nvSpPr>
        <p:spPr>
          <a:xfrm>
            <a:off x="442594" y="1080135"/>
            <a:ext cx="7541895" cy="250126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（七）阅读6-8段，回答下列问题。</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1.卢沟桥的艺术价值、历史价值体现在什么地方？</a:t>
            </a:r>
          </a:p>
          <a:p>
            <a:pPr marL="0" indent="0" fontAlgn="base">
              <a:buClrTx/>
              <a:buSzTx/>
              <a:buFontTx/>
              <a:buNone/>
            </a:pPr>
            <a:r>
              <a:rPr lang="zh-CN" altLang="en-US" sz="2200" strike="noStrike" noProof="1">
                <a:latin typeface="黑体" panose="02010609060101010101" charset="-122"/>
              </a:rPr>
              <a:t>艺术价值：石刻狮子惟妙惟肖。</a:t>
            </a:r>
          </a:p>
          <a:p>
            <a:pPr marL="0" indent="0" fontAlgn="base">
              <a:buClrTx/>
              <a:buSzTx/>
              <a:buFontTx/>
              <a:buNone/>
            </a:pPr>
            <a:r>
              <a:rPr lang="zh-CN" altLang="en-US" sz="2200" strike="noStrike" noProof="1">
                <a:latin typeface="黑体" panose="02010609060101010101" charset="-122"/>
              </a:rPr>
              <a:t>历史价值：抗日战争在这里爆发。</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2.作者对这两座桥说明的侧重点不完全相同，各详写什么？</a:t>
            </a:r>
          </a:p>
          <a:p>
            <a:pPr marL="0" indent="0" fontAlgn="base">
              <a:buClrTx/>
              <a:buSzTx/>
              <a:buFontTx/>
              <a:buNone/>
            </a:pPr>
            <a:r>
              <a:rPr lang="zh-CN" altLang="en-US" sz="2200" strike="noStrike" noProof="1">
                <a:solidFill>
                  <a:srgbClr val="FF0000"/>
                </a:solidFill>
                <a:latin typeface="黑体" panose="02010609060101010101" charset="-122"/>
              </a:rPr>
              <a:t>赵州桥详写了结构，卢沟桥详写了价值</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（八）卢沟桥与赵州桥有哪些异同点？</a:t>
            </a:r>
          </a:p>
        </p:txBody>
      </p:sp>
      <p:graphicFrame>
        <p:nvGraphicFramePr>
          <p:cNvPr id="3" name="表格 2"/>
          <p:cNvGraphicFramePr/>
          <p:nvPr/>
        </p:nvGraphicFramePr>
        <p:xfrm>
          <a:off x="442913" y="3956050"/>
          <a:ext cx="6590030" cy="2102485"/>
        </p:xfrm>
        <a:graphic>
          <a:graphicData uri="http://schemas.openxmlformats.org/drawingml/2006/table">
            <a:tbl>
              <a:tblPr firstRow="1" bandRow="1">
                <a:tableStyleId>{5940675A-B579-460E-94D1-54222C63F5DA}</a:tableStyleId>
              </a:tblPr>
              <a:tblGrid>
                <a:gridCol w="1647190"/>
                <a:gridCol w="1646555"/>
                <a:gridCol w="1649095"/>
                <a:gridCol w="1647190"/>
              </a:tblGrid>
              <a:tr h="335280">
                <a:tc gridSpan="2">
                  <a:txBody>
                    <a:bodyPr/>
                    <a:lstStyle/>
                    <a:p>
                      <a:pPr algn="ctr">
                        <a:buNone/>
                      </a:pPr>
                      <a:r>
                        <a:rPr lang="en-US" sz="2200">
                          <a:latin typeface="宋体" panose="02010600030101010101" pitchFamily="2" charset="-122"/>
                          <a:ea typeface="宋体" panose="02010600030101010101" pitchFamily="2" charset="-122"/>
                          <a:cs typeface="宋体" panose="02010600030101010101" pitchFamily="2" charset="-122"/>
                        </a:rPr>
                        <a:t>异同点</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lgn="ctr">
                        <a:buNone/>
                      </a:pPr>
                      <a:r>
                        <a:rPr lang="en-US" sz="2200">
                          <a:latin typeface="宋体" panose="02010600030101010101" pitchFamily="2" charset="-122"/>
                          <a:ea typeface="宋体" panose="02010600030101010101" pitchFamily="2" charset="-122"/>
                          <a:cs typeface="宋体" panose="02010600030101010101" pitchFamily="2" charset="-122"/>
                        </a:rPr>
                        <a:t>赵州桥</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200">
                          <a:latin typeface="宋体" panose="02010600030101010101" pitchFamily="2" charset="-122"/>
                          <a:ea typeface="宋体" panose="02010600030101010101" pitchFamily="2" charset="-122"/>
                          <a:cs typeface="宋体" panose="02010600030101010101" pitchFamily="2" charset="-122"/>
                        </a:rPr>
                        <a:t>卢沟桥</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060">
                <a:tc rowSpan="3">
                  <a:txBody>
                    <a:bodyPr/>
                    <a:lstStyle/>
                    <a:p>
                      <a:pPr algn="ctr">
                        <a:buNone/>
                      </a:pPr>
                      <a:r>
                        <a:rPr lang="en-US" sz="2200">
                          <a:latin typeface="宋体" panose="02010600030101010101" pitchFamily="2" charset="-122"/>
                          <a:ea typeface="宋体" panose="02010600030101010101" pitchFamily="2" charset="-122"/>
                          <a:cs typeface="宋体" panose="02010600030101010101" pitchFamily="2" charset="-122"/>
                        </a:rPr>
                        <a:t>同</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060">
                <a:tc rowSpan="2">
                  <a:txBody>
                    <a:bodyPr/>
                    <a:lstStyle/>
                    <a:p>
                      <a:pPr algn="ctr">
                        <a:buNone/>
                      </a:pPr>
                      <a:r>
                        <a:rPr lang="en-US" sz="2200">
                          <a:latin typeface="宋体" panose="02010600030101010101" pitchFamily="2" charset="-122"/>
                          <a:ea typeface="宋体" panose="02010600030101010101" pitchFamily="2" charset="-122"/>
                          <a:cs typeface="宋体" panose="02010600030101010101" pitchFamily="2" charset="-122"/>
                        </a:rPr>
                        <a:t>异</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73773" name="图片 41989" descr="lugouqiao-shizi"/>
          <p:cNvPicPr>
            <a:picLocks noChangeAspect="1"/>
          </p:cNvPicPr>
          <p:nvPr/>
        </p:nvPicPr>
        <p:blipFill>
          <a:blip r:embed="rId4" cstate="print"/>
          <a:stretch>
            <a:fillRect/>
          </a:stretch>
        </p:blipFill>
        <p:spPr>
          <a:xfrm>
            <a:off x="7831138" y="1949450"/>
            <a:ext cx="3994150" cy="29591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2" end="2"/>
                                            </p:txEl>
                                          </p:spTgt>
                                        </p:tgtEl>
                                        <p:attrNameLst>
                                          <p:attrName>style.visibility</p:attrName>
                                        </p:attrNameLst>
                                      </p:cBhvr>
                                      <p:to>
                                        <p:strVal val="visible"/>
                                      </p:to>
                                    </p:set>
                                    <p:animEffect transition="in" filter="blinds(horizontal)">
                                      <p:cBhvr>
                                        <p:cTn id="7" dur="500"/>
                                        <p:tgtEl>
                                          <p:spTgt spid="63500">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3500">
                                            <p:txEl>
                                              <p:pRg st="3" end="3"/>
                                            </p:txEl>
                                          </p:spTgt>
                                        </p:tgtEl>
                                        <p:attrNameLst>
                                          <p:attrName>style.visibility</p:attrName>
                                        </p:attrNameLst>
                                      </p:cBhvr>
                                      <p:to>
                                        <p:strVal val="visible"/>
                                      </p:to>
                                    </p:set>
                                    <p:animEffect transition="in" filter="blinds(horizontal)">
                                      <p:cBhvr>
                                        <p:cTn id="10" dur="500"/>
                                        <p:tgtEl>
                                          <p:spTgt spid="63500">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3500">
                                            <p:txEl>
                                              <p:pRg st="5" end="5"/>
                                            </p:txEl>
                                          </p:spTgt>
                                        </p:tgtEl>
                                        <p:attrNameLst>
                                          <p:attrName>style.visibility</p:attrName>
                                        </p:attrNameLst>
                                      </p:cBhvr>
                                      <p:to>
                                        <p:strVal val="visible"/>
                                      </p:to>
                                    </p:set>
                                    <p:animEffect transition="in" filter="blinds(horizontal)">
                                      <p:cBhvr>
                                        <p:cTn id="15" dur="500"/>
                                        <p:tgtEl>
                                          <p:spTgt spid="635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577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577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578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75781" name="组合 1"/>
          <p:cNvGrpSpPr/>
          <p:nvPr/>
        </p:nvGrpSpPr>
        <p:grpSpPr>
          <a:xfrm>
            <a:off x="-19050" y="-20637"/>
            <a:ext cx="12245975" cy="466725"/>
            <a:chOff x="245" y="1455"/>
            <a:chExt cx="14464" cy="735"/>
          </a:xfrm>
        </p:grpSpPr>
        <p:pic>
          <p:nvPicPr>
            <p:cNvPr id="7578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578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5784" name="组合 7"/>
          <p:cNvGrpSpPr/>
          <p:nvPr/>
        </p:nvGrpSpPr>
        <p:grpSpPr>
          <a:xfrm>
            <a:off x="-19050" y="6434138"/>
            <a:ext cx="12245975" cy="466725"/>
            <a:chOff x="245" y="1455"/>
            <a:chExt cx="14464" cy="735"/>
          </a:xfrm>
        </p:grpSpPr>
        <p:pic>
          <p:nvPicPr>
            <p:cNvPr id="7578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578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aphicFrame>
        <p:nvGraphicFramePr>
          <p:cNvPr id="4" name="表格 3"/>
          <p:cNvGraphicFramePr/>
          <p:nvPr/>
        </p:nvGraphicFramePr>
        <p:xfrm>
          <a:off x="504825" y="1089025"/>
          <a:ext cx="11182350" cy="4925060"/>
        </p:xfrm>
        <a:graphic>
          <a:graphicData uri="http://schemas.openxmlformats.org/drawingml/2006/table">
            <a:tbl>
              <a:tblPr firstRow="1" bandRow="1">
                <a:tableStyleId>{5940675A-B579-460E-94D1-54222C63F5DA}</a:tableStyleId>
              </a:tblPr>
              <a:tblGrid>
                <a:gridCol w="787400"/>
                <a:gridCol w="2145665"/>
                <a:gridCol w="5453380"/>
                <a:gridCol w="2795270"/>
              </a:tblGrid>
              <a:tr h="437515">
                <a:tc gridSpan="2">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异同点</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赵州桥</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卢沟桥</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7515">
                <a:tc rowSpan="3">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同</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历史悠久</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1300多年</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800多年</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1318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结构坚固</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保持雄姿（大拱长达37．4米，敞肩拱的形式，大拱由28道拱圈拼成）</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极少出事</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1254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形式优美</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“初月出云，长虹饮涧”和四周景色配合得和谐，桥上的雕饰也十分精美</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独一无二，美丽的景观</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9275">
                <a:tc rowSpan="2">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异</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建造奇特</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拱肩加拱</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联拱石桥</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503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历史意义</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世界著名，使用到现在的最古的石桥</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a:latin typeface="宋体" panose="02010600030101010101" pitchFamily="2" charset="-122"/>
                          <a:ea typeface="宋体" panose="02010600030101010101" pitchFamily="2" charset="-122"/>
                          <a:cs typeface="宋体" panose="02010600030101010101" pitchFamily="2" charset="-122"/>
                        </a:rPr>
                        <a:t>反帝斗争的纪念意义</a:t>
                      </a:r>
                      <a:endParaRPr lang="en-US" altLang="en-US" sz="28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2617" y="765175"/>
            <a:ext cx="8229600" cy="445770"/>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【目标牌】</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22530" name="内容占位符 1"/>
          <p:cNvSpPr>
            <a:spLocks noGrp="1"/>
          </p:cNvSpPr>
          <p:nvPr>
            <p:ph idx="1"/>
          </p:nvPr>
        </p:nvSpPr>
        <p:spPr>
          <a:xfrm>
            <a:off x="322263" y="1412875"/>
            <a:ext cx="11545887" cy="4689475"/>
          </a:xfrm>
        </p:spPr>
        <p:txBody>
          <a:bodyPr anchor="t"/>
          <a:lstStyle/>
          <a:p>
            <a:pPr marL="0" indent="0">
              <a:buNone/>
            </a:pPr>
            <a:r>
              <a:rPr lang="zh-CN" altLang="zh-CN" sz="3600">
                <a:latin typeface="黑体" panose="02010609060101010101" charset="-122"/>
              </a:rPr>
              <a:t>1.了解中国石拱桥的特点理清文章的结构和说明顺序。（重点）</a:t>
            </a:r>
          </a:p>
          <a:p>
            <a:pPr marL="0" indent="0">
              <a:buNone/>
            </a:pPr>
            <a:r>
              <a:rPr lang="zh-CN" altLang="zh-CN" sz="3600">
                <a:latin typeface="黑体" panose="02010609060101010101" charset="-122"/>
              </a:rPr>
              <a:t>2.体味课文准确、严密的语言；学习常见的说明方法，体会它们的作用。（难点）</a:t>
            </a:r>
          </a:p>
          <a:p>
            <a:pPr marL="0" indent="0">
              <a:buNone/>
            </a:pPr>
            <a:r>
              <a:rPr lang="zh-CN" altLang="zh-CN" sz="3600">
                <a:latin typeface="黑体" panose="02010609060101010101" charset="-122"/>
              </a:rPr>
              <a:t>3.感悟我国古代劳动人民的勤劳和智慧，努力学习文化知识，将来为祖国做贡献。</a:t>
            </a:r>
          </a:p>
        </p:txBody>
      </p:sp>
      <p:sp>
        <p:nvSpPr>
          <p:cNvPr id="2253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253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253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782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782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782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77829" name="组合 1"/>
          <p:cNvGrpSpPr/>
          <p:nvPr/>
        </p:nvGrpSpPr>
        <p:grpSpPr>
          <a:xfrm>
            <a:off x="-19050" y="-20637"/>
            <a:ext cx="12245975" cy="466725"/>
            <a:chOff x="245" y="1455"/>
            <a:chExt cx="14464" cy="735"/>
          </a:xfrm>
        </p:grpSpPr>
        <p:pic>
          <p:nvPicPr>
            <p:cNvPr id="7783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783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7832" name="组合 7"/>
          <p:cNvGrpSpPr/>
          <p:nvPr/>
        </p:nvGrpSpPr>
        <p:grpSpPr>
          <a:xfrm>
            <a:off x="-19050" y="6434138"/>
            <a:ext cx="12245975" cy="466725"/>
            <a:chOff x="245" y="1455"/>
            <a:chExt cx="14464" cy="735"/>
          </a:xfrm>
        </p:grpSpPr>
        <p:pic>
          <p:nvPicPr>
            <p:cNvPr id="7783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783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256010" cy="181292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（九）中国的石拱桥很多，都是有相同的特点，作者为什么选择这赵州桥和卢沟桥作为说明的例子？</a:t>
            </a:r>
          </a:p>
          <a:p>
            <a:pPr marL="0" indent="0" fontAlgn="base">
              <a:buClrTx/>
              <a:buSzTx/>
              <a:buFontTx/>
              <a:buNone/>
            </a:pPr>
            <a:r>
              <a:rPr lang="zh-CN" altLang="en-US" sz="2200" strike="noStrike" noProof="1">
                <a:latin typeface="黑体" panose="02010609060101010101" charset="-122"/>
              </a:rPr>
              <a:t>    这两座桥历史悠久、气魄宏伟、驰名中外，</a:t>
            </a:r>
            <a:r>
              <a:rPr lang="zh-CN" altLang="en-US" sz="2200" strike="noStrike" noProof="1">
                <a:solidFill>
                  <a:srgbClr val="FF0000"/>
                </a:solidFill>
                <a:latin typeface="黑体" panose="02010609060101010101" charset="-122"/>
              </a:rPr>
              <a:t>有中国石拱桥的典型特点，有代表性</a:t>
            </a:r>
            <a:r>
              <a:rPr lang="zh-CN" altLang="en-US" sz="2200" strike="noStrike" noProof="1">
                <a:latin typeface="黑体" panose="02010609060101010101" charset="-122"/>
              </a:rPr>
              <a:t>。选择有代表性的例子说明事物的特征可以起到</a:t>
            </a:r>
            <a:r>
              <a:rPr lang="zh-CN" altLang="en-US" sz="2200" strike="noStrike" noProof="1">
                <a:solidFill>
                  <a:srgbClr val="FF0000"/>
                </a:solidFill>
                <a:latin typeface="黑体" panose="02010609060101010101" charset="-122"/>
              </a:rPr>
              <a:t>举一反三</a:t>
            </a:r>
            <a:r>
              <a:rPr lang="zh-CN" altLang="en-US" sz="2200" strike="noStrike" noProof="1">
                <a:latin typeface="黑体" panose="02010609060101010101" charset="-122"/>
              </a:rPr>
              <a:t>的作用，使读者对被说明的事物的特征认识得</a:t>
            </a:r>
            <a:r>
              <a:rPr lang="zh-CN" altLang="en-US" sz="2200" strike="noStrike" noProof="1">
                <a:solidFill>
                  <a:srgbClr val="FF0000"/>
                </a:solidFill>
                <a:latin typeface="黑体" panose="02010609060101010101" charset="-122"/>
              </a:rPr>
              <a:t>更具体、明确、深刻</a:t>
            </a:r>
            <a:r>
              <a:rPr lang="zh-CN" altLang="en-US" sz="2200" strike="noStrike" noProof="1">
                <a:latin typeface="黑体" panose="02010609060101010101" charset="-122"/>
              </a:rPr>
              <a:t>。</a:t>
            </a:r>
          </a:p>
        </p:txBody>
      </p:sp>
      <p:pic>
        <p:nvPicPr>
          <p:cNvPr id="77837" name="内容占位符 69641" descr="卢沟桥A-1"/>
          <p:cNvPicPr>
            <a:picLocks noChangeAspect="1"/>
          </p:cNvPicPr>
          <p:nvPr/>
        </p:nvPicPr>
        <p:blipFill>
          <a:blip r:embed="rId4" cstate="print"/>
          <a:stretch>
            <a:fillRect/>
          </a:stretch>
        </p:blipFill>
        <p:spPr>
          <a:xfrm>
            <a:off x="1990725" y="3460750"/>
            <a:ext cx="7905750" cy="2366963"/>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1" end="1"/>
                                            </p:txEl>
                                          </p:spTgt>
                                        </p:tgtEl>
                                        <p:attrNameLst>
                                          <p:attrName>style.visibility</p:attrName>
                                        </p:attrNameLst>
                                      </p:cBhvr>
                                      <p:to>
                                        <p:strVal val="visible"/>
                                      </p:to>
                                    </p:set>
                                    <p:animEffect transition="in" filter="blinds(horizontal)">
                                      <p:cBhvr>
                                        <p:cTn id="7" dur="500"/>
                                        <p:tgtEl>
                                          <p:spTgt spid="635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987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987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987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79877" name="组合 1"/>
          <p:cNvGrpSpPr/>
          <p:nvPr/>
        </p:nvGrpSpPr>
        <p:grpSpPr>
          <a:xfrm>
            <a:off x="-19050" y="-20637"/>
            <a:ext cx="12245975" cy="466725"/>
            <a:chOff x="245" y="1455"/>
            <a:chExt cx="14464" cy="735"/>
          </a:xfrm>
        </p:grpSpPr>
        <p:pic>
          <p:nvPicPr>
            <p:cNvPr id="7987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987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9880" name="组合 7"/>
          <p:cNvGrpSpPr/>
          <p:nvPr/>
        </p:nvGrpSpPr>
        <p:grpSpPr>
          <a:xfrm>
            <a:off x="-19050" y="6434138"/>
            <a:ext cx="12245975" cy="466725"/>
            <a:chOff x="245" y="1455"/>
            <a:chExt cx="14464" cy="735"/>
          </a:xfrm>
        </p:grpSpPr>
        <p:pic>
          <p:nvPicPr>
            <p:cNvPr id="7988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988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256010" cy="4459603"/>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（十）既然赵州桥和卢沟桥都有中国石拱桥的共同特点，作者为什么不选一个而要选两个介绍呢？</a:t>
            </a:r>
          </a:p>
          <a:p>
            <a:pPr marL="0" indent="0" fontAlgn="base">
              <a:buClrTx/>
              <a:buSzTx/>
              <a:buFontTx/>
              <a:buNone/>
            </a:pPr>
            <a:r>
              <a:rPr lang="zh-CN" altLang="en-US" sz="2200" strike="noStrike" noProof="1">
                <a:latin typeface="黑体" panose="02010609060101010101" charset="-122"/>
              </a:rPr>
              <a:t>1.运用</a:t>
            </a:r>
            <a:r>
              <a:rPr lang="zh-CN" altLang="en-US" sz="2200" strike="noStrike" noProof="1">
                <a:solidFill>
                  <a:srgbClr val="FF0000"/>
                </a:solidFill>
                <a:latin typeface="黑体" panose="02010609060101010101" charset="-122"/>
              </a:rPr>
              <a:t>举例子</a:t>
            </a:r>
            <a:r>
              <a:rPr lang="zh-CN" altLang="en-US" sz="2200" strike="noStrike" noProof="1">
                <a:latin typeface="黑体" panose="02010609060101010101" charset="-122"/>
              </a:rPr>
              <a:t>的说明方法，一定要注意所举例子的</a:t>
            </a:r>
            <a:r>
              <a:rPr lang="zh-CN" altLang="en-US" sz="2200" strike="noStrike" noProof="1">
                <a:solidFill>
                  <a:srgbClr val="FF0000"/>
                </a:solidFill>
                <a:latin typeface="黑体" panose="02010609060101010101" charset="-122"/>
              </a:rPr>
              <a:t>典型性和代表性</a:t>
            </a:r>
            <a:r>
              <a:rPr lang="zh-CN" altLang="en-US" sz="2200" strike="noStrike" noProof="1">
                <a:latin typeface="黑体" panose="02010609060101010101" charset="-122"/>
              </a:rPr>
              <a:t>。切不可用个别事例代表一般，用偶然现象代表必然。</a:t>
            </a:r>
          </a:p>
          <a:p>
            <a:pPr marL="0" indent="0" fontAlgn="base">
              <a:buClrTx/>
              <a:buSzTx/>
              <a:buFontTx/>
              <a:buNone/>
            </a:pPr>
            <a:r>
              <a:rPr lang="zh-CN" altLang="en-US" sz="2200" strike="noStrike" noProof="1">
                <a:latin typeface="黑体" panose="02010609060101010101" charset="-122"/>
              </a:rPr>
              <a:t>2.赵州桥和卢沟桥虽然都是石拱桥，但</a:t>
            </a:r>
            <a:r>
              <a:rPr lang="zh-CN" altLang="en-US" sz="2200" strike="noStrike" noProof="1">
                <a:solidFill>
                  <a:srgbClr val="FF0000"/>
                </a:solidFill>
                <a:latin typeface="黑体" panose="02010609060101010101" charset="-122"/>
              </a:rPr>
              <a:t>前者是独拱桥的代表，后者是联拱桥的代表</a:t>
            </a:r>
            <a:r>
              <a:rPr lang="zh-CN" altLang="en-US" sz="2200" strike="noStrike" noProof="1">
                <a:latin typeface="黑体" panose="02010609060101010101" charset="-122"/>
              </a:rPr>
              <a:t>。</a:t>
            </a:r>
            <a:r>
              <a:rPr lang="zh-CN" altLang="en-US" sz="2200" strike="noStrike" noProof="1">
                <a:solidFill>
                  <a:srgbClr val="FF0000"/>
                </a:solidFill>
                <a:latin typeface="黑体" panose="02010609060101010101" charset="-122"/>
              </a:rPr>
              <a:t>既有“共性”，又有“个性”</a:t>
            </a:r>
            <a:r>
              <a:rPr lang="zh-CN" altLang="en-US" sz="2200" strike="noStrike" noProof="1">
                <a:latin typeface="黑体" panose="02010609060101010101" charset="-122"/>
              </a:rPr>
              <a:t>。作者这样举例既说明了中国石拱桥的特点，又</a:t>
            </a:r>
            <a:r>
              <a:rPr lang="zh-CN" altLang="en-US" sz="2200" strike="noStrike" noProof="1">
                <a:solidFill>
                  <a:srgbClr val="FF0000"/>
                </a:solidFill>
                <a:latin typeface="黑体" panose="02010609060101010101" charset="-122"/>
              </a:rPr>
              <a:t>体现了中国石拱桥的形式多样</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3.对赵州桥侧重介绍其</a:t>
            </a:r>
            <a:r>
              <a:rPr lang="zh-CN" altLang="en-US" sz="2200" strike="noStrike" noProof="1">
                <a:solidFill>
                  <a:srgbClr val="FF0000"/>
                </a:solidFill>
                <a:latin typeface="黑体" panose="02010609060101010101" charset="-122"/>
              </a:rPr>
              <a:t>设计科学，结构坚固</a:t>
            </a:r>
            <a:r>
              <a:rPr lang="zh-CN" altLang="en-US" sz="2200" strike="noStrike" noProof="1">
                <a:latin typeface="黑体" panose="02010609060101010101" charset="-122"/>
              </a:rPr>
              <a:t>；而对卢沟桥侧重介绍其</a:t>
            </a:r>
            <a:r>
              <a:rPr lang="zh-CN" altLang="en-US" sz="2200" strike="noStrike" noProof="1">
                <a:solidFill>
                  <a:srgbClr val="FF0000"/>
                </a:solidFill>
                <a:latin typeface="黑体" panose="02010609060101010101" charset="-122"/>
              </a:rPr>
              <a:t>形式优美，闻名中外</a:t>
            </a:r>
            <a:r>
              <a:rPr lang="zh-CN" altLang="en-US" sz="2200" strike="noStrike" noProof="1">
                <a:latin typeface="黑体" panose="02010609060101010101" charset="-122"/>
              </a:rPr>
              <a:t>。可见，作者正是</a:t>
            </a:r>
            <a:r>
              <a:rPr lang="zh-CN" altLang="en-US" sz="2200" strike="noStrike" noProof="1">
                <a:solidFill>
                  <a:srgbClr val="FF0000"/>
                </a:solidFill>
                <a:latin typeface="黑体" panose="02010609060101010101" charset="-122"/>
              </a:rPr>
              <a:t>选取不同形式的典型代表，从不同的方面清楚而具体地说明了中国石拱桥的特征，起到互相对照、互相补充的作用</a:t>
            </a:r>
            <a:r>
              <a:rPr lang="zh-CN" altLang="en-US" sz="2200" strike="noStrike" noProof="1">
                <a:latin typeface="黑体" panose="02010609060101010101"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1" end="1"/>
                                            </p:txEl>
                                          </p:spTgt>
                                        </p:tgtEl>
                                        <p:attrNameLst>
                                          <p:attrName>style.visibility</p:attrName>
                                        </p:attrNameLst>
                                      </p:cBhvr>
                                      <p:to>
                                        <p:strVal val="visible"/>
                                      </p:to>
                                    </p:set>
                                    <p:animEffect transition="in" filter="blinds(horizontal)">
                                      <p:cBhvr>
                                        <p:cTn id="7" dur="500"/>
                                        <p:tgtEl>
                                          <p:spTgt spid="6350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3500">
                                            <p:txEl>
                                              <p:pRg st="2" end="2"/>
                                            </p:txEl>
                                          </p:spTgt>
                                        </p:tgtEl>
                                        <p:attrNameLst>
                                          <p:attrName>style.visibility</p:attrName>
                                        </p:attrNameLst>
                                      </p:cBhvr>
                                      <p:to>
                                        <p:strVal val="visible"/>
                                      </p:to>
                                    </p:set>
                                    <p:animEffect transition="in" filter="blinds(horizontal)">
                                      <p:cBhvr>
                                        <p:cTn id="10" dur="500"/>
                                        <p:tgtEl>
                                          <p:spTgt spid="63500">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3500">
                                            <p:txEl>
                                              <p:pRg st="3" end="3"/>
                                            </p:txEl>
                                          </p:spTgt>
                                        </p:tgtEl>
                                        <p:attrNameLst>
                                          <p:attrName>style.visibility</p:attrName>
                                        </p:attrNameLst>
                                      </p:cBhvr>
                                      <p:to>
                                        <p:strVal val="visible"/>
                                      </p:to>
                                    </p:set>
                                    <p:animEffect transition="in" filter="blinds(horizontal)">
                                      <p:cBhvr>
                                        <p:cTn id="13" dur="500"/>
                                        <p:tgtEl>
                                          <p:spTgt spid="635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8192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81925" name="组合 1"/>
          <p:cNvGrpSpPr/>
          <p:nvPr/>
        </p:nvGrpSpPr>
        <p:grpSpPr>
          <a:xfrm>
            <a:off x="-19050" y="-20637"/>
            <a:ext cx="12245975" cy="466725"/>
            <a:chOff x="245" y="1455"/>
            <a:chExt cx="14464" cy="735"/>
          </a:xfrm>
        </p:grpSpPr>
        <p:pic>
          <p:nvPicPr>
            <p:cNvPr id="8192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192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1928" name="组合 7"/>
          <p:cNvGrpSpPr/>
          <p:nvPr/>
        </p:nvGrpSpPr>
        <p:grpSpPr>
          <a:xfrm>
            <a:off x="-19050" y="6434138"/>
            <a:ext cx="12245975" cy="466725"/>
            <a:chOff x="245" y="1455"/>
            <a:chExt cx="14464" cy="735"/>
          </a:xfrm>
        </p:grpSpPr>
        <p:pic>
          <p:nvPicPr>
            <p:cNvPr id="8192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193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2" name="内容占位符 1"/>
          <p:cNvSpPr>
            <a:spLocks noGrp="1"/>
          </p:cNvSpPr>
          <p:nvPr>
            <p:ph sz="half" idx="1"/>
          </p:nvPr>
        </p:nvSpPr>
        <p:spPr>
          <a:xfrm>
            <a:off x="457835" y="965200"/>
            <a:ext cx="976249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63500" name="内容占位符 2"/>
          <p:cNvSpPr>
            <a:spLocks noGrp="1"/>
          </p:cNvSpPr>
          <p:nvPr>
            <p:ph sz="half" idx="2"/>
          </p:nvPr>
        </p:nvSpPr>
        <p:spPr>
          <a:xfrm>
            <a:off x="457835" y="1463675"/>
            <a:ext cx="11256010" cy="4459603"/>
          </a:xfrm>
        </p:spPr>
        <p:txBody>
          <a:bodyPr anchor="t"/>
          <a:lstStyle/>
          <a:p>
            <a:pPr marL="0" indent="0" algn="ctr" fontAlgn="base">
              <a:buClrTx/>
              <a:buSzTx/>
              <a:buFontTx/>
              <a:buNone/>
            </a:pPr>
            <a:r>
              <a:rPr lang="zh-CN" altLang="en-US" sz="2200" strike="noStrike" noProof="1">
                <a:latin typeface="黑体" panose="02010609060101010101" charset="-122"/>
              </a:rPr>
              <a:t>光辉成就</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（十一）第9段是以什么顺序怎样说明我国的石拱桥能取得光辉成就的原因的？有什么作用？</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1.顺序：</a:t>
            </a:r>
          </a:p>
          <a:p>
            <a:pPr marL="0" indent="0" fontAlgn="base">
              <a:buClrTx/>
              <a:buSzTx/>
              <a:buFontTx/>
              <a:buNone/>
            </a:pPr>
            <a:r>
              <a:rPr lang="zh-CN" altLang="en-US" sz="2200" strike="noStrike" noProof="1">
                <a:latin typeface="黑体" panose="02010609060101010101" charset="-122"/>
              </a:rPr>
              <a:t>（1）</a:t>
            </a:r>
            <a:r>
              <a:rPr lang="zh-CN" altLang="en-US" sz="2200" strike="noStrike" noProof="1">
                <a:solidFill>
                  <a:srgbClr val="FF0000"/>
                </a:solidFill>
                <a:latin typeface="黑体" panose="02010609060101010101" charset="-122"/>
              </a:rPr>
              <a:t>逻辑顺序</a:t>
            </a:r>
            <a:r>
              <a:rPr lang="zh-CN" altLang="en-US" sz="2200" strike="noStrike" noProof="1">
                <a:latin typeface="黑体" panose="02010609060101010101" charset="-122"/>
              </a:rPr>
              <a:t>。“首先”“其次”“再其次”是表示分项说明的词语。</a:t>
            </a:r>
          </a:p>
          <a:p>
            <a:pPr marL="0" indent="0" fontAlgn="base">
              <a:buClrTx/>
              <a:buSzTx/>
              <a:buFontTx/>
              <a:buNone/>
            </a:pPr>
            <a:r>
              <a:rPr lang="zh-CN" altLang="en-US" sz="2200" strike="noStrike" noProof="1">
                <a:latin typeface="黑体" panose="02010609060101010101" charset="-122"/>
              </a:rPr>
              <a:t>（2）它们</a:t>
            </a:r>
            <a:r>
              <a:rPr lang="zh-CN" altLang="en-US" sz="2200" strike="noStrike" noProof="1">
                <a:solidFill>
                  <a:srgbClr val="FF0000"/>
                </a:solidFill>
                <a:latin typeface="黑体" panose="02010609060101010101" charset="-122"/>
              </a:rPr>
              <a:t>由人到物</a:t>
            </a:r>
            <a:r>
              <a:rPr lang="zh-CN" altLang="en-US" sz="2200" strike="noStrike" noProof="1">
                <a:latin typeface="黑体" panose="02010609060101010101" charset="-122"/>
              </a:rPr>
              <a:t>来说明我国石拱桥取得光辉成就的原因。由劳动人民的勤劳和智慧，到设计施工的优良传统，再到建筑材料的丰富，</a:t>
            </a:r>
            <a:r>
              <a:rPr lang="zh-CN" altLang="en-US" sz="2200" strike="noStrike" noProof="1">
                <a:solidFill>
                  <a:srgbClr val="FF0000"/>
                </a:solidFill>
                <a:latin typeface="黑体" panose="02010609060101010101" charset="-122"/>
              </a:rPr>
              <a:t>主次分明，层次清晰</a:t>
            </a:r>
            <a:r>
              <a:rPr lang="zh-CN" altLang="en-US" sz="2200" strike="noStrike" noProof="1">
                <a:latin typeface="黑体" panose="02010609060101010101" charset="-122"/>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2.作用：</a:t>
            </a:r>
          </a:p>
          <a:p>
            <a:pPr marL="0" indent="0" fontAlgn="base">
              <a:buClrTx/>
              <a:buSzTx/>
              <a:buFontTx/>
              <a:buNone/>
            </a:pPr>
            <a:r>
              <a:rPr lang="zh-CN" altLang="en-US" sz="2200" strike="noStrike" noProof="1">
                <a:latin typeface="黑体" panose="02010609060101010101" charset="-122"/>
              </a:rPr>
              <a:t>结尾句把本文的</a:t>
            </a:r>
            <a:r>
              <a:rPr lang="zh-CN" altLang="en-US" sz="2200" strike="noStrike" noProof="1">
                <a:solidFill>
                  <a:srgbClr val="FF0000"/>
                </a:solidFill>
                <a:latin typeface="黑体" panose="02010609060101010101" charset="-122"/>
              </a:rPr>
              <a:t>思想性提到一个新的高度，对优越的社会主义制度进行了歌颂</a:t>
            </a:r>
            <a:r>
              <a:rPr lang="zh-CN" altLang="en-US" sz="2200" strike="noStrike" noProof="1">
                <a:latin typeface="黑体" panose="02010609060101010101"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500">
                                            <p:txEl>
                                              <p:pRg st="3" end="3"/>
                                            </p:txEl>
                                          </p:spTgt>
                                        </p:tgtEl>
                                        <p:attrNameLst>
                                          <p:attrName>style.visibility</p:attrName>
                                        </p:attrNameLst>
                                      </p:cBhvr>
                                      <p:to>
                                        <p:strVal val="visible"/>
                                      </p:to>
                                    </p:set>
                                    <p:animEffect transition="in" filter="blinds(horizontal)">
                                      <p:cBhvr>
                                        <p:cTn id="7" dur="500"/>
                                        <p:tgtEl>
                                          <p:spTgt spid="63500">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3500">
                                            <p:txEl>
                                              <p:pRg st="4" end="4"/>
                                            </p:txEl>
                                          </p:spTgt>
                                        </p:tgtEl>
                                        <p:attrNameLst>
                                          <p:attrName>style.visibility</p:attrName>
                                        </p:attrNameLst>
                                      </p:cBhvr>
                                      <p:to>
                                        <p:strVal val="visible"/>
                                      </p:to>
                                    </p:set>
                                    <p:animEffect transition="in" filter="blinds(horizontal)">
                                      <p:cBhvr>
                                        <p:cTn id="10" dur="500"/>
                                        <p:tgtEl>
                                          <p:spTgt spid="63500">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3500">
                                            <p:txEl>
                                              <p:pRg st="6" end="6"/>
                                            </p:txEl>
                                          </p:spTgt>
                                        </p:tgtEl>
                                        <p:attrNameLst>
                                          <p:attrName>style.visibility</p:attrName>
                                        </p:attrNameLst>
                                      </p:cBhvr>
                                      <p:to>
                                        <p:strVal val="visible"/>
                                      </p:to>
                                    </p:set>
                                    <p:animEffect transition="in" filter="blinds(horizontal)">
                                      <p:cBhvr>
                                        <p:cTn id="15" dur="500"/>
                                        <p:tgtEl>
                                          <p:spTgt spid="635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【解读园】探主题</a:t>
            </a:r>
            <a:endParaRPr lang="en-US"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8397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397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397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83973" name="组合 1"/>
          <p:cNvGrpSpPr/>
          <p:nvPr/>
        </p:nvGrpSpPr>
        <p:grpSpPr>
          <a:xfrm>
            <a:off x="-1587" y="-20637"/>
            <a:ext cx="12228512" cy="466725"/>
            <a:chOff x="245" y="1455"/>
            <a:chExt cx="14464" cy="735"/>
          </a:xfrm>
        </p:grpSpPr>
        <p:pic>
          <p:nvPicPr>
            <p:cNvPr id="8397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397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3976" name="组合 7"/>
          <p:cNvGrpSpPr/>
          <p:nvPr/>
        </p:nvGrpSpPr>
        <p:grpSpPr>
          <a:xfrm>
            <a:off x="-1587" y="6400800"/>
            <a:ext cx="12228512" cy="466725"/>
            <a:chOff x="245" y="1455"/>
            <a:chExt cx="14464" cy="735"/>
          </a:xfrm>
        </p:grpSpPr>
        <p:pic>
          <p:nvPicPr>
            <p:cNvPr id="8397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397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83979" name="内容占位符 2"/>
          <p:cNvSpPr>
            <a:spLocks noGrp="1"/>
          </p:cNvSpPr>
          <p:nvPr>
            <p:ph sz="half" idx="2"/>
          </p:nvPr>
        </p:nvSpPr>
        <p:spPr>
          <a:xfrm>
            <a:off x="635000" y="1057275"/>
            <a:ext cx="11118850" cy="1801813"/>
          </a:xfrm>
        </p:spPr>
        <p:txBody>
          <a:bodyPr anchor="t"/>
          <a:lstStyle/>
          <a:p>
            <a:pPr marL="0" indent="711200">
              <a:spcBef>
                <a:spcPct val="0"/>
              </a:spcBef>
              <a:buClrTx/>
              <a:buSzTx/>
              <a:buFontTx/>
              <a:buNone/>
            </a:pPr>
            <a:r>
              <a:rPr lang="zh-CN" altLang="en-US">
                <a:latin typeface="宋体" panose="02010600030101010101" pitchFamily="2" charset="-122"/>
                <a:ea typeface="宋体" panose="02010600030101010101" pitchFamily="2" charset="-122"/>
              </a:rPr>
              <a:t>本文以</a:t>
            </a:r>
            <a:r>
              <a:rPr lang="zh-CN" altLang="en-US">
                <a:solidFill>
                  <a:srgbClr val="FF0000"/>
                </a:solidFill>
                <a:latin typeface="宋体" panose="02010600030101010101" pitchFamily="2" charset="-122"/>
                <a:ea typeface="宋体" panose="02010600030101010101" pitchFamily="2" charset="-122"/>
              </a:rPr>
              <a:t>赵州桥、卢沟桥</a:t>
            </a:r>
            <a:r>
              <a:rPr lang="zh-CN" altLang="en-US">
                <a:latin typeface="宋体" panose="02010600030101010101" pitchFamily="2" charset="-122"/>
                <a:ea typeface="宋体" panose="02010600030101010101" pitchFamily="2" charset="-122"/>
              </a:rPr>
              <a:t>为例，具体介绍了我国石拱桥在</a:t>
            </a:r>
            <a:r>
              <a:rPr lang="zh-CN" altLang="en-US">
                <a:solidFill>
                  <a:srgbClr val="FF0000"/>
                </a:solidFill>
                <a:latin typeface="宋体" panose="02010600030101010101" pitchFamily="2" charset="-122"/>
                <a:ea typeface="宋体" panose="02010600030101010101" pitchFamily="2" charset="-122"/>
              </a:rPr>
              <a:t>设计和施工</a:t>
            </a:r>
            <a:r>
              <a:rPr lang="zh-CN" altLang="en-US">
                <a:latin typeface="宋体" panose="02010600030101010101" pitchFamily="2" charset="-122"/>
                <a:ea typeface="宋体" panose="02010600030101010101" pitchFamily="2" charset="-122"/>
              </a:rPr>
              <a:t>上的</a:t>
            </a:r>
            <a:r>
              <a:rPr lang="zh-CN" altLang="en-US">
                <a:solidFill>
                  <a:srgbClr val="FF0000"/>
                </a:solidFill>
                <a:latin typeface="宋体" panose="02010600030101010101" pitchFamily="2" charset="-122"/>
                <a:ea typeface="宋体" panose="02010600030101010101" pitchFamily="2" charset="-122"/>
              </a:rPr>
              <a:t>独特创造以及不朽的艺术价值</a:t>
            </a:r>
            <a:r>
              <a:rPr lang="zh-CN" altLang="en-US">
                <a:latin typeface="宋体" panose="02010600030101010101" pitchFamily="2" charset="-122"/>
                <a:ea typeface="宋体" panose="02010600030101010101" pitchFamily="2" charset="-122"/>
              </a:rPr>
              <a:t>，</a:t>
            </a:r>
          </a:p>
          <a:p>
            <a:pPr marL="0" indent="711200">
              <a:spcBef>
                <a:spcPct val="0"/>
              </a:spcBef>
              <a:buClrTx/>
              <a:buSzTx/>
              <a:buFontTx/>
              <a:buNone/>
            </a:pPr>
            <a:r>
              <a:rPr lang="zh-CN" altLang="en-US">
                <a:latin typeface="宋体" panose="02010600030101010101" pitchFamily="2" charset="-122"/>
                <a:ea typeface="宋体" panose="02010600030101010101" pitchFamily="2" charset="-122"/>
              </a:rPr>
              <a:t>概述了</a:t>
            </a:r>
            <a:r>
              <a:rPr lang="zh-CN" altLang="en-US">
                <a:solidFill>
                  <a:srgbClr val="FF0000"/>
                </a:solidFill>
                <a:latin typeface="宋体" panose="02010600030101010101" pitchFamily="2" charset="-122"/>
                <a:ea typeface="宋体" panose="02010600030101010101" pitchFamily="2" charset="-122"/>
              </a:rPr>
              <a:t>新中国桥梁事业的飞速发展</a:t>
            </a:r>
            <a:r>
              <a:rPr lang="zh-CN" altLang="en-US">
                <a:latin typeface="宋体" panose="02010600030101010101" pitchFamily="2" charset="-122"/>
                <a:ea typeface="宋体" panose="02010600030101010101" pitchFamily="2" charset="-122"/>
              </a:rPr>
              <a:t>，</a:t>
            </a:r>
          </a:p>
          <a:p>
            <a:pPr marL="0" indent="711200">
              <a:spcBef>
                <a:spcPct val="0"/>
              </a:spcBef>
              <a:buClrTx/>
              <a:buSzTx/>
              <a:buFontTx/>
              <a:buNone/>
            </a:pPr>
            <a:r>
              <a:rPr lang="zh-CN" altLang="en-US">
                <a:latin typeface="宋体" panose="02010600030101010101" pitchFamily="2" charset="-122"/>
                <a:ea typeface="宋体" panose="02010600030101010101" pitchFamily="2" charset="-122"/>
              </a:rPr>
              <a:t>赞美了我国</a:t>
            </a:r>
            <a:r>
              <a:rPr lang="zh-CN" altLang="en-US">
                <a:solidFill>
                  <a:srgbClr val="FF0000"/>
                </a:solidFill>
                <a:latin typeface="宋体" panose="02010600030101010101" pitchFamily="2" charset="-122"/>
                <a:ea typeface="宋体" panose="02010600030101010101" pitchFamily="2" charset="-122"/>
              </a:rPr>
              <a:t>劳动人民的高度智慧和社会主义制度的优越</a:t>
            </a:r>
            <a:r>
              <a:rPr lang="zh-CN" altLang="en-US">
                <a:latin typeface="宋体" panose="02010600030101010101" pitchFamily="2" charset="-122"/>
                <a:ea typeface="宋体" panose="02010600030101010101" pitchFamily="2" charset="-122"/>
              </a:rPr>
              <a:t>。</a:t>
            </a:r>
          </a:p>
        </p:txBody>
      </p:sp>
      <p:pic>
        <p:nvPicPr>
          <p:cNvPr id="83980" name="图片 2"/>
          <p:cNvPicPr>
            <a:picLocks noChangeAspect="1"/>
          </p:cNvPicPr>
          <p:nvPr/>
        </p:nvPicPr>
        <p:blipFill>
          <a:blip r:embed="rId4" cstate="print"/>
          <a:stretch>
            <a:fillRect/>
          </a:stretch>
        </p:blipFill>
        <p:spPr>
          <a:xfrm>
            <a:off x="665163" y="3276600"/>
            <a:ext cx="5278437" cy="2697163"/>
          </a:xfrm>
          <a:prstGeom prst="rect">
            <a:avLst/>
          </a:prstGeom>
          <a:noFill/>
          <a:ln w="9525">
            <a:noFill/>
          </a:ln>
        </p:spPr>
      </p:pic>
      <p:pic>
        <p:nvPicPr>
          <p:cNvPr id="83981" name="图片 1"/>
          <p:cNvPicPr>
            <a:picLocks noChangeAspect="1"/>
          </p:cNvPicPr>
          <p:nvPr/>
        </p:nvPicPr>
        <p:blipFill>
          <a:blip r:embed="rId5" cstate="print"/>
          <a:stretch>
            <a:fillRect/>
          </a:stretch>
        </p:blipFill>
        <p:spPr>
          <a:xfrm>
            <a:off x="6443663" y="3276600"/>
            <a:ext cx="5119687" cy="2697163"/>
          </a:xfrm>
          <a:prstGeom prst="rect">
            <a:avLst/>
          </a:prstGeom>
          <a:noFill/>
          <a:ln w="9525">
            <a:noFill/>
          </a:ln>
        </p:spPr>
      </p:pic>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【解读园】绘板书</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8601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601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602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86021" name="组合 1"/>
          <p:cNvGrpSpPr/>
          <p:nvPr/>
        </p:nvGrpSpPr>
        <p:grpSpPr>
          <a:xfrm>
            <a:off x="-50800" y="-20637"/>
            <a:ext cx="12279313" cy="6888162"/>
            <a:chOff x="-81" y="-32"/>
            <a:chExt cx="19338" cy="10846"/>
          </a:xfrm>
        </p:grpSpPr>
        <p:grpSp>
          <p:nvGrpSpPr>
            <p:cNvPr id="86022" name="组合 1"/>
            <p:cNvGrpSpPr/>
            <p:nvPr/>
          </p:nvGrpSpPr>
          <p:grpSpPr>
            <a:xfrm>
              <a:off x="-81" y="-32"/>
              <a:ext cx="19338" cy="735"/>
              <a:chOff x="245" y="1455"/>
              <a:chExt cx="14464" cy="735"/>
            </a:xfrm>
          </p:grpSpPr>
          <p:pic>
            <p:nvPicPr>
              <p:cNvPr id="86023"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6024"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6025" name="组合 7"/>
            <p:cNvGrpSpPr/>
            <p:nvPr/>
          </p:nvGrpSpPr>
          <p:grpSpPr>
            <a:xfrm>
              <a:off x="-80" y="10080"/>
              <a:ext cx="19336" cy="735"/>
              <a:chOff x="245" y="1455"/>
              <a:chExt cx="14464" cy="735"/>
            </a:xfrm>
          </p:grpSpPr>
          <p:pic>
            <p:nvPicPr>
              <p:cNvPr id="86026"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6027"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pic>
        <p:nvPicPr>
          <p:cNvPr id="86028" name="图片 -2147482623"/>
          <p:cNvPicPr>
            <a:picLocks noChangeAspect="1"/>
          </p:cNvPicPr>
          <p:nvPr/>
        </p:nvPicPr>
        <p:blipFill>
          <a:blip r:embed="rId4" cstate="print"/>
          <a:stretch>
            <a:fillRect/>
          </a:stretch>
        </p:blipFill>
        <p:spPr>
          <a:xfrm>
            <a:off x="1031875" y="1298575"/>
            <a:ext cx="9928225" cy="4397375"/>
          </a:xfrm>
          <a:prstGeom prst="rect">
            <a:avLst/>
          </a:prstGeom>
          <a:noFill/>
          <a:ln w="9525">
            <a:noFill/>
          </a:ln>
        </p:spPr>
      </p:pic>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5"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8806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806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806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3979" name="内容占位符 2"/>
          <p:cNvSpPr>
            <a:spLocks noGrp="1"/>
          </p:cNvSpPr>
          <p:nvPr>
            <p:ph sz="half" idx="2"/>
          </p:nvPr>
        </p:nvSpPr>
        <p:spPr>
          <a:xfrm>
            <a:off x="562610" y="1111250"/>
            <a:ext cx="11151235" cy="4981575"/>
          </a:xfrm>
        </p:spPr>
        <p:txBody>
          <a:bodyPr anchor="t"/>
          <a:lstStyle/>
          <a:p>
            <a:pPr marL="0" indent="0" fontAlgn="base">
              <a:buClrTx/>
              <a:buSzTx/>
              <a:buFontTx/>
              <a:buNone/>
            </a:pPr>
            <a:r>
              <a:rPr lang="zh-CN" altLang="en-US" sz="2300" strike="noStrike" noProof="1">
                <a:ln w="22225">
                  <a:solidFill>
                    <a:schemeClr val="accent2"/>
                  </a:solidFill>
                  <a:prstDash val="solid"/>
                </a:ln>
                <a:solidFill>
                  <a:schemeClr val="accent2">
                    <a:lumMod val="40000"/>
                    <a:lumOff val="60000"/>
                  </a:schemeClr>
                </a:solidFill>
                <a:effectLst/>
                <a:latin typeface="黑体" panose="02010609060101010101" charset="-122"/>
              </a:rPr>
              <a:t>（一）对于桥，我们首先应该注重它的实际功能。课文中说石拱桥“不但形式优美，而且结构坚固”，这样先说外观，再说功能，是不是主次颠倒？</a:t>
            </a:r>
          </a:p>
          <a:p>
            <a:pPr marL="0" indent="0" fontAlgn="base">
              <a:buClrTx/>
              <a:buSzTx/>
              <a:buFontTx/>
              <a:buNone/>
            </a:pPr>
            <a:r>
              <a:rPr lang="zh-CN" altLang="en-US" sz="2300" strike="noStrike" noProof="1">
                <a:solidFill>
                  <a:srgbClr val="FF0000"/>
                </a:solidFill>
                <a:latin typeface="黑体" panose="02010609060101010101" charset="-122"/>
              </a:rPr>
              <a:t>1.不是。</a:t>
            </a:r>
          </a:p>
          <a:p>
            <a:pPr marL="0" indent="0" fontAlgn="base">
              <a:buClrTx/>
              <a:buSzTx/>
              <a:buFontTx/>
              <a:buNone/>
            </a:pPr>
            <a:r>
              <a:rPr lang="zh-CN" altLang="en-US" sz="2300" strike="noStrike" noProof="1">
                <a:ln w="22225">
                  <a:solidFill>
                    <a:schemeClr val="accent2"/>
                  </a:solidFill>
                  <a:prstDash val="solid"/>
                </a:ln>
                <a:solidFill>
                  <a:schemeClr val="accent2">
                    <a:lumMod val="40000"/>
                    <a:lumOff val="60000"/>
                  </a:schemeClr>
                </a:solidFill>
                <a:effectLst/>
                <a:latin typeface="黑体" panose="02010609060101010101" charset="-122"/>
              </a:rPr>
              <a:t>2.原因：</a:t>
            </a:r>
            <a:endParaRPr lang="zh-CN" altLang="en-US" sz="2300" strike="noStrike" noProof="1">
              <a:latin typeface="黑体" panose="02010609060101010101" charset="-122"/>
            </a:endParaRPr>
          </a:p>
          <a:p>
            <a:pPr marL="0" indent="0" fontAlgn="base">
              <a:buClrTx/>
              <a:buSzTx/>
              <a:buFontTx/>
              <a:buNone/>
            </a:pPr>
            <a:r>
              <a:rPr lang="zh-CN" altLang="en-US" sz="2300" strike="noStrike" noProof="1">
                <a:latin typeface="黑体" panose="02010609060101010101" charset="-122"/>
              </a:rPr>
              <a:t>（1）石拱桥的</a:t>
            </a:r>
            <a:r>
              <a:rPr lang="zh-CN" altLang="en-US" sz="2300" strike="noStrike" noProof="1">
                <a:solidFill>
                  <a:srgbClr val="FF0000"/>
                </a:solidFill>
                <a:latin typeface="黑体" panose="02010609060101010101" charset="-122"/>
              </a:rPr>
              <a:t>形式和结构是依附在桥的“身上”体现出来的，二者相互依存，是一种并列关系</a:t>
            </a:r>
            <a:r>
              <a:rPr lang="zh-CN" altLang="en-US" sz="2300" strike="noStrike" noProof="1">
                <a:latin typeface="黑体" panose="02010609060101010101" charset="-122"/>
              </a:rPr>
              <a:t>，不存在主次之分；</a:t>
            </a:r>
            <a:r>
              <a:rPr lang="zh-CN" altLang="en-US" sz="2300" strike="noStrike" noProof="1">
                <a:solidFill>
                  <a:srgbClr val="FF0000"/>
                </a:solidFill>
                <a:latin typeface="黑体" panose="02010609060101010101" charset="-122"/>
              </a:rPr>
              <a:t>形式，是桥给人的直观印象，是感性认识。结构坚固，是对桥的进一步理解，亦即理性认识</a:t>
            </a:r>
            <a:r>
              <a:rPr lang="zh-CN" altLang="en-US" sz="2300" strike="noStrike" noProof="1">
                <a:latin typeface="黑体" panose="02010609060101010101" charset="-122"/>
              </a:rPr>
              <a:t>。因此它们之间的关系是</a:t>
            </a:r>
            <a:r>
              <a:rPr lang="zh-CN" altLang="en-US" sz="2300" strike="noStrike" noProof="1">
                <a:solidFill>
                  <a:srgbClr val="FF0000"/>
                </a:solidFill>
                <a:latin typeface="黑体" panose="02010609060101010101" charset="-122"/>
              </a:rPr>
              <a:t>递进</a:t>
            </a:r>
            <a:r>
              <a:rPr lang="zh-CN" altLang="en-US" sz="2300" strike="noStrike" noProof="1">
                <a:latin typeface="黑体" panose="02010609060101010101" charset="-122"/>
              </a:rPr>
              <a:t>的，而不是并列的，“不但”“而且”这两个关联词，不但不可省略，而且要使用它们来确定它们的递进关系；</a:t>
            </a:r>
          </a:p>
          <a:p>
            <a:pPr marL="0" indent="0" fontAlgn="base">
              <a:buClrTx/>
              <a:buSzTx/>
              <a:buFontTx/>
              <a:buNone/>
            </a:pPr>
            <a:r>
              <a:rPr lang="zh-CN" altLang="en-US" sz="2300" strike="noStrike" noProof="1">
                <a:latin typeface="黑体" panose="02010609060101010101" charset="-122"/>
              </a:rPr>
              <a:t>（2）桥的形式优美是桥的外（外、内）在特点，这一点还不能表现古代劳动人民的智慧，</a:t>
            </a:r>
            <a:r>
              <a:rPr lang="zh-CN" altLang="en-US" sz="2300" strike="noStrike" noProof="1">
                <a:solidFill>
                  <a:srgbClr val="FF0000"/>
                </a:solidFill>
                <a:latin typeface="黑体" panose="02010609060101010101" charset="-122"/>
              </a:rPr>
              <a:t>加上结构坚固，更能体现其非同一般</a:t>
            </a:r>
            <a:r>
              <a:rPr lang="zh-CN" altLang="en-US" sz="2300" strike="noStrike" noProof="1">
                <a:latin typeface="黑体" panose="02010609060101010101" charset="-122"/>
              </a:rPr>
              <a:t>，所以这样写并不是主次颠倒。</a:t>
            </a:r>
          </a:p>
        </p:txBody>
      </p:sp>
      <p:grpSp>
        <p:nvGrpSpPr>
          <p:cNvPr id="88070" name="组合 1"/>
          <p:cNvGrpSpPr/>
          <p:nvPr/>
        </p:nvGrpSpPr>
        <p:grpSpPr>
          <a:xfrm>
            <a:off x="-50800" y="-20637"/>
            <a:ext cx="12279313" cy="6888162"/>
            <a:chOff x="-81" y="-32"/>
            <a:chExt cx="19338" cy="10846"/>
          </a:xfrm>
        </p:grpSpPr>
        <p:grpSp>
          <p:nvGrpSpPr>
            <p:cNvPr id="88071" name="组合 1"/>
            <p:cNvGrpSpPr/>
            <p:nvPr/>
          </p:nvGrpSpPr>
          <p:grpSpPr>
            <a:xfrm>
              <a:off x="-81" y="-32"/>
              <a:ext cx="19338" cy="735"/>
              <a:chOff x="245" y="1455"/>
              <a:chExt cx="14464" cy="735"/>
            </a:xfrm>
          </p:grpSpPr>
          <p:pic>
            <p:nvPicPr>
              <p:cNvPr id="8807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807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8074" name="组合 7"/>
            <p:cNvGrpSpPr/>
            <p:nvPr/>
          </p:nvGrpSpPr>
          <p:grpSpPr>
            <a:xfrm>
              <a:off x="-80" y="10080"/>
              <a:ext cx="19336" cy="735"/>
              <a:chOff x="245" y="1455"/>
              <a:chExt cx="14464" cy="735"/>
            </a:xfrm>
          </p:grpSpPr>
          <p:pic>
            <p:nvPicPr>
              <p:cNvPr id="8807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807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9">
                                            <p:txEl>
                                              <p:pRg st="1" end="1"/>
                                            </p:txEl>
                                          </p:spTgt>
                                        </p:tgtEl>
                                        <p:attrNameLst>
                                          <p:attrName>style.visibility</p:attrName>
                                        </p:attrNameLst>
                                      </p:cBhvr>
                                      <p:to>
                                        <p:strVal val="visible"/>
                                      </p:to>
                                    </p:set>
                                    <p:animEffect transition="in" filter="blinds(horizontal)">
                                      <p:cBhvr>
                                        <p:cTn id="7" dur="500"/>
                                        <p:tgtEl>
                                          <p:spTgt spid="839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3979">
                                            <p:txEl>
                                              <p:pRg st="2" end="2"/>
                                            </p:txEl>
                                          </p:spTgt>
                                        </p:tgtEl>
                                        <p:attrNameLst>
                                          <p:attrName>style.visibility</p:attrName>
                                        </p:attrNameLst>
                                      </p:cBhvr>
                                      <p:to>
                                        <p:strVal val="visible"/>
                                      </p:to>
                                    </p:set>
                                    <p:animEffect transition="in" filter="blinds(horizontal)">
                                      <p:cBhvr>
                                        <p:cTn id="12" dur="500"/>
                                        <p:tgtEl>
                                          <p:spTgt spid="83979">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83979">
                                            <p:txEl>
                                              <p:pRg st="3" end="3"/>
                                            </p:txEl>
                                          </p:spTgt>
                                        </p:tgtEl>
                                        <p:attrNameLst>
                                          <p:attrName>style.visibility</p:attrName>
                                        </p:attrNameLst>
                                      </p:cBhvr>
                                      <p:to>
                                        <p:strVal val="visible"/>
                                      </p:to>
                                    </p:set>
                                    <p:animEffect transition="in" filter="blinds(horizontal)">
                                      <p:cBhvr>
                                        <p:cTn id="15" dur="500"/>
                                        <p:tgtEl>
                                          <p:spTgt spid="83979">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83979">
                                            <p:txEl>
                                              <p:pRg st="4" end="4"/>
                                            </p:txEl>
                                          </p:spTgt>
                                        </p:tgtEl>
                                        <p:attrNameLst>
                                          <p:attrName>style.visibility</p:attrName>
                                        </p:attrNameLst>
                                      </p:cBhvr>
                                      <p:to>
                                        <p:strVal val="visible"/>
                                      </p:to>
                                    </p:set>
                                    <p:animEffect transition="in" filter="blinds(horizontal)">
                                      <p:cBhvr>
                                        <p:cTn id="18" dur="500"/>
                                        <p:tgtEl>
                                          <p:spTgt spid="839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3"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9011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011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011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3979" name="内容占位符 2"/>
          <p:cNvSpPr>
            <a:spLocks noGrp="1"/>
          </p:cNvSpPr>
          <p:nvPr>
            <p:ph sz="half" idx="2"/>
          </p:nvPr>
        </p:nvSpPr>
        <p:spPr>
          <a:xfrm>
            <a:off x="562610" y="1111250"/>
            <a:ext cx="11151235" cy="4981575"/>
          </a:xfrm>
        </p:spPr>
        <p:txBody>
          <a:bodyPr anchor="t"/>
          <a:lstStyle/>
          <a:p>
            <a:pPr marL="0" indent="0" fontAlgn="base">
              <a:buClrTx/>
              <a:buSzTx/>
              <a:buFontTx/>
              <a:buNone/>
            </a:pPr>
            <a:r>
              <a:rPr lang="zh-CN" altLang="en-US" sz="2300" strike="noStrike" noProof="1">
                <a:ln w="22225">
                  <a:solidFill>
                    <a:schemeClr val="accent2"/>
                  </a:solidFill>
                  <a:prstDash val="solid"/>
                </a:ln>
                <a:solidFill>
                  <a:schemeClr val="accent2">
                    <a:lumMod val="40000"/>
                    <a:lumOff val="60000"/>
                  </a:schemeClr>
                </a:solidFill>
                <a:effectLst/>
                <a:latin typeface="黑体" panose="02010609060101010101" charset="-122"/>
              </a:rPr>
              <a:t>（二）阅读下面的两段材料，回答问题。</a:t>
            </a:r>
          </a:p>
          <a:p>
            <a:pPr marL="0" indent="0" fontAlgn="base">
              <a:buClrTx/>
              <a:buSzTx/>
              <a:buFontTx/>
              <a:buNone/>
            </a:pPr>
            <a:r>
              <a:rPr lang="zh-CN" altLang="en-US" sz="2300" strike="noStrike" noProof="1">
                <a:latin typeface="黑体" panose="02010609060101010101" charset="-122"/>
              </a:rPr>
              <a:t>1.</a:t>
            </a:r>
          </a:p>
          <a:p>
            <a:pPr marL="0" indent="0" fontAlgn="base">
              <a:buClrTx/>
              <a:buSzTx/>
              <a:buFontTx/>
              <a:buNone/>
            </a:pPr>
            <a:r>
              <a:rPr lang="zh-CN" altLang="en-US" sz="2300" strike="noStrike" noProof="1">
                <a:latin typeface="黑体" panose="02010609060101010101" charset="-122"/>
              </a:rPr>
              <a:t>    卢沟桥是一座联拱式石桥，计11孔，长212.2米， 加上两端桥堍共长约265米。靠河两岸的跨径仅16米左右，逐渐向桥中心增大，最大跨径计21.6米。桥墩上游面造成尖端形，下游面系平头，深合现代科学原理。桥面宽7.6米，全宽约8米。桥面用石板铺砌，桥的两端筑有翼状石栏，连同桥上两旁石栏，北面有石柱140个，南面有石柱141个，其中一个已坍损。柱的间距1.8-2米，柱高1.4米，柱头各刻石狮，每个姿态各异，有立的，卧的，蹲的，伏的，大抱小的，小抱大的，各种形式。柱间各嵌石板为栏，栏高约85厘米。桥的西端有两根石柱，柱上各踞一只朝天犼，柱下各有石象一只，雕饰工巧，足增美观。</a:t>
            </a:r>
          </a:p>
          <a:p>
            <a:pPr marL="0" indent="0" algn="r" fontAlgn="base">
              <a:buClrTx/>
              <a:buSzTx/>
              <a:buFontTx/>
              <a:buNone/>
            </a:pPr>
            <a:r>
              <a:rPr lang="zh-CN" altLang="en-US" sz="2300" strike="noStrike" noProof="1">
                <a:latin typeface="黑体" panose="02010609060101010101" charset="-122"/>
              </a:rPr>
              <a:t>(节选自罗英《中国桥梁史料》)</a:t>
            </a:r>
          </a:p>
        </p:txBody>
      </p:sp>
      <p:grpSp>
        <p:nvGrpSpPr>
          <p:cNvPr id="90118" name="组合 1"/>
          <p:cNvGrpSpPr/>
          <p:nvPr/>
        </p:nvGrpSpPr>
        <p:grpSpPr>
          <a:xfrm>
            <a:off x="-50800" y="-20637"/>
            <a:ext cx="12279313" cy="6888162"/>
            <a:chOff x="-81" y="-32"/>
            <a:chExt cx="19338" cy="10846"/>
          </a:xfrm>
        </p:grpSpPr>
        <p:grpSp>
          <p:nvGrpSpPr>
            <p:cNvPr id="90119" name="组合 1"/>
            <p:cNvGrpSpPr/>
            <p:nvPr/>
          </p:nvGrpSpPr>
          <p:grpSpPr>
            <a:xfrm>
              <a:off x="-81" y="-32"/>
              <a:ext cx="19338" cy="735"/>
              <a:chOff x="245" y="1455"/>
              <a:chExt cx="14464" cy="735"/>
            </a:xfrm>
          </p:grpSpPr>
          <p:pic>
            <p:nvPicPr>
              <p:cNvPr id="9012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012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0122" name="组合 7"/>
            <p:cNvGrpSpPr/>
            <p:nvPr/>
          </p:nvGrpSpPr>
          <p:grpSpPr>
            <a:xfrm>
              <a:off x="-80" y="10080"/>
              <a:ext cx="19336" cy="735"/>
              <a:chOff x="245" y="1455"/>
              <a:chExt cx="14464" cy="735"/>
            </a:xfrm>
          </p:grpSpPr>
          <p:pic>
            <p:nvPicPr>
              <p:cNvPr id="9012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012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1"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9216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216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216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2165" name="内容占位符 2"/>
          <p:cNvSpPr>
            <a:spLocks noGrp="1"/>
          </p:cNvSpPr>
          <p:nvPr>
            <p:ph sz="half" idx="2"/>
          </p:nvPr>
        </p:nvSpPr>
        <p:spPr>
          <a:xfrm>
            <a:off x="561975" y="1111250"/>
            <a:ext cx="11152188" cy="4981575"/>
          </a:xfrm>
        </p:spPr>
        <p:txBody>
          <a:bodyPr anchor="t"/>
          <a:lstStyle/>
          <a:p>
            <a:pPr marL="0" indent="0">
              <a:buClrTx/>
              <a:buSzTx/>
              <a:buFontTx/>
              <a:buNone/>
            </a:pPr>
            <a:r>
              <a:rPr lang="zh-CN" altLang="en-US" sz="2000">
                <a:latin typeface="黑体" panose="02010609060101010101" charset="-122"/>
              </a:rPr>
              <a:t>2.</a:t>
            </a:r>
          </a:p>
          <a:p>
            <a:pPr marL="0" indent="0">
              <a:buClrTx/>
              <a:buSzTx/>
              <a:buFontTx/>
              <a:buNone/>
            </a:pPr>
            <a:r>
              <a:rPr lang="zh-CN" altLang="en-US" sz="2000">
                <a:latin typeface="黑体" panose="02010609060101010101" charset="-122"/>
              </a:rPr>
              <a:t>    早就盼望在一个相宜的日子，夜宿卢沟，一览卢沟晓月的景色。今年过节的气氛比往年火炽。在洋溢着欢乐的气氛中，我感到夜宿卢沟观赏晓月的相宜日子，莫过于正月十五上元节......</a:t>
            </a:r>
          </a:p>
          <a:p>
            <a:pPr marL="0" indent="0">
              <a:buClrTx/>
              <a:buSzTx/>
              <a:buFontTx/>
              <a:buNone/>
            </a:pPr>
            <a:r>
              <a:rPr lang="zh-CN" altLang="en-US" sz="2000">
                <a:latin typeface="黑体" panose="02010609060101010101" charset="-122"/>
              </a:rPr>
              <a:t>    我们遵照前人的经验，卧床假寐，静待五更。当表针一指到四点的时候，我们就赶忙起床。走出门外，当真听见了此落彼起的报晓鸡鸣。晨寒凛冽，我们踏着如霜似雪的月光走上了卢沟桥。这时，接近满圆的晓月转到了西天，正悬挂在迎面的卢师山上。抬头望月，看得出这时的月与桥的距离是最近的；晓月的亮度比初升和正处中天时，都大得多。这时的晓月是在桥的北侧，永定河的上游，月光顺流而下，视野也显得最为深远。我们在桥上有意地测试了一下晓月的亮度。凭借着月光，不仅看得清碑身上乾隆书写的“卢沟晓月”四个大字，也依稀地辨认出了在桥西碑亭上康熙书写的“察永定河”的一首五言律诗。桥下的永定河，因为大旱缺水，我们虽然没能见到波涛浩渺的壮丽场景，但汩汩有声的淙淙细流，在晓月映照下，也呈现出波光粼粼的景色。这时，看到披着晓月银光的卢沟桥，直至每个玉石栏、柱、栏板，以及485个大小石狮……我们禁不住想起曾在元代做官多年的马可·波罗的描述:“这是一座无可比拟的、世界上最美的桥。”</a:t>
            </a:r>
          </a:p>
          <a:p>
            <a:pPr marL="0" indent="0" algn="r">
              <a:buClrTx/>
              <a:buSzTx/>
              <a:buFontTx/>
              <a:buNone/>
            </a:pPr>
            <a:r>
              <a:rPr lang="zh-CN" altLang="en-US" sz="2000">
                <a:latin typeface="黑体" panose="02010609060101010101" charset="-122"/>
              </a:rPr>
              <a:t> (节选自陈寿儒《夜宿卢沟观晓月》)</a:t>
            </a:r>
          </a:p>
        </p:txBody>
      </p:sp>
      <p:grpSp>
        <p:nvGrpSpPr>
          <p:cNvPr id="92166" name="组合 1"/>
          <p:cNvGrpSpPr/>
          <p:nvPr/>
        </p:nvGrpSpPr>
        <p:grpSpPr>
          <a:xfrm>
            <a:off x="-50800" y="-20637"/>
            <a:ext cx="12279313" cy="6888162"/>
            <a:chOff x="-81" y="-32"/>
            <a:chExt cx="19338" cy="10846"/>
          </a:xfrm>
        </p:grpSpPr>
        <p:grpSp>
          <p:nvGrpSpPr>
            <p:cNvPr id="92167" name="组合 1"/>
            <p:cNvGrpSpPr/>
            <p:nvPr/>
          </p:nvGrpSpPr>
          <p:grpSpPr>
            <a:xfrm>
              <a:off x="-81" y="-32"/>
              <a:ext cx="19338" cy="735"/>
              <a:chOff x="245" y="1455"/>
              <a:chExt cx="14464" cy="735"/>
            </a:xfrm>
          </p:grpSpPr>
          <p:pic>
            <p:nvPicPr>
              <p:cNvPr id="9216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216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2170" name="组合 7"/>
            <p:cNvGrpSpPr/>
            <p:nvPr/>
          </p:nvGrpSpPr>
          <p:grpSpPr>
            <a:xfrm>
              <a:off x="-80" y="10080"/>
              <a:ext cx="19336" cy="735"/>
              <a:chOff x="245" y="1455"/>
              <a:chExt cx="14464" cy="735"/>
            </a:xfrm>
          </p:grpSpPr>
          <p:pic>
            <p:nvPicPr>
              <p:cNvPr id="9217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217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09"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9421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421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421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3979" name="内容占位符 2"/>
          <p:cNvSpPr>
            <a:spLocks noGrp="1"/>
          </p:cNvSpPr>
          <p:nvPr>
            <p:ph sz="half" idx="2"/>
          </p:nvPr>
        </p:nvSpPr>
        <p:spPr>
          <a:xfrm>
            <a:off x="562610" y="1111250"/>
            <a:ext cx="11151235" cy="4981575"/>
          </a:xfrm>
        </p:spPr>
        <p:txBody>
          <a:bodyPr anchor="t"/>
          <a:lstStyle/>
          <a:p>
            <a:pPr marL="0" indent="0" fontAlgn="base">
              <a:buClrTx/>
              <a:buSzTx/>
              <a:buFontTx/>
              <a:buNone/>
            </a:pPr>
            <a:r>
              <a:rPr lang="zh-CN" altLang="en-US" sz="2300" strike="noStrike" noProof="1">
                <a:ln w="22225">
                  <a:solidFill>
                    <a:schemeClr val="accent2"/>
                  </a:solidFill>
                  <a:prstDash val="solid"/>
                </a:ln>
                <a:solidFill>
                  <a:schemeClr val="accent2">
                    <a:lumMod val="40000"/>
                    <a:lumOff val="60000"/>
                  </a:schemeClr>
                </a:solidFill>
                <a:effectLst/>
                <a:latin typeface="黑体" panose="02010609060101010101" charset="-122"/>
              </a:rPr>
              <a:t>1.材料1对卢沟桥的介绍，与课文里的相比，说明的内容有什么不同?为什么会有所不同?</a:t>
            </a:r>
          </a:p>
          <a:p>
            <a:pPr marL="0" indent="0" fontAlgn="base">
              <a:buClrTx/>
              <a:buSzTx/>
              <a:buFontTx/>
              <a:buNone/>
            </a:pPr>
            <a:r>
              <a:rPr lang="zh-CN" altLang="en-US" sz="2300" strike="noStrike" noProof="1">
                <a:latin typeface="黑体" panose="02010609060101010101" charset="-122"/>
              </a:rPr>
              <a:t>（1）《中国桥梁史料》 选段集中介绍</a:t>
            </a:r>
            <a:r>
              <a:rPr lang="zh-CN" altLang="en-US" sz="2300" strike="noStrike" noProof="1">
                <a:solidFill>
                  <a:srgbClr val="FF0000"/>
                </a:solidFill>
                <a:latin typeface="黑体" panose="02010609060101010101" charset="-122"/>
              </a:rPr>
              <a:t>卢沟桥本身的情况</a:t>
            </a:r>
            <a:r>
              <a:rPr lang="zh-CN" altLang="en-US" sz="2300" strike="noStrike" noProof="1">
                <a:latin typeface="黑体" panose="02010609060101010101" charset="-122"/>
              </a:rPr>
              <a:t>，分桥拱、桥墩、桥面、桥栏等几个部位，</a:t>
            </a:r>
            <a:r>
              <a:rPr lang="zh-CN" altLang="en-US" sz="2300" strike="noStrike" noProof="1">
                <a:solidFill>
                  <a:srgbClr val="FF0000"/>
                </a:solidFill>
                <a:latin typeface="黑体" panose="02010609060101010101" charset="-122"/>
              </a:rPr>
              <a:t>列举大量数据与事实</a:t>
            </a:r>
            <a:r>
              <a:rPr lang="zh-CN" altLang="en-US" sz="2300" strike="noStrike" noProof="1">
                <a:latin typeface="黑体" panose="02010609060101010101" charset="-122"/>
              </a:rPr>
              <a:t>，一一介绍。课文则重点介绍卢沟桥的</a:t>
            </a:r>
            <a:r>
              <a:rPr lang="zh-CN" altLang="en-US" sz="2300" strike="noStrike" noProof="1">
                <a:solidFill>
                  <a:srgbClr val="FF0000"/>
                </a:solidFill>
                <a:latin typeface="黑体" panose="02010609060101010101" charset="-122"/>
              </a:rPr>
              <a:t>结构特点、桥栏上的石狮子</a:t>
            </a:r>
            <a:r>
              <a:rPr lang="zh-CN" altLang="en-US" sz="2300" strike="noStrike" noProof="1">
                <a:latin typeface="黑体" panose="02010609060101010101" charset="-122"/>
              </a:rPr>
              <a:t>，也介绍卢沟桥的</a:t>
            </a:r>
            <a:r>
              <a:rPr lang="zh-CN" altLang="en-US" sz="2300" strike="noStrike" noProof="1">
                <a:solidFill>
                  <a:srgbClr val="FF0000"/>
                </a:solidFill>
                <a:latin typeface="黑体" panose="02010609060101010101" charset="-122"/>
              </a:rPr>
              <a:t>审美价值和历史意义</a:t>
            </a:r>
            <a:r>
              <a:rPr lang="zh-CN" altLang="en-US" sz="2300" strike="noStrike" noProof="1">
                <a:latin typeface="黑体" panose="02010609060101010101" charset="-122"/>
              </a:rPr>
              <a:t>。</a:t>
            </a:r>
          </a:p>
          <a:p>
            <a:pPr marL="0" indent="0" fontAlgn="base">
              <a:buClrTx/>
              <a:buSzTx/>
              <a:buFontTx/>
              <a:buNone/>
            </a:pPr>
            <a:r>
              <a:rPr lang="zh-CN" altLang="en-US" sz="2300" strike="noStrike" noProof="1">
                <a:latin typeface="黑体" panose="02010609060101010101" charset="-122"/>
              </a:rPr>
              <a:t>（2）因为《中国桥梁史料》是一部</a:t>
            </a:r>
            <a:r>
              <a:rPr lang="zh-CN" altLang="en-US" sz="2300" strike="noStrike" noProof="1">
                <a:solidFill>
                  <a:srgbClr val="FF0000"/>
                </a:solidFill>
                <a:latin typeface="黑体" panose="02010609060101010101" charset="-122"/>
              </a:rPr>
              <a:t>桥梁学的专业著作</a:t>
            </a:r>
            <a:r>
              <a:rPr lang="zh-CN" altLang="en-US" sz="2300" strike="noStrike" noProof="1">
                <a:latin typeface="黑体" panose="02010609060101010101" charset="-122"/>
              </a:rPr>
              <a:t>，所以主要从学科专业的角度，介绍卢沟桥作为一座重要建筑物的技术细节；课文是一篇科普文章，要让普通读者在有限篇幅内比较全面地了解卢沟桥，自然不能过多聚焦技术细节，但又要让读者对卢沟桥的建筑特点有所了解，所以</a:t>
            </a:r>
            <a:r>
              <a:rPr lang="zh-CN" altLang="en-US" sz="2300" strike="noStrike" noProof="1">
                <a:solidFill>
                  <a:srgbClr val="FF0000"/>
                </a:solidFill>
                <a:latin typeface="黑体" panose="02010609060101010101" charset="-122"/>
              </a:rPr>
              <a:t>选择结构特点和最著名的石狮子作为说明重点</a:t>
            </a:r>
            <a:r>
              <a:rPr lang="zh-CN" altLang="en-US" sz="2300" strike="noStrike" noProof="1">
                <a:latin typeface="黑体" panose="02010609060101010101" charset="-122"/>
              </a:rPr>
              <a:t>。</a:t>
            </a:r>
          </a:p>
        </p:txBody>
      </p:sp>
      <p:grpSp>
        <p:nvGrpSpPr>
          <p:cNvPr id="94214" name="组合 1"/>
          <p:cNvGrpSpPr/>
          <p:nvPr/>
        </p:nvGrpSpPr>
        <p:grpSpPr>
          <a:xfrm>
            <a:off x="-50800" y="-20637"/>
            <a:ext cx="12279313" cy="6888162"/>
            <a:chOff x="-81" y="-32"/>
            <a:chExt cx="19338" cy="10846"/>
          </a:xfrm>
        </p:grpSpPr>
        <p:grpSp>
          <p:nvGrpSpPr>
            <p:cNvPr id="94215" name="组合 1"/>
            <p:cNvGrpSpPr/>
            <p:nvPr/>
          </p:nvGrpSpPr>
          <p:grpSpPr>
            <a:xfrm>
              <a:off x="-81" y="-32"/>
              <a:ext cx="19338" cy="735"/>
              <a:chOff x="245" y="1455"/>
              <a:chExt cx="14464" cy="735"/>
            </a:xfrm>
          </p:grpSpPr>
          <p:pic>
            <p:nvPicPr>
              <p:cNvPr id="9421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421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4218" name="组合 7"/>
            <p:cNvGrpSpPr/>
            <p:nvPr/>
          </p:nvGrpSpPr>
          <p:grpSpPr>
            <a:xfrm>
              <a:off x="-80" y="10080"/>
              <a:ext cx="19336" cy="735"/>
              <a:chOff x="245" y="1455"/>
              <a:chExt cx="14464" cy="735"/>
            </a:xfrm>
          </p:grpSpPr>
          <p:pic>
            <p:nvPicPr>
              <p:cNvPr id="9421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422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9">
                                            <p:txEl>
                                              <p:pRg st="1" end="1"/>
                                            </p:txEl>
                                          </p:spTgt>
                                        </p:tgtEl>
                                        <p:attrNameLst>
                                          <p:attrName>style.visibility</p:attrName>
                                        </p:attrNameLst>
                                      </p:cBhvr>
                                      <p:to>
                                        <p:strVal val="visible"/>
                                      </p:to>
                                    </p:set>
                                    <p:animEffect transition="in" filter="blinds(horizontal)">
                                      <p:cBhvr>
                                        <p:cTn id="7" dur="500"/>
                                        <p:tgtEl>
                                          <p:spTgt spid="83979">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3979">
                                            <p:txEl>
                                              <p:pRg st="2" end="2"/>
                                            </p:txEl>
                                          </p:spTgt>
                                        </p:tgtEl>
                                        <p:attrNameLst>
                                          <p:attrName>style.visibility</p:attrName>
                                        </p:attrNameLst>
                                      </p:cBhvr>
                                      <p:to>
                                        <p:strVal val="visible"/>
                                      </p:to>
                                    </p:set>
                                    <p:animEffect transition="in" filter="blinds(horizontal)">
                                      <p:cBhvr>
                                        <p:cTn id="10" dur="500"/>
                                        <p:tgtEl>
                                          <p:spTgt spid="839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7"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962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62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62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3979" name="内容占位符 2"/>
          <p:cNvSpPr>
            <a:spLocks noGrp="1"/>
          </p:cNvSpPr>
          <p:nvPr>
            <p:ph sz="half" idx="2"/>
          </p:nvPr>
        </p:nvSpPr>
        <p:spPr>
          <a:xfrm>
            <a:off x="562610" y="1111250"/>
            <a:ext cx="11151235" cy="4981575"/>
          </a:xfrm>
        </p:spPr>
        <p:txBody>
          <a:bodyPr anchor="t"/>
          <a:lstStyle/>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2.材料2主要写的是什么?与课文里对卢沟桥的介绍相比，它在写法上有什么不同?</a:t>
            </a:r>
          </a:p>
          <a:p>
            <a:pPr marL="0" indent="0" fontAlgn="base">
              <a:buClrTx/>
              <a:buSzTx/>
              <a:buFontTx/>
              <a:buNone/>
            </a:pPr>
            <a:r>
              <a:rPr lang="zh-CN" altLang="en-US" strike="noStrike" noProof="1">
                <a:latin typeface="黑体" panose="02010609060101010101" charset="-122"/>
              </a:rPr>
              <a:t>（1）《夜宿卢沟观晓月》 是</a:t>
            </a:r>
            <a:r>
              <a:rPr lang="zh-CN" altLang="en-US" strike="noStrike" noProof="1">
                <a:solidFill>
                  <a:srgbClr val="FF0000"/>
                </a:solidFill>
                <a:latin typeface="黑体" panose="02010609060101010101" charset="-122"/>
              </a:rPr>
              <a:t>散文</a:t>
            </a:r>
            <a:r>
              <a:rPr lang="zh-CN" altLang="en-US" strike="noStrike" noProof="1">
                <a:latin typeface="黑体" panose="02010609060101010101" charset="-122"/>
              </a:rPr>
              <a:t>，主要写观赏“卢沟晓月”时的情景。作者描写的</a:t>
            </a:r>
            <a:r>
              <a:rPr lang="zh-CN" altLang="en-US" strike="noStrike" noProof="1">
                <a:solidFill>
                  <a:srgbClr val="FF0000"/>
                </a:solidFill>
                <a:latin typeface="黑体" panose="02010609060101010101" charset="-122"/>
              </a:rPr>
              <a:t>重点是月光和桥下的流水</a:t>
            </a:r>
            <a:r>
              <a:rPr lang="zh-CN" altLang="en-US" strike="noStrike" noProof="1">
                <a:latin typeface="黑体" panose="02010609060101010101" charset="-122"/>
              </a:rPr>
              <a:t>，最后才烘云托月般地写到卢沟桥本身，有了前面的</a:t>
            </a:r>
            <a:r>
              <a:rPr lang="zh-CN" altLang="en-US" strike="noStrike" noProof="1">
                <a:solidFill>
                  <a:srgbClr val="FF0000"/>
                </a:solidFill>
                <a:latin typeface="黑体" panose="02010609060101010101" charset="-122"/>
              </a:rPr>
              <a:t>渲染</a:t>
            </a:r>
            <a:r>
              <a:rPr lang="zh-CN" altLang="en-US" strike="noStrike" noProof="1">
                <a:latin typeface="黑体" panose="02010609060101010101" charset="-122"/>
              </a:rPr>
              <a:t>，卢沟桥给读者留下</a:t>
            </a:r>
            <a:r>
              <a:rPr lang="zh-CN" altLang="en-US" strike="noStrike" noProof="1">
                <a:solidFill>
                  <a:srgbClr val="FF0000"/>
                </a:solidFill>
                <a:latin typeface="黑体" panose="02010609060101010101" charset="-122"/>
              </a:rPr>
              <a:t>美丽动人的印象</a:t>
            </a:r>
            <a:r>
              <a:rPr lang="zh-CN" altLang="en-US" strike="noStrike" noProof="1">
                <a:latin typeface="黑体" panose="02010609060101010101" charset="-122"/>
              </a:rPr>
              <a:t>。</a:t>
            </a:r>
          </a:p>
          <a:p>
            <a:pPr marL="0" indent="0" fontAlgn="base">
              <a:buClrTx/>
              <a:buSzTx/>
              <a:buFontTx/>
              <a:buNone/>
            </a:pPr>
            <a:r>
              <a:rPr lang="zh-CN" altLang="en-US" strike="noStrike" noProof="1">
                <a:latin typeface="黑体" panose="02010609060101010101" charset="-122"/>
              </a:rPr>
              <a:t>（2）而课文是说明文，基本上是</a:t>
            </a:r>
            <a:r>
              <a:rPr lang="zh-CN" altLang="en-US" strike="noStrike" noProof="1">
                <a:solidFill>
                  <a:srgbClr val="FF0000"/>
                </a:solidFill>
                <a:latin typeface="黑体" panose="02010609060101010101" charset="-122"/>
              </a:rPr>
              <a:t>客观而平实地介绍卢沟桥的特点</a:t>
            </a:r>
            <a:r>
              <a:rPr lang="zh-CN" altLang="en-US" strike="noStrike" noProof="1">
                <a:latin typeface="黑体" panose="02010609060101010101" charset="-122"/>
              </a:rPr>
              <a:t>，即使有摹状貌之处，也是为了把相关内容说清楚，并</a:t>
            </a:r>
            <a:r>
              <a:rPr lang="zh-CN" altLang="en-US" strike="noStrike" noProof="1">
                <a:solidFill>
                  <a:srgbClr val="FF0000"/>
                </a:solidFill>
                <a:latin typeface="黑体" panose="02010609060101010101" charset="-122"/>
              </a:rPr>
              <a:t>不是为了写景抒情</a:t>
            </a:r>
            <a:r>
              <a:rPr lang="zh-CN" altLang="en-US" strike="noStrike" noProof="1">
                <a:latin typeface="黑体" panose="02010609060101010101" charset="-122"/>
              </a:rPr>
              <a:t>。</a:t>
            </a:r>
          </a:p>
        </p:txBody>
      </p:sp>
      <p:grpSp>
        <p:nvGrpSpPr>
          <p:cNvPr id="96262" name="组合 1"/>
          <p:cNvGrpSpPr/>
          <p:nvPr/>
        </p:nvGrpSpPr>
        <p:grpSpPr>
          <a:xfrm>
            <a:off x="-50800" y="-20637"/>
            <a:ext cx="12279313" cy="6888162"/>
            <a:chOff x="-81" y="-32"/>
            <a:chExt cx="19338" cy="10846"/>
          </a:xfrm>
        </p:grpSpPr>
        <p:grpSp>
          <p:nvGrpSpPr>
            <p:cNvPr id="96263" name="组合 1"/>
            <p:cNvGrpSpPr/>
            <p:nvPr/>
          </p:nvGrpSpPr>
          <p:grpSpPr>
            <a:xfrm>
              <a:off x="-81" y="-32"/>
              <a:ext cx="19338" cy="735"/>
              <a:chOff x="245" y="1455"/>
              <a:chExt cx="14464" cy="735"/>
            </a:xfrm>
          </p:grpSpPr>
          <p:pic>
            <p:nvPicPr>
              <p:cNvPr id="9626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626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6266" name="组合 7"/>
            <p:cNvGrpSpPr/>
            <p:nvPr/>
          </p:nvGrpSpPr>
          <p:grpSpPr>
            <a:xfrm>
              <a:off x="-80" y="10080"/>
              <a:ext cx="19336" cy="735"/>
              <a:chOff x="245" y="1455"/>
              <a:chExt cx="14464" cy="735"/>
            </a:xfrm>
          </p:grpSpPr>
          <p:pic>
            <p:nvPicPr>
              <p:cNvPr id="9626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626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9">
                                            <p:txEl>
                                              <p:pRg st="1" end="1"/>
                                            </p:txEl>
                                          </p:spTgt>
                                        </p:tgtEl>
                                        <p:attrNameLst>
                                          <p:attrName>style.visibility</p:attrName>
                                        </p:attrNameLst>
                                      </p:cBhvr>
                                      <p:to>
                                        <p:strVal val="visible"/>
                                      </p:to>
                                    </p:set>
                                    <p:animEffect transition="in" filter="blinds(horizontal)">
                                      <p:cBhvr>
                                        <p:cTn id="7" dur="500"/>
                                        <p:tgtEl>
                                          <p:spTgt spid="83979">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3979">
                                            <p:txEl>
                                              <p:pRg st="2" end="2"/>
                                            </p:txEl>
                                          </p:spTgt>
                                        </p:tgtEl>
                                        <p:attrNameLst>
                                          <p:attrName>style.visibility</p:attrName>
                                        </p:attrNameLst>
                                      </p:cBhvr>
                                      <p:to>
                                        <p:strVal val="visible"/>
                                      </p:to>
                                    </p:set>
                                    <p:animEffect transition="in" filter="blinds(horizontal)">
                                      <p:cBhvr>
                                        <p:cTn id="10" dur="500"/>
                                        <p:tgtEl>
                                          <p:spTgt spid="839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457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457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6874" name="文本占位符 114698"/>
          <p:cNvSpPr>
            <a:spLocks noGrp="1" noRot="1"/>
          </p:cNvSpPr>
          <p:nvPr>
            <p:ph idx="1"/>
          </p:nvPr>
        </p:nvSpPr>
        <p:spPr>
          <a:xfrm>
            <a:off x="1847850" y="1533525"/>
            <a:ext cx="8540750" cy="3235325"/>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诗意篇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疏通文意理思路（为啥写）（趣味性）</a:t>
            </a:r>
          </a:p>
          <a:p>
            <a:pPr algn="ctr"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一读：初读全文，感知内容（读出音韵：注意字音、字形、重音、语气、语调、节奏）</a:t>
            </a:r>
          </a:p>
          <a:p>
            <a:pPr algn="ctr"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一写：抄写文常基础，批写段落大意（自主思考）</a:t>
            </a:r>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830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830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6266" name="文本占位符 121865"/>
          <p:cNvSpPr>
            <a:spLocks noGrp="1" noRot="1"/>
          </p:cNvSpPr>
          <p:nvPr>
            <p:ph idx="1"/>
          </p:nvPr>
        </p:nvSpPr>
        <p:spPr>
          <a:xfrm>
            <a:off x="1990725" y="1773551"/>
            <a:ext cx="8452485" cy="2831466"/>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创意篇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赏析特色勤积累（怎么写）（文学性）</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三读：诵读课文，赏析特色（读出情感）</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三写：仿写句段篇章，总写体会反思（深入探究）</a:t>
            </a:r>
          </a:p>
        </p:txBody>
      </p:sp>
      <p:grpSp>
        <p:nvGrpSpPr>
          <p:cNvPr id="98309" name="组合 1"/>
          <p:cNvGrpSpPr/>
          <p:nvPr/>
        </p:nvGrpSpPr>
        <p:grpSpPr>
          <a:xfrm>
            <a:off x="-50800" y="-20637"/>
            <a:ext cx="12279313" cy="6888162"/>
            <a:chOff x="-81" y="-32"/>
            <a:chExt cx="19338" cy="10846"/>
          </a:xfrm>
        </p:grpSpPr>
        <p:grpSp>
          <p:nvGrpSpPr>
            <p:cNvPr id="98310" name="组合 1"/>
            <p:cNvGrpSpPr/>
            <p:nvPr/>
          </p:nvGrpSpPr>
          <p:grpSpPr>
            <a:xfrm>
              <a:off x="-81" y="-32"/>
              <a:ext cx="19338" cy="735"/>
              <a:chOff x="245" y="1455"/>
              <a:chExt cx="14464" cy="735"/>
            </a:xfrm>
          </p:grpSpPr>
          <p:pic>
            <p:nvPicPr>
              <p:cNvPr id="98311"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8312"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8313" name="组合 7"/>
            <p:cNvGrpSpPr/>
            <p:nvPr/>
          </p:nvGrpSpPr>
          <p:grpSpPr>
            <a:xfrm>
              <a:off x="-80" y="10080"/>
              <a:ext cx="19336" cy="735"/>
              <a:chOff x="245" y="1455"/>
              <a:chExt cx="14464" cy="735"/>
            </a:xfrm>
          </p:grpSpPr>
          <p:pic>
            <p:nvPicPr>
              <p:cNvPr id="98314"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8315"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035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035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035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8075" name="内容占位符 2"/>
          <p:cNvSpPr>
            <a:spLocks noGrp="1"/>
          </p:cNvSpPr>
          <p:nvPr>
            <p:ph sz="half" idx="2"/>
          </p:nvPr>
        </p:nvSpPr>
        <p:spPr>
          <a:xfrm>
            <a:off x="487044" y="1066800"/>
            <a:ext cx="11169016"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（一）探究说明方法。说说下列句子各运用了什么样的说明方法，并分析其作用。</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1.打比方</a:t>
            </a:r>
          </a:p>
          <a:p>
            <a:pPr marL="0" indent="0" fontAlgn="base">
              <a:buClrTx/>
              <a:buSzTx/>
              <a:buFontTx/>
              <a:buNone/>
            </a:pPr>
            <a:r>
              <a:rPr lang="zh-CN" altLang="en-US" sz="2200" strike="noStrike" noProof="1">
                <a:latin typeface="黑体" panose="02010609060101010101" charset="-122"/>
              </a:rPr>
              <a:t>“石拱桥的桥洞成弧形，就像虹。”</a:t>
            </a:r>
          </a:p>
          <a:p>
            <a:pPr marL="0" indent="0" fontAlgn="base">
              <a:buClrTx/>
              <a:buSzTx/>
              <a:buFontTx/>
              <a:buNone/>
            </a:pPr>
            <a:r>
              <a:rPr lang="zh-CN" altLang="en-US" sz="2200" strike="noStrike" noProof="1">
                <a:solidFill>
                  <a:srgbClr val="FF0000"/>
                </a:solidFill>
                <a:latin typeface="黑体" panose="02010609060101010101" charset="-122"/>
              </a:rPr>
              <a:t>运用了打比方说明方法，生动形象地说明其形状，突出形式优美的特点。</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2.列数字</a:t>
            </a:r>
          </a:p>
          <a:p>
            <a:pPr marL="0" indent="0" fontAlgn="base">
              <a:buClrTx/>
              <a:buSzTx/>
              <a:buFontTx/>
              <a:buNone/>
            </a:pPr>
            <a:r>
              <a:rPr lang="zh-CN" altLang="en-US" sz="2200" strike="noStrike" noProof="1">
                <a:latin typeface="黑体" panose="02010609060101010101" charset="-122"/>
              </a:rPr>
              <a:t>“桥长265米，由11个半圆形的石拱组成，每个石拱长度不一，自16米到21.6米。”</a:t>
            </a:r>
          </a:p>
          <a:p>
            <a:pPr marL="0" indent="0" fontAlgn="base">
              <a:buClrTx/>
              <a:buSzTx/>
              <a:buFontTx/>
              <a:buNone/>
            </a:pPr>
            <a:r>
              <a:rPr lang="zh-CN" altLang="en-US" sz="2200" strike="noStrike" noProof="1">
                <a:solidFill>
                  <a:srgbClr val="FF0000"/>
                </a:solidFill>
                <a:latin typeface="黑体" panose="02010609060101010101" charset="-122"/>
              </a:rPr>
              <a:t>运用列数字的说明方法，准确地说明了卢沟桥“非常雄伟”的特点。</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3.作比较</a:t>
            </a:r>
          </a:p>
          <a:p>
            <a:pPr marL="0" indent="0" fontAlgn="base">
              <a:buClrTx/>
              <a:buSzTx/>
              <a:buFontTx/>
              <a:buNone/>
            </a:pPr>
            <a:r>
              <a:rPr lang="zh-CN" altLang="en-US" sz="2200" strike="noStrike" noProof="1">
                <a:latin typeface="黑体" panose="02010609060101010101" charset="-122"/>
              </a:rPr>
              <a:t>“永定河发水时，来势很猛，以前两岸河堤常被冲毁，但是这座桥却极少出事。”</a:t>
            </a:r>
          </a:p>
          <a:p>
            <a:pPr marL="0" indent="0" fontAlgn="base">
              <a:buClrTx/>
              <a:buSzTx/>
              <a:buFontTx/>
              <a:buNone/>
            </a:pPr>
            <a:r>
              <a:rPr lang="zh-CN" altLang="en-US" sz="2200" strike="noStrike" noProof="1">
                <a:solidFill>
                  <a:srgbClr val="FF0000"/>
                </a:solidFill>
                <a:latin typeface="黑体" panose="02010609060101010101" charset="-122"/>
              </a:rPr>
              <a:t>运用作比较的说明方法，拿河堤与卢沟桥作比较，突出强调说明了卢沟桥“结构坚固”的特点。</a:t>
            </a:r>
            <a:endParaRPr lang="zh-CN" altLang="en-US" sz="2200" strike="noStrike" noProof="1">
              <a:latin typeface="黑体" panose="02010609060101010101" charset="-122"/>
            </a:endParaRPr>
          </a:p>
        </p:txBody>
      </p:sp>
      <p:grpSp>
        <p:nvGrpSpPr>
          <p:cNvPr id="100358" name="组合 1"/>
          <p:cNvGrpSpPr/>
          <p:nvPr/>
        </p:nvGrpSpPr>
        <p:grpSpPr>
          <a:xfrm>
            <a:off x="-50800" y="-20637"/>
            <a:ext cx="12279313" cy="6888162"/>
            <a:chOff x="-81" y="-32"/>
            <a:chExt cx="19338" cy="10846"/>
          </a:xfrm>
        </p:grpSpPr>
        <p:grpSp>
          <p:nvGrpSpPr>
            <p:cNvPr id="100359" name="组合 1"/>
            <p:cNvGrpSpPr/>
            <p:nvPr/>
          </p:nvGrpSpPr>
          <p:grpSpPr>
            <a:xfrm>
              <a:off x="-81" y="-32"/>
              <a:ext cx="19338" cy="735"/>
              <a:chOff x="245" y="1455"/>
              <a:chExt cx="14464" cy="735"/>
            </a:xfrm>
          </p:grpSpPr>
          <p:pic>
            <p:nvPicPr>
              <p:cNvPr id="10036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036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0362" name="组合 7"/>
            <p:cNvGrpSpPr/>
            <p:nvPr/>
          </p:nvGrpSpPr>
          <p:grpSpPr>
            <a:xfrm>
              <a:off x="-80" y="10080"/>
              <a:ext cx="19336" cy="735"/>
              <a:chOff x="245" y="1455"/>
              <a:chExt cx="14464" cy="735"/>
            </a:xfrm>
          </p:grpSpPr>
          <p:pic>
            <p:nvPicPr>
              <p:cNvPr id="10036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036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75">
                                            <p:txEl>
                                              <p:pRg st="3" end="3"/>
                                            </p:txEl>
                                          </p:spTgt>
                                        </p:tgtEl>
                                        <p:attrNameLst>
                                          <p:attrName>style.visibility</p:attrName>
                                        </p:attrNameLst>
                                      </p:cBhvr>
                                      <p:to>
                                        <p:strVal val="visible"/>
                                      </p:to>
                                    </p:set>
                                    <p:animEffect transition="in" filter="blinds(horizontal)">
                                      <p:cBhvr>
                                        <p:cTn id="7" dur="500"/>
                                        <p:tgtEl>
                                          <p:spTgt spid="8807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8075">
                                            <p:txEl>
                                              <p:pRg st="6" end="6"/>
                                            </p:txEl>
                                          </p:spTgt>
                                        </p:tgtEl>
                                        <p:attrNameLst>
                                          <p:attrName>style.visibility</p:attrName>
                                        </p:attrNameLst>
                                      </p:cBhvr>
                                      <p:to>
                                        <p:strVal val="visible"/>
                                      </p:to>
                                    </p:set>
                                    <p:animEffect transition="in" filter="blinds(horizontal)">
                                      <p:cBhvr>
                                        <p:cTn id="12" dur="500"/>
                                        <p:tgtEl>
                                          <p:spTgt spid="88075">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8075">
                                            <p:txEl>
                                              <p:pRg st="9" end="9"/>
                                            </p:txEl>
                                          </p:spTgt>
                                        </p:tgtEl>
                                        <p:attrNameLst>
                                          <p:attrName>style.visibility</p:attrName>
                                        </p:attrNameLst>
                                      </p:cBhvr>
                                      <p:to>
                                        <p:strVal val="visible"/>
                                      </p:to>
                                    </p:set>
                                    <p:animEffect transition="in" filter="blinds(horizontal)">
                                      <p:cBhvr>
                                        <p:cTn id="17" dur="500"/>
                                        <p:tgtEl>
                                          <p:spTgt spid="880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240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240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240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8075" name="内容占位符 2"/>
          <p:cNvSpPr>
            <a:spLocks noGrp="1"/>
          </p:cNvSpPr>
          <p:nvPr>
            <p:ph sz="half" idx="2"/>
          </p:nvPr>
        </p:nvSpPr>
        <p:spPr>
          <a:xfrm>
            <a:off x="487044" y="1066800"/>
            <a:ext cx="11169016"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4.引用</a:t>
            </a:r>
          </a:p>
          <a:p>
            <a:pPr marL="0" indent="0" fontAlgn="base">
              <a:buClrTx/>
              <a:buSzTx/>
              <a:buFontTx/>
              <a:buNone/>
            </a:pPr>
            <a:r>
              <a:rPr lang="zh-CN" altLang="en-US" sz="2200" strike="noStrike" noProof="1">
                <a:latin typeface="黑体" panose="02010609060101010101" charset="-122"/>
              </a:rPr>
              <a:t>（1）“唐朝的张鷟说，远望这座桥就像‘初月出云，长虹饮涧’”。</a:t>
            </a:r>
          </a:p>
          <a:p>
            <a:pPr marL="0" indent="0" fontAlgn="base">
              <a:buClrTx/>
              <a:buSzTx/>
              <a:buFontTx/>
              <a:buNone/>
            </a:pPr>
            <a:r>
              <a:rPr lang="zh-CN" altLang="en-US" sz="2200" strike="noStrike" noProof="1">
                <a:solidFill>
                  <a:srgbClr val="FF0000"/>
                </a:solidFill>
                <a:latin typeface="黑体" panose="02010609060101010101" charset="-122"/>
              </a:rPr>
              <a:t>运用引用的说明方法，引用张鷟的话，充实地说明了赵州桥“形式优美”这一特点。</a:t>
            </a:r>
          </a:p>
          <a:p>
            <a:pPr marL="0" indent="0" fontAlgn="base">
              <a:buClrTx/>
              <a:buSzTx/>
              <a:buFontTx/>
              <a:buNone/>
            </a:pPr>
            <a:r>
              <a:rPr lang="zh-CN" altLang="en-US" sz="2200" strike="noStrike" noProof="1">
                <a:latin typeface="黑体" panose="02010609060101010101" charset="-122"/>
              </a:rPr>
              <a:t>（2）那时候有个意大利人马可波罗来过中国，他的游记里，十分推崇这座桥，说它“是世界上独一无二的”。 </a:t>
            </a:r>
          </a:p>
          <a:p>
            <a:pPr marL="0" indent="0" fontAlgn="base">
              <a:buClrTx/>
              <a:buSzTx/>
              <a:buFontTx/>
              <a:buNone/>
            </a:pPr>
            <a:r>
              <a:rPr lang="zh-CN" altLang="en-US" sz="2200" strike="noStrike" noProof="1">
                <a:solidFill>
                  <a:srgbClr val="FF0000"/>
                </a:solidFill>
                <a:latin typeface="黑体" panose="02010609060101010101" charset="-122"/>
              </a:rPr>
              <a:t>运用引用的说明方法。引用马可·波罗的话充实有力地说明了卢沟桥形式优美，“推崇”“欣赏”两个词语也写出了马可·波罗对这座桥的赞美和喜爱之情。 </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5.摹状貌</a:t>
            </a:r>
          </a:p>
          <a:p>
            <a:pPr marL="0" indent="0" fontAlgn="base">
              <a:buClrTx/>
              <a:buSzTx/>
              <a:buFontTx/>
              <a:buNone/>
            </a:pPr>
            <a:r>
              <a:rPr lang="zh-CN" altLang="en-US" sz="2200" strike="noStrike" noProof="1">
                <a:latin typeface="黑体" panose="02010609060101010101" charset="-122"/>
              </a:rPr>
              <a:t>“每个柱头上都是雕刻着不同姿态的狮子。这些石刻狮子有的母子相抱，有的交头接耳，有的像倾听水声，有的像注视行人，千态万状，惟妙惟肖。”</a:t>
            </a:r>
          </a:p>
          <a:p>
            <a:pPr marL="0" indent="0" fontAlgn="base">
              <a:buClrTx/>
              <a:buSzTx/>
              <a:buFontTx/>
              <a:buNone/>
            </a:pPr>
            <a:r>
              <a:rPr lang="zh-CN" altLang="en-US" sz="2200" strike="noStrike" noProof="1">
                <a:solidFill>
                  <a:srgbClr val="FF0000"/>
                </a:solidFill>
                <a:latin typeface="黑体" panose="02010609060101010101" charset="-122"/>
              </a:rPr>
              <a:t>运用摹状貌的说明方法，生动形象地将描绘了卢沟桥上的石刻狮子，极具动态感，体现了“卢沟桥形式优美”的特点，给读者留下深刻的印象。也展现了我国古代劳动人民的智慧和技艺。</a:t>
            </a:r>
            <a:endParaRPr lang="zh-CN" altLang="en-US" sz="2200" strike="noStrike" noProof="1">
              <a:latin typeface="黑体" panose="02010609060101010101" charset="-122"/>
            </a:endParaRPr>
          </a:p>
        </p:txBody>
      </p:sp>
      <p:grpSp>
        <p:nvGrpSpPr>
          <p:cNvPr id="102406" name="组合 1"/>
          <p:cNvGrpSpPr/>
          <p:nvPr/>
        </p:nvGrpSpPr>
        <p:grpSpPr>
          <a:xfrm>
            <a:off x="-50800" y="-20637"/>
            <a:ext cx="12279313" cy="6888162"/>
            <a:chOff x="-81" y="-32"/>
            <a:chExt cx="19338" cy="10846"/>
          </a:xfrm>
        </p:grpSpPr>
        <p:grpSp>
          <p:nvGrpSpPr>
            <p:cNvPr id="102407" name="组合 1"/>
            <p:cNvGrpSpPr/>
            <p:nvPr/>
          </p:nvGrpSpPr>
          <p:grpSpPr>
            <a:xfrm>
              <a:off x="-81" y="-32"/>
              <a:ext cx="19338" cy="735"/>
              <a:chOff x="245" y="1455"/>
              <a:chExt cx="14464" cy="735"/>
            </a:xfrm>
          </p:grpSpPr>
          <p:pic>
            <p:nvPicPr>
              <p:cNvPr id="10240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240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2410" name="组合 7"/>
            <p:cNvGrpSpPr/>
            <p:nvPr/>
          </p:nvGrpSpPr>
          <p:grpSpPr>
            <a:xfrm>
              <a:off x="-80" y="10080"/>
              <a:ext cx="19336" cy="735"/>
              <a:chOff x="245" y="1455"/>
              <a:chExt cx="14464" cy="735"/>
            </a:xfrm>
          </p:grpSpPr>
          <p:pic>
            <p:nvPicPr>
              <p:cNvPr id="10241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241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75">
                                            <p:txEl>
                                              <p:pRg st="2" end="2"/>
                                            </p:txEl>
                                          </p:spTgt>
                                        </p:tgtEl>
                                        <p:attrNameLst>
                                          <p:attrName>style.visibility</p:attrName>
                                        </p:attrNameLst>
                                      </p:cBhvr>
                                      <p:to>
                                        <p:strVal val="visible"/>
                                      </p:to>
                                    </p:set>
                                    <p:animEffect transition="in" filter="blinds(horizontal)">
                                      <p:cBhvr>
                                        <p:cTn id="7" dur="500"/>
                                        <p:tgtEl>
                                          <p:spTgt spid="8807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8075">
                                            <p:txEl>
                                              <p:pRg st="4" end="4"/>
                                            </p:txEl>
                                          </p:spTgt>
                                        </p:tgtEl>
                                        <p:attrNameLst>
                                          <p:attrName>style.visibility</p:attrName>
                                        </p:attrNameLst>
                                      </p:cBhvr>
                                      <p:to>
                                        <p:strVal val="visible"/>
                                      </p:to>
                                    </p:set>
                                    <p:animEffect transition="in" filter="blinds(horizontal)">
                                      <p:cBhvr>
                                        <p:cTn id="12" dur="500"/>
                                        <p:tgtEl>
                                          <p:spTgt spid="8807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8075">
                                            <p:txEl>
                                              <p:pRg st="7" end="7"/>
                                            </p:txEl>
                                          </p:spTgt>
                                        </p:tgtEl>
                                        <p:attrNameLst>
                                          <p:attrName>style.visibility</p:attrName>
                                        </p:attrNameLst>
                                      </p:cBhvr>
                                      <p:to>
                                        <p:strVal val="visible"/>
                                      </p:to>
                                    </p:set>
                                    <p:animEffect transition="in" filter="blinds(horizontal)">
                                      <p:cBhvr>
                                        <p:cTn id="17" dur="500"/>
                                        <p:tgtEl>
                                          <p:spTgt spid="88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445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445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445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8075" name="内容占位符 2"/>
          <p:cNvSpPr>
            <a:spLocks noGrp="1"/>
          </p:cNvSpPr>
          <p:nvPr>
            <p:ph sz="half" idx="2"/>
          </p:nvPr>
        </p:nvSpPr>
        <p:spPr>
          <a:xfrm>
            <a:off x="487044" y="1066800"/>
            <a:ext cx="11169016"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6.举例子</a:t>
            </a:r>
          </a:p>
          <a:p>
            <a:pPr marL="0" indent="0" fontAlgn="base">
              <a:buClrTx/>
              <a:buSzTx/>
              <a:buFontTx/>
              <a:buNone/>
            </a:pPr>
            <a:r>
              <a:rPr lang="zh-CN" altLang="en-US" sz="2200" strike="noStrike" noProof="1">
                <a:latin typeface="黑体" panose="02010609060101010101" charset="-122"/>
              </a:rPr>
              <a:t>（1）我国的石拱桥几乎到处都有……其中最著名的当推河北省赵县的赵州桥，还有北京丰台区的卢沟桥。</a:t>
            </a:r>
          </a:p>
          <a:p>
            <a:pPr marL="0" indent="0" fontAlgn="base">
              <a:buClrTx/>
              <a:buSzTx/>
              <a:buFontTx/>
              <a:buNone/>
            </a:pPr>
            <a:r>
              <a:rPr lang="zh-CN" altLang="en-US" sz="2200" strike="noStrike" noProof="1">
                <a:solidFill>
                  <a:srgbClr val="FF0000"/>
                </a:solidFill>
                <a:latin typeface="黑体" panose="02010609060101010101" charset="-122"/>
              </a:rPr>
              <a:t>举出了最有代表性的赵州桥、卢沟桥，更加具体真实地说明了中国石拱桥的特征。</a:t>
            </a:r>
          </a:p>
          <a:p>
            <a:pPr marL="0" indent="0" fontAlgn="base">
              <a:buClrTx/>
              <a:buSzTx/>
              <a:buFontTx/>
              <a:buNone/>
            </a:pPr>
            <a:r>
              <a:rPr lang="zh-CN" altLang="en-US" sz="2200" strike="noStrike" noProof="1">
                <a:latin typeface="黑体" panose="02010609060101010101" charset="-122"/>
              </a:rPr>
              <a:t>（2）在建筑技术上有很多创造，在起重吊装方面更有意想不到的办法。如福建漳州的江东桥……</a:t>
            </a:r>
          </a:p>
          <a:p>
            <a:pPr marL="0" indent="0" fontAlgn="base">
              <a:buClrTx/>
              <a:buSzTx/>
              <a:buFontTx/>
              <a:buNone/>
            </a:pPr>
            <a:r>
              <a:rPr lang="zh-CN" altLang="en-US" sz="2200" strike="noStrike" noProof="1">
                <a:solidFill>
                  <a:srgbClr val="FF0000"/>
                </a:solidFill>
                <a:latin typeface="黑体" panose="02010609060101010101" charset="-122"/>
              </a:rPr>
              <a:t>通过举例，具体真实地说明了我国石拱桥在建筑技术上有很多令人意想不到的创造。</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7.分类别</a:t>
            </a:r>
          </a:p>
          <a:p>
            <a:pPr marL="0" indent="0" fontAlgn="base">
              <a:buClrTx/>
              <a:buSzTx/>
              <a:buFontTx/>
              <a:buNone/>
            </a:pPr>
            <a:r>
              <a:rPr lang="zh-CN" altLang="en-US" sz="2200" strike="noStrike" noProof="1">
                <a:latin typeface="黑体" panose="02010609060101010101" charset="-122"/>
              </a:rPr>
              <a:t>  “这座桥的特点是：（一）全桥只有一个大拱……（二）大拱的两肩上，各有两个小拱……（三）大拱由28道拱圈拼成……（四）全桥结构匀称……”</a:t>
            </a:r>
          </a:p>
          <a:p>
            <a:pPr marL="0" indent="0" fontAlgn="base">
              <a:buClrTx/>
              <a:buSzTx/>
              <a:buFontTx/>
              <a:buNone/>
            </a:pPr>
            <a:r>
              <a:rPr lang="zh-CN" altLang="en-US" sz="2200" strike="noStrike" noProof="1">
                <a:solidFill>
                  <a:srgbClr val="FF0000"/>
                </a:solidFill>
                <a:latin typeface="黑体" panose="02010609060101010101" charset="-122"/>
              </a:rPr>
              <a:t>分类说明，条理清楚，使读者对赵州桥的结构特点有了完整而清晰的印象。</a:t>
            </a:r>
          </a:p>
        </p:txBody>
      </p:sp>
      <p:grpSp>
        <p:nvGrpSpPr>
          <p:cNvPr id="104454" name="组合 1"/>
          <p:cNvGrpSpPr/>
          <p:nvPr/>
        </p:nvGrpSpPr>
        <p:grpSpPr>
          <a:xfrm>
            <a:off x="-50800" y="-20637"/>
            <a:ext cx="12279313" cy="6888162"/>
            <a:chOff x="-81" y="-32"/>
            <a:chExt cx="19338" cy="10846"/>
          </a:xfrm>
        </p:grpSpPr>
        <p:grpSp>
          <p:nvGrpSpPr>
            <p:cNvPr id="104455" name="组合 1"/>
            <p:cNvGrpSpPr/>
            <p:nvPr/>
          </p:nvGrpSpPr>
          <p:grpSpPr>
            <a:xfrm>
              <a:off x="-81" y="-32"/>
              <a:ext cx="19338" cy="735"/>
              <a:chOff x="245" y="1455"/>
              <a:chExt cx="14464" cy="735"/>
            </a:xfrm>
          </p:grpSpPr>
          <p:pic>
            <p:nvPicPr>
              <p:cNvPr id="10445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445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4458" name="组合 7"/>
            <p:cNvGrpSpPr/>
            <p:nvPr/>
          </p:nvGrpSpPr>
          <p:grpSpPr>
            <a:xfrm>
              <a:off x="-80" y="10080"/>
              <a:ext cx="19336" cy="735"/>
              <a:chOff x="245" y="1455"/>
              <a:chExt cx="14464" cy="735"/>
            </a:xfrm>
          </p:grpSpPr>
          <p:pic>
            <p:nvPicPr>
              <p:cNvPr id="10445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446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8075">
                                            <p:txEl>
                                              <p:pRg st="2" end="2"/>
                                            </p:txEl>
                                          </p:spTgt>
                                        </p:tgtEl>
                                        <p:attrNameLst>
                                          <p:attrName>style.visibility</p:attrName>
                                        </p:attrNameLst>
                                      </p:cBhvr>
                                      <p:to>
                                        <p:strVal val="visible"/>
                                      </p:to>
                                    </p:set>
                                    <p:animEffect transition="in" filter="blinds(horizontal)">
                                      <p:cBhvr>
                                        <p:cTn id="7" dur="500"/>
                                        <p:tgtEl>
                                          <p:spTgt spid="8807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8075">
                                            <p:txEl>
                                              <p:pRg st="4" end="4"/>
                                            </p:txEl>
                                          </p:spTgt>
                                        </p:tgtEl>
                                        <p:attrNameLst>
                                          <p:attrName>style.visibility</p:attrName>
                                        </p:attrNameLst>
                                      </p:cBhvr>
                                      <p:to>
                                        <p:strVal val="visible"/>
                                      </p:to>
                                    </p:set>
                                    <p:animEffect transition="in" filter="blinds(horizontal)">
                                      <p:cBhvr>
                                        <p:cTn id="12" dur="500"/>
                                        <p:tgtEl>
                                          <p:spTgt spid="8807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8075">
                                            <p:txEl>
                                              <p:pRg st="7" end="7"/>
                                            </p:txEl>
                                          </p:spTgt>
                                        </p:tgtEl>
                                        <p:attrNameLst>
                                          <p:attrName>style.visibility</p:attrName>
                                        </p:attrNameLst>
                                      </p:cBhvr>
                                      <p:to>
                                        <p:strVal val="visible"/>
                                      </p:to>
                                    </p:set>
                                    <p:animEffect transition="in" filter="blinds(horizontal)">
                                      <p:cBhvr>
                                        <p:cTn id="17" dur="500"/>
                                        <p:tgtEl>
                                          <p:spTgt spid="88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8"/>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649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649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650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0123" name="内容占位符 2"/>
          <p:cNvSpPr>
            <a:spLocks noGrp="1"/>
          </p:cNvSpPr>
          <p:nvPr>
            <p:ph sz="half" idx="2"/>
          </p:nvPr>
        </p:nvSpPr>
        <p:spPr>
          <a:xfrm>
            <a:off x="471169" y="1066800"/>
            <a:ext cx="11249660"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（二）品析说明语言。为了准确地说明事物，说明文用语很讲究分寸。</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1.石拱桥在世界桥梁史上出现得</a:t>
            </a:r>
            <a:r>
              <a:rPr lang="zh-CN" altLang="en-US" sz="2200" u="sng" strike="noStrike" noProof="1">
                <a:ln w="22225">
                  <a:solidFill>
                    <a:schemeClr val="accent2"/>
                  </a:solidFill>
                  <a:prstDash val="solid"/>
                </a:ln>
                <a:solidFill>
                  <a:schemeClr val="accent2">
                    <a:lumMod val="40000"/>
                    <a:lumOff val="60000"/>
                  </a:schemeClr>
                </a:solidFill>
                <a:effectLst/>
                <a:latin typeface="黑体" panose="02010609060101010101" charset="-122"/>
              </a:rPr>
              <a:t>比较</a:t>
            </a: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早。</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（1）释词：</a:t>
            </a:r>
            <a:r>
              <a:rPr lang="zh-CN" altLang="en-US" sz="2200" strike="noStrike" noProof="1">
                <a:latin typeface="黑体" panose="02010609060101010101" charset="-122"/>
              </a:rPr>
              <a:t>“比较”</a:t>
            </a:r>
            <a:r>
              <a:rPr lang="zh-CN" altLang="en-US" sz="2200" strike="noStrike" noProof="1">
                <a:solidFill>
                  <a:srgbClr val="FF0000"/>
                </a:solidFill>
                <a:latin typeface="黑体" panose="02010609060101010101" charset="-122"/>
              </a:rPr>
              <a:t>表程度较轻</a:t>
            </a:r>
            <a:r>
              <a:rPr lang="zh-CN" altLang="en-US" sz="2200" strike="noStrike" noProof="1">
                <a:latin typeface="黑体" panose="02010609060101010101" charset="-122"/>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（2）析句：</a:t>
            </a:r>
            <a:r>
              <a:rPr lang="zh-CN" altLang="en-US" sz="2200" strike="noStrike" noProof="1">
                <a:latin typeface="黑体" panose="02010609060101010101" charset="-122"/>
              </a:rPr>
              <a:t>这样</a:t>
            </a:r>
            <a:r>
              <a:rPr lang="zh-CN" altLang="en-US" sz="2200" strike="noStrike" noProof="1">
                <a:solidFill>
                  <a:srgbClr val="FF0000"/>
                </a:solidFill>
                <a:latin typeface="黑体" panose="02010609060101010101" charset="-122"/>
              </a:rPr>
              <a:t>比较稳妥地表达了石拱桥在世界桥梁史上出现的时间</a:t>
            </a:r>
            <a:r>
              <a:rPr lang="zh-CN" altLang="en-US" sz="2200" strike="noStrike" noProof="1">
                <a:latin typeface="黑体" panose="02010609060101010101" charset="-122"/>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（3）作结：</a:t>
            </a:r>
            <a:r>
              <a:rPr lang="zh-CN" altLang="en-US" sz="2200" strike="noStrike" noProof="1">
                <a:solidFill>
                  <a:srgbClr val="FF0000"/>
                </a:solidFill>
                <a:latin typeface="黑体" panose="02010609060101010101" charset="-122"/>
              </a:rPr>
              <a:t>体现了说明文语言准确、周密的特点</a:t>
            </a:r>
            <a:r>
              <a:rPr lang="zh-CN" altLang="en-US" sz="2200" strike="noStrike" noProof="1">
                <a:latin typeface="黑体" panose="02010609060101010101" charset="-122"/>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2.“《水经注》里提到的“旅人桥”，大约建成于公元282年，可能是有记载的最早的石拱桥了。”这句中的“大约”“可能”“有记载的”等词能否删去？为什么？</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这几个词不能删去。</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（1）释词：</a:t>
            </a:r>
            <a:r>
              <a:rPr lang="zh-CN" altLang="en-US" sz="2200" strike="noStrike" noProof="1">
                <a:latin typeface="黑体" panose="02010609060101010101" charset="-122"/>
              </a:rPr>
              <a:t>“大约”“可能”都</a:t>
            </a:r>
            <a:r>
              <a:rPr lang="zh-CN" altLang="en-US" sz="2200" strike="noStrike" noProof="1">
                <a:solidFill>
                  <a:srgbClr val="FF0000"/>
                </a:solidFill>
                <a:latin typeface="黑体" panose="02010609060101010101" charset="-122"/>
              </a:rPr>
              <a:t>表示猜测</a:t>
            </a:r>
            <a:r>
              <a:rPr lang="zh-CN" altLang="en-US" sz="2200" strike="noStrike" noProof="1">
                <a:latin typeface="黑体" panose="02010609060101010101" charset="-122"/>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（2）析句：</a:t>
            </a:r>
            <a:r>
              <a:rPr lang="zh-CN" altLang="en-US" sz="2200" strike="noStrike" noProof="1">
                <a:latin typeface="黑体" panose="02010609060101010101" charset="-122"/>
              </a:rPr>
              <a:t>由于所说明的对象距离现在年代久远，</a:t>
            </a:r>
            <a:r>
              <a:rPr lang="zh-CN" altLang="en-US" sz="2200" strike="noStrike" noProof="1">
                <a:solidFill>
                  <a:srgbClr val="FF0000"/>
                </a:solidFill>
                <a:latin typeface="黑体" panose="02010609060101010101" charset="-122"/>
              </a:rPr>
              <a:t>有些知识作者并不确定</a:t>
            </a:r>
            <a:r>
              <a:rPr lang="zh-CN" altLang="en-US" sz="2200" strike="noStrike" noProof="1">
                <a:latin typeface="黑体" panose="02010609060101010101" charset="-122"/>
              </a:rPr>
              <a:t>，所以只能推测；“有记载的”</a:t>
            </a:r>
            <a:r>
              <a:rPr lang="zh-CN" altLang="en-US" sz="2200" strike="noStrike" noProof="1">
                <a:solidFill>
                  <a:srgbClr val="FF0000"/>
                </a:solidFill>
                <a:latin typeface="黑体" panose="02010609060101010101" charset="-122"/>
              </a:rPr>
              <a:t>使举的例子具有可靠性</a:t>
            </a:r>
            <a:r>
              <a:rPr lang="zh-CN" altLang="en-US" sz="2200" strike="noStrike" noProof="1">
                <a:latin typeface="黑体" panose="02010609060101010101" charset="-122"/>
              </a:rPr>
              <a:t>。</a:t>
            </a:r>
            <a:r>
              <a:rPr lang="zh-CN" altLang="en-US" sz="2200" strike="noStrike" noProof="1">
                <a:solidFill>
                  <a:srgbClr val="FF0000"/>
                </a:solidFill>
                <a:latin typeface="黑体" panose="02010609060101010101" charset="-122"/>
                <a:sym typeface="+mn-ea"/>
              </a:rPr>
              <a:t>如果删去，则与事实不符。</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（3）作结：</a:t>
            </a:r>
            <a:r>
              <a:rPr lang="zh-CN" altLang="en-US" sz="2200" strike="noStrike" noProof="1">
                <a:solidFill>
                  <a:srgbClr val="FF0000"/>
                </a:solidFill>
                <a:latin typeface="黑体" panose="02010609060101010101" charset="-122"/>
              </a:rPr>
              <a:t>这体现了说明文语言的准确、严密性</a:t>
            </a:r>
            <a:r>
              <a:rPr lang="zh-CN" altLang="en-US" sz="2200" strike="noStrike" noProof="1">
                <a:latin typeface="黑体" panose="02010609060101010101" charset="-122"/>
              </a:rPr>
              <a:t>。</a:t>
            </a:r>
          </a:p>
        </p:txBody>
      </p:sp>
      <p:grpSp>
        <p:nvGrpSpPr>
          <p:cNvPr id="106502" name="组合 1"/>
          <p:cNvGrpSpPr/>
          <p:nvPr/>
        </p:nvGrpSpPr>
        <p:grpSpPr>
          <a:xfrm>
            <a:off x="-50800" y="-20637"/>
            <a:ext cx="12279313" cy="6888162"/>
            <a:chOff x="-81" y="-32"/>
            <a:chExt cx="19338" cy="10846"/>
          </a:xfrm>
        </p:grpSpPr>
        <p:grpSp>
          <p:nvGrpSpPr>
            <p:cNvPr id="106503" name="组合 1"/>
            <p:cNvGrpSpPr/>
            <p:nvPr/>
          </p:nvGrpSpPr>
          <p:grpSpPr>
            <a:xfrm>
              <a:off x="-81" y="-32"/>
              <a:ext cx="19338" cy="735"/>
              <a:chOff x="245" y="1455"/>
              <a:chExt cx="14464" cy="735"/>
            </a:xfrm>
          </p:grpSpPr>
          <p:pic>
            <p:nvPicPr>
              <p:cNvPr id="10650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650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6506" name="组合 7"/>
            <p:cNvGrpSpPr/>
            <p:nvPr/>
          </p:nvGrpSpPr>
          <p:grpSpPr>
            <a:xfrm>
              <a:off x="-80" y="10080"/>
              <a:ext cx="19336" cy="735"/>
              <a:chOff x="245" y="1455"/>
              <a:chExt cx="14464" cy="735"/>
            </a:xfrm>
          </p:grpSpPr>
          <p:pic>
            <p:nvPicPr>
              <p:cNvPr id="10650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650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0123">
                                            <p:txEl>
                                              <p:pRg st="2" end="2"/>
                                            </p:txEl>
                                          </p:spTgt>
                                        </p:tgtEl>
                                        <p:attrNameLst>
                                          <p:attrName>style.visibility</p:attrName>
                                        </p:attrNameLst>
                                      </p:cBhvr>
                                      <p:to>
                                        <p:strVal val="visible"/>
                                      </p:to>
                                    </p:set>
                                    <p:animEffect transition="in" filter="blinds(horizontal)">
                                      <p:cBhvr>
                                        <p:cTn id="7" dur="500"/>
                                        <p:tgtEl>
                                          <p:spTgt spid="9012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0123">
                                            <p:txEl>
                                              <p:pRg st="3" end="3"/>
                                            </p:txEl>
                                          </p:spTgt>
                                        </p:tgtEl>
                                        <p:attrNameLst>
                                          <p:attrName>style.visibility</p:attrName>
                                        </p:attrNameLst>
                                      </p:cBhvr>
                                      <p:to>
                                        <p:strVal val="visible"/>
                                      </p:to>
                                    </p:set>
                                    <p:animEffect transition="in" filter="blinds(horizontal)">
                                      <p:cBhvr>
                                        <p:cTn id="10" dur="500"/>
                                        <p:tgtEl>
                                          <p:spTgt spid="9012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0123">
                                            <p:txEl>
                                              <p:pRg st="4" end="4"/>
                                            </p:txEl>
                                          </p:spTgt>
                                        </p:tgtEl>
                                        <p:attrNameLst>
                                          <p:attrName>style.visibility</p:attrName>
                                        </p:attrNameLst>
                                      </p:cBhvr>
                                      <p:to>
                                        <p:strVal val="visible"/>
                                      </p:to>
                                    </p:set>
                                    <p:animEffect transition="in" filter="blinds(horizontal)">
                                      <p:cBhvr>
                                        <p:cTn id="13" dur="500"/>
                                        <p:tgtEl>
                                          <p:spTgt spid="9012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0123">
                                            <p:txEl>
                                              <p:pRg st="7" end="7"/>
                                            </p:txEl>
                                          </p:spTgt>
                                        </p:tgtEl>
                                        <p:attrNameLst>
                                          <p:attrName>style.visibility</p:attrName>
                                        </p:attrNameLst>
                                      </p:cBhvr>
                                      <p:to>
                                        <p:strVal val="visible"/>
                                      </p:to>
                                    </p:set>
                                    <p:animEffect transition="in" filter="blinds(horizontal)">
                                      <p:cBhvr>
                                        <p:cTn id="18" dur="500"/>
                                        <p:tgtEl>
                                          <p:spTgt spid="90123">
                                            <p:txEl>
                                              <p:pRg st="7" end="7"/>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90123">
                                            <p:txEl>
                                              <p:pRg st="8" end="8"/>
                                            </p:txEl>
                                          </p:spTgt>
                                        </p:tgtEl>
                                        <p:attrNameLst>
                                          <p:attrName>style.visibility</p:attrName>
                                        </p:attrNameLst>
                                      </p:cBhvr>
                                      <p:to>
                                        <p:strVal val="visible"/>
                                      </p:to>
                                    </p:set>
                                    <p:animEffect transition="in" filter="blinds(horizontal)">
                                      <p:cBhvr>
                                        <p:cTn id="21" dur="500"/>
                                        <p:tgtEl>
                                          <p:spTgt spid="90123">
                                            <p:txEl>
                                              <p:pRg st="8" end="8"/>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90123">
                                            <p:txEl>
                                              <p:pRg st="9" end="9"/>
                                            </p:txEl>
                                          </p:spTgt>
                                        </p:tgtEl>
                                        <p:attrNameLst>
                                          <p:attrName>style.visibility</p:attrName>
                                        </p:attrNameLst>
                                      </p:cBhvr>
                                      <p:to>
                                        <p:strVal val="visible"/>
                                      </p:to>
                                    </p:set>
                                    <p:animEffect transition="in" filter="blinds(horizontal)">
                                      <p:cBhvr>
                                        <p:cTn id="24" dur="500"/>
                                        <p:tgtEl>
                                          <p:spTgt spid="901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8"/>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854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854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854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0123" name="内容占位符 2"/>
          <p:cNvSpPr>
            <a:spLocks noGrp="1"/>
          </p:cNvSpPr>
          <p:nvPr>
            <p:ph sz="half" idx="2"/>
          </p:nvPr>
        </p:nvSpPr>
        <p:spPr>
          <a:xfrm>
            <a:off x="471169" y="1066800"/>
            <a:ext cx="11249660"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3.我国的石拱桥几乎到处都有。</a:t>
            </a:r>
          </a:p>
          <a:p>
            <a:pPr marL="0" indent="0" fontAlgn="base">
              <a:buClrTx/>
              <a:buSzTx/>
              <a:buFontTx/>
              <a:buNone/>
            </a:pPr>
            <a:r>
              <a:rPr lang="zh-CN" altLang="en-US" sz="2200" strike="noStrike" noProof="1">
                <a:latin typeface="黑体" panose="02010609060101010101" charset="-122"/>
              </a:rPr>
              <a:t>（1）“几乎”表</a:t>
            </a:r>
            <a:r>
              <a:rPr lang="zh-CN" altLang="en-US" sz="2200" strike="noStrike" noProof="1">
                <a:solidFill>
                  <a:srgbClr val="FF0000"/>
                </a:solidFill>
                <a:latin typeface="黑体" panose="02010609060101010101" charset="-122"/>
              </a:rPr>
              <a:t>强调</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（2）强调了石拱桥</a:t>
            </a:r>
            <a:r>
              <a:rPr lang="zh-CN" altLang="en-US" sz="2200" strike="noStrike" noProof="1">
                <a:solidFill>
                  <a:srgbClr val="FF0000"/>
                </a:solidFill>
                <a:latin typeface="黑体" panose="02010609060101010101" charset="-122"/>
              </a:rPr>
              <a:t>分布范围很广</a:t>
            </a:r>
            <a:r>
              <a:rPr lang="zh-CN" altLang="en-US" sz="2200" strike="noStrike" noProof="1">
                <a:latin typeface="黑体" panose="02010609060101010101" charset="-122"/>
              </a:rPr>
              <a:t>，但并</a:t>
            </a:r>
            <a:r>
              <a:rPr lang="zh-CN" altLang="en-US" sz="2200" strike="noStrike" noProof="1">
                <a:solidFill>
                  <a:srgbClr val="FF0000"/>
                </a:solidFill>
                <a:latin typeface="黑体" panose="02010609060101010101" charset="-122"/>
              </a:rPr>
              <a:t>不排除有的地方没有石拱桥的可能</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（3）</a:t>
            </a:r>
            <a:r>
              <a:rPr lang="zh-CN" altLang="en-US" sz="2200" strike="noStrike" noProof="1">
                <a:solidFill>
                  <a:srgbClr val="FF0000"/>
                </a:solidFill>
                <a:latin typeface="黑体" panose="02010609060101010101" charset="-122"/>
              </a:rPr>
              <a:t>体现了说明文语言准确、周密的特点。</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4.（赵州桥）全桥只有一个大拱，长达37．4米，在当时可算是世界上最长的石桥。</a:t>
            </a:r>
          </a:p>
          <a:p>
            <a:pPr marL="0" indent="0" fontAlgn="base">
              <a:buClrTx/>
              <a:buSzTx/>
              <a:buFontTx/>
              <a:buNone/>
            </a:pPr>
            <a:r>
              <a:rPr lang="zh-CN" altLang="en-US" sz="2200" strike="noStrike" noProof="1">
                <a:latin typeface="黑体" panose="02010609060101010101" charset="-122"/>
              </a:rPr>
              <a:t>（1）</a:t>
            </a:r>
            <a:r>
              <a:rPr lang="zh-CN" altLang="en-US" sz="2200" strike="noStrike" noProof="1">
                <a:solidFill>
                  <a:srgbClr val="FF0000"/>
                </a:solidFill>
                <a:latin typeface="黑体" panose="02010609060101010101" charset="-122"/>
              </a:rPr>
              <a:t>“当时”是从时间上限定，“可算”是从程度上限定。</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rPr>
              <a:t>（2）用在句中对赵州桥是世界最长的石拱做了</a:t>
            </a:r>
            <a:r>
              <a:rPr lang="zh-CN" altLang="en-US" sz="2200" strike="noStrike" noProof="1">
                <a:solidFill>
                  <a:srgbClr val="FF0000"/>
                </a:solidFill>
                <a:latin typeface="黑体" panose="02010609060101010101" charset="-122"/>
              </a:rPr>
              <a:t>时间和程度的限制</a:t>
            </a:r>
            <a:r>
              <a:rPr lang="zh-CN" altLang="en-US" sz="2200" strike="noStrike" noProof="1">
                <a:latin typeface="黑体" panose="02010609060101010101" charset="-122"/>
              </a:rPr>
              <a:t>。表现它</a:t>
            </a:r>
            <a:r>
              <a:rPr lang="zh-CN" altLang="en-US" sz="2200" strike="noStrike" noProof="1">
                <a:solidFill>
                  <a:srgbClr val="FF0000"/>
                </a:solidFill>
                <a:latin typeface="黑体" panose="02010609060101010101" charset="-122"/>
              </a:rPr>
              <a:t>现在算不上世界上最长的</a:t>
            </a:r>
            <a:r>
              <a:rPr lang="zh-CN" altLang="en-US" sz="2200" strike="noStrike" noProof="1">
                <a:latin typeface="黑体" panose="02010609060101010101" charset="-122"/>
              </a:rPr>
              <a:t>，这样表达才更符合实际情况。</a:t>
            </a:r>
          </a:p>
          <a:p>
            <a:pPr marL="0" indent="0" fontAlgn="base">
              <a:buClrTx/>
              <a:buSzTx/>
              <a:buFontTx/>
              <a:buNone/>
            </a:pPr>
            <a:r>
              <a:rPr lang="zh-CN" altLang="en-US" sz="2200" strike="noStrike" noProof="1">
                <a:latin typeface="黑体" panose="02010609060101010101" charset="-122"/>
              </a:rPr>
              <a:t>（3）</a:t>
            </a:r>
            <a:r>
              <a:rPr lang="zh-CN" altLang="en-US" sz="2200" strike="noStrike" noProof="1">
                <a:solidFill>
                  <a:srgbClr val="FF0000"/>
                </a:solidFill>
                <a:latin typeface="黑体" panose="02010609060101010101" charset="-122"/>
              </a:rPr>
              <a:t>体现了说明文语言准确、周密的特点。</a:t>
            </a:r>
          </a:p>
        </p:txBody>
      </p:sp>
      <p:grpSp>
        <p:nvGrpSpPr>
          <p:cNvPr id="108550" name="组合 1"/>
          <p:cNvGrpSpPr/>
          <p:nvPr/>
        </p:nvGrpSpPr>
        <p:grpSpPr>
          <a:xfrm>
            <a:off x="-50800" y="-20637"/>
            <a:ext cx="12279313" cy="6888162"/>
            <a:chOff x="-81" y="-32"/>
            <a:chExt cx="19338" cy="10846"/>
          </a:xfrm>
        </p:grpSpPr>
        <p:grpSp>
          <p:nvGrpSpPr>
            <p:cNvPr id="108551" name="组合 1"/>
            <p:cNvGrpSpPr/>
            <p:nvPr/>
          </p:nvGrpSpPr>
          <p:grpSpPr>
            <a:xfrm>
              <a:off x="-81" y="-32"/>
              <a:ext cx="19338" cy="735"/>
              <a:chOff x="245" y="1455"/>
              <a:chExt cx="14464" cy="735"/>
            </a:xfrm>
          </p:grpSpPr>
          <p:pic>
            <p:nvPicPr>
              <p:cNvPr id="10855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855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8554" name="组合 7"/>
            <p:cNvGrpSpPr/>
            <p:nvPr/>
          </p:nvGrpSpPr>
          <p:grpSpPr>
            <a:xfrm>
              <a:off x="-80" y="10080"/>
              <a:ext cx="19336" cy="735"/>
              <a:chOff x="245" y="1455"/>
              <a:chExt cx="14464" cy="735"/>
            </a:xfrm>
          </p:grpSpPr>
          <p:pic>
            <p:nvPicPr>
              <p:cNvPr id="10855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855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0123">
                                            <p:txEl>
                                              <p:pRg st="1" end="1"/>
                                            </p:txEl>
                                          </p:spTgt>
                                        </p:tgtEl>
                                        <p:attrNameLst>
                                          <p:attrName>style.visibility</p:attrName>
                                        </p:attrNameLst>
                                      </p:cBhvr>
                                      <p:to>
                                        <p:strVal val="visible"/>
                                      </p:to>
                                    </p:set>
                                    <p:animEffect transition="in" filter="blinds(horizontal)">
                                      <p:cBhvr>
                                        <p:cTn id="7" dur="500"/>
                                        <p:tgtEl>
                                          <p:spTgt spid="9012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0123">
                                            <p:txEl>
                                              <p:pRg st="2" end="2"/>
                                            </p:txEl>
                                          </p:spTgt>
                                        </p:tgtEl>
                                        <p:attrNameLst>
                                          <p:attrName>style.visibility</p:attrName>
                                        </p:attrNameLst>
                                      </p:cBhvr>
                                      <p:to>
                                        <p:strVal val="visible"/>
                                      </p:to>
                                    </p:set>
                                    <p:animEffect transition="in" filter="blinds(horizontal)">
                                      <p:cBhvr>
                                        <p:cTn id="10" dur="500"/>
                                        <p:tgtEl>
                                          <p:spTgt spid="9012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0123">
                                            <p:txEl>
                                              <p:pRg st="3" end="3"/>
                                            </p:txEl>
                                          </p:spTgt>
                                        </p:tgtEl>
                                        <p:attrNameLst>
                                          <p:attrName>style.visibility</p:attrName>
                                        </p:attrNameLst>
                                      </p:cBhvr>
                                      <p:to>
                                        <p:strVal val="visible"/>
                                      </p:to>
                                    </p:set>
                                    <p:animEffect transition="in" filter="blinds(horizontal)">
                                      <p:cBhvr>
                                        <p:cTn id="13" dur="500"/>
                                        <p:tgtEl>
                                          <p:spTgt spid="9012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0123">
                                            <p:txEl>
                                              <p:pRg st="5" end="5"/>
                                            </p:txEl>
                                          </p:spTgt>
                                        </p:tgtEl>
                                        <p:attrNameLst>
                                          <p:attrName>style.visibility</p:attrName>
                                        </p:attrNameLst>
                                      </p:cBhvr>
                                      <p:to>
                                        <p:strVal val="visible"/>
                                      </p:to>
                                    </p:set>
                                    <p:animEffect transition="in" filter="blinds(horizontal)">
                                      <p:cBhvr>
                                        <p:cTn id="18" dur="500"/>
                                        <p:tgtEl>
                                          <p:spTgt spid="90123">
                                            <p:txEl>
                                              <p:pRg st="5" end="5"/>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90123">
                                            <p:txEl>
                                              <p:pRg st="6" end="6"/>
                                            </p:txEl>
                                          </p:spTgt>
                                        </p:tgtEl>
                                        <p:attrNameLst>
                                          <p:attrName>style.visibility</p:attrName>
                                        </p:attrNameLst>
                                      </p:cBhvr>
                                      <p:to>
                                        <p:strVal val="visible"/>
                                      </p:to>
                                    </p:set>
                                    <p:animEffect transition="in" filter="blinds(horizontal)">
                                      <p:cBhvr>
                                        <p:cTn id="21" dur="500"/>
                                        <p:tgtEl>
                                          <p:spTgt spid="90123">
                                            <p:txEl>
                                              <p:pRg st="6" end="6"/>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90123">
                                            <p:txEl>
                                              <p:pRg st="7" end="7"/>
                                            </p:txEl>
                                          </p:spTgt>
                                        </p:tgtEl>
                                        <p:attrNameLst>
                                          <p:attrName>style.visibility</p:attrName>
                                        </p:attrNameLst>
                                      </p:cBhvr>
                                      <p:to>
                                        <p:strVal val="visible"/>
                                      </p:to>
                                    </p:set>
                                    <p:animEffect transition="in" filter="blinds(horizontal)">
                                      <p:cBhvr>
                                        <p:cTn id="24" dur="500"/>
                                        <p:tgtEl>
                                          <p:spTgt spid="90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8"/>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059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059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059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0123" name="内容占位符 2"/>
          <p:cNvSpPr>
            <a:spLocks noGrp="1"/>
          </p:cNvSpPr>
          <p:nvPr>
            <p:ph sz="half" idx="2"/>
          </p:nvPr>
        </p:nvSpPr>
        <p:spPr>
          <a:xfrm>
            <a:off x="471169" y="1066800"/>
            <a:ext cx="11249660"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（三）写作特色：</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1.层次分明，条理清楚</a:t>
            </a:r>
          </a:p>
          <a:p>
            <a:pPr marL="0" indent="0" fontAlgn="base">
              <a:buClrTx/>
              <a:buSzTx/>
              <a:buFontTx/>
              <a:buNone/>
            </a:pPr>
            <a:r>
              <a:rPr lang="zh-CN" altLang="en-US" sz="2200" strike="noStrike" noProof="1">
                <a:latin typeface="黑体" panose="02010609060101010101" charset="-122"/>
              </a:rPr>
              <a:t>    本文的写作思路为：</a:t>
            </a:r>
            <a:r>
              <a:rPr lang="zh-CN" altLang="en-US" sz="2200" strike="noStrike" noProof="1">
                <a:solidFill>
                  <a:srgbClr val="FF0000"/>
                </a:solidFill>
                <a:latin typeface="黑体" panose="02010609060101010101" charset="-122"/>
              </a:rPr>
              <a:t>石拱桥——中国石拱桥——中国石拱桥的典范(赵州桥、卢沟桥)——中国石拱桥取得辉煌成就的原因——中国石拱桥的新发展</a:t>
            </a:r>
            <a:r>
              <a:rPr lang="zh-CN" altLang="en-US" sz="2200" strike="noStrike" noProof="1">
                <a:latin typeface="黑体" panose="02010609060101010101" charset="-122"/>
              </a:rPr>
              <a:t>。这样，运用由一般到特殊，由概括到具体的方法，层次清晰，事例具体，便于读者对石拱桥的特征形成比较全面的认识。 </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2.语言准确，生动周密</a:t>
            </a:r>
          </a:p>
          <a:p>
            <a:pPr marL="0" indent="0" fontAlgn="base">
              <a:buClrTx/>
              <a:buSzTx/>
              <a:buFontTx/>
              <a:buNone/>
            </a:pPr>
            <a:r>
              <a:rPr lang="zh-CN" altLang="en-US" sz="2200" strike="noStrike" noProof="1">
                <a:latin typeface="黑体" panose="02010609060101010101" charset="-122"/>
              </a:rPr>
              <a:t>    如文中使用了一些表示不完全肯定或有限制性的词语“大约”“可能”“几乎”“有记载的”等，体现了说明文语言的准确、严密。</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3.运用多种说明方法，鲜明生动</a:t>
            </a:r>
          </a:p>
          <a:p>
            <a:pPr marL="0" indent="0" fontAlgn="base">
              <a:buClrTx/>
              <a:buSzTx/>
              <a:buFontTx/>
              <a:buNone/>
            </a:pPr>
            <a:r>
              <a:rPr lang="zh-CN" altLang="en-US" sz="2200" strike="noStrike" noProof="1">
                <a:latin typeface="黑体" panose="02010609060101010101" charset="-122"/>
              </a:rPr>
              <a:t>①举例子。作者以赵州桥、 卢沟桥为例，说明我国的石拱桥有许多是惊人的杰作，这种说明方法，给人的印象深刻、具体。</a:t>
            </a:r>
          </a:p>
        </p:txBody>
      </p:sp>
      <p:grpSp>
        <p:nvGrpSpPr>
          <p:cNvPr id="110598" name="组合 1"/>
          <p:cNvGrpSpPr/>
          <p:nvPr/>
        </p:nvGrpSpPr>
        <p:grpSpPr>
          <a:xfrm>
            <a:off x="-50800" y="-20637"/>
            <a:ext cx="12279313" cy="6888162"/>
            <a:chOff x="-81" y="-32"/>
            <a:chExt cx="19338" cy="10846"/>
          </a:xfrm>
        </p:grpSpPr>
        <p:grpSp>
          <p:nvGrpSpPr>
            <p:cNvPr id="110599" name="组合 1"/>
            <p:cNvGrpSpPr/>
            <p:nvPr/>
          </p:nvGrpSpPr>
          <p:grpSpPr>
            <a:xfrm>
              <a:off x="-81" y="-32"/>
              <a:ext cx="19338" cy="735"/>
              <a:chOff x="245" y="1455"/>
              <a:chExt cx="14464" cy="735"/>
            </a:xfrm>
          </p:grpSpPr>
          <p:pic>
            <p:nvPicPr>
              <p:cNvPr id="11060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060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0602" name="组合 7"/>
            <p:cNvGrpSpPr/>
            <p:nvPr/>
          </p:nvGrpSpPr>
          <p:grpSpPr>
            <a:xfrm>
              <a:off x="-80" y="10080"/>
              <a:ext cx="19336" cy="735"/>
              <a:chOff x="245" y="1455"/>
              <a:chExt cx="14464" cy="735"/>
            </a:xfrm>
          </p:grpSpPr>
          <p:pic>
            <p:nvPicPr>
              <p:cNvPr id="11060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060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8"/>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264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264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264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0123" name="内容占位符 2"/>
          <p:cNvSpPr>
            <a:spLocks noGrp="1"/>
          </p:cNvSpPr>
          <p:nvPr>
            <p:ph sz="half" idx="2"/>
          </p:nvPr>
        </p:nvSpPr>
        <p:spPr>
          <a:xfrm>
            <a:off x="471169" y="1066800"/>
            <a:ext cx="5777231" cy="4997450"/>
          </a:xfrm>
        </p:spPr>
        <p:txBody>
          <a:bodyPr anchor="t"/>
          <a:lstStyle/>
          <a:p>
            <a:pPr marL="0" indent="0" fontAlgn="base">
              <a:buClrTx/>
              <a:buSzTx/>
              <a:buFontTx/>
              <a:buNone/>
            </a:pPr>
            <a:r>
              <a:rPr lang="zh-CN" altLang="en-US" sz="2200" strike="noStrike" noProof="1">
                <a:latin typeface="黑体" panose="02010609060101010101" charset="-122"/>
              </a:rPr>
              <a:t>②列数字。文中对赵州桥的修建时间、长度、宽度、 拱圈的道数等进行说明时都用了精确的数字，具体准确，有说服力。 </a:t>
            </a:r>
          </a:p>
          <a:p>
            <a:pPr marL="0" indent="0" fontAlgn="base">
              <a:buClrTx/>
              <a:buSzTx/>
              <a:buFontTx/>
              <a:buNone/>
            </a:pPr>
            <a:r>
              <a:rPr lang="zh-CN" altLang="en-US" sz="2200" strike="noStrike" noProof="1">
                <a:latin typeface="黑体" panose="02010609060101010101" charset="-122"/>
              </a:rPr>
              <a:t>③打比方。文中把拱桥比作虹、比作弓，通俗易懂。</a:t>
            </a:r>
          </a:p>
          <a:p>
            <a:pPr marL="0" indent="0" fontAlgn="base">
              <a:buClrTx/>
              <a:buSzTx/>
              <a:buFontTx/>
              <a:buNone/>
            </a:pPr>
            <a:r>
              <a:rPr lang="zh-CN" altLang="en-US" sz="2200" strike="noStrike" noProof="1">
                <a:latin typeface="黑体" panose="02010609060101010101" charset="-122"/>
              </a:rPr>
              <a:t>④作比较。文中在介绍卢沟桥的坚固时，将卢沟桥与两岸河堤作了比较，说明了这座桥的坚固。 </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（四）以“我的卧室”为题写一篇不少于400字的说明文，注意抓住事物的特征，采用恰当的说明顺序，有条理地介绍。</a:t>
            </a:r>
          </a:p>
        </p:txBody>
      </p:sp>
      <p:grpSp>
        <p:nvGrpSpPr>
          <p:cNvPr id="112646" name="组合 1"/>
          <p:cNvGrpSpPr/>
          <p:nvPr/>
        </p:nvGrpSpPr>
        <p:grpSpPr>
          <a:xfrm>
            <a:off x="-50800" y="-20637"/>
            <a:ext cx="12279313" cy="6888162"/>
            <a:chOff x="-81" y="-32"/>
            <a:chExt cx="19338" cy="10846"/>
          </a:xfrm>
        </p:grpSpPr>
        <p:grpSp>
          <p:nvGrpSpPr>
            <p:cNvPr id="112647" name="组合 1"/>
            <p:cNvGrpSpPr/>
            <p:nvPr/>
          </p:nvGrpSpPr>
          <p:grpSpPr>
            <a:xfrm>
              <a:off x="-81" y="-32"/>
              <a:ext cx="19338" cy="735"/>
              <a:chOff x="245" y="1455"/>
              <a:chExt cx="14464" cy="735"/>
            </a:xfrm>
          </p:grpSpPr>
          <p:pic>
            <p:nvPicPr>
              <p:cNvPr id="11264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264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2650" name="组合 7"/>
            <p:cNvGrpSpPr/>
            <p:nvPr/>
          </p:nvGrpSpPr>
          <p:grpSpPr>
            <a:xfrm>
              <a:off x="-80" y="10080"/>
              <a:ext cx="19336" cy="735"/>
              <a:chOff x="245" y="1455"/>
              <a:chExt cx="14464" cy="735"/>
            </a:xfrm>
          </p:grpSpPr>
          <p:pic>
            <p:nvPicPr>
              <p:cNvPr id="11265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265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pic>
        <p:nvPicPr>
          <p:cNvPr id="112653" name="Picture 2"/>
          <p:cNvPicPr>
            <a:picLocks noChangeAspect="1"/>
          </p:cNvPicPr>
          <p:nvPr/>
        </p:nvPicPr>
        <p:blipFill>
          <a:blip r:embed="rId4" cstate="print"/>
          <a:stretch>
            <a:fillRect/>
          </a:stretch>
        </p:blipFill>
        <p:spPr>
          <a:xfrm>
            <a:off x="6740525" y="1346200"/>
            <a:ext cx="4921250" cy="4165600"/>
          </a:xfrm>
          <a:prstGeom prst="rect">
            <a:avLst/>
          </a:prstGeom>
          <a:noFill/>
          <a:ln w="9525">
            <a:noFill/>
          </a:ln>
        </p:spPr>
      </p:pic>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8"/>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469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469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469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4219" name="内容占位符 2"/>
          <p:cNvSpPr>
            <a:spLocks noGrp="1"/>
          </p:cNvSpPr>
          <p:nvPr>
            <p:ph sz="half" idx="2"/>
          </p:nvPr>
        </p:nvSpPr>
        <p:spPr>
          <a:xfrm>
            <a:off x="471169" y="1066800"/>
            <a:ext cx="5983606"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（一）在下列句中横线上填写合适的桥名。</a:t>
            </a:r>
          </a:p>
          <a:p>
            <a:pPr marL="0" indent="0" fontAlgn="base">
              <a:buClrTx/>
              <a:buSzTx/>
              <a:buFontTx/>
              <a:buNone/>
            </a:pPr>
            <a:r>
              <a:rPr lang="zh-CN" altLang="en-US" sz="2200" strike="noStrike" noProof="1">
                <a:latin typeface="黑体" panose="02010609060101010101" charset="-122"/>
              </a:rPr>
              <a:t>二十四桥明月夜，玉人何处吹箫。</a:t>
            </a:r>
          </a:p>
          <a:p>
            <a:pPr marL="0" indent="0" fontAlgn="base">
              <a:buClrTx/>
              <a:buSzTx/>
              <a:buFontTx/>
              <a:buNone/>
            </a:pPr>
            <a:r>
              <a:rPr lang="zh-CN" altLang="en-US" sz="2200" strike="noStrike" noProof="1">
                <a:latin typeface="黑体" panose="02010609060101010101" charset="-122"/>
              </a:rPr>
              <a:t>金沙水拍云崖暖，大渡桥横铁索寒。</a:t>
            </a:r>
          </a:p>
          <a:p>
            <a:pPr marL="0" indent="0" fontAlgn="base">
              <a:buClrTx/>
              <a:buSzTx/>
              <a:buFontTx/>
              <a:buNone/>
            </a:pPr>
            <a:r>
              <a:rPr lang="zh-CN" altLang="en-US" sz="2200" strike="noStrike" noProof="1">
                <a:latin typeface="黑体" panose="02010609060101010101" charset="-122"/>
              </a:rPr>
              <a:t>爹娘妻子走相送，尘埃不见咸阳桥。</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（二）写五个有关桥歇后语。</a:t>
            </a:r>
          </a:p>
          <a:p>
            <a:pPr marL="0" indent="0" fontAlgn="base">
              <a:buClrTx/>
              <a:buSzTx/>
              <a:buFontTx/>
              <a:buNone/>
            </a:pPr>
            <a:r>
              <a:rPr lang="zh-CN" altLang="en-US" sz="2200" strike="noStrike" noProof="1">
                <a:latin typeface="黑体" panose="02010609060101010101" charset="-122"/>
              </a:rPr>
              <a:t>半夜过独木桥——步步小心</a:t>
            </a:r>
          </a:p>
          <a:p>
            <a:pPr marL="0" indent="0" fontAlgn="base">
              <a:buClrTx/>
              <a:buSzTx/>
              <a:buFontTx/>
              <a:buNone/>
            </a:pPr>
            <a:r>
              <a:rPr lang="zh-CN" altLang="en-US" sz="2200" strike="noStrike" noProof="1">
                <a:latin typeface="黑体" panose="02010609060101010101" charset="-122"/>
              </a:rPr>
              <a:t>白娘子突断桥——想起旧情来</a:t>
            </a:r>
          </a:p>
          <a:p>
            <a:pPr marL="0" indent="0" fontAlgn="base">
              <a:buClrTx/>
              <a:buSzTx/>
              <a:buFontTx/>
              <a:buNone/>
            </a:pPr>
            <a:r>
              <a:rPr lang="zh-CN" altLang="en-US" sz="2200" strike="noStrike" noProof="1">
                <a:latin typeface="黑体" panose="02010609060101010101" charset="-122"/>
              </a:rPr>
              <a:t>背媳妇过独木桥——又惊又喜</a:t>
            </a:r>
          </a:p>
          <a:p>
            <a:pPr marL="0" indent="0" fontAlgn="base">
              <a:buClrTx/>
              <a:buSzTx/>
              <a:buFontTx/>
              <a:buNone/>
            </a:pPr>
            <a:r>
              <a:rPr lang="zh-CN" altLang="en-US" sz="2200" strike="noStrike" noProof="1">
                <a:latin typeface="黑体" panose="02010609060101010101" charset="-122"/>
              </a:rPr>
              <a:t>笨驴子过桥——步步难 </a:t>
            </a:r>
          </a:p>
          <a:p>
            <a:pPr marL="0" indent="0" fontAlgn="base">
              <a:buClrTx/>
              <a:buSzTx/>
              <a:buFontTx/>
              <a:buNone/>
            </a:pPr>
            <a:r>
              <a:rPr lang="zh-CN" altLang="en-US" sz="2200" strike="noStrike" noProof="1">
                <a:latin typeface="黑体" panose="02010609060101010101" charset="-122"/>
              </a:rPr>
              <a:t>踩着高跷过独木桥——艺高人胆大</a:t>
            </a:r>
          </a:p>
          <a:p>
            <a:pPr marL="0" indent="0" fontAlgn="base">
              <a:buClrTx/>
              <a:buSzTx/>
              <a:buFontTx/>
              <a:buNone/>
            </a:pPr>
            <a:r>
              <a:rPr lang="zh-CN" altLang="en-US" sz="2200" strike="noStrike" noProof="1">
                <a:latin typeface="黑体" panose="02010609060101010101" charset="-122"/>
              </a:rPr>
              <a:t>踩着银桥上金桥——越走越亮堂</a:t>
            </a:r>
          </a:p>
          <a:p>
            <a:pPr marL="0" indent="0" fontAlgn="base">
              <a:buClrTx/>
              <a:buSzTx/>
              <a:buFontTx/>
              <a:buNone/>
            </a:pPr>
            <a:r>
              <a:rPr lang="zh-CN" altLang="en-US" sz="2200" strike="noStrike" noProof="1">
                <a:latin typeface="黑体" panose="02010609060101010101" charset="-122"/>
              </a:rPr>
              <a:t>曹操八十万兵马过独木桥——没完没了</a:t>
            </a:r>
          </a:p>
        </p:txBody>
      </p:sp>
      <p:grpSp>
        <p:nvGrpSpPr>
          <p:cNvPr id="114694" name="组合 1"/>
          <p:cNvGrpSpPr/>
          <p:nvPr/>
        </p:nvGrpSpPr>
        <p:grpSpPr>
          <a:xfrm>
            <a:off x="-50800" y="-20637"/>
            <a:ext cx="12279313" cy="6888162"/>
            <a:chOff x="-81" y="-32"/>
            <a:chExt cx="19338" cy="10846"/>
          </a:xfrm>
        </p:grpSpPr>
        <p:grpSp>
          <p:nvGrpSpPr>
            <p:cNvPr id="114695" name="组合 1"/>
            <p:cNvGrpSpPr/>
            <p:nvPr/>
          </p:nvGrpSpPr>
          <p:grpSpPr>
            <a:xfrm>
              <a:off x="-81" y="-32"/>
              <a:ext cx="19338" cy="735"/>
              <a:chOff x="245" y="1455"/>
              <a:chExt cx="14464" cy="735"/>
            </a:xfrm>
          </p:grpSpPr>
          <p:pic>
            <p:nvPicPr>
              <p:cNvPr id="11469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469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4698" name="组合 7"/>
            <p:cNvGrpSpPr/>
            <p:nvPr/>
          </p:nvGrpSpPr>
          <p:grpSpPr>
            <a:xfrm>
              <a:off x="-80" y="10080"/>
              <a:ext cx="19336" cy="735"/>
              <a:chOff x="245" y="1455"/>
              <a:chExt cx="14464" cy="735"/>
            </a:xfrm>
          </p:grpSpPr>
          <p:pic>
            <p:nvPicPr>
              <p:cNvPr id="11469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470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pic>
        <p:nvPicPr>
          <p:cNvPr id="114701" name="图片 44035"/>
          <p:cNvPicPr>
            <a:picLocks noChangeAspect="1"/>
          </p:cNvPicPr>
          <p:nvPr/>
        </p:nvPicPr>
        <p:blipFill>
          <a:blip r:embed="rId4" cstate="print"/>
          <a:stretch>
            <a:fillRect/>
          </a:stretch>
        </p:blipFill>
        <p:spPr>
          <a:xfrm>
            <a:off x="6454775" y="1158875"/>
            <a:ext cx="5202238" cy="4540250"/>
          </a:xfrm>
          <a:prstGeom prst="rect">
            <a:avLst/>
          </a:prstGeom>
          <a:noFill/>
          <a:ln w="9525">
            <a:noFill/>
          </a:ln>
        </p:spPr>
      </p:pic>
      <p:sp>
        <p:nvSpPr>
          <p:cNvPr id="114702" name="文本框 44037"/>
          <p:cNvSpPr txBox="1"/>
          <p:nvPr/>
        </p:nvSpPr>
        <p:spPr>
          <a:xfrm>
            <a:off x="7978775" y="5011738"/>
            <a:ext cx="2889250" cy="585787"/>
          </a:xfrm>
          <a:prstGeom prst="rect">
            <a:avLst/>
          </a:prstGeom>
          <a:noFill/>
          <a:ln w="9525">
            <a:noFill/>
          </a:ln>
        </p:spPr>
        <p:txBody>
          <a:bodyPr wrap="square" anchor="t">
            <a:spAutoFit/>
          </a:bodyPr>
          <a:lstStyle/>
          <a:p>
            <a:pPr>
              <a:spcBef>
                <a:spcPct val="50000"/>
              </a:spcBef>
            </a:pPr>
            <a:r>
              <a:rPr lang="zh-CN" altLang="en-US" sz="3200" dirty="0">
                <a:solidFill>
                  <a:schemeClr val="bg1"/>
                </a:solidFill>
                <a:latin typeface="Times New Roman" panose="02020603050405020304" pitchFamily="18" charset="0"/>
                <a:ea typeface="黑体" panose="02010609060101010101" charset="-122"/>
              </a:rPr>
              <a:t>上海南浦大桥</a:t>
            </a: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8"/>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673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673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674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4219" name="内容占位符 2"/>
          <p:cNvSpPr>
            <a:spLocks noGrp="1"/>
          </p:cNvSpPr>
          <p:nvPr>
            <p:ph sz="half" idx="2"/>
          </p:nvPr>
        </p:nvSpPr>
        <p:spPr>
          <a:xfrm>
            <a:off x="471169" y="1066800"/>
            <a:ext cx="11234420"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（三）国学经典诵读</a:t>
            </a:r>
          </a:p>
          <a:p>
            <a:pPr marL="0" indent="0" fontAlgn="base">
              <a:buClrTx/>
              <a:buSzTx/>
              <a:buFontTx/>
              <a:buNone/>
            </a:pPr>
            <a:r>
              <a:rPr lang="zh-CN" altLang="en-US" sz="2200" strike="noStrike" noProof="1">
                <a:latin typeface="黑体" panose="02010609060101010101" charset="-122"/>
              </a:rPr>
              <a:t>春山暖日和风，阑干楼阁帘栊，杨柳秋千院中。啼莺舞燕，小桥流水飞红。 ——白朴《天净沙•春》</a:t>
            </a:r>
          </a:p>
          <a:p>
            <a:pPr marL="0" indent="0" fontAlgn="base">
              <a:buClrTx/>
              <a:buSzTx/>
              <a:buFont typeface="Wingdings" panose="05000000000000000000" charset="0"/>
              <a:buNone/>
            </a:pPr>
            <a:r>
              <a:rPr lang="zh-CN" altLang="en-US" sz="2200" strike="noStrike" noProof="1">
                <a:latin typeface="黑体" panose="02010609060101010101" charset="-122"/>
              </a:rPr>
              <a:t>【赏析】</a:t>
            </a:r>
          </a:p>
          <a:p>
            <a:pPr marL="0" indent="0" fontAlgn="base">
              <a:buClrTx/>
              <a:buSzTx/>
              <a:buFont typeface="Wingdings" panose="05000000000000000000" charset="0"/>
              <a:buNone/>
            </a:pPr>
            <a:r>
              <a:rPr lang="zh-CN" altLang="en-US" sz="2200" strike="noStrike" noProof="1">
                <a:latin typeface="黑体" panose="02010609060101010101" charset="-122"/>
              </a:rPr>
              <a:t>    </a:t>
            </a:r>
            <a:r>
              <a:rPr lang="zh-CN" altLang="en-US" sz="2200" strike="noStrike" noProof="1">
                <a:solidFill>
                  <a:srgbClr val="FF0000"/>
                </a:solidFill>
                <a:latin typeface="黑体" panose="02010609060101010101" charset="-122"/>
              </a:rPr>
              <a:t>这支曲子运用绘画技法，从不同空间层次描写春天的景物，表达对春天的赞美。</a:t>
            </a:r>
            <a:r>
              <a:rPr lang="zh-CN" altLang="en-US" sz="2200" strike="noStrike" noProof="1">
                <a:solidFill>
                  <a:srgbClr val="FF0000"/>
                </a:solidFill>
                <a:latin typeface="黑体" panose="02010609060101010101" charset="-122"/>
                <a:sym typeface="+mn-ea"/>
              </a:rPr>
              <a:t>具体说来</a:t>
            </a:r>
            <a:endParaRPr lang="zh-CN" altLang="en-US" sz="2200" strike="noStrike" noProof="1">
              <a:solidFill>
                <a:srgbClr val="FF0000"/>
              </a:solidFill>
              <a:latin typeface="黑体" panose="02010609060101010101" charset="-122"/>
            </a:endParaRPr>
          </a:p>
          <a:p>
            <a:pPr fontAlgn="base">
              <a:buClrTx/>
              <a:buSzTx/>
              <a:buFont typeface="Wingdings" panose="05000000000000000000" charset="0"/>
              <a:buChar char="ü"/>
            </a:pPr>
            <a:r>
              <a:rPr lang="zh-CN" altLang="en-US" sz="2200" strike="noStrike" noProof="1">
                <a:solidFill>
                  <a:srgbClr val="FF0000"/>
                </a:solidFill>
                <a:latin typeface="黑体" panose="02010609060101010101" charset="-122"/>
              </a:rPr>
              <a:t>第一句的春日、春山构成整个画面的背景，是远景。</a:t>
            </a:r>
          </a:p>
          <a:p>
            <a:pPr fontAlgn="base">
              <a:buClrTx/>
              <a:buSzTx/>
              <a:buFont typeface="Wingdings" panose="05000000000000000000" charset="0"/>
              <a:buChar char="ü"/>
            </a:pPr>
            <a:r>
              <a:rPr lang="zh-CN" altLang="en-US" sz="2200" strike="noStrike" noProof="1">
                <a:solidFill>
                  <a:srgbClr val="FF0000"/>
                </a:solidFill>
                <a:latin typeface="黑体" panose="02010609060101010101" charset="-122"/>
              </a:rPr>
              <a:t>第二句是人物的立足点，是近景。</a:t>
            </a:r>
          </a:p>
          <a:p>
            <a:pPr fontAlgn="base">
              <a:buClrTx/>
              <a:buSzTx/>
              <a:buFont typeface="Wingdings" panose="05000000000000000000" charset="0"/>
              <a:buChar char="ü"/>
            </a:pPr>
            <a:r>
              <a:rPr lang="zh-CN" altLang="en-US" sz="2200" strike="noStrike" noProof="1">
                <a:solidFill>
                  <a:srgbClr val="FF0000"/>
                </a:solidFill>
                <a:latin typeface="黑体" panose="02010609060101010101" charset="-122"/>
              </a:rPr>
              <a:t>第三句写庭院中喧闹的景象，展示了一幅充满生机、春意盎然的画面,是中景。</a:t>
            </a:r>
          </a:p>
          <a:p>
            <a:pPr fontAlgn="base">
              <a:buClrTx/>
              <a:buSzTx/>
              <a:buFont typeface="Wingdings" panose="05000000000000000000" charset="0"/>
              <a:buChar char="ü"/>
            </a:pPr>
            <a:r>
              <a:rPr lang="zh-CN" altLang="en-US" sz="2200" strike="noStrike" noProof="1">
                <a:solidFill>
                  <a:srgbClr val="FF0000"/>
                </a:solidFill>
                <a:latin typeface="黑体" panose="02010609060101010101" charset="-122"/>
              </a:rPr>
              <a:t>最能够体现春天特征的两个形容词是“暖”和“啼莺”，而最能体现庭院中生机的景物是“舞燕”和“飞红”。</a:t>
            </a:r>
          </a:p>
        </p:txBody>
      </p:sp>
      <p:grpSp>
        <p:nvGrpSpPr>
          <p:cNvPr id="116742" name="组合 1"/>
          <p:cNvGrpSpPr/>
          <p:nvPr/>
        </p:nvGrpSpPr>
        <p:grpSpPr>
          <a:xfrm>
            <a:off x="-50800" y="-20637"/>
            <a:ext cx="12279313" cy="6888162"/>
            <a:chOff x="-81" y="-32"/>
            <a:chExt cx="19338" cy="10846"/>
          </a:xfrm>
        </p:grpSpPr>
        <p:grpSp>
          <p:nvGrpSpPr>
            <p:cNvPr id="116743" name="组合 1"/>
            <p:cNvGrpSpPr/>
            <p:nvPr/>
          </p:nvGrpSpPr>
          <p:grpSpPr>
            <a:xfrm>
              <a:off x="-81" y="-32"/>
              <a:ext cx="19338" cy="735"/>
              <a:chOff x="245" y="1455"/>
              <a:chExt cx="14464" cy="735"/>
            </a:xfrm>
          </p:grpSpPr>
          <p:pic>
            <p:nvPicPr>
              <p:cNvPr id="11674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674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6746" name="组合 7"/>
            <p:cNvGrpSpPr/>
            <p:nvPr/>
          </p:nvGrpSpPr>
          <p:grpSpPr>
            <a:xfrm>
              <a:off x="-80" y="10080"/>
              <a:ext cx="19336" cy="735"/>
              <a:chOff x="245" y="1455"/>
              <a:chExt cx="14464" cy="735"/>
            </a:xfrm>
          </p:grpSpPr>
          <p:pic>
            <p:nvPicPr>
              <p:cNvPr id="11674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674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26626" name="内容占位符 84"/>
          <p:cNvSpPr>
            <a:spLocks noGrp="1"/>
          </p:cNvSpPr>
          <p:nvPr>
            <p:ph sz="half" idx="2"/>
          </p:nvPr>
        </p:nvSpPr>
        <p:spPr>
          <a:xfrm>
            <a:off x="381000" y="1485900"/>
            <a:ext cx="11480800" cy="523875"/>
          </a:xfrm>
        </p:spPr>
        <p:txBody>
          <a:bodyPr anchor="t"/>
          <a:lstStyle/>
          <a:p>
            <a:pPr marL="0" indent="0">
              <a:buClrTx/>
              <a:buSzTx/>
              <a:buFontTx/>
              <a:buNone/>
            </a:pPr>
            <a:r>
              <a:rPr lang="zh-CN" altLang="en-US" sz="2200">
                <a:latin typeface="黑体" panose="02010609060101010101" charset="-122"/>
              </a:rPr>
              <a:t>题目点明</a:t>
            </a:r>
            <a:r>
              <a:rPr lang="zh-CN" altLang="en-US" sz="2200">
                <a:solidFill>
                  <a:srgbClr val="FF0000"/>
                </a:solidFill>
                <a:latin typeface="黑体" panose="02010609060101010101" charset="-122"/>
              </a:rPr>
              <a:t>说明对象</a:t>
            </a:r>
            <a:r>
              <a:rPr lang="zh-CN" altLang="en-US" sz="2200">
                <a:latin typeface="黑体" panose="02010609060101010101" charset="-122"/>
              </a:rPr>
              <a:t>。“中国”</a:t>
            </a:r>
            <a:r>
              <a:rPr lang="zh-CN" altLang="en-US" sz="2200">
                <a:solidFill>
                  <a:srgbClr val="FF0000"/>
                </a:solidFill>
                <a:latin typeface="黑体" panose="02010609060101010101" charset="-122"/>
              </a:rPr>
              <a:t>限制了对象范围</a:t>
            </a:r>
            <a:r>
              <a:rPr lang="zh-CN" altLang="en-US" sz="2200">
                <a:latin typeface="黑体" panose="02010609060101010101" charset="-122"/>
              </a:rPr>
              <a:t>，“石拱”</a:t>
            </a:r>
            <a:r>
              <a:rPr lang="zh-CN" altLang="en-US" sz="2200">
                <a:solidFill>
                  <a:srgbClr val="FF0000"/>
                </a:solidFill>
                <a:latin typeface="黑体" panose="02010609060101010101" charset="-122"/>
              </a:rPr>
              <a:t>限制了桥的类别</a:t>
            </a:r>
            <a:r>
              <a:rPr lang="zh-CN" altLang="en-US" sz="2200">
                <a:latin typeface="黑体" panose="02010609060101010101" charset="-122"/>
              </a:rPr>
              <a:t>。</a:t>
            </a:r>
          </a:p>
        </p:txBody>
      </p:sp>
      <p:sp>
        <p:nvSpPr>
          <p:cNvPr id="2662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662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662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381635" y="964565"/>
            <a:ext cx="11480165" cy="40513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[解题目]</a:t>
            </a:r>
          </a:p>
        </p:txBody>
      </p:sp>
      <p:sp>
        <p:nvSpPr>
          <p:cNvPr id="3" name="内容占位符 1"/>
          <p:cNvSpPr>
            <a:spLocks noGrp="1"/>
          </p:cNvSpPr>
          <p:nvPr/>
        </p:nvSpPr>
        <p:spPr>
          <a:xfrm>
            <a:off x="365125" y="2009775"/>
            <a:ext cx="11496675" cy="483870"/>
          </a:xfrm>
          <a:prstGeom prst="rect">
            <a:avLst/>
          </a:prstGeom>
          <a:noFill/>
          <a:ln w="9525">
            <a:noFill/>
          </a:ln>
        </p:spPr>
        <p:txBody>
          <a:bodyPr anchor="t">
            <a:scene3d>
              <a:camera prst="orthographicFront"/>
              <a:lightRig rig="threePt" dir="t"/>
            </a:scene3d>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[辨文体]说明文有关知识</a:t>
            </a:r>
          </a:p>
        </p:txBody>
      </p:sp>
      <p:sp>
        <p:nvSpPr>
          <p:cNvPr id="4" name="文本框 3"/>
          <p:cNvSpPr txBox="1"/>
          <p:nvPr/>
        </p:nvSpPr>
        <p:spPr>
          <a:xfrm>
            <a:off x="365125" y="2641600"/>
            <a:ext cx="11273153" cy="3138170"/>
          </a:xfrm>
          <a:prstGeom prst="rect">
            <a:avLst/>
          </a:prstGeom>
          <a:noFill/>
        </p:spPr>
        <p:txBody>
          <a:bodyPr wrap="square" rtlCol="0" anchor="t">
            <a:spAutoFit/>
          </a:bodyPr>
          <a:lstStyle/>
          <a:p>
            <a:pPr fontAlgn="auto">
              <a:buClrTx/>
              <a:buSzTx/>
              <a:buFontTx/>
            </a:pPr>
            <a:r>
              <a:rPr lang="zh-CN" altLang="en-US" sz="2200" noProof="1">
                <a:ln w="22225">
                  <a:solidFill>
                    <a:schemeClr val="accent2"/>
                  </a:solidFill>
                  <a:prstDash val="solid"/>
                </a:ln>
                <a:solidFill>
                  <a:schemeClr val="accent2">
                    <a:lumMod val="40000"/>
                    <a:lumOff val="60000"/>
                  </a:schemeClr>
                </a:solidFill>
                <a:latin typeface="黑体" panose="02010609060101010101" charset="-122"/>
                <a:ea typeface="+mn-ea"/>
                <a:cs typeface="+mn-cs"/>
                <a:sym typeface="+mn-ea"/>
              </a:rPr>
              <a:t>一、说明文定义：</a:t>
            </a:r>
            <a:endParaRPr lang="zh-CN" altLang="en-US" sz="2200" noProof="1">
              <a:ln w="22225">
                <a:solidFill>
                  <a:schemeClr val="accent2"/>
                </a:solidFill>
                <a:prstDash val="solid"/>
              </a:ln>
              <a:solidFill>
                <a:schemeClr val="accent2">
                  <a:lumMod val="40000"/>
                  <a:lumOff val="60000"/>
                </a:schemeClr>
              </a:solidFill>
              <a:latin typeface="黑体" panose="02010609060101010101" charset="-122"/>
            </a:endParaRPr>
          </a:p>
          <a:p>
            <a:pPr fontAlgn="auto">
              <a:buClrTx/>
              <a:buSzTx/>
              <a:buFontTx/>
            </a:pPr>
            <a:r>
              <a:rPr lang="zh-CN" altLang="en-US" sz="2200" noProof="1">
                <a:latin typeface="黑体" panose="02010609060101010101" charset="-122"/>
                <a:ea typeface="+mn-ea"/>
                <a:cs typeface="+mn-cs"/>
                <a:sym typeface="+mn-ea"/>
              </a:rPr>
              <a:t>   说明文是以说明为主要表达方式来</a:t>
            </a:r>
            <a:r>
              <a:rPr lang="zh-CN" altLang="en-US" sz="2200" noProof="1">
                <a:solidFill>
                  <a:srgbClr val="FF0000"/>
                </a:solidFill>
                <a:latin typeface="黑体" panose="02010609060101010101" charset="-122"/>
                <a:ea typeface="+mn-ea"/>
                <a:cs typeface="+mn-cs"/>
                <a:sym typeface="+mn-ea"/>
              </a:rPr>
              <a:t>解说事物、阐明事理</a:t>
            </a:r>
            <a:r>
              <a:rPr lang="zh-CN" altLang="en-US" sz="2200" noProof="1">
                <a:latin typeface="黑体" panose="02010609060101010101" charset="-122"/>
                <a:ea typeface="+mn-ea"/>
                <a:cs typeface="+mn-cs"/>
                <a:sym typeface="+mn-ea"/>
              </a:rPr>
              <a:t>而给人知识的文章体裁。它通过揭示概念来说明事物</a:t>
            </a:r>
            <a:r>
              <a:rPr lang="zh-CN" altLang="en-US" sz="2200" noProof="1">
                <a:solidFill>
                  <a:srgbClr val="FF0000"/>
                </a:solidFill>
                <a:latin typeface="黑体" panose="02010609060101010101" charset="-122"/>
                <a:ea typeface="+mn-ea"/>
                <a:cs typeface="+mn-cs"/>
                <a:sym typeface="+mn-ea"/>
              </a:rPr>
              <a:t>特征、本质及其规律性</a:t>
            </a:r>
            <a:r>
              <a:rPr lang="zh-CN" altLang="en-US" sz="2200" noProof="1">
                <a:latin typeface="黑体" panose="02010609060101010101" charset="-122"/>
                <a:ea typeface="+mn-ea"/>
                <a:cs typeface="+mn-cs"/>
                <a:sym typeface="+mn-ea"/>
              </a:rPr>
              <a:t>。</a:t>
            </a:r>
            <a:endParaRPr lang="zh-CN" altLang="en-US" sz="2200" noProof="1">
              <a:latin typeface="黑体" panose="02010609060101010101" charset="-122"/>
            </a:endParaRPr>
          </a:p>
          <a:p>
            <a:pPr fontAlgn="auto">
              <a:buClrTx/>
              <a:buSzTx/>
              <a:buFontTx/>
            </a:pPr>
            <a:r>
              <a:rPr lang="zh-CN" altLang="en-US" sz="2200" noProof="1">
                <a:ln w="22225">
                  <a:solidFill>
                    <a:schemeClr val="accent2"/>
                  </a:solidFill>
                  <a:prstDash val="solid"/>
                </a:ln>
                <a:solidFill>
                  <a:schemeClr val="accent2">
                    <a:lumMod val="40000"/>
                    <a:lumOff val="60000"/>
                  </a:schemeClr>
                </a:solidFill>
                <a:latin typeface="黑体" panose="02010609060101010101" charset="-122"/>
                <a:ea typeface="+mn-ea"/>
                <a:cs typeface="+mn-cs"/>
                <a:sym typeface="+mn-ea"/>
              </a:rPr>
              <a:t>二、分类：</a:t>
            </a:r>
            <a:endParaRPr lang="zh-CN" altLang="en-US" sz="2200" noProof="1">
              <a:ln w="22225">
                <a:solidFill>
                  <a:schemeClr val="accent2"/>
                </a:solidFill>
                <a:prstDash val="solid"/>
              </a:ln>
              <a:solidFill>
                <a:schemeClr val="accent2">
                  <a:lumMod val="40000"/>
                  <a:lumOff val="60000"/>
                </a:schemeClr>
              </a:solidFill>
              <a:latin typeface="黑体" panose="02010609060101010101" charset="-122"/>
            </a:endParaRPr>
          </a:p>
          <a:p>
            <a:pPr fontAlgn="auto">
              <a:buClrTx/>
              <a:buSzTx/>
              <a:buFontTx/>
            </a:pPr>
            <a:r>
              <a:rPr lang="zh-CN" altLang="en-US" sz="2200" noProof="1">
                <a:latin typeface="黑体" panose="02010609060101010101" charset="-122"/>
                <a:ea typeface="+mn-ea"/>
                <a:cs typeface="+mn-cs"/>
                <a:sym typeface="+mn-ea"/>
              </a:rPr>
              <a:t>   客观地说明事物特点（</a:t>
            </a:r>
            <a:r>
              <a:rPr lang="zh-CN" altLang="en-US" sz="2200" noProof="1">
                <a:solidFill>
                  <a:srgbClr val="FF0000"/>
                </a:solidFill>
                <a:latin typeface="黑体" panose="02010609060101010101" charset="-122"/>
                <a:ea typeface="+mn-ea"/>
                <a:cs typeface="+mn-cs"/>
                <a:sym typeface="+mn-ea"/>
              </a:rPr>
              <a:t>事物说明文</a:t>
            </a:r>
            <a:r>
              <a:rPr lang="zh-CN" altLang="en-US" sz="2200" noProof="1">
                <a:latin typeface="黑体" panose="02010609060101010101" charset="-122"/>
                <a:ea typeface="+mn-ea"/>
                <a:cs typeface="+mn-cs"/>
                <a:sym typeface="+mn-ea"/>
              </a:rPr>
              <a:t>）或阐明事理（</a:t>
            </a:r>
            <a:r>
              <a:rPr lang="zh-CN" altLang="en-US" sz="2200" noProof="1">
                <a:solidFill>
                  <a:srgbClr val="FF0000"/>
                </a:solidFill>
                <a:latin typeface="黑体" panose="02010609060101010101" charset="-122"/>
                <a:ea typeface="+mn-ea"/>
                <a:cs typeface="+mn-cs"/>
                <a:sym typeface="+mn-ea"/>
              </a:rPr>
              <a:t>事理说明文</a:t>
            </a:r>
            <a:r>
              <a:rPr lang="zh-CN" altLang="en-US" sz="2200" noProof="1">
                <a:latin typeface="黑体" panose="02010609060101010101" charset="-122"/>
                <a:ea typeface="+mn-ea"/>
                <a:cs typeface="+mn-cs"/>
                <a:sym typeface="+mn-ea"/>
              </a:rPr>
              <a:t>）</a:t>
            </a:r>
            <a:endParaRPr lang="zh-CN" altLang="en-US" sz="2200" noProof="1">
              <a:latin typeface="黑体" panose="02010609060101010101" charset="-122"/>
            </a:endParaRPr>
          </a:p>
          <a:p>
            <a:pPr fontAlgn="auto">
              <a:buClrTx/>
              <a:buSzTx/>
              <a:buFontTx/>
            </a:pPr>
            <a:r>
              <a:rPr lang="zh-CN" altLang="en-US" sz="2200" noProof="1">
                <a:ln w="22225">
                  <a:solidFill>
                    <a:schemeClr val="accent2"/>
                  </a:solidFill>
                  <a:prstDash val="solid"/>
                </a:ln>
                <a:solidFill>
                  <a:schemeClr val="accent2">
                    <a:lumMod val="40000"/>
                    <a:lumOff val="60000"/>
                  </a:schemeClr>
                </a:solidFill>
                <a:latin typeface="黑体" panose="02010609060101010101" charset="-122"/>
                <a:ea typeface="+mn-ea"/>
                <a:cs typeface="+mn-cs"/>
                <a:sym typeface="+mn-ea"/>
              </a:rPr>
              <a:t>三、特点：</a:t>
            </a:r>
            <a:endParaRPr lang="zh-CN" altLang="en-US" sz="2200" noProof="1">
              <a:latin typeface="黑体" panose="02010609060101010101" charset="-122"/>
            </a:endParaRPr>
          </a:p>
          <a:p>
            <a:pPr fontAlgn="auto">
              <a:buClrTx/>
              <a:buSzTx/>
              <a:buFontTx/>
            </a:pPr>
            <a:r>
              <a:rPr lang="zh-CN" altLang="en-US" sz="2200" noProof="1">
                <a:solidFill>
                  <a:srgbClr val="FF0000"/>
                </a:solidFill>
                <a:latin typeface="黑体" panose="02010609060101010101" charset="-122"/>
                <a:ea typeface="+mn-ea"/>
                <a:cs typeface="+mn-cs"/>
                <a:sym typeface="+mn-ea"/>
              </a:rPr>
              <a:t>1.科学性</a:t>
            </a:r>
            <a:r>
              <a:rPr lang="zh-CN" altLang="en-US" sz="2200" noProof="1">
                <a:latin typeface="黑体" panose="02010609060101010101" charset="-122"/>
                <a:ea typeface="+mn-ea"/>
                <a:cs typeface="+mn-cs"/>
                <a:sym typeface="+mn-ea"/>
              </a:rPr>
              <a:t>，说明文以传授科学知识为目的。</a:t>
            </a:r>
            <a:endParaRPr lang="zh-CN" altLang="en-US" sz="2200" noProof="1">
              <a:latin typeface="黑体" panose="02010609060101010101" charset="-122"/>
            </a:endParaRPr>
          </a:p>
          <a:p>
            <a:pPr fontAlgn="auto">
              <a:buClrTx/>
              <a:buSzTx/>
              <a:buFontTx/>
            </a:pPr>
            <a:r>
              <a:rPr lang="zh-CN" altLang="en-US" sz="2200" noProof="1">
                <a:solidFill>
                  <a:srgbClr val="FF0000"/>
                </a:solidFill>
                <a:latin typeface="黑体" panose="02010609060101010101" charset="-122"/>
                <a:ea typeface="+mn-ea"/>
                <a:cs typeface="+mn-cs"/>
                <a:sym typeface="+mn-ea"/>
              </a:rPr>
              <a:t>2.条理性</a:t>
            </a:r>
            <a:r>
              <a:rPr lang="zh-CN" altLang="en-US" sz="2200" noProof="1">
                <a:latin typeface="黑体" panose="02010609060101010101" charset="-122"/>
                <a:ea typeface="+mn-ea"/>
                <a:cs typeface="+mn-cs"/>
                <a:sym typeface="+mn-ea"/>
              </a:rPr>
              <a:t>，说明文的结构严谨而有序。</a:t>
            </a:r>
            <a:endParaRPr lang="zh-CN" altLang="en-US" sz="2200" noProof="1">
              <a:latin typeface="黑体" panose="02010609060101010101" charset="-122"/>
            </a:endParaRPr>
          </a:p>
          <a:p>
            <a:pPr fontAlgn="auto">
              <a:buClrTx/>
              <a:buSzTx/>
              <a:buFontTx/>
            </a:pPr>
            <a:r>
              <a:rPr lang="zh-CN" altLang="en-US" sz="2200" noProof="1">
                <a:solidFill>
                  <a:srgbClr val="FF0000"/>
                </a:solidFill>
                <a:latin typeface="黑体" panose="02010609060101010101" charset="-122"/>
                <a:ea typeface="+mn-ea"/>
                <a:cs typeface="+mn-cs"/>
                <a:sym typeface="+mn-ea"/>
              </a:rPr>
              <a:t>3.准确性</a:t>
            </a:r>
            <a:r>
              <a:rPr lang="zh-CN" altLang="en-US" sz="2200" noProof="1">
                <a:latin typeface="黑体" panose="02010609060101010101" charset="-122"/>
                <a:ea typeface="+mn-ea"/>
                <a:cs typeface="+mn-cs"/>
                <a:sym typeface="+mn-ea"/>
              </a:rPr>
              <a:t>，说明文的语言严密准确、通俗易懂。</a:t>
            </a:r>
            <a:endParaRPr lang="zh-CN" altLang="en-US" sz="2200" noProof="1"/>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9"/>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【结语碑】</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878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878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878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8789" name="内容占位符 2"/>
          <p:cNvSpPr>
            <a:spLocks noGrp="1"/>
          </p:cNvSpPr>
          <p:nvPr>
            <p:ph sz="half" idx="2"/>
          </p:nvPr>
        </p:nvSpPr>
        <p:spPr>
          <a:xfrm>
            <a:off x="520700" y="1066800"/>
            <a:ext cx="11185525" cy="4997450"/>
          </a:xfrm>
        </p:spPr>
        <p:txBody>
          <a:bodyPr anchor="t"/>
          <a:lstStyle/>
          <a:p>
            <a:pPr marL="0" indent="558800" algn="ctr">
              <a:spcBef>
                <a:spcPct val="0"/>
              </a:spcBef>
              <a:buClrTx/>
              <a:buSzTx/>
              <a:buFontTx/>
              <a:buNone/>
            </a:pPr>
            <a:r>
              <a:rPr lang="zh-CN" altLang="en-US" sz="3200">
                <a:latin typeface="黑体" panose="02010609060101010101" charset="-122"/>
              </a:rPr>
              <a:t>桥</a:t>
            </a:r>
          </a:p>
          <a:p>
            <a:pPr marL="0" indent="558800" algn="ctr">
              <a:spcBef>
                <a:spcPct val="0"/>
              </a:spcBef>
              <a:buClrTx/>
              <a:buSzTx/>
              <a:buFontTx/>
              <a:buNone/>
            </a:pPr>
            <a:r>
              <a:rPr lang="zh-CN" altLang="en-US" sz="3200">
                <a:latin typeface="黑体" panose="02010609060101010101" charset="-122"/>
              </a:rPr>
              <a:t>当土地与土地被水分割了的时候，</a:t>
            </a:r>
          </a:p>
          <a:p>
            <a:pPr marL="0" indent="558800" algn="ctr">
              <a:spcBef>
                <a:spcPct val="0"/>
              </a:spcBef>
              <a:buClrTx/>
              <a:buSzTx/>
              <a:buFontTx/>
              <a:buNone/>
            </a:pPr>
            <a:r>
              <a:rPr lang="zh-CN" altLang="en-US" sz="3200">
                <a:latin typeface="黑体" panose="02010609060101010101" charset="-122"/>
              </a:rPr>
              <a:t>当道路与道路被水截断了的时候，</a:t>
            </a:r>
          </a:p>
          <a:p>
            <a:pPr marL="0" indent="558800" algn="ctr">
              <a:spcBef>
                <a:spcPct val="0"/>
              </a:spcBef>
              <a:buClrTx/>
              <a:buSzTx/>
              <a:buFontTx/>
              <a:buNone/>
            </a:pPr>
            <a:r>
              <a:rPr lang="zh-CN" altLang="en-US" sz="3200">
                <a:latin typeface="黑体" panose="02010609060101010101" charset="-122"/>
              </a:rPr>
              <a:t>智慧的人类伫立在水边，于是产生了——桥。</a:t>
            </a:r>
          </a:p>
          <a:p>
            <a:pPr marL="0" indent="558800" algn="ctr">
              <a:spcBef>
                <a:spcPct val="0"/>
              </a:spcBef>
              <a:buClrTx/>
              <a:buSzTx/>
              <a:buFontTx/>
              <a:buNone/>
            </a:pPr>
            <a:r>
              <a:rPr lang="zh-CN" altLang="en-US" sz="3200">
                <a:latin typeface="黑体" panose="02010609060101010101" charset="-122"/>
              </a:rPr>
              <a:t>苦于跋涉的人类，应该感谢啊。</a:t>
            </a:r>
          </a:p>
          <a:p>
            <a:pPr marL="0" indent="558800" algn="ctr">
              <a:spcBef>
                <a:spcPct val="0"/>
              </a:spcBef>
              <a:buClrTx/>
              <a:buSzTx/>
              <a:buFontTx/>
              <a:buNone/>
            </a:pPr>
            <a:r>
              <a:rPr lang="zh-CN" altLang="en-US" sz="3200">
                <a:latin typeface="黑体" panose="02010609060101010101" charset="-122"/>
              </a:rPr>
              <a:t>桥是土地与土地的联系；</a:t>
            </a:r>
          </a:p>
          <a:p>
            <a:pPr marL="0" indent="558800" algn="ctr">
              <a:spcBef>
                <a:spcPct val="0"/>
              </a:spcBef>
              <a:buClrTx/>
              <a:buSzTx/>
              <a:buFontTx/>
              <a:buNone/>
            </a:pPr>
            <a:r>
              <a:rPr lang="zh-CN" altLang="en-US" sz="3200">
                <a:latin typeface="黑体" panose="02010609060101010101" charset="-122"/>
              </a:rPr>
              <a:t>桥是河流与土地的联系；</a:t>
            </a:r>
          </a:p>
          <a:p>
            <a:pPr marL="0" indent="558800" algn="ctr">
              <a:spcBef>
                <a:spcPct val="0"/>
              </a:spcBef>
              <a:buClrTx/>
              <a:buSzTx/>
              <a:buFontTx/>
              <a:buNone/>
            </a:pPr>
            <a:r>
              <a:rPr lang="zh-CN" altLang="en-US" sz="3200">
                <a:latin typeface="黑体" panose="02010609060101010101" charset="-122"/>
              </a:rPr>
              <a:t>桥是船只与车辆点头致敬的驿站；</a:t>
            </a:r>
          </a:p>
          <a:p>
            <a:pPr marL="0" indent="558800" algn="ctr">
              <a:spcBef>
                <a:spcPct val="0"/>
              </a:spcBef>
              <a:buClrTx/>
              <a:buSzTx/>
              <a:buFontTx/>
              <a:buNone/>
            </a:pPr>
            <a:r>
              <a:rPr lang="zh-CN" altLang="en-US" sz="3200">
                <a:latin typeface="黑体" panose="02010609060101010101" charset="-122"/>
              </a:rPr>
              <a:t>桥是乘船者与步行者挥手告别的地方。</a:t>
            </a:r>
          </a:p>
        </p:txBody>
      </p:sp>
      <p:grpSp>
        <p:nvGrpSpPr>
          <p:cNvPr id="118790" name="组合 1"/>
          <p:cNvGrpSpPr/>
          <p:nvPr/>
        </p:nvGrpSpPr>
        <p:grpSpPr>
          <a:xfrm>
            <a:off x="-50800" y="-20637"/>
            <a:ext cx="12279313" cy="6888162"/>
            <a:chOff x="-81" y="-32"/>
            <a:chExt cx="19338" cy="10846"/>
          </a:xfrm>
        </p:grpSpPr>
        <p:grpSp>
          <p:nvGrpSpPr>
            <p:cNvPr id="118791" name="组合 1"/>
            <p:cNvGrpSpPr/>
            <p:nvPr/>
          </p:nvGrpSpPr>
          <p:grpSpPr>
            <a:xfrm>
              <a:off x="-81" y="-32"/>
              <a:ext cx="19338" cy="735"/>
              <a:chOff x="245" y="1455"/>
              <a:chExt cx="14464" cy="735"/>
            </a:xfrm>
          </p:grpSpPr>
          <p:pic>
            <p:nvPicPr>
              <p:cNvPr id="11879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879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8794" name="组合 7"/>
            <p:cNvGrpSpPr/>
            <p:nvPr/>
          </p:nvGrpSpPr>
          <p:grpSpPr>
            <a:xfrm>
              <a:off x="-80" y="10080"/>
              <a:ext cx="19336" cy="735"/>
              <a:chOff x="245" y="1455"/>
              <a:chExt cx="14464" cy="735"/>
            </a:xfrm>
          </p:grpSpPr>
          <p:pic>
            <p:nvPicPr>
              <p:cNvPr id="11879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879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gr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2867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867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867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7106" name="内容占位符 84"/>
          <p:cNvSpPr>
            <a:spLocks noGrp="1"/>
          </p:cNvSpPr>
          <p:nvPr>
            <p:ph sz="half" idx="2"/>
          </p:nvPr>
        </p:nvSpPr>
        <p:spPr>
          <a:xfrm>
            <a:off x="455294" y="964565"/>
            <a:ext cx="4725035" cy="530923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四、三要素：</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1.被说明事物的特征</a:t>
            </a:r>
          </a:p>
          <a:p>
            <a:pPr marL="0" indent="0" fontAlgn="base">
              <a:buClrTx/>
              <a:buSzTx/>
              <a:buFontTx/>
              <a:buNone/>
            </a:pPr>
            <a:r>
              <a:rPr lang="zh-CN" altLang="en-US" sz="2200" strike="noStrike" noProof="1">
                <a:solidFill>
                  <a:srgbClr val="FF0000"/>
                </a:solidFill>
                <a:latin typeface="黑体" panose="02010609060101010101" charset="-122"/>
              </a:rPr>
              <a:t>外部形态特征</a:t>
            </a:r>
            <a:r>
              <a:rPr lang="zh-CN" altLang="en-US" sz="2200" strike="noStrike" noProof="1">
                <a:latin typeface="黑体" panose="02010609060101010101" charset="-122"/>
              </a:rPr>
              <a:t>(事物说明文)和</a:t>
            </a:r>
            <a:r>
              <a:rPr lang="zh-CN" altLang="en-US" sz="2200" strike="noStrike" noProof="1">
                <a:solidFill>
                  <a:srgbClr val="FF0000"/>
                </a:solidFill>
                <a:latin typeface="黑体" panose="02010609060101010101" charset="-122"/>
              </a:rPr>
              <a:t>内在规律特征</a:t>
            </a:r>
            <a:r>
              <a:rPr lang="zh-CN" altLang="en-US" sz="2200" strike="noStrike" noProof="1">
                <a:latin typeface="黑体" panose="02010609060101010101" charset="-122"/>
              </a:rPr>
              <a:t>(事理说明文)。</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2.说明顺序</a:t>
            </a:r>
          </a:p>
          <a:p>
            <a:pPr marL="0" indent="0" fontAlgn="base">
              <a:buClrTx/>
              <a:buSzTx/>
              <a:buFontTx/>
              <a:buNone/>
            </a:pPr>
            <a:r>
              <a:rPr lang="zh-CN" altLang="en-US" sz="2200" strike="noStrike" noProof="1">
                <a:solidFill>
                  <a:srgbClr val="FF0000"/>
                </a:solidFill>
                <a:latin typeface="黑体" panose="02010609060101010101" charset="-122"/>
              </a:rPr>
              <a:t>时间顺序 、空间顺序、逻辑顺序</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逻辑顺序包含：</a:t>
            </a:r>
          </a:p>
          <a:p>
            <a:pPr fontAlgn="base">
              <a:buClrTx/>
              <a:buSzTx/>
              <a:buFont typeface="Wingdings" panose="05000000000000000000" charset="0"/>
              <a:buChar char="ü"/>
            </a:pPr>
            <a:r>
              <a:rPr lang="zh-CN" altLang="en-US" sz="2200" strike="noStrike" noProof="1">
                <a:latin typeface="黑体" panose="02010609060101010101" charset="-122"/>
              </a:rPr>
              <a:t>从概括到具体</a:t>
            </a:r>
          </a:p>
          <a:p>
            <a:pPr fontAlgn="base">
              <a:buClrTx/>
              <a:buSzTx/>
              <a:buFont typeface="Wingdings" panose="05000000000000000000" charset="0"/>
              <a:buChar char="ü"/>
            </a:pPr>
            <a:r>
              <a:rPr lang="zh-CN" altLang="en-US" sz="2200" strike="noStrike" noProof="1">
                <a:latin typeface="黑体" panose="02010609060101010101" charset="-122"/>
              </a:rPr>
              <a:t>从整体到部分</a:t>
            </a:r>
          </a:p>
          <a:p>
            <a:pPr fontAlgn="base">
              <a:buClrTx/>
              <a:buSzTx/>
              <a:buFont typeface="Wingdings" panose="05000000000000000000" charset="0"/>
              <a:buChar char="ü"/>
            </a:pPr>
            <a:r>
              <a:rPr lang="zh-CN" altLang="en-US" sz="2200" strike="noStrike" noProof="1">
                <a:latin typeface="黑体" panose="02010609060101010101" charset="-122"/>
              </a:rPr>
              <a:t>从主要到次要</a:t>
            </a:r>
          </a:p>
          <a:p>
            <a:pPr fontAlgn="base">
              <a:buClrTx/>
              <a:buSzTx/>
              <a:buFont typeface="Wingdings" panose="05000000000000000000" charset="0"/>
              <a:buChar char="ü"/>
            </a:pPr>
            <a:r>
              <a:rPr lang="zh-CN" altLang="en-US" sz="2200" strike="noStrike" noProof="1">
                <a:latin typeface="黑体" panose="02010609060101010101" charset="-122"/>
              </a:rPr>
              <a:t>从现象到本质</a:t>
            </a:r>
          </a:p>
          <a:p>
            <a:pPr fontAlgn="base">
              <a:buClrTx/>
              <a:buSzTx/>
              <a:buFont typeface="Wingdings" panose="05000000000000000000" charset="0"/>
              <a:buChar char="ü"/>
            </a:pPr>
            <a:r>
              <a:rPr lang="zh-CN" altLang="en-US" sz="2200" strike="noStrike" noProof="1">
                <a:latin typeface="黑体" panose="02010609060101010101" charset="-122"/>
              </a:rPr>
              <a:t>从原因到结果</a:t>
            </a:r>
          </a:p>
          <a:p>
            <a:pPr fontAlgn="base">
              <a:buClrTx/>
              <a:buSzTx/>
              <a:buFont typeface="Wingdings" panose="05000000000000000000" charset="0"/>
              <a:buChar char="ü"/>
            </a:pPr>
            <a:r>
              <a:rPr lang="zh-CN" altLang="en-US" sz="2200" strike="noStrike" noProof="1">
                <a:latin typeface="黑体" panose="02010609060101010101" charset="-122"/>
              </a:rPr>
              <a:t>从特点到用途等。</a:t>
            </a:r>
          </a:p>
          <a:p>
            <a:pPr marL="0" indent="0" algn="ctr" fontAlgn="base">
              <a:buClrTx/>
              <a:buSzTx/>
              <a:buFontTx/>
              <a:buNone/>
            </a:pPr>
            <a:endParaRPr lang="zh-CN" altLang="en-US" sz="2200" strike="noStrike" noProof="1">
              <a:latin typeface="黑体" panose="02010609060101010101" charset="-122"/>
            </a:endParaRPr>
          </a:p>
        </p:txBody>
      </p:sp>
      <p:sp>
        <p:nvSpPr>
          <p:cNvPr id="7" name="内容占位符 84"/>
          <p:cNvSpPr>
            <a:spLocks noGrp="1"/>
          </p:cNvSpPr>
          <p:nvPr/>
        </p:nvSpPr>
        <p:spPr>
          <a:xfrm>
            <a:off x="5486400" y="1102994"/>
            <a:ext cx="6121400" cy="5017135"/>
          </a:xfrm>
          <a:prstGeom prst="rect">
            <a:avLst/>
          </a:prstGeom>
          <a:noFill/>
          <a:ln w="9525">
            <a:noFill/>
          </a:ln>
        </p:spPr>
        <p:txBody>
          <a:bodyPr anchor="t"/>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a:lstStyle>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mn-ea"/>
                <a:cs typeface="+mn-cs"/>
              </a:rPr>
              <a:t>说明顺序判断三法</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ea typeface="+mn-ea"/>
                <a:cs typeface="+mn-cs"/>
              </a:rPr>
              <a:t>（1）弄清几种主要说明顺序的内涵及其特征，对照各种说明顺序的特点来判断文章所属的说明顺序类型。</a:t>
            </a:r>
            <a:r>
              <a:rPr lang="zh-CN" altLang="en-US" sz="2200" strike="noStrike" noProof="1">
                <a:solidFill>
                  <a:srgbClr val="FF0000"/>
                </a:solidFill>
                <a:latin typeface="黑体" panose="02010609060101010101" charset="-122"/>
                <a:ea typeface="+mn-ea"/>
                <a:cs typeface="+mn-cs"/>
              </a:rPr>
              <a:t>时间顺序和空间顺序一般会有明显的时间词、方位词，逻辑顺序有诸如“首先”“其次”“再次”之类的关键词</a:t>
            </a:r>
            <a:r>
              <a:rPr lang="zh-CN" altLang="en-US" sz="2200" strike="noStrike" noProof="1">
                <a:latin typeface="黑体" panose="02010609060101010101" charset="-122"/>
                <a:ea typeface="+mn-ea"/>
                <a:cs typeface="+mn-cs"/>
              </a:rPr>
              <a:t>。</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ea typeface="+mn-ea"/>
                <a:cs typeface="+mn-cs"/>
              </a:rPr>
              <a:t>（2）区分是事物说明文还是事理说明文，</a:t>
            </a:r>
            <a:r>
              <a:rPr lang="zh-CN" altLang="en-US" sz="2200" strike="noStrike" noProof="1">
                <a:solidFill>
                  <a:srgbClr val="FF0000"/>
                </a:solidFill>
                <a:latin typeface="黑体" panose="02010609060101010101" charset="-122"/>
                <a:ea typeface="+mn-ea"/>
                <a:cs typeface="+mn-cs"/>
              </a:rPr>
              <a:t>事物说明文一般采用时间顺序和空间顺序，事理说明文一般采用逻辑顺序</a:t>
            </a:r>
            <a:r>
              <a:rPr lang="zh-CN" altLang="en-US" sz="2200" strike="noStrike" noProof="1">
                <a:latin typeface="黑体" panose="02010609060101010101" charset="-122"/>
                <a:ea typeface="+mn-ea"/>
                <a:cs typeface="+mn-cs"/>
              </a:rPr>
              <a:t>。</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ea typeface="+mn-ea"/>
                <a:cs typeface="+mn-cs"/>
              </a:rPr>
              <a:t>（3）</a:t>
            </a:r>
            <a:r>
              <a:rPr lang="zh-CN" altLang="en-US" sz="2200" strike="noStrike" noProof="1">
                <a:solidFill>
                  <a:srgbClr val="FF0000"/>
                </a:solidFill>
                <a:latin typeface="黑体" panose="02010609060101010101" charset="-122"/>
                <a:ea typeface="+mn-ea"/>
                <a:cs typeface="+mn-cs"/>
              </a:rPr>
              <a:t>逐段概括内容要点→把内容相近的段并成部分→归纳每部分的大意→将这些大意依次衔接起来，再加以分析</a:t>
            </a:r>
            <a:r>
              <a:rPr lang="zh-CN" altLang="en-US" sz="2200" strike="noStrike" noProof="1">
                <a:latin typeface="黑体" panose="02010609060101010101" charset="-122"/>
                <a:ea typeface="+mn-ea"/>
                <a:cs typeface="+mn-cs"/>
              </a:rPr>
              <a:t>，很容易就知道文章的说明顺序了。 </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mn-ea"/>
                <a:cs typeface="+mn-cs"/>
                <a:sym typeface="+mn-ea"/>
              </a:rPr>
              <a:t>3.说明方法</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sym typeface="+mn-ea"/>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3072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072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072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7106" name="内容占位符 84"/>
          <p:cNvSpPr>
            <a:spLocks noGrp="1"/>
          </p:cNvSpPr>
          <p:nvPr>
            <p:ph sz="half" idx="2"/>
          </p:nvPr>
        </p:nvSpPr>
        <p:spPr>
          <a:xfrm>
            <a:off x="455294" y="964565"/>
            <a:ext cx="11266170" cy="425005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五、说明方法及作用：</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（一）举例子 ：</a:t>
            </a:r>
            <a:r>
              <a:rPr lang="zh-CN" altLang="en-US" sz="2200" strike="noStrike" noProof="1">
                <a:latin typeface="黑体" panose="02010609060101010101" charset="-122"/>
              </a:rPr>
              <a:t>举（列举）了……的例子，具体科学地说明了××事物的××特点。</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（二）分类别：</a:t>
            </a:r>
            <a:r>
              <a:rPr lang="zh-CN" altLang="en-US" sz="2200" strike="noStrike" noProof="1">
                <a:latin typeface="黑体" panose="02010609060101010101" charset="-122"/>
              </a:rPr>
              <a:t>将…分类，有条理、更清晰地说明了…，使文章层次分明。</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（三）打比方：</a:t>
            </a:r>
            <a:r>
              <a:rPr lang="zh-CN" altLang="en-US" sz="2200" strike="noStrike" noProof="1">
                <a:latin typeface="黑体" panose="02010609060101010101" charset="-122"/>
              </a:rPr>
              <a:t>将…比作…，生动形象地说明××事物的××特点，增强了文章的趣味性。</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（四）列数字：</a:t>
            </a:r>
            <a:r>
              <a:rPr lang="zh-CN" altLang="en-US" sz="2200" strike="noStrike" noProof="1">
                <a:latin typeface="黑体" panose="02010609060101010101" charset="-122"/>
              </a:rPr>
              <a:t>列举了……的数字，具体而准确地说明××事物的××特点。使说明更有说服力。</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（五）作比较：</a:t>
            </a:r>
            <a:r>
              <a:rPr lang="zh-CN" altLang="en-US" sz="2200" strike="noStrike" noProof="1">
                <a:latin typeface="黑体" panose="02010609060101010101" charset="-122"/>
              </a:rPr>
              <a:t>将…与…比较，突出说明了…。</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（六）下定义：</a:t>
            </a:r>
            <a:r>
              <a:rPr lang="zh-CN" altLang="en-US" sz="2200" strike="noStrike" noProof="1">
                <a:latin typeface="黑体" panose="02010609060101010101" charset="-122"/>
              </a:rPr>
              <a:t>用简明科学的语言对说明的对象（或科学事理）加以揭示，从而更科学、更本质、更概括地揭示事物的特征（或事理）。下定义必须把握住事物的本质特征和属性。前后可互换。</a:t>
            </a: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3277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277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277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7106" name="内容占位符 84"/>
          <p:cNvSpPr>
            <a:spLocks noGrp="1"/>
          </p:cNvSpPr>
          <p:nvPr>
            <p:ph sz="half" idx="2"/>
          </p:nvPr>
        </p:nvSpPr>
        <p:spPr>
          <a:xfrm>
            <a:off x="455294" y="964565"/>
            <a:ext cx="11266170" cy="4966335"/>
          </a:xfrm>
        </p:spPr>
        <p:txBody>
          <a:bodyPr anchor="t"/>
          <a:lstStyle/>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◎给名词下定义格式：</a:t>
            </a:r>
          </a:p>
          <a:p>
            <a:pPr marL="0" indent="0" fontAlgn="base">
              <a:buClrTx/>
              <a:buSzTx/>
              <a:buFontTx/>
              <a:buNone/>
            </a:pPr>
            <a:r>
              <a:rPr lang="zh-CN" altLang="en-US" strike="noStrike" noProof="1">
                <a:solidFill>
                  <a:srgbClr val="FF0000"/>
                </a:solidFill>
                <a:latin typeface="黑体" panose="02010609060101010101" charset="-122"/>
              </a:rPr>
              <a:t>①××是…（本质特征）的…（属性）。</a:t>
            </a:r>
          </a:p>
          <a:p>
            <a:pPr marL="0" indent="0" fontAlgn="base">
              <a:buClrTx/>
              <a:buSzTx/>
              <a:buFontTx/>
              <a:buNone/>
            </a:pPr>
            <a:r>
              <a:rPr lang="zh-CN" altLang="en-US" strike="noStrike" noProof="1">
                <a:solidFill>
                  <a:srgbClr val="FF0000"/>
                </a:solidFill>
                <a:latin typeface="黑体" panose="02010609060101010101" charset="-122"/>
              </a:rPr>
              <a:t>②一种…（本质特征）的…是（叫做）…。   </a:t>
            </a:r>
          </a:p>
          <a:p>
            <a:pPr marL="0" indent="0" fontAlgn="base">
              <a:buClrTx/>
              <a:buSzTx/>
              <a:buFontTx/>
              <a:buNone/>
            </a:pPr>
            <a:r>
              <a:rPr lang="zh-CN" altLang="en-US" strike="noStrike" noProof="1">
                <a:latin typeface="黑体" panose="02010609060101010101" charset="-122"/>
              </a:rPr>
              <a:t>如以给“转基因作物”下定义：转基因作物是一种…（本质特征）的作物。</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（七）作诠释：</a:t>
            </a:r>
            <a:r>
              <a:rPr lang="zh-CN" altLang="en-US" strike="noStrike" noProof="1">
                <a:latin typeface="黑体" panose="02010609060101010101" charset="-122"/>
              </a:rPr>
              <a:t>具体、准确、通俗易懂地说明了……（特点：用概括的语言对事物的某一方面或几个方面作作具体、详尽地解释；前后不对等，不可以互换）</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（八）列图表：</a:t>
            </a:r>
            <a:r>
              <a:rPr lang="zh-CN" altLang="en-US" strike="noStrike" noProof="1">
                <a:latin typeface="黑体" panose="02010609060101010101" charset="-122"/>
              </a:rPr>
              <a:t>直观、形象地说明了事物的××特点。</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17"/>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3481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481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482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34821" name="组合 1"/>
          <p:cNvGrpSpPr/>
          <p:nvPr/>
        </p:nvGrpSpPr>
        <p:grpSpPr>
          <a:xfrm>
            <a:off x="-34925" y="-20637"/>
            <a:ext cx="12245975" cy="466725"/>
            <a:chOff x="245" y="1455"/>
            <a:chExt cx="14464" cy="735"/>
          </a:xfrm>
        </p:grpSpPr>
        <p:pic>
          <p:nvPicPr>
            <p:cNvPr id="3482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482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4824" name="组合 7"/>
          <p:cNvGrpSpPr/>
          <p:nvPr/>
        </p:nvGrpSpPr>
        <p:grpSpPr>
          <a:xfrm>
            <a:off x="-33337" y="6450013"/>
            <a:ext cx="12244387" cy="466725"/>
            <a:chOff x="245" y="1455"/>
            <a:chExt cx="14464" cy="735"/>
          </a:xfrm>
        </p:grpSpPr>
        <p:pic>
          <p:nvPicPr>
            <p:cNvPr id="3482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482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诗意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情意</a:t>
              </a:r>
              <a:r>
                <a:rPr lang="en-US" altLang="zh-CN" sz="1200" b="1">
                  <a:solidFill>
                    <a:schemeClr val="accent2"/>
                  </a:solidFill>
                  <a:latin typeface="微软雅黑" panose="020B0503020204020204" charset="-122"/>
                  <a:ea typeface="微软雅黑" panose="020B0503020204020204" charset="-122"/>
                  <a:sym typeface="宋体" panose="02010600030101010101" pitchFamily="2" charset="-122"/>
                </a:rPr>
                <a:t>—</a:t>
              </a:r>
              <a:r>
                <a:rPr lang="zh-CN" altLang="en-US" sz="1200" b="1" dirty="0">
                  <a:solidFill>
                    <a:schemeClr val="accent2"/>
                  </a:solidFill>
                  <a:latin typeface="微软雅黑" panose="020B0503020204020204" charset="-122"/>
                  <a:ea typeface="微软雅黑" panose="020B0503020204020204" charset="-122"/>
                  <a:sym typeface="宋体" panose="02010600030101010101" pitchFamily="2" charset="-122"/>
                </a:rPr>
                <a:t>创意</a:t>
              </a:r>
              <a:endParaRPr lang="zh-CN" altLang="en-US" sz="1200" b="1" dirty="0">
                <a:solidFill>
                  <a:schemeClr val="accent2"/>
                </a:solidFill>
                <a:latin typeface="微软雅黑" panose="020B0503020204020204" charset="-122"/>
                <a:ea typeface="微软雅黑" panose="020B0503020204020204" charset="-122"/>
              </a:endParaRPr>
            </a:p>
          </p:txBody>
        </p:sp>
      </p:grpSp>
      <p:sp>
        <p:nvSpPr>
          <p:cNvPr id="47106" name="内容占位符 84"/>
          <p:cNvSpPr>
            <a:spLocks noGrp="1"/>
          </p:cNvSpPr>
          <p:nvPr>
            <p:ph sz="half" idx="2"/>
          </p:nvPr>
        </p:nvSpPr>
        <p:spPr>
          <a:xfrm>
            <a:off x="455294" y="964565"/>
            <a:ext cx="11266170" cy="474154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（九）引用法：</a:t>
            </a:r>
          </a:p>
          <a:p>
            <a:pPr marL="0" indent="0" fontAlgn="base">
              <a:buClrTx/>
              <a:buSzTx/>
              <a:buFontTx/>
              <a:buNone/>
            </a:pPr>
            <a:r>
              <a:rPr lang="zh-CN" altLang="en-US" sz="2200" strike="noStrike" noProof="1">
                <a:latin typeface="黑体" panose="02010609060101010101" charset="-122"/>
              </a:rPr>
              <a:t>几种形式及作用：</a:t>
            </a:r>
          </a:p>
          <a:p>
            <a:pPr marL="0" indent="0" fontAlgn="base">
              <a:buClrTx/>
              <a:buSzTx/>
              <a:buFontTx/>
              <a:buNone/>
            </a:pPr>
            <a:r>
              <a:rPr lang="zh-CN" altLang="en-US" sz="2200" strike="noStrike" noProof="1">
                <a:latin typeface="黑体" panose="02010609060101010101" charset="-122"/>
              </a:rPr>
              <a:t>1.引用具体的事例；（作用同举例子）</a:t>
            </a:r>
          </a:p>
          <a:p>
            <a:pPr marL="0" indent="0" fontAlgn="base">
              <a:buClrTx/>
              <a:buSzTx/>
              <a:buFontTx/>
              <a:buNone/>
            </a:pPr>
            <a:r>
              <a:rPr lang="zh-CN" altLang="en-US" sz="2200" strike="noStrike" noProof="1">
                <a:latin typeface="黑体" panose="02010609060101010101" charset="-122"/>
              </a:rPr>
              <a:t>2.引用具体的数据；（作用同列数字）</a:t>
            </a:r>
          </a:p>
          <a:p>
            <a:pPr marL="0" indent="0" fontAlgn="base">
              <a:buClrTx/>
              <a:buSzTx/>
              <a:buFontTx/>
              <a:buNone/>
            </a:pPr>
            <a:r>
              <a:rPr lang="zh-CN" altLang="en-US" sz="2200" strike="noStrike" noProof="1">
                <a:latin typeface="黑体" panose="02010609060101010101" charset="-122"/>
              </a:rPr>
              <a:t>3.引用名言、格言、谚语；作用是</a:t>
            </a:r>
            <a:r>
              <a:rPr lang="zh-CN" altLang="en-US" sz="2200" strike="noStrike" noProof="1">
                <a:solidFill>
                  <a:srgbClr val="FF0000"/>
                </a:solidFill>
                <a:latin typeface="黑体" panose="02010609060101010101" charset="-122"/>
              </a:rPr>
              <a:t>使说明更有说服力</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4.引用神话传说、新闻报道、谜语、轶事趣闻等。作用是</a:t>
            </a:r>
            <a:r>
              <a:rPr lang="zh-CN" altLang="en-US" sz="2200" strike="noStrike" noProof="1">
                <a:solidFill>
                  <a:srgbClr val="FF0000"/>
                </a:solidFill>
                <a:latin typeface="黑体" panose="02010609060101010101" charset="-122"/>
              </a:rPr>
              <a:t>增强说明的趣味性</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（引用说明在文章开头，还起到引出说明对象的作用。）</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（十）摹状貌：</a:t>
            </a:r>
            <a:r>
              <a:rPr lang="zh-CN" altLang="en-US" sz="2200" strike="noStrike" noProof="1">
                <a:latin typeface="黑体" panose="02010609060101010101" charset="-122"/>
              </a:rPr>
              <a:t>对事物的特征（或事理）加以形象化的描摹，使说明更具体、生动、形象。</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※“九大”说明方法可巧记口诀：       分列作下举，打摹作画图</a:t>
            </a:r>
          </a:p>
        </p:txBody>
      </p:sp>
    </p:spTree>
  </p:cSld>
  <p:clrMapOvr>
    <a:masterClrMapping/>
  </p:clrMapOvr>
  <p:transition>
    <p:fade/>
  </p:transition>
</p:sld>
</file>

<file path=ppt/theme/theme1.xml><?xml version="1.0" encoding="utf-8"?>
<a:theme xmlns:a="http://schemas.openxmlformats.org/drawingml/2006/main" name="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2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3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1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7183</Words>
  <Application>Microsoft Office PowerPoint</Application>
  <PresentationFormat>自定义</PresentationFormat>
  <Paragraphs>471</Paragraphs>
  <Slides>50</Slides>
  <Notes>50</Notes>
  <HiddenSlides>0</HiddenSlides>
  <MMClips>0</MMClips>
  <ScaleCrop>false</ScaleCrop>
  <HeadingPairs>
    <vt:vector size="4" baseType="variant">
      <vt:variant>
        <vt:lpstr>主题</vt:lpstr>
      </vt:variant>
      <vt:variant>
        <vt:i4>8</vt:i4>
      </vt:variant>
      <vt:variant>
        <vt:lpstr>幻灯片标题</vt:lpstr>
      </vt:variant>
      <vt:variant>
        <vt:i4>50</vt:i4>
      </vt:variant>
    </vt:vector>
  </HeadingPairs>
  <TitlesOfParts>
    <vt:vector size="58" baseType="lpstr">
      <vt:lpstr>简约绿</vt:lpstr>
      <vt:lpstr>1_简约绿</vt:lpstr>
      <vt:lpstr>12_简约绿</vt:lpstr>
      <vt:lpstr>13_简约绿</vt:lpstr>
      <vt:lpstr>8_简约绿</vt:lpstr>
      <vt:lpstr>3_简约绿</vt:lpstr>
      <vt:lpstr>11_简约绿</vt:lpstr>
      <vt:lpstr>2_简约绿</vt:lpstr>
      <vt:lpstr>PowerPoint 演示文稿</vt:lpstr>
      <vt:lpstr>【导入门】</vt:lpstr>
      <vt:lpstr>【目标牌】</vt:lpstr>
      <vt:lpstr>PowerPoint 演示文稿</vt:lpstr>
      <vt:lpstr>【自学径】记文常</vt:lpstr>
      <vt:lpstr>【自学径】记文常</vt:lpstr>
      <vt:lpstr>【自学径】记文常</vt:lpstr>
      <vt:lpstr>【自学径】记文常</vt:lpstr>
      <vt:lpstr>【自学径】记文常</vt:lpstr>
      <vt:lpstr>【自学径】记文常</vt:lpstr>
      <vt:lpstr>【自学径】记文常</vt:lpstr>
      <vt:lpstr>【自学径】记文常</vt:lpstr>
      <vt:lpstr>【自学径】立基础</vt:lpstr>
      <vt:lpstr>【自学径】立基础</vt:lpstr>
      <vt:lpstr>【感知石】</vt:lpstr>
      <vt:lpstr>【感知石】划结构</vt:lpstr>
      <vt:lpstr>【感知石】概内容</vt:lpstr>
      <vt:lpstr>PowerPoint 演示文稿</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【解读园】探主题</vt:lpstr>
      <vt:lpstr>【解读园】绘板书</vt:lpstr>
      <vt:lpstr>【拓展林】拓思维</vt:lpstr>
      <vt:lpstr>【拓展林】拓思维</vt:lpstr>
      <vt:lpstr>【拓展林】拓思维</vt:lpstr>
      <vt:lpstr>【拓展林】拓思维</vt:lpstr>
      <vt:lpstr>【拓展林】拓思维</vt:lpstr>
      <vt:lpstr>PowerPoint 演示文稿</vt:lpstr>
      <vt:lpstr>【赏文亭】赏写法</vt:lpstr>
      <vt:lpstr>【赏文亭】赏写法</vt:lpstr>
      <vt:lpstr>【赏文亭】赏写法</vt:lpstr>
      <vt:lpstr>【赏文亭】赏写法</vt:lpstr>
      <vt:lpstr>【赏文亭】赏写法</vt:lpstr>
      <vt:lpstr>【赏文亭】赏写法</vt:lpstr>
      <vt:lpstr>【赏文亭】赏写法</vt:lpstr>
      <vt:lpstr>【储积累】积累台</vt:lpstr>
      <vt:lpstr>【储积累】积累台</vt:lpstr>
      <vt:lpstr>【结语碑】</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hj</cp:lastModifiedBy>
  <cp:revision>14</cp:revision>
  <dcterms:created xsi:type="dcterms:W3CDTF">2019-05-01T09:24:00Z</dcterms:created>
  <dcterms:modified xsi:type="dcterms:W3CDTF">2021-11-22T05:13:18Z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2052-11.1.0.9022</vt:lpwstr>
  </property>
</Properties>
</file>