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sldIdLst>
    <p:sldId id="257" r:id="rId3"/>
    <p:sldId id="305" r:id="rId5"/>
    <p:sldId id="258" r:id="rId6"/>
    <p:sldId id="259" r:id="rId7"/>
    <p:sldId id="260" r:id="rId8"/>
    <p:sldId id="261" r:id="rId9"/>
    <p:sldId id="262" r:id="rId10"/>
    <p:sldId id="263" r:id="rId11"/>
    <p:sldId id="264" r:id="rId12"/>
    <p:sldId id="265" r:id="rId13"/>
    <p:sldId id="266" r:id="rId14"/>
    <p:sldId id="267" r:id="rId15"/>
    <p:sldId id="268" r:id="rId16"/>
    <p:sldId id="306" r:id="rId17"/>
    <p:sldId id="269" r:id="rId18"/>
    <p:sldId id="307" r:id="rId19"/>
    <p:sldId id="270" r:id="rId20"/>
    <p:sldId id="271" r:id="rId21"/>
    <p:sldId id="355" r:id="rId22"/>
    <p:sldId id="272" r:id="rId23"/>
    <p:sldId id="273" r:id="rId24"/>
    <p:sldId id="356" r:id="rId25"/>
    <p:sldId id="274" r:id="rId26"/>
    <p:sldId id="357" r:id="rId27"/>
    <p:sldId id="275" r:id="rId28"/>
    <p:sldId id="276" r:id="rId29"/>
    <p:sldId id="277" r:id="rId30"/>
    <p:sldId id="278" r:id="rId31"/>
    <p:sldId id="279" r:id="rId32"/>
    <p:sldId id="358" r:id="rId33"/>
    <p:sldId id="280" r:id="rId34"/>
    <p:sldId id="359"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 id="299" r:id="rId54"/>
    <p:sldId id="300" r:id="rId55"/>
    <p:sldId id="301" r:id="rId56"/>
    <p:sldId id="302" r:id="rId57"/>
    <p:sldId id="303" r:id="rId58"/>
    <p:sldId id="304" r:id="rId5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4F0FBD"/>
    <a:srgbClr val="1D41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660"/>
  </p:normalViewPr>
  <p:slideViewPr>
    <p:cSldViewPr snapToGrid="0">
      <p:cViewPr varScale="1">
        <p:scale>
          <a:sx n="115" d="100"/>
          <a:sy n="115" d="100"/>
        </p:scale>
        <p:origin x="61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2" Type="http://schemas.openxmlformats.org/officeDocument/2006/relationships/tableStyles" Target="tableStyles.xml"/><Relationship Id="rId61" Type="http://schemas.openxmlformats.org/officeDocument/2006/relationships/viewProps" Target="viewProps.xml"/><Relationship Id="rId60" Type="http://schemas.openxmlformats.org/officeDocument/2006/relationships/presProps" Target="presProps.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幻灯片图像占位符 1"/>
          <p:cNvSpPr>
            <a:spLocks noGrp="1" noRot="1" noChangeAspect="1" noTextEdit="1"/>
          </p:cNvSpPr>
          <p:nvPr>
            <p:ph type="sldImg"/>
          </p:nvPr>
        </p:nvSpPr>
        <p:spPr/>
      </p:sp>
      <p:sp>
        <p:nvSpPr>
          <p:cNvPr id="56323" name="备注占位符 2"/>
          <p:cNvSpPr>
            <a:spLocks noGrp="1"/>
          </p:cNvSpPr>
          <p:nvPr>
            <p:ph type="body" idx="1"/>
          </p:nvPr>
        </p:nvSpPr>
        <p:spPr/>
        <p:txBody>
          <a:bodyPr wrap="square" lIns="91440" tIns="45720" rIns="91440" bIns="45720" anchor="t"/>
          <a:p>
            <a:pPr lvl="0" eaLnBrk="1" hangingPunct="1"/>
            <a:endParaRPr lang="zh-CN" altLang="en-US" dirty="0"/>
          </a:p>
        </p:txBody>
      </p:sp>
      <p:sp>
        <p:nvSpPr>
          <p:cNvPr id="56324"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幻灯片图像占位符 1"/>
          <p:cNvSpPr>
            <a:spLocks noGrp="1" noRot="1" noChangeAspect="1" noTextEdit="1"/>
          </p:cNvSpPr>
          <p:nvPr>
            <p:ph type="sldImg"/>
          </p:nvPr>
        </p:nvSpPr>
        <p:spPr/>
      </p:sp>
      <p:sp>
        <p:nvSpPr>
          <p:cNvPr id="65539" name="备注占位符 2"/>
          <p:cNvSpPr>
            <a:spLocks noGrp="1"/>
          </p:cNvSpPr>
          <p:nvPr>
            <p:ph type="body" idx="1"/>
          </p:nvPr>
        </p:nvSpPr>
        <p:spPr/>
        <p:txBody>
          <a:bodyPr wrap="square" lIns="91440" tIns="45720" rIns="91440" bIns="45720" anchor="t"/>
          <a:p>
            <a:pPr lvl="0" eaLnBrk="1" hangingPunct="1"/>
            <a:endParaRPr lang="zh-CN" altLang="en-US" dirty="0"/>
          </a:p>
        </p:txBody>
      </p:sp>
      <p:sp>
        <p:nvSpPr>
          <p:cNvPr id="6554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幻灯片图像占位符 1"/>
          <p:cNvSpPr>
            <a:spLocks noGrp="1" noRot="1" noChangeAspect="1" noTextEdit="1"/>
          </p:cNvSpPr>
          <p:nvPr>
            <p:ph type="sldImg"/>
          </p:nvPr>
        </p:nvSpPr>
        <p:spPr/>
      </p:sp>
      <p:sp>
        <p:nvSpPr>
          <p:cNvPr id="66563" name="备注占位符 2"/>
          <p:cNvSpPr>
            <a:spLocks noGrp="1"/>
          </p:cNvSpPr>
          <p:nvPr>
            <p:ph type="body" idx="1"/>
          </p:nvPr>
        </p:nvSpPr>
        <p:spPr/>
        <p:txBody>
          <a:bodyPr wrap="square" lIns="91440" tIns="45720" rIns="91440" bIns="45720" anchor="t"/>
          <a:p>
            <a:pPr lvl="0" eaLnBrk="1" hangingPunct="1"/>
            <a:endParaRPr lang="zh-CN" altLang="en-US" dirty="0"/>
          </a:p>
        </p:txBody>
      </p:sp>
      <p:sp>
        <p:nvSpPr>
          <p:cNvPr id="66564"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幻灯片图像占位符 1"/>
          <p:cNvSpPr>
            <a:spLocks noGrp="1" noRot="1" noChangeAspect="1" noTextEdit="1"/>
          </p:cNvSpPr>
          <p:nvPr>
            <p:ph type="sldImg"/>
          </p:nvPr>
        </p:nvSpPr>
        <p:spPr/>
      </p:sp>
      <p:sp>
        <p:nvSpPr>
          <p:cNvPr id="67587" name="备注占位符 2"/>
          <p:cNvSpPr>
            <a:spLocks noGrp="1"/>
          </p:cNvSpPr>
          <p:nvPr>
            <p:ph type="body" idx="1"/>
          </p:nvPr>
        </p:nvSpPr>
        <p:spPr/>
        <p:txBody>
          <a:bodyPr wrap="square" lIns="91440" tIns="45720" rIns="91440" bIns="45720" anchor="t"/>
          <a:p>
            <a:pPr lvl="0" eaLnBrk="1" hangingPunct="1"/>
            <a:endParaRPr lang="zh-CN" altLang="en-US" dirty="0"/>
          </a:p>
        </p:txBody>
      </p:sp>
      <p:sp>
        <p:nvSpPr>
          <p:cNvPr id="6758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0" name="幻灯片图像占位符 1"/>
          <p:cNvSpPr>
            <a:spLocks noGrp="1" noRot="1" noChangeAspect="1" noTextEdit="1"/>
          </p:cNvSpPr>
          <p:nvPr>
            <p:ph type="sldImg"/>
          </p:nvPr>
        </p:nvSpPr>
        <p:spPr/>
      </p:sp>
      <p:sp>
        <p:nvSpPr>
          <p:cNvPr id="68611" name="备注占位符 2"/>
          <p:cNvSpPr>
            <a:spLocks noGrp="1"/>
          </p:cNvSpPr>
          <p:nvPr>
            <p:ph type="body" idx="1"/>
          </p:nvPr>
        </p:nvSpPr>
        <p:spPr/>
        <p:txBody>
          <a:bodyPr wrap="square" lIns="91440" tIns="45720" rIns="91440" bIns="45720" anchor="t"/>
          <a:p>
            <a:pPr lvl="0" eaLnBrk="1" hangingPunct="1"/>
            <a:endParaRPr lang="zh-CN" altLang="en-US" dirty="0"/>
          </a:p>
        </p:txBody>
      </p:sp>
      <p:sp>
        <p:nvSpPr>
          <p:cNvPr id="68612"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幻灯片图像占位符 1"/>
          <p:cNvSpPr>
            <a:spLocks noGrp="1" noRot="1" noChangeAspect="1" noTextEdit="1"/>
          </p:cNvSpPr>
          <p:nvPr>
            <p:ph type="sldImg"/>
          </p:nvPr>
        </p:nvSpPr>
        <p:spPr/>
      </p:sp>
      <p:sp>
        <p:nvSpPr>
          <p:cNvPr id="69635" name="备注占位符 2"/>
          <p:cNvSpPr>
            <a:spLocks noGrp="1"/>
          </p:cNvSpPr>
          <p:nvPr>
            <p:ph type="body" idx="1"/>
          </p:nvPr>
        </p:nvSpPr>
        <p:spPr/>
        <p:txBody>
          <a:bodyPr wrap="square" lIns="91440" tIns="45720" rIns="91440" bIns="45720" anchor="t"/>
          <a:p>
            <a:pPr lvl="0" eaLnBrk="1" hangingPunct="1"/>
            <a:endParaRPr lang="zh-CN" altLang="en-US" dirty="0"/>
          </a:p>
        </p:txBody>
      </p:sp>
      <p:sp>
        <p:nvSpPr>
          <p:cNvPr id="69636"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8" name="幻灯片图像占位符 1"/>
          <p:cNvSpPr>
            <a:spLocks noGrp="1" noRot="1" noChangeAspect="1" noTextEdit="1"/>
          </p:cNvSpPr>
          <p:nvPr>
            <p:ph type="sldImg"/>
          </p:nvPr>
        </p:nvSpPr>
        <p:spPr/>
      </p:sp>
      <p:sp>
        <p:nvSpPr>
          <p:cNvPr id="70659" name="备注占位符 2"/>
          <p:cNvSpPr>
            <a:spLocks noGrp="1"/>
          </p:cNvSpPr>
          <p:nvPr>
            <p:ph type="body" idx="1"/>
          </p:nvPr>
        </p:nvSpPr>
        <p:spPr/>
        <p:txBody>
          <a:bodyPr wrap="square" lIns="91440" tIns="45720" rIns="91440" bIns="45720" anchor="t"/>
          <a:p>
            <a:pPr lvl="0" eaLnBrk="1" hangingPunct="1"/>
            <a:endParaRPr lang="zh-CN" altLang="en-US" dirty="0"/>
          </a:p>
        </p:txBody>
      </p:sp>
      <p:sp>
        <p:nvSpPr>
          <p:cNvPr id="7066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幻灯片图像占位符 1"/>
          <p:cNvSpPr>
            <a:spLocks noGrp="1" noRot="1" noChangeAspect="1" noTextEdit="1"/>
          </p:cNvSpPr>
          <p:nvPr>
            <p:ph type="sldImg"/>
          </p:nvPr>
        </p:nvSpPr>
        <p:spPr/>
      </p:sp>
      <p:sp>
        <p:nvSpPr>
          <p:cNvPr id="71683" name="备注占位符 2"/>
          <p:cNvSpPr>
            <a:spLocks noGrp="1"/>
          </p:cNvSpPr>
          <p:nvPr>
            <p:ph type="body" idx="1"/>
          </p:nvPr>
        </p:nvSpPr>
        <p:spPr/>
        <p:txBody>
          <a:bodyPr wrap="square" lIns="91440" tIns="45720" rIns="91440" bIns="45720" anchor="t"/>
          <a:p>
            <a:pPr lvl="0" eaLnBrk="1" hangingPunct="1"/>
            <a:endParaRPr lang="zh-CN" altLang="en-US" dirty="0"/>
          </a:p>
        </p:txBody>
      </p:sp>
      <p:sp>
        <p:nvSpPr>
          <p:cNvPr id="71684"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6" name="幻灯片图像占位符 1"/>
          <p:cNvSpPr>
            <a:spLocks noGrp="1" noRot="1" noChangeAspect="1" noTextEdit="1"/>
          </p:cNvSpPr>
          <p:nvPr>
            <p:ph type="sldImg"/>
          </p:nvPr>
        </p:nvSpPr>
        <p:spPr/>
      </p:sp>
      <p:sp>
        <p:nvSpPr>
          <p:cNvPr id="72707" name="备注占位符 2"/>
          <p:cNvSpPr>
            <a:spLocks noGrp="1"/>
          </p:cNvSpPr>
          <p:nvPr>
            <p:ph type="body" idx="1"/>
          </p:nvPr>
        </p:nvSpPr>
        <p:spPr/>
        <p:txBody>
          <a:bodyPr wrap="square" lIns="91440" tIns="45720" rIns="91440" bIns="45720" anchor="t"/>
          <a:p>
            <a:pPr lvl="0" eaLnBrk="1" hangingPunct="1"/>
            <a:endParaRPr lang="zh-CN" altLang="en-US" dirty="0"/>
          </a:p>
        </p:txBody>
      </p:sp>
      <p:sp>
        <p:nvSpPr>
          <p:cNvPr id="7270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幻灯片图像占位符 1"/>
          <p:cNvSpPr>
            <a:spLocks noGrp="1" noRot="1" noChangeAspect="1" noTextEdit="1"/>
          </p:cNvSpPr>
          <p:nvPr>
            <p:ph type="sldImg"/>
          </p:nvPr>
        </p:nvSpPr>
        <p:spPr/>
      </p:sp>
      <p:sp>
        <p:nvSpPr>
          <p:cNvPr id="73731" name="备注占位符 2"/>
          <p:cNvSpPr>
            <a:spLocks noGrp="1"/>
          </p:cNvSpPr>
          <p:nvPr>
            <p:ph type="body" idx="1"/>
          </p:nvPr>
        </p:nvSpPr>
        <p:spPr/>
        <p:txBody>
          <a:bodyPr wrap="square" lIns="91440" tIns="45720" rIns="91440" bIns="45720" anchor="t"/>
          <a:p>
            <a:pPr lvl="0" eaLnBrk="1" hangingPunct="1"/>
            <a:endParaRPr lang="zh-CN" altLang="en-US" dirty="0"/>
          </a:p>
        </p:txBody>
      </p:sp>
      <p:sp>
        <p:nvSpPr>
          <p:cNvPr id="73732"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幻灯片图像占位符 1"/>
          <p:cNvSpPr>
            <a:spLocks noGrp="1" noRot="1" noChangeAspect="1" noTextEdit="1"/>
          </p:cNvSpPr>
          <p:nvPr>
            <p:ph type="sldImg"/>
          </p:nvPr>
        </p:nvSpPr>
        <p:spPr/>
      </p:sp>
      <p:sp>
        <p:nvSpPr>
          <p:cNvPr id="74755" name="备注占位符 2"/>
          <p:cNvSpPr>
            <a:spLocks noGrp="1"/>
          </p:cNvSpPr>
          <p:nvPr>
            <p:ph type="body" idx="1"/>
          </p:nvPr>
        </p:nvSpPr>
        <p:spPr/>
        <p:txBody>
          <a:bodyPr wrap="square" lIns="91440" tIns="45720" rIns="91440" bIns="45720" anchor="t"/>
          <a:p>
            <a:pPr lvl="0" eaLnBrk="1" hangingPunct="1"/>
            <a:endParaRPr lang="zh-CN" altLang="en-US" dirty="0"/>
          </a:p>
        </p:txBody>
      </p:sp>
      <p:sp>
        <p:nvSpPr>
          <p:cNvPr id="74756"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幻灯片图像占位符 1"/>
          <p:cNvSpPr>
            <a:spLocks noGrp="1" noRot="1" noChangeAspect="1" noTextEdit="1"/>
          </p:cNvSpPr>
          <p:nvPr>
            <p:ph type="sldImg"/>
          </p:nvPr>
        </p:nvSpPr>
        <p:spPr/>
      </p:sp>
      <p:sp>
        <p:nvSpPr>
          <p:cNvPr id="57347" name="备注占位符 2"/>
          <p:cNvSpPr>
            <a:spLocks noGrp="1"/>
          </p:cNvSpPr>
          <p:nvPr>
            <p:ph type="body" idx="1"/>
          </p:nvPr>
        </p:nvSpPr>
        <p:spPr/>
        <p:txBody>
          <a:bodyPr wrap="square" lIns="91440" tIns="45720" rIns="91440" bIns="45720" anchor="t"/>
          <a:p>
            <a:pPr lvl="0" eaLnBrk="1" hangingPunct="1"/>
            <a:endParaRPr lang="zh-CN" altLang="en-US" dirty="0"/>
          </a:p>
        </p:txBody>
      </p:sp>
      <p:sp>
        <p:nvSpPr>
          <p:cNvPr id="5734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8" name="幻灯片图像占位符 1"/>
          <p:cNvSpPr>
            <a:spLocks noGrp="1" noRot="1" noChangeAspect="1" noTextEdit="1"/>
          </p:cNvSpPr>
          <p:nvPr>
            <p:ph type="sldImg"/>
          </p:nvPr>
        </p:nvSpPr>
        <p:spPr/>
      </p:sp>
      <p:sp>
        <p:nvSpPr>
          <p:cNvPr id="75779" name="备注占位符 2"/>
          <p:cNvSpPr>
            <a:spLocks noGrp="1"/>
          </p:cNvSpPr>
          <p:nvPr>
            <p:ph type="body" idx="1"/>
          </p:nvPr>
        </p:nvSpPr>
        <p:spPr/>
        <p:txBody>
          <a:bodyPr wrap="square" lIns="91440" tIns="45720" rIns="91440" bIns="45720" anchor="t"/>
          <a:p>
            <a:pPr lvl="0" eaLnBrk="1" hangingPunct="1"/>
            <a:endParaRPr lang="zh-CN" altLang="en-US" dirty="0"/>
          </a:p>
        </p:txBody>
      </p:sp>
      <p:sp>
        <p:nvSpPr>
          <p:cNvPr id="7578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2" name="幻灯片图像占位符 1"/>
          <p:cNvSpPr>
            <a:spLocks noGrp="1" noRot="1" noChangeAspect="1" noTextEdit="1"/>
          </p:cNvSpPr>
          <p:nvPr>
            <p:ph type="sldImg"/>
          </p:nvPr>
        </p:nvSpPr>
        <p:spPr/>
      </p:sp>
      <p:sp>
        <p:nvSpPr>
          <p:cNvPr id="76803" name="备注占位符 2"/>
          <p:cNvSpPr>
            <a:spLocks noGrp="1"/>
          </p:cNvSpPr>
          <p:nvPr>
            <p:ph type="body" idx="1"/>
          </p:nvPr>
        </p:nvSpPr>
        <p:spPr/>
        <p:txBody>
          <a:bodyPr wrap="square" lIns="91440" tIns="45720" rIns="91440" bIns="45720" anchor="t"/>
          <a:p>
            <a:pPr lvl="0" eaLnBrk="1" hangingPunct="1"/>
            <a:endParaRPr lang="zh-CN" altLang="en-US" dirty="0"/>
          </a:p>
        </p:txBody>
      </p:sp>
      <p:sp>
        <p:nvSpPr>
          <p:cNvPr id="76804"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6" name="幻灯片图像占位符 1"/>
          <p:cNvSpPr>
            <a:spLocks noGrp="1" noRot="1" noChangeAspect="1" noTextEdit="1"/>
          </p:cNvSpPr>
          <p:nvPr>
            <p:ph type="sldImg"/>
          </p:nvPr>
        </p:nvSpPr>
        <p:spPr/>
      </p:sp>
      <p:sp>
        <p:nvSpPr>
          <p:cNvPr id="77827" name="备注占位符 2"/>
          <p:cNvSpPr>
            <a:spLocks noGrp="1"/>
          </p:cNvSpPr>
          <p:nvPr>
            <p:ph type="body" idx="1"/>
          </p:nvPr>
        </p:nvSpPr>
        <p:spPr/>
        <p:txBody>
          <a:bodyPr wrap="square" lIns="91440" tIns="45720" rIns="91440" bIns="45720" anchor="t"/>
          <a:p>
            <a:pPr lvl="0" eaLnBrk="1" hangingPunct="1"/>
            <a:endParaRPr lang="zh-CN" altLang="en-US" dirty="0"/>
          </a:p>
        </p:txBody>
      </p:sp>
      <p:sp>
        <p:nvSpPr>
          <p:cNvPr id="7782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8850" name="幻灯片图像占位符 1"/>
          <p:cNvSpPr>
            <a:spLocks noGrp="1" noRot="1" noChangeAspect="1" noTextEdit="1"/>
          </p:cNvSpPr>
          <p:nvPr>
            <p:ph type="sldImg"/>
          </p:nvPr>
        </p:nvSpPr>
        <p:spPr/>
      </p:sp>
      <p:sp>
        <p:nvSpPr>
          <p:cNvPr id="78851" name="备注占位符 2"/>
          <p:cNvSpPr>
            <a:spLocks noGrp="1"/>
          </p:cNvSpPr>
          <p:nvPr>
            <p:ph type="body" idx="1"/>
          </p:nvPr>
        </p:nvSpPr>
        <p:spPr/>
        <p:txBody>
          <a:bodyPr wrap="square" lIns="91440" tIns="45720" rIns="91440" bIns="45720" anchor="t"/>
          <a:p>
            <a:pPr lvl="0" eaLnBrk="1" hangingPunct="1"/>
            <a:endParaRPr lang="zh-CN" altLang="en-US" dirty="0"/>
          </a:p>
        </p:txBody>
      </p:sp>
      <p:sp>
        <p:nvSpPr>
          <p:cNvPr id="78852"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4" name="幻灯片图像占位符 1"/>
          <p:cNvSpPr>
            <a:spLocks noGrp="1" noRot="1" noChangeAspect="1" noTextEdit="1"/>
          </p:cNvSpPr>
          <p:nvPr>
            <p:ph type="sldImg"/>
          </p:nvPr>
        </p:nvSpPr>
        <p:spPr/>
      </p:sp>
      <p:sp>
        <p:nvSpPr>
          <p:cNvPr id="79875" name="备注占位符 2"/>
          <p:cNvSpPr>
            <a:spLocks noGrp="1"/>
          </p:cNvSpPr>
          <p:nvPr>
            <p:ph type="body" idx="1"/>
          </p:nvPr>
        </p:nvSpPr>
        <p:spPr/>
        <p:txBody>
          <a:bodyPr wrap="square" lIns="91440" tIns="45720" rIns="91440" bIns="45720" anchor="t"/>
          <a:p>
            <a:pPr lvl="0" eaLnBrk="1" hangingPunct="1"/>
            <a:endParaRPr lang="zh-CN" altLang="en-US" dirty="0"/>
          </a:p>
        </p:txBody>
      </p:sp>
      <p:sp>
        <p:nvSpPr>
          <p:cNvPr id="79876"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0898" name="幻灯片图像占位符 1"/>
          <p:cNvSpPr>
            <a:spLocks noGrp="1" noRot="1" noChangeAspect="1" noTextEdit="1"/>
          </p:cNvSpPr>
          <p:nvPr>
            <p:ph type="sldImg"/>
          </p:nvPr>
        </p:nvSpPr>
        <p:spPr/>
      </p:sp>
      <p:sp>
        <p:nvSpPr>
          <p:cNvPr id="80899" name="备注占位符 2"/>
          <p:cNvSpPr>
            <a:spLocks noGrp="1"/>
          </p:cNvSpPr>
          <p:nvPr>
            <p:ph type="body" idx="1"/>
          </p:nvPr>
        </p:nvSpPr>
        <p:spPr/>
        <p:txBody>
          <a:bodyPr wrap="square" lIns="91440" tIns="45720" rIns="91440" bIns="45720" anchor="t"/>
          <a:p>
            <a:pPr lvl="0" eaLnBrk="1" hangingPunct="1"/>
            <a:endParaRPr lang="zh-CN" altLang="en-US" dirty="0"/>
          </a:p>
        </p:txBody>
      </p:sp>
      <p:sp>
        <p:nvSpPr>
          <p:cNvPr id="8090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2" name="幻灯片图像占位符 1"/>
          <p:cNvSpPr>
            <a:spLocks noGrp="1" noRot="1" noChangeAspect="1" noTextEdit="1"/>
          </p:cNvSpPr>
          <p:nvPr>
            <p:ph type="sldImg"/>
          </p:nvPr>
        </p:nvSpPr>
        <p:spPr/>
      </p:sp>
      <p:sp>
        <p:nvSpPr>
          <p:cNvPr id="81923" name="备注占位符 2"/>
          <p:cNvSpPr>
            <a:spLocks noGrp="1"/>
          </p:cNvSpPr>
          <p:nvPr>
            <p:ph type="body" idx="1"/>
          </p:nvPr>
        </p:nvSpPr>
        <p:spPr/>
        <p:txBody>
          <a:bodyPr wrap="square" lIns="91440" tIns="45720" rIns="91440" bIns="45720" anchor="t"/>
          <a:p>
            <a:pPr lvl="0" eaLnBrk="1" hangingPunct="1"/>
            <a:endParaRPr lang="zh-CN" altLang="en-US" dirty="0"/>
          </a:p>
        </p:txBody>
      </p:sp>
      <p:sp>
        <p:nvSpPr>
          <p:cNvPr id="81924"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2946" name="幻灯片图像占位符 1"/>
          <p:cNvSpPr>
            <a:spLocks noGrp="1" noRot="1" noChangeAspect="1" noTextEdit="1"/>
          </p:cNvSpPr>
          <p:nvPr>
            <p:ph type="sldImg"/>
          </p:nvPr>
        </p:nvSpPr>
        <p:spPr/>
      </p:sp>
      <p:sp>
        <p:nvSpPr>
          <p:cNvPr id="82947" name="备注占位符 2"/>
          <p:cNvSpPr>
            <a:spLocks noGrp="1"/>
          </p:cNvSpPr>
          <p:nvPr>
            <p:ph type="body" idx="1"/>
          </p:nvPr>
        </p:nvSpPr>
        <p:spPr/>
        <p:txBody>
          <a:bodyPr wrap="square" lIns="91440" tIns="45720" rIns="91440" bIns="45720" anchor="t"/>
          <a:p>
            <a:pPr lvl="0" eaLnBrk="1" hangingPunct="1"/>
            <a:endParaRPr lang="zh-CN" altLang="en-US" dirty="0"/>
          </a:p>
        </p:txBody>
      </p:sp>
      <p:sp>
        <p:nvSpPr>
          <p:cNvPr id="8294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3970" name="幻灯片图像占位符 1"/>
          <p:cNvSpPr>
            <a:spLocks noGrp="1" noRot="1" noChangeAspect="1" noTextEdit="1"/>
          </p:cNvSpPr>
          <p:nvPr>
            <p:ph type="sldImg"/>
          </p:nvPr>
        </p:nvSpPr>
        <p:spPr/>
      </p:sp>
      <p:sp>
        <p:nvSpPr>
          <p:cNvPr id="83971" name="备注占位符 2"/>
          <p:cNvSpPr>
            <a:spLocks noGrp="1"/>
          </p:cNvSpPr>
          <p:nvPr>
            <p:ph type="body" idx="1"/>
          </p:nvPr>
        </p:nvSpPr>
        <p:spPr/>
        <p:txBody>
          <a:bodyPr wrap="square" lIns="91440" tIns="45720" rIns="91440" bIns="45720" anchor="t"/>
          <a:p>
            <a:pPr lvl="0" eaLnBrk="1" hangingPunct="1"/>
            <a:endParaRPr lang="zh-CN" altLang="en-US" dirty="0"/>
          </a:p>
        </p:txBody>
      </p:sp>
      <p:sp>
        <p:nvSpPr>
          <p:cNvPr id="83972"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4" name="幻灯片图像占位符 1"/>
          <p:cNvSpPr>
            <a:spLocks noGrp="1" noRot="1" noChangeAspect="1" noTextEdit="1"/>
          </p:cNvSpPr>
          <p:nvPr>
            <p:ph type="sldImg"/>
          </p:nvPr>
        </p:nvSpPr>
        <p:spPr/>
      </p:sp>
      <p:sp>
        <p:nvSpPr>
          <p:cNvPr id="84995" name="备注占位符 2"/>
          <p:cNvSpPr>
            <a:spLocks noGrp="1"/>
          </p:cNvSpPr>
          <p:nvPr>
            <p:ph type="body" idx="1"/>
          </p:nvPr>
        </p:nvSpPr>
        <p:spPr/>
        <p:txBody>
          <a:bodyPr wrap="square" lIns="91440" tIns="45720" rIns="91440" bIns="45720" anchor="t"/>
          <a:p>
            <a:pPr lvl="0" eaLnBrk="1" hangingPunct="1"/>
            <a:endParaRPr lang="zh-CN" altLang="en-US" dirty="0"/>
          </a:p>
        </p:txBody>
      </p:sp>
      <p:sp>
        <p:nvSpPr>
          <p:cNvPr id="84996"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幻灯片图像占位符 1"/>
          <p:cNvSpPr>
            <a:spLocks noGrp="1" noRot="1" noChangeAspect="1" noTextEdit="1"/>
          </p:cNvSpPr>
          <p:nvPr>
            <p:ph type="sldImg"/>
          </p:nvPr>
        </p:nvSpPr>
        <p:spPr/>
      </p:sp>
      <p:sp>
        <p:nvSpPr>
          <p:cNvPr id="58371" name="备注占位符 2"/>
          <p:cNvSpPr>
            <a:spLocks noGrp="1"/>
          </p:cNvSpPr>
          <p:nvPr>
            <p:ph type="body" idx="1"/>
          </p:nvPr>
        </p:nvSpPr>
        <p:spPr/>
        <p:txBody>
          <a:bodyPr wrap="square" lIns="91440" tIns="45720" rIns="91440" bIns="45720" anchor="t"/>
          <a:p>
            <a:pPr lvl="0" eaLnBrk="1" hangingPunct="1"/>
            <a:endParaRPr lang="zh-CN" altLang="en-US" dirty="0"/>
          </a:p>
        </p:txBody>
      </p:sp>
      <p:sp>
        <p:nvSpPr>
          <p:cNvPr id="58372"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6018" name="幻灯片图像占位符 1"/>
          <p:cNvSpPr>
            <a:spLocks noGrp="1" noRot="1" noChangeAspect="1" noTextEdit="1"/>
          </p:cNvSpPr>
          <p:nvPr>
            <p:ph type="sldImg"/>
          </p:nvPr>
        </p:nvSpPr>
        <p:spPr/>
      </p:sp>
      <p:sp>
        <p:nvSpPr>
          <p:cNvPr id="86019" name="备注占位符 2"/>
          <p:cNvSpPr>
            <a:spLocks noGrp="1"/>
          </p:cNvSpPr>
          <p:nvPr>
            <p:ph type="body" idx="1"/>
          </p:nvPr>
        </p:nvSpPr>
        <p:spPr/>
        <p:txBody>
          <a:bodyPr wrap="square" lIns="91440" tIns="45720" rIns="91440" bIns="45720" anchor="t"/>
          <a:p>
            <a:pPr lvl="0" eaLnBrk="1" hangingPunct="1"/>
            <a:endParaRPr lang="zh-CN" altLang="en-US" dirty="0"/>
          </a:p>
        </p:txBody>
      </p:sp>
      <p:sp>
        <p:nvSpPr>
          <p:cNvPr id="8602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7042" name="幻灯片图像占位符 1"/>
          <p:cNvSpPr>
            <a:spLocks noGrp="1" noRot="1" noChangeAspect="1" noTextEdit="1"/>
          </p:cNvSpPr>
          <p:nvPr>
            <p:ph type="sldImg"/>
          </p:nvPr>
        </p:nvSpPr>
        <p:spPr/>
      </p:sp>
      <p:sp>
        <p:nvSpPr>
          <p:cNvPr id="87043" name="备注占位符 2"/>
          <p:cNvSpPr>
            <a:spLocks noGrp="1"/>
          </p:cNvSpPr>
          <p:nvPr>
            <p:ph type="body" idx="1"/>
          </p:nvPr>
        </p:nvSpPr>
        <p:spPr/>
        <p:txBody>
          <a:bodyPr wrap="square" lIns="91440" tIns="45720" rIns="91440" bIns="45720" anchor="t"/>
          <a:p>
            <a:pPr lvl="0" eaLnBrk="1" hangingPunct="1"/>
            <a:endParaRPr lang="zh-CN" altLang="en-US" dirty="0"/>
          </a:p>
        </p:txBody>
      </p:sp>
      <p:sp>
        <p:nvSpPr>
          <p:cNvPr id="87044"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6" name="幻灯片图像占位符 1"/>
          <p:cNvSpPr>
            <a:spLocks noGrp="1" noRot="1" noChangeAspect="1" noTextEdit="1"/>
          </p:cNvSpPr>
          <p:nvPr>
            <p:ph type="sldImg"/>
          </p:nvPr>
        </p:nvSpPr>
        <p:spPr/>
      </p:sp>
      <p:sp>
        <p:nvSpPr>
          <p:cNvPr id="88067" name="备注占位符 2"/>
          <p:cNvSpPr>
            <a:spLocks noGrp="1"/>
          </p:cNvSpPr>
          <p:nvPr>
            <p:ph type="body" idx="1"/>
          </p:nvPr>
        </p:nvSpPr>
        <p:spPr/>
        <p:txBody>
          <a:bodyPr wrap="square" lIns="91440" tIns="45720" rIns="91440" bIns="45720" anchor="t"/>
          <a:p>
            <a:pPr lvl="0" eaLnBrk="1" hangingPunct="1"/>
            <a:endParaRPr lang="zh-CN" altLang="en-US" dirty="0"/>
          </a:p>
        </p:txBody>
      </p:sp>
      <p:sp>
        <p:nvSpPr>
          <p:cNvPr id="8806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9090" name="幻灯片图像占位符 1"/>
          <p:cNvSpPr>
            <a:spLocks noGrp="1" noRot="1" noChangeAspect="1" noTextEdit="1"/>
          </p:cNvSpPr>
          <p:nvPr>
            <p:ph type="sldImg"/>
          </p:nvPr>
        </p:nvSpPr>
        <p:spPr/>
      </p:sp>
      <p:sp>
        <p:nvSpPr>
          <p:cNvPr id="89091" name="备注占位符 2"/>
          <p:cNvSpPr>
            <a:spLocks noGrp="1"/>
          </p:cNvSpPr>
          <p:nvPr>
            <p:ph type="body" idx="1"/>
          </p:nvPr>
        </p:nvSpPr>
        <p:spPr/>
        <p:txBody>
          <a:bodyPr wrap="square" lIns="91440" tIns="45720" rIns="91440" bIns="45720" anchor="t"/>
          <a:p>
            <a:pPr lvl="0" eaLnBrk="1" hangingPunct="1"/>
            <a:endParaRPr lang="zh-CN" altLang="en-US" dirty="0"/>
          </a:p>
        </p:txBody>
      </p:sp>
      <p:sp>
        <p:nvSpPr>
          <p:cNvPr id="89092"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4" name="幻灯片图像占位符 1"/>
          <p:cNvSpPr>
            <a:spLocks noGrp="1" noRot="1" noChangeAspect="1" noTextEdit="1"/>
          </p:cNvSpPr>
          <p:nvPr>
            <p:ph type="sldImg"/>
          </p:nvPr>
        </p:nvSpPr>
        <p:spPr/>
      </p:sp>
      <p:sp>
        <p:nvSpPr>
          <p:cNvPr id="90115" name="备注占位符 2"/>
          <p:cNvSpPr>
            <a:spLocks noGrp="1"/>
          </p:cNvSpPr>
          <p:nvPr>
            <p:ph type="body" idx="1"/>
          </p:nvPr>
        </p:nvSpPr>
        <p:spPr/>
        <p:txBody>
          <a:bodyPr wrap="square" lIns="91440" tIns="45720" rIns="91440" bIns="45720" anchor="t"/>
          <a:p>
            <a:pPr lvl="0" eaLnBrk="1" hangingPunct="1"/>
            <a:endParaRPr lang="zh-CN" altLang="en-US" dirty="0"/>
          </a:p>
        </p:txBody>
      </p:sp>
      <p:sp>
        <p:nvSpPr>
          <p:cNvPr id="90116"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1138" name="幻灯片图像占位符 1"/>
          <p:cNvSpPr>
            <a:spLocks noGrp="1" noRot="1" noChangeAspect="1" noTextEdit="1"/>
          </p:cNvSpPr>
          <p:nvPr>
            <p:ph type="sldImg"/>
          </p:nvPr>
        </p:nvSpPr>
        <p:spPr/>
      </p:sp>
      <p:sp>
        <p:nvSpPr>
          <p:cNvPr id="91139" name="备注占位符 2"/>
          <p:cNvSpPr>
            <a:spLocks noGrp="1"/>
          </p:cNvSpPr>
          <p:nvPr>
            <p:ph type="body" idx="1"/>
          </p:nvPr>
        </p:nvSpPr>
        <p:spPr/>
        <p:txBody>
          <a:bodyPr wrap="square" lIns="91440" tIns="45720" rIns="91440" bIns="45720" anchor="t"/>
          <a:p>
            <a:pPr lvl="0" eaLnBrk="1" hangingPunct="1"/>
            <a:endParaRPr lang="zh-CN" altLang="en-US" dirty="0"/>
          </a:p>
        </p:txBody>
      </p:sp>
      <p:sp>
        <p:nvSpPr>
          <p:cNvPr id="9114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62" name="幻灯片图像占位符 1"/>
          <p:cNvSpPr>
            <a:spLocks noGrp="1" noRot="1" noChangeAspect="1" noTextEdit="1"/>
          </p:cNvSpPr>
          <p:nvPr>
            <p:ph type="sldImg"/>
          </p:nvPr>
        </p:nvSpPr>
        <p:spPr/>
      </p:sp>
      <p:sp>
        <p:nvSpPr>
          <p:cNvPr id="92163" name="备注占位符 2"/>
          <p:cNvSpPr>
            <a:spLocks noGrp="1"/>
          </p:cNvSpPr>
          <p:nvPr>
            <p:ph type="body" idx="1"/>
          </p:nvPr>
        </p:nvSpPr>
        <p:spPr/>
        <p:txBody>
          <a:bodyPr wrap="square" lIns="91440" tIns="45720" rIns="91440" bIns="45720" anchor="t"/>
          <a:p>
            <a:pPr lvl="0" eaLnBrk="1" hangingPunct="1"/>
            <a:endParaRPr lang="zh-CN" altLang="en-US" dirty="0"/>
          </a:p>
        </p:txBody>
      </p:sp>
      <p:sp>
        <p:nvSpPr>
          <p:cNvPr id="92164"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3186" name="幻灯片图像占位符 1"/>
          <p:cNvSpPr>
            <a:spLocks noGrp="1" noRot="1" noChangeAspect="1" noTextEdit="1"/>
          </p:cNvSpPr>
          <p:nvPr>
            <p:ph type="sldImg"/>
          </p:nvPr>
        </p:nvSpPr>
        <p:spPr/>
      </p:sp>
      <p:sp>
        <p:nvSpPr>
          <p:cNvPr id="93187" name="备注占位符 2"/>
          <p:cNvSpPr>
            <a:spLocks noGrp="1"/>
          </p:cNvSpPr>
          <p:nvPr>
            <p:ph type="body" idx="1"/>
          </p:nvPr>
        </p:nvSpPr>
        <p:spPr/>
        <p:txBody>
          <a:bodyPr wrap="square" lIns="91440" tIns="45720" rIns="91440" bIns="45720" anchor="t"/>
          <a:p>
            <a:pPr lvl="0" eaLnBrk="1" hangingPunct="1"/>
            <a:endParaRPr lang="zh-CN" altLang="en-US" dirty="0"/>
          </a:p>
        </p:txBody>
      </p:sp>
      <p:sp>
        <p:nvSpPr>
          <p:cNvPr id="9318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4210" name="幻灯片图像占位符 1"/>
          <p:cNvSpPr>
            <a:spLocks noGrp="1" noRot="1" noChangeAspect="1" noTextEdit="1"/>
          </p:cNvSpPr>
          <p:nvPr>
            <p:ph type="sldImg"/>
          </p:nvPr>
        </p:nvSpPr>
        <p:spPr/>
      </p:sp>
      <p:sp>
        <p:nvSpPr>
          <p:cNvPr id="94211" name="备注占位符 2"/>
          <p:cNvSpPr>
            <a:spLocks noGrp="1"/>
          </p:cNvSpPr>
          <p:nvPr>
            <p:ph type="body" idx="1"/>
          </p:nvPr>
        </p:nvSpPr>
        <p:spPr/>
        <p:txBody>
          <a:bodyPr wrap="square" lIns="91440" tIns="45720" rIns="91440" bIns="45720" anchor="t"/>
          <a:p>
            <a:pPr lvl="0" eaLnBrk="1" hangingPunct="1"/>
            <a:endParaRPr lang="zh-CN" altLang="en-US" dirty="0"/>
          </a:p>
        </p:txBody>
      </p:sp>
      <p:sp>
        <p:nvSpPr>
          <p:cNvPr id="94212"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5234" name="幻灯片图像占位符 1"/>
          <p:cNvSpPr>
            <a:spLocks noGrp="1" noRot="1" noChangeAspect="1" noTextEdit="1"/>
          </p:cNvSpPr>
          <p:nvPr>
            <p:ph type="sldImg"/>
          </p:nvPr>
        </p:nvSpPr>
        <p:spPr/>
      </p:sp>
      <p:sp>
        <p:nvSpPr>
          <p:cNvPr id="95235" name="备注占位符 2"/>
          <p:cNvSpPr>
            <a:spLocks noGrp="1"/>
          </p:cNvSpPr>
          <p:nvPr>
            <p:ph type="body" idx="1"/>
          </p:nvPr>
        </p:nvSpPr>
        <p:spPr/>
        <p:txBody>
          <a:bodyPr wrap="square" lIns="91440" tIns="45720" rIns="91440" bIns="45720" anchor="t"/>
          <a:p>
            <a:pPr lvl="0" eaLnBrk="1" hangingPunct="1"/>
            <a:endParaRPr lang="zh-CN" altLang="en-US" dirty="0"/>
          </a:p>
        </p:txBody>
      </p:sp>
      <p:sp>
        <p:nvSpPr>
          <p:cNvPr id="95236"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幻灯片图像占位符 1"/>
          <p:cNvSpPr>
            <a:spLocks noGrp="1" noRot="1" noChangeAspect="1" noTextEdit="1"/>
          </p:cNvSpPr>
          <p:nvPr>
            <p:ph type="sldImg"/>
          </p:nvPr>
        </p:nvSpPr>
        <p:spPr/>
      </p:sp>
      <p:sp>
        <p:nvSpPr>
          <p:cNvPr id="59395" name="备注占位符 2"/>
          <p:cNvSpPr>
            <a:spLocks noGrp="1"/>
          </p:cNvSpPr>
          <p:nvPr>
            <p:ph type="body" idx="1"/>
          </p:nvPr>
        </p:nvSpPr>
        <p:spPr/>
        <p:txBody>
          <a:bodyPr wrap="square" lIns="91440" tIns="45720" rIns="91440" bIns="45720" anchor="t"/>
          <a:p>
            <a:pPr lvl="0" eaLnBrk="1" hangingPunct="1"/>
            <a:endParaRPr lang="zh-CN" altLang="en-US" dirty="0"/>
          </a:p>
        </p:txBody>
      </p:sp>
      <p:sp>
        <p:nvSpPr>
          <p:cNvPr id="59396"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6258" name="幻灯片图像占位符 1"/>
          <p:cNvSpPr>
            <a:spLocks noGrp="1" noRot="1" noChangeAspect="1" noTextEdit="1"/>
          </p:cNvSpPr>
          <p:nvPr>
            <p:ph type="sldImg"/>
          </p:nvPr>
        </p:nvSpPr>
        <p:spPr/>
      </p:sp>
      <p:sp>
        <p:nvSpPr>
          <p:cNvPr id="96259" name="备注占位符 2"/>
          <p:cNvSpPr>
            <a:spLocks noGrp="1"/>
          </p:cNvSpPr>
          <p:nvPr>
            <p:ph type="body" idx="1"/>
          </p:nvPr>
        </p:nvSpPr>
        <p:spPr/>
        <p:txBody>
          <a:bodyPr wrap="square" lIns="91440" tIns="45720" rIns="91440" bIns="45720" anchor="t"/>
          <a:p>
            <a:pPr lvl="0" eaLnBrk="1" hangingPunct="1"/>
            <a:endParaRPr lang="zh-CN" altLang="en-US" dirty="0"/>
          </a:p>
        </p:txBody>
      </p:sp>
      <p:sp>
        <p:nvSpPr>
          <p:cNvPr id="9626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7282" name="幻灯片图像占位符 1"/>
          <p:cNvSpPr>
            <a:spLocks noGrp="1" noRot="1" noChangeAspect="1" noTextEdit="1"/>
          </p:cNvSpPr>
          <p:nvPr>
            <p:ph type="sldImg"/>
          </p:nvPr>
        </p:nvSpPr>
        <p:spPr/>
      </p:sp>
      <p:sp>
        <p:nvSpPr>
          <p:cNvPr id="97283" name="备注占位符 2"/>
          <p:cNvSpPr>
            <a:spLocks noGrp="1"/>
          </p:cNvSpPr>
          <p:nvPr>
            <p:ph type="body" idx="1"/>
          </p:nvPr>
        </p:nvSpPr>
        <p:spPr/>
        <p:txBody>
          <a:bodyPr wrap="square" lIns="91440" tIns="45720" rIns="91440" bIns="45720" anchor="t"/>
          <a:p>
            <a:pPr lvl="0" eaLnBrk="1" hangingPunct="1"/>
            <a:endParaRPr lang="zh-CN" altLang="en-US" dirty="0"/>
          </a:p>
        </p:txBody>
      </p:sp>
      <p:sp>
        <p:nvSpPr>
          <p:cNvPr id="97284"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8306" name="幻灯片图像占位符 1"/>
          <p:cNvSpPr>
            <a:spLocks noGrp="1" noRot="1" noChangeAspect="1" noTextEdit="1"/>
          </p:cNvSpPr>
          <p:nvPr>
            <p:ph type="sldImg"/>
          </p:nvPr>
        </p:nvSpPr>
        <p:spPr/>
      </p:sp>
      <p:sp>
        <p:nvSpPr>
          <p:cNvPr id="98307" name="备注占位符 2"/>
          <p:cNvSpPr>
            <a:spLocks noGrp="1"/>
          </p:cNvSpPr>
          <p:nvPr>
            <p:ph type="body" idx="1"/>
          </p:nvPr>
        </p:nvSpPr>
        <p:spPr/>
        <p:txBody>
          <a:bodyPr wrap="square" lIns="91440" tIns="45720" rIns="91440" bIns="45720" anchor="t"/>
          <a:p>
            <a:pPr lvl="0" eaLnBrk="1" hangingPunct="1"/>
            <a:endParaRPr lang="zh-CN" altLang="en-US" dirty="0"/>
          </a:p>
        </p:txBody>
      </p:sp>
      <p:sp>
        <p:nvSpPr>
          <p:cNvPr id="9830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9330" name="幻灯片图像占位符 1"/>
          <p:cNvSpPr>
            <a:spLocks noGrp="1" noRot="1" noChangeAspect="1" noTextEdit="1"/>
          </p:cNvSpPr>
          <p:nvPr>
            <p:ph type="sldImg"/>
          </p:nvPr>
        </p:nvSpPr>
        <p:spPr/>
      </p:sp>
      <p:sp>
        <p:nvSpPr>
          <p:cNvPr id="99331" name="备注占位符 2"/>
          <p:cNvSpPr>
            <a:spLocks noGrp="1"/>
          </p:cNvSpPr>
          <p:nvPr>
            <p:ph type="body" idx="1"/>
          </p:nvPr>
        </p:nvSpPr>
        <p:spPr/>
        <p:txBody>
          <a:bodyPr wrap="square" lIns="91440" tIns="45720" rIns="91440" bIns="45720" anchor="t"/>
          <a:p>
            <a:pPr lvl="0" eaLnBrk="1" hangingPunct="1"/>
            <a:endParaRPr lang="zh-CN" altLang="en-US" dirty="0"/>
          </a:p>
        </p:txBody>
      </p:sp>
      <p:sp>
        <p:nvSpPr>
          <p:cNvPr id="99332"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4" name="幻灯片图像占位符 1"/>
          <p:cNvSpPr>
            <a:spLocks noGrp="1" noRot="1" noChangeAspect="1" noTextEdit="1"/>
          </p:cNvSpPr>
          <p:nvPr>
            <p:ph type="sldImg"/>
          </p:nvPr>
        </p:nvSpPr>
        <p:spPr/>
      </p:sp>
      <p:sp>
        <p:nvSpPr>
          <p:cNvPr id="100355" name="备注占位符 2"/>
          <p:cNvSpPr>
            <a:spLocks noGrp="1"/>
          </p:cNvSpPr>
          <p:nvPr>
            <p:ph type="body" idx="1"/>
          </p:nvPr>
        </p:nvSpPr>
        <p:spPr/>
        <p:txBody>
          <a:bodyPr wrap="square" lIns="91440" tIns="45720" rIns="91440" bIns="45720" anchor="t"/>
          <a:p>
            <a:pPr lvl="0" eaLnBrk="1" hangingPunct="1"/>
            <a:endParaRPr lang="zh-CN" altLang="en-US" dirty="0"/>
          </a:p>
        </p:txBody>
      </p:sp>
      <p:sp>
        <p:nvSpPr>
          <p:cNvPr id="100356"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1378" name="幻灯片图像占位符 1"/>
          <p:cNvSpPr>
            <a:spLocks noGrp="1" noRot="1" noChangeAspect="1" noTextEdit="1"/>
          </p:cNvSpPr>
          <p:nvPr>
            <p:ph type="sldImg"/>
          </p:nvPr>
        </p:nvSpPr>
        <p:spPr/>
      </p:sp>
      <p:sp>
        <p:nvSpPr>
          <p:cNvPr id="101379" name="备注占位符 2"/>
          <p:cNvSpPr>
            <a:spLocks noGrp="1"/>
          </p:cNvSpPr>
          <p:nvPr>
            <p:ph type="body" idx="1"/>
          </p:nvPr>
        </p:nvSpPr>
        <p:spPr/>
        <p:txBody>
          <a:bodyPr wrap="square" lIns="91440" tIns="45720" rIns="91440" bIns="45720" anchor="t"/>
          <a:p>
            <a:pPr lvl="0" eaLnBrk="1" hangingPunct="1"/>
            <a:endParaRPr lang="zh-CN" altLang="en-US" dirty="0"/>
          </a:p>
        </p:txBody>
      </p:sp>
      <p:sp>
        <p:nvSpPr>
          <p:cNvPr id="10138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02" name="幻灯片图像占位符 1"/>
          <p:cNvSpPr>
            <a:spLocks noGrp="1" noRot="1" noChangeAspect="1" noTextEdit="1"/>
          </p:cNvSpPr>
          <p:nvPr>
            <p:ph type="sldImg"/>
          </p:nvPr>
        </p:nvSpPr>
        <p:spPr/>
      </p:sp>
      <p:sp>
        <p:nvSpPr>
          <p:cNvPr id="102403" name="备注占位符 2"/>
          <p:cNvSpPr>
            <a:spLocks noGrp="1"/>
          </p:cNvSpPr>
          <p:nvPr>
            <p:ph type="body" idx="1"/>
          </p:nvPr>
        </p:nvSpPr>
        <p:spPr/>
        <p:txBody>
          <a:bodyPr wrap="square" lIns="91440" tIns="45720" rIns="91440" bIns="45720" anchor="t"/>
          <a:p>
            <a:pPr lvl="0" eaLnBrk="1" hangingPunct="1"/>
            <a:endParaRPr lang="zh-CN" altLang="en-US" dirty="0"/>
          </a:p>
        </p:txBody>
      </p:sp>
      <p:sp>
        <p:nvSpPr>
          <p:cNvPr id="102404"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3426" name="幻灯片图像占位符 1"/>
          <p:cNvSpPr>
            <a:spLocks noGrp="1" noRot="1" noChangeAspect="1" noTextEdit="1"/>
          </p:cNvSpPr>
          <p:nvPr>
            <p:ph type="sldImg"/>
          </p:nvPr>
        </p:nvSpPr>
        <p:spPr/>
      </p:sp>
      <p:sp>
        <p:nvSpPr>
          <p:cNvPr id="103427" name="备注占位符 2"/>
          <p:cNvSpPr>
            <a:spLocks noGrp="1"/>
          </p:cNvSpPr>
          <p:nvPr>
            <p:ph type="body" idx="1"/>
          </p:nvPr>
        </p:nvSpPr>
        <p:spPr/>
        <p:txBody>
          <a:bodyPr wrap="square" lIns="91440" tIns="45720" rIns="91440" bIns="45720" anchor="t"/>
          <a:p>
            <a:pPr lvl="0" eaLnBrk="1" hangingPunct="1"/>
            <a:endParaRPr lang="zh-CN" altLang="en-US" dirty="0"/>
          </a:p>
        </p:txBody>
      </p:sp>
      <p:sp>
        <p:nvSpPr>
          <p:cNvPr id="10342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4450" name="幻灯片图像占位符 1"/>
          <p:cNvSpPr>
            <a:spLocks noGrp="1" noRot="1" noChangeAspect="1" noTextEdit="1"/>
          </p:cNvSpPr>
          <p:nvPr>
            <p:ph type="sldImg"/>
          </p:nvPr>
        </p:nvSpPr>
        <p:spPr/>
      </p:sp>
      <p:sp>
        <p:nvSpPr>
          <p:cNvPr id="104451" name="备注占位符 2"/>
          <p:cNvSpPr>
            <a:spLocks noGrp="1"/>
          </p:cNvSpPr>
          <p:nvPr>
            <p:ph type="body" idx="1"/>
          </p:nvPr>
        </p:nvSpPr>
        <p:spPr/>
        <p:txBody>
          <a:bodyPr wrap="square" lIns="91440" tIns="45720" rIns="91440" bIns="45720" anchor="t"/>
          <a:p>
            <a:pPr lvl="0" eaLnBrk="1" hangingPunct="1"/>
            <a:endParaRPr lang="zh-CN" altLang="en-US" dirty="0"/>
          </a:p>
        </p:txBody>
      </p:sp>
      <p:sp>
        <p:nvSpPr>
          <p:cNvPr id="104452"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幻灯片图像占位符 1"/>
          <p:cNvSpPr>
            <a:spLocks noGrp="1" noRot="1" noChangeAspect="1" noTextEdit="1"/>
          </p:cNvSpPr>
          <p:nvPr>
            <p:ph type="sldImg"/>
          </p:nvPr>
        </p:nvSpPr>
        <p:spPr/>
      </p:sp>
      <p:sp>
        <p:nvSpPr>
          <p:cNvPr id="60419" name="备注占位符 2"/>
          <p:cNvSpPr>
            <a:spLocks noGrp="1"/>
          </p:cNvSpPr>
          <p:nvPr>
            <p:ph type="body" idx="1"/>
          </p:nvPr>
        </p:nvSpPr>
        <p:spPr/>
        <p:txBody>
          <a:bodyPr wrap="square" lIns="91440" tIns="45720" rIns="91440" bIns="45720" anchor="t"/>
          <a:p>
            <a:pPr lvl="0" eaLnBrk="1" hangingPunct="1"/>
            <a:endParaRPr lang="zh-CN" altLang="en-US" dirty="0"/>
          </a:p>
        </p:txBody>
      </p:sp>
      <p:sp>
        <p:nvSpPr>
          <p:cNvPr id="6042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幻灯片图像占位符 1"/>
          <p:cNvSpPr>
            <a:spLocks noGrp="1" noRot="1" noChangeAspect="1" noTextEdit="1"/>
          </p:cNvSpPr>
          <p:nvPr>
            <p:ph type="sldImg"/>
          </p:nvPr>
        </p:nvSpPr>
        <p:spPr/>
      </p:sp>
      <p:sp>
        <p:nvSpPr>
          <p:cNvPr id="61443" name="备注占位符 2"/>
          <p:cNvSpPr>
            <a:spLocks noGrp="1"/>
          </p:cNvSpPr>
          <p:nvPr>
            <p:ph type="body" idx="1"/>
          </p:nvPr>
        </p:nvSpPr>
        <p:spPr/>
        <p:txBody>
          <a:bodyPr wrap="square" lIns="91440" tIns="45720" rIns="91440" bIns="45720" anchor="t"/>
          <a:p>
            <a:pPr lvl="0" eaLnBrk="1" hangingPunct="1"/>
            <a:endParaRPr lang="zh-CN" altLang="en-US" dirty="0"/>
          </a:p>
        </p:txBody>
      </p:sp>
      <p:sp>
        <p:nvSpPr>
          <p:cNvPr id="61444"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幻灯片图像占位符 1"/>
          <p:cNvSpPr>
            <a:spLocks noGrp="1" noRot="1" noChangeAspect="1" noTextEdit="1"/>
          </p:cNvSpPr>
          <p:nvPr>
            <p:ph type="sldImg"/>
          </p:nvPr>
        </p:nvSpPr>
        <p:spPr/>
      </p:sp>
      <p:sp>
        <p:nvSpPr>
          <p:cNvPr id="62467" name="备注占位符 2"/>
          <p:cNvSpPr>
            <a:spLocks noGrp="1"/>
          </p:cNvSpPr>
          <p:nvPr>
            <p:ph type="body" idx="1"/>
          </p:nvPr>
        </p:nvSpPr>
        <p:spPr/>
        <p:txBody>
          <a:bodyPr wrap="square" lIns="91440" tIns="45720" rIns="91440" bIns="45720" anchor="t"/>
          <a:p>
            <a:pPr lvl="0" eaLnBrk="1" hangingPunct="1"/>
            <a:endParaRPr lang="zh-CN" altLang="en-US" dirty="0"/>
          </a:p>
        </p:txBody>
      </p:sp>
      <p:sp>
        <p:nvSpPr>
          <p:cNvPr id="6246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0" name="幻灯片图像占位符 1"/>
          <p:cNvSpPr>
            <a:spLocks noGrp="1" noRot="1" noChangeAspect="1" noTextEdit="1"/>
          </p:cNvSpPr>
          <p:nvPr>
            <p:ph type="sldImg"/>
          </p:nvPr>
        </p:nvSpPr>
        <p:spPr/>
      </p:sp>
      <p:sp>
        <p:nvSpPr>
          <p:cNvPr id="63491" name="备注占位符 2"/>
          <p:cNvSpPr>
            <a:spLocks noGrp="1"/>
          </p:cNvSpPr>
          <p:nvPr>
            <p:ph type="body" idx="1"/>
          </p:nvPr>
        </p:nvSpPr>
        <p:spPr/>
        <p:txBody>
          <a:bodyPr wrap="square" lIns="91440" tIns="45720" rIns="91440" bIns="45720" anchor="t"/>
          <a:p>
            <a:pPr lvl="0" eaLnBrk="1" hangingPunct="1"/>
            <a:endParaRPr lang="zh-CN" altLang="en-US" dirty="0"/>
          </a:p>
        </p:txBody>
      </p:sp>
      <p:sp>
        <p:nvSpPr>
          <p:cNvPr id="63492"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4" name="幻灯片图像占位符 1"/>
          <p:cNvSpPr>
            <a:spLocks noGrp="1" noRot="1" noChangeAspect="1" noTextEdit="1"/>
          </p:cNvSpPr>
          <p:nvPr>
            <p:ph type="sldImg"/>
          </p:nvPr>
        </p:nvSpPr>
        <p:spPr/>
      </p:sp>
      <p:sp>
        <p:nvSpPr>
          <p:cNvPr id="64515" name="备注占位符 2"/>
          <p:cNvSpPr>
            <a:spLocks noGrp="1"/>
          </p:cNvSpPr>
          <p:nvPr>
            <p:ph type="body" idx="1"/>
          </p:nvPr>
        </p:nvSpPr>
        <p:spPr/>
        <p:txBody>
          <a:bodyPr wrap="square" lIns="91440" tIns="45720" rIns="91440" bIns="45720" anchor="t"/>
          <a:p>
            <a:pPr lvl="0" eaLnBrk="1" hangingPunct="1"/>
            <a:endParaRPr lang="zh-CN" altLang="en-US" dirty="0"/>
          </a:p>
        </p:txBody>
      </p:sp>
      <p:sp>
        <p:nvSpPr>
          <p:cNvPr id="64516"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endParaRPr lang="zh-CN" altLang="en-US" dirty="0"/>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5" name="标题 4"/>
          <p:cNvSpPr>
            <a:spLocks noGrp="1"/>
          </p:cNvSpPr>
          <p:nvPr>
            <p:ph type="title" hasCustomPrompt="1"/>
          </p:nvPr>
        </p:nvSpPr>
        <p:spPr>
          <a:xfrm>
            <a:off x="838200" y="2187443"/>
            <a:ext cx="10515600" cy="2483115"/>
          </a:xfrm>
        </p:spPr>
        <p:txBody>
          <a:bodyPr>
            <a:normAutofit/>
          </a:bodyPr>
          <a:lstStyle>
            <a:lvl1pPr algn="ctr">
              <a:defRPr sz="6000" b="0"/>
            </a:lvl1pPr>
          </a:lstStyle>
          <a:p>
            <a:r>
              <a:rPr lang="zh-CN" altLang="en-US" dirty="0"/>
              <a:t>单击此处编辑标题</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238500" y="2159000"/>
            <a:ext cx="5715000" cy="1382450"/>
          </a:xfrm>
        </p:spPr>
        <p:txBody>
          <a:bodyPr anchor="b" anchorCtr="0">
            <a:normAutofit/>
          </a:bodyPr>
          <a:lstStyle>
            <a:lvl1pPr algn="ctr">
              <a:defRPr sz="8000" b="0">
                <a:solidFill>
                  <a:schemeClr val="tx1"/>
                </a:solidFill>
              </a:defRPr>
            </a:lvl1pPr>
          </a:lstStyle>
          <a:p>
            <a:r>
              <a:rPr lang="zh-CN" altLang="en-US" dirty="0"/>
              <a:t>编辑标题</a:t>
            </a:r>
            <a:endParaRPr lang="zh-CN" altLang="en-US" dirty="0"/>
          </a:p>
        </p:txBody>
      </p:sp>
      <p:sp>
        <p:nvSpPr>
          <p:cNvPr id="3" name="日期占位符 2"/>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37" name="内容占位符 36"/>
          <p:cNvSpPr>
            <a:spLocks noGrp="1"/>
          </p:cNvSpPr>
          <p:nvPr>
            <p:ph sz="quarter" idx="13" hasCustomPrompt="1"/>
          </p:nvPr>
        </p:nvSpPr>
        <p:spPr>
          <a:xfrm>
            <a:off x="3238500" y="3733201"/>
            <a:ext cx="5715000" cy="1185937"/>
          </a:xfrm>
        </p:spPr>
        <p:txBody>
          <a:bodyPr>
            <a:normAutofit/>
          </a:bodyPr>
          <a:lstStyle>
            <a:lvl1pPr marL="0" indent="0" algn="ctr">
              <a:buNone/>
              <a:defRPr sz="3200">
                <a:solidFill>
                  <a:schemeClr val="tx1"/>
                </a:solidFill>
              </a:defRPr>
            </a:lvl1pPr>
          </a:lstStyle>
          <a:p>
            <a:pPr lvl="0"/>
            <a:r>
              <a:rPr lang="zh-CN" altLang="en-US" dirty="0"/>
              <a:t>编辑文本</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endParaRPr lang="zh-CN" altLang="en-US" dirty="0"/>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tags" Target="../tags/tag3.xml"/><Relationship Id="rId12" Type="http://schemas.openxmlformats.org/officeDocument/2006/relationships/tags" Target="../tags/tag2.xml"/><Relationship Id="rId11" Type="http://schemas.openxmlformats.org/officeDocument/2006/relationships/tags" Target="../tags/tag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1"/>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8" name="文本占位符 2"/>
          <p:cNvSpPr>
            <a:spLocks noGrp="1"/>
          </p:cNvSpPr>
          <p:nvPr>
            <p:ph type="body" idx="1"/>
            <p:custDataLst>
              <p:tags r:id="rId12"/>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D997B5FA-0921-464F-AAE1-844C04324D75}" type="datetimeFigureOut">
              <a:rPr lang="zh-CN" altLang="en-US" smtClean="0"/>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565CE74E-AB26-4998-AD42-012C4C1AD076}" type="slidenum">
              <a:rPr lang="zh-CN" altLang="en-US" smtClean="0"/>
            </a:fld>
            <a:endParaRPr lang="zh-CN" altLang="en-US"/>
          </a:p>
        </p:txBody>
      </p:sp>
      <p:sp>
        <p:nvSpPr>
          <p:cNvPr id="2" name="KSO_TEMPLATE" hidden="1"/>
          <p:cNvSpPr/>
          <p:nvPr userDrawn="1">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slide" Target="slid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6659" name="矩形 3074"/>
          <p:cNvSpPr>
            <a:spLocks noChangeArrowheads="1" noChangeShapeType="1" noTextEdit="1"/>
          </p:cNvSpPr>
          <p:nvPr/>
        </p:nvSpPr>
        <p:spPr bwMode="auto">
          <a:xfrm>
            <a:off x="608330" y="458470"/>
            <a:ext cx="11169650" cy="3723005"/>
          </a:xfrm>
          <a:prstGeom prst="rect">
            <a:avLst/>
          </a:prstGeom>
        </p:spPr>
        <p:txBody>
          <a:bodyPr wrap="none" numCol="1" fromWordArt="1">
            <a:prstTxWarp prst="textPlain">
              <a:avLst>
                <a:gd name="adj" fmla="val 50000"/>
              </a:avLst>
            </a:prstTxWarp>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4000" b="1" i="0" u="none" strike="noStrike" kern="10" cap="none" spc="0" normalizeH="0" baseline="0" noProof="0">
                <a:ln w="9525">
                  <a:noFill/>
                  <a:round/>
                </a:ln>
                <a:solidFill>
                  <a:srgbClr val="1D41D5">
                    <a:alpha val="94000"/>
                  </a:srgbClr>
                </a:solidFill>
                <a:effectLst>
                  <a:outerShdw dist="35921" dir="2700000" algn="ctr" rotWithShape="0">
                    <a:srgbClr val="C0C0C0"/>
                  </a:outerShdw>
                </a:effectLst>
                <a:uLnTx/>
                <a:uFillTx/>
                <a:latin typeface="宋体" panose="02010600030101010101" pitchFamily="2" charset="-122"/>
                <a:ea typeface="宋体" panose="02010600030101010101" pitchFamily="2" charset="-122"/>
                <a:cs typeface="+mn-cs"/>
              </a:rPr>
              <a:t>2019</a:t>
            </a:r>
            <a:r>
              <a:rPr kumimoji="0" lang="zh-CN" altLang="en-US" sz="4000" b="1" i="0" u="none" strike="noStrike" kern="10" cap="none" spc="0" normalizeH="0" baseline="0" noProof="0">
                <a:ln w="9525">
                  <a:noFill/>
                  <a:round/>
                </a:ln>
                <a:solidFill>
                  <a:srgbClr val="1D41D5">
                    <a:alpha val="94000"/>
                  </a:srgbClr>
                </a:solidFill>
                <a:effectLst>
                  <a:outerShdw dist="35921" dir="2700000" algn="ctr" rotWithShape="0">
                    <a:srgbClr val="C0C0C0"/>
                  </a:outerShdw>
                </a:effectLst>
                <a:uLnTx/>
                <a:uFillTx/>
                <a:latin typeface="宋体" panose="02010600030101010101" pitchFamily="2" charset="-122"/>
                <a:ea typeface="宋体" panose="02010600030101010101" pitchFamily="2" charset="-122"/>
                <a:cs typeface="+mn-cs"/>
              </a:rPr>
              <a:t>届高三复习专题之</a:t>
            </a:r>
            <a:endParaRPr kumimoji="0" lang="zh-CN" altLang="en-US" sz="4000" b="1" i="0" u="none" strike="noStrike" kern="10" cap="none" spc="0" normalizeH="0" baseline="0" noProof="0">
              <a:ln w="9525">
                <a:noFill/>
                <a:round/>
              </a:ln>
              <a:solidFill>
                <a:srgbClr val="1D41D5">
                  <a:alpha val="94000"/>
                </a:srgbClr>
              </a:solidFill>
              <a:effectLst>
                <a:outerShdw dist="35921" dir="2700000" algn="ctr" rotWithShape="0">
                  <a:srgbClr val="C0C0C0"/>
                </a:outerShdw>
              </a:effectLst>
              <a:uLnTx/>
              <a:uFillTx/>
              <a:latin typeface="宋体" panose="02010600030101010101" pitchFamily="2" charset="-122"/>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6600" b="1" i="0" u="none" strike="noStrike" kern="10" cap="none" spc="0" normalizeH="0" baseline="0" noProof="0">
                <a:ln w="9525">
                  <a:noFill/>
                  <a:round/>
                </a:ln>
                <a:solidFill>
                  <a:srgbClr val="FF0000">
                    <a:alpha val="94116"/>
                  </a:srgbClr>
                </a:solidFill>
                <a:effectLst>
                  <a:outerShdw dist="35921" dir="2700000" algn="ctr" rotWithShape="0">
                    <a:srgbClr val="C0C0C0"/>
                  </a:outerShdw>
                </a:effectLst>
                <a:uLnTx/>
                <a:uFillTx/>
                <a:latin typeface="宋体" panose="02010600030101010101" pitchFamily="2" charset="-122"/>
                <a:ea typeface="宋体" panose="02010600030101010101" pitchFamily="2" charset="-122"/>
                <a:cs typeface="+mn-cs"/>
              </a:rPr>
              <a:t>压缩语段</a:t>
            </a:r>
            <a:endParaRPr kumimoji="0" lang="zh-CN" altLang="en-US" sz="6600" b="1" i="0" u="none" strike="noStrike" kern="10" cap="none" spc="0" normalizeH="0" baseline="0" noProof="0">
              <a:ln w="9525">
                <a:noFill/>
                <a:round/>
              </a:ln>
              <a:solidFill>
                <a:srgbClr val="FF0000">
                  <a:alpha val="94116"/>
                </a:srgbClr>
              </a:solidFill>
              <a:effectLst>
                <a:outerShdw dist="35921" dir="2700000" algn="ctr" rotWithShape="0">
                  <a:srgbClr val="C0C0C0"/>
                </a:outerShdw>
              </a:effectLst>
              <a:uLnTx/>
              <a:uFillTx/>
              <a:latin typeface="宋体" panose="02010600030101010101" pitchFamily="2" charset="-122"/>
              <a:ea typeface="宋体" panose="02010600030101010101" pitchFamily="2" charset="-122"/>
              <a:cs typeface="+mn-cs"/>
            </a:endParaRPr>
          </a:p>
        </p:txBody>
      </p:sp>
    </p:spTree>
  </p:cSld>
  <p:clrMapOvr>
    <a:masterClrMapping/>
  </p:clrMapOvr>
  <p:transition spd="med">
    <p:zo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矩形 11266"/>
          <p:cNvSpPr/>
          <p:nvPr/>
        </p:nvSpPr>
        <p:spPr>
          <a:xfrm>
            <a:off x="213995" y="189230"/>
            <a:ext cx="11894185" cy="6554470"/>
          </a:xfrm>
          <a:prstGeom prst="rect">
            <a:avLst/>
          </a:prstGeom>
          <a:noFill/>
          <a:ln w="9525">
            <a:noFill/>
          </a:ln>
        </p:spPr>
        <p:txBody>
          <a:bodyPr wrap="square">
            <a:spAutoFit/>
          </a:bodyPr>
          <a:p>
            <a:pPr>
              <a:buFont typeface="Arial" panose="020B0604020202020204" pitchFamily="34" charset="0"/>
              <a:buNone/>
            </a:pPr>
            <a:r>
              <a:rPr lang="en-US" altLang="zh-CN" sz="2800" b="1" dirty="0">
                <a:latin typeface="Times New Roman" panose="02020603050405020304" pitchFamily="18" charset="0"/>
              </a:rPr>
              <a:t>        </a:t>
            </a:r>
            <a:r>
              <a:rPr lang="en-US" altLang="zh-CN" sz="2800" b="1" dirty="0">
                <a:solidFill>
                  <a:srgbClr val="FF3300"/>
                </a:solidFill>
                <a:latin typeface="Times New Roman" panose="02020603050405020304" pitchFamily="18" charset="0"/>
                <a:ea typeface="黑体" panose="02010609060101010101" pitchFamily="49" charset="-122"/>
              </a:rPr>
              <a:t>【</a:t>
            </a:r>
            <a:r>
              <a:rPr lang="zh-CN" altLang="en-US" sz="2800" b="1" dirty="0">
                <a:solidFill>
                  <a:srgbClr val="FF3300"/>
                </a:solidFill>
                <a:latin typeface="Times New Roman" panose="02020603050405020304" pitchFamily="18" charset="0"/>
                <a:ea typeface="黑体" panose="02010609060101010101" pitchFamily="49" charset="-122"/>
              </a:rPr>
              <a:t>解析</a:t>
            </a:r>
            <a:r>
              <a:rPr lang="en-US" altLang="zh-CN" sz="2800" b="1" dirty="0">
                <a:solidFill>
                  <a:srgbClr val="FF3300"/>
                </a:solidFill>
                <a:latin typeface="Times New Roman" panose="02020603050405020304" pitchFamily="18" charset="0"/>
                <a:ea typeface="黑体" panose="02010609060101010101" pitchFamily="49" charset="-122"/>
              </a:rPr>
              <a:t>】</a:t>
            </a:r>
            <a:r>
              <a:rPr lang="zh-CN" altLang="en-US" sz="2800" b="1" dirty="0">
                <a:latin typeface="仿宋_GB2312" panose="02010609030101010101" pitchFamily="49" charset="-122"/>
                <a:ea typeface="仿宋_GB2312" panose="02010609030101010101" pitchFamily="49" charset="-122"/>
              </a:rPr>
              <a:t>第一步：筛选信息。就导语而言，有两个要点：时间（</a:t>
            </a:r>
            <a:r>
              <a:rPr lang="en-US" altLang="zh-CN" sz="2800" b="1" dirty="0">
                <a:latin typeface="仿宋_GB2312" panose="02010609030101010101" pitchFamily="49" charset="-122"/>
                <a:ea typeface="仿宋_GB2312" panose="02010609030101010101" pitchFamily="49" charset="-122"/>
              </a:rPr>
              <a:t>4</a:t>
            </a:r>
            <a:r>
              <a:rPr lang="zh-CN" altLang="en-US" sz="2800" b="1" dirty="0">
                <a:latin typeface="仿宋_GB2312" panose="02010609030101010101" pitchFamily="49" charset="-122"/>
                <a:ea typeface="仿宋_GB2312" panose="02010609030101010101" pitchFamily="49" charset="-122"/>
              </a:rPr>
              <a:t>月</a:t>
            </a:r>
            <a:r>
              <a:rPr lang="en-US" altLang="zh-CN" sz="2800" b="1" dirty="0">
                <a:latin typeface="仿宋_GB2312" panose="02010609030101010101" pitchFamily="49" charset="-122"/>
                <a:ea typeface="仿宋_GB2312" panose="02010609030101010101" pitchFamily="49" charset="-122"/>
              </a:rPr>
              <a:t>3</a:t>
            </a:r>
            <a:r>
              <a:rPr lang="zh-CN" altLang="en-US" sz="2800" b="1" dirty="0">
                <a:latin typeface="仿宋_GB2312" panose="02010609030101010101" pitchFamily="49" charset="-122"/>
                <a:ea typeface="仿宋_GB2312" panose="02010609030101010101" pitchFamily="49" charset="-122"/>
              </a:rPr>
              <a:t>日）；事件（日本文部省宣布初中历史教科书审定“合格”）。这一要点，也可参照最后一句话表述为“日本初中历史教科书将于</a:t>
            </a:r>
            <a:r>
              <a:rPr lang="en-US" altLang="zh-CN" sz="2800" b="1" dirty="0">
                <a:latin typeface="仿宋_GB2312" panose="02010609030101010101" pitchFamily="49" charset="-122"/>
                <a:ea typeface="仿宋_GB2312" panose="02010609030101010101" pitchFamily="49" charset="-122"/>
              </a:rPr>
              <a:t>2002</a:t>
            </a:r>
            <a:r>
              <a:rPr lang="zh-CN" altLang="en-US" sz="2800" b="1" dirty="0">
                <a:latin typeface="仿宋_GB2312" panose="02010609030101010101" pitchFamily="49" charset="-122"/>
                <a:ea typeface="仿宋_GB2312" panose="02010609030101010101" pitchFamily="49" charset="-122"/>
              </a:rPr>
              <a:t>年投入使用”。就主体来说，也有两个要点：事件（文部省要求“编撰会”修改历史教科书）；结果（教科书歪曲历史事实，美化侵略战争）。第二步：组合要点，加以概括。导语中，两种表述可任选一种，具体时间因与主要事实关系不是很大，也可略去。主体中，两个要点可以合并为：“编撰会”编写了歪曲历史事实、美化侵略战争的历史教科书。第三步：缩减字数，拟写答案。题目要求正标题的拟写不超过</a:t>
            </a:r>
            <a:r>
              <a:rPr lang="en-US" altLang="zh-CN" sz="2800" b="1" dirty="0">
                <a:latin typeface="仿宋_GB2312" panose="02010609030101010101" pitchFamily="49" charset="-122"/>
                <a:ea typeface="仿宋_GB2312" panose="02010609030101010101" pitchFamily="49" charset="-122"/>
              </a:rPr>
              <a:t>10</a:t>
            </a:r>
            <a:r>
              <a:rPr lang="zh-CN" altLang="en-US" sz="2800" b="1" dirty="0">
                <a:latin typeface="仿宋_GB2312" panose="02010609030101010101" pitchFamily="49" charset="-122"/>
                <a:ea typeface="仿宋_GB2312" panose="02010609030101010101" pitchFamily="49" charset="-122"/>
              </a:rPr>
              <a:t>个字，副标题的拟写不超过</a:t>
            </a:r>
            <a:r>
              <a:rPr lang="en-US" altLang="zh-CN" sz="2800" b="1" dirty="0">
                <a:latin typeface="仿宋_GB2312" panose="02010609030101010101" pitchFamily="49" charset="-122"/>
                <a:ea typeface="仿宋_GB2312" panose="02010609030101010101" pitchFamily="49" charset="-122"/>
              </a:rPr>
              <a:t>15</a:t>
            </a:r>
            <a:r>
              <a:rPr lang="zh-CN" altLang="en-US" sz="2800" b="1" dirty="0">
                <a:latin typeface="仿宋_GB2312" panose="02010609030101010101" pitchFamily="49" charset="-122"/>
                <a:ea typeface="仿宋_GB2312" panose="02010609030101010101" pitchFamily="49" charset="-122"/>
              </a:rPr>
              <a:t>个字。为此，须将所归纳的内容重新压缩并概写，力求突出新闻最有效的信息，从而使得标题具体、明确，真正体现新闻标题与一般文章标题不完全一样的拟写要求。</a:t>
            </a:r>
            <a:endParaRPr lang="zh-CN" altLang="en-US" sz="2800" b="1" dirty="0">
              <a:latin typeface="仿宋_GB2312" panose="02010609030101010101" pitchFamily="49" charset="-122"/>
              <a:ea typeface="仿宋_GB2312" panose="02010609030101010101" pitchFamily="49" charset="-122"/>
            </a:endParaRPr>
          </a:p>
          <a:p>
            <a:pPr>
              <a:buFont typeface="Arial" panose="020B0604020202020204" pitchFamily="34" charset="0"/>
              <a:buNone/>
            </a:pPr>
            <a:r>
              <a:rPr lang="zh-CN" altLang="en-US" sz="2800" b="1" dirty="0">
                <a:latin typeface="Times New Roman" panose="02020603050405020304" pitchFamily="18" charset="0"/>
              </a:rPr>
              <a:t>        </a:t>
            </a:r>
            <a:r>
              <a:rPr lang="en-US" altLang="zh-CN" sz="2800" b="1" dirty="0">
                <a:solidFill>
                  <a:srgbClr val="FF3300"/>
                </a:solidFill>
                <a:latin typeface="Times New Roman" panose="02020603050405020304" pitchFamily="18" charset="0"/>
                <a:ea typeface="黑体" panose="02010609060101010101" pitchFamily="49" charset="-122"/>
              </a:rPr>
              <a:t>【</a:t>
            </a:r>
            <a:r>
              <a:rPr lang="zh-CN" altLang="en-US" sz="2800" b="1" dirty="0">
                <a:solidFill>
                  <a:srgbClr val="FF3300"/>
                </a:solidFill>
                <a:latin typeface="Times New Roman" panose="02020603050405020304" pitchFamily="18" charset="0"/>
                <a:ea typeface="黑体" panose="02010609060101010101" pitchFamily="49" charset="-122"/>
              </a:rPr>
              <a:t>答案</a:t>
            </a:r>
            <a:r>
              <a:rPr lang="en-US" altLang="zh-CN" sz="2800" b="1" dirty="0">
                <a:solidFill>
                  <a:srgbClr val="FF3300"/>
                </a:solidFill>
                <a:latin typeface="Times New Roman" panose="02020603050405020304" pitchFamily="18" charset="0"/>
                <a:ea typeface="黑体" panose="02010609060101010101" pitchFamily="49" charset="-122"/>
              </a:rPr>
              <a:t>】</a:t>
            </a:r>
            <a:r>
              <a:rPr lang="zh-CN" altLang="en-US" sz="2800" b="1" dirty="0">
                <a:latin typeface="Times New Roman" panose="02020603050405020304" pitchFamily="18" charset="0"/>
              </a:rPr>
              <a:t>示例一：正标题：日政府（或文部省）宣布教科书</a:t>
            </a:r>
            <a:r>
              <a:rPr lang="zh-CN" altLang="en-US" sz="2800" b="1" dirty="0">
                <a:latin typeface="宋体" panose="02010600030101010101" pitchFamily="2" charset="-122"/>
              </a:rPr>
              <a:t>“</a:t>
            </a:r>
            <a:r>
              <a:rPr lang="zh-CN" altLang="en-US" sz="2800" b="1" dirty="0">
                <a:latin typeface="Times New Roman" panose="02020603050405020304" pitchFamily="18" charset="0"/>
              </a:rPr>
              <a:t>合格</a:t>
            </a:r>
            <a:r>
              <a:rPr lang="zh-CN" altLang="en-US" sz="2800" b="1" dirty="0">
                <a:latin typeface="宋体" panose="02010600030101010101" pitchFamily="2" charset="-122"/>
              </a:rPr>
              <a:t>”</a:t>
            </a:r>
            <a:r>
              <a:rPr lang="zh-CN" altLang="en-US" sz="2800" b="1" dirty="0">
                <a:latin typeface="Times New Roman" panose="02020603050405020304" pitchFamily="18" charset="0"/>
              </a:rPr>
              <a:t>　副标题：</a:t>
            </a:r>
            <a:r>
              <a:rPr lang="zh-CN" altLang="en-US" sz="2800" b="1" dirty="0">
                <a:latin typeface="宋体" panose="02010600030101010101" pitchFamily="2" charset="-122"/>
              </a:rPr>
              <a:t>“</a:t>
            </a:r>
            <a:r>
              <a:rPr lang="zh-CN" altLang="en-US" sz="2800" b="1" dirty="0">
                <a:latin typeface="Times New Roman" panose="02020603050405020304" pitchFamily="18" charset="0"/>
              </a:rPr>
              <a:t>编撰会</a:t>
            </a:r>
            <a:r>
              <a:rPr lang="zh-CN" altLang="en-US" sz="2800" b="1" dirty="0">
                <a:latin typeface="宋体" panose="02010600030101010101" pitchFamily="2" charset="-122"/>
              </a:rPr>
              <a:t>”</a:t>
            </a:r>
            <a:r>
              <a:rPr lang="zh-CN" altLang="en-US" sz="2800" b="1" dirty="0">
                <a:latin typeface="Times New Roman" panose="02020603050405020304" pitchFamily="18" charset="0"/>
              </a:rPr>
              <a:t>歪曲史实，美化侵略战争。示例二：正标题：日本教科书将投入使用　副标题：该书稿篡改历史，美化侵略战争</a:t>
            </a:r>
            <a:r>
              <a:rPr lang="zh-CN" altLang="en-US" sz="2800" dirty="0">
                <a:latin typeface="Times New Roman" panose="02020603050405020304" pitchFamily="18" charset="0"/>
              </a:rPr>
              <a:t> </a:t>
            </a:r>
            <a:endParaRPr lang="zh-CN" altLang="en-US" sz="2800" dirty="0">
              <a:latin typeface="Times New Roman" panose="02020603050405020304" pitchFamily="18" charset="0"/>
            </a:endParaRPr>
          </a:p>
        </p:txBody>
      </p:sp>
    </p:spTree>
  </p:cSld>
  <p:clrMapOvr>
    <a:masterClrMapping/>
  </p:clrMapOvr>
  <p:transition spd="med">
    <p:zoom dir="in"/>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Rectangle 3"/>
          <p:cNvSpPr/>
          <p:nvPr/>
        </p:nvSpPr>
        <p:spPr>
          <a:xfrm>
            <a:off x="120650" y="189230"/>
            <a:ext cx="11983085" cy="6565900"/>
          </a:xfrm>
          <a:prstGeom prst="rect">
            <a:avLst/>
          </a:prstGeom>
          <a:noFill/>
          <a:ln w="9525">
            <a:noFill/>
          </a:ln>
        </p:spPr>
        <p:txBody>
          <a:bodyPr/>
          <a:p>
            <a:pPr marL="342900" indent="-342900">
              <a:lnSpc>
                <a:spcPct val="80000"/>
              </a:lnSpc>
              <a:spcBef>
                <a:spcPct val="20000"/>
              </a:spcBef>
              <a:buFont typeface="Arial" panose="020B0604020202020204" pitchFamily="34" charset="0"/>
              <a:buChar char="•"/>
            </a:pPr>
            <a:r>
              <a:rPr lang="zh-CN" altLang="en-US" sz="3200" b="1" dirty="0">
                <a:solidFill>
                  <a:srgbClr val="FF0000"/>
                </a:solidFill>
                <a:latin typeface="Times New Roman" panose="02020603050405020304" pitchFamily="18" charset="0"/>
                <a:ea typeface="黑体" panose="02010609060101010101" pitchFamily="49" charset="-122"/>
              </a:rPr>
              <a:t>四、抽象法</a:t>
            </a:r>
            <a:endParaRPr lang="zh-CN" altLang="en-US" sz="3200" b="1" dirty="0">
              <a:latin typeface="Times New Roman" panose="02020603050405020304" pitchFamily="18" charset="0"/>
              <a:ea typeface="黑体" panose="02010609060101010101" pitchFamily="49" charset="-122"/>
            </a:endParaRPr>
          </a:p>
          <a:p>
            <a:pPr marL="342900" indent="-342900">
              <a:lnSpc>
                <a:spcPct val="80000"/>
              </a:lnSpc>
              <a:spcBef>
                <a:spcPct val="20000"/>
              </a:spcBef>
              <a:buFont typeface="Arial" panose="020B0604020202020204" pitchFamily="34" charset="0"/>
              <a:buChar char="•"/>
            </a:pPr>
            <a:r>
              <a:rPr lang="zh-CN" altLang="en-US" sz="3200" b="1" dirty="0">
                <a:latin typeface="Times New Roman" panose="02020603050405020304" pitchFamily="18" charset="0"/>
              </a:rPr>
              <a:t>        </a:t>
            </a:r>
            <a:r>
              <a:rPr lang="zh-CN" altLang="en-US" sz="3200" b="1" dirty="0">
                <a:latin typeface="宋体" panose="02010600030101010101" pitchFamily="2" charset="-122"/>
              </a:rPr>
              <a:t>抽取、筛除与合并是对现成的语言信息的一种取舍与组织，而抽象是对具体内容的高度概括，它和抽取、筛除与合并有着明显的不同。当用抽取、筛除、合并都不能达到压缩目的时，就需要用抽象。它需要考生运用“上位概念”，用高度凝练的语言对具体的内容进行抽象概括。对考生来说，是更高的要求。例如：</a:t>
            </a:r>
            <a:endParaRPr lang="zh-CN" altLang="en-US" sz="3200" b="1" dirty="0">
              <a:latin typeface="宋体" panose="02010600030101010101" pitchFamily="2" charset="-122"/>
            </a:endParaRPr>
          </a:p>
          <a:p>
            <a:pPr marL="342900" indent="-342900">
              <a:lnSpc>
                <a:spcPct val="80000"/>
              </a:lnSpc>
              <a:spcBef>
                <a:spcPct val="20000"/>
              </a:spcBef>
              <a:buFont typeface="Arial" panose="020B0604020202020204" pitchFamily="34" charset="0"/>
              <a:buChar char="•"/>
            </a:pPr>
            <a:r>
              <a:rPr lang="zh-CN" altLang="en-US" sz="3200" b="1" dirty="0">
                <a:latin typeface="宋体" panose="02010600030101010101" pitchFamily="2" charset="-122"/>
              </a:rPr>
              <a:t>    </a:t>
            </a:r>
            <a:endParaRPr lang="zh-CN" altLang="en-US" sz="3200" b="1" dirty="0">
              <a:latin typeface="宋体" panose="02010600030101010101" pitchFamily="2" charset="-122"/>
            </a:endParaRPr>
          </a:p>
          <a:p>
            <a:pPr marL="342900" indent="-342900">
              <a:lnSpc>
                <a:spcPct val="80000"/>
              </a:lnSpc>
              <a:spcBef>
                <a:spcPct val="20000"/>
              </a:spcBef>
              <a:buFont typeface="Arial" panose="020B0604020202020204" pitchFamily="34" charset="0"/>
              <a:buChar char="•"/>
            </a:pPr>
            <a:r>
              <a:rPr lang="zh-CN" altLang="en-US" sz="3200" b="1" dirty="0">
                <a:latin typeface="宋体" panose="02010600030101010101" pitchFamily="2" charset="-122"/>
              </a:rPr>
              <a:t>用简洁的文字概括下面一段话的中心，不超过</a:t>
            </a:r>
            <a:r>
              <a:rPr lang="en-US" altLang="zh-CN" sz="3200" b="1" dirty="0">
                <a:latin typeface="宋体" panose="02010600030101010101" pitchFamily="2" charset="-122"/>
              </a:rPr>
              <a:t>10</a:t>
            </a:r>
            <a:r>
              <a:rPr lang="zh-CN" altLang="en-US" sz="3200" b="1" dirty="0">
                <a:latin typeface="宋体" panose="02010600030101010101" pitchFamily="2" charset="-122"/>
              </a:rPr>
              <a:t>个字</a:t>
            </a:r>
            <a:r>
              <a:rPr lang="zh-CN" altLang="en-US" sz="3200" b="1" dirty="0">
                <a:latin typeface="Times New Roman" panose="02020603050405020304" pitchFamily="18" charset="0"/>
              </a:rPr>
              <a:t>。</a:t>
            </a:r>
            <a:endParaRPr lang="zh-CN" altLang="en-US" sz="3200" b="1" dirty="0">
              <a:latin typeface="Times New Roman" panose="02020603050405020304" pitchFamily="18" charset="0"/>
            </a:endParaRPr>
          </a:p>
          <a:p>
            <a:pPr marL="342900" indent="-342900">
              <a:lnSpc>
                <a:spcPct val="80000"/>
              </a:lnSpc>
              <a:spcBef>
                <a:spcPct val="20000"/>
              </a:spcBef>
              <a:buFont typeface="Arial" panose="020B0604020202020204" pitchFamily="34" charset="0"/>
              <a:buChar char="•"/>
            </a:pPr>
            <a:r>
              <a:rPr lang="zh-CN" altLang="en-US" sz="3200" b="1" dirty="0">
                <a:latin typeface="Times New Roman" panose="02020603050405020304" pitchFamily="18" charset="0"/>
              </a:rPr>
              <a:t>        </a:t>
            </a:r>
            <a:r>
              <a:rPr lang="zh-CN" altLang="en-US" sz="3200" b="1" dirty="0">
                <a:latin typeface="楷体_GB2312" panose="02010609030101010101" pitchFamily="49" charset="-122"/>
                <a:ea typeface="楷体_GB2312" panose="02010609030101010101" pitchFamily="49" charset="-122"/>
              </a:rPr>
              <a:t>法国</a:t>
            </a:r>
            <a:r>
              <a:rPr lang="en-US" altLang="zh-CN" sz="3200" b="1" dirty="0">
                <a:latin typeface="楷体_GB2312" panose="02010609030101010101" pitchFamily="49" charset="-122"/>
                <a:ea typeface="楷体_GB2312" panose="02010609030101010101" pitchFamily="49" charset="-122"/>
              </a:rPr>
              <a:t>《</a:t>
            </a:r>
            <a:r>
              <a:rPr lang="zh-CN" altLang="en-US" sz="3200" b="1" dirty="0">
                <a:latin typeface="楷体_GB2312" panose="02010609030101010101" pitchFamily="49" charset="-122"/>
                <a:ea typeface="楷体_GB2312" panose="02010609030101010101" pitchFamily="49" charset="-122"/>
              </a:rPr>
              <a:t>费加罗报</a:t>
            </a:r>
            <a:r>
              <a:rPr lang="en-US" altLang="zh-CN" sz="3200" b="1" dirty="0">
                <a:latin typeface="楷体_GB2312" panose="02010609030101010101" pitchFamily="49" charset="-122"/>
                <a:ea typeface="楷体_GB2312" panose="02010609030101010101" pitchFamily="49" charset="-122"/>
              </a:rPr>
              <a:t>》</a:t>
            </a:r>
            <a:r>
              <a:rPr lang="zh-CN" altLang="en-US" sz="3200" b="1" dirty="0">
                <a:latin typeface="楷体_GB2312" panose="02010609030101010101" pitchFamily="49" charset="-122"/>
                <a:ea typeface="楷体_GB2312" panose="02010609030101010101" pitchFamily="49" charset="-122"/>
              </a:rPr>
              <a:t>称，国际奥委会</a:t>
            </a:r>
            <a:r>
              <a:rPr lang="en-US" altLang="zh-CN" sz="3200" b="1" dirty="0">
                <a:latin typeface="楷体_GB2312" panose="02010609030101010101" pitchFamily="49" charset="-122"/>
                <a:ea typeface="楷体_GB2312" panose="02010609030101010101" pitchFamily="49" charset="-122"/>
              </a:rPr>
              <a:t>2008</a:t>
            </a:r>
            <a:r>
              <a:rPr lang="zh-CN" altLang="en-US" sz="3200" b="1" dirty="0">
                <a:latin typeface="楷体_GB2312" panose="02010609030101010101" pitchFamily="49" charset="-122"/>
                <a:ea typeface="楷体_GB2312" panose="02010609030101010101" pitchFamily="49" charset="-122"/>
              </a:rPr>
              <a:t>年奥运会申办城市评估团成员最初表达的印象已经传达出这样一个信号：经过事实的考验，“巴黎和北京的决斗”这一说法已经过时了。评估团团长维尔布鲁根曾“不加渲染地证实过大阪令人印象深刻”之后又对加拿大一份日报</a:t>
            </a:r>
            <a:r>
              <a:rPr lang="en-US" altLang="zh-CN" sz="3200" b="1" dirty="0">
                <a:latin typeface="楷体_GB2312" panose="02010609030101010101" pitchFamily="49" charset="-122"/>
                <a:ea typeface="楷体_GB2312" panose="02010609030101010101" pitchFamily="49" charset="-122"/>
              </a:rPr>
              <a:t>《</a:t>
            </a:r>
            <a:r>
              <a:rPr lang="zh-CN" altLang="en-US" sz="3200" b="1" dirty="0">
                <a:latin typeface="楷体_GB2312" panose="02010609030101010101" pitchFamily="49" charset="-122"/>
                <a:ea typeface="楷体_GB2312" panose="02010609030101010101" pitchFamily="49" charset="-122"/>
              </a:rPr>
              <a:t>多伦多星报</a:t>
            </a:r>
            <a:r>
              <a:rPr lang="en-US" altLang="zh-CN" sz="3200" b="1" dirty="0">
                <a:latin typeface="楷体_GB2312" panose="02010609030101010101" pitchFamily="49" charset="-122"/>
                <a:ea typeface="楷体_GB2312" panose="02010609030101010101" pitchFamily="49" charset="-122"/>
              </a:rPr>
              <a:t>》</a:t>
            </a:r>
            <a:r>
              <a:rPr lang="zh-CN" altLang="en-US" sz="3200" b="1" dirty="0">
                <a:latin typeface="楷体_GB2312" panose="02010609030101010101" pitchFamily="49" charset="-122"/>
                <a:ea typeface="楷体_GB2312" panose="02010609030101010101" pitchFamily="49" charset="-122"/>
              </a:rPr>
              <a:t>透露，他的评估团在这座城市的考察是富有成果和引人注目的。伊斯坦布尔市长立足于土耳其地处亚欧十字路口的地理位置，也宣称得到奥委会某些成员的青睐。</a:t>
            </a:r>
            <a:endParaRPr lang="zh-CN" altLang="en-US" sz="3200" b="1" dirty="0">
              <a:latin typeface="楷体_GB2312" panose="02010609030101010101" pitchFamily="49" charset="-122"/>
              <a:ea typeface="楷体_GB2312" panose="02010609030101010101" pitchFamily="49" charset="-122"/>
            </a:endParaRPr>
          </a:p>
        </p:txBody>
      </p:sp>
    </p:spTree>
  </p:cSld>
  <p:clrMapOvr>
    <a:masterClrMapping/>
  </p:clrMapOvr>
  <p:transition spd="med">
    <p:zoom dir="in"/>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Text Box 2"/>
          <p:cNvSpPr txBox="1"/>
          <p:nvPr/>
        </p:nvSpPr>
        <p:spPr>
          <a:xfrm>
            <a:off x="411480" y="833755"/>
            <a:ext cx="11369675" cy="4523105"/>
          </a:xfrm>
          <a:prstGeom prst="rect">
            <a:avLst/>
          </a:prstGeom>
          <a:noFill/>
          <a:ln w="9525">
            <a:noFill/>
          </a:ln>
        </p:spPr>
        <p:txBody>
          <a:bodyPr wrap="square">
            <a:spAutoFit/>
          </a:bodyPr>
          <a:p>
            <a:pPr>
              <a:buFont typeface="Arial" panose="020B0604020202020204" pitchFamily="34" charset="0"/>
              <a:buNone/>
            </a:pPr>
            <a:r>
              <a:rPr lang="en-US" altLang="zh-CN" sz="3200" b="1" dirty="0">
                <a:latin typeface="黑体" panose="02010609060101010101" pitchFamily="49" charset="-122"/>
                <a:ea typeface="黑体" panose="02010609060101010101" pitchFamily="49" charset="-122"/>
              </a:rPr>
              <a:t>    </a:t>
            </a:r>
            <a:r>
              <a:rPr lang="en-US" altLang="zh-CN" sz="3200" b="1" dirty="0">
                <a:solidFill>
                  <a:srgbClr val="FF3300"/>
                </a:solidFill>
                <a:latin typeface="黑体" panose="02010609060101010101" pitchFamily="49" charset="-122"/>
                <a:ea typeface="黑体" panose="02010609060101010101" pitchFamily="49" charset="-122"/>
              </a:rPr>
              <a:t>【</a:t>
            </a:r>
            <a:r>
              <a:rPr lang="zh-CN" altLang="en-US" sz="3200" b="1" dirty="0">
                <a:solidFill>
                  <a:srgbClr val="FF3300"/>
                </a:solidFill>
                <a:latin typeface="黑体" panose="02010609060101010101" pitchFamily="49" charset="-122"/>
                <a:ea typeface="黑体" panose="02010609060101010101" pitchFamily="49" charset="-122"/>
              </a:rPr>
              <a:t>解析</a:t>
            </a:r>
            <a:r>
              <a:rPr lang="en-US" altLang="zh-CN" sz="3200" b="1" dirty="0">
                <a:solidFill>
                  <a:srgbClr val="FF3300"/>
                </a:solidFill>
                <a:latin typeface="黑体" panose="02010609060101010101" pitchFamily="49" charset="-122"/>
                <a:ea typeface="黑体" panose="02010609060101010101" pitchFamily="49" charset="-122"/>
              </a:rPr>
              <a:t>】</a:t>
            </a:r>
            <a:r>
              <a:rPr lang="zh-CN" altLang="en-US" sz="3200" b="1" dirty="0">
                <a:latin typeface="仿宋_GB2312" panose="02010609030101010101" pitchFamily="49" charset="-122"/>
                <a:ea typeface="仿宋_GB2312" panose="02010609030101010101" pitchFamily="49" charset="-122"/>
              </a:rPr>
              <a:t>这段话所传达的主要信息是：</a:t>
            </a:r>
            <a:r>
              <a:rPr lang="en-US" altLang="zh-CN" sz="3200" b="1" dirty="0">
                <a:latin typeface="仿宋_GB2312" panose="02010609030101010101" pitchFamily="49" charset="-122"/>
                <a:ea typeface="仿宋_GB2312" panose="02010609030101010101" pitchFamily="49" charset="-122"/>
              </a:rPr>
              <a:t>2008</a:t>
            </a:r>
            <a:r>
              <a:rPr lang="zh-CN" altLang="en-US" sz="3200" b="1" dirty="0">
                <a:latin typeface="仿宋_GB2312" panose="02010609030101010101" pitchFamily="49" charset="-122"/>
                <a:ea typeface="仿宋_GB2312" panose="02010609030101010101" pitchFamily="49" charset="-122"/>
              </a:rPr>
              <a:t>年申奥。这个语段是围绕申奥这个话题展开的，由三句话组成。第一句话是说</a:t>
            </a:r>
            <a:r>
              <a:rPr lang="zh-CN" altLang="en-US" sz="3200" b="1" dirty="0">
                <a:latin typeface="宋体" panose="02010600030101010101" pitchFamily="2" charset="-122"/>
                <a:ea typeface="仿宋_GB2312" panose="02010609030101010101" pitchFamily="49" charset="-122"/>
              </a:rPr>
              <a:t>“</a:t>
            </a:r>
            <a:r>
              <a:rPr lang="zh-CN" altLang="en-US" sz="3200" b="1" dirty="0">
                <a:latin typeface="仿宋_GB2312" panose="02010609030101010101" pitchFamily="49" charset="-122"/>
                <a:ea typeface="仿宋_GB2312" panose="02010609030101010101" pitchFamily="49" charset="-122"/>
              </a:rPr>
              <a:t>巴黎和北京的决斗</a:t>
            </a:r>
            <a:r>
              <a:rPr lang="zh-CN" altLang="en-US" sz="3200" b="1" dirty="0">
                <a:latin typeface="宋体" panose="02010600030101010101" pitchFamily="2" charset="-122"/>
                <a:ea typeface="仿宋_GB2312" panose="02010609030101010101" pitchFamily="49" charset="-122"/>
              </a:rPr>
              <a:t>”</a:t>
            </a:r>
            <a:r>
              <a:rPr lang="zh-CN" altLang="en-US" sz="3200" b="1" dirty="0">
                <a:latin typeface="仿宋_GB2312" panose="02010609030101010101" pitchFamily="49" charset="-122"/>
                <a:ea typeface="仿宋_GB2312" panose="02010609030101010101" pitchFamily="49" charset="-122"/>
              </a:rPr>
              <a:t>，胜者可获得奥运会申办城市已经不符合现实，还有其他的竞争者；第二句是说日本的大阪和加拿大的多伦多也是很有希望的；第三句是说土耳其的伊斯坦布尔也是一个竞争对手。融合以上几个意思，我们可以明确主要信息是：申奥城市难以确定，都有申办成功的可能。</a:t>
            </a:r>
            <a:endParaRPr lang="zh-CN" altLang="en-US" sz="3200" b="1" dirty="0">
              <a:latin typeface="仿宋_GB2312" panose="02010609030101010101" pitchFamily="49" charset="-122"/>
              <a:ea typeface="仿宋_GB2312" panose="02010609030101010101" pitchFamily="49" charset="-122"/>
            </a:endParaRPr>
          </a:p>
          <a:p>
            <a:pPr>
              <a:buFont typeface="Arial" panose="020B0604020202020204" pitchFamily="34" charset="0"/>
              <a:buNone/>
            </a:pPr>
            <a:r>
              <a:rPr lang="zh-CN" altLang="en-US" sz="3200" dirty="0">
                <a:latin typeface="黑体" panose="02010609060101010101" pitchFamily="49" charset="-122"/>
                <a:ea typeface="黑体" panose="02010609060101010101" pitchFamily="49" charset="-122"/>
              </a:rPr>
              <a:t>    </a:t>
            </a:r>
            <a:r>
              <a:rPr lang="en-US" altLang="zh-CN" sz="3200" b="1" dirty="0">
                <a:solidFill>
                  <a:srgbClr val="FF3300"/>
                </a:solidFill>
                <a:latin typeface="黑体" panose="02010609060101010101" pitchFamily="49" charset="-122"/>
                <a:ea typeface="黑体" panose="02010609060101010101" pitchFamily="49" charset="-122"/>
              </a:rPr>
              <a:t>【</a:t>
            </a:r>
            <a:r>
              <a:rPr lang="zh-CN" altLang="en-US" sz="3200" b="1" dirty="0">
                <a:solidFill>
                  <a:srgbClr val="FF3300"/>
                </a:solidFill>
                <a:latin typeface="黑体" panose="02010609060101010101" pitchFamily="49" charset="-122"/>
                <a:ea typeface="黑体" panose="02010609060101010101" pitchFamily="49" charset="-122"/>
              </a:rPr>
              <a:t>答案</a:t>
            </a:r>
            <a:r>
              <a:rPr lang="en-US" altLang="zh-CN" sz="3200" b="1" dirty="0">
                <a:solidFill>
                  <a:srgbClr val="FF3300"/>
                </a:solidFill>
                <a:latin typeface="宋体" panose="02010600030101010101" pitchFamily="2" charset="-122"/>
                <a:ea typeface="黑体" panose="02010609060101010101" pitchFamily="49" charset="-122"/>
              </a:rPr>
              <a:t>】</a:t>
            </a:r>
            <a:r>
              <a:rPr lang="en-US" altLang="zh-CN" sz="3200" b="1" dirty="0">
                <a:latin typeface="宋体" panose="02010600030101010101" pitchFamily="2" charset="-122"/>
                <a:ea typeface="黑体" panose="02010609060101010101" pitchFamily="49" charset="-122"/>
              </a:rPr>
              <a:t>“</a:t>
            </a:r>
            <a:r>
              <a:rPr lang="zh-CN" altLang="en-US" sz="3200" b="1" dirty="0">
                <a:latin typeface="宋体" panose="02010600030101010101" pitchFamily="2" charset="-122"/>
              </a:rPr>
              <a:t>各有所长，势均力敌”。（或“鹿死谁手很难预测”或“谁胜谁负难以定论”。）</a:t>
            </a:r>
            <a:endParaRPr lang="zh-CN" altLang="en-US" sz="3200" b="1" dirty="0">
              <a:latin typeface="宋体" panose="02010600030101010101" pitchFamily="2" charset="-122"/>
            </a:endParaRPr>
          </a:p>
        </p:txBody>
      </p:sp>
    </p:spTree>
  </p:cSld>
  <p:clrMapOvr>
    <a:masterClrMapping/>
  </p:clrMapOvr>
  <p:transition spd="med">
    <p:zoom dir="in"/>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Text Box 2"/>
          <p:cNvSpPr txBox="1"/>
          <p:nvPr/>
        </p:nvSpPr>
        <p:spPr>
          <a:xfrm>
            <a:off x="684530" y="1717040"/>
            <a:ext cx="11121390" cy="2553335"/>
          </a:xfrm>
          <a:prstGeom prst="rect">
            <a:avLst/>
          </a:prstGeom>
          <a:noFill/>
          <a:ln w="9525">
            <a:noFill/>
          </a:ln>
        </p:spPr>
        <p:txBody>
          <a:bodyPr wrap="square">
            <a:spAutoFit/>
          </a:bodyPr>
          <a:p>
            <a:pPr>
              <a:buFont typeface="Arial" panose="020B0604020202020204" pitchFamily="34" charset="0"/>
              <a:buNone/>
            </a:pPr>
            <a:r>
              <a:rPr lang="zh-CN" altLang="en-US" sz="8000" b="1" dirty="0">
                <a:solidFill>
                  <a:srgbClr val="FF3300"/>
                </a:solidFill>
                <a:latin typeface="Arial" panose="020B0604020202020204" pitchFamily="34" charset="0"/>
                <a:ea typeface="黑体" panose="02010609060101010101" pitchFamily="49" charset="-122"/>
              </a:rPr>
              <a:t>压缩语段常考题型分析</a:t>
            </a:r>
            <a:endParaRPr lang="zh-CN" altLang="en-US" sz="8000" b="1" dirty="0">
              <a:solidFill>
                <a:srgbClr val="FF3300"/>
              </a:solidFill>
              <a:latin typeface="Arial" panose="020B0604020202020204" pitchFamily="34" charset="0"/>
              <a:ea typeface="黑体" panose="02010609060101010101" pitchFamily="49" charset="-122"/>
            </a:endParaRPr>
          </a:p>
          <a:p>
            <a:pPr>
              <a:buFont typeface="Arial" panose="020B0604020202020204" pitchFamily="34" charset="0"/>
              <a:buNone/>
            </a:pPr>
            <a:endParaRPr lang="zh-CN" altLang="en-US" sz="8000" b="1" dirty="0">
              <a:solidFill>
                <a:srgbClr val="FF3300"/>
              </a:solidFill>
              <a:latin typeface="Arial" panose="020B0604020202020204" pitchFamily="34" charset="0"/>
              <a:ea typeface="黑体" panose="02010609060101010101" pitchFamily="49" charset="-122"/>
            </a:endParaRPr>
          </a:p>
        </p:txBody>
      </p:sp>
    </p:spTree>
  </p:cSld>
  <p:clrMapOvr>
    <a:masterClrMapping/>
  </p:clrMapOvr>
  <p:transition spd="med">
    <p:zoom dir="in"/>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39065" y="99695"/>
            <a:ext cx="11979910" cy="6677660"/>
          </a:xfrm>
          <a:prstGeom prst="rect">
            <a:avLst/>
          </a:prstGeom>
          <a:noFill/>
        </p:spPr>
        <p:txBody>
          <a:bodyPr wrap="square" rtlCol="0" anchor="t">
            <a:spAutoFit/>
          </a:bodyPr>
          <a:p>
            <a:pPr>
              <a:buFont typeface="Arial" panose="020B0604020202020204" pitchFamily="34" charset="0"/>
              <a:buNone/>
            </a:pPr>
            <a:r>
              <a:rPr lang="zh-CN" altLang="en-US" sz="3600" b="1" dirty="0">
                <a:solidFill>
                  <a:srgbClr val="FF0000"/>
                </a:solidFill>
                <a:latin typeface="Arial" panose="020B0604020202020204" pitchFamily="34" charset="0"/>
                <a:ea typeface="黑体" panose="02010609060101010101" pitchFamily="49" charset="-122"/>
                <a:sym typeface="+mn-ea"/>
              </a:rPr>
              <a:t>一、新闻报道类</a:t>
            </a:r>
            <a:endParaRPr lang="zh-CN" altLang="en-US" b="1" dirty="0">
              <a:solidFill>
                <a:schemeClr val="accent2"/>
              </a:solidFill>
              <a:latin typeface="Arial" panose="020B0604020202020204" pitchFamily="34" charset="0"/>
              <a:ea typeface="黑体" panose="02010609060101010101" pitchFamily="49" charset="-122"/>
            </a:endParaRPr>
          </a:p>
          <a:p>
            <a:pPr>
              <a:buFont typeface="Arial" panose="020B0604020202020204" pitchFamily="34" charset="0"/>
              <a:buNone/>
            </a:pPr>
            <a:r>
              <a:rPr lang="zh-CN" altLang="en-US" b="1" dirty="0">
                <a:latin typeface="Arial" panose="020B0604020202020204" pitchFamily="34" charset="0"/>
                <a:sym typeface="+mn-ea"/>
              </a:rPr>
              <a:t>        </a:t>
            </a:r>
            <a:r>
              <a:rPr lang="zh-CN" altLang="en-US" sz="2800" b="1" dirty="0">
                <a:latin typeface="Arial" panose="020B0604020202020204" pitchFamily="34" charset="0"/>
                <a:sym typeface="+mn-ea"/>
              </a:rPr>
              <a:t>其考查常见的方式主要有以下几种：</a:t>
            </a:r>
            <a:endParaRPr lang="zh-CN" altLang="en-US" sz="2800" b="1" dirty="0">
              <a:latin typeface="Arial" panose="020B0604020202020204" pitchFamily="34" charset="0"/>
            </a:endParaRPr>
          </a:p>
          <a:p>
            <a:pPr>
              <a:buFont typeface="Arial" panose="020B0604020202020204" pitchFamily="34" charset="0"/>
              <a:buNone/>
            </a:pPr>
            <a:r>
              <a:rPr lang="zh-CN" altLang="en-US" sz="2800" b="1" dirty="0">
                <a:latin typeface="Arial" panose="020B0604020202020204" pitchFamily="34" charset="0"/>
                <a:sym typeface="+mn-ea"/>
              </a:rPr>
              <a:t>        </a:t>
            </a:r>
            <a:r>
              <a:rPr lang="en-US" altLang="zh-CN" sz="2800" b="1" dirty="0">
                <a:solidFill>
                  <a:srgbClr val="FF0000"/>
                </a:solidFill>
                <a:latin typeface="黑体" panose="02010609060101010101" pitchFamily="49" charset="-122"/>
                <a:ea typeface="黑体" panose="02010609060101010101" pitchFamily="49" charset="-122"/>
                <a:sym typeface="+mn-ea"/>
              </a:rPr>
              <a:t>1.</a:t>
            </a:r>
            <a:r>
              <a:rPr lang="zh-CN" altLang="en-US" sz="2800" b="1" dirty="0">
                <a:solidFill>
                  <a:srgbClr val="FF0000"/>
                </a:solidFill>
                <a:latin typeface="黑体" panose="02010609060101010101" pitchFamily="49" charset="-122"/>
                <a:ea typeface="黑体" panose="02010609060101010101" pitchFamily="49" charset="-122"/>
                <a:sym typeface="+mn-ea"/>
              </a:rPr>
              <a:t>拟写一句话新闻</a:t>
            </a:r>
            <a:endParaRPr lang="zh-CN" altLang="en-US" sz="2800" b="1" dirty="0">
              <a:latin typeface="黑体" panose="02010609060101010101" pitchFamily="49" charset="-122"/>
              <a:ea typeface="黑体" panose="02010609060101010101" pitchFamily="49" charset="-122"/>
            </a:endParaRPr>
          </a:p>
          <a:p>
            <a:pPr>
              <a:buFont typeface="Arial" panose="020B0604020202020204" pitchFamily="34" charset="0"/>
              <a:buNone/>
            </a:pPr>
            <a:r>
              <a:rPr lang="zh-CN" altLang="en-US" sz="2800" b="1" dirty="0">
                <a:latin typeface="Arial" panose="020B0604020202020204" pitchFamily="34" charset="0"/>
                <a:sym typeface="+mn-ea"/>
              </a:rPr>
              <a:t>        解答这类题目，必须掌握新闻的有关知识。新闻一般包括标题、导语、主体（有时含有背景资料）、结语四部分。新闻必须包含事件、地点、人物、事件、原因（经过、结果）等五要素。因此，新闻是一种以记叙为主的文体，它告诉读者“谁做了什么事”、“发生了什么事”、“谁怎么了’</a:t>
            </a:r>
            <a:r>
              <a:rPr lang="en-US" altLang="zh-CN" sz="2800" b="1" dirty="0">
                <a:latin typeface="Arial" panose="020B0604020202020204" pitchFamily="34" charset="0"/>
                <a:sym typeface="+mn-ea"/>
              </a:rPr>
              <a:t>,</a:t>
            </a:r>
            <a:r>
              <a:rPr lang="zh-CN" altLang="en-US" sz="2800" b="1" dirty="0">
                <a:latin typeface="Arial" panose="020B0604020202020204" pitchFamily="34" charset="0"/>
                <a:sym typeface="+mn-ea"/>
              </a:rPr>
              <a:t>即新闻一般是“人物”和“事件”构成的主谓陈述句。</a:t>
            </a:r>
            <a:endParaRPr lang="zh-CN" altLang="en-US" sz="2800" b="1" dirty="0">
              <a:latin typeface="Arial" panose="020B0604020202020204" pitchFamily="34" charset="0"/>
            </a:endParaRPr>
          </a:p>
          <a:p>
            <a:pPr>
              <a:buFont typeface="Arial" panose="020B0604020202020204" pitchFamily="34" charset="0"/>
              <a:buNone/>
            </a:pPr>
            <a:r>
              <a:rPr lang="zh-CN" altLang="en-US" sz="2800" b="1" dirty="0">
                <a:latin typeface="Arial" panose="020B0604020202020204" pitchFamily="34" charset="0"/>
                <a:sym typeface="+mn-ea"/>
              </a:rPr>
              <a:t>      </a:t>
            </a:r>
            <a:r>
              <a:rPr lang="zh-CN" altLang="en-US" sz="2400" b="1" dirty="0">
                <a:latin typeface="Arial" panose="020B0604020202020204" pitchFamily="34" charset="0"/>
                <a:sym typeface="+mn-ea"/>
              </a:rPr>
              <a:t>  例</a:t>
            </a:r>
            <a:r>
              <a:rPr lang="en-US" altLang="zh-CN" sz="2400" b="1" dirty="0">
                <a:latin typeface="Arial" panose="020B0604020202020204" pitchFamily="34" charset="0"/>
                <a:sym typeface="+mn-ea"/>
              </a:rPr>
              <a:t>1</a:t>
            </a:r>
            <a:r>
              <a:rPr lang="zh-CN" altLang="en-US" sz="2400" b="1" dirty="0">
                <a:latin typeface="Arial" panose="020B0604020202020204" pitchFamily="34" charset="0"/>
                <a:sym typeface="+mn-ea"/>
              </a:rPr>
              <a:t>　根据下面的新闻材料，拟一条一句话新闻（不超过</a:t>
            </a:r>
            <a:r>
              <a:rPr lang="en-US" altLang="zh-CN" sz="2400" b="1" dirty="0">
                <a:latin typeface="Arial" panose="020B0604020202020204" pitchFamily="34" charset="0"/>
                <a:sym typeface="+mn-ea"/>
              </a:rPr>
              <a:t>15</a:t>
            </a:r>
            <a:r>
              <a:rPr lang="zh-CN" altLang="en-US" sz="2400" b="1" dirty="0">
                <a:latin typeface="Arial" panose="020B0604020202020204" pitchFamily="34" charset="0"/>
                <a:sym typeface="+mn-ea"/>
              </a:rPr>
              <a:t>字）。</a:t>
            </a:r>
            <a:endParaRPr lang="zh-CN" altLang="en-US" sz="2400" b="1" dirty="0">
              <a:latin typeface="Arial" panose="020B0604020202020204" pitchFamily="34" charset="0"/>
            </a:endParaRPr>
          </a:p>
          <a:p>
            <a:pPr>
              <a:buFont typeface="Arial" panose="020B0604020202020204" pitchFamily="34" charset="0"/>
              <a:buNone/>
            </a:pPr>
            <a:r>
              <a:rPr lang="zh-CN" altLang="en-US" sz="2400" b="1" dirty="0">
                <a:latin typeface="Arial" panose="020B0604020202020204" pitchFamily="34" charset="0"/>
                <a:sym typeface="+mn-ea"/>
              </a:rPr>
              <a:t>        </a:t>
            </a:r>
            <a:r>
              <a:rPr lang="zh-CN" altLang="en-US" sz="2400" b="1" dirty="0">
                <a:latin typeface="楷体_GB2312" panose="02010609030101010101" pitchFamily="49" charset="-122"/>
                <a:ea typeface="楷体_GB2312" panose="02010609030101010101" pitchFamily="49" charset="-122"/>
                <a:sym typeface="+mn-ea"/>
              </a:rPr>
              <a:t>淮河、巢湖一直是国家水污染防治的重点流域。安徽省根据今年年初国家淮河流域水污染防治考核组提出的评估意见，采取措施进一步开展淮河、巢湖流域的水污染防治工作。据了解，今年，安徽将加快重点环保工程建设，要求已列入淮河、巢湖流域</a:t>
            </a:r>
            <a:r>
              <a:rPr lang="zh-CN" altLang="en-US" sz="2400" b="1" dirty="0">
                <a:latin typeface="Arial" panose="020B0604020202020204" pitchFamily="34" charset="0"/>
                <a:ea typeface="楷体_GB2312" panose="02010609030101010101" pitchFamily="49" charset="-122"/>
                <a:sym typeface="+mn-ea"/>
              </a:rPr>
              <a:t>“</a:t>
            </a:r>
            <a:r>
              <a:rPr lang="zh-CN" altLang="en-US" sz="2400" b="1" dirty="0">
                <a:latin typeface="楷体_GB2312" panose="02010609030101010101" pitchFamily="49" charset="-122"/>
                <a:ea typeface="楷体_GB2312" panose="02010609030101010101" pitchFamily="49" charset="-122"/>
                <a:sym typeface="+mn-ea"/>
              </a:rPr>
              <a:t>十一五</a:t>
            </a:r>
            <a:r>
              <a:rPr lang="zh-CN" altLang="en-US" sz="2400" b="1" dirty="0">
                <a:latin typeface="Arial" panose="020B0604020202020204" pitchFamily="34" charset="0"/>
                <a:ea typeface="楷体_GB2312" panose="02010609030101010101" pitchFamily="49" charset="-122"/>
                <a:sym typeface="+mn-ea"/>
              </a:rPr>
              <a:t>”</a:t>
            </a:r>
            <a:r>
              <a:rPr lang="zh-CN" altLang="en-US" sz="2400" b="1" dirty="0">
                <a:latin typeface="楷体_GB2312" panose="02010609030101010101" pitchFamily="49" charset="-122"/>
                <a:ea typeface="楷体_GB2312" panose="02010609030101010101" pitchFamily="49" charset="-122"/>
                <a:sym typeface="+mn-ea"/>
              </a:rPr>
              <a:t>计划而未开工的城镇污水处理厂项目，</a:t>
            </a:r>
            <a:r>
              <a:rPr lang="en-US" altLang="zh-CN" sz="2400" b="1" dirty="0">
                <a:latin typeface="楷体_GB2312" panose="02010609030101010101" pitchFamily="49" charset="-122"/>
                <a:ea typeface="楷体_GB2312" panose="02010609030101010101" pitchFamily="49" charset="-122"/>
                <a:sym typeface="+mn-ea"/>
              </a:rPr>
              <a:t>4</a:t>
            </a:r>
            <a:r>
              <a:rPr lang="zh-CN" altLang="en-US" sz="2400" b="1" dirty="0">
                <a:latin typeface="楷体_GB2312" panose="02010609030101010101" pitchFamily="49" charset="-122"/>
                <a:ea typeface="楷体_GB2312" panose="02010609030101010101" pitchFamily="49" charset="-122"/>
                <a:sym typeface="+mn-ea"/>
              </a:rPr>
              <a:t>月底以前必须全面开工建设，年底前实现两流域所有市、县全部建成管网配套的污水处理厂的目标。同时要求各级地方政府的相关部门积极协调，加强环境监管，提高环境监察、监测和统计能力，加大对环境违法行为的处罚力度，鼓励环保建设中的制度创新、技术研发和信贷倾斜。</a:t>
            </a:r>
            <a:endParaRPr lang="zh-CN" altLang="en-US" sz="24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Text Box 2"/>
          <p:cNvSpPr txBox="1"/>
          <p:nvPr/>
        </p:nvSpPr>
        <p:spPr>
          <a:xfrm>
            <a:off x="440055" y="1413510"/>
            <a:ext cx="11057255" cy="4030980"/>
          </a:xfrm>
          <a:prstGeom prst="rect">
            <a:avLst/>
          </a:prstGeom>
          <a:noFill/>
          <a:ln w="9525">
            <a:noFill/>
          </a:ln>
        </p:spPr>
        <p:txBody>
          <a:bodyPr wrap="square">
            <a:spAutoFit/>
          </a:bodyPr>
          <a:p>
            <a:pPr>
              <a:buFont typeface="Arial" panose="020B0604020202020204" pitchFamily="34" charset="0"/>
              <a:buNone/>
            </a:pPr>
            <a:r>
              <a:rPr lang="en-US" altLang="zh-CN" sz="3200" b="1" dirty="0">
                <a:latin typeface="Arial" panose="020B0604020202020204" pitchFamily="34" charset="0"/>
              </a:rPr>
              <a:t>        </a:t>
            </a:r>
            <a:r>
              <a:rPr lang="en-US" altLang="zh-CN" sz="3200" b="1" dirty="0">
                <a:solidFill>
                  <a:srgbClr val="FF3300"/>
                </a:solidFill>
                <a:latin typeface="Arial" panose="020B0604020202020204" pitchFamily="34" charset="0"/>
                <a:ea typeface="黑体" panose="02010609060101010101" pitchFamily="49" charset="-122"/>
              </a:rPr>
              <a:t>【</a:t>
            </a:r>
            <a:r>
              <a:rPr lang="zh-CN" altLang="en-US" sz="3200" b="1" dirty="0">
                <a:solidFill>
                  <a:srgbClr val="FF3300"/>
                </a:solidFill>
                <a:latin typeface="Arial" panose="020B0604020202020204" pitchFamily="34" charset="0"/>
                <a:ea typeface="黑体" panose="02010609060101010101" pitchFamily="49" charset="-122"/>
              </a:rPr>
              <a:t>解析</a:t>
            </a:r>
            <a:r>
              <a:rPr lang="en-US" altLang="zh-CN" sz="3200" b="1" dirty="0">
                <a:solidFill>
                  <a:srgbClr val="FF3300"/>
                </a:solidFill>
                <a:latin typeface="Arial" panose="020B0604020202020204" pitchFamily="34" charset="0"/>
                <a:ea typeface="黑体" panose="02010609060101010101" pitchFamily="49" charset="-122"/>
              </a:rPr>
              <a:t>】</a:t>
            </a:r>
            <a:r>
              <a:rPr lang="zh-CN" altLang="en-US" sz="3200" b="1" dirty="0">
                <a:latin typeface="Arial" panose="020B0604020202020204" pitchFamily="34" charset="0"/>
                <a:ea typeface="仿宋_GB2312" panose="02010609030101010101" pitchFamily="49" charset="-122"/>
              </a:rPr>
              <a:t>拟写一句话新闻的要点。基本格式：明确的主体名称＋具体的事件。其它重要的因素：⑴时间、地点。（必要的、体现新闻价值的）⑵主体事件目前的状态、结果、趋势（即人们最关心的新闻点）。</a:t>
            </a:r>
            <a:endParaRPr lang="zh-CN" altLang="en-US" sz="3200" b="1" dirty="0">
              <a:latin typeface="Arial" panose="020B0604020202020204" pitchFamily="34" charset="0"/>
              <a:ea typeface="仿宋_GB2312" panose="02010609030101010101" pitchFamily="49" charset="-122"/>
            </a:endParaRPr>
          </a:p>
          <a:p>
            <a:pPr>
              <a:buFont typeface="Arial" panose="020B0604020202020204" pitchFamily="34" charset="0"/>
              <a:buNone/>
            </a:pPr>
            <a:r>
              <a:rPr lang="zh-CN" altLang="en-US" sz="3200" b="1" dirty="0">
                <a:latin typeface="Arial" panose="020B0604020202020204" pitchFamily="34" charset="0"/>
              </a:rPr>
              <a:t>        </a:t>
            </a:r>
            <a:r>
              <a:rPr lang="en-US" altLang="zh-CN" sz="3200" b="1" dirty="0">
                <a:solidFill>
                  <a:srgbClr val="FF3300"/>
                </a:solidFill>
                <a:latin typeface="Arial" panose="020B0604020202020204" pitchFamily="34" charset="0"/>
                <a:ea typeface="黑体" panose="02010609060101010101" pitchFamily="49" charset="-122"/>
              </a:rPr>
              <a:t>【</a:t>
            </a:r>
            <a:r>
              <a:rPr lang="zh-CN" altLang="en-US" sz="3200" b="1" dirty="0">
                <a:solidFill>
                  <a:srgbClr val="FF3300"/>
                </a:solidFill>
                <a:latin typeface="Arial" panose="020B0604020202020204" pitchFamily="34" charset="0"/>
                <a:ea typeface="黑体" panose="02010609060101010101" pitchFamily="49" charset="-122"/>
              </a:rPr>
              <a:t>答案</a:t>
            </a:r>
            <a:r>
              <a:rPr lang="en-US" altLang="zh-CN" sz="3200" b="1" dirty="0">
                <a:solidFill>
                  <a:srgbClr val="FF3300"/>
                </a:solidFill>
                <a:latin typeface="Arial" panose="020B0604020202020204" pitchFamily="34" charset="0"/>
                <a:ea typeface="黑体" panose="02010609060101010101" pitchFamily="49" charset="-122"/>
              </a:rPr>
              <a:t>】</a:t>
            </a:r>
            <a:r>
              <a:rPr lang="zh-CN" altLang="en-US" sz="3200" b="1" dirty="0">
                <a:latin typeface="Arial" panose="020B0604020202020204" pitchFamily="34" charset="0"/>
              </a:rPr>
              <a:t>示例一：淮河、巢湖治污步伐加快。　示例二：淮河、巢湖治污提速。　示例三：安徽强化淮河、巢湖水污染防治。</a:t>
            </a:r>
            <a:endParaRPr lang="zh-CN" altLang="en-US" sz="3200" b="1" dirty="0">
              <a:latin typeface="Arial" panose="020B0604020202020204" pitchFamily="34" charset="0"/>
            </a:endParaRPr>
          </a:p>
          <a:p>
            <a:pPr>
              <a:buFont typeface="Arial" panose="020B0604020202020204" pitchFamily="34" charset="0"/>
              <a:buNone/>
            </a:pPr>
            <a:r>
              <a:rPr lang="zh-CN" altLang="en-US" sz="3200" b="1" dirty="0">
                <a:latin typeface="Arial" panose="020B0604020202020204" pitchFamily="34" charset="0"/>
              </a:rPr>
              <a:t>        </a:t>
            </a:r>
            <a:endParaRPr lang="zh-CN" altLang="en-US" sz="3200" b="1" dirty="0">
              <a:latin typeface="楷体_GB2312" panose="02010609030101010101" pitchFamily="49" charset="-122"/>
              <a:ea typeface="楷体_GB2312" panose="02010609030101010101" pitchFamily="49" charset="-122"/>
            </a:endParaRPr>
          </a:p>
        </p:txBody>
      </p:sp>
    </p:spTree>
  </p:cSld>
  <p:clrMapOvr>
    <a:masterClrMapping/>
  </p:clrMapOvr>
  <p:transition spd="med">
    <p:zoom dir="in"/>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31165" y="921385"/>
            <a:ext cx="11329035" cy="5015865"/>
          </a:xfrm>
          <a:prstGeom prst="rect">
            <a:avLst/>
          </a:prstGeom>
          <a:noFill/>
        </p:spPr>
        <p:txBody>
          <a:bodyPr wrap="square" rtlCol="0" anchor="t">
            <a:spAutoFit/>
          </a:bodyPr>
          <a:p>
            <a:pPr>
              <a:buFont typeface="Arial" panose="020B0604020202020204" pitchFamily="34" charset="0"/>
              <a:buNone/>
            </a:pPr>
            <a:r>
              <a:rPr lang="en-US" altLang="zh-CN" sz="4000" b="1" dirty="0">
                <a:solidFill>
                  <a:srgbClr val="FF0000"/>
                </a:solidFill>
                <a:latin typeface="黑体" panose="02010609060101010101" pitchFamily="49" charset="-122"/>
                <a:ea typeface="黑体" panose="02010609060101010101" pitchFamily="49" charset="-122"/>
                <a:sym typeface="+mn-ea"/>
              </a:rPr>
              <a:t>2</a:t>
            </a:r>
            <a:r>
              <a:rPr lang="zh-CN" altLang="en-US" sz="4000" b="1" dirty="0">
                <a:solidFill>
                  <a:srgbClr val="FF0000"/>
                </a:solidFill>
                <a:latin typeface="黑体" panose="02010609060101010101" pitchFamily="49" charset="-122"/>
                <a:ea typeface="黑体" panose="02010609060101010101" pitchFamily="49" charset="-122"/>
                <a:sym typeface="+mn-ea"/>
              </a:rPr>
              <a:t>．拟写新闻标题</a:t>
            </a:r>
            <a:endParaRPr lang="zh-CN" altLang="en-US" b="1" dirty="0">
              <a:latin typeface="黑体" panose="02010609060101010101" pitchFamily="49" charset="-122"/>
              <a:ea typeface="黑体" panose="02010609060101010101" pitchFamily="49" charset="-122"/>
            </a:endParaRPr>
          </a:p>
          <a:p>
            <a:pPr>
              <a:buFont typeface="Arial" panose="020B0604020202020204" pitchFamily="34" charset="0"/>
              <a:buNone/>
            </a:pPr>
            <a:r>
              <a:rPr lang="zh-CN" altLang="en-US" sz="2800" b="1" dirty="0">
                <a:latin typeface="Arial" panose="020B0604020202020204" pitchFamily="34" charset="0"/>
                <a:sym typeface="+mn-ea"/>
              </a:rPr>
              <a:t>例</a:t>
            </a:r>
            <a:r>
              <a:rPr lang="en-US" altLang="zh-CN" sz="2800" b="1" dirty="0">
                <a:latin typeface="Arial" panose="020B0604020202020204" pitchFamily="34" charset="0"/>
                <a:sym typeface="+mn-ea"/>
              </a:rPr>
              <a:t>2</a:t>
            </a:r>
            <a:r>
              <a:rPr lang="zh-CN" altLang="en-US" sz="2800" b="1" dirty="0">
                <a:latin typeface="Arial" panose="020B0604020202020204" pitchFamily="34" charset="0"/>
                <a:sym typeface="+mn-ea"/>
              </a:rPr>
              <a:t>　为下面的报道拟一条标题。（不超过</a:t>
            </a:r>
            <a:r>
              <a:rPr lang="en-US" altLang="zh-CN" sz="2800" b="1" dirty="0">
                <a:latin typeface="Arial" panose="020B0604020202020204" pitchFamily="34" charset="0"/>
                <a:sym typeface="+mn-ea"/>
              </a:rPr>
              <a:t>12</a:t>
            </a:r>
            <a:r>
              <a:rPr lang="zh-CN" altLang="en-US" sz="2800" b="1" dirty="0">
                <a:latin typeface="Arial" panose="020B0604020202020204" pitchFamily="34" charset="0"/>
                <a:sym typeface="+mn-ea"/>
              </a:rPr>
              <a:t>个字）</a:t>
            </a:r>
            <a:endParaRPr lang="zh-CN" altLang="en-US" sz="2800" b="1" dirty="0">
              <a:latin typeface="Arial" panose="020B0604020202020204" pitchFamily="34" charset="0"/>
            </a:endParaRPr>
          </a:p>
          <a:p>
            <a:pPr>
              <a:buFont typeface="Arial" panose="020B0604020202020204" pitchFamily="34" charset="0"/>
              <a:buNone/>
            </a:pPr>
            <a:r>
              <a:rPr lang="zh-CN" altLang="en-US" sz="2800" b="1" dirty="0">
                <a:latin typeface="Arial" panose="020B0604020202020204" pitchFamily="34" charset="0"/>
                <a:sym typeface="+mn-ea"/>
              </a:rPr>
              <a:t>       </a:t>
            </a:r>
            <a:r>
              <a:rPr lang="zh-CN" altLang="en-US" sz="2800" b="1" dirty="0">
                <a:latin typeface="楷体_GB2312" panose="02010609030101010101" pitchFamily="49" charset="-122"/>
                <a:ea typeface="楷体_GB2312" panose="02010609030101010101" pitchFamily="49" charset="-122"/>
                <a:sym typeface="+mn-ea"/>
              </a:rPr>
              <a:t>近日，新会市博物馆展出了一件特殊的文物</a:t>
            </a:r>
            <a:r>
              <a:rPr lang="zh-CN" altLang="en-US" sz="2800" b="1" dirty="0">
                <a:latin typeface="Arial" panose="020B0604020202020204" pitchFamily="34" charset="0"/>
                <a:ea typeface="楷体_GB2312" panose="02010609030101010101" pitchFamily="49" charset="-122"/>
                <a:sym typeface="+mn-ea"/>
              </a:rPr>
              <a:t>“</a:t>
            </a:r>
            <a:r>
              <a:rPr lang="zh-CN" altLang="en-US" sz="2800" b="1" dirty="0">
                <a:latin typeface="楷体_GB2312" panose="02010609030101010101" pitchFamily="49" charset="-122"/>
                <a:ea typeface="楷体_GB2312" panose="02010609030101010101" pitchFamily="49" charset="-122"/>
                <a:sym typeface="+mn-ea"/>
              </a:rPr>
              <a:t>木美人</a:t>
            </a:r>
            <a:r>
              <a:rPr lang="zh-CN" altLang="en-US" sz="2800" b="1" dirty="0">
                <a:latin typeface="Arial" panose="020B0604020202020204" pitchFamily="34" charset="0"/>
                <a:ea typeface="楷体_GB2312" panose="02010609030101010101" pitchFamily="49" charset="-122"/>
                <a:sym typeface="+mn-ea"/>
              </a:rPr>
              <a:t>”</a:t>
            </a:r>
            <a:r>
              <a:rPr lang="zh-CN" altLang="en-US" sz="2800" b="1" dirty="0">
                <a:latin typeface="楷体_GB2312" panose="02010609030101010101" pitchFamily="49" charset="-122"/>
                <a:ea typeface="楷体_GB2312" panose="02010609030101010101" pitchFamily="49" charset="-122"/>
                <a:sym typeface="+mn-ea"/>
              </a:rPr>
              <a:t>。这是画在一副木质门板上的油画，画的是两个与真人一般大小、身着汉式服饰的西洋美女。研究者初步认为，这幅</a:t>
            </a:r>
            <a:r>
              <a:rPr lang="zh-CN" altLang="en-US" sz="2800" b="1" dirty="0">
                <a:latin typeface="Arial" panose="020B0604020202020204" pitchFamily="34" charset="0"/>
                <a:ea typeface="楷体_GB2312" panose="02010609030101010101" pitchFamily="49" charset="-122"/>
                <a:sym typeface="+mn-ea"/>
              </a:rPr>
              <a:t>“</a:t>
            </a:r>
            <a:r>
              <a:rPr lang="zh-CN" altLang="en-US" sz="2800" b="1" dirty="0">
                <a:latin typeface="楷体_GB2312" panose="02010609030101010101" pitchFamily="49" charset="-122"/>
                <a:ea typeface="楷体_GB2312" panose="02010609030101010101" pitchFamily="49" charset="-122"/>
                <a:sym typeface="+mn-ea"/>
              </a:rPr>
              <a:t>木美人</a:t>
            </a:r>
            <a:r>
              <a:rPr lang="zh-CN" altLang="en-US" sz="2800" b="1" dirty="0">
                <a:latin typeface="Arial" panose="020B0604020202020204" pitchFamily="34" charset="0"/>
                <a:ea typeface="楷体_GB2312" panose="02010609030101010101" pitchFamily="49" charset="-122"/>
                <a:sym typeface="+mn-ea"/>
              </a:rPr>
              <a:t>”</a:t>
            </a:r>
            <a:r>
              <a:rPr lang="zh-CN" altLang="en-US" sz="2800" b="1" dirty="0">
                <a:latin typeface="楷体_GB2312" panose="02010609030101010101" pitchFamily="49" charset="-122"/>
                <a:ea typeface="楷体_GB2312" panose="02010609030101010101" pitchFamily="49" charset="-122"/>
                <a:sym typeface="+mn-ea"/>
              </a:rPr>
              <a:t>是我国最早的油画作品，其艺术性不逊于意大利著名油画家达</a:t>
            </a:r>
            <a:r>
              <a:rPr lang="en-US" altLang="zh-CN" sz="2800" b="1" dirty="0">
                <a:latin typeface="Arial" panose="020B0604020202020204" pitchFamily="34" charset="0"/>
                <a:ea typeface="楷体_GB2312" panose="02010609030101010101" pitchFamily="49" charset="-122"/>
                <a:sym typeface="+mn-ea"/>
              </a:rPr>
              <a:t>·</a:t>
            </a:r>
            <a:r>
              <a:rPr lang="zh-CN" altLang="en-US" sz="2800" b="1" dirty="0">
                <a:latin typeface="楷体_GB2312" panose="02010609030101010101" pitchFamily="49" charset="-122"/>
                <a:ea typeface="楷体_GB2312" panose="02010609030101010101" pitchFamily="49" charset="-122"/>
                <a:sym typeface="+mn-ea"/>
              </a:rPr>
              <a:t>芬奇的杰作</a:t>
            </a:r>
            <a:r>
              <a:rPr lang="en-US" altLang="zh-CN" sz="2800" b="1" dirty="0">
                <a:latin typeface="楷体_GB2312" panose="02010609030101010101" pitchFamily="49" charset="-122"/>
                <a:ea typeface="楷体_GB2312" panose="02010609030101010101" pitchFamily="49" charset="-122"/>
                <a:sym typeface="+mn-ea"/>
              </a:rPr>
              <a:t>《</a:t>
            </a:r>
            <a:r>
              <a:rPr lang="zh-CN" altLang="en-US" sz="2800" b="1" dirty="0">
                <a:latin typeface="楷体_GB2312" panose="02010609030101010101" pitchFamily="49" charset="-122"/>
                <a:ea typeface="楷体_GB2312" panose="02010609030101010101" pitchFamily="49" charset="-122"/>
                <a:sym typeface="+mn-ea"/>
              </a:rPr>
              <a:t>蒙娜丽莎</a:t>
            </a:r>
            <a:r>
              <a:rPr lang="en-US" altLang="zh-CN" sz="2800" b="1" dirty="0">
                <a:latin typeface="楷体_GB2312" panose="02010609030101010101" pitchFamily="49" charset="-122"/>
                <a:ea typeface="楷体_GB2312" panose="02010609030101010101" pitchFamily="49" charset="-122"/>
                <a:sym typeface="+mn-ea"/>
              </a:rPr>
              <a:t>》</a:t>
            </a:r>
            <a:r>
              <a:rPr lang="zh-CN" altLang="en-US" sz="2800" b="1" dirty="0">
                <a:latin typeface="楷体_GB2312" panose="02010609030101010101" pitchFamily="49" charset="-122"/>
                <a:ea typeface="楷体_GB2312" panose="02010609030101010101" pitchFamily="49" charset="-122"/>
                <a:sym typeface="+mn-ea"/>
              </a:rPr>
              <a:t>。据传，这副</a:t>
            </a:r>
            <a:r>
              <a:rPr lang="zh-CN" altLang="en-US" sz="2800" b="1" dirty="0">
                <a:latin typeface="Arial" panose="020B0604020202020204" pitchFamily="34" charset="0"/>
                <a:ea typeface="楷体_GB2312" panose="02010609030101010101" pitchFamily="49" charset="-122"/>
                <a:sym typeface="+mn-ea"/>
              </a:rPr>
              <a:t>“</a:t>
            </a:r>
            <a:r>
              <a:rPr lang="zh-CN" altLang="en-US" sz="2800" b="1" dirty="0">
                <a:latin typeface="楷体_GB2312" panose="02010609030101010101" pitchFamily="49" charset="-122"/>
                <a:ea typeface="楷体_GB2312" panose="02010609030101010101" pitchFamily="49" charset="-122"/>
                <a:sym typeface="+mn-ea"/>
              </a:rPr>
              <a:t>木美人</a:t>
            </a:r>
            <a:r>
              <a:rPr lang="zh-CN" altLang="en-US" sz="2800" b="1" dirty="0">
                <a:latin typeface="Arial" panose="020B0604020202020204" pitchFamily="34" charset="0"/>
                <a:ea typeface="楷体_GB2312" panose="02010609030101010101" pitchFamily="49" charset="-122"/>
                <a:sym typeface="+mn-ea"/>
              </a:rPr>
              <a:t>”</a:t>
            </a:r>
            <a:r>
              <a:rPr lang="zh-CN" altLang="en-US" sz="2800" b="1" dirty="0">
                <a:latin typeface="楷体_GB2312" panose="02010609030101010101" pitchFamily="49" charset="-122"/>
                <a:ea typeface="楷体_GB2312" panose="02010609030101010101" pitchFamily="49" charset="-122"/>
                <a:sym typeface="+mn-ea"/>
              </a:rPr>
              <a:t>门板，是明朝时一位新会籍人士从福建带回来的。木门所属的屋子因失火而烧毁，画有美人的门板是屋子里惟一没有被烧毁的东西，距今至少有</a:t>
            </a:r>
            <a:r>
              <a:rPr lang="en-US" altLang="zh-CN" sz="2800" b="1" dirty="0">
                <a:latin typeface="楷体_GB2312" panose="02010609030101010101" pitchFamily="49" charset="-122"/>
                <a:ea typeface="楷体_GB2312" panose="02010609030101010101" pitchFamily="49" charset="-122"/>
                <a:sym typeface="+mn-ea"/>
              </a:rPr>
              <a:t>500</a:t>
            </a:r>
            <a:r>
              <a:rPr lang="zh-CN" altLang="en-US" sz="2800" b="1" dirty="0">
                <a:latin typeface="楷体_GB2312" panose="02010609030101010101" pitchFamily="49" charset="-122"/>
                <a:ea typeface="楷体_GB2312" panose="02010609030101010101" pitchFamily="49" charset="-122"/>
                <a:sym typeface="+mn-ea"/>
              </a:rPr>
              <a:t>多年历史。这幅画究竟是何人何时所作？为何画中女子身着汉人服装，面部却有明显的西洋人特征？这些问题至今还不清楚。</a:t>
            </a:r>
            <a:endParaRPr lang="zh-CN" altLang="en-US" sz="28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Text Box 2"/>
          <p:cNvSpPr txBox="1"/>
          <p:nvPr/>
        </p:nvSpPr>
        <p:spPr>
          <a:xfrm>
            <a:off x="393065" y="333375"/>
            <a:ext cx="11299825" cy="5692775"/>
          </a:xfrm>
          <a:prstGeom prst="rect">
            <a:avLst/>
          </a:prstGeom>
          <a:noFill/>
          <a:ln w="9525">
            <a:noFill/>
          </a:ln>
        </p:spPr>
        <p:txBody>
          <a:bodyPr wrap="square">
            <a:spAutoFit/>
          </a:bodyPr>
          <a:p>
            <a:pPr>
              <a:buFont typeface="Arial" panose="020B0604020202020204" pitchFamily="34" charset="0"/>
              <a:buNone/>
            </a:pPr>
            <a:r>
              <a:rPr lang="en-US" altLang="zh-CN" sz="2800" b="1" dirty="0">
                <a:latin typeface="黑体" panose="02010609060101010101" pitchFamily="49" charset="-122"/>
                <a:ea typeface="黑体" panose="02010609060101010101" pitchFamily="49" charset="-122"/>
                <a:cs typeface="黑体" panose="02010609060101010101" pitchFamily="49" charset="-122"/>
              </a:rPr>
              <a:t>      </a:t>
            </a:r>
            <a:r>
              <a:rPr lang="en-US" altLang="zh-CN" sz="2800" b="1" dirty="0">
                <a:solidFill>
                  <a:srgbClr val="FF3300"/>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dirty="0">
                <a:solidFill>
                  <a:srgbClr val="FF3300"/>
                </a:solidFill>
                <a:latin typeface="黑体" panose="02010609060101010101" pitchFamily="49" charset="-122"/>
                <a:ea typeface="黑体" panose="02010609060101010101" pitchFamily="49" charset="-122"/>
                <a:cs typeface="黑体" panose="02010609060101010101" pitchFamily="49" charset="-122"/>
              </a:rPr>
              <a:t>解析</a:t>
            </a:r>
            <a:r>
              <a:rPr lang="en-US" altLang="zh-CN" sz="2800" b="1" dirty="0">
                <a:solidFill>
                  <a:srgbClr val="FF3300"/>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dirty="0">
                <a:latin typeface="黑体" panose="02010609060101010101" pitchFamily="49" charset="-122"/>
                <a:ea typeface="黑体" panose="02010609060101010101" pitchFamily="49" charset="-122"/>
                <a:cs typeface="黑体" panose="02010609060101010101" pitchFamily="49" charset="-122"/>
              </a:rPr>
              <a:t>此题提供的材料（语段）是一则“报道”。这则报道共有</a:t>
            </a:r>
            <a:r>
              <a:rPr lang="en-US" altLang="zh-CN" sz="2800" b="1" dirty="0">
                <a:latin typeface="黑体" panose="02010609060101010101" pitchFamily="49" charset="-122"/>
                <a:ea typeface="黑体" panose="02010609060101010101" pitchFamily="49" charset="-122"/>
                <a:cs typeface="黑体" panose="02010609060101010101" pitchFamily="49" charset="-122"/>
              </a:rPr>
              <a:t>8</a:t>
            </a:r>
            <a:r>
              <a:rPr lang="zh-CN" altLang="en-US" sz="2800" b="1" dirty="0">
                <a:latin typeface="黑体" panose="02010609060101010101" pitchFamily="49" charset="-122"/>
                <a:ea typeface="黑体" panose="02010609060101010101" pitchFamily="49" charset="-122"/>
                <a:cs typeface="黑体" panose="02010609060101010101" pitchFamily="49" charset="-122"/>
              </a:rPr>
              <a:t>句话。首句说新会展出“木美人”，次句介绍“木美人”</a:t>
            </a:r>
            <a:r>
              <a:rPr lang="en-US" altLang="zh-CN" sz="2800" b="1" dirty="0">
                <a:latin typeface="黑体" panose="02010609060101010101" pitchFamily="49" charset="-122"/>
                <a:ea typeface="黑体" panose="02010609060101010101" pitchFamily="49" charset="-122"/>
                <a:cs typeface="黑体" panose="02010609060101010101" pitchFamily="49" charset="-122"/>
              </a:rPr>
              <a:t>——</a:t>
            </a:r>
            <a:r>
              <a:rPr lang="zh-CN" altLang="en-US" sz="2800" b="1" dirty="0">
                <a:latin typeface="黑体" panose="02010609060101010101" pitchFamily="49" charset="-122"/>
                <a:ea typeface="黑体" panose="02010609060101010101" pitchFamily="49" charset="-122"/>
                <a:cs typeface="黑体" panose="02010609060101010101" pitchFamily="49" charset="-122"/>
              </a:rPr>
              <a:t>身着汉式服饰的西洋美女，第三介绍研究者对“木美人”这幅油画的初步评价，第四句介绍这幅画的由来，第六、七两句提出两个令人深思的问题，即揭示：“木美人”之谜，末句算是小结。这样看来，这段文字的中心是介绍中国的“木美人”。新闻的标题，有提示报道内容，吸引并引导读者阅读理解等作用。因此这则报道的标题可以用“中国的‘木美人’”；又因为文中说“其艺术性不逊于意大利著名油画家达</a:t>
            </a:r>
            <a:r>
              <a:rPr lang="en-US" altLang="zh-CN" sz="2800" b="1" dirty="0">
                <a:latin typeface="黑体" panose="02010609060101010101" pitchFamily="49" charset="-122"/>
                <a:ea typeface="黑体" panose="02010609060101010101" pitchFamily="49" charset="-122"/>
                <a:cs typeface="黑体" panose="02010609060101010101" pitchFamily="49" charset="-122"/>
              </a:rPr>
              <a:t>·</a:t>
            </a:r>
            <a:r>
              <a:rPr lang="zh-CN" altLang="en-US" sz="2800" b="1" dirty="0">
                <a:latin typeface="黑体" panose="02010609060101010101" pitchFamily="49" charset="-122"/>
                <a:ea typeface="黑体" panose="02010609060101010101" pitchFamily="49" charset="-122"/>
                <a:cs typeface="黑体" panose="02010609060101010101" pitchFamily="49" charset="-122"/>
              </a:rPr>
              <a:t>芬奇的杰作</a:t>
            </a:r>
            <a:r>
              <a:rPr lang="en-US" altLang="zh-CN" sz="2800" b="1" dirty="0">
                <a:latin typeface="黑体" panose="02010609060101010101" pitchFamily="49" charset="-122"/>
                <a:ea typeface="黑体" panose="02010609060101010101" pitchFamily="49" charset="-122"/>
                <a:cs typeface="黑体" panose="02010609060101010101" pitchFamily="49" charset="-122"/>
              </a:rPr>
              <a:t>《</a:t>
            </a:r>
            <a:r>
              <a:rPr lang="zh-CN" altLang="en-US" sz="2800" b="1" dirty="0">
                <a:latin typeface="黑体" panose="02010609060101010101" pitchFamily="49" charset="-122"/>
                <a:ea typeface="黑体" panose="02010609060101010101" pitchFamily="49" charset="-122"/>
                <a:cs typeface="黑体" panose="02010609060101010101" pitchFamily="49" charset="-122"/>
              </a:rPr>
              <a:t>蒙娜丽莎</a:t>
            </a:r>
            <a:r>
              <a:rPr lang="en-US" altLang="zh-CN" sz="2800" b="1" dirty="0">
                <a:latin typeface="黑体" panose="02010609060101010101" pitchFamily="49" charset="-122"/>
                <a:ea typeface="黑体" panose="02010609060101010101" pitchFamily="49" charset="-122"/>
                <a:cs typeface="黑体" panose="02010609060101010101" pitchFamily="49" charset="-122"/>
              </a:rPr>
              <a:t>》”</a:t>
            </a:r>
            <a:r>
              <a:rPr lang="zh-CN" altLang="en-US" sz="2800" b="1" dirty="0">
                <a:latin typeface="黑体" panose="02010609060101010101" pitchFamily="49" charset="-122"/>
                <a:ea typeface="黑体" panose="02010609060101010101" pitchFamily="49" charset="-122"/>
                <a:cs typeface="黑体" panose="02010609060101010101" pitchFamily="49" charset="-122"/>
              </a:rPr>
              <a:t>之说，为了吸引读者，也可以用“中国的</a:t>
            </a:r>
            <a:r>
              <a:rPr lang="en-US" altLang="zh-CN" sz="2800" b="1" dirty="0">
                <a:latin typeface="黑体" panose="02010609060101010101" pitchFamily="49" charset="-122"/>
                <a:ea typeface="黑体" panose="02010609060101010101" pitchFamily="49" charset="-122"/>
                <a:cs typeface="黑体" panose="02010609060101010101" pitchFamily="49" charset="-122"/>
              </a:rPr>
              <a:t>《</a:t>
            </a:r>
            <a:r>
              <a:rPr lang="zh-CN" altLang="en-US" sz="2800" b="1" dirty="0">
                <a:latin typeface="黑体" panose="02010609060101010101" pitchFamily="49" charset="-122"/>
                <a:ea typeface="黑体" panose="02010609060101010101" pitchFamily="49" charset="-122"/>
                <a:cs typeface="黑体" panose="02010609060101010101" pitchFamily="49" charset="-122"/>
              </a:rPr>
              <a:t>蒙娜丽莎</a:t>
            </a:r>
            <a:r>
              <a:rPr lang="en-US" altLang="zh-CN" sz="2800" b="1" dirty="0">
                <a:latin typeface="黑体" panose="02010609060101010101" pitchFamily="49" charset="-122"/>
                <a:ea typeface="黑体" panose="02010609060101010101" pitchFamily="49" charset="-122"/>
                <a:cs typeface="黑体" panose="02010609060101010101" pitchFamily="49" charset="-122"/>
              </a:rPr>
              <a:t>》”</a:t>
            </a:r>
            <a:r>
              <a:rPr lang="zh-CN" altLang="en-US" sz="2800" b="1" dirty="0">
                <a:latin typeface="黑体" panose="02010609060101010101" pitchFamily="49" charset="-122"/>
                <a:ea typeface="黑体" panose="02010609060101010101" pitchFamily="49" charset="-122"/>
                <a:cs typeface="黑体" panose="02010609060101010101" pitchFamily="49" charset="-122"/>
              </a:rPr>
              <a:t>为标题，也可以用“‘木美人’之谜”为标题。因为这些标题都是扣住报道的中心的。</a:t>
            </a:r>
            <a:endParaRPr lang="zh-CN" altLang="en-US" sz="2800" b="1" dirty="0">
              <a:latin typeface="黑体" panose="02010609060101010101" pitchFamily="49" charset="-122"/>
              <a:ea typeface="黑体" panose="02010609060101010101" pitchFamily="49" charset="-122"/>
              <a:cs typeface="黑体" panose="02010609060101010101" pitchFamily="49" charset="-122"/>
            </a:endParaRPr>
          </a:p>
          <a:p>
            <a:pPr>
              <a:buFont typeface="Arial" panose="020B0604020202020204" pitchFamily="34" charset="0"/>
              <a:buNone/>
            </a:pPr>
            <a:r>
              <a:rPr lang="zh-CN" altLang="en-US" sz="2800" b="1" dirty="0">
                <a:latin typeface="黑体" panose="02010609060101010101" pitchFamily="49" charset="-122"/>
                <a:ea typeface="黑体" panose="02010609060101010101" pitchFamily="49" charset="-122"/>
                <a:cs typeface="黑体" panose="02010609060101010101" pitchFamily="49" charset="-122"/>
              </a:rPr>
              <a:t>     </a:t>
            </a: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 </a:t>
            </a:r>
            <a:r>
              <a:rPr lang="en-US" altLang="zh-CN"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答案</a:t>
            </a:r>
            <a:r>
              <a:rPr lang="en-US" altLang="zh-CN"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中国的“木美人”（或中国的</a:t>
            </a:r>
            <a:r>
              <a:rPr lang="en-US" altLang="zh-CN"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蒙娜丽莎</a:t>
            </a:r>
            <a:r>
              <a:rPr lang="en-US" altLang="zh-CN"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或“木美人”之谜。）</a:t>
            </a:r>
            <a:endPar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ransition spd="med">
    <p:zoom dir="in"/>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Text Box 2"/>
          <p:cNvSpPr txBox="1"/>
          <p:nvPr/>
        </p:nvSpPr>
        <p:spPr>
          <a:xfrm>
            <a:off x="436880" y="260350"/>
            <a:ext cx="11617325" cy="6000750"/>
          </a:xfrm>
          <a:prstGeom prst="rect">
            <a:avLst/>
          </a:prstGeom>
          <a:noFill/>
          <a:ln w="9525">
            <a:noFill/>
          </a:ln>
        </p:spPr>
        <p:txBody>
          <a:bodyPr wrap="square">
            <a:spAutoFit/>
          </a:bodyPr>
          <a:p>
            <a:pPr>
              <a:buFont typeface="Arial" panose="020B0604020202020204" pitchFamily="34" charset="0"/>
              <a:buNone/>
            </a:pPr>
            <a:r>
              <a:rPr lang="zh-CN" altLang="en-US" sz="3200" b="1" dirty="0">
                <a:solidFill>
                  <a:srgbClr val="FF0000"/>
                </a:solidFill>
                <a:latin typeface="Arial" panose="020B0604020202020204" pitchFamily="34" charset="0"/>
                <a:ea typeface="黑体" panose="02010609060101010101" pitchFamily="49" charset="-122"/>
              </a:rPr>
              <a:t>３．补写导语</a:t>
            </a:r>
            <a:endParaRPr lang="zh-CN" altLang="en-US" sz="3200" b="1" dirty="0">
              <a:latin typeface="Arial" panose="020B0604020202020204" pitchFamily="34" charset="0"/>
              <a:ea typeface="黑体" panose="02010609060101010101" pitchFamily="49" charset="-122"/>
            </a:endParaRPr>
          </a:p>
          <a:p>
            <a:pPr>
              <a:buFont typeface="Arial" panose="020B0604020202020204" pitchFamily="34" charset="0"/>
              <a:buNone/>
            </a:pPr>
            <a:r>
              <a:rPr lang="zh-CN" altLang="en-US" sz="3200" b="1" dirty="0">
                <a:latin typeface="Arial" panose="020B0604020202020204" pitchFamily="34" charset="0"/>
              </a:rPr>
              <a:t>        导语是新闻的头一句或第一段话，它一般是对事件或事件中心的概述，用语要简明扼要。写作导语的内容有四种：</a:t>
            </a:r>
            <a:endParaRPr lang="zh-CN" altLang="en-US" sz="3200" b="1" dirty="0">
              <a:latin typeface="Arial" panose="020B0604020202020204" pitchFamily="34" charset="0"/>
            </a:endParaRPr>
          </a:p>
          <a:p>
            <a:pPr>
              <a:buFont typeface="Arial" panose="020B0604020202020204" pitchFamily="34" charset="0"/>
              <a:buNone/>
            </a:pPr>
            <a:r>
              <a:rPr lang="zh-CN" altLang="en-US" sz="3200" b="1" dirty="0">
                <a:latin typeface="Arial" panose="020B0604020202020204" pitchFamily="34" charset="0"/>
              </a:rPr>
              <a:t>（１）用摘要或综合的方法，对新闻中最新鲜、最主要的事实作扼要的叙述。</a:t>
            </a:r>
            <a:endParaRPr lang="zh-CN" altLang="en-US" sz="3200" b="1" dirty="0">
              <a:latin typeface="Arial" panose="020B0604020202020204" pitchFamily="34" charset="0"/>
            </a:endParaRPr>
          </a:p>
          <a:p>
            <a:pPr>
              <a:buFont typeface="Arial" panose="020B0604020202020204" pitchFamily="34" charset="0"/>
              <a:buNone/>
            </a:pPr>
            <a:r>
              <a:rPr lang="zh-CN" altLang="en-US" sz="3200" b="1" dirty="0">
                <a:latin typeface="Arial" panose="020B0604020202020204" pitchFamily="34" charset="0"/>
              </a:rPr>
              <a:t>（２）对新闻中的主要事实或某一个有意义的侧面，作简洁的描写。</a:t>
            </a:r>
            <a:endParaRPr lang="zh-CN" altLang="en-US" sz="3200" b="1" dirty="0">
              <a:latin typeface="Arial" panose="020B0604020202020204" pitchFamily="34" charset="0"/>
            </a:endParaRPr>
          </a:p>
          <a:p>
            <a:pPr>
              <a:buFont typeface="Arial" panose="020B0604020202020204" pitchFamily="34" charset="0"/>
              <a:buNone/>
            </a:pPr>
            <a:r>
              <a:rPr lang="zh-CN" altLang="en-US" sz="3200" b="1" dirty="0">
                <a:latin typeface="Arial" panose="020B0604020202020204" pitchFamily="34" charset="0"/>
              </a:rPr>
              <a:t>（３）对所报道的事实，作简洁、精辟的评论，以揭示事物的性质、特征或作用。</a:t>
            </a:r>
            <a:endParaRPr lang="zh-CN" altLang="en-US" sz="3200" b="1" dirty="0">
              <a:latin typeface="Arial" panose="020B0604020202020204" pitchFamily="34" charset="0"/>
            </a:endParaRPr>
          </a:p>
          <a:p>
            <a:pPr>
              <a:buFont typeface="Arial" panose="020B0604020202020204" pitchFamily="34" charset="0"/>
              <a:buNone/>
            </a:pPr>
            <a:r>
              <a:rPr lang="zh-CN" altLang="en-US" sz="3200" b="1" dirty="0">
                <a:latin typeface="Arial" panose="020B0604020202020204" pitchFamily="34" charset="0"/>
              </a:rPr>
              <a:t>（４）把主要事实用提问的方式写出来，使报道的问题更为尖锐，以引起读者的注意。例如：</a:t>
            </a:r>
            <a:endParaRPr lang="zh-CN" altLang="en-US" sz="3200" b="1" dirty="0">
              <a:latin typeface="Arial" panose="020B0604020202020204" pitchFamily="34" charset="0"/>
            </a:endParaRPr>
          </a:p>
          <a:p>
            <a:pPr>
              <a:buFont typeface="Arial" panose="020B0604020202020204" pitchFamily="34" charset="0"/>
              <a:buNone/>
            </a:pPr>
            <a:r>
              <a:rPr lang="zh-CN" altLang="en-US" sz="3200" b="1" dirty="0">
                <a:latin typeface="Arial" panose="020B0604020202020204" pitchFamily="34" charset="0"/>
              </a:rPr>
              <a:t>      </a:t>
            </a:r>
            <a:endParaRPr lang="zh-CN" altLang="en-US" sz="3200" b="1" dirty="0">
              <a:latin typeface="楷体_GB2312" panose="02010609030101010101" pitchFamily="49" charset="-122"/>
              <a:ea typeface="楷体_GB2312" panose="02010609030101010101" pitchFamily="49" charset="-122"/>
            </a:endParaRPr>
          </a:p>
        </p:txBody>
      </p:sp>
    </p:spTree>
  </p:cSld>
  <p:clrMapOvr>
    <a:masterClrMapping/>
  </p:clrMapOvr>
  <p:transition spd="med">
    <p:zoom dir="in"/>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26390" y="182245"/>
            <a:ext cx="11471910" cy="6492875"/>
          </a:xfrm>
          <a:prstGeom prst="rect">
            <a:avLst/>
          </a:prstGeom>
          <a:noFill/>
        </p:spPr>
        <p:txBody>
          <a:bodyPr wrap="square" rtlCol="0" anchor="t">
            <a:spAutoFit/>
          </a:bodyPr>
          <a:p>
            <a:pPr>
              <a:buFont typeface="Arial" panose="020B0604020202020204" pitchFamily="34" charset="0"/>
              <a:buNone/>
            </a:pPr>
            <a:r>
              <a:rPr lang="zh-CN" altLang="en-US" sz="3200" b="1" dirty="0">
                <a:latin typeface="Arial" panose="020B0604020202020204" pitchFamily="34" charset="0"/>
                <a:sym typeface="+mn-ea"/>
              </a:rPr>
              <a:t>  例３　为下面这则消息拟一条导语，不超过</a:t>
            </a:r>
            <a:r>
              <a:rPr lang="en-US" altLang="zh-CN" sz="3200" b="1" dirty="0">
                <a:latin typeface="Arial" panose="020B0604020202020204" pitchFamily="34" charset="0"/>
                <a:sym typeface="+mn-ea"/>
              </a:rPr>
              <a:t>30</a:t>
            </a:r>
            <a:r>
              <a:rPr lang="zh-CN" altLang="en-US" sz="3200" b="1" dirty="0">
                <a:latin typeface="Arial" panose="020B0604020202020204" pitchFamily="34" charset="0"/>
                <a:sym typeface="+mn-ea"/>
              </a:rPr>
              <a:t>个字。</a:t>
            </a:r>
            <a:endParaRPr lang="zh-CN" altLang="en-US" sz="3200" b="1" dirty="0">
              <a:latin typeface="Arial" panose="020B0604020202020204" pitchFamily="34" charset="0"/>
            </a:endParaRPr>
          </a:p>
          <a:p>
            <a:pPr>
              <a:buFont typeface="Arial" panose="020B0604020202020204" pitchFamily="34" charset="0"/>
              <a:buNone/>
            </a:pPr>
            <a:r>
              <a:rPr lang="zh-CN" altLang="en-US" sz="3200" b="1" dirty="0">
                <a:latin typeface="Arial" panose="020B0604020202020204" pitchFamily="34" charset="0"/>
                <a:sym typeface="+mn-ea"/>
              </a:rPr>
              <a:t>        </a:t>
            </a:r>
            <a:r>
              <a:rPr lang="zh-CN" altLang="en-US" sz="3200" b="1" dirty="0">
                <a:latin typeface="黑体" panose="02010609060101010101" pitchFamily="49" charset="-122"/>
                <a:ea typeface="黑体" panose="02010609060101010101" pitchFamily="49" charset="-122"/>
                <a:cs typeface="黑体" panose="02010609060101010101" pitchFamily="49" charset="-122"/>
                <a:sym typeface="+mn-ea"/>
              </a:rPr>
              <a:t>今年</a:t>
            </a:r>
            <a:r>
              <a:rPr lang="en-US" altLang="zh-CN" sz="3200" b="1" dirty="0">
                <a:latin typeface="黑体" panose="02010609060101010101" pitchFamily="49" charset="-122"/>
                <a:ea typeface="黑体" panose="02010609060101010101" pitchFamily="49" charset="-122"/>
                <a:cs typeface="黑体" panose="02010609060101010101" pitchFamily="49" charset="-122"/>
                <a:sym typeface="+mn-ea"/>
              </a:rPr>
              <a:t>3</a:t>
            </a:r>
            <a:r>
              <a:rPr lang="zh-CN" altLang="en-US" sz="3200" b="1" dirty="0">
                <a:latin typeface="黑体" panose="02010609060101010101" pitchFamily="49" charset="-122"/>
                <a:ea typeface="黑体" panose="02010609060101010101" pitchFamily="49" charset="-122"/>
                <a:cs typeface="黑体" panose="02010609060101010101" pitchFamily="49" charset="-122"/>
                <a:sym typeface="+mn-ea"/>
              </a:rPr>
              <a:t>月，南海市明湖公园采取公园与职工个人共同筹资的方法购买了一台“挑战者号”型时空穿梭机。时空穿梭机又名娱乐仿真模拟器，是仿真科技与多媒体技术结合的产物。三维立体图像、震撼人心的音响效果和高度仿真运动，使人惊心动魄，会产生超越时空的感觉。这台时空穿梭机开始营业以来，三个月的营业收入就达到</a:t>
            </a:r>
            <a:r>
              <a:rPr lang="en-US" altLang="zh-CN" sz="3200" b="1" dirty="0">
                <a:latin typeface="黑体" panose="02010609060101010101" pitchFamily="49" charset="-122"/>
                <a:ea typeface="黑体" panose="02010609060101010101" pitchFamily="49" charset="-122"/>
                <a:cs typeface="黑体" panose="02010609060101010101" pitchFamily="49" charset="-122"/>
                <a:sym typeface="+mn-ea"/>
              </a:rPr>
              <a:t>40</a:t>
            </a:r>
            <a:r>
              <a:rPr lang="zh-CN" altLang="en-US" sz="3200" b="1" dirty="0">
                <a:latin typeface="黑体" panose="02010609060101010101" pitchFamily="49" charset="-122"/>
                <a:ea typeface="黑体" panose="02010609060101010101" pitchFamily="49" charset="-122"/>
                <a:cs typeface="黑体" panose="02010609060101010101" pitchFamily="49" charset="-122"/>
                <a:sym typeface="+mn-ea"/>
              </a:rPr>
              <a:t>万元人民币，其中仅五一节一天的收入就超过了公园</a:t>
            </a:r>
            <a:r>
              <a:rPr lang="en-US" altLang="zh-CN" sz="3200" b="1" dirty="0">
                <a:latin typeface="黑体" panose="02010609060101010101" pitchFamily="49" charset="-122"/>
                <a:ea typeface="黑体" panose="02010609060101010101" pitchFamily="49" charset="-122"/>
                <a:cs typeface="黑体" panose="02010609060101010101" pitchFamily="49" charset="-122"/>
                <a:sym typeface="+mn-ea"/>
              </a:rPr>
              <a:t>300</a:t>
            </a:r>
            <a:r>
              <a:rPr lang="zh-CN" altLang="en-US" sz="3200" b="1" dirty="0">
                <a:latin typeface="黑体" panose="02010609060101010101" pitchFamily="49" charset="-122"/>
                <a:ea typeface="黑体" panose="02010609060101010101" pitchFamily="49" charset="-122"/>
                <a:cs typeface="黑体" panose="02010609060101010101" pitchFamily="49" charset="-122"/>
                <a:sym typeface="+mn-ea"/>
              </a:rPr>
              <a:t>条游船的总收入。在近两年来许多公园经济效益很不景气的情况下，明湖公园这台时空穿梭机所带来的如此大的收益，使全园职工倍受鼓舞。据说，娱乐仿真模拟器已经成了国外许多公园、游乐园的换代的标志性设备，无论是好莱坞还是日本海洋公园，仿真模拟器都是当地的“盈利明星”。</a:t>
            </a:r>
            <a:endParaRPr lang="zh-CN" altLang="en-US" sz="3200">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7" name="副标题 3075"/>
          <p:cNvSpPr>
            <a:spLocks noGrp="1"/>
          </p:cNvSpPr>
          <p:nvPr/>
        </p:nvSpPr>
        <p:spPr>
          <a:xfrm>
            <a:off x="1953895" y="1069975"/>
            <a:ext cx="7996555" cy="5428615"/>
          </a:xfrm>
          <a:prstGeom prst="rect">
            <a:avLst/>
          </a:prstGeom>
          <a:noFill/>
          <a:ln w="9525">
            <a:noFill/>
          </a:ln>
        </p:spPr>
        <p:txBody>
          <a:bodyPr vert="horz" lIns="91440" tIns="45720" rIns="91440" bIns="45720" rtlCol="0">
            <a:normAutofit/>
          </a:bodyPr>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eaLnBrk="1" hangingPunct="1">
              <a:buNone/>
            </a:pPr>
            <a:r>
              <a:rPr lang="zh-CN" altLang="en-US" sz="4800" b="1" dirty="0">
                <a:ea typeface="黑体" panose="02010609060101010101" pitchFamily="49" charset="-122"/>
              </a:rPr>
              <a:t>知识梳理</a:t>
            </a:r>
            <a:endParaRPr lang="zh-CN" altLang="en-US" sz="4800" b="1" dirty="0">
              <a:ea typeface="黑体" panose="02010609060101010101" pitchFamily="49" charset="-122"/>
            </a:endParaRPr>
          </a:p>
          <a:p>
            <a:pPr lvl="0" eaLnBrk="1" hangingPunct="1">
              <a:buNone/>
            </a:pPr>
            <a:endParaRPr lang="zh-CN" altLang="en-US" sz="4800" b="1" dirty="0">
              <a:ea typeface="黑体" panose="02010609060101010101" pitchFamily="49" charset="-122"/>
            </a:endParaRPr>
          </a:p>
          <a:p>
            <a:pPr lvl="0" eaLnBrk="1" hangingPunct="1">
              <a:buNone/>
            </a:pPr>
            <a:r>
              <a:rPr lang="zh-CN" altLang="en-US" sz="4800" b="1" dirty="0">
                <a:ea typeface="黑体" panose="02010609060101010101" pitchFamily="49" charset="-122"/>
              </a:rPr>
              <a:t>典例精练</a:t>
            </a:r>
            <a:endParaRPr lang="zh-CN" altLang="en-US" sz="4800" b="1" dirty="0">
              <a:ea typeface="黑体" panose="02010609060101010101" pitchFamily="49" charset="-122"/>
            </a:endParaRPr>
          </a:p>
          <a:p>
            <a:pPr lvl="0" eaLnBrk="1" hangingPunct="1">
              <a:buNone/>
            </a:pPr>
            <a:endParaRPr lang="zh-CN" altLang="en-US" sz="4800" b="1" dirty="0">
              <a:ea typeface="黑体" panose="02010609060101010101" pitchFamily="49" charset="-122"/>
            </a:endParaRPr>
          </a:p>
          <a:p>
            <a:pPr lvl="0" eaLnBrk="1" hangingPunct="1">
              <a:buNone/>
            </a:pPr>
            <a:r>
              <a:rPr lang="zh-CN" altLang="en-US" sz="4800" b="1" dirty="0">
                <a:ea typeface="黑体" panose="02010609060101010101" pitchFamily="49" charset="-122"/>
              </a:rPr>
              <a:t>能力提升</a:t>
            </a:r>
            <a:endParaRPr lang="zh-CN" altLang="en-US" sz="4800" b="1" dirty="0">
              <a:ea typeface="黑体" panose="02010609060101010101" pitchFamily="49"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Text Box 2"/>
          <p:cNvSpPr txBox="1"/>
          <p:nvPr/>
        </p:nvSpPr>
        <p:spPr>
          <a:xfrm>
            <a:off x="569595" y="732155"/>
            <a:ext cx="10871200" cy="5507990"/>
          </a:xfrm>
          <a:prstGeom prst="rect">
            <a:avLst/>
          </a:prstGeom>
          <a:noFill/>
          <a:ln w="9525">
            <a:noFill/>
          </a:ln>
        </p:spPr>
        <p:txBody>
          <a:bodyPr wrap="square">
            <a:spAutoFit/>
          </a:bodyPr>
          <a:p>
            <a:pPr>
              <a:buFont typeface="Arial" panose="020B0604020202020204" pitchFamily="34" charset="0"/>
              <a:buNone/>
            </a:pPr>
            <a:r>
              <a:rPr lang="en-US" altLang="zh-CN" sz="3200" b="1" dirty="0">
                <a:latin typeface="Arial" panose="020B0604020202020204" pitchFamily="34" charset="0"/>
              </a:rPr>
              <a:t>       </a:t>
            </a:r>
            <a:r>
              <a:rPr lang="en-US" altLang="zh-CN" sz="3200" b="1" dirty="0">
                <a:solidFill>
                  <a:srgbClr val="FF3300"/>
                </a:solidFill>
                <a:latin typeface="Arial" panose="020B0604020202020204" pitchFamily="34" charset="0"/>
                <a:ea typeface="黑体" panose="02010609060101010101" pitchFamily="49" charset="-122"/>
              </a:rPr>
              <a:t>【</a:t>
            </a:r>
            <a:r>
              <a:rPr lang="zh-CN" altLang="en-US" sz="3200" b="1" dirty="0">
                <a:solidFill>
                  <a:srgbClr val="FF3300"/>
                </a:solidFill>
                <a:latin typeface="Arial" panose="020B0604020202020204" pitchFamily="34" charset="0"/>
                <a:ea typeface="黑体" panose="02010609060101010101" pitchFamily="49" charset="-122"/>
              </a:rPr>
              <a:t>解析</a:t>
            </a:r>
            <a:r>
              <a:rPr lang="en-US" altLang="zh-CN" sz="3200" b="1" dirty="0">
                <a:solidFill>
                  <a:srgbClr val="FF3300"/>
                </a:solidFill>
                <a:latin typeface="Arial" panose="020B0604020202020204" pitchFamily="34" charset="0"/>
                <a:ea typeface="黑体" panose="02010609060101010101" pitchFamily="49" charset="-122"/>
              </a:rPr>
              <a:t>】</a:t>
            </a:r>
            <a:r>
              <a:rPr lang="zh-CN" altLang="en-US" sz="3200" b="1" dirty="0">
                <a:latin typeface="Arial" panose="020B0604020202020204" pitchFamily="34" charset="0"/>
                <a:ea typeface="仿宋_GB2312" panose="02010609030101010101" pitchFamily="49" charset="-122"/>
              </a:rPr>
              <a:t>要完成这道题，必须对这则消息作层次分析。总体上说，这则消息可以分为三个层次：前三句说明湖公园利用筹集的资金购置了娱乐仿真模拟器并介绍这种娱乐仿真模拟器（“介绍”的内容是乘便提及，不属“主要内容”）；第四、五两句说明其经济效益及其鼓舞作用；最后为第三层次，介绍娱乐仿真模拟器在国外的地位和作用，自然也是次要内容。　　</a:t>
            </a:r>
            <a:endParaRPr lang="zh-CN" altLang="en-US" sz="3200" b="1" dirty="0">
              <a:latin typeface="Arial" panose="020B0604020202020204" pitchFamily="34" charset="0"/>
              <a:ea typeface="仿宋_GB2312" panose="02010609030101010101" pitchFamily="49" charset="-122"/>
            </a:endParaRPr>
          </a:p>
          <a:p>
            <a:pPr>
              <a:buFont typeface="Arial" panose="020B0604020202020204" pitchFamily="34" charset="0"/>
              <a:buNone/>
            </a:pPr>
            <a:r>
              <a:rPr lang="zh-CN" altLang="en-US" sz="3200" b="1" dirty="0">
                <a:latin typeface="Arial" panose="020B0604020202020204" pitchFamily="34" charset="0"/>
              </a:rPr>
              <a:t>        </a:t>
            </a:r>
            <a:r>
              <a:rPr lang="en-US" altLang="zh-CN" sz="3200" b="1" dirty="0">
                <a:solidFill>
                  <a:srgbClr val="FF3300"/>
                </a:solidFill>
                <a:latin typeface="Arial" panose="020B0604020202020204" pitchFamily="34" charset="0"/>
                <a:ea typeface="黑体" panose="02010609060101010101" pitchFamily="49" charset="-122"/>
              </a:rPr>
              <a:t>【</a:t>
            </a:r>
            <a:r>
              <a:rPr lang="zh-CN" altLang="en-US" sz="3200" b="1" dirty="0">
                <a:solidFill>
                  <a:srgbClr val="FF3300"/>
                </a:solidFill>
                <a:latin typeface="Arial" panose="020B0604020202020204" pitchFamily="34" charset="0"/>
                <a:ea typeface="黑体" panose="02010609060101010101" pitchFamily="49" charset="-122"/>
              </a:rPr>
              <a:t>答案</a:t>
            </a:r>
            <a:r>
              <a:rPr lang="en-US" altLang="zh-CN" sz="3200" b="1" dirty="0">
                <a:solidFill>
                  <a:srgbClr val="FF3300"/>
                </a:solidFill>
                <a:latin typeface="Arial" panose="020B0604020202020204" pitchFamily="34" charset="0"/>
                <a:ea typeface="黑体" panose="02010609060101010101" pitchFamily="49" charset="-122"/>
              </a:rPr>
              <a:t>】</a:t>
            </a:r>
            <a:r>
              <a:rPr lang="zh-CN" altLang="en-US" sz="3200" b="1" dirty="0">
                <a:latin typeface="Arial" panose="020B0604020202020204" pitchFamily="34" charset="0"/>
              </a:rPr>
              <a:t>结合导语的写作要求</a:t>
            </a:r>
            <a:r>
              <a:rPr lang="en-US" altLang="zh-CN" sz="3200" b="1" dirty="0">
                <a:latin typeface="宋体" panose="02010600030101010101" pitchFamily="2" charset="-122"/>
              </a:rPr>
              <a:t>——</a:t>
            </a:r>
            <a:r>
              <a:rPr lang="zh-CN" altLang="en-US" sz="3200" b="1" dirty="0">
                <a:latin typeface="Arial" panose="020B0604020202020204" pitchFamily="34" charset="0"/>
              </a:rPr>
              <a:t>以简明的文字突出新闻中最新鲜、最重要或最吸引人的内容。根据层次分析，这则导语可以这样写：（南海市）明湖公园利用筹资购置娱乐模拟仿真器获得可观的经济收益。（这是突出最重要的内容）</a:t>
            </a:r>
            <a:endParaRPr lang="zh-CN" altLang="en-US" sz="3200" b="1" dirty="0">
              <a:latin typeface="Arial" panose="020B0604020202020204" pitchFamily="34" charset="0"/>
            </a:endParaRPr>
          </a:p>
        </p:txBody>
      </p:sp>
    </p:spTree>
  </p:cSld>
  <p:clrMapOvr>
    <a:masterClrMapping/>
  </p:clrMapOvr>
  <p:transition spd="med">
    <p:zoom dir="in"/>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Rectangle 6"/>
          <p:cNvSpPr/>
          <p:nvPr/>
        </p:nvSpPr>
        <p:spPr>
          <a:xfrm>
            <a:off x="295910" y="333375"/>
            <a:ext cx="11465560" cy="5507990"/>
          </a:xfrm>
          <a:prstGeom prst="rect">
            <a:avLst/>
          </a:prstGeom>
          <a:noFill/>
          <a:ln w="9525">
            <a:noFill/>
          </a:ln>
        </p:spPr>
        <p:txBody>
          <a:bodyPr wrap="square">
            <a:spAutoFit/>
          </a:bodyPr>
          <a:p>
            <a:pPr>
              <a:buFont typeface="Arial" panose="020B0604020202020204" pitchFamily="34" charset="0"/>
              <a:buNone/>
            </a:pPr>
            <a:r>
              <a:rPr lang="zh-CN" altLang="en-US" sz="3200" b="1" dirty="0">
                <a:solidFill>
                  <a:srgbClr val="FF0000"/>
                </a:solidFill>
                <a:latin typeface="Times New Roman" panose="02020603050405020304" pitchFamily="18" charset="0"/>
                <a:ea typeface="黑体" panose="02010609060101010101" pitchFamily="49" charset="-122"/>
              </a:rPr>
              <a:t>二、概括信息类</a:t>
            </a:r>
            <a:endParaRPr lang="zh-CN" altLang="en-US" sz="3200" b="1" dirty="0">
              <a:solidFill>
                <a:schemeClr val="accent2"/>
              </a:solidFill>
              <a:latin typeface="Times New Roman" panose="02020603050405020304" pitchFamily="18" charset="0"/>
              <a:ea typeface="黑体" panose="02010609060101010101" pitchFamily="49" charset="-122"/>
            </a:endParaRPr>
          </a:p>
          <a:p>
            <a:pPr>
              <a:buFont typeface="Arial" panose="020B0604020202020204" pitchFamily="34" charset="0"/>
              <a:buNone/>
            </a:pPr>
            <a:r>
              <a:rPr lang="zh-CN" altLang="en-US" sz="3200" b="1" dirty="0">
                <a:latin typeface="Times New Roman" panose="02020603050405020304" pitchFamily="18" charset="0"/>
              </a:rPr>
              <a:t>        此类题型是指提取所给材料的主要信息，对材料进行概括。从表达方式看，可分为四类。何种表达方式的语段，其压缩方法基本一样，一是在把握主旨的基础上筛选主要的信息，二是将主要信息按要求概括表达。所以把握文段的主要信息很重要。</a:t>
            </a:r>
            <a:br>
              <a:rPr lang="zh-CN" altLang="en-US" sz="3200" b="1" dirty="0">
                <a:latin typeface="Times New Roman" panose="02020603050405020304" pitchFamily="18" charset="0"/>
              </a:rPr>
            </a:br>
            <a:r>
              <a:rPr lang="zh-CN" altLang="en-US" sz="3200" b="1" dirty="0">
                <a:latin typeface="Times New Roman" panose="02020603050405020304" pitchFamily="18" charset="0"/>
              </a:rPr>
              <a:t>　　</a:t>
            </a:r>
            <a:r>
              <a:rPr lang="en-US" altLang="zh-CN" sz="3200" b="1" dirty="0">
                <a:solidFill>
                  <a:srgbClr val="FF0000"/>
                </a:solidFill>
                <a:latin typeface="黑体" panose="02010609060101010101" pitchFamily="49" charset="-122"/>
                <a:ea typeface="黑体" panose="02010609060101010101" pitchFamily="49" charset="-122"/>
              </a:rPr>
              <a:t>1</a:t>
            </a:r>
            <a:r>
              <a:rPr lang="zh-CN" altLang="en-US" sz="3200" b="1" dirty="0">
                <a:solidFill>
                  <a:srgbClr val="FF0000"/>
                </a:solidFill>
                <a:latin typeface="黑体" panose="02010609060101010101" pitchFamily="49" charset="-122"/>
                <a:ea typeface="黑体" panose="02010609060101010101" pitchFamily="49" charset="-122"/>
              </a:rPr>
              <a:t>．记叙类</a:t>
            </a:r>
            <a:endParaRPr lang="zh-CN" altLang="en-US" sz="3200" b="1" dirty="0">
              <a:solidFill>
                <a:srgbClr val="FF0000"/>
              </a:solidFill>
              <a:latin typeface="黑体" panose="02010609060101010101" pitchFamily="49" charset="-122"/>
              <a:ea typeface="黑体" panose="02010609060101010101" pitchFamily="49" charset="-122"/>
            </a:endParaRPr>
          </a:p>
          <a:p>
            <a:pPr>
              <a:buFont typeface="Arial" panose="020B0604020202020204" pitchFamily="34" charset="0"/>
              <a:buNone/>
            </a:pPr>
            <a:r>
              <a:rPr lang="zh-CN" altLang="en-US" sz="3200" b="1" dirty="0">
                <a:latin typeface="Times New Roman" panose="02020603050405020304" pitchFamily="18" charset="0"/>
              </a:rPr>
              <a:t>        以叙述方式为主的语段，其主要信息是：①叙述的主体；②主体的经历及特征；③叙述意义及目的。抓住了以上信息，再概括压缩是比较容易的。记叙性语段要看原语段写了什么事情，有几个情节，它们之间的关系是什么，哪些情节对刻画人物紧要，哪些是体现中心思想的关键之处，哪些是附带东西。       </a:t>
            </a:r>
            <a:r>
              <a:rPr lang="zh-CN" altLang="en-US" sz="3200" b="1" u="sng" dirty="0">
                <a:latin typeface="Arial" panose="020B0604020202020204" pitchFamily="34" charset="0"/>
              </a:rPr>
              <a:t>　　　　　　　　　　　　　　　　　　　　　　　　　　　　　　　　　　　　　　　　　　　　　　　　　　　　　　　　　　　　　　　　　　　　　</a:t>
            </a:r>
            <a:r>
              <a:rPr lang="zh-CN" altLang="en-US" sz="3200" dirty="0">
                <a:latin typeface="Arial" panose="020B0604020202020204" pitchFamily="34" charset="0"/>
              </a:rPr>
              <a:t> </a:t>
            </a:r>
            <a:endParaRPr lang="zh-CN" altLang="en-US" sz="3200" dirty="0">
              <a:latin typeface="Arial" panose="020B0604020202020204" pitchFamily="34" charset="0"/>
            </a:endParaRPr>
          </a:p>
        </p:txBody>
      </p:sp>
    </p:spTree>
  </p:cSld>
  <p:clrMapOvr>
    <a:masterClrMapping/>
  </p:clrMapOvr>
  <p:transition spd="med">
    <p:zoom dir="in"/>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44855" y="751840"/>
            <a:ext cx="10295890" cy="4523105"/>
          </a:xfrm>
          <a:prstGeom prst="rect">
            <a:avLst/>
          </a:prstGeom>
          <a:noFill/>
        </p:spPr>
        <p:txBody>
          <a:bodyPr wrap="square" rtlCol="0" anchor="t">
            <a:spAutoFit/>
          </a:bodyPr>
          <a:p>
            <a:pPr>
              <a:buFont typeface="Arial" panose="020B0604020202020204" pitchFamily="34" charset="0"/>
              <a:buNone/>
            </a:pPr>
            <a:r>
              <a:rPr lang="zh-CN" altLang="en-US" sz="3200" b="1" dirty="0">
                <a:latin typeface="黑体" panose="02010609060101010101" pitchFamily="49" charset="-122"/>
                <a:ea typeface="黑体" panose="02010609060101010101" pitchFamily="49" charset="-122"/>
                <a:cs typeface="黑体" panose="02010609060101010101" pitchFamily="49" charset="-122"/>
                <a:sym typeface="+mn-ea"/>
              </a:rPr>
              <a:t> 例１　根据下列材料，用一句话概括出新闻导语。</a:t>
            </a:r>
            <a:endParaRPr lang="zh-CN" altLang="en-US" sz="3200" b="1" dirty="0">
              <a:latin typeface="黑体" panose="02010609060101010101" pitchFamily="49" charset="-122"/>
              <a:ea typeface="黑体" panose="02010609060101010101" pitchFamily="49" charset="-122"/>
              <a:cs typeface="黑体" panose="02010609060101010101" pitchFamily="49" charset="-122"/>
            </a:endParaRPr>
          </a:p>
          <a:p>
            <a:pPr>
              <a:buFont typeface="Arial" panose="020B0604020202020204" pitchFamily="34" charset="0"/>
              <a:buNone/>
            </a:pPr>
            <a:r>
              <a:rPr lang="zh-CN" altLang="en-US" sz="3200" b="1" dirty="0">
                <a:latin typeface="黑体" panose="02010609060101010101" pitchFamily="49" charset="-122"/>
                <a:ea typeface="黑体" panose="02010609060101010101" pitchFamily="49" charset="-122"/>
                <a:cs typeface="黑体" panose="02010609060101010101" pitchFamily="49" charset="-122"/>
                <a:sym typeface="+mn-ea"/>
              </a:rPr>
              <a:t>   “耀华号”，</a:t>
            </a:r>
            <a:r>
              <a:rPr lang="en-US" altLang="zh-CN" sz="3200" b="1" dirty="0">
                <a:latin typeface="黑体" panose="02010609060101010101" pitchFamily="49" charset="-122"/>
                <a:ea typeface="黑体" panose="02010609060101010101" pitchFamily="49" charset="-122"/>
                <a:cs typeface="黑体" panose="02010609060101010101" pitchFamily="49" charset="-122"/>
                <a:sym typeface="+mn-ea"/>
              </a:rPr>
              <a:t>7</a:t>
            </a:r>
            <a:r>
              <a:rPr lang="zh-CN" altLang="en-US" sz="3200" b="1" dirty="0">
                <a:latin typeface="黑体" panose="02010609060101010101" pitchFamily="49" charset="-122"/>
                <a:ea typeface="黑体" panose="02010609060101010101" pitchFamily="49" charset="-122"/>
                <a:cs typeface="黑体" panose="02010609060101010101" pitchFamily="49" charset="-122"/>
                <a:sym typeface="+mn-ea"/>
              </a:rPr>
              <a:t>月</a:t>
            </a:r>
            <a:r>
              <a:rPr lang="en-US" altLang="zh-CN" sz="3200" b="1" dirty="0">
                <a:latin typeface="黑体" panose="02010609060101010101" pitchFamily="49" charset="-122"/>
                <a:ea typeface="黑体" panose="02010609060101010101" pitchFamily="49" charset="-122"/>
                <a:cs typeface="黑体" panose="02010609060101010101" pitchFamily="49" charset="-122"/>
                <a:sym typeface="+mn-ea"/>
              </a:rPr>
              <a:t>31</a:t>
            </a:r>
            <a:r>
              <a:rPr lang="zh-CN" altLang="en-US" sz="3200" b="1" dirty="0">
                <a:latin typeface="黑体" panose="02010609060101010101" pitchFamily="49" charset="-122"/>
                <a:ea typeface="黑体" panose="02010609060101010101" pitchFamily="49" charset="-122"/>
                <a:cs typeface="黑体" panose="02010609060101010101" pitchFamily="49" charset="-122"/>
                <a:sym typeface="+mn-ea"/>
              </a:rPr>
              <a:t>日从重庆港开出，本月</a:t>
            </a:r>
            <a:r>
              <a:rPr lang="en-US" altLang="zh-CN" sz="3200" b="1" dirty="0">
                <a:latin typeface="黑体" panose="02010609060101010101" pitchFamily="49" charset="-122"/>
                <a:ea typeface="黑体" panose="02010609060101010101" pitchFamily="49" charset="-122"/>
                <a:cs typeface="黑体" panose="02010609060101010101" pitchFamily="49" charset="-122"/>
                <a:sym typeface="+mn-ea"/>
              </a:rPr>
              <a:t>3</a:t>
            </a:r>
            <a:r>
              <a:rPr lang="zh-CN" altLang="en-US" sz="3200" b="1" dirty="0">
                <a:latin typeface="黑体" panose="02010609060101010101" pitchFamily="49" charset="-122"/>
                <a:ea typeface="黑体" panose="02010609060101010101" pitchFamily="49" charset="-122"/>
                <a:cs typeface="黑体" panose="02010609060101010101" pitchFamily="49" charset="-122"/>
                <a:sym typeface="+mn-ea"/>
              </a:rPr>
              <a:t>日</a:t>
            </a:r>
            <a:r>
              <a:rPr lang="en-US" altLang="zh-CN" sz="3200" b="1" dirty="0">
                <a:latin typeface="黑体" panose="02010609060101010101" pitchFamily="49" charset="-122"/>
                <a:ea typeface="黑体" panose="02010609060101010101" pitchFamily="49" charset="-122"/>
                <a:cs typeface="黑体" panose="02010609060101010101" pitchFamily="49" charset="-122"/>
                <a:sym typeface="+mn-ea"/>
              </a:rPr>
              <a:t>6</a:t>
            </a:r>
            <a:r>
              <a:rPr lang="zh-CN" altLang="en-US" sz="3200" b="1" dirty="0">
                <a:latin typeface="黑体" panose="02010609060101010101" pitchFamily="49" charset="-122"/>
                <a:ea typeface="黑体" panose="02010609060101010101" pitchFamily="49" charset="-122"/>
                <a:cs typeface="黑体" panose="02010609060101010101" pitchFamily="49" charset="-122"/>
                <a:sym typeface="+mn-ea"/>
              </a:rPr>
              <a:t>点</a:t>
            </a:r>
            <a:r>
              <a:rPr lang="en-US" altLang="zh-CN" sz="3200" b="1" dirty="0">
                <a:latin typeface="黑体" panose="02010609060101010101" pitchFamily="49" charset="-122"/>
                <a:ea typeface="黑体" panose="02010609060101010101" pitchFamily="49" charset="-122"/>
                <a:cs typeface="黑体" panose="02010609060101010101" pitchFamily="49" charset="-122"/>
                <a:sym typeface="+mn-ea"/>
              </a:rPr>
              <a:t>50</a:t>
            </a:r>
            <a:r>
              <a:rPr lang="zh-CN" altLang="en-US" sz="3200" b="1" dirty="0">
                <a:latin typeface="黑体" panose="02010609060101010101" pitchFamily="49" charset="-122"/>
                <a:ea typeface="黑体" panose="02010609060101010101" pitchFamily="49" charset="-122"/>
                <a:cs typeface="黑体" panose="02010609060101010101" pitchFamily="49" charset="-122"/>
                <a:sym typeface="+mn-ea"/>
              </a:rPr>
              <a:t>分在右行至牌县航段，船舵突然失控，船体搁浅，并且严重倾斜，长江港务监督局迅速组织救援，但因水位只有</a:t>
            </a:r>
            <a:r>
              <a:rPr lang="en-US" altLang="zh-CN" sz="3200" b="1" dirty="0">
                <a:latin typeface="黑体" panose="02010609060101010101" pitchFamily="49" charset="-122"/>
                <a:ea typeface="黑体" panose="02010609060101010101" pitchFamily="49" charset="-122"/>
                <a:cs typeface="黑体" panose="02010609060101010101" pitchFamily="49" charset="-122"/>
                <a:sym typeface="+mn-ea"/>
              </a:rPr>
              <a:t>1.7</a:t>
            </a:r>
            <a:r>
              <a:rPr lang="zh-CN" altLang="en-US" sz="3200" b="1" dirty="0">
                <a:latin typeface="黑体" panose="02010609060101010101" pitchFamily="49" charset="-122"/>
                <a:ea typeface="黑体" panose="02010609060101010101" pitchFamily="49" charset="-122"/>
                <a:cs typeface="黑体" panose="02010609060101010101" pitchFamily="49" charset="-122"/>
                <a:sym typeface="+mn-ea"/>
              </a:rPr>
              <a:t>米，客轮的吃水线是</a:t>
            </a:r>
            <a:r>
              <a:rPr lang="en-US" altLang="zh-CN" sz="3200" b="1" dirty="0">
                <a:latin typeface="黑体" panose="02010609060101010101" pitchFamily="49" charset="-122"/>
                <a:ea typeface="黑体" panose="02010609060101010101" pitchFamily="49" charset="-122"/>
                <a:cs typeface="黑体" panose="02010609060101010101" pitchFamily="49" charset="-122"/>
                <a:sym typeface="+mn-ea"/>
              </a:rPr>
              <a:t>2.4</a:t>
            </a:r>
            <a:r>
              <a:rPr lang="zh-CN" altLang="en-US" sz="3200" b="1" dirty="0">
                <a:latin typeface="黑体" panose="02010609060101010101" pitchFamily="49" charset="-122"/>
                <a:ea typeface="黑体" panose="02010609060101010101" pitchFamily="49" charset="-122"/>
                <a:cs typeface="黑体" panose="02010609060101010101" pitchFamily="49" charset="-122"/>
                <a:sym typeface="+mn-ea"/>
              </a:rPr>
              <a:t>米，再加上近期长江退水速度较快，因此</a:t>
            </a:r>
            <a:r>
              <a:rPr lang="en-US" altLang="zh-CN" sz="3200" b="1" dirty="0">
                <a:latin typeface="黑体" panose="02010609060101010101" pitchFamily="49" charset="-122"/>
                <a:ea typeface="黑体" panose="02010609060101010101" pitchFamily="49" charset="-122"/>
                <a:cs typeface="黑体" panose="02010609060101010101" pitchFamily="49" charset="-122"/>
                <a:sym typeface="+mn-ea"/>
              </a:rPr>
              <a:t>4</a:t>
            </a:r>
            <a:r>
              <a:rPr lang="zh-CN" altLang="en-US" sz="3200" b="1" dirty="0">
                <a:latin typeface="黑体" panose="02010609060101010101" pitchFamily="49" charset="-122"/>
                <a:ea typeface="黑体" panose="02010609060101010101" pitchFamily="49" charset="-122"/>
                <a:cs typeface="黑体" panose="02010609060101010101" pitchFamily="49" charset="-122"/>
                <a:sym typeface="+mn-ea"/>
              </a:rPr>
              <a:t>次救援全部失败。</a:t>
            </a:r>
            <a:endParaRPr lang="zh-CN" altLang="en-US" sz="3200" b="1" dirty="0">
              <a:latin typeface="黑体" panose="02010609060101010101" pitchFamily="49" charset="-122"/>
              <a:ea typeface="黑体" panose="02010609060101010101" pitchFamily="49" charset="-122"/>
              <a:cs typeface="黑体" panose="02010609060101010101" pitchFamily="49" charset="-122"/>
            </a:endParaRPr>
          </a:p>
          <a:p>
            <a:pPr>
              <a:buFont typeface="Arial" panose="020B0604020202020204" pitchFamily="34" charset="0"/>
              <a:buNone/>
            </a:pPr>
            <a:r>
              <a:rPr lang="zh-CN" altLang="en-US" sz="3200" b="1" dirty="0">
                <a:latin typeface="黑体" panose="02010609060101010101" pitchFamily="49" charset="-122"/>
                <a:ea typeface="黑体" panose="02010609060101010101" pitchFamily="49" charset="-122"/>
                <a:cs typeface="黑体" panose="02010609060101010101" pitchFamily="49" charset="-122"/>
                <a:sym typeface="+mn-ea"/>
              </a:rPr>
              <a:t>    船上</a:t>
            </a:r>
            <a:r>
              <a:rPr lang="en-US" altLang="zh-CN" sz="3200" b="1" dirty="0">
                <a:latin typeface="黑体" panose="02010609060101010101" pitchFamily="49" charset="-122"/>
                <a:ea typeface="黑体" panose="02010609060101010101" pitchFamily="49" charset="-122"/>
                <a:cs typeface="黑体" panose="02010609060101010101" pitchFamily="49" charset="-122"/>
                <a:sym typeface="+mn-ea"/>
              </a:rPr>
              <a:t>243</a:t>
            </a:r>
            <a:r>
              <a:rPr lang="zh-CN" altLang="en-US" sz="3200" b="1" dirty="0">
                <a:latin typeface="黑体" panose="02010609060101010101" pitchFamily="49" charset="-122"/>
                <a:ea typeface="黑体" panose="02010609060101010101" pitchFamily="49" charset="-122"/>
                <a:cs typeface="黑体" panose="02010609060101010101" pitchFamily="49" charset="-122"/>
                <a:sym typeface="+mn-ea"/>
              </a:rPr>
              <a:t>名旅客被困</a:t>
            </a:r>
            <a:r>
              <a:rPr lang="en-US" altLang="zh-CN" sz="3200" b="1" dirty="0">
                <a:latin typeface="黑体" panose="02010609060101010101" pitchFamily="49" charset="-122"/>
                <a:ea typeface="黑体" panose="02010609060101010101" pitchFamily="49" charset="-122"/>
                <a:cs typeface="黑体" panose="02010609060101010101" pitchFamily="49" charset="-122"/>
                <a:sym typeface="+mn-ea"/>
              </a:rPr>
              <a:t>12</a:t>
            </a:r>
            <a:r>
              <a:rPr lang="zh-CN" altLang="en-US" sz="3200" b="1" dirty="0">
                <a:latin typeface="黑体" panose="02010609060101010101" pitchFamily="49" charset="-122"/>
                <a:ea typeface="黑体" panose="02010609060101010101" pitchFamily="49" charset="-122"/>
                <a:cs typeface="黑体" panose="02010609060101010101" pitchFamily="49" charset="-122"/>
                <a:sym typeface="+mn-ea"/>
              </a:rPr>
              <a:t>小时后，在有关部门组织下安全抵达武汉。</a:t>
            </a:r>
            <a:endParaRPr lang="zh-CN" altLang="en-US" sz="3200" b="1" dirty="0">
              <a:latin typeface="黑体" panose="02010609060101010101" pitchFamily="49" charset="-122"/>
              <a:ea typeface="黑体" panose="02010609060101010101" pitchFamily="49" charset="-122"/>
              <a:cs typeface="黑体" panose="02010609060101010101" pitchFamily="49" charset="-122"/>
            </a:endParaRPr>
          </a:p>
          <a:p>
            <a:pPr>
              <a:buFont typeface="Arial" panose="020B0604020202020204" pitchFamily="34" charset="0"/>
              <a:buNone/>
            </a:pPr>
            <a:r>
              <a:rPr lang="zh-CN" altLang="en-US" sz="3200" b="1" u="sng" dirty="0">
                <a:latin typeface="黑体" panose="02010609060101010101" pitchFamily="49" charset="-122"/>
                <a:ea typeface="黑体" panose="02010609060101010101" pitchFamily="49" charset="-122"/>
                <a:cs typeface="黑体" panose="02010609060101010101" pitchFamily="49" charset="-122"/>
                <a:sym typeface="+mn-ea"/>
              </a:rPr>
              <a:t>　　　　　　　　　　　　　　　　　　　　　　　　　　　　</a:t>
            </a:r>
            <a:endParaRPr lang="zh-CN" altLang="en-US" sz="3200" b="1">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2"/>
          <p:cNvSpPr/>
          <p:nvPr/>
        </p:nvSpPr>
        <p:spPr>
          <a:xfrm>
            <a:off x="854710" y="490855"/>
            <a:ext cx="10782935" cy="5454650"/>
          </a:xfrm>
          <a:prstGeom prst="rect">
            <a:avLst/>
          </a:prstGeom>
          <a:noFill/>
          <a:ln w="9525">
            <a:noFill/>
          </a:ln>
        </p:spPr>
        <p:txBody>
          <a:bodyPr/>
          <a:p>
            <a:pPr marL="342900" indent="-342900">
              <a:lnSpc>
                <a:spcPct val="80000"/>
              </a:lnSpc>
              <a:spcBef>
                <a:spcPct val="20000"/>
              </a:spcBef>
              <a:buFont typeface="Arial" panose="020B0604020202020204" pitchFamily="34" charset="0"/>
              <a:buNone/>
            </a:pPr>
            <a:r>
              <a:rPr lang="en-US" altLang="zh-CN" sz="3200" b="1" dirty="0">
                <a:latin typeface="黑体" panose="02010609060101010101" pitchFamily="49" charset="-122"/>
                <a:ea typeface="黑体" panose="02010609060101010101" pitchFamily="49" charset="-122"/>
                <a:cs typeface="黑体" panose="02010609060101010101" pitchFamily="49" charset="-122"/>
              </a:rPr>
              <a:t>        </a:t>
            </a:r>
            <a:endParaRPr lang="en-US" altLang="zh-CN" sz="3200" b="1" dirty="0">
              <a:latin typeface="黑体" panose="02010609060101010101" pitchFamily="49" charset="-122"/>
              <a:ea typeface="黑体" panose="02010609060101010101" pitchFamily="49" charset="-122"/>
              <a:cs typeface="黑体" panose="02010609060101010101" pitchFamily="49" charset="-122"/>
            </a:endParaRPr>
          </a:p>
          <a:p>
            <a:pPr marL="342900" indent="-342900">
              <a:lnSpc>
                <a:spcPct val="80000"/>
              </a:lnSpc>
              <a:spcBef>
                <a:spcPct val="20000"/>
              </a:spcBef>
              <a:buFont typeface="Arial" panose="020B0604020202020204" pitchFamily="34" charset="0"/>
              <a:buNone/>
            </a:pPr>
            <a:r>
              <a:rPr lang="en-US" altLang="zh-CN" sz="3200" b="1" dirty="0">
                <a:latin typeface="黑体" panose="02010609060101010101" pitchFamily="49" charset="-122"/>
                <a:ea typeface="黑体" panose="02010609060101010101" pitchFamily="49" charset="-122"/>
                <a:cs typeface="黑体" panose="02010609060101010101" pitchFamily="49" charset="-122"/>
              </a:rPr>
              <a:t>      </a:t>
            </a:r>
            <a:r>
              <a:rPr lang="en-US" altLang="zh-CN" sz="3200" b="1" dirty="0">
                <a:solidFill>
                  <a:srgbClr val="FF3300"/>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rgbClr val="FF3300"/>
                </a:solidFill>
                <a:latin typeface="黑体" panose="02010609060101010101" pitchFamily="49" charset="-122"/>
                <a:ea typeface="黑体" panose="02010609060101010101" pitchFamily="49" charset="-122"/>
                <a:cs typeface="黑体" panose="02010609060101010101" pitchFamily="49" charset="-122"/>
              </a:rPr>
              <a:t>解析</a:t>
            </a:r>
            <a:r>
              <a:rPr lang="en-US" altLang="zh-CN" sz="3200" b="1" dirty="0">
                <a:solidFill>
                  <a:srgbClr val="FF3300"/>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latin typeface="黑体" panose="02010609060101010101" pitchFamily="49" charset="-122"/>
                <a:ea typeface="黑体" panose="02010609060101010101" pitchFamily="49" charset="-122"/>
                <a:cs typeface="黑体" panose="02010609060101010101" pitchFamily="49" charset="-122"/>
              </a:rPr>
              <a:t>长篇新闻报导的开头，是新闻的纲领和中心所在，读者可以从导语中得到整个新闻的总印象。根据其主体部分拟写导语，要求简明扼要，重点突出，概括性强。一般包括时间、地点、人物、事件、结果等要素。常见导语的写法有叙述式、描写式和结论式等。本则新闻为叙述性新闻，故用叙述式导语较好。</a:t>
            </a:r>
            <a:endParaRPr lang="zh-CN" altLang="en-US" sz="3200" b="1" dirty="0">
              <a:latin typeface="黑体" panose="02010609060101010101" pitchFamily="49" charset="-122"/>
              <a:ea typeface="黑体" panose="02010609060101010101" pitchFamily="49" charset="-122"/>
              <a:cs typeface="黑体" panose="02010609060101010101" pitchFamily="49" charset="-122"/>
            </a:endParaRPr>
          </a:p>
          <a:p>
            <a:pPr marL="342900" indent="-342900">
              <a:lnSpc>
                <a:spcPct val="80000"/>
              </a:lnSpc>
              <a:spcBef>
                <a:spcPct val="20000"/>
              </a:spcBef>
              <a:buFont typeface="Arial" panose="020B0604020202020204" pitchFamily="34" charset="0"/>
              <a:buNone/>
            </a:pPr>
            <a:r>
              <a:rPr lang="zh-CN" altLang="en-US" sz="3200" b="1" dirty="0">
                <a:latin typeface="黑体" panose="02010609060101010101" pitchFamily="49" charset="-122"/>
                <a:ea typeface="黑体" panose="02010609060101010101" pitchFamily="49" charset="-122"/>
                <a:cs typeface="黑体" panose="02010609060101010101" pitchFamily="49" charset="-122"/>
              </a:rPr>
              <a:t>      </a:t>
            </a:r>
            <a:r>
              <a:rPr lang="en-US" altLang="zh-CN" sz="3200" b="1" dirty="0">
                <a:solidFill>
                  <a:srgbClr val="FF3300"/>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rgbClr val="FF3300"/>
                </a:solidFill>
                <a:latin typeface="黑体" panose="02010609060101010101" pitchFamily="49" charset="-122"/>
                <a:ea typeface="黑体" panose="02010609060101010101" pitchFamily="49" charset="-122"/>
                <a:cs typeface="黑体" panose="02010609060101010101" pitchFamily="49" charset="-122"/>
              </a:rPr>
              <a:t>答案</a:t>
            </a:r>
            <a:r>
              <a:rPr lang="en-US" altLang="zh-CN" sz="3200" b="1" dirty="0">
                <a:solidFill>
                  <a:srgbClr val="FF3300"/>
                </a:solidFill>
                <a:latin typeface="黑体" panose="02010609060101010101" pitchFamily="49" charset="-122"/>
                <a:ea typeface="黑体" panose="02010609060101010101" pitchFamily="49" charset="-122"/>
                <a:cs typeface="黑体" panose="02010609060101010101" pitchFamily="49" charset="-122"/>
              </a:rPr>
              <a:t>】</a:t>
            </a:r>
            <a:r>
              <a:rPr lang="en-US" altLang="zh-CN" sz="3200" b="1" dirty="0">
                <a:latin typeface="黑体" panose="02010609060101010101" pitchFamily="49" charset="-122"/>
                <a:ea typeface="黑体" panose="02010609060101010101" pitchFamily="49" charset="-122"/>
                <a:cs typeface="黑体" panose="02010609060101010101" pitchFamily="49" charset="-122"/>
              </a:rPr>
              <a:t>3</a:t>
            </a:r>
            <a:r>
              <a:rPr lang="zh-CN" altLang="en-US" sz="3200" b="1" dirty="0">
                <a:latin typeface="黑体" panose="02010609060101010101" pitchFamily="49" charset="-122"/>
                <a:ea typeface="黑体" panose="02010609060101010101" pitchFamily="49" charset="-122"/>
                <a:cs typeface="黑体" panose="02010609060101010101" pitchFamily="49" charset="-122"/>
              </a:rPr>
              <a:t>日晚在牌县“耀华号”搁浅，有关方面救援四次失败后终于使二百多乘客安全转移。 </a:t>
            </a:r>
            <a:endParaRPr lang="zh-CN" altLang="en-US" sz="3200" b="1" dirty="0">
              <a:latin typeface="黑体" panose="02010609060101010101" pitchFamily="49" charset="-122"/>
              <a:ea typeface="黑体" panose="02010609060101010101" pitchFamily="49" charset="-122"/>
              <a:cs typeface="黑体" panose="02010609060101010101" pitchFamily="49" charset="-122"/>
            </a:endParaRPr>
          </a:p>
          <a:p>
            <a:pPr marL="342900" indent="-342900">
              <a:lnSpc>
                <a:spcPct val="80000"/>
              </a:lnSpc>
              <a:spcBef>
                <a:spcPct val="20000"/>
              </a:spcBef>
              <a:buFont typeface="Arial" panose="020B0604020202020204" pitchFamily="34" charset="0"/>
              <a:buNone/>
            </a:pPr>
            <a:r>
              <a:rPr lang="zh-CN" altLang="en-US" sz="3200" b="1" dirty="0">
                <a:latin typeface="黑体" panose="02010609060101010101" pitchFamily="49" charset="-122"/>
                <a:ea typeface="黑体" panose="02010609060101010101" pitchFamily="49" charset="-122"/>
                <a:cs typeface="黑体" panose="02010609060101010101" pitchFamily="49" charset="-122"/>
              </a:rPr>
              <a:t>      </a:t>
            </a:r>
            <a:endParaRPr lang="zh-CN" altLang="en-US" sz="3200" b="1" dirty="0">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ransition spd="med">
    <p:zoom dir="in"/>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20115" y="1303020"/>
            <a:ext cx="10011410" cy="3732530"/>
          </a:xfrm>
          <a:prstGeom prst="rect">
            <a:avLst/>
          </a:prstGeom>
          <a:noFill/>
        </p:spPr>
        <p:txBody>
          <a:bodyPr wrap="square" rtlCol="0" anchor="t">
            <a:spAutoFit/>
          </a:bodyPr>
          <a:p>
            <a:pPr marL="342900" indent="-342900">
              <a:lnSpc>
                <a:spcPct val="80000"/>
              </a:lnSpc>
              <a:spcBef>
                <a:spcPct val="20000"/>
              </a:spcBef>
              <a:buFont typeface="Arial" panose="020B0604020202020204" pitchFamily="34" charset="0"/>
              <a:buNone/>
            </a:pPr>
            <a:r>
              <a:rPr lang="zh-CN" altLang="en-US" sz="3200" b="1" dirty="0">
                <a:solidFill>
                  <a:srgbClr val="FF0000"/>
                </a:solidFill>
                <a:latin typeface="Times New Roman" panose="02020603050405020304" pitchFamily="18" charset="0"/>
                <a:ea typeface="黑体" panose="02010609060101010101" pitchFamily="49" charset="-122"/>
                <a:sym typeface="+mn-ea"/>
              </a:rPr>
              <a:t>２．议论类</a:t>
            </a:r>
            <a:br>
              <a:rPr lang="zh-CN" altLang="en-US" sz="3200" b="1" dirty="0">
                <a:latin typeface="Times New Roman" panose="02020603050405020304" pitchFamily="18" charset="0"/>
                <a:ea typeface="黑体" panose="02010609060101010101" pitchFamily="49" charset="-122"/>
                <a:sym typeface="+mn-ea"/>
              </a:rPr>
            </a:br>
            <a:r>
              <a:rPr lang="zh-CN" altLang="en-US" sz="3200" b="1" dirty="0">
                <a:latin typeface="Times New Roman" panose="02020603050405020304" pitchFamily="18" charset="0"/>
                <a:sym typeface="+mn-ea"/>
              </a:rPr>
              <a:t>  以议论方式为主的语段，其主要信息是①议论的话题、中心看法；②证明中心看法的证据；③结论是什么等。压缩议论性语段，首先要把握论点和论据；其次要特别注意弄清原文的论证思路，弄清论点和论据的关系，恰当地使用关联词语和必要的过渡句。</a:t>
            </a:r>
            <a:endParaRPr lang="zh-CN" altLang="en-US" sz="3200" b="1" dirty="0">
              <a:latin typeface="Times New Roman" panose="02020603050405020304" pitchFamily="18" charset="0"/>
            </a:endParaRPr>
          </a:p>
          <a:p>
            <a:pPr marL="342900" indent="-342900">
              <a:lnSpc>
                <a:spcPct val="80000"/>
              </a:lnSpc>
              <a:spcBef>
                <a:spcPct val="20000"/>
              </a:spcBef>
              <a:buFont typeface="Arial" panose="020B0604020202020204" pitchFamily="34" charset="0"/>
              <a:buNone/>
            </a:pPr>
            <a:r>
              <a:rPr lang="zh-CN" altLang="en-US" sz="3200" b="1" dirty="0">
                <a:latin typeface="Times New Roman" panose="02020603050405020304" pitchFamily="18" charset="0"/>
                <a:sym typeface="+mn-ea"/>
              </a:rPr>
              <a:t>        其注意事项有：抓住中心句、过渡句；内容要全面，不要片面；特别要注意一些关联词，如“然而”“另一方面”“又”“其次”。</a:t>
            </a:r>
            <a:endParaRPr lang="zh-CN" altLang="en-US" sz="320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文本框 21505"/>
          <p:cNvSpPr txBox="1"/>
          <p:nvPr/>
        </p:nvSpPr>
        <p:spPr>
          <a:xfrm>
            <a:off x="143510" y="158750"/>
            <a:ext cx="11781155" cy="2306955"/>
          </a:xfrm>
          <a:prstGeom prst="rect">
            <a:avLst/>
          </a:prstGeom>
          <a:noFill/>
          <a:ln w="9525">
            <a:noFill/>
          </a:ln>
        </p:spPr>
        <p:txBody>
          <a:bodyPr wrap="square">
            <a:spAutoFit/>
          </a:bodyPr>
          <a:p>
            <a:pPr>
              <a:buFont typeface="Arial" panose="020B0604020202020204" pitchFamily="34" charset="0"/>
              <a:buNone/>
            </a:pPr>
            <a:r>
              <a:rPr lang="en-US" altLang="zh-CN" sz="2400" b="1" dirty="0">
                <a:latin typeface="Times New Roman" panose="02020603050405020304" pitchFamily="18" charset="0"/>
              </a:rPr>
              <a:t>        </a:t>
            </a:r>
            <a:r>
              <a:rPr lang="zh-CN" altLang="en-US" sz="2400" b="1" dirty="0">
                <a:latin typeface="Times New Roman" panose="02020603050405020304" pitchFamily="18" charset="0"/>
              </a:rPr>
              <a:t>例２　压缩下列语段的内容（不超过</a:t>
            </a:r>
            <a:r>
              <a:rPr lang="en-US" altLang="zh-CN" sz="2400" b="1" dirty="0">
                <a:latin typeface="Times New Roman" panose="02020603050405020304" pitchFamily="18" charset="0"/>
              </a:rPr>
              <a:t>60</a:t>
            </a:r>
            <a:r>
              <a:rPr lang="zh-CN" altLang="en-US" sz="2400" b="1" dirty="0">
                <a:latin typeface="Times New Roman" panose="02020603050405020304" pitchFamily="18" charset="0"/>
              </a:rPr>
              <a:t>个字）。 </a:t>
            </a:r>
            <a:endParaRPr lang="zh-CN" altLang="en-US" sz="2400" b="1" dirty="0">
              <a:latin typeface="Times New Roman" panose="02020603050405020304" pitchFamily="18" charset="0"/>
            </a:endParaRPr>
          </a:p>
          <a:p>
            <a:pPr>
              <a:buFont typeface="Arial" panose="020B0604020202020204" pitchFamily="34" charset="0"/>
              <a:buNone/>
            </a:pPr>
            <a:r>
              <a:rPr lang="zh-CN" altLang="en-US" sz="2400" b="1" dirty="0">
                <a:latin typeface="Times New Roman" panose="02020603050405020304" pitchFamily="18" charset="0"/>
              </a:rPr>
              <a:t>        </a:t>
            </a:r>
            <a:r>
              <a:rPr lang="zh-CN" altLang="en-US" sz="2400" b="1" dirty="0">
                <a:latin typeface="楷体_GB2312" panose="02010609030101010101" pitchFamily="49" charset="-122"/>
                <a:ea typeface="楷体_GB2312" panose="02010609030101010101" pitchFamily="49" charset="-122"/>
              </a:rPr>
              <a:t>伟大的艺术与平庸的艺术之间的本质区别并不在于它们的处理方法，或表现的风格，或题材的选择等等，而主要在于绘画者所一心一意努力奋斗的目标是否崇高。我们不能因为一个画家的笔力的壮阔或者纤细，手法的概括或者具体，以及他对细节的爱好或者排斥等等，来判断他是否伟大。如果他能向世人揭示出高尚的事物或激发起高尚的情操，那么，不管他用了上面的哪种手法，他都同样是伟大的。 </a:t>
            </a:r>
            <a:endParaRPr lang="zh-CN" altLang="en-US" sz="2400" b="1" dirty="0">
              <a:latin typeface="Times New Roman" panose="02020603050405020304" pitchFamily="18" charset="0"/>
            </a:endParaRPr>
          </a:p>
        </p:txBody>
      </p:sp>
      <p:sp>
        <p:nvSpPr>
          <p:cNvPr id="2" name="文本框 1"/>
          <p:cNvSpPr txBox="1"/>
          <p:nvPr/>
        </p:nvSpPr>
        <p:spPr>
          <a:xfrm>
            <a:off x="143510" y="2633345"/>
            <a:ext cx="11904345" cy="3969385"/>
          </a:xfrm>
          <a:prstGeom prst="rect">
            <a:avLst/>
          </a:prstGeom>
          <a:noFill/>
        </p:spPr>
        <p:txBody>
          <a:bodyPr wrap="square" rtlCol="0">
            <a:spAutoFit/>
          </a:bodyPr>
          <a:p>
            <a:pPr algn="l">
              <a:buFont typeface="Arial" panose="020B0604020202020204" pitchFamily="34" charset="0"/>
              <a:buNone/>
            </a:pPr>
            <a:r>
              <a:rPr lang="en-US" altLang="zh-CN" sz="2800" b="1" dirty="0">
                <a:solidFill>
                  <a:srgbClr val="FF3300"/>
                </a:solidFill>
                <a:latin typeface="Times New Roman" panose="02020603050405020304" pitchFamily="18" charset="0"/>
                <a:ea typeface="黑体" panose="02010609060101010101" pitchFamily="49" charset="-122"/>
                <a:sym typeface="+mn-ea"/>
              </a:rPr>
              <a:t>【</a:t>
            </a:r>
            <a:r>
              <a:rPr lang="zh-CN" altLang="en-US" sz="2800" b="1" dirty="0">
                <a:solidFill>
                  <a:srgbClr val="FF3300"/>
                </a:solidFill>
                <a:latin typeface="Times New Roman" panose="02020603050405020304" pitchFamily="18" charset="0"/>
                <a:ea typeface="黑体" panose="02010609060101010101" pitchFamily="49" charset="-122"/>
                <a:sym typeface="+mn-ea"/>
              </a:rPr>
              <a:t>解析</a:t>
            </a:r>
            <a:r>
              <a:rPr lang="en-US" altLang="zh-CN" sz="2800" b="1" dirty="0">
                <a:solidFill>
                  <a:srgbClr val="FF3300"/>
                </a:solidFill>
                <a:latin typeface="Times New Roman" panose="02020603050405020304" pitchFamily="18" charset="0"/>
                <a:ea typeface="黑体" panose="02010609060101010101" pitchFamily="49" charset="-122"/>
                <a:sym typeface="+mn-ea"/>
              </a:rPr>
              <a:t>】</a:t>
            </a:r>
            <a:r>
              <a:rPr lang="zh-CN" altLang="en-US" sz="2800" b="1" dirty="0">
                <a:latin typeface="Times New Roman" panose="02020603050405020304" pitchFamily="18" charset="0"/>
                <a:ea typeface="仿宋_GB2312" panose="02010609030101010101" pitchFamily="49" charset="-122"/>
                <a:sym typeface="+mn-ea"/>
              </a:rPr>
              <a:t>这是个议论类语段，具有议论文的某些特点。对这类语段宜采用“寻找关键句”法。如果有中心句，中心句就是该段话的内容，否则，就必须找出对语段内容起概括作用的关键句，再适当改造、整合。读完一遍一般都能明白议论的话题，即语段的首句提示的：伟大的艺术与平庸的艺术之间的本质区别。二者的本质区别是怎样的？首句里的“并不在于</a:t>
            </a:r>
            <a:r>
              <a:rPr lang="en-US" altLang="zh-CN" sz="2800" b="1" dirty="0">
                <a:latin typeface="Times New Roman" panose="02020603050405020304" pitchFamily="18" charset="0"/>
                <a:ea typeface="仿宋_GB2312" panose="02010609030101010101" pitchFamily="49" charset="-122"/>
                <a:sym typeface="+mn-ea"/>
              </a:rPr>
              <a:t>……”</a:t>
            </a:r>
            <a:r>
              <a:rPr lang="zh-CN" altLang="en-US" sz="2800" b="1" dirty="0">
                <a:latin typeface="Times New Roman" panose="02020603050405020304" pitchFamily="18" charset="0"/>
                <a:ea typeface="仿宋_GB2312" panose="02010609030101010101" pitchFamily="49" charset="-122"/>
                <a:sym typeface="+mn-ea"/>
              </a:rPr>
              <a:t>显然是为了引出“主要在于</a:t>
            </a:r>
            <a:r>
              <a:rPr lang="en-US" altLang="zh-CN" sz="2800" b="1" dirty="0">
                <a:latin typeface="Times New Roman" panose="02020603050405020304" pitchFamily="18" charset="0"/>
                <a:ea typeface="仿宋_GB2312" panose="02010609030101010101" pitchFamily="49" charset="-122"/>
                <a:sym typeface="+mn-ea"/>
              </a:rPr>
              <a:t>……”</a:t>
            </a:r>
            <a:r>
              <a:rPr lang="zh-CN" altLang="en-US" sz="2800" b="1" dirty="0">
                <a:latin typeface="Times New Roman" panose="02020603050405020304" pitchFamily="18" charset="0"/>
                <a:ea typeface="仿宋_GB2312" panose="02010609030101010101" pitchFamily="49" charset="-122"/>
                <a:sym typeface="+mn-ea"/>
              </a:rPr>
              <a:t>这一观点；第二句显然又是为了引出第二个观点即第三句话。找到了“主要在于</a:t>
            </a:r>
            <a:r>
              <a:rPr lang="en-US" altLang="zh-CN" sz="2800" b="1" dirty="0">
                <a:latin typeface="Times New Roman" panose="02020603050405020304" pitchFamily="18" charset="0"/>
                <a:ea typeface="仿宋_GB2312" panose="02010609030101010101" pitchFamily="49" charset="-122"/>
                <a:sym typeface="+mn-ea"/>
              </a:rPr>
              <a:t>……”“</a:t>
            </a:r>
            <a:r>
              <a:rPr lang="zh-CN" altLang="en-US" sz="2800" b="1" dirty="0">
                <a:latin typeface="Times New Roman" panose="02020603050405020304" pitchFamily="18" charset="0"/>
                <a:ea typeface="仿宋_GB2312" panose="02010609030101010101" pitchFamily="49" charset="-122"/>
                <a:sym typeface="+mn-ea"/>
              </a:rPr>
              <a:t>如果</a:t>
            </a:r>
            <a:r>
              <a:rPr lang="en-US" altLang="zh-CN" sz="2800" b="1" dirty="0">
                <a:latin typeface="Times New Roman" panose="02020603050405020304" pitchFamily="18" charset="0"/>
                <a:ea typeface="仿宋_GB2312" panose="02010609030101010101" pitchFamily="49" charset="-122"/>
                <a:sym typeface="+mn-ea"/>
              </a:rPr>
              <a:t>……</a:t>
            </a:r>
            <a:r>
              <a:rPr lang="zh-CN" altLang="en-US" sz="2800" b="1" dirty="0">
                <a:latin typeface="Times New Roman" panose="02020603050405020304" pitchFamily="18" charset="0"/>
                <a:ea typeface="仿宋_GB2312" panose="02010609030101010101" pitchFamily="49" charset="-122"/>
                <a:sym typeface="+mn-ea"/>
              </a:rPr>
              <a:t>同样是伟大的。”</a:t>
            </a:r>
            <a:endParaRPr lang="zh-CN" altLang="en-US" sz="2800" b="1" dirty="0">
              <a:latin typeface="Times New Roman" panose="02020603050405020304" pitchFamily="18" charset="0"/>
              <a:ea typeface="仿宋_GB2312" panose="02010609030101010101" pitchFamily="49" charset="-122"/>
            </a:endParaRPr>
          </a:p>
          <a:p>
            <a:pPr algn="l">
              <a:buFont typeface="Arial" panose="020B0604020202020204" pitchFamily="34" charset="0"/>
              <a:buNone/>
            </a:pPr>
            <a:r>
              <a:rPr lang="zh-CN" altLang="en-US" sz="2800" b="1" dirty="0">
                <a:latin typeface="Times New Roman" panose="02020603050405020304" pitchFamily="18" charset="0"/>
                <a:sym typeface="+mn-ea"/>
              </a:rPr>
              <a:t>        </a:t>
            </a:r>
            <a:r>
              <a:rPr lang="en-US" altLang="zh-CN" sz="2800" b="1" dirty="0">
                <a:solidFill>
                  <a:srgbClr val="FF3300"/>
                </a:solidFill>
                <a:latin typeface="Times New Roman" panose="02020603050405020304" pitchFamily="18" charset="0"/>
                <a:ea typeface="黑体" panose="02010609060101010101" pitchFamily="49" charset="-122"/>
                <a:sym typeface="+mn-ea"/>
              </a:rPr>
              <a:t>【</a:t>
            </a:r>
            <a:r>
              <a:rPr lang="zh-CN" altLang="en-US" sz="2800" b="1" dirty="0">
                <a:solidFill>
                  <a:srgbClr val="FF3300"/>
                </a:solidFill>
                <a:latin typeface="Times New Roman" panose="02020603050405020304" pitchFamily="18" charset="0"/>
                <a:ea typeface="黑体" panose="02010609060101010101" pitchFamily="49" charset="-122"/>
                <a:sym typeface="+mn-ea"/>
              </a:rPr>
              <a:t>答案</a:t>
            </a:r>
            <a:r>
              <a:rPr lang="en-US" altLang="zh-CN" sz="2800" b="1" dirty="0">
                <a:solidFill>
                  <a:srgbClr val="FF3300"/>
                </a:solidFill>
                <a:latin typeface="Times New Roman" panose="02020603050405020304" pitchFamily="18" charset="0"/>
                <a:ea typeface="黑体" panose="02010609060101010101" pitchFamily="49" charset="-122"/>
                <a:sym typeface="+mn-ea"/>
              </a:rPr>
              <a:t>】</a:t>
            </a:r>
            <a:r>
              <a:rPr lang="zh-CN" altLang="en-US" sz="2800" b="1" dirty="0">
                <a:latin typeface="Times New Roman" panose="02020603050405020304" pitchFamily="18" charset="0"/>
                <a:sym typeface="+mn-ea"/>
              </a:rPr>
              <a:t>伟大的艺术与平庸的艺术之间的本质区别在于一心一意努力奋斗的目标是否崇高，能否向世人揭示出高尚的事物或激发起高尚的情操。</a:t>
            </a:r>
            <a:endParaRPr lang="zh-CN" altLang="en-US" sz="2800"/>
          </a:p>
        </p:txBody>
      </p:sp>
    </p:spTree>
  </p:cSld>
  <p:clrMapOvr>
    <a:masterClrMapping/>
  </p:clrMapOvr>
  <p:transition spd="med">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anim calcmode="lin" valueType="num">
                                      <p:cBhvr additive="base">
                                        <p:cTn id="7" dur="500" fill="hold"/>
                                        <p:tgtEl>
                                          <p:spTgt spid="21506"/>
                                        </p:tgtEl>
                                        <p:attrNameLst>
                                          <p:attrName>ppt_x</p:attrName>
                                        </p:attrNameLst>
                                      </p:cBhvr>
                                      <p:tavLst>
                                        <p:tav tm="0">
                                          <p:val>
                                            <p:strVal val="0-#ppt_w/2"/>
                                          </p:val>
                                        </p:tav>
                                        <p:tav tm="100000">
                                          <p:val>
                                            <p:strVal val="#ppt_x"/>
                                          </p:val>
                                        </p:tav>
                                      </p:tavLst>
                                    </p:anim>
                                    <p:anim calcmode="lin" valueType="num">
                                      <p:cBhvr additive="base">
                                        <p:cTn id="8" dur="500" fill="hold"/>
                                        <p:tgtEl>
                                          <p:spTgt spid="2150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diamond(in)">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1" name="Text Box 3"/>
          <p:cNvSpPr txBox="1"/>
          <p:nvPr/>
        </p:nvSpPr>
        <p:spPr>
          <a:xfrm>
            <a:off x="147320" y="151765"/>
            <a:ext cx="11896725" cy="6554470"/>
          </a:xfrm>
          <a:prstGeom prst="rect">
            <a:avLst/>
          </a:prstGeom>
          <a:noFill/>
          <a:ln w="9525">
            <a:noFill/>
          </a:ln>
        </p:spPr>
        <p:txBody>
          <a:bodyPr wrap="square">
            <a:spAutoFit/>
          </a:bodyPr>
          <a:p>
            <a:pPr>
              <a:buFont typeface="Arial" panose="020B0604020202020204" pitchFamily="34" charset="0"/>
              <a:buNone/>
            </a:pPr>
            <a:r>
              <a:rPr lang="en-US" altLang="zh-CN" sz="2800" b="1" dirty="0">
                <a:solidFill>
                  <a:schemeClr val="tx1"/>
                </a:solidFill>
                <a:latin typeface="Times New Roman" panose="02020603050405020304" pitchFamily="18" charset="0"/>
              </a:rPr>
              <a:t>       </a:t>
            </a:r>
            <a:r>
              <a:rPr lang="en-US" altLang="zh-CN" sz="2800" b="1" dirty="0">
                <a:solidFill>
                  <a:srgbClr val="FF0000"/>
                </a:solidFill>
                <a:latin typeface="Times New Roman" panose="02020603050405020304" pitchFamily="18" charset="0"/>
              </a:rPr>
              <a:t> </a:t>
            </a:r>
            <a:r>
              <a:rPr lang="zh-CN" altLang="en-US" sz="2800" b="1" dirty="0">
                <a:solidFill>
                  <a:srgbClr val="FF0000"/>
                </a:solidFill>
                <a:latin typeface="Times New Roman" panose="02020603050405020304" pitchFamily="18" charset="0"/>
                <a:ea typeface="黑体" panose="02010609060101010101" pitchFamily="49" charset="-122"/>
              </a:rPr>
              <a:t>３．说明类</a:t>
            </a:r>
            <a:br>
              <a:rPr lang="zh-CN" altLang="en-US" sz="2800" b="1" dirty="0">
                <a:solidFill>
                  <a:srgbClr val="FF0000"/>
                </a:solidFill>
                <a:latin typeface="Times New Roman" panose="02020603050405020304" pitchFamily="18" charset="0"/>
                <a:ea typeface="黑体" panose="02010609060101010101" pitchFamily="49" charset="-122"/>
              </a:rPr>
            </a:br>
            <a:r>
              <a:rPr lang="zh-CN" altLang="en-US" sz="2800" b="1" dirty="0">
                <a:solidFill>
                  <a:schemeClr val="tx1"/>
                </a:solidFill>
                <a:latin typeface="Times New Roman" panose="02020603050405020304" pitchFamily="18" charset="0"/>
              </a:rPr>
              <a:t>　　以说明方式表达的语段，其主要信息是①被说明的事物；③被说明事物的主要特征；③说明的目的等。压缩说明性语段，首先要把握被说明事物的要点，即事物的性质、特点及成因等，压缩时应重点保留；其次，要适当注意原文段说明方法的使用。</a:t>
            </a:r>
            <a:br>
              <a:rPr lang="zh-CN" altLang="en-US" sz="2800" b="1" dirty="0">
                <a:solidFill>
                  <a:schemeClr val="tx1"/>
                </a:solidFill>
                <a:latin typeface="Times New Roman" panose="02020603050405020304" pitchFamily="18" charset="0"/>
              </a:rPr>
            </a:br>
            <a:r>
              <a:rPr lang="zh-CN" altLang="en-US" sz="2800" b="1" dirty="0">
                <a:solidFill>
                  <a:schemeClr val="tx1"/>
                </a:solidFill>
                <a:latin typeface="Times New Roman" panose="02020603050405020304" pitchFamily="18" charset="0"/>
              </a:rPr>
              <a:t>        其注意事项有：抓住说明中心，压缩说明性语段首先必须整体把握，抓住说明中心及其特点；一般不使用修辞、举例等语句；注意表述的严密、清晰、连贯；各语段的压缩不能随意改变原文的句间关系。例如：</a:t>
            </a:r>
            <a:br>
              <a:rPr lang="zh-CN" altLang="en-US" sz="2800" b="1" dirty="0">
                <a:solidFill>
                  <a:schemeClr val="tx1"/>
                </a:solidFill>
                <a:latin typeface="Times New Roman" panose="02020603050405020304" pitchFamily="18" charset="0"/>
              </a:rPr>
            </a:br>
            <a:r>
              <a:rPr lang="zh-CN" altLang="en-US" sz="2800" b="1" dirty="0">
                <a:solidFill>
                  <a:schemeClr val="tx1"/>
                </a:solidFill>
                <a:latin typeface="Times New Roman" panose="02020603050405020304" pitchFamily="18" charset="0"/>
              </a:rPr>
              <a:t>例３　概括下面一段文字的内容要点（不超过</a:t>
            </a:r>
            <a:r>
              <a:rPr lang="en-US" altLang="zh-CN" sz="2800" b="1" dirty="0">
                <a:solidFill>
                  <a:schemeClr val="tx1"/>
                </a:solidFill>
                <a:latin typeface="Times New Roman" panose="02020603050405020304" pitchFamily="18" charset="0"/>
              </a:rPr>
              <a:t>30</a:t>
            </a:r>
            <a:r>
              <a:rPr lang="zh-CN" altLang="en-US" sz="2800" b="1" dirty="0">
                <a:solidFill>
                  <a:schemeClr val="tx1"/>
                </a:solidFill>
                <a:latin typeface="Times New Roman" panose="02020603050405020304" pitchFamily="18" charset="0"/>
              </a:rPr>
              <a:t>个字）。 </a:t>
            </a:r>
            <a:br>
              <a:rPr lang="zh-CN" altLang="en-US" sz="2800" b="1" dirty="0">
                <a:solidFill>
                  <a:schemeClr val="tx1"/>
                </a:solidFill>
                <a:latin typeface="Times New Roman" panose="02020603050405020304" pitchFamily="18" charset="0"/>
              </a:rPr>
            </a:br>
            <a:r>
              <a:rPr lang="zh-CN" altLang="en-US" sz="2800" b="1" dirty="0">
                <a:solidFill>
                  <a:schemeClr val="tx1"/>
                </a:solidFill>
                <a:latin typeface="Times New Roman" panose="02020603050405020304" pitchFamily="18" charset="0"/>
              </a:rPr>
              <a:t>        </a:t>
            </a:r>
            <a:r>
              <a:rPr lang="zh-CN" altLang="en-US" sz="2800" b="1" dirty="0">
                <a:solidFill>
                  <a:schemeClr val="tx1"/>
                </a:solidFill>
                <a:latin typeface="楷体_GB2312" panose="02010609030101010101" pitchFamily="49" charset="-122"/>
                <a:ea typeface="楷体_GB2312" panose="02010609030101010101" pitchFamily="49" charset="-122"/>
              </a:rPr>
              <a:t>在重庆库区，国家决定初步纳入规划保护的文物点为</a:t>
            </a:r>
            <a:r>
              <a:rPr lang="en-US" altLang="zh-CN" sz="2800" b="1" dirty="0">
                <a:solidFill>
                  <a:schemeClr val="tx1"/>
                </a:solidFill>
                <a:latin typeface="楷体_GB2312" panose="02010609030101010101" pitchFamily="49" charset="-122"/>
                <a:ea typeface="楷体_GB2312" panose="02010609030101010101" pitchFamily="49" charset="-122"/>
              </a:rPr>
              <a:t>754</a:t>
            </a:r>
            <a:r>
              <a:rPr lang="zh-CN" altLang="en-US" sz="2800" b="1" dirty="0">
                <a:solidFill>
                  <a:schemeClr val="tx1"/>
                </a:solidFill>
                <a:latin typeface="楷体_GB2312" panose="02010609030101010101" pitchFamily="49" charset="-122"/>
                <a:ea typeface="楷体_GB2312" panose="02010609030101010101" pitchFamily="49" charset="-122"/>
              </a:rPr>
              <a:t>处，到目前为止，在</a:t>
            </a:r>
            <a:r>
              <a:rPr lang="en-US" altLang="zh-CN" sz="2800" b="1" dirty="0">
                <a:solidFill>
                  <a:schemeClr val="tx1"/>
                </a:solidFill>
                <a:latin typeface="楷体_GB2312" panose="02010609030101010101" pitchFamily="49" charset="-122"/>
                <a:ea typeface="楷体_GB2312" panose="02010609030101010101" pitchFamily="49" charset="-122"/>
              </a:rPr>
              <a:t>501</a:t>
            </a:r>
            <a:r>
              <a:rPr lang="zh-CN" altLang="en-US" sz="2800" b="1" dirty="0">
                <a:solidFill>
                  <a:schemeClr val="tx1"/>
                </a:solidFill>
                <a:latin typeface="楷体_GB2312" panose="02010609030101010101" pitchFamily="49" charset="-122"/>
                <a:ea typeface="楷体_GB2312" panose="02010609030101010101" pitchFamily="49" charset="-122"/>
              </a:rPr>
              <a:t>处地下文物中已开展的项目仅</a:t>
            </a:r>
            <a:r>
              <a:rPr lang="en-US" altLang="zh-CN" sz="2800" b="1" dirty="0">
                <a:solidFill>
                  <a:schemeClr val="tx1"/>
                </a:solidFill>
                <a:latin typeface="楷体_GB2312" panose="02010609030101010101" pitchFamily="49" charset="-122"/>
                <a:ea typeface="楷体_GB2312" panose="02010609030101010101" pitchFamily="49" charset="-122"/>
              </a:rPr>
              <a:t>42</a:t>
            </a:r>
            <a:r>
              <a:rPr lang="zh-CN" altLang="en-US" sz="2800" b="1" dirty="0">
                <a:solidFill>
                  <a:schemeClr val="tx1"/>
                </a:solidFill>
                <a:latin typeface="楷体_GB2312" panose="02010609030101010101" pitchFamily="49" charset="-122"/>
                <a:ea typeface="楷体_GB2312" panose="02010609030101010101" pitchFamily="49" charset="-122"/>
              </a:rPr>
              <a:t>处，不足</a:t>
            </a:r>
            <a:r>
              <a:rPr lang="en-US" altLang="zh-CN" sz="2800" b="1" dirty="0">
                <a:solidFill>
                  <a:schemeClr val="tx1"/>
                </a:solidFill>
                <a:latin typeface="楷体_GB2312" panose="02010609030101010101" pitchFamily="49" charset="-122"/>
                <a:ea typeface="楷体_GB2312" panose="02010609030101010101" pitchFamily="49" charset="-122"/>
              </a:rPr>
              <a:t>10﹪</a:t>
            </a:r>
            <a:r>
              <a:rPr lang="zh-CN" altLang="en-US" sz="2800" b="1" dirty="0">
                <a:solidFill>
                  <a:schemeClr val="tx1"/>
                </a:solidFill>
                <a:latin typeface="楷体_GB2312" panose="02010609030101010101" pitchFamily="49" charset="-122"/>
                <a:ea typeface="楷体_GB2312" panose="02010609030101010101" pitchFamily="49" charset="-122"/>
              </a:rPr>
              <a:t>；已经完成发掘面积</a:t>
            </a:r>
            <a:r>
              <a:rPr lang="en-US" altLang="zh-CN" sz="2800" b="1" dirty="0">
                <a:solidFill>
                  <a:schemeClr val="tx1"/>
                </a:solidFill>
                <a:latin typeface="楷体_GB2312" panose="02010609030101010101" pitchFamily="49" charset="-122"/>
                <a:ea typeface="楷体_GB2312" panose="02010609030101010101" pitchFamily="49" charset="-122"/>
              </a:rPr>
              <a:t>4</a:t>
            </a:r>
            <a:r>
              <a:rPr lang="zh-CN" altLang="en-US" sz="2800" b="1" dirty="0">
                <a:solidFill>
                  <a:schemeClr val="tx1"/>
                </a:solidFill>
                <a:latin typeface="楷体_GB2312" panose="02010609030101010101" pitchFamily="49" charset="-122"/>
                <a:ea typeface="楷体_GB2312" panose="02010609030101010101" pitchFamily="49" charset="-122"/>
              </a:rPr>
              <a:t>．</a:t>
            </a:r>
            <a:r>
              <a:rPr lang="en-US" altLang="zh-CN" sz="2800" b="1" dirty="0">
                <a:solidFill>
                  <a:schemeClr val="tx1"/>
                </a:solidFill>
                <a:latin typeface="楷体_GB2312" panose="02010609030101010101" pitchFamily="49" charset="-122"/>
                <a:ea typeface="楷体_GB2312" panose="02010609030101010101" pitchFamily="49" charset="-122"/>
              </a:rPr>
              <a:t>85</a:t>
            </a:r>
            <a:r>
              <a:rPr lang="zh-CN" altLang="en-US" sz="2800" b="1" dirty="0">
                <a:solidFill>
                  <a:schemeClr val="tx1"/>
                </a:solidFill>
                <a:latin typeface="楷体_GB2312" panose="02010609030101010101" pitchFamily="49" charset="-122"/>
                <a:ea typeface="楷体_GB2312" panose="02010609030101010101" pitchFamily="49" charset="-122"/>
              </a:rPr>
              <a:t>万平方米，不足发掘面积</a:t>
            </a:r>
            <a:r>
              <a:rPr lang="en-US" altLang="zh-CN" sz="2800" b="1" dirty="0">
                <a:solidFill>
                  <a:schemeClr val="tx1"/>
                </a:solidFill>
                <a:latin typeface="楷体_GB2312" panose="02010609030101010101" pitchFamily="49" charset="-122"/>
                <a:ea typeface="楷体_GB2312" panose="02010609030101010101" pitchFamily="49" charset="-122"/>
              </a:rPr>
              <a:t>128</a:t>
            </a:r>
            <a:r>
              <a:rPr lang="zh-CN" altLang="en-US" sz="2800" b="1" dirty="0">
                <a:solidFill>
                  <a:schemeClr val="tx1"/>
                </a:solidFill>
                <a:latin typeface="楷体_GB2312" panose="02010609030101010101" pitchFamily="49" charset="-122"/>
                <a:ea typeface="楷体_GB2312" panose="02010609030101010101" pitchFamily="49" charset="-122"/>
              </a:rPr>
              <a:t>．</a:t>
            </a:r>
            <a:r>
              <a:rPr lang="en-US" altLang="zh-CN" sz="2800" b="1" dirty="0">
                <a:solidFill>
                  <a:schemeClr val="tx1"/>
                </a:solidFill>
                <a:latin typeface="楷体_GB2312" panose="02010609030101010101" pitchFamily="49" charset="-122"/>
                <a:ea typeface="楷体_GB2312" panose="02010609030101010101" pitchFamily="49" charset="-122"/>
              </a:rPr>
              <a:t>76</a:t>
            </a:r>
            <a:r>
              <a:rPr lang="zh-CN" altLang="en-US" sz="2800" b="1" dirty="0">
                <a:solidFill>
                  <a:schemeClr val="tx1"/>
                </a:solidFill>
                <a:latin typeface="楷体_GB2312" panose="02010609030101010101" pitchFamily="49" charset="-122"/>
                <a:ea typeface="楷体_GB2312" panose="02010609030101010101" pitchFamily="49" charset="-122"/>
              </a:rPr>
              <a:t>万平方米的</a:t>
            </a:r>
            <a:r>
              <a:rPr lang="en-US" altLang="zh-CN" sz="2800" b="1" dirty="0">
                <a:solidFill>
                  <a:schemeClr val="tx1"/>
                </a:solidFill>
                <a:latin typeface="楷体_GB2312" panose="02010609030101010101" pitchFamily="49" charset="-122"/>
                <a:ea typeface="楷体_GB2312" panose="02010609030101010101" pitchFamily="49" charset="-122"/>
              </a:rPr>
              <a:t>4﹪</a:t>
            </a:r>
            <a:r>
              <a:rPr lang="zh-CN" altLang="en-US" sz="2800" b="1" dirty="0">
                <a:solidFill>
                  <a:schemeClr val="tx1"/>
                </a:solidFill>
                <a:latin typeface="楷体_GB2312" panose="02010609030101010101" pitchFamily="49" charset="-122"/>
                <a:ea typeface="楷体_GB2312" panose="02010609030101010101" pitchFamily="49" charset="-122"/>
              </a:rPr>
              <a:t>。地面文物</a:t>
            </a:r>
            <a:r>
              <a:rPr lang="en-US" altLang="zh-CN" sz="2800" b="1" dirty="0">
                <a:solidFill>
                  <a:schemeClr val="tx1"/>
                </a:solidFill>
                <a:latin typeface="楷体_GB2312" panose="02010609030101010101" pitchFamily="49" charset="-122"/>
                <a:ea typeface="楷体_GB2312" panose="02010609030101010101" pitchFamily="49" charset="-122"/>
              </a:rPr>
              <a:t>44</a:t>
            </a:r>
            <a:r>
              <a:rPr lang="zh-CN" altLang="en-US" sz="2800" b="1" dirty="0">
                <a:solidFill>
                  <a:schemeClr val="tx1"/>
                </a:solidFill>
                <a:latin typeface="楷体_GB2312" panose="02010609030101010101" pitchFamily="49" charset="-122"/>
                <a:ea typeface="楷体_GB2312" panose="02010609030101010101" pitchFamily="49" charset="-122"/>
              </a:rPr>
              <a:t>处，由于规划滞后，文物搬迁选址工作无法实施。与此同时，近年来，随着移民迁建区的施工建设与开发，大量古墓葬、古遗址、古民居、石刻等遭到破坏；盗掘古墓、古遗址的事情时有发生，也给抢救工作增加了难度。</a:t>
            </a:r>
            <a:endParaRPr lang="zh-CN" altLang="en-US" sz="2800" b="1" dirty="0">
              <a:solidFill>
                <a:schemeClr val="tx1"/>
              </a:solidFill>
              <a:latin typeface="楷体_GB2312" panose="02010609030101010101" pitchFamily="49" charset="-122"/>
              <a:ea typeface="楷体_GB2312" panose="02010609030101010101" pitchFamily="49" charset="-122"/>
            </a:endParaRPr>
          </a:p>
        </p:txBody>
      </p:sp>
    </p:spTree>
  </p:cSld>
  <p:clrMapOvr>
    <a:masterClrMapping/>
  </p:clrMapOvr>
  <p:transition spd="med">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531"/>
                                        </p:tgtEl>
                                        <p:attrNameLst>
                                          <p:attrName>style.visibility</p:attrName>
                                        </p:attrNameLst>
                                      </p:cBhvr>
                                      <p:to>
                                        <p:strVal val="visible"/>
                                      </p:to>
                                    </p:set>
                                    <p:anim calcmode="lin" valueType="num">
                                      <p:cBhvr additive="base">
                                        <p:cTn id="7" dur="500" fill="hold"/>
                                        <p:tgtEl>
                                          <p:spTgt spid="22531"/>
                                        </p:tgtEl>
                                        <p:attrNameLst>
                                          <p:attrName>ppt_x</p:attrName>
                                        </p:attrNameLst>
                                      </p:cBhvr>
                                      <p:tavLst>
                                        <p:tav tm="0">
                                          <p:val>
                                            <p:strVal val="0-#ppt_w/2"/>
                                          </p:val>
                                        </p:tav>
                                        <p:tav tm="100000">
                                          <p:val>
                                            <p:strVal val="#ppt_x"/>
                                          </p:val>
                                        </p:tav>
                                      </p:tavLst>
                                    </p:anim>
                                    <p:anim calcmode="lin" valueType="num">
                                      <p:cBhvr additive="base">
                                        <p:cTn id="8" dur="500" fill="hold"/>
                                        <p:tgtEl>
                                          <p:spTgt spid="225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Rectangle 2"/>
          <p:cNvSpPr/>
          <p:nvPr/>
        </p:nvSpPr>
        <p:spPr>
          <a:xfrm>
            <a:off x="80645" y="319405"/>
            <a:ext cx="12031345" cy="6453505"/>
          </a:xfrm>
          <a:prstGeom prst="rect">
            <a:avLst/>
          </a:prstGeom>
          <a:noFill/>
          <a:ln w="9525">
            <a:noFill/>
          </a:ln>
        </p:spPr>
        <p:txBody>
          <a:bodyPr/>
          <a:p>
            <a:pPr marL="342900" indent="-342900">
              <a:spcBef>
                <a:spcPct val="20000"/>
              </a:spcBef>
              <a:buFont typeface="Arial" panose="020B0604020202020204" pitchFamily="34" charset="0"/>
              <a:buNone/>
            </a:pPr>
            <a:r>
              <a:rPr lang="en-US" altLang="zh-CN" sz="2800" b="1" dirty="0">
                <a:solidFill>
                  <a:srgbClr val="FF3300"/>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dirty="0">
                <a:solidFill>
                  <a:srgbClr val="FF3300"/>
                </a:solidFill>
                <a:latin typeface="黑体" panose="02010609060101010101" pitchFamily="49" charset="-122"/>
                <a:ea typeface="黑体" panose="02010609060101010101" pitchFamily="49" charset="-122"/>
                <a:cs typeface="黑体" panose="02010609060101010101" pitchFamily="49" charset="-122"/>
              </a:rPr>
              <a:t>解析</a:t>
            </a:r>
            <a:r>
              <a:rPr lang="en-US" altLang="zh-CN" sz="2800" b="1" dirty="0">
                <a:solidFill>
                  <a:srgbClr val="FF3300"/>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dirty="0">
                <a:latin typeface="黑体" panose="02010609060101010101" pitchFamily="49" charset="-122"/>
                <a:ea typeface="黑体" panose="02010609060101010101" pitchFamily="49" charset="-122"/>
                <a:cs typeface="黑体" panose="02010609060101010101" pitchFamily="49" charset="-122"/>
              </a:rPr>
              <a:t>以上是说明类语段，具有说明文的特征，结构分明，层次清晰。因此，在压缩语段时为确保全面，不遗漏要点，要运用“层次切分法”，即把语段的层次划清后，提炼各层次的要点，然后各要点相加，最后再比较、整理，使之符合题目要求。本段共三句话，“与此同时”前后说明的内容明显有别，前面是说文物数量及发掘情况，后面是说文物遭破坏、盗掘情况，故可以分两个层次。第一层中又分别从“地下文物”和“地面文物”两方面作了介绍，理应包括两个要点，“地下文物”通过列数字的方法来介绍，尚需概括，由于所有数据都呈现一种对比状况，</a:t>
            </a:r>
            <a:r>
              <a:rPr lang="en-US" altLang="zh-CN" sz="2800" b="1" dirty="0">
                <a:latin typeface="黑体" panose="02010609060101010101" pitchFamily="49" charset="-122"/>
                <a:ea typeface="黑体" panose="02010609060101010101" pitchFamily="49" charset="-122"/>
                <a:cs typeface="黑体" panose="02010609060101010101" pitchFamily="49" charset="-122"/>
              </a:rPr>
              <a:t>501</a:t>
            </a:r>
            <a:r>
              <a:rPr lang="zh-CN" altLang="en-US" sz="2800" b="1" dirty="0">
                <a:latin typeface="黑体" panose="02010609060101010101" pitchFamily="49" charset="-122"/>
                <a:ea typeface="黑体" panose="02010609060101010101" pitchFamily="49" charset="-122"/>
                <a:cs typeface="黑体" panose="02010609060101010101" pitchFamily="49" charset="-122"/>
              </a:rPr>
              <a:t>对</a:t>
            </a:r>
            <a:r>
              <a:rPr lang="en-US" altLang="zh-CN" sz="2800" b="1" dirty="0">
                <a:latin typeface="黑体" panose="02010609060101010101" pitchFamily="49" charset="-122"/>
                <a:ea typeface="黑体" panose="02010609060101010101" pitchFamily="49" charset="-122"/>
                <a:cs typeface="黑体" panose="02010609060101010101" pitchFamily="49" charset="-122"/>
              </a:rPr>
              <a:t>42</a:t>
            </a:r>
            <a:r>
              <a:rPr lang="zh-CN" altLang="en-US" sz="2800" b="1" dirty="0">
                <a:latin typeface="黑体" panose="02010609060101010101" pitchFamily="49" charset="-122"/>
                <a:ea typeface="黑体" panose="02010609060101010101" pitchFamily="49" charset="-122"/>
                <a:cs typeface="黑体" panose="02010609060101010101" pitchFamily="49" charset="-122"/>
              </a:rPr>
              <a:t>，</a:t>
            </a:r>
            <a:r>
              <a:rPr lang="en-US" altLang="zh-CN" sz="2800" b="1" dirty="0">
                <a:latin typeface="黑体" panose="02010609060101010101" pitchFamily="49" charset="-122"/>
                <a:ea typeface="黑体" panose="02010609060101010101" pitchFamily="49" charset="-122"/>
                <a:cs typeface="黑体" panose="02010609060101010101" pitchFamily="49" charset="-122"/>
              </a:rPr>
              <a:t>128</a:t>
            </a:r>
            <a:r>
              <a:rPr lang="zh-CN" altLang="en-US" sz="2800" b="1" dirty="0">
                <a:latin typeface="黑体" panose="02010609060101010101" pitchFamily="49" charset="-122"/>
                <a:ea typeface="黑体" panose="02010609060101010101" pitchFamily="49" charset="-122"/>
                <a:cs typeface="黑体" panose="02010609060101010101" pitchFamily="49" charset="-122"/>
              </a:rPr>
              <a:t>．</a:t>
            </a:r>
            <a:r>
              <a:rPr lang="en-US" altLang="zh-CN" sz="2800" b="1" dirty="0">
                <a:latin typeface="黑体" panose="02010609060101010101" pitchFamily="49" charset="-122"/>
                <a:ea typeface="黑体" panose="02010609060101010101" pitchFamily="49" charset="-122"/>
                <a:cs typeface="黑体" panose="02010609060101010101" pitchFamily="49" charset="-122"/>
              </a:rPr>
              <a:t>7</a:t>
            </a:r>
            <a:r>
              <a:rPr lang="zh-CN" altLang="en-US" sz="2800" b="1" dirty="0">
                <a:latin typeface="黑体" panose="02010609060101010101" pitchFamily="49" charset="-122"/>
                <a:ea typeface="黑体" panose="02010609060101010101" pitchFamily="49" charset="-122"/>
                <a:cs typeface="黑体" panose="02010609060101010101" pitchFamily="49" charset="-122"/>
              </a:rPr>
              <a:t>对</a:t>
            </a:r>
            <a:r>
              <a:rPr lang="en-US" altLang="zh-CN" sz="2800" b="1" dirty="0">
                <a:latin typeface="黑体" panose="02010609060101010101" pitchFamily="49" charset="-122"/>
                <a:ea typeface="黑体" panose="02010609060101010101" pitchFamily="49" charset="-122"/>
                <a:cs typeface="黑体" panose="02010609060101010101" pitchFamily="49" charset="-122"/>
              </a:rPr>
              <a:t>4</a:t>
            </a:r>
            <a:r>
              <a:rPr lang="zh-CN" altLang="en-US" sz="2800" b="1" dirty="0">
                <a:latin typeface="黑体" panose="02010609060101010101" pitchFamily="49" charset="-122"/>
                <a:ea typeface="黑体" panose="02010609060101010101" pitchFamily="49" charset="-122"/>
                <a:cs typeface="黑体" panose="02010609060101010101" pitchFamily="49" charset="-122"/>
              </a:rPr>
              <a:t>．</a:t>
            </a:r>
            <a:r>
              <a:rPr lang="en-US" altLang="zh-CN" sz="2800" b="1" dirty="0">
                <a:latin typeface="黑体" panose="02010609060101010101" pitchFamily="49" charset="-122"/>
                <a:ea typeface="黑体" panose="02010609060101010101" pitchFamily="49" charset="-122"/>
                <a:cs typeface="黑体" panose="02010609060101010101" pitchFamily="49" charset="-122"/>
              </a:rPr>
              <a:t>85</a:t>
            </a:r>
            <a:r>
              <a:rPr lang="zh-CN" altLang="en-US" sz="2800" b="1" dirty="0">
                <a:latin typeface="黑体" panose="02010609060101010101" pitchFamily="49" charset="-122"/>
                <a:ea typeface="黑体" panose="02010609060101010101" pitchFamily="49" charset="-122"/>
                <a:cs typeface="黑体" panose="02010609060101010101" pitchFamily="49" charset="-122"/>
              </a:rPr>
              <a:t>，显然是突出“文物发掘进度缓慢”。“地面文物”情形简单得多，可用“剔除枝叶法”概括，即“搬迁无法实施”。第二层只要剔去枝叶、稍加整合就可得出“（文物）破坏、盗掘现象严重”这一要点。</a:t>
            </a:r>
            <a:endParaRPr lang="zh-CN" altLang="en-US" sz="2800" b="1" dirty="0">
              <a:latin typeface="仿宋_GB2312" panose="02010609030101010101" pitchFamily="49" charset="-122"/>
              <a:ea typeface="仿宋_GB2312" panose="02010609030101010101" pitchFamily="49" charset="-122"/>
            </a:endParaRPr>
          </a:p>
          <a:p>
            <a:pPr marL="342900" indent="-342900">
              <a:spcBef>
                <a:spcPct val="20000"/>
              </a:spcBef>
              <a:buFont typeface="Arial" panose="020B0604020202020204" pitchFamily="34" charset="0"/>
              <a:buNone/>
            </a:pPr>
            <a:r>
              <a:rPr lang="zh-CN" altLang="en-US" sz="2800" b="1" dirty="0">
                <a:latin typeface="Times New Roman" panose="02020603050405020304" pitchFamily="18" charset="0"/>
              </a:rPr>
              <a:t>        </a:t>
            </a:r>
            <a:r>
              <a:rPr lang="en-US" altLang="zh-CN" sz="2800" b="1" dirty="0">
                <a:solidFill>
                  <a:srgbClr val="FF3300"/>
                </a:solidFill>
                <a:latin typeface="Times New Roman" panose="02020603050405020304" pitchFamily="18" charset="0"/>
                <a:ea typeface="黑体" panose="02010609060101010101" pitchFamily="49" charset="-122"/>
              </a:rPr>
              <a:t>【</a:t>
            </a:r>
            <a:r>
              <a:rPr lang="zh-CN" altLang="en-US" sz="2800" b="1" dirty="0">
                <a:solidFill>
                  <a:srgbClr val="FF3300"/>
                </a:solidFill>
                <a:latin typeface="Times New Roman" panose="02020603050405020304" pitchFamily="18" charset="0"/>
                <a:ea typeface="黑体" panose="02010609060101010101" pitchFamily="49" charset="-122"/>
              </a:rPr>
              <a:t>答案</a:t>
            </a:r>
            <a:r>
              <a:rPr lang="en-US" altLang="zh-CN" sz="2800" b="1" dirty="0">
                <a:solidFill>
                  <a:srgbClr val="FF3300"/>
                </a:solidFill>
                <a:latin typeface="Times New Roman" panose="02020603050405020304" pitchFamily="18" charset="0"/>
                <a:ea typeface="黑体" panose="02010609060101010101" pitchFamily="49" charset="-122"/>
              </a:rPr>
              <a:t>】</a:t>
            </a:r>
            <a:r>
              <a:rPr lang="zh-CN" altLang="en-US" sz="2800" b="1" dirty="0">
                <a:latin typeface="Times New Roman" panose="02020603050405020304" pitchFamily="18" charset="0"/>
              </a:rPr>
              <a:t>（地下）文物发掘进度缓慢；（地上）文物搬迁无法实施；破坏、盗掘现象严重。</a:t>
            </a:r>
            <a:r>
              <a:rPr lang="zh-CN" altLang="en-US" sz="2800" dirty="0">
                <a:latin typeface="Times New Roman" panose="02020603050405020304" pitchFamily="18" charset="0"/>
              </a:rPr>
              <a:t> </a:t>
            </a:r>
            <a:endParaRPr lang="zh-CN" altLang="en-US" sz="2800" dirty="0">
              <a:latin typeface="Times New Roman" panose="02020603050405020304" pitchFamily="18" charset="0"/>
            </a:endParaRPr>
          </a:p>
        </p:txBody>
      </p:sp>
    </p:spTree>
  </p:cSld>
  <p:clrMapOvr>
    <a:masterClrMapping/>
  </p:clrMapOvr>
  <p:transition spd="med">
    <p:zoom dir="in"/>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Rectangle 3"/>
          <p:cNvSpPr/>
          <p:nvPr/>
        </p:nvSpPr>
        <p:spPr>
          <a:xfrm>
            <a:off x="44450" y="66040"/>
            <a:ext cx="11979275" cy="4529455"/>
          </a:xfrm>
          <a:prstGeom prst="rect">
            <a:avLst/>
          </a:prstGeom>
          <a:noFill/>
          <a:ln w="9525">
            <a:noFill/>
          </a:ln>
        </p:spPr>
        <p:txBody>
          <a:bodyPr/>
          <a:p>
            <a:pPr marL="342900" indent="-342900">
              <a:spcBef>
                <a:spcPct val="20000"/>
              </a:spcBef>
              <a:buFont typeface="Arial" panose="020B0604020202020204" pitchFamily="34" charset="0"/>
              <a:buNone/>
            </a:pPr>
            <a:r>
              <a:rPr lang="en-US" altLang="zh-CN" sz="2000" b="1" dirty="0">
                <a:latin typeface="Times New Roman" panose="02020603050405020304" pitchFamily="18" charset="0"/>
              </a:rPr>
              <a:t> </a:t>
            </a:r>
            <a:r>
              <a:rPr lang="en-US" altLang="zh-CN" sz="3200" b="1" dirty="0">
                <a:solidFill>
                  <a:srgbClr val="FF0000"/>
                </a:solidFill>
                <a:latin typeface="Times New Roman" panose="02020603050405020304" pitchFamily="18" charset="0"/>
              </a:rPr>
              <a:t>           </a:t>
            </a:r>
            <a:r>
              <a:rPr lang="zh-CN" altLang="en-US" sz="3200" b="1" dirty="0">
                <a:solidFill>
                  <a:srgbClr val="FF0000"/>
                </a:solidFill>
                <a:latin typeface="Times New Roman" panose="02020603050405020304" pitchFamily="18" charset="0"/>
                <a:ea typeface="黑体" panose="02010609060101010101" pitchFamily="49" charset="-122"/>
              </a:rPr>
              <a:t>４．描写类</a:t>
            </a:r>
            <a:br>
              <a:rPr lang="zh-CN" altLang="en-US" sz="2000" b="1" dirty="0">
                <a:latin typeface="Times New Roman" panose="02020603050405020304" pitchFamily="18" charset="0"/>
                <a:ea typeface="黑体" panose="02010609060101010101" pitchFamily="49" charset="-122"/>
              </a:rPr>
            </a:br>
            <a:r>
              <a:rPr lang="zh-CN" altLang="en-US" sz="2000" dirty="0">
                <a:latin typeface="Times New Roman" panose="02020603050405020304" pitchFamily="18" charset="0"/>
              </a:rPr>
              <a:t>　　</a:t>
            </a:r>
            <a:r>
              <a:rPr lang="zh-CN" altLang="en-US" sz="2800" b="1" dirty="0">
                <a:latin typeface="Times New Roman" panose="02020603050405020304" pitchFamily="18" charset="0"/>
              </a:rPr>
              <a:t>以描写方式为主的语段，其主要信息是①描写的景物；②景与物的主要特征；③描写的角度及目的、感情等。描述类压缩注意事项有：①注意描述的要素和对象；②注意景物描写；景物描写，或渲染气氛，或衬托人物，或往往写的得很具体、很优美，但许多不是文段的中心，所以要敢于忍痛割爱。例如：</a:t>
            </a:r>
            <a:endParaRPr lang="zh-CN" altLang="en-US" sz="2800" b="1" dirty="0">
              <a:latin typeface="Times New Roman" panose="02020603050405020304" pitchFamily="18" charset="0"/>
            </a:endParaRPr>
          </a:p>
          <a:p>
            <a:pPr marL="342900" indent="-342900">
              <a:spcBef>
                <a:spcPct val="20000"/>
              </a:spcBef>
              <a:buFont typeface="Arial" panose="020B0604020202020204" pitchFamily="34" charset="0"/>
              <a:buNone/>
            </a:pPr>
            <a:r>
              <a:rPr lang="zh-CN" altLang="en-US" sz="2800" b="1" dirty="0">
                <a:latin typeface="Times New Roman" panose="02020603050405020304" pitchFamily="18" charset="0"/>
              </a:rPr>
              <a:t>         例４　用一句话表述下面语段的主要意思（不超过</a:t>
            </a:r>
            <a:r>
              <a:rPr lang="en-US" altLang="zh-CN" sz="2800" b="1" dirty="0">
                <a:latin typeface="Times New Roman" panose="02020603050405020304" pitchFamily="18" charset="0"/>
              </a:rPr>
              <a:t>25</a:t>
            </a:r>
            <a:r>
              <a:rPr lang="zh-CN" altLang="en-US" sz="2800" b="1" dirty="0">
                <a:latin typeface="Times New Roman" panose="02020603050405020304" pitchFamily="18" charset="0"/>
              </a:rPr>
              <a:t>个字） </a:t>
            </a:r>
            <a:endParaRPr lang="zh-CN" altLang="en-US" sz="2800" b="1" dirty="0">
              <a:latin typeface="Times New Roman" panose="02020603050405020304" pitchFamily="18" charset="0"/>
            </a:endParaRPr>
          </a:p>
          <a:p>
            <a:pPr marL="342900" indent="-342900">
              <a:spcBef>
                <a:spcPct val="20000"/>
              </a:spcBef>
              <a:buFont typeface="Arial" panose="020B0604020202020204" pitchFamily="34" charset="0"/>
              <a:buNone/>
            </a:pPr>
            <a:r>
              <a:rPr lang="zh-CN" altLang="en-US" sz="2800" b="1" dirty="0">
                <a:latin typeface="Times New Roman" panose="02020603050405020304" pitchFamily="18" charset="0"/>
              </a:rPr>
              <a:t>         </a:t>
            </a:r>
            <a:r>
              <a:rPr lang="zh-CN" altLang="en-US" sz="2800" b="1" dirty="0">
                <a:latin typeface="楷体_GB2312" panose="02010609030101010101" pitchFamily="49" charset="-122"/>
                <a:ea typeface="楷体_GB2312" panose="02010609030101010101" pitchFamily="49" charset="-122"/>
              </a:rPr>
              <a:t>在轻轻荡漾着的溪流的两岸，满是高过马头的野花，红、黄、蓝、白、紫，五彩缤纷，像绵延的织锦那么华丽，像天边的彩霞那么耀眼，像高空的长虹那么绚烂。 </a:t>
            </a:r>
            <a:endParaRPr lang="zh-CN" altLang="en-US" sz="2800" dirty="0">
              <a:latin typeface="Times New Roman" panose="02020603050405020304" pitchFamily="18" charset="0"/>
            </a:endParaRPr>
          </a:p>
        </p:txBody>
      </p:sp>
      <p:sp>
        <p:nvSpPr>
          <p:cNvPr id="2" name="文本框 1"/>
          <p:cNvSpPr txBox="1"/>
          <p:nvPr/>
        </p:nvSpPr>
        <p:spPr>
          <a:xfrm>
            <a:off x="44450" y="4828540"/>
            <a:ext cx="11903710" cy="1900555"/>
          </a:xfrm>
          <a:prstGeom prst="rect">
            <a:avLst/>
          </a:prstGeom>
          <a:noFill/>
        </p:spPr>
        <p:txBody>
          <a:bodyPr wrap="square" rtlCol="0">
            <a:spAutoFit/>
          </a:bodyPr>
          <a:p>
            <a:pPr marL="342900" indent="-342900" algn="l">
              <a:spcBef>
                <a:spcPct val="20000"/>
              </a:spcBef>
              <a:buFont typeface="Arial" panose="020B0604020202020204" pitchFamily="34" charset="0"/>
              <a:buNone/>
            </a:pPr>
            <a:r>
              <a:rPr lang="en-US" altLang="zh-CN" sz="2800" b="1" dirty="0">
                <a:solidFill>
                  <a:srgbClr val="FF3300"/>
                </a:solidFill>
                <a:latin typeface="Times New Roman" panose="02020603050405020304" pitchFamily="18" charset="0"/>
                <a:ea typeface="黑体" panose="02010609060101010101" pitchFamily="49" charset="-122"/>
                <a:sym typeface="+mn-ea"/>
              </a:rPr>
              <a:t>        【</a:t>
            </a:r>
            <a:r>
              <a:rPr lang="zh-CN" altLang="en-US" sz="2800" b="1" dirty="0">
                <a:solidFill>
                  <a:srgbClr val="FF3300"/>
                </a:solidFill>
                <a:latin typeface="Times New Roman" panose="02020603050405020304" pitchFamily="18" charset="0"/>
                <a:ea typeface="黑体" panose="02010609060101010101" pitchFamily="49" charset="-122"/>
                <a:sym typeface="+mn-ea"/>
              </a:rPr>
              <a:t>解析</a:t>
            </a:r>
            <a:r>
              <a:rPr lang="en-US" altLang="zh-CN" sz="2800" b="1" dirty="0">
                <a:solidFill>
                  <a:srgbClr val="FF3300"/>
                </a:solidFill>
                <a:latin typeface="Times New Roman" panose="02020603050405020304" pitchFamily="18" charset="0"/>
                <a:ea typeface="黑体" panose="02010609060101010101" pitchFamily="49" charset="-122"/>
                <a:sym typeface="+mn-ea"/>
              </a:rPr>
              <a:t>】</a:t>
            </a:r>
            <a:r>
              <a:rPr lang="zh-CN" altLang="en-US" sz="2800" b="1" dirty="0">
                <a:latin typeface="Times New Roman" panose="02020603050405020304" pitchFamily="18" charset="0"/>
                <a:ea typeface="仿宋_GB2312" panose="02010609030101010101" pitchFamily="49" charset="-122"/>
                <a:sym typeface="+mn-ea"/>
              </a:rPr>
              <a:t>描写性的信息，在压缩的时候，首先要找到它的描述对象，其次，要抓住所描述对象的特点，这就是它的主干部分，其它的修饰、渲染，使表意更为丰富的部分是枝叶。就可以将它大胆的删去。</a:t>
            </a:r>
            <a:endParaRPr lang="zh-CN" altLang="en-US" sz="2800" b="1" dirty="0">
              <a:latin typeface="Times New Roman" panose="02020603050405020304" pitchFamily="18" charset="0"/>
              <a:ea typeface="仿宋_GB2312" panose="02010609030101010101" pitchFamily="49" charset="-122"/>
            </a:endParaRPr>
          </a:p>
          <a:p>
            <a:pPr marL="342900" indent="-342900" algn="l">
              <a:spcBef>
                <a:spcPct val="20000"/>
              </a:spcBef>
              <a:buFont typeface="Arial" panose="020B0604020202020204" pitchFamily="34" charset="0"/>
              <a:buNone/>
            </a:pPr>
            <a:r>
              <a:rPr lang="zh-CN" altLang="en-US" sz="2800" b="1" dirty="0">
                <a:latin typeface="Times New Roman" panose="02020603050405020304" pitchFamily="18" charset="0"/>
                <a:ea typeface="黑体" panose="02010609060101010101" pitchFamily="49" charset="-122"/>
                <a:sym typeface="+mn-ea"/>
              </a:rPr>
              <a:t>        </a:t>
            </a:r>
            <a:r>
              <a:rPr lang="en-US" altLang="zh-CN" sz="2800" b="1" dirty="0">
                <a:solidFill>
                  <a:srgbClr val="FF3300"/>
                </a:solidFill>
                <a:latin typeface="Times New Roman" panose="02020603050405020304" pitchFamily="18" charset="0"/>
                <a:ea typeface="黑体" panose="02010609060101010101" pitchFamily="49" charset="-122"/>
                <a:sym typeface="+mn-ea"/>
              </a:rPr>
              <a:t>【</a:t>
            </a:r>
            <a:r>
              <a:rPr lang="zh-CN" altLang="en-US" sz="2800" b="1" dirty="0">
                <a:solidFill>
                  <a:srgbClr val="FF3300"/>
                </a:solidFill>
                <a:latin typeface="Times New Roman" panose="02020603050405020304" pitchFamily="18" charset="0"/>
                <a:ea typeface="黑体" panose="02010609060101010101" pitchFamily="49" charset="-122"/>
                <a:sym typeface="+mn-ea"/>
              </a:rPr>
              <a:t>答案</a:t>
            </a:r>
            <a:r>
              <a:rPr lang="en-US" altLang="zh-CN" sz="2800" b="1" dirty="0">
                <a:solidFill>
                  <a:srgbClr val="FF3300"/>
                </a:solidFill>
                <a:latin typeface="Times New Roman" panose="02020603050405020304" pitchFamily="18" charset="0"/>
                <a:ea typeface="黑体" panose="02010609060101010101" pitchFamily="49" charset="-122"/>
                <a:sym typeface="+mn-ea"/>
              </a:rPr>
              <a:t>】</a:t>
            </a:r>
            <a:r>
              <a:rPr lang="zh-CN" altLang="en-US" sz="2800" b="1" dirty="0">
                <a:latin typeface="Times New Roman" panose="02020603050405020304" pitchFamily="18" charset="0"/>
                <a:sym typeface="+mn-ea"/>
              </a:rPr>
              <a:t>溪流的两岸满是高过马头的野花，缤纷华丽，绚烂耀眼。</a:t>
            </a:r>
            <a:r>
              <a:rPr lang="zh-CN" altLang="en-US" sz="2800" dirty="0">
                <a:latin typeface="Times New Roman" panose="02020603050405020304" pitchFamily="18" charset="0"/>
                <a:sym typeface="+mn-ea"/>
              </a:rPr>
              <a:t> </a:t>
            </a:r>
            <a:endParaRPr lang="zh-CN" altLang="en-US" sz="2800"/>
          </a:p>
        </p:txBody>
      </p:sp>
    </p:spTree>
  </p:cSld>
  <p:clrMapOvr>
    <a:masterClrMapping/>
  </p:clrMapOvr>
  <p:transition spd="med">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3" name="Rectangle 3"/>
          <p:cNvSpPr/>
          <p:nvPr/>
        </p:nvSpPr>
        <p:spPr>
          <a:xfrm>
            <a:off x="161290" y="0"/>
            <a:ext cx="11966575" cy="6597650"/>
          </a:xfrm>
          <a:prstGeom prst="rect">
            <a:avLst/>
          </a:prstGeom>
          <a:noFill/>
          <a:ln w="9525">
            <a:noFill/>
          </a:ln>
        </p:spPr>
        <p:txBody>
          <a:bodyPr/>
          <a:p>
            <a:pPr lvl="2" indent="0" algn="l" eaLnBrk="1" hangingPunct="1">
              <a:lnSpc>
                <a:spcPct val="90000"/>
              </a:lnSpc>
              <a:spcBef>
                <a:spcPct val="20000"/>
              </a:spcBef>
              <a:buNone/>
            </a:pPr>
            <a:r>
              <a:rPr lang="zh-CN" altLang="en-US" sz="2800" b="1" dirty="0">
                <a:solidFill>
                  <a:srgbClr val="FF0000"/>
                </a:solidFill>
                <a:latin typeface="Times New Roman" panose="02020603050405020304" pitchFamily="18" charset="0"/>
                <a:ea typeface="黑体" panose="02010609060101010101" pitchFamily="49" charset="-122"/>
              </a:rPr>
              <a:t>三、意义归纳类</a:t>
            </a:r>
            <a:r>
              <a:rPr lang="zh-CN" altLang="en-US" sz="2800" b="1" dirty="0">
                <a:solidFill>
                  <a:srgbClr val="FF0000"/>
                </a:solidFill>
                <a:latin typeface="Times New Roman" panose="02020603050405020304" pitchFamily="18" charset="0"/>
              </a:rPr>
              <a:t> </a:t>
            </a:r>
            <a:endParaRPr lang="zh-CN" altLang="en-US" sz="2800" b="1" dirty="0">
              <a:latin typeface="Times New Roman" panose="02020603050405020304" pitchFamily="18" charset="0"/>
            </a:endParaRPr>
          </a:p>
          <a:p>
            <a:pPr lvl="2" indent="0" algn="l" eaLnBrk="1" hangingPunct="1">
              <a:lnSpc>
                <a:spcPct val="90000"/>
              </a:lnSpc>
              <a:spcBef>
                <a:spcPct val="20000"/>
              </a:spcBef>
              <a:buNone/>
            </a:pPr>
            <a:r>
              <a:rPr lang="en-US" altLang="zh-CN" sz="2800" b="1" dirty="0">
                <a:latin typeface="黑体" panose="02010609060101010101" pitchFamily="49" charset="-122"/>
                <a:ea typeface="黑体" panose="02010609060101010101" pitchFamily="49" charset="-122"/>
              </a:rPr>
              <a:t>1.</a:t>
            </a:r>
            <a:r>
              <a:rPr lang="zh-CN" altLang="en-US" sz="2800" b="1" dirty="0">
                <a:latin typeface="黑体" panose="02010609060101010101" pitchFamily="49" charset="-122"/>
                <a:ea typeface="黑体" panose="02010609060101010101" pitchFamily="49" charset="-122"/>
              </a:rPr>
              <a:t>寓言故事</a:t>
            </a:r>
            <a:r>
              <a:rPr lang="en-US" altLang="zh-CN" sz="2800" b="1" dirty="0">
                <a:latin typeface="Times New Roman" panose="02020603050405020304" pitchFamily="18" charset="0"/>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概括寓意</a:t>
            </a:r>
            <a:endParaRPr lang="zh-CN" altLang="en-US" sz="2800" b="1" dirty="0">
              <a:latin typeface="黑体" panose="02010609060101010101" pitchFamily="49" charset="-122"/>
              <a:ea typeface="黑体" panose="02010609060101010101" pitchFamily="49" charset="-122"/>
            </a:endParaRPr>
          </a:p>
          <a:p>
            <a:pPr lvl="2" indent="0" algn="l" eaLnBrk="1" hangingPunct="1">
              <a:lnSpc>
                <a:spcPct val="90000"/>
              </a:lnSpc>
              <a:spcBef>
                <a:spcPct val="20000"/>
              </a:spcBef>
              <a:buNone/>
            </a:pPr>
            <a:r>
              <a:rPr lang="zh-CN" altLang="en-US" sz="2800" b="1" dirty="0">
                <a:latin typeface="Times New Roman" panose="02020603050405020304" pitchFamily="18" charset="0"/>
              </a:rPr>
              <a:t>  这类题型借助寓言故事，对现实生活中的某种现象或某种人进行批评或赞颂，以达到警示人们、启迪人们的目的。解答这类题要准确把握由物及人、由事及理的思路，以文本为依托，准确概括。</a:t>
            </a:r>
            <a:endParaRPr lang="zh-CN" altLang="en-US" sz="2800" b="1" dirty="0">
              <a:latin typeface="Times New Roman" panose="02020603050405020304" pitchFamily="18" charset="0"/>
            </a:endParaRPr>
          </a:p>
          <a:p>
            <a:pPr lvl="2" indent="0" algn="l" eaLnBrk="1" hangingPunct="1">
              <a:lnSpc>
                <a:spcPct val="90000"/>
              </a:lnSpc>
              <a:spcBef>
                <a:spcPct val="20000"/>
              </a:spcBef>
              <a:buNone/>
            </a:pPr>
            <a:r>
              <a:rPr lang="zh-CN" altLang="en-US" sz="2800" b="1" dirty="0">
                <a:latin typeface="Times New Roman" panose="02020603050405020304" pitchFamily="18" charset="0"/>
              </a:rPr>
              <a:t>     例１　为下面一则故事补写出结论。</a:t>
            </a:r>
            <a:endParaRPr lang="zh-CN" altLang="en-US" sz="2800" b="1" dirty="0">
              <a:latin typeface="Times New Roman" panose="02020603050405020304" pitchFamily="18" charset="0"/>
            </a:endParaRPr>
          </a:p>
          <a:p>
            <a:pPr lvl="2" indent="0" algn="l" eaLnBrk="1" hangingPunct="1">
              <a:lnSpc>
                <a:spcPct val="90000"/>
              </a:lnSpc>
              <a:spcBef>
                <a:spcPct val="20000"/>
              </a:spcBef>
              <a:buNone/>
            </a:pPr>
            <a:r>
              <a:rPr lang="zh-CN" altLang="en-US" sz="2800" b="1" dirty="0">
                <a:latin typeface="Times New Roman" panose="02020603050405020304" pitchFamily="18" charset="0"/>
              </a:rPr>
              <a:t>     </a:t>
            </a:r>
            <a:r>
              <a:rPr lang="zh-CN" altLang="en-US" sz="2800" b="1" dirty="0">
                <a:latin typeface="Times New Roman" panose="02020603050405020304" pitchFamily="18" charset="0"/>
                <a:ea typeface="楷体_GB2312" panose="02010609030101010101" pitchFamily="49" charset="-122"/>
              </a:rPr>
              <a:t>“</a:t>
            </a:r>
            <a:r>
              <a:rPr lang="zh-CN" altLang="en-US" sz="2800" b="1" dirty="0">
                <a:latin typeface="楷体_GB2312" panose="02010609030101010101" pitchFamily="49" charset="-122"/>
                <a:ea typeface="楷体_GB2312" panose="02010609030101010101" pitchFamily="49" charset="-122"/>
              </a:rPr>
              <a:t>告诉我一片雪花的重量。</a:t>
            </a:r>
            <a:r>
              <a:rPr lang="zh-CN" altLang="en-US" sz="2800" b="1" dirty="0">
                <a:latin typeface="Times New Roman" panose="02020603050405020304" pitchFamily="18" charset="0"/>
                <a:ea typeface="楷体_GB2312" panose="02010609030101010101" pitchFamily="49" charset="-122"/>
              </a:rPr>
              <a:t>”</a:t>
            </a:r>
            <a:r>
              <a:rPr lang="zh-CN" altLang="en-US" sz="2800" b="1" dirty="0">
                <a:latin typeface="楷体_GB2312" panose="02010609030101010101" pitchFamily="49" charset="-122"/>
                <a:ea typeface="楷体_GB2312" panose="02010609030101010101" pitchFamily="49" charset="-122"/>
              </a:rPr>
              <a:t>一只知更鸟问一只野鸽。野鸽的回答是</a:t>
            </a:r>
            <a:r>
              <a:rPr lang="zh-CN" altLang="en-US" sz="2800" b="1" dirty="0">
                <a:latin typeface="Times New Roman" panose="02020603050405020304" pitchFamily="18" charset="0"/>
                <a:ea typeface="楷体_GB2312" panose="02010609030101010101" pitchFamily="49" charset="-122"/>
              </a:rPr>
              <a:t>“</a:t>
            </a:r>
            <a:r>
              <a:rPr lang="zh-CN" altLang="en-US" sz="2800" b="1" dirty="0">
                <a:latin typeface="楷体_GB2312" panose="02010609030101010101" pitchFamily="49" charset="-122"/>
                <a:ea typeface="楷体_GB2312" panose="02010609030101010101" pitchFamily="49" charset="-122"/>
              </a:rPr>
              <a:t>微不足道</a:t>
            </a:r>
            <a:r>
              <a:rPr lang="zh-CN" altLang="en-US" sz="2800" b="1" dirty="0">
                <a:latin typeface="Times New Roman" panose="02020603050405020304" pitchFamily="18" charset="0"/>
                <a:ea typeface="楷体_GB2312" panose="02010609030101010101" pitchFamily="49" charset="-122"/>
              </a:rPr>
              <a:t>”</a:t>
            </a:r>
            <a:r>
              <a:rPr lang="zh-CN" altLang="en-US" sz="2800" b="1" dirty="0">
                <a:latin typeface="楷体_GB2312" panose="02010609030101010101" pitchFamily="49" charset="-122"/>
                <a:ea typeface="楷体_GB2312" panose="02010609030101010101" pitchFamily="49" charset="-122"/>
              </a:rPr>
              <a:t>。</a:t>
            </a:r>
            <a:r>
              <a:rPr lang="zh-CN" altLang="en-US" sz="2800" b="1" dirty="0">
                <a:latin typeface="Times New Roman" panose="02020603050405020304" pitchFamily="18" charset="0"/>
                <a:ea typeface="楷体_GB2312" panose="02010609030101010101" pitchFamily="49" charset="-122"/>
              </a:rPr>
              <a:t>“</a:t>
            </a:r>
            <a:r>
              <a:rPr lang="zh-CN" altLang="en-US" sz="2800" b="1" dirty="0">
                <a:latin typeface="楷体_GB2312" panose="02010609030101010101" pitchFamily="49" charset="-122"/>
                <a:ea typeface="楷体_GB2312" panose="02010609030101010101" pitchFamily="49" charset="-122"/>
              </a:rPr>
              <a:t>那么让我来给你讲一个不平常的故事。</a:t>
            </a:r>
            <a:r>
              <a:rPr lang="zh-CN" altLang="en-US" sz="2800" b="1" dirty="0">
                <a:latin typeface="Times New Roman" panose="02020603050405020304" pitchFamily="18" charset="0"/>
                <a:ea typeface="楷体_GB2312" panose="02010609030101010101" pitchFamily="49" charset="-122"/>
              </a:rPr>
              <a:t>”</a:t>
            </a:r>
            <a:r>
              <a:rPr lang="zh-CN" altLang="en-US" sz="2800" b="1" dirty="0">
                <a:latin typeface="楷体_GB2312" panose="02010609030101010101" pitchFamily="49" charset="-122"/>
                <a:ea typeface="楷体_GB2312" panose="02010609030101010101" pitchFamily="49" charset="-122"/>
              </a:rPr>
              <a:t>知更鸟说道，</a:t>
            </a:r>
            <a:r>
              <a:rPr lang="zh-CN" altLang="en-US" sz="2800" b="1" dirty="0">
                <a:latin typeface="Times New Roman" panose="02020603050405020304" pitchFamily="18" charset="0"/>
                <a:ea typeface="楷体_GB2312" panose="02010609030101010101" pitchFamily="49" charset="-122"/>
              </a:rPr>
              <a:t>“</a:t>
            </a:r>
            <a:r>
              <a:rPr lang="zh-CN" altLang="en-US" sz="2800" b="1" dirty="0">
                <a:latin typeface="楷体_GB2312" panose="02010609030101010101" pitchFamily="49" charset="-122"/>
                <a:ea typeface="楷体_GB2312" panose="02010609030101010101" pitchFamily="49" charset="-122"/>
              </a:rPr>
              <a:t>我飞落在一棵冷杉的树枝上，这时下雪了，小瓣的雪花缓缓降落。我无事可做，于是就数起了飘落在我栖息的树枝上的雪花，确切的数字是</a:t>
            </a:r>
            <a:r>
              <a:rPr lang="en-US" altLang="zh-CN" sz="2800" b="1" dirty="0">
                <a:latin typeface="楷体_GB2312" panose="02010609030101010101" pitchFamily="49" charset="-122"/>
                <a:ea typeface="楷体_GB2312" panose="02010609030101010101" pitchFamily="49" charset="-122"/>
              </a:rPr>
              <a:t>141254</a:t>
            </a:r>
            <a:r>
              <a:rPr lang="zh-CN" altLang="en-US" sz="2800" b="1" dirty="0">
                <a:latin typeface="楷体_GB2312" panose="02010609030101010101" pitchFamily="49" charset="-122"/>
                <a:ea typeface="楷体_GB2312" panose="02010609030101010101" pitchFamily="49" charset="-122"/>
              </a:rPr>
              <a:t>。当又一片你所讲的微不足道的雪花飘落在树枝上时，枝条折断了。</a:t>
            </a:r>
            <a:r>
              <a:rPr lang="zh-CN" altLang="en-US" sz="2800" b="1" dirty="0">
                <a:latin typeface="Times New Roman" panose="02020603050405020304" pitchFamily="18" charset="0"/>
                <a:ea typeface="楷体_GB2312" panose="02010609030101010101" pitchFamily="49" charset="-122"/>
              </a:rPr>
              <a:t>”</a:t>
            </a:r>
            <a:r>
              <a:rPr lang="zh-CN" altLang="en-US" sz="2800" b="1" dirty="0">
                <a:latin typeface="楷体_GB2312" panose="02010609030101010101" pitchFamily="49" charset="-122"/>
                <a:ea typeface="楷体_GB2312" panose="02010609030101010101" pitchFamily="49" charset="-122"/>
              </a:rPr>
              <a:t>说完知更鸟便飞走了。</a:t>
            </a:r>
            <a:endParaRPr lang="zh-CN" altLang="en-US" sz="2800" b="1" dirty="0">
              <a:latin typeface="楷体_GB2312" panose="02010609030101010101" pitchFamily="49" charset="-122"/>
              <a:ea typeface="楷体_GB2312" panose="02010609030101010101" pitchFamily="49" charset="-122"/>
            </a:endParaRPr>
          </a:p>
          <a:p>
            <a:pPr lvl="2" indent="0" algn="l" eaLnBrk="1" hangingPunct="1">
              <a:lnSpc>
                <a:spcPct val="90000"/>
              </a:lnSpc>
              <a:spcBef>
                <a:spcPct val="20000"/>
              </a:spcBef>
              <a:buNone/>
            </a:pPr>
            <a:r>
              <a:rPr lang="zh-CN" altLang="en-US" sz="2800" b="1" dirty="0">
                <a:latin typeface="Times New Roman" panose="02020603050405020304" pitchFamily="18" charset="0"/>
              </a:rPr>
              <a:t>     由这个故事我们想到： </a:t>
            </a:r>
            <a:r>
              <a:rPr lang="en-US" altLang="zh-CN" sz="2800" b="1" u="sng" dirty="0">
                <a:latin typeface="方正姚体" pitchFamily="2" charset="-122"/>
                <a:ea typeface="方正姚体" pitchFamily="2" charset="-122"/>
              </a:rPr>
              <a:t>________________________________ </a:t>
            </a:r>
            <a:r>
              <a:rPr lang="zh-CN" altLang="en-US" sz="2800" b="1" u="sng" dirty="0">
                <a:latin typeface="Times New Roman" panose="02020603050405020304" pitchFamily="18" charset="0"/>
              </a:rPr>
              <a:t>　　　　　　　　　　　　　　　　　　　　　　　　　　　　　　　　　　　　　　　　　　</a:t>
            </a:r>
            <a:endParaRPr lang="zh-CN" altLang="en-US" sz="2800" b="1" dirty="0">
              <a:latin typeface="Times New Roman" panose="02020603050405020304" pitchFamily="18" charset="0"/>
            </a:endParaRPr>
          </a:p>
          <a:p>
            <a:pPr lvl="2" indent="0" algn="l" eaLnBrk="1" hangingPunct="1">
              <a:lnSpc>
                <a:spcPct val="90000"/>
              </a:lnSpc>
              <a:spcBef>
                <a:spcPct val="20000"/>
              </a:spcBef>
              <a:buNone/>
            </a:pPr>
            <a:r>
              <a:rPr lang="zh-CN" altLang="en-US" sz="2800" b="1" dirty="0">
                <a:latin typeface="Times New Roman" panose="02020603050405020304" pitchFamily="18" charset="0"/>
                <a:ea typeface="黑体" panose="02010609060101010101" pitchFamily="49" charset="-122"/>
              </a:rPr>
              <a:t>        </a:t>
            </a:r>
            <a:endParaRPr lang="zh-CN" altLang="en-US" sz="2800" b="1" dirty="0">
              <a:latin typeface="Times New Roman" panose="02020603050405020304" pitchFamily="18" charset="0"/>
            </a:endParaRPr>
          </a:p>
        </p:txBody>
      </p:sp>
    </p:spTree>
  </p:cSld>
  <p:clrMapOvr>
    <a:masterClrMapping/>
  </p:clrMapOvr>
  <p:transition spd="med">
    <p:zoom dir="in"/>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Rectangle 2">
            <a:hlinkClick r:id="rId1" action="ppaction://hlinksldjump"/>
          </p:cNvPr>
          <p:cNvSpPr txBox="1"/>
          <p:nvPr/>
        </p:nvSpPr>
        <p:spPr>
          <a:xfrm>
            <a:off x="2640013" y="333375"/>
            <a:ext cx="5980112" cy="620713"/>
          </a:xfrm>
          <a:prstGeom prst="rect">
            <a:avLst/>
          </a:prstGeom>
          <a:noFill/>
          <a:ln w="9525">
            <a:noFill/>
          </a:ln>
        </p:spPr>
        <p:txBody>
          <a:bodyPr/>
          <a:p>
            <a:pPr marL="342900" indent="-342900" eaLnBrk="0" hangingPunct="0">
              <a:spcBef>
                <a:spcPct val="20000"/>
              </a:spcBef>
              <a:buFont typeface="Arial" panose="020B0604020202020204" pitchFamily="34" charset="0"/>
              <a:buNone/>
            </a:pPr>
            <a:r>
              <a:rPr lang="en-US" altLang="zh-CN" sz="4000" b="1" dirty="0">
                <a:solidFill>
                  <a:srgbClr val="000000"/>
                </a:solidFill>
                <a:latin typeface="Arial" panose="020B0604020202020204" pitchFamily="34" charset="0"/>
              </a:rPr>
              <a:t>    </a:t>
            </a:r>
            <a:r>
              <a:rPr lang="zh-CN" altLang="en-US" sz="3200" b="1" dirty="0">
                <a:solidFill>
                  <a:srgbClr val="000000"/>
                </a:solidFill>
                <a:latin typeface="黑体" panose="02010609060101010101" pitchFamily="49" charset="-122"/>
                <a:ea typeface="黑体" panose="02010609060101010101" pitchFamily="49" charset="-122"/>
              </a:rPr>
              <a:t>第一部分   知识梳理</a:t>
            </a:r>
            <a:endParaRPr lang="zh-CN" altLang="en-US" sz="3200" b="1" dirty="0">
              <a:latin typeface="黑体" panose="02010609060101010101" pitchFamily="49" charset="-122"/>
              <a:ea typeface="黑体" panose="02010609060101010101" pitchFamily="49" charset="-122"/>
            </a:endParaRPr>
          </a:p>
        </p:txBody>
      </p:sp>
      <p:sp>
        <p:nvSpPr>
          <p:cNvPr id="4100" name="Text Box 4"/>
          <p:cNvSpPr txBox="1"/>
          <p:nvPr/>
        </p:nvSpPr>
        <p:spPr>
          <a:xfrm>
            <a:off x="714375" y="1341755"/>
            <a:ext cx="10705465" cy="3969385"/>
          </a:xfrm>
          <a:prstGeom prst="rect">
            <a:avLst/>
          </a:prstGeom>
          <a:noFill/>
          <a:ln w="9525">
            <a:noFill/>
          </a:ln>
        </p:spPr>
        <p:txBody>
          <a:bodyPr wrap="square">
            <a:spAutoFit/>
          </a:bodyPr>
          <a:lstStyle/>
          <a:p>
            <a:pPr marR="0" defTabSz="914400">
              <a:buClrTx/>
              <a:buSzTx/>
              <a:buFont typeface="Arial" panose="020B0604020202020204" pitchFamily="34" charset="0"/>
              <a:buNone/>
              <a:defRPr/>
            </a:pPr>
            <a:r>
              <a:rPr kumimoji="0" lang="zh-CN" altLang="en-US" sz="3600" b="1" kern="1200" cap="none" spc="0" normalizeH="0" baseline="0" noProof="1">
                <a:solidFill>
                  <a:srgbClr val="FF0000"/>
                </a:solidFill>
                <a:latin typeface="黑体" panose="02010609060101010101" pitchFamily="49" charset="-122"/>
                <a:ea typeface="黑体" panose="02010609060101010101" pitchFamily="49" charset="-122"/>
                <a:cs typeface="+mn-cs"/>
              </a:rPr>
              <a:t>    压缩语段，是将题目给出的语言材料</a:t>
            </a:r>
            <a:r>
              <a:rPr kumimoji="0" lang="en-US" altLang="x-none" sz="3600" b="1" kern="1200" cap="none" spc="0" normalizeH="0" baseline="0" noProof="1">
                <a:solidFill>
                  <a:srgbClr val="FF0000"/>
                </a:solidFill>
                <a:latin typeface="黑体" panose="02010609060101010101" pitchFamily="49" charset="-122"/>
                <a:ea typeface="黑体" panose="02010609060101010101" pitchFamily="49" charset="-122"/>
                <a:cs typeface="+mn-cs"/>
              </a:rPr>
              <a:t>(</a:t>
            </a:r>
            <a:r>
              <a:rPr kumimoji="0" lang="zh-CN" altLang="en-US" sz="3600" b="1" kern="1200" cap="none" spc="0" normalizeH="0" baseline="0" noProof="1">
                <a:solidFill>
                  <a:srgbClr val="FF0000"/>
                </a:solidFill>
                <a:latin typeface="黑体" panose="02010609060101010101" pitchFamily="49" charset="-122"/>
                <a:ea typeface="黑体" panose="02010609060101010101" pitchFamily="49" charset="-122"/>
                <a:cs typeface="+mn-cs"/>
              </a:rPr>
              <a:t>大多是语段</a:t>
            </a:r>
            <a:r>
              <a:rPr kumimoji="0" lang="en-US" altLang="x-none" sz="3600" b="1" kern="1200" cap="none" spc="0" normalizeH="0" baseline="0" noProof="1">
                <a:solidFill>
                  <a:srgbClr val="FF0000"/>
                </a:solidFill>
                <a:latin typeface="黑体" panose="02010609060101010101" pitchFamily="49" charset="-122"/>
                <a:ea typeface="黑体" panose="02010609060101010101" pitchFamily="49" charset="-122"/>
                <a:cs typeface="+mn-cs"/>
              </a:rPr>
              <a:t>)</a:t>
            </a:r>
            <a:r>
              <a:rPr kumimoji="0" lang="zh-CN" altLang="en-US" sz="3600" b="1" kern="1200" cap="none" spc="0" normalizeH="0" baseline="0" noProof="1">
                <a:solidFill>
                  <a:srgbClr val="FF0000"/>
                </a:solidFill>
                <a:latin typeface="黑体" panose="02010609060101010101" pitchFamily="49" charset="-122"/>
                <a:ea typeface="黑体" panose="02010609060101010101" pitchFamily="49" charset="-122"/>
                <a:cs typeface="+mn-cs"/>
              </a:rPr>
              <a:t>压缩为较短的语言形式。压缩语段，是将长文读短的基础，是语文阅读的重要能力。</a:t>
            </a:r>
            <a:r>
              <a:rPr kumimoji="0" lang="zh-CN" altLang="en-US" sz="3600" b="1" kern="1200" cap="none" spc="0" normalizeH="0" baseline="0" noProof="1">
                <a:latin typeface="黑体" panose="02010609060101010101" pitchFamily="49" charset="-122"/>
                <a:ea typeface="黑体" panose="02010609060101010101" pitchFamily="49" charset="-122"/>
                <a:cs typeface="+mn-cs"/>
              </a:rPr>
              <a:t>现代文阅读能力中的</a:t>
            </a:r>
            <a:r>
              <a:rPr kumimoji="0" lang="zh-CN" altLang="en-US" sz="3600" b="1" kern="1200" cap="none" spc="0" normalizeH="0" baseline="0" noProof="1">
                <a:latin typeface="Arial" panose="020B0604020202020204" pitchFamily="34" charset="0"/>
                <a:ea typeface="黑体" panose="02010609060101010101" pitchFamily="49" charset="-122"/>
                <a:cs typeface="+mn-cs"/>
              </a:rPr>
              <a:t>“</a:t>
            </a:r>
            <a:r>
              <a:rPr kumimoji="0" lang="zh-CN" altLang="en-US" sz="3600" b="1" kern="1200" cap="none" spc="0" normalizeH="0" baseline="0" noProof="1">
                <a:latin typeface="黑体" panose="02010609060101010101" pitchFamily="49" charset="-122"/>
                <a:ea typeface="黑体" panose="02010609060101010101" pitchFamily="49" charset="-122"/>
                <a:cs typeface="+mn-cs"/>
              </a:rPr>
              <a:t>筛选提取信息</a:t>
            </a:r>
            <a:r>
              <a:rPr kumimoji="0" lang="zh-CN" altLang="en-US" sz="3600" b="1" kern="1200" cap="none" spc="0" normalizeH="0" baseline="0" noProof="1">
                <a:latin typeface="Arial" panose="020B0604020202020204" pitchFamily="34" charset="0"/>
                <a:ea typeface="黑体" panose="02010609060101010101" pitchFamily="49" charset="-122"/>
                <a:cs typeface="+mn-cs"/>
              </a:rPr>
              <a:t>”“</a:t>
            </a:r>
            <a:r>
              <a:rPr kumimoji="0" lang="zh-CN" altLang="en-US" sz="3600" b="1" kern="1200" cap="none" spc="0" normalizeH="0" baseline="0" noProof="1">
                <a:latin typeface="黑体" panose="02010609060101010101" pitchFamily="49" charset="-122"/>
                <a:ea typeface="黑体" panose="02010609060101010101" pitchFamily="49" charset="-122"/>
                <a:cs typeface="+mn-cs"/>
              </a:rPr>
              <a:t>归纳内容要点</a:t>
            </a:r>
            <a:r>
              <a:rPr kumimoji="0" lang="zh-CN" altLang="en-US" sz="3600" b="1" kern="1200" cap="none" spc="0" normalizeH="0" baseline="0" noProof="1">
                <a:latin typeface="Arial" panose="020B0604020202020204" pitchFamily="34" charset="0"/>
                <a:ea typeface="黑体" panose="02010609060101010101" pitchFamily="49" charset="-122"/>
                <a:cs typeface="+mn-cs"/>
              </a:rPr>
              <a:t>”</a:t>
            </a:r>
            <a:r>
              <a:rPr kumimoji="0" lang="zh-CN" altLang="en-US" sz="3600" b="1" kern="1200" cap="none" spc="0" normalizeH="0" baseline="0" noProof="1">
                <a:latin typeface="黑体" panose="02010609060101010101" pitchFamily="49" charset="-122"/>
                <a:ea typeface="黑体" panose="02010609060101010101" pitchFamily="49" charset="-122"/>
                <a:cs typeface="+mn-cs"/>
              </a:rPr>
              <a:t>等能力都与此有关。 </a:t>
            </a:r>
            <a:endParaRPr kumimoji="0" lang="zh-CN" altLang="en-US" sz="3600" b="1" kern="1200" cap="none" spc="0" normalizeH="0" baseline="0" noProof="1">
              <a:solidFill>
                <a:srgbClr val="FF0000"/>
              </a:solidFill>
              <a:latin typeface="黑体" panose="02010609060101010101" pitchFamily="49" charset="-122"/>
              <a:ea typeface="黑体" panose="02010609060101010101" pitchFamily="49" charset="-122"/>
              <a:cs typeface="+mn-cs"/>
            </a:endParaRPr>
          </a:p>
          <a:p>
            <a:pPr marR="0" defTabSz="914400">
              <a:buClrTx/>
              <a:buSzTx/>
              <a:buFont typeface="Arial" panose="020B0604020202020204" pitchFamily="34" charset="0"/>
              <a:buNone/>
              <a:defRPr/>
            </a:pPr>
            <a:r>
              <a:rPr kumimoji="0" lang="zh-CN" altLang="en-US" sz="3600" b="1" kern="1200" cap="none" spc="0" normalizeH="0" baseline="0" noProof="1">
                <a:effectLst>
                  <a:outerShdw blurRad="38100" dist="38100" dir="2700000">
                    <a:srgbClr val="C0C0C0"/>
                  </a:outerShdw>
                </a:effectLst>
                <a:latin typeface="Arial" panose="020B0604020202020204" pitchFamily="34" charset="0"/>
                <a:ea typeface="楷体_GB2312" panose="02010609030101010101" pitchFamily="49" charset="-122"/>
                <a:cs typeface="+mn-cs"/>
              </a:rPr>
              <a:t>       这种能力的落实，可用八个字概括：比较、筛选、转换、概括。</a:t>
            </a:r>
            <a:endParaRPr kumimoji="0" lang="zh-CN" altLang="en-US" sz="3600" b="1" kern="1200" cap="none" spc="0" normalizeH="0" baseline="0" noProof="1">
              <a:latin typeface="黑体" panose="02010609060101010101" pitchFamily="49" charset="-122"/>
              <a:ea typeface="黑体" panose="02010609060101010101" pitchFamily="49" charset="-122"/>
              <a:cs typeface="+mn-cs"/>
            </a:endParaRPr>
          </a:p>
        </p:txBody>
      </p:sp>
    </p:spTree>
  </p:cSld>
  <p:clrMapOvr>
    <a:masterClrMapping/>
  </p:clrMapOvr>
  <p:transition spd="med">
    <p:zoom dir="in"/>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8015" y="1657985"/>
            <a:ext cx="10691495" cy="2404745"/>
          </a:xfrm>
          <a:prstGeom prst="rect">
            <a:avLst/>
          </a:prstGeom>
          <a:noFill/>
        </p:spPr>
        <p:txBody>
          <a:bodyPr wrap="square" rtlCol="0" anchor="t">
            <a:spAutoFit/>
          </a:bodyPr>
          <a:p>
            <a:pPr lvl="2" indent="0" algn="l" eaLnBrk="1" hangingPunct="1">
              <a:lnSpc>
                <a:spcPct val="90000"/>
              </a:lnSpc>
              <a:spcBef>
                <a:spcPct val="20000"/>
              </a:spcBef>
              <a:buNone/>
            </a:pPr>
            <a:r>
              <a:rPr lang="en-US" altLang="zh-CN" sz="3200" b="1" dirty="0">
                <a:solidFill>
                  <a:srgbClr val="FF3300"/>
                </a:solidFill>
                <a:latin typeface="Times New Roman" panose="02020603050405020304" pitchFamily="18" charset="0"/>
                <a:ea typeface="黑体" panose="02010609060101010101" pitchFamily="49" charset="-122"/>
                <a:sym typeface="+mn-ea"/>
              </a:rPr>
              <a:t>【</a:t>
            </a:r>
            <a:r>
              <a:rPr lang="zh-CN" altLang="en-US" sz="3200" b="1" dirty="0">
                <a:solidFill>
                  <a:srgbClr val="FF3300"/>
                </a:solidFill>
                <a:latin typeface="Times New Roman" panose="02020603050405020304" pitchFamily="18" charset="0"/>
                <a:ea typeface="黑体" panose="02010609060101010101" pitchFamily="49" charset="-122"/>
                <a:sym typeface="+mn-ea"/>
              </a:rPr>
              <a:t>解析</a:t>
            </a:r>
            <a:r>
              <a:rPr lang="en-US" altLang="zh-CN" sz="3200" b="1" dirty="0">
                <a:solidFill>
                  <a:srgbClr val="FF3300"/>
                </a:solidFill>
                <a:latin typeface="Times New Roman" panose="02020603050405020304" pitchFamily="18" charset="0"/>
                <a:ea typeface="黑体" panose="02010609060101010101" pitchFamily="49" charset="-122"/>
                <a:sym typeface="+mn-ea"/>
              </a:rPr>
              <a:t>】</a:t>
            </a:r>
            <a:r>
              <a:rPr lang="zh-CN" altLang="en-US" sz="3200" b="1" dirty="0">
                <a:latin typeface="Times New Roman" panose="02020603050405020304" pitchFamily="18" charset="0"/>
                <a:ea typeface="仿宋_GB2312" panose="02010609030101010101" pitchFamily="49" charset="-122"/>
                <a:sym typeface="+mn-ea"/>
              </a:rPr>
              <a:t>阅读这则寓言抓住微不足道、积累、成功三个方面。由事及理，它揭示一种生活哲理：一点一滴积累终会有收获。</a:t>
            </a:r>
            <a:endParaRPr lang="zh-CN" altLang="en-US" sz="3200" b="1" dirty="0">
              <a:latin typeface="Times New Roman" panose="02020603050405020304" pitchFamily="18" charset="0"/>
              <a:ea typeface="仿宋_GB2312" panose="02010609030101010101" pitchFamily="49" charset="-122"/>
            </a:endParaRPr>
          </a:p>
          <a:p>
            <a:pPr lvl="2" indent="0" algn="l" eaLnBrk="1" hangingPunct="1">
              <a:lnSpc>
                <a:spcPct val="90000"/>
              </a:lnSpc>
              <a:spcBef>
                <a:spcPct val="20000"/>
              </a:spcBef>
              <a:buNone/>
            </a:pPr>
            <a:r>
              <a:rPr lang="en-US" altLang="zh-CN" sz="3200" b="1" dirty="0">
                <a:latin typeface="Times New Roman" panose="02020603050405020304" pitchFamily="18" charset="0"/>
                <a:ea typeface="黑体" panose="02010609060101010101" pitchFamily="49" charset="-122"/>
                <a:sym typeface="+mn-ea"/>
              </a:rPr>
              <a:t>【</a:t>
            </a:r>
            <a:r>
              <a:rPr lang="zh-CN" altLang="en-US" sz="3200" b="1" dirty="0">
                <a:latin typeface="Times New Roman" panose="02020603050405020304" pitchFamily="18" charset="0"/>
                <a:ea typeface="黑体" panose="02010609060101010101" pitchFamily="49" charset="-122"/>
                <a:sym typeface="+mn-ea"/>
              </a:rPr>
              <a:t>答案</a:t>
            </a:r>
            <a:r>
              <a:rPr lang="en-US" altLang="zh-CN" sz="3200" b="1" dirty="0">
                <a:latin typeface="Times New Roman" panose="02020603050405020304" pitchFamily="18" charset="0"/>
                <a:ea typeface="黑体" panose="02010609060101010101" pitchFamily="49" charset="-122"/>
                <a:sym typeface="+mn-ea"/>
              </a:rPr>
              <a:t>】</a:t>
            </a:r>
            <a:r>
              <a:rPr lang="zh-CN" altLang="en-US" sz="3200" b="1" dirty="0">
                <a:latin typeface="Times New Roman" panose="02020603050405020304" pitchFamily="18" charset="0"/>
                <a:sym typeface="+mn-ea"/>
              </a:rPr>
              <a:t>一点一滴的积累，虽然暂时看不到切实的成效，但只要坚持不懈，在不知不觉中就会有成果出现。</a:t>
            </a:r>
            <a:endParaRPr lang="zh-CN" altLang="en-US" sz="320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Rectangle 3"/>
          <p:cNvSpPr/>
          <p:nvPr/>
        </p:nvSpPr>
        <p:spPr>
          <a:xfrm>
            <a:off x="219075" y="189230"/>
            <a:ext cx="11866880" cy="6408420"/>
          </a:xfrm>
          <a:prstGeom prst="rect">
            <a:avLst/>
          </a:prstGeom>
          <a:noFill/>
          <a:ln w="9525">
            <a:noFill/>
          </a:ln>
        </p:spPr>
        <p:txBody>
          <a:bodyPr/>
          <a:p>
            <a:pPr marL="342900" indent="-342900">
              <a:lnSpc>
                <a:spcPct val="80000"/>
              </a:lnSpc>
              <a:spcBef>
                <a:spcPct val="20000"/>
              </a:spcBef>
              <a:buFont typeface="Arial" panose="020B0604020202020204" pitchFamily="34" charset="0"/>
              <a:buChar char="•"/>
            </a:pPr>
            <a:r>
              <a:rPr lang="en-US" altLang="zh-CN" sz="3200" b="1" dirty="0">
                <a:latin typeface="Times New Roman" panose="02020603050405020304" pitchFamily="18" charset="0"/>
              </a:rPr>
              <a:t>       </a:t>
            </a:r>
            <a:r>
              <a:rPr lang="en-US" altLang="zh-CN" sz="3200" b="1" dirty="0">
                <a:solidFill>
                  <a:srgbClr val="FF0000"/>
                </a:solidFill>
                <a:latin typeface="Times New Roman" panose="02020603050405020304" pitchFamily="18" charset="0"/>
              </a:rPr>
              <a:t> </a:t>
            </a:r>
            <a:r>
              <a:rPr lang="en-US" altLang="zh-CN" sz="3200" b="1" dirty="0">
                <a:solidFill>
                  <a:srgbClr val="FF0000"/>
                </a:solidFill>
                <a:latin typeface="黑体" panose="02010609060101010101" pitchFamily="49" charset="-122"/>
                <a:ea typeface="黑体" panose="02010609060101010101" pitchFamily="49" charset="-122"/>
              </a:rPr>
              <a:t>2.</a:t>
            </a:r>
            <a:r>
              <a:rPr lang="zh-CN" altLang="en-US" sz="3200" b="1" dirty="0">
                <a:solidFill>
                  <a:srgbClr val="FF0000"/>
                </a:solidFill>
                <a:latin typeface="黑体" panose="02010609060101010101" pitchFamily="49" charset="-122"/>
                <a:ea typeface="黑体" panose="02010609060101010101" pitchFamily="49" charset="-122"/>
              </a:rPr>
              <a:t>生活故事</a:t>
            </a:r>
            <a:r>
              <a:rPr lang="en-US" altLang="zh-CN" sz="3200" b="1" dirty="0">
                <a:solidFill>
                  <a:srgbClr val="FF0000"/>
                </a:solidFill>
                <a:latin typeface="Times New Roman" panose="02020603050405020304" pitchFamily="18" charset="0"/>
                <a:ea typeface="黑体" panose="02010609060101010101" pitchFamily="49" charset="-122"/>
              </a:rPr>
              <a:t>——</a:t>
            </a:r>
            <a:r>
              <a:rPr lang="zh-CN" altLang="en-US" sz="3200" b="1" dirty="0">
                <a:solidFill>
                  <a:srgbClr val="FF0000"/>
                </a:solidFill>
                <a:latin typeface="黑体" panose="02010609060101010101" pitchFamily="49" charset="-122"/>
                <a:ea typeface="黑体" panose="02010609060101010101" pitchFamily="49" charset="-122"/>
              </a:rPr>
              <a:t>总结内涵</a:t>
            </a:r>
            <a:endParaRPr lang="zh-CN" altLang="en-US" sz="3200" b="1" dirty="0">
              <a:solidFill>
                <a:srgbClr val="FF0000"/>
              </a:solidFill>
              <a:latin typeface="黑体" panose="02010609060101010101" pitchFamily="49" charset="-122"/>
              <a:ea typeface="黑体" panose="02010609060101010101" pitchFamily="49" charset="-122"/>
            </a:endParaRPr>
          </a:p>
          <a:p>
            <a:pPr marL="342900" indent="-342900">
              <a:lnSpc>
                <a:spcPct val="80000"/>
              </a:lnSpc>
              <a:spcBef>
                <a:spcPct val="20000"/>
              </a:spcBef>
              <a:buFont typeface="Arial" panose="020B0604020202020204" pitchFamily="34" charset="0"/>
              <a:buChar char="•"/>
            </a:pPr>
            <a:r>
              <a:rPr lang="zh-CN" altLang="en-US" sz="3200" b="1" dirty="0">
                <a:latin typeface="Times New Roman" panose="02020603050405020304" pitchFamily="18" charset="0"/>
              </a:rPr>
              <a:t>        这类题型主要是借助社会生活中的典型故事，让考生去理解、领悟其深刻的内涵。它不同于“概括信息“，不是从文中寻找关键句，而是总结自己的认识，因此准确理解文意是解题的关键。</a:t>
            </a:r>
            <a:endParaRPr lang="zh-CN" altLang="en-US" sz="3200" b="1" dirty="0">
              <a:latin typeface="Times New Roman" panose="02020603050405020304" pitchFamily="18" charset="0"/>
            </a:endParaRPr>
          </a:p>
          <a:p>
            <a:pPr marL="342900" indent="-342900">
              <a:lnSpc>
                <a:spcPct val="80000"/>
              </a:lnSpc>
              <a:spcBef>
                <a:spcPct val="20000"/>
              </a:spcBef>
              <a:buFont typeface="Arial" panose="020B0604020202020204" pitchFamily="34" charset="0"/>
              <a:buChar char="•"/>
            </a:pPr>
            <a:r>
              <a:rPr lang="zh-CN" altLang="en-US" sz="3200" b="1" dirty="0">
                <a:latin typeface="Times New Roman" panose="02020603050405020304" pitchFamily="18" charset="0"/>
              </a:rPr>
              <a:t>        例２　请根据下面的材料，写一句议论性的话，揭示下列生活现象所蕴含的道理。（不超过２０字）</a:t>
            </a:r>
            <a:endParaRPr lang="zh-CN" altLang="en-US" sz="3200" b="1" dirty="0">
              <a:latin typeface="Times New Roman" panose="02020603050405020304" pitchFamily="18" charset="0"/>
            </a:endParaRPr>
          </a:p>
          <a:p>
            <a:pPr marL="342900" indent="-342900">
              <a:lnSpc>
                <a:spcPct val="80000"/>
              </a:lnSpc>
              <a:spcBef>
                <a:spcPct val="20000"/>
              </a:spcBef>
              <a:buFont typeface="Arial" panose="020B0604020202020204" pitchFamily="34" charset="0"/>
              <a:buChar char="•"/>
            </a:pPr>
            <a:r>
              <a:rPr lang="zh-CN" altLang="en-US" sz="3200" b="1" dirty="0">
                <a:latin typeface="Times New Roman" panose="02020603050405020304" pitchFamily="18" charset="0"/>
              </a:rPr>
              <a:t>        </a:t>
            </a:r>
            <a:r>
              <a:rPr lang="zh-CN" altLang="en-US" sz="3200" b="1" dirty="0">
                <a:latin typeface="楷体_GB2312" panose="02010609030101010101" pitchFamily="49" charset="-122"/>
                <a:ea typeface="楷体_GB2312" panose="02010609030101010101" pitchFamily="49" charset="-122"/>
              </a:rPr>
              <a:t>一位名叫阿费列德的外科医生在解剖尸体时，发现一个奇怪的现象：那些患病器官并不如人们想像的那样糟，相反在与疾病的抗争中，为了抵御病变，它们往往要代偿性地比正常器官机能强。他还发现美术学院的不少学生视力不如常人，有的甚至还是色盲。另外，生活中我们常常发现，盲人的听觉、触觉、嗅觉都要比一般人灵敏，失去双臂的人平衡感更强，双脚更灵巧。这一切，仿佛都是上帝安排好的。</a:t>
            </a:r>
            <a:endParaRPr lang="zh-CN" altLang="en-US" sz="3200" b="1" dirty="0">
              <a:latin typeface="楷体_GB2312" panose="02010609030101010101" pitchFamily="49" charset="-122"/>
              <a:ea typeface="楷体_GB2312" panose="02010609030101010101" pitchFamily="49" charset="-122"/>
            </a:endParaRPr>
          </a:p>
          <a:p>
            <a:pPr marL="342900" indent="-342900">
              <a:lnSpc>
                <a:spcPct val="80000"/>
              </a:lnSpc>
              <a:spcBef>
                <a:spcPct val="20000"/>
              </a:spcBef>
              <a:buFont typeface="Arial" panose="020B0604020202020204" pitchFamily="34" charset="0"/>
              <a:buChar char="•"/>
            </a:pPr>
            <a:r>
              <a:rPr lang="zh-CN" altLang="en-US" sz="3200" b="1" dirty="0">
                <a:latin typeface="楷体_GB2312" panose="02010609030101010101" pitchFamily="49" charset="-122"/>
                <a:ea typeface="楷体_GB2312" panose="02010609030101010101" pitchFamily="49" charset="-122"/>
              </a:rPr>
              <a:t>  所以说，</a:t>
            </a:r>
            <a:r>
              <a:rPr lang="zh-CN" altLang="en-US" sz="3200" b="1" dirty="0">
                <a:latin typeface="Times New Roman" panose="02020603050405020304" pitchFamily="18" charset="0"/>
              </a:rPr>
              <a:t> </a:t>
            </a:r>
            <a:r>
              <a:rPr lang="en-US" altLang="zh-CN" sz="3200" b="1" u="sng" dirty="0">
                <a:latin typeface="方正姚体" pitchFamily="2" charset="-122"/>
                <a:ea typeface="方正姚体" pitchFamily="2" charset="-122"/>
              </a:rPr>
              <a:t>______________________________________  </a:t>
            </a:r>
            <a:r>
              <a:rPr lang="en-US" altLang="zh-CN" sz="3200" b="1" u="sng" dirty="0">
                <a:latin typeface="Times New Roman" panose="02020603050405020304" pitchFamily="18" charset="0"/>
              </a:rPr>
              <a:t> </a:t>
            </a:r>
            <a:r>
              <a:rPr lang="zh-CN" altLang="en-US" sz="3200" b="1" u="sng" dirty="0">
                <a:latin typeface="Times New Roman" panose="02020603050405020304" pitchFamily="18" charset="0"/>
              </a:rPr>
              <a:t>　　　　　　　　　　</a:t>
            </a:r>
            <a:r>
              <a:rPr lang="zh-CN" altLang="en-US" sz="3200" b="1" dirty="0">
                <a:latin typeface="Times New Roman" panose="02020603050405020304" pitchFamily="18" charset="0"/>
              </a:rPr>
              <a:t>  </a:t>
            </a:r>
            <a:endParaRPr lang="zh-CN" altLang="en-US" sz="3200" b="1" dirty="0">
              <a:latin typeface="Times New Roman" panose="02020603050405020304" pitchFamily="18" charset="0"/>
              <a:ea typeface="黑体" panose="02010609060101010101" pitchFamily="49" charset="-122"/>
            </a:endParaRPr>
          </a:p>
        </p:txBody>
      </p:sp>
    </p:spTree>
  </p:cSld>
  <p:clrMapOvr>
    <a:masterClrMapping/>
  </p:clrMapOvr>
  <p:transition spd="med">
    <p:zoom dir="in"/>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76910" y="1143635"/>
            <a:ext cx="10286365" cy="3732530"/>
          </a:xfrm>
          <a:prstGeom prst="rect">
            <a:avLst/>
          </a:prstGeom>
          <a:noFill/>
        </p:spPr>
        <p:txBody>
          <a:bodyPr wrap="square" rtlCol="0" anchor="t">
            <a:spAutoFit/>
          </a:bodyPr>
          <a:p>
            <a:pPr marL="342900" indent="-342900">
              <a:lnSpc>
                <a:spcPct val="80000"/>
              </a:lnSpc>
              <a:spcBef>
                <a:spcPct val="20000"/>
              </a:spcBef>
              <a:buFont typeface="Arial" panose="020B0604020202020204" pitchFamily="34" charset="0"/>
              <a:buChar char="•"/>
            </a:pPr>
            <a:r>
              <a:rPr lang="en-US" altLang="zh-CN" sz="3200" b="1" dirty="0">
                <a:solidFill>
                  <a:srgbClr val="FF3300"/>
                </a:solidFill>
                <a:latin typeface="Times New Roman" panose="02020603050405020304" pitchFamily="18" charset="0"/>
                <a:ea typeface="黑体" panose="02010609060101010101" pitchFamily="49" charset="-122"/>
                <a:sym typeface="+mn-ea"/>
              </a:rPr>
              <a:t>【</a:t>
            </a:r>
            <a:r>
              <a:rPr lang="zh-CN" altLang="en-US" sz="3200" b="1" dirty="0">
                <a:solidFill>
                  <a:srgbClr val="FF3300"/>
                </a:solidFill>
                <a:latin typeface="Times New Roman" panose="02020603050405020304" pitchFamily="18" charset="0"/>
                <a:ea typeface="黑体" panose="02010609060101010101" pitchFamily="49" charset="-122"/>
                <a:sym typeface="+mn-ea"/>
              </a:rPr>
              <a:t>解析</a:t>
            </a:r>
            <a:r>
              <a:rPr lang="en-US" altLang="zh-CN" sz="3200" b="1" dirty="0">
                <a:solidFill>
                  <a:srgbClr val="FF3300"/>
                </a:solidFill>
                <a:latin typeface="Times New Roman" panose="02020603050405020304" pitchFamily="18" charset="0"/>
                <a:ea typeface="黑体" panose="02010609060101010101" pitchFamily="49" charset="-122"/>
                <a:sym typeface="+mn-ea"/>
              </a:rPr>
              <a:t>】</a:t>
            </a:r>
            <a:r>
              <a:rPr lang="zh-CN" altLang="en-US" sz="3200" b="1" dirty="0">
                <a:latin typeface="Times New Roman" panose="02020603050405020304" pitchFamily="18" charset="0"/>
                <a:ea typeface="仿宋_GB2312" panose="02010609030101010101" pitchFamily="49" charset="-122"/>
                <a:sym typeface="+mn-ea"/>
              </a:rPr>
              <a:t>这些生活现象阐述了一种哲理，缺欠有时会成为一个人成功的动力。在解读这些现象时，就要准确理解它们共同反映的主题，再用自己的语言归纳出哲理。</a:t>
            </a:r>
            <a:endParaRPr lang="zh-CN" altLang="en-US" sz="3200" b="1" dirty="0">
              <a:latin typeface="Times New Roman" panose="02020603050405020304" pitchFamily="18" charset="0"/>
              <a:ea typeface="仿宋_GB2312" panose="02010609030101010101" pitchFamily="49" charset="-122"/>
            </a:endParaRPr>
          </a:p>
          <a:p>
            <a:pPr marL="342900" indent="-342900">
              <a:lnSpc>
                <a:spcPct val="80000"/>
              </a:lnSpc>
              <a:spcBef>
                <a:spcPct val="20000"/>
              </a:spcBef>
              <a:buFont typeface="Arial" panose="020B0604020202020204" pitchFamily="34" charset="0"/>
              <a:buChar char="•"/>
            </a:pPr>
            <a:r>
              <a:rPr lang="zh-CN" altLang="en-US" sz="3200" b="1" dirty="0">
                <a:latin typeface="Times New Roman" panose="02020603050405020304" pitchFamily="18" charset="0"/>
                <a:sym typeface="+mn-ea"/>
              </a:rPr>
              <a:t>        </a:t>
            </a:r>
            <a:r>
              <a:rPr lang="en-US" altLang="zh-CN" sz="3200" b="1" dirty="0">
                <a:solidFill>
                  <a:srgbClr val="FF3300"/>
                </a:solidFill>
                <a:latin typeface="Times New Roman" panose="02020603050405020304" pitchFamily="18" charset="0"/>
                <a:ea typeface="黑体" panose="02010609060101010101" pitchFamily="49" charset="-122"/>
                <a:sym typeface="+mn-ea"/>
              </a:rPr>
              <a:t>【</a:t>
            </a:r>
            <a:r>
              <a:rPr lang="zh-CN" altLang="en-US" sz="3200" b="1" dirty="0">
                <a:solidFill>
                  <a:srgbClr val="FF3300"/>
                </a:solidFill>
                <a:latin typeface="Times New Roman" panose="02020603050405020304" pitchFamily="18" charset="0"/>
                <a:ea typeface="黑体" panose="02010609060101010101" pitchFamily="49" charset="-122"/>
                <a:sym typeface="+mn-ea"/>
              </a:rPr>
              <a:t>答案</a:t>
            </a:r>
            <a:r>
              <a:rPr lang="en-US" altLang="zh-CN" sz="3200" b="1" dirty="0">
                <a:solidFill>
                  <a:srgbClr val="FF3300"/>
                </a:solidFill>
                <a:latin typeface="Times New Roman" panose="02020603050405020304" pitchFamily="18" charset="0"/>
                <a:ea typeface="黑体" panose="02010609060101010101" pitchFamily="49" charset="-122"/>
                <a:sym typeface="+mn-ea"/>
              </a:rPr>
              <a:t>】</a:t>
            </a:r>
            <a:r>
              <a:rPr lang="zh-CN" altLang="en-US" sz="3200" b="1" dirty="0">
                <a:latin typeface="Times New Roman" panose="02020603050405020304" pitchFamily="18" charset="0"/>
                <a:sym typeface="+mn-ea"/>
              </a:rPr>
              <a:t>示例：①一个人的缺陷有时候就是上苍给他的成功的信息。②缺陷可以成为一个人向上的动力和另辟蹊径的有利条件。③失之东隅，收之桑榆。④塞翁失马，焉知非福。</a:t>
            </a:r>
            <a:br>
              <a:rPr lang="zh-CN" altLang="en-US" sz="3200" b="1" dirty="0">
                <a:latin typeface="Times New Roman" panose="02020603050405020304" pitchFamily="18" charset="0"/>
                <a:ea typeface="黑体" panose="02010609060101010101" pitchFamily="49" charset="-122"/>
                <a:sym typeface="+mn-ea"/>
              </a:rPr>
            </a:br>
            <a:endParaRPr lang="zh-CN" altLang="en-US" sz="320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Rectangle 2"/>
          <p:cNvSpPr/>
          <p:nvPr/>
        </p:nvSpPr>
        <p:spPr>
          <a:xfrm>
            <a:off x="177800" y="398145"/>
            <a:ext cx="11835765" cy="6061075"/>
          </a:xfrm>
          <a:prstGeom prst="rect">
            <a:avLst/>
          </a:prstGeom>
          <a:noFill/>
          <a:ln w="9525">
            <a:noFill/>
          </a:ln>
        </p:spPr>
        <p:txBody>
          <a:bodyPr/>
          <a:p>
            <a:pPr marL="342900" indent="-342900">
              <a:lnSpc>
                <a:spcPct val="80000"/>
              </a:lnSpc>
              <a:spcBef>
                <a:spcPct val="20000"/>
              </a:spcBef>
              <a:buFont typeface="Arial" panose="020B0604020202020204" pitchFamily="34" charset="0"/>
              <a:buChar char="•"/>
            </a:pPr>
            <a:r>
              <a:rPr lang="zh-CN" altLang="en-US" sz="3200" b="1" dirty="0">
                <a:solidFill>
                  <a:srgbClr val="FF0000"/>
                </a:solidFill>
                <a:latin typeface="Times New Roman" panose="02020603050405020304" pitchFamily="18" charset="0"/>
                <a:ea typeface="黑体" panose="02010609060101010101" pitchFamily="49" charset="-122"/>
              </a:rPr>
              <a:t>四、人物总结类</a:t>
            </a:r>
            <a:endParaRPr lang="zh-CN" altLang="en-US" sz="3200" b="1" dirty="0">
              <a:solidFill>
                <a:schemeClr val="accent2"/>
              </a:solidFill>
              <a:latin typeface="Times New Roman" panose="02020603050405020304" pitchFamily="18" charset="0"/>
              <a:ea typeface="黑体" panose="02010609060101010101" pitchFamily="49" charset="-122"/>
            </a:endParaRPr>
          </a:p>
          <a:p>
            <a:pPr marL="342900" indent="-342900">
              <a:lnSpc>
                <a:spcPct val="80000"/>
              </a:lnSpc>
              <a:spcBef>
                <a:spcPct val="20000"/>
              </a:spcBef>
              <a:buFont typeface="Arial" panose="020B0604020202020204" pitchFamily="34" charset="0"/>
              <a:buChar char="•"/>
            </a:pPr>
            <a:r>
              <a:rPr lang="zh-CN" altLang="en-US" b="1" dirty="0">
                <a:latin typeface="Times New Roman" panose="02020603050405020304" pitchFamily="18" charset="0"/>
              </a:rPr>
              <a:t>      </a:t>
            </a:r>
            <a:r>
              <a:rPr lang="zh-CN" altLang="en-US" sz="2800" b="1" dirty="0">
                <a:latin typeface="Times New Roman" panose="02020603050405020304" pitchFamily="18" charset="0"/>
              </a:rPr>
              <a:t>  即按要求给材料续写结论性意见或总结句。压缩的结果往往不是原文内容本身，而是原文段叙述反映了什么，说明了什么，要求能够把握事物的属性或共性，综合性强，有一定的难度。例如：</a:t>
            </a:r>
            <a:endParaRPr lang="zh-CN" altLang="en-US" sz="2800" b="1" dirty="0">
              <a:latin typeface="Times New Roman" panose="02020603050405020304" pitchFamily="18" charset="0"/>
            </a:endParaRPr>
          </a:p>
          <a:p>
            <a:pPr marL="342900" indent="-342900">
              <a:lnSpc>
                <a:spcPct val="80000"/>
              </a:lnSpc>
              <a:spcBef>
                <a:spcPct val="20000"/>
              </a:spcBef>
              <a:buFont typeface="Arial" panose="020B0604020202020204" pitchFamily="34" charset="0"/>
              <a:buChar char="•"/>
            </a:pPr>
            <a:r>
              <a:rPr lang="zh-CN" altLang="en-US" sz="2800" b="1" dirty="0">
                <a:latin typeface="Times New Roman" panose="02020603050405020304" pitchFamily="18" charset="0"/>
              </a:rPr>
              <a:t>       </a:t>
            </a:r>
            <a:r>
              <a:rPr lang="zh-CN" altLang="en-US" sz="2400" b="1" dirty="0">
                <a:latin typeface="Times New Roman" panose="02020603050405020304" pitchFamily="18" charset="0"/>
              </a:rPr>
              <a:t> 例　某校拟制作安徽名人宣传橱窗，同学们已搜集到下列材料。请你据此写一段陶行知简介（不超过</a:t>
            </a:r>
            <a:r>
              <a:rPr lang="en-US" altLang="zh-CN" sz="2400" b="1" dirty="0">
                <a:latin typeface="Times New Roman" panose="02020603050405020304" pitchFamily="18" charset="0"/>
              </a:rPr>
              <a:t>70</a:t>
            </a:r>
            <a:r>
              <a:rPr lang="zh-CN" altLang="en-US" sz="2400" b="1" dirty="0">
                <a:latin typeface="Times New Roman" panose="02020603050405020304" pitchFamily="18" charset="0"/>
              </a:rPr>
              <a:t>个字），再就人物言行、品质或贡献的某一点进行评价（不超过</a:t>
            </a:r>
            <a:r>
              <a:rPr lang="en-US" altLang="zh-CN" sz="2400" b="1" dirty="0">
                <a:latin typeface="Times New Roman" panose="02020603050405020304" pitchFamily="18" charset="0"/>
              </a:rPr>
              <a:t>30</a:t>
            </a:r>
            <a:r>
              <a:rPr lang="zh-CN" altLang="en-US" sz="2400" b="1" dirty="0">
                <a:latin typeface="Times New Roman" panose="02020603050405020304" pitchFamily="18" charset="0"/>
              </a:rPr>
              <a:t>个字）。</a:t>
            </a:r>
            <a:endParaRPr lang="zh-CN" altLang="en-US" sz="2400" b="1" dirty="0">
              <a:latin typeface="Times New Roman" panose="02020603050405020304" pitchFamily="18" charset="0"/>
            </a:endParaRPr>
          </a:p>
          <a:p>
            <a:pPr marL="342900" indent="-342900">
              <a:lnSpc>
                <a:spcPct val="80000"/>
              </a:lnSpc>
              <a:spcBef>
                <a:spcPct val="20000"/>
              </a:spcBef>
              <a:buFont typeface="Arial" panose="020B0604020202020204" pitchFamily="34" charset="0"/>
              <a:buChar char="•"/>
            </a:pPr>
            <a:r>
              <a:rPr lang="zh-CN" altLang="en-US" sz="2400" b="1" dirty="0">
                <a:latin typeface="Times New Roman" panose="02020603050405020304" pitchFamily="18" charset="0"/>
              </a:rPr>
              <a:t>        </a:t>
            </a:r>
            <a:r>
              <a:rPr lang="zh-CN" altLang="en-US" sz="2400" b="1" dirty="0">
                <a:latin typeface="楷体_GB2312" panose="02010609030101010101" pitchFamily="49" charset="-122"/>
                <a:ea typeface="楷体_GB2312" panose="02010609030101010101" pitchFamily="49" charset="-122"/>
              </a:rPr>
              <a:t>①原名文睿，后改知行，又改行知。</a:t>
            </a:r>
            <a:r>
              <a:rPr lang="en-US" altLang="zh-CN" sz="2400" b="1" dirty="0">
                <a:latin typeface="楷体_GB2312" panose="02010609030101010101" pitchFamily="49" charset="-122"/>
                <a:ea typeface="楷体_GB2312" panose="02010609030101010101" pitchFamily="49" charset="-122"/>
              </a:rPr>
              <a:t>1891</a:t>
            </a:r>
            <a:r>
              <a:rPr lang="zh-CN" altLang="en-US" sz="2400" b="1" dirty="0">
                <a:latin typeface="楷体_GB2312" panose="02010609030101010101" pitchFamily="49" charset="-122"/>
                <a:ea typeface="楷体_GB2312" panose="02010609030101010101" pitchFamily="49" charset="-122"/>
              </a:rPr>
              <a:t>年生于安徽歙县。</a:t>
            </a:r>
            <a:r>
              <a:rPr lang="en-US" altLang="zh-CN" sz="2400" b="1" dirty="0">
                <a:latin typeface="楷体_GB2312" panose="02010609030101010101" pitchFamily="49" charset="-122"/>
                <a:ea typeface="楷体_GB2312" panose="02010609030101010101" pitchFamily="49" charset="-122"/>
              </a:rPr>
              <a:t>1914</a:t>
            </a:r>
            <a:r>
              <a:rPr lang="zh-CN" altLang="en-US" sz="2400" b="1" dirty="0">
                <a:latin typeface="楷体_GB2312" panose="02010609030101010101" pitchFamily="49" charset="-122"/>
                <a:ea typeface="楷体_GB2312" panose="02010609030101010101" pitchFamily="49" charset="-122"/>
              </a:rPr>
              <a:t>年毕业于金陵大学。后留学美国哥伦比亚大学。</a:t>
            </a:r>
            <a:r>
              <a:rPr lang="en-US" altLang="zh-CN" sz="2400" b="1" dirty="0">
                <a:latin typeface="楷体_GB2312" panose="02010609030101010101" pitchFamily="49" charset="-122"/>
                <a:ea typeface="楷体_GB2312" panose="02010609030101010101" pitchFamily="49" charset="-122"/>
              </a:rPr>
              <a:t>1920</a:t>
            </a:r>
            <a:r>
              <a:rPr lang="zh-CN" altLang="en-US" sz="2400" b="1" dirty="0">
                <a:latin typeface="楷体_GB2312" panose="02010609030101010101" pitchFamily="49" charset="-122"/>
                <a:ea typeface="楷体_GB2312" panose="02010609030101010101" pitchFamily="49" charset="-122"/>
              </a:rPr>
              <a:t>年任中华教育改进社总干事。</a:t>
            </a:r>
            <a:r>
              <a:rPr lang="en-US" altLang="zh-CN" sz="2400" b="1" dirty="0">
                <a:latin typeface="楷体_GB2312" panose="02010609030101010101" pitchFamily="49" charset="-122"/>
                <a:ea typeface="楷体_GB2312" panose="02010609030101010101" pitchFamily="49" charset="-122"/>
              </a:rPr>
              <a:t>1946</a:t>
            </a:r>
            <a:r>
              <a:rPr lang="zh-CN" altLang="en-US" sz="2400" b="1" dirty="0">
                <a:latin typeface="楷体_GB2312" panose="02010609030101010101" pitchFamily="49" charset="-122"/>
                <a:ea typeface="楷体_GB2312" panose="02010609030101010101" pitchFamily="49" charset="-122"/>
              </a:rPr>
              <a:t>年去世。</a:t>
            </a:r>
            <a:endParaRPr lang="zh-CN" altLang="en-US" sz="2400" b="1" dirty="0">
              <a:latin typeface="楷体_GB2312" panose="02010609030101010101" pitchFamily="49" charset="-122"/>
              <a:ea typeface="楷体_GB2312" panose="02010609030101010101" pitchFamily="49" charset="-122"/>
            </a:endParaRPr>
          </a:p>
          <a:p>
            <a:pPr marL="342900" indent="-342900">
              <a:lnSpc>
                <a:spcPct val="80000"/>
              </a:lnSpc>
              <a:spcBef>
                <a:spcPct val="20000"/>
              </a:spcBef>
              <a:buFont typeface="Arial" panose="020B0604020202020204" pitchFamily="34" charset="0"/>
              <a:buChar char="•"/>
            </a:pPr>
            <a:r>
              <a:rPr lang="zh-CN" altLang="en-US" sz="2400" b="1" dirty="0">
                <a:latin typeface="楷体_GB2312" panose="02010609030101010101" pitchFamily="49" charset="-122"/>
                <a:ea typeface="楷体_GB2312" panose="02010609030101010101" pitchFamily="49" charset="-122"/>
              </a:rPr>
              <a:t>    ②提倡并致力平民教育，提出“生活即教育”、“社会即学校”、“教学做合一”等主张，形成“生活教育”思想体系。著有</a:t>
            </a:r>
            <a:r>
              <a:rPr lang="en-US" altLang="zh-CN" sz="2400" b="1" dirty="0">
                <a:latin typeface="楷体_GB2312" panose="02010609030101010101" pitchFamily="49" charset="-122"/>
                <a:ea typeface="楷体_GB2312" panose="02010609030101010101" pitchFamily="49" charset="-122"/>
              </a:rPr>
              <a:t>《</a:t>
            </a:r>
            <a:r>
              <a:rPr lang="zh-CN" altLang="en-US" sz="2400" b="1" dirty="0">
                <a:latin typeface="楷体_GB2312" panose="02010609030101010101" pitchFamily="49" charset="-122"/>
                <a:ea typeface="楷体_GB2312" panose="02010609030101010101" pitchFamily="49" charset="-122"/>
              </a:rPr>
              <a:t>陶行知全集</a:t>
            </a:r>
            <a:r>
              <a:rPr lang="en-US" altLang="zh-CN" sz="2400" b="1" dirty="0">
                <a:latin typeface="楷体_GB2312" panose="02010609030101010101" pitchFamily="49" charset="-122"/>
                <a:ea typeface="楷体_GB2312" panose="02010609030101010101" pitchFamily="49" charset="-122"/>
              </a:rPr>
              <a:t>》</a:t>
            </a:r>
            <a:r>
              <a:rPr lang="zh-CN" altLang="en-US" sz="2400" b="1" dirty="0">
                <a:latin typeface="楷体_GB2312" panose="02010609030101010101" pitchFamily="49" charset="-122"/>
                <a:ea typeface="楷体_GB2312" panose="02010609030101010101" pitchFamily="49" charset="-122"/>
              </a:rPr>
              <a:t>、</a:t>
            </a:r>
            <a:r>
              <a:rPr lang="en-US" altLang="zh-CN" sz="2400" b="1" dirty="0">
                <a:latin typeface="楷体_GB2312" panose="02010609030101010101" pitchFamily="49" charset="-122"/>
                <a:ea typeface="楷体_GB2312" panose="02010609030101010101" pitchFamily="49" charset="-122"/>
              </a:rPr>
              <a:t>《</a:t>
            </a:r>
            <a:r>
              <a:rPr lang="zh-CN" altLang="en-US" sz="2400" b="1" dirty="0">
                <a:latin typeface="楷体_GB2312" panose="02010609030101010101" pitchFamily="49" charset="-122"/>
                <a:ea typeface="楷体_GB2312" panose="02010609030101010101" pitchFamily="49" charset="-122"/>
              </a:rPr>
              <a:t>普及教育</a:t>
            </a:r>
            <a:r>
              <a:rPr lang="en-US" altLang="zh-CN" sz="2400" b="1" dirty="0">
                <a:latin typeface="楷体_GB2312" panose="02010609030101010101" pitchFamily="49" charset="-122"/>
                <a:ea typeface="楷体_GB2312" panose="02010609030101010101" pitchFamily="49" charset="-122"/>
              </a:rPr>
              <a:t>》</a:t>
            </a:r>
            <a:r>
              <a:rPr lang="zh-CN" altLang="en-US" sz="2400" b="1" dirty="0">
                <a:latin typeface="楷体_GB2312" panose="02010609030101010101" pitchFamily="49" charset="-122"/>
                <a:ea typeface="楷体_GB2312" panose="02010609030101010101" pitchFamily="49" charset="-122"/>
              </a:rPr>
              <a:t>等。</a:t>
            </a:r>
            <a:endParaRPr lang="zh-CN" altLang="en-US" sz="2400" b="1" dirty="0">
              <a:latin typeface="楷体_GB2312" panose="02010609030101010101" pitchFamily="49" charset="-122"/>
              <a:ea typeface="楷体_GB2312" panose="02010609030101010101" pitchFamily="49" charset="-122"/>
            </a:endParaRPr>
          </a:p>
          <a:p>
            <a:pPr marL="342900" indent="-342900">
              <a:lnSpc>
                <a:spcPct val="80000"/>
              </a:lnSpc>
              <a:spcBef>
                <a:spcPct val="20000"/>
              </a:spcBef>
              <a:buFont typeface="Arial" panose="020B0604020202020204" pitchFamily="34" charset="0"/>
              <a:buChar char="•"/>
            </a:pPr>
            <a:r>
              <a:rPr lang="zh-CN" altLang="en-US" sz="2400" b="1" dirty="0">
                <a:latin typeface="楷体_GB2312" panose="02010609030101010101" pitchFamily="49" charset="-122"/>
                <a:ea typeface="楷体_GB2312" panose="02010609030101010101" pitchFamily="49" charset="-122"/>
              </a:rPr>
              <a:t>    ③先后创办晓庄学校、育才学校和社会大学。九一八事变后，组织国难教育社，创办“山海工学团”。主张采用“小先生制”，实行“即知即传”。</a:t>
            </a:r>
            <a:r>
              <a:rPr lang="en-US" altLang="zh-CN" sz="2400" b="1" dirty="0">
                <a:latin typeface="楷体_GB2312" panose="02010609030101010101" pitchFamily="49" charset="-122"/>
                <a:ea typeface="楷体_GB2312" panose="02010609030101010101" pitchFamily="49" charset="-122"/>
              </a:rPr>
              <a:t>1934</a:t>
            </a:r>
            <a:r>
              <a:rPr lang="zh-CN" altLang="en-US" sz="2400" b="1" dirty="0">
                <a:latin typeface="楷体_GB2312" panose="02010609030101010101" pitchFamily="49" charset="-122"/>
                <a:ea typeface="楷体_GB2312" panose="02010609030101010101" pitchFamily="49" charset="-122"/>
              </a:rPr>
              <a:t>年创办</a:t>
            </a:r>
            <a:r>
              <a:rPr lang="en-US" altLang="zh-CN" sz="2400" b="1" dirty="0">
                <a:latin typeface="楷体_GB2312" panose="02010609030101010101" pitchFamily="49" charset="-122"/>
                <a:ea typeface="楷体_GB2312" panose="02010609030101010101" pitchFamily="49" charset="-122"/>
              </a:rPr>
              <a:t>《</a:t>
            </a:r>
            <a:r>
              <a:rPr lang="zh-CN" altLang="en-US" sz="2400" b="1" dirty="0">
                <a:latin typeface="楷体_GB2312" panose="02010609030101010101" pitchFamily="49" charset="-122"/>
                <a:ea typeface="楷体_GB2312" panose="02010609030101010101" pitchFamily="49" charset="-122"/>
              </a:rPr>
              <a:t>生活教育</a:t>
            </a:r>
            <a:r>
              <a:rPr lang="en-US" altLang="zh-CN" sz="2400" b="1" dirty="0">
                <a:latin typeface="楷体_GB2312" panose="02010609030101010101" pitchFamily="49" charset="-122"/>
                <a:ea typeface="楷体_GB2312" panose="02010609030101010101" pitchFamily="49" charset="-122"/>
              </a:rPr>
              <a:t>》</a:t>
            </a:r>
            <a:r>
              <a:rPr lang="zh-CN" altLang="en-US" sz="2400" b="1" dirty="0">
                <a:latin typeface="楷体_GB2312" panose="02010609030101010101" pitchFamily="49" charset="-122"/>
                <a:ea typeface="楷体_GB2312" panose="02010609030101010101" pitchFamily="49" charset="-122"/>
              </a:rPr>
              <a:t>半月刊。</a:t>
            </a:r>
            <a:endParaRPr lang="zh-CN" altLang="en-US" sz="2400" b="1" dirty="0">
              <a:latin typeface="楷体_GB2312" panose="02010609030101010101" pitchFamily="49" charset="-122"/>
              <a:ea typeface="楷体_GB2312" panose="02010609030101010101" pitchFamily="49" charset="-122"/>
            </a:endParaRPr>
          </a:p>
          <a:p>
            <a:pPr marL="342900" indent="-342900">
              <a:lnSpc>
                <a:spcPct val="80000"/>
              </a:lnSpc>
              <a:spcBef>
                <a:spcPct val="20000"/>
              </a:spcBef>
              <a:buFont typeface="Arial" panose="020B0604020202020204" pitchFamily="34" charset="0"/>
              <a:buChar char="•"/>
            </a:pPr>
            <a:r>
              <a:rPr lang="zh-CN" altLang="en-US" sz="2400" b="1" dirty="0">
                <a:latin typeface="楷体_GB2312" panose="02010609030101010101" pitchFamily="49" charset="-122"/>
                <a:ea typeface="楷体_GB2312" panose="02010609030101010101" pitchFamily="49" charset="-122"/>
              </a:rPr>
              <a:t>    ④他的教育名言有“捧着一颗心来，不带半根草去”、“千教万教教人求真，千学万学学做真人”等。毛泽东说他是“伟大的人民教育家”。</a:t>
            </a:r>
            <a:endParaRPr lang="zh-CN" altLang="en-US" sz="2400" b="1" dirty="0">
              <a:latin typeface="楷体_GB2312" panose="02010609030101010101" pitchFamily="49" charset="-122"/>
              <a:ea typeface="楷体_GB2312" panose="02010609030101010101" pitchFamily="49" charset="-122"/>
            </a:endParaRPr>
          </a:p>
        </p:txBody>
      </p:sp>
    </p:spTree>
  </p:cSld>
  <p:clrMapOvr>
    <a:masterClrMapping/>
  </p:clrMapOvr>
  <p:transition spd="med">
    <p:zoom dir="in"/>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5" name="Rectangle 3"/>
          <p:cNvSpPr/>
          <p:nvPr/>
        </p:nvSpPr>
        <p:spPr>
          <a:xfrm>
            <a:off x="257810" y="482600"/>
            <a:ext cx="11566525" cy="6246495"/>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har char="•"/>
              <a:defRPr sz="3200" u="none" kern="1200" baseline="0">
                <a:solidFill>
                  <a:schemeClr val="tx1"/>
                </a:solidFill>
                <a:latin typeface="Times New Roman" panose="02020603050405020304" pitchFamily="18"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Times New Roman" panose="02020603050405020304" pitchFamily="18"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Times New Roman" panose="02020603050405020304" pitchFamily="18"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Times New Roman" panose="02020603050405020304" pitchFamily="18" charset="0"/>
                <a:ea typeface="宋体" panose="02010600030101010101" pitchFamily="2" charset="-122"/>
              </a:defRPr>
            </a:lvl5pPr>
          </a:lstStyle>
          <a:p>
            <a:pPr marL="342900" marR="0" lvl="0" indent="-342900" algn="l" defTabSz="914400" rtl="0" eaLnBrk="1" fontAlgn="base" latinLnBrk="0" hangingPunct="1">
              <a:lnSpc>
                <a:spcPct val="90000"/>
              </a:lnSpc>
              <a:spcBef>
                <a:spcPct val="20000"/>
              </a:spcBef>
              <a:spcAft>
                <a:spcPct val="0"/>
              </a:spcAft>
              <a:buClrTx/>
              <a:buSzTx/>
              <a:buFont typeface="Arial" panose="020B0604020202020204" pitchFamily="34" charset="0"/>
              <a:buChar char="•"/>
              <a:defRPr/>
            </a:pPr>
            <a:r>
              <a:rPr kumimoji="0" lang="en-US" altLang="x-none" b="1" i="0" u="none" strike="noStrike" kern="1200" cap="none" spc="0" normalizeH="0" baseline="0" noProof="1">
                <a:ln>
                  <a:noFill/>
                </a:ln>
                <a:solidFill>
                  <a:schemeClr val="tx1"/>
                </a:solidFill>
                <a:effectLst>
                  <a:outerShdw blurRad="38100" dist="38100" dir="2700000">
                    <a:srgbClr val="C0C0C0"/>
                  </a:outerShdw>
                </a:effectLst>
                <a:uLnTx/>
                <a:uFillTx/>
                <a:latin typeface="黑体" panose="02010609060101010101" pitchFamily="49" charset="-122"/>
                <a:ea typeface="黑体" panose="02010609060101010101" pitchFamily="49" charset="-122"/>
                <a:cs typeface="黑体" panose="02010609060101010101" pitchFamily="49" charset="-122"/>
              </a:rPr>
              <a:t>    </a:t>
            </a:r>
            <a:r>
              <a:rPr kumimoji="0" lang="en-US" altLang="x-none" b="1" i="0" u="none" strike="noStrike" kern="1200" cap="none" spc="0" normalizeH="0" baseline="0" noProof="1">
                <a:ln>
                  <a:noFill/>
                </a:ln>
                <a:solidFill>
                  <a:srgbClr val="FF3300"/>
                </a:solidFill>
                <a:effectLst>
                  <a:outerShdw blurRad="38100" dist="38100" dir="2700000">
                    <a:srgbClr val="C0C0C0"/>
                  </a:outerShdw>
                </a:effectLst>
                <a:uLnTx/>
                <a:uFillTx/>
                <a:latin typeface="黑体" panose="02010609060101010101" pitchFamily="49" charset="-122"/>
                <a:ea typeface="黑体" panose="02010609060101010101" pitchFamily="49" charset="-122"/>
                <a:cs typeface="黑体" panose="02010609060101010101" pitchFamily="49" charset="-122"/>
              </a:rPr>
              <a:t>【</a:t>
            </a:r>
            <a:r>
              <a:rPr kumimoji="0" lang="zh-CN" altLang="en-US" b="1" i="0" u="none" strike="noStrike" kern="1200" cap="none" spc="0" normalizeH="0" baseline="0" noProof="1">
                <a:ln>
                  <a:noFill/>
                </a:ln>
                <a:solidFill>
                  <a:srgbClr val="FF3300"/>
                </a:solidFill>
                <a:effectLst>
                  <a:outerShdw blurRad="38100" dist="38100" dir="2700000">
                    <a:srgbClr val="C0C0C0"/>
                  </a:outerShdw>
                </a:effectLst>
                <a:uLnTx/>
                <a:uFillTx/>
                <a:latin typeface="黑体" panose="02010609060101010101" pitchFamily="49" charset="-122"/>
                <a:ea typeface="黑体" panose="02010609060101010101" pitchFamily="49" charset="-122"/>
                <a:cs typeface="黑体" panose="02010609060101010101" pitchFamily="49" charset="-122"/>
              </a:rPr>
              <a:t>解析</a:t>
            </a:r>
            <a:r>
              <a:rPr kumimoji="0" lang="en-US" altLang="x-none" b="1" i="0" u="none" strike="noStrike" kern="1200" cap="none" spc="0" normalizeH="0" baseline="0" noProof="1">
                <a:ln>
                  <a:noFill/>
                </a:ln>
                <a:solidFill>
                  <a:srgbClr val="FF3300"/>
                </a:solidFill>
                <a:effectLst>
                  <a:outerShdw blurRad="38100" dist="38100" dir="2700000">
                    <a:srgbClr val="C0C0C0"/>
                  </a:outerShdw>
                </a:effectLst>
                <a:uLnTx/>
                <a:uFillTx/>
                <a:latin typeface="黑体" panose="02010609060101010101" pitchFamily="49" charset="-122"/>
                <a:ea typeface="黑体" panose="02010609060101010101" pitchFamily="49" charset="-122"/>
                <a:cs typeface="黑体" panose="02010609060101010101" pitchFamily="49" charset="-122"/>
              </a:rPr>
              <a:t>】</a:t>
            </a:r>
            <a:r>
              <a:rPr kumimoji="0" lang="zh-CN" altLang="en-US" b="1" i="0" u="none" strike="noStrike" kern="1200" cap="none" spc="0" normalizeH="0" baseline="0" noProof="1">
                <a:ln>
                  <a:noFill/>
                </a:ln>
                <a:solidFill>
                  <a:schemeClr val="tx1"/>
                </a:solidFill>
                <a:effectLst>
                  <a:outerShdw blurRad="38100" dist="38100" dir="2700000">
                    <a:srgbClr val="C0C0C0"/>
                  </a:outerShdw>
                </a:effectLst>
                <a:uLnTx/>
                <a:uFillTx/>
                <a:latin typeface="黑体" panose="02010609060101010101" pitchFamily="49" charset="-122"/>
                <a:ea typeface="黑体" panose="02010609060101010101" pitchFamily="49" charset="-122"/>
                <a:cs typeface="黑体" panose="02010609060101010101" pitchFamily="49" charset="-122"/>
              </a:rPr>
              <a:t>本题考查压缩语段和语言表达简明、连贯、得体的能力，能力层级为</a:t>
            </a:r>
            <a:r>
              <a:rPr kumimoji="0" lang="en-US" altLang="x-none" b="1" i="0" u="none" strike="noStrike" kern="1200" cap="none" spc="0" normalizeH="0" baseline="0" noProof="1">
                <a:ln>
                  <a:noFill/>
                </a:ln>
                <a:solidFill>
                  <a:schemeClr val="tx1"/>
                </a:solidFill>
                <a:effectLst>
                  <a:outerShdw blurRad="38100" dist="38100" dir="2700000">
                    <a:srgbClr val="C0C0C0"/>
                  </a:outerShdw>
                </a:effectLst>
                <a:uLnTx/>
                <a:uFillTx/>
                <a:latin typeface="黑体" panose="02010609060101010101" pitchFamily="49" charset="-122"/>
                <a:ea typeface="黑体" panose="02010609060101010101" pitchFamily="49" charset="-122"/>
                <a:cs typeface="黑体" panose="02010609060101010101" pitchFamily="49" charset="-122"/>
              </a:rPr>
              <a:t>D</a:t>
            </a:r>
            <a:r>
              <a:rPr kumimoji="0" lang="zh-CN" altLang="en-US" b="1" i="0" u="none" strike="noStrike" kern="1200" cap="none" spc="0" normalizeH="0" baseline="0" noProof="1">
                <a:ln>
                  <a:noFill/>
                </a:ln>
                <a:solidFill>
                  <a:schemeClr val="tx1"/>
                </a:solidFill>
                <a:effectLst>
                  <a:outerShdw blurRad="38100" dist="38100" dir="2700000">
                    <a:srgbClr val="C0C0C0"/>
                  </a:outerShdw>
                </a:effectLst>
                <a:uLnTx/>
                <a:uFillTx/>
                <a:latin typeface="黑体" panose="02010609060101010101" pitchFamily="49" charset="-122"/>
                <a:ea typeface="黑体" panose="02010609060101010101" pitchFamily="49" charset="-122"/>
                <a:cs typeface="黑体" panose="02010609060101010101" pitchFamily="49" charset="-122"/>
              </a:rPr>
              <a:t>。题目提供了陶行知的四则材料，对陶行知介绍得比较全面。要将这些材料压缩到</a:t>
            </a:r>
            <a:r>
              <a:rPr kumimoji="0" lang="en-US" altLang="x-none" b="1" i="0" u="none" strike="noStrike" kern="1200" cap="none" spc="0" normalizeH="0" baseline="0" noProof="1">
                <a:ln>
                  <a:noFill/>
                </a:ln>
                <a:solidFill>
                  <a:schemeClr val="tx1"/>
                </a:solidFill>
                <a:effectLst>
                  <a:outerShdw blurRad="38100" dist="38100" dir="2700000">
                    <a:srgbClr val="C0C0C0"/>
                  </a:outerShdw>
                </a:effectLst>
                <a:uLnTx/>
                <a:uFillTx/>
                <a:latin typeface="黑体" panose="02010609060101010101" pitchFamily="49" charset="-122"/>
                <a:ea typeface="黑体" panose="02010609060101010101" pitchFamily="49" charset="-122"/>
                <a:cs typeface="黑体" panose="02010609060101010101" pitchFamily="49" charset="-122"/>
              </a:rPr>
              <a:t>70</a:t>
            </a:r>
            <a:r>
              <a:rPr kumimoji="0" lang="zh-CN" altLang="en-US" b="1" i="0" u="none" strike="noStrike" kern="1200" cap="none" spc="0" normalizeH="0" baseline="0" noProof="1">
                <a:ln>
                  <a:noFill/>
                </a:ln>
                <a:solidFill>
                  <a:schemeClr val="tx1"/>
                </a:solidFill>
                <a:effectLst>
                  <a:outerShdw blurRad="38100" dist="38100" dir="2700000">
                    <a:srgbClr val="C0C0C0"/>
                  </a:outerShdw>
                </a:effectLst>
                <a:uLnTx/>
                <a:uFillTx/>
                <a:latin typeface="黑体" panose="02010609060101010101" pitchFamily="49" charset="-122"/>
                <a:ea typeface="黑体" panose="02010609060101010101" pitchFamily="49" charset="-122"/>
                <a:cs typeface="黑体" panose="02010609060101010101" pitchFamily="49" charset="-122"/>
              </a:rPr>
              <a:t>字以内，要遵循“留主去次，要言不烦”的原则。为名人写人物简介，生卒年代、籍贯、事业、思想主张、贡献和著作等，一般是必不可少的。要善于借助“等”字来压缩具有并列关系的内容。写人物评价，首先要选准“点”，选自己最有把握、最有话可说的方面来评；其次要切中肯綮，评论语要准确、得体，不拖泥带水；最后要按题目要求控制好字数。</a:t>
            </a:r>
            <a:endParaRPr kumimoji="0" lang="zh-CN" altLang="en-US" b="1" i="0" u="none" strike="noStrike" kern="1200" cap="none" spc="0" normalizeH="0" baseline="0" noProof="1">
              <a:ln>
                <a:noFill/>
              </a:ln>
              <a:solidFill>
                <a:schemeClr val="tx1"/>
              </a:solidFill>
              <a:effectLst>
                <a:outerShdw blurRad="38100" dist="38100" dir="2700000">
                  <a:srgbClr val="C0C0C0"/>
                </a:outerShdw>
              </a:effectLst>
              <a:uLnTx/>
              <a:uFillTx/>
              <a:latin typeface="黑体" panose="02010609060101010101" pitchFamily="49" charset="-122"/>
              <a:ea typeface="黑体" panose="02010609060101010101" pitchFamily="49" charset="-122"/>
              <a:cs typeface="黑体" panose="02010609060101010101" pitchFamily="49" charset="-122"/>
            </a:endParaRPr>
          </a:p>
          <a:p>
            <a:pPr marL="342900" marR="0" lvl="0" indent="-342900" algn="l" defTabSz="914400" rtl="0" eaLnBrk="1" fontAlgn="base" latinLnBrk="0" hangingPunct="1">
              <a:lnSpc>
                <a:spcPct val="90000"/>
              </a:lnSpc>
              <a:spcBef>
                <a:spcPct val="20000"/>
              </a:spcBef>
              <a:spcAft>
                <a:spcPct val="0"/>
              </a:spcAft>
              <a:buClrTx/>
              <a:buSzTx/>
              <a:buFont typeface="Arial" panose="020B0604020202020204" pitchFamily="34" charset="0"/>
              <a:buChar char="•"/>
              <a:defRPr/>
            </a:pPr>
            <a:r>
              <a:rPr kumimoji="0" lang="en-US" altLang="x-none" b="1" i="0" u="none" strike="noStrike" kern="1200" cap="none" spc="0" normalizeH="0" baseline="0" noProof="1">
                <a:ln>
                  <a:noFill/>
                </a:ln>
                <a:solidFill>
                  <a:schemeClr val="tx1"/>
                </a:solidFill>
                <a:effectLst>
                  <a:outerShdw blurRad="38100" dist="38100" dir="2700000">
                    <a:srgbClr val="C0C0C0"/>
                  </a:outerShdw>
                </a:effectLst>
                <a:uLnTx/>
                <a:uFillTx/>
                <a:latin typeface="黑体" panose="02010609060101010101" pitchFamily="49" charset="-122"/>
                <a:ea typeface="黑体" panose="02010609060101010101" pitchFamily="49" charset="-122"/>
                <a:cs typeface="黑体" panose="02010609060101010101" pitchFamily="49" charset="-122"/>
              </a:rPr>
              <a:t>    </a:t>
            </a:r>
            <a:r>
              <a:rPr kumimoji="0" lang="en-US" altLang="x-none" b="1" i="0" u="none" strike="noStrike" kern="1200" cap="none" spc="0" normalizeH="0" baseline="0" noProof="1">
                <a:ln>
                  <a:noFill/>
                </a:ln>
                <a:solidFill>
                  <a:srgbClr val="FF3300"/>
                </a:solidFill>
                <a:effectLst>
                  <a:outerShdw blurRad="38100" dist="38100" dir="2700000">
                    <a:srgbClr val="C0C0C0"/>
                  </a:outerShdw>
                </a:effectLst>
                <a:uLnTx/>
                <a:uFillTx/>
                <a:latin typeface="黑体" panose="02010609060101010101" pitchFamily="49" charset="-122"/>
                <a:ea typeface="黑体" panose="02010609060101010101" pitchFamily="49" charset="-122"/>
                <a:cs typeface="黑体" panose="02010609060101010101" pitchFamily="49" charset="-122"/>
              </a:rPr>
              <a:t>【</a:t>
            </a:r>
            <a:r>
              <a:rPr kumimoji="0" lang="zh-CN" altLang="en-US" b="1" i="0" u="none" strike="noStrike" kern="1200" cap="none" spc="0" normalizeH="0" baseline="0" noProof="1">
                <a:ln>
                  <a:noFill/>
                </a:ln>
                <a:solidFill>
                  <a:srgbClr val="FF3300"/>
                </a:solidFill>
                <a:effectLst>
                  <a:outerShdw blurRad="38100" dist="38100" dir="2700000">
                    <a:srgbClr val="C0C0C0"/>
                  </a:outerShdw>
                </a:effectLst>
                <a:uLnTx/>
                <a:uFillTx/>
                <a:latin typeface="黑体" panose="02010609060101010101" pitchFamily="49" charset="-122"/>
                <a:ea typeface="黑体" panose="02010609060101010101" pitchFamily="49" charset="-122"/>
                <a:cs typeface="黑体" panose="02010609060101010101" pitchFamily="49" charset="-122"/>
              </a:rPr>
              <a:t>答案</a:t>
            </a:r>
            <a:r>
              <a:rPr kumimoji="0" lang="en-US" altLang="x-none" b="1" i="0" u="none" strike="noStrike" kern="1200" cap="none" spc="0" normalizeH="0" baseline="0" noProof="1">
                <a:ln>
                  <a:noFill/>
                </a:ln>
                <a:solidFill>
                  <a:srgbClr val="FF3300"/>
                </a:solidFill>
                <a:effectLst>
                  <a:outerShdw blurRad="38100" dist="38100" dir="2700000">
                    <a:srgbClr val="C0C0C0"/>
                  </a:outerShdw>
                </a:effectLst>
                <a:uLnTx/>
                <a:uFillTx/>
                <a:latin typeface="黑体" panose="02010609060101010101" pitchFamily="49" charset="-122"/>
                <a:ea typeface="黑体" panose="02010609060101010101" pitchFamily="49" charset="-122"/>
                <a:cs typeface="黑体" panose="02010609060101010101" pitchFamily="49" charset="-122"/>
              </a:rPr>
              <a:t>】</a:t>
            </a:r>
            <a:r>
              <a:rPr kumimoji="0" lang="zh-CN" altLang="en-US" b="1" i="0" u="none" strike="noStrike" kern="1200" cap="none" spc="0" normalizeH="0" baseline="0" noProof="1">
                <a:ln>
                  <a:noFill/>
                </a:ln>
                <a:solidFill>
                  <a:schemeClr val="tx1"/>
                </a:solidFill>
                <a:effectLst>
                  <a:outerShdw blurRad="38100" dist="38100" dir="2700000">
                    <a:srgbClr val="C0C0C0"/>
                  </a:outerShdw>
                </a:effectLst>
                <a:uLnTx/>
                <a:uFillTx/>
                <a:latin typeface="黑体" panose="02010609060101010101" pitchFamily="49" charset="-122"/>
                <a:ea typeface="黑体" panose="02010609060101010101" pitchFamily="49" charset="-122"/>
                <a:cs typeface="黑体" panose="02010609060101010101" pitchFamily="49" charset="-122"/>
              </a:rPr>
              <a:t>人物简介：陶行知（</a:t>
            </a:r>
            <a:r>
              <a:rPr kumimoji="0" lang="en-US" altLang="x-none" b="1" i="0" u="none" strike="noStrike" kern="1200" cap="none" spc="0" normalizeH="0" baseline="0" noProof="1">
                <a:ln>
                  <a:noFill/>
                </a:ln>
                <a:solidFill>
                  <a:schemeClr val="tx1"/>
                </a:solidFill>
                <a:effectLst>
                  <a:outerShdw blurRad="38100" dist="38100" dir="2700000">
                    <a:srgbClr val="C0C0C0"/>
                  </a:outerShdw>
                </a:effectLst>
                <a:uLnTx/>
                <a:uFillTx/>
                <a:latin typeface="黑体" panose="02010609060101010101" pitchFamily="49" charset="-122"/>
                <a:ea typeface="黑体" panose="02010609060101010101" pitchFamily="49" charset="-122"/>
                <a:cs typeface="黑体" panose="02010609060101010101" pitchFamily="49" charset="-122"/>
              </a:rPr>
              <a:t>1891—1946</a:t>
            </a:r>
            <a:r>
              <a:rPr kumimoji="0" lang="zh-CN" altLang="en-US" b="1" i="0" u="none" strike="noStrike" kern="1200" cap="none" spc="0" normalizeH="0" baseline="0" noProof="1">
                <a:ln>
                  <a:noFill/>
                </a:ln>
                <a:solidFill>
                  <a:schemeClr val="tx1"/>
                </a:solidFill>
                <a:effectLst>
                  <a:outerShdw blurRad="38100" dist="38100" dir="2700000">
                    <a:srgbClr val="C0C0C0"/>
                  </a:outerShdw>
                </a:effectLst>
                <a:uLnTx/>
                <a:uFillTx/>
                <a:latin typeface="黑体" panose="02010609060101010101" pitchFamily="49" charset="-122"/>
                <a:ea typeface="黑体" panose="02010609060101010101" pitchFamily="49" charset="-122"/>
                <a:cs typeface="黑体" panose="02010609060101010101" pitchFamily="49" charset="-122"/>
              </a:rPr>
              <a:t>），安徽歙县人。人民教育家。毕生致力平民教育，主张“生活即教育”。创办晓庄学校等。著有</a:t>
            </a:r>
            <a:r>
              <a:rPr kumimoji="0" lang="en-US" altLang="x-none" b="1" i="0" u="none" strike="noStrike" kern="1200" cap="none" spc="0" normalizeH="0" baseline="0" noProof="1">
                <a:ln>
                  <a:noFill/>
                </a:ln>
                <a:solidFill>
                  <a:schemeClr val="tx1"/>
                </a:solidFill>
                <a:effectLst>
                  <a:outerShdw blurRad="38100" dist="38100" dir="2700000">
                    <a:srgbClr val="C0C0C0"/>
                  </a:outerShdw>
                </a:effectLst>
                <a:uLnTx/>
                <a:uFillTx/>
                <a:latin typeface="黑体" panose="02010609060101010101" pitchFamily="49" charset="-122"/>
                <a:ea typeface="黑体" panose="02010609060101010101" pitchFamily="49" charset="-122"/>
                <a:cs typeface="黑体" panose="02010609060101010101" pitchFamily="49" charset="-122"/>
              </a:rPr>
              <a:t>《</a:t>
            </a:r>
            <a:r>
              <a:rPr kumimoji="0" lang="zh-CN" altLang="en-US" b="1" i="0" u="none" strike="noStrike" kern="1200" cap="none" spc="0" normalizeH="0" baseline="0" noProof="1">
                <a:ln>
                  <a:noFill/>
                </a:ln>
                <a:solidFill>
                  <a:schemeClr val="tx1"/>
                </a:solidFill>
                <a:effectLst>
                  <a:outerShdw blurRad="38100" dist="38100" dir="2700000">
                    <a:srgbClr val="C0C0C0"/>
                  </a:outerShdw>
                </a:effectLst>
                <a:uLnTx/>
                <a:uFillTx/>
                <a:latin typeface="黑体" panose="02010609060101010101" pitchFamily="49" charset="-122"/>
                <a:ea typeface="黑体" panose="02010609060101010101" pitchFamily="49" charset="-122"/>
                <a:cs typeface="黑体" panose="02010609060101010101" pitchFamily="49" charset="-122"/>
              </a:rPr>
              <a:t>陶行知全集</a:t>
            </a:r>
            <a:r>
              <a:rPr kumimoji="0" lang="en-US" altLang="x-none" b="1" i="0" u="none" strike="noStrike" kern="1200" cap="none" spc="0" normalizeH="0" baseline="0" noProof="1">
                <a:ln>
                  <a:noFill/>
                </a:ln>
                <a:solidFill>
                  <a:schemeClr val="tx1"/>
                </a:solidFill>
                <a:effectLst>
                  <a:outerShdw blurRad="38100" dist="38100" dir="2700000">
                    <a:srgbClr val="C0C0C0"/>
                  </a:outerShdw>
                </a:effectLst>
                <a:uLnTx/>
                <a:uFillTx/>
                <a:latin typeface="黑体" panose="02010609060101010101" pitchFamily="49" charset="-122"/>
                <a:ea typeface="黑体" panose="02010609060101010101" pitchFamily="49" charset="-122"/>
                <a:cs typeface="黑体" panose="02010609060101010101" pitchFamily="49" charset="-122"/>
              </a:rPr>
              <a:t>》</a:t>
            </a:r>
            <a:r>
              <a:rPr kumimoji="0" lang="zh-CN" altLang="en-US" b="1" i="0" u="none" strike="noStrike" kern="1200" cap="none" spc="0" normalizeH="0" baseline="0" noProof="1">
                <a:ln>
                  <a:noFill/>
                </a:ln>
                <a:solidFill>
                  <a:schemeClr val="tx1"/>
                </a:solidFill>
                <a:effectLst>
                  <a:outerShdw blurRad="38100" dist="38100" dir="2700000">
                    <a:srgbClr val="C0C0C0"/>
                  </a:outerShdw>
                </a:effectLst>
                <a:uLnTx/>
                <a:uFillTx/>
                <a:latin typeface="黑体" panose="02010609060101010101" pitchFamily="49" charset="-122"/>
                <a:ea typeface="黑体" panose="02010609060101010101" pitchFamily="49" charset="-122"/>
                <a:cs typeface="黑体" panose="02010609060101010101" pitchFamily="49" charset="-122"/>
              </a:rPr>
              <a:t>等。　　人物评价：“捧着一颗心来，不带半根草去。”体现了作者无私奉献的精神。</a:t>
            </a:r>
            <a:endParaRPr kumimoji="0" lang="zh-CN" altLang="en-US" b="1" i="0" u="none" strike="noStrike" kern="1200" cap="none" spc="0" normalizeH="0" baseline="0" noProof="1">
              <a:ln>
                <a:noFill/>
              </a:ln>
              <a:solidFill>
                <a:schemeClr val="tx1"/>
              </a:solidFill>
              <a:effectLst>
                <a:outerShdw blurRad="38100" dist="38100" dir="2700000">
                  <a:srgbClr val="C0C0C0"/>
                </a:outerShdw>
              </a:effectLst>
              <a:uLnTx/>
              <a:uFillTx/>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ransition spd="med">
    <p:zoom dir="in"/>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Rectangle 2"/>
          <p:cNvSpPr/>
          <p:nvPr/>
        </p:nvSpPr>
        <p:spPr>
          <a:xfrm>
            <a:off x="589915" y="373380"/>
            <a:ext cx="11101070" cy="5616575"/>
          </a:xfrm>
          <a:prstGeom prst="rect">
            <a:avLst/>
          </a:prstGeom>
          <a:noFill/>
          <a:ln w="9525">
            <a:noFill/>
          </a:ln>
        </p:spPr>
        <p:txBody>
          <a:bodyPr/>
          <a:p>
            <a:pPr>
              <a:buFont typeface="Arial" panose="020B0604020202020204" pitchFamily="34" charset="0"/>
              <a:buNone/>
            </a:pPr>
            <a:r>
              <a:rPr lang="en-US" altLang="zh-CN" sz="3200" b="1" dirty="0">
                <a:solidFill>
                  <a:schemeClr val="tx1"/>
                </a:solidFill>
                <a:latin typeface="Times New Roman" panose="02020603050405020304" pitchFamily="18" charset="0"/>
              </a:rPr>
              <a:t>                </a:t>
            </a:r>
            <a:r>
              <a:rPr lang="en-US" altLang="zh-CN" sz="4400" b="1" dirty="0">
                <a:solidFill>
                  <a:schemeClr val="tx1"/>
                </a:solidFill>
                <a:latin typeface="Times New Roman" panose="02020603050405020304" pitchFamily="18" charset="0"/>
              </a:rPr>
              <a:t>     </a:t>
            </a:r>
            <a:r>
              <a:rPr lang="zh-CN" altLang="en-US" sz="4400" b="1" dirty="0">
                <a:solidFill>
                  <a:srgbClr val="FF0000"/>
                </a:solidFill>
                <a:latin typeface="黑体" panose="02010609060101010101" pitchFamily="49" charset="-122"/>
                <a:ea typeface="黑体" panose="02010609060101010101" pitchFamily="49" charset="-122"/>
              </a:rPr>
              <a:t>第二部分  基础练习</a:t>
            </a:r>
            <a:br>
              <a:rPr lang="zh-CN" altLang="en-US" sz="4400" b="1" dirty="0">
                <a:solidFill>
                  <a:srgbClr val="FF0000"/>
                </a:solidFill>
                <a:latin typeface="黑体" panose="02010609060101010101" pitchFamily="49" charset="-122"/>
                <a:ea typeface="黑体" panose="02010609060101010101" pitchFamily="49" charset="-122"/>
              </a:rPr>
            </a:br>
            <a:endParaRPr lang="zh-CN" altLang="en-US" sz="3200" b="1" dirty="0">
              <a:solidFill>
                <a:srgbClr val="FF0000"/>
              </a:solidFill>
              <a:latin typeface="黑体" panose="02010609060101010101" pitchFamily="49" charset="-122"/>
              <a:ea typeface="黑体" panose="02010609060101010101" pitchFamily="49" charset="-122"/>
            </a:endParaRPr>
          </a:p>
          <a:p>
            <a:pPr>
              <a:buFont typeface="Arial" panose="020B0604020202020204" pitchFamily="34" charset="0"/>
              <a:buNone/>
            </a:pPr>
            <a:endParaRPr lang="zh-CN" altLang="en-US" sz="3200" b="1" dirty="0">
              <a:solidFill>
                <a:srgbClr val="FF0000"/>
              </a:solidFill>
              <a:latin typeface="黑体" panose="02010609060101010101" pitchFamily="49" charset="-122"/>
              <a:ea typeface="黑体" panose="02010609060101010101" pitchFamily="49" charset="-122"/>
            </a:endParaRPr>
          </a:p>
          <a:p>
            <a:pPr>
              <a:buFont typeface="Arial" panose="020B0604020202020204" pitchFamily="34" charset="0"/>
              <a:buNone/>
            </a:pPr>
            <a:r>
              <a:rPr lang="zh-CN" altLang="en-US" sz="3200" b="1" dirty="0">
                <a:solidFill>
                  <a:schemeClr val="tx1"/>
                </a:solidFill>
                <a:latin typeface="Times New Roman" panose="02020603050405020304" pitchFamily="18" charset="0"/>
              </a:rPr>
              <a:t>１</a:t>
            </a:r>
            <a:r>
              <a:rPr lang="en-US" altLang="zh-CN" sz="3200" b="1" dirty="0">
                <a:solidFill>
                  <a:schemeClr val="tx1"/>
                </a:solidFill>
                <a:latin typeface="Times New Roman" panose="02020603050405020304" pitchFamily="18" charset="0"/>
              </a:rPr>
              <a:t>.</a:t>
            </a:r>
            <a:r>
              <a:rPr lang="zh-CN" altLang="en-US" sz="3200" b="1" dirty="0">
                <a:solidFill>
                  <a:schemeClr val="tx1"/>
                </a:solidFill>
                <a:latin typeface="Times New Roman" panose="02020603050405020304" pitchFamily="18" charset="0"/>
              </a:rPr>
              <a:t>下面是英国学者里基</a:t>
            </a:r>
            <a:r>
              <a:rPr lang="en-US" altLang="zh-CN" sz="3200" b="1" dirty="0">
                <a:solidFill>
                  <a:schemeClr val="tx1"/>
                </a:solidFill>
                <a:latin typeface="Times New Roman" panose="02020603050405020304" pitchFamily="18" charset="0"/>
              </a:rPr>
              <a:t>·</a:t>
            </a:r>
            <a:r>
              <a:rPr lang="zh-CN" altLang="en-US" sz="3200" b="1" dirty="0">
                <a:solidFill>
                  <a:schemeClr val="tx1"/>
                </a:solidFill>
                <a:latin typeface="Times New Roman" panose="02020603050405020304" pitchFamily="18" charset="0"/>
              </a:rPr>
              <a:t>特里维尔关于“战略环境评价”的经典性定义，请提取反映其主要信息的三个重要词语。</a:t>
            </a:r>
            <a:r>
              <a:rPr lang="en-US" altLang="zh-CN" sz="3200" b="1" dirty="0">
                <a:solidFill>
                  <a:schemeClr val="tx1"/>
                </a:solidFill>
                <a:latin typeface="Times New Roman" panose="02020603050405020304" pitchFamily="18" charset="0"/>
              </a:rPr>
              <a:t>(</a:t>
            </a:r>
            <a:r>
              <a:rPr lang="zh-CN" altLang="en-US" sz="3200" b="1" dirty="0">
                <a:solidFill>
                  <a:schemeClr val="tx1"/>
                </a:solidFill>
                <a:latin typeface="Times New Roman" panose="02020603050405020304" pitchFamily="18" charset="0"/>
              </a:rPr>
              <a:t>每个词语不超过</a:t>
            </a:r>
            <a:r>
              <a:rPr lang="en-US" altLang="zh-CN" sz="3200" b="1" dirty="0">
                <a:solidFill>
                  <a:schemeClr val="tx1"/>
                </a:solidFill>
                <a:latin typeface="Times New Roman" panose="02020603050405020304" pitchFamily="18" charset="0"/>
              </a:rPr>
              <a:t>5</a:t>
            </a:r>
            <a:r>
              <a:rPr lang="zh-CN" altLang="en-US" sz="3200" b="1" dirty="0">
                <a:solidFill>
                  <a:schemeClr val="tx1"/>
                </a:solidFill>
                <a:latin typeface="Times New Roman" panose="02020603050405020304" pitchFamily="18" charset="0"/>
              </a:rPr>
              <a:t>个字</a:t>
            </a:r>
            <a:r>
              <a:rPr lang="en-US" altLang="zh-CN" sz="3200" b="1" dirty="0">
                <a:solidFill>
                  <a:schemeClr val="tx1"/>
                </a:solidFill>
                <a:latin typeface="Times New Roman" panose="02020603050405020304" pitchFamily="18" charset="0"/>
              </a:rPr>
              <a:t>)</a:t>
            </a:r>
            <a:br>
              <a:rPr lang="en-US" altLang="zh-CN" sz="3200" b="1" dirty="0">
                <a:solidFill>
                  <a:schemeClr val="tx1"/>
                </a:solidFill>
                <a:latin typeface="Times New Roman" panose="02020603050405020304" pitchFamily="18" charset="0"/>
              </a:rPr>
            </a:br>
            <a:r>
              <a:rPr lang="en-US" altLang="zh-CN" sz="3200" b="1" dirty="0">
                <a:solidFill>
                  <a:schemeClr val="tx1"/>
                </a:solidFill>
                <a:latin typeface="Times New Roman" panose="02020603050405020304" pitchFamily="18" charset="0"/>
              </a:rPr>
              <a:t>        </a:t>
            </a:r>
            <a:r>
              <a:rPr lang="zh-CN" altLang="en-US" sz="3200" b="1" dirty="0">
                <a:solidFill>
                  <a:schemeClr val="tx1"/>
                </a:solidFill>
                <a:latin typeface="Times New Roman" panose="02020603050405020304" pitchFamily="18" charset="0"/>
                <a:ea typeface="仿宋_GB2312" panose="02010609030101010101" pitchFamily="49" charset="-122"/>
              </a:rPr>
              <a:t>战略环境评价是指对政策、计划、规划及其替代方案的环境影响进行规范的、系统的、综合的评价过程，包括根据评价结果提交的书面报告和把评价结果应用于决策之中。</a:t>
            </a:r>
            <a:br>
              <a:rPr lang="zh-CN" altLang="en-US" sz="3200" b="1" dirty="0">
                <a:solidFill>
                  <a:schemeClr val="tx1"/>
                </a:solidFill>
                <a:latin typeface="Times New Roman" panose="02020603050405020304" pitchFamily="18" charset="0"/>
                <a:ea typeface="仿宋_GB2312" panose="02010609030101010101" pitchFamily="49" charset="-122"/>
              </a:rPr>
            </a:br>
            <a:r>
              <a:rPr lang="zh-CN" altLang="en-US" sz="3200" b="1" dirty="0">
                <a:solidFill>
                  <a:schemeClr val="tx1"/>
                </a:solidFill>
                <a:latin typeface="Times New Roman" panose="02020603050405020304" pitchFamily="18" charset="0"/>
              </a:rPr>
              <a:t>        战略环境评价：</a:t>
            </a:r>
            <a:r>
              <a:rPr lang="zh-CN" altLang="en-US" sz="3200" b="1" u="sng" dirty="0">
                <a:solidFill>
                  <a:schemeClr val="tx1"/>
                </a:solidFill>
                <a:latin typeface="Times New Roman" panose="02020603050405020304" pitchFamily="18" charset="0"/>
              </a:rPr>
              <a:t>                                                </a:t>
            </a:r>
            <a:r>
              <a:rPr lang="zh-CN" altLang="en-US" sz="3200" b="1" dirty="0">
                <a:solidFill>
                  <a:schemeClr val="tx1"/>
                </a:solidFill>
                <a:latin typeface="Times New Roman" panose="02020603050405020304" pitchFamily="18" charset="0"/>
              </a:rPr>
              <a:t>  </a:t>
            </a:r>
            <a:r>
              <a:rPr lang="zh-CN" altLang="en-US" sz="3200" b="1" u="sng" dirty="0">
                <a:solidFill>
                  <a:schemeClr val="tx1"/>
                </a:solidFill>
                <a:latin typeface="Times New Roman" panose="02020603050405020304" pitchFamily="18" charset="0"/>
              </a:rPr>
              <a:t>                 </a:t>
            </a:r>
            <a:br>
              <a:rPr lang="zh-CN" altLang="en-US" sz="3200" b="1" u="sng" dirty="0">
                <a:solidFill>
                  <a:schemeClr val="tx1"/>
                </a:solidFill>
                <a:latin typeface="Times New Roman" panose="02020603050405020304" pitchFamily="18" charset="0"/>
              </a:rPr>
            </a:br>
            <a:r>
              <a:rPr lang="zh-CN" altLang="en-US" sz="3200" b="1" u="sng" dirty="0">
                <a:solidFill>
                  <a:schemeClr val="tx1"/>
                </a:solidFill>
                <a:latin typeface="Times New Roman" panose="02020603050405020304" pitchFamily="18" charset="0"/>
              </a:rPr>
              <a:t>　　　　　　　　　　　　　　　　　　　　　　　　　　　　　　　　　　　　　　　　　　　　　　　　　　　　</a:t>
            </a:r>
            <a:br>
              <a:rPr lang="zh-CN" altLang="en-US" sz="3200" b="1" dirty="0">
                <a:solidFill>
                  <a:schemeClr val="tx1"/>
                </a:solidFill>
                <a:latin typeface="Times New Roman" panose="02020603050405020304" pitchFamily="18" charset="0"/>
              </a:rPr>
            </a:br>
            <a:r>
              <a:rPr lang="zh-CN" altLang="en-US" sz="3200" b="1" u="sng" dirty="0">
                <a:solidFill>
                  <a:schemeClr val="tx1"/>
                </a:solidFill>
                <a:latin typeface="Times New Roman" panose="02020603050405020304" pitchFamily="18" charset="0"/>
              </a:rPr>
              <a:t>　　　　　　　　　　　　　　　　　　　　　　　　</a:t>
            </a:r>
            <a:endParaRPr lang="zh-CN" altLang="en-US" sz="3200" b="1" u="sng" dirty="0">
              <a:solidFill>
                <a:schemeClr val="tx1"/>
              </a:solidFill>
              <a:latin typeface="Times New Roman" panose="02020603050405020304" pitchFamily="18" charset="0"/>
            </a:endParaRPr>
          </a:p>
        </p:txBody>
      </p:sp>
    </p:spTree>
  </p:cSld>
  <p:clrMapOvr>
    <a:masterClrMapping/>
  </p:clrMapOvr>
  <p:transition spd="med">
    <p:zoom dir="in"/>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3" name="Text Box 3"/>
          <p:cNvSpPr txBox="1"/>
          <p:nvPr/>
        </p:nvSpPr>
        <p:spPr>
          <a:xfrm rot="-10800000" flipV="1">
            <a:off x="798830" y="1320800"/>
            <a:ext cx="10264140" cy="2306955"/>
          </a:xfrm>
          <a:prstGeom prst="rect">
            <a:avLst/>
          </a:prstGeom>
          <a:noFill/>
          <a:ln w="9525">
            <a:noFill/>
          </a:ln>
        </p:spPr>
        <p:txBody>
          <a:bodyPr wrap="square">
            <a:spAutoFit/>
          </a:bodyPr>
          <a:p>
            <a:pPr algn="just">
              <a:spcBef>
                <a:spcPct val="50000"/>
              </a:spcBef>
              <a:buFont typeface="Arial" panose="020B0604020202020204" pitchFamily="34" charset="0"/>
              <a:buNone/>
            </a:pPr>
            <a:r>
              <a:rPr lang="en-US" altLang="zh-CN" sz="3200" b="1" dirty="0">
                <a:solidFill>
                  <a:srgbClr val="FF3300"/>
                </a:solidFill>
                <a:latin typeface="Arial" panose="020B0604020202020204" pitchFamily="34" charset="0"/>
                <a:ea typeface="黑体" panose="02010609060101010101" pitchFamily="49" charset="-122"/>
              </a:rPr>
              <a:t>【</a:t>
            </a:r>
            <a:r>
              <a:rPr lang="zh-CN" altLang="en-US" sz="3200" b="1" dirty="0">
                <a:solidFill>
                  <a:srgbClr val="FF3300"/>
                </a:solidFill>
                <a:latin typeface="Arial" panose="020B0604020202020204" pitchFamily="34" charset="0"/>
                <a:ea typeface="黑体" panose="02010609060101010101" pitchFamily="49" charset="-122"/>
              </a:rPr>
              <a:t>解析</a:t>
            </a:r>
            <a:r>
              <a:rPr lang="en-US" altLang="zh-CN" sz="3200" b="1" dirty="0">
                <a:solidFill>
                  <a:srgbClr val="FF3300"/>
                </a:solidFill>
                <a:latin typeface="Arial" panose="020B0604020202020204" pitchFamily="34" charset="0"/>
                <a:ea typeface="黑体" panose="02010609060101010101" pitchFamily="49" charset="-122"/>
              </a:rPr>
              <a:t>】</a:t>
            </a:r>
            <a:r>
              <a:rPr lang="zh-CN" altLang="en-US" sz="3200" b="1" dirty="0">
                <a:latin typeface="Times New Roman" panose="02020603050405020304" pitchFamily="18" charset="0"/>
                <a:ea typeface="仿宋_GB2312" panose="02010609030101010101" pitchFamily="49" charset="-122"/>
              </a:rPr>
              <a:t>文段主要阐述的对象是“战略环境评价”，提出语句的主干，去掉枝叶，由此可概括出关键词。</a:t>
            </a:r>
            <a:endParaRPr lang="zh-CN" altLang="en-US" sz="3200" b="1" dirty="0">
              <a:solidFill>
                <a:srgbClr val="FF3300"/>
              </a:solidFill>
              <a:latin typeface="Arial" panose="020B0604020202020204" pitchFamily="34" charset="0"/>
              <a:ea typeface="仿宋_GB2312" panose="02010609030101010101" pitchFamily="49" charset="-122"/>
            </a:endParaRPr>
          </a:p>
          <a:p>
            <a:pPr algn="just">
              <a:spcBef>
                <a:spcPct val="50000"/>
              </a:spcBef>
              <a:buFont typeface="Arial" panose="020B0604020202020204" pitchFamily="34" charset="0"/>
              <a:buNone/>
            </a:pPr>
            <a:r>
              <a:rPr lang="en-US" altLang="zh-CN" sz="3200" b="1" dirty="0">
                <a:solidFill>
                  <a:srgbClr val="FF3300"/>
                </a:solidFill>
                <a:latin typeface="Arial" panose="020B0604020202020204" pitchFamily="34" charset="0"/>
                <a:ea typeface="黑体" panose="02010609060101010101" pitchFamily="49" charset="-122"/>
              </a:rPr>
              <a:t>【</a:t>
            </a:r>
            <a:r>
              <a:rPr lang="zh-CN" altLang="en-US" sz="3200" b="1" dirty="0">
                <a:solidFill>
                  <a:srgbClr val="FF3300"/>
                </a:solidFill>
                <a:latin typeface="Arial" panose="020B0604020202020204" pitchFamily="34" charset="0"/>
                <a:ea typeface="黑体" panose="02010609060101010101" pitchFamily="49" charset="-122"/>
              </a:rPr>
              <a:t>答案</a:t>
            </a:r>
            <a:r>
              <a:rPr lang="en-US" altLang="zh-CN" sz="3200" b="1" dirty="0">
                <a:solidFill>
                  <a:srgbClr val="FF3300"/>
                </a:solidFill>
                <a:latin typeface="Arial" panose="020B0604020202020204" pitchFamily="34" charset="0"/>
                <a:ea typeface="黑体" panose="02010609060101010101" pitchFamily="49" charset="-122"/>
              </a:rPr>
              <a:t>】</a:t>
            </a:r>
            <a:r>
              <a:rPr lang="en-US" altLang="zh-CN" sz="3200" b="1" dirty="0">
                <a:latin typeface="Times New Roman" panose="02020603050405020304" pitchFamily="18" charset="0"/>
              </a:rPr>
              <a:t>⑴</a:t>
            </a:r>
            <a:r>
              <a:rPr lang="zh-CN" altLang="en-US" sz="3200" b="1" dirty="0">
                <a:latin typeface="Times New Roman" panose="02020603050405020304" pitchFamily="18" charset="0"/>
              </a:rPr>
              <a:t>环境影响　 ⑵评价结果（或“书面报告”）　⑶应用于决策（或“应用”“应用于决策之中”）</a:t>
            </a:r>
            <a:r>
              <a:rPr lang="zh-CN" altLang="en-US" sz="3200" dirty="0">
                <a:latin typeface="Times New Roman" panose="02020603050405020304" pitchFamily="18" charset="0"/>
              </a:rPr>
              <a:t> </a:t>
            </a:r>
            <a:endParaRPr lang="zh-CN" altLang="en-US" sz="3200" dirty="0">
              <a:latin typeface="Times New Roman" panose="02020603050405020304" pitchFamily="18" charset="0"/>
            </a:endParaRPr>
          </a:p>
        </p:txBody>
      </p:sp>
    </p:spTree>
  </p:cSld>
  <p:clrMapOvr>
    <a:masterClrMapping/>
  </p:clrMapOvr>
  <p:transition spd="med">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0723"/>
                                        </p:tgtEl>
                                        <p:attrNameLst>
                                          <p:attrName>style.visibility</p:attrName>
                                        </p:attrNameLst>
                                      </p:cBhvr>
                                      <p:to>
                                        <p:strVal val="visible"/>
                                      </p:to>
                                    </p:set>
                                    <p:anim calcmode="lin" valueType="num">
                                      <p:cBhvr>
                                        <p:cTn id="7" dur="500" fill="hold"/>
                                        <p:tgtEl>
                                          <p:spTgt spid="30723"/>
                                        </p:tgtEl>
                                        <p:attrNameLst>
                                          <p:attrName>ppt_x</p:attrName>
                                        </p:attrNameLst>
                                      </p:cBhvr>
                                      <p:tavLst>
                                        <p:tav tm="0">
                                          <p:val>
                                            <p:strVal val="0-#ppt_w/2"/>
                                          </p:val>
                                        </p:tav>
                                        <p:tav tm="100000">
                                          <p:val>
                                            <p:strVal val="#ppt_x"/>
                                          </p:val>
                                        </p:tav>
                                      </p:tavLst>
                                    </p:anim>
                                    <p:anim calcmode="lin" valueType="num">
                                      <p:cBhvr>
                                        <p:cTn id="8" dur="500" fill="hold"/>
                                        <p:tgtEl>
                                          <p:spTgt spid="307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Rectangle 2"/>
          <p:cNvSpPr/>
          <p:nvPr/>
        </p:nvSpPr>
        <p:spPr>
          <a:xfrm>
            <a:off x="1195070" y="995680"/>
            <a:ext cx="9493885" cy="5329555"/>
          </a:xfrm>
          <a:prstGeom prst="rect">
            <a:avLst/>
          </a:prstGeom>
          <a:noFill/>
          <a:ln w="9525">
            <a:noFill/>
          </a:ln>
        </p:spPr>
        <p:txBody>
          <a:bodyPr/>
          <a:p>
            <a:pPr>
              <a:buFont typeface="Arial" panose="020B0604020202020204" pitchFamily="34" charset="0"/>
              <a:buNone/>
            </a:pPr>
            <a:r>
              <a:rPr lang="en-US" altLang="zh-CN" sz="3200" b="1" dirty="0">
                <a:solidFill>
                  <a:schemeClr val="tx1"/>
                </a:solidFill>
                <a:latin typeface="Times New Roman" panose="02020603050405020304" pitchFamily="18" charset="0"/>
              </a:rPr>
              <a:t> 2.</a:t>
            </a:r>
            <a:r>
              <a:rPr lang="zh-CN" altLang="en-US" sz="3200" b="1" dirty="0">
                <a:solidFill>
                  <a:schemeClr val="tx1"/>
                </a:solidFill>
                <a:latin typeface="Times New Roman" panose="02020603050405020304" pitchFamily="18" charset="0"/>
              </a:rPr>
              <a:t>请根据下面的信息用四个三字短语概括中国军团亚运会战果的特点。</a:t>
            </a:r>
            <a:br>
              <a:rPr lang="zh-CN" altLang="en-US" sz="3200" b="1" dirty="0">
                <a:solidFill>
                  <a:schemeClr val="tx1"/>
                </a:solidFill>
                <a:latin typeface="Times New Roman" panose="02020603050405020304" pitchFamily="18" charset="0"/>
              </a:rPr>
            </a:br>
            <a:r>
              <a:rPr lang="zh-CN" altLang="en-US" sz="3200" b="1" dirty="0">
                <a:solidFill>
                  <a:schemeClr val="tx1"/>
                </a:solidFill>
                <a:latin typeface="Times New Roman" panose="02020603050405020304" pitchFamily="18" charset="0"/>
              </a:rPr>
              <a:t>        </a:t>
            </a:r>
            <a:r>
              <a:rPr lang="zh-CN" altLang="en-US" sz="3200" b="1" dirty="0">
                <a:solidFill>
                  <a:schemeClr val="tx1"/>
                </a:solidFill>
                <a:latin typeface="楷体_GB2312" panose="02010609030101010101" pitchFamily="49" charset="-122"/>
                <a:ea typeface="楷体_GB2312" panose="02010609030101010101" pitchFamily="49" charset="-122"/>
              </a:rPr>
              <a:t>中国体育健儿在仁川亚运会上赢得</a:t>
            </a:r>
            <a:r>
              <a:rPr lang="en-US" altLang="zh-CN" sz="3200" b="1" dirty="0">
                <a:solidFill>
                  <a:schemeClr val="tx1"/>
                </a:solidFill>
                <a:latin typeface="楷体_GB2312" panose="02010609030101010101" pitchFamily="49" charset="-122"/>
                <a:ea typeface="楷体_GB2312" panose="02010609030101010101" pitchFamily="49" charset="-122"/>
              </a:rPr>
              <a:t>151</a:t>
            </a:r>
            <a:r>
              <a:rPr lang="zh-CN" altLang="en-US" sz="3200" b="1" dirty="0">
                <a:solidFill>
                  <a:schemeClr val="tx1"/>
                </a:solidFill>
                <a:latin typeface="楷体_GB2312" panose="02010609030101010101" pitchFamily="49" charset="-122"/>
                <a:ea typeface="楷体_GB2312" panose="02010609030101010101" pitchFamily="49" charset="-122"/>
              </a:rPr>
              <a:t>块金牌，连续第九次高居金牌榜首；田径、游泳基础大项多有突破；传统优势项目继续展现了笑傲世界赛场的实力，但三大球（篮球、足球、排球）一金未入，回到中国</a:t>
            </a:r>
            <a:r>
              <a:rPr lang="en-US" altLang="zh-CN" sz="3200" b="1" dirty="0">
                <a:solidFill>
                  <a:schemeClr val="tx1"/>
                </a:solidFill>
                <a:latin typeface="楷体_GB2312" panose="02010609030101010101" pitchFamily="49" charset="-122"/>
                <a:ea typeface="楷体_GB2312" panose="02010609030101010101" pitchFamily="49" charset="-122"/>
              </a:rPr>
              <a:t>1974</a:t>
            </a:r>
            <a:r>
              <a:rPr lang="zh-CN" altLang="en-US" sz="3200" b="1" dirty="0">
                <a:solidFill>
                  <a:schemeClr val="tx1"/>
                </a:solidFill>
                <a:latin typeface="楷体_GB2312" panose="02010609030101010101" pitchFamily="49" charset="-122"/>
                <a:ea typeface="楷体_GB2312" panose="02010609030101010101" pitchFamily="49" charset="-122"/>
              </a:rPr>
              <a:t>年前首次参加亚运会的原点。</a:t>
            </a:r>
            <a:br>
              <a:rPr lang="zh-CN" altLang="en-US" sz="3200" b="1" dirty="0">
                <a:solidFill>
                  <a:schemeClr val="tx1"/>
                </a:solidFill>
                <a:latin typeface="楷体_GB2312" panose="02010609030101010101" pitchFamily="49" charset="-122"/>
                <a:ea typeface="楷体_GB2312" panose="02010609030101010101" pitchFamily="49" charset="-122"/>
              </a:rPr>
            </a:br>
            <a:r>
              <a:rPr lang="zh-CN" altLang="en-US" sz="3200" b="1" dirty="0">
                <a:solidFill>
                  <a:schemeClr val="tx1"/>
                </a:solidFill>
                <a:latin typeface="楷体_GB2312" panose="02010609030101010101" pitchFamily="49" charset="-122"/>
                <a:ea typeface="楷体_GB2312" panose="02010609030101010101" pitchFamily="49" charset="-122"/>
              </a:rPr>
              <a:t>    </a:t>
            </a:r>
            <a:r>
              <a:rPr lang="zh-CN" altLang="en-US" sz="2800" b="1" u="sng" dirty="0">
                <a:solidFill>
                  <a:schemeClr val="tx1"/>
                </a:solidFill>
                <a:latin typeface="Times New Roman" panose="02020603050405020304" pitchFamily="18" charset="0"/>
              </a:rPr>
              <a:t>                                                                                </a:t>
            </a:r>
            <a:br>
              <a:rPr lang="zh-CN" altLang="en-US" sz="3200" b="1" dirty="0">
                <a:solidFill>
                  <a:schemeClr val="tx1"/>
                </a:solidFill>
                <a:latin typeface="楷体_GB2312" panose="02010609030101010101" pitchFamily="49" charset="-122"/>
                <a:ea typeface="楷体_GB2312" panose="02010609030101010101" pitchFamily="49" charset="-122"/>
              </a:rPr>
            </a:br>
            <a:r>
              <a:rPr lang="zh-CN" altLang="en-US" sz="4400" dirty="0">
                <a:solidFill>
                  <a:schemeClr val="tx1"/>
                </a:solidFill>
                <a:latin typeface="Times New Roman" panose="02020603050405020304" pitchFamily="18" charset="0"/>
              </a:rPr>
              <a:t>  </a:t>
            </a:r>
            <a:r>
              <a:rPr lang="zh-CN" altLang="en-US" sz="4400" b="1" u="sng" dirty="0">
                <a:solidFill>
                  <a:schemeClr val="tx1"/>
                </a:solidFill>
                <a:latin typeface="Times New Roman" panose="02020603050405020304" pitchFamily="18" charset="0"/>
              </a:rPr>
              <a:t>　　　　　　　　　　　　　　　　　　　　　　　　　　　　　　　　　　　　　　　　　　　　　　　　　　　　　　　　　　　　　　　　　　　　　　　　　　　　　　　　　　　　　　　　　　　　　</a:t>
            </a:r>
            <a:endParaRPr lang="zh-CN" altLang="en-US" sz="4400" b="1" u="sng" dirty="0">
              <a:solidFill>
                <a:schemeClr val="tx1"/>
              </a:solidFill>
              <a:latin typeface="Times New Roman" panose="02020603050405020304" pitchFamily="18" charset="0"/>
            </a:endParaRPr>
          </a:p>
        </p:txBody>
      </p:sp>
    </p:spTree>
  </p:cSld>
  <p:clrMapOvr>
    <a:masterClrMapping/>
  </p:clrMapOvr>
  <p:transition spd="med">
    <p:zoom dir="in"/>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1" name="Text Box 3"/>
          <p:cNvSpPr txBox="1"/>
          <p:nvPr/>
        </p:nvSpPr>
        <p:spPr>
          <a:xfrm rot="-10800000" flipV="1">
            <a:off x="1679575" y="1335405"/>
            <a:ext cx="8832215" cy="3046095"/>
          </a:xfrm>
          <a:prstGeom prst="rect">
            <a:avLst/>
          </a:prstGeom>
          <a:noFill/>
          <a:ln w="9525">
            <a:noFill/>
          </a:ln>
        </p:spPr>
        <p:txBody>
          <a:bodyPr wrap="square">
            <a:spAutoFit/>
          </a:bodyPr>
          <a:p>
            <a:pPr>
              <a:buFont typeface="Arial" panose="020B0604020202020204" pitchFamily="34" charset="0"/>
              <a:buNone/>
            </a:pPr>
            <a:r>
              <a:rPr lang="en-US" altLang="zh-CN" sz="2000" b="1" dirty="0">
                <a:solidFill>
                  <a:srgbClr val="FF3300"/>
                </a:solidFill>
                <a:latin typeface="Arial" panose="020B0604020202020204" pitchFamily="34" charset="0"/>
              </a:rPr>
              <a:t> </a:t>
            </a:r>
            <a:r>
              <a:rPr lang="en-US" altLang="zh-CN" sz="3200" b="1" dirty="0">
                <a:solidFill>
                  <a:srgbClr val="FF3300"/>
                </a:solidFill>
                <a:latin typeface="Arial" panose="020B0604020202020204" pitchFamily="34" charset="0"/>
              </a:rPr>
              <a:t>【</a:t>
            </a:r>
            <a:r>
              <a:rPr lang="zh-CN" altLang="en-US" sz="3200" b="1" dirty="0">
                <a:solidFill>
                  <a:srgbClr val="FF3300"/>
                </a:solidFill>
                <a:latin typeface="Arial" panose="020B0604020202020204" pitchFamily="34" charset="0"/>
              </a:rPr>
              <a:t>解析</a:t>
            </a:r>
            <a:r>
              <a:rPr lang="en-US" altLang="zh-CN" sz="3200" b="1" dirty="0">
                <a:solidFill>
                  <a:srgbClr val="FF3300"/>
                </a:solidFill>
                <a:latin typeface="Arial" panose="020B0604020202020204" pitchFamily="34" charset="0"/>
              </a:rPr>
              <a:t>】</a:t>
            </a:r>
            <a:r>
              <a:rPr lang="zh-CN" altLang="en-US" sz="3200" b="1" dirty="0">
                <a:latin typeface="Times New Roman" panose="02020603050405020304" pitchFamily="18" charset="0"/>
                <a:ea typeface="仿宋_GB2312" panose="02010609030101010101" pitchFamily="49" charset="-122"/>
              </a:rPr>
              <a:t>解答此题应该注意文段的结构层次。本语段有三句话，刚好一句对应一点；第一句中心意思是“金牌多”；第二句着眼点是“突破”；最后一句主要谈“三大球”。把上面三层内容概括在一起即可得出答案。</a:t>
            </a:r>
            <a:r>
              <a:rPr lang="zh-CN" altLang="en-US" sz="3200" b="1" dirty="0">
                <a:latin typeface="Arial" panose="020B0604020202020204" pitchFamily="34" charset="0"/>
              </a:rPr>
              <a:t>       </a:t>
            </a:r>
            <a:endParaRPr lang="zh-CN" altLang="en-US" sz="3200" b="1" dirty="0">
              <a:latin typeface="Arial" panose="020B0604020202020204" pitchFamily="34" charset="0"/>
            </a:endParaRPr>
          </a:p>
          <a:p>
            <a:pPr>
              <a:buFont typeface="Arial" panose="020B0604020202020204" pitchFamily="34" charset="0"/>
              <a:buNone/>
            </a:pPr>
            <a:r>
              <a:rPr lang="en-US" altLang="zh-CN" sz="3200" b="1" dirty="0">
                <a:solidFill>
                  <a:srgbClr val="FF3300"/>
                </a:solidFill>
                <a:latin typeface="Arial" panose="020B0604020202020204" pitchFamily="34" charset="0"/>
                <a:ea typeface="黑体" panose="02010609060101010101" pitchFamily="49" charset="-122"/>
              </a:rPr>
              <a:t>【</a:t>
            </a:r>
            <a:r>
              <a:rPr lang="zh-CN" altLang="en-US" sz="3200" b="1" dirty="0">
                <a:solidFill>
                  <a:srgbClr val="FF3300"/>
                </a:solidFill>
                <a:latin typeface="Arial" panose="020B0604020202020204" pitchFamily="34" charset="0"/>
                <a:ea typeface="黑体" panose="02010609060101010101" pitchFamily="49" charset="-122"/>
              </a:rPr>
              <a:t>答案</a:t>
            </a:r>
            <a:r>
              <a:rPr lang="en-US" altLang="zh-CN" sz="3200" b="1" dirty="0">
                <a:solidFill>
                  <a:srgbClr val="FF3300"/>
                </a:solidFill>
                <a:latin typeface="Arial" panose="020B0604020202020204" pitchFamily="34" charset="0"/>
                <a:ea typeface="黑体" panose="02010609060101010101" pitchFamily="49" charset="-122"/>
              </a:rPr>
              <a:t>】</a:t>
            </a:r>
            <a:r>
              <a:rPr lang="zh-CN" altLang="en-US" sz="3200" b="1" dirty="0">
                <a:latin typeface="Times New Roman" panose="02020603050405020304" pitchFamily="18" charset="0"/>
              </a:rPr>
              <a:t>金牌多、突破多、优势强、三球零</a:t>
            </a:r>
            <a:r>
              <a:rPr lang="zh-CN" altLang="en-US" sz="3200" dirty="0">
                <a:latin typeface="Times New Roman" panose="02020603050405020304" pitchFamily="18" charset="0"/>
              </a:rPr>
              <a:t> </a:t>
            </a:r>
            <a:endParaRPr lang="zh-CN" altLang="en-US" sz="3200" dirty="0">
              <a:latin typeface="Times New Roman" panose="02020603050405020304" pitchFamily="18" charset="0"/>
            </a:endParaRPr>
          </a:p>
        </p:txBody>
      </p:sp>
    </p:spTree>
  </p:cSld>
  <p:clrMapOvr>
    <a:masterClrMapping/>
  </p:clrMapOvr>
  <p:transition spd="med">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2771"/>
                                        </p:tgtEl>
                                        <p:attrNameLst>
                                          <p:attrName>style.visibility</p:attrName>
                                        </p:attrNameLst>
                                      </p:cBhvr>
                                      <p:to>
                                        <p:strVal val="visible"/>
                                      </p:to>
                                    </p:set>
                                    <p:anim calcmode="lin" valueType="num">
                                      <p:cBhvr>
                                        <p:cTn id="7" dur="500" fill="hold"/>
                                        <p:tgtEl>
                                          <p:spTgt spid="32771"/>
                                        </p:tgtEl>
                                        <p:attrNameLst>
                                          <p:attrName>ppt_x</p:attrName>
                                        </p:attrNameLst>
                                      </p:cBhvr>
                                      <p:tavLst>
                                        <p:tav tm="0">
                                          <p:val>
                                            <p:strVal val="0-#ppt_w/2"/>
                                          </p:val>
                                        </p:tav>
                                        <p:tav tm="100000">
                                          <p:val>
                                            <p:strVal val="#ppt_x"/>
                                          </p:val>
                                        </p:tav>
                                      </p:tavLst>
                                    </p:anim>
                                    <p:anim calcmode="lin" valueType="num">
                                      <p:cBhvr>
                                        <p:cTn id="8" dur="500" fill="hold"/>
                                        <p:tgtEl>
                                          <p:spTgt spid="327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Text Box 2"/>
          <p:cNvSpPr txBox="1"/>
          <p:nvPr/>
        </p:nvSpPr>
        <p:spPr>
          <a:xfrm>
            <a:off x="361315" y="701675"/>
            <a:ext cx="11099800" cy="5248275"/>
          </a:xfrm>
          <a:prstGeom prst="rect">
            <a:avLst/>
          </a:prstGeom>
          <a:noFill/>
          <a:ln w="9525">
            <a:noFill/>
          </a:ln>
        </p:spPr>
        <p:txBody>
          <a:bodyPr/>
          <a:p>
            <a:pPr>
              <a:buFont typeface="Arial" panose="020B0604020202020204" pitchFamily="34" charset="0"/>
              <a:buNone/>
            </a:pPr>
            <a:r>
              <a:rPr lang="zh-CN" altLang="en-US" sz="2800" b="1" dirty="0">
                <a:latin typeface="Arial" panose="020B0604020202020204" pitchFamily="34" charset="0"/>
              </a:rPr>
              <a:t>３</a:t>
            </a:r>
            <a:r>
              <a:rPr lang="en-US" altLang="zh-CN" sz="2800" b="1" dirty="0">
                <a:latin typeface="Arial" panose="020B0604020202020204" pitchFamily="34" charset="0"/>
              </a:rPr>
              <a:t>.</a:t>
            </a:r>
            <a:r>
              <a:rPr lang="zh-CN" altLang="en-US" sz="2800" b="1" dirty="0">
                <a:latin typeface="Times New Roman" panose="02020603050405020304" pitchFamily="18" charset="0"/>
              </a:rPr>
              <a:t>阅读下面一则消息，将其概括成一句话新闻，不超过</a:t>
            </a:r>
            <a:r>
              <a:rPr lang="en-US" altLang="zh-CN" sz="2800" b="1" dirty="0">
                <a:latin typeface="Times New Roman" panose="02020603050405020304" pitchFamily="18" charset="0"/>
              </a:rPr>
              <a:t>15</a:t>
            </a:r>
            <a:r>
              <a:rPr lang="zh-CN" altLang="en-US" sz="2800" b="1" dirty="0">
                <a:latin typeface="Times New Roman" panose="02020603050405020304" pitchFamily="18" charset="0"/>
              </a:rPr>
              <a:t>字。</a:t>
            </a:r>
            <a:endParaRPr lang="zh-CN" altLang="en-US" sz="2800" b="1" dirty="0">
              <a:latin typeface="Times New Roman" panose="02020603050405020304" pitchFamily="18" charset="0"/>
            </a:endParaRPr>
          </a:p>
          <a:p>
            <a:pPr>
              <a:buFont typeface="Arial" panose="020B0604020202020204" pitchFamily="34" charset="0"/>
              <a:buNone/>
            </a:pPr>
            <a:r>
              <a:rPr lang="zh-CN" altLang="en-US" sz="2800" b="1" dirty="0">
                <a:latin typeface="Times New Roman" panose="02020603050405020304" pitchFamily="18" charset="0"/>
              </a:rPr>
              <a:t>        </a:t>
            </a:r>
            <a:r>
              <a:rPr lang="zh-CN" altLang="en-US" sz="2800" b="1" dirty="0">
                <a:latin typeface="楷体_GB2312" panose="02010609030101010101" pitchFamily="49" charset="-122"/>
                <a:ea typeface="楷体_GB2312" panose="02010609030101010101" pitchFamily="49" charset="-122"/>
              </a:rPr>
              <a:t>据京华时报报道，国务院总理李克强访问泰国期间，中泰两国签署了</a:t>
            </a:r>
            <a:r>
              <a:rPr lang="en-US" altLang="zh-CN" sz="2800" b="1" dirty="0">
                <a:latin typeface="楷体_GB2312" panose="02010609030101010101" pitchFamily="49" charset="-122"/>
                <a:ea typeface="楷体_GB2312" panose="02010609030101010101" pitchFamily="49" charset="-122"/>
              </a:rPr>
              <a:t>《</a:t>
            </a:r>
            <a:r>
              <a:rPr lang="zh-CN" altLang="en-US" sz="2800" b="1" dirty="0">
                <a:latin typeface="楷体_GB2312" panose="02010609030101010101" pitchFamily="49" charset="-122"/>
                <a:ea typeface="楷体_GB2312" panose="02010609030101010101" pitchFamily="49" charset="-122"/>
              </a:rPr>
              <a:t>关于深化铁路合作的谅解备忘录</a:t>
            </a:r>
            <a:r>
              <a:rPr lang="en-US" altLang="zh-CN" sz="2800" b="1" dirty="0">
                <a:latin typeface="楷体_GB2312" panose="02010609030101010101" pitchFamily="49" charset="-122"/>
                <a:ea typeface="楷体_GB2312" panose="02010609030101010101" pitchFamily="49" charset="-122"/>
              </a:rPr>
              <a:t>》</a:t>
            </a:r>
            <a:r>
              <a:rPr lang="zh-CN" altLang="en-US" sz="2800" b="1" dirty="0">
                <a:latin typeface="楷体_GB2312" panose="02010609030101010101" pitchFamily="49" charset="-122"/>
                <a:ea typeface="楷体_GB2312" panose="02010609030101010101" pitchFamily="49" charset="-122"/>
              </a:rPr>
              <a:t>。跨国铁路激发“泛亚铁路”联想，高铁所代表的“中国速度”，将为区域经济一体化注入新动力。铁路专家、同济大学教授孙章介绍，中国高铁在国内大发展的同时，也积极谋划“走出去”。目前中国已经与包括美国、巴西、白俄罗斯在内的多个国家建立高铁合作关系。他认为，中国高铁能在短短几年间驶出国门，主要源于三大优势。首先是性价比。一份研究报告显示，国外建设高铁每公里成本为</a:t>
            </a:r>
            <a:r>
              <a:rPr lang="en-US" altLang="zh-CN" sz="2800" b="1" dirty="0">
                <a:latin typeface="楷体_GB2312" panose="02010609030101010101" pitchFamily="49" charset="-122"/>
                <a:ea typeface="楷体_GB2312" panose="02010609030101010101" pitchFamily="49" charset="-122"/>
              </a:rPr>
              <a:t>0.5</a:t>
            </a:r>
            <a:r>
              <a:rPr lang="zh-CN" altLang="en-US" sz="2800" b="1" dirty="0">
                <a:latin typeface="楷体_GB2312" panose="02010609030101010101" pitchFamily="49" charset="-122"/>
                <a:ea typeface="楷体_GB2312" panose="02010609030101010101" pitchFamily="49" charset="-122"/>
              </a:rPr>
              <a:t>亿美元，而中国只有</a:t>
            </a:r>
            <a:r>
              <a:rPr lang="en-US" altLang="zh-CN" sz="2800" b="1" dirty="0">
                <a:latin typeface="楷体_GB2312" panose="02010609030101010101" pitchFamily="49" charset="-122"/>
                <a:ea typeface="楷体_GB2312" panose="02010609030101010101" pitchFamily="49" charset="-122"/>
              </a:rPr>
              <a:t>0</a:t>
            </a:r>
            <a:r>
              <a:rPr lang="zh-CN" altLang="en-US" sz="2800" b="1" dirty="0">
                <a:latin typeface="楷体_GB2312" panose="02010609030101010101" pitchFamily="49" charset="-122"/>
                <a:ea typeface="楷体_GB2312" panose="02010609030101010101" pitchFamily="49" charset="-122"/>
              </a:rPr>
              <a:t>．</a:t>
            </a:r>
            <a:r>
              <a:rPr lang="en-US" altLang="zh-CN" sz="2800" b="1" dirty="0">
                <a:latin typeface="楷体_GB2312" panose="02010609030101010101" pitchFamily="49" charset="-122"/>
                <a:ea typeface="楷体_GB2312" panose="02010609030101010101" pitchFamily="49" charset="-122"/>
              </a:rPr>
              <a:t>33</a:t>
            </a:r>
            <a:r>
              <a:rPr lang="zh-CN" altLang="en-US" sz="2800" b="1" dirty="0">
                <a:latin typeface="楷体_GB2312" panose="02010609030101010101" pitchFamily="49" charset="-122"/>
                <a:ea typeface="楷体_GB2312" panose="02010609030101010101" pitchFamily="49" charset="-122"/>
              </a:rPr>
              <a:t>亿美元；其次是技术；最后是安全性。</a:t>
            </a:r>
            <a:endParaRPr lang="zh-CN" altLang="en-US" sz="2800" b="1" dirty="0">
              <a:latin typeface="楷体_GB2312" panose="02010609030101010101" pitchFamily="49" charset="-122"/>
              <a:ea typeface="楷体_GB2312" panose="02010609030101010101" pitchFamily="49" charset="-122"/>
            </a:endParaRPr>
          </a:p>
        </p:txBody>
      </p:sp>
    </p:spTree>
  </p:cSld>
  <p:clrMapOvr>
    <a:masterClrMapping/>
  </p:clrMapOvr>
  <p:transition spd="med">
    <p:zoom dir="in"/>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3" name="Text Box 2"/>
          <p:cNvSpPr txBox="1"/>
          <p:nvPr/>
        </p:nvSpPr>
        <p:spPr>
          <a:xfrm>
            <a:off x="1847850" y="3016250"/>
            <a:ext cx="2235200" cy="706755"/>
          </a:xfrm>
          <a:prstGeom prst="rect">
            <a:avLst/>
          </a:prstGeom>
          <a:noFill/>
          <a:ln w="9525">
            <a:noFill/>
          </a:ln>
        </p:spPr>
        <p:txBody>
          <a:bodyPr>
            <a:spAutoFit/>
          </a:bodyPr>
          <a:lstStyle/>
          <a:p>
            <a:pPr marR="0" defTabSz="914400">
              <a:buClrTx/>
              <a:buSzTx/>
              <a:buFont typeface="Arial" panose="020B0604020202020204" pitchFamily="34" charset="0"/>
              <a:buNone/>
              <a:defRPr/>
            </a:pPr>
            <a:r>
              <a:rPr kumimoji="0" lang="zh-CN" altLang="en-US" sz="4000" b="1" kern="1200" cap="none" spc="0" normalizeH="0" baseline="0" noProof="1">
                <a:effectLst>
                  <a:outerShdw blurRad="38100" dist="38100" dir="2700000">
                    <a:srgbClr val="C0C0C0"/>
                  </a:outerShdw>
                </a:effectLst>
                <a:latin typeface="Arial" panose="020B0604020202020204" pitchFamily="34" charset="0"/>
                <a:ea typeface="楷体_GB2312" panose="02010609030101010101" pitchFamily="49" charset="-122"/>
                <a:cs typeface="+mn-cs"/>
              </a:rPr>
              <a:t>压缩题型</a:t>
            </a:r>
            <a:endParaRPr kumimoji="0" lang="zh-CN" altLang="en-US" sz="4000" b="1" kern="1200" cap="none" spc="0" normalizeH="0" baseline="0" noProof="1">
              <a:effectLst>
                <a:outerShdw blurRad="38100" dist="38100" dir="2700000">
                  <a:srgbClr val="C0C0C0"/>
                </a:outerShdw>
              </a:effectLst>
              <a:latin typeface="Arial" panose="020B0604020202020204" pitchFamily="34" charset="0"/>
              <a:ea typeface="楷体_GB2312" panose="02010609030101010101" pitchFamily="49" charset="-122"/>
              <a:cs typeface="+mn-cs"/>
            </a:endParaRPr>
          </a:p>
        </p:txBody>
      </p:sp>
      <p:sp>
        <p:nvSpPr>
          <p:cNvPr id="5124" name="AutoShape 5"/>
          <p:cNvSpPr/>
          <p:nvPr/>
        </p:nvSpPr>
        <p:spPr>
          <a:xfrm>
            <a:off x="3935413" y="1287463"/>
            <a:ext cx="231775" cy="4176712"/>
          </a:xfrm>
          <a:prstGeom prst="leftBrace">
            <a:avLst>
              <a:gd name="adj1" fmla="val 150087"/>
              <a:gd name="adj2" fmla="val 50000"/>
            </a:avLst>
          </a:prstGeom>
          <a:noFill/>
          <a:ln w="9525">
            <a:noFill/>
          </a:ln>
        </p:spPr>
        <p:txBody>
          <a:bodyPr wrap="none" anchor="ctr"/>
          <a:p>
            <a:pPr>
              <a:buFont typeface="Arial" panose="020B0604020202020204" pitchFamily="34" charset="0"/>
              <a:buNone/>
            </a:pPr>
            <a:endParaRPr lang="zh-CN" altLang="zh-CN" dirty="0">
              <a:latin typeface="Arial" panose="020B0604020202020204" pitchFamily="34" charset="0"/>
            </a:endParaRPr>
          </a:p>
        </p:txBody>
      </p:sp>
      <p:sp>
        <p:nvSpPr>
          <p:cNvPr id="5125" name="Rectangle 3"/>
          <p:cNvSpPr/>
          <p:nvPr/>
        </p:nvSpPr>
        <p:spPr>
          <a:xfrm>
            <a:off x="4103688" y="1000125"/>
            <a:ext cx="5448300" cy="706755"/>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x-none" sz="4000" b="1" i="0" u="none" strike="noStrike" kern="1200" cap="none" spc="0" normalizeH="0" baseline="0" noProof="1">
                <a:ln>
                  <a:noFill/>
                </a:ln>
                <a:solidFill>
                  <a:srgbClr val="0000FF"/>
                </a:solidFill>
                <a:effectLst>
                  <a:outerShdw blurRad="38100" dist="38100" dir="2700000">
                    <a:srgbClr val="C0C0C0"/>
                  </a:outerShdw>
                </a:effectLst>
                <a:uLnTx/>
                <a:uFillTx/>
                <a:latin typeface="Arial" panose="020B0604020202020204" pitchFamily="34" charset="0"/>
                <a:ea typeface="楷体_GB2312" panose="02010609030101010101" pitchFamily="49" charset="-122"/>
                <a:cs typeface="+mn-cs"/>
              </a:rPr>
              <a:t>1.</a:t>
            </a:r>
            <a:r>
              <a:rPr kumimoji="0" lang="zh-CN" altLang="en-US" sz="4000" b="1" i="0" u="none" strike="noStrike" kern="1200" cap="none" spc="0" normalizeH="0" baseline="0" noProof="1">
                <a:ln>
                  <a:noFill/>
                </a:ln>
                <a:solidFill>
                  <a:srgbClr val="0000FF"/>
                </a:solidFill>
                <a:effectLst>
                  <a:outerShdw blurRad="38100" dist="38100" dir="2700000">
                    <a:srgbClr val="C0C0C0"/>
                  </a:outerShdw>
                </a:effectLst>
                <a:uLnTx/>
                <a:uFillTx/>
                <a:latin typeface="Arial" panose="020B0604020202020204" pitchFamily="34" charset="0"/>
                <a:ea typeface="楷体_GB2312" panose="02010609030101010101" pitchFamily="49" charset="-122"/>
                <a:cs typeface="+mn-cs"/>
              </a:rPr>
              <a:t>给概念下定义 </a:t>
            </a:r>
            <a:endParaRPr kumimoji="0" lang="zh-CN" altLang="en-US" sz="4000" b="1" i="0" u="none" strike="noStrike" kern="1200" cap="none" spc="0" normalizeH="0" baseline="0" noProof="1">
              <a:ln>
                <a:noFill/>
              </a:ln>
              <a:solidFill>
                <a:srgbClr val="0000FF"/>
              </a:solidFill>
              <a:effectLst>
                <a:outerShdw blurRad="38100" dist="38100" dir="2700000">
                  <a:srgbClr val="C0C0C0"/>
                </a:outerShdw>
              </a:effectLst>
              <a:uLnTx/>
              <a:uFillTx/>
              <a:latin typeface="Arial" panose="020B0604020202020204" pitchFamily="34" charset="0"/>
              <a:ea typeface="楷体_GB2312" panose="02010609030101010101" pitchFamily="49" charset="-122"/>
              <a:cs typeface="+mn-cs"/>
            </a:endParaRPr>
          </a:p>
        </p:txBody>
      </p:sp>
      <p:sp>
        <p:nvSpPr>
          <p:cNvPr id="5126" name="Rectangle 4"/>
          <p:cNvSpPr/>
          <p:nvPr/>
        </p:nvSpPr>
        <p:spPr>
          <a:xfrm>
            <a:off x="4152900" y="1719263"/>
            <a:ext cx="6084888" cy="706755"/>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x-none" sz="4000" b="1" i="0" u="none" strike="noStrike" kern="1200" cap="none" spc="0" normalizeH="0" baseline="0" noProof="1">
                <a:ln>
                  <a:noFill/>
                </a:ln>
                <a:solidFill>
                  <a:srgbClr val="0000FF"/>
                </a:solidFill>
                <a:effectLst>
                  <a:outerShdw blurRad="38100" dist="38100" dir="2700000">
                    <a:srgbClr val="C0C0C0"/>
                  </a:outerShdw>
                </a:effectLst>
                <a:uLnTx/>
                <a:uFillTx/>
                <a:latin typeface="Arial" panose="020B0604020202020204" pitchFamily="34" charset="0"/>
                <a:ea typeface="楷体_GB2312" panose="02010609030101010101" pitchFamily="49" charset="-122"/>
                <a:cs typeface="+mn-cs"/>
              </a:rPr>
              <a:t>2.</a:t>
            </a:r>
            <a:r>
              <a:rPr kumimoji="0" lang="zh-CN" altLang="en-US" sz="4000" b="1" i="0" u="none" strike="noStrike" kern="1200" cap="none" spc="0" normalizeH="0" baseline="0" noProof="1">
                <a:ln>
                  <a:noFill/>
                </a:ln>
                <a:solidFill>
                  <a:srgbClr val="0000FF"/>
                </a:solidFill>
                <a:effectLst>
                  <a:outerShdw blurRad="38100" dist="38100" dir="2700000">
                    <a:srgbClr val="C0C0C0"/>
                  </a:outerShdw>
                </a:effectLst>
                <a:uLnTx/>
                <a:uFillTx/>
                <a:latin typeface="Arial" panose="020B0604020202020204" pitchFamily="34" charset="0"/>
                <a:ea typeface="楷体_GB2312" panose="02010609030101010101" pitchFamily="49" charset="-122"/>
                <a:cs typeface="+mn-cs"/>
              </a:rPr>
              <a:t>概括语段内容</a:t>
            </a:r>
            <a:endParaRPr kumimoji="0" lang="zh-CN" altLang="en-US" sz="4000" b="1" i="0" u="none" strike="noStrike" kern="1200" cap="none" spc="0" normalizeH="0" baseline="0" noProof="1">
              <a:ln>
                <a:noFill/>
              </a:ln>
              <a:solidFill>
                <a:srgbClr val="0000FF"/>
              </a:solidFill>
              <a:effectLst>
                <a:outerShdw blurRad="38100" dist="38100" dir="2700000">
                  <a:srgbClr val="C0C0C0"/>
                </a:outerShdw>
              </a:effectLst>
              <a:uLnTx/>
              <a:uFillTx/>
              <a:latin typeface="Arial" panose="020B0604020202020204" pitchFamily="34" charset="0"/>
              <a:ea typeface="楷体_GB2312" panose="02010609030101010101" pitchFamily="49" charset="-122"/>
              <a:cs typeface="+mn-cs"/>
            </a:endParaRPr>
          </a:p>
        </p:txBody>
      </p:sp>
      <p:sp>
        <p:nvSpPr>
          <p:cNvPr id="5127" name="Rectangle 6"/>
          <p:cNvSpPr/>
          <p:nvPr/>
        </p:nvSpPr>
        <p:spPr>
          <a:xfrm>
            <a:off x="4146550" y="2368550"/>
            <a:ext cx="6162675" cy="706755"/>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x-none" sz="4000" b="1" i="0" u="none" strike="noStrike" kern="1200" cap="none" spc="0" normalizeH="0" baseline="0" noProof="1">
                <a:ln>
                  <a:noFill/>
                </a:ln>
                <a:solidFill>
                  <a:srgbClr val="0000FF"/>
                </a:solidFill>
                <a:effectLst>
                  <a:outerShdw blurRad="38100" dist="38100" dir="2700000">
                    <a:srgbClr val="C0C0C0"/>
                  </a:outerShdw>
                </a:effectLst>
                <a:uLnTx/>
                <a:uFillTx/>
                <a:latin typeface="Arial" panose="020B0604020202020204" pitchFamily="34" charset="0"/>
                <a:ea typeface="楷体_GB2312" panose="02010609030101010101" pitchFamily="49" charset="-122"/>
                <a:cs typeface="+mn-cs"/>
              </a:rPr>
              <a:t>3.</a:t>
            </a:r>
            <a:r>
              <a:rPr kumimoji="0" lang="zh-CN" altLang="en-US" sz="4000" b="1" i="0" u="none" strike="noStrike" kern="1200" cap="none" spc="0" normalizeH="0" baseline="0" noProof="1">
                <a:ln>
                  <a:noFill/>
                </a:ln>
                <a:solidFill>
                  <a:srgbClr val="0000FF"/>
                </a:solidFill>
                <a:effectLst>
                  <a:outerShdw blurRad="38100" dist="38100" dir="2700000">
                    <a:srgbClr val="C0C0C0"/>
                  </a:outerShdw>
                </a:effectLst>
                <a:uLnTx/>
                <a:uFillTx/>
                <a:latin typeface="Arial" panose="020B0604020202020204" pitchFamily="34" charset="0"/>
                <a:ea typeface="楷体_GB2312" panose="02010609030101010101" pitchFamily="49" charset="-122"/>
                <a:cs typeface="+mn-cs"/>
              </a:rPr>
              <a:t>拟写一句话新闻或标题</a:t>
            </a:r>
            <a:endParaRPr kumimoji="0" lang="zh-CN" altLang="en-US" sz="4000" b="1" i="0" u="none" strike="noStrike" kern="1200" cap="none" spc="0" normalizeH="0" baseline="0" noProof="1">
              <a:ln>
                <a:noFill/>
              </a:ln>
              <a:solidFill>
                <a:srgbClr val="0000FF"/>
              </a:solidFill>
              <a:effectLst>
                <a:outerShdw blurRad="38100" dist="38100" dir="2700000">
                  <a:srgbClr val="C0C0C0"/>
                </a:outerShdw>
              </a:effectLst>
              <a:uLnTx/>
              <a:uFillTx/>
              <a:latin typeface="Arial" panose="020B0604020202020204" pitchFamily="34" charset="0"/>
              <a:ea typeface="楷体_GB2312" panose="02010609030101010101" pitchFamily="49" charset="-122"/>
              <a:cs typeface="+mn-cs"/>
            </a:endParaRPr>
          </a:p>
        </p:txBody>
      </p:sp>
      <p:sp>
        <p:nvSpPr>
          <p:cNvPr id="5128" name="Rectangle 7"/>
          <p:cNvSpPr>
            <a:spLocks noChangeArrowheads="1"/>
          </p:cNvSpPr>
          <p:nvPr/>
        </p:nvSpPr>
        <p:spPr bwMode="auto">
          <a:xfrm>
            <a:off x="4146550" y="3016250"/>
            <a:ext cx="6164263" cy="706755"/>
          </a:xfrm>
          <a:prstGeom prst="rect">
            <a:avLst/>
          </a:prstGeom>
          <a:noFill/>
          <a:ln w="9525">
            <a:noFill/>
            <a:miter lim="800000"/>
          </a:ln>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x-none" sz="4000" b="1" i="0" u="none" strike="noStrike" kern="1200" cap="none" spc="0" normalizeH="0" baseline="0" noProof="1">
                <a:ln>
                  <a:noFill/>
                </a:ln>
                <a:solidFill>
                  <a:srgbClr val="0000FF"/>
                </a:solidFill>
                <a:effectLst>
                  <a:outerShdw blurRad="38100" dist="38100" dir="2700000">
                    <a:srgbClr val="C0C0C0"/>
                  </a:outerShdw>
                </a:effectLst>
                <a:uLnTx/>
                <a:uFillTx/>
                <a:latin typeface="Arial" panose="020B0604020202020204" pitchFamily="34" charset="0"/>
                <a:ea typeface="楷体_GB2312" panose="02010609030101010101" pitchFamily="49" charset="-122"/>
                <a:cs typeface="+mn-cs"/>
              </a:rPr>
              <a:t>4.</a:t>
            </a:r>
            <a:r>
              <a:rPr kumimoji="0" lang="zh-CN" altLang="en-US" sz="4000" b="1" i="0" u="none" strike="noStrike" kern="1200" cap="none" spc="0" normalizeH="0" baseline="0" noProof="1">
                <a:ln>
                  <a:noFill/>
                </a:ln>
                <a:solidFill>
                  <a:srgbClr val="0000FF"/>
                </a:solidFill>
                <a:effectLst>
                  <a:outerShdw blurRad="38100" dist="38100" dir="2700000">
                    <a:srgbClr val="C0C0C0"/>
                  </a:outerShdw>
                </a:effectLst>
                <a:uLnTx/>
                <a:uFillTx/>
                <a:latin typeface="Arial" panose="020B0604020202020204" pitchFamily="34" charset="0"/>
                <a:ea typeface="楷体_GB2312" panose="02010609030101010101" pitchFamily="49" charset="-122"/>
                <a:cs typeface="+mn-cs"/>
              </a:rPr>
              <a:t>为语段补写总结句</a:t>
            </a:r>
            <a:endParaRPr kumimoji="0" lang="zh-CN" altLang="en-US" sz="4000" b="1" i="0" u="none" strike="noStrike" kern="1200" cap="none" spc="0" normalizeH="0" baseline="0" noProof="1">
              <a:ln>
                <a:noFill/>
              </a:ln>
              <a:solidFill>
                <a:srgbClr val="0000FF"/>
              </a:solidFill>
              <a:effectLst>
                <a:outerShdw blurRad="38100" dist="38100" dir="2700000">
                  <a:srgbClr val="C0C0C0"/>
                </a:outerShdw>
              </a:effectLst>
              <a:uLnTx/>
              <a:uFillTx/>
              <a:latin typeface="Arial" panose="020B0604020202020204" pitchFamily="34" charset="0"/>
              <a:ea typeface="楷体_GB2312" panose="02010609030101010101" pitchFamily="49" charset="-122"/>
              <a:cs typeface="+mn-cs"/>
            </a:endParaRPr>
          </a:p>
        </p:txBody>
      </p:sp>
      <p:sp>
        <p:nvSpPr>
          <p:cNvPr id="5129" name="Rectangle 8"/>
          <p:cNvSpPr>
            <a:spLocks noChangeArrowheads="1"/>
          </p:cNvSpPr>
          <p:nvPr/>
        </p:nvSpPr>
        <p:spPr bwMode="auto">
          <a:xfrm>
            <a:off x="4140200" y="3663950"/>
            <a:ext cx="5700713" cy="706755"/>
          </a:xfrm>
          <a:prstGeom prst="rect">
            <a:avLst/>
          </a:prstGeom>
          <a:noFill/>
          <a:ln w="9525">
            <a:noFill/>
            <a:miter lim="800000"/>
          </a:ln>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x-none" sz="4000" b="1" i="0" u="none" strike="noStrike" kern="1200" cap="none" spc="0" normalizeH="0" baseline="0" noProof="1">
                <a:ln>
                  <a:noFill/>
                </a:ln>
                <a:solidFill>
                  <a:srgbClr val="0000FF"/>
                </a:solidFill>
                <a:effectLst>
                  <a:outerShdw blurRad="38100" dist="38100" dir="2700000">
                    <a:srgbClr val="C0C0C0"/>
                  </a:outerShdw>
                </a:effectLst>
                <a:uLnTx/>
                <a:uFillTx/>
                <a:latin typeface="Arial" panose="020B0604020202020204" pitchFamily="34" charset="0"/>
                <a:ea typeface="楷体_GB2312" panose="02010609030101010101" pitchFamily="49" charset="-122"/>
                <a:cs typeface="+mn-cs"/>
              </a:rPr>
              <a:t>5.</a:t>
            </a:r>
            <a:r>
              <a:rPr kumimoji="0" lang="zh-CN" altLang="en-US" sz="4000" b="1" i="0" u="none" strike="noStrike" kern="1200" cap="none" spc="0" normalizeH="0" baseline="0" noProof="1">
                <a:ln>
                  <a:noFill/>
                </a:ln>
                <a:solidFill>
                  <a:srgbClr val="0000FF"/>
                </a:solidFill>
                <a:effectLst>
                  <a:outerShdw blurRad="38100" dist="38100" dir="2700000">
                    <a:srgbClr val="C0C0C0"/>
                  </a:outerShdw>
                </a:effectLst>
                <a:uLnTx/>
                <a:uFillTx/>
                <a:latin typeface="Arial" panose="020B0604020202020204" pitchFamily="34" charset="0"/>
                <a:ea typeface="楷体_GB2312" panose="02010609030101010101" pitchFamily="49" charset="-122"/>
                <a:cs typeface="+mn-cs"/>
              </a:rPr>
              <a:t>新闻点评</a:t>
            </a:r>
            <a:endParaRPr kumimoji="0" lang="zh-CN" altLang="en-US" sz="4000" b="1" i="0" u="none" strike="noStrike" kern="1200" cap="none" spc="0" normalizeH="0" baseline="0" noProof="1">
              <a:ln>
                <a:noFill/>
              </a:ln>
              <a:solidFill>
                <a:srgbClr val="0000FF"/>
              </a:solidFill>
              <a:effectLst>
                <a:outerShdw blurRad="38100" dist="38100" dir="2700000">
                  <a:srgbClr val="C0C0C0"/>
                </a:outerShdw>
              </a:effectLst>
              <a:uLnTx/>
              <a:uFillTx/>
              <a:latin typeface="Arial" panose="020B0604020202020204" pitchFamily="34" charset="0"/>
              <a:ea typeface="楷体_GB2312" panose="02010609030101010101" pitchFamily="49" charset="-122"/>
              <a:cs typeface="+mn-cs"/>
            </a:endParaRPr>
          </a:p>
        </p:txBody>
      </p:sp>
      <p:sp>
        <p:nvSpPr>
          <p:cNvPr id="5130" name="Rectangle 9"/>
          <p:cNvSpPr>
            <a:spLocks noChangeArrowheads="1"/>
          </p:cNvSpPr>
          <p:nvPr/>
        </p:nvSpPr>
        <p:spPr bwMode="auto">
          <a:xfrm>
            <a:off x="4141788" y="4246563"/>
            <a:ext cx="6240463" cy="706755"/>
          </a:xfrm>
          <a:prstGeom prst="rect">
            <a:avLst/>
          </a:prstGeom>
          <a:noFill/>
          <a:ln w="9525">
            <a:noFill/>
            <a:miter lim="800000"/>
          </a:ln>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x-none" sz="4000" b="1" i="0" u="none" strike="noStrike" kern="1200" cap="none" spc="0" normalizeH="0" baseline="0" noProof="1">
                <a:ln>
                  <a:noFill/>
                </a:ln>
                <a:solidFill>
                  <a:srgbClr val="0000FF"/>
                </a:solidFill>
                <a:effectLst>
                  <a:outerShdw blurRad="38100" dist="38100" dir="2700000">
                    <a:srgbClr val="C0C0C0"/>
                  </a:outerShdw>
                </a:effectLst>
                <a:uLnTx/>
                <a:uFillTx/>
                <a:latin typeface="Arial" panose="020B0604020202020204" pitchFamily="34" charset="0"/>
                <a:ea typeface="楷体_GB2312" panose="02010609030101010101" pitchFamily="49" charset="-122"/>
                <a:cs typeface="+mn-cs"/>
              </a:rPr>
              <a:t>6.</a:t>
            </a:r>
            <a:r>
              <a:rPr kumimoji="0" lang="zh-CN" altLang="en-US" sz="4000" b="1" i="0" u="none" strike="noStrike" kern="1200" cap="none" spc="0" normalizeH="0" baseline="0" noProof="1">
                <a:ln>
                  <a:noFill/>
                </a:ln>
                <a:solidFill>
                  <a:srgbClr val="0000FF"/>
                </a:solidFill>
                <a:effectLst>
                  <a:outerShdw blurRad="38100" dist="38100" dir="2700000">
                    <a:srgbClr val="C0C0C0"/>
                  </a:outerShdw>
                </a:effectLst>
                <a:uLnTx/>
                <a:uFillTx/>
                <a:latin typeface="Arial" panose="020B0604020202020204" pitchFamily="34" charset="0"/>
                <a:ea typeface="楷体_GB2312" panose="02010609030101010101" pitchFamily="49" charset="-122"/>
                <a:cs typeface="+mn-cs"/>
              </a:rPr>
              <a:t>概括论点或结论</a:t>
            </a:r>
            <a:endParaRPr kumimoji="0" lang="zh-CN" altLang="en-US" sz="4000" b="1" i="0" u="none" strike="noStrike" kern="1200" cap="none" spc="0" normalizeH="0" baseline="0" noProof="1">
              <a:ln>
                <a:noFill/>
              </a:ln>
              <a:solidFill>
                <a:srgbClr val="0000FF"/>
              </a:solidFill>
              <a:effectLst>
                <a:outerShdw blurRad="38100" dist="38100" dir="2700000">
                  <a:srgbClr val="C0C0C0"/>
                </a:outerShdw>
              </a:effectLst>
              <a:uLnTx/>
              <a:uFillTx/>
              <a:latin typeface="Arial" panose="020B0604020202020204" pitchFamily="34" charset="0"/>
              <a:ea typeface="楷体_GB2312" panose="02010609030101010101" pitchFamily="49" charset="-122"/>
              <a:cs typeface="+mn-cs"/>
            </a:endParaRPr>
          </a:p>
        </p:txBody>
      </p:sp>
      <p:sp>
        <p:nvSpPr>
          <p:cNvPr id="5131" name="Rectangle 10"/>
          <p:cNvSpPr>
            <a:spLocks noChangeArrowheads="1"/>
          </p:cNvSpPr>
          <p:nvPr/>
        </p:nvSpPr>
        <p:spPr bwMode="auto">
          <a:xfrm>
            <a:off x="4141788" y="4959350"/>
            <a:ext cx="6240463" cy="706755"/>
          </a:xfrm>
          <a:prstGeom prst="rect">
            <a:avLst/>
          </a:prstGeom>
          <a:noFill/>
          <a:ln w="9525">
            <a:noFill/>
            <a:miter lim="800000"/>
          </a:ln>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x-none" sz="4000" b="1" i="0" u="none" strike="noStrike" kern="1200" cap="none" spc="0" normalizeH="0" baseline="0" noProof="1">
                <a:ln>
                  <a:noFill/>
                </a:ln>
                <a:solidFill>
                  <a:srgbClr val="0000FF"/>
                </a:solidFill>
                <a:effectLst>
                  <a:outerShdw blurRad="38100" dist="38100" dir="2700000">
                    <a:srgbClr val="C0C0C0"/>
                  </a:outerShdw>
                </a:effectLst>
                <a:uLnTx/>
                <a:uFillTx/>
                <a:latin typeface="Arial" panose="020B0604020202020204" pitchFamily="34" charset="0"/>
                <a:ea typeface="楷体_GB2312" panose="02010609030101010101" pitchFamily="49" charset="-122"/>
                <a:cs typeface="+mn-cs"/>
              </a:rPr>
              <a:t>7.</a:t>
            </a:r>
            <a:r>
              <a:rPr kumimoji="0" lang="zh-CN" altLang="en-US" sz="4000" b="1" i="0" u="none" strike="noStrike" kern="1200" cap="none" spc="0" normalizeH="0" baseline="0" noProof="1">
                <a:ln>
                  <a:noFill/>
                </a:ln>
                <a:solidFill>
                  <a:srgbClr val="0000FF"/>
                </a:solidFill>
                <a:effectLst>
                  <a:outerShdw blurRad="38100" dist="38100" dir="2700000">
                    <a:srgbClr val="C0C0C0"/>
                  </a:outerShdw>
                </a:effectLst>
                <a:uLnTx/>
                <a:uFillTx/>
                <a:latin typeface="Arial" panose="020B0604020202020204" pitchFamily="34" charset="0"/>
                <a:ea typeface="楷体_GB2312" panose="02010609030101010101" pitchFamily="49" charset="-122"/>
                <a:cs typeface="+mn-cs"/>
              </a:rPr>
              <a:t>提取关键词</a:t>
            </a:r>
            <a:endParaRPr kumimoji="0" lang="zh-CN" altLang="en-US" sz="4000" b="1" i="0" u="none" strike="noStrike" kern="1200" cap="none" spc="0" normalizeH="0" baseline="0" noProof="1">
              <a:ln>
                <a:noFill/>
              </a:ln>
              <a:solidFill>
                <a:srgbClr val="0000FF"/>
              </a:solidFill>
              <a:effectLst>
                <a:outerShdw blurRad="38100" dist="38100" dir="2700000">
                  <a:srgbClr val="C0C0C0"/>
                </a:outerShdw>
              </a:effectLst>
              <a:uLnTx/>
              <a:uFillTx/>
              <a:latin typeface="Arial" panose="020B0604020202020204" pitchFamily="34" charset="0"/>
              <a:ea typeface="楷体_GB2312" panose="02010609030101010101" pitchFamily="49" charset="-122"/>
              <a:cs typeface="+mn-cs"/>
            </a:endParaRPr>
          </a:p>
        </p:txBody>
      </p:sp>
    </p:spTree>
  </p:cSld>
  <p:clrMapOvr>
    <a:masterClrMapping/>
  </p:clrMapOvr>
  <p:transition spd="med">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123"/>
                                        </p:tgtEl>
                                        <p:attrNameLst>
                                          <p:attrName>style.visibility</p:attrName>
                                        </p:attrNameLst>
                                      </p:cBhvr>
                                      <p:to>
                                        <p:strVal val="visible"/>
                                      </p:to>
                                    </p:set>
                                    <p:anim calcmode="lin" valueType="num">
                                      <p:cBhvr>
                                        <p:cTn id="7" dur="1" fill="hold"/>
                                        <p:tgtEl>
                                          <p:spTgt spid="5123"/>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nodePh="1">
                                  <p:stCondLst>
                                    <p:cond delay="0"/>
                                  </p:stCondLst>
                                  <p:endCondLst>
                                    <p:cond evt="begin" delay="0">
                                      <p:tn val="10"/>
                                    </p:cond>
                                  </p:endCondLst>
                                  <p:childTnLst>
                                    <p:set>
                                      <p:cBhvr>
                                        <p:cTn id="11" dur="1" fill="hold">
                                          <p:stCondLst>
                                            <p:cond delay="0"/>
                                          </p:stCondLst>
                                        </p:cTn>
                                        <p:tgtEl>
                                          <p:spTgt spid="5124"/>
                                        </p:tgtEl>
                                        <p:attrNameLst>
                                          <p:attrName>style.visibility</p:attrName>
                                        </p:attrNameLst>
                                      </p:cBhvr>
                                      <p:to>
                                        <p:strVal val="visible"/>
                                      </p:to>
                                    </p:set>
                                    <p:anim calcmode="lin" valueType="num">
                                      <p:cBhvr>
                                        <p:cTn id="12" dur="1" fill="hold"/>
                                        <p:tgtEl>
                                          <p:spTgt spid="5124"/>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125"/>
                                        </p:tgtEl>
                                        <p:attrNameLst>
                                          <p:attrName>style.visibility</p:attrName>
                                        </p:attrNameLst>
                                      </p:cBhvr>
                                      <p:to>
                                        <p:strVal val="visible"/>
                                      </p:to>
                                    </p:set>
                                    <p:anim calcmode="lin" valueType="num">
                                      <p:cBhvr>
                                        <p:cTn id="17" dur="1" fill="hold"/>
                                        <p:tgtEl>
                                          <p:spTgt spid="5125"/>
                                        </p:tgtEl>
                                      </p:cBhvr>
                                    </p:anim>
                                  </p:childTnLst>
                                </p:cTn>
                              </p:par>
                              <p:par>
                                <p:cTn id="18" presetID="24" presetClass="entr" presetSubtype="0" fill="hold" grpId="0" nodeType="withEffect">
                                  <p:stCondLst>
                                    <p:cond delay="0"/>
                                  </p:stCondLst>
                                  <p:childTnLst>
                                    <p:set>
                                      <p:cBhvr>
                                        <p:cTn id="19" dur="1" fill="hold">
                                          <p:stCondLst>
                                            <p:cond delay="0"/>
                                          </p:stCondLst>
                                        </p:cTn>
                                        <p:tgtEl>
                                          <p:spTgt spid="5126"/>
                                        </p:tgtEl>
                                        <p:attrNameLst>
                                          <p:attrName>style.visibility</p:attrName>
                                        </p:attrNameLst>
                                      </p:cBhvr>
                                      <p:to>
                                        <p:strVal val="visible"/>
                                      </p:to>
                                    </p:set>
                                    <p:anim calcmode="lin" valueType="num">
                                      <p:cBhvr>
                                        <p:cTn id="20" dur="1" fill="hold"/>
                                        <p:tgtEl>
                                          <p:spTgt spid="5126"/>
                                        </p:tgtEl>
                                      </p:cBhvr>
                                    </p:anim>
                                  </p:childTnLst>
                                </p:cTn>
                              </p:par>
                              <p:par>
                                <p:cTn id="21" presetID="24" presetClass="entr" presetSubtype="0" fill="hold" grpId="0" nodeType="withEffect">
                                  <p:stCondLst>
                                    <p:cond delay="0"/>
                                  </p:stCondLst>
                                  <p:childTnLst>
                                    <p:set>
                                      <p:cBhvr>
                                        <p:cTn id="22" dur="1" fill="hold">
                                          <p:stCondLst>
                                            <p:cond delay="0"/>
                                          </p:stCondLst>
                                        </p:cTn>
                                        <p:tgtEl>
                                          <p:spTgt spid="5127"/>
                                        </p:tgtEl>
                                        <p:attrNameLst>
                                          <p:attrName>style.visibility</p:attrName>
                                        </p:attrNameLst>
                                      </p:cBhvr>
                                      <p:to>
                                        <p:strVal val="visible"/>
                                      </p:to>
                                    </p:set>
                                    <p:anim calcmode="lin" valueType="num">
                                      <p:cBhvr>
                                        <p:cTn id="23" dur="1" fill="hold"/>
                                        <p:tgtEl>
                                          <p:spTgt spid="5127"/>
                                        </p:tgtEl>
                                      </p:cBhvr>
                                    </p:anim>
                                  </p:childTnLst>
                                </p:cTn>
                              </p:par>
                              <p:par>
                                <p:cTn id="24" presetID="24" presetClass="entr" presetSubtype="0" fill="hold" grpId="0" nodeType="withEffect">
                                  <p:stCondLst>
                                    <p:cond delay="0"/>
                                  </p:stCondLst>
                                  <p:childTnLst>
                                    <p:set>
                                      <p:cBhvr>
                                        <p:cTn id="25" dur="1" fill="hold">
                                          <p:stCondLst>
                                            <p:cond delay="0"/>
                                          </p:stCondLst>
                                        </p:cTn>
                                        <p:tgtEl>
                                          <p:spTgt spid="5128"/>
                                        </p:tgtEl>
                                        <p:attrNameLst>
                                          <p:attrName>style.visibility</p:attrName>
                                        </p:attrNameLst>
                                      </p:cBhvr>
                                      <p:to>
                                        <p:strVal val="visible"/>
                                      </p:to>
                                    </p:set>
                                    <p:anim calcmode="lin" valueType="num">
                                      <p:cBhvr>
                                        <p:cTn id="26" dur="1" fill="hold"/>
                                        <p:tgtEl>
                                          <p:spTgt spid="5128"/>
                                        </p:tgtEl>
                                      </p:cBhvr>
                                    </p:anim>
                                  </p:childTnLst>
                                </p:cTn>
                              </p:par>
                              <p:par>
                                <p:cTn id="27" presetID="24" presetClass="entr" presetSubtype="0" fill="hold" grpId="0" nodeType="withEffect">
                                  <p:stCondLst>
                                    <p:cond delay="0"/>
                                  </p:stCondLst>
                                  <p:childTnLst>
                                    <p:set>
                                      <p:cBhvr>
                                        <p:cTn id="28" dur="1" fill="hold">
                                          <p:stCondLst>
                                            <p:cond delay="0"/>
                                          </p:stCondLst>
                                        </p:cTn>
                                        <p:tgtEl>
                                          <p:spTgt spid="5129"/>
                                        </p:tgtEl>
                                        <p:attrNameLst>
                                          <p:attrName>style.visibility</p:attrName>
                                        </p:attrNameLst>
                                      </p:cBhvr>
                                      <p:to>
                                        <p:strVal val="visible"/>
                                      </p:to>
                                    </p:set>
                                    <p:anim calcmode="lin" valueType="num">
                                      <p:cBhvr>
                                        <p:cTn id="29" dur="1" fill="hold"/>
                                        <p:tgtEl>
                                          <p:spTgt spid="5129"/>
                                        </p:tgtEl>
                                      </p:cBhvr>
                                    </p:anim>
                                  </p:childTnLst>
                                </p:cTn>
                              </p:par>
                              <p:par>
                                <p:cTn id="30" presetID="24" presetClass="entr" presetSubtype="0" fill="hold" grpId="0" nodeType="withEffect">
                                  <p:stCondLst>
                                    <p:cond delay="0"/>
                                  </p:stCondLst>
                                  <p:childTnLst>
                                    <p:set>
                                      <p:cBhvr>
                                        <p:cTn id="31" dur="1" fill="hold">
                                          <p:stCondLst>
                                            <p:cond delay="0"/>
                                          </p:stCondLst>
                                        </p:cTn>
                                        <p:tgtEl>
                                          <p:spTgt spid="5130"/>
                                        </p:tgtEl>
                                        <p:attrNameLst>
                                          <p:attrName>style.visibility</p:attrName>
                                        </p:attrNameLst>
                                      </p:cBhvr>
                                      <p:to>
                                        <p:strVal val="visible"/>
                                      </p:to>
                                    </p:set>
                                    <p:anim calcmode="lin" valueType="num">
                                      <p:cBhvr>
                                        <p:cTn id="32" dur="1" fill="hold"/>
                                        <p:tgtEl>
                                          <p:spTgt spid="5130"/>
                                        </p:tgtEl>
                                      </p:cBhvr>
                                    </p:anim>
                                  </p:childTnLst>
                                </p:cTn>
                              </p:par>
                              <p:par>
                                <p:cTn id="33" presetID="24" presetClass="entr" presetSubtype="0" fill="hold" grpId="0" nodeType="withEffect">
                                  <p:stCondLst>
                                    <p:cond delay="0"/>
                                  </p:stCondLst>
                                  <p:childTnLst>
                                    <p:set>
                                      <p:cBhvr>
                                        <p:cTn id="34" dur="1" fill="hold">
                                          <p:stCondLst>
                                            <p:cond delay="0"/>
                                          </p:stCondLst>
                                        </p:cTn>
                                        <p:tgtEl>
                                          <p:spTgt spid="5131"/>
                                        </p:tgtEl>
                                        <p:attrNameLst>
                                          <p:attrName>style.visibility</p:attrName>
                                        </p:attrNameLst>
                                      </p:cBhvr>
                                      <p:to>
                                        <p:strVal val="visible"/>
                                      </p:to>
                                    </p:set>
                                    <p:anim calcmode="lin" valueType="num">
                                      <p:cBhvr>
                                        <p:cTn id="35" dur="1" fill="hold"/>
                                        <p:tgtEl>
                                          <p:spTgt spid="513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P spid="5124" grpId="0"/>
      <p:bldP spid="5125" grpId="0"/>
      <p:bldP spid="5126" grpId="0"/>
      <p:bldP spid="5127" grpId="0"/>
      <p:bldP spid="5128" grpId="0"/>
      <p:bldP spid="5129" grpId="0"/>
      <p:bldP spid="5130" grpId="0"/>
      <p:bldP spid="513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矩形 34818"/>
          <p:cNvSpPr/>
          <p:nvPr/>
        </p:nvSpPr>
        <p:spPr>
          <a:xfrm>
            <a:off x="878840" y="1278890"/>
            <a:ext cx="10297795" cy="3046095"/>
          </a:xfrm>
          <a:prstGeom prst="rect">
            <a:avLst/>
          </a:prstGeom>
          <a:noFill/>
          <a:ln w="9525">
            <a:noFill/>
          </a:ln>
          <a:effectLst>
            <a:prstShdw prst="shdw12" dir="16200000">
              <a:schemeClr val="bg2">
                <a:alpha val="50000"/>
              </a:schemeClr>
            </a:prstShdw>
          </a:effectLst>
        </p:spPr>
        <p:txBody>
          <a:bodyPr wrap="square">
            <a:spAutoFit/>
          </a:bodyPr>
          <a:p>
            <a:pPr>
              <a:buFont typeface="Arial" panose="020B0604020202020204" pitchFamily="34" charset="0"/>
              <a:buNone/>
            </a:pPr>
            <a:r>
              <a:rPr lang="en-US" altLang="zh-CN" sz="3200" b="1" dirty="0">
                <a:solidFill>
                  <a:srgbClr val="FF3300"/>
                </a:solidFill>
                <a:latin typeface="Arial" panose="020B0604020202020204" pitchFamily="34" charset="0"/>
                <a:ea typeface="黑体" panose="02010609060101010101" pitchFamily="49" charset="-122"/>
              </a:rPr>
              <a:t>【</a:t>
            </a:r>
            <a:r>
              <a:rPr lang="zh-CN" altLang="en-US" sz="3200" b="1" dirty="0">
                <a:solidFill>
                  <a:srgbClr val="FF3300"/>
                </a:solidFill>
                <a:latin typeface="Arial" panose="020B0604020202020204" pitchFamily="34" charset="0"/>
                <a:ea typeface="黑体" panose="02010609060101010101" pitchFamily="49" charset="-122"/>
              </a:rPr>
              <a:t>解析</a:t>
            </a:r>
            <a:r>
              <a:rPr lang="en-US" altLang="zh-CN" sz="3200" b="1" dirty="0">
                <a:solidFill>
                  <a:srgbClr val="FF3300"/>
                </a:solidFill>
                <a:latin typeface="Arial" panose="020B0604020202020204" pitchFamily="34" charset="0"/>
                <a:ea typeface="黑体" panose="02010609060101010101" pitchFamily="49" charset="-122"/>
              </a:rPr>
              <a:t>】</a:t>
            </a:r>
            <a:r>
              <a:rPr lang="zh-CN" altLang="en-US" sz="3200" b="1" dirty="0">
                <a:latin typeface="Times New Roman" panose="02020603050405020304" pitchFamily="18" charset="0"/>
                <a:ea typeface="仿宋_GB2312" panose="02010609030101010101" pitchFamily="49" charset="-122"/>
              </a:rPr>
              <a:t>首先，找到语段的主要事件。语段中迷惑性语言很多。共两个事件，一是李克强总理签署备忘录，另一个是对中国高铁的介绍。如果是介绍李克强签署协议，那么，在后文应该是签署协议的具体情况，后文显然不是。后一事件是中国高铁走向世界，对其概括即可。</a:t>
            </a:r>
            <a:endParaRPr lang="zh-CN" altLang="en-US" sz="3200" b="1" dirty="0">
              <a:solidFill>
                <a:srgbClr val="FF3300"/>
              </a:solidFill>
              <a:latin typeface="Arial" panose="020B0604020202020204" pitchFamily="34" charset="0"/>
              <a:ea typeface="仿宋_GB2312" panose="02010609030101010101" pitchFamily="49" charset="-122"/>
            </a:endParaRPr>
          </a:p>
          <a:p>
            <a:pPr>
              <a:buFont typeface="Arial" panose="020B0604020202020204" pitchFamily="34" charset="0"/>
              <a:buNone/>
            </a:pPr>
            <a:r>
              <a:rPr lang="en-US" altLang="zh-CN" sz="3200" b="1" dirty="0">
                <a:solidFill>
                  <a:srgbClr val="FF3300"/>
                </a:solidFill>
                <a:latin typeface="Arial" panose="020B0604020202020204" pitchFamily="34" charset="0"/>
                <a:ea typeface="黑体" panose="02010609060101010101" pitchFamily="49" charset="-122"/>
              </a:rPr>
              <a:t>【</a:t>
            </a:r>
            <a:r>
              <a:rPr lang="zh-CN" altLang="en-US" sz="3200" b="1" dirty="0">
                <a:solidFill>
                  <a:srgbClr val="FF3300"/>
                </a:solidFill>
                <a:latin typeface="Arial" panose="020B0604020202020204" pitchFamily="34" charset="0"/>
                <a:ea typeface="黑体" panose="02010609060101010101" pitchFamily="49" charset="-122"/>
              </a:rPr>
              <a:t>答案</a:t>
            </a:r>
            <a:r>
              <a:rPr lang="en-US" altLang="zh-CN" sz="3200" b="1" dirty="0">
                <a:solidFill>
                  <a:srgbClr val="FF3300"/>
                </a:solidFill>
                <a:latin typeface="Arial" panose="020B0604020202020204" pitchFamily="34" charset="0"/>
                <a:ea typeface="黑体" panose="02010609060101010101" pitchFamily="49" charset="-122"/>
              </a:rPr>
              <a:t>】</a:t>
            </a:r>
            <a:r>
              <a:rPr lang="zh-CN" altLang="en-US" sz="3200" b="1" dirty="0">
                <a:latin typeface="Times New Roman" panose="02020603050405020304" pitchFamily="18" charset="0"/>
              </a:rPr>
              <a:t>三大优势助中国高铁走出国门</a:t>
            </a:r>
            <a:r>
              <a:rPr lang="zh-CN" altLang="en-US" sz="3200" dirty="0">
                <a:latin typeface="Times New Roman" panose="02020603050405020304" pitchFamily="18" charset="0"/>
              </a:rPr>
              <a:t> </a:t>
            </a:r>
            <a:endParaRPr lang="zh-CN" altLang="en-US" sz="3200" dirty="0">
              <a:latin typeface="Times New Roman" panose="02020603050405020304" pitchFamily="18" charset="0"/>
            </a:endParaRPr>
          </a:p>
        </p:txBody>
      </p:sp>
    </p:spTree>
  </p:cSld>
  <p:clrMapOvr>
    <a:masterClrMapping/>
  </p:clrMapOvr>
  <p:transition spd="med">
    <p:zoom dir="in"/>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Text Box 2"/>
          <p:cNvSpPr txBox="1"/>
          <p:nvPr/>
        </p:nvSpPr>
        <p:spPr>
          <a:xfrm>
            <a:off x="481965" y="822325"/>
            <a:ext cx="11052810" cy="4622800"/>
          </a:xfrm>
          <a:prstGeom prst="rect">
            <a:avLst/>
          </a:prstGeom>
          <a:noFill/>
          <a:ln w="9525">
            <a:noFill/>
          </a:ln>
        </p:spPr>
        <p:txBody>
          <a:bodyPr/>
          <a:p>
            <a:pPr>
              <a:buFont typeface="Arial" panose="020B0604020202020204" pitchFamily="34" charset="0"/>
              <a:buNone/>
            </a:pPr>
            <a:r>
              <a:rPr lang="zh-CN" altLang="en-US" sz="3200" b="1" dirty="0">
                <a:latin typeface="Times New Roman" panose="02020603050405020304" pitchFamily="18" charset="0"/>
              </a:rPr>
              <a:t>４</a:t>
            </a:r>
            <a:r>
              <a:rPr lang="en-US" altLang="zh-CN" sz="3200" b="1" dirty="0">
                <a:latin typeface="Times New Roman" panose="02020603050405020304" pitchFamily="18" charset="0"/>
              </a:rPr>
              <a:t>.</a:t>
            </a:r>
            <a:r>
              <a:rPr lang="zh-CN" altLang="en-US" sz="3200" b="1" dirty="0">
                <a:latin typeface="Times New Roman" panose="02020603050405020304" pitchFamily="18" charset="0"/>
              </a:rPr>
              <a:t>根据下面的材料</a:t>
            </a:r>
            <a:r>
              <a:rPr lang="en-US" altLang="zh-CN" sz="3200" b="1" dirty="0">
                <a:latin typeface="Times New Roman" panose="02020603050405020304" pitchFamily="18" charset="0"/>
              </a:rPr>
              <a:t>,</a:t>
            </a:r>
            <a:r>
              <a:rPr lang="zh-CN" altLang="en-US" sz="3200" b="1" dirty="0">
                <a:latin typeface="Times New Roman" panose="02020603050405020304" pitchFamily="18" charset="0"/>
              </a:rPr>
              <a:t>用一个单句介绍广州的概况</a:t>
            </a:r>
            <a:r>
              <a:rPr lang="en-US" altLang="zh-CN" sz="3200" b="1" dirty="0">
                <a:latin typeface="Times New Roman" panose="02020603050405020304" pitchFamily="18" charset="0"/>
              </a:rPr>
              <a:t>,</a:t>
            </a:r>
            <a:r>
              <a:rPr lang="zh-CN" altLang="en-US" sz="3200" b="1" dirty="0">
                <a:latin typeface="Times New Roman" panose="02020603050405020304" pitchFamily="18" charset="0"/>
              </a:rPr>
              <a:t>不超过</a:t>
            </a:r>
            <a:r>
              <a:rPr lang="en-US" altLang="zh-CN" sz="3200" b="1" dirty="0">
                <a:latin typeface="Times New Roman" panose="02020603050405020304" pitchFamily="18" charset="0"/>
              </a:rPr>
              <a:t>40</a:t>
            </a:r>
            <a:r>
              <a:rPr lang="zh-CN" altLang="en-US" sz="3200" b="1" dirty="0">
                <a:latin typeface="Times New Roman" panose="02020603050405020304" pitchFamily="18" charset="0"/>
              </a:rPr>
              <a:t>字。</a:t>
            </a:r>
            <a:endParaRPr lang="zh-CN" altLang="en-US" sz="3200" b="1" dirty="0">
              <a:latin typeface="Times New Roman" panose="02020603050405020304" pitchFamily="18" charset="0"/>
            </a:endParaRPr>
          </a:p>
          <a:p>
            <a:pPr>
              <a:buFont typeface="Arial" panose="020B0604020202020204" pitchFamily="34" charset="0"/>
              <a:buNone/>
            </a:pPr>
            <a:r>
              <a:rPr lang="zh-CN" altLang="en-US" sz="3200" b="1" dirty="0">
                <a:latin typeface="Times New Roman" panose="02020603050405020304" pitchFamily="18" charset="0"/>
              </a:rPr>
              <a:t>        </a:t>
            </a:r>
            <a:r>
              <a:rPr lang="zh-CN" altLang="en-US" sz="3200" b="1" dirty="0">
                <a:latin typeface="楷体_GB2312" panose="02010609030101010101" pitchFamily="49" charset="-122"/>
                <a:ea typeface="楷体_GB2312" panose="02010609030101010101" pitchFamily="49" charset="-122"/>
              </a:rPr>
              <a:t>材料一：广州至今已经有几千年的历史，历代为郡、州、府、道治所，现为国家历史文化名城。</a:t>
            </a:r>
            <a:endParaRPr lang="zh-CN" altLang="en-US" sz="3200" b="1" dirty="0">
              <a:latin typeface="楷体_GB2312" panose="02010609030101010101" pitchFamily="49" charset="-122"/>
              <a:ea typeface="楷体_GB2312" panose="02010609030101010101" pitchFamily="49" charset="-122"/>
            </a:endParaRPr>
          </a:p>
          <a:p>
            <a:pPr>
              <a:buFont typeface="Arial" panose="020B0604020202020204" pitchFamily="34" charset="0"/>
              <a:buNone/>
            </a:pPr>
            <a:r>
              <a:rPr lang="zh-CN" altLang="en-US" sz="3200" b="1" dirty="0">
                <a:latin typeface="楷体_GB2312" panose="02010609030101010101" pitchFamily="49" charset="-122"/>
                <a:ea typeface="楷体_GB2312" panose="02010609030101010101" pitchFamily="49" charset="-122"/>
              </a:rPr>
              <a:t>    材料二：广州铁路、公路四通八达，机场开通国内外上百条航线。</a:t>
            </a:r>
            <a:endParaRPr lang="zh-CN" altLang="en-US" sz="3200" b="1" dirty="0">
              <a:latin typeface="楷体_GB2312" panose="02010609030101010101" pitchFamily="49" charset="-122"/>
              <a:ea typeface="楷体_GB2312" panose="02010609030101010101" pitchFamily="49" charset="-122"/>
            </a:endParaRPr>
          </a:p>
          <a:p>
            <a:pPr>
              <a:buFont typeface="Arial" panose="020B0604020202020204" pitchFamily="34" charset="0"/>
              <a:buNone/>
            </a:pPr>
            <a:r>
              <a:rPr lang="zh-CN" altLang="en-US" sz="3200" b="1" dirty="0">
                <a:latin typeface="楷体_GB2312" panose="02010609030101010101" pitchFamily="49" charset="-122"/>
                <a:ea typeface="楷体_GB2312" panose="02010609030101010101" pitchFamily="49" charset="-122"/>
              </a:rPr>
              <a:t>    材料三：广州景色优美，有景区被评为中国</a:t>
            </a:r>
            <a:r>
              <a:rPr lang="en-US" altLang="zh-CN" sz="3200" b="1" dirty="0">
                <a:latin typeface="楷体_GB2312" panose="02010609030101010101" pitchFamily="49" charset="-122"/>
                <a:ea typeface="楷体_GB2312" panose="02010609030101010101" pitchFamily="49" charset="-122"/>
              </a:rPr>
              <a:t>AAAAA</a:t>
            </a:r>
            <a:r>
              <a:rPr lang="zh-CN" altLang="en-US" sz="3200" b="1" dirty="0">
                <a:latin typeface="楷体_GB2312" panose="02010609030101010101" pitchFamily="49" charset="-122"/>
                <a:ea typeface="楷体_GB2312" panose="02010609030101010101" pitchFamily="49" charset="-122"/>
              </a:rPr>
              <a:t>级风景旅游区。</a:t>
            </a:r>
            <a:endParaRPr lang="zh-CN" altLang="en-US" sz="3200" b="1" dirty="0">
              <a:latin typeface="楷体_GB2312" panose="02010609030101010101" pitchFamily="49" charset="-122"/>
              <a:ea typeface="楷体_GB2312" panose="02010609030101010101" pitchFamily="49" charset="-122"/>
            </a:endParaRPr>
          </a:p>
          <a:p>
            <a:pPr>
              <a:buFont typeface="Arial" panose="020B0604020202020204" pitchFamily="34" charset="0"/>
              <a:buNone/>
            </a:pPr>
            <a:r>
              <a:rPr lang="zh-CN" altLang="en-US" sz="3200" b="1" dirty="0">
                <a:latin typeface="楷体_GB2312" panose="02010609030101010101" pitchFamily="49" charset="-122"/>
                <a:ea typeface="楷体_GB2312" panose="02010609030101010101" pitchFamily="49" charset="-122"/>
              </a:rPr>
              <a:t>    材料四：广州的国内生产总值和财政收入在我国地级市中名列前茅。</a:t>
            </a:r>
            <a:endParaRPr lang="zh-CN" altLang="en-US" sz="3200" b="1" dirty="0">
              <a:latin typeface="楷体_GB2312" panose="02010609030101010101" pitchFamily="49" charset="-122"/>
              <a:ea typeface="楷体_GB2312" panose="02010609030101010101" pitchFamily="49" charset="-122"/>
            </a:endParaRPr>
          </a:p>
        </p:txBody>
      </p:sp>
    </p:spTree>
  </p:cSld>
  <p:clrMapOvr>
    <a:masterClrMapping/>
  </p:clrMapOvr>
  <p:transition spd="med">
    <p:zoom dir="in"/>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矩形 36866"/>
          <p:cNvSpPr/>
          <p:nvPr/>
        </p:nvSpPr>
        <p:spPr>
          <a:xfrm>
            <a:off x="640080" y="1035685"/>
            <a:ext cx="10677525" cy="5015865"/>
          </a:xfrm>
          <a:prstGeom prst="rect">
            <a:avLst/>
          </a:prstGeom>
          <a:noFill/>
          <a:ln w="9525">
            <a:noFill/>
          </a:ln>
          <a:effectLst>
            <a:prstShdw prst="shdw12" dir="16200000">
              <a:schemeClr val="bg2">
                <a:alpha val="50000"/>
              </a:schemeClr>
            </a:prstShdw>
          </a:effectLst>
        </p:spPr>
        <p:txBody>
          <a:bodyPr wrap="square">
            <a:spAutoFit/>
          </a:bodyPr>
          <a:p>
            <a:pPr>
              <a:buFont typeface="Arial" panose="020B0604020202020204" pitchFamily="34" charset="0"/>
              <a:buNone/>
            </a:pPr>
            <a:r>
              <a:rPr lang="zh-CN" altLang="zh-CN" sz="3200" b="1" dirty="0">
                <a:solidFill>
                  <a:srgbClr val="FF3300"/>
                </a:solidFill>
                <a:latin typeface="Arial" panose="020B0604020202020204" pitchFamily="34" charset="0"/>
                <a:ea typeface="黑体" panose="02010609060101010101" pitchFamily="49" charset="-122"/>
              </a:rPr>
              <a:t>【解析】</a:t>
            </a:r>
            <a:r>
              <a:rPr lang="zh-CN" altLang="zh-CN" sz="3200" b="1" dirty="0">
                <a:latin typeface="仿宋_GB2312" panose="02010609030101010101" pitchFamily="49" charset="-122"/>
                <a:ea typeface="仿宋_GB2312" panose="02010609030101010101" pitchFamily="49" charset="-122"/>
              </a:rPr>
              <a:t>本题考查压缩语段的能力。做此类题要注意分析材料，查找关键词句，然后组织语言进行表述。首先筛选提炼出各材料中的重要信息，材料一中的关键信息是</a:t>
            </a:r>
            <a:r>
              <a:rPr lang="zh-CN" altLang="en-US" sz="3200" b="1" dirty="0">
                <a:latin typeface="仿宋_GB2312" panose="02010609030101010101" pitchFamily="49" charset="-122"/>
                <a:ea typeface="仿宋_GB2312" panose="02010609030101010101" pitchFamily="49" charset="-122"/>
              </a:rPr>
              <a:t>“国家历史文化名城”，材料二表明广州市交通便利，材料三中的关键信息是“景色优美”，材料四表明广州市经济发展水平较高；然后确定句子主干为“广州市是</a:t>
            </a:r>
            <a:r>
              <a:rPr lang="en-US" altLang="zh-CN" sz="3200" b="1" dirty="0">
                <a:latin typeface="Arial" panose="020B0604020202020204" pitchFamily="34" charset="0"/>
                <a:ea typeface="仿宋_GB2312" panose="02010609030101010101" pitchFamily="49" charset="-122"/>
              </a:rPr>
              <a:t>……</a:t>
            </a:r>
            <a:r>
              <a:rPr lang="zh-CN" altLang="en-US" sz="3200" b="1" dirty="0">
                <a:latin typeface="Arial" panose="020B0604020202020204" pitchFamily="34" charset="0"/>
                <a:ea typeface="仿宋_GB2312" panose="02010609030101010101" pitchFamily="49" charset="-122"/>
              </a:rPr>
              <a:t>国家级历史文化名城”，并将筛选提炼出的信息放入这一主干句中；最后整理成语句通顺的单句。</a:t>
            </a:r>
            <a:endParaRPr lang="zh-CN" altLang="en-US" sz="3200" b="1" dirty="0">
              <a:latin typeface="Arial" panose="020B0604020202020204" pitchFamily="34" charset="0"/>
              <a:ea typeface="仿宋_GB2312" panose="02010609030101010101" pitchFamily="49" charset="-122"/>
            </a:endParaRPr>
          </a:p>
          <a:p>
            <a:pPr>
              <a:buFont typeface="Arial" panose="020B0604020202020204" pitchFamily="34" charset="0"/>
              <a:buNone/>
            </a:pPr>
            <a:r>
              <a:rPr lang="en-US" altLang="zh-CN" sz="3200" b="1" dirty="0">
                <a:solidFill>
                  <a:srgbClr val="FF3300"/>
                </a:solidFill>
                <a:latin typeface="Arial" panose="020B0604020202020204" pitchFamily="34" charset="0"/>
                <a:ea typeface="黑体" panose="02010609060101010101" pitchFamily="49" charset="-122"/>
              </a:rPr>
              <a:t>【</a:t>
            </a:r>
            <a:r>
              <a:rPr lang="zh-CN" altLang="en-US" sz="3200" b="1" dirty="0">
                <a:solidFill>
                  <a:srgbClr val="FF3300"/>
                </a:solidFill>
                <a:latin typeface="Arial" panose="020B0604020202020204" pitchFamily="34" charset="0"/>
                <a:ea typeface="黑体" panose="02010609060101010101" pitchFamily="49" charset="-122"/>
              </a:rPr>
              <a:t>答案</a:t>
            </a:r>
            <a:r>
              <a:rPr lang="en-US" altLang="zh-CN" sz="3200" b="1" dirty="0">
                <a:solidFill>
                  <a:srgbClr val="FF3300"/>
                </a:solidFill>
                <a:latin typeface="Arial" panose="020B0604020202020204" pitchFamily="34" charset="0"/>
                <a:ea typeface="黑体" panose="02010609060101010101" pitchFamily="49" charset="-122"/>
              </a:rPr>
              <a:t>】</a:t>
            </a:r>
            <a:r>
              <a:rPr lang="zh-CN" altLang="en-US" sz="3200" b="1" dirty="0">
                <a:latin typeface="Arial" panose="020B0604020202020204" pitchFamily="34" charset="0"/>
              </a:rPr>
              <a:t>广州市是交通便利、景色优美、经济发展水平较高的国家级历史文化名城。</a:t>
            </a:r>
            <a:endParaRPr lang="zh-CN" altLang="en-US" sz="3200" b="1" dirty="0">
              <a:latin typeface="Arial" panose="020B0604020202020204" pitchFamily="34" charset="0"/>
            </a:endParaRPr>
          </a:p>
        </p:txBody>
      </p:sp>
    </p:spTree>
  </p:cSld>
  <p:clrMapOvr>
    <a:masterClrMapping/>
  </p:clrMapOvr>
  <p:transition spd="med">
    <p:zoom dir="in"/>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Text Box 2"/>
          <p:cNvSpPr txBox="1"/>
          <p:nvPr/>
        </p:nvSpPr>
        <p:spPr>
          <a:xfrm>
            <a:off x="690880" y="1108710"/>
            <a:ext cx="10222865" cy="4832985"/>
          </a:xfrm>
          <a:prstGeom prst="rect">
            <a:avLst/>
          </a:prstGeom>
          <a:noFill/>
          <a:ln w="9525">
            <a:noFill/>
          </a:ln>
        </p:spPr>
        <p:txBody>
          <a:bodyPr/>
          <a:p>
            <a:pPr>
              <a:buFont typeface="Arial" panose="020B0604020202020204" pitchFamily="34" charset="0"/>
              <a:buNone/>
            </a:pPr>
            <a:r>
              <a:rPr lang="zh-CN" altLang="en-US" sz="2800" b="1" dirty="0">
                <a:latin typeface="Times New Roman" panose="02020603050405020304" pitchFamily="18" charset="0"/>
              </a:rPr>
              <a:t>５</a:t>
            </a:r>
            <a:r>
              <a:rPr lang="en-US" altLang="zh-CN" sz="2800" b="1" dirty="0">
                <a:latin typeface="Times New Roman" panose="02020603050405020304" pitchFamily="18" charset="0"/>
              </a:rPr>
              <a:t>.</a:t>
            </a:r>
            <a:r>
              <a:rPr lang="zh-CN" altLang="en-US" sz="2800" b="1" dirty="0">
                <a:latin typeface="Times New Roman" panose="02020603050405020304" pitchFamily="18" charset="0"/>
              </a:rPr>
              <a:t>请从下面的材料中筛选信息，保留各方面的主要内容，给“功夫茶”下个定义，不超过</a:t>
            </a:r>
            <a:r>
              <a:rPr lang="en-US" altLang="zh-CN" sz="2800" b="1" dirty="0">
                <a:latin typeface="Times New Roman" panose="02020603050405020304" pitchFamily="18" charset="0"/>
              </a:rPr>
              <a:t>50</a:t>
            </a:r>
            <a:r>
              <a:rPr lang="zh-CN" altLang="en-US" sz="2800" b="1" dirty="0">
                <a:latin typeface="Times New Roman" panose="02020603050405020304" pitchFamily="18" charset="0"/>
              </a:rPr>
              <a:t>个字。</a:t>
            </a:r>
            <a:endParaRPr lang="zh-CN" altLang="en-US" sz="2800" b="1" dirty="0">
              <a:latin typeface="Times New Roman" panose="02020603050405020304" pitchFamily="18" charset="0"/>
            </a:endParaRPr>
          </a:p>
          <a:p>
            <a:pPr>
              <a:buFont typeface="Arial" panose="020B0604020202020204" pitchFamily="34" charset="0"/>
              <a:buNone/>
            </a:pPr>
            <a:r>
              <a:rPr lang="zh-CN" altLang="en-US" sz="2800" b="1" dirty="0">
                <a:latin typeface="Times New Roman" panose="02020603050405020304" pitchFamily="18" charset="0"/>
              </a:rPr>
              <a:t>        </a:t>
            </a:r>
            <a:r>
              <a:rPr lang="zh-CN" altLang="en-US" sz="2800" b="1" dirty="0">
                <a:latin typeface="Times New Roman" panose="02020603050405020304" pitchFamily="18" charset="0"/>
                <a:ea typeface="楷体_GB2312" panose="02010609030101010101" pitchFamily="49" charset="-122"/>
              </a:rPr>
              <a:t>功夫茶是广东潮汕一带最为盛行的茶艺。品功夫茶是潮汕地区最盛行的风俗之一，可以说，有潮汕人的地方，便有功夫茶的影子。功夫茶采用的是乌龙茶叶，如铁观音、水仙和凤凰茶。鸟龙茶介乎红、绿茶之间，为半发酵茶，只有这类茶才能冲出功夫茶所要求的色香味。功夫茶和其他茶的喝茶方法有别也在于茶具。功夫茶所用的工具基本上都是陶瓷。一套简单的茶具一般要包括一盖碗、三茶杯、一茶盘、一茶池、一壶、一锅、一炉。之所以叫功夫茶，是因为这种泡茶的方式极为讲究。它冲泡的步骤很容易学，但是易学难懂，说它是一门艺术并不为过。</a:t>
            </a:r>
            <a:endParaRPr lang="zh-CN" altLang="en-US" sz="2800" b="1" dirty="0">
              <a:latin typeface="Times New Roman" panose="02020603050405020304" pitchFamily="18" charset="0"/>
              <a:ea typeface="楷体_GB2312" panose="02010609030101010101" pitchFamily="49" charset="-122"/>
            </a:endParaRPr>
          </a:p>
        </p:txBody>
      </p:sp>
    </p:spTree>
  </p:cSld>
  <p:clrMapOvr>
    <a:masterClrMapping/>
  </p:clrMapOvr>
  <p:transition spd="med">
    <p:zoom dir="in"/>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矩形 38914"/>
          <p:cNvSpPr/>
          <p:nvPr/>
        </p:nvSpPr>
        <p:spPr>
          <a:xfrm>
            <a:off x="732155" y="1049020"/>
            <a:ext cx="10495280" cy="4030980"/>
          </a:xfrm>
          <a:prstGeom prst="rect">
            <a:avLst/>
          </a:prstGeom>
          <a:noFill/>
          <a:ln w="9525">
            <a:noFill/>
          </a:ln>
          <a:effectLst>
            <a:prstShdw prst="shdw12" dir="16200000">
              <a:schemeClr val="bg2">
                <a:alpha val="50000"/>
              </a:schemeClr>
            </a:prstShdw>
          </a:effectLst>
        </p:spPr>
        <p:txBody>
          <a:bodyPr wrap="square">
            <a:spAutoFit/>
          </a:bodyPr>
          <a:p>
            <a:pPr>
              <a:buFont typeface="Arial" panose="020B0604020202020204" pitchFamily="34" charset="0"/>
              <a:buNone/>
            </a:pPr>
            <a:r>
              <a:rPr lang="en-US" altLang="zh-CN" sz="3200" b="1" dirty="0">
                <a:solidFill>
                  <a:srgbClr val="FF3300"/>
                </a:solidFill>
                <a:latin typeface="Times New Roman" panose="02020603050405020304" pitchFamily="18" charset="0"/>
                <a:ea typeface="黑体" panose="02010609060101010101" pitchFamily="49" charset="-122"/>
              </a:rPr>
              <a:t>【</a:t>
            </a:r>
            <a:r>
              <a:rPr lang="zh-CN" altLang="en-US" sz="3200" b="1" dirty="0">
                <a:solidFill>
                  <a:srgbClr val="FF3300"/>
                </a:solidFill>
                <a:latin typeface="Times New Roman" panose="02020603050405020304" pitchFamily="18" charset="0"/>
                <a:ea typeface="黑体" panose="02010609060101010101" pitchFamily="49" charset="-122"/>
              </a:rPr>
              <a:t>解析</a:t>
            </a:r>
            <a:r>
              <a:rPr lang="en-US" altLang="zh-CN" sz="3200" b="1" dirty="0">
                <a:solidFill>
                  <a:srgbClr val="FF3300"/>
                </a:solidFill>
                <a:latin typeface="Times New Roman" panose="02020603050405020304" pitchFamily="18" charset="0"/>
                <a:ea typeface="黑体" panose="02010609060101010101" pitchFamily="49" charset="-122"/>
              </a:rPr>
              <a:t>】</a:t>
            </a:r>
            <a:r>
              <a:rPr lang="zh-CN" altLang="en-US" sz="3200" b="1" dirty="0">
                <a:latin typeface="仿宋_GB2312" panose="02010609030101010101" pitchFamily="49" charset="-122"/>
                <a:ea typeface="仿宋_GB2312" panose="02010609030101010101" pitchFamily="49" charset="-122"/>
              </a:rPr>
              <a:t>格式：功夫茶是</a:t>
            </a:r>
            <a:r>
              <a:rPr lang="en-US" altLang="zh-CN" sz="3200" b="1" dirty="0">
                <a:latin typeface="宋体" panose="02010600030101010101" pitchFamily="2" charset="-122"/>
                <a:ea typeface="仿宋_GB2312" panose="02010609030101010101" pitchFamily="49" charset="-122"/>
              </a:rPr>
              <a:t>……</a:t>
            </a:r>
            <a:r>
              <a:rPr lang="zh-CN" altLang="en-US" sz="3200" b="1" dirty="0">
                <a:latin typeface="仿宋_GB2312" panose="02010609030101010101" pitchFamily="49" charset="-122"/>
                <a:ea typeface="仿宋_GB2312" panose="02010609030101010101" pitchFamily="49" charset="-122"/>
              </a:rPr>
              <a:t>茶艺；定语顺序：茶叶</a:t>
            </a:r>
            <a:r>
              <a:rPr lang="en-US" altLang="zh-CN" sz="3200" b="1" dirty="0">
                <a:latin typeface="宋体" panose="02010600030101010101" pitchFamily="2" charset="-122"/>
                <a:ea typeface="仿宋_GB2312" panose="02010609030101010101" pitchFamily="49" charset="-122"/>
              </a:rPr>
              <a:t>—</a:t>
            </a:r>
            <a:r>
              <a:rPr lang="zh-CN" altLang="en-US" sz="3200" b="1" dirty="0">
                <a:latin typeface="仿宋_GB2312" panose="02010609030101010101" pitchFamily="49" charset="-122"/>
                <a:ea typeface="仿宋_GB2312" panose="02010609030101010101" pitchFamily="49" charset="-122"/>
              </a:rPr>
              <a:t>茶具</a:t>
            </a:r>
            <a:r>
              <a:rPr lang="en-US" altLang="zh-CN" sz="3200" b="1" dirty="0">
                <a:latin typeface="宋体" panose="02010600030101010101" pitchFamily="2" charset="-122"/>
                <a:ea typeface="仿宋_GB2312" panose="02010609030101010101" pitchFamily="49" charset="-122"/>
              </a:rPr>
              <a:t>—</a:t>
            </a:r>
            <a:r>
              <a:rPr lang="zh-CN" altLang="en-US" sz="3200" b="1" dirty="0">
                <a:latin typeface="仿宋_GB2312" panose="02010609030101010101" pitchFamily="49" charset="-122"/>
                <a:ea typeface="仿宋_GB2312" panose="02010609030101010101" pitchFamily="49" charset="-122"/>
              </a:rPr>
              <a:t>泡茶方式</a:t>
            </a:r>
            <a:r>
              <a:rPr lang="en-US" altLang="zh-CN" sz="3200" b="1" dirty="0">
                <a:latin typeface="仿宋_GB2312" panose="02010609030101010101" pitchFamily="49" charset="-122"/>
                <a:ea typeface="仿宋_GB2312" panose="02010609030101010101" pitchFamily="49" charset="-122"/>
              </a:rPr>
              <a:t>-</a:t>
            </a:r>
            <a:r>
              <a:rPr lang="zh-CN" altLang="en-US" sz="3200" b="1" dirty="0">
                <a:latin typeface="仿宋_GB2312" panose="02010609030101010101" pitchFamily="49" charset="-122"/>
                <a:ea typeface="仿宋_GB2312" panose="02010609030101010101" pitchFamily="49" charset="-122"/>
              </a:rPr>
              <a:t>流行地区。或者是：流行地区</a:t>
            </a:r>
            <a:r>
              <a:rPr lang="en-US" altLang="zh-CN" sz="3200" b="1" dirty="0">
                <a:latin typeface="宋体" panose="02010600030101010101" pitchFamily="2" charset="-122"/>
                <a:ea typeface="仿宋_GB2312" panose="02010609030101010101" pitchFamily="49" charset="-122"/>
              </a:rPr>
              <a:t>—</a:t>
            </a:r>
            <a:r>
              <a:rPr lang="zh-CN" altLang="en-US" sz="3200" b="1" dirty="0">
                <a:latin typeface="仿宋_GB2312" panose="02010609030101010101" pitchFamily="49" charset="-122"/>
                <a:ea typeface="仿宋_GB2312" panose="02010609030101010101" pitchFamily="49" charset="-122"/>
              </a:rPr>
              <a:t>茶叶</a:t>
            </a:r>
            <a:r>
              <a:rPr lang="en-US" altLang="zh-CN" sz="3200" b="1" dirty="0">
                <a:latin typeface="宋体" panose="02010600030101010101" pitchFamily="2" charset="-122"/>
                <a:ea typeface="仿宋_GB2312" panose="02010609030101010101" pitchFamily="49" charset="-122"/>
              </a:rPr>
              <a:t>—</a:t>
            </a:r>
            <a:r>
              <a:rPr lang="zh-CN" altLang="en-US" sz="3200" b="1" dirty="0">
                <a:latin typeface="仿宋_GB2312" panose="02010609030101010101" pitchFamily="49" charset="-122"/>
                <a:ea typeface="仿宋_GB2312" panose="02010609030101010101" pitchFamily="49" charset="-122"/>
              </a:rPr>
              <a:t>茶具</a:t>
            </a:r>
            <a:r>
              <a:rPr lang="en-US" altLang="zh-CN" sz="3200" b="1" dirty="0">
                <a:latin typeface="宋体" panose="02010600030101010101" pitchFamily="2" charset="-122"/>
                <a:ea typeface="仿宋_GB2312" panose="02010609030101010101" pitchFamily="49" charset="-122"/>
              </a:rPr>
              <a:t>—</a:t>
            </a:r>
            <a:r>
              <a:rPr lang="zh-CN" altLang="en-US" sz="3200" b="1" dirty="0">
                <a:latin typeface="仿宋_GB2312" panose="02010609030101010101" pitchFamily="49" charset="-122"/>
                <a:ea typeface="仿宋_GB2312" panose="02010609030101010101" pitchFamily="49" charset="-122"/>
              </a:rPr>
              <a:t>泡茶方式。</a:t>
            </a:r>
            <a:endParaRPr lang="zh-CN" altLang="en-US" sz="3200" b="1" dirty="0">
              <a:latin typeface="仿宋_GB2312" panose="02010609030101010101" pitchFamily="49" charset="-122"/>
              <a:ea typeface="仿宋_GB2312" panose="02010609030101010101" pitchFamily="49" charset="-122"/>
            </a:endParaRPr>
          </a:p>
          <a:p>
            <a:pPr>
              <a:buFont typeface="Arial" panose="020B0604020202020204" pitchFamily="34" charset="0"/>
              <a:buNone/>
            </a:pPr>
            <a:r>
              <a:rPr lang="en-US" altLang="zh-CN" sz="3200" b="1" dirty="0">
                <a:solidFill>
                  <a:srgbClr val="FF3300"/>
                </a:solidFill>
                <a:latin typeface="Times New Roman" panose="02020603050405020304" pitchFamily="18" charset="0"/>
                <a:ea typeface="黑体" panose="02010609060101010101" pitchFamily="49" charset="-122"/>
              </a:rPr>
              <a:t>【</a:t>
            </a:r>
            <a:r>
              <a:rPr lang="zh-CN" altLang="en-US" sz="3200" b="1" dirty="0">
                <a:solidFill>
                  <a:srgbClr val="FF3300"/>
                </a:solidFill>
                <a:latin typeface="Times New Roman" panose="02020603050405020304" pitchFamily="18" charset="0"/>
                <a:ea typeface="黑体" panose="02010609060101010101" pitchFamily="49" charset="-122"/>
              </a:rPr>
              <a:t>答案</a:t>
            </a:r>
            <a:r>
              <a:rPr lang="en-US" altLang="zh-CN" sz="3200" b="1" dirty="0">
                <a:solidFill>
                  <a:srgbClr val="FF3300"/>
                </a:solidFill>
                <a:latin typeface="Times New Roman" panose="02020603050405020304" pitchFamily="18" charset="0"/>
                <a:ea typeface="黑体" panose="02010609060101010101" pitchFamily="49" charset="-122"/>
              </a:rPr>
              <a:t>】</a:t>
            </a:r>
            <a:r>
              <a:rPr lang="zh-CN" altLang="en-US" sz="3200" b="1" dirty="0">
                <a:latin typeface="Times New Roman" panose="02020603050405020304" pitchFamily="18" charset="0"/>
              </a:rPr>
              <a:t>功夫茶是一种以半发酵的乌龙茶为主要冲泡茶叶，以陶瓷为茶具，极讲究泡茶方式的盛行于潮汕地区的茶艺。（或：功夫茶是盛行于潮汕地区的一种以半发酵的乌龙茶为主要冲泡茶叶，以陶瓷为茶具，极讲究泡茶方式的茶艺。）</a:t>
            </a:r>
            <a:endParaRPr lang="zh-CN" altLang="en-US" sz="3200" b="1" dirty="0">
              <a:latin typeface="Times New Roman" panose="02020603050405020304" pitchFamily="18" charset="0"/>
            </a:endParaRPr>
          </a:p>
        </p:txBody>
      </p:sp>
    </p:spTree>
  </p:cSld>
  <p:clrMapOvr>
    <a:masterClrMapping/>
  </p:clrMapOvr>
  <p:transition spd="med">
    <p:zoom dir="in"/>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Text Box 2"/>
          <p:cNvSpPr txBox="1"/>
          <p:nvPr/>
        </p:nvSpPr>
        <p:spPr>
          <a:xfrm>
            <a:off x="558165" y="635635"/>
            <a:ext cx="10457815" cy="5530215"/>
          </a:xfrm>
          <a:prstGeom prst="rect">
            <a:avLst/>
          </a:prstGeom>
          <a:noFill/>
          <a:ln w="9525">
            <a:noFill/>
          </a:ln>
        </p:spPr>
        <p:txBody>
          <a:bodyPr/>
          <a:p>
            <a:pPr>
              <a:buFont typeface="Arial" panose="020B0604020202020204" pitchFamily="34" charset="0"/>
              <a:buNone/>
            </a:pPr>
            <a:r>
              <a:rPr lang="zh-CN" altLang="en-US" sz="2800" b="1" dirty="0">
                <a:latin typeface="Times New Roman" panose="02020603050405020304" pitchFamily="18" charset="0"/>
              </a:rPr>
              <a:t>６．阅读下面的文字，按照要求完成问题。</a:t>
            </a:r>
            <a:endParaRPr lang="zh-CN" altLang="en-US" sz="2800" b="1" dirty="0">
              <a:latin typeface="Times New Roman" panose="02020603050405020304" pitchFamily="18" charset="0"/>
            </a:endParaRPr>
          </a:p>
          <a:p>
            <a:pPr>
              <a:buFont typeface="Arial" panose="020B0604020202020204" pitchFamily="34" charset="0"/>
              <a:buNone/>
            </a:pPr>
            <a:r>
              <a:rPr lang="zh-CN" altLang="en-US" sz="2800" b="1" dirty="0">
                <a:latin typeface="Times New Roman" panose="02020603050405020304" pitchFamily="18" charset="0"/>
              </a:rPr>
              <a:t>        </a:t>
            </a:r>
            <a:r>
              <a:rPr lang="zh-CN" altLang="en-US" sz="2800" b="1" dirty="0">
                <a:latin typeface="Times New Roman" panose="02020603050405020304" pitchFamily="18" charset="0"/>
                <a:ea typeface="楷体_GB2312" panose="02010609030101010101" pitchFamily="49" charset="-122"/>
              </a:rPr>
              <a:t>网络是信息传输、接收、共享的虚拟平台，它把各个点、面、体的信息联系到一起，</a:t>
            </a:r>
            <a:r>
              <a:rPr lang="zh-CN" altLang="en-US" sz="2800" b="1" dirty="0">
                <a:latin typeface="Times New Roman" panose="02020603050405020304" pitchFamily="18" charset="0"/>
              </a:rPr>
              <a:t>从而</a:t>
            </a:r>
            <a:r>
              <a:rPr lang="zh-CN" altLang="en-US" sz="2800" b="1" dirty="0">
                <a:latin typeface="Times New Roman" panose="02020603050405020304" pitchFamily="18" charset="0"/>
                <a:ea typeface="楷体_GB2312" panose="02010609030101010101" pitchFamily="49" charset="-122"/>
              </a:rPr>
              <a:t>实现这些资源的共享。它借助文字阅读、图片查看、影音播放、下载传输、游戏聊天等软件工具给人们带来极其丰富和美好的使用和享受，有时</a:t>
            </a:r>
            <a:r>
              <a:rPr lang="zh-CN" altLang="en-US" sz="2800" b="1" dirty="0">
                <a:latin typeface="Times New Roman" panose="02020603050405020304" pitchFamily="18" charset="0"/>
              </a:rPr>
              <a:t>甚至</a:t>
            </a:r>
            <a:r>
              <a:rPr lang="zh-CN" altLang="en-US" sz="2800" b="1" dirty="0">
                <a:latin typeface="Times New Roman" panose="02020603050405020304" pitchFamily="18" charset="0"/>
                <a:ea typeface="楷体_GB2312" panose="02010609030101010101" pitchFamily="49" charset="-122"/>
              </a:rPr>
              <a:t>超越人体本身所能带来的感受，让人以超乎真实的外貌、感觉进入网络平台。但这些只是丰富了人们的生活而不能取代人们的生活，只能模仿人的感受而不能取代人的感受。</a:t>
            </a:r>
            <a:endParaRPr lang="zh-CN" altLang="en-US" sz="2800" b="1" dirty="0">
              <a:latin typeface="Times New Roman" panose="02020603050405020304" pitchFamily="18" charset="0"/>
              <a:ea typeface="楷体_GB2312" panose="02010609030101010101" pitchFamily="49" charset="-122"/>
            </a:endParaRPr>
          </a:p>
          <a:p>
            <a:pPr>
              <a:buFont typeface="Arial" panose="020B0604020202020204" pitchFamily="34" charset="0"/>
              <a:buNone/>
            </a:pPr>
            <a:r>
              <a:rPr lang="zh-CN" altLang="en-US" sz="2800" b="1" dirty="0">
                <a:latin typeface="Times New Roman" panose="02020603050405020304" pitchFamily="18" charset="0"/>
              </a:rPr>
              <a:t>        请概括网络的优点和局限性（不超过</a:t>
            </a:r>
            <a:r>
              <a:rPr lang="en-US" altLang="zh-CN" sz="2800" b="1" dirty="0">
                <a:latin typeface="Times New Roman" panose="02020603050405020304" pitchFamily="18" charset="0"/>
              </a:rPr>
              <a:t>40</a:t>
            </a:r>
            <a:r>
              <a:rPr lang="zh-CN" altLang="en-US" sz="2800" b="1" dirty="0">
                <a:latin typeface="Times New Roman" panose="02020603050405020304" pitchFamily="18" charset="0"/>
              </a:rPr>
              <a:t>字）。</a:t>
            </a:r>
            <a:endParaRPr lang="zh-CN" altLang="en-US" sz="2800" b="1" dirty="0">
              <a:latin typeface="Times New Roman" panose="02020603050405020304" pitchFamily="18" charset="0"/>
            </a:endParaRPr>
          </a:p>
          <a:p>
            <a:pPr>
              <a:buFont typeface="Arial" panose="020B0604020202020204" pitchFamily="34" charset="0"/>
              <a:buNone/>
            </a:pPr>
            <a:r>
              <a:rPr lang="zh-CN" altLang="en-US" sz="2800" b="1" dirty="0">
                <a:latin typeface="Times New Roman" panose="02020603050405020304" pitchFamily="18" charset="0"/>
              </a:rPr>
              <a:t>        ＿＿＿＿＿＿＿＿＿＿＿＿＿＿＿＿＿＿＿ </a:t>
            </a:r>
            <a:endParaRPr lang="zh-CN" altLang="en-US" sz="2800" b="1" dirty="0">
              <a:latin typeface="Times New Roman" panose="02020603050405020304" pitchFamily="18" charset="0"/>
            </a:endParaRPr>
          </a:p>
        </p:txBody>
      </p:sp>
    </p:spTree>
  </p:cSld>
  <p:clrMapOvr>
    <a:masterClrMapping/>
  </p:clrMapOvr>
  <p:transition spd="med">
    <p:zoom dir="in"/>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矩形 40962"/>
          <p:cNvSpPr/>
          <p:nvPr/>
        </p:nvSpPr>
        <p:spPr>
          <a:xfrm>
            <a:off x="248920" y="328295"/>
            <a:ext cx="11694160" cy="5292725"/>
          </a:xfrm>
          <a:prstGeom prst="rect">
            <a:avLst/>
          </a:prstGeom>
          <a:noFill/>
          <a:ln w="9525">
            <a:noFill/>
          </a:ln>
          <a:effectLst>
            <a:prstShdw prst="shdw12" dir="16200000">
              <a:schemeClr val="bg2">
                <a:alpha val="50000"/>
              </a:schemeClr>
            </a:prstShdw>
          </a:effectLst>
        </p:spPr>
        <p:txBody>
          <a:bodyPr wrap="square">
            <a:spAutoFit/>
          </a:bodyPr>
          <a:p>
            <a:pPr>
              <a:buFont typeface="Arial" panose="020B0604020202020204" pitchFamily="34" charset="0"/>
              <a:buNone/>
            </a:pPr>
            <a:r>
              <a:rPr lang="en-US" altLang="zh-CN" sz="2600" b="1" dirty="0">
                <a:solidFill>
                  <a:srgbClr val="FF3300"/>
                </a:solidFill>
                <a:latin typeface="Times New Roman" panose="02020603050405020304" pitchFamily="18" charset="0"/>
                <a:ea typeface="黑体" panose="02010609060101010101" pitchFamily="49" charset="-122"/>
              </a:rPr>
              <a:t>【</a:t>
            </a:r>
            <a:r>
              <a:rPr lang="zh-CN" altLang="en-US" sz="2600" b="1" dirty="0">
                <a:solidFill>
                  <a:srgbClr val="FF3300"/>
                </a:solidFill>
                <a:latin typeface="Times New Roman" panose="02020603050405020304" pitchFamily="18" charset="0"/>
                <a:ea typeface="黑体" panose="02010609060101010101" pitchFamily="49" charset="-122"/>
              </a:rPr>
              <a:t>解析</a:t>
            </a:r>
            <a:r>
              <a:rPr lang="en-US" altLang="zh-CN" sz="2600" b="1" dirty="0">
                <a:solidFill>
                  <a:srgbClr val="FF3300"/>
                </a:solidFill>
                <a:latin typeface="Times New Roman" panose="02020603050405020304" pitchFamily="18" charset="0"/>
                <a:ea typeface="黑体" panose="02010609060101010101" pitchFamily="49" charset="-122"/>
              </a:rPr>
              <a:t>】</a:t>
            </a:r>
            <a:r>
              <a:rPr lang="zh-CN" altLang="en-US" sz="2600" b="1" dirty="0">
                <a:latin typeface="仿宋_GB2312" panose="02010609030101010101" pitchFamily="49" charset="-122"/>
                <a:ea typeface="仿宋_GB2312" panose="02010609030101010101" pitchFamily="49" charset="-122"/>
              </a:rPr>
              <a:t>此题属于提取关键词。 如何提取关键词，可采用如下一些方法：方法一、提取要素。这种方法主要是针对记叙类材料，记叙性文段包括消息在内。对这种文体形式的压缩，要把握记叙的要素：时间、地点、人物（包括对象、身份等）、事件。概括起来就是：什么时间什么地方什么人干了什么事情， 有什么结果。然后再对这些信息进行调整提取关键词。方法二、摘取中心。这种方法要注意准确地把握一段语言材料的中心，打叶削枝，摘取中心句或关键句，根据要求把多余的枝叶去掉。一般说来，新闻材料往往要抓住第一句或第一段，即新闻的导语。议论类或说明类的材料要能抓住中心论点或者要说明的中心意思，然后再在中心句中提取关键词。方法三：分层提炼。针对语意较复杂的材料，我们可采取各个击破的方法，先给原有的语段划分层次，提炼各层次的要点，然后再提取关键词。本题可结合语段加以概括。</a:t>
            </a:r>
            <a:endParaRPr lang="zh-CN" altLang="en-US" sz="2600" b="1" dirty="0">
              <a:latin typeface="仿宋_GB2312" panose="02010609030101010101" pitchFamily="49" charset="-122"/>
              <a:ea typeface="仿宋_GB2312" panose="02010609030101010101" pitchFamily="49" charset="-122"/>
            </a:endParaRPr>
          </a:p>
          <a:p>
            <a:pPr>
              <a:buFont typeface="Arial" panose="020B0604020202020204" pitchFamily="34" charset="0"/>
              <a:buNone/>
            </a:pPr>
            <a:r>
              <a:rPr lang="en-US" altLang="zh-CN" sz="2600" b="1" dirty="0">
                <a:solidFill>
                  <a:srgbClr val="FF3300"/>
                </a:solidFill>
                <a:latin typeface="Times New Roman" panose="02020603050405020304" pitchFamily="18" charset="0"/>
                <a:ea typeface="黑体" panose="02010609060101010101" pitchFamily="49" charset="-122"/>
              </a:rPr>
              <a:t>【</a:t>
            </a:r>
            <a:r>
              <a:rPr lang="zh-CN" altLang="en-US" sz="2600" b="1" dirty="0">
                <a:solidFill>
                  <a:srgbClr val="FF3300"/>
                </a:solidFill>
                <a:latin typeface="Times New Roman" panose="02020603050405020304" pitchFamily="18" charset="0"/>
                <a:ea typeface="黑体" panose="02010609060101010101" pitchFamily="49" charset="-122"/>
              </a:rPr>
              <a:t>答案</a:t>
            </a:r>
            <a:r>
              <a:rPr lang="en-US" altLang="zh-CN" sz="2600" b="1" dirty="0">
                <a:solidFill>
                  <a:srgbClr val="FF3300"/>
                </a:solidFill>
                <a:latin typeface="Times New Roman" panose="02020603050405020304" pitchFamily="18" charset="0"/>
                <a:ea typeface="黑体" panose="02010609060101010101" pitchFamily="49" charset="-122"/>
              </a:rPr>
              <a:t>】</a:t>
            </a:r>
            <a:r>
              <a:rPr lang="zh-CN" altLang="en-US" sz="2600" b="1" dirty="0">
                <a:latin typeface="宋体" panose="02010600030101010101" pitchFamily="2" charset="-122"/>
              </a:rPr>
              <a:t>网络可以实现资源共享，给人带来丰富和美好的享受，但还不能取代人的生活和感受。</a:t>
            </a:r>
            <a:endParaRPr lang="zh-CN" altLang="en-US" sz="2600" b="1" dirty="0">
              <a:latin typeface="宋体" panose="02010600030101010101" pitchFamily="2" charset="-122"/>
            </a:endParaRPr>
          </a:p>
        </p:txBody>
      </p:sp>
    </p:spTree>
  </p:cSld>
  <p:clrMapOvr>
    <a:masterClrMapping/>
  </p:clrMapOvr>
  <p:transition spd="med">
    <p:zoom dir="in"/>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Text Box 2"/>
          <p:cNvSpPr txBox="1"/>
          <p:nvPr/>
        </p:nvSpPr>
        <p:spPr>
          <a:xfrm>
            <a:off x="251460" y="219075"/>
            <a:ext cx="11630025" cy="5657850"/>
          </a:xfrm>
          <a:prstGeom prst="rect">
            <a:avLst/>
          </a:prstGeom>
          <a:noFill/>
          <a:ln w="9525">
            <a:noFill/>
          </a:ln>
        </p:spPr>
        <p:txBody>
          <a:bodyPr/>
          <a:p>
            <a:pPr>
              <a:buFont typeface="Arial" panose="020B0604020202020204" pitchFamily="34" charset="0"/>
              <a:buNone/>
            </a:pPr>
            <a:r>
              <a:rPr lang="zh-CN" altLang="en-US" sz="2000" b="1" dirty="0">
                <a:latin typeface="Times New Roman" panose="02020603050405020304" pitchFamily="18" charset="0"/>
              </a:rPr>
              <a:t>７</a:t>
            </a:r>
            <a:r>
              <a:rPr lang="en-US" altLang="zh-CN" sz="2000" b="1" dirty="0">
                <a:latin typeface="Times New Roman" panose="02020603050405020304" pitchFamily="18" charset="0"/>
              </a:rPr>
              <a:t>. </a:t>
            </a:r>
            <a:r>
              <a:rPr lang="zh-CN" altLang="en-US" sz="2000" b="1" dirty="0">
                <a:latin typeface="Times New Roman" panose="02020603050405020304" pitchFamily="18" charset="0"/>
              </a:rPr>
              <a:t>阅读下面一则新闻，回答后面的问题。</a:t>
            </a:r>
            <a:endParaRPr lang="zh-CN" altLang="en-US" sz="2000" b="1" dirty="0">
              <a:latin typeface="Times New Roman" panose="02020603050405020304" pitchFamily="18" charset="0"/>
            </a:endParaRPr>
          </a:p>
          <a:p>
            <a:pPr>
              <a:buFont typeface="Arial" panose="020B0604020202020204" pitchFamily="34" charset="0"/>
              <a:buNone/>
            </a:pPr>
            <a:r>
              <a:rPr lang="zh-CN" altLang="en-US" sz="2000" b="1" dirty="0">
                <a:latin typeface="Times New Roman" panose="02020603050405020304" pitchFamily="18" charset="0"/>
              </a:rPr>
              <a:t>        </a:t>
            </a:r>
            <a:r>
              <a:rPr lang="zh-CN" altLang="en-US" sz="2000" b="1" dirty="0">
                <a:latin typeface="楷体_GB2312" panose="02010609030101010101" pitchFamily="49" charset="-122"/>
                <a:ea typeface="楷体_GB2312" panose="02010609030101010101" pitchFamily="49" charset="-122"/>
              </a:rPr>
              <a:t>中新网</a:t>
            </a:r>
            <a:r>
              <a:rPr lang="en-US" altLang="zh-CN" sz="2000" b="1" dirty="0">
                <a:latin typeface="楷体_GB2312" panose="02010609030101010101" pitchFamily="49" charset="-122"/>
                <a:ea typeface="楷体_GB2312" panose="02010609030101010101" pitchFamily="49" charset="-122"/>
              </a:rPr>
              <a:t>12</a:t>
            </a:r>
            <a:r>
              <a:rPr lang="zh-CN" altLang="en-US" sz="2000" b="1" dirty="0">
                <a:latin typeface="楷体_GB2312" panose="02010609030101010101" pitchFamily="49" charset="-122"/>
                <a:ea typeface="楷体_GB2312" panose="02010609030101010101" pitchFamily="49" charset="-122"/>
              </a:rPr>
              <a:t>月</a:t>
            </a:r>
            <a:r>
              <a:rPr lang="en-US" altLang="zh-CN" sz="2000" b="1" dirty="0">
                <a:latin typeface="楷体_GB2312" panose="02010609030101010101" pitchFamily="49" charset="-122"/>
                <a:ea typeface="楷体_GB2312" panose="02010609030101010101" pitchFamily="49" charset="-122"/>
              </a:rPr>
              <a:t>26</a:t>
            </a:r>
            <a:r>
              <a:rPr lang="zh-CN" altLang="en-US" sz="2000" b="1" dirty="0">
                <a:latin typeface="楷体_GB2312" panose="02010609030101010101" pitchFamily="49" charset="-122"/>
                <a:ea typeface="楷体_GB2312" panose="02010609030101010101" pitchFamily="49" charset="-122"/>
              </a:rPr>
              <a:t>日电　</a:t>
            </a:r>
            <a:r>
              <a:rPr lang="en-US" altLang="zh-CN" sz="2000" b="1" dirty="0">
                <a:latin typeface="楷体_GB2312" panose="02010609030101010101" pitchFamily="49" charset="-122"/>
                <a:ea typeface="楷体_GB2312" panose="02010609030101010101" pitchFamily="49" charset="-122"/>
              </a:rPr>
              <a:t>12</a:t>
            </a:r>
            <a:r>
              <a:rPr lang="zh-CN" altLang="en-US" sz="2000" b="1" dirty="0">
                <a:latin typeface="楷体_GB2312" panose="02010609030101010101" pitchFamily="49" charset="-122"/>
                <a:ea typeface="楷体_GB2312" panose="02010609030101010101" pitchFamily="49" charset="-122"/>
              </a:rPr>
              <a:t>月</a:t>
            </a:r>
            <a:r>
              <a:rPr lang="en-US" altLang="zh-CN" sz="2000" b="1" dirty="0">
                <a:latin typeface="楷体_GB2312" panose="02010609030101010101" pitchFamily="49" charset="-122"/>
                <a:ea typeface="楷体_GB2312" panose="02010609030101010101" pitchFamily="49" charset="-122"/>
              </a:rPr>
              <a:t>26</a:t>
            </a:r>
            <a:r>
              <a:rPr lang="zh-CN" altLang="en-US" sz="2000" b="1" dirty="0">
                <a:latin typeface="楷体_GB2312" panose="02010609030101010101" pitchFamily="49" charset="-122"/>
                <a:ea typeface="楷体_GB2312" panose="02010609030101010101" pitchFamily="49" charset="-122"/>
              </a:rPr>
              <a:t>日上午</a:t>
            </a:r>
            <a:r>
              <a:rPr lang="en-US" altLang="zh-CN" sz="2000" b="1" dirty="0">
                <a:latin typeface="楷体_GB2312" panose="02010609030101010101" pitchFamily="49" charset="-122"/>
                <a:ea typeface="楷体_GB2312" panose="02010609030101010101" pitchFamily="49" charset="-122"/>
              </a:rPr>
              <a:t>9</a:t>
            </a:r>
            <a:r>
              <a:rPr lang="zh-CN" altLang="en-US" sz="2000" b="1" dirty="0">
                <a:latin typeface="楷体_GB2312" panose="02010609030101010101" pitchFamily="49" charset="-122"/>
                <a:ea typeface="楷体_GB2312" panose="02010609030101010101" pitchFamily="49" charset="-122"/>
              </a:rPr>
              <a:t>时，</a:t>
            </a:r>
            <a:r>
              <a:rPr lang="en-US" altLang="zh-CN" sz="2000" b="1" dirty="0">
                <a:latin typeface="楷体_GB2312" panose="02010609030101010101" pitchFamily="49" charset="-122"/>
                <a:ea typeface="楷体_GB2312" panose="02010609030101010101" pitchFamily="49" charset="-122"/>
              </a:rPr>
              <a:t>2004</a:t>
            </a:r>
            <a:r>
              <a:rPr lang="zh-CN" altLang="en-US" sz="2000" b="1" dirty="0">
                <a:latin typeface="楷体_GB2312" panose="02010609030101010101" pitchFamily="49" charset="-122"/>
                <a:ea typeface="楷体_GB2312" panose="02010609030101010101" pitchFamily="49" charset="-122"/>
              </a:rPr>
              <a:t>年</a:t>
            </a:r>
            <a:r>
              <a:rPr lang="en-US" altLang="zh-CN" sz="2000" b="1" dirty="0">
                <a:latin typeface="楷体_GB2312" panose="02010609030101010101" pitchFamily="49" charset="-122"/>
                <a:ea typeface="楷体_GB2312" panose="02010609030101010101" pitchFamily="49" charset="-122"/>
              </a:rPr>
              <a:t>11</a:t>
            </a:r>
            <a:r>
              <a:rPr lang="zh-CN" altLang="en-US" sz="2000" b="1" dirty="0">
                <a:latin typeface="楷体_GB2312" panose="02010609030101010101" pitchFamily="49" charset="-122"/>
                <a:ea typeface="楷体_GB2312" panose="02010609030101010101" pitchFamily="49" charset="-122"/>
              </a:rPr>
              <a:t>月立项、</a:t>
            </a:r>
            <a:r>
              <a:rPr lang="en-US" altLang="zh-CN" sz="2000" b="1" dirty="0">
                <a:latin typeface="楷体_GB2312" panose="02010609030101010101" pitchFamily="49" charset="-122"/>
                <a:ea typeface="楷体_GB2312" panose="02010609030101010101" pitchFamily="49" charset="-122"/>
              </a:rPr>
              <a:t>2005</a:t>
            </a:r>
            <a:r>
              <a:rPr lang="zh-CN" altLang="en-US" sz="2000" b="1" dirty="0">
                <a:latin typeface="楷体_GB2312" panose="02010609030101010101" pitchFamily="49" charset="-122"/>
                <a:ea typeface="楷体_GB2312" panose="02010609030101010101" pitchFamily="49" charset="-122"/>
              </a:rPr>
              <a:t>年开工、</a:t>
            </a:r>
            <a:r>
              <a:rPr lang="en-US" altLang="zh-CN" sz="2000" b="1" dirty="0">
                <a:latin typeface="楷体_GB2312" panose="02010609030101010101" pitchFamily="49" charset="-122"/>
                <a:ea typeface="楷体_GB2312" panose="02010609030101010101" pitchFamily="49" charset="-122"/>
              </a:rPr>
              <a:t>2009</a:t>
            </a:r>
            <a:r>
              <a:rPr lang="zh-CN" altLang="en-US" sz="2000" b="1" dirty="0">
                <a:latin typeface="楷体_GB2312" panose="02010609030101010101" pitchFamily="49" charset="-122"/>
                <a:ea typeface="楷体_GB2312" panose="02010609030101010101" pitchFamily="49" charset="-122"/>
              </a:rPr>
              <a:t>年建成的武广高速铁路将开通运营，这是武广沿线百姓期待已久的大事，它将大大缓解京广铁路运输的压力，方便人们的出行和城市间的经济往来。</a:t>
            </a:r>
            <a:endParaRPr lang="zh-CN" altLang="en-US" sz="2000" b="1" dirty="0">
              <a:latin typeface="楷体_GB2312" panose="02010609030101010101" pitchFamily="49" charset="-122"/>
              <a:ea typeface="楷体_GB2312" panose="02010609030101010101" pitchFamily="49" charset="-122"/>
            </a:endParaRPr>
          </a:p>
          <a:p>
            <a:pPr>
              <a:buFont typeface="Arial" panose="020B0604020202020204" pitchFamily="34" charset="0"/>
              <a:buNone/>
            </a:pPr>
            <a:r>
              <a:rPr lang="zh-CN" altLang="en-US" sz="2000" b="1" dirty="0">
                <a:latin typeface="楷体_GB2312" panose="02010609030101010101" pitchFamily="49" charset="-122"/>
                <a:ea typeface="楷体_GB2312" panose="02010609030101010101" pitchFamily="49" charset="-122"/>
              </a:rPr>
              <a:t>    这条高速路是世界上一条运营里程最长、运营速度最快的高速铁路，武汉到广州的旅行时间将由原来的约</a:t>
            </a:r>
            <a:r>
              <a:rPr lang="en-US" altLang="zh-CN" sz="2000" b="1" dirty="0">
                <a:latin typeface="楷体_GB2312" panose="02010609030101010101" pitchFamily="49" charset="-122"/>
                <a:ea typeface="楷体_GB2312" panose="02010609030101010101" pitchFamily="49" charset="-122"/>
              </a:rPr>
              <a:t>10</a:t>
            </a:r>
            <a:r>
              <a:rPr lang="zh-CN" altLang="en-US" sz="2000" b="1" dirty="0">
                <a:latin typeface="楷体_GB2312" panose="02010609030101010101" pitchFamily="49" charset="-122"/>
                <a:ea typeface="楷体_GB2312" panose="02010609030101010101" pitchFamily="49" charset="-122"/>
              </a:rPr>
              <a:t>小时缩短到</a:t>
            </a:r>
            <a:r>
              <a:rPr lang="en-US" altLang="zh-CN" sz="2000" b="1" dirty="0">
                <a:latin typeface="楷体_GB2312" panose="02010609030101010101" pitchFamily="49" charset="-122"/>
                <a:ea typeface="楷体_GB2312" panose="02010609030101010101" pitchFamily="49" charset="-122"/>
              </a:rPr>
              <a:t>3</a:t>
            </a:r>
            <a:r>
              <a:rPr lang="zh-CN" altLang="en-US" sz="2000" b="1" dirty="0">
                <a:latin typeface="楷体_GB2312" panose="02010609030101010101" pitchFamily="49" charset="-122"/>
                <a:ea typeface="楷体_GB2312" panose="02010609030101010101" pitchFamily="49" charset="-122"/>
              </a:rPr>
              <a:t>小时；从广州到韶关约半小时，相当于广州市内坐一趟公交车的时间。</a:t>
            </a:r>
            <a:endParaRPr lang="zh-CN" altLang="en-US" sz="2000" b="1" dirty="0">
              <a:latin typeface="楷体_GB2312" panose="02010609030101010101" pitchFamily="49" charset="-122"/>
              <a:ea typeface="楷体_GB2312" panose="02010609030101010101" pitchFamily="49" charset="-122"/>
            </a:endParaRPr>
          </a:p>
          <a:p>
            <a:pPr>
              <a:buFont typeface="Arial" panose="020B0604020202020204" pitchFamily="34" charset="0"/>
              <a:buNone/>
            </a:pPr>
            <a:r>
              <a:rPr lang="zh-CN" altLang="en-US" sz="2000" b="1" dirty="0">
                <a:latin typeface="楷体_GB2312" panose="02010609030101010101" pitchFamily="49" charset="-122"/>
                <a:ea typeface="楷体_GB2312" panose="02010609030101010101" pitchFamily="49" charset="-122"/>
              </a:rPr>
              <a:t>    但武广高铁的票价不菲，从武汉到广州一等票要</a:t>
            </a:r>
            <a:r>
              <a:rPr lang="en-US" altLang="zh-CN" sz="2000" b="1" dirty="0">
                <a:latin typeface="楷体_GB2312" panose="02010609030101010101" pitchFamily="49" charset="-122"/>
                <a:ea typeface="楷体_GB2312" panose="02010609030101010101" pitchFamily="49" charset="-122"/>
              </a:rPr>
              <a:t>780</a:t>
            </a:r>
            <a:r>
              <a:rPr lang="zh-CN" altLang="en-US" sz="2000" b="1" dirty="0">
                <a:latin typeface="楷体_GB2312" panose="02010609030101010101" pitchFamily="49" charset="-122"/>
                <a:ea typeface="楷体_GB2312" panose="02010609030101010101" pitchFamily="49" charset="-122"/>
              </a:rPr>
              <a:t>元，二等票也要</a:t>
            </a:r>
            <a:r>
              <a:rPr lang="en-US" altLang="zh-CN" sz="2000" b="1" dirty="0">
                <a:latin typeface="楷体_GB2312" panose="02010609030101010101" pitchFamily="49" charset="-122"/>
                <a:ea typeface="楷体_GB2312" panose="02010609030101010101" pitchFamily="49" charset="-122"/>
              </a:rPr>
              <a:t>490</a:t>
            </a:r>
            <a:r>
              <a:rPr lang="zh-CN" altLang="en-US" sz="2000" b="1" dirty="0">
                <a:latin typeface="楷体_GB2312" panose="02010609030101010101" pitchFamily="49" charset="-122"/>
                <a:ea typeface="楷体_GB2312" panose="02010609030101010101" pitchFamily="49" charset="-122"/>
              </a:rPr>
              <a:t>元，而原来的京广线普通客车车次会减少，乘客不得不承担昂贵的高铁费用，因此网上出现武广沿线乘客“被高速”的质疑，铁道部新闻发言人王勇平就此做出回应，他说，在运输淡季，运力并不十分紧张的情况下，一部分中高端乘客被分流到高速铁路上，一般乘客乘坐普速列车不会受到较大影响；而在春运等运力紧张期间，铁路部门会增开普通临客，保证运力；并保证</a:t>
            </a:r>
            <a:r>
              <a:rPr lang="en-US" altLang="zh-CN" sz="2000" b="1" dirty="0">
                <a:latin typeface="楷体_GB2312" panose="02010609030101010101" pitchFamily="49" charset="-122"/>
                <a:ea typeface="楷体_GB2312" panose="02010609030101010101" pitchFamily="49" charset="-122"/>
              </a:rPr>
              <a:t>2010</a:t>
            </a:r>
            <a:r>
              <a:rPr lang="zh-CN" altLang="en-US" sz="2000" b="1" dirty="0">
                <a:latin typeface="楷体_GB2312" panose="02010609030101010101" pitchFamily="49" charset="-122"/>
                <a:ea typeface="楷体_GB2312" panose="02010609030101010101" pitchFamily="49" charset="-122"/>
              </a:rPr>
              <a:t>年春运期间，普速列车运力不会受到影响。</a:t>
            </a:r>
            <a:endParaRPr lang="zh-CN" altLang="en-US" sz="2000" b="1" dirty="0">
              <a:latin typeface="楷体_GB2312" panose="02010609030101010101" pitchFamily="49" charset="-122"/>
              <a:ea typeface="楷体_GB2312" panose="02010609030101010101" pitchFamily="49" charset="-122"/>
            </a:endParaRPr>
          </a:p>
          <a:p>
            <a:pPr>
              <a:buFont typeface="Arial" panose="020B0604020202020204" pitchFamily="34" charset="0"/>
              <a:buNone/>
            </a:pPr>
            <a:r>
              <a:rPr lang="zh-CN" altLang="en-US" sz="2000" b="1" dirty="0">
                <a:latin typeface="Times New Roman" panose="02020603050405020304" pitchFamily="18" charset="0"/>
              </a:rPr>
              <a:t>（</a:t>
            </a:r>
            <a:r>
              <a:rPr lang="en-US" altLang="zh-CN" sz="2000" b="1" dirty="0">
                <a:latin typeface="Times New Roman" panose="02020603050405020304" pitchFamily="18" charset="0"/>
              </a:rPr>
              <a:t>1</a:t>
            </a:r>
            <a:r>
              <a:rPr lang="zh-CN" altLang="en-US" sz="2000" b="1" dirty="0">
                <a:latin typeface="Times New Roman" panose="02020603050405020304" pitchFamily="18" charset="0"/>
              </a:rPr>
              <a:t>）请给这则新闻拟一个标题，不超过</a:t>
            </a:r>
            <a:r>
              <a:rPr lang="en-US" altLang="zh-CN" sz="2000" b="1" dirty="0">
                <a:latin typeface="Times New Roman" panose="02020603050405020304" pitchFamily="18" charset="0"/>
              </a:rPr>
              <a:t>20</a:t>
            </a:r>
            <a:r>
              <a:rPr lang="zh-CN" altLang="en-US" sz="2000" b="1" dirty="0">
                <a:latin typeface="Times New Roman" panose="02020603050405020304" pitchFamily="18" charset="0"/>
              </a:rPr>
              <a:t>字（标点不计）。</a:t>
            </a:r>
            <a:endParaRPr lang="zh-CN" altLang="en-US" sz="2000" b="1" u="sng" dirty="0">
              <a:latin typeface="Times New Roman" panose="02020603050405020304" pitchFamily="18" charset="0"/>
            </a:endParaRPr>
          </a:p>
          <a:p>
            <a:pPr>
              <a:buFont typeface="Arial" panose="020B0604020202020204" pitchFamily="34" charset="0"/>
              <a:buNone/>
            </a:pPr>
            <a:r>
              <a:rPr lang="zh-CN" altLang="en-US" sz="2000" b="1" u="sng" dirty="0">
                <a:latin typeface="Times New Roman" panose="02020603050405020304" pitchFamily="18" charset="0"/>
              </a:rPr>
              <a:t>     　</a:t>
            </a:r>
            <a:r>
              <a:rPr lang="zh-CN" altLang="en-US" sz="2000" b="1" dirty="0">
                <a:latin typeface="Times New Roman" panose="02020603050405020304" pitchFamily="18" charset="0"/>
              </a:rPr>
              <a:t>＿＿＿＿＿＿＿＿＿＿＿＿＿＿＿＿＿＿＿ </a:t>
            </a:r>
            <a:endParaRPr lang="zh-CN" altLang="en-US" sz="2000" b="1" dirty="0">
              <a:latin typeface="Times New Roman" panose="02020603050405020304" pitchFamily="18" charset="0"/>
            </a:endParaRPr>
          </a:p>
          <a:p>
            <a:pPr>
              <a:buFont typeface="Arial" panose="020B0604020202020204" pitchFamily="34" charset="0"/>
              <a:buNone/>
            </a:pPr>
            <a:r>
              <a:rPr lang="zh-CN" altLang="en-US" sz="2000" b="1" u="sng" dirty="0">
                <a:latin typeface="Times New Roman" panose="02020603050405020304" pitchFamily="18" charset="0"/>
              </a:rPr>
              <a:t>　　　　　　　　　　　　　　　　　　　　　　　　　　　　　　　　　　　　　　　　　　　　　　　　　　　</a:t>
            </a:r>
            <a:endParaRPr lang="zh-CN" altLang="en-US" sz="2000" b="1" dirty="0">
              <a:latin typeface="Times New Roman" panose="02020603050405020304" pitchFamily="18" charset="0"/>
            </a:endParaRPr>
          </a:p>
          <a:p>
            <a:pPr>
              <a:buFont typeface="Arial" panose="020B0604020202020204" pitchFamily="34" charset="0"/>
              <a:buNone/>
            </a:pPr>
            <a:r>
              <a:rPr lang="zh-CN" altLang="en-US" sz="2000" b="1" dirty="0">
                <a:latin typeface="Times New Roman" panose="02020603050405020304" pitchFamily="18" charset="0"/>
              </a:rPr>
              <a:t>（</a:t>
            </a:r>
            <a:r>
              <a:rPr lang="en-US" altLang="zh-CN" sz="2000" b="1" dirty="0">
                <a:latin typeface="Times New Roman" panose="02020603050405020304" pitchFamily="18" charset="0"/>
              </a:rPr>
              <a:t>2</a:t>
            </a:r>
            <a:r>
              <a:rPr lang="zh-CN" altLang="en-US" sz="2000" b="1" dirty="0">
                <a:latin typeface="Times New Roman" panose="02020603050405020304" pitchFamily="18" charset="0"/>
              </a:rPr>
              <a:t>）从文中看，武广高速铁路有哪些特点？</a:t>
            </a:r>
            <a:r>
              <a:rPr lang="zh-CN" altLang="en-US" sz="2000" dirty="0">
                <a:latin typeface="Times New Roman" panose="02020603050405020304" pitchFamily="18" charset="0"/>
              </a:rPr>
              <a:t> </a:t>
            </a:r>
            <a:endParaRPr lang="zh-CN" altLang="en-US" sz="2000" dirty="0">
              <a:latin typeface="Times New Roman" panose="02020603050405020304" pitchFamily="18" charset="0"/>
            </a:endParaRPr>
          </a:p>
          <a:p>
            <a:pPr>
              <a:buFont typeface="Arial" panose="020B0604020202020204" pitchFamily="34" charset="0"/>
              <a:buNone/>
            </a:pPr>
            <a:r>
              <a:rPr lang="zh-CN" altLang="en-US" sz="2000" b="1" dirty="0">
                <a:latin typeface="Times New Roman" panose="02020603050405020304" pitchFamily="18" charset="0"/>
              </a:rPr>
              <a:t>＿＿＿＿＿＿＿＿＿＿＿＿＿＿＿＿＿＿＿ </a:t>
            </a:r>
            <a:endParaRPr lang="zh-CN" altLang="en-US" sz="2000" b="1" dirty="0">
              <a:latin typeface="Times New Roman" panose="02020603050405020304" pitchFamily="18" charset="0"/>
            </a:endParaRPr>
          </a:p>
          <a:p>
            <a:pPr>
              <a:buFont typeface="Arial" panose="020B0604020202020204" pitchFamily="34" charset="0"/>
              <a:buNone/>
            </a:pPr>
            <a:endParaRPr lang="en-US" altLang="zh-CN" sz="2000" dirty="0">
              <a:latin typeface="Times New Roman" panose="02020603050405020304" pitchFamily="18" charset="0"/>
            </a:endParaRPr>
          </a:p>
        </p:txBody>
      </p:sp>
    </p:spTree>
  </p:cSld>
  <p:clrMapOvr>
    <a:masterClrMapping/>
  </p:clrMapOvr>
  <p:transition spd="med">
    <p:zoom dir="in"/>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矩形 43010"/>
          <p:cNvSpPr/>
          <p:nvPr/>
        </p:nvSpPr>
        <p:spPr>
          <a:xfrm>
            <a:off x="1534795" y="957263"/>
            <a:ext cx="7632700" cy="1568450"/>
          </a:xfrm>
          <a:prstGeom prst="rect">
            <a:avLst/>
          </a:prstGeom>
          <a:noFill/>
          <a:ln w="9525">
            <a:noFill/>
          </a:ln>
          <a:effectLst>
            <a:prstShdw prst="shdw12" dir="16200000">
              <a:schemeClr val="bg2">
                <a:alpha val="50000"/>
              </a:schemeClr>
            </a:prstShdw>
          </a:effectLst>
        </p:spPr>
        <p:txBody>
          <a:bodyPr>
            <a:spAutoFit/>
          </a:bodyPr>
          <a:p>
            <a:pPr>
              <a:buFont typeface="Arial" panose="020B0604020202020204" pitchFamily="34" charset="0"/>
              <a:buNone/>
            </a:pPr>
            <a:r>
              <a:rPr lang="en-US" altLang="zh-CN" sz="3200" b="1" dirty="0">
                <a:solidFill>
                  <a:srgbClr val="FF3300"/>
                </a:solidFill>
                <a:latin typeface="Arial" panose="020B0604020202020204" pitchFamily="34" charset="0"/>
                <a:ea typeface="黑体" panose="02010609060101010101" pitchFamily="49" charset="-122"/>
              </a:rPr>
              <a:t>【</a:t>
            </a:r>
            <a:r>
              <a:rPr lang="zh-CN" altLang="en-US" sz="3200" b="1" dirty="0">
                <a:solidFill>
                  <a:srgbClr val="FF3300"/>
                </a:solidFill>
                <a:latin typeface="Arial" panose="020B0604020202020204" pitchFamily="34" charset="0"/>
                <a:ea typeface="黑体" panose="02010609060101010101" pitchFamily="49" charset="-122"/>
              </a:rPr>
              <a:t>答案</a:t>
            </a:r>
            <a:r>
              <a:rPr lang="en-US" altLang="zh-CN" sz="3200" b="1" dirty="0">
                <a:solidFill>
                  <a:srgbClr val="FF3300"/>
                </a:solidFill>
                <a:latin typeface="Arial" panose="020B0604020202020204" pitchFamily="34" charset="0"/>
                <a:ea typeface="黑体" panose="02010609060101010101" pitchFamily="49" charset="-122"/>
              </a:rPr>
              <a:t>】</a:t>
            </a:r>
            <a:r>
              <a:rPr lang="zh-CN" altLang="en-US" sz="3200" b="1" dirty="0">
                <a:latin typeface="宋体" panose="02010600030101010101" pitchFamily="2" charset="-122"/>
              </a:rPr>
              <a:t>（</a:t>
            </a:r>
            <a:r>
              <a:rPr lang="en-US" altLang="zh-CN" sz="3200" b="1" dirty="0">
                <a:latin typeface="宋体" panose="02010600030101010101" pitchFamily="2" charset="-122"/>
              </a:rPr>
              <a:t>1</a:t>
            </a:r>
            <a:r>
              <a:rPr lang="zh-CN" altLang="en-US" sz="3200" b="1" dirty="0">
                <a:latin typeface="宋体" panose="02010600030101010101" pitchFamily="2" charset="-122"/>
              </a:rPr>
              <a:t>）武广高铁将开通　铁道部否认乘客“被高速” 　（</a:t>
            </a:r>
            <a:r>
              <a:rPr lang="en-US" altLang="zh-CN" sz="3200" b="1" dirty="0">
                <a:latin typeface="宋体" panose="02010600030101010101" pitchFamily="2" charset="-122"/>
              </a:rPr>
              <a:t>2</a:t>
            </a:r>
            <a:r>
              <a:rPr lang="zh-CN" altLang="en-US" sz="3200" b="1" dirty="0">
                <a:latin typeface="宋体" panose="02010600030101010101" pitchFamily="2" charset="-122"/>
              </a:rPr>
              <a:t>）运营里程最长，速度最快，票价（费用）昂贵。</a:t>
            </a:r>
            <a:endParaRPr lang="zh-CN" altLang="en-US" sz="3200" b="1" dirty="0">
              <a:latin typeface="宋体" panose="02010600030101010101" pitchFamily="2" charset="-122"/>
            </a:endParaRPr>
          </a:p>
        </p:txBody>
      </p:sp>
    </p:spTree>
  </p:cSld>
  <p:clrMapOvr>
    <a:masterClrMapping/>
  </p:clrMapOvr>
  <p:transition spd="med">
    <p:zoom dir="in"/>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Text Box 2"/>
          <p:cNvSpPr txBox="1"/>
          <p:nvPr/>
        </p:nvSpPr>
        <p:spPr>
          <a:xfrm>
            <a:off x="405130" y="580390"/>
            <a:ext cx="11286490" cy="5512435"/>
          </a:xfrm>
          <a:prstGeom prst="rect">
            <a:avLst/>
          </a:prstGeom>
          <a:noFill/>
          <a:ln w="9525">
            <a:noFill/>
          </a:ln>
        </p:spPr>
        <p:txBody>
          <a:bodyPr/>
          <a:p>
            <a:pPr>
              <a:buFont typeface="Arial" panose="020B0604020202020204" pitchFamily="34" charset="0"/>
              <a:buNone/>
            </a:pPr>
            <a:r>
              <a:rPr lang="zh-CN" altLang="en-US" sz="2400" b="1" dirty="0">
                <a:latin typeface="Times New Roman" panose="02020603050405020304" pitchFamily="18" charset="0"/>
              </a:rPr>
              <a:t>８．根据下面的报道，请概括冯小刚的</a:t>
            </a:r>
            <a:r>
              <a:rPr lang="en-US" altLang="zh-CN" sz="2400" b="1" dirty="0">
                <a:latin typeface="Times New Roman" panose="02020603050405020304" pitchFamily="18" charset="0"/>
              </a:rPr>
              <a:t>《</a:t>
            </a:r>
            <a:r>
              <a:rPr lang="zh-CN" altLang="en-US" sz="2400" b="1" dirty="0">
                <a:latin typeface="Times New Roman" panose="02020603050405020304" pitchFamily="18" charset="0"/>
              </a:rPr>
              <a:t>集结号</a:t>
            </a:r>
            <a:r>
              <a:rPr lang="en-US" altLang="zh-CN" sz="2400" b="1" dirty="0">
                <a:latin typeface="Times New Roman" panose="02020603050405020304" pitchFamily="18" charset="0"/>
              </a:rPr>
              <a:t>》“</a:t>
            </a:r>
            <a:r>
              <a:rPr lang="zh-CN" altLang="en-US" sz="2400" b="1" dirty="0">
                <a:latin typeface="Times New Roman" panose="02020603050405020304" pitchFamily="18" charset="0"/>
              </a:rPr>
              <a:t>叫座又叫好”的两条主要经验。</a:t>
            </a:r>
            <a:endParaRPr lang="zh-CN" altLang="en-US" sz="2400" b="1" dirty="0">
              <a:latin typeface="Times New Roman" panose="02020603050405020304" pitchFamily="18" charset="0"/>
            </a:endParaRPr>
          </a:p>
          <a:p>
            <a:pPr>
              <a:buFont typeface="Arial" panose="020B0604020202020204" pitchFamily="34" charset="0"/>
              <a:buNone/>
            </a:pPr>
            <a:r>
              <a:rPr lang="zh-CN" altLang="en-US" sz="2400" b="1" dirty="0">
                <a:latin typeface="Times New Roman" panose="02020603050405020304" pitchFamily="18" charset="0"/>
              </a:rPr>
              <a:t>        </a:t>
            </a:r>
            <a:r>
              <a:rPr lang="zh-CN" altLang="en-US" sz="2400" b="1" dirty="0">
                <a:latin typeface="楷体_GB2312" panose="02010609030101010101" pitchFamily="49" charset="-122"/>
                <a:ea typeface="楷体_GB2312" panose="02010609030101010101" pitchFamily="49" charset="-122"/>
              </a:rPr>
              <a:t>贺岁片</a:t>
            </a:r>
            <a:r>
              <a:rPr lang="en-US" altLang="zh-CN" sz="2400" b="1" dirty="0">
                <a:latin typeface="楷体_GB2312" panose="02010609030101010101" pitchFamily="49" charset="-122"/>
                <a:ea typeface="楷体_GB2312" panose="02010609030101010101" pitchFamily="49" charset="-122"/>
              </a:rPr>
              <a:t>《</a:t>
            </a:r>
            <a:r>
              <a:rPr lang="zh-CN" altLang="en-US" sz="2400" b="1" dirty="0">
                <a:latin typeface="楷体_GB2312" panose="02010609030101010101" pitchFamily="49" charset="-122"/>
                <a:ea typeface="楷体_GB2312" panose="02010609030101010101" pitchFamily="49" charset="-122"/>
              </a:rPr>
              <a:t>集结号</a:t>
            </a:r>
            <a:r>
              <a:rPr lang="en-US" altLang="zh-CN" sz="2400" b="1" dirty="0">
                <a:latin typeface="楷体_GB2312" panose="02010609030101010101" pitchFamily="49" charset="-122"/>
                <a:ea typeface="楷体_GB2312" panose="02010609030101010101" pitchFamily="49" charset="-122"/>
              </a:rPr>
              <a:t>》</a:t>
            </a:r>
            <a:r>
              <a:rPr lang="zh-CN" altLang="en-US" sz="2400" b="1" dirty="0">
                <a:latin typeface="楷体_GB2312" panose="02010609030101010101" pitchFamily="49" charset="-122"/>
                <a:ea typeface="楷体_GB2312" panose="02010609030101010101" pitchFamily="49" charset="-122"/>
              </a:rPr>
              <a:t>引起观众内心强烈共鸣，影片公映后票房一路飙升。许多观众认为，</a:t>
            </a:r>
            <a:r>
              <a:rPr lang="en-US" altLang="zh-CN" sz="2400" b="1" dirty="0">
                <a:latin typeface="楷体_GB2312" panose="02010609030101010101" pitchFamily="49" charset="-122"/>
                <a:ea typeface="楷体_GB2312" panose="02010609030101010101" pitchFamily="49" charset="-122"/>
              </a:rPr>
              <a:t>《</a:t>
            </a:r>
            <a:r>
              <a:rPr lang="zh-CN" altLang="en-US" sz="2400" b="1" dirty="0">
                <a:latin typeface="楷体_GB2312" panose="02010609030101010101" pitchFamily="49" charset="-122"/>
                <a:ea typeface="楷体_GB2312" panose="02010609030101010101" pitchFamily="49" charset="-122"/>
              </a:rPr>
              <a:t>集结号</a:t>
            </a:r>
            <a:r>
              <a:rPr lang="en-US" altLang="zh-CN" sz="2400" b="1" dirty="0">
                <a:latin typeface="楷体_GB2312" panose="02010609030101010101" pitchFamily="49" charset="-122"/>
                <a:ea typeface="楷体_GB2312" panose="02010609030101010101" pitchFamily="49" charset="-122"/>
              </a:rPr>
              <a:t>》</a:t>
            </a:r>
            <a:r>
              <a:rPr lang="zh-CN" altLang="en-US" sz="2400" b="1" dirty="0">
                <a:latin typeface="楷体_GB2312" panose="02010609030101010101" pitchFamily="49" charset="-122"/>
                <a:ea typeface="楷体_GB2312" panose="02010609030101010101" pitchFamily="49" charset="-122"/>
              </a:rPr>
              <a:t>将目光转向了平凡人，将久违的昂扬向上的精神和人性的光芒重新带回银幕。正是这种力量，让许多观众满怀期待地走进影院，眼含泪水地走出影院。</a:t>
            </a:r>
            <a:endParaRPr lang="zh-CN" altLang="en-US" sz="2400" b="1" dirty="0">
              <a:latin typeface="楷体_GB2312" panose="02010609030101010101" pitchFamily="49" charset="-122"/>
              <a:ea typeface="楷体_GB2312" panose="02010609030101010101" pitchFamily="49" charset="-122"/>
            </a:endParaRPr>
          </a:p>
          <a:p>
            <a:pPr>
              <a:buFont typeface="Arial" panose="020B0604020202020204" pitchFamily="34" charset="0"/>
              <a:buNone/>
            </a:pPr>
            <a:r>
              <a:rPr lang="zh-CN" altLang="en-US" sz="2400" b="1" dirty="0">
                <a:latin typeface="楷体_GB2312" panose="02010609030101010101" pitchFamily="49" charset="-122"/>
                <a:ea typeface="楷体_GB2312" panose="02010609030101010101" pitchFamily="49" charset="-122"/>
              </a:rPr>
              <a:t>    专家认为，</a:t>
            </a:r>
            <a:r>
              <a:rPr lang="en-US" altLang="zh-CN" sz="2400" b="1" dirty="0">
                <a:latin typeface="楷体_GB2312" panose="02010609030101010101" pitchFamily="49" charset="-122"/>
                <a:ea typeface="楷体_GB2312" panose="02010609030101010101" pitchFamily="49" charset="-122"/>
              </a:rPr>
              <a:t>《</a:t>
            </a:r>
            <a:r>
              <a:rPr lang="zh-CN" altLang="en-US" sz="2400" b="1" dirty="0">
                <a:latin typeface="楷体_GB2312" panose="02010609030101010101" pitchFamily="49" charset="-122"/>
                <a:ea typeface="楷体_GB2312" panose="02010609030101010101" pitchFamily="49" charset="-122"/>
              </a:rPr>
              <a:t>集结号</a:t>
            </a:r>
            <a:r>
              <a:rPr lang="en-US" altLang="zh-CN" sz="2400" b="1" dirty="0">
                <a:latin typeface="楷体_GB2312" panose="02010609030101010101" pitchFamily="49" charset="-122"/>
                <a:ea typeface="楷体_GB2312" panose="02010609030101010101" pitchFamily="49" charset="-122"/>
              </a:rPr>
              <a:t>》</a:t>
            </a:r>
            <a:r>
              <a:rPr lang="zh-CN" altLang="en-US" sz="2400" b="1" dirty="0">
                <a:latin typeface="楷体_GB2312" panose="02010609030101010101" pitchFamily="49" charset="-122"/>
                <a:ea typeface="楷体_GB2312" panose="02010609030101010101" pitchFamily="49" charset="-122"/>
              </a:rPr>
              <a:t>在商业大片与主流价值观的嫁接方面进行了有益探索。北京大学教授李道新表示，</a:t>
            </a:r>
            <a:r>
              <a:rPr lang="en-US" altLang="zh-CN" sz="2400" b="1" dirty="0">
                <a:latin typeface="楷体_GB2312" panose="02010609030101010101" pitchFamily="49" charset="-122"/>
                <a:ea typeface="楷体_GB2312" panose="02010609030101010101" pitchFamily="49" charset="-122"/>
              </a:rPr>
              <a:t>《</a:t>
            </a:r>
            <a:r>
              <a:rPr lang="zh-CN" altLang="en-US" sz="2400" b="1" dirty="0">
                <a:latin typeface="楷体_GB2312" panose="02010609030101010101" pitchFamily="49" charset="-122"/>
                <a:ea typeface="楷体_GB2312" panose="02010609030101010101" pitchFamily="49" charset="-122"/>
              </a:rPr>
              <a:t>集结号</a:t>
            </a:r>
            <a:r>
              <a:rPr lang="en-US" altLang="zh-CN" sz="2400" b="1" dirty="0">
                <a:latin typeface="楷体_GB2312" panose="02010609030101010101" pitchFamily="49" charset="-122"/>
                <a:ea typeface="楷体_GB2312" panose="02010609030101010101" pitchFamily="49" charset="-122"/>
              </a:rPr>
              <a:t>》</a:t>
            </a:r>
            <a:r>
              <a:rPr lang="zh-CN" altLang="en-US" sz="2400" b="1" dirty="0">
                <a:latin typeface="楷体_GB2312" panose="02010609030101010101" pitchFamily="49" charset="-122"/>
                <a:ea typeface="楷体_GB2312" panose="02010609030101010101" pitchFamily="49" charset="-122"/>
              </a:rPr>
              <a:t>让中国电影重新回到了一个主流意识形态的英雄时代，但同时又前进一步，赋予了英雄深厚的人道主义内涵。</a:t>
            </a:r>
            <a:endParaRPr lang="zh-CN" altLang="en-US" sz="2400" b="1" dirty="0">
              <a:latin typeface="楷体_GB2312" panose="02010609030101010101" pitchFamily="49" charset="-122"/>
              <a:ea typeface="楷体_GB2312" panose="02010609030101010101" pitchFamily="49" charset="-122"/>
            </a:endParaRPr>
          </a:p>
          <a:p>
            <a:pPr>
              <a:buFont typeface="Arial" panose="020B0604020202020204" pitchFamily="34" charset="0"/>
              <a:buNone/>
            </a:pPr>
            <a:r>
              <a:rPr lang="zh-CN" altLang="en-US" sz="2400" b="1" dirty="0">
                <a:latin typeface="Times New Roman" panose="02020603050405020304" pitchFamily="18" charset="0"/>
              </a:rPr>
              <a:t>        ⑴</a:t>
            </a:r>
            <a:r>
              <a:rPr lang="zh-CN" altLang="en-US" sz="2400" b="1" u="sng" dirty="0">
                <a:latin typeface="Times New Roman" panose="02020603050405020304" pitchFamily="18" charset="0"/>
              </a:rPr>
              <a:t>                                                                </a:t>
            </a:r>
            <a:r>
              <a:rPr lang="zh-CN" altLang="en-US" sz="2400" b="1" dirty="0">
                <a:latin typeface="Times New Roman" panose="02020603050405020304" pitchFamily="18" charset="0"/>
              </a:rPr>
              <a:t>（不超过</a:t>
            </a:r>
            <a:r>
              <a:rPr lang="en-US" altLang="zh-CN" sz="2400" b="1" dirty="0">
                <a:latin typeface="Times New Roman" panose="02020603050405020304" pitchFamily="18" charset="0"/>
              </a:rPr>
              <a:t>15</a:t>
            </a:r>
            <a:r>
              <a:rPr lang="zh-CN" altLang="en-US" sz="2400" b="1" dirty="0">
                <a:latin typeface="Times New Roman" panose="02020603050405020304" pitchFamily="18" charset="0"/>
              </a:rPr>
              <a:t>字）</a:t>
            </a:r>
            <a:endParaRPr lang="zh-CN" altLang="en-US" sz="2400" b="1" dirty="0">
              <a:latin typeface="Times New Roman" panose="02020603050405020304" pitchFamily="18" charset="0"/>
            </a:endParaRPr>
          </a:p>
          <a:p>
            <a:pPr>
              <a:buFont typeface="Arial" panose="020B0604020202020204" pitchFamily="34" charset="0"/>
              <a:buNone/>
            </a:pPr>
            <a:r>
              <a:rPr lang="zh-CN" altLang="en-US" sz="2400" b="1" dirty="0">
                <a:latin typeface="Times New Roman" panose="02020603050405020304" pitchFamily="18" charset="0"/>
              </a:rPr>
              <a:t>        ⑵</a:t>
            </a:r>
            <a:r>
              <a:rPr lang="zh-CN" altLang="en-US" sz="2400" b="1" u="sng" dirty="0">
                <a:latin typeface="Times New Roman" panose="02020603050405020304" pitchFamily="18" charset="0"/>
              </a:rPr>
              <a:t> </a:t>
            </a:r>
            <a:r>
              <a:rPr lang="zh-CN" altLang="en-US" sz="2000" b="1" dirty="0">
                <a:latin typeface="Times New Roman" panose="02020603050405020304" pitchFamily="18" charset="0"/>
              </a:rPr>
              <a:t>＿＿＿＿＿＿＿＿＿＿＿＿＿＿＿＿＿＿＿</a:t>
            </a:r>
            <a:r>
              <a:rPr lang="zh-CN" altLang="en-US" sz="2400" b="1" dirty="0">
                <a:latin typeface="Times New Roman" panose="02020603050405020304" pitchFamily="18" charset="0"/>
              </a:rPr>
              <a:t>（不超过</a:t>
            </a:r>
            <a:r>
              <a:rPr lang="en-US" altLang="zh-CN" sz="2400" b="1" dirty="0">
                <a:latin typeface="Times New Roman" panose="02020603050405020304" pitchFamily="18" charset="0"/>
              </a:rPr>
              <a:t>15</a:t>
            </a:r>
            <a:r>
              <a:rPr lang="zh-CN" altLang="en-US" sz="2400" b="1" dirty="0">
                <a:latin typeface="Times New Roman" panose="02020603050405020304" pitchFamily="18" charset="0"/>
              </a:rPr>
              <a:t>字）</a:t>
            </a:r>
            <a:endParaRPr lang="zh-CN" altLang="en-US" sz="2400" b="1" dirty="0">
              <a:latin typeface="Times New Roman" panose="02020603050405020304" pitchFamily="18" charset="0"/>
            </a:endParaRPr>
          </a:p>
        </p:txBody>
      </p:sp>
    </p:spTree>
  </p:cSld>
  <p:clrMapOvr>
    <a:masterClrMapping/>
  </p:clrMapOvr>
  <p:transition spd="med">
    <p:zoom dir="in"/>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7" name="Rectangle 3"/>
          <p:cNvSpPr/>
          <p:nvPr/>
        </p:nvSpPr>
        <p:spPr>
          <a:xfrm>
            <a:off x="4143693" y="176530"/>
            <a:ext cx="2592388" cy="768350"/>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400" b="1" i="0" u="none" strike="noStrike" kern="1200" cap="none" spc="0" normalizeH="0" baseline="0" noProof="1">
                <a:ln>
                  <a:noFill/>
                </a:ln>
                <a:solidFill>
                  <a:srgbClr val="FF0000"/>
                </a:solidFill>
                <a:effectLst>
                  <a:outerShdw blurRad="38100" dist="38100" dir="2700000">
                    <a:srgbClr val="C0C0C0"/>
                  </a:outerShdw>
                </a:effectLst>
                <a:uLnTx/>
                <a:uFillTx/>
                <a:latin typeface="黑体" panose="02010609060101010101" pitchFamily="49" charset="-122"/>
                <a:ea typeface="黑体" panose="02010609060101010101" pitchFamily="49" charset="-122"/>
                <a:cs typeface="+mn-cs"/>
              </a:rPr>
              <a:t>答题原则</a:t>
            </a:r>
            <a:endParaRPr kumimoji="0" lang="zh-CN" altLang="en-US" sz="4400" b="1" i="0" u="none" strike="noStrike" kern="1200" cap="none" spc="0" normalizeH="0" baseline="0" noProof="1">
              <a:ln>
                <a:noFill/>
              </a:ln>
              <a:solidFill>
                <a:srgbClr val="FF0000"/>
              </a:solidFill>
              <a:effectLst>
                <a:outerShdw blurRad="38100" dist="38100" dir="2700000">
                  <a:srgbClr val="C0C0C0"/>
                </a:outerShdw>
              </a:effectLst>
              <a:uLnTx/>
              <a:uFillTx/>
              <a:latin typeface="黑体" panose="02010609060101010101" pitchFamily="49" charset="-122"/>
              <a:ea typeface="黑体" panose="02010609060101010101" pitchFamily="49" charset="-122"/>
              <a:cs typeface="+mn-cs"/>
            </a:endParaRPr>
          </a:p>
        </p:txBody>
      </p:sp>
      <p:sp>
        <p:nvSpPr>
          <p:cNvPr id="6148" name="Text Box 2"/>
          <p:cNvSpPr txBox="1">
            <a:spLocks noChangeArrowheads="1"/>
          </p:cNvSpPr>
          <p:nvPr/>
        </p:nvSpPr>
        <p:spPr bwMode="auto">
          <a:xfrm>
            <a:off x="293370" y="883285"/>
            <a:ext cx="10726420" cy="5631180"/>
          </a:xfrm>
          <a:prstGeom prst="rect">
            <a:avLst/>
          </a:prstGeom>
          <a:noFill/>
          <a:ln w="38100" cap="sq" cmpd="dbl">
            <a:noFill/>
            <a:miter lim="800000"/>
          </a:ln>
        </p:spPr>
        <p:txBody>
          <a:bodyPr wrap="square">
            <a:spAutoFit/>
          </a:bodyPr>
          <a:lstStyle/>
          <a:p>
            <a:pPr marR="0" defTabSz="914400">
              <a:buClrTx/>
              <a:buSzTx/>
              <a:buFont typeface="Arial" panose="020B0604020202020204" pitchFamily="34" charset="0"/>
              <a:buNone/>
              <a:defRPr/>
            </a:pPr>
            <a:r>
              <a:rPr kumimoji="0" lang="zh-CN" altLang="en-US" sz="3600" b="1" kern="1200" cap="none" spc="0" normalizeH="0" baseline="0" noProof="1">
                <a:solidFill>
                  <a:srgbClr val="0000FF"/>
                </a:solidFill>
                <a:effectLst>
                  <a:outerShdw blurRad="38100" dist="38100" dir="2700000">
                    <a:srgbClr val="C0C0C0"/>
                  </a:outerShdw>
                </a:effectLst>
                <a:latin typeface="Arial" panose="020B0604020202020204" pitchFamily="34" charset="0"/>
                <a:ea typeface="楷体_GB2312" panose="02010609030101010101" pitchFamily="49" charset="-122"/>
                <a:cs typeface="+mn-cs"/>
              </a:rPr>
              <a:t>      压缩语段答案是否符合要求，阅卷老师一般会从以下三个方面审查：</a:t>
            </a:r>
            <a:endParaRPr kumimoji="0" lang="zh-CN" altLang="en-US" sz="3600" b="1" kern="1200" cap="none" spc="0" normalizeH="0" baseline="0" noProof="1">
              <a:solidFill>
                <a:srgbClr val="0000FF"/>
              </a:solidFill>
              <a:effectLst>
                <a:outerShdw blurRad="38100" dist="38100" dir="2700000">
                  <a:srgbClr val="C0C0C0"/>
                </a:outerShdw>
              </a:effectLst>
              <a:latin typeface="Arial" panose="020B0604020202020204" pitchFamily="34" charset="0"/>
              <a:ea typeface="楷体_GB2312" panose="02010609030101010101" pitchFamily="49" charset="-122"/>
              <a:cs typeface="+mn-cs"/>
            </a:endParaRPr>
          </a:p>
          <a:p>
            <a:pPr marR="0" defTabSz="914400">
              <a:buClrTx/>
              <a:buSzTx/>
              <a:buFont typeface="Arial" panose="020B0604020202020204" pitchFamily="34" charset="0"/>
              <a:buNone/>
              <a:defRPr/>
            </a:pPr>
            <a:r>
              <a:rPr kumimoji="0" lang="zh-CN" altLang="en-US" sz="3600" b="1" kern="1200" cap="none" spc="0" normalizeH="0" baseline="0" noProof="1">
                <a:solidFill>
                  <a:srgbClr val="0000FF"/>
                </a:solidFill>
                <a:effectLst>
                  <a:outerShdw blurRad="38100" dist="38100" dir="2700000">
                    <a:srgbClr val="C0C0C0"/>
                  </a:outerShdw>
                </a:effectLst>
                <a:latin typeface="Arial" panose="020B0604020202020204" pitchFamily="34" charset="0"/>
                <a:ea typeface="楷体_GB2312" panose="02010609030101010101" pitchFamily="49" charset="-122"/>
                <a:cs typeface="+mn-cs"/>
              </a:rPr>
              <a:t>      </a:t>
            </a:r>
            <a:r>
              <a:rPr kumimoji="0" lang="en-US" altLang="x-none" sz="3600" b="1" kern="1200" cap="none" spc="0" normalizeH="0" baseline="0" noProof="1">
                <a:solidFill>
                  <a:srgbClr val="0000FF"/>
                </a:solidFill>
                <a:effectLst>
                  <a:outerShdw blurRad="38100" dist="38100" dir="2700000">
                    <a:srgbClr val="C0C0C0"/>
                  </a:outerShdw>
                </a:effectLst>
                <a:latin typeface="Arial" panose="020B0604020202020204" pitchFamily="34" charset="0"/>
                <a:ea typeface="楷体_GB2312" panose="02010609030101010101" pitchFamily="49" charset="-122"/>
                <a:cs typeface="+mn-cs"/>
              </a:rPr>
              <a:t>1.</a:t>
            </a:r>
            <a:r>
              <a:rPr kumimoji="0" lang="zh-CN" altLang="en-US" sz="3600" b="1" kern="1200" cap="none" spc="0" normalizeH="0" baseline="0" noProof="1">
                <a:solidFill>
                  <a:srgbClr val="0000FF"/>
                </a:solidFill>
                <a:effectLst>
                  <a:outerShdw blurRad="38100" dist="38100" dir="2700000">
                    <a:srgbClr val="C0C0C0"/>
                  </a:outerShdw>
                </a:effectLst>
                <a:latin typeface="Arial" panose="020B0604020202020204" pitchFamily="34" charset="0"/>
                <a:ea typeface="楷体_GB2312" panose="02010609030101010101" pitchFamily="49" charset="-122"/>
                <a:cs typeface="+mn-cs"/>
              </a:rPr>
              <a:t>主要信息是否齐全</a:t>
            </a:r>
            <a:endParaRPr kumimoji="0" lang="zh-CN" altLang="en-US" sz="3600" b="1" kern="1200" cap="none" spc="0" normalizeH="0" baseline="0" noProof="1">
              <a:solidFill>
                <a:srgbClr val="0000FF"/>
              </a:solidFill>
              <a:effectLst>
                <a:outerShdw blurRad="38100" dist="38100" dir="2700000">
                  <a:srgbClr val="C0C0C0"/>
                </a:outerShdw>
              </a:effectLst>
              <a:latin typeface="Arial" panose="020B0604020202020204" pitchFamily="34" charset="0"/>
              <a:ea typeface="楷体_GB2312" panose="02010609030101010101" pitchFamily="49" charset="-122"/>
              <a:cs typeface="+mn-cs"/>
            </a:endParaRPr>
          </a:p>
          <a:p>
            <a:pPr marR="0" defTabSz="914400">
              <a:buClrTx/>
              <a:buSzTx/>
              <a:buFont typeface="Arial" panose="020B0604020202020204" pitchFamily="34" charset="0"/>
              <a:buNone/>
              <a:defRPr/>
            </a:pPr>
            <a:r>
              <a:rPr kumimoji="0" lang="zh-CN" altLang="en-US" sz="3600" b="1" kern="1200" cap="none" spc="0" normalizeH="0" baseline="0" noProof="1">
                <a:solidFill>
                  <a:srgbClr val="0000FF"/>
                </a:solidFill>
                <a:effectLst>
                  <a:outerShdw blurRad="38100" dist="38100" dir="2700000">
                    <a:srgbClr val="C0C0C0"/>
                  </a:outerShdw>
                </a:effectLst>
                <a:latin typeface="Arial" panose="020B0604020202020204" pitchFamily="34" charset="0"/>
                <a:ea typeface="楷体_GB2312" panose="02010609030101010101" pitchFamily="49" charset="-122"/>
                <a:cs typeface="+mn-cs"/>
              </a:rPr>
              <a:t>      </a:t>
            </a:r>
            <a:r>
              <a:rPr kumimoji="0" lang="en-US" altLang="x-none" sz="3600" b="1" kern="1200" cap="none" spc="0" normalizeH="0" baseline="0" noProof="1">
                <a:solidFill>
                  <a:srgbClr val="0000FF"/>
                </a:solidFill>
                <a:effectLst>
                  <a:outerShdw blurRad="38100" dist="38100" dir="2700000">
                    <a:srgbClr val="C0C0C0"/>
                  </a:outerShdw>
                </a:effectLst>
                <a:latin typeface="Arial" panose="020B0604020202020204" pitchFamily="34" charset="0"/>
                <a:ea typeface="楷体_GB2312" panose="02010609030101010101" pitchFamily="49" charset="-122"/>
                <a:cs typeface="+mn-cs"/>
              </a:rPr>
              <a:t>2.</a:t>
            </a:r>
            <a:r>
              <a:rPr kumimoji="0" lang="zh-CN" altLang="en-US" sz="3600" b="1" kern="1200" cap="none" spc="0" normalizeH="0" baseline="0" noProof="1">
                <a:solidFill>
                  <a:srgbClr val="0000FF"/>
                </a:solidFill>
                <a:effectLst>
                  <a:outerShdw blurRad="38100" dist="38100" dir="2700000">
                    <a:srgbClr val="C0C0C0"/>
                  </a:outerShdw>
                </a:effectLst>
                <a:latin typeface="Arial" panose="020B0604020202020204" pitchFamily="34" charset="0"/>
                <a:ea typeface="楷体_GB2312" panose="02010609030101010101" pitchFamily="49" charset="-122"/>
                <a:cs typeface="+mn-cs"/>
              </a:rPr>
              <a:t>字数是否符合规定</a:t>
            </a:r>
            <a:endParaRPr kumimoji="0" lang="zh-CN" altLang="en-US" sz="3600" b="1" kern="1200" cap="none" spc="0" normalizeH="0" baseline="0" noProof="1">
              <a:solidFill>
                <a:srgbClr val="0000FF"/>
              </a:solidFill>
              <a:effectLst>
                <a:outerShdw blurRad="38100" dist="38100" dir="2700000">
                  <a:srgbClr val="C0C0C0"/>
                </a:outerShdw>
              </a:effectLst>
              <a:latin typeface="Arial" panose="020B0604020202020204" pitchFamily="34" charset="0"/>
              <a:ea typeface="楷体_GB2312" panose="02010609030101010101" pitchFamily="49" charset="-122"/>
              <a:cs typeface="+mn-cs"/>
            </a:endParaRPr>
          </a:p>
          <a:p>
            <a:pPr marR="0" defTabSz="914400">
              <a:buClrTx/>
              <a:buSzTx/>
              <a:buFont typeface="Arial" panose="020B0604020202020204" pitchFamily="34" charset="0"/>
              <a:buNone/>
              <a:defRPr/>
            </a:pPr>
            <a:r>
              <a:rPr kumimoji="0" lang="zh-CN" altLang="en-US" sz="3600" b="1" kern="1200" cap="none" spc="0" normalizeH="0" baseline="0" noProof="1">
                <a:solidFill>
                  <a:srgbClr val="0000FF"/>
                </a:solidFill>
                <a:effectLst>
                  <a:outerShdw blurRad="38100" dist="38100" dir="2700000">
                    <a:srgbClr val="C0C0C0"/>
                  </a:outerShdw>
                </a:effectLst>
                <a:latin typeface="Arial" panose="020B0604020202020204" pitchFamily="34" charset="0"/>
                <a:ea typeface="楷体_GB2312" panose="02010609030101010101" pitchFamily="49" charset="-122"/>
                <a:cs typeface="+mn-cs"/>
              </a:rPr>
              <a:t>      </a:t>
            </a:r>
            <a:r>
              <a:rPr kumimoji="0" lang="en-US" altLang="x-none" sz="3600" b="1" kern="1200" cap="none" spc="0" normalizeH="0" baseline="0" noProof="1">
                <a:solidFill>
                  <a:srgbClr val="0000FF"/>
                </a:solidFill>
                <a:effectLst>
                  <a:outerShdw blurRad="38100" dist="38100" dir="2700000">
                    <a:srgbClr val="C0C0C0"/>
                  </a:outerShdw>
                </a:effectLst>
                <a:latin typeface="Arial" panose="020B0604020202020204" pitchFamily="34" charset="0"/>
                <a:ea typeface="楷体_GB2312" panose="02010609030101010101" pitchFamily="49" charset="-122"/>
                <a:cs typeface="+mn-cs"/>
              </a:rPr>
              <a:t>3.</a:t>
            </a:r>
            <a:r>
              <a:rPr kumimoji="0" lang="zh-CN" altLang="en-US" sz="3600" b="1" kern="1200" cap="none" spc="0" normalizeH="0" baseline="0" noProof="1">
                <a:solidFill>
                  <a:srgbClr val="0000FF"/>
                </a:solidFill>
                <a:effectLst>
                  <a:outerShdw blurRad="38100" dist="38100" dir="2700000">
                    <a:srgbClr val="C0C0C0"/>
                  </a:outerShdw>
                </a:effectLst>
                <a:latin typeface="Arial" panose="020B0604020202020204" pitchFamily="34" charset="0"/>
                <a:ea typeface="楷体_GB2312" panose="02010609030101010101" pitchFamily="49" charset="-122"/>
                <a:cs typeface="+mn-cs"/>
              </a:rPr>
              <a:t>语言表达是否正确、流畅。</a:t>
            </a:r>
            <a:endParaRPr kumimoji="0" lang="zh-CN" altLang="en-US" sz="3600" b="1" kern="1200" cap="none" spc="0" normalizeH="0" baseline="0" noProof="1">
              <a:solidFill>
                <a:srgbClr val="0000FF"/>
              </a:solidFill>
              <a:effectLst>
                <a:outerShdw blurRad="38100" dist="38100" dir="2700000">
                  <a:srgbClr val="C0C0C0"/>
                </a:outerShdw>
              </a:effectLst>
              <a:latin typeface="Arial" panose="020B0604020202020204" pitchFamily="34" charset="0"/>
              <a:ea typeface="楷体_GB2312" panose="02010609030101010101" pitchFamily="49" charset="-122"/>
              <a:cs typeface="+mn-cs"/>
            </a:endParaRPr>
          </a:p>
          <a:p>
            <a:pPr marR="0" defTabSz="914400">
              <a:buClrTx/>
              <a:buSzTx/>
              <a:buFont typeface="Arial" panose="020B0604020202020204" pitchFamily="34" charset="0"/>
              <a:buNone/>
              <a:defRPr/>
            </a:pPr>
            <a:r>
              <a:rPr kumimoji="0" lang="zh-CN" altLang="en-US" sz="3600" b="1" kern="1200" cap="none" spc="0" normalizeH="0" baseline="0" noProof="1">
                <a:solidFill>
                  <a:srgbClr val="0000FF"/>
                </a:solidFill>
                <a:effectLst>
                  <a:outerShdw blurRad="38100" dist="38100" dir="2700000">
                    <a:srgbClr val="C0C0C0"/>
                  </a:outerShdw>
                </a:effectLst>
                <a:latin typeface="Arial" panose="020B0604020202020204" pitchFamily="34" charset="0"/>
                <a:ea typeface="楷体_GB2312" panose="02010609030101010101" pitchFamily="49" charset="-122"/>
                <a:cs typeface="+mn-cs"/>
              </a:rPr>
              <a:t>     由此，我们便可以确认解答压缩语段题必须遵循的一般原则：</a:t>
            </a:r>
            <a:endParaRPr kumimoji="0" lang="zh-CN" altLang="en-US" sz="3600" b="1" kern="1200" cap="none" spc="0" normalizeH="0" baseline="0" noProof="1">
              <a:solidFill>
                <a:srgbClr val="0000FF"/>
              </a:solidFill>
              <a:effectLst>
                <a:outerShdw blurRad="38100" dist="38100" dir="2700000">
                  <a:srgbClr val="C0C0C0"/>
                </a:outerShdw>
              </a:effectLst>
              <a:latin typeface="Arial" panose="020B0604020202020204" pitchFamily="34" charset="0"/>
              <a:ea typeface="楷体_GB2312" panose="02010609030101010101" pitchFamily="49" charset="-122"/>
              <a:cs typeface="+mn-cs"/>
            </a:endParaRPr>
          </a:p>
          <a:p>
            <a:pPr marR="0" defTabSz="914400">
              <a:buClrTx/>
              <a:buSzTx/>
              <a:buFont typeface="Arial" panose="020B0604020202020204" pitchFamily="34" charset="0"/>
              <a:buNone/>
              <a:defRPr/>
            </a:pPr>
            <a:r>
              <a:rPr kumimoji="0" lang="zh-CN" altLang="en-US" sz="3600" b="1" kern="1200" cap="none" spc="0" normalizeH="0" baseline="0" noProof="1">
                <a:solidFill>
                  <a:srgbClr val="0000FF"/>
                </a:solidFill>
                <a:effectLst>
                  <a:outerShdw blurRad="38100" dist="38100" dir="2700000">
                    <a:srgbClr val="C0C0C0"/>
                  </a:outerShdw>
                </a:effectLst>
                <a:latin typeface="Arial" panose="020B0604020202020204" pitchFamily="34" charset="0"/>
                <a:ea typeface="楷体_GB2312" panose="02010609030101010101" pitchFamily="49" charset="-122"/>
                <a:cs typeface="+mn-cs"/>
              </a:rPr>
              <a:t>      </a:t>
            </a:r>
            <a:r>
              <a:rPr kumimoji="0" lang="en-US" altLang="x-none" sz="3600" b="1" kern="1200" cap="none" spc="0" normalizeH="0" baseline="0" noProof="1">
                <a:solidFill>
                  <a:srgbClr val="0000FF"/>
                </a:solidFill>
                <a:effectLst>
                  <a:outerShdw blurRad="38100" dist="38100" dir="2700000">
                    <a:srgbClr val="C0C0C0"/>
                  </a:outerShdw>
                </a:effectLst>
                <a:latin typeface="Arial" panose="020B0604020202020204" pitchFamily="34" charset="0"/>
                <a:ea typeface="楷体_GB2312" panose="02010609030101010101" pitchFamily="49" charset="-122"/>
                <a:cs typeface="+mn-cs"/>
              </a:rPr>
              <a:t>1.</a:t>
            </a:r>
            <a:r>
              <a:rPr kumimoji="0" lang="zh-CN" altLang="en-US" sz="3600" b="1" kern="1200" cap="none" spc="0" normalizeH="0" baseline="0" noProof="1">
                <a:solidFill>
                  <a:srgbClr val="0000FF"/>
                </a:solidFill>
                <a:effectLst>
                  <a:outerShdw blurRad="38100" dist="38100" dir="2700000">
                    <a:srgbClr val="C0C0C0"/>
                  </a:outerShdw>
                </a:effectLst>
                <a:latin typeface="Arial" panose="020B0604020202020204" pitchFamily="34" charset="0"/>
                <a:ea typeface="楷体_GB2312" panose="02010609030101010101" pitchFamily="49" charset="-122"/>
                <a:cs typeface="+mn-cs"/>
              </a:rPr>
              <a:t>要点齐全</a:t>
            </a:r>
            <a:endParaRPr kumimoji="0" lang="zh-CN" altLang="en-US" sz="3600" b="1" kern="1200" cap="none" spc="0" normalizeH="0" baseline="0" noProof="1">
              <a:solidFill>
                <a:srgbClr val="0000FF"/>
              </a:solidFill>
              <a:effectLst>
                <a:outerShdw blurRad="38100" dist="38100" dir="2700000">
                  <a:srgbClr val="C0C0C0"/>
                </a:outerShdw>
              </a:effectLst>
              <a:latin typeface="Arial" panose="020B0604020202020204" pitchFamily="34" charset="0"/>
              <a:ea typeface="楷体_GB2312" panose="02010609030101010101" pitchFamily="49" charset="-122"/>
              <a:cs typeface="+mn-cs"/>
            </a:endParaRPr>
          </a:p>
          <a:p>
            <a:pPr marR="0" defTabSz="914400">
              <a:buClrTx/>
              <a:buSzTx/>
              <a:buFont typeface="Arial" panose="020B0604020202020204" pitchFamily="34" charset="0"/>
              <a:buNone/>
              <a:defRPr/>
            </a:pPr>
            <a:r>
              <a:rPr kumimoji="0" lang="zh-CN" altLang="en-US" sz="3600" b="1" kern="1200" cap="none" spc="0" normalizeH="0" baseline="0" noProof="1">
                <a:solidFill>
                  <a:srgbClr val="0000FF"/>
                </a:solidFill>
                <a:effectLst>
                  <a:outerShdw blurRad="38100" dist="38100" dir="2700000">
                    <a:srgbClr val="C0C0C0"/>
                  </a:outerShdw>
                </a:effectLst>
                <a:latin typeface="Arial" panose="020B0604020202020204" pitchFamily="34" charset="0"/>
                <a:ea typeface="楷体_GB2312" panose="02010609030101010101" pitchFamily="49" charset="-122"/>
                <a:cs typeface="+mn-cs"/>
              </a:rPr>
              <a:t>      </a:t>
            </a:r>
            <a:r>
              <a:rPr kumimoji="0" lang="en-US" altLang="x-none" sz="3600" b="1" kern="1200" cap="none" spc="0" normalizeH="0" baseline="0" noProof="1">
                <a:solidFill>
                  <a:srgbClr val="0000FF"/>
                </a:solidFill>
                <a:effectLst>
                  <a:outerShdw blurRad="38100" dist="38100" dir="2700000">
                    <a:srgbClr val="C0C0C0"/>
                  </a:outerShdw>
                </a:effectLst>
                <a:latin typeface="Arial" panose="020B0604020202020204" pitchFamily="34" charset="0"/>
                <a:ea typeface="楷体_GB2312" panose="02010609030101010101" pitchFamily="49" charset="-122"/>
                <a:cs typeface="+mn-cs"/>
              </a:rPr>
              <a:t>2.</a:t>
            </a:r>
            <a:r>
              <a:rPr kumimoji="0" lang="zh-CN" altLang="en-US" sz="3600" b="1" kern="1200" cap="none" spc="0" normalizeH="0" baseline="0" noProof="1">
                <a:solidFill>
                  <a:srgbClr val="0000FF"/>
                </a:solidFill>
                <a:effectLst>
                  <a:outerShdw blurRad="38100" dist="38100" dir="2700000">
                    <a:srgbClr val="C0C0C0"/>
                  </a:outerShdw>
                </a:effectLst>
                <a:latin typeface="Arial" panose="020B0604020202020204" pitchFamily="34" charset="0"/>
                <a:ea typeface="楷体_GB2312" panose="02010609030101010101" pitchFamily="49" charset="-122"/>
                <a:cs typeface="+mn-cs"/>
              </a:rPr>
              <a:t>字数达“标”</a:t>
            </a:r>
            <a:endParaRPr kumimoji="0" lang="zh-CN" altLang="en-US" sz="3600" b="1" kern="1200" cap="none" spc="0" normalizeH="0" baseline="0" noProof="1">
              <a:solidFill>
                <a:srgbClr val="0000FF"/>
              </a:solidFill>
              <a:effectLst>
                <a:outerShdw blurRad="38100" dist="38100" dir="2700000">
                  <a:srgbClr val="C0C0C0"/>
                </a:outerShdw>
              </a:effectLst>
              <a:latin typeface="Arial" panose="020B0604020202020204" pitchFamily="34" charset="0"/>
              <a:ea typeface="楷体_GB2312" panose="02010609030101010101" pitchFamily="49" charset="-122"/>
              <a:cs typeface="+mn-cs"/>
            </a:endParaRPr>
          </a:p>
          <a:p>
            <a:pPr marR="0" defTabSz="914400">
              <a:buClrTx/>
              <a:buSzTx/>
              <a:buFont typeface="Arial" panose="020B0604020202020204" pitchFamily="34" charset="0"/>
              <a:buNone/>
              <a:defRPr/>
            </a:pPr>
            <a:r>
              <a:rPr kumimoji="0" lang="zh-CN" altLang="en-US" sz="3600" b="1" kern="1200" cap="none" spc="0" normalizeH="0" baseline="0" noProof="1">
                <a:solidFill>
                  <a:srgbClr val="0000FF"/>
                </a:solidFill>
                <a:effectLst>
                  <a:outerShdw blurRad="38100" dist="38100" dir="2700000">
                    <a:srgbClr val="C0C0C0"/>
                  </a:outerShdw>
                </a:effectLst>
                <a:latin typeface="Arial" panose="020B0604020202020204" pitchFamily="34" charset="0"/>
                <a:ea typeface="楷体_GB2312" panose="02010609030101010101" pitchFamily="49" charset="-122"/>
                <a:cs typeface="+mn-cs"/>
              </a:rPr>
              <a:t>      </a:t>
            </a:r>
            <a:r>
              <a:rPr kumimoji="0" lang="en-US" altLang="x-none" sz="3600" b="1" kern="1200" cap="none" spc="0" normalizeH="0" baseline="0" noProof="1">
                <a:solidFill>
                  <a:srgbClr val="0000FF"/>
                </a:solidFill>
                <a:effectLst>
                  <a:outerShdw blurRad="38100" dist="38100" dir="2700000">
                    <a:srgbClr val="C0C0C0"/>
                  </a:outerShdw>
                </a:effectLst>
                <a:latin typeface="Arial" panose="020B0604020202020204" pitchFamily="34" charset="0"/>
                <a:ea typeface="楷体_GB2312" panose="02010609030101010101" pitchFamily="49" charset="-122"/>
                <a:cs typeface="+mn-cs"/>
              </a:rPr>
              <a:t>3.</a:t>
            </a:r>
            <a:r>
              <a:rPr kumimoji="0" lang="zh-CN" altLang="en-US" sz="3600" b="1" kern="1200" cap="none" spc="0" normalizeH="0" baseline="0" noProof="1">
                <a:solidFill>
                  <a:srgbClr val="0000FF"/>
                </a:solidFill>
                <a:effectLst>
                  <a:outerShdw blurRad="38100" dist="38100" dir="2700000">
                    <a:srgbClr val="C0C0C0"/>
                  </a:outerShdw>
                </a:effectLst>
                <a:latin typeface="Arial" panose="020B0604020202020204" pitchFamily="34" charset="0"/>
                <a:ea typeface="楷体_GB2312" panose="02010609030101010101" pitchFamily="49" charset="-122"/>
                <a:cs typeface="+mn-cs"/>
              </a:rPr>
              <a:t>语言规范</a:t>
            </a:r>
            <a:endParaRPr kumimoji="0" lang="zh-CN" altLang="en-US" sz="3600" b="1" kern="1200" cap="none" spc="0" normalizeH="0" baseline="0" noProof="1">
              <a:solidFill>
                <a:srgbClr val="0000FF"/>
              </a:solidFill>
              <a:effectLst>
                <a:outerShdw blurRad="38100" dist="38100" dir="2700000">
                  <a:srgbClr val="C0C0C0"/>
                </a:outerShdw>
              </a:effectLst>
              <a:latin typeface="Arial" panose="020B0604020202020204" pitchFamily="34" charset="0"/>
              <a:ea typeface="楷体_GB2312" panose="02010609030101010101" pitchFamily="49" charset="-122"/>
              <a:cs typeface="+mn-cs"/>
            </a:endParaRPr>
          </a:p>
        </p:txBody>
      </p:sp>
    </p:spTree>
  </p:cSld>
  <p:clrMapOvr>
    <a:masterClrMapping/>
  </p:clrMapOvr>
  <p:transition spd="med">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148"/>
                                        </p:tgtEl>
                                        <p:attrNameLst>
                                          <p:attrName>style.visibility</p:attrName>
                                        </p:attrNameLst>
                                      </p:cBhvr>
                                      <p:to>
                                        <p:strVal val="visible"/>
                                      </p:to>
                                    </p:set>
                                    <p:animEffect transition="in" filter="box(in)">
                                      <p:cBhvr>
                                        <p:cTn id="7" dur="500"/>
                                        <p:tgtEl>
                                          <p:spTgt spid="6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矩形 45058"/>
          <p:cNvSpPr/>
          <p:nvPr/>
        </p:nvSpPr>
        <p:spPr>
          <a:xfrm>
            <a:off x="1966913" y="1808798"/>
            <a:ext cx="7272337" cy="1568450"/>
          </a:xfrm>
          <a:prstGeom prst="rect">
            <a:avLst/>
          </a:prstGeom>
          <a:noFill/>
          <a:ln w="9525">
            <a:noFill/>
          </a:ln>
          <a:effectLst>
            <a:prstShdw prst="shdw12" dir="16200000">
              <a:schemeClr val="bg2">
                <a:alpha val="50000"/>
              </a:schemeClr>
            </a:prstShdw>
          </a:effectLst>
        </p:spPr>
        <p:txBody>
          <a:bodyPr>
            <a:spAutoFit/>
          </a:bodyPr>
          <a:p>
            <a:pPr>
              <a:buFont typeface="Arial" panose="020B0604020202020204" pitchFamily="34" charset="0"/>
              <a:buNone/>
            </a:pPr>
            <a:r>
              <a:rPr lang="en-US" altLang="zh-CN" sz="3200" b="1" dirty="0">
                <a:solidFill>
                  <a:srgbClr val="FF3300"/>
                </a:solidFill>
                <a:latin typeface="Times New Roman" panose="02020603050405020304" pitchFamily="18" charset="0"/>
                <a:ea typeface="黑体" panose="02010609060101010101" pitchFamily="49" charset="-122"/>
              </a:rPr>
              <a:t>【</a:t>
            </a:r>
            <a:r>
              <a:rPr lang="zh-CN" altLang="en-US" sz="3200" b="1" dirty="0">
                <a:solidFill>
                  <a:srgbClr val="FF3300"/>
                </a:solidFill>
                <a:latin typeface="Times New Roman" panose="02020603050405020304" pitchFamily="18" charset="0"/>
                <a:ea typeface="黑体" panose="02010609060101010101" pitchFamily="49" charset="-122"/>
              </a:rPr>
              <a:t>答案</a:t>
            </a:r>
            <a:r>
              <a:rPr lang="en-US" altLang="zh-CN" sz="3200" b="1" dirty="0">
                <a:solidFill>
                  <a:srgbClr val="FF3300"/>
                </a:solidFill>
                <a:latin typeface="Times New Roman" panose="02020603050405020304" pitchFamily="18" charset="0"/>
                <a:ea typeface="黑体" panose="02010609060101010101" pitchFamily="49" charset="-122"/>
              </a:rPr>
              <a:t>】</a:t>
            </a:r>
            <a:r>
              <a:rPr lang="en-US" altLang="zh-CN" sz="3200" b="1" dirty="0">
                <a:latin typeface="Times New Roman" panose="02020603050405020304" pitchFamily="18" charset="0"/>
              </a:rPr>
              <a:t>⑴</a:t>
            </a:r>
            <a:r>
              <a:rPr lang="zh-CN" altLang="en-US" sz="3200" b="1" dirty="0">
                <a:latin typeface="Times New Roman" panose="02020603050405020304" pitchFamily="18" charset="0"/>
              </a:rPr>
              <a:t>（叫座）高票房来自观众的强烈共鸣。　　⑵（叫好）商业性与主旋律（主流价值观）有机结合。</a:t>
            </a:r>
            <a:endParaRPr lang="zh-CN" altLang="en-US" sz="3200" b="1" dirty="0">
              <a:latin typeface="Times New Roman" panose="02020603050405020304" pitchFamily="18" charset="0"/>
            </a:endParaRPr>
          </a:p>
        </p:txBody>
      </p:sp>
    </p:spTree>
  </p:cSld>
  <p:clrMapOvr>
    <a:masterClrMapping/>
  </p:clrMapOvr>
  <p:transition spd="med">
    <p:zoom dir="in"/>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3" name="Text Box 2"/>
          <p:cNvSpPr txBox="1"/>
          <p:nvPr/>
        </p:nvSpPr>
        <p:spPr>
          <a:xfrm>
            <a:off x="252095" y="285750"/>
            <a:ext cx="11424920" cy="6045835"/>
          </a:xfrm>
          <a:prstGeom prst="rect">
            <a:avLst/>
          </a:prstGeom>
          <a:noFill/>
          <a:ln w="9525">
            <a:noFill/>
          </a:ln>
        </p:spPr>
        <p:txBody>
          <a:bodyPr/>
          <a:lstStyle/>
          <a:p>
            <a:pPr marR="0" algn="ctr" defTabSz="914400">
              <a:buClrTx/>
              <a:buSzTx/>
              <a:buFont typeface="Arial" panose="020B0604020202020204" pitchFamily="34" charset="0"/>
              <a:buNone/>
              <a:defRPr/>
            </a:pPr>
            <a:r>
              <a:rPr kumimoji="0" lang="zh-CN" altLang="en-US" sz="3200" b="1" kern="1200" cap="none" spc="0" normalizeH="0" baseline="0" noProof="1">
                <a:latin typeface="黑体" panose="02010609060101010101" pitchFamily="49" charset="-122"/>
                <a:ea typeface="黑体" panose="02010609060101010101" pitchFamily="49" charset="-122"/>
                <a:cs typeface="+mn-cs"/>
              </a:rPr>
              <a:t>第三部分  能力提升</a:t>
            </a:r>
            <a:endParaRPr kumimoji="0" lang="en-US" altLang="x-none" sz="3200" b="1" kern="1200" cap="none" spc="0" normalizeH="0" baseline="0" noProof="1">
              <a:effectLst>
                <a:outerShdw blurRad="38100" dist="38100" dir="2700000">
                  <a:srgbClr val="C0C0C0"/>
                </a:outerShdw>
              </a:effectLst>
              <a:latin typeface="黑体" panose="02010609060101010101" pitchFamily="49" charset="-122"/>
              <a:ea typeface="黑体" panose="02010609060101010101" pitchFamily="49" charset="-122"/>
              <a:cs typeface="+mn-cs"/>
            </a:endParaRPr>
          </a:p>
          <a:p>
            <a:pPr marR="0" defTabSz="914400">
              <a:buClrTx/>
              <a:buSzTx/>
              <a:buFont typeface="Arial" panose="020B0604020202020204" pitchFamily="34" charset="0"/>
              <a:buNone/>
              <a:defRPr/>
            </a:pPr>
            <a:r>
              <a:rPr kumimoji="0" lang="en-US" altLang="x-none" sz="2800" b="1" kern="1200" cap="none" spc="0" normalizeH="0" baseline="0"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1.</a:t>
            </a:r>
            <a:r>
              <a:rPr kumimoji="0" lang="zh-CN" altLang="en-US" sz="2800" b="1" kern="1200" cap="none" spc="0" normalizeH="0" baseline="0"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a:t>
            </a:r>
            <a:r>
              <a:rPr kumimoji="0" lang="en-US" altLang="x-none" sz="2800" b="1" kern="1200" cap="none" spc="0" normalizeH="0" baseline="0"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2016·</a:t>
            </a:r>
            <a:r>
              <a:rPr kumimoji="0" lang="zh-CN" altLang="x-none" sz="2800" b="1" kern="1200" cap="none" spc="0" normalizeH="0" baseline="0"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浙江</a:t>
            </a:r>
            <a:r>
              <a:rPr kumimoji="0" lang="zh-CN" altLang="en-US" sz="2800" b="1" kern="1200" cap="none" spc="0" normalizeH="0" baseline="0"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卷）</a:t>
            </a:r>
            <a:r>
              <a:rPr kumimoji="0" sz="2400" b="1" kern="1200" cap="none" spc="0" normalizeH="0" baseline="0"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提取所给材料的主要信息，在横线处写出四个关键词。</a:t>
            </a:r>
            <a:endParaRPr kumimoji="0" sz="2400" b="1" kern="1200" cap="none" spc="0" normalizeH="0" baseline="0" noProof="1">
              <a:effectLst>
                <a:outerShdw blurRad="38100" dist="38100" dir="2700000">
                  <a:srgbClr val="C0C0C0"/>
                </a:outerShdw>
              </a:effectLst>
              <a:latin typeface="Times New Roman" panose="02020603050405020304" pitchFamily="18" charset="0"/>
              <a:ea typeface="宋体" panose="02010600030101010101" pitchFamily="2" charset="-122"/>
              <a:cs typeface="+mn-cs"/>
            </a:endParaRPr>
          </a:p>
          <a:p>
            <a:pPr marR="0" defTabSz="914400">
              <a:buClrTx/>
              <a:buSzTx/>
              <a:buFont typeface="Arial" panose="020B0604020202020204" pitchFamily="34" charset="0"/>
              <a:buNone/>
              <a:defRPr/>
            </a:pPr>
            <a:r>
              <a:rPr kumimoji="0" sz="2400" b="1" kern="1200" cap="none" spc="0" normalizeH="0" baseline="0"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        </a:t>
            </a:r>
            <a:r>
              <a:rPr kumimoji="0" sz="2400" b="1" kern="1200" cap="none" spc="0" normalizeH="0" baseline="0" noProof="1">
                <a:effectLst>
                  <a:outerShdw blurRad="38100" dist="38100" dir="2700000">
                    <a:srgbClr val="C0C0C0"/>
                  </a:outerShdw>
                </a:effectLst>
                <a:latin typeface="楷体_GB2312" panose="02010609030101010101" pitchFamily="49" charset="-122"/>
                <a:ea typeface="楷体_GB2312" panose="02010609030101010101" pitchFamily="49" charset="-122"/>
                <a:cs typeface="+mn-cs"/>
              </a:rPr>
              <a:t>引力全称万有引力，指具有质量的物体之间加速靠近的趋势，简单说就是物体之间相互吸引的作用力。在爱因斯坦广义相对论的视野里，引力等价于弯曲的时空。而引力波就是在弯曲的时空这个大背景下，当发生有质量物体加速运动导致的扰动时，由此产生的波动如波纹一样向外传播的现象。</a:t>
            </a:r>
            <a:endParaRPr kumimoji="0" sz="2400" b="1" kern="1200" cap="none" spc="0" normalizeH="0" baseline="0" noProof="1">
              <a:effectLst>
                <a:outerShdw blurRad="38100" dist="38100" dir="2700000">
                  <a:srgbClr val="C0C0C0"/>
                </a:outerShdw>
              </a:effectLst>
              <a:latin typeface="楷体_GB2312" panose="02010609030101010101" pitchFamily="49" charset="-122"/>
              <a:ea typeface="楷体_GB2312" panose="02010609030101010101" pitchFamily="49" charset="-122"/>
              <a:cs typeface="+mn-cs"/>
            </a:endParaRPr>
          </a:p>
          <a:p>
            <a:pPr marR="0" defTabSz="914400">
              <a:buClrTx/>
              <a:buSzTx/>
              <a:buFont typeface="Arial" panose="020B0604020202020204" pitchFamily="34" charset="0"/>
              <a:buNone/>
              <a:defRPr/>
            </a:pPr>
            <a:r>
              <a:rPr kumimoji="0" sz="2400" b="1" kern="1200" cap="none" spc="0" normalizeH="0" baseline="0" noProof="1">
                <a:effectLst>
                  <a:outerShdw blurRad="38100" dist="38100" dir="2700000">
                    <a:srgbClr val="C0C0C0"/>
                  </a:outerShdw>
                </a:effectLst>
                <a:latin typeface="楷体_GB2312" panose="02010609030101010101" pitchFamily="49" charset="-122"/>
                <a:ea typeface="楷体_GB2312" panose="02010609030101010101" pitchFamily="49" charset="-122"/>
                <a:cs typeface="+mn-cs"/>
              </a:rPr>
              <a:t>    一个世纪前，爱因斯坦预测了引力波的存在，但近百年来，科学家们并未找到证明它存在的直接证据。华盛顿当地时间2016年2月11日，美国激光干涉引力波观测台（LIGO）实验组召开新闻发布会，宣布首次直接观测到了由两颗恒星级黑洞13亿年前并合产生的引力波。这是科学史上又一次具有划时代意义的发现。</a:t>
            </a:r>
            <a:endParaRPr kumimoji="0" sz="2400" b="1" kern="1200" cap="none" spc="0" normalizeH="0" baseline="0" noProof="1">
              <a:effectLst>
                <a:outerShdw blurRad="38100" dist="38100" dir="2700000">
                  <a:srgbClr val="C0C0C0"/>
                </a:outerShdw>
              </a:effectLst>
              <a:latin typeface="楷体_GB2312" panose="02010609030101010101" pitchFamily="49" charset="-122"/>
              <a:ea typeface="楷体_GB2312" panose="02010609030101010101" pitchFamily="49" charset="-122"/>
              <a:cs typeface="+mn-cs"/>
            </a:endParaRPr>
          </a:p>
          <a:p>
            <a:pPr marR="0" defTabSz="914400">
              <a:buClrTx/>
              <a:buSzTx/>
              <a:buFont typeface="Arial" panose="020B0604020202020204" pitchFamily="34" charset="0"/>
              <a:buNone/>
              <a:defRPr/>
            </a:pPr>
            <a:r>
              <a:rPr kumimoji="0" sz="2400" b="1" kern="1200" cap="none" spc="0" normalizeH="0" baseline="0" noProof="1">
                <a:effectLst>
                  <a:outerShdw blurRad="38100" dist="38100" dir="2700000">
                    <a:srgbClr val="C0C0C0"/>
                  </a:outerShdw>
                </a:effectLst>
                <a:latin typeface="楷体_GB2312" panose="02010609030101010101" pitchFamily="49" charset="-122"/>
                <a:ea typeface="楷体_GB2312" panose="02010609030101010101" pitchFamily="49" charset="-122"/>
                <a:cs typeface="+mn-cs"/>
              </a:rPr>
              <a:t>    引力波的发现对普通人的生活会产生什么影响？科学家们表示，一个新的重大科学发现，总会给人类社会带来无法预估的发展。18世纪描述电磁波的麦克斯韦理论确认的时候，也没有人知道会给人类带来什么，但是现在不管是电视机还是移动电话，都与电磁现象有关。</a:t>
            </a:r>
            <a:r>
              <a:rPr kumimoji="0" lang="zh-CN" altLang="en-US" sz="2800" b="1" u="sng" kern="1200" cap="none" spc="0" normalizeH="0" baseline="0"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　　　　　　　　　　　　　　　　　　　　　　　　　　　　　　　　　</a:t>
            </a:r>
            <a:r>
              <a:rPr kumimoji="0" lang="zh-CN" altLang="en-US" sz="2800" kern="1200" cap="none" spc="0" normalizeH="0" baseline="0" noProof="1">
                <a:latin typeface="Times New Roman" panose="02020603050405020304" pitchFamily="18" charset="0"/>
                <a:ea typeface="宋体" panose="02010600030101010101" pitchFamily="2" charset="-122"/>
                <a:cs typeface="+mn-cs"/>
              </a:rPr>
              <a:t> </a:t>
            </a:r>
            <a:endParaRPr kumimoji="0" lang="zh-CN" altLang="en-US" sz="2800" kern="1200" cap="none" spc="0" normalizeH="0" baseline="0" noProof="1">
              <a:latin typeface="Times New Roman" panose="02020603050405020304" pitchFamily="18" charset="0"/>
              <a:ea typeface="宋体" panose="02010600030101010101" pitchFamily="2" charset="-122"/>
              <a:cs typeface="+mn-cs"/>
            </a:endParaRPr>
          </a:p>
          <a:p>
            <a:pPr marR="0" defTabSz="914400" eaLnBrk="0" hangingPunct="0">
              <a:lnSpc>
                <a:spcPct val="80000"/>
              </a:lnSpc>
              <a:spcBef>
                <a:spcPct val="20000"/>
              </a:spcBef>
              <a:buClrTx/>
              <a:buSzTx/>
              <a:buFont typeface="Arial" panose="020B0604020202020204" pitchFamily="34" charset="0"/>
              <a:buNone/>
              <a:defRPr/>
            </a:pPr>
            <a:r>
              <a:rPr kumimoji="0" lang="zh-CN" altLang="en-US" sz="2800" b="1" u="sng" kern="1200" cap="none" spc="0" normalizeH="0" baseline="0"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　　　　　　　　　　　　　　　　　　　　　　　　　　　　　　　　　　　　　　　　　　</a:t>
            </a:r>
            <a:r>
              <a:rPr kumimoji="0" lang="zh-CN" altLang="en-US" sz="2800" kern="1200" cap="none" spc="0" normalizeH="0" baseline="0" noProof="1">
                <a:latin typeface="Times New Roman" panose="02020603050405020304" pitchFamily="18" charset="0"/>
                <a:ea typeface="宋体" panose="02010600030101010101" pitchFamily="2" charset="-122"/>
                <a:cs typeface="+mn-cs"/>
              </a:rPr>
              <a:t> </a:t>
            </a:r>
            <a:endParaRPr kumimoji="0" lang="zh-CN" altLang="en-US" sz="2800" kern="1200" cap="none" spc="0" normalizeH="0" baseline="0" noProof="1">
              <a:latin typeface="Times New Roman" panose="02020603050405020304" pitchFamily="18" charset="0"/>
              <a:ea typeface="宋体" panose="02010600030101010101" pitchFamily="2" charset="-122"/>
              <a:cs typeface="+mn-cs"/>
            </a:endParaRPr>
          </a:p>
          <a:p>
            <a:pPr marR="0" defTabSz="914400" eaLnBrk="0" hangingPunct="0">
              <a:lnSpc>
                <a:spcPct val="80000"/>
              </a:lnSpc>
              <a:spcBef>
                <a:spcPct val="20000"/>
              </a:spcBef>
              <a:buClrTx/>
              <a:buSzTx/>
              <a:buFont typeface="Arial" panose="020B0604020202020204" pitchFamily="34" charset="0"/>
              <a:buNone/>
              <a:defRPr/>
            </a:pPr>
            <a:r>
              <a:rPr kumimoji="0" lang="zh-CN" altLang="en-US" sz="2800" b="1" u="sng" kern="1200" cap="none" spc="0" normalizeH="0" baseline="0"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　　　　　　　　</a:t>
            </a:r>
            <a:endParaRPr kumimoji="0" lang="zh-CN" altLang="en-US" sz="2800" b="1" u="sng" kern="1200" cap="none" spc="0" normalizeH="0" baseline="0" noProof="1">
              <a:effectLst>
                <a:outerShdw blurRad="38100" dist="38100" dir="2700000">
                  <a:srgbClr val="C0C0C0"/>
                </a:outerShdw>
              </a:effectLst>
              <a:latin typeface="Times New Roman" panose="02020603050405020304" pitchFamily="18" charset="0"/>
              <a:ea typeface="宋体" panose="02010600030101010101" pitchFamily="2" charset="-122"/>
              <a:cs typeface="+mn-cs"/>
            </a:endParaRPr>
          </a:p>
        </p:txBody>
      </p:sp>
    </p:spTree>
  </p:cSld>
  <p:clrMapOvr>
    <a:masterClrMapping/>
  </p:clrMapOvr>
  <p:transition spd="med">
    <p:zoom dir="in"/>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7" name="Rectangle 4"/>
          <p:cNvSpPr>
            <a:spLocks noChangeArrowheads="1"/>
          </p:cNvSpPr>
          <p:nvPr/>
        </p:nvSpPr>
        <p:spPr bwMode="auto">
          <a:xfrm>
            <a:off x="1304290" y="664210"/>
            <a:ext cx="9295130" cy="5923280"/>
          </a:xfrm>
          <a:prstGeom prst="rect">
            <a:avLst/>
          </a:prstGeom>
          <a:noFill/>
          <a:ln w="9525">
            <a:noFill/>
            <a:miter lim="800000"/>
          </a:ln>
        </p:spPr>
        <p:txBody>
          <a:bodyPr/>
          <a:lstStyle/>
          <a:p>
            <a:pPr marL="342900" marR="0" lvl="0" indent="-34290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x-none" sz="3200" b="1" i="0" u="none" strike="noStrike" kern="1200" cap="none" spc="0" normalizeH="0" baseline="0" noProof="1">
                <a:ln>
                  <a:noFill/>
                </a:ln>
                <a:solidFill>
                  <a:srgbClr val="FF3300"/>
                </a:solidFill>
                <a:effectLst>
                  <a:outerShdw blurRad="38100" dist="38100" dir="2700000">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3200" b="1" i="0" u="none" strike="noStrike" kern="1200" cap="none" spc="0" normalizeH="0" baseline="0" noProof="1">
                <a:ln>
                  <a:noFill/>
                </a:ln>
                <a:solidFill>
                  <a:srgbClr val="FF3300"/>
                </a:solidFill>
                <a:effectLst>
                  <a:outerShdw blurRad="38100" dist="38100" dir="2700000">
                    <a:srgbClr val="C0C0C0"/>
                  </a:outerShdw>
                </a:effectLst>
                <a:uLnTx/>
                <a:uFillTx/>
                <a:latin typeface="Times New Roman" panose="02020603050405020304" pitchFamily="18" charset="0"/>
                <a:ea typeface="黑体" panose="02010609060101010101" pitchFamily="49" charset="-122"/>
                <a:cs typeface="+mn-cs"/>
              </a:rPr>
              <a:t>解析</a:t>
            </a:r>
            <a:r>
              <a:rPr kumimoji="0" lang="en-US" altLang="x-none" sz="3200" b="1" i="0" u="none" strike="noStrike" kern="1200" cap="none" spc="0" normalizeH="0" baseline="0" noProof="1">
                <a:ln>
                  <a:noFill/>
                </a:ln>
                <a:solidFill>
                  <a:srgbClr val="FF3300"/>
                </a:solidFill>
                <a:effectLst>
                  <a:outerShdw blurRad="38100" dist="38100" dir="2700000">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2800" b="1" i="0" u="none" strike="noStrike" kern="1200" cap="none" spc="0" normalizeH="0" baseline="0" noProof="1">
                <a:ln>
                  <a:noFill/>
                </a:ln>
                <a:solidFill>
                  <a:schemeClr val="tx1"/>
                </a:solidFill>
                <a:effectLst>
                  <a:outerShdw blurRad="38100" dist="38100" dir="2700000">
                    <a:srgbClr val="C0C0C0"/>
                  </a:outerShdw>
                </a:effectLst>
                <a:uLnTx/>
                <a:uFillTx/>
                <a:latin typeface="仿宋_GB2312" panose="02010609030101010101" pitchFamily="49" charset="-122"/>
                <a:ea typeface="仿宋_GB2312" panose="02010609030101010101" pitchFamily="49" charset="-122"/>
                <a:cs typeface="+mn-cs"/>
              </a:rPr>
              <a:t>这是一道压缩语段题。这种题型和普通的压缩语段有所不同，但方法大同小异。先分出语段的层次，再保留关键句剔除次要信息，逐步压缩。最终，压缩到词而不是句。本题同时还有逻辑方面的要求，也就是一个合理的次序。本题划分层次后，分别概括。注意每个长句子的主语及特点。第一节主要讲引力波；第二节为美国首次发现；第三节主要讲引力波的影响。</a:t>
            </a:r>
            <a:endParaRPr kumimoji="0" lang="zh-CN" altLang="en-US" sz="2800" b="1" i="0" u="none" strike="noStrike" kern="1200" cap="none" spc="0" normalizeH="0" baseline="0" noProof="1">
              <a:ln>
                <a:noFill/>
              </a:ln>
              <a:solidFill>
                <a:schemeClr val="tx1"/>
              </a:solidFill>
              <a:effectLst>
                <a:outerShdw blurRad="38100" dist="38100" dir="2700000">
                  <a:srgbClr val="C0C0C0"/>
                </a:outerShdw>
              </a:effectLst>
              <a:uLnTx/>
              <a:uFillTx/>
              <a:latin typeface="仿宋_GB2312" panose="02010609030101010101" pitchFamily="49" charset="-122"/>
              <a:ea typeface="仿宋_GB2312" panose="02010609030101010101" pitchFamily="49" charset="-122"/>
              <a:cs typeface="+mn-cs"/>
            </a:endParaRPr>
          </a:p>
          <a:p>
            <a:pPr marL="342900" marR="0" lvl="0" indent="-34290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x-none" sz="3200" b="1" i="0" u="none" strike="noStrike" kern="1200" cap="none" spc="0" normalizeH="0" baseline="0" noProof="1">
                <a:ln>
                  <a:noFill/>
                </a:ln>
                <a:solidFill>
                  <a:srgbClr val="FF3300"/>
                </a:solidFill>
                <a:effectLst>
                  <a:outerShdw blurRad="38100" dist="38100" dir="2700000">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3200" b="1" i="0" u="none" strike="noStrike" kern="1200" cap="none" spc="0" normalizeH="0" baseline="0" noProof="1">
                <a:ln>
                  <a:noFill/>
                </a:ln>
                <a:solidFill>
                  <a:srgbClr val="FF3300"/>
                </a:solidFill>
                <a:effectLst>
                  <a:outerShdw blurRad="38100" dist="38100" dir="2700000">
                    <a:srgbClr val="C0C0C0"/>
                  </a:outerShdw>
                </a:effectLst>
                <a:uLnTx/>
                <a:uFillTx/>
                <a:latin typeface="Times New Roman" panose="02020603050405020304" pitchFamily="18" charset="0"/>
                <a:ea typeface="黑体" panose="02010609060101010101" pitchFamily="49" charset="-122"/>
                <a:cs typeface="+mn-cs"/>
              </a:rPr>
              <a:t>答案</a:t>
            </a:r>
            <a:r>
              <a:rPr kumimoji="0" lang="en-US" altLang="x-none" sz="3200" b="1" i="0" u="none" strike="noStrike" kern="1200" cap="none" spc="0" normalizeH="0" baseline="0" noProof="1">
                <a:ln>
                  <a:noFill/>
                </a:ln>
                <a:solidFill>
                  <a:srgbClr val="FF3300"/>
                </a:solidFill>
                <a:effectLst>
                  <a:outerShdw blurRad="38100" dist="38100" dir="2700000">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3200" b="1" i="0" u="none" strike="noStrike" kern="1200" cap="none" spc="0" normalizeH="0" baseline="0" noProof="1">
                <a:ln>
                  <a:noFill/>
                </a:ln>
                <a:solidFill>
                  <a:schemeClr val="tx1"/>
                </a:solidFill>
                <a:effectLst>
                  <a:outerShdw blurRad="38100" dist="38100" dir="2700000">
                    <a:srgbClr val="C0C0C0"/>
                  </a:outerShdw>
                </a:effectLst>
                <a:uLnTx/>
                <a:uFillTx/>
                <a:latin typeface="Times New Roman" panose="02020603050405020304" pitchFamily="18" charset="0"/>
                <a:ea typeface="宋体" panose="02010600030101010101" pitchFamily="2" charset="-122"/>
                <a:cs typeface="+mn-cs"/>
              </a:rPr>
              <a:t>引力波，首次（或“美国”），发现，影响（或“意义”）。</a:t>
            </a:r>
            <a:endParaRPr kumimoji="0" lang="zh-CN" altLang="en-US" sz="3200" b="1" i="0" u="none" strike="noStrike" kern="1200" cap="none" spc="0" normalizeH="0" baseline="0" noProof="1">
              <a:ln>
                <a:noFill/>
              </a:ln>
              <a:solidFill>
                <a:schemeClr val="tx1"/>
              </a:solidFill>
              <a:effectLst>
                <a:outerShdw blurRad="38100" dist="38100" dir="2700000">
                  <a:srgbClr val="C0C0C0"/>
                </a:outerShdw>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spd="med">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47107"/>
                                        </p:tgtEl>
                                        <p:attrNameLst>
                                          <p:attrName>style.visibility</p:attrName>
                                        </p:attrNameLst>
                                      </p:cBhvr>
                                      <p:to>
                                        <p:strVal val="visible"/>
                                      </p:to>
                                    </p:set>
                                    <p:animEffect transition="in" filter="plus(in)">
                                      <p:cBhvr>
                                        <p:cTn id="7" dur="2000"/>
                                        <p:tgtEl>
                                          <p:spTgt spid="47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bldLvl="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1" name="Text Box 2"/>
          <p:cNvSpPr txBox="1"/>
          <p:nvPr/>
        </p:nvSpPr>
        <p:spPr>
          <a:xfrm>
            <a:off x="503555" y="789305"/>
            <a:ext cx="10824210" cy="5376545"/>
          </a:xfrm>
          <a:prstGeom prst="rect">
            <a:avLst/>
          </a:prstGeom>
          <a:noFill/>
          <a:ln w="9525">
            <a:noFill/>
          </a:ln>
        </p:spPr>
        <p:txBody>
          <a:bodyPr/>
          <a:lstStyle/>
          <a:p>
            <a:pPr marR="0" defTabSz="914400">
              <a:buClrTx/>
              <a:buSzTx/>
              <a:buFont typeface="Arial" panose="020B0604020202020204" pitchFamily="34" charset="0"/>
              <a:buNone/>
              <a:defRPr/>
            </a:pPr>
            <a:r>
              <a:rPr kumimoji="0" lang="en-US" altLang="x-none" sz="3200" b="1" kern="1200" cap="none" spc="0" normalizeH="0" baseline="0"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2.</a:t>
            </a:r>
            <a:r>
              <a:rPr kumimoji="0" lang="zh-CN" altLang="en-US" sz="2400" b="1" kern="1200" cap="none" spc="0" normalizeH="0" baseline="0"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a:t>
            </a:r>
            <a:r>
              <a:rPr kumimoji="0" lang="en-US" altLang="x-none" sz="2400" b="1" kern="1200" cap="none" spc="0" normalizeH="0" baseline="0"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2017·</a:t>
            </a:r>
            <a:r>
              <a:rPr kumimoji="0" lang="zh-CN" altLang="en-US" sz="2400" b="1" kern="1200" cap="none" spc="0" normalizeH="0" baseline="0"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山东卷）</a:t>
            </a:r>
            <a:r>
              <a:rPr kumimoji="0" sz="2400" b="1" kern="1200" cap="none" spc="0" normalizeH="0" baseline="0"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阅读下面的文字，逐段概括中国古代木构房屋的特点。每个特点不超过10个字。</a:t>
            </a:r>
            <a:endParaRPr kumimoji="0" sz="2400" b="1" kern="1200" cap="none" spc="0" normalizeH="0" baseline="0" noProof="1">
              <a:effectLst>
                <a:outerShdw blurRad="38100" dist="38100" dir="2700000">
                  <a:srgbClr val="C0C0C0"/>
                </a:outerShdw>
              </a:effectLst>
              <a:latin typeface="Times New Roman" panose="02020603050405020304" pitchFamily="18" charset="0"/>
              <a:ea typeface="宋体" panose="02010600030101010101" pitchFamily="2" charset="-122"/>
              <a:cs typeface="+mn-cs"/>
            </a:endParaRPr>
          </a:p>
          <a:p>
            <a:pPr marR="0" defTabSz="914400">
              <a:buClrTx/>
              <a:buSzTx/>
              <a:buFont typeface="Arial" panose="020B0604020202020204" pitchFamily="34" charset="0"/>
              <a:buNone/>
              <a:defRPr/>
            </a:pPr>
            <a:r>
              <a:rPr kumimoji="0" sz="2400" b="1" kern="1200" cap="none" spc="0" normalizeH="0" baseline="0"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       </a:t>
            </a:r>
            <a:r>
              <a:rPr kumimoji="0" sz="2400" b="1" kern="1200" cap="none" spc="0" normalizeH="0" baseline="0" noProof="1">
                <a:effectLst>
                  <a:outerShdw blurRad="38100" dist="38100" dir="2700000">
                    <a:srgbClr val="C0C0C0"/>
                  </a:outerShdw>
                </a:effectLst>
                <a:latin typeface="楷体_GB2312" panose="02010609030101010101" pitchFamily="49" charset="-122"/>
                <a:ea typeface="楷体_GB2312" panose="02010609030101010101" pitchFamily="49" charset="-122"/>
                <a:cs typeface="+mn-cs"/>
              </a:rPr>
              <a:t> ①中国古代木构房屋需防潮防雨，故有高出地面的台基和出檐较大的屋顶。</a:t>
            </a:r>
            <a:endParaRPr kumimoji="0" sz="2400" b="1" kern="1200" cap="none" spc="0" normalizeH="0" baseline="0" noProof="1">
              <a:effectLst>
                <a:outerShdw blurRad="38100" dist="38100" dir="2700000">
                  <a:srgbClr val="C0C0C0"/>
                </a:outerShdw>
              </a:effectLst>
              <a:latin typeface="楷体_GB2312" panose="02010609030101010101" pitchFamily="49" charset="-122"/>
              <a:ea typeface="楷体_GB2312" panose="02010609030101010101" pitchFamily="49" charset="-122"/>
              <a:cs typeface="+mn-cs"/>
            </a:endParaRPr>
          </a:p>
          <a:p>
            <a:pPr marR="0" defTabSz="914400">
              <a:buClrTx/>
              <a:buSzTx/>
              <a:buFont typeface="Arial" panose="020B0604020202020204" pitchFamily="34" charset="0"/>
              <a:buNone/>
              <a:defRPr/>
            </a:pPr>
            <a:r>
              <a:rPr kumimoji="0" sz="2400" b="1" kern="1200" cap="none" spc="0" normalizeH="0" baseline="0" noProof="1">
                <a:effectLst>
                  <a:outerShdw blurRad="38100" dist="38100" dir="2700000">
                    <a:srgbClr val="C0C0C0"/>
                  </a:outerShdw>
                </a:effectLst>
                <a:latin typeface="楷体_GB2312" panose="02010609030101010101" pitchFamily="49" charset="-122"/>
                <a:ea typeface="楷体_GB2312" panose="02010609030101010101" pitchFamily="49" charset="-122"/>
                <a:cs typeface="+mn-cs"/>
              </a:rPr>
              <a:t>    ②这种房屋内部可以全部打通，也可按需要用木材进行装修分隔，分隔方式可实可虚，实的如屏门、板壁等，虚的如落地罩、太师壁等。</a:t>
            </a:r>
            <a:endParaRPr kumimoji="0" sz="2400" b="1" kern="1200" cap="none" spc="0" normalizeH="0" baseline="0" noProof="1">
              <a:effectLst>
                <a:outerShdw blurRad="38100" dist="38100" dir="2700000">
                  <a:srgbClr val="C0C0C0"/>
                </a:outerShdw>
              </a:effectLst>
              <a:latin typeface="楷体_GB2312" panose="02010609030101010101" pitchFamily="49" charset="-122"/>
              <a:ea typeface="楷体_GB2312" panose="02010609030101010101" pitchFamily="49" charset="-122"/>
              <a:cs typeface="+mn-cs"/>
            </a:endParaRPr>
          </a:p>
          <a:p>
            <a:pPr marR="0" defTabSz="914400">
              <a:buClrTx/>
              <a:buSzTx/>
              <a:buFont typeface="Arial" panose="020B0604020202020204" pitchFamily="34" charset="0"/>
              <a:buNone/>
              <a:defRPr/>
            </a:pPr>
            <a:r>
              <a:rPr kumimoji="0" sz="2400" b="1" kern="1200" cap="none" spc="0" normalizeH="0" baseline="0" noProof="1">
                <a:effectLst>
                  <a:outerShdw blurRad="38100" dist="38100" dir="2700000">
                    <a:srgbClr val="C0C0C0"/>
                  </a:outerShdw>
                </a:effectLst>
                <a:latin typeface="楷体_GB2312" panose="02010609030101010101" pitchFamily="49" charset="-122"/>
                <a:ea typeface="楷体_GB2312" panose="02010609030101010101" pitchFamily="49" charset="-122"/>
                <a:cs typeface="+mn-cs"/>
              </a:rPr>
              <a:t>    ③工匠们设计房屋的各种构件（如梁、柱）时，在保有其功能的基础上，往往顺应其形状、位置进行艺术加工，使之更加漂亮、美观，如把直梁加工成月梁，以给人举重若轻之感。</a:t>
            </a:r>
            <a:endParaRPr kumimoji="0" sz="2400" b="1" kern="1200" cap="none" spc="0" normalizeH="0" baseline="0" noProof="1">
              <a:effectLst>
                <a:outerShdw blurRad="38100" dist="38100" dir="2700000">
                  <a:srgbClr val="C0C0C0"/>
                </a:outerShdw>
              </a:effectLst>
              <a:latin typeface="楷体_GB2312" panose="02010609030101010101" pitchFamily="49" charset="-122"/>
              <a:ea typeface="楷体_GB2312" panose="02010609030101010101" pitchFamily="49" charset="-122"/>
              <a:cs typeface="+mn-cs"/>
            </a:endParaRPr>
          </a:p>
          <a:p>
            <a:pPr marR="0" defTabSz="914400">
              <a:buClrTx/>
              <a:buSzTx/>
              <a:buFont typeface="Arial" panose="020B0604020202020204" pitchFamily="34" charset="0"/>
              <a:buNone/>
              <a:defRPr/>
            </a:pPr>
            <a:r>
              <a:rPr kumimoji="0" sz="2400" b="1" kern="1200" cap="none" spc="0" normalizeH="0" baseline="0" noProof="1">
                <a:effectLst>
                  <a:outerShdw blurRad="38100" dist="38100" dir="2700000">
                    <a:srgbClr val="C0C0C0"/>
                  </a:outerShdw>
                </a:effectLst>
                <a:latin typeface="楷体_GB2312" panose="02010609030101010101" pitchFamily="49" charset="-122"/>
                <a:ea typeface="楷体_GB2312" panose="02010609030101010101" pitchFamily="49" charset="-122"/>
                <a:cs typeface="+mn-cs"/>
              </a:rPr>
              <a:t>    ④为防止木材腐烂，工匠们给木构房屋涂上油漆，尤其在木材表面形成坚韧的保护膜，能起到很好的防护作用。</a:t>
            </a:r>
            <a:r>
              <a:rPr kumimoji="0" sz="2400" b="1" kern="1200" cap="none" spc="0" normalizeH="0" baseline="0"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 </a:t>
            </a:r>
            <a:r>
              <a:rPr kumimoji="0" lang="zh-CN" altLang="en-US" sz="3200" b="1" u="sng" kern="1200" cap="none" spc="0" normalizeH="0" baseline="0"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　　　　　　　　　　　　　　　　　　　　　　　　　　　　　　　　　　　　　　　　　　　　　　</a:t>
            </a:r>
            <a:r>
              <a:rPr kumimoji="0" lang="zh-CN" altLang="en-US" sz="3200" kern="1200" cap="none" spc="0" normalizeH="0" baseline="0" noProof="1">
                <a:latin typeface="Times New Roman" panose="02020603050405020304" pitchFamily="18" charset="0"/>
                <a:ea typeface="宋体" panose="02010600030101010101" pitchFamily="2" charset="-122"/>
                <a:cs typeface="+mn-cs"/>
              </a:rPr>
              <a:t> </a:t>
            </a:r>
            <a:endParaRPr kumimoji="0" lang="zh-CN" altLang="en-US" sz="3200" kern="1200" cap="none" spc="0" normalizeH="0" baseline="0" noProof="1">
              <a:latin typeface="Times New Roman" panose="02020603050405020304" pitchFamily="18" charset="0"/>
              <a:ea typeface="宋体" panose="02010600030101010101" pitchFamily="2" charset="-122"/>
              <a:cs typeface="+mn-cs"/>
            </a:endParaRPr>
          </a:p>
          <a:p>
            <a:pPr marR="0" defTabSz="914400" eaLnBrk="0" hangingPunct="0">
              <a:lnSpc>
                <a:spcPct val="80000"/>
              </a:lnSpc>
              <a:spcBef>
                <a:spcPct val="20000"/>
              </a:spcBef>
              <a:buClrTx/>
              <a:buSzTx/>
              <a:buFont typeface="Arial" panose="020B0604020202020204" pitchFamily="34" charset="0"/>
              <a:buNone/>
              <a:defRPr/>
            </a:pPr>
            <a:r>
              <a:rPr kumimoji="0" lang="zh-CN" altLang="en-US" sz="3200" b="1" u="sng" kern="1200" cap="none" spc="0" normalizeH="0" baseline="0"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　　　　　　　　　　　　　　　　</a:t>
            </a:r>
            <a:r>
              <a:rPr kumimoji="0" lang="zh-CN" altLang="en-US" sz="2000" b="1" u="sng" kern="1200" cap="none" spc="0" normalizeH="0" baseline="0"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　　　　　　　　　　　　　　　</a:t>
            </a:r>
            <a:r>
              <a:rPr kumimoji="0" lang="zh-CN" altLang="en-US" sz="2000" kern="1200" cap="none" spc="0" normalizeH="0" baseline="0" noProof="1">
                <a:latin typeface="Times New Roman" panose="02020603050405020304" pitchFamily="18" charset="0"/>
                <a:ea typeface="宋体" panose="02010600030101010101" pitchFamily="2" charset="-122"/>
                <a:cs typeface="+mn-cs"/>
              </a:rPr>
              <a:t> </a:t>
            </a:r>
            <a:endParaRPr kumimoji="0" lang="zh-CN" altLang="en-US" sz="2000" kern="1200" cap="none" spc="0" normalizeH="0" baseline="0" noProof="1">
              <a:latin typeface="Times New Roman" panose="02020603050405020304" pitchFamily="18" charset="0"/>
              <a:ea typeface="宋体" panose="02010600030101010101" pitchFamily="2" charset="-122"/>
              <a:cs typeface="+mn-cs"/>
            </a:endParaRPr>
          </a:p>
          <a:p>
            <a:pPr marR="0" defTabSz="914400" eaLnBrk="0" hangingPunct="0">
              <a:lnSpc>
                <a:spcPct val="80000"/>
              </a:lnSpc>
              <a:spcBef>
                <a:spcPct val="20000"/>
              </a:spcBef>
              <a:buClrTx/>
              <a:buSzTx/>
              <a:buFont typeface="Arial" panose="020B0604020202020204" pitchFamily="34" charset="0"/>
              <a:buNone/>
              <a:defRPr/>
            </a:pPr>
            <a:r>
              <a:rPr kumimoji="0" lang="zh-CN" altLang="en-US" sz="2000" b="1" u="sng" kern="1200" cap="none" spc="0" normalizeH="0" baseline="0"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　　　　　　　　</a:t>
            </a:r>
            <a:endParaRPr kumimoji="0" lang="zh-CN" altLang="en-US" sz="2000" b="1" u="sng" kern="1200" cap="none" spc="0" normalizeH="0" baseline="0" noProof="1">
              <a:effectLst>
                <a:outerShdw blurRad="38100" dist="38100" dir="2700000">
                  <a:srgbClr val="C0C0C0"/>
                </a:outerShdw>
              </a:effectLst>
              <a:latin typeface="Times New Roman" panose="02020603050405020304" pitchFamily="18" charset="0"/>
              <a:ea typeface="宋体" panose="02010600030101010101" pitchFamily="2" charset="-122"/>
              <a:cs typeface="+mn-cs"/>
            </a:endParaRPr>
          </a:p>
        </p:txBody>
      </p:sp>
    </p:spTree>
  </p:cSld>
  <p:clrMapOvr>
    <a:masterClrMapping/>
  </p:clrMapOvr>
  <p:transition spd="med">
    <p:zoom dir="in"/>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5" name="Rectangle 4"/>
          <p:cNvSpPr>
            <a:spLocks noChangeArrowheads="1"/>
          </p:cNvSpPr>
          <p:nvPr/>
        </p:nvSpPr>
        <p:spPr bwMode="auto">
          <a:xfrm>
            <a:off x="656590" y="591820"/>
            <a:ext cx="10878820" cy="5876925"/>
          </a:xfrm>
          <a:prstGeom prst="rect">
            <a:avLst/>
          </a:prstGeom>
          <a:noFill/>
          <a:ln w="9525">
            <a:noFill/>
            <a:miter lim="800000"/>
          </a:ln>
        </p:spPr>
        <p:txBody>
          <a:bodyPr/>
          <a:lstStyle/>
          <a:p>
            <a:pPr marL="342900" marR="0" lvl="0" indent="-34290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x-none" sz="3200" b="1" i="0" u="none" strike="noStrike" kern="1200" cap="none" spc="0" normalizeH="0" baseline="0" noProof="1">
                <a:ln>
                  <a:noFill/>
                </a:ln>
                <a:solidFill>
                  <a:srgbClr val="FF3300"/>
                </a:solidFill>
                <a:effectLst>
                  <a:outerShdw blurRad="38100" dist="38100" dir="2700000">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3200" b="1" i="0" u="none" strike="noStrike" kern="1200" cap="none" spc="0" normalizeH="0" baseline="0" noProof="1">
                <a:ln>
                  <a:noFill/>
                </a:ln>
                <a:solidFill>
                  <a:srgbClr val="FF3300"/>
                </a:solidFill>
                <a:effectLst>
                  <a:outerShdw blurRad="38100" dist="38100" dir="2700000">
                    <a:srgbClr val="C0C0C0"/>
                  </a:outerShdw>
                </a:effectLst>
                <a:uLnTx/>
                <a:uFillTx/>
                <a:latin typeface="Times New Roman" panose="02020603050405020304" pitchFamily="18" charset="0"/>
                <a:ea typeface="黑体" panose="02010609060101010101" pitchFamily="49" charset="-122"/>
                <a:cs typeface="+mn-cs"/>
              </a:rPr>
              <a:t>解析</a:t>
            </a:r>
            <a:r>
              <a:rPr kumimoji="0" lang="en-US" altLang="x-none" sz="3200" b="1" i="0" u="none" strike="noStrike" kern="1200" cap="none" spc="0" normalizeH="0" baseline="0" noProof="1">
                <a:ln>
                  <a:noFill/>
                </a:ln>
                <a:solidFill>
                  <a:srgbClr val="FF3300"/>
                </a:solidFill>
                <a:effectLst>
                  <a:outerShdw blurRad="38100" dist="38100" dir="2700000">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3200" b="1" i="0" u="none" strike="noStrike" kern="1200" cap="none" spc="0" normalizeH="0" baseline="0" noProof="1">
                <a:ln>
                  <a:noFill/>
                </a:ln>
                <a:solidFill>
                  <a:schemeClr val="tx1"/>
                </a:solidFill>
                <a:effectLst>
                  <a:outerShdw blurRad="38100" dist="38100" dir="2700000">
                    <a:srgbClr val="C0C0C0"/>
                  </a:outerShdw>
                </a:effectLst>
                <a:uLnTx/>
                <a:uFillTx/>
                <a:latin typeface="仿宋_GB2312" panose="02010609030101010101" pitchFamily="49" charset="-122"/>
                <a:ea typeface="仿宋_GB2312" panose="02010609030101010101" pitchFamily="49" charset="-122"/>
                <a:cs typeface="+mn-cs"/>
              </a:rPr>
              <a:t>解答该题，应当认真分析题目所给文段，从文段中提取主要信息，最后概括答案</a:t>
            </a:r>
            <a:r>
              <a:rPr kumimoji="0" lang="zh-CN" altLang="en-US" sz="3200" b="1" i="0" u="none" strike="noStrike" kern="1200" cap="none" spc="0" normalizeH="0" baseline="0" noProof="1">
                <a:ln>
                  <a:noFill/>
                </a:ln>
                <a:solidFill>
                  <a:schemeClr val="tx1"/>
                </a:solidFill>
                <a:effectLst/>
                <a:uLnTx/>
                <a:uFillTx/>
                <a:latin typeface="Times New Roman" panose="02020603050405020304" pitchFamily="18" charset="0"/>
                <a:ea typeface="仿宋_GB2312" panose="02010609030101010101" pitchFamily="49" charset="-122"/>
                <a:cs typeface="+mn-cs"/>
              </a:rPr>
              <a:t>。要分别抓住每段中的</a:t>
            </a:r>
            <a:r>
              <a:rPr kumimoji="0" lang="en-US" altLang="zh-CN" sz="3200" b="1" i="0" u="none" strike="noStrike" kern="1200" cap="none" spc="0" normalizeH="0" baseline="0" noProof="1">
                <a:ln>
                  <a:noFill/>
                </a:ln>
                <a:solidFill>
                  <a:schemeClr val="tx1"/>
                </a:solidFill>
                <a:effectLst/>
                <a:uLnTx/>
                <a:uFillTx/>
                <a:latin typeface="Times New Roman" panose="02020603050405020304" pitchFamily="18" charset="0"/>
                <a:ea typeface="仿宋_GB2312" panose="02010609030101010101" pitchFamily="49" charset="-122"/>
                <a:cs typeface="+mn-cs"/>
              </a:rPr>
              <a:t>“</a:t>
            </a:r>
            <a:r>
              <a:rPr kumimoji="0" lang="zh-CN" altLang="en-US" sz="3200" b="1" i="0" u="none" strike="noStrike" kern="1200" cap="none" spc="0" normalizeH="0" baseline="0" noProof="1">
                <a:ln>
                  <a:noFill/>
                </a:ln>
                <a:solidFill>
                  <a:schemeClr val="tx1"/>
                </a:solidFill>
                <a:effectLst/>
                <a:uLnTx/>
                <a:uFillTx/>
                <a:latin typeface="Times New Roman" panose="02020603050405020304" pitchFamily="18" charset="0"/>
                <a:ea typeface="仿宋_GB2312" panose="02010609030101010101" pitchFamily="49" charset="-122"/>
                <a:cs typeface="+mn-cs"/>
              </a:rPr>
              <a:t>有高出地面的台基和出檐较大的屋顶</a:t>
            </a:r>
            <a:r>
              <a:rPr kumimoji="0" lang="en-US" altLang="zh-CN" sz="3200" b="1" i="0" u="none" strike="noStrike" kern="1200" cap="none" spc="0" normalizeH="0" baseline="0" noProof="1">
                <a:ln>
                  <a:noFill/>
                </a:ln>
                <a:solidFill>
                  <a:schemeClr val="tx1"/>
                </a:solidFill>
                <a:effectLst/>
                <a:uLnTx/>
                <a:uFillTx/>
                <a:latin typeface="Times New Roman" panose="02020603050405020304" pitchFamily="18" charset="0"/>
                <a:ea typeface="仿宋_GB2312" panose="02010609030101010101" pitchFamily="49" charset="-122"/>
                <a:cs typeface="+mn-cs"/>
              </a:rPr>
              <a:t>”“</a:t>
            </a:r>
            <a:r>
              <a:rPr kumimoji="0" lang="zh-CN" altLang="en-US" sz="3200" b="1" i="0" u="none" strike="noStrike" kern="1200" cap="none" spc="0" normalizeH="0" baseline="0" noProof="1">
                <a:ln>
                  <a:noFill/>
                </a:ln>
                <a:solidFill>
                  <a:schemeClr val="tx1"/>
                </a:solidFill>
                <a:effectLst/>
                <a:uLnTx/>
                <a:uFillTx/>
                <a:latin typeface="Times New Roman" panose="02020603050405020304" pitchFamily="18" charset="0"/>
                <a:ea typeface="仿宋_GB2312" panose="02010609030101010101" pitchFamily="49" charset="-122"/>
                <a:cs typeface="+mn-cs"/>
              </a:rPr>
              <a:t>内部可以全部打通，也可按需要用木材进行装修分隔</a:t>
            </a:r>
            <a:r>
              <a:rPr kumimoji="0" lang="en-US" altLang="zh-CN" sz="3200" b="1" i="0" u="none" strike="noStrike" kern="1200" cap="none" spc="0" normalizeH="0" baseline="0" noProof="1">
                <a:ln>
                  <a:noFill/>
                </a:ln>
                <a:solidFill>
                  <a:schemeClr val="tx1"/>
                </a:solidFill>
                <a:effectLst/>
                <a:uLnTx/>
                <a:uFillTx/>
                <a:latin typeface="Times New Roman" panose="02020603050405020304" pitchFamily="18" charset="0"/>
                <a:ea typeface="仿宋_GB2312" panose="02010609030101010101" pitchFamily="49" charset="-122"/>
                <a:cs typeface="+mn-cs"/>
              </a:rPr>
              <a:t>”“</a:t>
            </a:r>
            <a:r>
              <a:rPr kumimoji="0" lang="zh-CN" altLang="en-US" sz="3200" b="1" i="0" u="none" strike="noStrike" kern="1200" cap="none" spc="0" normalizeH="0" baseline="0" noProof="1">
                <a:ln>
                  <a:noFill/>
                </a:ln>
                <a:solidFill>
                  <a:schemeClr val="tx1"/>
                </a:solidFill>
                <a:effectLst/>
                <a:uLnTx/>
                <a:uFillTx/>
                <a:latin typeface="Times New Roman" panose="02020603050405020304" pitchFamily="18" charset="0"/>
                <a:ea typeface="仿宋_GB2312" panose="02010609030101010101" pitchFamily="49" charset="-122"/>
                <a:cs typeface="+mn-cs"/>
              </a:rPr>
              <a:t>房屋的各种构件</a:t>
            </a:r>
            <a:r>
              <a:rPr kumimoji="0" lang="zh-CN" altLang="en-US" sz="3200" b="1" i="0" u="none" strike="noStrike" kern="1200" cap="none" spc="0" normalizeH="0" baseline="0" noProof="1">
                <a:ln>
                  <a:noFill/>
                </a:ln>
                <a:solidFill>
                  <a:schemeClr val="tx1"/>
                </a:solidFill>
                <a:effectLst/>
                <a:uLnTx/>
                <a:uFillTx/>
                <a:latin typeface="Arial" panose="020B0604020202020204" pitchFamily="34" charset="0"/>
                <a:ea typeface="仿宋_GB2312" panose="02010609030101010101" pitchFamily="49" charset="-122"/>
                <a:cs typeface="+mn-cs"/>
              </a:rPr>
              <a:t>……往往会对其形状、位置进行艺术加工，使之更漂亮、美观</a:t>
            </a:r>
            <a:r>
              <a:rPr kumimoji="0" lang="en-US" altLang="zh-CN" sz="3200" b="1" i="0" u="none" strike="noStrike" kern="1200" cap="none" spc="0" normalizeH="0" baseline="0" noProof="1">
                <a:ln>
                  <a:noFill/>
                </a:ln>
                <a:solidFill>
                  <a:schemeClr val="tx1"/>
                </a:solidFill>
                <a:effectLst/>
                <a:uLnTx/>
                <a:uFillTx/>
                <a:latin typeface="Arial" panose="020B0604020202020204" pitchFamily="34" charset="0"/>
                <a:ea typeface="仿宋_GB2312" panose="02010609030101010101" pitchFamily="49" charset="-122"/>
                <a:cs typeface="+mn-cs"/>
              </a:rPr>
              <a:t>”“</a:t>
            </a:r>
            <a:r>
              <a:rPr kumimoji="0" lang="zh-CN" altLang="en-US" sz="3200" b="1" i="0" u="none" strike="noStrike" kern="1200" cap="none" spc="0" normalizeH="0" baseline="0" noProof="1">
                <a:ln>
                  <a:noFill/>
                </a:ln>
                <a:solidFill>
                  <a:schemeClr val="tx1"/>
                </a:solidFill>
                <a:effectLst/>
                <a:uLnTx/>
                <a:uFillTx/>
                <a:latin typeface="Arial" panose="020B0604020202020204" pitchFamily="34" charset="0"/>
                <a:ea typeface="仿宋_GB2312" panose="02010609030101010101" pitchFamily="49" charset="-122"/>
                <a:cs typeface="+mn-cs"/>
              </a:rPr>
              <a:t>为防止木材腐烂，工匠们给木构房屋涂上油漆</a:t>
            </a:r>
            <a:r>
              <a:rPr kumimoji="0" lang="en-US" altLang="zh-CN" sz="3200" b="1" i="0" u="none" strike="noStrike" kern="1200" cap="none" spc="0" normalizeH="0" baseline="0" noProof="1">
                <a:ln>
                  <a:noFill/>
                </a:ln>
                <a:solidFill>
                  <a:schemeClr val="tx1"/>
                </a:solidFill>
                <a:effectLst/>
                <a:uLnTx/>
                <a:uFillTx/>
                <a:latin typeface="Arial" panose="020B0604020202020204" pitchFamily="34" charset="0"/>
                <a:ea typeface="仿宋_GB2312" panose="02010609030101010101" pitchFamily="49" charset="-122"/>
                <a:cs typeface="+mn-cs"/>
              </a:rPr>
              <a:t>”</a:t>
            </a:r>
            <a:r>
              <a:rPr kumimoji="0" lang="zh-CN" altLang="en-US" sz="3200" b="1" i="0" u="none" strike="noStrike" kern="1200" cap="none" spc="0" normalizeH="0" baseline="0" noProof="1">
                <a:ln>
                  <a:noFill/>
                </a:ln>
                <a:solidFill>
                  <a:schemeClr val="tx1"/>
                </a:solidFill>
                <a:effectLst/>
                <a:uLnTx/>
                <a:uFillTx/>
                <a:latin typeface="Arial" panose="020B0604020202020204" pitchFamily="34" charset="0"/>
                <a:ea typeface="仿宋_GB2312" panose="02010609030101010101" pitchFamily="49" charset="-122"/>
                <a:cs typeface="+mn-cs"/>
              </a:rPr>
              <a:t>等内容，根据这些压缩语段，即可得出答案。</a:t>
            </a:r>
            <a:endParaRPr kumimoji="0" lang="en-US" altLang="x-none" sz="3200" b="1" i="0" u="none" strike="noStrike" kern="1200" cap="none" spc="0" normalizeH="0" baseline="0" noProof="1">
              <a:ln>
                <a:noFill/>
              </a:ln>
              <a:solidFill>
                <a:srgbClr val="FF3300"/>
              </a:solidFill>
              <a:effectLst>
                <a:outerShdw blurRad="38100" dist="38100" dir="2700000">
                  <a:srgbClr val="C0C0C0"/>
                </a:outerShdw>
              </a:effectLst>
              <a:uLnTx/>
              <a:uFillTx/>
              <a:latin typeface="Times New Roman" panose="02020603050405020304" pitchFamily="18" charset="0"/>
              <a:ea typeface="黑体" panose="02010609060101010101" pitchFamily="49" charset="-122"/>
              <a:cs typeface="+mn-cs"/>
            </a:endParaRPr>
          </a:p>
          <a:p>
            <a:pPr marL="342900" marR="0" lvl="0" indent="-34290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x-none" sz="3200" b="1" i="0" u="none" strike="noStrike" kern="1200" cap="none" spc="0" normalizeH="0" baseline="0" noProof="1">
                <a:ln>
                  <a:noFill/>
                </a:ln>
                <a:solidFill>
                  <a:srgbClr val="FF3300"/>
                </a:solidFill>
                <a:effectLst>
                  <a:outerShdw blurRad="38100" dist="38100" dir="2700000">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3200" b="1" i="0" u="none" strike="noStrike" kern="1200" cap="none" spc="0" normalizeH="0" baseline="0" noProof="1">
                <a:ln>
                  <a:noFill/>
                </a:ln>
                <a:solidFill>
                  <a:srgbClr val="FF3300"/>
                </a:solidFill>
                <a:effectLst>
                  <a:outerShdw blurRad="38100" dist="38100" dir="2700000">
                    <a:srgbClr val="C0C0C0"/>
                  </a:outerShdw>
                </a:effectLst>
                <a:uLnTx/>
                <a:uFillTx/>
                <a:latin typeface="Times New Roman" panose="02020603050405020304" pitchFamily="18" charset="0"/>
                <a:ea typeface="黑体" panose="02010609060101010101" pitchFamily="49" charset="-122"/>
                <a:cs typeface="+mn-cs"/>
              </a:rPr>
              <a:t>答案</a:t>
            </a:r>
            <a:r>
              <a:rPr kumimoji="0" lang="zh-CN" altLang="en-US" sz="3200" b="1" i="0" u="none" strike="noStrike" kern="1200" cap="none" spc="0" normalizeH="0" baseline="0" noProof="1">
                <a:ln>
                  <a:noFill/>
                </a:ln>
                <a:solidFill>
                  <a:srgbClr val="FF3300"/>
                </a:solidFill>
                <a:effectLst/>
                <a:uLnTx/>
                <a:uFillTx/>
                <a:latin typeface="Times New Roman" panose="02020603050405020304" pitchFamily="18" charset="0"/>
                <a:ea typeface="黑体" panose="02010609060101010101" pitchFamily="49" charset="-122"/>
                <a:cs typeface="+mn-cs"/>
              </a:rPr>
              <a:t>示例</a:t>
            </a:r>
            <a:r>
              <a:rPr kumimoji="0" lang="en-US" altLang="x-none" sz="3200" b="1" i="0" u="none" strike="noStrike" kern="1200" cap="none" spc="0" normalizeH="0" baseline="0" noProof="1">
                <a:ln>
                  <a:noFill/>
                </a:ln>
                <a:solidFill>
                  <a:srgbClr val="FF3300"/>
                </a:solidFill>
                <a:effectLst>
                  <a:outerShdw blurRad="38100" dist="38100" dir="2700000">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3200" b="1"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rPr>
              <a:t> ①台基高，出檐大。  ②内部可通可隔。  ③构件艺术美观。   ④涂有油漆以防腐。</a:t>
            </a:r>
            <a:endParaRPr kumimoji="0" lang="zh-CN" altLang="en-US" sz="3200" b="1"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spd="med">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49155"/>
                                        </p:tgtEl>
                                        <p:attrNameLst>
                                          <p:attrName>style.visibility</p:attrName>
                                        </p:attrNameLst>
                                      </p:cBhvr>
                                      <p:to>
                                        <p:strVal val="visible"/>
                                      </p:to>
                                    </p:set>
                                    <p:animEffect transition="in" filter="plus(in)">
                                      <p:cBhvr>
                                        <p:cTn id="7" dur="2000"/>
                                        <p:tgtEl>
                                          <p:spTgt spid="49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5" grpId="0" bldLvl="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9" name="Text Box 2"/>
          <p:cNvSpPr txBox="1"/>
          <p:nvPr/>
        </p:nvSpPr>
        <p:spPr>
          <a:xfrm>
            <a:off x="635635" y="734695"/>
            <a:ext cx="10634345" cy="5215255"/>
          </a:xfrm>
          <a:prstGeom prst="rect">
            <a:avLst/>
          </a:prstGeom>
          <a:noFill/>
          <a:ln w="9525">
            <a:noFill/>
          </a:ln>
        </p:spPr>
        <p:txBody>
          <a:bodyPr/>
          <a:lstStyle/>
          <a:p>
            <a:pPr marR="0" defTabSz="914400">
              <a:buClrTx/>
              <a:buSzTx/>
              <a:buFont typeface="Arial" panose="020B0604020202020204" pitchFamily="34" charset="0"/>
              <a:buNone/>
              <a:defRPr/>
            </a:pPr>
            <a:r>
              <a:rPr kumimoji="0" lang="en-US" altLang="x-none" sz="3200" b="1" kern="1200" cap="none" spc="0" normalizeH="0" baseline="0"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3.</a:t>
            </a:r>
            <a:r>
              <a:rPr kumimoji="0" lang="zh-CN" altLang="en-US" sz="3200" b="1" kern="1200" cap="none" spc="0" normalizeH="0" baseline="0"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a:t>
            </a:r>
            <a:r>
              <a:rPr kumimoji="0" lang="en-US" altLang="x-none" sz="3200" b="1" kern="1200" cap="none" spc="0" normalizeH="0" baseline="0"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2017·</a:t>
            </a:r>
            <a:r>
              <a:rPr kumimoji="0" lang="zh-CN" altLang="en-US" sz="3200" b="1" kern="1200" cap="none" spc="0" normalizeH="0" baseline="0"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天津卷）</a:t>
            </a:r>
            <a:r>
              <a:rPr kumimoji="0" sz="3200" b="1" kern="1200" cap="none" spc="0" normalizeH="0" baseline="0"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给下面短文拟写一个标题。（12字以内）</a:t>
            </a:r>
            <a:endParaRPr kumimoji="0" sz="3200" b="1" kern="1200" cap="none" spc="0" normalizeH="0" baseline="0" noProof="1">
              <a:effectLst>
                <a:outerShdw blurRad="38100" dist="38100" dir="2700000">
                  <a:srgbClr val="C0C0C0"/>
                </a:outerShdw>
              </a:effectLst>
              <a:latin typeface="Times New Roman" panose="02020603050405020304" pitchFamily="18" charset="0"/>
              <a:ea typeface="宋体" panose="02010600030101010101" pitchFamily="2" charset="-122"/>
              <a:cs typeface="+mn-cs"/>
            </a:endParaRPr>
          </a:p>
          <a:p>
            <a:pPr marR="0" defTabSz="914400">
              <a:buClrTx/>
              <a:buSzTx/>
              <a:buFont typeface="Arial" panose="020B0604020202020204" pitchFamily="34" charset="0"/>
              <a:buNone/>
              <a:defRPr/>
            </a:pPr>
            <a:r>
              <a:rPr kumimoji="0" sz="3200" b="1" kern="1200" cap="none" spc="0" normalizeH="0" baseline="0"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        </a:t>
            </a:r>
            <a:r>
              <a:rPr kumimoji="0" sz="3200" b="1" kern="1200" cap="none" spc="0" normalizeH="0" baseline="0" noProof="1">
                <a:effectLst>
                  <a:outerShdw blurRad="38100" dist="38100" dir="2700000">
                    <a:srgbClr val="C0C0C0"/>
                  </a:outerShdw>
                </a:effectLst>
                <a:latin typeface="楷体_GB2312" panose="02010609030101010101" pitchFamily="49" charset="-122"/>
                <a:ea typeface="楷体_GB2312" panose="02010609030101010101" pitchFamily="49" charset="-122"/>
                <a:cs typeface="+mn-cs"/>
              </a:rPr>
              <a:t>事实上，“一带一路”推动的不仅仅是经济上的合作，更是文明互通的基础建设，是连接世界上不同文明的“带”与“路”。它以文明对话为引领，强调不同文明的相互尊重、平等对话与交流融合，其路径很清晰：基础设施建设先行，贸易发展紧随，伴着人民交往、文化交流，逐渐实现沿线国家民众相互理解、相互包容、和平共处、共同发展，最终达至民心相通，文化相融。</a:t>
            </a:r>
            <a:r>
              <a:rPr kumimoji="0" lang="zh-CN" altLang="en-US" sz="3200" b="1" kern="1200" cap="none" spc="0" normalizeH="0" baseline="0" noProof="1">
                <a:effectLst>
                  <a:outerShdw blurRad="38100" dist="38100" dir="2700000">
                    <a:srgbClr val="C0C0C0"/>
                  </a:outerShdw>
                </a:effectLst>
                <a:latin typeface="楷体_GB2312" panose="02010609030101010101" pitchFamily="49" charset="-122"/>
                <a:ea typeface="楷体_GB2312" panose="02010609030101010101" pitchFamily="49" charset="-122"/>
                <a:cs typeface="+mn-cs"/>
              </a:rPr>
              <a:t>      </a:t>
            </a:r>
            <a:r>
              <a:rPr kumimoji="0" lang="zh-CN" altLang="en-US" sz="3200" b="1" kern="1200" cap="none" spc="0" normalizeH="0" baseline="0"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   </a:t>
            </a:r>
            <a:endParaRPr kumimoji="0" lang="zh-CN" altLang="en-US" sz="3200" b="1" kern="1200" cap="none" spc="0" normalizeH="0" baseline="0" noProof="1">
              <a:effectLst>
                <a:outerShdw blurRad="38100" dist="38100" dir="2700000">
                  <a:srgbClr val="C0C0C0"/>
                </a:outerShdw>
              </a:effectLst>
              <a:latin typeface="宋体" panose="02010600030101010101" pitchFamily="2" charset="-122"/>
              <a:ea typeface="宋体" panose="02010600030101010101" pitchFamily="2" charset="-122"/>
              <a:cs typeface="+mn-cs"/>
            </a:endParaRPr>
          </a:p>
        </p:txBody>
      </p:sp>
    </p:spTree>
  </p:cSld>
  <p:clrMapOvr>
    <a:masterClrMapping/>
  </p:clrMapOvr>
  <p:transition spd="med">
    <p:zoom dir="in"/>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3" name="Rectangle 4"/>
          <p:cNvSpPr>
            <a:spLocks noChangeArrowheads="1"/>
          </p:cNvSpPr>
          <p:nvPr/>
        </p:nvSpPr>
        <p:spPr bwMode="auto">
          <a:xfrm>
            <a:off x="591820" y="968375"/>
            <a:ext cx="10277475" cy="5701030"/>
          </a:xfrm>
          <a:prstGeom prst="rect">
            <a:avLst/>
          </a:prstGeom>
          <a:noFill/>
          <a:ln w="9525">
            <a:noFill/>
            <a:miter lim="800000"/>
          </a:ln>
        </p:spPr>
        <p:txBody>
          <a:bodyPr/>
          <a:lstStyle/>
          <a:p>
            <a:pPr marL="342900" marR="0" lvl="0" indent="-34290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x-none" sz="2800" b="1" i="0" u="none" strike="noStrike" kern="1200" cap="none" spc="0" normalizeH="0" baseline="0" noProof="1">
                <a:ln>
                  <a:noFill/>
                </a:ln>
                <a:solidFill>
                  <a:schemeClr val="tx1"/>
                </a:solidFill>
                <a:effectLst>
                  <a:outerShdw blurRad="38100" dist="38100" dir="2700000">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2800" b="1" i="0" u="none" strike="noStrike" kern="1200" cap="none" spc="0" normalizeH="0" baseline="0" noProof="1">
                <a:ln>
                  <a:noFill/>
                </a:ln>
                <a:solidFill>
                  <a:schemeClr val="tx1"/>
                </a:solidFill>
                <a:effectLst>
                  <a:outerShdw blurRad="38100" dist="38100" dir="2700000">
                    <a:srgbClr val="C0C0C0"/>
                  </a:outerShdw>
                </a:effectLst>
                <a:uLnTx/>
                <a:uFillTx/>
                <a:latin typeface="Times New Roman" panose="02020603050405020304" pitchFamily="18" charset="0"/>
                <a:ea typeface="黑体" panose="02010609060101010101" pitchFamily="49" charset="-122"/>
                <a:cs typeface="+mn-cs"/>
              </a:rPr>
              <a:t>解析</a:t>
            </a:r>
            <a:r>
              <a:rPr kumimoji="0" lang="en-US" altLang="x-none" sz="2800" b="1" i="0" u="none" strike="noStrike" kern="1200" cap="none" spc="0" normalizeH="0" baseline="0" noProof="1">
                <a:ln>
                  <a:noFill/>
                </a:ln>
                <a:solidFill>
                  <a:schemeClr val="tx1"/>
                </a:solidFill>
                <a:effectLst>
                  <a:outerShdw blurRad="38100" dist="38100" dir="2700000">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2800" b="1" i="0" u="none" strike="noStrike" kern="1200" cap="none" spc="0" normalizeH="0" baseline="0" noProof="1">
                <a:ln>
                  <a:noFill/>
                </a:ln>
                <a:solidFill>
                  <a:schemeClr val="tx1"/>
                </a:solidFill>
                <a:effectLst>
                  <a:outerShdw blurRad="38100" dist="38100" dir="2700000">
                    <a:srgbClr val="C0C0C0"/>
                  </a:outerShdw>
                </a:effectLst>
                <a:uLnTx/>
                <a:uFillTx/>
                <a:latin typeface="仿宋_GB2312" panose="02010609030101010101" pitchFamily="49" charset="-122"/>
                <a:ea typeface="仿宋_GB2312" panose="02010609030101010101" pitchFamily="49" charset="-122"/>
                <a:cs typeface="+mn-cs"/>
              </a:rPr>
              <a:t>本题考查拟写标题的能力。拟写标题其实就是考查考生的概括能力，要求考生仔细阅读全文，短文内容先指出</a:t>
            </a:r>
            <a:r>
              <a:rPr kumimoji="0" lang="en-US" altLang="zh-CN" sz="2800" b="1" i="0" u="none" strike="noStrike" kern="1200" cap="none" spc="0" normalizeH="0" baseline="0" noProof="1">
                <a:ln>
                  <a:noFill/>
                </a:ln>
                <a:solidFill>
                  <a:schemeClr val="tx1"/>
                </a:solidFill>
                <a:effectLst>
                  <a:outerShdw blurRad="38100" dist="38100" dir="2700000">
                    <a:srgbClr val="C0C0C0"/>
                  </a:outerShdw>
                </a:effectLst>
                <a:uLnTx/>
                <a:uFillTx/>
                <a:latin typeface="仿宋_GB2312" panose="02010609030101010101" pitchFamily="49" charset="-122"/>
                <a:ea typeface="仿宋_GB2312" panose="02010609030101010101" pitchFamily="49" charset="-122"/>
                <a:cs typeface="+mn-cs"/>
              </a:rPr>
              <a:t>“</a:t>
            </a:r>
            <a:r>
              <a:rPr kumimoji="0" lang="zh-CN" altLang="en-US" sz="2800" b="1" i="0" u="none" strike="noStrike" kern="1200" cap="none" spc="0" normalizeH="0" baseline="0" noProof="1">
                <a:ln>
                  <a:noFill/>
                </a:ln>
                <a:solidFill>
                  <a:schemeClr val="tx1"/>
                </a:solidFill>
                <a:effectLst>
                  <a:outerShdw blurRad="38100" dist="38100" dir="2700000">
                    <a:srgbClr val="C0C0C0"/>
                  </a:outerShdw>
                </a:effectLst>
                <a:uLnTx/>
                <a:uFillTx/>
                <a:latin typeface="仿宋_GB2312" panose="02010609030101010101" pitchFamily="49" charset="-122"/>
                <a:ea typeface="仿宋_GB2312" panose="02010609030101010101" pitchFamily="49" charset="-122"/>
                <a:cs typeface="+mn-cs"/>
              </a:rPr>
              <a:t>一带一路</a:t>
            </a:r>
            <a:r>
              <a:rPr kumimoji="0" lang="en-US" altLang="zh-CN" sz="2800" b="1" i="0" u="none" strike="noStrike" kern="1200" cap="none" spc="0" normalizeH="0" baseline="0" noProof="1">
                <a:ln>
                  <a:noFill/>
                </a:ln>
                <a:solidFill>
                  <a:schemeClr val="tx1"/>
                </a:solidFill>
                <a:effectLst>
                  <a:outerShdw blurRad="38100" dist="38100" dir="2700000">
                    <a:srgbClr val="C0C0C0"/>
                  </a:outerShdw>
                </a:effectLst>
                <a:uLnTx/>
                <a:uFillTx/>
                <a:latin typeface="仿宋_GB2312" panose="02010609030101010101" pitchFamily="49" charset="-122"/>
                <a:ea typeface="仿宋_GB2312" panose="02010609030101010101" pitchFamily="49" charset="-122"/>
                <a:cs typeface="+mn-cs"/>
              </a:rPr>
              <a:t>”</a:t>
            </a:r>
            <a:r>
              <a:rPr kumimoji="0" lang="zh-CN" altLang="en-US" sz="2800" b="1" i="0" u="none" strike="noStrike" kern="1200" cap="none" spc="0" normalizeH="0" baseline="0" noProof="1">
                <a:ln>
                  <a:noFill/>
                </a:ln>
                <a:solidFill>
                  <a:schemeClr val="tx1"/>
                </a:solidFill>
                <a:effectLst>
                  <a:outerShdw blurRad="38100" dist="38100" dir="2700000">
                    <a:srgbClr val="C0C0C0"/>
                  </a:outerShdw>
                </a:effectLst>
                <a:uLnTx/>
                <a:uFillTx/>
                <a:latin typeface="仿宋_GB2312" panose="02010609030101010101" pitchFamily="49" charset="-122"/>
                <a:ea typeface="仿宋_GB2312" panose="02010609030101010101" pitchFamily="49" charset="-122"/>
                <a:cs typeface="+mn-cs"/>
              </a:rPr>
              <a:t>推动的不仅仅是经济上的合作，更是文明互通的基础建设，是连接世界上不同文明的</a:t>
            </a:r>
            <a:r>
              <a:rPr kumimoji="0" lang="en-US" altLang="zh-CN" sz="2800" b="1" i="0" u="none" strike="noStrike" kern="1200" cap="none" spc="0" normalizeH="0" baseline="0" noProof="1">
                <a:ln>
                  <a:noFill/>
                </a:ln>
                <a:solidFill>
                  <a:schemeClr val="tx1"/>
                </a:solidFill>
                <a:effectLst>
                  <a:outerShdw blurRad="38100" dist="38100" dir="2700000">
                    <a:srgbClr val="C0C0C0"/>
                  </a:outerShdw>
                </a:effectLst>
                <a:uLnTx/>
                <a:uFillTx/>
                <a:latin typeface="仿宋_GB2312" panose="02010609030101010101" pitchFamily="49" charset="-122"/>
                <a:ea typeface="仿宋_GB2312" panose="02010609030101010101" pitchFamily="49" charset="-122"/>
                <a:cs typeface="+mn-cs"/>
              </a:rPr>
              <a:t>“</a:t>
            </a:r>
            <a:r>
              <a:rPr kumimoji="0" lang="zh-CN" altLang="en-US" sz="2800" b="1" i="0" u="none" strike="noStrike" kern="1200" cap="none" spc="0" normalizeH="0" baseline="0" noProof="1">
                <a:ln>
                  <a:noFill/>
                </a:ln>
                <a:solidFill>
                  <a:schemeClr val="tx1"/>
                </a:solidFill>
                <a:effectLst>
                  <a:outerShdw blurRad="38100" dist="38100" dir="2700000">
                    <a:srgbClr val="C0C0C0"/>
                  </a:outerShdw>
                </a:effectLst>
                <a:uLnTx/>
                <a:uFillTx/>
                <a:latin typeface="仿宋_GB2312" panose="02010609030101010101" pitchFamily="49" charset="-122"/>
                <a:ea typeface="仿宋_GB2312" panose="02010609030101010101" pitchFamily="49" charset="-122"/>
                <a:cs typeface="+mn-cs"/>
              </a:rPr>
              <a:t>带</a:t>
            </a:r>
            <a:r>
              <a:rPr kumimoji="0" lang="en-US" altLang="zh-CN" sz="2800" b="1" i="0" u="none" strike="noStrike" kern="1200" cap="none" spc="0" normalizeH="0" baseline="0" noProof="1">
                <a:ln>
                  <a:noFill/>
                </a:ln>
                <a:solidFill>
                  <a:schemeClr val="tx1"/>
                </a:solidFill>
                <a:effectLst>
                  <a:outerShdw blurRad="38100" dist="38100" dir="2700000">
                    <a:srgbClr val="C0C0C0"/>
                  </a:outerShdw>
                </a:effectLst>
                <a:uLnTx/>
                <a:uFillTx/>
                <a:latin typeface="仿宋_GB2312" panose="02010609030101010101" pitchFamily="49" charset="-122"/>
                <a:ea typeface="仿宋_GB2312" panose="02010609030101010101" pitchFamily="49" charset="-122"/>
                <a:cs typeface="+mn-cs"/>
              </a:rPr>
              <a:t>”</a:t>
            </a:r>
            <a:r>
              <a:rPr kumimoji="0" lang="zh-CN" altLang="en-US" sz="2800" b="1" i="0" u="none" strike="noStrike" kern="1200" cap="none" spc="0" normalizeH="0" baseline="0" noProof="1">
                <a:ln>
                  <a:noFill/>
                </a:ln>
                <a:solidFill>
                  <a:schemeClr val="tx1"/>
                </a:solidFill>
                <a:effectLst>
                  <a:outerShdw blurRad="38100" dist="38100" dir="2700000">
                    <a:srgbClr val="C0C0C0"/>
                  </a:outerShdw>
                </a:effectLst>
                <a:uLnTx/>
                <a:uFillTx/>
                <a:latin typeface="仿宋_GB2312" panose="02010609030101010101" pitchFamily="49" charset="-122"/>
                <a:ea typeface="仿宋_GB2312" panose="02010609030101010101" pitchFamily="49" charset="-122"/>
                <a:cs typeface="+mn-cs"/>
              </a:rPr>
              <a:t>与</a:t>
            </a:r>
            <a:r>
              <a:rPr kumimoji="0" lang="en-US" altLang="zh-CN" sz="2800" b="1" i="0" u="none" strike="noStrike" kern="1200" cap="none" spc="0" normalizeH="0" baseline="0" noProof="1">
                <a:ln>
                  <a:noFill/>
                </a:ln>
                <a:solidFill>
                  <a:schemeClr val="tx1"/>
                </a:solidFill>
                <a:effectLst>
                  <a:outerShdw blurRad="38100" dist="38100" dir="2700000">
                    <a:srgbClr val="C0C0C0"/>
                  </a:outerShdw>
                </a:effectLst>
                <a:uLnTx/>
                <a:uFillTx/>
                <a:latin typeface="仿宋_GB2312" panose="02010609030101010101" pitchFamily="49" charset="-122"/>
                <a:ea typeface="仿宋_GB2312" panose="02010609030101010101" pitchFamily="49" charset="-122"/>
                <a:cs typeface="+mn-cs"/>
              </a:rPr>
              <a:t>“</a:t>
            </a:r>
            <a:r>
              <a:rPr kumimoji="0" lang="zh-CN" altLang="en-US" sz="2800" b="1" i="0" u="none" strike="noStrike" kern="1200" cap="none" spc="0" normalizeH="0" baseline="0" noProof="1">
                <a:ln>
                  <a:noFill/>
                </a:ln>
                <a:solidFill>
                  <a:schemeClr val="tx1"/>
                </a:solidFill>
                <a:effectLst>
                  <a:outerShdw blurRad="38100" dist="38100" dir="2700000">
                    <a:srgbClr val="C0C0C0"/>
                  </a:outerShdw>
                </a:effectLst>
                <a:uLnTx/>
                <a:uFillTx/>
                <a:latin typeface="仿宋_GB2312" panose="02010609030101010101" pitchFamily="49" charset="-122"/>
                <a:ea typeface="仿宋_GB2312" panose="02010609030101010101" pitchFamily="49" charset="-122"/>
                <a:cs typeface="+mn-cs"/>
              </a:rPr>
              <a:t>路</a:t>
            </a:r>
            <a:r>
              <a:rPr kumimoji="0" lang="en-US" altLang="zh-CN" sz="2800" b="1" i="0" u="none" strike="noStrike" kern="1200" cap="none" spc="0" normalizeH="0" baseline="0" noProof="1">
                <a:ln>
                  <a:noFill/>
                </a:ln>
                <a:solidFill>
                  <a:schemeClr val="tx1"/>
                </a:solidFill>
                <a:effectLst>
                  <a:outerShdw blurRad="38100" dist="38100" dir="2700000">
                    <a:srgbClr val="C0C0C0"/>
                  </a:outerShdw>
                </a:effectLst>
                <a:uLnTx/>
                <a:uFillTx/>
                <a:latin typeface="仿宋_GB2312" panose="02010609030101010101" pitchFamily="49" charset="-122"/>
                <a:ea typeface="仿宋_GB2312" panose="02010609030101010101" pitchFamily="49" charset="-122"/>
                <a:cs typeface="+mn-cs"/>
              </a:rPr>
              <a:t>”</a:t>
            </a:r>
            <a:r>
              <a:rPr kumimoji="0" lang="zh-CN" altLang="en-US" sz="2800" b="1" i="0" u="none" strike="noStrike" kern="1200" cap="none" spc="0" normalizeH="0" baseline="0" noProof="1">
                <a:ln>
                  <a:noFill/>
                </a:ln>
                <a:solidFill>
                  <a:schemeClr val="tx1"/>
                </a:solidFill>
                <a:effectLst>
                  <a:outerShdw blurRad="38100" dist="38100" dir="2700000">
                    <a:srgbClr val="C0C0C0"/>
                  </a:outerShdw>
                </a:effectLst>
                <a:uLnTx/>
                <a:uFillTx/>
                <a:latin typeface="仿宋_GB2312" panose="02010609030101010101" pitchFamily="49" charset="-122"/>
                <a:ea typeface="仿宋_GB2312" panose="02010609030101010101" pitchFamily="49" charset="-122"/>
                <a:cs typeface="+mn-cs"/>
              </a:rPr>
              <a:t>，然后强调了</a:t>
            </a:r>
            <a:r>
              <a:rPr kumimoji="0" lang="en-US" altLang="zh-CN" sz="2800" b="1" i="0" u="none" strike="noStrike" kern="1200" cap="none" spc="0" normalizeH="0" baseline="0" noProof="1">
                <a:ln>
                  <a:noFill/>
                </a:ln>
                <a:solidFill>
                  <a:schemeClr val="tx1"/>
                </a:solidFill>
                <a:effectLst>
                  <a:outerShdw blurRad="38100" dist="38100" dir="2700000">
                    <a:srgbClr val="C0C0C0"/>
                  </a:outerShdw>
                </a:effectLst>
                <a:uLnTx/>
                <a:uFillTx/>
                <a:latin typeface="仿宋_GB2312" panose="02010609030101010101" pitchFamily="49" charset="-122"/>
                <a:ea typeface="仿宋_GB2312" panose="02010609030101010101" pitchFamily="49" charset="-122"/>
                <a:cs typeface="+mn-cs"/>
              </a:rPr>
              <a:t>“</a:t>
            </a:r>
            <a:r>
              <a:rPr kumimoji="0" lang="zh-CN" altLang="en-US" sz="2800" b="1" i="0" u="none" strike="noStrike" kern="1200" cap="none" spc="0" normalizeH="0" baseline="0" noProof="1">
                <a:ln>
                  <a:noFill/>
                </a:ln>
                <a:solidFill>
                  <a:schemeClr val="tx1"/>
                </a:solidFill>
                <a:effectLst>
                  <a:outerShdw blurRad="38100" dist="38100" dir="2700000">
                    <a:srgbClr val="C0C0C0"/>
                  </a:outerShdw>
                </a:effectLst>
                <a:uLnTx/>
                <a:uFillTx/>
                <a:latin typeface="仿宋_GB2312" panose="02010609030101010101" pitchFamily="49" charset="-122"/>
                <a:ea typeface="仿宋_GB2312" panose="02010609030101010101" pitchFamily="49" charset="-122"/>
                <a:cs typeface="+mn-cs"/>
              </a:rPr>
              <a:t>一带一路</a:t>
            </a:r>
            <a:r>
              <a:rPr kumimoji="0" lang="en-US" altLang="zh-CN" sz="2800" b="1" i="0" u="none" strike="noStrike" kern="1200" cap="none" spc="0" normalizeH="0" baseline="0" noProof="1">
                <a:ln>
                  <a:noFill/>
                </a:ln>
                <a:solidFill>
                  <a:schemeClr val="tx1"/>
                </a:solidFill>
                <a:effectLst>
                  <a:outerShdw blurRad="38100" dist="38100" dir="2700000">
                    <a:srgbClr val="C0C0C0"/>
                  </a:outerShdw>
                </a:effectLst>
                <a:uLnTx/>
                <a:uFillTx/>
                <a:latin typeface="仿宋_GB2312" panose="02010609030101010101" pitchFamily="49" charset="-122"/>
                <a:ea typeface="仿宋_GB2312" panose="02010609030101010101" pitchFamily="49" charset="-122"/>
                <a:cs typeface="+mn-cs"/>
              </a:rPr>
              <a:t>”</a:t>
            </a:r>
            <a:r>
              <a:rPr kumimoji="0" lang="zh-CN" altLang="en-US" sz="2800" b="1" i="0" u="none" strike="noStrike" kern="1200" cap="none" spc="0" normalizeH="0" baseline="0" noProof="1">
                <a:ln>
                  <a:noFill/>
                </a:ln>
                <a:solidFill>
                  <a:schemeClr val="tx1"/>
                </a:solidFill>
                <a:effectLst>
                  <a:outerShdw blurRad="38100" dist="38100" dir="2700000">
                    <a:srgbClr val="C0C0C0"/>
                  </a:outerShdw>
                </a:effectLst>
                <a:uLnTx/>
                <a:uFillTx/>
                <a:latin typeface="仿宋_GB2312" panose="02010609030101010101" pitchFamily="49" charset="-122"/>
                <a:ea typeface="仿宋_GB2312" panose="02010609030101010101" pitchFamily="49" charset="-122"/>
                <a:cs typeface="+mn-cs"/>
              </a:rPr>
              <a:t>是不同文明的相互尊重、平等对话与交流融合，最后指出</a:t>
            </a:r>
            <a:r>
              <a:rPr kumimoji="0" lang="en-US" altLang="zh-CN" sz="2800" b="1" i="0" u="none" strike="noStrike" kern="1200" cap="none" spc="0" normalizeH="0" baseline="0" noProof="1">
                <a:ln>
                  <a:noFill/>
                </a:ln>
                <a:solidFill>
                  <a:schemeClr val="tx1"/>
                </a:solidFill>
                <a:effectLst>
                  <a:outerShdw blurRad="38100" dist="38100" dir="2700000">
                    <a:srgbClr val="C0C0C0"/>
                  </a:outerShdw>
                </a:effectLst>
                <a:uLnTx/>
                <a:uFillTx/>
                <a:latin typeface="仿宋_GB2312" panose="02010609030101010101" pitchFamily="49" charset="-122"/>
                <a:ea typeface="仿宋_GB2312" panose="02010609030101010101" pitchFamily="49" charset="-122"/>
                <a:cs typeface="+mn-cs"/>
              </a:rPr>
              <a:t>“</a:t>
            </a:r>
            <a:r>
              <a:rPr kumimoji="0" lang="zh-CN" altLang="en-US" sz="2800" b="1" i="0" u="none" strike="noStrike" kern="1200" cap="none" spc="0" normalizeH="0" baseline="0" noProof="1">
                <a:ln>
                  <a:noFill/>
                </a:ln>
                <a:solidFill>
                  <a:schemeClr val="tx1"/>
                </a:solidFill>
                <a:effectLst>
                  <a:outerShdw blurRad="38100" dist="38100" dir="2700000">
                    <a:srgbClr val="C0C0C0"/>
                  </a:outerShdw>
                </a:effectLst>
                <a:uLnTx/>
                <a:uFillTx/>
                <a:latin typeface="仿宋_GB2312" panose="02010609030101010101" pitchFamily="49" charset="-122"/>
                <a:ea typeface="仿宋_GB2312" panose="02010609030101010101" pitchFamily="49" charset="-122"/>
                <a:cs typeface="+mn-cs"/>
              </a:rPr>
              <a:t>一带一路</a:t>
            </a:r>
            <a:r>
              <a:rPr kumimoji="0" lang="en-US" altLang="zh-CN" sz="2800" b="1" i="0" u="none" strike="noStrike" kern="1200" cap="none" spc="0" normalizeH="0" baseline="0" noProof="1">
                <a:ln>
                  <a:noFill/>
                </a:ln>
                <a:solidFill>
                  <a:schemeClr val="tx1"/>
                </a:solidFill>
                <a:effectLst>
                  <a:outerShdw blurRad="38100" dist="38100" dir="2700000">
                    <a:srgbClr val="C0C0C0"/>
                  </a:outerShdw>
                </a:effectLst>
                <a:uLnTx/>
                <a:uFillTx/>
                <a:latin typeface="仿宋_GB2312" panose="02010609030101010101" pitchFamily="49" charset="-122"/>
                <a:ea typeface="仿宋_GB2312" panose="02010609030101010101" pitchFamily="49" charset="-122"/>
                <a:cs typeface="+mn-cs"/>
              </a:rPr>
              <a:t>”</a:t>
            </a:r>
            <a:r>
              <a:rPr kumimoji="0" lang="zh-CN" altLang="en-US" sz="2800" b="1" i="0" u="none" strike="noStrike" kern="1200" cap="none" spc="0" normalizeH="0" baseline="0" noProof="1">
                <a:ln>
                  <a:noFill/>
                </a:ln>
                <a:solidFill>
                  <a:schemeClr val="tx1"/>
                </a:solidFill>
                <a:effectLst>
                  <a:outerShdw blurRad="38100" dist="38100" dir="2700000">
                    <a:srgbClr val="C0C0C0"/>
                  </a:outerShdw>
                </a:effectLst>
                <a:uLnTx/>
                <a:uFillTx/>
                <a:latin typeface="仿宋_GB2312" panose="02010609030101010101" pitchFamily="49" charset="-122"/>
                <a:ea typeface="仿宋_GB2312" panose="02010609030101010101" pitchFamily="49" charset="-122"/>
                <a:cs typeface="+mn-cs"/>
              </a:rPr>
              <a:t>推动文明互通的路径</a:t>
            </a:r>
            <a:r>
              <a:rPr kumimoji="0" lang="zh-CN" altLang="en-US" sz="2800" b="1" i="0" u="none" strike="noStrike" kern="1200" cap="none" spc="0" normalizeH="0" baseline="0" noProof="1">
                <a:ln>
                  <a:noFill/>
                </a:ln>
                <a:solidFill>
                  <a:schemeClr val="tx1"/>
                </a:solidFill>
                <a:effectLst/>
                <a:uLnTx/>
                <a:uFillTx/>
                <a:latin typeface="仿宋_GB2312" panose="02010609030101010101" pitchFamily="49" charset="-122"/>
                <a:ea typeface="仿宋_GB2312" panose="02010609030101010101" pitchFamily="49" charset="-122"/>
                <a:cs typeface="+mn-cs"/>
              </a:rPr>
              <a:t>。所以可把这段话拟写标题为：</a:t>
            </a:r>
            <a:r>
              <a:rPr kumimoji="0" lang="en-US" altLang="zh-CN" sz="2800" b="1" i="0" u="none" strike="noStrike" kern="1200" cap="none" spc="0" normalizeH="0" baseline="0" noProof="1">
                <a:ln>
                  <a:noFill/>
                </a:ln>
                <a:solidFill>
                  <a:schemeClr val="tx1"/>
                </a:solidFill>
                <a:effectLst/>
                <a:uLnTx/>
                <a:uFillTx/>
                <a:latin typeface="仿宋_GB2312" panose="02010609030101010101" pitchFamily="49" charset="-122"/>
                <a:ea typeface="仿宋_GB2312" panose="02010609030101010101" pitchFamily="49" charset="-122"/>
                <a:cs typeface="+mn-cs"/>
              </a:rPr>
              <a:t>“</a:t>
            </a:r>
            <a:r>
              <a:rPr kumimoji="0" lang="zh-CN" altLang="en-US" sz="2800" b="1" i="0" u="none" strike="noStrike" kern="1200" cap="none" spc="0" normalizeH="0" baseline="0" noProof="1">
                <a:ln>
                  <a:noFill/>
                </a:ln>
                <a:solidFill>
                  <a:schemeClr val="tx1"/>
                </a:solidFill>
                <a:effectLst/>
                <a:uLnTx/>
                <a:uFillTx/>
                <a:latin typeface="仿宋_GB2312" panose="02010609030101010101" pitchFamily="49" charset="-122"/>
                <a:ea typeface="仿宋_GB2312" panose="02010609030101010101" pitchFamily="49" charset="-122"/>
                <a:cs typeface="+mn-cs"/>
              </a:rPr>
              <a:t>一带一路</a:t>
            </a:r>
            <a:r>
              <a:rPr kumimoji="0" lang="en-US" altLang="zh-CN" sz="2800" b="1" i="0" u="none" strike="noStrike" kern="1200" cap="none" spc="0" normalizeH="0" baseline="0" noProof="1">
                <a:ln>
                  <a:noFill/>
                </a:ln>
                <a:solidFill>
                  <a:schemeClr val="tx1"/>
                </a:solidFill>
                <a:effectLst/>
                <a:uLnTx/>
                <a:uFillTx/>
                <a:latin typeface="仿宋_GB2312" panose="02010609030101010101" pitchFamily="49" charset="-122"/>
                <a:ea typeface="仿宋_GB2312" panose="02010609030101010101" pitchFamily="49" charset="-122"/>
                <a:cs typeface="+mn-cs"/>
              </a:rPr>
              <a:t>”</a:t>
            </a:r>
            <a:r>
              <a:rPr kumimoji="0" lang="zh-CN" altLang="en-US" sz="2800" b="1" i="0" u="none" strike="noStrike" kern="1200" cap="none" spc="0" normalizeH="0" baseline="0" noProof="1">
                <a:ln>
                  <a:noFill/>
                </a:ln>
                <a:solidFill>
                  <a:schemeClr val="tx1"/>
                </a:solidFill>
                <a:effectLst/>
                <a:uLnTx/>
                <a:uFillTx/>
                <a:latin typeface="仿宋_GB2312" panose="02010609030101010101" pitchFamily="49" charset="-122"/>
                <a:ea typeface="仿宋_GB2312" panose="02010609030101010101" pitchFamily="49" charset="-122"/>
                <a:cs typeface="+mn-cs"/>
              </a:rPr>
              <a:t>退订文明互通。另外注意限制字数在</a:t>
            </a:r>
            <a:r>
              <a:rPr kumimoji="0" lang="en-US" altLang="zh-CN" sz="2800" b="1" i="0" u="none" strike="noStrike" kern="1200" cap="none" spc="0" normalizeH="0" baseline="0" noProof="1">
                <a:ln>
                  <a:noFill/>
                </a:ln>
                <a:solidFill>
                  <a:schemeClr val="tx1"/>
                </a:solidFill>
                <a:effectLst/>
                <a:uLnTx/>
                <a:uFillTx/>
                <a:latin typeface="仿宋_GB2312" panose="02010609030101010101" pitchFamily="49" charset="-122"/>
                <a:ea typeface="仿宋_GB2312" panose="02010609030101010101" pitchFamily="49" charset="-122"/>
                <a:cs typeface="+mn-cs"/>
              </a:rPr>
              <a:t>12</a:t>
            </a:r>
            <a:r>
              <a:rPr kumimoji="0" lang="zh-CN" altLang="en-US" sz="2800" b="1" i="0" u="none" strike="noStrike" kern="1200" cap="none" spc="0" normalizeH="0" baseline="0" noProof="1">
                <a:ln>
                  <a:noFill/>
                </a:ln>
                <a:solidFill>
                  <a:schemeClr val="tx1"/>
                </a:solidFill>
                <a:effectLst/>
                <a:uLnTx/>
                <a:uFillTx/>
                <a:latin typeface="仿宋_GB2312" panose="02010609030101010101" pitchFamily="49" charset="-122"/>
                <a:ea typeface="仿宋_GB2312" panose="02010609030101010101" pitchFamily="49" charset="-122"/>
                <a:cs typeface="+mn-cs"/>
              </a:rPr>
              <a:t>个字以内。</a:t>
            </a:r>
            <a:endParaRPr kumimoji="0" lang="zh-CN" altLang="en-US" sz="2800" b="1" i="0" u="none" strike="noStrike" kern="1200" cap="none" spc="0" normalizeH="0" baseline="0" noProof="1">
              <a:ln>
                <a:noFill/>
              </a:ln>
              <a:solidFill>
                <a:schemeClr val="tx1"/>
              </a:solidFill>
              <a:effectLst/>
              <a:uLnTx/>
              <a:uFillTx/>
              <a:latin typeface="仿宋_GB2312" panose="02010609030101010101" pitchFamily="49" charset="-122"/>
              <a:ea typeface="仿宋_GB2312" panose="02010609030101010101" pitchFamily="49" charset="-122"/>
              <a:cs typeface="+mn-cs"/>
            </a:endParaRPr>
          </a:p>
          <a:p>
            <a:pPr marL="342900" marR="0" lvl="0" indent="-34290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x-none" sz="2800" b="1" i="0" u="none" strike="noStrike" kern="1200" cap="none" spc="0" normalizeH="0" baseline="0" noProof="1">
                <a:ln>
                  <a:noFill/>
                </a:ln>
                <a:solidFill>
                  <a:schemeClr val="tx1"/>
                </a:solidFill>
                <a:effectLst>
                  <a:outerShdw blurRad="38100" dist="38100" dir="2700000">
                    <a:srgbClr val="C0C0C0"/>
                  </a:outerShdw>
                </a:effectLst>
                <a:uLnTx/>
                <a:uFillTx/>
                <a:latin typeface="Times New Roman" panose="02020603050405020304" pitchFamily="18" charset="0"/>
                <a:ea typeface="黑体" panose="02010609060101010101" pitchFamily="49" charset="-122"/>
                <a:cs typeface="+mn-cs"/>
              </a:rPr>
              <a:t> </a:t>
            </a:r>
            <a:r>
              <a:rPr kumimoji="0" lang="en-US" altLang="x-none" sz="2800" b="1" i="0" u="none" strike="noStrike" kern="1200" cap="none" spc="0" normalizeH="0" baseline="0" noProof="1">
                <a:ln>
                  <a:noFill/>
                </a:ln>
                <a:solidFill>
                  <a:srgbClr val="FF3300"/>
                </a:solidFill>
                <a:effectLst>
                  <a:outerShdw blurRad="38100" dist="38100" dir="2700000">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2800" b="1" i="0" u="none" strike="noStrike" kern="1200" cap="none" spc="0" normalizeH="0" baseline="0" noProof="1">
                <a:ln>
                  <a:noFill/>
                </a:ln>
                <a:solidFill>
                  <a:srgbClr val="FF3300"/>
                </a:solidFill>
                <a:effectLst>
                  <a:outerShdw blurRad="38100" dist="38100" dir="2700000">
                    <a:srgbClr val="C0C0C0"/>
                  </a:outerShdw>
                </a:effectLst>
                <a:uLnTx/>
                <a:uFillTx/>
                <a:latin typeface="Times New Roman" panose="02020603050405020304" pitchFamily="18" charset="0"/>
                <a:ea typeface="黑体" panose="02010609060101010101" pitchFamily="49" charset="-122"/>
                <a:cs typeface="+mn-cs"/>
              </a:rPr>
              <a:t>答案</a:t>
            </a:r>
            <a:r>
              <a:rPr kumimoji="0" lang="en-US" altLang="x-none" sz="2800" b="1" i="0" u="none" strike="noStrike" kern="1200" cap="none" spc="0" normalizeH="0" baseline="0" noProof="1">
                <a:ln>
                  <a:noFill/>
                </a:ln>
                <a:solidFill>
                  <a:srgbClr val="FF3300"/>
                </a:solidFill>
                <a:effectLst>
                  <a:outerShdw blurRad="38100" dist="38100" dir="2700000">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2800" b="1" i="0" u="none" strike="noStrike" kern="1200" cap="none" spc="0" normalizeH="0" baseline="0" noProof="1">
                <a:ln>
                  <a:noFill/>
                </a:ln>
                <a:solidFill>
                  <a:schemeClr val="tx1"/>
                </a:solidFill>
                <a:effectLst>
                  <a:outerShdw blurRad="38100" dist="38100" dir="2700000">
                    <a:srgbClr val="C0C0C0"/>
                  </a:outerShdw>
                </a:effectLst>
                <a:uLnTx/>
                <a:uFillTx/>
                <a:latin typeface="+mj-ea"/>
                <a:ea typeface="+mj-ea"/>
                <a:cs typeface="+mn-cs"/>
              </a:rPr>
              <a:t>示</a:t>
            </a:r>
            <a:r>
              <a:rPr kumimoji="0" lang="zh-CN" altLang="en-US" sz="2800" b="1" i="0" u="none" strike="noStrike" kern="1200" cap="none" spc="0" normalizeH="0" baseline="0" noProof="1">
                <a:ln>
                  <a:noFill/>
                </a:ln>
                <a:solidFill>
                  <a:schemeClr val="tx1"/>
                </a:solidFill>
                <a:effectLst/>
                <a:uLnTx/>
                <a:uFillTx/>
                <a:latin typeface="+mj-ea"/>
                <a:ea typeface="+mj-ea"/>
                <a:cs typeface="+mn-cs"/>
              </a:rPr>
              <a:t>例</a:t>
            </a:r>
            <a:r>
              <a:rPr kumimoji="0" lang="zh-CN" altLang="en-US" sz="2800" b="1"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rPr>
              <a:t>：“一带一路”推动文明互通</a:t>
            </a:r>
            <a:endParaRPr kumimoji="0" lang="zh-CN" altLang="en-US" sz="2800" b="1"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spd="med">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51203"/>
                                        </p:tgtEl>
                                        <p:attrNameLst>
                                          <p:attrName>style.visibility</p:attrName>
                                        </p:attrNameLst>
                                      </p:cBhvr>
                                      <p:to>
                                        <p:strVal val="visible"/>
                                      </p:to>
                                    </p:set>
                                    <p:animEffect transition="in" filter="plus(in)">
                                      <p:cBhvr>
                                        <p:cTn id="7" dur="2000"/>
                                        <p:tgtEl>
                                          <p:spTgt spid="512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bldLvl="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1" name="Rectangle 2"/>
          <p:cNvSpPr/>
          <p:nvPr/>
        </p:nvSpPr>
        <p:spPr>
          <a:xfrm>
            <a:off x="1524000" y="187484"/>
            <a:ext cx="8497888" cy="521970"/>
          </a:xfrm>
          <a:prstGeom prst="rect">
            <a:avLst/>
          </a:prstGeom>
          <a:noFill/>
          <a:ln w="9525">
            <a:noFill/>
          </a:ln>
        </p:spPr>
        <p:txBody>
          <a:bodyPr anchor="ctr">
            <a:spAutoFit/>
          </a:bodyPr>
          <a:p>
            <a:pPr>
              <a:buFont typeface="Arial" panose="020B0604020202020204" pitchFamily="34" charset="0"/>
              <a:buNone/>
            </a:pPr>
            <a:r>
              <a:rPr lang="zh-CN" altLang="en-US" sz="2800" b="1" dirty="0">
                <a:solidFill>
                  <a:srgbClr val="FF00FF"/>
                </a:solidFill>
                <a:latin typeface="Arial" panose="020B0604020202020204" pitchFamily="34" charset="0"/>
              </a:rPr>
              <a:t>解语段压缩题时要抓内核，分层次，明限度，懂方法 </a:t>
            </a:r>
            <a:endParaRPr lang="zh-CN" altLang="en-US" sz="2800" b="1" dirty="0">
              <a:solidFill>
                <a:srgbClr val="FF00FF"/>
              </a:solidFill>
              <a:latin typeface="Arial" panose="020B0604020202020204" pitchFamily="34" charset="0"/>
            </a:endParaRPr>
          </a:p>
        </p:txBody>
      </p:sp>
      <p:sp>
        <p:nvSpPr>
          <p:cNvPr id="7172" name="Rectangle 3"/>
          <p:cNvSpPr/>
          <p:nvPr/>
        </p:nvSpPr>
        <p:spPr>
          <a:xfrm>
            <a:off x="1524000" y="1266984"/>
            <a:ext cx="961390" cy="521970"/>
          </a:xfrm>
          <a:prstGeom prst="rect">
            <a:avLst/>
          </a:prstGeom>
          <a:noFill/>
          <a:ln w="9525">
            <a:noFill/>
          </a:ln>
        </p:spPr>
        <p:txBody>
          <a:bodyPr wrap="none" anchor="ctr">
            <a:spAutoFit/>
          </a:bodyPr>
          <a:p>
            <a:pPr>
              <a:buFont typeface="Arial" panose="020B0604020202020204" pitchFamily="34" charset="0"/>
              <a:buNone/>
            </a:pPr>
            <a:r>
              <a:rPr lang="zh-CN" altLang="en-US" sz="2800" b="1" dirty="0">
                <a:solidFill>
                  <a:srgbClr val="FF00FF"/>
                </a:solidFill>
                <a:latin typeface="Arial" panose="020B0604020202020204" pitchFamily="34" charset="0"/>
              </a:rPr>
              <a:t>抓核</a:t>
            </a:r>
            <a:r>
              <a:rPr lang="zh-CN" altLang="en-US" dirty="0">
                <a:latin typeface="Arial" panose="020B0604020202020204" pitchFamily="34" charset="0"/>
              </a:rPr>
              <a:t> </a:t>
            </a:r>
            <a:endParaRPr lang="zh-CN" altLang="en-US" dirty="0">
              <a:latin typeface="Arial" panose="020B0604020202020204" pitchFamily="34" charset="0"/>
            </a:endParaRPr>
          </a:p>
        </p:txBody>
      </p:sp>
      <p:sp>
        <p:nvSpPr>
          <p:cNvPr id="7173" name="AutoShape 4" descr="粉色面巾纸"/>
          <p:cNvSpPr/>
          <p:nvPr/>
        </p:nvSpPr>
        <p:spPr>
          <a:xfrm>
            <a:off x="2495550" y="1412875"/>
            <a:ext cx="431800" cy="287338"/>
          </a:xfrm>
          <a:prstGeom prst="rightArrow">
            <a:avLst>
              <a:gd name="adj1" fmla="val 50000"/>
              <a:gd name="adj2" fmla="val 37562"/>
            </a:avLst>
          </a:prstGeom>
          <a:noFill/>
          <a:ln w="9525">
            <a:noFill/>
          </a:ln>
        </p:spPr>
        <p:txBody>
          <a:bodyPr wrap="none" anchor="ctr"/>
          <a:p>
            <a:pPr>
              <a:buFont typeface="Arial" panose="020B0604020202020204" pitchFamily="34" charset="0"/>
              <a:buNone/>
            </a:pPr>
            <a:endParaRPr lang="zh-CN" altLang="zh-CN" dirty="0">
              <a:latin typeface="Arial" panose="020B0604020202020204" pitchFamily="34" charset="0"/>
            </a:endParaRPr>
          </a:p>
        </p:txBody>
      </p:sp>
      <p:sp>
        <p:nvSpPr>
          <p:cNvPr id="7174" name="Rectangle 5"/>
          <p:cNvSpPr/>
          <p:nvPr/>
        </p:nvSpPr>
        <p:spPr>
          <a:xfrm>
            <a:off x="2927350" y="1049020"/>
            <a:ext cx="6305550" cy="953135"/>
          </a:xfrm>
          <a:prstGeom prst="rect">
            <a:avLst/>
          </a:prstGeom>
          <a:noFill/>
          <a:ln w="9525">
            <a:noFill/>
          </a:ln>
        </p:spPr>
        <p:txBody>
          <a:bodyPr anchor="ctr">
            <a:spAutoFit/>
          </a:bodyPr>
          <a:p>
            <a:pPr>
              <a:buFont typeface="Arial" panose="020B0604020202020204" pitchFamily="34" charset="0"/>
              <a:buNone/>
            </a:pPr>
            <a:r>
              <a:rPr lang="zh-CN" altLang="en-US" sz="2800" b="1" dirty="0">
                <a:solidFill>
                  <a:srgbClr val="FF0000"/>
                </a:solidFill>
                <a:latin typeface="Arial" panose="020B0604020202020204" pitchFamily="34" charset="0"/>
              </a:rPr>
              <a:t>每个语段都有一个中心，即核，压缩语段首先要确认语段内聚的核，这是关键</a:t>
            </a:r>
            <a:r>
              <a:rPr lang="zh-CN" altLang="en-US" sz="2800" b="1" dirty="0">
                <a:latin typeface="Arial" panose="020B0604020202020204" pitchFamily="34" charset="0"/>
              </a:rPr>
              <a:t> </a:t>
            </a:r>
            <a:endParaRPr lang="zh-CN" altLang="en-US" sz="2800" b="1" dirty="0">
              <a:latin typeface="Arial" panose="020B0604020202020204" pitchFamily="34" charset="0"/>
            </a:endParaRPr>
          </a:p>
        </p:txBody>
      </p:sp>
      <p:sp>
        <p:nvSpPr>
          <p:cNvPr id="7175" name="Rectangle 6"/>
          <p:cNvSpPr/>
          <p:nvPr/>
        </p:nvSpPr>
        <p:spPr>
          <a:xfrm>
            <a:off x="1524000" y="2348072"/>
            <a:ext cx="961390" cy="521970"/>
          </a:xfrm>
          <a:prstGeom prst="rect">
            <a:avLst/>
          </a:prstGeom>
          <a:noFill/>
          <a:ln w="9525">
            <a:noFill/>
          </a:ln>
        </p:spPr>
        <p:txBody>
          <a:bodyPr wrap="none" anchor="ctr">
            <a:spAutoFit/>
          </a:bodyPr>
          <a:p>
            <a:pPr>
              <a:buFont typeface="Arial" panose="020B0604020202020204" pitchFamily="34" charset="0"/>
              <a:buNone/>
            </a:pPr>
            <a:r>
              <a:rPr lang="zh-CN" altLang="en-US" sz="2800" b="1" dirty="0">
                <a:solidFill>
                  <a:srgbClr val="FF00FF"/>
                </a:solidFill>
                <a:latin typeface="Arial" panose="020B0604020202020204" pitchFamily="34" charset="0"/>
              </a:rPr>
              <a:t>分层</a:t>
            </a:r>
            <a:r>
              <a:rPr lang="zh-CN" altLang="en-US" dirty="0">
                <a:latin typeface="Arial" panose="020B0604020202020204" pitchFamily="34" charset="0"/>
              </a:rPr>
              <a:t> </a:t>
            </a:r>
            <a:endParaRPr lang="zh-CN" altLang="en-US" dirty="0">
              <a:latin typeface="Arial" panose="020B0604020202020204" pitchFamily="34" charset="0"/>
            </a:endParaRPr>
          </a:p>
        </p:txBody>
      </p:sp>
      <p:sp>
        <p:nvSpPr>
          <p:cNvPr id="7176" name="AutoShape 7" descr="粉色面巾纸"/>
          <p:cNvSpPr/>
          <p:nvPr/>
        </p:nvSpPr>
        <p:spPr>
          <a:xfrm>
            <a:off x="2495550" y="2492375"/>
            <a:ext cx="431800" cy="287338"/>
          </a:xfrm>
          <a:prstGeom prst="rightArrow">
            <a:avLst>
              <a:gd name="adj1" fmla="val 50000"/>
              <a:gd name="adj2" fmla="val 37562"/>
            </a:avLst>
          </a:prstGeom>
          <a:noFill/>
          <a:ln w="9525">
            <a:noFill/>
          </a:ln>
        </p:spPr>
        <p:txBody>
          <a:bodyPr wrap="none" anchor="ctr"/>
          <a:p>
            <a:pPr>
              <a:buFont typeface="Arial" panose="020B0604020202020204" pitchFamily="34" charset="0"/>
              <a:buNone/>
            </a:pPr>
            <a:endParaRPr lang="zh-CN" altLang="zh-CN" dirty="0">
              <a:latin typeface="Arial" panose="020B0604020202020204" pitchFamily="34" charset="0"/>
            </a:endParaRPr>
          </a:p>
        </p:txBody>
      </p:sp>
      <p:sp>
        <p:nvSpPr>
          <p:cNvPr id="7177" name="Rectangle 8"/>
          <p:cNvSpPr/>
          <p:nvPr/>
        </p:nvSpPr>
        <p:spPr>
          <a:xfrm>
            <a:off x="3000375" y="2348072"/>
            <a:ext cx="5997575" cy="521970"/>
          </a:xfrm>
          <a:prstGeom prst="rect">
            <a:avLst/>
          </a:prstGeom>
          <a:noFill/>
          <a:ln w="9525">
            <a:noFill/>
          </a:ln>
        </p:spPr>
        <p:txBody>
          <a:bodyPr anchor="ctr">
            <a:spAutoFit/>
          </a:bodyPr>
          <a:p>
            <a:pPr>
              <a:buFont typeface="Arial" panose="020B0604020202020204" pitchFamily="34" charset="0"/>
              <a:buNone/>
            </a:pPr>
            <a:r>
              <a:rPr lang="zh-CN" altLang="en-US" sz="2800" b="1" dirty="0">
                <a:solidFill>
                  <a:srgbClr val="FF0000"/>
                </a:solidFill>
                <a:latin typeface="Arial" panose="020B0604020202020204" pitchFamily="34" charset="0"/>
              </a:rPr>
              <a:t>将语段分成若干个层次，概括出层意 </a:t>
            </a:r>
            <a:endParaRPr lang="zh-CN" altLang="en-US" sz="2800" b="1" dirty="0">
              <a:solidFill>
                <a:srgbClr val="FF0000"/>
              </a:solidFill>
              <a:latin typeface="Arial" panose="020B0604020202020204" pitchFamily="34" charset="0"/>
            </a:endParaRPr>
          </a:p>
        </p:txBody>
      </p:sp>
      <p:sp>
        <p:nvSpPr>
          <p:cNvPr id="7178" name="Rectangle 9"/>
          <p:cNvSpPr/>
          <p:nvPr/>
        </p:nvSpPr>
        <p:spPr>
          <a:xfrm>
            <a:off x="1524000" y="3211672"/>
            <a:ext cx="961390" cy="521970"/>
          </a:xfrm>
          <a:prstGeom prst="rect">
            <a:avLst/>
          </a:prstGeom>
          <a:noFill/>
          <a:ln w="9525">
            <a:noFill/>
          </a:ln>
        </p:spPr>
        <p:txBody>
          <a:bodyPr wrap="none" anchor="ctr">
            <a:spAutoFit/>
          </a:bodyPr>
          <a:p>
            <a:pPr>
              <a:buFont typeface="Arial" panose="020B0604020202020204" pitchFamily="34" charset="0"/>
              <a:buNone/>
            </a:pPr>
            <a:r>
              <a:rPr lang="zh-CN" altLang="en-US" sz="2800" b="1" dirty="0">
                <a:solidFill>
                  <a:srgbClr val="FF00FF"/>
                </a:solidFill>
                <a:latin typeface="Arial" panose="020B0604020202020204" pitchFamily="34" charset="0"/>
              </a:rPr>
              <a:t>明度</a:t>
            </a:r>
            <a:r>
              <a:rPr lang="zh-CN" altLang="en-US" dirty="0">
                <a:latin typeface="Arial" panose="020B0604020202020204" pitchFamily="34" charset="0"/>
              </a:rPr>
              <a:t> </a:t>
            </a:r>
            <a:endParaRPr lang="zh-CN" altLang="en-US" dirty="0">
              <a:latin typeface="Arial" panose="020B0604020202020204" pitchFamily="34" charset="0"/>
            </a:endParaRPr>
          </a:p>
        </p:txBody>
      </p:sp>
      <p:sp>
        <p:nvSpPr>
          <p:cNvPr id="7179" name="AutoShape 10" descr="粉色面巾纸"/>
          <p:cNvSpPr/>
          <p:nvPr/>
        </p:nvSpPr>
        <p:spPr>
          <a:xfrm>
            <a:off x="2495550" y="3357563"/>
            <a:ext cx="431800" cy="287337"/>
          </a:xfrm>
          <a:prstGeom prst="rightArrow">
            <a:avLst>
              <a:gd name="adj1" fmla="val 50000"/>
              <a:gd name="adj2" fmla="val 37562"/>
            </a:avLst>
          </a:prstGeom>
          <a:noFill/>
          <a:ln w="9525">
            <a:noFill/>
          </a:ln>
        </p:spPr>
        <p:txBody>
          <a:bodyPr wrap="none" anchor="ctr"/>
          <a:p>
            <a:pPr>
              <a:buFont typeface="Arial" panose="020B0604020202020204" pitchFamily="34" charset="0"/>
              <a:buNone/>
            </a:pPr>
            <a:endParaRPr lang="zh-CN" altLang="zh-CN" dirty="0">
              <a:latin typeface="Arial" panose="020B0604020202020204" pitchFamily="34" charset="0"/>
            </a:endParaRPr>
          </a:p>
        </p:txBody>
      </p:sp>
      <p:sp>
        <p:nvSpPr>
          <p:cNvPr id="7180" name="Rectangle 11"/>
          <p:cNvSpPr/>
          <p:nvPr/>
        </p:nvSpPr>
        <p:spPr>
          <a:xfrm>
            <a:off x="2927350" y="3211672"/>
            <a:ext cx="6681470" cy="521970"/>
          </a:xfrm>
          <a:prstGeom prst="rect">
            <a:avLst/>
          </a:prstGeom>
          <a:noFill/>
          <a:ln w="9525">
            <a:noFill/>
          </a:ln>
        </p:spPr>
        <p:txBody>
          <a:bodyPr wrap="none" anchor="ctr">
            <a:spAutoFit/>
          </a:bodyPr>
          <a:p>
            <a:pPr>
              <a:buFont typeface="Arial" panose="020B0604020202020204" pitchFamily="34" charset="0"/>
              <a:buNone/>
            </a:pPr>
            <a:r>
              <a:rPr lang="zh-CN" altLang="en-US" sz="2800" b="1" dirty="0">
                <a:solidFill>
                  <a:srgbClr val="FF0000"/>
                </a:solidFill>
                <a:latin typeface="Arial" panose="020B0604020202020204" pitchFamily="34" charset="0"/>
              </a:rPr>
              <a:t>把语段压缩到什么程度取决于字数的限制</a:t>
            </a:r>
            <a:r>
              <a:rPr lang="zh-CN" altLang="en-US" dirty="0">
                <a:latin typeface="Arial" panose="020B0604020202020204" pitchFamily="34" charset="0"/>
              </a:rPr>
              <a:t> </a:t>
            </a:r>
            <a:endParaRPr lang="zh-CN" altLang="en-US" dirty="0">
              <a:latin typeface="Arial" panose="020B0604020202020204" pitchFamily="34" charset="0"/>
            </a:endParaRPr>
          </a:p>
        </p:txBody>
      </p:sp>
      <p:sp>
        <p:nvSpPr>
          <p:cNvPr id="7181" name="Rectangle 12"/>
          <p:cNvSpPr/>
          <p:nvPr/>
        </p:nvSpPr>
        <p:spPr>
          <a:xfrm>
            <a:off x="1524000" y="4507072"/>
            <a:ext cx="961390" cy="521970"/>
          </a:xfrm>
          <a:prstGeom prst="rect">
            <a:avLst/>
          </a:prstGeom>
          <a:noFill/>
          <a:ln w="9525">
            <a:noFill/>
          </a:ln>
        </p:spPr>
        <p:txBody>
          <a:bodyPr wrap="none" anchor="ctr">
            <a:spAutoFit/>
          </a:bodyPr>
          <a:p>
            <a:pPr>
              <a:buFont typeface="Arial" panose="020B0604020202020204" pitchFamily="34" charset="0"/>
              <a:buNone/>
            </a:pPr>
            <a:r>
              <a:rPr lang="zh-CN" altLang="en-US" sz="2800" b="1" dirty="0">
                <a:solidFill>
                  <a:srgbClr val="FF00FF"/>
                </a:solidFill>
                <a:latin typeface="Arial" panose="020B0604020202020204" pitchFamily="34" charset="0"/>
              </a:rPr>
              <a:t>懂法</a:t>
            </a:r>
            <a:r>
              <a:rPr lang="zh-CN" altLang="en-US" dirty="0">
                <a:latin typeface="Arial" panose="020B0604020202020204" pitchFamily="34" charset="0"/>
              </a:rPr>
              <a:t> </a:t>
            </a:r>
            <a:endParaRPr lang="zh-CN" altLang="en-US" dirty="0">
              <a:latin typeface="Arial" panose="020B0604020202020204" pitchFamily="34" charset="0"/>
            </a:endParaRPr>
          </a:p>
        </p:txBody>
      </p:sp>
      <p:sp>
        <p:nvSpPr>
          <p:cNvPr id="7182" name="AutoShape 13" descr="粉色面巾纸"/>
          <p:cNvSpPr/>
          <p:nvPr/>
        </p:nvSpPr>
        <p:spPr>
          <a:xfrm>
            <a:off x="2424113" y="4652963"/>
            <a:ext cx="431800" cy="287337"/>
          </a:xfrm>
          <a:prstGeom prst="rightArrow">
            <a:avLst>
              <a:gd name="adj1" fmla="val 50000"/>
              <a:gd name="adj2" fmla="val 37562"/>
            </a:avLst>
          </a:prstGeom>
          <a:noFill/>
          <a:ln w="9525">
            <a:noFill/>
          </a:ln>
        </p:spPr>
        <p:txBody>
          <a:bodyPr wrap="none" anchor="ctr"/>
          <a:p>
            <a:pPr>
              <a:buFont typeface="Arial" panose="020B0604020202020204" pitchFamily="34" charset="0"/>
              <a:buNone/>
            </a:pPr>
            <a:endParaRPr lang="zh-CN" altLang="zh-CN" dirty="0">
              <a:latin typeface="Arial" panose="020B0604020202020204" pitchFamily="34" charset="0"/>
            </a:endParaRPr>
          </a:p>
        </p:txBody>
      </p:sp>
      <p:sp>
        <p:nvSpPr>
          <p:cNvPr id="7183" name="AutoShape 15"/>
          <p:cNvSpPr/>
          <p:nvPr/>
        </p:nvSpPr>
        <p:spPr>
          <a:xfrm>
            <a:off x="2927350" y="3789363"/>
            <a:ext cx="431800" cy="2089150"/>
          </a:xfrm>
          <a:prstGeom prst="leftBrace">
            <a:avLst>
              <a:gd name="adj1" fmla="val 40296"/>
              <a:gd name="adj2" fmla="val 50000"/>
            </a:avLst>
          </a:prstGeom>
          <a:noFill/>
          <a:ln w="9525">
            <a:noFill/>
          </a:ln>
        </p:spPr>
        <p:txBody>
          <a:bodyPr wrap="none" anchor="ctr"/>
          <a:p>
            <a:pPr>
              <a:buFont typeface="Arial" panose="020B0604020202020204" pitchFamily="34" charset="0"/>
              <a:buNone/>
            </a:pPr>
            <a:endParaRPr lang="zh-CN" altLang="zh-CN" dirty="0">
              <a:latin typeface="Arial" panose="020B0604020202020204" pitchFamily="34" charset="0"/>
            </a:endParaRPr>
          </a:p>
        </p:txBody>
      </p:sp>
      <p:sp>
        <p:nvSpPr>
          <p:cNvPr id="7184" name="Rectangle 14"/>
          <p:cNvSpPr/>
          <p:nvPr/>
        </p:nvSpPr>
        <p:spPr>
          <a:xfrm>
            <a:off x="3287713" y="3714909"/>
            <a:ext cx="539750" cy="521970"/>
          </a:xfrm>
          <a:prstGeom prst="rect">
            <a:avLst/>
          </a:prstGeom>
          <a:noFill/>
          <a:ln w="9525">
            <a:noFill/>
          </a:ln>
        </p:spPr>
        <p:txBody>
          <a:bodyPr anchor="ctr">
            <a:spAutoFit/>
          </a:bodyPr>
          <a:p>
            <a:pPr>
              <a:buFont typeface="Arial" panose="020B0604020202020204" pitchFamily="34" charset="0"/>
              <a:buNone/>
            </a:pPr>
            <a:r>
              <a:rPr lang="zh-CN" altLang="en-US" sz="2800" b="1" dirty="0">
                <a:solidFill>
                  <a:srgbClr val="FF0000"/>
                </a:solidFill>
                <a:latin typeface="Arial" panose="020B0604020202020204" pitchFamily="34" charset="0"/>
              </a:rPr>
              <a:t>留</a:t>
            </a:r>
            <a:endParaRPr lang="zh-CN" altLang="en-US" sz="2800" b="1" dirty="0">
              <a:solidFill>
                <a:srgbClr val="FF0000"/>
              </a:solidFill>
              <a:latin typeface="Arial" panose="020B0604020202020204" pitchFamily="34" charset="0"/>
            </a:endParaRPr>
          </a:p>
        </p:txBody>
      </p:sp>
      <p:sp>
        <p:nvSpPr>
          <p:cNvPr id="7185" name="Rectangle 19"/>
          <p:cNvSpPr/>
          <p:nvPr/>
        </p:nvSpPr>
        <p:spPr>
          <a:xfrm>
            <a:off x="4008438" y="3712528"/>
            <a:ext cx="6305550" cy="829945"/>
          </a:xfrm>
          <a:prstGeom prst="rect">
            <a:avLst/>
          </a:prstGeom>
          <a:noFill/>
          <a:ln w="9525">
            <a:noFill/>
          </a:ln>
        </p:spPr>
        <p:txBody>
          <a:bodyPr anchor="ctr">
            <a:spAutoFit/>
          </a:bodyPr>
          <a:p>
            <a:pPr>
              <a:buFont typeface="Arial" panose="020B0604020202020204" pitchFamily="34" charset="0"/>
              <a:buNone/>
            </a:pPr>
            <a:r>
              <a:rPr lang="zh-CN" altLang="en-US" sz="2400" b="1" dirty="0">
                <a:solidFill>
                  <a:srgbClr val="FF00FF"/>
                </a:solidFill>
                <a:latin typeface="Arial" panose="020B0604020202020204" pitchFamily="34" charset="0"/>
              </a:rPr>
              <a:t>保留或摘录能标明中心内容的词句，以保留主要的信息</a:t>
            </a:r>
            <a:r>
              <a:rPr lang="zh-CN" altLang="en-US" dirty="0">
                <a:latin typeface="Arial" panose="020B0604020202020204" pitchFamily="34" charset="0"/>
              </a:rPr>
              <a:t> </a:t>
            </a:r>
            <a:endParaRPr lang="zh-CN" altLang="en-US" dirty="0">
              <a:latin typeface="Arial" panose="020B0604020202020204" pitchFamily="34" charset="0"/>
            </a:endParaRPr>
          </a:p>
        </p:txBody>
      </p:sp>
      <p:sp>
        <p:nvSpPr>
          <p:cNvPr id="7186" name="Rectangle 16"/>
          <p:cNvSpPr/>
          <p:nvPr/>
        </p:nvSpPr>
        <p:spPr>
          <a:xfrm>
            <a:off x="3287713" y="4507072"/>
            <a:ext cx="639445" cy="521970"/>
          </a:xfrm>
          <a:prstGeom prst="rect">
            <a:avLst/>
          </a:prstGeom>
          <a:noFill/>
          <a:ln w="9525">
            <a:noFill/>
          </a:ln>
        </p:spPr>
        <p:txBody>
          <a:bodyPr wrap="none" anchor="ctr">
            <a:spAutoFit/>
          </a:bodyPr>
          <a:p>
            <a:pPr>
              <a:buFont typeface="Arial" panose="020B0604020202020204" pitchFamily="34" charset="0"/>
              <a:buNone/>
            </a:pPr>
            <a:r>
              <a:rPr lang="zh-CN" altLang="en-US" sz="2800" b="1" dirty="0">
                <a:solidFill>
                  <a:srgbClr val="FF0000"/>
                </a:solidFill>
                <a:latin typeface="Arial" panose="020B0604020202020204" pitchFamily="34" charset="0"/>
              </a:rPr>
              <a:t>删 </a:t>
            </a:r>
            <a:endParaRPr lang="zh-CN" altLang="en-US" sz="2800" b="1" dirty="0">
              <a:solidFill>
                <a:srgbClr val="FF0000"/>
              </a:solidFill>
              <a:latin typeface="Arial" panose="020B0604020202020204" pitchFamily="34" charset="0"/>
            </a:endParaRPr>
          </a:p>
        </p:txBody>
      </p:sp>
      <p:sp>
        <p:nvSpPr>
          <p:cNvPr id="7187" name="Rectangle 20"/>
          <p:cNvSpPr/>
          <p:nvPr/>
        </p:nvSpPr>
        <p:spPr>
          <a:xfrm>
            <a:off x="4079875" y="4506913"/>
            <a:ext cx="2694940" cy="460375"/>
          </a:xfrm>
          <a:prstGeom prst="rect">
            <a:avLst/>
          </a:prstGeom>
          <a:noFill/>
          <a:ln w="9525">
            <a:noFill/>
          </a:ln>
        </p:spPr>
        <p:txBody>
          <a:bodyPr wrap="none" anchor="ctr">
            <a:spAutoFit/>
          </a:bodyPr>
          <a:p>
            <a:pPr>
              <a:buFont typeface="Arial" panose="020B0604020202020204" pitchFamily="34" charset="0"/>
              <a:buNone/>
            </a:pPr>
            <a:r>
              <a:rPr lang="zh-CN" altLang="en-US" sz="2400" b="1" dirty="0">
                <a:solidFill>
                  <a:srgbClr val="FF00FF"/>
                </a:solidFill>
                <a:latin typeface="Arial" panose="020B0604020202020204" pitchFamily="34" charset="0"/>
              </a:rPr>
              <a:t>删即删除冗余信息</a:t>
            </a:r>
            <a:r>
              <a:rPr lang="zh-CN" altLang="en-US" dirty="0">
                <a:latin typeface="Arial" panose="020B0604020202020204" pitchFamily="34" charset="0"/>
              </a:rPr>
              <a:t> </a:t>
            </a:r>
            <a:endParaRPr lang="zh-CN" altLang="en-US" dirty="0">
              <a:latin typeface="Arial" panose="020B0604020202020204" pitchFamily="34" charset="0"/>
            </a:endParaRPr>
          </a:p>
        </p:txBody>
      </p:sp>
      <p:sp>
        <p:nvSpPr>
          <p:cNvPr id="7188" name="Rectangle 17"/>
          <p:cNvSpPr/>
          <p:nvPr/>
        </p:nvSpPr>
        <p:spPr>
          <a:xfrm>
            <a:off x="3287713" y="5083334"/>
            <a:ext cx="603885" cy="521970"/>
          </a:xfrm>
          <a:prstGeom prst="rect">
            <a:avLst/>
          </a:prstGeom>
          <a:noFill/>
          <a:ln w="9525">
            <a:noFill/>
          </a:ln>
        </p:spPr>
        <p:txBody>
          <a:bodyPr wrap="none" anchor="ctr">
            <a:spAutoFit/>
          </a:bodyPr>
          <a:p>
            <a:pPr>
              <a:buFont typeface="Arial" panose="020B0604020202020204" pitchFamily="34" charset="0"/>
              <a:buNone/>
            </a:pPr>
            <a:r>
              <a:rPr lang="zh-CN" altLang="en-US" sz="2800" b="1" dirty="0">
                <a:solidFill>
                  <a:srgbClr val="FF0000"/>
                </a:solidFill>
                <a:latin typeface="Arial" panose="020B0604020202020204" pitchFamily="34" charset="0"/>
              </a:rPr>
              <a:t>简</a:t>
            </a:r>
            <a:r>
              <a:rPr lang="zh-CN" altLang="en-US" dirty="0">
                <a:latin typeface="Arial" panose="020B0604020202020204" pitchFamily="34" charset="0"/>
              </a:rPr>
              <a:t> </a:t>
            </a:r>
            <a:endParaRPr lang="zh-CN" altLang="en-US" dirty="0">
              <a:latin typeface="Arial" panose="020B0604020202020204" pitchFamily="34" charset="0"/>
            </a:endParaRPr>
          </a:p>
        </p:txBody>
      </p:sp>
      <p:sp>
        <p:nvSpPr>
          <p:cNvPr id="7189" name="Rectangle 21"/>
          <p:cNvSpPr/>
          <p:nvPr/>
        </p:nvSpPr>
        <p:spPr>
          <a:xfrm>
            <a:off x="4008438" y="5156201"/>
            <a:ext cx="2388870" cy="460375"/>
          </a:xfrm>
          <a:prstGeom prst="rect">
            <a:avLst/>
          </a:prstGeom>
          <a:noFill/>
          <a:ln w="9525">
            <a:noFill/>
          </a:ln>
        </p:spPr>
        <p:txBody>
          <a:bodyPr wrap="none" anchor="ctr">
            <a:spAutoFit/>
          </a:bodyPr>
          <a:p>
            <a:pPr>
              <a:buFont typeface="Arial" panose="020B0604020202020204" pitchFamily="34" charset="0"/>
              <a:buNone/>
            </a:pPr>
            <a:r>
              <a:rPr lang="zh-CN" altLang="en-US" sz="2400" b="1" dirty="0">
                <a:solidFill>
                  <a:srgbClr val="FF00FF"/>
                </a:solidFill>
                <a:latin typeface="Arial" panose="020B0604020202020204" pitchFamily="34" charset="0"/>
              </a:rPr>
              <a:t>简化句子或句意</a:t>
            </a:r>
            <a:r>
              <a:rPr lang="zh-CN" altLang="en-US" dirty="0">
                <a:latin typeface="Arial" panose="020B0604020202020204" pitchFamily="34" charset="0"/>
              </a:rPr>
              <a:t> </a:t>
            </a:r>
            <a:endParaRPr lang="zh-CN" altLang="en-US" dirty="0">
              <a:latin typeface="Arial" panose="020B0604020202020204" pitchFamily="34" charset="0"/>
            </a:endParaRPr>
          </a:p>
        </p:txBody>
      </p:sp>
      <p:sp>
        <p:nvSpPr>
          <p:cNvPr id="7190" name="Rectangle 18"/>
          <p:cNvSpPr/>
          <p:nvPr/>
        </p:nvSpPr>
        <p:spPr>
          <a:xfrm>
            <a:off x="3287713" y="5659597"/>
            <a:ext cx="603885" cy="521970"/>
          </a:xfrm>
          <a:prstGeom prst="rect">
            <a:avLst/>
          </a:prstGeom>
          <a:noFill/>
          <a:ln w="9525">
            <a:noFill/>
          </a:ln>
        </p:spPr>
        <p:txBody>
          <a:bodyPr wrap="none" anchor="ctr">
            <a:spAutoFit/>
          </a:bodyPr>
          <a:p>
            <a:pPr>
              <a:buFont typeface="Arial" panose="020B0604020202020204" pitchFamily="34" charset="0"/>
              <a:buNone/>
            </a:pPr>
            <a:r>
              <a:rPr lang="zh-CN" altLang="en-US" sz="2800" b="1" dirty="0">
                <a:solidFill>
                  <a:srgbClr val="FF0000"/>
                </a:solidFill>
                <a:latin typeface="Arial" panose="020B0604020202020204" pitchFamily="34" charset="0"/>
              </a:rPr>
              <a:t>改</a:t>
            </a:r>
            <a:r>
              <a:rPr lang="zh-CN" altLang="en-US" dirty="0">
                <a:latin typeface="Arial" panose="020B0604020202020204" pitchFamily="34" charset="0"/>
              </a:rPr>
              <a:t> </a:t>
            </a:r>
            <a:endParaRPr lang="zh-CN" altLang="en-US" dirty="0">
              <a:latin typeface="Arial" panose="020B0604020202020204" pitchFamily="34" charset="0"/>
            </a:endParaRPr>
          </a:p>
        </p:txBody>
      </p:sp>
      <p:sp>
        <p:nvSpPr>
          <p:cNvPr id="7191" name="Rectangle 22"/>
          <p:cNvSpPr/>
          <p:nvPr/>
        </p:nvSpPr>
        <p:spPr>
          <a:xfrm>
            <a:off x="4079875" y="5659438"/>
            <a:ext cx="2082800" cy="460375"/>
          </a:xfrm>
          <a:prstGeom prst="rect">
            <a:avLst/>
          </a:prstGeom>
          <a:noFill/>
          <a:ln w="9525">
            <a:noFill/>
          </a:ln>
        </p:spPr>
        <p:txBody>
          <a:bodyPr wrap="none" anchor="ctr">
            <a:spAutoFit/>
          </a:bodyPr>
          <a:p>
            <a:pPr>
              <a:buFont typeface="Arial" panose="020B0604020202020204" pitchFamily="34" charset="0"/>
              <a:buNone/>
            </a:pPr>
            <a:r>
              <a:rPr lang="zh-CN" altLang="en-US" sz="2400" b="1" dirty="0">
                <a:solidFill>
                  <a:srgbClr val="FF00FF"/>
                </a:solidFill>
                <a:latin typeface="Arial" panose="020B0604020202020204" pitchFamily="34" charset="0"/>
              </a:rPr>
              <a:t>改换简洁说法</a:t>
            </a:r>
            <a:r>
              <a:rPr lang="zh-CN" altLang="en-US" dirty="0">
                <a:latin typeface="Arial" panose="020B0604020202020204" pitchFamily="34" charset="0"/>
              </a:rPr>
              <a:t> </a:t>
            </a:r>
            <a:endParaRPr lang="zh-CN" altLang="en-US" dirty="0">
              <a:latin typeface="Arial" panose="020B0604020202020204" pitchFamily="34" charset="0"/>
            </a:endParaRPr>
          </a:p>
        </p:txBody>
      </p:sp>
    </p:spTree>
  </p:cSld>
  <p:clrMapOvr>
    <a:masterClrMapping/>
  </p:clrMapOvr>
  <p:transition spd="med">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checkerboard(across)">
                                      <p:cBhvr>
                                        <p:cTn id="7" dur="500"/>
                                        <p:tgtEl>
                                          <p:spTgt spid="717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7172"/>
                                        </p:tgtEl>
                                        <p:attrNameLst>
                                          <p:attrName>style.visibility</p:attrName>
                                        </p:attrNameLst>
                                      </p:cBhvr>
                                      <p:to>
                                        <p:strVal val="visible"/>
                                      </p:to>
                                    </p:set>
                                    <p:animEffect transition="in" filter="checkerboard(across)">
                                      <p:cBhvr>
                                        <p:cTn id="12" dur="500"/>
                                        <p:tgtEl>
                                          <p:spTgt spid="7172"/>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nodePh="1">
                                  <p:stCondLst>
                                    <p:cond delay="0"/>
                                  </p:stCondLst>
                                  <p:endCondLst>
                                    <p:cond evt="begin" delay="0">
                                      <p:tn val="15"/>
                                    </p:cond>
                                  </p:endCondLst>
                                  <p:childTnLst>
                                    <p:set>
                                      <p:cBhvr>
                                        <p:cTn id="16" dur="1" fill="hold">
                                          <p:stCondLst>
                                            <p:cond delay="0"/>
                                          </p:stCondLst>
                                        </p:cTn>
                                        <p:tgtEl>
                                          <p:spTgt spid="7173"/>
                                        </p:tgtEl>
                                        <p:attrNameLst>
                                          <p:attrName>style.visibility</p:attrName>
                                        </p:attrNameLst>
                                      </p:cBhvr>
                                      <p:to>
                                        <p:strVal val="visible"/>
                                      </p:to>
                                    </p:set>
                                    <p:animEffect transition="in" filter="checkerboard(across)">
                                      <p:cBhvr>
                                        <p:cTn id="17" dur="500"/>
                                        <p:tgtEl>
                                          <p:spTgt spid="7173"/>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7174"/>
                                        </p:tgtEl>
                                        <p:attrNameLst>
                                          <p:attrName>style.visibility</p:attrName>
                                        </p:attrNameLst>
                                      </p:cBhvr>
                                      <p:to>
                                        <p:strVal val="visible"/>
                                      </p:to>
                                    </p:set>
                                    <p:animEffect transition="in" filter="checkerboard(across)">
                                      <p:cBhvr>
                                        <p:cTn id="22" dur="500"/>
                                        <p:tgtEl>
                                          <p:spTgt spid="7174"/>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7175"/>
                                        </p:tgtEl>
                                        <p:attrNameLst>
                                          <p:attrName>style.visibility</p:attrName>
                                        </p:attrNameLst>
                                      </p:cBhvr>
                                      <p:to>
                                        <p:strVal val="visible"/>
                                      </p:to>
                                    </p:set>
                                    <p:animEffect transition="in" filter="checkerboard(across)">
                                      <p:cBhvr>
                                        <p:cTn id="27" dur="500"/>
                                        <p:tgtEl>
                                          <p:spTgt spid="7175"/>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nodePh="1">
                                  <p:stCondLst>
                                    <p:cond delay="0"/>
                                  </p:stCondLst>
                                  <p:endCondLst>
                                    <p:cond evt="begin" delay="0">
                                      <p:tn val="30"/>
                                    </p:cond>
                                  </p:endCondLst>
                                  <p:childTnLst>
                                    <p:set>
                                      <p:cBhvr>
                                        <p:cTn id="31" dur="1" fill="hold">
                                          <p:stCondLst>
                                            <p:cond delay="0"/>
                                          </p:stCondLst>
                                        </p:cTn>
                                        <p:tgtEl>
                                          <p:spTgt spid="7176"/>
                                        </p:tgtEl>
                                        <p:attrNameLst>
                                          <p:attrName>style.visibility</p:attrName>
                                        </p:attrNameLst>
                                      </p:cBhvr>
                                      <p:to>
                                        <p:strVal val="visible"/>
                                      </p:to>
                                    </p:set>
                                    <p:animEffect transition="in" filter="checkerboard(across)">
                                      <p:cBhvr>
                                        <p:cTn id="32" dur="500"/>
                                        <p:tgtEl>
                                          <p:spTgt spid="7176"/>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7177"/>
                                        </p:tgtEl>
                                        <p:attrNameLst>
                                          <p:attrName>style.visibility</p:attrName>
                                        </p:attrNameLst>
                                      </p:cBhvr>
                                      <p:to>
                                        <p:strVal val="visible"/>
                                      </p:to>
                                    </p:set>
                                    <p:animEffect transition="in" filter="checkerboard(across)">
                                      <p:cBhvr>
                                        <p:cTn id="37" dur="500"/>
                                        <p:tgtEl>
                                          <p:spTgt spid="7177"/>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7178"/>
                                        </p:tgtEl>
                                        <p:attrNameLst>
                                          <p:attrName>style.visibility</p:attrName>
                                        </p:attrNameLst>
                                      </p:cBhvr>
                                      <p:to>
                                        <p:strVal val="visible"/>
                                      </p:to>
                                    </p:set>
                                    <p:animEffect transition="in" filter="checkerboard(across)">
                                      <p:cBhvr>
                                        <p:cTn id="42" dur="500"/>
                                        <p:tgtEl>
                                          <p:spTgt spid="7178"/>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nodePh="1">
                                  <p:stCondLst>
                                    <p:cond delay="0"/>
                                  </p:stCondLst>
                                  <p:endCondLst>
                                    <p:cond evt="begin" delay="0">
                                      <p:tn val="45"/>
                                    </p:cond>
                                  </p:endCondLst>
                                  <p:childTnLst>
                                    <p:set>
                                      <p:cBhvr>
                                        <p:cTn id="46" dur="1" fill="hold">
                                          <p:stCondLst>
                                            <p:cond delay="0"/>
                                          </p:stCondLst>
                                        </p:cTn>
                                        <p:tgtEl>
                                          <p:spTgt spid="7179"/>
                                        </p:tgtEl>
                                        <p:attrNameLst>
                                          <p:attrName>style.visibility</p:attrName>
                                        </p:attrNameLst>
                                      </p:cBhvr>
                                      <p:to>
                                        <p:strVal val="visible"/>
                                      </p:to>
                                    </p:set>
                                    <p:animEffect transition="in" filter="checkerboard(across)">
                                      <p:cBhvr>
                                        <p:cTn id="47" dur="500"/>
                                        <p:tgtEl>
                                          <p:spTgt spid="7179"/>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7180"/>
                                        </p:tgtEl>
                                        <p:attrNameLst>
                                          <p:attrName>style.visibility</p:attrName>
                                        </p:attrNameLst>
                                      </p:cBhvr>
                                      <p:to>
                                        <p:strVal val="visible"/>
                                      </p:to>
                                    </p:set>
                                    <p:animEffect transition="in" filter="checkerboard(across)">
                                      <p:cBhvr>
                                        <p:cTn id="52" dur="500"/>
                                        <p:tgtEl>
                                          <p:spTgt spid="7180"/>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grpId="0" nodeType="clickEffect">
                                  <p:stCondLst>
                                    <p:cond delay="0"/>
                                  </p:stCondLst>
                                  <p:childTnLst>
                                    <p:set>
                                      <p:cBhvr>
                                        <p:cTn id="56" dur="1" fill="hold">
                                          <p:stCondLst>
                                            <p:cond delay="0"/>
                                          </p:stCondLst>
                                        </p:cTn>
                                        <p:tgtEl>
                                          <p:spTgt spid="7181"/>
                                        </p:tgtEl>
                                        <p:attrNameLst>
                                          <p:attrName>style.visibility</p:attrName>
                                        </p:attrNameLst>
                                      </p:cBhvr>
                                      <p:to>
                                        <p:strVal val="visible"/>
                                      </p:to>
                                    </p:set>
                                    <p:animEffect transition="in" filter="checkerboard(across)">
                                      <p:cBhvr>
                                        <p:cTn id="57" dur="500"/>
                                        <p:tgtEl>
                                          <p:spTgt spid="7181"/>
                                        </p:tgtEl>
                                      </p:cBhvr>
                                    </p:animEffect>
                                  </p:childTnLst>
                                </p:cTn>
                              </p:par>
                            </p:childTnLst>
                          </p:cTn>
                        </p:par>
                      </p:childTnLst>
                    </p:cTn>
                  </p:par>
                  <p:par>
                    <p:cTn id="58" fill="hold">
                      <p:stCondLst>
                        <p:cond delay="indefinite"/>
                      </p:stCondLst>
                      <p:childTnLst>
                        <p:par>
                          <p:cTn id="59" fill="hold">
                            <p:stCondLst>
                              <p:cond delay="0"/>
                            </p:stCondLst>
                            <p:childTnLst>
                              <p:par>
                                <p:cTn id="60" presetID="5" presetClass="entr" presetSubtype="10" fill="hold" grpId="0" nodeType="clickEffect" nodePh="1">
                                  <p:stCondLst>
                                    <p:cond delay="0"/>
                                  </p:stCondLst>
                                  <p:endCondLst>
                                    <p:cond evt="begin" delay="0">
                                      <p:tn val="60"/>
                                    </p:cond>
                                  </p:endCondLst>
                                  <p:childTnLst>
                                    <p:set>
                                      <p:cBhvr>
                                        <p:cTn id="61" dur="1" fill="hold">
                                          <p:stCondLst>
                                            <p:cond delay="0"/>
                                          </p:stCondLst>
                                        </p:cTn>
                                        <p:tgtEl>
                                          <p:spTgt spid="7182"/>
                                        </p:tgtEl>
                                        <p:attrNameLst>
                                          <p:attrName>style.visibility</p:attrName>
                                        </p:attrNameLst>
                                      </p:cBhvr>
                                      <p:to>
                                        <p:strVal val="visible"/>
                                      </p:to>
                                    </p:set>
                                    <p:animEffect transition="in" filter="checkerboard(across)">
                                      <p:cBhvr>
                                        <p:cTn id="62" dur="500"/>
                                        <p:tgtEl>
                                          <p:spTgt spid="7182"/>
                                        </p:tgtEl>
                                      </p:cBhvr>
                                    </p:animEffect>
                                  </p:childTnLst>
                                </p:cTn>
                              </p:par>
                            </p:childTnLst>
                          </p:cTn>
                        </p:par>
                      </p:childTnLst>
                    </p:cTn>
                  </p:par>
                  <p:par>
                    <p:cTn id="63" fill="hold">
                      <p:stCondLst>
                        <p:cond delay="indefinite"/>
                      </p:stCondLst>
                      <p:childTnLst>
                        <p:par>
                          <p:cTn id="64" fill="hold">
                            <p:stCondLst>
                              <p:cond delay="0"/>
                            </p:stCondLst>
                            <p:childTnLst>
                              <p:par>
                                <p:cTn id="65" presetID="5" presetClass="entr" presetSubtype="10" fill="hold" grpId="0" nodeType="clickEffect" nodePh="1">
                                  <p:stCondLst>
                                    <p:cond delay="0"/>
                                  </p:stCondLst>
                                  <p:endCondLst>
                                    <p:cond evt="begin" delay="0">
                                      <p:tn val="65"/>
                                    </p:cond>
                                  </p:endCondLst>
                                  <p:childTnLst>
                                    <p:set>
                                      <p:cBhvr>
                                        <p:cTn id="66" dur="1" fill="hold">
                                          <p:stCondLst>
                                            <p:cond delay="0"/>
                                          </p:stCondLst>
                                        </p:cTn>
                                        <p:tgtEl>
                                          <p:spTgt spid="7183"/>
                                        </p:tgtEl>
                                        <p:attrNameLst>
                                          <p:attrName>style.visibility</p:attrName>
                                        </p:attrNameLst>
                                      </p:cBhvr>
                                      <p:to>
                                        <p:strVal val="visible"/>
                                      </p:to>
                                    </p:set>
                                    <p:animEffect transition="in" filter="checkerboard(across)">
                                      <p:cBhvr>
                                        <p:cTn id="67" dur="500"/>
                                        <p:tgtEl>
                                          <p:spTgt spid="7183"/>
                                        </p:tgtEl>
                                      </p:cBhvr>
                                    </p:animEffect>
                                  </p:childTnLst>
                                </p:cTn>
                              </p:par>
                            </p:childTnLst>
                          </p:cTn>
                        </p:par>
                      </p:childTnLst>
                    </p:cTn>
                  </p:par>
                  <p:par>
                    <p:cTn id="68" fill="hold">
                      <p:stCondLst>
                        <p:cond delay="indefinite"/>
                      </p:stCondLst>
                      <p:childTnLst>
                        <p:par>
                          <p:cTn id="69" fill="hold">
                            <p:stCondLst>
                              <p:cond delay="0"/>
                            </p:stCondLst>
                            <p:childTnLst>
                              <p:par>
                                <p:cTn id="70" presetID="5" presetClass="entr" presetSubtype="10" fill="hold" grpId="0" nodeType="clickEffect">
                                  <p:stCondLst>
                                    <p:cond delay="0"/>
                                  </p:stCondLst>
                                  <p:childTnLst>
                                    <p:set>
                                      <p:cBhvr>
                                        <p:cTn id="71" dur="1" fill="hold">
                                          <p:stCondLst>
                                            <p:cond delay="0"/>
                                          </p:stCondLst>
                                        </p:cTn>
                                        <p:tgtEl>
                                          <p:spTgt spid="7184"/>
                                        </p:tgtEl>
                                        <p:attrNameLst>
                                          <p:attrName>style.visibility</p:attrName>
                                        </p:attrNameLst>
                                      </p:cBhvr>
                                      <p:to>
                                        <p:strVal val="visible"/>
                                      </p:to>
                                    </p:set>
                                    <p:animEffect transition="in" filter="checkerboard(across)">
                                      <p:cBhvr>
                                        <p:cTn id="72" dur="500"/>
                                        <p:tgtEl>
                                          <p:spTgt spid="7184"/>
                                        </p:tgtEl>
                                      </p:cBhvr>
                                    </p:animEffect>
                                  </p:childTnLst>
                                </p:cTn>
                              </p:par>
                            </p:childTnLst>
                          </p:cTn>
                        </p:par>
                      </p:childTnLst>
                    </p:cTn>
                  </p:par>
                  <p:par>
                    <p:cTn id="73" fill="hold">
                      <p:stCondLst>
                        <p:cond delay="indefinite"/>
                      </p:stCondLst>
                      <p:childTnLst>
                        <p:par>
                          <p:cTn id="74" fill="hold">
                            <p:stCondLst>
                              <p:cond delay="0"/>
                            </p:stCondLst>
                            <p:childTnLst>
                              <p:par>
                                <p:cTn id="75" presetID="5" presetClass="entr" presetSubtype="10" fill="hold" grpId="0" nodeType="clickEffect">
                                  <p:stCondLst>
                                    <p:cond delay="0"/>
                                  </p:stCondLst>
                                  <p:childTnLst>
                                    <p:set>
                                      <p:cBhvr>
                                        <p:cTn id="76" dur="1" fill="hold">
                                          <p:stCondLst>
                                            <p:cond delay="0"/>
                                          </p:stCondLst>
                                        </p:cTn>
                                        <p:tgtEl>
                                          <p:spTgt spid="7185"/>
                                        </p:tgtEl>
                                        <p:attrNameLst>
                                          <p:attrName>style.visibility</p:attrName>
                                        </p:attrNameLst>
                                      </p:cBhvr>
                                      <p:to>
                                        <p:strVal val="visible"/>
                                      </p:to>
                                    </p:set>
                                    <p:animEffect transition="in" filter="checkerboard(across)">
                                      <p:cBhvr>
                                        <p:cTn id="77" dur="500"/>
                                        <p:tgtEl>
                                          <p:spTgt spid="7185"/>
                                        </p:tgtEl>
                                      </p:cBhvr>
                                    </p:animEffect>
                                  </p:childTnLst>
                                </p:cTn>
                              </p:par>
                            </p:childTnLst>
                          </p:cTn>
                        </p:par>
                      </p:childTnLst>
                    </p:cTn>
                  </p:par>
                  <p:par>
                    <p:cTn id="78" fill="hold">
                      <p:stCondLst>
                        <p:cond delay="indefinite"/>
                      </p:stCondLst>
                      <p:childTnLst>
                        <p:par>
                          <p:cTn id="79" fill="hold">
                            <p:stCondLst>
                              <p:cond delay="0"/>
                            </p:stCondLst>
                            <p:childTnLst>
                              <p:par>
                                <p:cTn id="80" presetID="5" presetClass="entr" presetSubtype="10" fill="hold" grpId="0" nodeType="clickEffect">
                                  <p:stCondLst>
                                    <p:cond delay="0"/>
                                  </p:stCondLst>
                                  <p:childTnLst>
                                    <p:set>
                                      <p:cBhvr>
                                        <p:cTn id="81" dur="1" fill="hold">
                                          <p:stCondLst>
                                            <p:cond delay="0"/>
                                          </p:stCondLst>
                                        </p:cTn>
                                        <p:tgtEl>
                                          <p:spTgt spid="7186"/>
                                        </p:tgtEl>
                                        <p:attrNameLst>
                                          <p:attrName>style.visibility</p:attrName>
                                        </p:attrNameLst>
                                      </p:cBhvr>
                                      <p:to>
                                        <p:strVal val="visible"/>
                                      </p:to>
                                    </p:set>
                                    <p:animEffect transition="in" filter="checkerboard(across)">
                                      <p:cBhvr>
                                        <p:cTn id="82" dur="500"/>
                                        <p:tgtEl>
                                          <p:spTgt spid="7186"/>
                                        </p:tgtEl>
                                      </p:cBhvr>
                                    </p:animEffect>
                                  </p:childTnLst>
                                </p:cTn>
                              </p:par>
                            </p:childTnLst>
                          </p:cTn>
                        </p:par>
                      </p:childTnLst>
                    </p:cTn>
                  </p:par>
                  <p:par>
                    <p:cTn id="83" fill="hold">
                      <p:stCondLst>
                        <p:cond delay="indefinite"/>
                      </p:stCondLst>
                      <p:childTnLst>
                        <p:par>
                          <p:cTn id="84" fill="hold">
                            <p:stCondLst>
                              <p:cond delay="0"/>
                            </p:stCondLst>
                            <p:childTnLst>
                              <p:par>
                                <p:cTn id="85" presetID="5" presetClass="entr" presetSubtype="10" fill="hold" grpId="0" nodeType="clickEffect">
                                  <p:stCondLst>
                                    <p:cond delay="0"/>
                                  </p:stCondLst>
                                  <p:childTnLst>
                                    <p:set>
                                      <p:cBhvr>
                                        <p:cTn id="86" dur="1" fill="hold">
                                          <p:stCondLst>
                                            <p:cond delay="0"/>
                                          </p:stCondLst>
                                        </p:cTn>
                                        <p:tgtEl>
                                          <p:spTgt spid="7187"/>
                                        </p:tgtEl>
                                        <p:attrNameLst>
                                          <p:attrName>style.visibility</p:attrName>
                                        </p:attrNameLst>
                                      </p:cBhvr>
                                      <p:to>
                                        <p:strVal val="visible"/>
                                      </p:to>
                                    </p:set>
                                    <p:animEffect transition="in" filter="checkerboard(across)">
                                      <p:cBhvr>
                                        <p:cTn id="87" dur="500"/>
                                        <p:tgtEl>
                                          <p:spTgt spid="7187"/>
                                        </p:tgtEl>
                                      </p:cBhvr>
                                    </p:animEffect>
                                  </p:childTnLst>
                                </p:cTn>
                              </p:par>
                            </p:childTnLst>
                          </p:cTn>
                        </p:par>
                      </p:childTnLst>
                    </p:cTn>
                  </p:par>
                  <p:par>
                    <p:cTn id="88" fill="hold">
                      <p:stCondLst>
                        <p:cond delay="indefinite"/>
                      </p:stCondLst>
                      <p:childTnLst>
                        <p:par>
                          <p:cTn id="89" fill="hold">
                            <p:stCondLst>
                              <p:cond delay="0"/>
                            </p:stCondLst>
                            <p:childTnLst>
                              <p:par>
                                <p:cTn id="90" presetID="5" presetClass="entr" presetSubtype="10" fill="hold" grpId="0" nodeType="clickEffect">
                                  <p:stCondLst>
                                    <p:cond delay="0"/>
                                  </p:stCondLst>
                                  <p:childTnLst>
                                    <p:set>
                                      <p:cBhvr>
                                        <p:cTn id="91" dur="1" fill="hold">
                                          <p:stCondLst>
                                            <p:cond delay="0"/>
                                          </p:stCondLst>
                                        </p:cTn>
                                        <p:tgtEl>
                                          <p:spTgt spid="7188"/>
                                        </p:tgtEl>
                                        <p:attrNameLst>
                                          <p:attrName>style.visibility</p:attrName>
                                        </p:attrNameLst>
                                      </p:cBhvr>
                                      <p:to>
                                        <p:strVal val="visible"/>
                                      </p:to>
                                    </p:set>
                                    <p:animEffect transition="in" filter="checkerboard(across)">
                                      <p:cBhvr>
                                        <p:cTn id="92" dur="500"/>
                                        <p:tgtEl>
                                          <p:spTgt spid="7188"/>
                                        </p:tgtEl>
                                      </p:cBhvr>
                                    </p:animEffect>
                                  </p:childTnLst>
                                </p:cTn>
                              </p:par>
                            </p:childTnLst>
                          </p:cTn>
                        </p:par>
                      </p:childTnLst>
                    </p:cTn>
                  </p:par>
                  <p:par>
                    <p:cTn id="93" fill="hold">
                      <p:stCondLst>
                        <p:cond delay="indefinite"/>
                      </p:stCondLst>
                      <p:childTnLst>
                        <p:par>
                          <p:cTn id="94" fill="hold">
                            <p:stCondLst>
                              <p:cond delay="0"/>
                            </p:stCondLst>
                            <p:childTnLst>
                              <p:par>
                                <p:cTn id="95" presetID="5" presetClass="entr" presetSubtype="10" fill="hold" grpId="0" nodeType="clickEffect">
                                  <p:stCondLst>
                                    <p:cond delay="0"/>
                                  </p:stCondLst>
                                  <p:childTnLst>
                                    <p:set>
                                      <p:cBhvr>
                                        <p:cTn id="96" dur="1" fill="hold">
                                          <p:stCondLst>
                                            <p:cond delay="0"/>
                                          </p:stCondLst>
                                        </p:cTn>
                                        <p:tgtEl>
                                          <p:spTgt spid="7189"/>
                                        </p:tgtEl>
                                        <p:attrNameLst>
                                          <p:attrName>style.visibility</p:attrName>
                                        </p:attrNameLst>
                                      </p:cBhvr>
                                      <p:to>
                                        <p:strVal val="visible"/>
                                      </p:to>
                                    </p:set>
                                    <p:animEffect transition="in" filter="checkerboard(across)">
                                      <p:cBhvr>
                                        <p:cTn id="97" dur="500"/>
                                        <p:tgtEl>
                                          <p:spTgt spid="7189"/>
                                        </p:tgtEl>
                                      </p:cBhvr>
                                    </p:animEffect>
                                  </p:childTnLst>
                                </p:cTn>
                              </p:par>
                            </p:childTnLst>
                          </p:cTn>
                        </p:par>
                      </p:childTnLst>
                    </p:cTn>
                  </p:par>
                  <p:par>
                    <p:cTn id="98" fill="hold">
                      <p:stCondLst>
                        <p:cond delay="indefinite"/>
                      </p:stCondLst>
                      <p:childTnLst>
                        <p:par>
                          <p:cTn id="99" fill="hold">
                            <p:stCondLst>
                              <p:cond delay="0"/>
                            </p:stCondLst>
                            <p:childTnLst>
                              <p:par>
                                <p:cTn id="100" presetID="5" presetClass="entr" presetSubtype="10" fill="hold" grpId="0" nodeType="clickEffect">
                                  <p:stCondLst>
                                    <p:cond delay="0"/>
                                  </p:stCondLst>
                                  <p:childTnLst>
                                    <p:set>
                                      <p:cBhvr>
                                        <p:cTn id="101" dur="1" fill="hold">
                                          <p:stCondLst>
                                            <p:cond delay="0"/>
                                          </p:stCondLst>
                                        </p:cTn>
                                        <p:tgtEl>
                                          <p:spTgt spid="7190"/>
                                        </p:tgtEl>
                                        <p:attrNameLst>
                                          <p:attrName>style.visibility</p:attrName>
                                        </p:attrNameLst>
                                      </p:cBhvr>
                                      <p:to>
                                        <p:strVal val="visible"/>
                                      </p:to>
                                    </p:set>
                                    <p:animEffect transition="in" filter="checkerboard(across)">
                                      <p:cBhvr>
                                        <p:cTn id="102" dur="500"/>
                                        <p:tgtEl>
                                          <p:spTgt spid="7190"/>
                                        </p:tgtEl>
                                      </p:cBhvr>
                                    </p:animEffect>
                                  </p:childTnLst>
                                </p:cTn>
                              </p:par>
                            </p:childTnLst>
                          </p:cTn>
                        </p:par>
                      </p:childTnLst>
                    </p:cTn>
                  </p:par>
                  <p:par>
                    <p:cTn id="103" fill="hold">
                      <p:stCondLst>
                        <p:cond delay="indefinite"/>
                      </p:stCondLst>
                      <p:childTnLst>
                        <p:par>
                          <p:cTn id="104" fill="hold">
                            <p:stCondLst>
                              <p:cond delay="0"/>
                            </p:stCondLst>
                            <p:childTnLst>
                              <p:par>
                                <p:cTn id="105" presetID="5" presetClass="entr" presetSubtype="10" fill="hold" grpId="0" nodeType="clickEffect">
                                  <p:stCondLst>
                                    <p:cond delay="0"/>
                                  </p:stCondLst>
                                  <p:childTnLst>
                                    <p:set>
                                      <p:cBhvr>
                                        <p:cTn id="106" dur="1" fill="hold">
                                          <p:stCondLst>
                                            <p:cond delay="0"/>
                                          </p:stCondLst>
                                        </p:cTn>
                                        <p:tgtEl>
                                          <p:spTgt spid="7191"/>
                                        </p:tgtEl>
                                        <p:attrNameLst>
                                          <p:attrName>style.visibility</p:attrName>
                                        </p:attrNameLst>
                                      </p:cBhvr>
                                      <p:to>
                                        <p:strVal val="visible"/>
                                      </p:to>
                                    </p:set>
                                    <p:animEffect transition="in" filter="checkerboard(across)">
                                      <p:cBhvr>
                                        <p:cTn id="107" dur="500"/>
                                        <p:tgtEl>
                                          <p:spTgt spid="71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p:bldP spid="7172" grpId="0"/>
      <p:bldP spid="7173" grpId="0"/>
      <p:bldP spid="7174" grpId="0"/>
      <p:bldP spid="7175" grpId="0"/>
      <p:bldP spid="7176" grpId="0"/>
      <p:bldP spid="7177" grpId="0"/>
      <p:bldP spid="7178" grpId="0"/>
      <p:bldP spid="7179" grpId="0"/>
      <p:bldP spid="7180" grpId="0"/>
      <p:bldP spid="7181" grpId="0"/>
      <p:bldP spid="7182" grpId="0"/>
      <p:bldP spid="7183" grpId="0"/>
      <p:bldP spid="7184" grpId="0"/>
      <p:bldP spid="7185" grpId="0"/>
      <p:bldP spid="7186" grpId="0"/>
      <p:bldP spid="7187" grpId="0"/>
      <p:bldP spid="7188" grpId="0"/>
      <p:bldP spid="7189" grpId="0"/>
      <p:bldP spid="7190" grpId="0"/>
      <p:bldP spid="719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5" name="Rectangle 2"/>
          <p:cNvSpPr/>
          <p:nvPr/>
        </p:nvSpPr>
        <p:spPr>
          <a:xfrm>
            <a:off x="2786380" y="120650"/>
            <a:ext cx="6973888" cy="749300"/>
          </a:xfrm>
          <a:prstGeom prst="rect">
            <a:avLst/>
          </a:prstGeom>
          <a:noFill/>
          <a:ln w="9525">
            <a:noFill/>
          </a:ln>
        </p:spPr>
        <p:txBody>
          <a:bodyPr/>
          <a:lstStyle>
            <a:lvl1pPr marL="0" lvl="0" indent="0" algn="ctr" defTabSz="914400" eaLnBrk="1" fontAlgn="base" latinLnBrk="0" hangingPunct="1">
              <a:lnSpc>
                <a:spcPct val="100000"/>
              </a:lnSpc>
              <a:spcBef>
                <a:spcPct val="0"/>
              </a:spcBef>
              <a:spcAft>
                <a:spcPct val="0"/>
              </a:spcAft>
              <a:buNone/>
              <a:defRPr sz="4400" u="none" kern="1200" baseline="0">
                <a:solidFill>
                  <a:schemeClr val="tx2"/>
                </a:solidFill>
                <a:latin typeface="Times New Roman" panose="02020603050405020304" pitchFamily="18"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800" b="1" i="0" u="none" strike="noStrike" kern="1200" cap="none" spc="0" normalizeH="0" baseline="0" noProof="1">
                <a:ln>
                  <a:noFill/>
                </a:ln>
                <a:solidFill>
                  <a:srgbClr val="FF0000"/>
                </a:solidFill>
                <a:effectLst>
                  <a:outerShdw blurRad="38100" dist="38100" dir="2700000">
                    <a:srgbClr val="C0C0C0"/>
                  </a:outerShdw>
                </a:effectLst>
                <a:uLnTx/>
                <a:uFillTx/>
                <a:latin typeface="Times New Roman" panose="02020603050405020304" pitchFamily="18" charset="0"/>
                <a:ea typeface="黑体" panose="02010609060101010101" pitchFamily="49" charset="-122"/>
                <a:cs typeface="+mn-cs"/>
              </a:rPr>
              <a:t>不同类型题的解题技巧：</a:t>
            </a:r>
            <a:endParaRPr kumimoji="0" lang="zh-CN" altLang="en-US" sz="4800" b="1" i="0" u="none" strike="noStrike" kern="1200" cap="none" spc="0" normalizeH="0" baseline="0" noProof="1">
              <a:ln>
                <a:noFill/>
              </a:ln>
              <a:solidFill>
                <a:srgbClr val="FF0000"/>
              </a:solidFill>
              <a:effectLst>
                <a:outerShdw blurRad="38100" dist="38100" dir="2700000">
                  <a:srgbClr val="C0C0C0"/>
                </a:outerShdw>
              </a:effectLst>
              <a:uLnTx/>
              <a:uFillTx/>
              <a:latin typeface="Times New Roman" panose="02020603050405020304" pitchFamily="18" charset="0"/>
              <a:ea typeface="黑体" panose="02010609060101010101" pitchFamily="49" charset="-122"/>
              <a:cs typeface="+mn-cs"/>
            </a:endParaRPr>
          </a:p>
        </p:txBody>
      </p:sp>
      <p:sp>
        <p:nvSpPr>
          <p:cNvPr id="11267" name="Rectangle 3"/>
          <p:cNvSpPr/>
          <p:nvPr/>
        </p:nvSpPr>
        <p:spPr>
          <a:xfrm>
            <a:off x="250825" y="869950"/>
            <a:ext cx="11689715" cy="4048760"/>
          </a:xfrm>
          <a:prstGeom prst="rect">
            <a:avLst/>
          </a:prstGeom>
          <a:noFill/>
          <a:ln w="9525">
            <a:noFill/>
          </a:ln>
        </p:spPr>
        <p:txBody>
          <a:bodyPr/>
          <a:p>
            <a:pPr marL="609600" indent="-609600">
              <a:lnSpc>
                <a:spcPct val="80000"/>
              </a:lnSpc>
              <a:spcBef>
                <a:spcPct val="20000"/>
              </a:spcBef>
              <a:buFont typeface="Arial" panose="020B0604020202020204" pitchFamily="34" charset="0"/>
              <a:buChar char="•"/>
            </a:pPr>
            <a:r>
              <a:rPr lang="zh-CN" altLang="en-US" sz="2800" b="1" dirty="0">
                <a:solidFill>
                  <a:srgbClr val="FF0000"/>
                </a:solidFill>
                <a:latin typeface="Times New Roman" panose="02020603050405020304" pitchFamily="18" charset="0"/>
                <a:ea typeface="黑体" panose="02010609060101010101" pitchFamily="49" charset="-122"/>
              </a:rPr>
              <a:t>一、抽取法</a:t>
            </a:r>
            <a:endParaRPr lang="zh-CN" altLang="en-US" sz="2800" b="1" dirty="0">
              <a:latin typeface="Times New Roman" panose="02020603050405020304" pitchFamily="18" charset="0"/>
              <a:ea typeface="黑体" panose="02010609060101010101" pitchFamily="49" charset="-122"/>
            </a:endParaRPr>
          </a:p>
          <a:p>
            <a:pPr marL="609600" indent="-609600">
              <a:lnSpc>
                <a:spcPct val="80000"/>
              </a:lnSpc>
              <a:spcBef>
                <a:spcPct val="20000"/>
              </a:spcBef>
              <a:buFont typeface="Arial" panose="020B0604020202020204" pitchFamily="34" charset="0"/>
              <a:buChar char="•"/>
            </a:pPr>
            <a:r>
              <a:rPr lang="zh-CN" altLang="en-US" sz="2800" b="1" dirty="0">
                <a:latin typeface="Times New Roman" panose="02020603050405020304" pitchFamily="18" charset="0"/>
              </a:rPr>
              <a:t>        抽取即摘录。许多需要压缩的语段其主要内容往往是由一些关键词来体现的，有的甚至以中心句的形式出现。如果能准确抽取这些关键词或者中心词，再适当加以组织，压缩任务就完成了。例如：</a:t>
            </a:r>
            <a:endParaRPr lang="zh-CN" altLang="en-US" sz="2800" b="1" dirty="0">
              <a:latin typeface="Times New Roman" panose="02020603050405020304" pitchFamily="18" charset="0"/>
            </a:endParaRPr>
          </a:p>
          <a:p>
            <a:pPr marL="609600" indent="-609600">
              <a:lnSpc>
                <a:spcPct val="80000"/>
              </a:lnSpc>
              <a:spcBef>
                <a:spcPct val="20000"/>
              </a:spcBef>
              <a:buFont typeface="Arial" panose="020B0604020202020204" pitchFamily="34" charset="0"/>
              <a:buChar char="•"/>
            </a:pPr>
            <a:r>
              <a:rPr lang="zh-CN" altLang="en-US" sz="2800" b="1" dirty="0">
                <a:latin typeface="Times New Roman" panose="02020603050405020304" pitchFamily="18" charset="0"/>
              </a:rPr>
              <a:t>        根据以下内容，草拟一则处罚条款。要求用语明确、简洁、平实、得体。（不超过</a:t>
            </a:r>
            <a:r>
              <a:rPr lang="en-US" altLang="zh-CN" sz="2800" b="1" dirty="0">
                <a:latin typeface="Times New Roman" panose="02020603050405020304" pitchFamily="18" charset="0"/>
              </a:rPr>
              <a:t>40</a:t>
            </a:r>
            <a:r>
              <a:rPr lang="zh-CN" altLang="en-US" sz="2800" b="1" dirty="0">
                <a:latin typeface="Times New Roman" panose="02020603050405020304" pitchFamily="18" charset="0"/>
              </a:rPr>
              <a:t>字）</a:t>
            </a:r>
            <a:endParaRPr lang="zh-CN" altLang="en-US" sz="2800" b="1" dirty="0">
              <a:latin typeface="Times New Roman" panose="02020603050405020304" pitchFamily="18" charset="0"/>
            </a:endParaRPr>
          </a:p>
          <a:p>
            <a:pPr marL="609600" indent="-609600">
              <a:lnSpc>
                <a:spcPct val="80000"/>
              </a:lnSpc>
              <a:spcBef>
                <a:spcPct val="20000"/>
              </a:spcBef>
              <a:buFont typeface="Arial" panose="020B0604020202020204" pitchFamily="34" charset="0"/>
              <a:buChar char="•"/>
            </a:pPr>
            <a:r>
              <a:rPr lang="zh-CN" altLang="en-US" sz="2800" b="1" dirty="0">
                <a:latin typeface="Times New Roman" panose="02020603050405020304" pitchFamily="18" charset="0"/>
              </a:rPr>
              <a:t>         </a:t>
            </a:r>
            <a:r>
              <a:rPr lang="zh-CN" altLang="en-US" sz="2800" b="1" dirty="0">
                <a:latin typeface="楷体_GB2312" panose="02010609030101010101" pitchFamily="49" charset="-122"/>
                <a:ea typeface="楷体_GB2312" panose="02010609030101010101" pitchFamily="49" charset="-122"/>
              </a:rPr>
              <a:t>在一些城镇，有的单位或个人在使用电视机、收录机、扩音机等音响器材时，违反规定，无所顾及，将音量开得很大，有的甚至不听劝告或制止，我行我素，严重影响了周围居民的工作、学习和休息。对这种无视社会公德的行为，居委会经过认真的讨论，决定给予以下处罚：⑴给予警告；⑵罚款</a:t>
            </a:r>
            <a:r>
              <a:rPr lang="en-US" altLang="zh-CN" sz="2800" b="1" dirty="0">
                <a:latin typeface="楷体_GB2312" panose="02010609030101010101" pitchFamily="49" charset="-122"/>
                <a:ea typeface="楷体_GB2312" panose="02010609030101010101" pitchFamily="49" charset="-122"/>
              </a:rPr>
              <a:t>100</a:t>
            </a:r>
            <a:r>
              <a:rPr lang="zh-CN" altLang="en-US" sz="2800" b="1" dirty="0">
                <a:latin typeface="楷体_GB2312" panose="02010609030101010101" pitchFamily="49" charset="-122"/>
                <a:ea typeface="楷体_GB2312" panose="02010609030101010101" pitchFamily="49" charset="-122"/>
              </a:rPr>
              <a:t>元。</a:t>
            </a:r>
            <a:endParaRPr lang="zh-CN" altLang="en-US" sz="2800" b="1" dirty="0">
              <a:latin typeface="宋体" panose="02010600030101010101" pitchFamily="2" charset="-122"/>
            </a:endParaRPr>
          </a:p>
        </p:txBody>
      </p:sp>
      <p:sp>
        <p:nvSpPr>
          <p:cNvPr id="2" name="文本框 1"/>
          <p:cNvSpPr txBox="1"/>
          <p:nvPr/>
        </p:nvSpPr>
        <p:spPr>
          <a:xfrm>
            <a:off x="374650" y="5221605"/>
            <a:ext cx="11296015" cy="1554480"/>
          </a:xfrm>
          <a:prstGeom prst="rect">
            <a:avLst/>
          </a:prstGeom>
          <a:noFill/>
        </p:spPr>
        <p:txBody>
          <a:bodyPr wrap="square" rtlCol="0">
            <a:spAutoFit/>
          </a:bodyPr>
          <a:p>
            <a:pPr marL="609600" indent="-609600" algn="l">
              <a:lnSpc>
                <a:spcPct val="80000"/>
              </a:lnSpc>
              <a:spcBef>
                <a:spcPct val="20000"/>
              </a:spcBef>
              <a:buFont typeface="Arial" panose="020B0604020202020204" pitchFamily="34" charset="0"/>
              <a:buChar char="•"/>
            </a:pPr>
            <a:r>
              <a:rPr lang="zh-CN" altLang="en-US" sz="2800" b="1" dirty="0">
                <a:solidFill>
                  <a:srgbClr val="FF3300"/>
                </a:solidFill>
                <a:latin typeface="Times New Roman" panose="02020603050405020304" pitchFamily="18" charset="0"/>
                <a:ea typeface="黑体" panose="02010609060101010101" pitchFamily="49" charset="-122"/>
                <a:sym typeface="+mn-ea"/>
              </a:rPr>
              <a:t> </a:t>
            </a:r>
            <a:r>
              <a:rPr lang="en-US" altLang="zh-CN" sz="2800" b="1" dirty="0">
                <a:solidFill>
                  <a:srgbClr val="FF3300"/>
                </a:solidFill>
                <a:latin typeface="Times New Roman" panose="02020603050405020304" pitchFamily="18" charset="0"/>
                <a:ea typeface="黑体" panose="02010609060101010101" pitchFamily="49" charset="-122"/>
                <a:sym typeface="+mn-ea"/>
              </a:rPr>
              <a:t>【</a:t>
            </a:r>
            <a:r>
              <a:rPr lang="zh-CN" altLang="en-US" sz="2800" b="1" dirty="0">
                <a:solidFill>
                  <a:srgbClr val="FF3300"/>
                </a:solidFill>
                <a:latin typeface="Times New Roman" panose="02020603050405020304" pitchFamily="18" charset="0"/>
                <a:ea typeface="黑体" panose="02010609060101010101" pitchFamily="49" charset="-122"/>
                <a:sym typeface="+mn-ea"/>
              </a:rPr>
              <a:t>解析</a:t>
            </a:r>
            <a:r>
              <a:rPr lang="en-US" altLang="zh-CN" sz="2800" b="1" dirty="0">
                <a:solidFill>
                  <a:srgbClr val="FF3300"/>
                </a:solidFill>
                <a:latin typeface="Times New Roman" panose="02020603050405020304" pitchFamily="18" charset="0"/>
                <a:ea typeface="黑体" panose="02010609060101010101" pitchFamily="49" charset="-122"/>
                <a:sym typeface="+mn-ea"/>
              </a:rPr>
              <a:t>】</a:t>
            </a:r>
            <a:r>
              <a:rPr lang="zh-CN" altLang="en-US" sz="2800" b="1" dirty="0">
                <a:latin typeface="Times New Roman" panose="02020603050405020304" pitchFamily="18" charset="0"/>
                <a:ea typeface="仿宋_GB2312" panose="02010609030101010101" pitchFamily="49" charset="-122"/>
                <a:sym typeface="+mn-ea"/>
              </a:rPr>
              <a:t>本题的处罚条款内容是由文中的一些关键词来体现的，可用“抽取法”进行压缩提取。</a:t>
            </a:r>
            <a:endParaRPr lang="zh-CN" altLang="en-US" sz="2800" b="1" dirty="0">
              <a:latin typeface="Times New Roman" panose="02020603050405020304" pitchFamily="18" charset="0"/>
              <a:ea typeface="仿宋_GB2312" panose="02010609030101010101" pitchFamily="49" charset="-122"/>
            </a:endParaRPr>
          </a:p>
          <a:p>
            <a:pPr marL="609600" indent="-609600" algn="l">
              <a:lnSpc>
                <a:spcPct val="80000"/>
              </a:lnSpc>
              <a:spcBef>
                <a:spcPct val="20000"/>
              </a:spcBef>
              <a:buFont typeface="Arial" panose="020B0604020202020204" pitchFamily="34" charset="0"/>
              <a:buChar char="•"/>
            </a:pPr>
            <a:r>
              <a:rPr lang="zh-CN" altLang="en-US" sz="2800" b="1" dirty="0">
                <a:solidFill>
                  <a:srgbClr val="FF3300"/>
                </a:solidFill>
                <a:latin typeface="Times New Roman" panose="02020603050405020304" pitchFamily="18" charset="0"/>
                <a:ea typeface="黑体" panose="02010609060101010101" pitchFamily="49" charset="-122"/>
                <a:sym typeface="+mn-ea"/>
              </a:rPr>
              <a:t> </a:t>
            </a:r>
            <a:r>
              <a:rPr lang="en-US" altLang="zh-CN" sz="2800" b="1" dirty="0">
                <a:solidFill>
                  <a:srgbClr val="FF3300"/>
                </a:solidFill>
                <a:latin typeface="Times New Roman" panose="02020603050405020304" pitchFamily="18" charset="0"/>
                <a:ea typeface="黑体" panose="02010609060101010101" pitchFamily="49" charset="-122"/>
                <a:sym typeface="+mn-ea"/>
              </a:rPr>
              <a:t>【</a:t>
            </a:r>
            <a:r>
              <a:rPr lang="zh-CN" altLang="en-US" sz="2800" b="1" dirty="0">
                <a:solidFill>
                  <a:srgbClr val="FF3300"/>
                </a:solidFill>
                <a:latin typeface="Times New Roman" panose="02020603050405020304" pitchFamily="18" charset="0"/>
                <a:ea typeface="黑体" panose="02010609060101010101" pitchFamily="49" charset="-122"/>
                <a:sym typeface="+mn-ea"/>
              </a:rPr>
              <a:t>答案</a:t>
            </a:r>
            <a:r>
              <a:rPr lang="en-US" altLang="zh-CN" sz="2800" b="1" dirty="0">
                <a:solidFill>
                  <a:srgbClr val="FF3300"/>
                </a:solidFill>
                <a:latin typeface="Times New Roman" panose="02020603050405020304" pitchFamily="18" charset="0"/>
                <a:ea typeface="黑体" panose="02010609060101010101" pitchFamily="49" charset="-122"/>
                <a:sym typeface="+mn-ea"/>
              </a:rPr>
              <a:t>】</a:t>
            </a:r>
            <a:r>
              <a:rPr lang="zh-CN" altLang="en-US" sz="2800" b="1" dirty="0">
                <a:latin typeface="宋体" panose="02010600030101010101" pitchFamily="2" charset="-122"/>
                <a:sym typeface="+mn-ea"/>
              </a:rPr>
              <a:t>凡使用音响器材音量过大、影响周围居民的工作或休息而不听劝告者，处以警告或</a:t>
            </a:r>
            <a:r>
              <a:rPr lang="en-US" altLang="zh-CN" sz="2800" b="1" dirty="0">
                <a:latin typeface="宋体" panose="02010600030101010101" pitchFamily="2" charset="-122"/>
                <a:sym typeface="+mn-ea"/>
              </a:rPr>
              <a:t>100</a:t>
            </a:r>
            <a:r>
              <a:rPr lang="zh-CN" altLang="en-US" sz="2800" b="1" dirty="0">
                <a:latin typeface="宋体" panose="02010600030101010101" pitchFamily="2" charset="-122"/>
                <a:sym typeface="+mn-ea"/>
              </a:rPr>
              <a:t>元罚款。</a:t>
            </a:r>
            <a:endParaRPr lang="zh-CN" altLang="en-US" sz="2800"/>
          </a:p>
        </p:txBody>
      </p:sp>
    </p:spTree>
  </p:cSld>
  <p:clrMapOvr>
    <a:masterClrMapping/>
  </p:clrMapOvr>
  <p:transition spd="med">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Rectangle 2"/>
          <p:cNvSpPr/>
          <p:nvPr/>
        </p:nvSpPr>
        <p:spPr>
          <a:xfrm>
            <a:off x="255905" y="0"/>
            <a:ext cx="11887835" cy="4371975"/>
          </a:xfrm>
          <a:prstGeom prst="rect">
            <a:avLst/>
          </a:prstGeom>
          <a:noFill/>
          <a:ln w="9525">
            <a:noFill/>
          </a:ln>
        </p:spPr>
        <p:txBody>
          <a:bodyPr/>
          <a:p>
            <a:pPr indent="0">
              <a:lnSpc>
                <a:spcPct val="80000"/>
              </a:lnSpc>
              <a:spcBef>
                <a:spcPct val="20000"/>
              </a:spcBef>
              <a:buFont typeface="Arial" panose="020B0604020202020204" pitchFamily="34" charset="0"/>
              <a:buNone/>
            </a:pPr>
            <a:r>
              <a:rPr lang="zh-CN" altLang="en-US" sz="2400" b="1" dirty="0">
                <a:solidFill>
                  <a:srgbClr val="FF0000"/>
                </a:solidFill>
                <a:latin typeface="Times New Roman" panose="02020603050405020304" pitchFamily="18" charset="0"/>
                <a:ea typeface="黑体" panose="02010609060101010101" pitchFamily="49" charset="-122"/>
              </a:rPr>
              <a:t>二、筛除法</a:t>
            </a:r>
            <a:endParaRPr lang="zh-CN" altLang="en-US" sz="2400" b="1" dirty="0">
              <a:latin typeface="Times New Roman" panose="02020603050405020304" pitchFamily="18" charset="0"/>
              <a:ea typeface="黑体" panose="02010609060101010101" pitchFamily="49" charset="-122"/>
            </a:endParaRPr>
          </a:p>
          <a:p>
            <a:pPr indent="0" fontAlgn="auto">
              <a:lnSpc>
                <a:spcPct val="100000"/>
              </a:lnSpc>
              <a:spcBef>
                <a:spcPts val="0"/>
              </a:spcBef>
              <a:buFont typeface="Arial" panose="020B0604020202020204" pitchFamily="34" charset="0"/>
              <a:buNone/>
            </a:pPr>
            <a:r>
              <a:rPr lang="zh-CN" altLang="en-US" sz="2400" b="1" dirty="0">
                <a:latin typeface="Times New Roman" panose="02020603050405020304" pitchFamily="18" charset="0"/>
              </a:rPr>
              <a:t>       筛除即剔除。筛除与抽取是一个事物的两个方面，抽取是找出能体现语段内容的关键语句，筛除则是除去跟语段的关系不大或过于具体、细碎的次要信息。它需要对语段的信息进行辨别、筛选，最后确定应该筛除的内容。筛除与抽取，是一种水落石出的原理，次要信息排除，主要信息就浮出水面了。 </a:t>
            </a:r>
            <a:endParaRPr lang="zh-CN" altLang="en-US" sz="2400" b="1" dirty="0">
              <a:latin typeface="Times New Roman" panose="02020603050405020304" pitchFamily="18" charset="0"/>
            </a:endParaRPr>
          </a:p>
          <a:p>
            <a:pPr indent="0">
              <a:lnSpc>
                <a:spcPct val="80000"/>
              </a:lnSpc>
              <a:spcBef>
                <a:spcPct val="20000"/>
              </a:spcBef>
              <a:buFont typeface="Arial" panose="020B0604020202020204" pitchFamily="34" charset="0"/>
              <a:buNone/>
            </a:pPr>
            <a:r>
              <a:rPr lang="zh-CN" altLang="en-US" sz="2400" b="1" dirty="0">
                <a:latin typeface="Times New Roman" panose="02020603050405020304" pitchFamily="18" charset="0"/>
              </a:rPr>
              <a:t> 将下面一段话压缩为一句话，表明作者的主张。（不超过</a:t>
            </a:r>
            <a:r>
              <a:rPr lang="en-US" altLang="zh-CN" sz="2400" b="1" dirty="0">
                <a:latin typeface="Times New Roman" panose="02020603050405020304" pitchFamily="18" charset="0"/>
              </a:rPr>
              <a:t>22</a:t>
            </a:r>
            <a:r>
              <a:rPr lang="zh-CN" altLang="en-US" sz="2400" b="1" dirty="0">
                <a:latin typeface="Times New Roman" panose="02020603050405020304" pitchFamily="18" charset="0"/>
              </a:rPr>
              <a:t>字）</a:t>
            </a:r>
            <a:endParaRPr lang="zh-CN" altLang="en-US" sz="2400" b="1" dirty="0">
              <a:latin typeface="Times New Roman" panose="02020603050405020304" pitchFamily="18" charset="0"/>
            </a:endParaRPr>
          </a:p>
          <a:p>
            <a:pPr indent="0">
              <a:lnSpc>
                <a:spcPct val="80000"/>
              </a:lnSpc>
              <a:spcBef>
                <a:spcPct val="20000"/>
              </a:spcBef>
              <a:buFont typeface="Arial" panose="020B0604020202020204" pitchFamily="34" charset="0"/>
              <a:buNone/>
            </a:pPr>
            <a:r>
              <a:rPr lang="zh-CN" altLang="en-US" sz="2400" b="1" dirty="0">
                <a:latin typeface="Times New Roman" panose="02020603050405020304" pitchFamily="18" charset="0"/>
                <a:ea typeface="楷体_GB2312" panose="02010609030101010101" pitchFamily="49" charset="-122"/>
              </a:rPr>
              <a:t>    </a:t>
            </a:r>
            <a:endParaRPr lang="zh-CN" altLang="en-US" sz="2400" b="1" dirty="0">
              <a:latin typeface="Times New Roman" panose="02020603050405020304" pitchFamily="18" charset="0"/>
              <a:ea typeface="楷体_GB2312" panose="02010609030101010101" pitchFamily="49" charset="-122"/>
            </a:endParaRPr>
          </a:p>
          <a:p>
            <a:pPr indent="0">
              <a:lnSpc>
                <a:spcPct val="80000"/>
              </a:lnSpc>
              <a:spcBef>
                <a:spcPct val="20000"/>
              </a:spcBef>
              <a:buFont typeface="Arial" panose="020B0604020202020204" pitchFamily="34" charset="0"/>
              <a:buNone/>
            </a:pPr>
            <a:r>
              <a:rPr lang="zh-CN" altLang="en-US" sz="2400" b="1" dirty="0">
                <a:latin typeface="Times New Roman" panose="02020603050405020304" pitchFamily="18" charset="0"/>
                <a:ea typeface="楷体_GB2312" panose="02010609030101010101" pitchFamily="49" charset="-122"/>
              </a:rPr>
              <a:t>        我绝不反对倾向诗本身。悲剧之父埃斯库罗斯和喜剧之父阿里斯托芬都是有着强烈倾向的诗人，但丁和塞万提斯也不逊色；而席勒的</a:t>
            </a:r>
            <a:r>
              <a:rPr lang="en-US" altLang="zh-CN" sz="2400" b="1" dirty="0">
                <a:latin typeface="Times New Roman" panose="02020603050405020304" pitchFamily="18" charset="0"/>
                <a:ea typeface="楷体_GB2312" panose="02010609030101010101" pitchFamily="49" charset="-122"/>
              </a:rPr>
              <a:t>《</a:t>
            </a:r>
            <a:r>
              <a:rPr lang="zh-CN" altLang="en-US" sz="2400" b="1" dirty="0">
                <a:latin typeface="Times New Roman" panose="02020603050405020304" pitchFamily="18" charset="0"/>
                <a:ea typeface="楷体_GB2312" panose="02010609030101010101" pitchFamily="49" charset="-122"/>
              </a:rPr>
              <a:t>阴谋与爱情</a:t>
            </a:r>
            <a:r>
              <a:rPr lang="en-US" altLang="zh-CN" sz="2400" b="1" dirty="0">
                <a:latin typeface="Times New Roman" panose="02020603050405020304" pitchFamily="18" charset="0"/>
                <a:ea typeface="楷体_GB2312" panose="02010609030101010101" pitchFamily="49" charset="-122"/>
              </a:rPr>
              <a:t>》</a:t>
            </a:r>
            <a:r>
              <a:rPr lang="zh-CN" altLang="en-US" sz="2400" b="1" dirty="0">
                <a:latin typeface="Times New Roman" panose="02020603050405020304" pitchFamily="18" charset="0"/>
                <a:ea typeface="楷体_GB2312" panose="02010609030101010101" pitchFamily="49" charset="-122"/>
              </a:rPr>
              <a:t>的主要价值就在于它是德国第一部有政治倾向的戏剧。现代的那些写出优秀小说的俄国人和挪威人全是有倾向的作家。可是我认为倾向应当从场面和情节中自然而然地流露出来，而不应当特别把它指点出来，同时我认为作家不必要把他所描写的社会冲突的历史和未来的解决办法硬塞给读者。</a:t>
            </a:r>
            <a:endParaRPr lang="zh-CN" altLang="en-US" sz="2400" b="1" dirty="0">
              <a:latin typeface="Times New Roman" panose="02020603050405020304" pitchFamily="18" charset="0"/>
            </a:endParaRPr>
          </a:p>
        </p:txBody>
      </p:sp>
      <p:sp>
        <p:nvSpPr>
          <p:cNvPr id="2" name="文本框 1"/>
          <p:cNvSpPr txBox="1"/>
          <p:nvPr/>
        </p:nvSpPr>
        <p:spPr>
          <a:xfrm>
            <a:off x="387985" y="4468495"/>
            <a:ext cx="11624310" cy="2242820"/>
          </a:xfrm>
          <a:prstGeom prst="rect">
            <a:avLst/>
          </a:prstGeom>
          <a:noFill/>
        </p:spPr>
        <p:txBody>
          <a:bodyPr wrap="square" rtlCol="0">
            <a:spAutoFit/>
          </a:bodyPr>
          <a:p>
            <a:pPr indent="0" algn="l">
              <a:lnSpc>
                <a:spcPct val="80000"/>
              </a:lnSpc>
              <a:spcBef>
                <a:spcPct val="20000"/>
              </a:spcBef>
              <a:buFont typeface="Arial" panose="020B0604020202020204" pitchFamily="34" charset="0"/>
              <a:buNone/>
            </a:pPr>
            <a:r>
              <a:rPr lang="en-US" altLang="zh-CN" sz="2800" b="1" dirty="0">
                <a:solidFill>
                  <a:srgbClr val="FF3300"/>
                </a:solidFill>
                <a:latin typeface="Times New Roman" panose="02020603050405020304" pitchFamily="18" charset="0"/>
                <a:ea typeface="黑体" panose="02010609060101010101" pitchFamily="49" charset="-122"/>
                <a:sym typeface="+mn-ea"/>
              </a:rPr>
              <a:t>【</a:t>
            </a:r>
            <a:r>
              <a:rPr lang="zh-CN" altLang="en-US" sz="2800" b="1" dirty="0">
                <a:solidFill>
                  <a:srgbClr val="FF3300"/>
                </a:solidFill>
                <a:latin typeface="Times New Roman" panose="02020603050405020304" pitchFamily="18" charset="0"/>
                <a:ea typeface="黑体" panose="02010609060101010101" pitchFamily="49" charset="-122"/>
                <a:sym typeface="+mn-ea"/>
              </a:rPr>
              <a:t>解析</a:t>
            </a:r>
            <a:r>
              <a:rPr lang="en-US" altLang="zh-CN" sz="2800" b="1" dirty="0">
                <a:solidFill>
                  <a:srgbClr val="FF3300"/>
                </a:solidFill>
                <a:latin typeface="Times New Roman" panose="02020603050405020304" pitchFamily="18" charset="0"/>
                <a:ea typeface="黑体" panose="02010609060101010101" pitchFamily="49" charset="-122"/>
                <a:sym typeface="+mn-ea"/>
              </a:rPr>
              <a:t>】</a:t>
            </a:r>
            <a:r>
              <a:rPr lang="zh-CN" altLang="en-US" sz="2800" b="1" dirty="0">
                <a:latin typeface="Times New Roman" panose="02020603050405020304" pitchFamily="18" charset="0"/>
                <a:ea typeface="仿宋_GB2312" panose="02010609030101010101" pitchFamily="49" charset="-122"/>
                <a:sym typeface="+mn-ea"/>
              </a:rPr>
              <a:t>该语段共四句话，第一句是说“不反对倾向诗本身”，第二、三句是从不同文学作品方面论说“作品有倾向”，而第四句则是从正反两个方面谈倾向应该怎样、不应该怎样流露出来。显然第四句是本语段的中心句，第一、二、三句是关键句，因此，只将第四句抽取出来，压缩的任务就基本完成了，然后将这个句子中的“枝叶”删除掉即可。</a:t>
            </a:r>
            <a:endParaRPr lang="zh-CN" altLang="en-US" sz="2800" b="1" dirty="0">
              <a:latin typeface="Times New Roman" panose="02020603050405020304" pitchFamily="18" charset="0"/>
              <a:ea typeface="仿宋_GB2312" panose="02010609030101010101" pitchFamily="49" charset="-122"/>
              <a:sym typeface="+mn-ea"/>
            </a:endParaRPr>
          </a:p>
          <a:p>
            <a:pPr indent="0" algn="l">
              <a:lnSpc>
                <a:spcPct val="80000"/>
              </a:lnSpc>
              <a:spcBef>
                <a:spcPct val="20000"/>
              </a:spcBef>
              <a:buFont typeface="Arial" panose="020B0604020202020204" pitchFamily="34" charset="0"/>
              <a:buNone/>
            </a:pPr>
            <a:r>
              <a:rPr lang="en-US" altLang="zh-CN" sz="2800" b="1" dirty="0">
                <a:solidFill>
                  <a:srgbClr val="FF0000"/>
                </a:solidFill>
                <a:latin typeface="Times New Roman" panose="02020603050405020304" pitchFamily="18" charset="0"/>
                <a:ea typeface="黑体" panose="02010609060101010101" pitchFamily="49" charset="-122"/>
                <a:sym typeface="+mn-ea"/>
              </a:rPr>
              <a:t>【</a:t>
            </a:r>
            <a:r>
              <a:rPr lang="zh-CN" altLang="en-US" sz="2800" b="1" dirty="0">
                <a:solidFill>
                  <a:srgbClr val="FF0000"/>
                </a:solidFill>
                <a:latin typeface="Times New Roman" panose="02020603050405020304" pitchFamily="18" charset="0"/>
                <a:ea typeface="黑体" panose="02010609060101010101" pitchFamily="49" charset="-122"/>
                <a:sym typeface="+mn-ea"/>
              </a:rPr>
              <a:t>答案</a:t>
            </a:r>
            <a:r>
              <a:rPr lang="en-US" altLang="zh-CN" sz="2800" b="1" dirty="0">
                <a:solidFill>
                  <a:srgbClr val="FF0000"/>
                </a:solidFill>
                <a:latin typeface="Times New Roman" panose="02020603050405020304" pitchFamily="18" charset="0"/>
                <a:ea typeface="黑体" panose="02010609060101010101" pitchFamily="49" charset="-122"/>
                <a:sym typeface="+mn-ea"/>
              </a:rPr>
              <a:t>】</a:t>
            </a:r>
            <a:r>
              <a:rPr lang="zh-CN" altLang="en-US" sz="2800" b="1" dirty="0">
                <a:solidFill>
                  <a:srgbClr val="FF0000"/>
                </a:solidFill>
                <a:latin typeface="Times New Roman" panose="02020603050405020304" pitchFamily="18" charset="0"/>
                <a:sym typeface="+mn-ea"/>
              </a:rPr>
              <a:t>文学作品的倾向应当从场面和情节中流露出来。</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spd="med">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219">
                                            <p:txEl>
                                              <p:charRg st="0" end="6"/>
                                            </p:txEl>
                                          </p:spTgt>
                                        </p:tgtEl>
                                        <p:attrNameLst>
                                          <p:attrName>style.visibility</p:attrName>
                                        </p:attrNameLst>
                                      </p:cBhvr>
                                      <p:to>
                                        <p:strVal val="visible"/>
                                      </p:to>
                                    </p:set>
                                    <p:animEffect transition="in" filter="blinds(horizontal)">
                                      <p:cBhvr>
                                        <p:cTn id="7" dur="500"/>
                                        <p:tgtEl>
                                          <p:spTgt spid="9219">
                                            <p:txEl>
                                              <p:charRg st="0"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219">
                                            <p:txEl>
                                              <p:charRg st="6" end="150"/>
                                            </p:txEl>
                                          </p:spTgt>
                                        </p:tgtEl>
                                        <p:attrNameLst>
                                          <p:attrName>style.visibility</p:attrName>
                                        </p:attrNameLst>
                                      </p:cBhvr>
                                      <p:to>
                                        <p:strVal val="visible"/>
                                      </p:to>
                                    </p:set>
                                    <p:animEffect transition="in" filter="blinds(horizontal)">
                                      <p:cBhvr>
                                        <p:cTn id="12" dur="500"/>
                                        <p:tgtEl>
                                          <p:spTgt spid="9219">
                                            <p:txEl>
                                              <p:charRg st="6" end="15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219">
                                            <p:txEl>
                                              <p:charRg st="188" end="390"/>
                                            </p:txEl>
                                          </p:spTgt>
                                        </p:tgtEl>
                                        <p:attrNameLst>
                                          <p:attrName>style.visibility</p:attrName>
                                        </p:attrNameLst>
                                      </p:cBhvr>
                                      <p:to>
                                        <p:strVal val="visible"/>
                                      </p:to>
                                    </p:set>
                                    <p:animEffect transition="in" filter="blinds(horizontal)">
                                      <p:cBhvr>
                                        <p:cTn id="17" dur="500"/>
                                        <p:tgtEl>
                                          <p:spTgt spid="9219">
                                            <p:txEl>
                                              <p:charRg st="188" end="39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strips(downLeft)">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uiExpand="1" build="p"/>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3" name="Rectangle 2"/>
          <p:cNvSpPr/>
          <p:nvPr/>
        </p:nvSpPr>
        <p:spPr>
          <a:xfrm>
            <a:off x="-8255" y="-31750"/>
            <a:ext cx="12179300" cy="6858635"/>
          </a:xfrm>
          <a:prstGeom prst="rect">
            <a:avLst/>
          </a:prstGeom>
          <a:noFill/>
          <a:ln w="9525">
            <a:noFill/>
          </a:ln>
        </p:spPr>
        <p:txBody>
          <a:bodyPr/>
          <a:p>
            <a:pPr marL="342900" indent="-342900">
              <a:lnSpc>
                <a:spcPct val="90000"/>
              </a:lnSpc>
              <a:spcBef>
                <a:spcPct val="20000"/>
              </a:spcBef>
              <a:buFont typeface="Arial" panose="020B0604020202020204" pitchFamily="34" charset="0"/>
              <a:buChar char="•"/>
            </a:pPr>
            <a:r>
              <a:rPr lang="zh-CN" altLang="en-US" sz="2800" b="1" dirty="0">
                <a:solidFill>
                  <a:srgbClr val="FF0000"/>
                </a:solidFill>
                <a:latin typeface="Times New Roman" panose="02020603050405020304" pitchFamily="18" charset="0"/>
                <a:ea typeface="黑体" panose="02010609060101010101" pitchFamily="49" charset="-122"/>
              </a:rPr>
              <a:t>三、合并法</a:t>
            </a:r>
            <a:endParaRPr lang="zh-CN" altLang="en-US" sz="2800" b="1" dirty="0">
              <a:latin typeface="Times New Roman" panose="02020603050405020304" pitchFamily="18" charset="0"/>
              <a:ea typeface="黑体" panose="02010609060101010101" pitchFamily="49" charset="-122"/>
            </a:endParaRPr>
          </a:p>
          <a:p>
            <a:pPr marL="342900" indent="-342900">
              <a:lnSpc>
                <a:spcPct val="90000"/>
              </a:lnSpc>
              <a:spcBef>
                <a:spcPct val="20000"/>
              </a:spcBef>
              <a:buFont typeface="Arial" panose="020B0604020202020204" pitchFamily="34" charset="0"/>
              <a:buChar char="•"/>
            </a:pPr>
            <a:r>
              <a:rPr lang="zh-CN" altLang="en-US" sz="2800" b="1" dirty="0">
                <a:latin typeface="Times New Roman" panose="02020603050405020304" pitchFamily="18" charset="0"/>
              </a:rPr>
              <a:t>        合并即整合。有的语段所提供的语句比较零散重复，在不影响原文意思的前提下，有必要对文章语句进行调整合并。合并其实是抽取与筛除的延伸，是在筛除次要信息之后，将提取的主要信息进行组织归纳，最后达到压缩的目的。合并应注意归纳信息的完整与准确，语义表达的清晰与流畅。例如：</a:t>
            </a:r>
            <a:endParaRPr lang="zh-CN" altLang="en-US" sz="2800" b="1" dirty="0">
              <a:latin typeface="Times New Roman" panose="02020603050405020304" pitchFamily="18" charset="0"/>
            </a:endParaRPr>
          </a:p>
          <a:p>
            <a:pPr marL="342900" indent="-342900">
              <a:lnSpc>
                <a:spcPct val="90000"/>
              </a:lnSpc>
              <a:spcBef>
                <a:spcPct val="20000"/>
              </a:spcBef>
              <a:buFont typeface="Arial" panose="020B0604020202020204" pitchFamily="34" charset="0"/>
              <a:buChar char="•"/>
            </a:pPr>
            <a:r>
              <a:rPr lang="zh-CN" altLang="en-US" sz="2800" b="1" dirty="0">
                <a:latin typeface="Times New Roman" panose="02020603050405020304" pitchFamily="18" charset="0"/>
              </a:rPr>
              <a:t>        请为下面这则新闻拟出正、副标题来。要求：正标题不超过</a:t>
            </a:r>
            <a:r>
              <a:rPr lang="en-US" altLang="zh-CN" sz="2800" b="1" dirty="0">
                <a:latin typeface="Times New Roman" panose="02020603050405020304" pitchFamily="18" charset="0"/>
              </a:rPr>
              <a:t>10</a:t>
            </a:r>
            <a:r>
              <a:rPr lang="zh-CN" altLang="en-US" sz="2800" b="1" dirty="0">
                <a:latin typeface="Times New Roman" panose="02020603050405020304" pitchFamily="18" charset="0"/>
              </a:rPr>
              <a:t>字，副标题不超过</a:t>
            </a:r>
            <a:r>
              <a:rPr lang="en-US" altLang="zh-CN" sz="2800" b="1" dirty="0">
                <a:latin typeface="Times New Roman" panose="02020603050405020304" pitchFamily="18" charset="0"/>
              </a:rPr>
              <a:t>15</a:t>
            </a:r>
            <a:r>
              <a:rPr lang="zh-CN" altLang="en-US" sz="2800" b="1" dirty="0">
                <a:latin typeface="Times New Roman" panose="02020603050405020304" pitchFamily="18" charset="0"/>
              </a:rPr>
              <a:t>字。</a:t>
            </a:r>
            <a:endParaRPr lang="zh-CN" altLang="en-US" sz="2800" b="1" dirty="0">
              <a:latin typeface="Times New Roman" panose="02020603050405020304" pitchFamily="18" charset="0"/>
            </a:endParaRPr>
          </a:p>
          <a:p>
            <a:pPr marL="342900" indent="-342900">
              <a:lnSpc>
                <a:spcPct val="90000"/>
              </a:lnSpc>
              <a:spcBef>
                <a:spcPct val="20000"/>
              </a:spcBef>
              <a:buFont typeface="Arial" panose="020B0604020202020204" pitchFamily="34" charset="0"/>
              <a:buChar char="•"/>
            </a:pPr>
            <a:r>
              <a:rPr lang="zh-CN" altLang="en-US" sz="2800" b="1" dirty="0">
                <a:latin typeface="Times New Roman" panose="02020603050405020304" pitchFamily="18" charset="0"/>
              </a:rPr>
              <a:t>        </a:t>
            </a:r>
            <a:r>
              <a:rPr lang="en-US" altLang="zh-CN" sz="2800" b="1" dirty="0">
                <a:latin typeface="楷体_GB2312" panose="02010609030101010101" pitchFamily="49" charset="-122"/>
                <a:ea typeface="楷体_GB2312" panose="02010609030101010101" pitchFamily="49" charset="-122"/>
              </a:rPr>
              <a:t>4</a:t>
            </a:r>
            <a:r>
              <a:rPr lang="zh-CN" altLang="en-US" sz="2800" b="1" dirty="0">
                <a:latin typeface="楷体_GB2312" panose="02010609030101010101" pitchFamily="49" charset="-122"/>
                <a:ea typeface="楷体_GB2312" panose="02010609030101010101" pitchFamily="49" charset="-122"/>
              </a:rPr>
              <a:t>月</a:t>
            </a:r>
            <a:r>
              <a:rPr lang="en-US" altLang="zh-CN" sz="2800" b="1" dirty="0">
                <a:latin typeface="楷体_GB2312" panose="02010609030101010101" pitchFamily="49" charset="-122"/>
                <a:ea typeface="楷体_GB2312" panose="02010609030101010101" pitchFamily="49" charset="-122"/>
              </a:rPr>
              <a:t>3</a:t>
            </a:r>
            <a:r>
              <a:rPr lang="zh-CN" altLang="en-US" sz="2800" b="1" dirty="0">
                <a:latin typeface="楷体_GB2312" panose="02010609030101010101" pitchFamily="49" charset="-122"/>
                <a:ea typeface="楷体_GB2312" panose="02010609030101010101" pitchFamily="49" charset="-122"/>
              </a:rPr>
              <a:t>日，日本政府文部省正式宣布，由日本右翼学者团体“新历史教科书编撰会”主持编写的日本初中历史教科书审定合格。该教科书将于</a:t>
            </a:r>
            <a:r>
              <a:rPr lang="en-US" altLang="zh-CN" sz="2800" b="1" dirty="0">
                <a:latin typeface="楷体_GB2312" panose="02010609030101010101" pitchFamily="49" charset="-122"/>
                <a:ea typeface="楷体_GB2312" panose="02010609030101010101" pitchFamily="49" charset="-122"/>
              </a:rPr>
              <a:t>2002</a:t>
            </a:r>
            <a:r>
              <a:rPr lang="zh-CN" altLang="en-US" sz="2800" b="1" dirty="0">
                <a:latin typeface="楷体_GB2312" panose="02010609030101010101" pitchFamily="49" charset="-122"/>
                <a:ea typeface="楷体_GB2312" panose="02010609030101010101" pitchFamily="49" charset="-122"/>
              </a:rPr>
              <a:t>年投入使用。</a:t>
            </a:r>
            <a:endParaRPr lang="zh-CN" altLang="en-US" sz="2800" b="1" dirty="0">
              <a:latin typeface="楷体_GB2312" panose="02010609030101010101" pitchFamily="49" charset="-122"/>
              <a:ea typeface="楷体_GB2312" panose="02010609030101010101" pitchFamily="49" charset="-122"/>
            </a:endParaRPr>
          </a:p>
          <a:p>
            <a:pPr marL="342900" indent="-342900">
              <a:lnSpc>
                <a:spcPct val="90000"/>
              </a:lnSpc>
              <a:spcBef>
                <a:spcPct val="20000"/>
              </a:spcBef>
              <a:buFont typeface="Arial" panose="020B0604020202020204" pitchFamily="34" charset="0"/>
              <a:buChar char="•"/>
            </a:pPr>
            <a:r>
              <a:rPr lang="zh-CN" altLang="en-US" sz="2800" b="1" dirty="0">
                <a:latin typeface="楷体_GB2312" panose="02010609030101010101" pitchFamily="49" charset="-122"/>
                <a:ea typeface="楷体_GB2312" panose="02010609030101010101" pitchFamily="49" charset="-122"/>
              </a:rPr>
              <a:t>   成立于</a:t>
            </a:r>
            <a:r>
              <a:rPr lang="en-US" altLang="zh-CN" sz="2800" b="1" dirty="0">
                <a:latin typeface="楷体_GB2312" panose="02010609030101010101" pitchFamily="49" charset="-122"/>
                <a:ea typeface="楷体_GB2312" panose="02010609030101010101" pitchFamily="49" charset="-122"/>
              </a:rPr>
              <a:t>1997</a:t>
            </a:r>
            <a:r>
              <a:rPr lang="zh-CN" altLang="en-US" sz="2800" b="1" dirty="0">
                <a:latin typeface="楷体_GB2312" panose="02010609030101010101" pitchFamily="49" charset="-122"/>
                <a:ea typeface="楷体_GB2312" panose="02010609030101010101" pitchFamily="49" charset="-122"/>
              </a:rPr>
              <a:t>年的“编撰会”以现行日本初中历史教科书带有“民族自虚”性质为借口，编写了否认侵略战争、美化侵略战争的历史教科书，并于</a:t>
            </a:r>
            <a:r>
              <a:rPr lang="en-US" altLang="zh-CN" sz="2800" b="1" dirty="0">
                <a:latin typeface="楷体_GB2312" panose="02010609030101010101" pitchFamily="49" charset="-122"/>
                <a:ea typeface="楷体_GB2312" panose="02010609030101010101" pitchFamily="49" charset="-122"/>
              </a:rPr>
              <a:t>2000</a:t>
            </a:r>
            <a:r>
              <a:rPr lang="zh-CN" altLang="en-US" sz="2800" b="1" dirty="0">
                <a:latin typeface="楷体_GB2312" panose="02010609030101010101" pitchFamily="49" charset="-122"/>
                <a:ea typeface="楷体_GB2312" panose="02010609030101010101" pitchFamily="49" charset="-122"/>
              </a:rPr>
              <a:t>年</a:t>
            </a:r>
            <a:r>
              <a:rPr lang="en-US" altLang="zh-CN" sz="2800" b="1" dirty="0">
                <a:latin typeface="楷体_GB2312" panose="02010609030101010101" pitchFamily="49" charset="-122"/>
                <a:ea typeface="楷体_GB2312" panose="02010609030101010101" pitchFamily="49" charset="-122"/>
              </a:rPr>
              <a:t>4</a:t>
            </a:r>
            <a:r>
              <a:rPr lang="zh-CN" altLang="en-US" sz="2800" b="1" dirty="0">
                <a:latin typeface="楷体_GB2312" panose="02010609030101010101" pitchFamily="49" charset="-122"/>
                <a:ea typeface="楷体_GB2312" panose="02010609030101010101" pitchFamily="49" charset="-122"/>
              </a:rPr>
              <a:t>月送交文部省审定。在日本国内舆论的压力下，文部省要求“编撰会”对书稿中</a:t>
            </a:r>
            <a:r>
              <a:rPr lang="en-US" altLang="zh-CN" sz="2800" b="1" dirty="0">
                <a:latin typeface="楷体_GB2312" panose="02010609030101010101" pitchFamily="49" charset="-122"/>
                <a:ea typeface="楷体_GB2312" panose="02010609030101010101" pitchFamily="49" charset="-122"/>
              </a:rPr>
              <a:t>137</a:t>
            </a:r>
            <a:r>
              <a:rPr lang="zh-CN" altLang="en-US" sz="2800" b="1" dirty="0">
                <a:latin typeface="楷体_GB2312" panose="02010609030101010101" pitchFamily="49" charset="-122"/>
                <a:ea typeface="楷体_GB2312" panose="02010609030101010101" pitchFamily="49" charset="-122"/>
              </a:rPr>
              <a:t>处明显篡改历史、美化侵略战争的记述进行修改。可是，“编撰会”只做了一些文字修改，没有改变书稿中歪曲历史事实、美化侵略战争的实质内容。</a:t>
            </a:r>
            <a:endParaRPr lang="zh-CN" altLang="en-US" sz="2800" b="1" dirty="0">
              <a:latin typeface="楷体_GB2312" panose="02010609030101010101" pitchFamily="49" charset="-122"/>
              <a:ea typeface="楷体_GB2312" panose="02010609030101010101" pitchFamily="49" charset="-122"/>
            </a:endParaRPr>
          </a:p>
        </p:txBody>
      </p:sp>
    </p:spTree>
  </p:cSld>
  <p:clrMapOvr>
    <a:masterClrMapping/>
  </p:clrMapOvr>
  <p:transition spd="med">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0243">
                                            <p:txEl>
                                              <p:charRg st="0" end="6"/>
                                            </p:txEl>
                                          </p:spTgt>
                                        </p:tgtEl>
                                        <p:attrNameLst>
                                          <p:attrName>style.visibility</p:attrName>
                                        </p:attrNameLst>
                                      </p:cBhvr>
                                      <p:to>
                                        <p:strVal val="visible"/>
                                      </p:to>
                                    </p:set>
                                    <p:animEffect transition="in" filter="dissolve">
                                      <p:cBhvr>
                                        <p:cTn id="7" dur="500"/>
                                        <p:tgtEl>
                                          <p:spTgt spid="10243">
                                            <p:txEl>
                                              <p:charRg st="0" end="6"/>
                                            </p:txEl>
                                          </p:spTgt>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10243">
                                            <p:txEl>
                                              <p:charRg st="6" end="146"/>
                                            </p:txEl>
                                          </p:spTgt>
                                        </p:tgtEl>
                                        <p:attrNameLst>
                                          <p:attrName>style.visibility</p:attrName>
                                        </p:attrNameLst>
                                      </p:cBhvr>
                                      <p:to>
                                        <p:strVal val="visible"/>
                                      </p:to>
                                    </p:set>
                                    <p:animEffect transition="in" filter="dissolve">
                                      <p:cBhvr>
                                        <p:cTn id="11" dur="500"/>
                                        <p:tgtEl>
                                          <p:spTgt spid="10243">
                                            <p:txEl>
                                              <p:charRg st="6" end="146"/>
                                            </p:txEl>
                                          </p:spTgt>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10243">
                                            <p:txEl>
                                              <p:charRg st="146" end="195"/>
                                            </p:txEl>
                                          </p:spTgt>
                                        </p:tgtEl>
                                        <p:attrNameLst>
                                          <p:attrName>style.visibility</p:attrName>
                                        </p:attrNameLst>
                                      </p:cBhvr>
                                      <p:to>
                                        <p:strVal val="visible"/>
                                      </p:to>
                                    </p:set>
                                    <p:animEffect transition="in" filter="dissolve">
                                      <p:cBhvr>
                                        <p:cTn id="15" dur="500"/>
                                        <p:tgtEl>
                                          <p:spTgt spid="10243">
                                            <p:txEl>
                                              <p:charRg st="146" end="195"/>
                                            </p:txEl>
                                          </p:spTgt>
                                        </p:tgtEl>
                                      </p:cBhvr>
                                    </p:animEffect>
                                  </p:childTnLst>
                                </p:cTn>
                              </p:par>
                            </p:childTnLst>
                          </p:cTn>
                        </p:par>
                        <p:par>
                          <p:cTn id="16" fill="hold">
                            <p:stCondLst>
                              <p:cond delay="1500"/>
                            </p:stCondLst>
                            <p:childTnLst>
                              <p:par>
                                <p:cTn id="17" presetID="9" presetClass="entr" presetSubtype="0" fill="hold" grpId="0" nodeType="afterEffect">
                                  <p:stCondLst>
                                    <p:cond delay="0"/>
                                  </p:stCondLst>
                                  <p:childTnLst>
                                    <p:set>
                                      <p:cBhvr>
                                        <p:cTn id="18" dur="1" fill="hold">
                                          <p:stCondLst>
                                            <p:cond delay="0"/>
                                          </p:stCondLst>
                                        </p:cTn>
                                        <p:tgtEl>
                                          <p:spTgt spid="10243">
                                            <p:txEl>
                                              <p:charRg st="195" end="276"/>
                                            </p:txEl>
                                          </p:spTgt>
                                        </p:tgtEl>
                                        <p:attrNameLst>
                                          <p:attrName>style.visibility</p:attrName>
                                        </p:attrNameLst>
                                      </p:cBhvr>
                                      <p:to>
                                        <p:strVal val="visible"/>
                                      </p:to>
                                    </p:set>
                                    <p:animEffect transition="in" filter="dissolve">
                                      <p:cBhvr>
                                        <p:cTn id="19" dur="500"/>
                                        <p:tgtEl>
                                          <p:spTgt spid="10243">
                                            <p:txEl>
                                              <p:charRg st="195" end="276"/>
                                            </p:txEl>
                                          </p:spTgt>
                                        </p:tgtEl>
                                      </p:cBhvr>
                                    </p:animEffect>
                                  </p:childTnLst>
                                </p:cTn>
                              </p:par>
                            </p:childTnLst>
                          </p:cTn>
                        </p:par>
                        <p:par>
                          <p:cTn id="20" fill="hold">
                            <p:stCondLst>
                              <p:cond delay="2000"/>
                            </p:stCondLst>
                            <p:childTnLst>
                              <p:par>
                                <p:cTn id="21" presetID="9" presetClass="entr" presetSubtype="0" fill="hold" grpId="0" nodeType="afterEffect">
                                  <p:stCondLst>
                                    <p:cond delay="0"/>
                                  </p:stCondLst>
                                  <p:childTnLst>
                                    <p:set>
                                      <p:cBhvr>
                                        <p:cTn id="22" dur="1" fill="hold">
                                          <p:stCondLst>
                                            <p:cond delay="0"/>
                                          </p:stCondLst>
                                        </p:cTn>
                                        <p:tgtEl>
                                          <p:spTgt spid="10243">
                                            <p:txEl>
                                              <p:charRg st="276" end="455"/>
                                            </p:txEl>
                                          </p:spTgt>
                                        </p:tgtEl>
                                        <p:attrNameLst>
                                          <p:attrName>style.visibility</p:attrName>
                                        </p:attrNameLst>
                                      </p:cBhvr>
                                      <p:to>
                                        <p:strVal val="visible"/>
                                      </p:to>
                                    </p:set>
                                    <p:animEffect transition="in" filter="dissolve">
                                      <p:cBhvr>
                                        <p:cTn id="23" dur="500"/>
                                        <p:tgtEl>
                                          <p:spTgt spid="10243">
                                            <p:txEl>
                                              <p:charRg st="276" end="45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p:bldLst>
  </p:timing>
</p:sld>
</file>

<file path=ppt/tags/tag1.xml><?xml version="1.0" encoding="utf-8"?>
<p:tagLst xmlns:p="http://schemas.openxmlformats.org/presentationml/2006/main">
  <p:tag name="KSO_WM_TAG_VERSION" val="1.0"/>
  <p:tag name="KSO_WM_TEMPLATE_CATEGORY" val="custom"/>
  <p:tag name="KSO_WM_TEMPLATE_INDEX" val="20184553"/>
</p:tagLst>
</file>

<file path=ppt/tags/tag2.xml><?xml version="1.0" encoding="utf-8"?>
<p:tagLst xmlns:p="http://schemas.openxmlformats.org/presentationml/2006/main">
  <p:tag name="KSO_WM_TAG_VERSION" val="1.0"/>
  <p:tag name="KSO_WM_TEMPLATE_CATEGORY" val="custom"/>
  <p:tag name="KSO_WM_TEMPLATE_INDEX" val="20184553"/>
</p:tagLst>
</file>

<file path=ppt/tags/tag3.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heme/theme1.xml><?xml version="1.0" encoding="utf-8"?>
<a:theme xmlns:a="http://schemas.openxmlformats.org/drawingml/2006/main" name="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15581</Words>
  <Application>WPS 演示</Application>
  <PresentationFormat>宽屏</PresentationFormat>
  <Paragraphs>301</Paragraphs>
  <Slides>56</Slides>
  <Notes>31</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56</vt:i4>
      </vt:variant>
    </vt:vector>
  </HeadingPairs>
  <TitlesOfParts>
    <vt:vector size="69" baseType="lpstr">
      <vt:lpstr>Arial</vt:lpstr>
      <vt:lpstr>宋体</vt:lpstr>
      <vt:lpstr>Wingdings</vt:lpstr>
      <vt:lpstr>黑体</vt:lpstr>
      <vt:lpstr>楷体_GB2312</vt:lpstr>
      <vt:lpstr>Times New Roman</vt:lpstr>
      <vt:lpstr>仿宋_GB2312</vt:lpstr>
      <vt:lpstr>微软雅黑</vt:lpstr>
      <vt:lpstr>Arial Unicode MS</vt:lpstr>
      <vt:lpstr>Calibri</vt:lpstr>
      <vt:lpstr>方正姚体</vt:lpstr>
      <vt:lpstr>新宋体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我请你吃西瓜</cp:lastModifiedBy>
  <cp:revision>1</cp:revision>
  <dcterms:created xsi:type="dcterms:W3CDTF">2019-01-25T06:59:11Z</dcterms:created>
  <dcterms:modified xsi:type="dcterms:W3CDTF">2019-01-25T06:59:11Z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