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sldIdLst>
    <p:sldId id="256" r:id="rId4"/>
    <p:sldId id="387" r:id="rId5"/>
    <p:sldId id="389" r:id="rId6"/>
    <p:sldId id="393" r:id="rId7"/>
    <p:sldId id="324" r:id="rId8"/>
    <p:sldId id="394" r:id="rId9"/>
    <p:sldId id="392" r:id="rId10"/>
    <p:sldId id="293" r:id="rId11"/>
    <p:sldId id="272" r:id="rId13"/>
    <p:sldId id="395" r:id="rId14"/>
    <p:sldId id="304" r:id="rId15"/>
    <p:sldId id="398" r:id="rId16"/>
    <p:sldId id="305" r:id="rId17"/>
    <p:sldId id="378" r:id="rId18"/>
    <p:sldId id="399" r:id="rId19"/>
    <p:sldId id="307" r:id="rId20"/>
    <p:sldId id="306" r:id="rId21"/>
    <p:sldId id="400" r:id="rId22"/>
    <p:sldId id="309" r:id="rId23"/>
    <p:sldId id="308" r:id="rId24"/>
    <p:sldId id="396" r:id="rId25"/>
    <p:sldId id="397" r:id="rId2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a:srgbClr val="CCFFFF"/>
    <a:srgbClr val="FF0000"/>
    <a:srgbClr val="FF9966"/>
    <a:srgbClr val="FFFFCC"/>
    <a:srgbClr val="CCFFCC"/>
    <a:srgbClr val="FF0066"/>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howGuides="1">
      <p:cViewPr varScale="1">
        <p:scale>
          <a:sx n="70" d="100"/>
          <a:sy n="70" d="100"/>
        </p:scale>
        <p:origin x="-828" y="-108"/>
      </p:cViewPr>
      <p:guideLst>
        <p:guide orient="horz" pos="2160"/>
        <p:guide pos="2962"/>
      </p:guideLst>
    </p:cSldViewPr>
  </p:slideViewPr>
  <p:notesTextViewPr>
    <p:cViewPr>
      <p:scale>
        <a:sx n="100" d="100"/>
        <a:sy n="100" d="100"/>
      </p:scale>
      <p:origin x="0" y="0"/>
    </p:cViewPr>
  </p:notesTextViewPr>
  <p:sorterViewPr showFormatting="0">
    <p:cViewPr>
      <p:scale>
        <a:sx n="66" d="100"/>
        <a:sy n="66" d="100"/>
      </p:scale>
      <p:origin x="0" y="67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90" name="页眉占位符 12289"/>
          <p:cNvSpPr>
            <a:spLocks noGrp="1"/>
          </p:cNvSpPr>
          <p:nvPr>
            <p:ph type="hdr" sz="quarter"/>
          </p:nvPr>
        </p:nvSpPr>
        <p:spPr>
          <a:xfrm>
            <a:off x="0" y="0"/>
            <a:ext cx="2971800" cy="457200"/>
          </a:xfrm>
          <a:prstGeom prst="rect">
            <a:avLst/>
          </a:prstGeom>
          <a:noFill/>
          <a:ln w="9525">
            <a:noFill/>
          </a:ln>
        </p:spPr>
        <p:txBody>
          <a:bodyPr/>
          <a:lstStyle>
            <a:lvl1pPr>
              <a:defRPr sz="1200" noProof="1">
                <a:latin typeface="Tahom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2291" name="日期占位符 12290"/>
          <p:cNvSpPr>
            <a:spLocks noGrp="1"/>
          </p:cNvSpPr>
          <p:nvPr>
            <p:ph type="dt" idx="1"/>
          </p:nvPr>
        </p:nvSpPr>
        <p:spPr>
          <a:xfrm>
            <a:off x="3886200" y="0"/>
            <a:ext cx="2971800" cy="457200"/>
          </a:xfrm>
          <a:prstGeom prst="rect">
            <a:avLst/>
          </a:prstGeom>
          <a:noFill/>
          <a:ln w="9525">
            <a:noFill/>
          </a:ln>
        </p:spPr>
        <p:txBody>
          <a:bodyPr/>
          <a:lstStyle>
            <a:lvl1pPr algn="r">
              <a:defRPr sz="1200" noProof="1">
                <a:latin typeface="Tahoma" panose="020B060403050404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4036" name="幻灯片图像占位符 12291"/>
          <p:cNvSpPr>
            <a:spLocks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1509" name="文本占位符 12292"/>
          <p:cNvSpPr>
            <a:spLocks noGrp="1" noChangeArrowheads="1"/>
          </p:cNvSpPr>
          <p:nvPr>
            <p:ph type="body" sz="quarter" idx="4294967295"/>
          </p:nvPr>
        </p:nvSpPr>
        <p:spPr bwMode="auto">
          <a:xfrm>
            <a:off x="914400" y="4343400"/>
            <a:ext cx="50292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p:txBody>
      </p:sp>
      <p:sp>
        <p:nvSpPr>
          <p:cNvPr id="12294" name="页脚占位符 12293"/>
          <p:cNvSpPr>
            <a:spLocks noGrp="1"/>
          </p:cNvSpPr>
          <p:nvPr>
            <p:ph type="ftr" sz="quarter" idx="4"/>
          </p:nvPr>
        </p:nvSpPr>
        <p:spPr>
          <a:xfrm>
            <a:off x="0" y="8686800"/>
            <a:ext cx="2971800" cy="457200"/>
          </a:xfrm>
          <a:prstGeom prst="rect">
            <a:avLst/>
          </a:prstGeom>
          <a:noFill/>
          <a:ln w="9525">
            <a:noFill/>
          </a:ln>
        </p:spPr>
        <p:txBody>
          <a:bodyPr anchor="b"/>
          <a:lstStyle>
            <a:lvl1pPr>
              <a:defRPr sz="1200" noProof="1">
                <a:latin typeface="Tahoma" panose="020B060403050404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2295" name="灯片编号占位符 12294"/>
          <p:cNvSpPr>
            <a:spLocks noGrp="1"/>
          </p:cNvSpPr>
          <p:nvPr>
            <p:ph type="sldNum" sz="quarter" idx="5"/>
          </p:nvPr>
        </p:nvSpPr>
        <p:spPr>
          <a:xfrm>
            <a:off x="3886200" y="8686800"/>
            <a:ext cx="2971800" cy="457200"/>
          </a:xfrm>
          <a:prstGeom prst="rect">
            <a:avLst/>
          </a:prstGeom>
          <a:noFill/>
          <a:ln w="9525">
            <a:noFill/>
          </a:ln>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Tahoma" panose="020B0604030504040204" pitchFamily="34" charset="0"/>
              </a:rPr>
            </a:fld>
            <a:endParaRPr lang="zh-CN" altLang="en-US" sz="1200" dirty="0">
              <a:latin typeface="Tahoma" panose="020B060403050404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灯片编号占位符 1"/>
          <p:cNvSpPr txBox="1">
            <a:spLocks noGrp="1"/>
          </p:cNvSpPr>
          <p:nvPr>
            <p:ph type="sldNum" sz="quarter"/>
          </p:nvPr>
        </p:nvSpPr>
        <p:spPr>
          <a:xfrm>
            <a:off x="3886200" y="8686800"/>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Tahoma" panose="020B0604030504040204" pitchFamily="34" charset="0"/>
              </a:rPr>
            </a:fld>
            <a:endParaRPr lang="zh-CN" altLang="en-US" sz="1200" dirty="0">
              <a:latin typeface="Tahoma" panose="020B0604030504040204" pitchFamily="34" charset="0"/>
            </a:endParaRPr>
          </a:p>
        </p:txBody>
      </p:sp>
      <p:sp>
        <p:nvSpPr>
          <p:cNvPr id="45059" name="幻灯片图像占位符 102401"/>
          <p:cNvSpPr>
            <a:spLocks noTextEdit="1"/>
          </p:cNvSpPr>
          <p:nvPr>
            <p:ph type="sldImg"/>
          </p:nvPr>
        </p:nvSpPr>
        <p:spPr>
          <a:ln/>
        </p:spPr>
      </p:sp>
      <p:sp>
        <p:nvSpPr>
          <p:cNvPr id="45060" name="文本占位符 102402"/>
          <p:cNvSpPr>
            <a:spLocks noGrp="1"/>
          </p:cNvSpPr>
          <p:nvPr>
            <p:ph type="body"/>
          </p:nvPr>
        </p:nvSpPr>
        <p:spPr>
          <a:ln/>
        </p:spPr>
        <p:txBody>
          <a:bodyPr wrap="square" lIns="91440" tIns="45720" rIns="91440" bIns="45720" anchor="t" anchorCtr="0"/>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502412" y="2588281"/>
            <a:ext cx="8139178" cy="899167"/>
          </a:xfrm>
        </p:spPr>
        <p:txBody>
          <a:bodyPr rIns="25400" anchor="t">
            <a:noAutofit/>
          </a:bodyPr>
          <a:lstStyle>
            <a:lvl1pPr algn="ctr">
              <a:defRPr sz="4050" b="0" spc="600">
                <a:effectLst>
                  <a:outerShdw blurRad="38100" dist="38100" dir="2700000" algn="tl">
                    <a:srgbClr val="000000">
                      <a:alpha val="43137"/>
                    </a:srgbClr>
                  </a:outerShdw>
                </a:effectLst>
              </a:defRPr>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502412" y="3566160"/>
            <a:ext cx="8139178" cy="950984"/>
          </a:xfrm>
        </p:spPr>
        <p:txBody>
          <a:bodyPr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8" name="日期占位符 15"/>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16"/>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17"/>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rtlCol="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endParaRPr noProof="1">
              <a:sym typeface="+mn-ea"/>
            </a:endParaRPr>
          </a:p>
        </p:txBody>
      </p:sp>
      <p:sp>
        <p:nvSpPr>
          <p:cNvPr id="3" name="内容占位符 2"/>
          <p:cNvSpPr>
            <a:spLocks noGrp="1"/>
          </p:cNvSpPr>
          <p:nvPr>
            <p:ph idx="1"/>
          </p:nvPr>
        </p:nvSpPr>
        <p:spPr>
          <a:xfrm>
            <a:off x="502412" y="1296000"/>
            <a:ext cx="8139178" cy="5041355"/>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8"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48" y="3808730"/>
            <a:ext cx="8139178" cy="624845"/>
          </a:xfrm>
        </p:spPr>
        <p:txBody>
          <a:bodyPr rIns="63500" anchor="t">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502444" y="4511675"/>
            <a:ext cx="8139178" cy="1077985"/>
          </a:xfrm>
        </p:spPr>
        <p:txBody>
          <a:bodyPr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a:t>单击此处编辑母版文本样式</a:t>
            </a:r>
            <a:endParaRPr lang="zh-CN" altLang="en-US" noProof="1"/>
          </a:p>
        </p:txBody>
      </p:sp>
      <p:sp>
        <p:nvSpPr>
          <p:cNvPr id="8"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endParaRPr noProof="1">
              <a:sym typeface="+mn-ea"/>
            </a:endParaRPr>
          </a:p>
        </p:txBody>
      </p:sp>
      <p:sp>
        <p:nvSpPr>
          <p:cNvPr id="3" name="内容占位符 2"/>
          <p:cNvSpPr>
            <a:spLocks noGrp="1"/>
          </p:cNvSpPr>
          <p:nvPr>
            <p:ph sz="half" idx="1"/>
          </p:nvPr>
        </p:nvSpPr>
        <p:spPr>
          <a:xfrm>
            <a:off x="502448" y="1296000"/>
            <a:ext cx="3962432" cy="5040000"/>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4" name="内容占位符 3"/>
          <p:cNvSpPr>
            <a:spLocks noGrp="1"/>
          </p:cNvSpPr>
          <p:nvPr>
            <p:ph sz="half" idx="2"/>
          </p:nvPr>
        </p:nvSpPr>
        <p:spPr>
          <a:xfrm>
            <a:off x="4679158" y="1296000"/>
            <a:ext cx="3962432" cy="5040000"/>
          </a:xfrm>
        </p:spPr>
        <p:txBody>
          <a:bodyPr>
            <a:noAutofit/>
          </a:bodyPr>
          <a:lstStyle>
            <a:lvl1pPr>
              <a:defRPr sz="1200">
                <a:solidFill>
                  <a:schemeClr val="tx1">
                    <a:lumMod val="75000"/>
                    <a:lumOff val="25000"/>
                  </a:schemeClr>
                </a:solidFill>
              </a:defRPr>
            </a:lvl1pPr>
            <a:lvl2pPr>
              <a:defRPr sz="1200">
                <a:solidFill>
                  <a:schemeClr val="tx1">
                    <a:lumMod val="75000"/>
                    <a:lumOff val="25000"/>
                  </a:schemeClr>
                </a:solidFill>
              </a:defRPr>
            </a:lvl2pPr>
            <a:lvl3pPr>
              <a:defRPr sz="1200">
                <a:solidFill>
                  <a:schemeClr val="tx1">
                    <a:lumMod val="75000"/>
                    <a:lumOff val="25000"/>
                  </a:schemeClr>
                </a:solidFill>
              </a:defRPr>
            </a:lvl3pPr>
            <a:lvl4pPr>
              <a:defRPr sz="1200">
                <a:solidFill>
                  <a:schemeClr val="tx1">
                    <a:lumMod val="75000"/>
                    <a:lumOff val="25000"/>
                  </a:schemeClr>
                </a:solidFill>
              </a:defRPr>
            </a:lvl4pPr>
            <a:lvl5pPr>
              <a:defRPr sz="1200">
                <a:solidFill>
                  <a:schemeClr val="tx1">
                    <a:lumMod val="75000"/>
                    <a:lumOff val="25000"/>
                  </a:schemeClr>
                </a:solidFill>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02412" y="432000"/>
            <a:ext cx="8139178" cy="648000"/>
          </a:xfrm>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endParaRPr noProof="1">
              <a:sym typeface="+mn-ea"/>
            </a:endParaRPr>
          </a:p>
        </p:txBody>
      </p:sp>
      <p:sp>
        <p:nvSpPr>
          <p:cNvPr id="3" name="文本占位符 2"/>
          <p:cNvSpPr>
            <a:spLocks noGrp="1"/>
          </p:cNvSpPr>
          <p:nvPr>
            <p:ph type="body" idx="1"/>
          </p:nvPr>
        </p:nvSpPr>
        <p:spPr>
          <a:xfrm>
            <a:off x="502448" y="1296000"/>
            <a:ext cx="3962432" cy="381003"/>
          </a:xfrm>
        </p:spPr>
        <p:txBody>
          <a:bodyPr tIns="38100" rIns="76200" bIns="3810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502444" y="1789043"/>
            <a:ext cx="3962400" cy="455223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5" name="文本占位符 4"/>
          <p:cNvSpPr>
            <a:spLocks noGrp="1"/>
          </p:cNvSpPr>
          <p:nvPr>
            <p:ph type="body" sz="quarter" idx="3"/>
          </p:nvPr>
        </p:nvSpPr>
        <p:spPr>
          <a:xfrm>
            <a:off x="4676813" y="1296000"/>
            <a:ext cx="396243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sym typeface="+mn-ea"/>
              </a:rPr>
              <a:t>单击此处编辑母版文本样式</a:t>
            </a:r>
            <a:endParaRPr lang="zh-CN" altLang="en-US" noProof="1" smtClean="0">
              <a:sym typeface="+mn-ea"/>
            </a:endParaRPr>
          </a:p>
        </p:txBody>
      </p:sp>
      <p:sp>
        <p:nvSpPr>
          <p:cNvPr id="6" name="内容占位符 5"/>
          <p:cNvSpPr>
            <a:spLocks noGrp="1"/>
          </p:cNvSpPr>
          <p:nvPr>
            <p:ph sz="quarter" idx="4"/>
          </p:nvPr>
        </p:nvSpPr>
        <p:spPr>
          <a:xfrm>
            <a:off x="4676813" y="1789043"/>
            <a:ext cx="3962432" cy="4552234"/>
          </a:xfrm>
        </p:spPr>
        <p:txBody>
          <a:bodyPr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noProof="1">
                <a:sym typeface="+mn-ea"/>
              </a:rPr>
              <a:t>单击此处编辑母版文本样式</a:t>
            </a:r>
            <a:endParaRPr noProof="1">
              <a:sym typeface="+mn-ea"/>
            </a:endParaRPr>
          </a:p>
          <a:p>
            <a:pPr lvl="1"/>
            <a:r>
              <a:rPr noProof="1">
                <a:sym typeface="+mn-ea"/>
              </a:rPr>
              <a:t>第二级</a:t>
            </a:r>
            <a:endParaRPr noProof="1">
              <a:sym typeface="+mn-ea"/>
            </a:endParaRPr>
          </a:p>
          <a:p>
            <a:pPr lvl="2"/>
            <a:r>
              <a:rPr noProof="1">
                <a:sym typeface="+mn-ea"/>
              </a:rPr>
              <a:t>第三级</a:t>
            </a:r>
            <a:endParaRPr noProof="1">
              <a:sym typeface="+mn-ea"/>
            </a:endParaRPr>
          </a:p>
          <a:p>
            <a:pPr lvl="3"/>
            <a:r>
              <a:rPr noProof="1">
                <a:sym typeface="+mn-ea"/>
              </a:rPr>
              <a:t>第四级</a:t>
            </a:r>
            <a:endParaRPr noProof="1">
              <a:sym typeface="+mn-ea"/>
            </a:endParaRPr>
          </a:p>
          <a:p>
            <a:pPr lvl="4"/>
            <a:r>
              <a:rPr noProof="1">
                <a:sym typeface="+mn-ea"/>
              </a:rPr>
              <a:t>第五级</a:t>
            </a:r>
            <a:endParaRPr noProof="1">
              <a:sym typeface="+mn-ea"/>
            </a:endParaRPr>
          </a:p>
        </p:txBody>
      </p:sp>
      <p:sp>
        <p:nvSpPr>
          <p:cNvPr id="8" name="日期占位符 6"/>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7"/>
          <p:cNvSpPr>
            <a:spLocks noGrp="1"/>
          </p:cNvSpPr>
          <p:nvPr>
            <p:ph type="ftr" sz="quarter" idx="1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8"/>
          <p:cNvSpPr>
            <a:spLocks noGrp="1"/>
          </p:cNvSpPr>
          <p:nvPr>
            <p:ph type="sldNum" sz="quarter" idx="1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endParaRPr noProof="1">
              <a:sym typeface="+mn-ea"/>
            </a:endParaRPr>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4DCB69D3-E355-488A-8C67-FCDDD42030DF}" type="datetime1">
              <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8" name="日期占位符 1"/>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2"/>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3"/>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02448" y="1296000"/>
            <a:ext cx="3962432" cy="5040000"/>
          </a:xfrm>
        </p:spPr>
        <p:txBody>
          <a:bodyPr vert="horz" wrap="square" lIns="101600" tIns="0" rIns="82550" bIns="0" numCol="1" rtlCol="0" anchor="t" anchorCtr="0" compatLnSpc="1">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kumimoji="0" lang="zh-CN" altLang="en-US" sz="1200" b="0" i="0" u="none" strike="noStrike" kern="1200" cap="none" spc="150" normalizeH="0" baseline="0" noProof="1">
              <a:ln>
                <a:noFill/>
              </a:ln>
              <a:solidFill>
                <a:schemeClr val="tx1">
                  <a:lumMod val="75000"/>
                  <a:lumOff val="25000"/>
                </a:schemeClr>
              </a:solidFill>
              <a:effectLst/>
              <a:uLnTx/>
              <a:uFillTx/>
              <a:latin typeface="+mn-lt"/>
              <a:ea typeface="+mn-ea"/>
              <a:cs typeface="+mn-cs"/>
              <a:sym typeface="+mn-ea"/>
            </a:endParaRPr>
          </a:p>
        </p:txBody>
      </p:sp>
      <p:sp>
        <p:nvSpPr>
          <p:cNvPr id="4" name="文本占位符 3"/>
          <p:cNvSpPr>
            <a:spLocks noGrp="1"/>
          </p:cNvSpPr>
          <p:nvPr>
            <p:ph type="body" sz="half" idx="2"/>
          </p:nvPr>
        </p:nvSpPr>
        <p:spPr>
          <a:xfrm>
            <a:off x="4679194" y="1296000"/>
            <a:ext cx="3962432" cy="5040000"/>
          </a:xfrm>
        </p:spPr>
        <p:txBody>
          <a:bodyPr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noProof="1">
                <a:sym typeface="+mn-ea"/>
              </a:rPr>
              <a:t>单击此处编辑母版文本样式</a:t>
            </a:r>
            <a:endParaRPr noProof="1">
              <a:sym typeface="+mn-ea"/>
            </a:endParaRPr>
          </a:p>
        </p:txBody>
      </p:sp>
      <p:sp>
        <p:nvSpPr>
          <p:cNvPr id="9" name="标题 8"/>
          <p:cNvSpPr>
            <a:spLocks noGrp="1"/>
          </p:cNvSpPr>
          <p:nvPr>
            <p:ph type="title"/>
          </p:nvPr>
        </p:nvSpPr>
        <p:spPr/>
        <p:txBody>
          <a:bodyPr/>
          <a:lstStyle/>
          <a:p>
            <a:r>
              <a:rPr lang="zh-CN" altLang="en-US" noProof="1"/>
              <a:t>单击此处编辑母版标题样式</a:t>
            </a:r>
            <a:endParaRPr lang="zh-CN" altLang="en-US" noProof="1"/>
          </a:p>
        </p:txBody>
      </p:sp>
      <p:sp>
        <p:nvSpPr>
          <p:cNvPr id="8" name="日期占位符 4"/>
          <p:cNvSpPr>
            <a:spLocks noGrp="1"/>
          </p:cNvSpPr>
          <p:nvPr>
            <p:ph type="dt" sz="half" idx="1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2" name="页脚占位符 5"/>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6"/>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rotWithShape="0">
          <a:gsLst>
            <a:gs pos="0">
              <a:srgbClr val="FFFFFF"/>
            </a:gs>
            <a:gs pos="100000">
              <a:srgbClr val="DCDCDC"/>
            </a:gs>
          </a:gsLst>
          <a:lin ang="5400000"/>
          <a:tileRect/>
        </a:gra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928351" y="952508"/>
            <a:ext cx="713238" cy="5388907"/>
          </a:xfrm>
        </p:spPr>
        <p:txBody>
          <a:bodyPr vert="eaVert" rtlCol="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noProof="1">
                <a:sym typeface="+mn-ea"/>
              </a:rPr>
              <a:t>单击此处编辑母版标题样式</a:t>
            </a:r>
            <a:endParaRPr noProof="1">
              <a:sym typeface="+mn-ea"/>
            </a:endParaRPr>
          </a:p>
        </p:txBody>
      </p:sp>
      <p:sp>
        <p:nvSpPr>
          <p:cNvPr id="3" name="竖排文字占位符 2"/>
          <p:cNvSpPr>
            <a:spLocks noGrp="1"/>
          </p:cNvSpPr>
          <p:nvPr>
            <p:ph type="body" orient="vert" idx="1"/>
          </p:nvPr>
        </p:nvSpPr>
        <p:spPr>
          <a:xfrm>
            <a:off x="502444" y="952500"/>
            <a:ext cx="7371076"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3"/>
          <p:cNvSpPr>
            <a:spLocks noGrp="1"/>
          </p:cNvSpPr>
          <p:nvPr>
            <p:ph type="dt" sz="half" idx="2"/>
            <p:custDataLst>
              <p:tags r:id="rId2"/>
            </p:custDataLst>
          </p:nvPr>
        </p:nvSpPr>
        <p:spPr>
          <a:xfrm>
            <a:off x="660400" y="6350000"/>
            <a:ext cx="2024063" cy="315913"/>
          </a:xfrm>
          <a:prstGeom prst="rect">
            <a:avLst/>
          </a:prstGeom>
        </p:spPr>
        <p:txBody>
          <a:bodyPr vert="horz" lIns="91440" tIns="45720" rIns="91440" bIns="45720" rtlCol="0" anchor="ctr">
            <a:normAutofit/>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9" name="页脚占位符 4"/>
          <p:cNvSpPr>
            <a:spLocks noGrp="1"/>
          </p:cNvSpPr>
          <p:nvPr>
            <p:ph type="ftr" sz="quarter" idx="3"/>
            <p:custDataLst>
              <p:tags r:id="rId3"/>
            </p:custDataLst>
          </p:nvPr>
        </p:nvSpPr>
        <p:spPr>
          <a:xfrm>
            <a:off x="3087688" y="6350000"/>
            <a:ext cx="2968625" cy="315913"/>
          </a:xfrm>
          <a:prstGeom prst="rect">
            <a:avLst/>
          </a:prstGeom>
        </p:spPr>
        <p:txBody>
          <a:bodyPr vert="horz" lIns="91440" tIns="45720" rIns="91440" bIns="45720" rtlCol="0" anchor="ctr">
            <a:normAutofit/>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10" name="灯片编号占位符 5"/>
          <p:cNvSpPr>
            <a:spLocks noGrp="1"/>
          </p:cNvSpPr>
          <p:nvPr>
            <p:ph type="sldNum" sz="quarter" idx="4"/>
            <p:custDataLst>
              <p:tags r:id="rId4"/>
            </p:custDataLst>
          </p:nvPr>
        </p:nvSpPr>
        <p:spPr>
          <a:xfrm>
            <a:off x="6457950" y="6350000"/>
            <a:ext cx="2025650" cy="315913"/>
          </a:xfrm>
          <a:prstGeom prst="rect">
            <a:avLst/>
          </a:prstGeom>
        </p:spPr>
        <p:txBody>
          <a:bodyPr vert="horz" wrap="square" lIns="91440" tIns="45720" rIns="91440" bIns="45720" numCol="1" anchor="ctr"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502448" y="952508"/>
            <a:ext cx="8139178"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4DCB69D3-E355-488A-8C67-FCDDD42030DF}" type="datetime1">
              <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标题 1"/>
          <p:cNvSpPr>
            <a:spLocks noGrp="1"/>
          </p:cNvSpPr>
          <p:nvPr>
            <p:ph type="title"/>
          </p:nvPr>
        </p:nvSpPr>
        <p:spPr>
          <a:xfrm>
            <a:off x="502412" y="2588281"/>
            <a:ext cx="8139178" cy="899167"/>
          </a:xfrm>
        </p:spPr>
        <p:txBody>
          <a:bodyPr rIns="25400" rtlCol="0" anchor="t">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lang="zh-CN" altLang="en-US" noProof="1" smtClean="0">
                <a:sym typeface="+mn-ea"/>
              </a:rPr>
              <a:t>单击此处编辑母版标题样式</a:t>
            </a:r>
            <a:endParaRPr noProof="1">
              <a:sym typeface="+mn-ea"/>
            </a:endParaRPr>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4DCB69D3-E355-488A-8C67-FCDDD42030DF}" type="datetime1">
              <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36E56554-6888-41EB-8754-E38C541E46E4}" type="datetime1">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2"/>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a:buNone/>
            </a:pPr>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8" Type="http://schemas.openxmlformats.org/officeDocument/2006/relationships/theme" Target="../theme/theme2.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1026" name="标题 182273"/>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82274"/>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2276" name="日期占位符 182275"/>
          <p:cNvSpPr>
            <a:spLocks noGrp="1"/>
          </p:cNvSpPr>
          <p:nvPr>
            <p:ph type="dt" sz="half" idx="2"/>
          </p:nvPr>
        </p:nvSpPr>
        <p:spPr>
          <a:xfrm>
            <a:off x="457200" y="6245225"/>
            <a:ext cx="2133600" cy="476250"/>
          </a:xfrm>
          <a:prstGeom prst="rect">
            <a:avLst/>
          </a:prstGeom>
          <a:noFill/>
          <a:ln w="9525">
            <a:noFill/>
          </a:ln>
        </p:spPr>
        <p:txBody>
          <a:bodyPr/>
          <a:lstStyle>
            <a:lvl1pPr>
              <a:defRPr sz="1400" noProof="1">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6E56554-6888-41EB-8754-E38C541E46E4}" type="datetime1">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82277" name="页脚占位符 182276"/>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2278" name="灯片编号占位符 182277"/>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a:tileRect/>
        </a:gradFill>
        <a:effectLst/>
      </p:bgPr>
    </p:bg>
    <p:spTree>
      <p:nvGrpSpPr>
        <p:cNvPr id="1" name=""/>
        <p:cNvGrpSpPr/>
        <p:nvPr/>
      </p:nvGrpSpPr>
      <p:grpSpPr/>
      <p:sp>
        <p:nvSpPr>
          <p:cNvPr id="2050" name="标题占位符 1"/>
          <p:cNvSpPr>
            <a:spLocks noGrp="1" noChangeArrowheads="1"/>
          </p:cNvSpPr>
          <p:nvPr>
            <p:ph type="title" idx="4294967295"/>
            <p:custDataLst>
              <p:tags r:id="rId12"/>
            </p:custDataLst>
          </p:nvPr>
        </p:nvSpPr>
        <p:spPr bwMode="auto">
          <a:xfrm>
            <a:off x="501650" y="431800"/>
            <a:ext cx="8140700" cy="647700"/>
          </a:xfrm>
          <a:prstGeom prst="rect">
            <a:avLst/>
          </a:prstGeom>
          <a:noFill/>
          <a:ln w="9525">
            <a:noFill/>
            <a:miter lim="800000"/>
          </a:ln>
        </p:spPr>
        <p:txBody>
          <a:bodyPr vert="horz" wrap="square" lIns="101600" tIns="38100" rIns="76200" bIns="38100" numCol="1" anchor="ctr" anchorCtr="0" compatLnSpc="1"/>
          <a:lstStyle/>
          <a:p>
            <a:pPr lvl="0"/>
            <a:r>
              <a:rPr lang="zh-CN" altLang="en-US" smtClean="0"/>
              <a:t>单击此处编辑母版标题样式</a:t>
            </a:r>
            <a:endParaRPr lang="zh-CN" altLang="en-US" smtClean="0"/>
          </a:p>
        </p:txBody>
      </p:sp>
      <p:sp>
        <p:nvSpPr>
          <p:cNvPr id="2051" name="文本占位符 2"/>
          <p:cNvSpPr>
            <a:spLocks noGrp="1" noChangeArrowheads="1"/>
          </p:cNvSpPr>
          <p:nvPr>
            <p:ph type="body" idx="9"/>
            <p:custDataLst>
              <p:tags r:id="rId13"/>
            </p:custDataLst>
          </p:nvPr>
        </p:nvSpPr>
        <p:spPr bwMode="auto">
          <a:xfrm>
            <a:off x="501650" y="1295400"/>
            <a:ext cx="8140700" cy="5040313"/>
          </a:xfrm>
          <a:prstGeom prst="rect">
            <a:avLst/>
          </a:prstGeom>
          <a:noFill/>
          <a:ln w="9525">
            <a:noFill/>
            <a:miter lim="800000"/>
          </a:ln>
        </p:spPr>
        <p:txBody>
          <a:bodyPr vert="horz" wrap="square" lIns="101600" tIns="0" rIns="82550" bIns="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custDataLst>
              <p:tags r:id="rId14"/>
            </p:custDataLst>
          </p:nvPr>
        </p:nvSpPr>
        <p:spPr>
          <a:xfrm>
            <a:off x="660400" y="6350000"/>
            <a:ext cx="2024063" cy="315913"/>
          </a:xfrm>
          <a:prstGeom prst="rect">
            <a:avLst/>
          </a:prstGeom>
        </p:spPr>
        <p:txBody>
          <a:bodyPr vert="horz" lIns="91440" tIns="45720" rIns="91440" bIns="45720" rtlCol="0" anchor="ctr">
            <a:normAutofit/>
          </a:bodyPr>
          <a:lstStyle>
            <a:lvl1pPr algn="l">
              <a:defRPr sz="900" noProof="1">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CB69D3-E355-488A-8C67-FCDDD42030DF}" type="datetime1">
              <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rPr>
            </a:fld>
            <a:endParaRPr kumimoji="0" lang="zh-CN" altLang="en-US" sz="900" b="0" i="0" u="none" strike="noStrike" kern="1200" cap="none" spc="0" normalizeH="0" baseline="0" noProof="1">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3"/>
            <p:custDataLst>
              <p:tags r:id="rId15"/>
            </p:custDataLst>
          </p:nvPr>
        </p:nvSpPr>
        <p:spPr>
          <a:xfrm>
            <a:off x="3087688" y="6350000"/>
            <a:ext cx="2968625" cy="315913"/>
          </a:xfrm>
          <a:prstGeom prst="rect">
            <a:avLst/>
          </a:prstGeom>
        </p:spPr>
        <p:txBody>
          <a:bodyPr vert="horz" lIns="91440" tIns="45720" rIns="91440" bIns="45720" rtlCol="0" anchor="ctr">
            <a:normAutofit/>
          </a:bodyPr>
          <a:lstStyle>
            <a:lvl1pPr algn="ctr">
              <a:defRPr sz="900" noProof="1">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900" b="0" i="0" u="none" strike="noStrike" kern="1200" cap="none" spc="0" normalizeH="0" baseline="0" noProof="1">
              <a:ln>
                <a:noFill/>
              </a:ln>
              <a:solidFill>
                <a:schemeClr val="tx1">
                  <a:tint val="7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custDataLst>
              <p:tags r:id="rId16"/>
            </p:custDataLst>
          </p:nvPr>
        </p:nvSpPr>
        <p:spPr>
          <a:xfrm>
            <a:off x="6457950" y="6350000"/>
            <a:ext cx="2025650" cy="315913"/>
          </a:xfrm>
          <a:prstGeom prst="rect">
            <a:avLst/>
          </a:prstGeom>
        </p:spPr>
        <p:txBody>
          <a:bodyPr vert="horz" wrap="square" lIns="91440" tIns="45720" rIns="91440" bIns="45720" numCol="1" anchor="ctr" anchorCtr="0" compatLnSpc="1"/>
          <a:lstStyle>
            <a:lvl1pPr algn="r">
              <a:defRPr sz="900">
                <a:solidFill>
                  <a:srgbClr val="898989"/>
                </a:solidFill>
              </a:defRPr>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685800" rtl="0" eaLnBrk="0" fontAlgn="base" hangingPunct="0">
        <a:spcBef>
          <a:spcPct val="0"/>
        </a:spcBef>
        <a:spcAft>
          <a:spcPct val="0"/>
        </a:spcAft>
        <a:defRPr sz="2100" b="1" kern="1200" spc="200">
          <a:solidFill>
            <a:schemeClr val="tx1"/>
          </a:solidFill>
          <a:latin typeface="+mj-lt"/>
          <a:ea typeface="+mj-ea"/>
          <a:cs typeface="+mj-cs"/>
        </a:defRPr>
      </a:lvl1pPr>
      <a:lvl2pPr algn="l" defTabSz="685800"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2pPr>
      <a:lvl3pPr algn="l" defTabSz="685800"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3pPr>
      <a:lvl4pPr algn="l" defTabSz="685800"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4pPr>
      <a:lvl5pPr algn="l" defTabSz="685800" rtl="0" eaLnBrk="0" fontAlgn="base" hangingPunct="0">
        <a:spcBef>
          <a:spcPct val="0"/>
        </a:spcBef>
        <a:spcAft>
          <a:spcPct val="0"/>
        </a:spcAft>
        <a:defRPr sz="2100" b="1">
          <a:solidFill>
            <a:schemeClr val="tx1"/>
          </a:solidFill>
          <a:latin typeface="Arial" panose="020B0604020202020204" pitchFamily="34" charset="0"/>
          <a:ea typeface="微软雅黑" panose="020B0503020204020204" pitchFamily="34" charset="-122"/>
        </a:defRPr>
      </a:lvl5pPr>
      <a:lvl6pPr marL="4572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6pPr>
      <a:lvl7pPr marL="9144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7pPr>
      <a:lvl8pPr marL="13716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8pPr>
      <a:lvl9pPr marL="1828800" algn="l" defTabSz="685800" rtl="0" fontAlgn="base">
        <a:spcBef>
          <a:spcPct val="0"/>
        </a:spcBef>
        <a:spcAft>
          <a:spcPct val="0"/>
        </a:spcAft>
        <a:defRPr sz="2100" b="1">
          <a:solidFill>
            <a:schemeClr val="tx1"/>
          </a:solidFill>
          <a:latin typeface="Arial" panose="020B0604020202020204" pitchFamily="34" charset="0"/>
          <a:ea typeface="微软雅黑" panose="020B0503020204020204" pitchFamily="34" charset="-122"/>
        </a:defRPr>
      </a:lvl9pPr>
    </p:titleStyle>
    <p:bodyStyle>
      <a:lvl1pPr marL="171450" indent="-171450" algn="l" defTabSz="685800" rtl="0" eaLnBrk="0" fontAlgn="base" hangingPunct="0">
        <a:lnSpc>
          <a:spcPct val="130000"/>
        </a:lnSpc>
        <a:spcBef>
          <a:spcPct val="0"/>
        </a:spcBef>
        <a:spcAft>
          <a:spcPts val="1000"/>
        </a:spcAft>
        <a:buFont typeface="Arial" panose="020B0604020202020204" pitchFamily="34" charset="0"/>
        <a:buChar char="•"/>
        <a:defRPr sz="1200" kern="1200" spc="150">
          <a:solidFill>
            <a:schemeClr val="tx1"/>
          </a:solidFill>
          <a:latin typeface="+mn-lt"/>
          <a:ea typeface="+mn-ea"/>
          <a:cs typeface="+mn-cs"/>
        </a:defRPr>
      </a:lvl1pPr>
      <a:lvl2pPr marL="5143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2pPr>
      <a:lvl3pPr marL="8572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3pPr>
      <a:lvl4pPr marL="12001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4pPr>
      <a:lvl5pPr marL="1543050" indent="-171450" algn="l" defTabSz="685800" rtl="0" eaLnBrk="0" fontAlgn="base" hangingPunct="0">
        <a:lnSpc>
          <a:spcPct val="130000"/>
        </a:lnSpc>
        <a:spcBef>
          <a:spcPct val="0"/>
        </a:spcBef>
        <a:spcAft>
          <a:spcPts val="1000"/>
        </a:spcAft>
        <a:buFont typeface="Arial" panose="020B0604020202020204" pitchFamily="34" charset="0"/>
        <a:buChar char="•"/>
        <a:tabLst>
          <a:tab pos="1206500" algn="l"/>
        </a:tabLst>
        <a:defRPr sz="1200" kern="1200" spc="15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4.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8.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1"/>
          <p:cNvSpPr>
            <a:spLocks noGrp="1" noChangeArrowheads="1"/>
          </p:cNvSpPr>
          <p:nvPr>
            <p:ph type="title"/>
          </p:nvPr>
        </p:nvSpPr>
        <p:spPr/>
        <p:txBody>
          <a:bodyPr vert="horz" wrap="square" lIns="101600" tIns="38100" rIns="76200" bIns="38100" numCol="1" rtlCol="0" anchor="ctr" anchorCtr="0" compatLnSpc="1">
            <a:noAutofit/>
          </a:bodyPr>
          <a:lstStyle/>
          <a:p>
            <a:pPr marL="0" marR="0" lvl="0" indent="0" algn="l" defTabSz="685800" rtl="0" eaLnBrk="1" fontAlgn="base" latinLnBrk="0" hangingPunct="1">
              <a:lnSpc>
                <a:spcPct val="100000"/>
              </a:lnSpc>
              <a:spcBef>
                <a:spcPct val="0"/>
              </a:spcBef>
              <a:spcAft>
                <a:spcPct val="0"/>
              </a:spcAft>
              <a:buClrTx/>
              <a:buSzTx/>
              <a:buFontTx/>
              <a:buNone/>
              <a:defRPr/>
            </a:pPr>
            <a:endParaRPr kumimoji="0" lang="zh-CN" altLang="en-US" sz="2100" b="1" i="0" u="none" strike="noStrike" kern="1200" cap="none" spc="200" normalizeH="0" baseline="0" noProof="1" smtClean="0">
              <a:ln>
                <a:noFill/>
              </a:ln>
              <a:solidFill>
                <a:schemeClr val="tx1"/>
              </a:solidFill>
              <a:effectLst/>
              <a:uLnTx/>
              <a:uFillTx/>
              <a:latin typeface="+mj-lt"/>
              <a:ea typeface="+mj-ea"/>
              <a:cs typeface="+mj-cs"/>
              <a:sym typeface="微软雅黑" panose="020B0503020204020204" pitchFamily="34" charset="-122"/>
            </a:endParaRPr>
          </a:p>
        </p:txBody>
      </p:sp>
      <p:pic>
        <p:nvPicPr>
          <p:cNvPr id="21507" name="图片 2056" descr="《促织》"/>
          <p:cNvPicPr>
            <a:picLocks noChangeAspect="1"/>
          </p:cNvPicPr>
          <p:nvPr/>
        </p:nvPicPr>
        <p:blipFill>
          <a:blip r:embed="rId1"/>
          <a:stretch>
            <a:fillRect/>
          </a:stretch>
        </p:blipFill>
        <p:spPr>
          <a:xfrm>
            <a:off x="0" y="476250"/>
            <a:ext cx="9144000" cy="61214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Rectangle 2"/>
          <p:cNvSpPr>
            <a:spLocks noGrp="1" noChangeArrowheads="1"/>
          </p:cNvSpPr>
          <p:nvPr>
            <p:ph type="title"/>
          </p:nvPr>
        </p:nvSpPr>
        <p:spPr>
          <a:xfrm>
            <a:off x="1403350" y="0"/>
            <a:ext cx="7286625" cy="1143000"/>
          </a:xfrm>
        </p:spPr>
        <p:txBody>
          <a:bodyPr vert="horz" wrap="square" lIns="101600" tIns="38100" rIns="76200" bIns="38100" numCol="1" rtlCol="0" anchor="ctr" anchorCtr="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000" b="1" i="0" u="none" strike="noStrike" kern="1200" cap="none" spc="200" normalizeH="0" baseline="0" noProof="1">
                <a:ln>
                  <a:noFill/>
                </a:ln>
                <a:solidFill>
                  <a:schemeClr val="accent2"/>
                </a:solidFill>
                <a:effectLst/>
                <a:uLnTx/>
                <a:uFillTx/>
                <a:latin typeface="+mj-lt"/>
                <a:ea typeface="方正细珊瑚简体" pitchFamily="65" charset="-122"/>
                <a:cs typeface="+mj-cs"/>
                <a:sym typeface="+mn-ea"/>
              </a:rPr>
              <a:t>故事情节梗概讲述</a:t>
            </a:r>
            <a:endParaRPr kumimoji="0" lang="zh-CN" altLang="en-US" sz="6000" b="1" i="0" u="none" strike="noStrike" kern="1200" cap="none" spc="200" normalizeH="0" baseline="0" noProof="1">
              <a:ln>
                <a:noFill/>
              </a:ln>
              <a:solidFill>
                <a:schemeClr val="accent2"/>
              </a:solidFill>
              <a:effectLst/>
              <a:uLnTx/>
              <a:uFillTx/>
              <a:latin typeface="+mj-lt"/>
              <a:ea typeface="方正细珊瑚简体" pitchFamily="65" charset="-122"/>
              <a:cs typeface="+mj-cs"/>
              <a:sym typeface="+mn-ea"/>
            </a:endParaRPr>
          </a:p>
        </p:txBody>
      </p:sp>
      <p:sp>
        <p:nvSpPr>
          <p:cNvPr id="16387" name="Text Box 3"/>
          <p:cNvSpPr txBox="1"/>
          <p:nvPr/>
        </p:nvSpPr>
        <p:spPr>
          <a:xfrm>
            <a:off x="0" y="1447800"/>
            <a:ext cx="7010400" cy="4760913"/>
          </a:xfrm>
          <a:prstGeom prst="rect">
            <a:avLst/>
          </a:prstGeom>
          <a:noFill/>
          <a:ln w="9525">
            <a:noFill/>
          </a:ln>
        </p:spPr>
        <p:txBody>
          <a:bodyPr>
            <a:spAutoFit/>
          </a:bodyPr>
          <a:p>
            <a:pPr>
              <a:spcBef>
                <a:spcPct val="50000"/>
              </a:spcBef>
            </a:pPr>
            <a:r>
              <a:rPr lang="en-US" altLang="zh-CN" sz="3600" b="1" dirty="0">
                <a:solidFill>
                  <a:schemeClr val="tx2"/>
                </a:solidFill>
                <a:latin typeface="方正细珊瑚简体" pitchFamily="65" charset="-122"/>
                <a:ea typeface="方正细珊瑚简体" pitchFamily="65" charset="-122"/>
              </a:rPr>
              <a:t>1</a:t>
            </a:r>
            <a:r>
              <a:rPr lang="zh-CN" altLang="en-US" sz="3600" b="1" dirty="0">
                <a:solidFill>
                  <a:schemeClr val="tx2"/>
                </a:solidFill>
                <a:latin typeface="方正细珊瑚简体" pitchFamily="65" charset="-122"/>
                <a:ea typeface="方正细珊瑚简体" pitchFamily="65" charset="-122"/>
              </a:rPr>
              <a:t>、序幕：</a:t>
            </a:r>
            <a:r>
              <a:rPr lang="zh-CN" altLang="en-US" sz="3600" b="1" dirty="0">
                <a:solidFill>
                  <a:srgbClr val="FF0000"/>
                </a:solidFill>
                <a:latin typeface="长城粗圆体" pitchFamily="49" charset="-122"/>
                <a:ea typeface="长城粗圆体" pitchFamily="49" charset="-122"/>
              </a:rPr>
              <a:t>征</a:t>
            </a:r>
            <a:r>
              <a:rPr lang="zh-CN" altLang="en-US" sz="3600" b="1" dirty="0">
                <a:solidFill>
                  <a:schemeClr val="tx2"/>
                </a:solidFill>
                <a:latin typeface="方正细珊瑚简体" pitchFamily="65" charset="-122"/>
                <a:ea typeface="方正细珊瑚简体" pitchFamily="65" charset="-122"/>
              </a:rPr>
              <a:t>促织</a:t>
            </a:r>
            <a:endParaRPr lang="zh-CN" altLang="en-US" sz="3600" b="1" dirty="0">
              <a:solidFill>
                <a:schemeClr val="tx2"/>
              </a:solidFill>
              <a:latin typeface="方正细珊瑚简体" pitchFamily="65" charset="-122"/>
              <a:ea typeface="方正细珊瑚简体" pitchFamily="65" charset="-122"/>
            </a:endParaRPr>
          </a:p>
          <a:p>
            <a:pPr>
              <a:spcBef>
                <a:spcPct val="50000"/>
              </a:spcBef>
            </a:pPr>
            <a:r>
              <a:rPr lang="en-US" altLang="zh-CN" sz="3600" b="1" dirty="0">
                <a:solidFill>
                  <a:schemeClr val="tx2"/>
                </a:solidFill>
                <a:latin typeface="方正细珊瑚简体" pitchFamily="65" charset="-122"/>
                <a:ea typeface="方正细珊瑚简体" pitchFamily="65" charset="-122"/>
              </a:rPr>
              <a:t>2</a:t>
            </a:r>
            <a:r>
              <a:rPr lang="zh-CN" altLang="en-US" sz="3600" b="1" dirty="0">
                <a:solidFill>
                  <a:schemeClr val="tx2"/>
                </a:solidFill>
                <a:latin typeface="方正细珊瑚简体" pitchFamily="65" charset="-122"/>
                <a:ea typeface="方正细珊瑚简体" pitchFamily="65" charset="-122"/>
              </a:rPr>
              <a:t>、开端：</a:t>
            </a:r>
            <a:r>
              <a:rPr lang="zh-CN" altLang="en-US" sz="3600" b="1" dirty="0">
                <a:solidFill>
                  <a:srgbClr val="FF0000"/>
                </a:solidFill>
                <a:latin typeface="长城粗圆体" pitchFamily="49" charset="-122"/>
                <a:ea typeface="长城粗圆体" pitchFamily="49" charset="-122"/>
              </a:rPr>
              <a:t>捉</a:t>
            </a:r>
            <a:r>
              <a:rPr lang="zh-CN" altLang="en-US" sz="3600" b="1" dirty="0">
                <a:solidFill>
                  <a:schemeClr val="tx2"/>
                </a:solidFill>
                <a:latin typeface="方正细珊瑚简体" pitchFamily="65" charset="-122"/>
                <a:ea typeface="方正细珊瑚简体" pitchFamily="65" charset="-122"/>
              </a:rPr>
              <a:t>促织</a:t>
            </a:r>
            <a:endParaRPr lang="zh-CN" altLang="en-US" sz="3600" b="1" dirty="0">
              <a:solidFill>
                <a:schemeClr val="tx2"/>
              </a:solidFill>
              <a:latin typeface="方正细珊瑚简体" pitchFamily="65" charset="-122"/>
              <a:ea typeface="方正细珊瑚简体" pitchFamily="65" charset="-122"/>
            </a:endParaRPr>
          </a:p>
          <a:p>
            <a:pPr>
              <a:spcBef>
                <a:spcPct val="50000"/>
              </a:spcBef>
            </a:pPr>
            <a:r>
              <a:rPr lang="en-US" altLang="zh-CN" sz="3600" b="1" dirty="0">
                <a:solidFill>
                  <a:schemeClr val="tx2"/>
                </a:solidFill>
                <a:latin typeface="方正细珊瑚简体" pitchFamily="65" charset="-122"/>
                <a:ea typeface="方正细珊瑚简体" pitchFamily="65" charset="-122"/>
              </a:rPr>
              <a:t>3</a:t>
            </a:r>
            <a:r>
              <a:rPr lang="zh-CN" altLang="en-US" sz="3600" b="1" dirty="0">
                <a:solidFill>
                  <a:schemeClr val="tx2"/>
                </a:solidFill>
                <a:latin typeface="方正细珊瑚简体" pitchFamily="65" charset="-122"/>
                <a:ea typeface="方正细珊瑚简体" pitchFamily="65" charset="-122"/>
              </a:rPr>
              <a:t>、发展：</a:t>
            </a:r>
            <a:r>
              <a:rPr lang="zh-CN" altLang="en-US" sz="3600" b="1" dirty="0">
                <a:solidFill>
                  <a:srgbClr val="FF0000"/>
                </a:solidFill>
                <a:latin typeface="长城粗圆体" pitchFamily="49" charset="-122"/>
                <a:ea typeface="长城粗圆体" pitchFamily="49" charset="-122"/>
              </a:rPr>
              <a:t>获</a:t>
            </a:r>
            <a:r>
              <a:rPr lang="zh-CN" altLang="en-US" sz="3600" b="1" dirty="0">
                <a:solidFill>
                  <a:schemeClr val="tx2"/>
                </a:solidFill>
                <a:latin typeface="方正细珊瑚简体" pitchFamily="65" charset="-122"/>
                <a:ea typeface="方正细珊瑚简体" pitchFamily="65" charset="-122"/>
              </a:rPr>
              <a:t>促织 </a:t>
            </a:r>
            <a:endParaRPr lang="zh-CN" altLang="en-US" sz="3600" b="1" dirty="0">
              <a:solidFill>
                <a:schemeClr val="tx2"/>
              </a:solidFill>
              <a:latin typeface="方正细珊瑚简体" pitchFamily="65" charset="-122"/>
              <a:ea typeface="方正细珊瑚简体" pitchFamily="65" charset="-122"/>
            </a:endParaRPr>
          </a:p>
          <a:p>
            <a:pPr>
              <a:spcBef>
                <a:spcPct val="50000"/>
              </a:spcBef>
            </a:pPr>
            <a:r>
              <a:rPr lang="en-US" altLang="zh-CN" sz="3600" b="1" dirty="0">
                <a:solidFill>
                  <a:schemeClr val="tx2"/>
                </a:solidFill>
                <a:latin typeface="方正细珊瑚简体" pitchFamily="65" charset="-122"/>
                <a:ea typeface="方正细珊瑚简体" pitchFamily="65" charset="-122"/>
              </a:rPr>
              <a:t>4</a:t>
            </a:r>
            <a:r>
              <a:rPr lang="zh-CN" altLang="en-US" sz="3600" b="1" dirty="0">
                <a:solidFill>
                  <a:schemeClr val="tx2"/>
                </a:solidFill>
                <a:latin typeface="方正细珊瑚简体" pitchFamily="65" charset="-122"/>
                <a:ea typeface="方正细珊瑚简体" pitchFamily="65" charset="-122"/>
              </a:rPr>
              <a:t>、高潮：</a:t>
            </a:r>
            <a:r>
              <a:rPr lang="zh-CN" altLang="en-US" sz="3600" b="1" dirty="0">
                <a:solidFill>
                  <a:srgbClr val="FF0000"/>
                </a:solidFill>
                <a:latin typeface="长城粗圆体" pitchFamily="49" charset="-122"/>
                <a:ea typeface="长城粗圆体" pitchFamily="49" charset="-122"/>
              </a:rPr>
              <a:t>毙</a:t>
            </a:r>
            <a:r>
              <a:rPr lang="zh-CN" altLang="en-US" sz="3600" b="1" dirty="0">
                <a:solidFill>
                  <a:schemeClr val="tx2"/>
                </a:solidFill>
                <a:latin typeface="方正细珊瑚简体" pitchFamily="65" charset="-122"/>
                <a:ea typeface="方正细珊瑚简体" pitchFamily="65" charset="-122"/>
              </a:rPr>
              <a:t>促织 </a:t>
            </a:r>
            <a:r>
              <a:rPr lang="zh-CN" altLang="en-US" sz="3600" b="1" dirty="0">
                <a:solidFill>
                  <a:srgbClr val="FF0000"/>
                </a:solidFill>
                <a:latin typeface="长城粗圆体" pitchFamily="49" charset="-122"/>
                <a:ea typeface="长城粗圆体" pitchFamily="49" charset="-122"/>
              </a:rPr>
              <a:t>化</a:t>
            </a:r>
            <a:r>
              <a:rPr lang="zh-CN" altLang="en-US" sz="3600" b="1" dirty="0">
                <a:solidFill>
                  <a:schemeClr val="tx2"/>
                </a:solidFill>
                <a:latin typeface="方正细珊瑚简体" pitchFamily="65" charset="-122"/>
                <a:ea typeface="方正细珊瑚简体" pitchFamily="65" charset="-122"/>
              </a:rPr>
              <a:t>促织 </a:t>
            </a:r>
            <a:r>
              <a:rPr lang="zh-CN" altLang="en-US" sz="3600" b="1" dirty="0">
                <a:solidFill>
                  <a:srgbClr val="FF0000"/>
                </a:solidFill>
                <a:latin typeface="长城粗圆体" pitchFamily="49" charset="-122"/>
                <a:ea typeface="长城粗圆体" pitchFamily="49" charset="-122"/>
              </a:rPr>
              <a:t>斗</a:t>
            </a:r>
            <a:r>
              <a:rPr lang="zh-CN" altLang="en-US" sz="3600" b="1" dirty="0">
                <a:solidFill>
                  <a:schemeClr val="tx2"/>
                </a:solidFill>
                <a:latin typeface="方正细珊瑚简体" pitchFamily="65" charset="-122"/>
                <a:ea typeface="方正细珊瑚简体" pitchFamily="65" charset="-122"/>
              </a:rPr>
              <a:t>促织</a:t>
            </a:r>
            <a:endParaRPr lang="zh-CN" altLang="en-US" sz="3600" b="1" dirty="0">
              <a:solidFill>
                <a:schemeClr val="tx2"/>
              </a:solidFill>
              <a:latin typeface="方正细珊瑚简体" pitchFamily="65" charset="-122"/>
              <a:ea typeface="方正细珊瑚简体" pitchFamily="65" charset="-122"/>
            </a:endParaRPr>
          </a:p>
          <a:p>
            <a:pPr>
              <a:spcBef>
                <a:spcPct val="50000"/>
              </a:spcBef>
            </a:pPr>
            <a:r>
              <a:rPr lang="en-US" altLang="zh-CN" sz="3600" b="1" dirty="0">
                <a:solidFill>
                  <a:schemeClr val="tx2"/>
                </a:solidFill>
                <a:latin typeface="方正细珊瑚简体" pitchFamily="65" charset="-122"/>
                <a:ea typeface="方正细珊瑚简体" pitchFamily="65" charset="-122"/>
              </a:rPr>
              <a:t>5</a:t>
            </a:r>
            <a:r>
              <a:rPr lang="zh-CN" altLang="en-US" sz="3600" b="1" dirty="0">
                <a:solidFill>
                  <a:schemeClr val="tx2"/>
                </a:solidFill>
                <a:latin typeface="方正细珊瑚简体" pitchFamily="65" charset="-122"/>
                <a:ea typeface="方正细珊瑚简体" pitchFamily="65" charset="-122"/>
              </a:rPr>
              <a:t>、结局：</a:t>
            </a:r>
            <a:r>
              <a:rPr lang="zh-CN" altLang="en-US" sz="3600" b="1" dirty="0">
                <a:solidFill>
                  <a:srgbClr val="FF0000"/>
                </a:solidFill>
                <a:latin typeface="长城粗圆体" pitchFamily="49" charset="-122"/>
                <a:ea typeface="长城粗圆体" pitchFamily="49" charset="-122"/>
              </a:rPr>
              <a:t>献</a:t>
            </a:r>
            <a:r>
              <a:rPr lang="zh-CN" altLang="en-US" sz="3600" b="1" dirty="0">
                <a:solidFill>
                  <a:schemeClr val="tx2"/>
                </a:solidFill>
                <a:latin typeface="方正细珊瑚简体" pitchFamily="65" charset="-122"/>
                <a:ea typeface="方正细珊瑚简体" pitchFamily="65" charset="-122"/>
              </a:rPr>
              <a:t>促织</a:t>
            </a:r>
            <a:endParaRPr lang="zh-CN" altLang="en-US" sz="3600" b="1" dirty="0">
              <a:solidFill>
                <a:schemeClr val="tx2"/>
              </a:solidFill>
              <a:latin typeface="方正细珊瑚简体" pitchFamily="65" charset="-122"/>
              <a:ea typeface="方正细珊瑚简体" pitchFamily="65" charset="-122"/>
            </a:endParaRPr>
          </a:p>
          <a:p>
            <a:pPr>
              <a:spcBef>
                <a:spcPct val="50000"/>
              </a:spcBef>
            </a:pPr>
            <a:r>
              <a:rPr lang="en-US" altLang="zh-CN" sz="3600" b="1" dirty="0">
                <a:solidFill>
                  <a:schemeClr val="tx2"/>
                </a:solidFill>
                <a:latin typeface="方正细珊瑚简体" pitchFamily="65" charset="-122"/>
                <a:ea typeface="方正细珊瑚简体" pitchFamily="65" charset="-122"/>
              </a:rPr>
              <a:t>6</a:t>
            </a:r>
            <a:r>
              <a:rPr lang="zh-CN" altLang="en-US" sz="3600" b="1" dirty="0">
                <a:solidFill>
                  <a:schemeClr val="tx2"/>
                </a:solidFill>
                <a:latin typeface="方正细珊瑚简体" pitchFamily="65" charset="-122"/>
                <a:ea typeface="方正细珊瑚简体" pitchFamily="65" charset="-122"/>
              </a:rPr>
              <a:t>、尾声：</a:t>
            </a:r>
            <a:r>
              <a:rPr lang="zh-CN" altLang="en-US" sz="3600" b="1" dirty="0">
                <a:solidFill>
                  <a:srgbClr val="FF0000"/>
                </a:solidFill>
                <a:latin typeface="长城粗圆体" pitchFamily="49" charset="-122"/>
                <a:ea typeface="长城粗圆体" pitchFamily="49" charset="-122"/>
              </a:rPr>
              <a:t>评</a:t>
            </a:r>
            <a:r>
              <a:rPr lang="zh-CN" altLang="en-US" sz="3600" b="1" dirty="0">
                <a:solidFill>
                  <a:schemeClr val="tx2"/>
                </a:solidFill>
                <a:latin typeface="方正细珊瑚简体" pitchFamily="65" charset="-122"/>
                <a:ea typeface="方正细珊瑚简体" pitchFamily="65" charset="-122"/>
              </a:rPr>
              <a:t>促织    </a:t>
            </a:r>
            <a:endParaRPr lang="zh-CN" altLang="en-US" sz="3600" b="1" dirty="0">
              <a:latin typeface="方正细珊瑚简体" pitchFamily="65" charset="-122"/>
              <a:ea typeface="方正细珊瑚简体" pitchFamily="65" charset="-122"/>
            </a:endParaRPr>
          </a:p>
        </p:txBody>
      </p:sp>
      <p:sp>
        <p:nvSpPr>
          <p:cNvPr id="16" name="内容占位符 15"/>
          <p:cNvSpPr>
            <a:spLocks noGrp="1"/>
          </p:cNvSpPr>
          <p:nvPr>
            <p:ph idx="1"/>
          </p:nvPr>
        </p:nvSpPr>
        <p:spPr>
          <a:xfrm>
            <a:off x="501650" y="1295400"/>
            <a:ext cx="8140700" cy="5041900"/>
          </a:xfrm>
        </p:spPr>
        <p:txBody>
          <a:bodyPr vert="horz" wrap="square" lIns="101600" tIns="0" rIns="82550" bIns="0" numCol="1" rtlCol="0" anchor="t" anchorCtr="0" compatLnSpc="1">
            <a:noAutofit/>
          </a:bodyPr>
          <a:lstStyle/>
          <a:p>
            <a:pPr marL="171450" marR="0" lvl="0" indent="-171450" algn="l" defTabSz="914400" rtl="0" eaLnBrk="1" fontAlgn="auto" latinLnBrk="0" hangingPunct="1">
              <a:lnSpc>
                <a:spcPct val="130000"/>
              </a:lnSpc>
              <a:spcBef>
                <a:spcPts val="0"/>
              </a:spcBef>
              <a:spcAft>
                <a:spcPts val="1000"/>
              </a:spcAft>
              <a:buClrTx/>
              <a:buSzTx/>
              <a:buFont typeface="Arial" panose="020B0604020202020204" pitchFamily="34" charset="0"/>
              <a:buChar char="•"/>
              <a:defRPr/>
            </a:pPr>
            <a:endParaRPr kumimoji="0" lang="zh-CN" altLang="en-US" sz="1200" b="0" i="0" u="none" strike="noStrike" kern="1200" cap="none" spc="150" normalizeH="0" baseline="0" noProof="1">
              <a:ln>
                <a:noFill/>
              </a:ln>
              <a:solidFill>
                <a:schemeClr val="tx1">
                  <a:lumMod val="75000"/>
                  <a:lumOff val="25000"/>
                </a:schemeClr>
              </a:solidFill>
              <a:effectLst/>
              <a:uLnTx/>
              <a:uFillTx/>
              <a:latin typeface="+mn-lt"/>
              <a:ea typeface="+mn-ea"/>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16387">
                                            <p:txEl>
                                              <p:charRg st="0" end="9"/>
                                            </p:txEl>
                                          </p:spTgt>
                                        </p:tgtEl>
                                        <p:attrNameLst>
                                          <p:attrName>style.visibility</p:attrName>
                                        </p:attrNameLst>
                                      </p:cBhvr>
                                      <p:to>
                                        <p:strVal val="visible"/>
                                      </p:to>
                                    </p:set>
                                    <p:animEffect transition="in" filter="barn(inHorizontal)">
                                      <p:cBhvr>
                                        <p:cTn id="7" dur="500"/>
                                        <p:tgtEl>
                                          <p:spTgt spid="16387">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16387">
                                            <p:txEl>
                                              <p:charRg st="9" end="18"/>
                                            </p:txEl>
                                          </p:spTgt>
                                        </p:tgtEl>
                                        <p:attrNameLst>
                                          <p:attrName>style.visibility</p:attrName>
                                        </p:attrNameLst>
                                      </p:cBhvr>
                                      <p:to>
                                        <p:strVal val="visible"/>
                                      </p:to>
                                    </p:set>
                                    <p:animEffect transition="in" filter="barn(inHorizontal)">
                                      <p:cBhvr>
                                        <p:cTn id="12" dur="500"/>
                                        <p:tgtEl>
                                          <p:spTgt spid="16387">
                                            <p:txEl>
                                              <p:charRg st="9"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16387">
                                            <p:txEl>
                                              <p:charRg st="18" end="28"/>
                                            </p:txEl>
                                          </p:spTgt>
                                        </p:tgtEl>
                                        <p:attrNameLst>
                                          <p:attrName>style.visibility</p:attrName>
                                        </p:attrNameLst>
                                      </p:cBhvr>
                                      <p:to>
                                        <p:strVal val="visible"/>
                                      </p:to>
                                    </p:set>
                                    <p:animEffect transition="in" filter="barn(inHorizontal)">
                                      <p:cBhvr>
                                        <p:cTn id="17" dur="500"/>
                                        <p:tgtEl>
                                          <p:spTgt spid="16387">
                                            <p:txEl>
                                              <p:charRg st="18" end="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16387">
                                            <p:txEl>
                                              <p:charRg st="28" end="45"/>
                                            </p:txEl>
                                          </p:spTgt>
                                        </p:tgtEl>
                                        <p:attrNameLst>
                                          <p:attrName>style.visibility</p:attrName>
                                        </p:attrNameLst>
                                      </p:cBhvr>
                                      <p:to>
                                        <p:strVal val="visible"/>
                                      </p:to>
                                    </p:set>
                                    <p:animEffect transition="in" filter="barn(inHorizontal)">
                                      <p:cBhvr>
                                        <p:cTn id="22" dur="500"/>
                                        <p:tgtEl>
                                          <p:spTgt spid="16387">
                                            <p:txEl>
                                              <p:charRg st="28" end="4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6" fill="hold" grpId="0" nodeType="clickEffect">
                                  <p:stCondLst>
                                    <p:cond delay="0"/>
                                  </p:stCondLst>
                                  <p:childTnLst>
                                    <p:set>
                                      <p:cBhvr>
                                        <p:cTn id="26" dur="1" fill="hold">
                                          <p:stCondLst>
                                            <p:cond delay="0"/>
                                          </p:stCondLst>
                                        </p:cTn>
                                        <p:tgtEl>
                                          <p:spTgt spid="16387">
                                            <p:txEl>
                                              <p:charRg st="45" end="54"/>
                                            </p:txEl>
                                          </p:spTgt>
                                        </p:tgtEl>
                                        <p:attrNameLst>
                                          <p:attrName>style.visibility</p:attrName>
                                        </p:attrNameLst>
                                      </p:cBhvr>
                                      <p:to>
                                        <p:strVal val="visible"/>
                                      </p:to>
                                    </p:set>
                                    <p:animEffect transition="in" filter="barn(inHorizontal)">
                                      <p:cBhvr>
                                        <p:cTn id="27" dur="500"/>
                                        <p:tgtEl>
                                          <p:spTgt spid="16387">
                                            <p:txEl>
                                              <p:charRg st="45" end="5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6387">
                                            <p:txEl>
                                              <p:charRg st="54" end="67"/>
                                            </p:txEl>
                                          </p:spTgt>
                                        </p:tgtEl>
                                        <p:attrNameLst>
                                          <p:attrName>style.visibility</p:attrName>
                                        </p:attrNameLst>
                                      </p:cBhvr>
                                      <p:to>
                                        <p:strVal val="visible"/>
                                      </p:to>
                                    </p:set>
                                    <p:animEffect transition="in" filter="barn(inHorizontal)">
                                      <p:cBhvr>
                                        <p:cTn id="32" dur="500"/>
                                        <p:tgtEl>
                                          <p:spTgt spid="16387">
                                            <p:txEl>
                                              <p:charRg st="54" end="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文本框 142337"/>
          <p:cNvSpPr txBox="1"/>
          <p:nvPr/>
        </p:nvSpPr>
        <p:spPr>
          <a:xfrm>
            <a:off x="19050" y="28575"/>
            <a:ext cx="1628775" cy="582613"/>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第一段</a:t>
            </a:r>
            <a:r>
              <a:rPr lang="en-US" altLang="zh-CN" sz="3200" b="1" dirty="0">
                <a:latin typeface="Arial" panose="020B0604020202020204" pitchFamily="34" charset="0"/>
              </a:rPr>
              <a:t>:</a:t>
            </a:r>
            <a:endParaRPr lang="en-US" altLang="zh-CN" sz="3200" b="1" dirty="0">
              <a:latin typeface="Arial" panose="020B0604020202020204" pitchFamily="34" charset="0"/>
            </a:endParaRPr>
          </a:p>
        </p:txBody>
      </p:sp>
      <p:sp>
        <p:nvSpPr>
          <p:cNvPr id="142339" name="文本框 142338"/>
          <p:cNvSpPr txBox="1"/>
          <p:nvPr/>
        </p:nvSpPr>
        <p:spPr>
          <a:xfrm>
            <a:off x="23178" y="611188"/>
            <a:ext cx="4321174" cy="3969385"/>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宣德间，宫中</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尚</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促织</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之</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戏，</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岁</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征民间。此物故非西产；有华阴令欲</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媚</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上官，</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以</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一头进，试使斗而才，</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因</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责常供。令</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以</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责之里正。市中游侠儿得佳者</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笼</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养之，</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昂</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其</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直</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居</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为</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奇货。里胥猾黠，</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假</a:t>
            </a: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此</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科敛丁口</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，每责一头，辄</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倾</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数家之产。</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endParaRPr>
          </a:p>
        </p:txBody>
      </p:sp>
      <p:sp>
        <p:nvSpPr>
          <p:cNvPr id="142340" name="文本框 142339"/>
          <p:cNvSpPr txBox="1"/>
          <p:nvPr/>
        </p:nvSpPr>
        <p:spPr>
          <a:xfrm>
            <a:off x="4427538" y="476250"/>
            <a:ext cx="4716462" cy="6000750"/>
          </a:xfrm>
          <a:prstGeom prst="rect">
            <a:avLst/>
          </a:prstGeom>
          <a:noFill/>
          <a:ln w="9525">
            <a:noFill/>
          </a:ln>
        </p:spPr>
        <p:txBody>
          <a:bodyPr>
            <a:spAutoFit/>
          </a:bodyPr>
          <a:lstStyle/>
          <a:p>
            <a:pPr marR="0" defTabSz="914400">
              <a:spcBef>
                <a:spcPct val="50000"/>
              </a:spcBef>
              <a:buClrTx/>
              <a:buSzTx/>
              <a:buFontTx/>
              <a:buNone/>
              <a:defRPr/>
            </a:pP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明朝宣德年间，皇室里</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崇尚</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（盛行）</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斗蟋蟀</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的</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游戏，</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每年</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都要向民间征收。这东西本来不是陕西出产的。有个华阴县的县官，想</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巴结</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上司，</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把</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一只蟋蟀献上去，上司试着让它斗了一下，显出了勇敢善斗的才能，上级</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于是</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责令他经常供应。县官</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把</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供应的差事派给各乡的里正。于是市上的那些游手好闲的年轻人，捉到好的蟋蟀就</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用竹笼</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喂养它，</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抬高</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它的</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价格</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储存</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起来，</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当作</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珍奇的货物一样等待高价出售。乡里的差役们狡猾刁诈，</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借</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这个规定（向）老百姓</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聚敛</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钱财，每摊派一只蟋蟀，就</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使</a:t>
            </a:r>
            <a:r>
              <a:rPr kumimoji="0" lang="zh-CN" altLang="en-US" sz="2400" b="1" kern="1200" cap="none" spc="0" normalizeH="0" baseline="0" noProof="1">
                <a:solidFill>
                  <a:schemeClr val="tx2"/>
                </a:solidFill>
                <a:latin typeface="Arial" panose="020B0604020202020204" pitchFamily="34" charset="0"/>
                <a:ea typeface="宋体" panose="02010600030101010101" pitchFamily="2" charset="-122"/>
                <a:cs typeface="+mn-cs"/>
              </a:rPr>
              <a:t>好几户人家</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破产</a:t>
            </a:r>
            <a:r>
              <a:rPr kumimoji="0" lang="zh-CN" altLang="en-US" sz="2400" b="1" kern="1200" cap="none" spc="0" normalizeH="0" baseline="0" noProof="1">
                <a:solidFill>
                  <a:schemeClr val="accent2"/>
                </a:solidFill>
                <a:latin typeface="Arial" panose="020B0604020202020204" pitchFamily="34" charset="0"/>
                <a:ea typeface="宋体" panose="02010600030101010101" pitchFamily="2" charset="-122"/>
                <a:cs typeface="+mn-cs"/>
              </a:rPr>
              <a:t>。 </a:t>
            </a:r>
            <a:endParaRPr kumimoji="0" lang="zh-CN" altLang="en-US" sz="2400" b="1" kern="1200" cap="none" spc="0" normalizeH="0" baseline="0" noProof="1">
              <a:solidFill>
                <a:schemeClr val="accent2"/>
              </a:solidFill>
              <a:latin typeface="Arial" panose="020B0604020202020204" pitchFamily="34" charset="0"/>
              <a:ea typeface="宋体" panose="02010600030101010101" pitchFamily="2" charset="-122"/>
              <a:cs typeface="+mn-cs"/>
            </a:endParaRPr>
          </a:p>
        </p:txBody>
      </p:sp>
      <p:sp>
        <p:nvSpPr>
          <p:cNvPr id="3" name="文本框 2"/>
          <p:cNvSpPr txBox="1"/>
          <p:nvPr/>
        </p:nvSpPr>
        <p:spPr>
          <a:xfrm>
            <a:off x="115570" y="4580890"/>
            <a:ext cx="4137025" cy="2306955"/>
          </a:xfrm>
          <a:prstGeom prst="rect">
            <a:avLst/>
          </a:prstGeom>
          <a:noFill/>
          <a:ln>
            <a:solidFill>
              <a:schemeClr val="accent1"/>
            </a:solidFill>
          </a:ln>
        </p:spPr>
        <p:txBody>
          <a:bodyPr>
            <a:spAutoFit/>
          </a:bodyPr>
          <a:lstStyle/>
          <a:p>
            <a:pPr marR="0" defTabSz="914400">
              <a:buClrTx/>
              <a:buSzTx/>
              <a:buFontTx/>
              <a:buNone/>
              <a:defRPr/>
            </a:pP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居为奇货</a:t>
            </a: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：居，储存。</a:t>
            </a:r>
            <a:endPar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endParaRPr>
          </a:p>
          <a:p>
            <a:pPr marR="0" defTabSz="914400">
              <a:buClrTx/>
              <a:buSzTx/>
              <a:buFontTx/>
              <a:buNone/>
              <a:defRPr/>
            </a:pP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联想：</a:t>
            </a: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sym typeface="+mn-ea"/>
              </a:rPr>
              <a:t>囤积居奇   </a:t>
            </a:r>
            <a:r>
              <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奇货可居</a:t>
            </a:r>
            <a:endParaRPr kumimoji="0" lang="zh-CN" altLang="en-US" sz="24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科敛,按规定条文摊派,聚敛。科,规定条文,名词作状语。</a:t>
            </a:r>
            <a:endPar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丁口,人口,指百姓。</a:t>
            </a:r>
            <a:endPar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丁，成年男子。</a:t>
            </a:r>
            <a:endPar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2339"/>
                                        </p:tgtEl>
                                        <p:attrNameLst>
                                          <p:attrName>style.visibility</p:attrName>
                                        </p:attrNameLst>
                                      </p:cBhvr>
                                      <p:to>
                                        <p:strVal val="visible"/>
                                      </p:to>
                                    </p:set>
                                    <p:animEffect transition="in" filter="blinds(horizontal)">
                                      <p:cBhvr>
                                        <p:cTn id="7" dur="500"/>
                                        <p:tgtEl>
                                          <p:spTgt spid="142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2340"/>
                                        </p:tgtEl>
                                        <p:attrNameLst>
                                          <p:attrName>style.visibility</p:attrName>
                                        </p:attrNameLst>
                                      </p:cBhvr>
                                      <p:to>
                                        <p:strVal val="visible"/>
                                      </p:to>
                                    </p:set>
                                    <p:animEffect transition="in" filter="blinds(horizontal)">
                                      <p:cBhvr>
                                        <p:cTn id="22" dur="500"/>
                                        <p:tgtEl>
                                          <p:spTgt spid="142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43362"/>
          <p:cNvSpPr txBox="1"/>
          <p:nvPr/>
        </p:nvSpPr>
        <p:spPr>
          <a:xfrm>
            <a:off x="237490" y="1124744"/>
            <a:ext cx="8906510" cy="1815882"/>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rPr>
              <a:t>        邑有成名者，</a:t>
            </a:r>
            <a:r>
              <a:rPr kumimoji="0" lang="zh-CN" altLang="en-US" sz="2800" b="1" u="sng" kern="1200" cap="none" spc="0" normalizeH="0" baseline="0" noProof="1">
                <a:ln w="10160">
                  <a:solidFill>
                    <a:schemeClr val="accent5"/>
                  </a:solidFill>
                  <a:prstDash val="solid"/>
                </a:ln>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操童子业，久不售。</a:t>
            </a:r>
            <a:r>
              <a:rPr kumimoji="0" lang="zh-CN" altLang="en-US" sz="2800" b="1" kern="1200" cap="none" spc="0" normalizeH="0" baseline="0" noProof="1">
                <a:latin typeface="Arial" panose="020B0604020202020204" pitchFamily="34" charset="0"/>
                <a:ea typeface="宋体" panose="02010600030101010101" pitchFamily="2" charset="-122"/>
                <a:cs typeface="+mn-cs"/>
              </a:rPr>
              <a:t>为人迂讷，遂为猾胥报</a:t>
            </a:r>
            <a:r>
              <a:rPr kumimoji="0" lang="zh-CN" altLang="en-US" sz="2800" b="1" kern="1200" cap="none" spc="0" normalizeH="0" baseline="0" noProof="1">
                <a:ln w="10160">
                  <a:solidFill>
                    <a:schemeClr val="accent5"/>
                  </a:solidFill>
                  <a:prstDash val="solid"/>
                </a:ln>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充</a:t>
            </a:r>
            <a:r>
              <a:rPr kumimoji="0" lang="zh-CN" altLang="en-US" sz="2800" b="1" kern="1200" cap="none" spc="0" normalizeH="0" baseline="0" noProof="1">
                <a:latin typeface="Arial" panose="020B0604020202020204" pitchFamily="34" charset="0"/>
                <a:ea typeface="宋体" panose="02010600030101010101" pitchFamily="2" charset="-122"/>
                <a:cs typeface="+mn-cs"/>
              </a:rPr>
              <a:t>里正役，百计营谋不能脱。不终岁，薄产累尽。会征促织，</a:t>
            </a:r>
            <a:r>
              <a:rPr kumimoji="0" lang="zh-CN" altLang="en-US" sz="2800" b="1" u="sng" kern="1200" cap="none" spc="0" normalizeH="0" baseline="0" noProof="1">
                <a:latin typeface="Arial" panose="020B0604020202020204" pitchFamily="34" charset="0"/>
                <a:ea typeface="宋体" panose="02010600030101010101" pitchFamily="2" charset="-122"/>
                <a:cs typeface="+mn-cs"/>
              </a:rPr>
              <a:t>成不敢</a:t>
            </a:r>
            <a:r>
              <a:rPr kumimoji="0" lang="zh-CN" altLang="en-US" sz="2800" b="1" u="sng"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敛</a:t>
            </a:r>
            <a:r>
              <a:rPr kumimoji="0" lang="zh-CN" altLang="en-US" sz="2800" b="1" u="sng" kern="1200" cap="none" spc="0" normalizeH="0" baseline="0" noProof="1">
                <a:latin typeface="Arial" panose="020B0604020202020204" pitchFamily="34" charset="0"/>
                <a:ea typeface="宋体" panose="02010600030101010101" pitchFamily="2" charset="-122"/>
                <a:cs typeface="+mn-cs"/>
              </a:rPr>
              <a:t>户口</a:t>
            </a:r>
            <a:r>
              <a:rPr kumimoji="0" lang="zh-CN" altLang="en-US" sz="2800" b="1" kern="1200" cap="none" spc="0" normalizeH="0" baseline="0" noProof="1">
                <a:latin typeface="Arial" panose="020B0604020202020204" pitchFamily="34" charset="0"/>
                <a:ea typeface="宋体" panose="02010600030101010101" pitchFamily="2" charset="-122"/>
                <a:cs typeface="+mn-cs"/>
              </a:rPr>
              <a:t>，而又无所赔偿，忧闷欲死。妻曰：“死何裨益？不如自行搜觅，</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冀</a:t>
            </a:r>
            <a:r>
              <a:rPr kumimoji="0" lang="zh-CN" altLang="en-US" sz="2800" b="1" kern="1200" cap="none" spc="0" normalizeH="0" baseline="0" noProof="1">
                <a:latin typeface="Arial" panose="020B0604020202020204" pitchFamily="34" charset="0"/>
                <a:ea typeface="宋体" panose="02010600030101010101" pitchFamily="2" charset="-122"/>
                <a:cs typeface="+mn-cs"/>
              </a:rPr>
              <a:t>有万一之得。”</a:t>
            </a:r>
            <a:endParaRPr kumimoji="0" lang="zh-CN" altLang="en-US" sz="2800" b="1" kern="1200" cap="none" spc="0" normalizeH="0" baseline="0" noProof="1">
              <a:latin typeface="Arial" panose="020B0604020202020204" pitchFamily="34" charset="0"/>
              <a:ea typeface="宋体" panose="02010600030101010101" pitchFamily="2" charset="-122"/>
              <a:cs typeface="+mn-cs"/>
            </a:endParaRPr>
          </a:p>
        </p:txBody>
      </p:sp>
      <p:sp>
        <p:nvSpPr>
          <p:cNvPr id="3" name="文本框 2"/>
          <p:cNvSpPr txBox="1"/>
          <p:nvPr/>
        </p:nvSpPr>
        <p:spPr>
          <a:xfrm>
            <a:off x="323528" y="2924944"/>
            <a:ext cx="8100005" cy="2246769"/>
          </a:xfrm>
          <a:prstGeom prst="rect">
            <a:avLst/>
          </a:prstGeom>
          <a:noFill/>
        </p:spPr>
        <p:txBody>
          <a:bodyPr>
            <a:spAutoFit/>
          </a:bodyPr>
          <a:lstStyle/>
          <a:p>
            <a:pPr marR="0" defTabSz="914400">
              <a:spcBef>
                <a:spcPct val="50000"/>
              </a:spcBef>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成然之。</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早</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出</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暮</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归，提竹筒丝笼，于败堵丛草处，探石发穴，靡计不施，迄无济。即捕得三两头，又劣弱不</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中</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于款。宰严限追比，旬余，杖至百，两股间脓血流离，并虫亦不能行捉矣。转侧床头，</a:t>
            </a: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惟</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思自尽。</a:t>
            </a:r>
            <a:endParaRPr kumimoji="0" lang="zh-CN" altLang="en-US" sz="2800" b="1" kern="1200" cap="none" spc="0" normalizeH="0" baseline="0" noProof="1">
              <a:latin typeface="Arial" panose="020B0604020202020204" pitchFamily="34" charset="0"/>
              <a:ea typeface="宋体" panose="02010600030101010101" pitchFamily="2" charset="-122"/>
              <a:cs typeface="+mn-cs"/>
              <a:sym typeface="+mn-ea"/>
            </a:endParaRPr>
          </a:p>
        </p:txBody>
      </p:sp>
      <p:sp>
        <p:nvSpPr>
          <p:cNvPr id="32772" name="文本框 143361"/>
          <p:cNvSpPr txBox="1"/>
          <p:nvPr/>
        </p:nvSpPr>
        <p:spPr>
          <a:xfrm>
            <a:off x="3419475" y="333375"/>
            <a:ext cx="5400675"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第二段：</a:t>
            </a:r>
            <a:endParaRPr lang="zh-CN" altLang="en-US" sz="3200" b="1" dirty="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框 143361"/>
          <p:cNvSpPr txBox="1"/>
          <p:nvPr/>
        </p:nvSpPr>
        <p:spPr>
          <a:xfrm>
            <a:off x="236538" y="92075"/>
            <a:ext cx="5400675"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第二段：</a:t>
            </a:r>
            <a:endParaRPr lang="zh-CN" altLang="en-US" sz="3200" b="1" dirty="0">
              <a:latin typeface="Arial" panose="020B0604020202020204" pitchFamily="34" charset="0"/>
            </a:endParaRPr>
          </a:p>
        </p:txBody>
      </p:sp>
      <p:sp>
        <p:nvSpPr>
          <p:cNvPr id="22530" name="文本框 143362"/>
          <p:cNvSpPr txBox="1"/>
          <p:nvPr/>
        </p:nvSpPr>
        <p:spPr>
          <a:xfrm>
            <a:off x="237490" y="671195"/>
            <a:ext cx="3429635" cy="4831080"/>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邑有成名者，</a:t>
            </a:r>
            <a:r>
              <a:rPr kumimoji="0" lang="zh-CN" altLang="en-US" sz="2800" b="1" u="sng"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操童子业，久不售。</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为</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人迂讷，遂</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为</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猾胥报</a:t>
            </a:r>
            <a:r>
              <a:rPr kumimoji="0" lang="zh-CN" altLang="en-US" sz="28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充</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里正役，百计营谋不能脱。不终岁，薄产累尽。</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会</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征促织，</a:t>
            </a:r>
            <a:r>
              <a:rPr kumimoji="0" lang="zh-CN" altLang="en-US" sz="2800" b="1" u="sng" kern="1200" cap="none" spc="0" normalizeH="0" baseline="0" noProof="1">
                <a:solidFill>
                  <a:schemeClr val="tx2"/>
                </a:solidFill>
                <a:latin typeface="Arial" panose="020B0604020202020204" pitchFamily="34" charset="0"/>
                <a:ea typeface="宋体" panose="02010600030101010101" pitchFamily="2" charset="-122"/>
                <a:cs typeface="+mn-cs"/>
              </a:rPr>
              <a:t>成不敢</a:t>
            </a:r>
            <a:r>
              <a:rPr kumimoji="0" lang="zh-CN" altLang="en-US" sz="2800" b="1" u="sng"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敛</a:t>
            </a:r>
            <a:r>
              <a:rPr kumimoji="0" lang="zh-CN" altLang="en-US" sz="2800" b="1" u="sng" kern="1200" cap="none" spc="0" normalizeH="0" baseline="0" noProof="1">
                <a:solidFill>
                  <a:schemeClr val="tx2"/>
                </a:solidFill>
                <a:latin typeface="Arial" panose="020B0604020202020204" pitchFamily="34" charset="0"/>
                <a:ea typeface="宋体" panose="02010600030101010101" pitchFamily="2" charset="-122"/>
                <a:cs typeface="+mn-cs"/>
              </a:rPr>
              <a:t>户口</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，而又无所赔偿，忧闷欲死。妻曰：“死何</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裨益</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？不如自行搜觅，</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冀</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有万一之</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得</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endParaRPr>
          </a:p>
        </p:txBody>
      </p:sp>
      <p:sp>
        <p:nvSpPr>
          <p:cNvPr id="2" name="文本框 1"/>
          <p:cNvSpPr txBox="1"/>
          <p:nvPr/>
        </p:nvSpPr>
        <p:spPr>
          <a:xfrm>
            <a:off x="3828415" y="0"/>
            <a:ext cx="5092065" cy="5692775"/>
          </a:xfrm>
          <a:prstGeom prst="rect">
            <a:avLst/>
          </a:prstGeom>
          <a:noFill/>
        </p:spPr>
        <p:txBody>
          <a:bodyPr>
            <a:spAutoFit/>
          </a:bodyPr>
          <a:lstStyle/>
          <a:p>
            <a:pPr marR="0" defTabSz="914400">
              <a:buClrTx/>
              <a:buSzTx/>
              <a:buFontTx/>
              <a:buNone/>
              <a:defRPr/>
            </a:pP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县里</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有个叫成名的人，</a:t>
            </a:r>
            <a:r>
              <a:rPr kumimoji="0" lang="zh-CN" altLang="en-US" sz="2800" b="1" kern="1200" cap="none" spc="0" normalizeH="0" baseline="0"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sym typeface="+mn-ea"/>
              </a:rPr>
              <a:t>是个念书人，长期未考中秀才</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做</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人拘谨，不善说话，就</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被</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刁诈的小吏报到县里，叫他</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担任里正的差事</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。他想尽方法还是摆脱不掉（任里正这差事）。不到一年，微薄的家产都</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受牵累</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赔光了。</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正好又碰上</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征收蟋蟀，成名不敢向百姓</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聚敛钱财</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，但又没有抵偿的钱，忧愁苦闷，想要寻死。他妻子说：“死有什么</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益处</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呢？不如自已去寻找，</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希望</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有万分之一的收获。”</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endParaRPr>
          </a:p>
        </p:txBody>
      </p:sp>
      <p:sp>
        <p:nvSpPr>
          <p:cNvPr id="3" name="文本框 2"/>
          <p:cNvSpPr txBox="1"/>
          <p:nvPr/>
        </p:nvSpPr>
        <p:spPr>
          <a:xfrm>
            <a:off x="78105" y="5630545"/>
            <a:ext cx="3773804" cy="1198880"/>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sz="2400"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售，卖，引申为成功，到达，考取。</a:t>
            </a:r>
            <a:endParaRPr kumimoji="0" lang="zh-CN" altLang="en-US" sz="2400"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裨：弥补。</a:t>
            </a:r>
            <a:endParaRPr kumimoji="0" lang="zh-CN" altLang="en-US" sz="2400"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32435" y="920750"/>
            <a:ext cx="3020060" cy="5692775"/>
          </a:xfrm>
          <a:prstGeom prst="rect">
            <a:avLst/>
          </a:prstGeom>
          <a:noFill/>
        </p:spPr>
        <p:txBody>
          <a:bodyPr>
            <a:spAutoFit/>
          </a:bodyPr>
          <a:lstStyle/>
          <a:p>
            <a:pPr marR="0" defTabSz="914400">
              <a:spcBef>
                <a:spcPct val="50000"/>
              </a:spcBef>
              <a:buClrTx/>
              <a:buSzTx/>
              <a:buFontTx/>
              <a:buNone/>
              <a:defRPr/>
            </a:pP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成</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然</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之。</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早</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出</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暮</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归，提竹筒丝笼，于败堵丛草处，探石</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发</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穴，</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靡</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计不施，</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迄</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无济。</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即</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捕得三两头，又劣弱不</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中</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于款。宰严限追</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比</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，旬余，</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杖</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至百，两股间脓血流离，</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并</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虫亦不能行捉矣。转侧床头，</a:t>
            </a: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惟</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rPr>
              <a:t>思自尽。</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sym typeface="+mn-ea"/>
            </a:endParaRPr>
          </a:p>
        </p:txBody>
      </p:sp>
      <p:sp>
        <p:nvSpPr>
          <p:cNvPr id="23553" name="文本框 144385"/>
          <p:cNvSpPr txBox="1"/>
          <p:nvPr/>
        </p:nvSpPr>
        <p:spPr>
          <a:xfrm>
            <a:off x="3755390" y="682625"/>
            <a:ext cx="5209540" cy="4399915"/>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成名</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认为</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这些话很</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对</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。就早出晚归，提着竹筒丝笼，在破墙脚下。荒草丛里，挖石头，</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打开</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大洞，</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没有</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办法没用尽，</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终究</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没有找到。</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即使</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捉到二、三只，也是又弱又小，不</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合</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规格。县官定了限期，严厉</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追逼</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成名在十几天中被打了上百板子</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，两条腿脓血淋漓，</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并且连</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蟋蟀也不能去捉了，在床上翻来复去只想自杀。 </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endParaRPr>
          </a:p>
        </p:txBody>
      </p:sp>
      <p:sp>
        <p:nvSpPr>
          <p:cNvPr id="5" name="文本框 4"/>
          <p:cNvSpPr txBox="1"/>
          <p:nvPr/>
        </p:nvSpPr>
        <p:spPr>
          <a:xfrm>
            <a:off x="3301365" y="5185410"/>
            <a:ext cx="5513705" cy="1198880"/>
          </a:xfrm>
          <a:prstGeom prst="rect">
            <a:avLst/>
          </a:prstGeom>
          <a:noFill/>
        </p:spPr>
        <p:txBody>
          <a:bodyPr>
            <a:spAutoFit/>
          </a:bodyPr>
          <a:lstStyle/>
          <a:p>
            <a:pPr marR="0" defTabSz="914400">
              <a:buClrTx/>
              <a:buSzTx/>
              <a:buFontTx/>
              <a:buNone/>
              <a:defRPr/>
            </a:pP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追比</a:t>
            </a: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封建时代，官府限令吏役办事，如果不能按期完成，就打板子以示警惩，叫做追比。</a:t>
            </a:r>
            <a:endPar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3553"/>
                                        </p:tgtEl>
                                        <p:attrNameLst>
                                          <p:attrName>style.visibility</p:attrName>
                                        </p:attrNameLst>
                                      </p:cBhvr>
                                      <p:to>
                                        <p:strVal val="visible"/>
                                      </p:to>
                                    </p:set>
                                    <p:animEffect transition="in" filter="wipe(down)">
                                      <p:cBhvr>
                                        <p:cTn id="12" dur="500"/>
                                        <p:tgtEl>
                                          <p:spTgt spid="235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45410"/>
          <p:cNvSpPr txBox="1"/>
          <p:nvPr/>
        </p:nvSpPr>
        <p:spPr>
          <a:xfrm>
            <a:off x="395536" y="908720"/>
            <a:ext cx="8467923" cy="2246769"/>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rPr>
              <a:t>        时村中来一驼背巫，能以神卜。成妻具资诣问。见红女白婆，填塞门户。入其舍，则密室垂帘，帘外设香几。</a:t>
            </a:r>
            <a:r>
              <a:rPr kumimoji="0" lang="zh-CN" altLang="en-US" sz="2800" b="1" u="sng" kern="1200" cap="none" spc="0" normalizeH="0" baseline="0" noProof="1">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问者爇香于鼎</a:t>
            </a:r>
            <a:r>
              <a:rPr kumimoji="0" lang="zh-CN" altLang="en-US" sz="2800" b="1" kern="1200" cap="none" spc="0" normalizeH="0" baseline="0" noProof="1">
                <a:latin typeface="Arial" panose="020B0604020202020204" pitchFamily="34" charset="0"/>
                <a:ea typeface="宋体" panose="02010600030101010101" pitchFamily="2" charset="-122"/>
                <a:cs typeface="+mn-cs"/>
              </a:rPr>
              <a:t>，再拜。巫从旁望空代</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祝</a:t>
            </a:r>
            <a:r>
              <a:rPr kumimoji="0" lang="zh-CN" altLang="en-US" sz="2800" b="1" kern="1200" cap="none" spc="0" normalizeH="0" baseline="0" noProof="1">
                <a:latin typeface="Arial" panose="020B0604020202020204" pitchFamily="34" charset="0"/>
                <a:ea typeface="宋体" panose="02010600030101010101" pitchFamily="2" charset="-122"/>
                <a:cs typeface="+mn-cs"/>
              </a:rPr>
              <a:t>，唇吻翕辟，不知何词。各各竦立以听。少间，帘内掷一纸出，即道人意中事，无毫发爽。</a:t>
            </a:r>
            <a:endParaRPr kumimoji="0" lang="zh-CN" altLang="en-US" sz="2800" b="1" kern="1200" cap="none" spc="0" normalizeH="0" baseline="0" noProof="1">
              <a:latin typeface="Arial" panose="020B0604020202020204" pitchFamily="34" charset="0"/>
              <a:ea typeface="宋体" panose="02010600030101010101" pitchFamily="2" charset="-122"/>
              <a:cs typeface="+mn-cs"/>
            </a:endParaRPr>
          </a:p>
        </p:txBody>
      </p:sp>
      <p:sp>
        <p:nvSpPr>
          <p:cNvPr id="35843" name="文本框 1"/>
          <p:cNvSpPr txBox="1"/>
          <p:nvPr/>
        </p:nvSpPr>
        <p:spPr>
          <a:xfrm>
            <a:off x="468313" y="3141663"/>
            <a:ext cx="8096250" cy="2246312"/>
          </a:xfrm>
          <a:prstGeom prst="rect">
            <a:avLst/>
          </a:prstGeom>
          <a:noFill/>
          <a:ln w="9525">
            <a:noFill/>
          </a:ln>
        </p:spPr>
        <p:txBody>
          <a:bodyPr>
            <a:spAutoFit/>
          </a:bodyPr>
          <a:p>
            <a:pPr>
              <a:spcBef>
                <a:spcPct val="50000"/>
              </a:spcBef>
            </a:pPr>
            <a:r>
              <a:rPr lang="zh-CN" altLang="en-US" sz="2800" b="1" dirty="0">
                <a:latin typeface="Arial" panose="020B0604020202020204" pitchFamily="34" charset="0"/>
              </a:rPr>
              <a:t>成妻纳钱案上，焚拜如前人。食顷，帘动，片纸抛落。拾视之，非字而画：中绘殿阁，类兰若；后小山下，怪石乱卧，针针丛棘，青麻头伏焉；旁一蟆，若将跃舞。展玩不可晓。然睹促织，隐中胸怀。折藏之，</a:t>
            </a:r>
            <a:r>
              <a:rPr lang="zh-CN" altLang="en-US" sz="2800" b="1" u="sng" dirty="0">
                <a:latin typeface="Arial" panose="020B0604020202020204" pitchFamily="34" charset="0"/>
              </a:rPr>
              <a:t>归以示成</a:t>
            </a:r>
            <a:r>
              <a:rPr lang="zh-CN" altLang="en-US" sz="2800" b="1" dirty="0">
                <a:latin typeface="Arial" panose="020B0604020202020204" pitchFamily="34" charset="0"/>
              </a:rPr>
              <a:t>。 </a:t>
            </a:r>
            <a:endParaRPr lang="zh-CN" altLang="en-US" sz="2800" b="1" dirty="0">
              <a:latin typeface="Arial" panose="020B0604020202020204" pitchFamily="34" charset="0"/>
            </a:endParaRPr>
          </a:p>
        </p:txBody>
      </p:sp>
      <p:sp>
        <p:nvSpPr>
          <p:cNvPr id="35844" name="文本框 145409"/>
          <p:cNvSpPr txBox="1"/>
          <p:nvPr/>
        </p:nvSpPr>
        <p:spPr>
          <a:xfrm>
            <a:off x="3635375" y="260350"/>
            <a:ext cx="1590675" cy="584200"/>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第三段</a:t>
            </a:r>
            <a:r>
              <a:rPr lang="zh-CN" altLang="en-US" sz="3200" dirty="0">
                <a:latin typeface="Arial" panose="020B0604020202020204" pitchFamily="34" charset="0"/>
              </a:rPr>
              <a:t>：</a:t>
            </a:r>
            <a:endParaRPr lang="zh-CN" altLang="en-US" sz="3200" dirty="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文本框 145409"/>
          <p:cNvSpPr txBox="1"/>
          <p:nvPr/>
        </p:nvSpPr>
        <p:spPr>
          <a:xfrm>
            <a:off x="17463" y="130175"/>
            <a:ext cx="1590675" cy="584200"/>
          </a:xfrm>
          <a:prstGeom prst="rect">
            <a:avLst/>
          </a:prstGeom>
          <a:noFill/>
          <a:ln w="9525">
            <a:noFill/>
          </a:ln>
        </p:spPr>
        <p:txBody>
          <a:bodyPr>
            <a:spAutoFit/>
          </a:bodyPr>
          <a:p>
            <a:pPr>
              <a:spcBef>
                <a:spcPct val="50000"/>
              </a:spcBef>
            </a:pPr>
            <a:r>
              <a:rPr lang="zh-CN" altLang="en-US" sz="3200" dirty="0">
                <a:latin typeface="Arial" panose="020B0604020202020204" pitchFamily="34" charset="0"/>
              </a:rPr>
              <a:t>第三段：</a:t>
            </a:r>
            <a:endParaRPr lang="zh-CN" altLang="en-US" sz="3200" dirty="0">
              <a:latin typeface="Arial" panose="020B0604020202020204" pitchFamily="34" charset="0"/>
            </a:endParaRPr>
          </a:p>
        </p:txBody>
      </p:sp>
      <p:sp>
        <p:nvSpPr>
          <p:cNvPr id="24578" name="文本框 145410"/>
          <p:cNvSpPr txBox="1"/>
          <p:nvPr/>
        </p:nvSpPr>
        <p:spPr>
          <a:xfrm>
            <a:off x="136525" y="713740"/>
            <a:ext cx="3790950" cy="4831080"/>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时村中来一驼背巫，能</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以</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神卜。成妻具资</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诣</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问。见红女白婆，填塞门户。入其舍，则密室垂帘，帘外设香几。</a:t>
            </a:r>
            <a:r>
              <a:rPr kumimoji="0" lang="zh-CN" altLang="en-US" sz="2800" b="1" u="sng"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问者爇香于鼎</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再</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拜。巫从旁望空代</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祝</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，唇吻</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翕辟</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，不知何词。各各</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竦立</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rPr>
              <a:t>以</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听。</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少间</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，帘内掷一纸出，即道人</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意中</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事，无毫</a:t>
            </a:r>
            <a:r>
              <a:rPr kumimoji="0" lang="zh-CN" altLang="en-US" sz="2800" b="1" kern="1200" cap="none" spc="0" normalizeH="0" baseline="0" noProof="1">
                <a:solidFill>
                  <a:srgbClr val="FF33CC"/>
                </a:solidFill>
                <a:latin typeface="Arial" panose="020B0604020202020204" pitchFamily="34" charset="0"/>
                <a:ea typeface="宋体" panose="02010600030101010101" pitchFamily="2" charset="-122"/>
                <a:cs typeface="+mn-cs"/>
              </a:rPr>
              <a:t>发</a:t>
            </a:r>
            <a:r>
              <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rPr>
              <a:t>爽。</a:t>
            </a:r>
            <a:endParaRPr kumimoji="0" lang="zh-CN" altLang="en-US" sz="2800" b="1" kern="1200" cap="none" spc="0" normalizeH="0" baseline="0" noProof="1">
              <a:solidFill>
                <a:schemeClr val="tx2"/>
              </a:solidFill>
              <a:latin typeface="Arial" panose="020B0604020202020204" pitchFamily="34" charset="0"/>
              <a:ea typeface="宋体" panose="02010600030101010101" pitchFamily="2" charset="-122"/>
              <a:cs typeface="+mn-cs"/>
            </a:endParaRPr>
          </a:p>
        </p:txBody>
      </p:sp>
      <p:sp>
        <p:nvSpPr>
          <p:cNvPr id="2" name="文本框 1"/>
          <p:cNvSpPr txBox="1"/>
          <p:nvPr/>
        </p:nvSpPr>
        <p:spPr>
          <a:xfrm>
            <a:off x="3927475" y="338455"/>
            <a:ext cx="5036185" cy="6123940"/>
          </a:xfrm>
          <a:prstGeom prst="rect">
            <a:avLst/>
          </a:prstGeom>
          <a:noFill/>
        </p:spPr>
        <p:txBody>
          <a:bodyPr>
            <a:spAutoFit/>
          </a:bodyPr>
          <a:lstStyle/>
          <a:p>
            <a:pPr marR="0" defTabSz="914400">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这时，村里来了个驼背巫婆，（她）能</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借</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鬼神预卜凶吉。成名的妻子准备了礼钱</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去</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求神。只见红颜的少女和白发的老婆婆挤满门口。成名的妻子走进巫婆的屋里，只看见暗室拉着帘子，帘外摆着香案。</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求神的人在香炉上上香</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，拜了又拜。巫婆在旁边望着空中替他们</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祷告</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，嘴唇</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一张一合</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，不知在说些什么。大家都</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肃敬地站着</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听。</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一会儿</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，室内丢一张纸条出来，那上面就写着求神的人</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心中</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所想问的事情，没有</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丝毫</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差错。</a:t>
            </a:r>
            <a:endParaRPr kumimoji="0" lang="zh-CN" altLang="en-US" sz="2800" b="1" kern="1200" cap="none" spc="0" normalizeH="0" baseline="0" noProof="1">
              <a:latin typeface="Arial" panose="020B0604020202020204" pitchFamily="34" charset="0"/>
              <a:ea typeface="宋体" panose="02010600030101010101" pitchFamily="2" charset="-122"/>
              <a:cs typeface="+mn-cs"/>
              <a:sym typeface="+mn-ea"/>
            </a:endParaRPr>
          </a:p>
        </p:txBody>
      </p:sp>
      <p:sp>
        <p:nvSpPr>
          <p:cNvPr id="3" name="文本框 2"/>
          <p:cNvSpPr txBox="1"/>
          <p:nvPr/>
        </p:nvSpPr>
        <p:spPr>
          <a:xfrm>
            <a:off x="302260" y="5615940"/>
            <a:ext cx="3261360" cy="521970"/>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爇，点燃。</a:t>
            </a:r>
            <a:endPar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9075" y="187325"/>
            <a:ext cx="3200400" cy="5262563"/>
          </a:xfrm>
          <a:prstGeom prst="rect">
            <a:avLst/>
          </a:prstGeom>
          <a:noFill/>
          <a:ln w="9525">
            <a:noFill/>
          </a:ln>
        </p:spPr>
        <p:txBody>
          <a:bodyPr>
            <a:spAutoFit/>
          </a:bodyPr>
          <a:p>
            <a:pPr>
              <a:spcBef>
                <a:spcPct val="50000"/>
              </a:spcBef>
            </a:pPr>
            <a:r>
              <a:rPr lang="zh-CN" altLang="en-US" sz="2800" b="1" dirty="0">
                <a:solidFill>
                  <a:schemeClr val="tx2"/>
                </a:solidFill>
                <a:latin typeface="Arial" panose="020B0604020202020204" pitchFamily="34" charset="0"/>
              </a:rPr>
              <a:t>成妻</a:t>
            </a:r>
            <a:r>
              <a:rPr lang="zh-CN" altLang="en-US" sz="2800" b="1" dirty="0">
                <a:solidFill>
                  <a:srgbClr val="FF33CC"/>
                </a:solidFill>
                <a:latin typeface="Arial" panose="020B0604020202020204" pitchFamily="34" charset="0"/>
              </a:rPr>
              <a:t>纳</a:t>
            </a:r>
            <a:r>
              <a:rPr lang="zh-CN" altLang="en-US" sz="2800" b="1" dirty="0">
                <a:solidFill>
                  <a:schemeClr val="tx2"/>
                </a:solidFill>
                <a:latin typeface="Arial" panose="020B0604020202020204" pitchFamily="34" charset="0"/>
              </a:rPr>
              <a:t>钱案上，焚拜如前人。</a:t>
            </a:r>
            <a:r>
              <a:rPr lang="zh-CN" altLang="en-US" sz="2800" b="1" dirty="0">
                <a:solidFill>
                  <a:srgbClr val="FF33CC"/>
                </a:solidFill>
                <a:latin typeface="Arial" panose="020B0604020202020204" pitchFamily="34" charset="0"/>
              </a:rPr>
              <a:t>食顷</a:t>
            </a:r>
            <a:r>
              <a:rPr lang="zh-CN" altLang="en-US" sz="2800" b="1" dirty="0">
                <a:solidFill>
                  <a:schemeClr val="tx2"/>
                </a:solidFill>
                <a:latin typeface="Arial" panose="020B0604020202020204" pitchFamily="34" charset="0"/>
              </a:rPr>
              <a:t>，帘动，片纸抛落。拾视之，非字而画：中绘殿阁，</a:t>
            </a:r>
            <a:r>
              <a:rPr lang="zh-CN" altLang="en-US" sz="2800" b="1" dirty="0">
                <a:solidFill>
                  <a:srgbClr val="FF33CC"/>
                </a:solidFill>
                <a:latin typeface="Arial" panose="020B0604020202020204" pitchFamily="34" charset="0"/>
              </a:rPr>
              <a:t>类</a:t>
            </a:r>
            <a:r>
              <a:rPr lang="zh-CN" altLang="en-US" sz="2800" b="1" dirty="0">
                <a:solidFill>
                  <a:schemeClr val="tx2"/>
                </a:solidFill>
                <a:latin typeface="Arial" panose="020B0604020202020204" pitchFamily="34" charset="0"/>
              </a:rPr>
              <a:t>兰若；后小山下，怪石乱卧，针针丛棘，青麻头伏</a:t>
            </a:r>
            <a:r>
              <a:rPr lang="zh-CN" altLang="en-US" sz="2800" b="1" dirty="0">
                <a:solidFill>
                  <a:srgbClr val="FF33CC"/>
                </a:solidFill>
                <a:latin typeface="Arial" panose="020B0604020202020204" pitchFamily="34" charset="0"/>
              </a:rPr>
              <a:t>焉</a:t>
            </a:r>
            <a:r>
              <a:rPr lang="zh-CN" altLang="en-US" sz="2800" b="1" dirty="0">
                <a:solidFill>
                  <a:schemeClr val="tx2"/>
                </a:solidFill>
                <a:latin typeface="Arial" panose="020B0604020202020204" pitchFamily="34" charset="0"/>
              </a:rPr>
              <a:t>；旁一蟆，若将跃舞。</a:t>
            </a:r>
            <a:r>
              <a:rPr lang="zh-CN" altLang="en-US" sz="2800" b="1" dirty="0">
                <a:solidFill>
                  <a:srgbClr val="FF33CC"/>
                </a:solidFill>
                <a:latin typeface="Arial" panose="020B0604020202020204" pitchFamily="34" charset="0"/>
              </a:rPr>
              <a:t>展玩</a:t>
            </a:r>
            <a:r>
              <a:rPr lang="zh-CN" altLang="en-US" sz="2800" b="1" dirty="0">
                <a:solidFill>
                  <a:schemeClr val="tx2"/>
                </a:solidFill>
                <a:latin typeface="Arial" panose="020B0604020202020204" pitchFamily="34" charset="0"/>
              </a:rPr>
              <a:t>不可晓。</a:t>
            </a:r>
            <a:r>
              <a:rPr lang="zh-CN" altLang="en-US" sz="2800" b="1" dirty="0">
                <a:solidFill>
                  <a:srgbClr val="FF33CC"/>
                </a:solidFill>
                <a:latin typeface="Arial" panose="020B0604020202020204" pitchFamily="34" charset="0"/>
              </a:rPr>
              <a:t>然</a:t>
            </a:r>
            <a:r>
              <a:rPr lang="zh-CN" altLang="en-US" sz="2800" b="1" dirty="0">
                <a:solidFill>
                  <a:schemeClr val="tx2"/>
                </a:solidFill>
                <a:latin typeface="Arial" panose="020B0604020202020204" pitchFamily="34" charset="0"/>
              </a:rPr>
              <a:t>睹促织，隐</a:t>
            </a:r>
            <a:r>
              <a:rPr lang="zh-CN" altLang="en-US" sz="2800" b="1" dirty="0">
                <a:solidFill>
                  <a:srgbClr val="FF33CC"/>
                </a:solidFill>
                <a:latin typeface="Arial" panose="020B0604020202020204" pitchFamily="34" charset="0"/>
              </a:rPr>
              <a:t>中</a:t>
            </a:r>
            <a:r>
              <a:rPr lang="zh-CN" altLang="en-US" sz="2800" b="1" dirty="0">
                <a:solidFill>
                  <a:schemeClr val="tx2"/>
                </a:solidFill>
                <a:latin typeface="Arial" panose="020B0604020202020204" pitchFamily="34" charset="0"/>
              </a:rPr>
              <a:t>胸怀。折藏之，</a:t>
            </a:r>
            <a:r>
              <a:rPr lang="zh-CN" altLang="en-US" sz="2800" b="1" u="sng" dirty="0">
                <a:solidFill>
                  <a:srgbClr val="FF33CC"/>
                </a:solidFill>
                <a:latin typeface="Arial" panose="020B0604020202020204" pitchFamily="34" charset="0"/>
              </a:rPr>
              <a:t>归以示成</a:t>
            </a:r>
            <a:r>
              <a:rPr lang="zh-CN" altLang="en-US" sz="2800" b="1" dirty="0">
                <a:solidFill>
                  <a:schemeClr val="tx2"/>
                </a:solidFill>
                <a:latin typeface="Arial" panose="020B0604020202020204" pitchFamily="34" charset="0"/>
              </a:rPr>
              <a:t>。 </a:t>
            </a:r>
            <a:endParaRPr lang="zh-CN" altLang="en-US" sz="2800" b="1" dirty="0">
              <a:solidFill>
                <a:schemeClr val="tx2"/>
              </a:solidFill>
              <a:latin typeface="Arial" panose="020B0604020202020204" pitchFamily="34" charset="0"/>
            </a:endParaRPr>
          </a:p>
        </p:txBody>
      </p:sp>
      <p:sp>
        <p:nvSpPr>
          <p:cNvPr id="25601" name="文本框 146433"/>
          <p:cNvSpPr txBox="1"/>
          <p:nvPr/>
        </p:nvSpPr>
        <p:spPr>
          <a:xfrm>
            <a:off x="3636645" y="78105"/>
            <a:ext cx="5313680" cy="6123940"/>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rPr>
              <a:t>成名的妻子把钱</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放</a:t>
            </a:r>
            <a:r>
              <a:rPr kumimoji="0" lang="zh-CN" altLang="en-US" sz="2800" b="1" kern="1200" cap="none" spc="0" normalizeH="0" baseline="0" noProof="1">
                <a:latin typeface="Arial" panose="020B0604020202020204" pitchFamily="34" charset="0"/>
                <a:ea typeface="宋体" panose="02010600030101010101" pitchFamily="2" charset="-122"/>
                <a:cs typeface="+mn-cs"/>
              </a:rPr>
              <a:t>在案上，象前边的人一样烧香跪拜。</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约一顿饭的工夫</a:t>
            </a:r>
            <a:r>
              <a:rPr kumimoji="0" lang="zh-CN" altLang="en-US" sz="2800" b="1" kern="1200" cap="none" spc="0" normalizeH="0" baseline="0" noProof="1">
                <a:latin typeface="Arial" panose="020B0604020202020204" pitchFamily="34" charset="0"/>
                <a:ea typeface="宋体" panose="02010600030101010101" pitchFamily="2" charset="-122"/>
                <a:cs typeface="+mn-cs"/>
              </a:rPr>
              <a:t>，帘子动了，一片纸抛落下来了。拾起一看，并不是字，而是一幅画，当中绘着殿阁，就</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象</a:t>
            </a:r>
            <a:r>
              <a:rPr kumimoji="0" lang="zh-CN" altLang="en-US" sz="2800" b="1" kern="1200" cap="none" spc="0" normalizeH="0" baseline="0" noProof="1">
                <a:latin typeface="Arial" panose="020B0604020202020204" pitchFamily="34" charset="0"/>
                <a:ea typeface="宋体" panose="02010600030101010101" pitchFamily="2" charset="-122"/>
                <a:cs typeface="+mn-cs"/>
              </a:rPr>
              <a:t>寺院一样；（殿阁）后面的山脚下，横着一些奇形怪状的石头，长着一丛丛荆棘，一只青麻头蟋蟀伏</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在那里</a:t>
            </a:r>
            <a:r>
              <a:rPr kumimoji="0" lang="zh-CN" altLang="en-US" sz="2800" b="1" kern="1200" cap="none" spc="0" normalizeH="0" baseline="0" noProof="1">
                <a:latin typeface="Arial" panose="020B0604020202020204" pitchFamily="34" charset="0"/>
                <a:ea typeface="宋体" panose="02010600030101010101" pitchFamily="2" charset="-122"/>
                <a:cs typeface="+mn-cs"/>
              </a:rPr>
              <a:t>；旁边有一只癞哈蟆，就好象要跳起来的样子。她</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展开看</a:t>
            </a:r>
            <a:r>
              <a:rPr kumimoji="0" lang="zh-CN" altLang="en-US" sz="2800" b="1" kern="1200" cap="none" spc="0" normalizeH="0" baseline="0" noProof="1">
                <a:latin typeface="Arial" panose="020B0604020202020204" pitchFamily="34" charset="0"/>
                <a:ea typeface="宋体" panose="02010600030101010101" pitchFamily="2" charset="-122"/>
                <a:cs typeface="+mn-cs"/>
              </a:rPr>
              <a:t>了一阵，不懂什么意思。</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但是</a:t>
            </a:r>
            <a:r>
              <a:rPr kumimoji="0" lang="zh-CN" altLang="en-US" sz="2800" b="1" kern="1200" cap="none" spc="0" normalizeH="0" baseline="0" noProof="1">
                <a:latin typeface="Arial" panose="020B0604020202020204" pitchFamily="34" charset="0"/>
                <a:ea typeface="宋体" panose="02010600030101010101" pitchFamily="2" charset="-122"/>
                <a:cs typeface="+mn-cs"/>
              </a:rPr>
              <a:t>看到上面画着蟋蟀，正跟自己的心事暗</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合</a:t>
            </a:r>
            <a:r>
              <a:rPr kumimoji="0" lang="zh-CN" altLang="en-US" sz="2800" b="1" kern="1200" cap="none" spc="0" normalizeH="0" baseline="0" noProof="1">
                <a:latin typeface="Arial" panose="020B0604020202020204" pitchFamily="34" charset="0"/>
                <a:ea typeface="宋体" panose="02010600030101010101" pitchFamily="2" charset="-122"/>
                <a:cs typeface="+mn-cs"/>
              </a:rPr>
              <a:t>，就把纸片折叠好装起来，</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回家后交给成名看。 </a:t>
            </a:r>
            <a:endPar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endParaRPr>
          </a:p>
        </p:txBody>
      </p:sp>
      <p:sp>
        <p:nvSpPr>
          <p:cNvPr id="3" name="文本框 2"/>
          <p:cNvSpPr txBox="1"/>
          <p:nvPr/>
        </p:nvSpPr>
        <p:spPr>
          <a:xfrm>
            <a:off x="219075" y="5449570"/>
            <a:ext cx="3083560" cy="1383665"/>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类，类似，好像。</a:t>
            </a:r>
            <a:endPar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a:p>
            <a:pPr marR="0" defTabSz="914400">
              <a:buClrTx/>
              <a:buSzTx/>
              <a:buFontTx/>
              <a:buNone/>
              <a:defRPr/>
            </a:pP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兰若，寺庙，即梵语阿兰若。</a:t>
            </a:r>
            <a:endPar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560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47459"/>
          <p:cNvSpPr txBox="1"/>
          <p:nvPr/>
        </p:nvSpPr>
        <p:spPr>
          <a:xfrm>
            <a:off x="251520" y="908720"/>
            <a:ext cx="8568952" cy="2677656"/>
          </a:xfrm>
          <a:prstGeom prst="rect">
            <a:avLst/>
          </a:prstGeom>
          <a:noFill/>
          <a:ln w="9525">
            <a:noFill/>
          </a:ln>
        </p:spPr>
        <p:txBody>
          <a:bodyPr>
            <a:spAutoFit/>
          </a:bodyPr>
          <a:lstStyle/>
          <a:p>
            <a:pPr marR="0" defTabSz="914400">
              <a:spcBef>
                <a:spcPct val="50000"/>
              </a:spcBef>
              <a:buClrTx/>
              <a:buSzTx/>
              <a:buFontTx/>
              <a:buNone/>
              <a:defRPr/>
            </a:pPr>
            <a:r>
              <a:rPr kumimoji="0" lang="zh-CN" altLang="en-US" sz="2800" b="1" kern="1200" cap="none" spc="0" normalizeH="0" baseline="0" noProof="1">
                <a:latin typeface="Arial" panose="020B0604020202020204" pitchFamily="34" charset="0"/>
                <a:ea typeface="宋体" panose="02010600030101010101" pitchFamily="2" charset="-122"/>
                <a:cs typeface="+mn-cs"/>
              </a:rPr>
              <a:t>        成反复自念，得无教我猎虫所耶？细瞻景状，与村东大佛阁逼似。乃</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强</a:t>
            </a:r>
            <a:r>
              <a:rPr kumimoji="0" lang="zh-CN" altLang="en-US" sz="2800" b="1" kern="1200" cap="none" spc="0" normalizeH="0" baseline="0" noProof="1">
                <a:latin typeface="Arial" panose="020B0604020202020204" pitchFamily="34" charset="0"/>
                <a:ea typeface="宋体" panose="02010600030101010101" pitchFamily="2" charset="-122"/>
                <a:cs typeface="+mn-cs"/>
              </a:rPr>
              <a:t>起扶杖，执图诣寺后，有古陵蔚起。</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循</a:t>
            </a:r>
            <a:r>
              <a:rPr kumimoji="0" lang="zh-CN" altLang="en-US" sz="2800" b="1" kern="1200" cap="none" spc="0" normalizeH="0" baseline="0" noProof="1">
                <a:latin typeface="Arial" panose="020B0604020202020204" pitchFamily="34" charset="0"/>
                <a:ea typeface="宋体" panose="02010600030101010101" pitchFamily="2" charset="-122"/>
                <a:cs typeface="+mn-cs"/>
              </a:rPr>
              <a:t>陵而走，见蹲石鳞鳞，俨然类画。遂于蒿莱中侧听徐行，似寻针芥。而心目耳力俱穷，</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绝</a:t>
            </a:r>
            <a:r>
              <a:rPr kumimoji="0" lang="zh-CN" altLang="en-US" sz="2800" b="1" kern="1200" cap="none" spc="0" normalizeH="0" baseline="0" noProof="1">
                <a:latin typeface="Arial" panose="020B0604020202020204" pitchFamily="34" charset="0"/>
                <a:ea typeface="宋体" panose="02010600030101010101" pitchFamily="2" charset="-122"/>
                <a:cs typeface="+mn-cs"/>
              </a:rPr>
              <a:t>无踪响。</a:t>
            </a:r>
            <a:r>
              <a:rPr kumimoji="0" lang="zh-CN" altLang="en-US" sz="2800" b="1" kern="1200" cap="none" spc="0" normalizeH="0" baseline="0" noProof="1">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冥搜</a:t>
            </a:r>
            <a:r>
              <a:rPr kumimoji="0" lang="zh-CN" altLang="en-US" sz="2800" b="1" kern="1200" cap="none" spc="0" normalizeH="0" baseline="0" noProof="1">
                <a:latin typeface="Arial" panose="020B0604020202020204" pitchFamily="34" charset="0"/>
                <a:ea typeface="宋体" panose="02010600030101010101" pitchFamily="2" charset="-122"/>
                <a:cs typeface="+mn-cs"/>
              </a:rPr>
              <a:t>未已，一癞头蟆猝然跃去。成益愕，急逐</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rPr>
              <a:t>趁</a:t>
            </a:r>
            <a:r>
              <a:rPr kumimoji="0" lang="zh-CN" altLang="en-US" sz="2800" b="1" kern="1200" cap="none" spc="0" normalizeH="0" baseline="0" noProof="1">
                <a:latin typeface="Arial" panose="020B0604020202020204" pitchFamily="34" charset="0"/>
                <a:ea typeface="宋体" panose="02010600030101010101" pitchFamily="2" charset="-122"/>
                <a:cs typeface="+mn-cs"/>
              </a:rPr>
              <a:t>之，蟆入草间。</a:t>
            </a:r>
            <a:endParaRPr kumimoji="0" lang="zh-CN" altLang="en-US" sz="2800" b="1" kern="1200" cap="none" spc="0" normalizeH="0" baseline="0" noProof="1">
              <a:latin typeface="Arial" panose="020B0604020202020204" pitchFamily="34" charset="0"/>
              <a:ea typeface="宋体" panose="02010600030101010101" pitchFamily="2" charset="-122"/>
              <a:cs typeface="+mn-cs"/>
            </a:endParaRPr>
          </a:p>
        </p:txBody>
      </p:sp>
      <p:sp>
        <p:nvSpPr>
          <p:cNvPr id="3" name="文本框 1"/>
          <p:cNvSpPr txBox="1"/>
          <p:nvPr/>
        </p:nvSpPr>
        <p:spPr>
          <a:xfrm>
            <a:off x="251520" y="3645024"/>
            <a:ext cx="8594858" cy="2246769"/>
          </a:xfrm>
          <a:prstGeom prst="rect">
            <a:avLst/>
          </a:prstGeom>
          <a:noFill/>
        </p:spPr>
        <p:txBody>
          <a:bodyPr>
            <a:spAutoFit/>
          </a:bodyPr>
          <a:lstStyle/>
          <a:p>
            <a:pPr marR="0" defTabSz="914400">
              <a:buClrTx/>
              <a:buSzTx/>
              <a:buFontTx/>
              <a:buNone/>
              <a:defRPr/>
            </a:pP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蹑</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迹披求，见有虫伏棘根。遽扑之，入石穴中。</a:t>
            </a:r>
            <a:r>
              <a:rPr kumimoji="0" lang="zh-CN" altLang="en-US" sz="2800" b="1" u="sng"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掭</a:t>
            </a:r>
            <a:r>
              <a:rPr kumimoji="0" lang="zh-CN" altLang="en-US" sz="2800" b="1" u="sng" kern="1200" cap="none" spc="0" normalizeH="0" baseline="0" noProof="1">
                <a:latin typeface="Arial" panose="020B0604020202020204" pitchFamily="34" charset="0"/>
                <a:ea typeface="宋体" panose="02010600030101010101" pitchFamily="2" charset="-122"/>
                <a:cs typeface="+mn-cs"/>
                <a:sym typeface="+mn-ea"/>
              </a:rPr>
              <a:t>以尖草</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，不出；以筒水灌之，始出，状极俊健，</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逐</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而得之。审视，巨身修尾，青项金翅。大喜，笼归，举家庆贺，虽连城拱璧不啻也。</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上</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于盆而养之，蟹白栗黄，备极护爱，留待限期，以塞官</a:t>
            </a:r>
            <a:r>
              <a:rPr kumimoji="0" lang="zh-CN" altLang="en-US" sz="2800" b="1" kern="1200" cap="none" spc="0" normalizeH="0" baseline="0" noProof="1">
                <a:ln w="22225">
                  <a:solidFill>
                    <a:schemeClr val="accent2"/>
                  </a:solidFill>
                  <a:prstDash val="solid"/>
                </a:ln>
                <a:latin typeface="Arial" panose="020B0604020202020204" pitchFamily="34" charset="0"/>
                <a:ea typeface="宋体" panose="02010600030101010101" pitchFamily="2" charset="-122"/>
                <a:cs typeface="+mn-cs"/>
                <a:sym typeface="+mn-ea"/>
              </a:rPr>
              <a:t>责</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a:t>
            </a:r>
            <a:endParaRPr kumimoji="0" lang="zh-CN" altLang="en-US" sz="2800" b="1" kern="1200" cap="none" spc="0" normalizeH="0" baseline="0" noProof="1">
              <a:latin typeface="Arial" panose="020B0604020202020204" pitchFamily="34" charset="0"/>
              <a:ea typeface="宋体" panose="02010600030101010101" pitchFamily="2" charset="-122"/>
              <a:cs typeface="+mn-cs"/>
              <a:sym typeface="+mn-ea"/>
            </a:endParaRPr>
          </a:p>
        </p:txBody>
      </p:sp>
      <p:sp>
        <p:nvSpPr>
          <p:cNvPr id="38916" name="文本框 147457"/>
          <p:cNvSpPr txBox="1"/>
          <p:nvPr/>
        </p:nvSpPr>
        <p:spPr>
          <a:xfrm>
            <a:off x="3419475" y="188913"/>
            <a:ext cx="4824413" cy="579437"/>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第四段：</a:t>
            </a:r>
            <a:endParaRPr lang="zh-CN" altLang="en-US" sz="3200" b="1" dirty="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文本框 147457"/>
          <p:cNvSpPr txBox="1"/>
          <p:nvPr/>
        </p:nvSpPr>
        <p:spPr>
          <a:xfrm>
            <a:off x="1042988" y="260350"/>
            <a:ext cx="4824412" cy="579438"/>
          </a:xfrm>
          <a:prstGeom prst="rect">
            <a:avLst/>
          </a:prstGeom>
          <a:noFill/>
          <a:ln w="9525">
            <a:noFill/>
          </a:ln>
        </p:spPr>
        <p:txBody>
          <a:bodyPr>
            <a:spAutoFit/>
          </a:bodyPr>
          <a:p>
            <a:pPr>
              <a:spcBef>
                <a:spcPct val="50000"/>
              </a:spcBef>
            </a:pPr>
            <a:r>
              <a:rPr lang="zh-CN" altLang="en-US" sz="3200" b="1" dirty="0">
                <a:latin typeface="Arial" panose="020B0604020202020204" pitchFamily="34" charset="0"/>
              </a:rPr>
              <a:t>第四段：</a:t>
            </a:r>
            <a:endParaRPr lang="zh-CN" altLang="en-US" sz="3200" b="1" dirty="0">
              <a:latin typeface="Arial" panose="020B0604020202020204" pitchFamily="34" charset="0"/>
            </a:endParaRPr>
          </a:p>
        </p:txBody>
      </p:sp>
      <p:sp>
        <p:nvSpPr>
          <p:cNvPr id="39939" name="文本框 147458"/>
          <p:cNvSpPr txBox="1"/>
          <p:nvPr/>
        </p:nvSpPr>
        <p:spPr>
          <a:xfrm>
            <a:off x="250825" y="2060575"/>
            <a:ext cx="4897438" cy="366713"/>
          </a:xfrm>
          <a:prstGeom prst="rect">
            <a:avLst/>
          </a:prstGeom>
          <a:noFill/>
          <a:ln w="9525">
            <a:noFill/>
          </a:ln>
        </p:spPr>
        <p:txBody>
          <a:bodyPr>
            <a:spAutoFit/>
          </a:bodyPr>
          <a:p>
            <a:pPr>
              <a:spcBef>
                <a:spcPct val="50000"/>
              </a:spcBef>
            </a:pPr>
            <a:endParaRPr lang="zh-CN" altLang="zh-CN" dirty="0">
              <a:latin typeface="Arial" panose="020B0604020202020204" pitchFamily="34" charset="0"/>
            </a:endParaRPr>
          </a:p>
        </p:txBody>
      </p:sp>
      <p:sp>
        <p:nvSpPr>
          <p:cNvPr id="26627" name="文本框 147459"/>
          <p:cNvSpPr txBox="1"/>
          <p:nvPr/>
        </p:nvSpPr>
        <p:spPr>
          <a:xfrm>
            <a:off x="250825" y="767080"/>
            <a:ext cx="3909695" cy="3784600"/>
          </a:xfrm>
          <a:prstGeom prst="rect">
            <a:avLst/>
          </a:prstGeom>
          <a:noFill/>
          <a:ln w="9525">
            <a:noFill/>
          </a:ln>
        </p:spPr>
        <p:txBody>
          <a:bodyPr>
            <a:spAutoFit/>
          </a:bodyPr>
          <a:lstStyle/>
          <a:p>
            <a:pPr marR="0" defTabSz="914400">
              <a:spcBef>
                <a:spcPct val="50000"/>
              </a:spcBef>
              <a:buClrTx/>
              <a:buSzTx/>
              <a:buFontTx/>
              <a:buNone/>
              <a:defRPr/>
            </a:pPr>
            <a:r>
              <a:rPr kumimoji="0" lang="zh-CN" altLang="en-US" sz="2400" b="1" kern="1200" cap="none" spc="0" normalizeH="0" baseline="0" noProof="1">
                <a:latin typeface="Arial" panose="020B0604020202020204" pitchFamily="34" charset="0"/>
                <a:ea typeface="宋体" panose="02010600030101010101" pitchFamily="2" charset="-122"/>
                <a:cs typeface="+mn-cs"/>
              </a:rPr>
              <a:t>成反复自念，</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得无</a:t>
            </a:r>
            <a:r>
              <a:rPr kumimoji="0" lang="zh-CN" altLang="en-US" sz="2400" b="1" kern="1200" cap="none" spc="0" normalizeH="0" baseline="0" noProof="1">
                <a:latin typeface="Arial" panose="020B0604020202020204" pitchFamily="34" charset="0"/>
                <a:ea typeface="宋体" panose="02010600030101010101" pitchFamily="2" charset="-122"/>
                <a:cs typeface="+mn-cs"/>
              </a:rPr>
              <a:t>教我猎虫</a:t>
            </a:r>
            <a:r>
              <a:rPr kumimoji="0" lang="zh-CN" altLang="en-US" sz="2400" b="1" kern="1200" cap="none" spc="0" normalizeH="0" baseline="0" noProof="1">
                <a:solidFill>
                  <a:srgbClr val="FF3300"/>
                </a:solidFill>
                <a:latin typeface="Arial" panose="020B0604020202020204" pitchFamily="34" charset="0"/>
                <a:ea typeface="宋体" panose="02010600030101010101" pitchFamily="2" charset="-122"/>
                <a:cs typeface="+mn-cs"/>
              </a:rPr>
              <a:t>所</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耶</a:t>
            </a:r>
            <a:r>
              <a:rPr kumimoji="0" lang="zh-CN" altLang="en-US" sz="2400" b="1" kern="1200" cap="none" spc="0" normalizeH="0" baseline="0" noProof="1">
                <a:latin typeface="Arial" panose="020B0604020202020204" pitchFamily="34" charset="0"/>
                <a:ea typeface="宋体" panose="02010600030101010101" pitchFamily="2" charset="-122"/>
                <a:cs typeface="+mn-cs"/>
              </a:rPr>
              <a:t>？细瞻景状，与村东大佛阁逼似。</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乃</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强</a:t>
            </a:r>
            <a:r>
              <a:rPr kumimoji="0" lang="zh-CN" altLang="en-US" sz="2400" b="1" kern="1200" cap="none" spc="0" normalizeH="0" baseline="0" noProof="1">
                <a:latin typeface="Arial" panose="020B0604020202020204" pitchFamily="34" charset="0"/>
                <a:ea typeface="宋体" panose="02010600030101010101" pitchFamily="2" charset="-122"/>
                <a:cs typeface="+mn-cs"/>
              </a:rPr>
              <a:t>起扶杖，执图</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诣</a:t>
            </a:r>
            <a:r>
              <a:rPr kumimoji="0" lang="zh-CN" altLang="en-US" sz="2400" b="1" kern="1200" cap="none" spc="0" normalizeH="0" baseline="0" noProof="1">
                <a:latin typeface="Arial" panose="020B0604020202020204" pitchFamily="34" charset="0"/>
                <a:ea typeface="宋体" panose="02010600030101010101" pitchFamily="2" charset="-122"/>
                <a:cs typeface="+mn-cs"/>
              </a:rPr>
              <a:t>寺后，有古陵蔚起。</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循</a:t>
            </a:r>
            <a:r>
              <a:rPr kumimoji="0" lang="zh-CN" altLang="en-US" sz="2400" b="1" kern="1200" cap="none" spc="0" normalizeH="0" baseline="0" noProof="1">
                <a:latin typeface="Arial" panose="020B0604020202020204" pitchFamily="34" charset="0"/>
                <a:ea typeface="宋体" panose="02010600030101010101" pitchFamily="2" charset="-122"/>
                <a:cs typeface="+mn-cs"/>
              </a:rPr>
              <a:t>陵而走，见蹲石鳞鳞，俨然类画。遂于蒿莱中侧听</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徐</a:t>
            </a:r>
            <a:r>
              <a:rPr kumimoji="0" lang="zh-CN" altLang="en-US" sz="2400" b="1" kern="1200" cap="none" spc="0" normalizeH="0" baseline="0" noProof="1">
                <a:latin typeface="Arial" panose="020B0604020202020204" pitchFamily="34" charset="0"/>
                <a:ea typeface="宋体" panose="02010600030101010101" pitchFamily="2" charset="-122"/>
                <a:cs typeface="+mn-cs"/>
              </a:rPr>
              <a:t>行，似寻针芥。而心目耳力俱</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穷</a:t>
            </a:r>
            <a:r>
              <a:rPr kumimoji="0" lang="zh-CN" altLang="en-US" sz="2400" b="1" kern="1200" cap="none" spc="0" normalizeH="0" baseline="0" noProof="1">
                <a:latin typeface="Arial" panose="020B0604020202020204" pitchFamily="34" charset="0"/>
                <a:ea typeface="宋体" panose="02010600030101010101" pitchFamily="2" charset="-122"/>
                <a:cs typeface="+mn-cs"/>
              </a:rPr>
              <a:t>，</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绝</a:t>
            </a:r>
            <a:r>
              <a:rPr kumimoji="0" lang="zh-CN" altLang="en-US" sz="2400" b="1" kern="1200" cap="none" spc="0" normalizeH="0" baseline="0" noProof="1">
                <a:latin typeface="Arial" panose="020B0604020202020204" pitchFamily="34" charset="0"/>
                <a:ea typeface="宋体" panose="02010600030101010101" pitchFamily="2" charset="-122"/>
                <a:cs typeface="+mn-cs"/>
              </a:rPr>
              <a:t>无踪响。</a:t>
            </a:r>
            <a:r>
              <a:rPr kumimoji="0" lang="zh-CN" altLang="en-US" sz="2400" b="1"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冥搜</a:t>
            </a:r>
            <a:r>
              <a:rPr kumimoji="0" lang="zh-CN" altLang="en-US" sz="2400" b="1" kern="1200" cap="none" spc="0" normalizeH="0" baseline="0" noProof="1">
                <a:latin typeface="Arial" panose="020B0604020202020204" pitchFamily="34" charset="0"/>
                <a:ea typeface="宋体" panose="02010600030101010101" pitchFamily="2" charset="-122"/>
                <a:cs typeface="+mn-cs"/>
              </a:rPr>
              <a:t>未已，一癞头蟆猝然跃去。成</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rPr>
              <a:t>益</a:t>
            </a:r>
            <a:r>
              <a:rPr kumimoji="0" lang="zh-CN" altLang="en-US" sz="2400" b="1" kern="1200" cap="none" spc="0" normalizeH="0" baseline="0" noProof="1">
                <a:latin typeface="Arial" panose="020B0604020202020204" pitchFamily="34" charset="0"/>
                <a:ea typeface="宋体" panose="02010600030101010101" pitchFamily="2" charset="-122"/>
                <a:cs typeface="+mn-cs"/>
              </a:rPr>
              <a:t>愕，急逐</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趁</a:t>
            </a:r>
            <a:r>
              <a:rPr kumimoji="0" lang="zh-CN" altLang="en-US" sz="2400" b="1" kern="1200" cap="none" spc="0" normalizeH="0" baseline="0" noProof="1">
                <a:latin typeface="Arial" panose="020B0604020202020204" pitchFamily="34" charset="0"/>
                <a:ea typeface="宋体" panose="02010600030101010101" pitchFamily="2" charset="-122"/>
                <a:cs typeface="+mn-cs"/>
              </a:rPr>
              <a:t>之，蟆入草间。</a:t>
            </a:r>
            <a:endParaRPr kumimoji="0" lang="zh-CN" altLang="en-US" sz="2400" b="1" kern="1200" cap="none" spc="0" normalizeH="0" baseline="0" noProof="1">
              <a:latin typeface="Arial" panose="020B0604020202020204" pitchFamily="34" charset="0"/>
              <a:ea typeface="宋体" panose="02010600030101010101" pitchFamily="2" charset="-122"/>
              <a:cs typeface="+mn-cs"/>
            </a:endParaRPr>
          </a:p>
        </p:txBody>
      </p:sp>
      <p:sp>
        <p:nvSpPr>
          <p:cNvPr id="2" name="文本框 1"/>
          <p:cNvSpPr txBox="1"/>
          <p:nvPr/>
        </p:nvSpPr>
        <p:spPr>
          <a:xfrm>
            <a:off x="4160520" y="28575"/>
            <a:ext cx="4847590" cy="5631179"/>
          </a:xfrm>
          <a:prstGeom prst="rect">
            <a:avLst/>
          </a:prstGeom>
          <a:noFill/>
        </p:spPr>
        <p:txBody>
          <a:bodyPr>
            <a:spAutoFit/>
          </a:bodyPr>
          <a:lstStyle/>
          <a:p>
            <a:pPr marR="0" defTabSz="914400">
              <a:buClrTx/>
              <a:buSzTx/>
              <a:buFontTx/>
              <a:buNone/>
              <a:defRPr/>
            </a:pP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成名反复思索，</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莫非是指给我捉蟋蟀的地方吗？</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细看图上面的景物，和村东的大佛阁很相像。</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于是</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他就</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勉强</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爬起来，扶着杖，拿着图来</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到</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寺庙的后面，（看到）有一座古坟高高隆起。成名</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沿着</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古坟向前走，只见一块块石头，好象鱼鳞似的排列着，就像画中的一样。他于是在野草中一面侧耳细听一面</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慢</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走，好象在找一根针和一粒小芥菜子似的。然而心力、视力、耳力都</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用尽</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了，却</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全然没有</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一点蟋蟀的踪迹响声。他</a:t>
            </a:r>
            <a:r>
              <a:rPr kumimoji="0" lang="zh-CN" altLang="en-US" sz="2400" b="1"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sym typeface="+mn-ea"/>
              </a:rPr>
              <a:t>用尽心思搜索</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，突然一只癞哈蟆跳过去了。成名</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更加</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惊奇了，急忙去</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追</a:t>
            </a:r>
            <a:r>
              <a:rPr kumimoji="0" lang="zh-CN" altLang="en-US" sz="2400" b="1" kern="1200" cap="none" spc="0" normalizeH="0" baseline="0" noProof="1">
                <a:latin typeface="Arial" panose="020B0604020202020204" pitchFamily="34" charset="0"/>
                <a:ea typeface="宋体" panose="02010600030101010101" pitchFamily="2" charset="-122"/>
                <a:cs typeface="+mn-cs"/>
                <a:sym typeface="+mn-ea"/>
              </a:rPr>
              <a:t>它，癞蛤蟆（已经）跳入草中。</a:t>
            </a:r>
            <a:endParaRPr kumimoji="0" lang="zh-CN" altLang="en-US" sz="2400" b="1" kern="1200" cap="none" spc="0" normalizeH="0" baseline="0" noProof="1">
              <a:latin typeface="Arial" panose="020B0604020202020204" pitchFamily="34" charset="0"/>
              <a:ea typeface="宋体" panose="02010600030101010101" pitchFamily="2" charset="-122"/>
              <a:cs typeface="+mn-cs"/>
              <a:sym typeface="+mn-ea"/>
            </a:endParaRPr>
          </a:p>
        </p:txBody>
      </p:sp>
      <p:sp>
        <p:nvSpPr>
          <p:cNvPr id="3" name="文本框 2"/>
          <p:cNvSpPr txBox="1"/>
          <p:nvPr/>
        </p:nvSpPr>
        <p:spPr>
          <a:xfrm>
            <a:off x="437515" y="4792980"/>
            <a:ext cx="3702050" cy="1198880"/>
          </a:xfrm>
          <a:prstGeom prst="rect">
            <a:avLst/>
          </a:prstGeom>
          <a:noFill/>
        </p:spPr>
        <p:txBody>
          <a:bodyPr>
            <a:spAutoFit/>
          </a:bodyPr>
          <a:lstStyle/>
          <a:p>
            <a:pPr marR="0" defTabSz="914400">
              <a:buClrTx/>
              <a:buSzTx/>
              <a:buFontTx/>
              <a:buNone/>
              <a:defRPr/>
            </a:pP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得无</a:t>
            </a:r>
            <a:r>
              <a:rPr kumimoji="0" lang="en-US" altLang="zh-CN"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耶：</a:t>
            </a:r>
            <a:r>
              <a:rPr kumimoji="0" lang="zh-CN" altLang="en-US" sz="24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固定用法</a:t>
            </a:r>
            <a:endPar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endParaRPr>
          </a:p>
          <a:p>
            <a:pPr marR="0" defTabSz="914400">
              <a:buClrTx/>
              <a:buSzTx/>
              <a:buFontTx/>
              <a:buNone/>
              <a:defRPr/>
            </a:pP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莫非</a:t>
            </a:r>
            <a:r>
              <a:rPr kumimoji="0" lang="en-US" altLang="zh-CN"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吗？</a:t>
            </a:r>
            <a:endPar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endParaRPr>
          </a:p>
          <a:p>
            <a:pPr marR="0" defTabSz="914400">
              <a:buClrTx/>
              <a:buSzTx/>
              <a:buFontTx/>
              <a:buNone/>
              <a:defRPr/>
            </a:pP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恐怕</a:t>
            </a:r>
            <a:r>
              <a:rPr kumimoji="0" lang="en-US" altLang="zh-CN"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a:t>
            </a:r>
            <a:r>
              <a:rPr kumimoji="0" lang="zh-CN" altLang="en-US" sz="24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吧？</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难道</a:t>
            </a:r>
            <a:r>
              <a:rPr kumimoji="0" lang="en-US" altLang="zh-CN"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a:t>
            </a:r>
            <a:r>
              <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吗？</a:t>
            </a:r>
            <a:endParaRPr kumimoji="0" lang="zh-CN" altLang="en-US" sz="24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ox(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1" name="直接连接符 10"/>
          <p:cNvCxnSpPr/>
          <p:nvPr/>
        </p:nvCxnSpPr>
        <p:spPr>
          <a:xfrm>
            <a:off x="392113" y="3100388"/>
            <a:ext cx="8456613" cy="4763"/>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2531" name="TextBox 5"/>
          <p:cNvSpPr txBox="1"/>
          <p:nvPr/>
        </p:nvSpPr>
        <p:spPr>
          <a:xfrm>
            <a:off x="404813" y="3857625"/>
            <a:ext cx="7502525" cy="1752600"/>
          </a:xfrm>
          <a:prstGeom prst="rect">
            <a:avLst/>
          </a:prstGeom>
          <a:noFill/>
          <a:ln w="9525">
            <a:noFill/>
          </a:ln>
        </p:spPr>
        <p:txBody>
          <a:bodyPr>
            <a:spAutoFit/>
          </a:bodyPr>
          <a:p>
            <a:pPr algn="just">
              <a:lnSpc>
                <a:spcPct val="150000"/>
              </a:lnSpc>
            </a:pPr>
            <a:r>
              <a:rPr lang="en-US" altLang="zh-CN" dirty="0">
                <a:latin typeface="微软雅黑" panose="020B0503020204020204" pitchFamily="34" charset="-122"/>
                <a:ea typeface="微软雅黑" panose="020B0503020204020204" pitchFamily="34" charset="-122"/>
              </a:rPr>
              <a:t>1. </a:t>
            </a:r>
            <a:r>
              <a:rPr lang="zh-CN" altLang="en-US" dirty="0">
                <a:latin typeface="微软雅黑" panose="020B0503020204020204" pitchFamily="34" charset="-122"/>
                <a:ea typeface="微软雅黑" panose="020B0503020204020204" pitchFamily="34" charset="-122"/>
              </a:rPr>
              <a:t>了解蒲松龄生平经历及</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聊斋志异</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的相关内容以知人论世。</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en-US" altLang="zh-CN" dirty="0">
                <a:latin typeface="微软雅黑" panose="020B0503020204020204" pitchFamily="34" charset="-122"/>
                <a:ea typeface="微软雅黑" panose="020B0503020204020204" pitchFamily="34" charset="-122"/>
              </a:rPr>
              <a:t>2. </a:t>
            </a:r>
            <a:r>
              <a:rPr lang="zh-CN" altLang="en-US" dirty="0">
                <a:latin typeface="微软雅黑" panose="020B0503020204020204" pitchFamily="34" charset="-122"/>
                <a:ea typeface="微软雅黑" panose="020B0503020204020204" pitchFamily="34" charset="-122"/>
              </a:rPr>
              <a:t>抓住小说的叙事线索，理清曲折离奇、跌宕起伏的情节，把握小说的主题思想。</a:t>
            </a:r>
            <a:endParaRPr lang="zh-CN" altLang="en-US" dirty="0">
              <a:latin typeface="微软雅黑" panose="020B0503020204020204" pitchFamily="34" charset="-122"/>
              <a:ea typeface="微软雅黑" panose="020B0503020204020204" pitchFamily="34" charset="-122"/>
            </a:endParaRPr>
          </a:p>
          <a:p>
            <a:pPr algn="just">
              <a:lnSpc>
                <a:spcPct val="150000"/>
              </a:lnSpc>
            </a:pPr>
            <a:r>
              <a:rPr lang="en-US" altLang="zh-CN" dirty="0">
                <a:latin typeface="微软雅黑" panose="020B0503020204020204" pitchFamily="34" charset="-122"/>
                <a:ea typeface="微软雅黑" panose="020B0503020204020204" pitchFamily="34" charset="-122"/>
              </a:rPr>
              <a:t>3. </a:t>
            </a:r>
            <a:r>
              <a:rPr lang="zh-CN" altLang="en-US" dirty="0">
                <a:latin typeface="微软雅黑" panose="020B0503020204020204" pitchFamily="34" charset="-122"/>
                <a:ea typeface="微软雅黑" panose="020B0503020204020204" pitchFamily="34" charset="-122"/>
              </a:rPr>
              <a:t>体会小说辛辣的讽刺意味，明确其深刻的社会意义。</a:t>
            </a:r>
            <a:endParaRPr lang="zh-CN" altLang="zh-CN" dirty="0">
              <a:latin typeface="微软雅黑" panose="020B0503020204020204" pitchFamily="34" charset="-122"/>
              <a:ea typeface="微软雅黑" panose="020B0503020204020204" pitchFamily="34" charset="-122"/>
            </a:endParaRPr>
          </a:p>
        </p:txBody>
      </p:sp>
      <p:grpSp>
        <p:nvGrpSpPr>
          <p:cNvPr id="22532" name="组合 4"/>
          <p:cNvGrpSpPr/>
          <p:nvPr/>
        </p:nvGrpSpPr>
        <p:grpSpPr>
          <a:xfrm>
            <a:off x="349250" y="3311525"/>
            <a:ext cx="1938338" cy="512763"/>
            <a:chOff x="466235" y="3272474"/>
            <a:chExt cx="2583451" cy="684439"/>
          </a:xfrm>
        </p:grpSpPr>
        <p:pic>
          <p:nvPicPr>
            <p:cNvPr id="22535" name="图片 2"/>
            <p:cNvPicPr>
              <a:picLocks noChangeAspect="1"/>
            </p:cNvPicPr>
            <p:nvPr/>
          </p:nvPicPr>
          <p:blipFill>
            <a:blip r:embed="rId1"/>
            <a:stretch>
              <a:fillRect/>
            </a:stretch>
          </p:blipFill>
          <p:spPr>
            <a:xfrm>
              <a:off x="466235" y="3272474"/>
              <a:ext cx="2583451" cy="684439"/>
            </a:xfrm>
            <a:prstGeom prst="rect">
              <a:avLst/>
            </a:prstGeom>
            <a:noFill/>
            <a:ln w="9525">
              <a:noFill/>
            </a:ln>
          </p:spPr>
        </p:pic>
        <p:sp>
          <p:nvSpPr>
            <p:cNvPr id="10" name="矩形 9"/>
            <p:cNvSpPr/>
            <p:nvPr/>
          </p:nvSpPr>
          <p:spPr>
            <a:xfrm>
              <a:off x="1115801" y="3319092"/>
              <a:ext cx="1880988" cy="550941"/>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100" b="1" i="0" u="none" strike="noStrike" kern="1200" cap="none" spc="0" normalizeH="0" baseline="0" noProof="1">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素养目标</a:t>
              </a:r>
              <a:endParaRPr kumimoji="0" lang="zh-CN" altLang="en-US" sz="2100" b="0" i="0" u="none" strike="noStrike" kern="1200" cap="none" spc="0" normalizeH="0" baseline="0" noProof="1">
                <a:ln>
                  <a:noFill/>
                </a:ln>
                <a:solidFill>
                  <a:srgbClr val="FF0000"/>
                </a:solidFill>
                <a:effectLst/>
                <a:uLnTx/>
                <a:uFillTx/>
                <a:latin typeface="微软雅黑" panose="020B0503020204020204" pitchFamily="34" charset="-122"/>
                <a:ea typeface="微软雅黑" panose="020B0503020204020204" pitchFamily="34" charset="-122"/>
                <a:cs typeface="+mn-cs"/>
              </a:endParaRPr>
            </a:p>
          </p:txBody>
        </p:sp>
      </p:grpSp>
      <p:sp>
        <p:nvSpPr>
          <p:cNvPr id="22533" name="标题 1"/>
          <p:cNvSpPr txBox="1"/>
          <p:nvPr/>
        </p:nvSpPr>
        <p:spPr>
          <a:xfrm>
            <a:off x="3798888" y="1206500"/>
            <a:ext cx="3519487" cy="1252538"/>
          </a:xfrm>
          <a:prstGeom prst="rect">
            <a:avLst/>
          </a:prstGeom>
          <a:noFill/>
          <a:ln w="9525">
            <a:noFill/>
          </a:ln>
        </p:spPr>
        <p:txBody>
          <a:bodyPr lIns="68580" tIns="34290" rIns="68580" bIns="34290" anchor="ctr" anchorCtr="0"/>
          <a:p>
            <a:pPr algn="ctr">
              <a:lnSpc>
                <a:spcPct val="150000"/>
              </a:lnSpc>
            </a:pPr>
            <a:r>
              <a:rPr lang="zh-CN" altLang="en-US" sz="4200" dirty="0">
                <a:solidFill>
                  <a:srgbClr val="FF0000"/>
                </a:solidFill>
                <a:latin typeface="微软雅黑" panose="020B0503020204020204" pitchFamily="34" charset="-122"/>
                <a:ea typeface="微软雅黑" panose="020B0503020204020204" pitchFamily="34" charset="-122"/>
              </a:rPr>
              <a:t>促    织</a:t>
            </a:r>
            <a:endParaRPr lang="zh-CN" altLang="en-US" sz="4200" dirty="0">
              <a:solidFill>
                <a:srgbClr val="FF0000"/>
              </a:solidFill>
              <a:latin typeface="微软雅黑" panose="020B0503020204020204" pitchFamily="34" charset="-122"/>
              <a:ea typeface="微软雅黑" panose="020B0503020204020204" pitchFamily="34" charset="-122"/>
            </a:endParaRPr>
          </a:p>
        </p:txBody>
      </p:sp>
      <p:pic>
        <p:nvPicPr>
          <p:cNvPr id="22534" name="图片 1"/>
          <p:cNvPicPr>
            <a:picLocks noChangeAspect="1"/>
          </p:cNvPicPr>
          <p:nvPr/>
        </p:nvPicPr>
        <p:blipFill>
          <a:blip r:embed="rId2"/>
          <a:stretch>
            <a:fillRect/>
          </a:stretch>
        </p:blipFill>
        <p:spPr>
          <a:xfrm>
            <a:off x="1236663" y="963613"/>
            <a:ext cx="2562225" cy="2049462"/>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110" y="50165"/>
            <a:ext cx="3718560" cy="5262245"/>
          </a:xfrm>
          <a:prstGeom prst="rect">
            <a:avLst/>
          </a:prstGeom>
          <a:noFill/>
        </p:spPr>
        <p:txBody>
          <a:bodyPr>
            <a:spAutoFit/>
          </a:bodyPr>
          <a:lstStyle/>
          <a:p>
            <a:pPr marR="0" defTabSz="914400">
              <a:buClrTx/>
              <a:buSzTx/>
              <a:buFontTx/>
              <a:buNone/>
              <a:defRPr/>
            </a:pP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蹑</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迹</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披</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求，见有虫伏棘根。</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遽</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扑之，入石穴中。</a:t>
            </a:r>
            <a:r>
              <a:rPr kumimoji="0" lang="zh-CN" altLang="en-US" sz="2800" b="1" u="sng"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掭</a:t>
            </a:r>
            <a:r>
              <a:rPr kumimoji="0" lang="zh-CN" altLang="en-US" sz="2800" b="1" u="sng"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以尖草</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，不出；以筒水灌之，</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始</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出，状极俊健，</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逐</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而</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得之。</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审</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视，巨身</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修</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尾，青项金翅。大喜，</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笼</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归，举家庆贺，</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虽</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连城拱璧</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不啻</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也。</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上</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于盆</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而</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养之，</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蟹白栗黄</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，备极护爱，留待限期，</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sym typeface="+mn-ea"/>
              </a:rPr>
              <a:t>以</a:t>
            </a:r>
            <a:r>
              <a:rPr kumimoji="0" lang="zh-CN" altLang="en-US" sz="2800" b="1" kern="1200" cap="none" spc="0" normalizeH="0" baseline="0" noProof="1">
                <a:solidFill>
                  <a:srgbClr val="FF3300"/>
                </a:solidFill>
                <a:latin typeface="Arial" panose="020B0604020202020204" pitchFamily="34" charset="0"/>
                <a:ea typeface="宋体" panose="02010600030101010101" pitchFamily="2" charset="-122"/>
                <a:cs typeface="+mn-cs"/>
                <a:sym typeface="+mn-ea"/>
              </a:rPr>
              <a:t>塞</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官</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责</a:t>
            </a:r>
            <a:r>
              <a:rPr kumimoji="0" lang="zh-CN" altLang="en-US" sz="2800" b="1" kern="1200" cap="none" spc="0" normalizeH="0" baseline="0" noProof="1">
                <a:latin typeface="Arial" panose="020B0604020202020204" pitchFamily="34" charset="0"/>
                <a:ea typeface="宋体" panose="02010600030101010101" pitchFamily="2" charset="-122"/>
                <a:cs typeface="+mn-cs"/>
                <a:sym typeface="+mn-ea"/>
              </a:rPr>
              <a:t>。</a:t>
            </a:r>
            <a:endParaRPr kumimoji="0" lang="zh-CN" altLang="en-US" sz="2800" b="1" kern="1200" cap="none" spc="0" normalizeH="0" baseline="0" noProof="1">
              <a:latin typeface="Arial" panose="020B0604020202020204" pitchFamily="34" charset="0"/>
              <a:ea typeface="宋体" panose="02010600030101010101" pitchFamily="2" charset="-122"/>
              <a:cs typeface="+mn-cs"/>
              <a:sym typeface="+mn-ea"/>
            </a:endParaRPr>
          </a:p>
        </p:txBody>
      </p:sp>
      <p:sp>
        <p:nvSpPr>
          <p:cNvPr id="27649" name="文本框 148481"/>
          <p:cNvSpPr txBox="1"/>
          <p:nvPr/>
        </p:nvSpPr>
        <p:spPr>
          <a:xfrm>
            <a:off x="4081780" y="50165"/>
            <a:ext cx="4886960" cy="6985634"/>
          </a:xfrm>
          <a:prstGeom prst="rect">
            <a:avLst/>
          </a:prstGeom>
          <a:noFill/>
          <a:ln w="9525">
            <a:noFill/>
          </a:ln>
        </p:spPr>
        <p:txBody>
          <a:bodyPr>
            <a:spAutoFit/>
          </a:bodyPr>
          <a:lstStyle/>
          <a:p>
            <a:pPr marR="0" defTabSz="914400">
              <a:spcBef>
                <a:spcPct val="50000"/>
              </a:spcBef>
              <a:buClrTx/>
              <a:buSzTx/>
              <a:buFontTx/>
              <a:buNone/>
              <a:defRPr/>
            </a:pPr>
            <a:r>
              <a:rPr kumimoji="0" lang="en-US" altLang="zh-CN" sz="2800" b="1" kern="1200" cap="none" spc="0" normalizeH="0" baseline="0" noProof="1">
                <a:latin typeface="Arial" panose="020B0604020202020204" pitchFamily="34" charset="0"/>
                <a:ea typeface="宋体" panose="02010600030101010101" pitchFamily="2" charset="-122"/>
                <a:cs typeface="+mn-cs"/>
              </a:rPr>
              <a:t>       </a:t>
            </a:r>
            <a:r>
              <a:rPr kumimoji="0" lang="zh-CN" altLang="en-US" sz="2800" b="1" kern="1200" cap="none" spc="0" normalizeH="0" baseline="0" noProof="1">
                <a:latin typeface="Arial" panose="020B0604020202020204" pitchFamily="34" charset="0"/>
                <a:ea typeface="宋体" panose="02010600030101010101" pitchFamily="2" charset="-122"/>
                <a:cs typeface="+mn-cs"/>
              </a:rPr>
              <a:t>他</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悄悄追随</a:t>
            </a:r>
            <a:r>
              <a:rPr kumimoji="0" lang="zh-CN" altLang="en-US" sz="2800" b="1" kern="1200" cap="none" spc="0" normalizeH="0" baseline="0" noProof="1">
                <a:latin typeface="Arial" panose="020B0604020202020204" pitchFamily="34" charset="0"/>
                <a:ea typeface="宋体" panose="02010600030101010101" pitchFamily="2" charset="-122"/>
                <a:cs typeface="+mn-cs"/>
              </a:rPr>
              <a:t>蛤蟆的踪迹，</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分开</a:t>
            </a:r>
            <a:r>
              <a:rPr kumimoji="0" lang="zh-CN" altLang="en-US" sz="2800" b="1" kern="1200" cap="none" spc="0" normalizeH="0" baseline="0" noProof="1">
                <a:latin typeface="Arial" panose="020B0604020202020204" pitchFamily="34" charset="0"/>
                <a:ea typeface="宋体" panose="02010600030101010101" pitchFamily="2" charset="-122"/>
                <a:cs typeface="+mn-cs"/>
              </a:rPr>
              <a:t>丛草去寻找，只见一只蟋蟀趴在棘根下面，他</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急忙</a:t>
            </a:r>
            <a:r>
              <a:rPr kumimoji="0" lang="zh-CN" altLang="en-US" sz="2800" b="1" kern="1200" cap="none" spc="0" normalizeH="0" baseline="0" noProof="1">
                <a:latin typeface="Arial" panose="020B0604020202020204" pitchFamily="34" charset="0"/>
                <a:ea typeface="宋体" panose="02010600030101010101" pitchFamily="2" charset="-122"/>
                <a:cs typeface="+mn-cs"/>
              </a:rPr>
              <a:t>扑过去捉它，蟋蟀跳进了石洞。</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他用细草</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撩拨</a:t>
            </a:r>
            <a:r>
              <a:rPr kumimoji="0" lang="zh-CN" altLang="en-US" sz="2800" b="1" kern="1200" cap="none" spc="0" normalizeH="0" baseline="0" noProof="1">
                <a:latin typeface="Arial" panose="020B0604020202020204" pitchFamily="34" charset="0"/>
                <a:ea typeface="宋体" panose="02010600030101010101" pitchFamily="2" charset="-122"/>
                <a:cs typeface="+mn-cs"/>
              </a:rPr>
              <a:t>，蟋蟀不出来；又用竹筒取水灌进石洞里，蟋蟀</a:t>
            </a:r>
            <a:r>
              <a:rPr kumimoji="0" lang="zh-CN" altLang="en-US" sz="2800" b="1"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才</a:t>
            </a:r>
            <a:r>
              <a:rPr kumimoji="0" lang="zh-CN" altLang="en-US" sz="2800" b="1" kern="1200" cap="none" spc="0" normalizeH="0" baseline="0" noProof="1">
                <a:latin typeface="Arial" panose="020B0604020202020204" pitchFamily="34" charset="0"/>
                <a:ea typeface="宋体" panose="02010600030101010101" pitchFamily="2" charset="-122"/>
                <a:cs typeface="+mn-cs"/>
              </a:rPr>
              <a:t>出来，形状极其俊美健壮。他便</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追赶</a:t>
            </a:r>
            <a:r>
              <a:rPr kumimoji="0" lang="zh-CN" altLang="en-US" sz="2800" b="1"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着</a:t>
            </a:r>
            <a:r>
              <a:rPr kumimoji="0" lang="zh-CN" altLang="en-US" sz="2800" b="1" kern="1200" cap="none" spc="0" normalizeH="0" baseline="0" noProof="1">
                <a:latin typeface="Arial" panose="020B0604020202020204" pitchFamily="34" charset="0"/>
                <a:ea typeface="宋体" panose="02010600030101010101" pitchFamily="2" charset="-122"/>
                <a:cs typeface="+mn-cs"/>
              </a:rPr>
              <a:t>抓住了它。</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仔细</a:t>
            </a:r>
            <a:r>
              <a:rPr kumimoji="0" lang="zh-CN" altLang="en-US" sz="2800" b="1" kern="1200" cap="none" spc="0" normalizeH="0" baseline="0" noProof="1">
                <a:latin typeface="Arial" panose="020B0604020202020204" pitchFamily="34" charset="0"/>
                <a:ea typeface="宋体" panose="02010600030101010101" pitchFamily="2" charset="-122"/>
                <a:cs typeface="+mn-cs"/>
              </a:rPr>
              <a:t>一看，只见蟋蟀个儿大，尾巴长，青色的脖项，金黄色的翅膀。成名特别高兴，</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用笼子装上</a:t>
            </a:r>
            <a:r>
              <a:rPr kumimoji="0" lang="zh-CN" altLang="en-US" sz="2800" b="1" kern="1200" cap="none" spc="0" normalizeH="0" baseline="0" noProof="1">
                <a:latin typeface="Arial" panose="020B0604020202020204" pitchFamily="34" charset="0"/>
                <a:ea typeface="宋体" panose="02010600030101010101" pitchFamily="2" charset="-122"/>
                <a:cs typeface="+mn-cs"/>
              </a:rPr>
              <a:t>提回家，全家庆贺，</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即使</a:t>
            </a:r>
            <a:r>
              <a:rPr kumimoji="0" lang="zh-CN" altLang="en-US" sz="2800" b="1" kern="1200" cap="none" spc="0" normalizeH="0" baseline="0" noProof="1">
                <a:latin typeface="Arial" panose="020B0604020202020204" pitchFamily="34" charset="0"/>
                <a:ea typeface="宋体" panose="02010600030101010101" pitchFamily="2" charset="-122"/>
                <a:cs typeface="+mn-cs"/>
              </a:rPr>
              <a:t>价值连城的宝玉也</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比不上它</a:t>
            </a:r>
            <a:r>
              <a:rPr kumimoji="0" lang="zh-CN" altLang="en-US" sz="2800" b="1" kern="1200" cap="none" spc="0" normalizeH="0" baseline="0" noProof="1">
                <a:latin typeface="Arial" panose="020B0604020202020204" pitchFamily="34" charset="0"/>
                <a:ea typeface="宋体" panose="02010600030101010101" pitchFamily="2" charset="-122"/>
                <a:cs typeface="+mn-cs"/>
              </a:rPr>
              <a:t>，</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装</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在</a:t>
            </a:r>
            <a:r>
              <a:rPr kumimoji="0" lang="zh-CN" altLang="en-US" sz="2800" b="1" kern="1200" cap="none" spc="0" normalizeH="0" baseline="0" noProof="1">
                <a:latin typeface="Arial" panose="020B0604020202020204" pitchFamily="34" charset="0"/>
                <a:ea typeface="宋体" panose="02010600030101010101" pitchFamily="2" charset="-122"/>
                <a:cs typeface="+mn-cs"/>
              </a:rPr>
              <a:t>盆子里养着，</a:t>
            </a:r>
            <a:r>
              <a:rPr kumimoji="0" lang="zh-CN" altLang="en-US" sz="2800" b="1" kern="1200" cap="none" spc="0" normalizeH="0" baseline="0" noProof="1">
                <a:solidFill>
                  <a:schemeClr val="hlink"/>
                </a:solidFill>
                <a:latin typeface="Arial" panose="020B0604020202020204" pitchFamily="34" charset="0"/>
                <a:ea typeface="宋体" panose="02010600030101010101" pitchFamily="2" charset="-122"/>
                <a:cs typeface="+mn-cs"/>
              </a:rPr>
              <a:t>用蟹肉栗子粉喂它</a:t>
            </a:r>
            <a:r>
              <a:rPr kumimoji="0" lang="zh-CN" altLang="en-US" sz="2800" b="1" kern="1200" cap="none" spc="0" normalizeH="0" baseline="0" noProof="1">
                <a:latin typeface="Arial" panose="020B0604020202020204" pitchFamily="34" charset="0"/>
                <a:ea typeface="宋体" panose="02010600030101010101" pitchFamily="2" charset="-122"/>
                <a:cs typeface="+mn-cs"/>
              </a:rPr>
              <a:t>，爱护得周到极了，只等到了期限，</a:t>
            </a:r>
            <a:r>
              <a:rPr kumimoji="0" lang="zh-CN" altLang="en-US" sz="2800" b="1" kern="1200" cap="none" spc="0" normalizeH="0" baseline="0" noProof="1">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anose="02010600030101010101" pitchFamily="2" charset="-122"/>
                <a:cs typeface="+mn-cs"/>
              </a:rPr>
              <a:t>来</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应付</a:t>
            </a:r>
            <a:r>
              <a:rPr kumimoji="0" lang="zh-CN" altLang="en-US" sz="2800" b="1" kern="1200" cap="none" spc="0" normalizeH="0" baseline="0" noProof="1">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官府的</a:t>
            </a: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rPr>
              <a:t>差使</a:t>
            </a:r>
            <a:r>
              <a:rPr kumimoji="0" lang="zh-CN" altLang="en-US" sz="2800" b="1" kern="1200" cap="none" spc="0" normalizeH="0" baseline="0" noProof="1">
                <a:latin typeface="Arial" panose="020B0604020202020204" pitchFamily="34" charset="0"/>
                <a:ea typeface="宋体" panose="02010600030101010101" pitchFamily="2" charset="-122"/>
                <a:cs typeface="+mn-cs"/>
              </a:rPr>
              <a:t>。 </a:t>
            </a:r>
            <a:endParaRPr kumimoji="0" lang="zh-CN" altLang="en-US" sz="2800" b="1" kern="1200" cap="none" spc="0" normalizeH="0" baseline="0" noProof="1">
              <a:latin typeface="Arial" panose="020B0604020202020204" pitchFamily="34" charset="0"/>
              <a:ea typeface="宋体" panose="02010600030101010101" pitchFamily="2" charset="-122"/>
              <a:cs typeface="+mn-cs"/>
            </a:endParaRPr>
          </a:p>
        </p:txBody>
      </p:sp>
      <p:sp>
        <p:nvSpPr>
          <p:cNvPr id="3" name="文本框 2"/>
          <p:cNvSpPr txBox="1"/>
          <p:nvPr/>
        </p:nvSpPr>
        <p:spPr>
          <a:xfrm>
            <a:off x="118110" y="5500370"/>
            <a:ext cx="3517265" cy="521970"/>
          </a:xfrm>
          <a:prstGeom prst="rect">
            <a:avLst/>
          </a:prstGeom>
          <a:noFill/>
        </p:spPr>
        <p:txBody>
          <a:bodyPr>
            <a:spAutoFit/>
            <a:scene3d>
              <a:camera prst="orthographicFront"/>
              <a:lightRig rig="threePt" dir="t"/>
            </a:scene3d>
          </a:bodyPr>
          <a:lstStyle/>
          <a:p>
            <a:pPr marR="0" defTabSz="914400">
              <a:buClrTx/>
              <a:buSzTx/>
              <a:buFontTx/>
              <a:buNone/>
              <a:defRPr/>
            </a:pPr>
            <a:r>
              <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rPr>
              <a:t>啻：止。</a:t>
            </a:r>
            <a:endParaRPr kumimoji="0" lang="zh-CN" altLang="en-US" sz="2800" b="1" kern="1200" cap="none" spc="0" normalizeH="0" baseline="0" noProof="1">
              <a:ln w="22225">
                <a:solidFill>
                  <a:schemeClr val="accent2"/>
                </a:solidFill>
                <a:prstDash val="solid"/>
              </a:ln>
              <a:solidFill>
                <a:schemeClr val="accent2">
                  <a:lumMod val="40000"/>
                  <a:lumOff val="60000"/>
                </a:schemeClr>
              </a:solidFill>
              <a:latin typeface="Arial" panose="020B0604020202020204" pitchFamily="34" charset="0"/>
              <a:ea typeface="宋体" panose="02010600030101010101" pitchFamily="2" charset="-122"/>
              <a:cs typeface="+mn-cs"/>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图片 6"/>
          <p:cNvPicPr>
            <a:picLocks noChangeAspect="1"/>
          </p:cNvPicPr>
          <p:nvPr/>
        </p:nvPicPr>
        <p:blipFill>
          <a:blip r:embed="rId1"/>
          <a:stretch>
            <a:fillRect/>
          </a:stretch>
        </p:blipFill>
        <p:spPr>
          <a:xfrm>
            <a:off x="712788" y="1449388"/>
            <a:ext cx="1763712" cy="585787"/>
          </a:xfrm>
          <a:prstGeom prst="rect">
            <a:avLst/>
          </a:prstGeom>
          <a:noFill/>
          <a:ln w="9525">
            <a:noFill/>
          </a:ln>
        </p:spPr>
      </p:pic>
      <p:sp>
        <p:nvSpPr>
          <p:cNvPr id="41987" name="标题 1"/>
          <p:cNvSpPr txBox="1"/>
          <p:nvPr/>
        </p:nvSpPr>
        <p:spPr>
          <a:xfrm>
            <a:off x="928688" y="1458913"/>
            <a:ext cx="1682750" cy="431800"/>
          </a:xfrm>
          <a:prstGeom prst="rect">
            <a:avLst/>
          </a:prstGeom>
          <a:noFill/>
          <a:ln w="9525">
            <a:noFill/>
          </a:ln>
        </p:spPr>
        <p:txBody>
          <a:bodyPr anchor="ctr" anchorCtr="0"/>
          <a:p>
            <a:r>
              <a:rPr lang="zh-CN" altLang="en-US" sz="2400" b="1" dirty="0">
                <a:solidFill>
                  <a:srgbClr val="FF0000"/>
                </a:solidFill>
                <a:latin typeface="宋体" panose="02010600030101010101" pitchFamily="2" charset="-122"/>
              </a:rPr>
              <a:t> </a:t>
            </a:r>
            <a:r>
              <a:rPr lang="zh-CN" altLang="en-US" sz="2100" b="1" dirty="0">
                <a:solidFill>
                  <a:srgbClr val="0000FF"/>
                </a:solidFill>
                <a:latin typeface="微软雅黑" panose="020B0503020204020204" pitchFamily="34" charset="-122"/>
                <a:ea typeface="微软雅黑" panose="020B0503020204020204" pitchFamily="34" charset="-122"/>
              </a:rPr>
              <a:t>课文探究</a:t>
            </a:r>
            <a:endParaRPr lang="zh-CN" altLang="en-US" sz="2100" b="1" dirty="0">
              <a:solidFill>
                <a:srgbClr val="0000FF"/>
              </a:solidFill>
              <a:latin typeface="微软雅黑" panose="020B0503020204020204" pitchFamily="34" charset="-122"/>
              <a:ea typeface="微软雅黑" panose="020B0503020204020204" pitchFamily="34" charset="-122"/>
            </a:endParaRPr>
          </a:p>
        </p:txBody>
      </p:sp>
      <p:sp>
        <p:nvSpPr>
          <p:cNvPr id="41988" name="矩形 1"/>
          <p:cNvSpPr/>
          <p:nvPr/>
        </p:nvSpPr>
        <p:spPr>
          <a:xfrm>
            <a:off x="712788" y="2154238"/>
            <a:ext cx="7083425" cy="581025"/>
          </a:xfrm>
          <a:prstGeom prst="rect">
            <a:avLst/>
          </a:prstGeom>
          <a:noFill/>
          <a:ln w="9525">
            <a:noFill/>
          </a:ln>
        </p:spPr>
        <p:txBody>
          <a:bodyPr>
            <a:spAutoFit/>
          </a:bodyPr>
          <a:p>
            <a:pPr algn="just">
              <a:lnSpc>
                <a:spcPct val="150000"/>
              </a:lnSpc>
            </a:pPr>
            <a:r>
              <a:rPr lang="en-US" altLang="zh-CN" sz="2400" b="1" dirty="0">
                <a:latin typeface="微软雅黑" panose="020B0503020204020204" pitchFamily="34" charset="-122"/>
                <a:ea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rPr>
              <a:t> “宫中尚促织之戏”“岁征民间”有什么深意？</a:t>
            </a:r>
            <a:endParaRPr lang="en-US" altLang="zh-CN" sz="2400" b="1" dirty="0">
              <a:latin typeface="微软雅黑" panose="020B0503020204020204" pitchFamily="34" charset="-122"/>
              <a:ea typeface="微软雅黑" panose="020B0503020204020204" pitchFamily="34" charset="-122"/>
            </a:endParaRPr>
          </a:p>
        </p:txBody>
      </p:sp>
      <p:sp>
        <p:nvSpPr>
          <p:cNvPr id="6" name="Text Box 10"/>
          <p:cNvSpPr txBox="1"/>
          <p:nvPr/>
        </p:nvSpPr>
        <p:spPr>
          <a:xfrm>
            <a:off x="684213" y="3213100"/>
            <a:ext cx="7135812" cy="1689100"/>
          </a:xfrm>
          <a:prstGeom prst="rect">
            <a:avLst/>
          </a:prstGeom>
          <a:noFill/>
          <a:ln w="9525">
            <a:noFill/>
          </a:ln>
        </p:spPr>
        <p:txBody>
          <a:bodyPr>
            <a:spAutoFit/>
          </a:bodyPr>
          <a:p>
            <a:pPr indent="539750" algn="just">
              <a:lnSpc>
                <a:spcPct val="150000"/>
              </a:lnSpc>
            </a:pPr>
            <a:r>
              <a:rPr lang="zh-CN" altLang="en-US" sz="2400" dirty="0">
                <a:latin typeface="微软雅黑" panose="020B0503020204020204" pitchFamily="34" charset="-122"/>
                <a:ea typeface="微软雅黑" panose="020B0503020204020204" pitchFamily="34" charset="-122"/>
              </a:rPr>
              <a:t>点题，开宗明义，揭示矛盾产生的社会根源。“宫中”二字把矛头直指封建最高统治者，为主人公成名一家悲剧性的遭遇做了充分的铺垫。</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 Box 10"/>
          <p:cNvSpPr txBox="1"/>
          <p:nvPr/>
        </p:nvSpPr>
        <p:spPr>
          <a:xfrm>
            <a:off x="1187450" y="2708275"/>
            <a:ext cx="7135813" cy="2797175"/>
          </a:xfrm>
          <a:prstGeom prst="rect">
            <a:avLst/>
          </a:prstGeom>
          <a:noFill/>
          <a:ln w="9525">
            <a:noFill/>
          </a:ln>
        </p:spPr>
        <p:txBody>
          <a:bodyPr>
            <a:spAutoFit/>
          </a:bodyPr>
          <a:p>
            <a:pPr>
              <a:lnSpc>
                <a:spcPct val="150000"/>
              </a:lnSpc>
            </a:pPr>
            <a:r>
              <a:rPr lang="zh-CN" altLang="en-US" sz="2400" dirty="0">
                <a:latin typeface="微软雅黑" panose="020B0503020204020204" pitchFamily="34" charset="-122"/>
                <a:ea typeface="微软雅黑" panose="020B0503020204020204" pitchFamily="34" charset="-122"/>
              </a:rPr>
              <a:t>       成名妻子求神问卜得佳虫</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这个情节提炼了当时社会中人们陷入绝境时往往寄希望于求神问卜的现实，但神灵的灵验却是虚幻的。作者虚构这个虚幻的情节，实际上反映了成名夫妇现实中已无生路。</a:t>
            </a:r>
            <a:endParaRPr lang="zh-CN" altLang="en-US" sz="2400" dirty="0">
              <a:latin typeface="微软雅黑" panose="020B0503020204020204" pitchFamily="34" charset="-122"/>
              <a:ea typeface="微软雅黑" panose="020B0503020204020204" pitchFamily="34" charset="-122"/>
            </a:endParaRPr>
          </a:p>
        </p:txBody>
      </p:sp>
      <p:sp>
        <p:nvSpPr>
          <p:cNvPr id="43011" name="Text Box 10"/>
          <p:cNvSpPr txBox="1"/>
          <p:nvPr/>
        </p:nvSpPr>
        <p:spPr>
          <a:xfrm>
            <a:off x="892175" y="1612900"/>
            <a:ext cx="7135813" cy="581025"/>
          </a:xfrm>
          <a:prstGeom prst="rect">
            <a:avLst/>
          </a:prstGeom>
          <a:noFill/>
          <a:ln w="9525">
            <a:noFill/>
          </a:ln>
        </p:spPr>
        <p:txBody>
          <a:bodyPr>
            <a:spAutoFit/>
          </a:bodyPr>
          <a:p>
            <a:pPr>
              <a:lnSpc>
                <a:spcPct val="150000"/>
              </a:lnSpc>
            </a:pP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写成名妻子求神有什么深刻用义？</a:t>
            </a:r>
            <a:endParaRPr lang="zh-CN" altLang="en-US" sz="24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charRg st="0" end="96"/>
                                            </p:txEl>
                                          </p:spTgt>
                                        </p:tgtEl>
                                        <p:attrNameLst>
                                          <p:attrName>style.visibility</p:attrName>
                                        </p:attrNameLst>
                                      </p:cBhvr>
                                      <p:to>
                                        <p:strVal val="visible"/>
                                      </p:to>
                                    </p:set>
                                    <p:anim calcmode="lin" valueType="num">
                                      <p:cBhvr>
                                        <p:cTn id="7" dur="500" fill="hold"/>
                                        <p:tgtEl>
                                          <p:spTgt spid="6">
                                            <p:txEl>
                                              <p:charRg st="0" end="96"/>
                                            </p:txEl>
                                          </p:spTgt>
                                        </p:tgtEl>
                                        <p:attrNameLst>
                                          <p:attrName>ppt_x</p:attrName>
                                        </p:attrNameLst>
                                      </p:cBhvr>
                                      <p:tavLst>
                                        <p:tav tm="0">
                                          <p:val>
                                            <p:strVal val="#ppt_x"/>
                                          </p:val>
                                        </p:tav>
                                        <p:tav tm="100000">
                                          <p:val>
                                            <p:strVal val="#ppt_x"/>
                                          </p:val>
                                        </p:tav>
                                      </p:tavLst>
                                    </p:anim>
                                    <p:anim calcmode="lin" valueType="num">
                                      <p:cBhvr>
                                        <p:cTn id="8" dur="500" fill="hold"/>
                                        <p:tgtEl>
                                          <p:spTgt spid="6">
                                            <p:txEl>
                                              <p:charRg st="0" end="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Picture 2" descr="蒲松龄像"/>
          <p:cNvPicPr>
            <a:picLocks noChangeAspect="1"/>
          </p:cNvPicPr>
          <p:nvPr/>
        </p:nvPicPr>
        <p:blipFill>
          <a:blip r:embed="rId1"/>
          <a:stretch>
            <a:fillRect/>
          </a:stretch>
        </p:blipFill>
        <p:spPr>
          <a:xfrm>
            <a:off x="179388" y="1125538"/>
            <a:ext cx="3132137" cy="4932362"/>
          </a:xfrm>
          <a:prstGeom prst="rect">
            <a:avLst/>
          </a:prstGeom>
          <a:noFill/>
          <a:ln w="38100" cap="flat" cmpd="dbl">
            <a:solidFill>
              <a:schemeClr val="accent2"/>
            </a:solidFill>
            <a:prstDash val="solid"/>
            <a:miter/>
            <a:headEnd type="none" w="med" len="med"/>
            <a:tailEnd type="none" w="med" len="med"/>
          </a:ln>
        </p:spPr>
      </p:pic>
      <p:sp>
        <p:nvSpPr>
          <p:cNvPr id="23555" name="Text Box 3"/>
          <p:cNvSpPr txBox="1"/>
          <p:nvPr/>
        </p:nvSpPr>
        <p:spPr>
          <a:xfrm>
            <a:off x="250825" y="6003925"/>
            <a:ext cx="3025775" cy="858838"/>
          </a:xfrm>
          <a:prstGeom prst="rect">
            <a:avLst/>
          </a:prstGeom>
          <a:noFill/>
          <a:ln w="9525">
            <a:noFill/>
          </a:ln>
        </p:spPr>
        <p:txBody>
          <a:bodyPr>
            <a:spAutoFit/>
          </a:bodyPr>
          <a:p>
            <a:pPr algn="ctr">
              <a:lnSpc>
                <a:spcPct val="80000"/>
              </a:lnSpc>
              <a:spcBef>
                <a:spcPct val="50000"/>
              </a:spcBef>
            </a:pPr>
            <a:r>
              <a:rPr lang="zh-CN" altLang="en-US" sz="2400" b="1" dirty="0">
                <a:solidFill>
                  <a:srgbClr val="660066"/>
                </a:solidFill>
                <a:latin typeface="长城粗隶书体" pitchFamily="49" charset="-122"/>
                <a:ea typeface="长城粗隶书体" pitchFamily="49" charset="-122"/>
              </a:rPr>
              <a:t>蒲松龄</a:t>
            </a:r>
            <a:endParaRPr lang="zh-CN" altLang="en-US" sz="2400" b="1" dirty="0">
              <a:solidFill>
                <a:srgbClr val="660066"/>
              </a:solidFill>
              <a:latin typeface="长城粗隶书体" pitchFamily="49" charset="-122"/>
              <a:ea typeface="长城粗隶书体" pitchFamily="49" charset="-122"/>
            </a:endParaRPr>
          </a:p>
          <a:p>
            <a:pPr algn="ctr">
              <a:lnSpc>
                <a:spcPct val="80000"/>
              </a:lnSpc>
              <a:spcBef>
                <a:spcPct val="50000"/>
              </a:spcBef>
            </a:pPr>
            <a:r>
              <a:rPr lang="zh-CN" altLang="en-US" sz="2400" b="1" dirty="0">
                <a:solidFill>
                  <a:srgbClr val="660066"/>
                </a:solidFill>
                <a:latin typeface="长城粗隶书体" pitchFamily="49" charset="-122"/>
                <a:ea typeface="长城粗隶书体" pitchFamily="49" charset="-122"/>
              </a:rPr>
              <a:t>１６４０～１７１５</a:t>
            </a:r>
            <a:endParaRPr lang="zh-CN" altLang="en-US" sz="2400" b="1" dirty="0">
              <a:solidFill>
                <a:srgbClr val="660066"/>
              </a:solidFill>
              <a:latin typeface="长城粗隶书体" pitchFamily="49" charset="-122"/>
              <a:ea typeface="长城粗隶书体" pitchFamily="49" charset="-122"/>
            </a:endParaRPr>
          </a:p>
        </p:txBody>
      </p:sp>
      <p:sp>
        <p:nvSpPr>
          <p:cNvPr id="10244" name="Rectangle 4"/>
          <p:cNvSpPr>
            <a:spLocks noChangeArrowheads="1"/>
          </p:cNvSpPr>
          <p:nvPr/>
        </p:nvSpPr>
        <p:spPr bwMode="auto">
          <a:xfrm>
            <a:off x="3454400" y="1289050"/>
            <a:ext cx="5689600" cy="52038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1900" b="1" i="0" u="none" strike="noStrike" kern="1200" cap="none" spc="0" normalizeH="0" baseline="0" noProof="0">
                <a:ln>
                  <a:noFill/>
                </a:ln>
                <a:solidFill>
                  <a:schemeClr val="accent2"/>
                </a:solidFill>
                <a:effectLst/>
                <a:uLnTx/>
                <a:uFillTx/>
                <a:latin typeface="方正细圆简体" pitchFamily="65" charset="-122"/>
                <a:ea typeface="方正细圆简体" pitchFamily="65" charset="-122"/>
                <a:cs typeface="+mn-cs"/>
              </a:rPr>
              <a:t>   </a:t>
            </a:r>
            <a:r>
              <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细倩简体" pitchFamily="65" charset="-122"/>
                <a:ea typeface="方正细倩简体" pitchFamily="65" charset="-122"/>
                <a:cs typeface="+mn-cs"/>
              </a:rPr>
              <a:t>蒲松龄（</a:t>
            </a:r>
            <a:r>
              <a:rPr kumimoji="1" lang="zh-CN" altLang="en-US" sz="20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大黑简体" pitchFamily="2" charset="-122"/>
                <a:ea typeface="方正大黑简体" pitchFamily="2" charset="-122"/>
                <a:cs typeface="+mn-cs"/>
              </a:rPr>
              <a:t>１６４０～１７１５</a:t>
            </a:r>
            <a:r>
              <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细倩简体" pitchFamily="65" charset="-122"/>
                <a:ea typeface="方正细倩简体" pitchFamily="65" charset="-122"/>
                <a:cs typeface="+mn-cs"/>
              </a:rPr>
              <a:t>），字留仙，又字剑臣，别号柳泉居士，世称聊斋先生，清代杰出文学家，山东省淄川县（现淄博市淄川区洪山镇）蒲家庄人。 </a:t>
            </a:r>
            <a:endPar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细倩简体" pitchFamily="65" charset="-122"/>
              <a:ea typeface="方正细倩简体" pitchFamily="65"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Arial" panose="020B0604020202020204"/>
                <a:ea typeface="方正细倩简体" pitchFamily="65" charset="-122"/>
                <a:cs typeface="+mn-cs"/>
              </a:rPr>
              <a:t>   </a:t>
            </a:r>
            <a:r>
              <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细倩简体" pitchFamily="65" charset="-122"/>
                <a:ea typeface="方正细倩简体" pitchFamily="65" charset="-122"/>
                <a:cs typeface="+mn-cs"/>
              </a:rPr>
              <a:t>   自幼聪慧好学，１９岁应童子试，以县、府、道三考皆第一而闻名籍里，补博士弟子员。但后来却屡应省试不第，直至７１岁时才成岁贡生。为生活所迫，他除了应同邑人宝应县知县孙蕙之请，为其做幕宾数年之外，主要是在本县西铺做塾师，舌耕笔耘，几近４０年，直至７１岁时方撤帐归家。１７１５年（清康熙五十四年）正月病逝。</a:t>
            </a:r>
            <a:r>
              <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Arial" panose="020B0604020202020204"/>
                <a:ea typeface="方正细倩简体" pitchFamily="65" charset="-122"/>
                <a:cs typeface="+mn-cs"/>
              </a:rPr>
              <a:t> </a:t>
            </a:r>
            <a:endParaRPr kumimoji="1" lang="zh-CN" altLang="en-US" sz="2400" b="1" i="0" u="none" strike="noStrike" kern="1200" cap="none" spc="0" normalizeH="0" baseline="0" noProof="0">
              <a:ln>
                <a:noFill/>
              </a:ln>
              <a:solidFill>
                <a:srgbClr val="000066"/>
              </a:solidFill>
              <a:effectLst>
                <a:outerShdw blurRad="38100" dist="38100" dir="2700000" algn="tl">
                  <a:srgbClr val="C0C0C0"/>
                </a:outerShdw>
              </a:effectLst>
              <a:uLnTx/>
              <a:uFillTx/>
              <a:latin typeface="方正细倩简体" pitchFamily="65" charset="-122"/>
              <a:ea typeface="方正细倩简体" pitchFamily="65" charset="-122"/>
              <a:cs typeface="+mn-cs"/>
            </a:endParaRPr>
          </a:p>
        </p:txBody>
      </p:sp>
      <p:sp>
        <p:nvSpPr>
          <p:cNvPr id="10245" name="Rectangle 5"/>
          <p:cNvSpPr>
            <a:spLocks noChangeArrowheads="1"/>
          </p:cNvSpPr>
          <p:nvPr/>
        </p:nvSpPr>
        <p:spPr bwMode="auto">
          <a:xfrm>
            <a:off x="179388" y="0"/>
            <a:ext cx="6985000" cy="765175"/>
          </a:xfrm>
          <a:prstGeom prst="rect">
            <a:avLst/>
          </a:prstGeom>
          <a:noFill/>
          <a:ln w="9525">
            <a:noFill/>
            <a:miter lim="800000"/>
          </a:ln>
          <a:effectLst/>
        </p:spPr>
        <p:txBody>
          <a:bodyPr lIns="92075" tIns="46038" rIns="92075" bIns="46038"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长城海报体繁" pitchFamily="49" charset="-122"/>
                <a:cs typeface="+mn-cs"/>
              </a:rPr>
              <a:t>作者介绍</a:t>
            </a:r>
            <a:endParaRPr kumimoji="0" lang="zh-CN" altLang="en-US" sz="44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B0604020202020204" pitchFamily="34" charset="0"/>
              <a:ea typeface="长城海报体繁" pitchFamily="49" charset="-122"/>
              <a:cs typeface="+mn-cs"/>
            </a:endParaRPr>
          </a:p>
        </p:txBody>
      </p:sp>
      <p:sp>
        <p:nvSpPr>
          <p:cNvPr id="23558" name="Rectangle 6"/>
          <p:cNvSpPr/>
          <p:nvPr/>
        </p:nvSpPr>
        <p:spPr>
          <a:xfrm>
            <a:off x="4975225" y="549275"/>
            <a:ext cx="4168775" cy="633413"/>
          </a:xfrm>
          <a:prstGeom prst="rect">
            <a:avLst/>
          </a:prstGeom>
          <a:noFill/>
          <a:ln w="9525">
            <a:noFill/>
          </a:ln>
        </p:spPr>
        <p:txBody>
          <a:bodyPr/>
          <a:p>
            <a:pPr algn="ctr">
              <a:spcBef>
                <a:spcPct val="20000"/>
              </a:spcBef>
              <a:buClr>
                <a:schemeClr val="folHlink"/>
              </a:buClr>
              <a:buSzPct val="60000"/>
              <a:buFont typeface="Wingdings" panose="05000000000000000000" pitchFamily="2" charset="2"/>
            </a:pPr>
            <a:r>
              <a:rPr lang="zh-CN" altLang="en-US" sz="3200" b="1" dirty="0">
                <a:solidFill>
                  <a:srgbClr val="008000"/>
                </a:solidFill>
                <a:latin typeface="长城广告体繁" pitchFamily="49" charset="-122"/>
                <a:ea typeface="长城广告体繁" pitchFamily="49" charset="-122"/>
              </a:rPr>
              <a:t>蒲松龄</a:t>
            </a:r>
            <a:endParaRPr lang="zh-CN" altLang="en-US" sz="3200" b="1" dirty="0">
              <a:solidFill>
                <a:srgbClr val="008000"/>
              </a:solidFill>
              <a:latin typeface="长城广告体繁" pitchFamily="49" charset="-122"/>
              <a:ea typeface="长城广告体繁"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44">
                                            <p:txEl>
                                              <p:charRg st="0" end="75"/>
                                            </p:txEl>
                                          </p:spTgt>
                                        </p:tgtEl>
                                        <p:attrNameLst>
                                          <p:attrName>style.visibility</p:attrName>
                                        </p:attrNameLst>
                                      </p:cBhvr>
                                      <p:to>
                                        <p:strVal val="visible"/>
                                      </p:to>
                                    </p:set>
                                    <p:animEffect transition="in" filter="wipe(up)">
                                      <p:cBhvr>
                                        <p:cTn id="7" dur="500"/>
                                        <p:tgtEl>
                                          <p:spTgt spid="10244">
                                            <p:txEl>
                                              <p:charRg st="0" end="75"/>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10244">
                                            <p:txEl>
                                              <p:charRg st="75" end="233"/>
                                            </p:txEl>
                                          </p:spTgt>
                                        </p:tgtEl>
                                        <p:attrNameLst>
                                          <p:attrName>style.visibility</p:attrName>
                                        </p:attrNameLst>
                                      </p:cBhvr>
                                      <p:to>
                                        <p:strVal val="visible"/>
                                      </p:to>
                                    </p:set>
                                    <p:animEffect transition="in" filter="wipe(up)">
                                      <p:cBhvr>
                                        <p:cTn id="10" dur="500"/>
                                        <p:tgtEl>
                                          <p:spTgt spid="10244">
                                            <p:txEl>
                                              <p:charRg st="75" end="23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a:spLocks noChangeArrowheads="1"/>
          </p:cNvSpPr>
          <p:nvPr/>
        </p:nvSpPr>
        <p:spPr bwMode="auto">
          <a:xfrm>
            <a:off x="0" y="609600"/>
            <a:ext cx="8964613" cy="5557838"/>
          </a:xfrm>
          <a:prstGeom prst="rect">
            <a:avLst/>
          </a:prstGeom>
          <a:noFill/>
          <a:ln w="9525">
            <a:noFill/>
            <a:miter lim="800000"/>
          </a:ln>
          <a:effectLst/>
        </p:spPr>
        <p:txBody>
          <a:bodyPr>
            <a:spAutoFit/>
          </a:bodyPr>
          <a:lstStyle/>
          <a:p>
            <a:pPr marR="0" defTabSz="914400">
              <a:lnSpc>
                <a:spcPct val="105000"/>
              </a:lnSpc>
              <a:buClrTx/>
              <a:buSzTx/>
              <a:buFontTx/>
              <a:buNone/>
              <a:defRPr/>
            </a:pPr>
            <a:r>
              <a:rPr kumimoji="1" lang="en-US" altLang="zh-CN" sz="3200" kern="1200" cap="none" spc="0" normalizeH="0" baseline="0" noProof="0" dirty="0">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蒲松龄</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20</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岁左右开始创作</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40</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岁左右基本完成，后不断增删，至死方止，萃一生心血而成。坎坷的遭遇使他对当时政治的黑暗和科举的弊端有一定的认识，生活的贫困又使他对广大底层人民的生活和思想有一定的了解和体会。他以毕生精力写成短篇小说集</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聊斋志异</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。又有</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聊斋文集</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聊斋诗集</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聊斋俚曲</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等作品。 </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聊斋</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收集了大量的民间神话传说，多以狐仙、鬼怪、鱼精、花妖为题材，用以讽刺现实，寄托孤愤。聊斋志异凡</a:t>
            </a:r>
            <a:r>
              <a:rPr kumimoji="1" lang="en-US" altLang="zh-CN"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492</a:t>
            </a:r>
            <a:r>
              <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rPr>
              <a:t>篇，分不同类型反映代表女性化身的狐，仙，鬼，魔。如聂小倩，小翠，婴宁，红玉，白秋练，他们或不畏强暴，或守信下嫁，相夫教子。或代母报恩，贫贱不移，求真向善。</a:t>
            </a:r>
            <a:endParaRPr kumimoji="1" lang="zh-CN" altLang="en-US" sz="2800" b="1" kern="1200" cap="none" spc="0" normalizeH="0" baseline="0" noProof="0" dirty="0">
              <a:solidFill>
                <a:srgbClr val="000066"/>
              </a:solidFill>
              <a:effectLst>
                <a:outerShdw blurRad="38100" dist="38100" dir="2700000" algn="tl">
                  <a:srgbClr val="C0C0C0"/>
                </a:outerShdw>
              </a:effectLst>
              <a:latin typeface="方正细倩简体" pitchFamily="65" charset="-122"/>
              <a:ea typeface="方正细倩简体" pitchFamily="65"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266">
                                            <p:txEl>
                                              <p:charRg st="0" end="283"/>
                                            </p:txEl>
                                          </p:spTgt>
                                        </p:tgtEl>
                                        <p:attrNameLst>
                                          <p:attrName>style.visibility</p:attrName>
                                        </p:attrNameLst>
                                      </p:cBhvr>
                                      <p:to>
                                        <p:strVal val="visible"/>
                                      </p:to>
                                    </p:set>
                                    <p:animEffect transition="in" filter="wipe(up)">
                                      <p:cBhvr>
                                        <p:cTn id="7" dur="500"/>
                                        <p:tgtEl>
                                          <p:spTgt spid="11266">
                                            <p:txEl>
                                              <p:charRg st="0" end="28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2" name="图片 162817" descr="1"/>
          <p:cNvPicPr>
            <a:picLocks noChangeAspect="1"/>
          </p:cNvPicPr>
          <p:nvPr/>
        </p:nvPicPr>
        <p:blipFill>
          <a:blip r:embed="rId1"/>
          <a:stretch>
            <a:fillRect/>
          </a:stretch>
        </p:blipFill>
        <p:spPr>
          <a:xfrm>
            <a:off x="0" y="549275"/>
            <a:ext cx="9144000" cy="6048375"/>
          </a:xfrm>
          <a:prstGeom prst="rect">
            <a:avLst/>
          </a:prstGeom>
          <a:noFill/>
          <a:ln w="9525">
            <a:noFill/>
          </a:ln>
        </p:spPr>
      </p:pic>
      <p:sp>
        <p:nvSpPr>
          <p:cNvPr id="162822" name="文本框 162821"/>
          <p:cNvSpPr txBox="1"/>
          <p:nvPr/>
        </p:nvSpPr>
        <p:spPr>
          <a:xfrm>
            <a:off x="323850" y="0"/>
            <a:ext cx="3232150" cy="1555750"/>
          </a:xfrm>
          <a:prstGeom prst="rect">
            <a:avLst/>
          </a:prstGeom>
          <a:noFill/>
          <a:ln w="9525">
            <a:noFill/>
          </a:ln>
        </p:spPr>
        <p:txBody>
          <a:bodyPr wrap="none">
            <a:spAutoFit/>
          </a:bodyPr>
          <a:lstStyle/>
          <a:p>
            <a:pPr marR="0" defTabSz="914400">
              <a:buClrTx/>
              <a:buSzTx/>
              <a:buFontTx/>
              <a:buNone/>
              <a:defRPr/>
            </a:pPr>
            <a:r>
              <a:rPr kumimoji="0" lang="zh-CN" altLang="en-US" sz="4800" kern="1200" cap="none" spc="0" normalizeH="0" baseline="0" noProof="1">
                <a:solidFill>
                  <a:srgbClr val="0000FF"/>
                </a:solidFill>
                <a:effectLst>
                  <a:outerShdw blurRad="38100" dist="38100" dir="2700000">
                    <a:srgbClr val="000000"/>
                  </a:outerShdw>
                </a:effectLst>
                <a:latin typeface="Times New Roman" panose="02020603050405020304" pitchFamily="18" charset="0"/>
                <a:ea typeface="隶书" panose="02010509060101010101" charset="-122"/>
                <a:cs typeface="+mn-cs"/>
              </a:rPr>
              <a:t>作品介绍</a:t>
            </a:r>
            <a:r>
              <a:rPr kumimoji="0" lang="zh-CN" altLang="en-US" sz="4800" kern="1200" cap="none" spc="0" normalizeH="0" baseline="0" noProof="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隶书" panose="02010509060101010101" charset="-122"/>
                <a:cs typeface="+mn-cs"/>
              </a:rPr>
              <a:t>：</a:t>
            </a:r>
            <a:endParaRPr kumimoji="0" lang="zh-CN" altLang="en-US" sz="4800" kern="1200" cap="none" spc="0" normalizeH="0" baseline="0" noProof="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隶书" panose="02010509060101010101" charset="-122"/>
              <a:cs typeface="+mn-cs"/>
            </a:endParaRPr>
          </a:p>
          <a:p>
            <a:pPr marR="0" defTabSz="914400">
              <a:buClrTx/>
              <a:buSzTx/>
              <a:buFontTx/>
              <a:buNone/>
              <a:defRPr/>
            </a:pPr>
            <a:endParaRPr kumimoji="0" lang="zh-CN" altLang="en-US" sz="4800" kern="1200" cap="none" spc="0" normalizeH="0" baseline="0" noProof="1">
              <a:solidFill>
                <a:schemeClr val="bg1"/>
              </a:solidFill>
              <a:effectDag name="">
                <a:effect ref="fillLine"/>
                <a:cont type="tree" name="">
                  <a:effect ref="fillLine"/>
                  <a:outerShdw dist="38100" dir="13500000" algn="br">
                    <a:srgbClr val="FFFFFF"/>
                  </a:outerShdw>
                </a:cont>
                <a:cont type="tree" name="">
                  <a:effect ref="fillLine"/>
                  <a:outerShdw dist="38100" dir="2700000" algn="tl">
                    <a:srgbClr val="999999"/>
                  </a:outerShdw>
                </a:cont>
              </a:effectDag>
              <a:latin typeface="Times New Roman" panose="02020603050405020304" pitchFamily="18" charset="0"/>
              <a:ea typeface="隶书" panose="02010509060101010101" charset="-122"/>
              <a:cs typeface="+mn-cs"/>
            </a:endParaRPr>
          </a:p>
        </p:txBody>
      </p:sp>
      <p:sp>
        <p:nvSpPr>
          <p:cNvPr id="25604" name="文本框 162822"/>
          <p:cNvSpPr txBox="1"/>
          <p:nvPr/>
        </p:nvSpPr>
        <p:spPr>
          <a:xfrm>
            <a:off x="0" y="765175"/>
            <a:ext cx="8926513" cy="6124575"/>
          </a:xfrm>
          <a:prstGeom prst="rect">
            <a:avLst/>
          </a:prstGeom>
          <a:noFill/>
          <a:ln w="9525">
            <a:noFill/>
          </a:ln>
        </p:spPr>
        <p:txBody>
          <a:bodyPr>
            <a:spAutoFit/>
          </a:bodyPr>
          <a:p>
            <a:r>
              <a:rPr lang="en-US" altLang="zh-CN" sz="2400" dirty="0">
                <a:latin typeface="Times New Roman" panose="02020603050405020304" pitchFamily="18" charset="0"/>
              </a:rPr>
              <a:t>      </a:t>
            </a:r>
            <a:r>
              <a:rPr lang="zh-CN" altLang="en-US" sz="2800" b="1" dirty="0">
                <a:solidFill>
                  <a:srgbClr val="9900CC"/>
                </a:solidFill>
                <a:latin typeface="隶书" panose="02010509060101010101" charset="-122"/>
                <a:ea typeface="隶书" panose="02010509060101010101" charset="-122"/>
              </a:rPr>
              <a:t>聊斋是作者的书斋名，志异就是记载奇闻怪事。</a:t>
            </a:r>
            <a:r>
              <a:rPr lang="zh-CN" altLang="en-US" sz="2800" b="1" dirty="0">
                <a:latin typeface="隶书" panose="02010509060101010101" charset="-122"/>
                <a:ea typeface="隶书" panose="02010509060101010101" charset="-122"/>
              </a:rPr>
              <a:t>其中</a:t>
            </a:r>
            <a:r>
              <a:rPr lang="zh-CN" altLang="en-US" sz="2800" b="1" dirty="0">
                <a:latin typeface="Tahoma" panose="020B0604030504040204" pitchFamily="34" charset="0"/>
                <a:ea typeface="隶书" panose="02010509060101010101" charset="-122"/>
              </a:rPr>
              <a:t>收集了大量的民间神话传说和野史逸闻，书中极大部分以狐仙鬼怪、鱼精花妖为题材，</a:t>
            </a:r>
            <a:r>
              <a:rPr lang="zh-CN" altLang="en-US" sz="2800" b="1" dirty="0">
                <a:latin typeface="隶书" panose="02010509060101010101" charset="-122"/>
                <a:ea typeface="隶书" panose="02010509060101010101" charset="-122"/>
              </a:rPr>
              <a:t>将花妖狐魅和幽冥世界的事物人格化、社会化，用以讽刺现实，寄托孤愤，充分表达了作者的爱憎感情和美好理想，被誉为中国古代文言短篇小说中成就最高的作品集。郭沫若曾这样评价：“写鬼写妖高人一等，刺贪刺虐入骨三分。” </a:t>
            </a:r>
            <a:endParaRPr lang="en-US" altLang="zh-CN" sz="2800" b="1" dirty="0">
              <a:latin typeface="隶书" panose="02010509060101010101" charset="-122"/>
              <a:ea typeface="隶书" panose="02010509060101010101" charset="-122"/>
            </a:endParaRPr>
          </a:p>
          <a:p>
            <a:r>
              <a:rPr lang="en-US" altLang="zh-CN" sz="2800" b="1" dirty="0">
                <a:latin typeface="隶书" panose="02010509060101010101" charset="-122"/>
                <a:ea typeface="隶书" panose="02010509060101010101" charset="-122"/>
              </a:rPr>
              <a:t>《</a:t>
            </a:r>
            <a:r>
              <a:rPr lang="zh-CN" altLang="en-US" sz="2800" b="1" dirty="0">
                <a:latin typeface="隶书" panose="02010509060101010101" charset="-122"/>
                <a:ea typeface="隶书" panose="02010509060101010101" charset="-122"/>
              </a:rPr>
              <a:t>聊斋</a:t>
            </a:r>
            <a:r>
              <a:rPr lang="en-US" altLang="zh-CN" sz="2800" b="1" dirty="0">
                <a:latin typeface="隶书" panose="02010509060101010101" charset="-122"/>
                <a:ea typeface="隶书" panose="02010509060101010101" charset="-122"/>
              </a:rPr>
              <a:t>》</a:t>
            </a:r>
            <a:r>
              <a:rPr lang="zh-CN" altLang="en-US" sz="2800" b="1" dirty="0">
                <a:latin typeface="隶书" panose="02010509060101010101" charset="-122"/>
                <a:ea typeface="隶书" panose="02010509060101010101" charset="-122"/>
              </a:rPr>
              <a:t>最突出的特点，就是借前朝的故事，来揭露当时的社会的黑暗社会现实。批露的锋芒直指当朝最高统治者</a:t>
            </a:r>
            <a:r>
              <a:rPr lang="en-US" altLang="zh-CN" sz="2800" b="1" dirty="0">
                <a:latin typeface="Times New Roman" panose="02020603050405020304" pitchFamily="18" charset="0"/>
                <a:ea typeface="隶书" panose="02010509060101010101" charset="-122"/>
              </a:rPr>
              <a:t>——</a:t>
            </a:r>
            <a:r>
              <a:rPr lang="zh-CN" altLang="en-US" sz="2800" b="1" dirty="0">
                <a:latin typeface="隶书" panose="02010509060101010101" charset="-122"/>
                <a:ea typeface="隶书" panose="02010509060101010101" charset="-122"/>
              </a:rPr>
              <a:t>天子。</a:t>
            </a:r>
            <a:endParaRPr lang="zh-CN" altLang="en-US" sz="2800" b="1" dirty="0">
              <a:solidFill>
                <a:srgbClr val="9900CC"/>
              </a:solidFill>
              <a:latin typeface="隶书" panose="02010509060101010101" charset="-122"/>
              <a:ea typeface="隶书" panose="02010509060101010101" charset="-122"/>
            </a:endParaRPr>
          </a:p>
          <a:p>
            <a:r>
              <a:rPr lang="zh-CN" altLang="en-US" sz="2800" b="1" dirty="0">
                <a:latin typeface="隶书" panose="02010509060101010101" charset="-122"/>
                <a:ea typeface="隶书" panose="02010509060101010101" charset="-122"/>
              </a:rPr>
              <a:t>      </a:t>
            </a:r>
            <a:r>
              <a:rPr lang="zh-CN" altLang="en-US" sz="2800" b="1" dirty="0">
                <a:solidFill>
                  <a:srgbClr val="0000FF"/>
                </a:solidFill>
                <a:latin typeface="隶书" panose="02010509060101010101" charset="-122"/>
                <a:ea typeface="隶书" panose="02010509060101010101" charset="-122"/>
              </a:rPr>
              <a:t>艺术特色，则诚如鲁迅先生说的：</a:t>
            </a:r>
            <a:r>
              <a:rPr lang="zh-CN" altLang="en-US" sz="2800" b="1" dirty="0">
                <a:solidFill>
                  <a:srgbClr val="0000FF"/>
                </a:solidFill>
                <a:latin typeface="Times New Roman" panose="02020603050405020304" pitchFamily="18" charset="0"/>
                <a:ea typeface="隶书" panose="02010509060101010101" charset="-122"/>
              </a:rPr>
              <a:t>“</a:t>
            </a:r>
            <a:r>
              <a:rPr lang="zh-CN" altLang="en-US" sz="2800" b="1" dirty="0">
                <a:solidFill>
                  <a:srgbClr val="0000FF"/>
                </a:solidFill>
                <a:latin typeface="隶书" panose="02010509060101010101" charset="-122"/>
                <a:ea typeface="隶书" panose="02010509060101010101" charset="-122"/>
              </a:rPr>
              <a:t>用传奇之法，而以志怪之状，如在目前</a:t>
            </a:r>
            <a:r>
              <a:rPr lang="zh-CN" altLang="en-US" sz="2800" b="1" dirty="0">
                <a:solidFill>
                  <a:srgbClr val="0000FF"/>
                </a:solidFill>
                <a:latin typeface="Times New Roman" panose="02020603050405020304" pitchFamily="18" charset="0"/>
                <a:ea typeface="隶书" panose="02010509060101010101" charset="-122"/>
              </a:rPr>
              <a:t>”</a:t>
            </a:r>
            <a:r>
              <a:rPr lang="zh-CN" altLang="en-US" sz="2800" b="1" dirty="0">
                <a:solidFill>
                  <a:srgbClr val="0000FF"/>
                </a:solidFill>
                <a:latin typeface="隶书" panose="02010509060101010101" charset="-122"/>
                <a:ea typeface="隶书" panose="02010509060101010101" charset="-122"/>
              </a:rPr>
              <a:t>。情节委婉曲折，布局巧妙，结构严谨，语言精练，善于叙事。</a:t>
            </a:r>
            <a:endParaRPr lang="zh-CN" altLang="en-US" sz="2800" b="1" dirty="0">
              <a:solidFill>
                <a:srgbClr val="0000FF"/>
              </a:solidFill>
              <a:latin typeface="隶书" panose="02010509060101010101" charset="-122"/>
              <a:ea typeface="隶书" panose="02010509060101010101" charset="-122"/>
            </a:endParaRPr>
          </a:p>
          <a:p>
            <a:r>
              <a:rPr lang="zh-CN" altLang="en-US" sz="2800" b="1" dirty="0">
                <a:solidFill>
                  <a:srgbClr val="0000FF"/>
                </a:solidFill>
                <a:latin typeface="隶书" panose="02010509060101010101" charset="-122"/>
                <a:ea typeface="隶书" panose="02010509060101010101" charset="-122"/>
              </a:rPr>
              <a:t>     </a:t>
            </a:r>
            <a:endParaRPr lang="zh-CN" altLang="en-US" sz="2800" b="1" dirty="0">
              <a:latin typeface="隶书" panose="02010509060101010101" charset="-122"/>
              <a:ea typeface="隶书" panose="02010509060101010101"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6"/>
          <p:cNvPicPr>
            <a:picLocks noChangeAspect="1"/>
          </p:cNvPicPr>
          <p:nvPr/>
        </p:nvPicPr>
        <p:blipFill>
          <a:blip r:embed="rId1"/>
          <a:stretch>
            <a:fillRect/>
          </a:stretch>
        </p:blipFill>
        <p:spPr>
          <a:xfrm>
            <a:off x="250825" y="0"/>
            <a:ext cx="1765300" cy="585788"/>
          </a:xfrm>
          <a:prstGeom prst="rect">
            <a:avLst/>
          </a:prstGeom>
          <a:noFill/>
          <a:ln w="9525">
            <a:noFill/>
          </a:ln>
        </p:spPr>
      </p:pic>
      <p:sp>
        <p:nvSpPr>
          <p:cNvPr id="5122" name="内容占位符 2"/>
          <p:cNvSpPr>
            <a:spLocks noGrp="1" noChangeArrowheads="1"/>
          </p:cNvSpPr>
          <p:nvPr>
            <p:ph idx="1"/>
          </p:nvPr>
        </p:nvSpPr>
        <p:spPr>
          <a:xfrm>
            <a:off x="611188" y="0"/>
            <a:ext cx="2320925" cy="377825"/>
          </a:xfrm>
        </p:spPr>
        <p:txBody>
          <a:bodyPr vert="horz" wrap="square" lIns="101600" tIns="0" rIns="82550" bIns="0" numCol="1" rtlCol="0" anchor="t" anchorCtr="0" compatLnSpc="1">
            <a:noAutofit/>
          </a:bodyPr>
          <a:lstStyle/>
          <a:p>
            <a:pPr marL="0" marR="0" lvl="0" indent="0" algn="l" defTabSz="914400" rtl="0" eaLnBrk="1" fontAlgn="auto" latinLnBrk="0" hangingPunct="1">
              <a:lnSpc>
                <a:spcPct val="130000"/>
              </a:lnSpc>
              <a:spcBef>
                <a:spcPts val="0"/>
              </a:spcBef>
              <a:spcAft>
                <a:spcPts val="1000"/>
              </a:spcAft>
              <a:buClrTx/>
              <a:buSzTx/>
              <a:buFontTx/>
              <a:buNone/>
              <a:defRPr/>
            </a:pPr>
            <a:r>
              <a:rPr kumimoji="0" lang="zh-CN" altLang="en-US" sz="2400" b="1" i="0" u="none" strike="noStrike" kern="1200" cap="none" spc="150" normalizeH="0" baseline="0" noProof="1" smtClean="0">
                <a:ln>
                  <a:noFill/>
                </a:ln>
                <a:solidFill>
                  <a:srgbClr val="0000FF"/>
                </a:solidFill>
                <a:effectLst/>
                <a:uLnTx/>
                <a:uFillTx/>
                <a:latin typeface="微软雅黑" panose="020B0503020204020204" pitchFamily="34" charset="-122"/>
                <a:ea typeface="+mn-ea"/>
                <a:cs typeface="+mn-cs"/>
                <a:sym typeface="+mn-ea"/>
              </a:rPr>
              <a:t>写作背景</a:t>
            </a:r>
            <a:endParaRPr kumimoji="0" lang="zh-CN" altLang="en-US" sz="2400" b="0" i="0" u="none" strike="noStrike" kern="1200" cap="none" spc="150" normalizeH="0" baseline="0" noProof="1" smtClean="0">
              <a:ln>
                <a:noFill/>
              </a:ln>
              <a:solidFill>
                <a:srgbClr val="0000FF"/>
              </a:solidFill>
              <a:effectLst/>
              <a:uLnTx/>
              <a:uFillTx/>
              <a:latin typeface="微软雅黑" panose="020B0503020204020204" pitchFamily="34" charset="-122"/>
              <a:ea typeface="+mn-ea"/>
              <a:cs typeface="+mn-cs"/>
              <a:sym typeface="+mn-ea"/>
            </a:endParaRPr>
          </a:p>
        </p:txBody>
      </p:sp>
      <p:sp>
        <p:nvSpPr>
          <p:cNvPr id="26628" name="矩形 10"/>
          <p:cNvSpPr/>
          <p:nvPr/>
        </p:nvSpPr>
        <p:spPr>
          <a:xfrm>
            <a:off x="539750" y="765175"/>
            <a:ext cx="8208963" cy="5078413"/>
          </a:xfrm>
          <a:prstGeom prst="rect">
            <a:avLst/>
          </a:prstGeom>
          <a:noFill/>
          <a:ln w="9525">
            <a:noFill/>
          </a:ln>
        </p:spPr>
        <p:txBody>
          <a:bodyPr>
            <a:spAutoFit/>
          </a:bodyPr>
          <a:p>
            <a:pPr indent="576580" algn="just">
              <a:lnSpc>
                <a:spcPct val="150000"/>
              </a:lnSpc>
            </a:pPr>
            <a:r>
              <a:rPr lang="zh-CN" altLang="en-US" sz="2400" dirty="0">
                <a:latin typeface="微软雅黑" panose="020B0503020204020204" pitchFamily="34" charset="-122"/>
                <a:ea typeface="微软雅黑" panose="020B0503020204020204" pitchFamily="34" charset="-122"/>
              </a:rPr>
              <a:t>清初统治者注意整顿吏治，但不能彻底扫除贪官污吏，更不能消灭阶级矛盾与阶级斗争。蒲松龄写作的</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聊斋志异</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从侧面反映了清初统治者对人民的镇压与剥削。他用大量篇幅描写了封建官吏横行无忌，豪绅恶霸鱼肉乡里，底层人民大众哀告无门的社会面貌，从而揭示了封建社会农民阶级与地主阶级之间的矛盾。这种矛盾在</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促织</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一文中有所体现。由于清代大兴文学狱，故作者只能借用讲前朝故事的手法，显得隐晦曲折。尽管如此，小说反映的社会现实，在封建社会仍具有普遍意义。</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Text Box 2"/>
          <p:cNvSpPr txBox="1"/>
          <p:nvPr/>
        </p:nvSpPr>
        <p:spPr>
          <a:xfrm>
            <a:off x="974725" y="2154238"/>
            <a:ext cx="184150" cy="457200"/>
          </a:xfrm>
          <a:prstGeom prst="rect">
            <a:avLst/>
          </a:prstGeom>
          <a:noFill/>
          <a:ln w="9525">
            <a:noFill/>
          </a:ln>
        </p:spPr>
        <p:txBody>
          <a:bodyPr wrap="none">
            <a:spAutoFit/>
          </a:bodyPr>
          <a:p>
            <a:endParaRPr lang="zh-CN" altLang="zh-CN" sz="2400" dirty="0">
              <a:latin typeface="Tahoma" panose="020B0604030504040204" pitchFamily="34" charset="0"/>
            </a:endParaRPr>
          </a:p>
        </p:txBody>
      </p:sp>
      <p:sp>
        <p:nvSpPr>
          <p:cNvPr id="27651" name="Text Box 3"/>
          <p:cNvSpPr txBox="1"/>
          <p:nvPr/>
        </p:nvSpPr>
        <p:spPr>
          <a:xfrm>
            <a:off x="669925" y="2306638"/>
            <a:ext cx="184150" cy="457200"/>
          </a:xfrm>
          <a:prstGeom prst="rect">
            <a:avLst/>
          </a:prstGeom>
          <a:noFill/>
          <a:ln w="9525">
            <a:noFill/>
          </a:ln>
        </p:spPr>
        <p:txBody>
          <a:bodyPr wrap="none">
            <a:spAutoFit/>
          </a:bodyPr>
          <a:p>
            <a:endParaRPr lang="zh-CN" altLang="zh-CN" sz="2400" dirty="0">
              <a:latin typeface="Tahoma" panose="020B0604030504040204" pitchFamily="34" charset="0"/>
            </a:endParaRPr>
          </a:p>
        </p:txBody>
      </p:sp>
      <p:sp>
        <p:nvSpPr>
          <p:cNvPr id="27652" name="WordArt 4"/>
          <p:cNvSpPr>
            <a:spLocks noTextEdit="1"/>
          </p:cNvSpPr>
          <p:nvPr/>
        </p:nvSpPr>
        <p:spPr>
          <a:xfrm>
            <a:off x="3276600" y="0"/>
            <a:ext cx="1970088" cy="765175"/>
          </a:xfrm>
          <a:prstGeom prst="rect">
            <a:avLst/>
          </a:prstGeom>
        </p:spPr>
        <p:txBody>
          <a:bodyPr wrap="none" fromWordArt="1">
            <a:prstTxWarp prst="textPlain">
              <a:avLst>
                <a:gd name="adj" fmla="val 50000"/>
              </a:avLst>
            </a:prstTxWarp>
            <a:normAutofit/>
          </a:bodyPr>
          <a:p>
            <a:pPr algn="ctr" eaLnBrk="0" hangingPunct="0"/>
            <a:r>
              <a:rPr lang="zh-CN" altLang="en-US" sz="3600">
                <a:ln w="38100" cap="flat" cmpd="sng">
                  <a:solidFill>
                    <a:schemeClr val="accent2"/>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释题</a:t>
            </a:r>
            <a:endParaRPr lang="zh-CN" altLang="en-US" sz="3600">
              <a:ln w="38100" cap="flat" cmpd="sng">
                <a:solidFill>
                  <a:schemeClr val="accent2"/>
                </a:solidFill>
                <a:prstDash val="solid"/>
                <a:headEnd type="none" w="med" len="med"/>
                <a:tailEnd type="none" w="med" len="med"/>
              </a:ln>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sp>
        <p:nvSpPr>
          <p:cNvPr id="13317" name="Text Box 5"/>
          <p:cNvSpPr txBox="1"/>
          <p:nvPr/>
        </p:nvSpPr>
        <p:spPr>
          <a:xfrm>
            <a:off x="0" y="908050"/>
            <a:ext cx="9144000" cy="4849813"/>
          </a:xfrm>
          <a:prstGeom prst="rect">
            <a:avLst/>
          </a:prstGeom>
          <a:noFill/>
          <a:ln w="9525">
            <a:noFill/>
          </a:ln>
        </p:spPr>
        <p:txBody>
          <a:bodyPr>
            <a:spAutoFit/>
          </a:bodyPr>
          <a:p>
            <a:pPr>
              <a:lnSpc>
                <a:spcPct val="130000"/>
              </a:lnSpc>
              <a:spcBef>
                <a:spcPct val="50000"/>
              </a:spcBef>
            </a:pPr>
            <a:r>
              <a:rPr lang="en-US" altLang="zh-CN" sz="3000" b="1" dirty="0">
                <a:solidFill>
                  <a:srgbClr val="660066"/>
                </a:solidFill>
                <a:latin typeface="Times New Roman" panose="02020603050405020304" pitchFamily="18"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促织</a:t>
            </a:r>
            <a:r>
              <a:rPr lang="en-US" altLang="zh-CN" sz="3000" b="1" dirty="0">
                <a:solidFill>
                  <a:srgbClr val="660066"/>
                </a:solidFill>
                <a:latin typeface="Times New Roman" panose="02020603050405020304" pitchFamily="18"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是</a:t>
            </a:r>
            <a:r>
              <a:rPr lang="en-US" altLang="zh-CN" sz="3000" b="1" dirty="0">
                <a:solidFill>
                  <a:srgbClr val="660066"/>
                </a:solidFill>
                <a:latin typeface="Times New Roman" panose="02020603050405020304" pitchFamily="18"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聊斋</a:t>
            </a:r>
            <a:r>
              <a:rPr lang="en-US" altLang="zh-CN" sz="3000" b="1" dirty="0">
                <a:solidFill>
                  <a:srgbClr val="660066"/>
                </a:solidFill>
                <a:latin typeface="Times New Roman" panose="02020603050405020304" pitchFamily="18"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中的名篇</a:t>
            </a:r>
            <a:endParaRPr lang="en-US" altLang="zh-CN" sz="3000" b="1" dirty="0">
              <a:solidFill>
                <a:srgbClr val="660066"/>
              </a:solidFill>
              <a:latin typeface="Times New Roman" panose="02020603050405020304" pitchFamily="18" charset="0"/>
              <a:ea typeface="长城粗圆体" pitchFamily="49" charset="-122"/>
            </a:endParaRPr>
          </a:p>
          <a:p>
            <a:pPr>
              <a:lnSpc>
                <a:spcPct val="130000"/>
              </a:lnSpc>
              <a:spcBef>
                <a:spcPct val="50000"/>
              </a:spcBef>
            </a:pPr>
            <a:r>
              <a:rPr lang="" altLang="en-US" sz="3200" dirty="0">
                <a:latin typeface="微软雅黑" panose="020B0503020204020204" pitchFamily="34" charset="-122"/>
                <a:ea typeface="微软雅黑" panose="020B0503020204020204" pitchFamily="34" charset="-122"/>
              </a:rPr>
              <a:t>“促织”，蟋蟀的别名。以“促织”为题，点明写作对象，表明文章内容是围绕“促织”展开的。</a:t>
            </a:r>
            <a:endParaRPr lang="en-US" altLang="zh-CN" sz="3000" b="1" dirty="0">
              <a:solidFill>
                <a:srgbClr val="660066"/>
              </a:solidFill>
              <a:latin typeface="Times New Roman" panose="02020603050405020304" pitchFamily="18" charset="0"/>
              <a:ea typeface="长城粗圆体" pitchFamily="49" charset="-122"/>
            </a:endParaRPr>
          </a:p>
          <a:p>
            <a:pPr>
              <a:lnSpc>
                <a:spcPct val="130000"/>
              </a:lnSpc>
              <a:spcBef>
                <a:spcPct val="50000"/>
              </a:spcBef>
            </a:pPr>
            <a:r>
              <a:rPr lang="zh-CN" altLang="en-US" sz="3000" b="1" dirty="0">
                <a:solidFill>
                  <a:srgbClr val="660066"/>
                </a:solidFill>
                <a:latin typeface="Times New Roman" panose="02020603050405020304" pitchFamily="18" charset="0"/>
                <a:ea typeface="长城粗圆体" pitchFamily="49" charset="-122"/>
              </a:rPr>
              <a:t>作者通过写成名一家被官府逼迫交纳蟋蟀以致倾家荡产，但又终于致富的故事，深刻揭露了封建徭役的残酷，辛辣讽刺</a:t>
            </a:r>
            <a:r>
              <a:rPr lang="zh-CN" altLang="en-US" sz="3000" b="1" dirty="0">
                <a:solidFill>
                  <a:srgbClr val="660066"/>
                </a:solidFill>
                <a:latin typeface="Arial" panose="020B0604020202020204" pitchFamily="34"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一人飞升，仙及鸡犬</a:t>
            </a:r>
            <a:r>
              <a:rPr lang="zh-CN" altLang="en-US" sz="3000" b="1" dirty="0">
                <a:solidFill>
                  <a:srgbClr val="660066"/>
                </a:solidFill>
                <a:latin typeface="Arial" panose="020B0604020202020204" pitchFamily="34" charset="0"/>
                <a:ea typeface="长城粗圆体" pitchFamily="49" charset="-122"/>
              </a:rPr>
              <a:t>”</a:t>
            </a:r>
            <a:r>
              <a:rPr lang="zh-CN" altLang="en-US" sz="3000" b="1" dirty="0">
                <a:solidFill>
                  <a:srgbClr val="660066"/>
                </a:solidFill>
                <a:latin typeface="Times New Roman" panose="02020603050405020304" pitchFamily="18" charset="0"/>
                <a:ea typeface="长城粗圆体" pitchFamily="49" charset="-122"/>
              </a:rPr>
              <a:t>的丑剧，有深刻的社会意义</a:t>
            </a:r>
            <a:r>
              <a:rPr lang="zh-CN" altLang="en-US" sz="3000" dirty="0">
                <a:solidFill>
                  <a:srgbClr val="660066"/>
                </a:solidFill>
                <a:latin typeface="Times New Roman" panose="02020603050405020304" pitchFamily="18" charset="0"/>
                <a:ea typeface="长城粗圆体" pitchFamily="49" charset="-122"/>
              </a:rPr>
              <a:t>。</a:t>
            </a:r>
            <a:endParaRPr lang="zh-CN" altLang="en-US" sz="3000" b="1" dirty="0">
              <a:solidFill>
                <a:srgbClr val="660066"/>
              </a:solidFill>
              <a:latin typeface="创艺简中圆" pitchFamily="2" charset="-122"/>
              <a:ea typeface="长城粗圆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3317">
                                            <p:txEl>
                                              <p:charRg st="0" end="14"/>
                                            </p:txEl>
                                          </p:spTgt>
                                        </p:tgtEl>
                                        <p:attrNameLst>
                                          <p:attrName>style.visibility</p:attrName>
                                        </p:attrNameLst>
                                      </p:cBhvr>
                                      <p:to>
                                        <p:strVal val="visible"/>
                                      </p:to>
                                    </p:set>
                                    <p:animEffect transition="in" filter="wedge">
                                      <p:cBhvr>
                                        <p:cTn id="7" dur="2000"/>
                                        <p:tgtEl>
                                          <p:spTgt spid="13317">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3317">
                                            <p:txEl>
                                              <p:charRg st="14" end="58"/>
                                            </p:txEl>
                                          </p:spTgt>
                                        </p:tgtEl>
                                        <p:attrNameLst>
                                          <p:attrName>style.visibility</p:attrName>
                                        </p:attrNameLst>
                                      </p:cBhvr>
                                      <p:to>
                                        <p:strVal val="visible"/>
                                      </p:to>
                                    </p:set>
                                    <p:animEffect transition="in" filter="wedge">
                                      <p:cBhvr>
                                        <p:cTn id="12" dur="2000"/>
                                        <p:tgtEl>
                                          <p:spTgt spid="13317">
                                            <p:txEl>
                                              <p:charRg st="14" end="5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3317">
                                            <p:txEl>
                                              <p:charRg st="58" end="135"/>
                                            </p:txEl>
                                          </p:spTgt>
                                        </p:tgtEl>
                                        <p:attrNameLst>
                                          <p:attrName>style.visibility</p:attrName>
                                        </p:attrNameLst>
                                      </p:cBhvr>
                                      <p:to>
                                        <p:strVal val="visible"/>
                                      </p:to>
                                    </p:set>
                                    <p:animEffect transition="in" filter="wedge">
                                      <p:cBhvr>
                                        <p:cTn id="17" dur="2000"/>
                                        <p:tgtEl>
                                          <p:spTgt spid="13317">
                                            <p:txEl>
                                              <p:charRg st="58"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101377"/>
          <p:cNvSpPr>
            <a:spLocks noGrp="1"/>
          </p:cNvSpPr>
          <p:nvPr>
            <p:ph type="title" idx="4294967295"/>
          </p:nvPr>
        </p:nvSpPr>
        <p:spPr bwMode="auto">
          <a:xfrm>
            <a:off x="136525" y="203200"/>
            <a:ext cx="8229600" cy="1143000"/>
          </a:xfrm>
          <a:ln/>
          <a:effectLst/>
          <a:sp3d prstMaterial="plastic"/>
        </p:spPr>
        <p:txBody>
          <a:bodyPr wrap="square" lIns="101600" tIns="38100" rIns="76200" bIns="38100" numCol="1" anchor="ctr" anchorCtr="0" compatLnSpc="1">
            <a:scene3d>
              <a:camera prst="orthographicFront"/>
              <a:lightRig rig="threePt" dir="t"/>
            </a:scene3d>
          </a:bodyPr>
          <a:lstStyle/>
          <a:p>
            <a:pPr marL="0" marR="0" lvl="0" indent="0" algn="l" defTabSz="685800" rtl="0" eaLnBrk="1" fontAlgn="auto" latinLnBrk="0" hangingPunct="1">
              <a:lnSpc>
                <a:spcPct val="100000"/>
              </a:lnSpc>
              <a:spcBef>
                <a:spcPct val="0"/>
              </a:spcBef>
              <a:spcAft>
                <a:spcPct val="0"/>
              </a:spcAft>
              <a:buClrTx/>
              <a:buSzTx/>
              <a:buFontTx/>
              <a:buNone/>
              <a:defRPr/>
            </a:pPr>
            <a:r>
              <a:rPr kumimoji="0" lang="zh-CN" altLang="en-US" sz="4800" b="1" i="0" u="none" strike="noStrike" kern="1200" cap="none" spc="200" normalizeH="0" baseline="0" noProof="1">
                <a:solidFill>
                  <a:schemeClr val="tx1"/>
                </a:solidFill>
                <a:effectLst>
                  <a:outerShdw blurRad="38100" dist="19050" dir="2700000" algn="tl" rotWithShape="0">
                    <a:schemeClr val="dk1">
                      <a:alpha val="40000"/>
                    </a:schemeClr>
                  </a:outerShdw>
                </a:effectLst>
                <a:uLnTx/>
                <a:uFillTx/>
                <a:latin typeface="+mj-lt"/>
                <a:ea typeface="楷体_GB2312" pitchFamily="49" charset="-122"/>
                <a:cs typeface="+mj-cs"/>
              </a:rPr>
              <a:t>写作目的</a:t>
            </a:r>
            <a:endParaRPr kumimoji="0" lang="zh-CN" altLang="en-US" sz="4800" b="1" i="0" u="none" strike="noStrike" kern="1200" cap="none" spc="200" normalizeH="0" baseline="0" noProof="1">
              <a:solidFill>
                <a:schemeClr val="tx1"/>
              </a:solidFill>
              <a:effectLst>
                <a:outerShdw blurRad="38100" dist="19050" dir="2700000" algn="tl" rotWithShape="0">
                  <a:schemeClr val="dk1">
                    <a:alpha val="40000"/>
                  </a:schemeClr>
                </a:outerShdw>
              </a:effectLst>
              <a:uLnTx/>
              <a:uFillTx/>
              <a:latin typeface="+mj-lt"/>
              <a:ea typeface="楷体_GB2312" pitchFamily="49" charset="-122"/>
              <a:cs typeface="+mj-cs"/>
            </a:endParaRPr>
          </a:p>
        </p:txBody>
      </p:sp>
      <p:sp>
        <p:nvSpPr>
          <p:cNvPr id="28675" name="文本框 101378"/>
          <p:cNvSpPr txBox="1"/>
          <p:nvPr/>
        </p:nvSpPr>
        <p:spPr>
          <a:xfrm>
            <a:off x="352425" y="1454150"/>
            <a:ext cx="8013700" cy="2647950"/>
          </a:xfrm>
          <a:prstGeom prst="rect">
            <a:avLst/>
          </a:prstGeom>
          <a:noFill/>
          <a:ln w="9525">
            <a:noFill/>
          </a:ln>
        </p:spPr>
        <p:txBody>
          <a:bodyPr wrap="none">
            <a:spAutoFit/>
          </a:bodyPr>
          <a:p>
            <a:endParaRPr lang="en-US" altLang="zh-CN" sz="2400" dirty="0">
              <a:solidFill>
                <a:srgbClr val="3333FF"/>
              </a:solidFill>
              <a:latin typeface="Tahoma" panose="020B0604030504040204" pitchFamily="34" charset="0"/>
            </a:endParaRPr>
          </a:p>
          <a:p>
            <a:r>
              <a:rPr lang="en-US" altLang="zh-CN" sz="2400" dirty="0">
                <a:solidFill>
                  <a:srgbClr val="3333FF"/>
                </a:solidFill>
                <a:latin typeface="Tahoma" panose="020B0604030504040204" pitchFamily="34" charset="0"/>
              </a:rPr>
              <a:t>     </a:t>
            </a:r>
            <a:r>
              <a:rPr lang="zh-CN" altLang="en-US" sz="2400" b="1" dirty="0">
                <a:solidFill>
                  <a:srgbClr val="3333FF"/>
                </a:solidFill>
                <a:latin typeface="Tahoma" panose="020B0604030504040204" pitchFamily="34" charset="0"/>
              </a:rPr>
              <a:t>借讲前朝故事来揭露黑暗现实，批判的针芒直指天子。</a:t>
            </a:r>
            <a:endParaRPr lang="zh-CN" altLang="en-US" sz="2400" b="1" dirty="0">
              <a:solidFill>
                <a:srgbClr val="3333FF"/>
              </a:solidFill>
              <a:latin typeface="Tahoma" panose="020B0604030504040204" pitchFamily="34" charset="0"/>
            </a:endParaRPr>
          </a:p>
          <a:p>
            <a:r>
              <a:rPr lang="zh-CN" altLang="en-US" sz="2400" b="1" dirty="0">
                <a:solidFill>
                  <a:srgbClr val="3333FF"/>
                </a:solidFill>
                <a:latin typeface="Tahoma" panose="020B0604030504040204" pitchFamily="34" charset="0"/>
              </a:rPr>
              <a:t>     本文是</a:t>
            </a:r>
            <a:r>
              <a:rPr lang="en-US" altLang="zh-CN" sz="2400" b="1" dirty="0">
                <a:solidFill>
                  <a:srgbClr val="3333FF"/>
                </a:solidFill>
                <a:latin typeface="Tahoma" panose="020B0604030504040204" pitchFamily="34" charset="0"/>
              </a:rPr>
              <a:t>《</a:t>
            </a:r>
            <a:r>
              <a:rPr lang="zh-CN" altLang="en-US" sz="2400" b="1" dirty="0">
                <a:solidFill>
                  <a:srgbClr val="3333FF"/>
                </a:solidFill>
                <a:latin typeface="Tahoma" panose="020B0604030504040204" pitchFamily="34" charset="0"/>
              </a:rPr>
              <a:t>聊斋志异</a:t>
            </a:r>
            <a:r>
              <a:rPr lang="en-US" altLang="zh-CN" sz="2400" b="1" dirty="0">
                <a:solidFill>
                  <a:srgbClr val="3333FF"/>
                </a:solidFill>
                <a:latin typeface="Tahoma" panose="020B0604030504040204" pitchFamily="34" charset="0"/>
              </a:rPr>
              <a:t>》</a:t>
            </a:r>
            <a:r>
              <a:rPr lang="zh-CN" altLang="en-US" sz="2400" b="1" dirty="0">
                <a:solidFill>
                  <a:srgbClr val="3333FF"/>
                </a:solidFill>
                <a:latin typeface="Tahoma" panose="020B0604030504040204" pitchFamily="34" charset="0"/>
              </a:rPr>
              <a:t>中深刻揭露黑暗现实的篇章之一。</a:t>
            </a:r>
            <a:endParaRPr lang="zh-CN" altLang="en-US" sz="2400" b="1" dirty="0">
              <a:solidFill>
                <a:srgbClr val="3333FF"/>
              </a:solidFill>
              <a:latin typeface="Tahoma" panose="020B0604030504040204" pitchFamily="34" charset="0"/>
            </a:endParaRPr>
          </a:p>
          <a:p>
            <a:r>
              <a:rPr lang="zh-CN" altLang="en-US" sz="2400" b="1" dirty="0">
                <a:solidFill>
                  <a:srgbClr val="3333FF"/>
                </a:solidFill>
                <a:latin typeface="Tahoma" panose="020B0604030504040204" pitchFamily="34" charset="0"/>
              </a:rPr>
              <a:t>作品是以斗促织的宫廷嬉戏作为引线，通过曲折变化的情</a:t>
            </a:r>
            <a:endParaRPr lang="zh-CN" altLang="en-US" sz="2400" b="1" dirty="0">
              <a:solidFill>
                <a:srgbClr val="3333FF"/>
              </a:solidFill>
              <a:latin typeface="Tahoma" panose="020B0604030504040204" pitchFamily="34" charset="0"/>
            </a:endParaRPr>
          </a:p>
          <a:p>
            <a:r>
              <a:rPr lang="zh-CN" altLang="en-US" sz="2400" b="1" dirty="0">
                <a:solidFill>
                  <a:srgbClr val="3333FF"/>
                </a:solidFill>
                <a:latin typeface="Tahoma" panose="020B0604030504040204" pitchFamily="34" charset="0"/>
              </a:rPr>
              <a:t>节揭露黑暗的社会现实。</a:t>
            </a:r>
            <a:endParaRPr lang="zh-CN" altLang="en-US" sz="2400" b="1" dirty="0">
              <a:solidFill>
                <a:srgbClr val="3333FF"/>
              </a:solidFill>
              <a:latin typeface="Tahoma" panose="020B0604030504040204" pitchFamily="34" charset="0"/>
            </a:endParaRPr>
          </a:p>
          <a:p>
            <a:r>
              <a:rPr lang="zh-CN" altLang="en-US" sz="2400" dirty="0">
                <a:latin typeface="Tahoma" panose="020B0604030504040204" pitchFamily="34" charset="0"/>
              </a:rPr>
              <a:t>      </a:t>
            </a:r>
            <a:endParaRPr lang="zh-CN" altLang="en-US" sz="2400" dirty="0">
              <a:latin typeface="Tahoma" panose="020B0604030504040204" pitchFamily="34" charset="0"/>
            </a:endParaRPr>
          </a:p>
          <a:p>
            <a:endParaRPr lang="zh-CN" altLang="en-US" sz="2400" dirty="0">
              <a:latin typeface="Tahoma" panose="020B0604030504040204" pitchFamily="34" charset="0"/>
            </a:endParaRPr>
          </a:p>
        </p:txBody>
      </p:sp>
      <p:sp>
        <p:nvSpPr>
          <p:cNvPr id="28676" name="文本框 101379"/>
          <p:cNvSpPr txBox="1"/>
          <p:nvPr/>
        </p:nvSpPr>
        <p:spPr>
          <a:xfrm>
            <a:off x="8366125" y="2611438"/>
            <a:ext cx="184150" cy="822325"/>
          </a:xfrm>
          <a:prstGeom prst="rect">
            <a:avLst/>
          </a:prstGeom>
          <a:noFill/>
          <a:ln w="9525">
            <a:noFill/>
          </a:ln>
        </p:spPr>
        <p:txBody>
          <a:bodyPr wrap="none">
            <a:spAutoFit/>
          </a:bodyPr>
          <a:p>
            <a:endParaRPr lang="en-US" altLang="zh-CN" sz="2400" dirty="0">
              <a:latin typeface="Tahoma" panose="020B0604030504040204" pitchFamily="34" charset="0"/>
            </a:endParaRPr>
          </a:p>
          <a:p>
            <a:endParaRPr lang="en-US" altLang="zh-CN" sz="2400" dirty="0">
              <a:latin typeface="Tahoma" panose="020B0604030504040204" pitchFamily="34" charset="0"/>
            </a:endParaRPr>
          </a:p>
        </p:txBody>
      </p:sp>
      <p:pic>
        <p:nvPicPr>
          <p:cNvPr id="28677" name="图片 101380" descr="0006"/>
          <p:cNvPicPr>
            <a:picLocks noChangeAspect="1"/>
          </p:cNvPicPr>
          <p:nvPr/>
        </p:nvPicPr>
        <p:blipFill>
          <a:blip r:embed="rId1"/>
          <a:stretch>
            <a:fillRect/>
          </a:stretch>
        </p:blipFill>
        <p:spPr>
          <a:xfrm>
            <a:off x="468313" y="4005263"/>
            <a:ext cx="8459787" cy="266700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47105"/>
          <p:cNvSpPr txBox="1"/>
          <p:nvPr/>
        </p:nvSpPr>
        <p:spPr>
          <a:xfrm>
            <a:off x="228600" y="212725"/>
            <a:ext cx="7162800" cy="6188075"/>
          </a:xfrm>
          <a:prstGeom prst="rect">
            <a:avLst/>
          </a:prstGeom>
          <a:noFill/>
          <a:ln w="9525">
            <a:noFill/>
          </a:ln>
        </p:spPr>
        <p:txBody>
          <a:bodyPr>
            <a:spAutoFit/>
          </a:bodyPr>
          <a:lstStyle/>
          <a:p>
            <a:pPr marR="0" defTabSz="914400">
              <a:spcBef>
                <a:spcPct val="50000"/>
              </a:spcBef>
              <a:buClrTx/>
              <a:buSzTx/>
              <a:buFontTx/>
              <a:buNone/>
              <a:defRPr/>
            </a:pP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给下列加线的字注音</a:t>
            </a:r>
            <a:endPar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迂</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讷</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                      </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裨</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益</a:t>
            </a:r>
            <a:endPar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爇</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香                      </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翕</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辟</a:t>
            </a:r>
            <a:endPar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掭 </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                         不</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啻</a:t>
            </a:r>
            <a:endPar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抢</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呼欲绝               </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惙</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然</a:t>
            </a:r>
            <a:endPar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蹄</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躈</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                       </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龁</a:t>
            </a:r>
            <a:endPar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a:p>
            <a:pPr marR="0" defTabSz="914400">
              <a:spcBef>
                <a:spcPct val="50000"/>
              </a:spcBef>
              <a:buClrTx/>
              <a:buSzTx/>
              <a:buFontTx/>
              <a:buNone/>
              <a:defRPr/>
            </a:pP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觇</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视                       </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俾</a:t>
            </a:r>
            <a:r>
              <a:rPr kumimoji="0" lang="zh-CN" altLang="en-US" sz="4000" b="1"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入邑</a:t>
            </a:r>
            <a:r>
              <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rPr>
              <a:t>庠</a:t>
            </a:r>
            <a:endParaRPr kumimoji="0" lang="zh-CN" altLang="en-US" sz="4000" b="1" u="sng" kern="1200" cap="none" spc="0" normalizeH="0" baseline="0" noProof="1">
              <a:solidFill>
                <a:srgbClr val="0066FF"/>
              </a:solidFill>
              <a:effectLst>
                <a:outerShdw blurRad="38100" dist="38100" dir="2700000">
                  <a:srgbClr val="000000"/>
                </a:outerShdw>
              </a:effectLst>
              <a:latin typeface="方正姚体" panose="02010601030101010101" pitchFamily="2" charset="-122"/>
              <a:ea typeface="方正姚体" panose="02010601030101010101" pitchFamily="2" charset="-122"/>
              <a:cs typeface="+mn-cs"/>
            </a:endParaRPr>
          </a:p>
        </p:txBody>
      </p:sp>
      <p:sp>
        <p:nvSpPr>
          <p:cNvPr id="47107" name="文本框 47106"/>
          <p:cNvSpPr txBox="1"/>
          <p:nvPr/>
        </p:nvSpPr>
        <p:spPr>
          <a:xfrm>
            <a:off x="2195513" y="1196975"/>
            <a:ext cx="17526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nè</a:t>
            </a:r>
            <a:endParaRPr lang="en-US" altLang="zh-CN" sz="4000" b="1" dirty="0">
              <a:solidFill>
                <a:srgbClr val="0066FF"/>
              </a:solidFill>
              <a:latin typeface="Times New Roman" panose="02020603050405020304" pitchFamily="18" charset="0"/>
            </a:endParaRPr>
          </a:p>
        </p:txBody>
      </p:sp>
      <p:sp>
        <p:nvSpPr>
          <p:cNvPr id="47108" name="文本框 47107"/>
          <p:cNvSpPr txBox="1"/>
          <p:nvPr/>
        </p:nvSpPr>
        <p:spPr>
          <a:xfrm>
            <a:off x="5724525" y="1196975"/>
            <a:ext cx="23622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bì</a:t>
            </a:r>
            <a:endParaRPr lang="en-US" altLang="zh-CN" sz="4000" b="1" dirty="0">
              <a:solidFill>
                <a:srgbClr val="0066FF"/>
              </a:solidFill>
              <a:latin typeface="Times New Roman" panose="02020603050405020304" pitchFamily="18" charset="0"/>
            </a:endParaRPr>
          </a:p>
        </p:txBody>
      </p:sp>
      <p:sp>
        <p:nvSpPr>
          <p:cNvPr id="47109" name="文本框 47108"/>
          <p:cNvSpPr txBox="1"/>
          <p:nvPr/>
        </p:nvSpPr>
        <p:spPr>
          <a:xfrm>
            <a:off x="2133600" y="2057400"/>
            <a:ext cx="15240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ruò</a:t>
            </a:r>
            <a:endParaRPr lang="en-US" altLang="zh-CN" sz="4000" b="1" dirty="0">
              <a:solidFill>
                <a:srgbClr val="0066FF"/>
              </a:solidFill>
              <a:latin typeface="Times New Roman" panose="02020603050405020304" pitchFamily="18" charset="0"/>
            </a:endParaRPr>
          </a:p>
        </p:txBody>
      </p:sp>
      <p:sp>
        <p:nvSpPr>
          <p:cNvPr id="47110" name="文本框 47109"/>
          <p:cNvSpPr txBox="1"/>
          <p:nvPr/>
        </p:nvSpPr>
        <p:spPr>
          <a:xfrm>
            <a:off x="5715000" y="2057400"/>
            <a:ext cx="19050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xī</a:t>
            </a:r>
            <a:endParaRPr lang="en-US" altLang="zh-CN" sz="4000" b="1" dirty="0">
              <a:solidFill>
                <a:srgbClr val="0066FF"/>
              </a:solidFill>
              <a:latin typeface="Times New Roman" panose="02020603050405020304" pitchFamily="18" charset="0"/>
            </a:endParaRPr>
          </a:p>
        </p:txBody>
      </p:sp>
      <p:sp>
        <p:nvSpPr>
          <p:cNvPr id="47111" name="文本框 47110"/>
          <p:cNvSpPr txBox="1"/>
          <p:nvPr/>
        </p:nvSpPr>
        <p:spPr>
          <a:xfrm>
            <a:off x="2133600" y="2971800"/>
            <a:ext cx="13716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tiàn</a:t>
            </a:r>
            <a:endParaRPr lang="en-US" altLang="zh-CN" sz="4000" b="1" dirty="0">
              <a:solidFill>
                <a:srgbClr val="0066FF"/>
              </a:solidFill>
              <a:latin typeface="Times New Roman" panose="02020603050405020304" pitchFamily="18" charset="0"/>
            </a:endParaRPr>
          </a:p>
        </p:txBody>
      </p:sp>
      <p:sp>
        <p:nvSpPr>
          <p:cNvPr id="47112" name="文本框 47111"/>
          <p:cNvSpPr txBox="1"/>
          <p:nvPr/>
        </p:nvSpPr>
        <p:spPr>
          <a:xfrm>
            <a:off x="5715000" y="2971800"/>
            <a:ext cx="16002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chì</a:t>
            </a:r>
            <a:endParaRPr lang="en-US" altLang="zh-CN" sz="4000" b="1" dirty="0">
              <a:solidFill>
                <a:srgbClr val="0066FF"/>
              </a:solidFill>
              <a:latin typeface="Times New Roman" panose="02020603050405020304" pitchFamily="18" charset="0"/>
            </a:endParaRPr>
          </a:p>
        </p:txBody>
      </p:sp>
      <p:sp>
        <p:nvSpPr>
          <p:cNvPr id="47113" name="文本框 47112"/>
          <p:cNvSpPr txBox="1"/>
          <p:nvPr/>
        </p:nvSpPr>
        <p:spPr>
          <a:xfrm>
            <a:off x="2514600" y="3886200"/>
            <a:ext cx="16002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qiāng</a:t>
            </a:r>
            <a:endParaRPr lang="en-US" altLang="zh-CN" sz="4000" b="1" dirty="0">
              <a:solidFill>
                <a:srgbClr val="0066FF"/>
              </a:solidFill>
              <a:latin typeface="Times New Roman" panose="02020603050405020304" pitchFamily="18" charset="0"/>
            </a:endParaRPr>
          </a:p>
        </p:txBody>
      </p:sp>
      <p:sp>
        <p:nvSpPr>
          <p:cNvPr id="47114" name="文本框 47113"/>
          <p:cNvSpPr txBox="1"/>
          <p:nvPr/>
        </p:nvSpPr>
        <p:spPr>
          <a:xfrm>
            <a:off x="5715000" y="3886200"/>
            <a:ext cx="15240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chuò</a:t>
            </a:r>
            <a:endParaRPr lang="en-US" altLang="zh-CN" sz="2400" dirty="0">
              <a:solidFill>
                <a:srgbClr val="0066FF"/>
              </a:solidFill>
              <a:latin typeface="Times New Roman" panose="02020603050405020304" pitchFamily="18" charset="0"/>
            </a:endParaRPr>
          </a:p>
        </p:txBody>
      </p:sp>
      <p:sp>
        <p:nvSpPr>
          <p:cNvPr id="47115" name="文本框 47114"/>
          <p:cNvSpPr txBox="1"/>
          <p:nvPr/>
        </p:nvSpPr>
        <p:spPr>
          <a:xfrm>
            <a:off x="2133600" y="4800600"/>
            <a:ext cx="16764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qiào</a:t>
            </a:r>
            <a:endParaRPr lang="en-US" altLang="zh-CN" sz="4000" b="1" dirty="0">
              <a:solidFill>
                <a:srgbClr val="0066FF"/>
              </a:solidFill>
              <a:latin typeface="Times New Roman" panose="02020603050405020304" pitchFamily="18" charset="0"/>
            </a:endParaRPr>
          </a:p>
        </p:txBody>
      </p:sp>
      <p:sp>
        <p:nvSpPr>
          <p:cNvPr id="47116" name="文本框 47115"/>
          <p:cNvSpPr txBox="1"/>
          <p:nvPr/>
        </p:nvSpPr>
        <p:spPr>
          <a:xfrm>
            <a:off x="5791200" y="4876800"/>
            <a:ext cx="22098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hé</a:t>
            </a:r>
            <a:endParaRPr lang="en-US" altLang="zh-CN" sz="4000" b="1" dirty="0">
              <a:solidFill>
                <a:srgbClr val="0066FF"/>
              </a:solidFill>
              <a:latin typeface="Times New Roman" panose="02020603050405020304" pitchFamily="18" charset="0"/>
            </a:endParaRPr>
          </a:p>
        </p:txBody>
      </p:sp>
      <p:sp>
        <p:nvSpPr>
          <p:cNvPr id="47117" name="文本框 47116"/>
          <p:cNvSpPr txBox="1"/>
          <p:nvPr/>
        </p:nvSpPr>
        <p:spPr>
          <a:xfrm>
            <a:off x="2133600" y="5638800"/>
            <a:ext cx="18288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chān</a:t>
            </a:r>
            <a:endParaRPr lang="en-US" altLang="zh-CN" sz="4000" b="1" dirty="0">
              <a:solidFill>
                <a:srgbClr val="0066FF"/>
              </a:solidFill>
              <a:latin typeface="Times New Roman" panose="02020603050405020304" pitchFamily="18" charset="0"/>
            </a:endParaRPr>
          </a:p>
        </p:txBody>
      </p:sp>
      <p:sp>
        <p:nvSpPr>
          <p:cNvPr id="47118" name="文本框 47117"/>
          <p:cNvSpPr txBox="1"/>
          <p:nvPr/>
        </p:nvSpPr>
        <p:spPr>
          <a:xfrm>
            <a:off x="6400800" y="5715000"/>
            <a:ext cx="2133600" cy="701675"/>
          </a:xfrm>
          <a:prstGeom prst="rect">
            <a:avLst/>
          </a:prstGeom>
          <a:noFill/>
          <a:ln w="9525">
            <a:noFill/>
          </a:ln>
        </p:spPr>
        <p:txBody>
          <a:bodyPr>
            <a:spAutoFit/>
          </a:bodyPr>
          <a:p>
            <a:pPr>
              <a:spcBef>
                <a:spcPct val="50000"/>
              </a:spcBef>
            </a:pPr>
            <a:r>
              <a:rPr lang="en-US" altLang="zh-CN" sz="4000" b="1" dirty="0">
                <a:solidFill>
                  <a:srgbClr val="0066FF"/>
                </a:solidFill>
                <a:latin typeface="Times New Roman" panose="02020603050405020304" pitchFamily="18" charset="0"/>
              </a:rPr>
              <a:t>bǐ xiáng</a:t>
            </a:r>
            <a:endParaRPr lang="en-US" altLang="zh-CN" sz="4000" b="1" dirty="0">
              <a:solidFill>
                <a:srgbClr val="0066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barn(outHorizontal)">
                                      <p:cBhvr>
                                        <p:cTn id="7" dur="500"/>
                                        <p:tgtEl>
                                          <p:spTgt spid="4710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7107"/>
                                        </p:tgtEl>
                                        <p:attrNameLst>
                                          <p:attrName>style.visibility</p:attrName>
                                        </p:attrNameLst>
                                      </p:cBhvr>
                                      <p:to>
                                        <p:strVal val="visible"/>
                                      </p:to>
                                    </p:set>
                                    <p:animEffect transition="in" filter="slide(fromBottom)">
                                      <p:cBhvr>
                                        <p:cTn id="12" dur="500"/>
                                        <p:tgtEl>
                                          <p:spTgt spid="4710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7108"/>
                                        </p:tgtEl>
                                        <p:attrNameLst>
                                          <p:attrName>style.visibility</p:attrName>
                                        </p:attrNameLst>
                                      </p:cBhvr>
                                      <p:to>
                                        <p:strVal val="visible"/>
                                      </p:to>
                                    </p:set>
                                    <p:animEffect transition="in" filter="slide(fromBottom)">
                                      <p:cBhvr>
                                        <p:cTn id="17" dur="500"/>
                                        <p:tgtEl>
                                          <p:spTgt spid="4710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7109"/>
                                        </p:tgtEl>
                                        <p:attrNameLst>
                                          <p:attrName>style.visibility</p:attrName>
                                        </p:attrNameLst>
                                      </p:cBhvr>
                                      <p:to>
                                        <p:strVal val="visible"/>
                                      </p:to>
                                    </p:set>
                                    <p:animEffect transition="in" filter="slide(fromBottom)">
                                      <p:cBhvr>
                                        <p:cTn id="22" dur="500"/>
                                        <p:tgtEl>
                                          <p:spTgt spid="47109"/>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7110"/>
                                        </p:tgtEl>
                                        <p:attrNameLst>
                                          <p:attrName>style.visibility</p:attrName>
                                        </p:attrNameLst>
                                      </p:cBhvr>
                                      <p:to>
                                        <p:strVal val="visible"/>
                                      </p:to>
                                    </p:set>
                                    <p:animEffect transition="in" filter="slide(fromBottom)">
                                      <p:cBhvr>
                                        <p:cTn id="27" dur="500"/>
                                        <p:tgtEl>
                                          <p:spTgt spid="4711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7111"/>
                                        </p:tgtEl>
                                        <p:attrNameLst>
                                          <p:attrName>style.visibility</p:attrName>
                                        </p:attrNameLst>
                                      </p:cBhvr>
                                      <p:to>
                                        <p:strVal val="visible"/>
                                      </p:to>
                                    </p:set>
                                    <p:animEffect transition="in" filter="slide(fromBottom)">
                                      <p:cBhvr>
                                        <p:cTn id="32" dur="500"/>
                                        <p:tgtEl>
                                          <p:spTgt spid="4711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7112"/>
                                        </p:tgtEl>
                                        <p:attrNameLst>
                                          <p:attrName>style.visibility</p:attrName>
                                        </p:attrNameLst>
                                      </p:cBhvr>
                                      <p:to>
                                        <p:strVal val="visible"/>
                                      </p:to>
                                    </p:set>
                                    <p:animEffect transition="in" filter="slide(fromBottom)">
                                      <p:cBhvr>
                                        <p:cTn id="37" dur="500"/>
                                        <p:tgtEl>
                                          <p:spTgt spid="47112"/>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7113"/>
                                        </p:tgtEl>
                                        <p:attrNameLst>
                                          <p:attrName>style.visibility</p:attrName>
                                        </p:attrNameLst>
                                      </p:cBhvr>
                                      <p:to>
                                        <p:strVal val="visible"/>
                                      </p:to>
                                    </p:set>
                                    <p:animEffect transition="in" filter="slide(fromBottom)">
                                      <p:cBhvr>
                                        <p:cTn id="42" dur="500"/>
                                        <p:tgtEl>
                                          <p:spTgt spid="4711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7114"/>
                                        </p:tgtEl>
                                        <p:attrNameLst>
                                          <p:attrName>style.visibility</p:attrName>
                                        </p:attrNameLst>
                                      </p:cBhvr>
                                      <p:to>
                                        <p:strVal val="visible"/>
                                      </p:to>
                                    </p:set>
                                    <p:animEffect transition="in" filter="slide(fromBottom)">
                                      <p:cBhvr>
                                        <p:cTn id="47" dur="500"/>
                                        <p:tgtEl>
                                          <p:spTgt spid="47114"/>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47115"/>
                                        </p:tgtEl>
                                        <p:attrNameLst>
                                          <p:attrName>style.visibility</p:attrName>
                                        </p:attrNameLst>
                                      </p:cBhvr>
                                      <p:to>
                                        <p:strVal val="visible"/>
                                      </p:to>
                                    </p:set>
                                    <p:animEffect transition="in" filter="slide(fromBottom)">
                                      <p:cBhvr>
                                        <p:cTn id="52" dur="500"/>
                                        <p:tgtEl>
                                          <p:spTgt spid="47115"/>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47116"/>
                                        </p:tgtEl>
                                        <p:attrNameLst>
                                          <p:attrName>style.visibility</p:attrName>
                                        </p:attrNameLst>
                                      </p:cBhvr>
                                      <p:to>
                                        <p:strVal val="visible"/>
                                      </p:to>
                                    </p:set>
                                    <p:animEffect transition="in" filter="slide(fromBottom)">
                                      <p:cBhvr>
                                        <p:cTn id="57" dur="500"/>
                                        <p:tgtEl>
                                          <p:spTgt spid="47116"/>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47117"/>
                                        </p:tgtEl>
                                        <p:attrNameLst>
                                          <p:attrName>style.visibility</p:attrName>
                                        </p:attrNameLst>
                                      </p:cBhvr>
                                      <p:to>
                                        <p:strVal val="visible"/>
                                      </p:to>
                                    </p:set>
                                    <p:animEffect transition="in" filter="slide(fromBottom)">
                                      <p:cBhvr>
                                        <p:cTn id="62" dur="500"/>
                                        <p:tgtEl>
                                          <p:spTgt spid="47117"/>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47118"/>
                                        </p:tgtEl>
                                        <p:attrNameLst>
                                          <p:attrName>style.visibility</p:attrName>
                                        </p:attrNameLst>
                                      </p:cBhvr>
                                      <p:to>
                                        <p:strVal val="visible"/>
                                      </p:to>
                                    </p:set>
                                    <p:animEffect transition="in" filter="slide(fromBottom)">
                                      <p:cBhvr>
                                        <p:cTn id="67" dur="500"/>
                                        <p:tgtEl>
                                          <p:spTgt spid="47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P spid="47109" grpId="0"/>
      <p:bldP spid="47110" grpId="0"/>
      <p:bldP spid="47111" grpId="0"/>
      <p:bldP spid="47112" grpId="0"/>
      <p:bldP spid="47113" grpId="0"/>
      <p:bldP spid="47114" grpId="0"/>
      <p:bldP spid="47115" grpId="0"/>
      <p:bldP spid="47116" grpId="0"/>
      <p:bldP spid="47117" grpId="0"/>
      <p:bldP spid="47118"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16">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17</Template>
  <TotalTime>0</TotalTime>
  <Words>4806</Words>
  <Application>WPS 演示</Application>
  <PresentationFormat>全屏显示(4:3)</PresentationFormat>
  <Paragraphs>176</Paragraphs>
  <Slides>22</Slides>
  <Notes>1</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22</vt:i4>
      </vt:variant>
    </vt:vector>
  </HeadingPairs>
  <TitlesOfParts>
    <vt:vector size="48" baseType="lpstr">
      <vt:lpstr>Arial</vt:lpstr>
      <vt:lpstr>宋体</vt:lpstr>
      <vt:lpstr>Wingdings</vt:lpstr>
      <vt:lpstr>Times New Roman</vt:lpstr>
      <vt:lpstr>微软雅黑</vt:lpstr>
      <vt:lpstr>Tahoma</vt:lpstr>
      <vt:lpstr>长城粗隶书体</vt:lpstr>
      <vt:lpstr>隶书</vt:lpstr>
      <vt:lpstr>方正细圆简体</vt:lpstr>
      <vt:lpstr>方正细倩简体</vt:lpstr>
      <vt:lpstr>方正大黑简体</vt:lpstr>
      <vt:lpstr>黑体</vt:lpstr>
      <vt:lpstr>长城海报体繁</vt:lpstr>
      <vt:lpstr>长城广告体繁</vt:lpstr>
      <vt:lpstr>+mn-ea</vt:lpstr>
      <vt:lpstr>Segoe Print</vt:lpstr>
      <vt:lpstr>长城粗圆体</vt:lpstr>
      <vt:lpstr>创艺简中圆</vt:lpstr>
      <vt:lpstr>方正姚体</vt:lpstr>
      <vt:lpstr>方正细珊瑚简体</vt:lpstr>
      <vt:lpstr>Arial</vt:lpstr>
      <vt:lpstr>楷体_GB2312</vt:lpstr>
      <vt:lpstr>新宋体</vt:lpstr>
      <vt:lpstr>Arial Unicode MS</vt:lpstr>
      <vt:lpstr>16</vt:lpstr>
      <vt:lpstr>1_空白设计模板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ks5u</Company>
  <LinksUpToDate>false</LinksUpToDate>
  <SharedDoc>false</SharedDoc>
  <HyperlinksChanged>false</HyperlinksChanged>
  <AppVersion>14.0000</AppVersion>
  <Manager>ks5u</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ks5u</dc:title>
  <dc:creator>ks5u</dc:creator>
  <cp:keywords>ks5u</cp:keywords>
  <dc:description>ks5u</dc:description>
  <dc:subject>ks5u</dc:subject>
  <cp:category>ks5u</cp:category>
  <cp:lastModifiedBy>姜心老师</cp:lastModifiedBy>
  <cp:revision>85</cp:revision>
  <dcterms:created xsi:type="dcterms:W3CDTF">2000-08-01T02:01:34Z</dcterms:created>
  <dcterms:modified xsi:type="dcterms:W3CDTF">2022-03-16T07:19:57Z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35FA88FF0596477BB5B855FFBD0AC834</vt:lpwstr>
  </property>
</Properties>
</file>