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1527" r:id="rId5"/>
    <p:sldId id="1409" r:id="rId6"/>
    <p:sldId id="1380" r:id="rId7"/>
    <p:sldId id="1528" r:id="rId8"/>
    <p:sldId id="1529" r:id="rId9"/>
    <p:sldId id="1530" r:id="rId10"/>
    <p:sldId id="1531" r:id="rId11"/>
    <p:sldId id="1532" r:id="rId12"/>
    <p:sldId id="1533" r:id="rId13"/>
    <p:sldId id="1534" r:id="rId14"/>
    <p:sldId id="1535" r:id="rId15"/>
    <p:sldId id="1568" r:id="rId16"/>
    <p:sldId id="1536" r:id="rId17"/>
    <p:sldId id="1537" r:id="rId18"/>
    <p:sldId id="1538" r:id="rId19"/>
    <p:sldId id="1539" r:id="rId20"/>
    <p:sldId id="1540" r:id="rId21"/>
    <p:sldId id="1541" r:id="rId22"/>
    <p:sldId id="1542" r:id="rId23"/>
    <p:sldId id="1543" r:id="rId24"/>
    <p:sldId id="1544" r:id="rId25"/>
    <p:sldId id="1545" r:id="rId26"/>
    <p:sldId id="1546" r:id="rId27"/>
    <p:sldId id="1547" r:id="rId28"/>
    <p:sldId id="1548" r:id="rId29"/>
    <p:sldId id="1549" r:id="rId30"/>
    <p:sldId id="1550" r:id="rId31"/>
    <p:sldId id="1551" r:id="rId32"/>
    <p:sldId id="1552" r:id="rId33"/>
    <p:sldId id="1553" r:id="rId34"/>
    <p:sldId id="1554" r:id="rId35"/>
    <p:sldId id="1555" r:id="rId36"/>
    <p:sldId id="1556" r:id="rId37"/>
    <p:sldId id="1557" r:id="rId38"/>
    <p:sldId id="1558" r:id="rId39"/>
    <p:sldId id="1559" r:id="rId40"/>
    <p:sldId id="1560" r:id="rId41"/>
    <p:sldId id="1561" r:id="rId42"/>
    <p:sldId id="1562" r:id="rId43"/>
    <p:sldId id="1563" r:id="rId44"/>
    <p:sldId id="1564" r:id="rId45"/>
    <p:sldId id="1565" r:id="rId46"/>
    <p:sldId id="1566" r:id="rId47"/>
    <p:sldId id="1567" r:id="rId48"/>
  </p:sldIdLst>
  <p:sldSz cx="12190413" cy="6859588"/>
  <p:notesSz cx="6858000" cy="9144000"/>
  <p:custDataLst>
    <p:tags r:id="rId49"/>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1">
          <p15:clr>
            <a:srgbClr val="A4A3A4"/>
          </p15:clr>
        </p15:guide>
        <p15:guide id="2" pos="3839">
          <p15:clr>
            <a:srgbClr val="A4A3A4"/>
          </p15:clr>
        </p15:guide>
      </p15:sldGuideLst>
    </p:ext>
    <p:ext uri="{2D200454-40CA-4A62-9FC3-DE9A4176ACB9}">
      <p15:notesGuideLst xmlns:p15="http://schemas.microsoft.com/office/powerpoint/2012/main">
        <p15:guide id="1" orient="horz" pos="2827">
          <p15:clr>
            <a:srgbClr val="A4A3A4"/>
          </p15:clr>
        </p15:guide>
        <p15:guide id="2" pos="2160">
          <p15:clr>
            <a:srgbClr val="A4A3A4"/>
          </p15:clr>
        </p15:guide>
      </p15:notesGuideLst>
    </p:ext>
  </p:extLst>
</p:presentation>
</file>

<file path=ppt/commentAuthors.xml><?xml version="1.0" encoding="utf-8"?>
<p:cmAuthorLst xmlns:p="http://schemas.openxmlformats.org/presentationml/2006/main">
  <p:cmAuthor id="1" name="2420" initials="2"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567" autoAdjust="0"/>
    <p:restoredTop sz="96318" autoAdjust="0"/>
  </p:normalViewPr>
  <p:slideViewPr>
    <p:cSldViewPr>
      <p:cViewPr varScale="1">
        <p:scale>
          <a:sx n="74" d="100"/>
          <a:sy n="74" d="100"/>
        </p:scale>
        <p:origin x="78" y="408"/>
      </p:cViewPr>
      <p:guideLst>
        <p:guide orient="horz" pos="2121"/>
        <p:guide pos="3839"/>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27"/>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tags" Target="tags/tag2.xml" /><Relationship Id="rId5" Type="http://schemas.openxmlformats.org/officeDocument/2006/relationships/slide" Target="slides/slide1.xml" /><Relationship Id="rId50" Type="http://schemas.openxmlformats.org/officeDocument/2006/relationships/presProps" Target="presProps.xml" /><Relationship Id="rId51" Type="http://schemas.openxmlformats.org/officeDocument/2006/relationships/viewProps" Target="viewProps.xml" /><Relationship Id="rId52" Type="http://schemas.openxmlformats.org/officeDocument/2006/relationships/theme" Target="theme/theme1.xml" /><Relationship Id="rId53" Type="http://schemas.openxmlformats.org/officeDocument/2006/relationships/tableStyles" Target="tableStyles.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2021/12/5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2316428839"/>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2021/12/5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52987332"/>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6_空白">
    <p:spTree>
      <p:nvGrpSpPr>
        <p:cNvPr id="1" name=""/>
        <p:cNvGrpSpPr/>
        <p:nvPr/>
      </p:nvGrpSpPr>
      <p:grpSpPr>
        <a:xfrm>
          <a:off x="0" y="0"/>
          <a:ext cx="0" cy="0"/>
        </a:xfrm>
      </p:grpSpPr>
      <p:sp>
        <p:nvSpPr>
          <p:cNvPr id="4" name="矩形 3"/>
          <p:cNvSpPr/>
          <p:nvPr userDrawn="1"/>
        </p:nvSpPr>
        <p:spPr>
          <a:xfrm>
            <a:off x="0" y="3799588"/>
            <a:ext cx="12190413" cy="3060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5_空白">
    <p:spTree>
      <p:nvGrpSpPr>
        <p:cNvPr id="1" name=""/>
        <p:cNvGrpSpPr/>
        <p:nvPr/>
      </p:nvGrpSpPr>
      <p:grpSpPr>
        <a:xfrm>
          <a:off x="0" y="0"/>
          <a:ext cx="0" cy="0"/>
        </a:xfrm>
      </p:grpSpPr>
      <p:sp>
        <p:nvSpPr>
          <p:cNvPr id="4" name="矩形 3"/>
          <p:cNvSpPr/>
          <p:nvPr userDrawn="1"/>
        </p:nvSpPr>
        <p:spPr>
          <a:xfrm>
            <a:off x="0" y="3429794"/>
            <a:ext cx="12190413" cy="342979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7_空白">
    <p:spTree>
      <p:nvGrpSpPr>
        <p:cNvPr id="1" name=""/>
        <p:cNvGrpSpPr/>
        <p:nvPr/>
      </p:nvGrpSpPr>
      <p:grpSpPr>
        <a:xfrm>
          <a:off x="0" y="0"/>
          <a:ext cx="0" cy="0"/>
        </a:xfrm>
      </p:grpSpPr>
      <p:sp>
        <p:nvSpPr>
          <p:cNvPr id="4" name="矩形 3"/>
          <p:cNvSpPr/>
          <p:nvPr userDrawn="1"/>
        </p:nvSpPr>
        <p:spPr>
          <a:xfrm>
            <a:off x="0" y="2708788"/>
            <a:ext cx="12190413" cy="41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8_空白">
    <p:spTree>
      <p:nvGrpSpPr>
        <p:cNvPr id="1" name=""/>
        <p:cNvGrpSpPr/>
        <p:nvPr/>
      </p:nvGrpSpPr>
      <p:grpSpPr>
        <a:xfrm>
          <a:off x="0" y="0"/>
          <a:ext cx="0" cy="0"/>
        </a:xfrm>
      </p:grpSpPr>
      <p:sp>
        <p:nvSpPr>
          <p:cNvPr id="4" name="矩形 3"/>
          <p:cNvSpPr/>
          <p:nvPr userDrawn="1"/>
        </p:nvSpPr>
        <p:spPr>
          <a:xfrm>
            <a:off x="0" y="1588"/>
            <a:ext cx="12190413" cy="685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2641187" y="350903"/>
            <a:ext cx="9040987" cy="563666"/>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505" y="1371854"/>
            <a:ext cx="10971086" cy="495391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1"/>
          </p:nvPr>
        </p:nvSpPr>
        <p:spPr>
          <a:xfrm>
            <a:off x="7720393" y="6487726"/>
            <a:ext cx="3860197" cy="298505"/>
          </a:xfrm>
        </p:spPr>
        <p:txBody>
          <a:bodyPr/>
          <a:lstStyle/>
          <a:p>
            <a:pPr lvl="0"/>
            <a:r>
              <a:rPr lang="en-US" altLang="zh-CN">
                <a:latin typeface="Arial" panose="020b0604020202020204" pitchFamily="34" charset="0"/>
              </a:rPr>
              <a:t>Company Logo</a:t>
            </a:r>
            <a:endParaRPr lang="en-US" altLang="zh-CN" sz="1200" b="1">
              <a:solidFill>
                <a:schemeClr val="bg1"/>
              </a:solidFill>
              <a:latin typeface="Arial" panose="020b0604020202020204" pitchFamily="34" charset="0"/>
            </a:endParaRPr>
          </a:p>
        </p:txBody>
      </p:sp>
      <p:sp>
        <p:nvSpPr>
          <p:cNvPr id="6" name="灯片编号占位符 5"/>
          <p:cNvSpPr>
            <a:spLocks noGrp="1"/>
          </p:cNvSpPr>
          <p:nvPr>
            <p:ph type="sldNum" sz="quarter" idx="12"/>
          </p:nvPr>
        </p:nvSpPr>
        <p:spPr>
          <a:xfrm>
            <a:off x="609505" y="6481375"/>
            <a:ext cx="1015841" cy="292154"/>
          </a:xfrm>
        </p:spPr>
        <p:txBody>
          <a:bodyPr/>
          <a:lstStyle/>
          <a:p>
            <a:pPr lvl="0"/>
            <a:fld id="{9A0DB2DC-4C9A-4742-B13C-FB6460FD3503}" type="slidenum">
              <a:rPr lang="zh-CN" altLang="en-US"/>
              <a:t>‹#›</a:t>
            </a:fld>
            <a:endParaRPr lang="zh-CN" altLang="en-US">
              <a:latin typeface="Arial" panose="020b0604020202020204" pitchFamily="34" charset="0"/>
            </a:endParaRPr>
          </a:p>
        </p:txBody>
      </p:sp>
    </p:spTree>
  </p:cSld>
  <p:clrMapOvr>
    <a:masterClrMapping/>
  </p:clrMapOvr>
  <p:transition>
    <p:random/>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3762" y="1122571"/>
            <a:ext cx="9142571" cy="2388042"/>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762" y="3602706"/>
            <a:ext cx="9142571" cy="1656069"/>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zh-CN" altLang="en-US"/>
          </a:p>
        </p:txBody>
      </p:sp>
    </p:spTree>
  </p:cSld>
  <p:clrMapOvr>
    <a:masterClrMapping/>
  </p:clrMapOvr>
  <p:transition spd="med">
    <p:wheel spokes="1"/>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1588"/>
            <a:ext cx="12190413" cy="244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5_空白">
    <p:spTree>
      <p:nvGrpSpPr>
        <p:cNvPr id="1" name=""/>
        <p:cNvGrpSpPr/>
        <p:nvPr/>
      </p:nvGrpSpPr>
      <p:grpSpPr>
        <a:xfrm>
          <a:off x="0" y="0"/>
          <a:ext cx="0" cy="0"/>
        </a:xfrm>
      </p:grpSpPr>
      <p:sp>
        <p:nvSpPr>
          <p:cNvPr id="2" name="矩形 1"/>
          <p:cNvSpPr/>
          <p:nvPr userDrawn="1"/>
        </p:nvSpPr>
        <p:spPr>
          <a:xfrm>
            <a:off x="0" y="4149874"/>
            <a:ext cx="12190413" cy="27097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4_空白">
    <p:spTree>
      <p:nvGrpSpPr>
        <p:cNvPr id="1" name=""/>
        <p:cNvGrpSpPr/>
        <p:nvPr/>
      </p:nvGrpSpPr>
      <p:grpSpPr>
        <a:xfrm>
          <a:off x="0" y="0"/>
          <a:ext cx="0" cy="0"/>
        </a:xfrm>
      </p:grpSpPr>
      <p:sp>
        <p:nvSpPr>
          <p:cNvPr id="2" name="矩形 1"/>
          <p:cNvSpPr/>
          <p:nvPr userDrawn="1"/>
        </p:nvSpPr>
        <p:spPr>
          <a:xfrm>
            <a:off x="0" y="3788788"/>
            <a:ext cx="12190413" cy="30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image" Target="../media/image1.png" /><Relationship Id="rId18" Type="http://schemas.microsoft.com/office/2007/relationships/hdphoto" Target="../media/image2.wdp"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17">
            <a:duotone>
              <a:schemeClr val="bg2">
                <a:shade val="45000"/>
                <a:satMod val="135000"/>
              </a:schemeClr>
              <a:prstClr val="white"/>
            </a:duotone>
            <a:extLst>
              <a:ext uri="{BEBA8EAE-BF5A-486C-A8C5-ECC9F3942E4B}">
                <a14:imgProps xmlns:a14="http://schemas.microsoft.com/office/drawing/2010/main">
                  <a14:imgLayer r:embed="rId18">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3.jpeg" /><Relationship Id="rId3" Type="http://schemas.openxmlformats.org/officeDocument/2006/relationships/hyperlink" Target="http://image.baidu.com/i?ct=503316480&amp;z=&amp;tn=baiduimagedetail&amp;word=%CC%D5%D4%A8%C3%F7&amp;in=728&amp;cl=2&amp;lm=-1&amp;pn=4&amp;rn=1&amp;di=35923122840&amp;ln=2000&amp;fr=&amp;fmq=&amp;ic=0&amp;s=0&amp;se=1&amp;sme=0&amp;tab=&amp;width=&amp;height=&amp;face=0&amp;is=&amp;istype=2" TargetMode="External" /><Relationship Id="rId4" Type="http://schemas.openxmlformats.org/officeDocument/2006/relationships/image" Target="../media/image4.jpeg" /><Relationship Id="rId5" Type="http://schemas.openxmlformats.org/officeDocument/2006/relationships/hyperlink" Target="http://image.baidu.com/i?ct=503316480&amp;z=&amp;tn=baiduimagedetail&amp;word=%CC%D5%D4%A8%C3%F7&amp;in=28910&amp;cl=2&amp;lm=-1&amp;pn=23&amp;rn=1&amp;di=4703365125&amp;ln=2000&amp;fr=&amp;fmq=&amp;ic=0&amp;s=0&amp;se=1&amp;sme=0&amp;tab=&amp;width=&amp;height=&amp;face=0&amp;is=&amp;istype=2" TargetMode="Ex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2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24.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7.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 Id="rId3" Type="http://schemas.openxmlformats.org/officeDocument/2006/relationships/image" Target="../media/image8.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9.gif"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 Id="rId6" Type="http://schemas.openxmlformats.org/officeDocument/2006/relationships/image" Target="../media/image13.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14.jpeg" /><Relationship Id="rId3" Type="http://schemas.openxmlformats.org/officeDocument/2006/relationships/image" Target="../media/image15.jpeg" /><Relationship Id="rId4" Type="http://schemas.openxmlformats.org/officeDocument/2006/relationships/image" Target="../media/image16.jpeg" /><Relationship Id="rId5" Type="http://schemas.openxmlformats.org/officeDocument/2006/relationships/image" Target="../media/image17.jpeg" /><Relationship Id="rId6" Type="http://schemas.openxmlformats.org/officeDocument/2006/relationships/image" Target="../media/image1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1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19.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20.png" /><Relationship Id="rId3" Type="http://schemas.openxmlformats.org/officeDocument/2006/relationships/image" Target="../media/image2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2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文本占位符 7169"/>
          <p:cNvSpPr>
            <a:spLocks noGrp="1"/>
          </p:cNvSpPr>
          <p:nvPr>
            <p:ph type="body" idx="1"/>
          </p:nvPr>
        </p:nvSpPr>
        <p:spPr>
          <a:ln w="76200" cmpd="tri">
            <a:solidFill>
              <a:srgbClr val="9900CC"/>
            </a:solidFill>
            <a:miter/>
          </a:ln>
        </p:spPr>
        <p:txBody>
          <a:bodyPr anchor="ctr" anchorCtr="0"/>
          <a:lstStyle/>
          <a:p>
            <a:pPr marL="77470" indent="-77470">
              <a:lnSpc>
                <a:spcPct val="130000"/>
              </a:lnSpc>
              <a:buNone/>
            </a:pPr>
            <a:r>
              <a:rPr lang="zh-CN" altLang="en-US" sz="800">
                <a:ea typeface="宋体" panose="02010600030101010101" pitchFamily="2" charset="-122"/>
              </a:rPr>
              <a:t>       </a:t>
            </a:r>
            <a:r>
              <a:rPr lang="en-US" altLang="zh-CN" sz="800">
                <a:ea typeface="宋体" panose="02010600030101010101" pitchFamily="2" charset="-122"/>
              </a:rPr>
              <a:t>                               </a:t>
            </a:r>
            <a:r>
              <a:rPr lang="zh-CN" altLang="en-US" sz="800">
                <a:ea typeface="宋体" panose="02010600030101010101" pitchFamily="2" charset="-122"/>
              </a:rPr>
              <a:t> </a:t>
            </a:r>
            <a:r>
              <a:rPr lang="zh-CN" altLang="en-US" sz="2800">
                <a:latin typeface="迷你简启体" panose="03000509000000000000" pitchFamily="65" charset="-122"/>
                <a:ea typeface="迷你简启体" panose="03000509000000000000" pitchFamily="65" charset="-122"/>
              </a:rPr>
              <a:t>先生不知何许人也，亦不详其姓字。宅边有五柳树，因以为号焉。</a:t>
            </a:r>
            <a:r>
              <a:rPr lang="zh-CN" altLang="en-US" sz="2800">
                <a:solidFill>
                  <a:srgbClr val="FF3300"/>
                </a:solidFill>
                <a:latin typeface="迷你简启体" panose="03000509000000000000" pitchFamily="65" charset="-122"/>
                <a:ea typeface="迷你简启体" panose="03000509000000000000" pitchFamily="65" charset="-122"/>
              </a:rPr>
              <a:t>闲静少言，不慕荣利。</a:t>
            </a:r>
            <a:r>
              <a:rPr lang="zh-CN" altLang="en-US" sz="2800">
                <a:latin typeface="汉仪竹节体简" pitchFamily="49" charset="-122"/>
                <a:ea typeface="汉仪竹节体简" pitchFamily="49" charset="-122"/>
              </a:rPr>
              <a:t>好读书，不求甚解，</a:t>
            </a:r>
            <a:r>
              <a:rPr lang="zh-CN" altLang="en-US" sz="2800">
                <a:latin typeface="迷你简启体" panose="03000509000000000000" pitchFamily="65" charset="-122"/>
                <a:ea typeface="迷你简启体" panose="03000509000000000000" pitchFamily="65" charset="-122"/>
              </a:rPr>
              <a:t>每有会意，便欣然忘食。</a:t>
            </a:r>
            <a:r>
              <a:rPr lang="zh-CN" altLang="en-US" sz="2800">
                <a:latin typeface="汉仪竹节体简" pitchFamily="49" charset="-122"/>
                <a:ea typeface="汉仪竹节体简" pitchFamily="49" charset="-122"/>
              </a:rPr>
              <a:t>性嗜酒</a:t>
            </a:r>
            <a:r>
              <a:rPr lang="zh-CN" altLang="en-US" sz="2800">
                <a:latin typeface="迷你简启体" panose="03000509000000000000" pitchFamily="65" charset="-122"/>
                <a:ea typeface="迷你简启体" panose="03000509000000000000" pitchFamily="65" charset="-122"/>
              </a:rPr>
              <a:t>，家贫不能常得。亲旧知其如此，或置酒而招之。造饮辄尽，期在必醉。既醉而退，曾不吝情去留。环堵萧然，不蔽风日；短褐穿结，箪瓢屡空，晏如也。</a:t>
            </a:r>
            <a:r>
              <a:rPr lang="zh-CN" altLang="en-US" sz="2800">
                <a:latin typeface="汉仪竹节体简" pitchFamily="49" charset="-122"/>
                <a:ea typeface="汉仪竹节体简" pitchFamily="49" charset="-122"/>
              </a:rPr>
              <a:t>常著文章自娱</a:t>
            </a:r>
            <a:r>
              <a:rPr lang="zh-CN" altLang="en-US" sz="2800">
                <a:latin typeface="迷你简启体" panose="03000509000000000000" pitchFamily="65" charset="-122"/>
                <a:ea typeface="迷你简启体" panose="03000509000000000000" pitchFamily="65" charset="-122"/>
              </a:rPr>
              <a:t>，颇示己志,忘怀得失，以此自终。 </a:t>
            </a:r>
            <a:br>
              <a:rPr lang="zh-CN" altLang="en-US" sz="2800">
                <a:latin typeface="迷你简启体" panose="03000509000000000000" pitchFamily="65" charset="-122"/>
                <a:ea typeface="迷你简启体" panose="03000509000000000000" pitchFamily="65" charset="-122"/>
              </a:rPr>
            </a:br>
            <a:r>
              <a:rPr lang="zh-CN" altLang="en-US" sz="2800">
                <a:latin typeface="迷你简启体" panose="03000509000000000000" pitchFamily="65" charset="-122"/>
                <a:ea typeface="迷你简启体" panose="03000509000000000000" pitchFamily="65" charset="-122"/>
              </a:rPr>
              <a:t>      赞曰：黔娄有言</a:t>
            </a:r>
            <a:r>
              <a:rPr lang="zh-CN" altLang="en-US" sz="2800">
                <a:solidFill>
                  <a:srgbClr val="FF3300"/>
                </a:solidFill>
                <a:latin typeface="迷你简启体" panose="03000509000000000000" pitchFamily="65" charset="-122"/>
                <a:ea typeface="迷你简启体" panose="03000509000000000000" pitchFamily="65" charset="-122"/>
              </a:rPr>
              <a:t>,不戚戚于贫贱，不汲汲于富贵</a:t>
            </a:r>
            <a:r>
              <a:rPr lang="zh-CN" altLang="en-US" sz="2800">
                <a:latin typeface="迷你简启体" panose="03000509000000000000" pitchFamily="65" charset="-122"/>
                <a:ea typeface="迷你简启体" panose="03000509000000000000" pitchFamily="65" charset="-122"/>
              </a:rPr>
              <a:t>。其言兹若人之俦乎!衔觞赋诗，以乐其志无怀氏之民欤？葛天氏之民欤？ </a:t>
            </a:r>
          </a:p>
        </p:txBody>
      </p:sp>
      <p:pic>
        <p:nvPicPr>
          <p:cNvPr id="7171" name="图片 7170">
            <a:hlinkClick r:id="rId3"/>
          </p:cNvPr>
          <p:cNvPicPr>
            <a:picLocks noChangeAspect="1"/>
          </p:cNvPicPr>
          <p:nvPr/>
        </p:nvPicPr>
        <p:blipFill>
          <a:blip r:embed="rId2"/>
          <a:stretch>
            <a:fillRect/>
          </a:stretch>
        </p:blipFill>
        <p:spPr>
          <a:xfrm>
            <a:off x="1486461" y="188934"/>
            <a:ext cx="1333747" cy="1000310"/>
          </a:xfrm>
          <a:prstGeom prst="rect">
            <a:avLst/>
          </a:prstGeom>
          <a:noFill/>
          <a:ln w="9525">
            <a:noFill/>
          </a:ln>
        </p:spPr>
      </p:pic>
      <p:sp>
        <p:nvSpPr>
          <p:cNvPr id="7172" name="矩形 7171"/>
          <p:cNvSpPr/>
          <p:nvPr/>
        </p:nvSpPr>
        <p:spPr>
          <a:xfrm>
            <a:off x="4223039" y="260398"/>
            <a:ext cx="4464877" cy="720858"/>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6999"/>
                    </a:srgbClr>
                  </a:outerShdw>
                </a:effectLst>
                <a:latin typeface="叶根友毛笔行书" panose="02010601030101010101" charset="-122"/>
                <a:ea typeface="叶根友毛笔行书" panose="02010601030101010101" charset="-122"/>
              </a:rPr>
              <a:t>五柳先生传  陶渊明</a:t>
            </a:r>
          </a:p>
        </p:txBody>
      </p:sp>
      <p:pic>
        <p:nvPicPr>
          <p:cNvPr id="7173" name="图片 7172">
            <a:hlinkClick r:id="rId5"/>
          </p:cNvPr>
          <p:cNvPicPr>
            <a:picLocks noChangeAspect="1"/>
          </p:cNvPicPr>
          <p:nvPr/>
        </p:nvPicPr>
        <p:blipFill>
          <a:blip r:embed="rId4">
            <a:clrChange>
              <a:clrFrom>
                <a:srgbClr val="FFFFFB"/>
              </a:clrFrom>
              <a:clrTo>
                <a:srgbClr val="FFFFFB">
                  <a:alpha val="0"/>
                </a:srgbClr>
              </a:clrTo>
            </a:clrChange>
            <a:lum bright="-41998"/>
          </a:blip>
          <a:stretch>
            <a:fillRect/>
          </a:stretch>
        </p:blipFill>
        <p:spPr>
          <a:xfrm>
            <a:off x="10909935" y="5157470"/>
            <a:ext cx="670560" cy="109156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170">
                                            <p:bg/>
                                          </p:spTgt>
                                        </p:tgtEl>
                                        <p:attrNameLst>
                                          <p:attrName>style.visibility</p:attrName>
                                        </p:attrNameLst>
                                      </p:cBhvr>
                                      <p:to>
                                        <p:strVal val="visible"/>
                                      </p:to>
                                    </p:set>
                                    <p:anim calcmode="lin" valueType="num">
                                      <p:cBhvr>
                                        <p:cTn id="7" dur="500" fill="hold"/>
                                        <p:tgtEl>
                                          <p:spTgt spid="7170">
                                            <p:bg/>
                                          </p:spTgt>
                                        </p:tgtEl>
                                        <p:attrNameLst>
                                          <p:attrName>ppt_w</p:attrName>
                                        </p:attrNameLst>
                                      </p:cBhvr>
                                      <p:tavLst>
                                        <p:tav tm="0">
                                          <p:val>
                                            <p:fltVal val="0"/>
                                          </p:val>
                                        </p:tav>
                                        <p:tav tm="100000">
                                          <p:val>
                                            <p:strVal val="#ppt_w"/>
                                          </p:val>
                                        </p:tav>
                                      </p:tavLst>
                                    </p:anim>
                                    <p:anim calcmode="lin" valueType="num">
                                      <p:cBhvr>
                                        <p:cTn id="8" dur="500" fill="hold"/>
                                        <p:tgtEl>
                                          <p:spTgt spid="7170">
                                            <p:bg/>
                                          </p:spTgt>
                                        </p:tgtEl>
                                        <p:attrNameLst>
                                          <p:attrName>ppt_h</p:attrName>
                                        </p:attrNameLst>
                                      </p:cBhvr>
                                      <p:tavLst>
                                        <p:tav tm="0">
                                          <p:val>
                                            <p:fltVal val="0"/>
                                          </p:val>
                                        </p:tav>
                                        <p:tav tm="100000">
                                          <p:val>
                                            <p:strVal val="#ppt_h"/>
                                          </p:val>
                                        </p:tav>
                                      </p:tavLst>
                                    </p:anim>
                                    <p:animEffect transition="in" filter="fade">
                                      <p:cBhvr>
                                        <p:cTn id="9" dur="500"/>
                                        <p:tgtEl>
                                          <p:spTgt spid="7170">
                                            <p:bg/>
                                          </p:spTgt>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7170">
                                            <p:txEl>
                                              <p:pRg st="0" end="0"/>
                                            </p:txEl>
                                          </p:spTgt>
                                        </p:tgtEl>
                                        <p:attrNameLst>
                                          <p:attrName>style.visibility</p:attrName>
                                        </p:attrNameLst>
                                      </p:cBhvr>
                                      <p:to>
                                        <p:strVal val="visible"/>
                                      </p:to>
                                    </p:set>
                                    <p:anim calcmode="lin" valueType="num">
                                      <p:cBhvr>
                                        <p:cTn id="14" dur="500" fill="hold"/>
                                        <p:tgtEl>
                                          <p:spTgt spid="7170">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7170">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71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uiExpand="1" build="p"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文本占位符 9217"/>
          <p:cNvSpPr>
            <a:spLocks noGrp="1"/>
          </p:cNvSpPr>
          <p:nvPr>
            <p:ph type="body" idx="1"/>
          </p:nvPr>
        </p:nvSpPr>
        <p:spPr>
          <a:xfrm>
            <a:off x="334645" y="191770"/>
            <a:ext cx="8031480" cy="6478270"/>
          </a:xfrm>
          <a:noFill/>
          <a:ln w="76200">
            <a:noFill/>
          </a:ln>
        </p:spPr>
        <p:txBody>
          <a:bodyPr anchor="ctr" anchorCtr="0"/>
          <a:lstStyle/>
          <a:p>
            <a:pPr marL="0" indent="0">
              <a:lnSpc>
                <a:spcPct val="140000"/>
              </a:lnSpc>
            </a:pPr>
            <a:r>
              <a:rPr lang="zh-CN" altLang="en-US" sz="2400" b="1">
                <a:latin typeface="迷你简启体" panose="03000509000000000000" pitchFamily="65" charset="-122"/>
                <a:ea typeface="迷你简启体" panose="03000509000000000000" pitchFamily="65" charset="-122"/>
              </a:rPr>
              <a:t>邵先生的慈善也未止于教育。</a:t>
            </a:r>
            <a:r>
              <a:rPr lang="en-US" altLang="zh-CN" sz="2400" b="1">
                <a:latin typeface="迷你简启体" panose="03000509000000000000" pitchFamily="65" charset="-122"/>
                <a:ea typeface="迷你简启体" panose="03000509000000000000" pitchFamily="65" charset="-122"/>
              </a:rPr>
              <a:t>2002</a:t>
            </a:r>
            <a:r>
              <a:rPr lang="zh-CN" altLang="en-US" sz="2400" b="1">
                <a:latin typeface="迷你简启体" panose="03000509000000000000" pitchFamily="65" charset="-122"/>
                <a:ea typeface="迷你简启体" panose="03000509000000000000" pitchFamily="65" charset="-122"/>
              </a:rPr>
              <a:t>年</a:t>
            </a:r>
            <a:r>
              <a:rPr lang="en-US" altLang="zh-CN" sz="2400" b="1">
                <a:latin typeface="迷你简启体" panose="03000509000000000000" pitchFamily="65" charset="-122"/>
                <a:ea typeface="迷你简启体" panose="03000509000000000000" pitchFamily="65" charset="-122"/>
              </a:rPr>
              <a:t>11</a:t>
            </a:r>
            <a:r>
              <a:rPr lang="zh-CN" altLang="en-US" sz="2400" b="1">
                <a:latin typeface="迷你简启体" panose="03000509000000000000" pitchFamily="65" charset="-122"/>
                <a:ea typeface="迷你简启体" panose="03000509000000000000" pitchFamily="65" charset="-122"/>
              </a:rPr>
              <a:t>月，“邵逸夫奖”在香港设立，奖金</a:t>
            </a:r>
            <a:r>
              <a:rPr lang="en-US" altLang="zh-CN" sz="2400" b="1">
                <a:latin typeface="迷你简启体" panose="03000509000000000000" pitchFamily="65" charset="-122"/>
                <a:ea typeface="迷你简启体" panose="03000509000000000000" pitchFamily="65" charset="-122"/>
              </a:rPr>
              <a:t>100</a:t>
            </a:r>
            <a:r>
              <a:rPr lang="zh-CN" altLang="en-US" sz="2400" b="1">
                <a:latin typeface="迷你简启体" panose="03000509000000000000" pitchFamily="65" charset="-122"/>
                <a:ea typeface="迷你简启体" panose="03000509000000000000" pitchFamily="65" charset="-122"/>
              </a:rPr>
              <a:t>万美元，用于表扬世界各地在天文、数学和生命科学与医学等研究领域的杰出贡献者。这个奖项设置至今虽然仅</a:t>
            </a:r>
            <a:r>
              <a:rPr lang="en-US" altLang="zh-CN" sz="2400" b="1">
                <a:latin typeface="迷你简启体" panose="03000509000000000000" pitchFamily="65" charset="-122"/>
                <a:ea typeface="迷你简启体" panose="03000509000000000000" pitchFamily="65" charset="-122"/>
              </a:rPr>
              <a:t>10</a:t>
            </a:r>
            <a:r>
              <a:rPr lang="zh-CN" altLang="en-US" sz="2400" b="1">
                <a:latin typeface="迷你简启体" panose="03000509000000000000" pitchFamily="65" charset="-122"/>
                <a:ea typeface="迷你简启体" panose="03000509000000000000" pitchFamily="65" charset="-122"/>
              </a:rPr>
              <a:t>余年，但全球学术界几乎都已经知道这个被誉为“东方诺贝尔”的奖项，知道中国香港有一位推动科学发展的邵先生。著名物理学家杨振宁说：“邵逸夫奖是人类历史上的一件大事。”</a:t>
            </a:r>
          </a:p>
          <a:p>
            <a:pPr marL="0" indent="0">
              <a:lnSpc>
                <a:spcPct val="140000"/>
              </a:lnSpc>
            </a:pPr>
            <a:r>
              <a:rPr lang="en-US" altLang="zh-CN" sz="2400" b="1">
                <a:latin typeface="迷你简启体" panose="03000509000000000000" pitchFamily="65" charset="-122"/>
                <a:ea typeface="迷你简启体" panose="03000509000000000000" pitchFamily="65" charset="-122"/>
              </a:rPr>
              <a:t>2008</a:t>
            </a:r>
            <a:r>
              <a:rPr lang="zh-CN" altLang="en-US" sz="2400" b="1">
                <a:latin typeface="迷你简启体" panose="03000509000000000000" pitchFamily="65" charset="-122"/>
                <a:ea typeface="迷你简启体" panose="03000509000000000000" pitchFamily="65" charset="-122"/>
              </a:rPr>
              <a:t>年汶川地震，邵逸夫夫妇在得知灾区学校遭到严重破坏、学生严重伤亡后，即捐赠</a:t>
            </a:r>
            <a:r>
              <a:rPr lang="en-US" altLang="zh-CN" sz="2400" b="1">
                <a:latin typeface="迷你简启体" panose="03000509000000000000" pitchFamily="65" charset="-122"/>
                <a:ea typeface="迷你简启体" panose="03000509000000000000" pitchFamily="65" charset="-122"/>
              </a:rPr>
              <a:t>1</a:t>
            </a:r>
            <a:r>
              <a:rPr lang="zh-CN" altLang="en-US" sz="2400" b="1">
                <a:latin typeface="迷你简启体" panose="03000509000000000000" pitchFamily="65" charset="-122"/>
                <a:ea typeface="迷你简启体" panose="03000509000000000000" pitchFamily="65" charset="-122"/>
              </a:rPr>
              <a:t>亿港元。</a:t>
            </a:r>
            <a:r>
              <a:rPr lang="en-US" altLang="zh-CN" sz="2400" b="1">
                <a:latin typeface="迷你简启体" panose="03000509000000000000" pitchFamily="65" charset="-122"/>
                <a:ea typeface="迷你简启体" panose="03000509000000000000" pitchFamily="65" charset="-122"/>
              </a:rPr>
              <a:t>2013</a:t>
            </a:r>
            <a:r>
              <a:rPr lang="zh-CN" altLang="en-US" sz="2400" b="1">
                <a:latin typeface="迷你简启体" panose="03000509000000000000" pitchFamily="65" charset="-122"/>
                <a:ea typeface="迷你简启体" panose="03000509000000000000" pitchFamily="65" charset="-122"/>
              </a:rPr>
              <a:t>年雅安地震，邵逸夫夫妇再向灾区捐款</a:t>
            </a:r>
            <a:r>
              <a:rPr lang="en-US" altLang="zh-CN" sz="2400" b="1">
                <a:latin typeface="迷你简启体" panose="03000509000000000000" pitchFamily="65" charset="-122"/>
                <a:ea typeface="迷你简启体" panose="03000509000000000000" pitchFamily="65" charset="-122"/>
              </a:rPr>
              <a:t>1</a:t>
            </a:r>
            <a:r>
              <a:rPr lang="zh-CN" altLang="en-US" sz="2400" b="1">
                <a:latin typeface="迷你简启体" panose="03000509000000000000" pitchFamily="65" charset="-122"/>
                <a:ea typeface="迷你简启体" panose="03000509000000000000" pitchFamily="65" charset="-122"/>
              </a:rPr>
              <a:t>亿港元。一位网友感慨说：“我第一次知道，有人做慈善可以做到这个份上。”</a:t>
            </a:r>
          </a:p>
        </p:txBody>
      </p:sp>
      <p:pic>
        <p:nvPicPr>
          <p:cNvPr id="2" name="图片 1"/>
          <p:cNvPicPr>
            <a:picLocks noChangeAspect="1"/>
          </p:cNvPicPr>
          <p:nvPr/>
        </p:nvPicPr>
        <p:blipFill>
          <a:blip r:embed="rId2"/>
          <a:stretch>
            <a:fillRect/>
          </a:stretch>
        </p:blipFill>
        <p:spPr>
          <a:xfrm>
            <a:off x="8615045" y="1772920"/>
            <a:ext cx="3086100" cy="3124200"/>
          </a:xfrm>
          <a:prstGeom prst="rect">
            <a:avLst/>
          </a:prstGeom>
        </p:spPr>
      </p:pic>
    </p:spTree>
  </p:cSld>
  <p:clrMapOvr>
    <a:masterClrMapping/>
  </p:clrMapOvr>
  <p:transition spd="med">
    <p:wheel spokes="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文本占位符 10241"/>
          <p:cNvSpPr>
            <a:spLocks noGrp="1"/>
          </p:cNvSpPr>
          <p:nvPr>
            <p:ph type="body" idx="1"/>
          </p:nvPr>
        </p:nvSpPr>
        <p:spPr>
          <a:xfrm>
            <a:off x="334645" y="191770"/>
            <a:ext cx="7710170" cy="6478270"/>
          </a:xfrm>
          <a:noFill/>
          <a:ln w="76200">
            <a:noFill/>
          </a:ln>
        </p:spPr>
        <p:txBody>
          <a:bodyPr anchor="ctr" anchorCtr="0"/>
          <a:lstStyle/>
          <a:p>
            <a:pPr marL="0" indent="0">
              <a:lnSpc>
                <a:spcPct val="140000"/>
              </a:lnSpc>
            </a:pPr>
            <a:r>
              <a:rPr lang="zh-CN" altLang="en-US" sz="2400" b="1">
                <a:latin typeface="迷你简启体" panose="03000509000000000000" pitchFamily="65" charset="-122"/>
                <a:ea typeface="迷你简启体" panose="03000509000000000000" pitchFamily="65"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a:p>
            <a:pPr marL="0" indent="0">
              <a:lnSpc>
                <a:spcPct val="140000"/>
              </a:lnSpc>
            </a:pPr>
            <a:r>
              <a:rPr lang="zh-CN" altLang="en-US" sz="2400" b="1">
                <a:latin typeface="迷你简启体" panose="03000509000000000000" pitchFamily="65" charset="-122"/>
                <a:ea typeface="迷你简启体" panose="03000509000000000000" pitchFamily="65" charset="-122"/>
              </a:rPr>
              <a:t>他用此后的人生，实践了自己的理想。“直到生前的最后一段时光，邵先生的基金会仍然坚持做慈善，他在全世界的捐赠数额已经超过</a:t>
            </a:r>
            <a:r>
              <a:rPr lang="en-US" altLang="zh-CN" sz="2400" b="1">
                <a:latin typeface="迷你简启体" panose="03000509000000000000" pitchFamily="65" charset="-122"/>
                <a:ea typeface="迷你简启体" panose="03000509000000000000" pitchFamily="65" charset="-122"/>
              </a:rPr>
              <a:t>65</a:t>
            </a:r>
            <a:r>
              <a:rPr lang="zh-CN" altLang="en-US" sz="2400" b="1">
                <a:latin typeface="迷你简启体" panose="03000509000000000000" pitchFamily="65" charset="-122"/>
                <a:ea typeface="迷你简启体" panose="03000509000000000000" pitchFamily="65" charset="-122"/>
              </a:rPr>
              <a:t>亿元港币。”</a:t>
            </a:r>
          </a:p>
          <a:p>
            <a:pPr marL="0" indent="0">
              <a:lnSpc>
                <a:spcPct val="140000"/>
              </a:lnSpc>
            </a:pPr>
            <a:r>
              <a:rPr lang="en-US" altLang="zh-CN" sz="2400" b="1">
                <a:latin typeface="迷你简启体" panose="03000509000000000000" pitchFamily="65" charset="-122"/>
                <a:ea typeface="迷你简启体" panose="03000509000000000000" pitchFamily="65" charset="-122"/>
              </a:rPr>
              <a:t>107</a:t>
            </a:r>
            <a:r>
              <a:rPr lang="zh-CN" altLang="en-US" sz="2400" b="1">
                <a:latin typeface="迷你简启体" panose="03000509000000000000" pitchFamily="65" charset="-122"/>
                <a:ea typeface="迷你简启体" panose="03000509000000000000" pitchFamily="65" charset="-122"/>
              </a:rPr>
              <a:t>岁，是邵先生生命的终点，但他的慈善事业仍在继续。</a:t>
            </a:r>
          </a:p>
        </p:txBody>
      </p:sp>
      <p:pic>
        <p:nvPicPr>
          <p:cNvPr id="2" name="图片 1"/>
          <p:cNvPicPr>
            <a:picLocks noChangeAspect="1"/>
          </p:cNvPicPr>
          <p:nvPr/>
        </p:nvPicPr>
        <p:blipFill>
          <a:blip r:embed="rId2"/>
          <a:stretch>
            <a:fillRect/>
          </a:stretch>
        </p:blipFill>
        <p:spPr>
          <a:xfrm>
            <a:off x="8326755" y="1052830"/>
            <a:ext cx="3251200" cy="4513580"/>
          </a:xfrm>
          <a:prstGeom prst="rect">
            <a:avLst/>
          </a:prstGeom>
        </p:spPr>
      </p:pic>
    </p:spTree>
  </p:cSld>
  <p:clrMapOvr>
    <a:masterClrMapping/>
  </p:clrMapOvr>
  <p:transition spd="med">
    <p:wheel spokes="1"/>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文本占位符 10241"/>
          <p:cNvSpPr>
            <a:spLocks noGrp="1"/>
          </p:cNvSpPr>
          <p:nvPr>
            <p:ph type="body" idx="1"/>
          </p:nvPr>
        </p:nvSpPr>
        <p:spPr>
          <a:xfrm>
            <a:off x="334381" y="191641"/>
            <a:ext cx="11521333" cy="6478105"/>
          </a:xfrm>
          <a:noFill/>
          <a:ln w="76200">
            <a:noFill/>
          </a:ln>
        </p:spPr>
        <p:txBody>
          <a:bodyPr anchor="ctr" anchorCtr="0"/>
          <a:lstStyle/>
          <a:p>
            <a:pPr marL="0" indent="0" algn="l">
              <a:lnSpc>
                <a:spcPct val="90000"/>
              </a:lnSpc>
              <a:buNone/>
            </a:pPr>
            <a:r>
              <a:rPr lang="zh-CN" altLang="en-US" sz="2000" b="1">
                <a:solidFill>
                  <a:srgbClr val="FF0000"/>
                </a:solidFill>
                <a:latin typeface="黑体" panose="02010609060101010101" charset="-122"/>
                <a:ea typeface="黑体" panose="02010609060101010101" charset="-122"/>
                <a:cs typeface="黑体" panose="02010609060101010101" charset="-122"/>
              </a:rPr>
              <a:t>巩固练习</a:t>
            </a:r>
          </a:p>
          <a:p>
            <a:pPr marL="0" indent="0" algn="ctr">
              <a:lnSpc>
                <a:spcPct val="90000"/>
              </a:lnSpc>
              <a:buNone/>
            </a:pPr>
            <a:r>
              <a:rPr lang="zh-CN" altLang="en-US" sz="1400" b="1">
                <a:solidFill>
                  <a:srgbClr val="FF0000"/>
                </a:solidFill>
                <a:latin typeface="黑体" panose="02010609060101010101" charset="-122"/>
                <a:ea typeface="黑体" panose="02010609060101010101" charset="-122"/>
                <a:cs typeface="黑体" panose="02010609060101010101" charset="-122"/>
              </a:rPr>
              <a:t>一、判断题</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A、邵逸夫成为香港影视界的传奇人物不仅是因为他享年107岁，更是因为他用一生打造了邵氏、无线两艘电影、电视巨舰。</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B、无论是在香港还是在内地，人们最称道的不是邵逸夫的商业帝国，而是邵逸夫捐赠的遍布全国的6000座“逸夫楼”。</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C、邵逸夫并不是香港最有钱的人，却是屈指可数的大慈善家，他因为一生热衷于慈善而成为港媒口中的“道德标杆”。</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D、邵逸夫共捐助内地教育47.5亿港元，全世界的捐赠数额已经超过65亿元港币，建设各类项目6013个，遍布全国31个省、市、自治区，是当之无愧的古今捐赠史上的第一人。</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E、“大丈夫贵兼济，其独善一身”是邵逸夫一生的信条，也是他对内地的教育事业情有独钟的原因。</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F、本文多处引用了其他人的话来表明邵逸夫从事慈善的带来社会意义，从侧面衬托了邵逸夫精神的高尚，增强了文章的真实性。</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G、文章运用欲扬先抑的写法，通过多种表现人物的方法，高度评价了邵逸夫在慈善事业上的贡献。</a:t>
            </a:r>
          </a:p>
          <a:p>
            <a:pPr marL="0" indent="0" algn="ctr">
              <a:lnSpc>
                <a:spcPct val="90000"/>
              </a:lnSpc>
              <a:buNone/>
            </a:pPr>
            <a:r>
              <a:rPr lang="zh-CN" altLang="en-US" sz="1400" b="1">
                <a:solidFill>
                  <a:srgbClr val="FF0000"/>
                </a:solidFill>
                <a:latin typeface="黑体" panose="02010609060101010101" charset="-122"/>
                <a:ea typeface="黑体" panose="02010609060101010101" charset="-122"/>
                <a:cs typeface="黑体" panose="02010609060101010101" charset="-122"/>
              </a:rPr>
              <a:t>二、概括分析题</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1、早年的邵逸夫并不热衷于慈善，他的“悭吝”表现在那些事件上，请简要概括。</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2、促使“悭吝”的邵逸夫开始行善，特别是情有独钟于中国内地的教育事业的原因是什么？</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3、文章的重点是写邵逸夫的慈善行为和他高尚的品德，文章第四段写邵逸夫的“悭吝”事件有什么作用？</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4、邵逸夫并非香港最有钱的人，却是屈指可数的大慈善家，是港媒口中的“道德标杆”，他的慈善事业表现在哪些方面？</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5、在事业和慈善两个领域都做到极致的传奇人物邵逸夫身上有哪些优秀品质？</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6、联系全文，谈谈邵逸夫受人敬仰的原因有哪些？（邵逸夫的传奇表现在什么地方）</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7、文中多次引用郝平、杨振宁、向江西等人的话，这些引用有何作用？</a:t>
            </a:r>
          </a:p>
          <a:p>
            <a:pPr marL="0" indent="0" algn="ctr">
              <a:lnSpc>
                <a:spcPct val="90000"/>
              </a:lnSpc>
              <a:buNone/>
            </a:pPr>
            <a:r>
              <a:rPr lang="zh-CN" altLang="en-US" sz="1400" b="1">
                <a:solidFill>
                  <a:srgbClr val="FF0000"/>
                </a:solidFill>
                <a:latin typeface="黑体" panose="02010609060101010101" charset="-122"/>
                <a:ea typeface="黑体" panose="02010609060101010101" charset="-122"/>
                <a:cs typeface="黑体" panose="02010609060101010101" charset="-122"/>
              </a:rPr>
              <a:t>三、探究题</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1、有人这样评价：“邵逸夫留下了什么？对一些人而言，他留下了传奇，对另一些人而言，他留下了许多教学楼和许多慈善故事，但对我们社会而言，邵逸夫留来的最大财富乃是一种宝贵的公共品质。”结合文本和实际，谈谈你对这段话的认识。</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2、邵逸夫走了，但他永远活在人们的记忆里。有人说她凭借的是6000千座逸夫楼，有人说他凭借的是人格魅力。请联系全文，谈谈你的认识。</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3、邵逸夫做了一辈子的慈善，为社会、国家做出了自己的贡献，请你从“事业与慈善”“教育与社会”“人生与奉献”三者中任选一个角度，结合全文并联系实际，谈谈两者的关系。</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4、邵逸夫作为一名商业巨子，他在全世界的捐赠数额已经超过65亿元港币。107岁，是邵先生生命的终点，但他的慈善事业仍在继续。请联系文本和实际，谈谈你对慈善事业的认识。</a:t>
            </a:r>
          </a:p>
          <a:p>
            <a:pPr marL="0" indent="0">
              <a:lnSpc>
                <a:spcPct val="90000"/>
              </a:lnSpc>
              <a:buNone/>
            </a:pPr>
            <a:r>
              <a:rPr lang="zh-CN" altLang="en-US" sz="1400" b="1">
                <a:solidFill>
                  <a:srgbClr val="002060"/>
                </a:solidFill>
                <a:latin typeface="黑体" panose="02010609060101010101" charset="-122"/>
                <a:ea typeface="黑体" panose="02010609060101010101" charset="-122"/>
                <a:cs typeface="黑体" panose="02010609060101010101" charset="-122"/>
              </a:rPr>
              <a:t>5、从邵逸夫的人生经历中，你获得了什么启示？请联系文本和实际，谈谈的认识。</a:t>
            </a:r>
          </a:p>
        </p:txBody>
      </p:sp>
    </p:spTree>
  </p:cSld>
  <p:clrMapOvr>
    <a:masterClrMapping/>
  </p:clrMapOvr>
  <p:transition spd="med">
    <p:wheel spokes="1"/>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标题 11265"/>
          <p:cNvSpPr>
            <a:spLocks noGrp="1"/>
          </p:cNvSpPr>
          <p:nvPr>
            <p:ph type="title"/>
          </p:nvPr>
        </p:nvSpPr>
        <p:spPr>
          <a:xfrm>
            <a:off x="609505" y="276294"/>
            <a:ext cx="10971086" cy="632785"/>
          </a:xfrm>
          <a:noFill/>
          <a:ln w="57150">
            <a:noFill/>
          </a:ln>
        </p:spPr>
        <p:txBody>
          <a:bodyPr/>
          <a:lstStyle/>
          <a:p>
            <a:r>
              <a:rPr lang="zh-CN" altLang="en-US" sz="5335" b="1">
                <a:solidFill>
                  <a:schemeClr val="accent2"/>
                </a:solidFill>
                <a:latin typeface="方正大黑简体" panose="02000000000000000000" pitchFamily="2" charset="-122"/>
                <a:ea typeface="方正大黑简体" panose="02000000000000000000" pitchFamily="2" charset="-122"/>
              </a:rPr>
              <a:t>邵逸夫：</a:t>
            </a:r>
            <a:r>
              <a:rPr lang="en-US" altLang="zh-CN" sz="5335" b="1">
                <a:solidFill>
                  <a:schemeClr val="accent2"/>
                </a:solidFill>
                <a:latin typeface="方正大黑简体" panose="02000000000000000000" pitchFamily="2" charset="-122"/>
                <a:ea typeface="方正大黑简体" panose="02000000000000000000" pitchFamily="2" charset="-122"/>
              </a:rPr>
              <a:t>6000</a:t>
            </a:r>
            <a:r>
              <a:rPr lang="zh-CN" altLang="en-US" sz="533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11267" name="矩形 11266"/>
          <p:cNvSpPr/>
          <p:nvPr/>
        </p:nvSpPr>
        <p:spPr>
          <a:xfrm>
            <a:off x="334381" y="1055106"/>
            <a:ext cx="11521333" cy="5614640"/>
          </a:xfrm>
          <a:prstGeom prst="rect">
            <a:avLst/>
          </a:prstGeom>
          <a:noFill/>
          <a:ln w="76200">
            <a:noFill/>
          </a:ln>
        </p:spPr>
        <p:txBody>
          <a:bodyPr anchor="ctr" anchorCtr="0"/>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27305" lvl="0" indent="-27305"/>
            <a:r>
              <a:rPr lang="zh-CN" altLang="en-US" sz="2135" b="1">
                <a:solidFill>
                  <a:schemeClr val="accent2"/>
                </a:solidFill>
                <a:latin typeface="方正大黑简体" panose="02000000000000000000" pitchFamily="2" charset="-122"/>
                <a:ea typeface="方正大黑简体" panose="02000000000000000000" pitchFamily="2" charset="-122"/>
              </a:rPr>
              <a:t>一、判断题：请选出最正确的两项（   ）</a:t>
            </a:r>
            <a:endParaRPr lang="zh-CN" altLang="en-US" sz="1865" b="1">
              <a:solidFill>
                <a:schemeClr val="accent2"/>
              </a:solidFill>
              <a:latin typeface="方正大黑简体" panose="02000000000000000000" pitchFamily="2" charset="-122"/>
              <a:ea typeface="方正大黑简体" panose="02000000000000000000" pitchFamily="2" charset="-122"/>
            </a:endParaRPr>
          </a:p>
          <a:p>
            <a:pPr marL="27305" lvl="0" indent="-27305"/>
            <a:r>
              <a:rPr lang="en-US" altLang="zh-CN" sz="2135">
                <a:solidFill>
                  <a:schemeClr val="accent2"/>
                </a:solidFill>
                <a:latin typeface="方正大黑简体" panose="02000000000000000000" pitchFamily="2" charset="-122"/>
                <a:ea typeface="方正大黑简体" panose="02000000000000000000" pitchFamily="2" charset="-122"/>
              </a:rPr>
              <a:t>A</a:t>
            </a:r>
            <a:r>
              <a:rPr lang="zh-CN" altLang="en-US" sz="2135">
                <a:solidFill>
                  <a:schemeClr val="accent2"/>
                </a:solidFill>
                <a:latin typeface="方正大黑简体" panose="02000000000000000000" pitchFamily="2" charset="-122"/>
                <a:ea typeface="方正大黑简体" panose="02000000000000000000" pitchFamily="2" charset="-122"/>
              </a:rPr>
              <a:t>、邵逸夫成为香港影视界的传奇人物不仅是应为他享年</a:t>
            </a:r>
            <a:r>
              <a:rPr lang="en-US" altLang="zh-CN" sz="2135">
                <a:solidFill>
                  <a:schemeClr val="accent2"/>
                </a:solidFill>
                <a:latin typeface="方正大黑简体" panose="02000000000000000000" pitchFamily="2" charset="-122"/>
                <a:ea typeface="方正大黑简体" panose="02000000000000000000" pitchFamily="2" charset="-122"/>
              </a:rPr>
              <a:t>107</a:t>
            </a:r>
            <a:r>
              <a:rPr lang="zh-CN" altLang="en-US" sz="2135">
                <a:solidFill>
                  <a:schemeClr val="accent2"/>
                </a:solidFill>
                <a:latin typeface="方正大黑简体" panose="02000000000000000000" pitchFamily="2" charset="-122"/>
                <a:ea typeface="方正大黑简体" panose="02000000000000000000" pitchFamily="2" charset="-122"/>
              </a:rPr>
              <a:t>岁，更是因为他用一生打造了邵氏、无线两艘电影、电视巨舰。</a:t>
            </a:r>
          </a:p>
          <a:p>
            <a:pPr marL="27305" lvl="0" indent="-27305"/>
            <a:r>
              <a:rPr lang="en-US" altLang="zh-CN" sz="2135">
                <a:solidFill>
                  <a:schemeClr val="accent2"/>
                </a:solidFill>
                <a:latin typeface="方正大黑简体" panose="02000000000000000000" pitchFamily="2" charset="-122"/>
                <a:ea typeface="方正大黑简体" panose="02000000000000000000" pitchFamily="2" charset="-122"/>
              </a:rPr>
              <a:t>B</a:t>
            </a:r>
            <a:r>
              <a:rPr lang="zh-CN" altLang="en-US" sz="2135">
                <a:solidFill>
                  <a:schemeClr val="accent2"/>
                </a:solidFill>
                <a:latin typeface="方正大黑简体" panose="02000000000000000000" pitchFamily="2" charset="-122"/>
                <a:ea typeface="方正大黑简体" panose="02000000000000000000" pitchFamily="2" charset="-122"/>
              </a:rPr>
              <a:t>、无论是在香港还是在内地，人们最称道的不是邵逸夫的商业帝国，而是邵逸夫捐赠的遍布全国的</a:t>
            </a:r>
            <a:r>
              <a:rPr lang="en-US" altLang="zh-CN" sz="2135">
                <a:solidFill>
                  <a:schemeClr val="accent2"/>
                </a:solidFill>
                <a:latin typeface="方正大黑简体" panose="02000000000000000000" pitchFamily="2" charset="-122"/>
                <a:ea typeface="方正大黑简体" panose="02000000000000000000" pitchFamily="2" charset="-122"/>
              </a:rPr>
              <a:t>6000</a:t>
            </a:r>
            <a:r>
              <a:rPr lang="zh-CN" altLang="en-US" sz="2135">
                <a:solidFill>
                  <a:schemeClr val="accent2"/>
                </a:solidFill>
                <a:latin typeface="方正大黑简体" panose="02000000000000000000" pitchFamily="2" charset="-122"/>
                <a:ea typeface="方正大黑简体" panose="02000000000000000000" pitchFamily="2" charset="-122"/>
              </a:rPr>
              <a:t>座“逸夫楼”。</a:t>
            </a:r>
          </a:p>
          <a:p>
            <a:pPr marL="27305" lvl="0" indent="-27305"/>
            <a:r>
              <a:rPr lang="en-US" altLang="zh-CN" sz="2135">
                <a:solidFill>
                  <a:schemeClr val="accent2"/>
                </a:solidFill>
                <a:latin typeface="方正大黑简体" panose="02000000000000000000" pitchFamily="2" charset="-122"/>
                <a:ea typeface="方正大黑简体" panose="02000000000000000000" pitchFamily="2" charset="-122"/>
              </a:rPr>
              <a:t>C</a:t>
            </a:r>
            <a:r>
              <a:rPr lang="zh-CN" altLang="en-US" sz="2135">
                <a:solidFill>
                  <a:schemeClr val="accent2"/>
                </a:solidFill>
                <a:latin typeface="方正大黑简体" panose="02000000000000000000" pitchFamily="2" charset="-122"/>
                <a:ea typeface="方正大黑简体" panose="02000000000000000000" pitchFamily="2" charset="-122"/>
              </a:rPr>
              <a:t>、邵逸夫并不是香港最有钱的人，却是屈指可数的大慈善家，他因为一生热衷于慈善而成为港媒口中的“道德标杆”。</a:t>
            </a:r>
          </a:p>
          <a:p>
            <a:pPr marL="27305" lvl="0" indent="-27305"/>
            <a:r>
              <a:rPr lang="en-US" altLang="zh-CN" sz="2135">
                <a:solidFill>
                  <a:schemeClr val="accent2"/>
                </a:solidFill>
                <a:latin typeface="方正大黑简体" panose="02000000000000000000" pitchFamily="2" charset="-122"/>
                <a:ea typeface="方正大黑简体" panose="02000000000000000000" pitchFamily="2" charset="-122"/>
              </a:rPr>
              <a:t>D</a:t>
            </a:r>
            <a:r>
              <a:rPr lang="zh-CN" altLang="en-US" sz="2135">
                <a:solidFill>
                  <a:schemeClr val="accent2"/>
                </a:solidFill>
                <a:latin typeface="方正大黑简体" panose="02000000000000000000" pitchFamily="2" charset="-122"/>
                <a:ea typeface="方正大黑简体" panose="02000000000000000000" pitchFamily="2" charset="-122"/>
              </a:rPr>
              <a:t>、邵逸夫共捐助内地教育</a:t>
            </a:r>
            <a:r>
              <a:rPr lang="en-US" altLang="zh-CN" sz="2135">
                <a:solidFill>
                  <a:schemeClr val="accent2"/>
                </a:solidFill>
                <a:latin typeface="方正大黑简体" panose="02000000000000000000" pitchFamily="2" charset="-122"/>
                <a:ea typeface="方正大黑简体" panose="02000000000000000000" pitchFamily="2" charset="-122"/>
              </a:rPr>
              <a:t>47.5</a:t>
            </a:r>
            <a:r>
              <a:rPr lang="zh-CN" altLang="en-US" sz="2135">
                <a:solidFill>
                  <a:schemeClr val="accent2"/>
                </a:solidFill>
                <a:latin typeface="方正大黑简体" panose="02000000000000000000" pitchFamily="2" charset="-122"/>
                <a:ea typeface="方正大黑简体" panose="02000000000000000000" pitchFamily="2" charset="-122"/>
              </a:rPr>
              <a:t>亿港元，全世界的捐赠数额已经超过</a:t>
            </a:r>
            <a:r>
              <a:rPr lang="en-US" altLang="zh-CN" sz="2135">
                <a:solidFill>
                  <a:schemeClr val="accent2"/>
                </a:solidFill>
                <a:latin typeface="方正大黑简体" panose="02000000000000000000" pitchFamily="2" charset="-122"/>
                <a:ea typeface="方正大黑简体" panose="02000000000000000000" pitchFamily="2" charset="-122"/>
              </a:rPr>
              <a:t>65</a:t>
            </a:r>
            <a:r>
              <a:rPr lang="zh-CN" altLang="en-US" sz="2135">
                <a:solidFill>
                  <a:schemeClr val="accent2"/>
                </a:solidFill>
                <a:latin typeface="方正大黑简体" panose="02000000000000000000" pitchFamily="2" charset="-122"/>
                <a:ea typeface="方正大黑简体" panose="02000000000000000000" pitchFamily="2" charset="-122"/>
              </a:rPr>
              <a:t>亿元港币，建设各类项目</a:t>
            </a:r>
            <a:r>
              <a:rPr lang="en-US" altLang="zh-CN" sz="2135">
                <a:solidFill>
                  <a:schemeClr val="accent2"/>
                </a:solidFill>
                <a:latin typeface="方正大黑简体" panose="02000000000000000000" pitchFamily="2" charset="-122"/>
                <a:ea typeface="方正大黑简体" panose="02000000000000000000" pitchFamily="2" charset="-122"/>
              </a:rPr>
              <a:t>6013</a:t>
            </a:r>
            <a:r>
              <a:rPr lang="zh-CN" altLang="en-US" sz="2135">
                <a:solidFill>
                  <a:schemeClr val="accent2"/>
                </a:solidFill>
                <a:latin typeface="方正大黑简体" panose="02000000000000000000" pitchFamily="2" charset="-122"/>
                <a:ea typeface="方正大黑简体" panose="02000000000000000000" pitchFamily="2" charset="-122"/>
              </a:rPr>
              <a:t>个，遍布全国</a:t>
            </a:r>
            <a:r>
              <a:rPr lang="en-US" altLang="zh-CN" sz="2135">
                <a:solidFill>
                  <a:schemeClr val="accent2"/>
                </a:solidFill>
                <a:latin typeface="方正大黑简体" panose="02000000000000000000" pitchFamily="2" charset="-122"/>
                <a:ea typeface="方正大黑简体" panose="02000000000000000000" pitchFamily="2" charset="-122"/>
              </a:rPr>
              <a:t>31</a:t>
            </a:r>
            <a:r>
              <a:rPr lang="zh-CN" altLang="en-US" sz="2135">
                <a:solidFill>
                  <a:schemeClr val="accent2"/>
                </a:solidFill>
                <a:latin typeface="方正大黑简体" panose="02000000000000000000" pitchFamily="2" charset="-122"/>
                <a:ea typeface="方正大黑简体" panose="02000000000000000000" pitchFamily="2" charset="-122"/>
              </a:rPr>
              <a:t>个省、市、自治区，是当之无愧的古今捐赠史上的第一人。</a:t>
            </a:r>
          </a:p>
          <a:p>
            <a:pPr marL="27305" lvl="0" indent="-27305"/>
            <a:r>
              <a:rPr lang="en-US" altLang="zh-CN" sz="2135">
                <a:solidFill>
                  <a:schemeClr val="accent2"/>
                </a:solidFill>
                <a:latin typeface="方正大黑简体" panose="02000000000000000000" pitchFamily="2" charset="-122"/>
                <a:ea typeface="方正大黑简体" panose="02000000000000000000" pitchFamily="2" charset="-122"/>
              </a:rPr>
              <a:t>E</a:t>
            </a:r>
            <a:r>
              <a:rPr lang="zh-CN" altLang="en-US" sz="2135">
                <a:solidFill>
                  <a:schemeClr val="accent2"/>
                </a:solidFill>
                <a:latin typeface="方正大黑简体" panose="02000000000000000000" pitchFamily="2" charset="-122"/>
                <a:ea typeface="方正大黑简体" panose="02000000000000000000" pitchFamily="2" charset="-122"/>
              </a:rPr>
              <a:t>、“大丈夫贵兼济，其独善一身”是邵逸夫一生的信条，也是他对内地的教育事业情有独钟的原因。</a:t>
            </a:r>
          </a:p>
          <a:p>
            <a:pPr marL="27305" lvl="0" indent="-27305"/>
            <a:r>
              <a:rPr lang="en-US" altLang="zh-CN" sz="2135">
                <a:solidFill>
                  <a:schemeClr val="accent2"/>
                </a:solidFill>
                <a:latin typeface="方正大黑简体" panose="02000000000000000000" pitchFamily="2" charset="-122"/>
                <a:ea typeface="方正大黑简体" panose="02000000000000000000" pitchFamily="2" charset="-122"/>
              </a:rPr>
              <a:t>F</a:t>
            </a:r>
            <a:r>
              <a:rPr lang="zh-CN" altLang="en-US" sz="2135">
                <a:solidFill>
                  <a:schemeClr val="accent2"/>
                </a:solidFill>
                <a:latin typeface="方正大黑简体" panose="02000000000000000000" pitchFamily="2" charset="-122"/>
                <a:ea typeface="方正大黑简体" panose="02000000000000000000" pitchFamily="2" charset="-122"/>
              </a:rPr>
              <a:t>、本文多处引用了其他人的话来表明邵逸夫从事慈善的带来社会意义，从侧面衬托了邵逸夫精神的高尚，增强了文章的真实性。</a:t>
            </a:r>
          </a:p>
          <a:p>
            <a:pPr marL="27305" lvl="0" indent="-27305"/>
            <a:r>
              <a:rPr lang="en-US" altLang="zh-CN" sz="2135">
                <a:solidFill>
                  <a:schemeClr val="accent2"/>
                </a:solidFill>
                <a:latin typeface="方正大黑简体" panose="02000000000000000000" pitchFamily="2" charset="-122"/>
                <a:ea typeface="方正大黑简体" panose="02000000000000000000" pitchFamily="2" charset="-122"/>
              </a:rPr>
              <a:t>G</a:t>
            </a:r>
            <a:r>
              <a:rPr lang="zh-CN" altLang="en-US" sz="2135">
                <a:solidFill>
                  <a:schemeClr val="accent2"/>
                </a:solidFill>
                <a:latin typeface="方正大黑简体" panose="02000000000000000000" pitchFamily="2" charset="-122"/>
                <a:ea typeface="方正大黑简体" panose="02000000000000000000" pitchFamily="2" charset="-122"/>
              </a:rPr>
              <a:t>、文章运用欲扬先抑的写法，通过多种表现人物的方法，高度评价了邵逸夫在慈善事业上的贡献。</a:t>
            </a:r>
          </a:p>
        </p:txBody>
      </p:sp>
      <p:sp>
        <p:nvSpPr>
          <p:cNvPr id="11268" name="文本占位符 11267"/>
          <p:cNvSpPr>
            <a:spLocks noGrp="1"/>
          </p:cNvSpPr>
          <p:nvPr>
            <p:ph type="body" idx="1"/>
          </p:nvPr>
        </p:nvSpPr>
        <p:spPr>
          <a:xfrm>
            <a:off x="431733" y="2250837"/>
            <a:ext cx="11423981" cy="4057015"/>
          </a:xfrm>
          <a:solidFill>
            <a:schemeClr val="bg1"/>
          </a:solidFill>
          <a:ln w="76200">
            <a:noFill/>
          </a:ln>
        </p:spPr>
        <p:txBody>
          <a:bodyPr anchor="ctr" anchorCtr="0"/>
          <a:lstStyle/>
          <a:p>
            <a:pPr>
              <a:lnSpc>
                <a:spcPct val="90000"/>
              </a:lnSpc>
            </a:pPr>
            <a:r>
              <a:rPr lang="en-US" altLang="zh-CN" sz="2665">
                <a:latin typeface="方正大黑简体" panose="02000000000000000000" pitchFamily="2" charset="-122"/>
                <a:ea typeface="方正大黑简体" panose="02000000000000000000" pitchFamily="2" charset="-122"/>
              </a:rPr>
              <a:t>2014</a:t>
            </a:r>
            <a:r>
              <a:rPr lang="zh-CN" altLang="en-US" sz="2665">
                <a:latin typeface="方正大黑简体" panose="02000000000000000000" pitchFamily="2" charset="-122"/>
                <a:ea typeface="方正大黑简体" panose="02000000000000000000" pitchFamily="2" charset="-122"/>
              </a:rPr>
              <a:t>年</a:t>
            </a:r>
            <a:r>
              <a:rPr lang="en-US" altLang="zh-CN" sz="2665">
                <a:latin typeface="方正大黑简体" panose="02000000000000000000" pitchFamily="2" charset="-122"/>
                <a:ea typeface="方正大黑简体" panose="02000000000000000000" pitchFamily="2" charset="-122"/>
              </a:rPr>
              <a:t>1</a:t>
            </a:r>
            <a:r>
              <a:rPr lang="zh-CN" altLang="en-US" sz="2665">
                <a:latin typeface="方正大黑简体" panose="02000000000000000000" pitchFamily="2" charset="-122"/>
                <a:ea typeface="方正大黑简体" panose="02000000000000000000" pitchFamily="2" charset="-122"/>
              </a:rPr>
              <a:t>月</a:t>
            </a:r>
            <a:r>
              <a:rPr lang="en-US" altLang="zh-CN" sz="2665">
                <a:latin typeface="方正大黑简体" panose="02000000000000000000" pitchFamily="2" charset="-122"/>
                <a:ea typeface="方正大黑简体" panose="02000000000000000000" pitchFamily="2" charset="-122"/>
              </a:rPr>
              <a:t>7</a:t>
            </a:r>
            <a:r>
              <a:rPr lang="zh-CN" altLang="en-US" sz="2665">
                <a:latin typeface="方正大黑简体" panose="02000000000000000000" pitchFamily="2" charset="-122"/>
                <a:ea typeface="方正大黑简体" panose="02000000000000000000" pitchFamily="2" charset="-122"/>
              </a:rPr>
              <a:t>日，</a:t>
            </a:r>
            <a:r>
              <a:rPr lang="zh-CN" altLang="en-US" sz="2665">
                <a:solidFill>
                  <a:srgbClr val="FF0000"/>
                </a:solidFill>
                <a:latin typeface="方正大黑简体" panose="02000000000000000000" pitchFamily="2" charset="-122"/>
                <a:ea typeface="方正大黑简体" panose="02000000000000000000" pitchFamily="2" charset="-122"/>
              </a:rPr>
              <a:t>香港影视界的传奇人物邵逸夫辞世，享年</a:t>
            </a:r>
            <a:r>
              <a:rPr lang="en-US" altLang="zh-CN" sz="2665">
                <a:solidFill>
                  <a:srgbClr val="FF0000"/>
                </a:solidFill>
                <a:latin typeface="方正大黑简体" panose="02000000000000000000" pitchFamily="2" charset="-122"/>
                <a:ea typeface="方正大黑简体" panose="02000000000000000000" pitchFamily="2" charset="-122"/>
              </a:rPr>
              <a:t>107</a:t>
            </a:r>
            <a:r>
              <a:rPr lang="zh-CN" altLang="en-US" sz="2665">
                <a:solidFill>
                  <a:srgbClr val="FF0000"/>
                </a:solidFill>
                <a:latin typeface="方正大黑简体" panose="02000000000000000000" pitchFamily="2" charset="-122"/>
                <a:ea typeface="方正大黑简体" panose="02000000000000000000" pitchFamily="2" charset="-122"/>
              </a:rPr>
              <a:t>岁。</a:t>
            </a:r>
          </a:p>
          <a:p>
            <a:pPr>
              <a:lnSpc>
                <a:spcPct val="90000"/>
              </a:lnSpc>
            </a:pPr>
            <a:r>
              <a:rPr lang="zh-CN" altLang="en-US" sz="2665">
                <a:solidFill>
                  <a:srgbClr val="FF0000"/>
                </a:solidFill>
                <a:latin typeface="方正大黑简体" panose="02000000000000000000" pitchFamily="2" charset="-122"/>
                <a:ea typeface="方正大黑简体" panose="02000000000000000000" pitchFamily="2" charset="-122"/>
              </a:rPr>
              <a:t>这位宁波籍巨子用一生打造了邵氏、无线两艘电影、电视巨舰。不过比这更为宏大，也更具人格力量的，是他那一望无垠的慈善王国。</a:t>
            </a:r>
            <a:r>
              <a:rPr lang="zh-CN" altLang="en-US" sz="2665">
                <a:latin typeface="方正大黑简体" panose="02000000000000000000" pitchFamily="2" charset="-122"/>
                <a:ea typeface="方正大黑简体" panose="02000000000000000000" pitchFamily="2" charset="-122"/>
              </a:rPr>
              <a:t>这其中最为人熟知的便是遍布全国的</a:t>
            </a:r>
            <a:r>
              <a:rPr lang="en-US" altLang="zh-CN" sz="2665">
                <a:latin typeface="方正大黑简体" panose="02000000000000000000" pitchFamily="2" charset="-122"/>
                <a:ea typeface="方正大黑简体" panose="02000000000000000000" pitchFamily="2" charset="-122"/>
              </a:rPr>
              <a:t>6000</a:t>
            </a:r>
            <a:r>
              <a:rPr lang="zh-CN" altLang="en-US" sz="2665">
                <a:latin typeface="方正大黑简体" panose="02000000000000000000" pitchFamily="2" charset="-122"/>
                <a:ea typeface="方正大黑简体" panose="02000000000000000000" pitchFamily="2" charset="-122"/>
              </a:rPr>
              <a:t>座“逸夫楼”。在内地，很多人就是通过这座楼才得知这位巨人的存在。而在香港，“我们香港人提到邵逸夫，可能不会讲</a:t>
            </a:r>
            <a:r>
              <a:rPr lang="en-US" altLang="zh-CN" sz="2665">
                <a:latin typeface="方正大黑简体" panose="02000000000000000000" pitchFamily="2" charset="-122"/>
                <a:ea typeface="方正大黑简体" panose="02000000000000000000" pitchFamily="2" charset="-122"/>
              </a:rPr>
              <a:t>TVB,</a:t>
            </a:r>
            <a:r>
              <a:rPr lang="zh-CN" altLang="en-US" sz="2665">
                <a:latin typeface="方正大黑简体" panose="02000000000000000000" pitchFamily="2" charset="-122"/>
                <a:ea typeface="方正大黑简体" panose="02000000000000000000" pitchFamily="2" charset="-122"/>
              </a:rPr>
              <a:t>但一定要讲到他的慈善。”</a:t>
            </a:r>
          </a:p>
          <a:p>
            <a:pPr>
              <a:lnSpc>
                <a:spcPct val="90000"/>
              </a:lnSpc>
            </a:pPr>
            <a:r>
              <a:rPr lang="zh-CN" altLang="en-US" sz="2665">
                <a:latin typeface="方正大黑简体" panose="02000000000000000000" pitchFamily="2" charset="-122"/>
                <a:ea typeface="方正大黑简体" panose="02000000000000000000" pitchFamily="2" charset="-122"/>
              </a:rPr>
              <a:t>的确邵逸夫并非香港最有钱的人，却是屈指可数的大慈善家，是港媒口中的“道德标杆”。但早年的邵逸夫并不热衷于慈善，相反关于他“悭吝”的传闻倒是不少。</a:t>
            </a:r>
          </a:p>
        </p:txBody>
      </p:sp>
      <p:sp>
        <p:nvSpPr>
          <p:cNvPr id="11269" name="矩形 11268"/>
          <p:cNvSpPr/>
          <p:nvPr/>
        </p:nvSpPr>
        <p:spPr>
          <a:xfrm>
            <a:off x="6190283" y="1127062"/>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霹雳体" panose="020b0602010101010101" charset="-122"/>
                <a:ea typeface="文鼎霹雳体" panose="020b0602010101010101" charset="-122"/>
              </a:rPr>
              <a:t>错误</a:t>
            </a:r>
          </a:p>
        </p:txBody>
      </p:sp>
      <p:sp>
        <p:nvSpPr>
          <p:cNvPr id="11270" name="矩形 11269"/>
          <p:cNvSpPr/>
          <p:nvPr/>
        </p:nvSpPr>
        <p:spPr>
          <a:xfrm>
            <a:off x="10077992" y="5850723"/>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判断题</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8"/>
                                        </p:tgtEl>
                                        <p:attrNameLst>
                                          <p:attrName>style.visibility</p:attrName>
                                        </p:attrNameLst>
                                      </p:cBhvr>
                                      <p:to>
                                        <p:strVal val="visible"/>
                                      </p:to>
                                    </p:set>
                                    <p:anim calcmode="lin" valueType="num">
                                      <p:cBhvr additive="base">
                                        <p:cTn id="13" dur="500" fill="hold"/>
                                        <p:tgtEl>
                                          <p:spTgt spid="11268"/>
                                        </p:tgtEl>
                                        <p:attrNameLst>
                                          <p:attrName>ppt_x</p:attrName>
                                        </p:attrNameLst>
                                      </p:cBhvr>
                                      <p:tavLst>
                                        <p:tav tm="0">
                                          <p:val>
                                            <p:strVal val="#ppt_x"/>
                                          </p:val>
                                        </p:tav>
                                        <p:tav tm="100000">
                                          <p:val>
                                            <p:strVal val="#ppt_x"/>
                                          </p:val>
                                        </p:tav>
                                      </p:tavLst>
                                    </p:anim>
                                    <p:anim calcmode="lin" valueType="num">
                                      <p:cBhvr additive="base">
                                        <p:cTn id="14"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1269"/>
                                        </p:tgtEl>
                                        <p:attrNameLst>
                                          <p:attrName>style.visibility</p:attrName>
                                        </p:attrNameLst>
                                      </p:cBhvr>
                                      <p:to>
                                        <p:strVal val="visible"/>
                                      </p:to>
                                    </p:set>
                                    <p:animEffect transition="in" filter="blinds(horizontal)">
                                      <p:cBhvr>
                                        <p:cTn id="19"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标题 12289"/>
          <p:cNvSpPr>
            <a:spLocks noGrp="1"/>
          </p:cNvSpPr>
          <p:nvPr>
            <p:ph type="title"/>
          </p:nvPr>
        </p:nvSpPr>
        <p:spPr>
          <a:xfrm>
            <a:off x="609505" y="276294"/>
            <a:ext cx="10971086" cy="632785"/>
          </a:xfrm>
          <a:noFill/>
          <a:ln w="57150">
            <a:noFill/>
          </a:ln>
        </p:spPr>
        <p:txBody>
          <a:bodyPr/>
          <a:lstStyle/>
          <a:p>
            <a:r>
              <a:rPr lang="zh-CN" altLang="en-US" sz="5335" b="1">
                <a:solidFill>
                  <a:schemeClr val="accent2"/>
                </a:solidFill>
                <a:latin typeface="方正大黑简体" panose="02000000000000000000" pitchFamily="2" charset="-122"/>
                <a:ea typeface="方正大黑简体" panose="02000000000000000000" pitchFamily="2" charset="-122"/>
              </a:rPr>
              <a:t>邵逸夫：</a:t>
            </a:r>
            <a:r>
              <a:rPr lang="en-US" altLang="zh-CN" sz="5335" b="1">
                <a:solidFill>
                  <a:schemeClr val="accent2"/>
                </a:solidFill>
                <a:latin typeface="方正大黑简体" panose="02000000000000000000" pitchFamily="2" charset="-122"/>
                <a:ea typeface="方正大黑简体" panose="02000000000000000000" pitchFamily="2" charset="-122"/>
              </a:rPr>
              <a:t>6000</a:t>
            </a:r>
            <a:r>
              <a:rPr lang="zh-CN" altLang="en-US" sz="533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12291" name="矩形 12290"/>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zh-CN" altLang="en-US" sz="2135" b="1">
                <a:solidFill>
                  <a:schemeClr val="accent2"/>
                </a:solidFill>
                <a:latin typeface="方正大黑简体" panose="02000000000000000000" pitchFamily="2" charset="-122"/>
                <a:ea typeface="方正大黑简体" panose="02000000000000000000" pitchFamily="2" charset="-122"/>
              </a:rPr>
              <a:t>一、判断题：请选出最正确的两项（   ）</a:t>
            </a:r>
            <a:endParaRPr lang="zh-CN" altLang="en-US" sz="1865" b="1">
              <a:solidFill>
                <a:schemeClr val="accent2"/>
              </a:solidFill>
              <a:latin typeface="方正大黑简体" panose="02000000000000000000" pitchFamily="2" charset="-122"/>
              <a:ea typeface="方正大黑简体" panose="02000000000000000000" pitchFamily="2" charset="-122"/>
            </a:endParaRPr>
          </a:p>
          <a:p>
            <a:pPr lvl="0"/>
            <a:r>
              <a:rPr lang="en-US" altLang="zh-CN" sz="2135">
                <a:solidFill>
                  <a:schemeClr val="accent2"/>
                </a:solidFill>
                <a:latin typeface="方正大黑简体" panose="02000000000000000000" pitchFamily="2" charset="-122"/>
                <a:ea typeface="方正大黑简体" panose="02000000000000000000" pitchFamily="2" charset="-122"/>
              </a:rPr>
              <a:t>B</a:t>
            </a:r>
            <a:r>
              <a:rPr lang="zh-CN" altLang="en-US" sz="2135">
                <a:solidFill>
                  <a:schemeClr val="accent2"/>
                </a:solidFill>
                <a:latin typeface="方正大黑简体" panose="02000000000000000000" pitchFamily="2" charset="-122"/>
                <a:ea typeface="方正大黑简体" panose="02000000000000000000" pitchFamily="2" charset="-122"/>
              </a:rPr>
              <a:t>、无论是在香港还是在内地，人们最称道的不是邵逸夫的商业帝国，而是邵逸夫捐赠的遍布全国的</a:t>
            </a:r>
            <a:r>
              <a:rPr lang="en-US" altLang="zh-CN" sz="2135">
                <a:solidFill>
                  <a:schemeClr val="accent2"/>
                </a:solidFill>
                <a:latin typeface="方正大黑简体" panose="02000000000000000000" pitchFamily="2" charset="-122"/>
                <a:ea typeface="方正大黑简体" panose="02000000000000000000" pitchFamily="2" charset="-122"/>
              </a:rPr>
              <a:t>6000</a:t>
            </a:r>
            <a:r>
              <a:rPr lang="zh-CN" altLang="en-US" sz="2135">
                <a:solidFill>
                  <a:schemeClr val="accent2"/>
                </a:solidFill>
                <a:latin typeface="方正大黑简体" panose="02000000000000000000" pitchFamily="2" charset="-122"/>
                <a:ea typeface="方正大黑简体" panose="02000000000000000000" pitchFamily="2" charset="-122"/>
              </a:rPr>
              <a:t>座“逸夫楼”。</a:t>
            </a:r>
          </a:p>
          <a:p>
            <a:pPr lvl="0"/>
            <a:r>
              <a:rPr lang="en-US" altLang="zh-CN" sz="2135">
                <a:solidFill>
                  <a:schemeClr val="accent2"/>
                </a:solidFill>
                <a:latin typeface="方正大黑简体" panose="02000000000000000000" pitchFamily="2" charset="-122"/>
                <a:ea typeface="方正大黑简体" panose="02000000000000000000" pitchFamily="2" charset="-122"/>
              </a:rPr>
              <a:t>C</a:t>
            </a:r>
            <a:r>
              <a:rPr lang="zh-CN" altLang="en-US" sz="2135">
                <a:solidFill>
                  <a:schemeClr val="accent2"/>
                </a:solidFill>
                <a:latin typeface="方正大黑简体" panose="02000000000000000000" pitchFamily="2" charset="-122"/>
                <a:ea typeface="方正大黑简体" panose="02000000000000000000" pitchFamily="2" charset="-122"/>
              </a:rPr>
              <a:t>、邵逸夫并不是香港最有钱的人，却是屈指可数的大慈善家，他因为一生热衷于慈善而成为港媒口中的“道德标杆”。</a:t>
            </a:r>
          </a:p>
          <a:p>
            <a:pPr lvl="0"/>
            <a:r>
              <a:rPr lang="en-US" altLang="zh-CN" sz="2135">
                <a:solidFill>
                  <a:schemeClr val="accent2"/>
                </a:solidFill>
                <a:latin typeface="方正大黑简体" panose="02000000000000000000" pitchFamily="2" charset="-122"/>
                <a:ea typeface="方正大黑简体" panose="02000000000000000000" pitchFamily="2" charset="-122"/>
              </a:rPr>
              <a:t>D</a:t>
            </a:r>
            <a:r>
              <a:rPr lang="zh-CN" altLang="en-US" sz="2135">
                <a:solidFill>
                  <a:schemeClr val="accent2"/>
                </a:solidFill>
                <a:latin typeface="方正大黑简体" panose="02000000000000000000" pitchFamily="2" charset="-122"/>
                <a:ea typeface="方正大黑简体" panose="02000000000000000000" pitchFamily="2" charset="-122"/>
              </a:rPr>
              <a:t>、邵逸夫共捐助内地教育</a:t>
            </a:r>
            <a:r>
              <a:rPr lang="en-US" altLang="zh-CN" sz="2135">
                <a:solidFill>
                  <a:schemeClr val="accent2"/>
                </a:solidFill>
                <a:latin typeface="方正大黑简体" panose="02000000000000000000" pitchFamily="2" charset="-122"/>
                <a:ea typeface="方正大黑简体" panose="02000000000000000000" pitchFamily="2" charset="-122"/>
              </a:rPr>
              <a:t>47.5</a:t>
            </a:r>
            <a:r>
              <a:rPr lang="zh-CN" altLang="en-US" sz="2135">
                <a:solidFill>
                  <a:schemeClr val="accent2"/>
                </a:solidFill>
                <a:latin typeface="方正大黑简体" panose="02000000000000000000" pitchFamily="2" charset="-122"/>
                <a:ea typeface="方正大黑简体" panose="02000000000000000000" pitchFamily="2" charset="-122"/>
              </a:rPr>
              <a:t>亿港元，全世界的捐赠数额已经超过</a:t>
            </a:r>
            <a:r>
              <a:rPr lang="en-US" altLang="zh-CN" sz="2135">
                <a:solidFill>
                  <a:schemeClr val="accent2"/>
                </a:solidFill>
                <a:latin typeface="方正大黑简体" panose="02000000000000000000" pitchFamily="2" charset="-122"/>
                <a:ea typeface="方正大黑简体" panose="02000000000000000000" pitchFamily="2" charset="-122"/>
              </a:rPr>
              <a:t>65</a:t>
            </a:r>
            <a:r>
              <a:rPr lang="zh-CN" altLang="en-US" sz="2135">
                <a:solidFill>
                  <a:schemeClr val="accent2"/>
                </a:solidFill>
                <a:latin typeface="方正大黑简体" panose="02000000000000000000" pitchFamily="2" charset="-122"/>
                <a:ea typeface="方正大黑简体" panose="02000000000000000000" pitchFamily="2" charset="-122"/>
              </a:rPr>
              <a:t>亿元港币，建设各类项目</a:t>
            </a:r>
            <a:r>
              <a:rPr lang="en-US" altLang="zh-CN" sz="2135">
                <a:solidFill>
                  <a:schemeClr val="accent2"/>
                </a:solidFill>
                <a:latin typeface="方正大黑简体" panose="02000000000000000000" pitchFamily="2" charset="-122"/>
                <a:ea typeface="方正大黑简体" panose="02000000000000000000" pitchFamily="2" charset="-122"/>
              </a:rPr>
              <a:t>6013</a:t>
            </a:r>
            <a:r>
              <a:rPr lang="zh-CN" altLang="en-US" sz="2135">
                <a:solidFill>
                  <a:schemeClr val="accent2"/>
                </a:solidFill>
                <a:latin typeface="方正大黑简体" panose="02000000000000000000" pitchFamily="2" charset="-122"/>
                <a:ea typeface="方正大黑简体" panose="02000000000000000000" pitchFamily="2" charset="-122"/>
              </a:rPr>
              <a:t>个，遍布全国</a:t>
            </a:r>
            <a:r>
              <a:rPr lang="en-US" altLang="zh-CN" sz="2135">
                <a:solidFill>
                  <a:schemeClr val="accent2"/>
                </a:solidFill>
                <a:latin typeface="方正大黑简体" panose="02000000000000000000" pitchFamily="2" charset="-122"/>
                <a:ea typeface="方正大黑简体" panose="02000000000000000000" pitchFamily="2" charset="-122"/>
              </a:rPr>
              <a:t>31</a:t>
            </a:r>
            <a:r>
              <a:rPr lang="zh-CN" altLang="en-US" sz="2135">
                <a:solidFill>
                  <a:schemeClr val="accent2"/>
                </a:solidFill>
                <a:latin typeface="方正大黑简体" panose="02000000000000000000" pitchFamily="2" charset="-122"/>
                <a:ea typeface="方正大黑简体" panose="02000000000000000000" pitchFamily="2" charset="-122"/>
              </a:rPr>
              <a:t>个省、市、自治区，是当之无愧的古今捐赠史上的第一人。</a:t>
            </a:r>
          </a:p>
          <a:p>
            <a:pPr lvl="0"/>
            <a:r>
              <a:rPr lang="en-US" altLang="zh-CN" sz="2135">
                <a:solidFill>
                  <a:schemeClr val="accent2"/>
                </a:solidFill>
                <a:latin typeface="方正大黑简体" panose="02000000000000000000" pitchFamily="2" charset="-122"/>
                <a:ea typeface="方正大黑简体" panose="02000000000000000000" pitchFamily="2" charset="-122"/>
              </a:rPr>
              <a:t>E</a:t>
            </a:r>
            <a:r>
              <a:rPr lang="zh-CN" altLang="en-US" sz="2135">
                <a:solidFill>
                  <a:schemeClr val="accent2"/>
                </a:solidFill>
                <a:latin typeface="方正大黑简体" panose="02000000000000000000" pitchFamily="2" charset="-122"/>
                <a:ea typeface="方正大黑简体" panose="02000000000000000000" pitchFamily="2" charset="-122"/>
              </a:rPr>
              <a:t>、“大丈夫贵兼济，其独善一身”是邵逸夫一生的信条，也是他对内地的教育事业情有独钟的原因。</a:t>
            </a:r>
          </a:p>
          <a:p>
            <a:pPr lvl="0"/>
            <a:r>
              <a:rPr lang="en-US" altLang="zh-CN" sz="2135">
                <a:solidFill>
                  <a:schemeClr val="accent2"/>
                </a:solidFill>
                <a:latin typeface="方正大黑简体" panose="02000000000000000000" pitchFamily="2" charset="-122"/>
                <a:ea typeface="方正大黑简体" panose="02000000000000000000" pitchFamily="2" charset="-122"/>
              </a:rPr>
              <a:t>F</a:t>
            </a:r>
            <a:r>
              <a:rPr lang="zh-CN" altLang="en-US" sz="2135">
                <a:solidFill>
                  <a:schemeClr val="accent2"/>
                </a:solidFill>
                <a:latin typeface="方正大黑简体" panose="02000000000000000000" pitchFamily="2" charset="-122"/>
                <a:ea typeface="方正大黑简体" panose="02000000000000000000" pitchFamily="2" charset="-122"/>
              </a:rPr>
              <a:t>、本文多处引用了其他人的话来表明邵逸夫从事慈善的带来社会意义，从侧面衬托了邵逸夫精神的高尚，增强了文章的真实性。</a:t>
            </a:r>
          </a:p>
          <a:p>
            <a:pPr lvl="0"/>
            <a:r>
              <a:rPr lang="en-US" altLang="zh-CN" sz="2135">
                <a:solidFill>
                  <a:schemeClr val="accent2"/>
                </a:solidFill>
                <a:latin typeface="方正大黑简体" panose="02000000000000000000" pitchFamily="2" charset="-122"/>
                <a:ea typeface="方正大黑简体" panose="02000000000000000000" pitchFamily="2" charset="-122"/>
              </a:rPr>
              <a:t>G</a:t>
            </a:r>
            <a:r>
              <a:rPr lang="zh-CN" altLang="en-US" sz="2135">
                <a:solidFill>
                  <a:schemeClr val="accent2"/>
                </a:solidFill>
                <a:latin typeface="方正大黑简体" panose="02000000000000000000" pitchFamily="2" charset="-122"/>
                <a:ea typeface="方正大黑简体" panose="02000000000000000000" pitchFamily="2" charset="-122"/>
              </a:rPr>
              <a:t>、文章运用欲扬先抑的写法，通过多种表现人物的方法，高度评价了邵逸夫在慈善事业上的贡献。</a:t>
            </a:r>
          </a:p>
        </p:txBody>
      </p:sp>
      <p:sp>
        <p:nvSpPr>
          <p:cNvPr id="12292" name="文本占位符 12291"/>
          <p:cNvSpPr>
            <a:spLocks noGrp="1"/>
          </p:cNvSpPr>
          <p:nvPr>
            <p:ph type="body" idx="1"/>
          </p:nvPr>
        </p:nvSpPr>
        <p:spPr>
          <a:xfrm>
            <a:off x="431733" y="2250837"/>
            <a:ext cx="11423981" cy="4057015"/>
          </a:xfrm>
          <a:solidFill>
            <a:schemeClr val="bg1"/>
          </a:solidFill>
          <a:ln w="76200">
            <a:noFill/>
          </a:ln>
        </p:spPr>
        <p:txBody>
          <a:bodyPr anchor="ctr" anchorCtr="0"/>
          <a:lstStyle/>
          <a:p>
            <a:pPr>
              <a:lnSpc>
                <a:spcPct val="90000"/>
              </a:lnSpc>
            </a:pPr>
            <a:r>
              <a:rPr lang="en-US" altLang="zh-CN" sz="2665">
                <a:latin typeface="方正大黑简体" panose="02000000000000000000" pitchFamily="2" charset="-122"/>
                <a:ea typeface="方正大黑简体" panose="02000000000000000000" pitchFamily="2" charset="-122"/>
              </a:rPr>
              <a:t>2014</a:t>
            </a:r>
            <a:r>
              <a:rPr lang="zh-CN" altLang="en-US" sz="2665">
                <a:latin typeface="方正大黑简体" panose="02000000000000000000" pitchFamily="2" charset="-122"/>
                <a:ea typeface="方正大黑简体" panose="02000000000000000000" pitchFamily="2" charset="-122"/>
              </a:rPr>
              <a:t>年</a:t>
            </a:r>
            <a:r>
              <a:rPr lang="en-US" altLang="zh-CN" sz="2665">
                <a:latin typeface="方正大黑简体" panose="02000000000000000000" pitchFamily="2" charset="-122"/>
                <a:ea typeface="方正大黑简体" panose="02000000000000000000" pitchFamily="2" charset="-122"/>
              </a:rPr>
              <a:t>1</a:t>
            </a:r>
            <a:r>
              <a:rPr lang="zh-CN" altLang="en-US" sz="2665">
                <a:latin typeface="方正大黑简体" panose="02000000000000000000" pitchFamily="2" charset="-122"/>
                <a:ea typeface="方正大黑简体" panose="02000000000000000000" pitchFamily="2" charset="-122"/>
              </a:rPr>
              <a:t>月</a:t>
            </a:r>
            <a:r>
              <a:rPr lang="en-US" altLang="zh-CN" sz="2665">
                <a:latin typeface="方正大黑简体" panose="02000000000000000000" pitchFamily="2" charset="-122"/>
                <a:ea typeface="方正大黑简体" panose="02000000000000000000" pitchFamily="2" charset="-122"/>
              </a:rPr>
              <a:t>7</a:t>
            </a:r>
            <a:r>
              <a:rPr lang="zh-CN" altLang="en-US" sz="2665">
                <a:latin typeface="方正大黑简体" panose="02000000000000000000" pitchFamily="2" charset="-122"/>
                <a:ea typeface="方正大黑简体" panose="02000000000000000000" pitchFamily="2" charset="-122"/>
              </a:rPr>
              <a:t>日，香港影视界的传奇人物邵逸夫辞世，享年</a:t>
            </a:r>
            <a:r>
              <a:rPr lang="en-US" altLang="zh-CN" sz="2665">
                <a:latin typeface="方正大黑简体" panose="02000000000000000000" pitchFamily="2" charset="-122"/>
                <a:ea typeface="方正大黑简体" panose="02000000000000000000" pitchFamily="2" charset="-122"/>
              </a:rPr>
              <a:t>107</a:t>
            </a:r>
            <a:r>
              <a:rPr lang="zh-CN" altLang="en-US" sz="2665">
                <a:latin typeface="方正大黑简体" panose="02000000000000000000" pitchFamily="2" charset="-122"/>
                <a:ea typeface="方正大黑简体" panose="02000000000000000000" pitchFamily="2" charset="-122"/>
              </a:rPr>
              <a:t>岁。</a:t>
            </a:r>
          </a:p>
          <a:p>
            <a:pPr>
              <a:lnSpc>
                <a:spcPct val="90000"/>
              </a:lnSpc>
            </a:pPr>
            <a:r>
              <a:rPr lang="zh-CN" altLang="en-US" sz="2665">
                <a:latin typeface="方正大黑简体" panose="02000000000000000000" pitchFamily="2" charset="-122"/>
                <a:ea typeface="方正大黑简体" panose="02000000000000000000" pitchFamily="2" charset="-122"/>
              </a:rPr>
              <a:t>这位宁波籍巨子用一生打造了邵氏、无线两艘电影、电视巨舰。不过比这更为宏大，也更具人格力量的，是他那一望无垠的慈善王国。</a:t>
            </a:r>
            <a:r>
              <a:rPr lang="zh-CN" altLang="en-US" sz="2665">
                <a:solidFill>
                  <a:srgbClr val="FF0000"/>
                </a:solidFill>
                <a:latin typeface="方正大黑简体" panose="02000000000000000000" pitchFamily="2" charset="-122"/>
                <a:ea typeface="方正大黑简体" panose="02000000000000000000" pitchFamily="2" charset="-122"/>
              </a:rPr>
              <a:t>这其中最为人熟知的便是遍布全国的</a:t>
            </a:r>
            <a:r>
              <a:rPr lang="en-US" altLang="zh-CN" sz="2665">
                <a:solidFill>
                  <a:srgbClr val="FF0000"/>
                </a:solidFill>
                <a:latin typeface="方正大黑简体" panose="02000000000000000000" pitchFamily="2" charset="-122"/>
                <a:ea typeface="方正大黑简体" panose="02000000000000000000" pitchFamily="2" charset="-122"/>
              </a:rPr>
              <a:t>6000</a:t>
            </a:r>
            <a:r>
              <a:rPr lang="zh-CN" altLang="en-US" sz="2665">
                <a:solidFill>
                  <a:srgbClr val="FF0000"/>
                </a:solidFill>
                <a:latin typeface="方正大黑简体" panose="02000000000000000000" pitchFamily="2" charset="-122"/>
                <a:ea typeface="方正大黑简体" panose="02000000000000000000" pitchFamily="2" charset="-122"/>
              </a:rPr>
              <a:t>座“逸夫楼”。在内地，很多人就是通过这座楼才得知这位巨人的存在。而在香港，“我们香港人提到邵逸夫，可能不会讲</a:t>
            </a:r>
            <a:r>
              <a:rPr lang="en-US" altLang="zh-CN" sz="2665">
                <a:solidFill>
                  <a:srgbClr val="FF0000"/>
                </a:solidFill>
                <a:latin typeface="方正大黑简体" panose="02000000000000000000" pitchFamily="2" charset="-122"/>
                <a:ea typeface="方正大黑简体" panose="02000000000000000000" pitchFamily="2" charset="-122"/>
              </a:rPr>
              <a:t>TVB,</a:t>
            </a:r>
            <a:r>
              <a:rPr lang="zh-CN" altLang="en-US" sz="2665">
                <a:solidFill>
                  <a:srgbClr val="FF0000"/>
                </a:solidFill>
                <a:latin typeface="方正大黑简体" panose="02000000000000000000" pitchFamily="2" charset="-122"/>
                <a:ea typeface="方正大黑简体" panose="02000000000000000000" pitchFamily="2" charset="-122"/>
              </a:rPr>
              <a:t>但一定要讲到他的慈善。”</a:t>
            </a:r>
          </a:p>
          <a:p>
            <a:pPr>
              <a:lnSpc>
                <a:spcPct val="90000"/>
              </a:lnSpc>
            </a:pPr>
            <a:r>
              <a:rPr lang="zh-CN" altLang="en-US" sz="2665">
                <a:latin typeface="方正大黑简体" panose="02000000000000000000" pitchFamily="2" charset="-122"/>
                <a:ea typeface="方正大黑简体" panose="02000000000000000000" pitchFamily="2" charset="-122"/>
              </a:rPr>
              <a:t>的确邵逸夫并非香港最有钱的人，却是屈指可数的大慈善家，是港媒口中的“道德标杆”。但早年的邵逸夫并不热衷于慈善，相反关于他“悭吝”的传闻倒是不少。</a:t>
            </a:r>
          </a:p>
        </p:txBody>
      </p:sp>
      <p:sp>
        <p:nvSpPr>
          <p:cNvPr id="12293" name="矩形 12292"/>
          <p:cNvSpPr/>
          <p:nvPr/>
        </p:nvSpPr>
        <p:spPr>
          <a:xfrm>
            <a:off x="6190283" y="1127062"/>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霹雳体" panose="020b0602010101010101" charset="-122"/>
                <a:ea typeface="文鼎霹雳体" panose="020b0602010101010101" charset="-122"/>
              </a:rPr>
              <a:t>错误</a:t>
            </a:r>
          </a:p>
        </p:txBody>
      </p:sp>
      <p:sp>
        <p:nvSpPr>
          <p:cNvPr id="12294" name="矩形 12293"/>
          <p:cNvSpPr/>
          <p:nvPr/>
        </p:nvSpPr>
        <p:spPr>
          <a:xfrm>
            <a:off x="10077992" y="5850723"/>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判断题</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ppt_x"/>
                                          </p:val>
                                        </p:tav>
                                        <p:tav tm="100000">
                                          <p:val>
                                            <p:strVal val="#ppt_x"/>
                                          </p:val>
                                        </p:tav>
                                      </p:tavLst>
                                    </p:anim>
                                    <p:anim calcmode="lin" valueType="num">
                                      <p:cBhvr additive="base">
                                        <p:cTn id="8"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2"/>
                                        </p:tgtEl>
                                        <p:attrNameLst>
                                          <p:attrName>style.visibility</p:attrName>
                                        </p:attrNameLst>
                                      </p:cBhvr>
                                      <p:to>
                                        <p:strVal val="visible"/>
                                      </p:to>
                                    </p:set>
                                    <p:anim calcmode="lin" valueType="num">
                                      <p:cBhvr additive="base">
                                        <p:cTn id="13" dur="500" fill="hold"/>
                                        <p:tgtEl>
                                          <p:spTgt spid="12292"/>
                                        </p:tgtEl>
                                        <p:attrNameLst>
                                          <p:attrName>ppt_x</p:attrName>
                                        </p:attrNameLst>
                                      </p:cBhvr>
                                      <p:tavLst>
                                        <p:tav tm="0">
                                          <p:val>
                                            <p:strVal val="#ppt_x"/>
                                          </p:val>
                                        </p:tav>
                                        <p:tav tm="100000">
                                          <p:val>
                                            <p:strVal val="#ppt_x"/>
                                          </p:val>
                                        </p:tav>
                                      </p:tavLst>
                                    </p:anim>
                                    <p:anim calcmode="lin" valueType="num">
                                      <p:cBhvr additive="base">
                                        <p:cTn id="14"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2293"/>
                                        </p:tgtEl>
                                        <p:attrNameLst>
                                          <p:attrName>style.visibility</p:attrName>
                                        </p:attrNameLst>
                                      </p:cBhvr>
                                      <p:to>
                                        <p:strVal val="visible"/>
                                      </p:to>
                                    </p:set>
                                    <p:animEffect transition="in" filter="blinds(horizontal)">
                                      <p:cBhvr>
                                        <p:cTn id="19"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标题 13313"/>
          <p:cNvSpPr>
            <a:spLocks noGrp="1"/>
          </p:cNvSpPr>
          <p:nvPr>
            <p:ph type="title"/>
          </p:nvPr>
        </p:nvSpPr>
        <p:spPr>
          <a:xfrm>
            <a:off x="609505" y="276294"/>
            <a:ext cx="10971086" cy="632785"/>
          </a:xfrm>
          <a:noFill/>
          <a:ln w="57150">
            <a:noFill/>
          </a:ln>
        </p:spPr>
        <p:txBody>
          <a:bodyPr/>
          <a:lstStyle/>
          <a:p>
            <a:r>
              <a:rPr lang="zh-CN" altLang="en-US" sz="5335" b="1">
                <a:solidFill>
                  <a:schemeClr val="accent2"/>
                </a:solidFill>
                <a:latin typeface="方正大黑简体" panose="02000000000000000000" pitchFamily="2" charset="-122"/>
                <a:ea typeface="方正大黑简体" panose="02000000000000000000" pitchFamily="2" charset="-122"/>
              </a:rPr>
              <a:t>邵逸夫：</a:t>
            </a:r>
            <a:r>
              <a:rPr lang="en-US" altLang="zh-CN" sz="5335" b="1">
                <a:solidFill>
                  <a:schemeClr val="accent2"/>
                </a:solidFill>
                <a:latin typeface="方正大黑简体" panose="02000000000000000000" pitchFamily="2" charset="-122"/>
                <a:ea typeface="方正大黑简体" panose="02000000000000000000" pitchFamily="2" charset="-122"/>
              </a:rPr>
              <a:t>6000</a:t>
            </a:r>
            <a:r>
              <a:rPr lang="zh-CN" altLang="en-US" sz="533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13315" name="矩形 13314"/>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zh-CN" altLang="en-US" sz="2665" b="1">
                <a:solidFill>
                  <a:schemeClr val="accent2"/>
                </a:solidFill>
                <a:latin typeface="方正大黑简体" panose="02000000000000000000" pitchFamily="2" charset="-122"/>
                <a:ea typeface="方正大黑简体" panose="02000000000000000000" pitchFamily="2" charset="-122"/>
              </a:rPr>
              <a:t>一、判断题：请选出最正确的两项（   ）</a:t>
            </a:r>
            <a:endParaRPr lang="zh-CN" altLang="en-US" sz="2665">
              <a:solidFill>
                <a:schemeClr val="accent2"/>
              </a:solidFill>
              <a:latin typeface="方正大黑简体" panose="02000000000000000000" pitchFamily="2" charset="-122"/>
              <a:ea typeface="方正大黑简体" panose="02000000000000000000" pitchFamily="2" charset="-122"/>
            </a:endParaRPr>
          </a:p>
          <a:p>
            <a:pPr lvl="0"/>
            <a:r>
              <a:rPr lang="en-US" altLang="zh-CN" sz="2665">
                <a:solidFill>
                  <a:schemeClr val="accent2"/>
                </a:solidFill>
                <a:latin typeface="方正大黑简体" panose="02000000000000000000" pitchFamily="2" charset="-122"/>
                <a:ea typeface="方正大黑简体" panose="02000000000000000000" pitchFamily="2" charset="-122"/>
              </a:rPr>
              <a:t>C</a:t>
            </a:r>
            <a:r>
              <a:rPr lang="zh-CN" altLang="en-US" sz="2665">
                <a:solidFill>
                  <a:schemeClr val="accent2"/>
                </a:solidFill>
                <a:latin typeface="方正大黑简体" panose="02000000000000000000" pitchFamily="2" charset="-122"/>
                <a:ea typeface="方正大黑简体" panose="02000000000000000000" pitchFamily="2" charset="-122"/>
              </a:rPr>
              <a:t>、邵逸夫并不是香港最有钱的人，却是屈指可数的大慈善家，他因为一生热衷于慈善而成为港媒口中的“道德标杆”。</a:t>
            </a:r>
          </a:p>
          <a:p>
            <a:pPr lvl="0"/>
            <a:r>
              <a:rPr lang="en-US" altLang="zh-CN" sz="2665">
                <a:solidFill>
                  <a:schemeClr val="accent2"/>
                </a:solidFill>
                <a:latin typeface="方正大黑简体" panose="02000000000000000000" pitchFamily="2" charset="-122"/>
                <a:ea typeface="方正大黑简体" panose="02000000000000000000" pitchFamily="2" charset="-122"/>
              </a:rPr>
              <a:t>D</a:t>
            </a:r>
            <a:r>
              <a:rPr lang="zh-CN" altLang="en-US" sz="2665">
                <a:solidFill>
                  <a:schemeClr val="accent2"/>
                </a:solidFill>
                <a:latin typeface="方正大黑简体" panose="02000000000000000000" pitchFamily="2" charset="-122"/>
                <a:ea typeface="方正大黑简体" panose="02000000000000000000" pitchFamily="2" charset="-122"/>
              </a:rPr>
              <a:t>、邵逸夫共捐助内地教育</a:t>
            </a:r>
            <a:r>
              <a:rPr lang="en-US" altLang="zh-CN" sz="2665">
                <a:solidFill>
                  <a:schemeClr val="accent2"/>
                </a:solidFill>
                <a:latin typeface="方正大黑简体" panose="02000000000000000000" pitchFamily="2" charset="-122"/>
                <a:ea typeface="方正大黑简体" panose="02000000000000000000" pitchFamily="2" charset="-122"/>
              </a:rPr>
              <a:t>47.5</a:t>
            </a:r>
            <a:r>
              <a:rPr lang="zh-CN" altLang="en-US" sz="2665">
                <a:solidFill>
                  <a:schemeClr val="accent2"/>
                </a:solidFill>
                <a:latin typeface="方正大黑简体" panose="02000000000000000000" pitchFamily="2" charset="-122"/>
                <a:ea typeface="方正大黑简体" panose="02000000000000000000" pitchFamily="2" charset="-122"/>
              </a:rPr>
              <a:t>亿港元，全世界的捐赠数额已经超过</a:t>
            </a:r>
            <a:r>
              <a:rPr lang="en-US" altLang="zh-CN" sz="2665">
                <a:solidFill>
                  <a:schemeClr val="accent2"/>
                </a:solidFill>
                <a:latin typeface="方正大黑简体" panose="02000000000000000000" pitchFamily="2" charset="-122"/>
                <a:ea typeface="方正大黑简体" panose="02000000000000000000" pitchFamily="2" charset="-122"/>
              </a:rPr>
              <a:t>65</a:t>
            </a:r>
            <a:r>
              <a:rPr lang="zh-CN" altLang="en-US" sz="2665">
                <a:solidFill>
                  <a:schemeClr val="accent2"/>
                </a:solidFill>
                <a:latin typeface="方正大黑简体" panose="02000000000000000000" pitchFamily="2" charset="-122"/>
                <a:ea typeface="方正大黑简体" panose="02000000000000000000" pitchFamily="2" charset="-122"/>
              </a:rPr>
              <a:t>亿元港币，建设各类项目</a:t>
            </a:r>
            <a:r>
              <a:rPr lang="en-US" altLang="zh-CN" sz="2665">
                <a:solidFill>
                  <a:schemeClr val="accent2"/>
                </a:solidFill>
                <a:latin typeface="方正大黑简体" panose="02000000000000000000" pitchFamily="2" charset="-122"/>
                <a:ea typeface="方正大黑简体" panose="02000000000000000000" pitchFamily="2" charset="-122"/>
              </a:rPr>
              <a:t>6013</a:t>
            </a:r>
            <a:r>
              <a:rPr lang="zh-CN" altLang="en-US" sz="2665">
                <a:solidFill>
                  <a:schemeClr val="accent2"/>
                </a:solidFill>
                <a:latin typeface="方正大黑简体" panose="02000000000000000000" pitchFamily="2" charset="-122"/>
                <a:ea typeface="方正大黑简体" panose="02000000000000000000" pitchFamily="2" charset="-122"/>
              </a:rPr>
              <a:t>个，遍布全国</a:t>
            </a:r>
            <a:r>
              <a:rPr lang="en-US" altLang="zh-CN" sz="2665">
                <a:solidFill>
                  <a:schemeClr val="accent2"/>
                </a:solidFill>
                <a:latin typeface="方正大黑简体" panose="02000000000000000000" pitchFamily="2" charset="-122"/>
                <a:ea typeface="方正大黑简体" panose="02000000000000000000" pitchFamily="2" charset="-122"/>
              </a:rPr>
              <a:t>31</a:t>
            </a:r>
            <a:r>
              <a:rPr lang="zh-CN" altLang="en-US" sz="2665">
                <a:solidFill>
                  <a:schemeClr val="accent2"/>
                </a:solidFill>
                <a:latin typeface="方正大黑简体" panose="02000000000000000000" pitchFamily="2" charset="-122"/>
                <a:ea typeface="方正大黑简体" panose="02000000000000000000" pitchFamily="2" charset="-122"/>
              </a:rPr>
              <a:t>个省、市、自治区，是当之无愧的古今捐赠史上的第一人。</a:t>
            </a:r>
          </a:p>
          <a:p>
            <a:pPr lvl="0"/>
            <a:r>
              <a:rPr lang="en-US" altLang="zh-CN" sz="2665">
                <a:solidFill>
                  <a:schemeClr val="accent2"/>
                </a:solidFill>
                <a:latin typeface="方正大黑简体" panose="02000000000000000000" pitchFamily="2" charset="-122"/>
                <a:ea typeface="方正大黑简体" panose="02000000000000000000" pitchFamily="2" charset="-122"/>
              </a:rPr>
              <a:t>E</a:t>
            </a:r>
            <a:r>
              <a:rPr lang="zh-CN" altLang="en-US" sz="2665">
                <a:solidFill>
                  <a:schemeClr val="accent2"/>
                </a:solidFill>
                <a:latin typeface="方正大黑简体" panose="02000000000000000000" pitchFamily="2" charset="-122"/>
                <a:ea typeface="方正大黑简体" panose="02000000000000000000" pitchFamily="2" charset="-122"/>
              </a:rPr>
              <a:t>、“大丈夫贵兼济，其独善一身”是邵逸夫一生的信条，也是他对内地的教育事业情有独钟的原因。</a:t>
            </a:r>
          </a:p>
          <a:p>
            <a:pPr lvl="0"/>
            <a:r>
              <a:rPr lang="en-US" altLang="zh-CN" sz="2665">
                <a:solidFill>
                  <a:schemeClr val="accent2"/>
                </a:solidFill>
                <a:latin typeface="方正大黑简体" panose="02000000000000000000" pitchFamily="2" charset="-122"/>
                <a:ea typeface="方正大黑简体" panose="02000000000000000000" pitchFamily="2" charset="-122"/>
              </a:rPr>
              <a:t>F</a:t>
            </a:r>
            <a:r>
              <a:rPr lang="zh-CN" altLang="en-US" sz="2665">
                <a:solidFill>
                  <a:schemeClr val="accent2"/>
                </a:solidFill>
                <a:latin typeface="方正大黑简体" panose="02000000000000000000" pitchFamily="2" charset="-122"/>
                <a:ea typeface="方正大黑简体" panose="02000000000000000000" pitchFamily="2" charset="-122"/>
              </a:rPr>
              <a:t>、本文多处引用了其他人的话来表明邵逸夫从事慈善的带来社会意义，从侧面衬托了邵逸夫精神的高尚，增强了文章的真实性。</a:t>
            </a:r>
          </a:p>
          <a:p>
            <a:pPr lvl="0"/>
            <a:r>
              <a:rPr lang="en-US" altLang="zh-CN" sz="2665">
                <a:solidFill>
                  <a:schemeClr val="accent2"/>
                </a:solidFill>
                <a:latin typeface="方正大黑简体" panose="02000000000000000000" pitchFamily="2" charset="-122"/>
                <a:ea typeface="方正大黑简体" panose="02000000000000000000" pitchFamily="2" charset="-122"/>
              </a:rPr>
              <a:t>G</a:t>
            </a:r>
            <a:r>
              <a:rPr lang="zh-CN" altLang="en-US" sz="2665">
                <a:solidFill>
                  <a:schemeClr val="accent2"/>
                </a:solidFill>
                <a:latin typeface="方正大黑简体" panose="02000000000000000000" pitchFamily="2" charset="-122"/>
                <a:ea typeface="方正大黑简体" panose="02000000000000000000" pitchFamily="2" charset="-122"/>
              </a:rPr>
              <a:t>、文章运用欲扬先抑的写法，通过多种表现人物的方法，高度评价了邵逸夫在慈善事业上的贡献。</a:t>
            </a:r>
          </a:p>
        </p:txBody>
      </p:sp>
      <p:sp>
        <p:nvSpPr>
          <p:cNvPr id="13316" name="文本占位符 13315"/>
          <p:cNvSpPr>
            <a:spLocks noGrp="1"/>
          </p:cNvSpPr>
          <p:nvPr>
            <p:ph type="body" idx="1"/>
          </p:nvPr>
        </p:nvSpPr>
        <p:spPr>
          <a:xfrm>
            <a:off x="431733" y="2250837"/>
            <a:ext cx="11423981" cy="4057015"/>
          </a:xfrm>
          <a:solidFill>
            <a:schemeClr val="bg1"/>
          </a:solidFill>
          <a:ln w="76200">
            <a:noFill/>
          </a:ln>
        </p:spPr>
        <p:txBody>
          <a:bodyPr anchor="ctr" anchorCtr="0"/>
          <a:lstStyle/>
          <a:p>
            <a:pPr>
              <a:lnSpc>
                <a:spcPct val="90000"/>
              </a:lnSpc>
            </a:pPr>
            <a:r>
              <a:rPr lang="en-US" altLang="zh-CN" sz="2665">
                <a:latin typeface="方正大黑简体" panose="02000000000000000000" pitchFamily="2" charset="-122"/>
                <a:ea typeface="方正大黑简体" panose="02000000000000000000" pitchFamily="2" charset="-122"/>
              </a:rPr>
              <a:t>2014</a:t>
            </a:r>
            <a:r>
              <a:rPr lang="zh-CN" altLang="en-US" sz="2665">
                <a:latin typeface="方正大黑简体" panose="02000000000000000000" pitchFamily="2" charset="-122"/>
                <a:ea typeface="方正大黑简体" panose="02000000000000000000" pitchFamily="2" charset="-122"/>
              </a:rPr>
              <a:t>年</a:t>
            </a:r>
            <a:r>
              <a:rPr lang="en-US" altLang="zh-CN" sz="2665">
                <a:latin typeface="方正大黑简体" panose="02000000000000000000" pitchFamily="2" charset="-122"/>
                <a:ea typeface="方正大黑简体" panose="02000000000000000000" pitchFamily="2" charset="-122"/>
              </a:rPr>
              <a:t>1</a:t>
            </a:r>
            <a:r>
              <a:rPr lang="zh-CN" altLang="en-US" sz="2665">
                <a:latin typeface="方正大黑简体" panose="02000000000000000000" pitchFamily="2" charset="-122"/>
                <a:ea typeface="方正大黑简体" panose="02000000000000000000" pitchFamily="2" charset="-122"/>
              </a:rPr>
              <a:t>月</a:t>
            </a:r>
            <a:r>
              <a:rPr lang="en-US" altLang="zh-CN" sz="2665">
                <a:latin typeface="方正大黑简体" panose="02000000000000000000" pitchFamily="2" charset="-122"/>
                <a:ea typeface="方正大黑简体" panose="02000000000000000000" pitchFamily="2" charset="-122"/>
              </a:rPr>
              <a:t>7</a:t>
            </a:r>
            <a:r>
              <a:rPr lang="zh-CN" altLang="en-US" sz="2665">
                <a:latin typeface="方正大黑简体" panose="02000000000000000000" pitchFamily="2" charset="-122"/>
                <a:ea typeface="方正大黑简体" panose="02000000000000000000" pitchFamily="2" charset="-122"/>
              </a:rPr>
              <a:t>日，香港影视界的传奇人物邵逸夫辞世，享年</a:t>
            </a:r>
            <a:r>
              <a:rPr lang="en-US" altLang="zh-CN" sz="2665">
                <a:latin typeface="方正大黑简体" panose="02000000000000000000" pitchFamily="2" charset="-122"/>
                <a:ea typeface="方正大黑简体" panose="02000000000000000000" pitchFamily="2" charset="-122"/>
              </a:rPr>
              <a:t>107</a:t>
            </a:r>
            <a:r>
              <a:rPr lang="zh-CN" altLang="en-US" sz="2665">
                <a:latin typeface="方正大黑简体" panose="02000000000000000000" pitchFamily="2" charset="-122"/>
                <a:ea typeface="方正大黑简体" panose="02000000000000000000" pitchFamily="2" charset="-122"/>
              </a:rPr>
              <a:t>岁。</a:t>
            </a:r>
          </a:p>
          <a:p>
            <a:pPr>
              <a:lnSpc>
                <a:spcPct val="90000"/>
              </a:lnSpc>
            </a:pPr>
            <a:r>
              <a:rPr lang="zh-CN" altLang="en-US" sz="2665">
                <a:latin typeface="方正大黑简体" panose="02000000000000000000" pitchFamily="2" charset="-122"/>
                <a:ea typeface="方正大黑简体" panose="02000000000000000000" pitchFamily="2" charset="-122"/>
              </a:rPr>
              <a:t>这位宁波籍巨子用一生打造了邵氏、无线两艘电影、电视巨舰。不过比这更为宏大，也更具人格力量的，是他那一望无垠的慈善王国。这其中最为人熟知的便是遍布全国的</a:t>
            </a:r>
            <a:r>
              <a:rPr lang="en-US" altLang="zh-CN" sz="2665">
                <a:latin typeface="方正大黑简体" panose="02000000000000000000" pitchFamily="2" charset="-122"/>
                <a:ea typeface="方正大黑简体" panose="02000000000000000000" pitchFamily="2" charset="-122"/>
              </a:rPr>
              <a:t>6000</a:t>
            </a:r>
            <a:r>
              <a:rPr lang="zh-CN" altLang="en-US" sz="2665">
                <a:latin typeface="方正大黑简体" panose="02000000000000000000" pitchFamily="2" charset="-122"/>
                <a:ea typeface="方正大黑简体" panose="02000000000000000000" pitchFamily="2" charset="-122"/>
              </a:rPr>
              <a:t>座“逸夫楼”。在内地，很多人就是通过这座楼才得知这位巨人的存在。而在香港，“我们香港人提到邵逸夫，可能不会讲</a:t>
            </a:r>
            <a:r>
              <a:rPr lang="en-US" altLang="zh-CN" sz="2665">
                <a:latin typeface="方正大黑简体" panose="02000000000000000000" pitchFamily="2" charset="-122"/>
                <a:ea typeface="方正大黑简体" panose="02000000000000000000" pitchFamily="2" charset="-122"/>
              </a:rPr>
              <a:t>TVB,</a:t>
            </a:r>
            <a:r>
              <a:rPr lang="zh-CN" altLang="en-US" sz="2665">
                <a:latin typeface="方正大黑简体" panose="02000000000000000000" pitchFamily="2" charset="-122"/>
                <a:ea typeface="方正大黑简体" panose="02000000000000000000" pitchFamily="2" charset="-122"/>
              </a:rPr>
              <a:t>但一定要讲到他的慈善。”</a:t>
            </a:r>
          </a:p>
          <a:p>
            <a:pPr>
              <a:lnSpc>
                <a:spcPct val="90000"/>
              </a:lnSpc>
            </a:pPr>
            <a:r>
              <a:rPr lang="zh-CN" altLang="en-US" sz="2665">
                <a:latin typeface="方正大黑简体" panose="02000000000000000000" pitchFamily="2" charset="-122"/>
                <a:ea typeface="方正大黑简体" panose="02000000000000000000" pitchFamily="2" charset="-122"/>
              </a:rPr>
              <a:t>的确邵逸夫并非香港最有钱的人，却是屈指可数的大慈善家，是港媒口中的“道德标杆”。</a:t>
            </a:r>
            <a:r>
              <a:rPr lang="zh-CN" altLang="en-US" sz="2665">
                <a:solidFill>
                  <a:srgbClr val="FF0000"/>
                </a:solidFill>
                <a:latin typeface="方正大黑简体" panose="02000000000000000000" pitchFamily="2" charset="-122"/>
                <a:ea typeface="方正大黑简体" panose="02000000000000000000" pitchFamily="2" charset="-122"/>
              </a:rPr>
              <a:t>但早年的邵逸夫并不热衷于慈善，相反关于他“悭吝”的传闻倒是不少。</a:t>
            </a:r>
          </a:p>
        </p:txBody>
      </p:sp>
      <p:sp>
        <p:nvSpPr>
          <p:cNvPr id="13317" name="矩形 13316"/>
          <p:cNvSpPr/>
          <p:nvPr/>
        </p:nvSpPr>
        <p:spPr>
          <a:xfrm>
            <a:off x="6190283" y="1127062"/>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霹雳体" panose="020b0602010101010101" charset="-122"/>
                <a:ea typeface="文鼎霹雳体" panose="020b0602010101010101" charset="-122"/>
              </a:rPr>
              <a:t>错误</a:t>
            </a:r>
          </a:p>
        </p:txBody>
      </p:sp>
      <p:sp>
        <p:nvSpPr>
          <p:cNvPr id="13318" name="矩形 13317"/>
          <p:cNvSpPr/>
          <p:nvPr/>
        </p:nvSpPr>
        <p:spPr>
          <a:xfrm>
            <a:off x="10077992" y="5850723"/>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判断题</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6"/>
                                        </p:tgtEl>
                                        <p:attrNameLst>
                                          <p:attrName>style.visibility</p:attrName>
                                        </p:attrNameLst>
                                      </p:cBhvr>
                                      <p:to>
                                        <p:strVal val="visible"/>
                                      </p:to>
                                    </p:set>
                                    <p:anim calcmode="lin" valueType="num">
                                      <p:cBhvr additive="base">
                                        <p:cTn id="13" dur="500" fill="hold"/>
                                        <p:tgtEl>
                                          <p:spTgt spid="13316"/>
                                        </p:tgtEl>
                                        <p:attrNameLst>
                                          <p:attrName>ppt_x</p:attrName>
                                        </p:attrNameLst>
                                      </p:cBhvr>
                                      <p:tavLst>
                                        <p:tav tm="0">
                                          <p:val>
                                            <p:strVal val="#ppt_x"/>
                                          </p:val>
                                        </p:tav>
                                        <p:tav tm="100000">
                                          <p:val>
                                            <p:strVal val="#ppt_x"/>
                                          </p:val>
                                        </p:tav>
                                      </p:tavLst>
                                    </p:anim>
                                    <p:anim calcmode="lin" valueType="num">
                                      <p:cBhvr additive="base">
                                        <p:cTn id="14"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3317"/>
                                        </p:tgtEl>
                                        <p:attrNameLst>
                                          <p:attrName>style.visibility</p:attrName>
                                        </p:attrNameLst>
                                      </p:cBhvr>
                                      <p:to>
                                        <p:strVal val="visible"/>
                                      </p:to>
                                    </p:set>
                                    <p:animEffect transition="in" filter="blinds(horizontal)">
                                      <p:cBhvr>
                                        <p:cTn id="19"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标题 14337"/>
          <p:cNvSpPr>
            <a:spLocks noGrp="1"/>
          </p:cNvSpPr>
          <p:nvPr>
            <p:ph type="title"/>
          </p:nvPr>
        </p:nvSpPr>
        <p:spPr>
          <a:xfrm>
            <a:off x="609505" y="276294"/>
            <a:ext cx="10971086" cy="632785"/>
          </a:xfrm>
          <a:noFill/>
          <a:ln w="57150">
            <a:noFill/>
          </a:ln>
        </p:spPr>
        <p:txBody>
          <a:bodyPr/>
          <a:lstStyle/>
          <a:p>
            <a:r>
              <a:rPr lang="zh-CN" altLang="en-US" sz="4800" b="1">
                <a:solidFill>
                  <a:schemeClr val="accent2"/>
                </a:solidFill>
                <a:latin typeface="方正大黑简体" panose="02000000000000000000" pitchFamily="2" charset="-122"/>
                <a:ea typeface="方正大黑简体" panose="02000000000000000000" pitchFamily="2" charset="-122"/>
              </a:rPr>
              <a:t>邵逸夫：</a:t>
            </a:r>
            <a:r>
              <a:rPr lang="en-US" altLang="zh-CN" sz="4800" b="1">
                <a:solidFill>
                  <a:schemeClr val="accent2"/>
                </a:solidFill>
                <a:latin typeface="方正大黑简体" panose="02000000000000000000" pitchFamily="2" charset="-122"/>
                <a:ea typeface="方正大黑简体" panose="02000000000000000000" pitchFamily="2" charset="-122"/>
              </a:rPr>
              <a:t>6000</a:t>
            </a:r>
            <a:r>
              <a:rPr lang="zh-CN" altLang="en-US" sz="4800"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14339" name="矩形 14338"/>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zh-CN" altLang="en-US" sz="2665" b="1">
                <a:solidFill>
                  <a:schemeClr val="accent2"/>
                </a:solidFill>
                <a:latin typeface="方正大黑简体" panose="02000000000000000000" pitchFamily="2" charset="-122"/>
                <a:ea typeface="方正大黑简体" panose="02000000000000000000" pitchFamily="2" charset="-122"/>
              </a:rPr>
              <a:t>一、判断题：请选出最正确的两项（   ）</a:t>
            </a:r>
            <a:endParaRPr lang="zh-CN" altLang="en-US" sz="2665">
              <a:solidFill>
                <a:schemeClr val="accent2"/>
              </a:solidFill>
              <a:latin typeface="方正大黑简体" panose="02000000000000000000" pitchFamily="2" charset="-122"/>
              <a:ea typeface="方正大黑简体" panose="02000000000000000000" pitchFamily="2" charset="-122"/>
            </a:endParaRPr>
          </a:p>
          <a:p>
            <a:pPr lvl="0"/>
            <a:r>
              <a:rPr lang="en-US" altLang="zh-CN" sz="2665">
                <a:solidFill>
                  <a:schemeClr val="accent2"/>
                </a:solidFill>
                <a:latin typeface="方正大黑简体" panose="02000000000000000000" pitchFamily="2" charset="-122"/>
                <a:ea typeface="方正大黑简体" panose="02000000000000000000" pitchFamily="2" charset="-122"/>
              </a:rPr>
              <a:t>D</a:t>
            </a:r>
            <a:r>
              <a:rPr lang="zh-CN" altLang="en-US" sz="2665">
                <a:solidFill>
                  <a:schemeClr val="accent2"/>
                </a:solidFill>
                <a:latin typeface="方正大黑简体" panose="02000000000000000000" pitchFamily="2" charset="-122"/>
                <a:ea typeface="方正大黑简体" panose="02000000000000000000" pitchFamily="2" charset="-122"/>
              </a:rPr>
              <a:t>、邵逸夫共捐助内地教育</a:t>
            </a:r>
            <a:r>
              <a:rPr lang="en-US" altLang="zh-CN" sz="2665">
                <a:solidFill>
                  <a:schemeClr val="accent2"/>
                </a:solidFill>
                <a:latin typeface="方正大黑简体" panose="02000000000000000000" pitchFamily="2" charset="-122"/>
                <a:ea typeface="方正大黑简体" panose="02000000000000000000" pitchFamily="2" charset="-122"/>
              </a:rPr>
              <a:t>47.5</a:t>
            </a:r>
            <a:r>
              <a:rPr lang="zh-CN" altLang="en-US" sz="2665">
                <a:solidFill>
                  <a:schemeClr val="accent2"/>
                </a:solidFill>
                <a:latin typeface="方正大黑简体" panose="02000000000000000000" pitchFamily="2" charset="-122"/>
                <a:ea typeface="方正大黑简体" panose="02000000000000000000" pitchFamily="2" charset="-122"/>
              </a:rPr>
              <a:t>亿港元，全世界的捐赠数额已经超过</a:t>
            </a:r>
            <a:r>
              <a:rPr lang="en-US" altLang="zh-CN" sz="2665">
                <a:solidFill>
                  <a:schemeClr val="accent2"/>
                </a:solidFill>
                <a:latin typeface="方正大黑简体" panose="02000000000000000000" pitchFamily="2" charset="-122"/>
                <a:ea typeface="方正大黑简体" panose="02000000000000000000" pitchFamily="2" charset="-122"/>
              </a:rPr>
              <a:t>65</a:t>
            </a:r>
            <a:r>
              <a:rPr lang="zh-CN" altLang="en-US" sz="2665">
                <a:solidFill>
                  <a:schemeClr val="accent2"/>
                </a:solidFill>
                <a:latin typeface="方正大黑简体" panose="02000000000000000000" pitchFamily="2" charset="-122"/>
                <a:ea typeface="方正大黑简体" panose="02000000000000000000" pitchFamily="2" charset="-122"/>
              </a:rPr>
              <a:t>亿元港币，建设各类项目</a:t>
            </a:r>
            <a:r>
              <a:rPr lang="en-US" altLang="zh-CN" sz="2665">
                <a:solidFill>
                  <a:schemeClr val="accent2"/>
                </a:solidFill>
                <a:latin typeface="方正大黑简体" panose="02000000000000000000" pitchFamily="2" charset="-122"/>
                <a:ea typeface="方正大黑简体" panose="02000000000000000000" pitchFamily="2" charset="-122"/>
              </a:rPr>
              <a:t>6013</a:t>
            </a:r>
            <a:r>
              <a:rPr lang="zh-CN" altLang="en-US" sz="2665">
                <a:solidFill>
                  <a:schemeClr val="accent2"/>
                </a:solidFill>
                <a:latin typeface="方正大黑简体" panose="02000000000000000000" pitchFamily="2" charset="-122"/>
                <a:ea typeface="方正大黑简体" panose="02000000000000000000" pitchFamily="2" charset="-122"/>
              </a:rPr>
              <a:t>个，遍布全国</a:t>
            </a:r>
            <a:r>
              <a:rPr lang="en-US" altLang="zh-CN" sz="2665">
                <a:solidFill>
                  <a:schemeClr val="accent2"/>
                </a:solidFill>
                <a:latin typeface="方正大黑简体" panose="02000000000000000000" pitchFamily="2" charset="-122"/>
                <a:ea typeface="方正大黑简体" panose="02000000000000000000" pitchFamily="2" charset="-122"/>
              </a:rPr>
              <a:t>31</a:t>
            </a:r>
            <a:r>
              <a:rPr lang="zh-CN" altLang="en-US" sz="2665">
                <a:solidFill>
                  <a:schemeClr val="accent2"/>
                </a:solidFill>
                <a:latin typeface="方正大黑简体" panose="02000000000000000000" pitchFamily="2" charset="-122"/>
                <a:ea typeface="方正大黑简体" panose="02000000000000000000" pitchFamily="2" charset="-122"/>
              </a:rPr>
              <a:t>个省、市、自治区，是当之无愧的古今捐赠史上的第一人。</a:t>
            </a:r>
          </a:p>
          <a:p>
            <a:pPr lvl="0"/>
            <a:r>
              <a:rPr lang="en-US" altLang="zh-CN" sz="2665">
                <a:solidFill>
                  <a:schemeClr val="accent2"/>
                </a:solidFill>
                <a:latin typeface="方正大黑简体" panose="02000000000000000000" pitchFamily="2" charset="-122"/>
                <a:ea typeface="方正大黑简体" panose="02000000000000000000" pitchFamily="2" charset="-122"/>
              </a:rPr>
              <a:t>E</a:t>
            </a:r>
            <a:r>
              <a:rPr lang="zh-CN" altLang="en-US" sz="2665">
                <a:solidFill>
                  <a:schemeClr val="accent2"/>
                </a:solidFill>
                <a:latin typeface="方正大黑简体" panose="02000000000000000000" pitchFamily="2" charset="-122"/>
                <a:ea typeface="方正大黑简体" panose="02000000000000000000" pitchFamily="2" charset="-122"/>
              </a:rPr>
              <a:t>、“大丈夫贵兼济，其独善一身”是邵逸夫一生的信条，也是他对内地的教育事业情有独钟的原因。</a:t>
            </a:r>
          </a:p>
          <a:p>
            <a:pPr lvl="0"/>
            <a:r>
              <a:rPr lang="en-US" altLang="zh-CN" sz="2665">
                <a:solidFill>
                  <a:schemeClr val="accent2"/>
                </a:solidFill>
                <a:latin typeface="方正大黑简体" panose="02000000000000000000" pitchFamily="2" charset="-122"/>
                <a:ea typeface="方正大黑简体" panose="02000000000000000000" pitchFamily="2" charset="-122"/>
              </a:rPr>
              <a:t>F</a:t>
            </a:r>
            <a:r>
              <a:rPr lang="zh-CN" altLang="en-US" sz="2665">
                <a:solidFill>
                  <a:schemeClr val="accent2"/>
                </a:solidFill>
                <a:latin typeface="方正大黑简体" panose="02000000000000000000" pitchFamily="2" charset="-122"/>
                <a:ea typeface="方正大黑简体" panose="02000000000000000000" pitchFamily="2" charset="-122"/>
              </a:rPr>
              <a:t>、本文多处引用了其他人的话来表明邵逸夫从事慈善的带来社会意义，从侧面衬托了邵逸夫精神的高尚，增强了文章的真实性。</a:t>
            </a:r>
          </a:p>
          <a:p>
            <a:pPr lvl="0"/>
            <a:r>
              <a:rPr lang="en-US" altLang="zh-CN" sz="2665">
                <a:solidFill>
                  <a:schemeClr val="accent2"/>
                </a:solidFill>
                <a:latin typeface="方正大黑简体" panose="02000000000000000000" pitchFamily="2" charset="-122"/>
                <a:ea typeface="方正大黑简体" panose="02000000000000000000" pitchFamily="2" charset="-122"/>
              </a:rPr>
              <a:t>G</a:t>
            </a:r>
            <a:r>
              <a:rPr lang="zh-CN" altLang="en-US" sz="2665">
                <a:solidFill>
                  <a:schemeClr val="accent2"/>
                </a:solidFill>
                <a:latin typeface="方正大黑简体" panose="02000000000000000000" pitchFamily="2" charset="-122"/>
                <a:ea typeface="方正大黑简体" panose="02000000000000000000" pitchFamily="2" charset="-122"/>
              </a:rPr>
              <a:t>、文章运用欲扬先抑的写法，通过多种表现人物的方法，高度评价了邵逸夫在慈善事业上的贡献。</a:t>
            </a:r>
          </a:p>
        </p:txBody>
      </p:sp>
      <p:sp>
        <p:nvSpPr>
          <p:cNvPr id="14340" name="文本占位符 14339"/>
          <p:cNvSpPr>
            <a:spLocks noGrp="1"/>
          </p:cNvSpPr>
          <p:nvPr>
            <p:ph type="body" idx="1"/>
          </p:nvPr>
        </p:nvSpPr>
        <p:spPr>
          <a:xfrm>
            <a:off x="334381" y="2566170"/>
            <a:ext cx="11521333" cy="3887710"/>
          </a:xfrm>
          <a:solidFill>
            <a:schemeClr val="bg1"/>
          </a:solidFill>
          <a:ln w="76200">
            <a:noFill/>
          </a:ln>
        </p:spPr>
        <p:txBody>
          <a:bodyPr anchor="ctr" anchorCtr="0"/>
          <a:lstStyle/>
          <a:p>
            <a:pPr marL="38100" indent="-38100"/>
            <a:r>
              <a:rPr lang="zh-CN" altLang="en-US" sz="3735">
                <a:latin typeface="方正大黑简体" panose="02000000000000000000" pitchFamily="2" charset="-122"/>
                <a:ea typeface="方正大黑简体" panose="02000000000000000000" pitchFamily="2" charset="-122"/>
              </a:rPr>
              <a:t>自</a:t>
            </a:r>
            <a:r>
              <a:rPr lang="en-US" altLang="zh-CN" sz="3735">
                <a:latin typeface="方正大黑简体" panose="02000000000000000000" pitchFamily="2" charset="-122"/>
                <a:ea typeface="方正大黑简体" panose="02000000000000000000" pitchFamily="2" charset="-122"/>
              </a:rPr>
              <a:t>1985</a:t>
            </a:r>
            <a:r>
              <a:rPr lang="zh-CN" altLang="en-US" sz="3735">
                <a:latin typeface="方正大黑简体" panose="02000000000000000000" pitchFamily="2" charset="-122"/>
                <a:ea typeface="方正大黑简体" panose="02000000000000000000" pitchFamily="2" charset="-122"/>
              </a:rPr>
              <a:t>年以来，邵逸夫共捐助内地教育</a:t>
            </a:r>
            <a:r>
              <a:rPr lang="en-US" altLang="zh-CN" sz="3735">
                <a:latin typeface="方正大黑简体" panose="02000000000000000000" pitchFamily="2" charset="-122"/>
                <a:ea typeface="方正大黑简体" panose="02000000000000000000" pitchFamily="2" charset="-122"/>
              </a:rPr>
              <a:t>47.5</a:t>
            </a:r>
            <a:r>
              <a:rPr lang="zh-CN" altLang="en-US" sz="3735">
                <a:latin typeface="方正大黑简体" panose="02000000000000000000" pitchFamily="2" charset="-122"/>
                <a:ea typeface="方正大黑简体" panose="02000000000000000000" pitchFamily="2" charset="-122"/>
              </a:rPr>
              <a:t>亿港元，建设各类项目</a:t>
            </a:r>
            <a:r>
              <a:rPr lang="en-US" altLang="zh-CN" sz="3735">
                <a:latin typeface="方正大黑简体" panose="02000000000000000000" pitchFamily="2" charset="-122"/>
                <a:ea typeface="方正大黑简体" panose="02000000000000000000" pitchFamily="2" charset="-122"/>
              </a:rPr>
              <a:t>6013</a:t>
            </a:r>
            <a:r>
              <a:rPr lang="zh-CN" altLang="en-US" sz="3735">
                <a:latin typeface="方正大黑简体" panose="02000000000000000000" pitchFamily="2" charset="-122"/>
                <a:ea typeface="方正大黑简体" panose="02000000000000000000" pitchFamily="2" charset="-122"/>
              </a:rPr>
              <a:t>个，遍布全国</a:t>
            </a:r>
            <a:r>
              <a:rPr lang="en-US" altLang="zh-CN" sz="3735">
                <a:latin typeface="方正大黑简体" panose="02000000000000000000" pitchFamily="2" charset="-122"/>
                <a:ea typeface="方正大黑简体" panose="02000000000000000000" pitchFamily="2" charset="-122"/>
              </a:rPr>
              <a:t>31</a:t>
            </a:r>
            <a:r>
              <a:rPr lang="zh-CN" altLang="en-US" sz="3735">
                <a:latin typeface="方正大黑简体" panose="02000000000000000000" pitchFamily="2" charset="-122"/>
                <a:ea typeface="方正大黑简体" panose="02000000000000000000" pitchFamily="2" charset="-122"/>
              </a:rPr>
              <a:t>个省、市、自治区。</a:t>
            </a:r>
            <a:r>
              <a:rPr lang="zh-CN" altLang="en-US" sz="3735">
                <a:solidFill>
                  <a:srgbClr val="FF0000"/>
                </a:solidFill>
                <a:latin typeface="方正大黑简体" panose="02000000000000000000" pitchFamily="2" charset="-122"/>
                <a:ea typeface="方正大黑简体" panose="02000000000000000000" pitchFamily="2" charset="-122"/>
              </a:rPr>
              <a:t>这在古今捐助助学史上，都是当之无愧的第一人。</a:t>
            </a:r>
            <a:r>
              <a:rPr lang="zh-CN" altLang="en-US" sz="3735">
                <a:latin typeface="方正大黑简体" panose="02000000000000000000" pitchFamily="2" charset="-122"/>
                <a:ea typeface="方正大黑简体" panose="02000000000000000000" pitchFamily="2" charset="-122"/>
              </a:rPr>
              <a:t>教育部副部长郝平表示，邵逸夫基金教育赠款项目，是当前海内外持续时间最长、项目最多的教育赠款项目，数以万计的大、中、小学生从中受益。</a:t>
            </a:r>
          </a:p>
        </p:txBody>
      </p:sp>
      <p:sp>
        <p:nvSpPr>
          <p:cNvPr id="14341" name="矩形 14340"/>
          <p:cNvSpPr/>
          <p:nvPr/>
        </p:nvSpPr>
        <p:spPr>
          <a:xfrm>
            <a:off x="6190283" y="1127062"/>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霹雳体" panose="020b0602010101010101" charset="-122"/>
                <a:ea typeface="文鼎霹雳体" panose="020b0602010101010101" charset="-122"/>
              </a:rPr>
              <a:t>错误</a:t>
            </a:r>
          </a:p>
        </p:txBody>
      </p:sp>
      <p:sp>
        <p:nvSpPr>
          <p:cNvPr id="14342" name="矩形 14341"/>
          <p:cNvSpPr/>
          <p:nvPr/>
        </p:nvSpPr>
        <p:spPr>
          <a:xfrm>
            <a:off x="10077992" y="5850723"/>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判断题</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ppt_x"/>
                                          </p:val>
                                        </p:tav>
                                        <p:tav tm="100000">
                                          <p:val>
                                            <p:strVal val="#ppt_x"/>
                                          </p:val>
                                        </p:tav>
                                      </p:tavLst>
                                    </p:anim>
                                    <p:anim calcmode="lin" valueType="num">
                                      <p:cBhvr additive="base">
                                        <p:cTn id="8"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40"/>
                                        </p:tgtEl>
                                        <p:attrNameLst>
                                          <p:attrName>style.visibility</p:attrName>
                                        </p:attrNameLst>
                                      </p:cBhvr>
                                      <p:to>
                                        <p:strVal val="visible"/>
                                      </p:to>
                                    </p:set>
                                    <p:anim calcmode="lin" valueType="num">
                                      <p:cBhvr additive="base">
                                        <p:cTn id="13" dur="500" fill="hold"/>
                                        <p:tgtEl>
                                          <p:spTgt spid="14340"/>
                                        </p:tgtEl>
                                        <p:attrNameLst>
                                          <p:attrName>ppt_x</p:attrName>
                                        </p:attrNameLst>
                                      </p:cBhvr>
                                      <p:tavLst>
                                        <p:tav tm="0">
                                          <p:val>
                                            <p:strVal val="#ppt_x"/>
                                          </p:val>
                                        </p:tav>
                                        <p:tav tm="100000">
                                          <p:val>
                                            <p:strVal val="#ppt_x"/>
                                          </p:val>
                                        </p:tav>
                                      </p:tavLst>
                                    </p:anim>
                                    <p:anim calcmode="lin" valueType="num">
                                      <p:cBhvr additive="base">
                                        <p:cTn id="14"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4341"/>
                                        </p:tgtEl>
                                        <p:attrNameLst>
                                          <p:attrName>style.visibility</p:attrName>
                                        </p:attrNameLst>
                                      </p:cBhvr>
                                      <p:to>
                                        <p:strVal val="visible"/>
                                      </p:to>
                                    </p:set>
                                    <p:animEffect transition="in" filter="blinds(horizontal)">
                                      <p:cBhvr>
                                        <p:cTn id="19" dur="5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标题 15361"/>
          <p:cNvSpPr>
            <a:spLocks noGrp="1"/>
          </p:cNvSpPr>
          <p:nvPr>
            <p:ph type="title"/>
          </p:nvPr>
        </p:nvSpPr>
        <p:spPr>
          <a:xfrm>
            <a:off x="609505" y="276294"/>
            <a:ext cx="10971086" cy="632785"/>
          </a:xfrm>
          <a:noFill/>
          <a:ln w="57150">
            <a:noFill/>
          </a:ln>
        </p:spPr>
        <p:txBody>
          <a:bodyPr/>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15363" name="矩形 15362"/>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zh-CN" altLang="en-US" sz="2665" b="1">
                <a:solidFill>
                  <a:schemeClr val="accent2"/>
                </a:solidFill>
                <a:latin typeface="方正大黑简体" panose="02000000000000000000" pitchFamily="2" charset="-122"/>
                <a:ea typeface="方正大黑简体" panose="02000000000000000000" pitchFamily="2" charset="-122"/>
              </a:rPr>
              <a:t>一、判断题：请选出最正确的两项（   ）</a:t>
            </a:r>
            <a:endParaRPr lang="zh-CN" altLang="en-US" sz="2665">
              <a:solidFill>
                <a:schemeClr val="accent2"/>
              </a:solidFill>
              <a:latin typeface="方正大黑简体" panose="02000000000000000000" pitchFamily="2" charset="-122"/>
              <a:ea typeface="方正大黑简体" panose="02000000000000000000" pitchFamily="2" charset="-122"/>
            </a:endParaRPr>
          </a:p>
          <a:p>
            <a:pPr lvl="0"/>
            <a:r>
              <a:rPr lang="en-US" altLang="zh-CN" sz="2665">
                <a:solidFill>
                  <a:schemeClr val="accent2"/>
                </a:solidFill>
                <a:latin typeface="方正大黑简体" panose="02000000000000000000" pitchFamily="2" charset="-122"/>
                <a:ea typeface="方正大黑简体" panose="02000000000000000000" pitchFamily="2" charset="-122"/>
              </a:rPr>
              <a:t>E</a:t>
            </a:r>
            <a:r>
              <a:rPr lang="zh-CN" altLang="en-US" sz="2665">
                <a:solidFill>
                  <a:schemeClr val="accent2"/>
                </a:solidFill>
                <a:latin typeface="方正大黑简体" panose="02000000000000000000" pitchFamily="2" charset="-122"/>
                <a:ea typeface="方正大黑简体" panose="02000000000000000000" pitchFamily="2" charset="-122"/>
              </a:rPr>
              <a:t>、“大丈夫贵兼济，其独善一身”是邵逸夫一生的信条，也是他对内地的教育事业情有独钟的原因。</a:t>
            </a:r>
          </a:p>
          <a:p>
            <a:pPr lvl="0"/>
            <a:r>
              <a:rPr lang="en-US" altLang="zh-CN" sz="2665">
                <a:solidFill>
                  <a:schemeClr val="accent2"/>
                </a:solidFill>
                <a:latin typeface="方正大黑简体" panose="02000000000000000000" pitchFamily="2" charset="-122"/>
                <a:ea typeface="方正大黑简体" panose="02000000000000000000" pitchFamily="2" charset="-122"/>
              </a:rPr>
              <a:t>F</a:t>
            </a:r>
            <a:r>
              <a:rPr lang="zh-CN" altLang="en-US" sz="2665">
                <a:solidFill>
                  <a:schemeClr val="accent2"/>
                </a:solidFill>
                <a:latin typeface="方正大黑简体" panose="02000000000000000000" pitchFamily="2" charset="-122"/>
                <a:ea typeface="方正大黑简体" panose="02000000000000000000" pitchFamily="2" charset="-122"/>
              </a:rPr>
              <a:t>、本文多处引用了其他人的话来表明邵逸夫从事慈善的带来社会意义，从侧面衬托了邵逸夫精神的高尚，增强了文章的真实性。</a:t>
            </a:r>
          </a:p>
          <a:p>
            <a:pPr lvl="0"/>
            <a:r>
              <a:rPr lang="en-US" altLang="zh-CN" sz="2665">
                <a:solidFill>
                  <a:schemeClr val="accent2"/>
                </a:solidFill>
                <a:latin typeface="方正大黑简体" panose="02000000000000000000" pitchFamily="2" charset="-122"/>
                <a:ea typeface="方正大黑简体" panose="02000000000000000000" pitchFamily="2" charset="-122"/>
              </a:rPr>
              <a:t>G</a:t>
            </a:r>
            <a:r>
              <a:rPr lang="zh-CN" altLang="en-US" sz="2665">
                <a:solidFill>
                  <a:schemeClr val="accent2"/>
                </a:solidFill>
                <a:latin typeface="方正大黑简体" panose="02000000000000000000" pitchFamily="2" charset="-122"/>
                <a:ea typeface="方正大黑简体" panose="02000000000000000000" pitchFamily="2" charset="-122"/>
              </a:rPr>
              <a:t>、文章运用欲扬先抑的写法，通过多种表现人物的方法，高度评价了邵逸夫在慈善事业上的贡献。</a:t>
            </a:r>
          </a:p>
        </p:txBody>
      </p:sp>
      <p:sp>
        <p:nvSpPr>
          <p:cNvPr id="15364" name="文本占位符 15363"/>
          <p:cNvSpPr>
            <a:spLocks noGrp="1"/>
          </p:cNvSpPr>
          <p:nvPr>
            <p:ph type="body" idx="1"/>
          </p:nvPr>
        </p:nvSpPr>
        <p:spPr>
          <a:xfrm>
            <a:off x="334381" y="2206393"/>
            <a:ext cx="11521333" cy="4391398"/>
          </a:xfrm>
          <a:solidFill>
            <a:schemeClr val="bg1"/>
          </a:solidFill>
          <a:ln w="76200">
            <a:noFill/>
          </a:ln>
        </p:spPr>
        <p:txBody>
          <a:bodyPr anchor="ctr" anchorCtr="0"/>
          <a:lstStyle/>
          <a:p>
            <a:pPr marL="62230" indent="-62230">
              <a:lnSpc>
                <a:spcPct val="80000"/>
              </a:lnSpc>
            </a:pPr>
            <a:r>
              <a:rPr lang="zh-CN" altLang="en-US" sz="2400">
                <a:latin typeface="方正大黑简体" panose="02000000000000000000" pitchFamily="2" charset="-122"/>
                <a:ea typeface="方正大黑简体" panose="02000000000000000000" pitchFamily="2" charset="-122"/>
              </a:rPr>
              <a:t>他曾拒绝剧务去外边花</a:t>
            </a:r>
            <a:r>
              <a:rPr lang="en-US" altLang="zh-CN" sz="2400">
                <a:latin typeface="方正大黑简体" panose="02000000000000000000" pitchFamily="2" charset="-122"/>
                <a:ea typeface="方正大黑简体" panose="02000000000000000000" pitchFamily="2" charset="-122"/>
              </a:rPr>
              <a:t>20</a:t>
            </a:r>
            <a:r>
              <a:rPr lang="zh-CN" altLang="en-US" sz="2400">
                <a:latin typeface="方正大黑简体" panose="02000000000000000000" pitchFamily="2" charset="-122"/>
                <a:ea typeface="方正大黑简体" panose="02000000000000000000" pitchFamily="2" charset="-122"/>
              </a:rPr>
              <a:t>元买</a:t>
            </a:r>
            <a:r>
              <a:rPr lang="en-US" altLang="zh-CN" sz="2400">
                <a:latin typeface="方正大黑简体" panose="02000000000000000000" pitchFamily="2" charset="-122"/>
                <a:ea typeface="方正大黑简体" panose="02000000000000000000" pitchFamily="2" charset="-122"/>
              </a:rPr>
              <a:t>100</a:t>
            </a:r>
            <a:r>
              <a:rPr lang="zh-CN" altLang="en-US" sz="2400">
                <a:latin typeface="方正大黑简体" panose="02000000000000000000" pitchFamily="2" charset="-122"/>
                <a:ea typeface="方正大黑简体" panose="02000000000000000000" pitchFamily="2" charset="-122"/>
              </a:rPr>
              <a:t>个生煎馒头的申请，理由是公司食堂所卖的馒头</a:t>
            </a:r>
            <a:r>
              <a:rPr lang="en-US" altLang="zh-CN" sz="2400">
                <a:latin typeface="方正大黑简体" panose="02000000000000000000" pitchFamily="2" charset="-122"/>
                <a:ea typeface="方正大黑简体" panose="02000000000000000000" pitchFamily="2" charset="-122"/>
              </a:rPr>
              <a:t>1</a:t>
            </a:r>
            <a:r>
              <a:rPr lang="zh-CN" altLang="en-US" sz="2400">
                <a:latin typeface="方正大黑简体" panose="02000000000000000000" pitchFamily="2" charset="-122"/>
                <a:ea typeface="方正大黑简体" panose="02000000000000000000" pitchFamily="2" charset="-122"/>
              </a:rPr>
              <a:t>个才</a:t>
            </a:r>
            <a:r>
              <a:rPr lang="en-US" altLang="zh-CN" sz="2400">
                <a:latin typeface="方正大黑简体" panose="02000000000000000000" pitchFamily="2" charset="-122"/>
                <a:ea typeface="方正大黑简体" panose="02000000000000000000" pitchFamily="2" charset="-122"/>
              </a:rPr>
              <a:t>1</a:t>
            </a:r>
            <a:r>
              <a:rPr lang="zh-CN" altLang="en-US" sz="2400">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2400">
                <a:latin typeface="方正大黑简体" panose="02000000000000000000" pitchFamily="2" charset="-122"/>
                <a:ea typeface="方正大黑简体" panose="02000000000000000000" pitchFamily="2" charset="-122"/>
              </a:rPr>
              <a:t>500</a:t>
            </a:r>
            <a:r>
              <a:rPr lang="zh-CN" altLang="en-US" sz="2400">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2400">
                <a:latin typeface="方正大黑简体" panose="02000000000000000000" pitchFamily="2" charset="-122"/>
                <a:ea typeface="方正大黑简体" panose="02000000000000000000" pitchFamily="2" charset="-122"/>
              </a:rPr>
              <a:t>1985</a:t>
            </a:r>
            <a:r>
              <a:rPr lang="zh-CN" altLang="en-US" sz="2400">
                <a:latin typeface="方正大黑简体" panose="02000000000000000000" pitchFamily="2" charset="-122"/>
                <a:ea typeface="方正大黑简体" panose="02000000000000000000" pitchFamily="2" charset="-122"/>
              </a:rPr>
              <a:t>年</a:t>
            </a:r>
            <a:r>
              <a:rPr lang="en-US" altLang="zh-CN" sz="2400">
                <a:latin typeface="方正大黑简体" panose="02000000000000000000" pitchFamily="2" charset="-122"/>
                <a:ea typeface="方正大黑简体" panose="02000000000000000000" pitchFamily="2" charset="-122"/>
              </a:rPr>
              <a:t>1</a:t>
            </a:r>
            <a:r>
              <a:rPr lang="zh-CN" altLang="en-US" sz="2400">
                <a:latin typeface="方正大黑简体" panose="02000000000000000000" pitchFamily="2" charset="-122"/>
                <a:ea typeface="方正大黑简体" panose="02000000000000000000" pitchFamily="2" charset="-122"/>
              </a:rPr>
              <a:t>月开始，邵逸夫以邵氏基金会的名义捐出</a:t>
            </a:r>
            <a:r>
              <a:rPr lang="en-US" altLang="zh-CN" sz="2400">
                <a:latin typeface="方正大黑简体" panose="02000000000000000000" pitchFamily="2" charset="-122"/>
                <a:ea typeface="方正大黑简体" panose="02000000000000000000" pitchFamily="2" charset="-122"/>
              </a:rPr>
              <a:t>1.06</a:t>
            </a:r>
            <a:r>
              <a:rPr lang="zh-CN" altLang="en-US" sz="2400">
                <a:latin typeface="方正大黑简体" panose="02000000000000000000" pitchFamily="2" charset="-122"/>
                <a:ea typeface="方正大黑简体" panose="02000000000000000000" pitchFamily="2" charset="-122"/>
              </a:rPr>
              <a:t>亿港元，</a:t>
            </a:r>
            <a:r>
              <a:rPr lang="zh-CN" altLang="en-US" sz="2400">
                <a:solidFill>
                  <a:srgbClr val="FF0000"/>
                </a:solidFill>
                <a:latin typeface="方正大黑简体" panose="02000000000000000000" pitchFamily="2" charset="-122"/>
                <a:ea typeface="方正大黑简体" panose="02000000000000000000" pitchFamily="2" charset="-122"/>
              </a:rPr>
              <a:t>用于支持各项社会公益事业，对内地的教育事业更是情有独钟。他说：“国家振兴靠人才，人才培养靠教育，培养人才是民族根本利益的要求。”</a:t>
            </a:r>
          </a:p>
          <a:p>
            <a:pPr marL="62230" indent="-62230">
              <a:lnSpc>
                <a:spcPct val="80000"/>
              </a:lnSpc>
            </a:pPr>
            <a:r>
              <a:rPr lang="zh-CN" altLang="en-US" sz="2400">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p:txBody>
      </p:sp>
      <p:sp>
        <p:nvSpPr>
          <p:cNvPr id="15365" name="矩形 15364"/>
          <p:cNvSpPr/>
          <p:nvPr/>
        </p:nvSpPr>
        <p:spPr>
          <a:xfrm>
            <a:off x="6190283" y="1127062"/>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霹雳体" panose="020b0602010101010101" charset="-122"/>
                <a:ea typeface="文鼎霹雳体" panose="020b0602010101010101" charset="-122"/>
              </a:rPr>
              <a:t>错误</a:t>
            </a:r>
          </a:p>
        </p:txBody>
      </p:sp>
      <p:sp>
        <p:nvSpPr>
          <p:cNvPr id="15366" name="矩形 15365"/>
          <p:cNvSpPr/>
          <p:nvPr/>
        </p:nvSpPr>
        <p:spPr>
          <a:xfrm>
            <a:off x="10077992" y="5850723"/>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判断题</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4"/>
                                        </p:tgtEl>
                                        <p:attrNameLst>
                                          <p:attrName>style.visibility</p:attrName>
                                        </p:attrNameLst>
                                      </p:cBhvr>
                                      <p:to>
                                        <p:strVal val="visible"/>
                                      </p:to>
                                    </p:set>
                                    <p:anim calcmode="lin" valueType="num">
                                      <p:cBhvr additive="base">
                                        <p:cTn id="13" dur="500" fill="hold"/>
                                        <p:tgtEl>
                                          <p:spTgt spid="15364"/>
                                        </p:tgtEl>
                                        <p:attrNameLst>
                                          <p:attrName>ppt_x</p:attrName>
                                        </p:attrNameLst>
                                      </p:cBhvr>
                                      <p:tavLst>
                                        <p:tav tm="0">
                                          <p:val>
                                            <p:strVal val="#ppt_x"/>
                                          </p:val>
                                        </p:tav>
                                        <p:tav tm="100000">
                                          <p:val>
                                            <p:strVal val="#ppt_x"/>
                                          </p:val>
                                        </p:tav>
                                      </p:tavLst>
                                    </p:anim>
                                    <p:anim calcmode="lin" valueType="num">
                                      <p:cBhvr additive="base">
                                        <p:cTn id="14"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5365"/>
                                        </p:tgtEl>
                                        <p:attrNameLst>
                                          <p:attrName>style.visibility</p:attrName>
                                        </p:attrNameLst>
                                      </p:cBhvr>
                                      <p:to>
                                        <p:strVal val="visible"/>
                                      </p:to>
                                    </p:set>
                                    <p:animEffect transition="in" filter="blinds(horizontal)">
                                      <p:cBhvr>
                                        <p:cTn id="19"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标题 16385"/>
          <p:cNvSpPr>
            <a:spLocks noGrp="1"/>
          </p:cNvSpPr>
          <p:nvPr>
            <p:ph type="title"/>
          </p:nvPr>
        </p:nvSpPr>
        <p:spPr>
          <a:xfrm>
            <a:off x="609505" y="276294"/>
            <a:ext cx="10971086" cy="632785"/>
          </a:xfrm>
          <a:noFill/>
          <a:ln w="57150">
            <a:noFill/>
          </a:ln>
        </p:spPr>
        <p:txBody>
          <a:bodyPr/>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16387" name="矩形 16386"/>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zh-CN" altLang="en-US" sz="2665" b="1">
                <a:solidFill>
                  <a:schemeClr val="accent2"/>
                </a:solidFill>
                <a:latin typeface="方正大黑简体" panose="02000000000000000000" pitchFamily="2" charset="-122"/>
                <a:ea typeface="方正大黑简体" panose="02000000000000000000" pitchFamily="2" charset="-122"/>
              </a:rPr>
              <a:t>一、判断题：请选出最正确的两项（   ）</a:t>
            </a:r>
            <a:endParaRPr lang="zh-CN" altLang="en-US" sz="2665">
              <a:solidFill>
                <a:schemeClr val="accent2"/>
              </a:solidFill>
              <a:latin typeface="方正大黑简体" panose="02000000000000000000" pitchFamily="2" charset="-122"/>
              <a:ea typeface="方正大黑简体" panose="02000000000000000000" pitchFamily="2" charset="-122"/>
            </a:endParaRPr>
          </a:p>
          <a:p>
            <a:pPr lvl="0"/>
            <a:r>
              <a:rPr lang="en-US" altLang="zh-CN" sz="2665">
                <a:solidFill>
                  <a:schemeClr val="accent2"/>
                </a:solidFill>
                <a:latin typeface="方正大黑简体" panose="02000000000000000000" pitchFamily="2" charset="-122"/>
                <a:ea typeface="方正大黑简体" panose="02000000000000000000" pitchFamily="2" charset="-122"/>
              </a:rPr>
              <a:t>F</a:t>
            </a:r>
            <a:r>
              <a:rPr lang="zh-CN" altLang="en-US" sz="2665">
                <a:solidFill>
                  <a:schemeClr val="accent2"/>
                </a:solidFill>
                <a:latin typeface="方正大黑简体" panose="02000000000000000000" pitchFamily="2" charset="-122"/>
                <a:ea typeface="方正大黑简体" panose="02000000000000000000" pitchFamily="2" charset="-122"/>
              </a:rPr>
              <a:t>、本文多处引用了其他人的话来表明邵逸夫从事慈善的带来社会意义，从侧面衬托了邵逸夫精神的高尚，增强了文章的真实性。</a:t>
            </a:r>
          </a:p>
          <a:p>
            <a:pPr lvl="0"/>
            <a:r>
              <a:rPr lang="en-US" altLang="zh-CN" sz="2665">
                <a:solidFill>
                  <a:schemeClr val="accent2"/>
                </a:solidFill>
                <a:latin typeface="方正大黑简体" panose="02000000000000000000" pitchFamily="2" charset="-122"/>
                <a:ea typeface="方正大黑简体" panose="02000000000000000000" pitchFamily="2" charset="-122"/>
              </a:rPr>
              <a:t>G</a:t>
            </a:r>
            <a:r>
              <a:rPr lang="zh-CN" altLang="en-US" sz="2665">
                <a:solidFill>
                  <a:schemeClr val="accent2"/>
                </a:solidFill>
                <a:latin typeface="方正大黑简体" panose="02000000000000000000" pitchFamily="2" charset="-122"/>
                <a:ea typeface="方正大黑简体" panose="02000000000000000000" pitchFamily="2" charset="-122"/>
              </a:rPr>
              <a:t>、文章运用欲扬先抑的写法，通过多种表现人物的方法，高度评价了邵逸夫在慈善事业上的贡献。</a:t>
            </a:r>
          </a:p>
        </p:txBody>
      </p:sp>
      <p:sp>
        <p:nvSpPr>
          <p:cNvPr id="16388" name="文本占位符 16387"/>
          <p:cNvSpPr>
            <a:spLocks noGrp="1"/>
          </p:cNvSpPr>
          <p:nvPr>
            <p:ph type="body" idx="1"/>
          </p:nvPr>
        </p:nvSpPr>
        <p:spPr>
          <a:xfrm>
            <a:off x="334381" y="2134437"/>
            <a:ext cx="11521333" cy="4389281"/>
          </a:xfrm>
          <a:solidFill>
            <a:schemeClr val="bg1"/>
          </a:solidFill>
          <a:ln w="76200">
            <a:noFill/>
          </a:ln>
        </p:spPr>
        <p:txBody>
          <a:bodyPr anchor="ctr" anchorCtr="0"/>
          <a:lstStyle/>
          <a:p>
            <a:pPr marL="15875" indent="-15875">
              <a:lnSpc>
                <a:spcPct val="80000"/>
              </a:lnSpc>
            </a:pPr>
            <a:r>
              <a:rPr lang="zh-CN" altLang="en-US" sz="2400">
                <a:latin typeface="方正大黑简体" panose="02000000000000000000" pitchFamily="2" charset="-122"/>
                <a:ea typeface="方正大黑简体" panose="02000000000000000000" pitchFamily="2" charset="-122"/>
              </a:rPr>
              <a:t>邵先生的慈善也未止于教育。</a:t>
            </a:r>
            <a:r>
              <a:rPr lang="en-US" altLang="zh-CN" sz="2400">
                <a:latin typeface="方正大黑简体" panose="02000000000000000000" pitchFamily="2" charset="-122"/>
                <a:ea typeface="方正大黑简体" panose="02000000000000000000" pitchFamily="2" charset="-122"/>
              </a:rPr>
              <a:t>2002</a:t>
            </a:r>
            <a:r>
              <a:rPr lang="zh-CN" altLang="en-US" sz="2400">
                <a:latin typeface="方正大黑简体" panose="02000000000000000000" pitchFamily="2" charset="-122"/>
                <a:ea typeface="方正大黑简体" panose="02000000000000000000" pitchFamily="2" charset="-122"/>
              </a:rPr>
              <a:t>年</a:t>
            </a:r>
            <a:r>
              <a:rPr lang="en-US" altLang="zh-CN" sz="2400">
                <a:latin typeface="方正大黑简体" panose="02000000000000000000" pitchFamily="2" charset="-122"/>
                <a:ea typeface="方正大黑简体" panose="02000000000000000000" pitchFamily="2" charset="-122"/>
              </a:rPr>
              <a:t>11</a:t>
            </a:r>
            <a:r>
              <a:rPr lang="zh-CN" altLang="en-US" sz="2400">
                <a:latin typeface="方正大黑简体" panose="02000000000000000000" pitchFamily="2" charset="-122"/>
                <a:ea typeface="方正大黑简体" panose="02000000000000000000" pitchFamily="2" charset="-122"/>
              </a:rPr>
              <a:t>月，“邵逸夫奖”在香港设立，奖金</a:t>
            </a:r>
            <a:r>
              <a:rPr lang="en-US" altLang="zh-CN" sz="2400">
                <a:latin typeface="方正大黑简体" panose="02000000000000000000" pitchFamily="2" charset="-122"/>
                <a:ea typeface="方正大黑简体" panose="02000000000000000000" pitchFamily="2" charset="-122"/>
              </a:rPr>
              <a:t>100</a:t>
            </a:r>
            <a:r>
              <a:rPr lang="zh-CN" altLang="en-US" sz="2400">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2400">
                <a:latin typeface="方正大黑简体" panose="02000000000000000000" pitchFamily="2" charset="-122"/>
                <a:ea typeface="方正大黑简体" panose="02000000000000000000" pitchFamily="2" charset="-122"/>
              </a:rPr>
              <a:t>10</a:t>
            </a:r>
            <a:r>
              <a:rPr lang="zh-CN" altLang="en-US" sz="2400">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a:t>
            </a:r>
            <a:r>
              <a:rPr lang="zh-CN" altLang="en-US" sz="2400">
                <a:solidFill>
                  <a:srgbClr val="FF0000"/>
                </a:solidFill>
                <a:latin typeface="方正大黑简体" panose="02000000000000000000" pitchFamily="2" charset="-122"/>
                <a:ea typeface="方正大黑简体" panose="02000000000000000000" pitchFamily="2" charset="-122"/>
              </a:rPr>
              <a:t>著名物理学家杨振宁说：“邵逸夫奖是人类历史上的一件大事。”</a:t>
            </a:r>
          </a:p>
          <a:p>
            <a:pPr marL="15875" indent="-15875">
              <a:lnSpc>
                <a:spcPct val="80000"/>
              </a:lnSpc>
            </a:pPr>
            <a:r>
              <a:rPr lang="en-US" altLang="zh-CN" sz="2400">
                <a:latin typeface="方正大黑简体" panose="02000000000000000000" pitchFamily="2" charset="-122"/>
                <a:ea typeface="方正大黑简体" panose="02000000000000000000" pitchFamily="2" charset="-122"/>
              </a:rPr>
              <a:t>2008</a:t>
            </a:r>
            <a:r>
              <a:rPr lang="zh-CN" altLang="en-US" sz="2400">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2400">
                <a:latin typeface="方正大黑简体" panose="02000000000000000000" pitchFamily="2" charset="-122"/>
                <a:ea typeface="方正大黑简体" panose="02000000000000000000" pitchFamily="2" charset="-122"/>
              </a:rPr>
              <a:t>1</a:t>
            </a:r>
            <a:r>
              <a:rPr lang="zh-CN" altLang="en-US" sz="2400">
                <a:latin typeface="方正大黑简体" panose="02000000000000000000" pitchFamily="2" charset="-122"/>
                <a:ea typeface="方正大黑简体" panose="02000000000000000000" pitchFamily="2" charset="-122"/>
              </a:rPr>
              <a:t>亿港元。</a:t>
            </a:r>
            <a:r>
              <a:rPr lang="en-US" altLang="zh-CN" sz="2400">
                <a:latin typeface="方正大黑简体" panose="02000000000000000000" pitchFamily="2" charset="-122"/>
                <a:ea typeface="方正大黑简体" panose="02000000000000000000" pitchFamily="2" charset="-122"/>
              </a:rPr>
              <a:t>2013</a:t>
            </a:r>
            <a:r>
              <a:rPr lang="zh-CN" altLang="en-US" sz="2400">
                <a:latin typeface="方正大黑简体" panose="02000000000000000000" pitchFamily="2" charset="-122"/>
                <a:ea typeface="方正大黑简体" panose="02000000000000000000" pitchFamily="2" charset="-122"/>
              </a:rPr>
              <a:t>年雅安地震，邵逸夫夫妇再向灾区捐款</a:t>
            </a:r>
            <a:r>
              <a:rPr lang="en-US" altLang="zh-CN" sz="2400">
                <a:latin typeface="方正大黑简体" panose="02000000000000000000" pitchFamily="2" charset="-122"/>
                <a:ea typeface="方正大黑简体" panose="02000000000000000000" pitchFamily="2" charset="-122"/>
              </a:rPr>
              <a:t>1</a:t>
            </a:r>
            <a:r>
              <a:rPr lang="zh-CN" altLang="en-US" sz="2400">
                <a:latin typeface="方正大黑简体" panose="02000000000000000000" pitchFamily="2" charset="-122"/>
                <a:ea typeface="方正大黑简体" panose="02000000000000000000" pitchFamily="2" charset="-122"/>
              </a:rPr>
              <a:t>亿港元。</a:t>
            </a:r>
            <a:r>
              <a:rPr lang="zh-CN" altLang="en-US" sz="2400">
                <a:solidFill>
                  <a:srgbClr val="FF0000"/>
                </a:solidFill>
                <a:latin typeface="方正大黑简体" panose="02000000000000000000" pitchFamily="2" charset="-122"/>
                <a:ea typeface="方正大黑简体" panose="02000000000000000000" pitchFamily="2" charset="-122"/>
              </a:rPr>
              <a:t>一位网友感慨说：“我第一次知道，有人做慈善可以做到这个份上。”</a:t>
            </a:r>
          </a:p>
          <a:p>
            <a:pPr marL="15875" indent="-15875">
              <a:lnSpc>
                <a:spcPct val="80000"/>
              </a:lnSpc>
            </a:pPr>
            <a:r>
              <a:rPr lang="zh-CN" altLang="en-US" sz="2400">
                <a:solidFill>
                  <a:srgbClr val="FF0000"/>
                </a:solidFill>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p:txBody>
      </p:sp>
      <p:sp>
        <p:nvSpPr>
          <p:cNvPr id="16389" name="矩形 16388"/>
          <p:cNvSpPr/>
          <p:nvPr/>
        </p:nvSpPr>
        <p:spPr>
          <a:xfrm>
            <a:off x="6190283" y="1127062"/>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霹雳体" panose="020b0602010101010101" charset="-122"/>
                <a:ea typeface="文鼎霹雳体" panose="020b0602010101010101" charset="-122"/>
              </a:rPr>
              <a:t>正确</a:t>
            </a:r>
          </a:p>
        </p:txBody>
      </p:sp>
      <p:sp>
        <p:nvSpPr>
          <p:cNvPr id="16390" name="矩形 16389"/>
          <p:cNvSpPr/>
          <p:nvPr/>
        </p:nvSpPr>
        <p:spPr>
          <a:xfrm>
            <a:off x="10077992" y="5850723"/>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判断题</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ppt_x"/>
                                          </p:val>
                                        </p:tav>
                                        <p:tav tm="100000">
                                          <p:val>
                                            <p:strVal val="#ppt_x"/>
                                          </p:val>
                                        </p:tav>
                                      </p:tavLst>
                                    </p:anim>
                                    <p:anim calcmode="lin" valueType="num">
                                      <p:cBhvr additive="base">
                                        <p:cTn id="8"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8"/>
                                        </p:tgtEl>
                                        <p:attrNameLst>
                                          <p:attrName>style.visibility</p:attrName>
                                        </p:attrNameLst>
                                      </p:cBhvr>
                                      <p:to>
                                        <p:strVal val="visible"/>
                                      </p:to>
                                    </p:set>
                                    <p:anim calcmode="lin" valueType="num">
                                      <p:cBhvr additive="base">
                                        <p:cTn id="13" dur="500" fill="hold"/>
                                        <p:tgtEl>
                                          <p:spTgt spid="16388"/>
                                        </p:tgtEl>
                                        <p:attrNameLst>
                                          <p:attrName>ppt_x</p:attrName>
                                        </p:attrNameLst>
                                      </p:cBhvr>
                                      <p:tavLst>
                                        <p:tav tm="0">
                                          <p:val>
                                            <p:strVal val="#ppt_x"/>
                                          </p:val>
                                        </p:tav>
                                        <p:tav tm="100000">
                                          <p:val>
                                            <p:strVal val="#ppt_x"/>
                                          </p:val>
                                        </p:tav>
                                      </p:tavLst>
                                    </p:anim>
                                    <p:anim calcmode="lin" valueType="num">
                                      <p:cBhvr additive="base">
                                        <p:cTn id="14"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6389"/>
                                        </p:tgtEl>
                                        <p:attrNameLst>
                                          <p:attrName>style.visibility</p:attrName>
                                        </p:attrNameLst>
                                      </p:cBhvr>
                                      <p:to>
                                        <p:strVal val="visible"/>
                                      </p:to>
                                    </p:set>
                                    <p:animEffect transition="in" filter="blinds(horizontal)">
                                      <p:cBhvr>
                                        <p:cTn id="19"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标题 17409"/>
          <p:cNvSpPr>
            <a:spLocks noGrp="1"/>
          </p:cNvSpPr>
          <p:nvPr>
            <p:ph type="title"/>
          </p:nvPr>
        </p:nvSpPr>
        <p:spPr>
          <a:xfrm>
            <a:off x="609505" y="276294"/>
            <a:ext cx="10971086" cy="632785"/>
          </a:xfrm>
          <a:noFill/>
          <a:ln w="57150">
            <a:noFill/>
          </a:ln>
        </p:spPr>
        <p:txBody>
          <a:bodyPr/>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17411" name="矩形 17410"/>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zh-CN" altLang="en-US" sz="2665" b="1">
                <a:solidFill>
                  <a:schemeClr val="accent2"/>
                </a:solidFill>
                <a:latin typeface="方正大黑简体" panose="02000000000000000000" pitchFamily="2" charset="-122"/>
                <a:ea typeface="方正大黑简体" panose="02000000000000000000" pitchFamily="2" charset="-122"/>
              </a:rPr>
              <a:t>一、判断题：请选出最正确的两项（   ）</a:t>
            </a:r>
            <a:endParaRPr lang="zh-CN" altLang="en-US" sz="2665">
              <a:solidFill>
                <a:schemeClr val="accent2"/>
              </a:solidFill>
              <a:latin typeface="方正大黑简体" panose="02000000000000000000" pitchFamily="2" charset="-122"/>
              <a:ea typeface="方正大黑简体" panose="02000000000000000000" pitchFamily="2" charset="-122"/>
            </a:endParaRPr>
          </a:p>
          <a:p>
            <a:pPr lvl="0"/>
            <a:r>
              <a:rPr lang="en-US" altLang="zh-CN" sz="2665">
                <a:solidFill>
                  <a:schemeClr val="accent2"/>
                </a:solidFill>
                <a:latin typeface="方正大黑简体" panose="02000000000000000000" pitchFamily="2" charset="-122"/>
                <a:ea typeface="方正大黑简体" panose="02000000000000000000" pitchFamily="2" charset="-122"/>
              </a:rPr>
              <a:t>G</a:t>
            </a:r>
            <a:r>
              <a:rPr lang="zh-CN" altLang="en-US" sz="2665">
                <a:solidFill>
                  <a:schemeClr val="accent2"/>
                </a:solidFill>
                <a:latin typeface="方正大黑简体" panose="02000000000000000000" pitchFamily="2" charset="-122"/>
                <a:ea typeface="方正大黑简体" panose="02000000000000000000" pitchFamily="2" charset="-122"/>
              </a:rPr>
              <a:t>、文章运用欲扬先抑的写法，通过多种表现人物的方法，高度评价了邵逸夫在慈善事业上的贡献。</a:t>
            </a:r>
          </a:p>
        </p:txBody>
      </p:sp>
      <p:sp>
        <p:nvSpPr>
          <p:cNvPr id="17412" name="文本占位符 17411"/>
          <p:cNvSpPr>
            <a:spLocks noGrp="1"/>
          </p:cNvSpPr>
          <p:nvPr>
            <p:ph type="body" idx="1"/>
          </p:nvPr>
        </p:nvSpPr>
        <p:spPr>
          <a:xfrm>
            <a:off x="334381" y="2568287"/>
            <a:ext cx="11521333" cy="3741682"/>
          </a:xfrm>
          <a:solidFill>
            <a:schemeClr val="bg1"/>
          </a:solidFill>
          <a:ln w="76200">
            <a:noFill/>
          </a:ln>
        </p:spPr>
        <p:txBody>
          <a:bodyPr anchor="ctr" anchorCtr="0"/>
          <a:lstStyle/>
          <a:p>
            <a:pPr marL="15875" indent="-15875" defTabSz="914400">
              <a:lnSpc>
                <a:spcPct val="80000"/>
              </a:lnSpc>
              <a:tabLst>
                <a:tab pos="0"/>
              </a:tabLst>
            </a:pPr>
            <a:r>
              <a:rPr lang="zh-CN" altLang="en-US" sz="1335">
                <a:solidFill>
                  <a:srgbClr val="0000CC"/>
                </a:solidFill>
                <a:latin typeface="方正大黑简体" panose="02000000000000000000" pitchFamily="2" charset="-122"/>
                <a:ea typeface="方正大黑简体" panose="02000000000000000000" pitchFamily="2" charset="-122"/>
              </a:rPr>
              <a:t>他曾拒绝剧务去外边花</a:t>
            </a:r>
            <a:r>
              <a:rPr lang="en-US" altLang="zh-CN" sz="1335">
                <a:solidFill>
                  <a:srgbClr val="0000CC"/>
                </a:solidFill>
                <a:latin typeface="方正大黑简体" panose="02000000000000000000" pitchFamily="2" charset="-122"/>
                <a:ea typeface="方正大黑简体" panose="02000000000000000000" pitchFamily="2" charset="-122"/>
              </a:rPr>
              <a:t>20</a:t>
            </a:r>
            <a:r>
              <a:rPr lang="zh-CN" altLang="en-US" sz="1335">
                <a:solidFill>
                  <a:srgbClr val="0000CC"/>
                </a:solidFill>
                <a:latin typeface="方正大黑简体" panose="02000000000000000000" pitchFamily="2" charset="-122"/>
                <a:ea typeface="方正大黑简体" panose="02000000000000000000" pitchFamily="2" charset="-122"/>
              </a:rPr>
              <a:t>元买</a:t>
            </a:r>
            <a:r>
              <a:rPr lang="en-US" altLang="zh-CN" sz="1335">
                <a:solidFill>
                  <a:srgbClr val="0000CC"/>
                </a:solidFill>
                <a:latin typeface="方正大黑简体" panose="02000000000000000000" pitchFamily="2" charset="-122"/>
                <a:ea typeface="方正大黑简体" panose="02000000000000000000" pitchFamily="2" charset="-122"/>
              </a:rPr>
              <a:t>100</a:t>
            </a:r>
            <a:r>
              <a:rPr lang="zh-CN" altLang="en-US" sz="1335">
                <a:solidFill>
                  <a:srgbClr val="0000CC"/>
                </a:solidFill>
                <a:latin typeface="方正大黑简体" panose="02000000000000000000" pitchFamily="2" charset="-122"/>
                <a:ea typeface="方正大黑简体" panose="02000000000000000000" pitchFamily="2" charset="-122"/>
              </a:rPr>
              <a:t>个生煎馒头的申请，理由是公司食堂所卖的馒头</a:t>
            </a:r>
            <a:r>
              <a:rPr lang="en-US" altLang="zh-CN" sz="1335">
                <a:solidFill>
                  <a:srgbClr val="0000CC"/>
                </a:solidFill>
                <a:latin typeface="方正大黑简体" panose="02000000000000000000" pitchFamily="2" charset="-122"/>
                <a:ea typeface="方正大黑简体" panose="02000000000000000000" pitchFamily="2" charset="-122"/>
              </a:rPr>
              <a:t>1</a:t>
            </a:r>
            <a:r>
              <a:rPr lang="zh-CN" altLang="en-US" sz="1335">
                <a:solidFill>
                  <a:srgbClr val="0000CC"/>
                </a:solidFill>
                <a:latin typeface="方正大黑简体" panose="02000000000000000000" pitchFamily="2" charset="-122"/>
                <a:ea typeface="方正大黑简体" panose="02000000000000000000" pitchFamily="2" charset="-122"/>
              </a:rPr>
              <a:t>个才</a:t>
            </a:r>
            <a:r>
              <a:rPr lang="en-US" altLang="zh-CN" sz="1335">
                <a:solidFill>
                  <a:srgbClr val="0000CC"/>
                </a:solidFill>
                <a:latin typeface="方正大黑简体" panose="02000000000000000000" pitchFamily="2" charset="-122"/>
                <a:ea typeface="方正大黑简体" panose="02000000000000000000" pitchFamily="2" charset="-122"/>
              </a:rPr>
              <a:t>1</a:t>
            </a:r>
            <a:r>
              <a:rPr lang="zh-CN" altLang="en-US" sz="1335">
                <a:solidFill>
                  <a:srgbClr val="0000CC"/>
                </a:solidFill>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1335">
                <a:solidFill>
                  <a:srgbClr val="0000CC"/>
                </a:solidFill>
                <a:latin typeface="方正大黑简体" panose="02000000000000000000" pitchFamily="2" charset="-122"/>
                <a:ea typeface="方正大黑简体" panose="02000000000000000000" pitchFamily="2" charset="-122"/>
              </a:rPr>
              <a:t>500</a:t>
            </a:r>
            <a:r>
              <a:rPr lang="zh-CN" altLang="en-US" sz="1335">
                <a:solidFill>
                  <a:srgbClr val="0000CC"/>
                </a:solidFill>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1335">
                <a:solidFill>
                  <a:srgbClr val="0000CC"/>
                </a:solidFill>
                <a:latin typeface="方正大黑简体" panose="02000000000000000000" pitchFamily="2" charset="-122"/>
                <a:ea typeface="方正大黑简体" panose="02000000000000000000" pitchFamily="2" charset="-122"/>
              </a:rPr>
              <a:t>1985</a:t>
            </a:r>
            <a:r>
              <a:rPr lang="zh-CN" altLang="en-US" sz="1335">
                <a:solidFill>
                  <a:srgbClr val="0000CC"/>
                </a:solidFill>
                <a:latin typeface="方正大黑简体" panose="02000000000000000000" pitchFamily="2" charset="-122"/>
                <a:ea typeface="方正大黑简体" panose="02000000000000000000" pitchFamily="2" charset="-122"/>
              </a:rPr>
              <a:t>年</a:t>
            </a:r>
            <a:r>
              <a:rPr lang="en-US" altLang="zh-CN" sz="1335">
                <a:solidFill>
                  <a:srgbClr val="0000CC"/>
                </a:solidFill>
                <a:latin typeface="方正大黑简体" panose="02000000000000000000" pitchFamily="2" charset="-122"/>
                <a:ea typeface="方正大黑简体" panose="02000000000000000000" pitchFamily="2" charset="-122"/>
              </a:rPr>
              <a:t>1</a:t>
            </a:r>
            <a:r>
              <a:rPr lang="zh-CN" altLang="en-US" sz="1335">
                <a:solidFill>
                  <a:srgbClr val="0000CC"/>
                </a:solidFill>
                <a:latin typeface="方正大黑简体" panose="02000000000000000000" pitchFamily="2" charset="-122"/>
                <a:ea typeface="方正大黑简体" panose="02000000000000000000" pitchFamily="2" charset="-122"/>
              </a:rPr>
              <a:t>月开始，邵逸夫以邵氏基金会的名义捐出</a:t>
            </a:r>
            <a:r>
              <a:rPr lang="en-US" altLang="zh-CN" sz="1335">
                <a:solidFill>
                  <a:srgbClr val="0000CC"/>
                </a:solidFill>
                <a:latin typeface="方正大黑简体" panose="02000000000000000000" pitchFamily="2" charset="-122"/>
                <a:ea typeface="方正大黑简体" panose="02000000000000000000" pitchFamily="2" charset="-122"/>
              </a:rPr>
              <a:t>1.06</a:t>
            </a:r>
            <a:r>
              <a:rPr lang="zh-CN" altLang="en-US" sz="1335">
                <a:solidFill>
                  <a:srgbClr val="0000CC"/>
                </a:solidFill>
                <a:latin typeface="方正大黑简体" panose="02000000000000000000" pitchFamily="2" charset="-122"/>
                <a:ea typeface="方正大黑简体" panose="02000000000000000000" pitchFamily="2" charset="-122"/>
              </a:rPr>
              <a:t>亿港元，用于支持各项社会公益事业，对内地的教育事业更是情有独钟。他说：“国家振兴靠人才，人才培养靠教育，培养人才是民族根本利益的要求。”</a:t>
            </a:r>
          </a:p>
          <a:p>
            <a:pPr marL="15875" indent="-15875" defTabSz="914400">
              <a:lnSpc>
                <a:spcPct val="80000"/>
              </a:lnSpc>
              <a:tabLst>
                <a:tab pos="0"/>
              </a:tabLst>
            </a:pPr>
            <a:r>
              <a:rPr lang="zh-CN" altLang="en-US" sz="1335">
                <a:solidFill>
                  <a:srgbClr val="FF0000"/>
                </a:solidFill>
                <a:latin typeface="方正大黑简体" panose="02000000000000000000" pitchFamily="2" charset="-122"/>
                <a:ea typeface="方正大黑简体" panose="02000000000000000000" pitchFamily="2" charset="-122"/>
              </a:rPr>
              <a:t>自</a:t>
            </a:r>
            <a:r>
              <a:rPr lang="en-US" altLang="zh-CN" sz="1335">
                <a:solidFill>
                  <a:srgbClr val="FF0000"/>
                </a:solidFill>
                <a:latin typeface="方正大黑简体" panose="02000000000000000000" pitchFamily="2" charset="-122"/>
                <a:ea typeface="方正大黑简体" panose="02000000000000000000" pitchFamily="2" charset="-122"/>
              </a:rPr>
              <a:t>1985</a:t>
            </a:r>
            <a:r>
              <a:rPr lang="zh-CN" altLang="en-US" sz="1335">
                <a:solidFill>
                  <a:srgbClr val="FF0000"/>
                </a:solidFill>
                <a:latin typeface="方正大黑简体" panose="02000000000000000000" pitchFamily="2" charset="-122"/>
                <a:ea typeface="方正大黑简体" panose="02000000000000000000" pitchFamily="2" charset="-122"/>
              </a:rPr>
              <a:t>年以来，邵逸夫共捐助内地教育</a:t>
            </a:r>
            <a:r>
              <a:rPr lang="en-US" altLang="zh-CN" sz="1335">
                <a:solidFill>
                  <a:srgbClr val="FF0000"/>
                </a:solidFill>
                <a:latin typeface="方正大黑简体" panose="02000000000000000000" pitchFamily="2" charset="-122"/>
                <a:ea typeface="方正大黑简体" panose="02000000000000000000" pitchFamily="2" charset="-122"/>
              </a:rPr>
              <a:t>47.5</a:t>
            </a:r>
            <a:r>
              <a:rPr lang="zh-CN" altLang="en-US" sz="1335">
                <a:solidFill>
                  <a:srgbClr val="FF0000"/>
                </a:solidFill>
                <a:latin typeface="方正大黑简体" panose="02000000000000000000" pitchFamily="2" charset="-122"/>
                <a:ea typeface="方正大黑简体" panose="02000000000000000000" pitchFamily="2" charset="-122"/>
              </a:rPr>
              <a:t>亿港元，建设各类项目</a:t>
            </a:r>
            <a:r>
              <a:rPr lang="en-US" altLang="zh-CN" sz="1335">
                <a:solidFill>
                  <a:srgbClr val="FF0000"/>
                </a:solidFill>
                <a:latin typeface="方正大黑简体" panose="02000000000000000000" pitchFamily="2" charset="-122"/>
                <a:ea typeface="方正大黑简体" panose="02000000000000000000" pitchFamily="2" charset="-122"/>
              </a:rPr>
              <a:t>6013</a:t>
            </a:r>
            <a:r>
              <a:rPr lang="zh-CN" altLang="en-US" sz="1335">
                <a:solidFill>
                  <a:srgbClr val="FF0000"/>
                </a:solidFill>
                <a:latin typeface="方正大黑简体" panose="02000000000000000000" pitchFamily="2" charset="-122"/>
                <a:ea typeface="方正大黑简体" panose="02000000000000000000" pitchFamily="2" charset="-122"/>
              </a:rPr>
              <a:t>个，遍布全国</a:t>
            </a:r>
            <a:r>
              <a:rPr lang="en-US" altLang="zh-CN" sz="1335">
                <a:solidFill>
                  <a:srgbClr val="FF0000"/>
                </a:solidFill>
                <a:latin typeface="方正大黑简体" panose="02000000000000000000" pitchFamily="2" charset="-122"/>
                <a:ea typeface="方正大黑简体" panose="02000000000000000000" pitchFamily="2" charset="-122"/>
              </a:rPr>
              <a:t>31</a:t>
            </a:r>
            <a:r>
              <a:rPr lang="zh-CN" altLang="en-US" sz="1335">
                <a:solidFill>
                  <a:srgbClr val="FF0000"/>
                </a:solidFill>
                <a:latin typeface="方正大黑简体" panose="02000000000000000000" pitchFamily="2" charset="-122"/>
                <a:ea typeface="方正大黑简体" panose="02000000000000000000" pitchFamily="2" charset="-122"/>
              </a:rPr>
              <a:t>个省、市、自治区。这在古今捐助助学史上，都是当之无愧的第一人。教育部副部长郝平表示，邵逸夫基金教育赠款项目，是当前海内外持续时间最长、项目最多的教育赠款项目，数以万计的大、中、小学生从中受益。</a:t>
            </a:r>
          </a:p>
          <a:p>
            <a:pPr marL="15875" indent="-15875" defTabSz="914400">
              <a:lnSpc>
                <a:spcPct val="80000"/>
              </a:lnSpc>
              <a:tabLst>
                <a:tab pos="0"/>
              </a:tabLst>
            </a:pPr>
            <a:r>
              <a:rPr lang="zh-CN" altLang="en-US" sz="1335">
                <a:solidFill>
                  <a:srgbClr val="FF0000"/>
                </a:solidFill>
                <a:latin typeface="方正大黑简体" panose="02000000000000000000" pitchFamily="2" charset="-122"/>
                <a:ea typeface="方正大黑简体" panose="02000000000000000000" pitchFamily="2" charset="-122"/>
              </a:rPr>
              <a:t>邵先生还不顾耄耋之躯，亲临视察捐赠项目。一个流传的故事是，邵先生去西藏，官方特派了两名医生随行照顾，事后病倒的是两位医生。</a:t>
            </a:r>
          </a:p>
          <a:p>
            <a:pPr marL="15875" indent="-15875" defTabSz="914400">
              <a:lnSpc>
                <a:spcPct val="80000"/>
              </a:lnSpc>
              <a:tabLst>
                <a:tab pos="0"/>
              </a:tabLst>
            </a:pPr>
            <a:r>
              <a:rPr lang="zh-CN" altLang="en-US" sz="1335">
                <a:solidFill>
                  <a:srgbClr val="FF0000"/>
                </a:solidFill>
                <a:latin typeface="方正大黑简体" panose="02000000000000000000" pitchFamily="2" charset="-122"/>
                <a:ea typeface="方正大黑简体" panose="02000000000000000000" pitchFamily="2" charset="-122"/>
              </a:rPr>
              <a:t>邵先生的慈善也未止于教育。</a:t>
            </a:r>
            <a:r>
              <a:rPr lang="en-US" altLang="zh-CN" sz="1335">
                <a:solidFill>
                  <a:srgbClr val="FF0000"/>
                </a:solidFill>
                <a:latin typeface="方正大黑简体" panose="02000000000000000000" pitchFamily="2" charset="-122"/>
                <a:ea typeface="方正大黑简体" panose="02000000000000000000" pitchFamily="2" charset="-122"/>
              </a:rPr>
              <a:t>2002</a:t>
            </a:r>
            <a:r>
              <a:rPr lang="zh-CN" altLang="en-US" sz="1335">
                <a:solidFill>
                  <a:srgbClr val="FF0000"/>
                </a:solidFill>
                <a:latin typeface="方正大黑简体" panose="02000000000000000000" pitchFamily="2" charset="-122"/>
                <a:ea typeface="方正大黑简体" panose="02000000000000000000" pitchFamily="2" charset="-122"/>
              </a:rPr>
              <a:t>年</a:t>
            </a:r>
            <a:r>
              <a:rPr lang="en-US" altLang="zh-CN" sz="1335">
                <a:solidFill>
                  <a:srgbClr val="FF0000"/>
                </a:solidFill>
                <a:latin typeface="方正大黑简体" panose="02000000000000000000" pitchFamily="2" charset="-122"/>
                <a:ea typeface="方正大黑简体" panose="02000000000000000000" pitchFamily="2" charset="-122"/>
              </a:rPr>
              <a:t>11</a:t>
            </a:r>
            <a:r>
              <a:rPr lang="zh-CN" altLang="en-US" sz="1335">
                <a:solidFill>
                  <a:srgbClr val="FF0000"/>
                </a:solidFill>
                <a:latin typeface="方正大黑简体" panose="02000000000000000000" pitchFamily="2" charset="-122"/>
                <a:ea typeface="方正大黑简体" panose="02000000000000000000" pitchFamily="2" charset="-122"/>
              </a:rPr>
              <a:t>月，“邵逸夫奖”在香港设立，奖金</a:t>
            </a:r>
            <a:r>
              <a:rPr lang="en-US" altLang="zh-CN" sz="1335">
                <a:solidFill>
                  <a:srgbClr val="FF0000"/>
                </a:solidFill>
                <a:latin typeface="方正大黑简体" panose="02000000000000000000" pitchFamily="2" charset="-122"/>
                <a:ea typeface="方正大黑简体" panose="02000000000000000000" pitchFamily="2" charset="-122"/>
              </a:rPr>
              <a:t>100</a:t>
            </a:r>
            <a:r>
              <a:rPr lang="zh-CN" altLang="en-US" sz="1335">
                <a:solidFill>
                  <a:srgbClr val="FF0000"/>
                </a:solidFill>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1335">
                <a:solidFill>
                  <a:srgbClr val="FF0000"/>
                </a:solidFill>
                <a:latin typeface="方正大黑简体" panose="02000000000000000000" pitchFamily="2" charset="-122"/>
                <a:ea typeface="方正大黑简体" panose="02000000000000000000" pitchFamily="2" charset="-122"/>
              </a:rPr>
              <a:t>10</a:t>
            </a:r>
            <a:r>
              <a:rPr lang="zh-CN" altLang="en-US" sz="1335">
                <a:solidFill>
                  <a:srgbClr val="FF0000"/>
                </a:solidFill>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余年，但全球学术界几乎都已经知道这个被誉为“东方诺贝尔”的奖项，知道中国香港有一位推动科学发展的邵先生。著名物理学家杨振宁说：“邵逸夫奖是人类历史上的一件大事。”</a:t>
            </a:r>
          </a:p>
          <a:p>
            <a:pPr marL="15875" indent="-15875" defTabSz="914400">
              <a:lnSpc>
                <a:spcPct val="80000"/>
              </a:lnSpc>
              <a:tabLst>
                <a:tab pos="0"/>
              </a:tabLst>
            </a:pPr>
            <a:r>
              <a:rPr lang="en-US" altLang="zh-CN" sz="1335">
                <a:solidFill>
                  <a:srgbClr val="FF0000"/>
                </a:solidFill>
                <a:latin typeface="方正大黑简体" panose="02000000000000000000" pitchFamily="2" charset="-122"/>
                <a:ea typeface="方正大黑简体" panose="02000000000000000000" pitchFamily="2" charset="-122"/>
              </a:rPr>
              <a:t>2008</a:t>
            </a:r>
            <a:r>
              <a:rPr lang="zh-CN" altLang="en-US" sz="1335">
                <a:solidFill>
                  <a:srgbClr val="FF0000"/>
                </a:solidFill>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1335">
                <a:solidFill>
                  <a:srgbClr val="FF0000"/>
                </a:solidFill>
                <a:latin typeface="方正大黑简体" panose="02000000000000000000" pitchFamily="2" charset="-122"/>
                <a:ea typeface="方正大黑简体" panose="02000000000000000000" pitchFamily="2" charset="-122"/>
              </a:rPr>
              <a:t>1</a:t>
            </a:r>
            <a:r>
              <a:rPr lang="zh-CN" altLang="en-US" sz="1335">
                <a:solidFill>
                  <a:srgbClr val="FF0000"/>
                </a:solidFill>
                <a:latin typeface="方正大黑简体" panose="02000000000000000000" pitchFamily="2" charset="-122"/>
                <a:ea typeface="方正大黑简体" panose="02000000000000000000" pitchFamily="2" charset="-122"/>
              </a:rPr>
              <a:t>亿港元。</a:t>
            </a:r>
            <a:r>
              <a:rPr lang="en-US" altLang="zh-CN" sz="1335">
                <a:solidFill>
                  <a:srgbClr val="FF0000"/>
                </a:solidFill>
                <a:latin typeface="方正大黑简体" panose="02000000000000000000" pitchFamily="2" charset="-122"/>
                <a:ea typeface="方正大黑简体" panose="02000000000000000000" pitchFamily="2" charset="-122"/>
              </a:rPr>
              <a:t>2013</a:t>
            </a:r>
            <a:r>
              <a:rPr lang="zh-CN" altLang="en-US" sz="1335">
                <a:solidFill>
                  <a:srgbClr val="FF0000"/>
                </a:solidFill>
                <a:latin typeface="方正大黑简体" panose="02000000000000000000" pitchFamily="2" charset="-122"/>
                <a:ea typeface="方正大黑简体" panose="02000000000000000000" pitchFamily="2" charset="-122"/>
              </a:rPr>
              <a:t>年雅安地震，邵逸夫夫妇再向灾区捐款</a:t>
            </a:r>
            <a:r>
              <a:rPr lang="en-US" altLang="zh-CN" sz="1335">
                <a:solidFill>
                  <a:srgbClr val="FF0000"/>
                </a:solidFill>
                <a:latin typeface="方正大黑简体" panose="02000000000000000000" pitchFamily="2" charset="-122"/>
                <a:ea typeface="方正大黑简体" panose="02000000000000000000" pitchFamily="2" charset="-122"/>
              </a:rPr>
              <a:t>1</a:t>
            </a:r>
            <a:r>
              <a:rPr lang="zh-CN" altLang="en-US" sz="1335">
                <a:solidFill>
                  <a:srgbClr val="FF0000"/>
                </a:solidFill>
                <a:latin typeface="方正大黑简体" panose="02000000000000000000" pitchFamily="2" charset="-122"/>
                <a:ea typeface="方正大黑简体" panose="02000000000000000000" pitchFamily="2" charset="-122"/>
              </a:rPr>
              <a:t>亿港元。一位网友感慨说：“我第一次知道，有人做慈善可以做到这个份上。”</a:t>
            </a:r>
          </a:p>
          <a:p>
            <a:pPr marL="15875" indent="-15875" defTabSz="914400">
              <a:lnSpc>
                <a:spcPct val="80000"/>
              </a:lnSpc>
              <a:tabLst>
                <a:tab pos="0"/>
              </a:tabLst>
            </a:pPr>
            <a:r>
              <a:rPr lang="zh-CN" altLang="en-US" sz="1335">
                <a:solidFill>
                  <a:srgbClr val="FF0000"/>
                </a:solidFill>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a:p>
            <a:pPr marL="15875" indent="-15875" defTabSz="914400">
              <a:lnSpc>
                <a:spcPct val="80000"/>
              </a:lnSpc>
              <a:tabLst>
                <a:tab pos="0"/>
              </a:tabLst>
            </a:pPr>
            <a:r>
              <a:rPr lang="zh-CN" altLang="en-US" sz="1335">
                <a:solidFill>
                  <a:srgbClr val="FF0000"/>
                </a:solidFill>
                <a:latin typeface="方正大黑简体" panose="02000000000000000000" pitchFamily="2" charset="-122"/>
                <a:ea typeface="方正大黑简体" panose="02000000000000000000" pitchFamily="2" charset="-122"/>
              </a:rPr>
              <a:t>他用此后的人生，实践了自己的理想。“直到生前的最后一段时光，邵先生的基金会仍然坚持做慈善，他在全世界的捐赠数额已经超过</a:t>
            </a:r>
            <a:r>
              <a:rPr lang="en-US" altLang="zh-CN" sz="1335">
                <a:solidFill>
                  <a:srgbClr val="FF0000"/>
                </a:solidFill>
                <a:latin typeface="方正大黑简体" panose="02000000000000000000" pitchFamily="2" charset="-122"/>
                <a:ea typeface="方正大黑简体" panose="02000000000000000000" pitchFamily="2" charset="-122"/>
              </a:rPr>
              <a:t>65</a:t>
            </a:r>
            <a:r>
              <a:rPr lang="zh-CN" altLang="en-US" sz="1335">
                <a:solidFill>
                  <a:srgbClr val="FF0000"/>
                </a:solidFill>
                <a:latin typeface="方正大黑简体" panose="02000000000000000000" pitchFamily="2" charset="-122"/>
                <a:ea typeface="方正大黑简体" panose="02000000000000000000" pitchFamily="2" charset="-122"/>
              </a:rPr>
              <a:t>亿元港币。”</a:t>
            </a:r>
          </a:p>
          <a:p>
            <a:pPr marL="15875" indent="-15875" defTabSz="914400">
              <a:lnSpc>
                <a:spcPct val="80000"/>
              </a:lnSpc>
              <a:tabLst>
                <a:tab pos="0"/>
              </a:tabLst>
            </a:pPr>
            <a:r>
              <a:rPr lang="en-US" altLang="zh-CN" sz="1335">
                <a:latin typeface="方正大黑简体" panose="02000000000000000000" pitchFamily="2" charset="-122"/>
                <a:ea typeface="方正大黑简体" panose="02000000000000000000" pitchFamily="2" charset="-122"/>
              </a:rPr>
              <a:t>107</a:t>
            </a:r>
            <a:r>
              <a:rPr lang="zh-CN" altLang="en-US" sz="1335">
                <a:latin typeface="方正大黑简体" panose="02000000000000000000" pitchFamily="2" charset="-122"/>
                <a:ea typeface="方正大黑简体" panose="02000000000000000000" pitchFamily="2" charset="-122"/>
              </a:rPr>
              <a:t>岁，是邵先生生命的终点，但他的慈善事业仍在继续。</a:t>
            </a:r>
          </a:p>
        </p:txBody>
      </p:sp>
      <p:sp>
        <p:nvSpPr>
          <p:cNvPr id="17413" name="矩形 17412"/>
          <p:cNvSpPr/>
          <p:nvPr/>
        </p:nvSpPr>
        <p:spPr>
          <a:xfrm>
            <a:off x="6190283" y="1127062"/>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霹雳体" panose="020b0602010101010101" charset="-122"/>
                <a:ea typeface="文鼎霹雳体" panose="020b0602010101010101" charset="-122"/>
              </a:rPr>
              <a:t>正确</a:t>
            </a:r>
          </a:p>
        </p:txBody>
      </p:sp>
      <p:sp>
        <p:nvSpPr>
          <p:cNvPr id="17414" name="矩形 17413"/>
          <p:cNvSpPr/>
          <p:nvPr/>
        </p:nvSpPr>
        <p:spPr>
          <a:xfrm>
            <a:off x="10077992" y="5850723"/>
            <a:ext cx="2112103" cy="1007376"/>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判断题</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ppt_x"/>
                                          </p:val>
                                        </p:tav>
                                        <p:tav tm="100000">
                                          <p:val>
                                            <p:strVal val="#ppt_x"/>
                                          </p:val>
                                        </p:tav>
                                      </p:tavLst>
                                    </p:anim>
                                    <p:anim calcmode="lin" valueType="num">
                                      <p:cBhvr additive="base">
                                        <p:cTn id="8"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2"/>
                                        </p:tgtEl>
                                        <p:attrNameLst>
                                          <p:attrName>style.visibility</p:attrName>
                                        </p:attrNameLst>
                                      </p:cBhvr>
                                      <p:to>
                                        <p:strVal val="visible"/>
                                      </p:to>
                                    </p:set>
                                    <p:anim calcmode="lin" valueType="num">
                                      <p:cBhvr additive="base">
                                        <p:cTn id="13" dur="500" fill="hold"/>
                                        <p:tgtEl>
                                          <p:spTgt spid="17412"/>
                                        </p:tgtEl>
                                        <p:attrNameLst>
                                          <p:attrName>ppt_x</p:attrName>
                                        </p:attrNameLst>
                                      </p:cBhvr>
                                      <p:tavLst>
                                        <p:tav tm="0">
                                          <p:val>
                                            <p:strVal val="#ppt_x"/>
                                          </p:val>
                                        </p:tav>
                                        <p:tav tm="100000">
                                          <p:val>
                                            <p:strVal val="#ppt_x"/>
                                          </p:val>
                                        </p:tav>
                                      </p:tavLst>
                                    </p:anim>
                                    <p:anim calcmode="lin" valueType="num">
                                      <p:cBhvr additive="base">
                                        <p:cTn id="14"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7413"/>
                                        </p:tgtEl>
                                        <p:attrNameLst>
                                          <p:attrName>style.visibility</p:attrName>
                                        </p:attrNameLst>
                                      </p:cBhvr>
                                      <p:to>
                                        <p:strVal val="visible"/>
                                      </p:to>
                                    </p:set>
                                    <p:animEffect transition="in" filter="blinds(horizontal)">
                                      <p:cBhvr>
                                        <p:cTn id="19"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432049"/>
            <a:ext cx="11412000" cy="1412875"/>
          </a:xfrm>
          <a:prstGeom prst="rect">
            <a:avLst/>
          </a:prstGeom>
        </p:spPr>
        <p:txBody>
          <a:bodyPr wrap="square" lIns="121898" tIns="60948" rIns="121898" bIns="60948">
            <a:spAutoFit/>
          </a:bodyPr>
          <a:lstStyle/>
          <a:p>
            <a:pPr algn="l">
              <a:lnSpc>
                <a:spcPct val="150000"/>
              </a:lnSpc>
              <a:spcAft>
                <a:spcPct val="0"/>
              </a:spcAf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传记文本阅读</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ct val="0"/>
              </a:spcAft>
            </a:pP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文体知识梳理</a:t>
            </a:r>
            <a:endParaRPr lang="zh-CN" altLang="zh-CN" sz="10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614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317338" y="1917626"/>
            <a:ext cx="7555736" cy="399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90500" y="3716655"/>
            <a:ext cx="2653030" cy="3115945"/>
          </a:xfrm>
          <a:prstGeom prst="rect">
            <a:avLst/>
          </a:prstGeom>
        </p:spPr>
      </p:pic>
      <p:pic>
        <p:nvPicPr>
          <p:cNvPr id="4" name="图片 3"/>
          <p:cNvPicPr>
            <a:picLocks noChangeAspect="1"/>
          </p:cNvPicPr>
          <p:nvPr/>
        </p:nvPicPr>
        <p:blipFill>
          <a:blip r:embed="rId4"/>
          <a:stretch>
            <a:fillRect/>
          </a:stretch>
        </p:blipFill>
        <p:spPr>
          <a:xfrm>
            <a:off x="8831580" y="621030"/>
            <a:ext cx="2707005" cy="3359785"/>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标题 18433"/>
          <p:cNvSpPr>
            <a:spLocks noGrp="1"/>
          </p:cNvSpPr>
          <p:nvPr>
            <p:ph type="title"/>
          </p:nvPr>
        </p:nvSpPr>
        <p:spPr>
          <a:xfrm>
            <a:off x="609505" y="276294"/>
            <a:ext cx="10971086" cy="632785"/>
          </a:xfrm>
          <a:noFill/>
          <a:ln w="57150">
            <a:noFill/>
          </a:ln>
        </p:spPr>
        <p:txBody>
          <a:bodyPr/>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18435" name="矩形 18434"/>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3735" b="1">
                <a:solidFill>
                  <a:srgbClr val="FF0000"/>
                </a:solidFill>
                <a:latin typeface="方正大黑简体" panose="02000000000000000000" pitchFamily="2" charset="-122"/>
                <a:ea typeface="方正大黑简体" panose="02000000000000000000" pitchFamily="2" charset="-122"/>
              </a:rPr>
              <a:t>1</a:t>
            </a:r>
            <a:r>
              <a:rPr lang="zh-CN" altLang="en-US" sz="3735" b="1">
                <a:solidFill>
                  <a:srgbClr val="FF0000"/>
                </a:solidFill>
                <a:latin typeface="方正大黑简体" panose="02000000000000000000" pitchFamily="2" charset="-122"/>
                <a:ea typeface="方正大黑简体" panose="02000000000000000000" pitchFamily="2" charset="-122"/>
              </a:rPr>
              <a:t>、早年的邵逸夫并不热衷于慈善，他的“悭吝”表现在那些事件上，请简要概括。</a:t>
            </a:r>
            <a:endParaRPr lang="zh-CN" altLang="en-US" b="1">
              <a:solidFill>
                <a:srgbClr val="FF0000"/>
              </a:solidFill>
              <a:latin typeface="方正大黑简体" panose="02000000000000000000" pitchFamily="2" charset="-122"/>
              <a:ea typeface="方正大黑简体" panose="02000000000000000000" pitchFamily="2" charset="-122"/>
            </a:endParaRPr>
          </a:p>
          <a:p>
            <a:pPr lvl="0"/>
            <a:r>
              <a:rPr lang="zh-CN" altLang="en-US" sz="3735">
                <a:latin typeface="方正大黑简体" panose="02000000000000000000" pitchFamily="2" charset="-122"/>
                <a:ea typeface="方正大黑简体" panose="02000000000000000000" pitchFamily="2" charset="-122"/>
              </a:rPr>
              <a:t> </a:t>
            </a:r>
            <a:r>
              <a:rPr lang="zh-CN" altLang="en-US" sz="3735" b="1">
                <a:solidFill>
                  <a:srgbClr val="0000CC"/>
                </a:solidFill>
                <a:latin typeface="方正大黑简体" panose="02000000000000000000" pitchFamily="2" charset="-122"/>
                <a:ea typeface="方正大黑简体" panose="02000000000000000000" pitchFamily="2" charset="-122"/>
              </a:rPr>
              <a:t>拒绝剧务外卖申请</a:t>
            </a:r>
            <a:r>
              <a:rPr lang="zh-CN" altLang="en-US" sz="3735">
                <a:latin typeface="方正大黑简体" panose="02000000000000000000" pitchFamily="2" charset="-122"/>
                <a:ea typeface="方正大黑简体" panose="02000000000000000000" pitchFamily="2" charset="-122"/>
              </a:rPr>
              <a:t>：邵逸夫拒绝剧务去外边花</a:t>
            </a:r>
            <a:r>
              <a:rPr lang="en-US" altLang="zh-CN" sz="3735">
                <a:latin typeface="方正大黑简体" panose="02000000000000000000" pitchFamily="2" charset="-122"/>
                <a:ea typeface="方正大黑简体" panose="02000000000000000000" pitchFamily="2" charset="-122"/>
              </a:rPr>
              <a:t>20</a:t>
            </a:r>
            <a:r>
              <a:rPr lang="zh-CN" altLang="en-US" sz="3735">
                <a:latin typeface="方正大黑简体" panose="02000000000000000000" pitchFamily="2" charset="-122"/>
                <a:ea typeface="方正大黑简体" panose="02000000000000000000" pitchFamily="2" charset="-122"/>
              </a:rPr>
              <a:t>元买</a:t>
            </a:r>
            <a:r>
              <a:rPr lang="en-US" altLang="zh-CN" sz="3735">
                <a:latin typeface="方正大黑简体" panose="02000000000000000000" pitchFamily="2" charset="-122"/>
                <a:ea typeface="方正大黑简体" panose="02000000000000000000" pitchFamily="2" charset="-122"/>
              </a:rPr>
              <a:t>100</a:t>
            </a:r>
            <a:r>
              <a:rPr lang="zh-CN" altLang="en-US" sz="3735">
                <a:latin typeface="方正大黑简体" panose="02000000000000000000" pitchFamily="2" charset="-122"/>
                <a:ea typeface="方正大黑简体" panose="02000000000000000000" pitchFamily="2" charset="-122"/>
              </a:rPr>
              <a:t>个生煎馒头的申请。</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p>
          <a:p>
            <a:pPr lvl="0"/>
            <a:r>
              <a:rPr lang="en-US" altLang="zh-CN" sz="3735">
                <a:latin typeface="方正大黑简体" panose="02000000000000000000" pitchFamily="2" charset="-122"/>
                <a:ea typeface="方正大黑简体" panose="02000000000000000000" pitchFamily="2" charset="-122"/>
              </a:rPr>
              <a:t> </a:t>
            </a:r>
            <a:r>
              <a:rPr lang="zh-CN" altLang="en-US" sz="3735" b="1">
                <a:solidFill>
                  <a:srgbClr val="0000CC"/>
                </a:solidFill>
                <a:latin typeface="方正大黑简体" panose="02000000000000000000" pitchFamily="2" charset="-122"/>
                <a:ea typeface="方正大黑简体" panose="02000000000000000000" pitchFamily="2" charset="-122"/>
              </a:rPr>
              <a:t>低薪聘李小龙失机</a:t>
            </a:r>
            <a:r>
              <a:rPr lang="zh-CN" altLang="en-US" sz="3735">
                <a:latin typeface="方正大黑简体" panose="02000000000000000000" pitchFamily="2" charset="-122"/>
                <a:ea typeface="方正大黑简体" panose="02000000000000000000" pitchFamily="2" charset="-122"/>
              </a:rPr>
              <a:t>：邵氏要求低薪聘用李小龙演配角，以至于邵氏错失了发展的一个好机会。</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endParaRPr lang="en-US" altLang="zh-CN" b="1">
              <a:latin typeface="方正大黑简体" panose="02000000000000000000" pitchFamily="2" charset="-122"/>
              <a:ea typeface="方正大黑简体" panose="02000000000000000000" pitchFamily="2" charset="-122"/>
            </a:endParaRPr>
          </a:p>
          <a:p>
            <a:pPr lvl="0"/>
            <a:r>
              <a:rPr lang="zh-CN" altLang="en-US" sz="3735" b="1">
                <a:solidFill>
                  <a:srgbClr val="0000CC"/>
                </a:solidFill>
                <a:latin typeface="方正大黑简体" panose="02000000000000000000" pitchFamily="2" charset="-122"/>
                <a:ea typeface="方正大黑简体" panose="02000000000000000000" pitchFamily="2" charset="-122"/>
              </a:rPr>
              <a:t>微捐养老院后遭拒</a:t>
            </a:r>
            <a:r>
              <a:rPr lang="zh-CN" altLang="en-US" sz="3735" b="1">
                <a:latin typeface="方正大黑简体" panose="02000000000000000000" pitchFamily="2" charset="-122"/>
                <a:ea typeface="方正大黑简体" panose="02000000000000000000" pitchFamily="2" charset="-122"/>
              </a:rPr>
              <a:t>：</a:t>
            </a:r>
            <a:r>
              <a:rPr lang="zh-CN" altLang="en-US" sz="3735">
                <a:latin typeface="方正大黑简体" panose="02000000000000000000" pitchFamily="2" charset="-122"/>
                <a:ea typeface="方正大黑简体" panose="02000000000000000000" pitchFamily="2" charset="-122"/>
              </a:rPr>
              <a:t>养老院老人冒昧的写信请他行善，他捐赠</a:t>
            </a:r>
            <a:r>
              <a:rPr lang="en-US" altLang="zh-CN" sz="3735">
                <a:latin typeface="方正大黑简体" panose="02000000000000000000" pitchFamily="2" charset="-122"/>
                <a:ea typeface="方正大黑简体" panose="02000000000000000000" pitchFamily="2" charset="-122"/>
              </a:rPr>
              <a:t>500</a:t>
            </a:r>
            <a:r>
              <a:rPr lang="zh-CN" altLang="en-US" sz="3735">
                <a:latin typeface="方正大黑简体" panose="02000000000000000000" pitchFamily="2" charset="-122"/>
                <a:ea typeface="方正大黑简体" panose="02000000000000000000" pitchFamily="2" charset="-122"/>
              </a:rPr>
              <a:t>港元支票，后被养老院寄回。</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p>
        </p:txBody>
      </p:sp>
      <p:sp>
        <p:nvSpPr>
          <p:cNvPr id="18436" name="文本占位符 18435"/>
          <p:cNvSpPr>
            <a:spLocks noGrp="1"/>
          </p:cNvSpPr>
          <p:nvPr>
            <p:ph type="body" idx="1"/>
          </p:nvPr>
        </p:nvSpPr>
        <p:spPr>
          <a:xfrm>
            <a:off x="334381" y="2278348"/>
            <a:ext cx="11521333" cy="3936385"/>
          </a:xfrm>
          <a:solidFill>
            <a:schemeClr val="bg1"/>
          </a:solidFill>
          <a:ln w="76200">
            <a:noFill/>
          </a:ln>
        </p:spPr>
        <p:txBody>
          <a:bodyPr anchor="ctr" anchorCtr="0"/>
          <a:lstStyle/>
          <a:p>
            <a:pPr marL="6350" indent="-6350"/>
            <a:r>
              <a:rPr lang="zh-CN" altLang="en-US" sz="2665">
                <a:latin typeface="方正大黑简体" panose="02000000000000000000" pitchFamily="2" charset="-122"/>
                <a:ea typeface="方正大黑简体" panose="02000000000000000000" pitchFamily="2" charset="-122"/>
              </a:rPr>
              <a:t>他曾拒绝剧务去外边花</a:t>
            </a:r>
            <a:r>
              <a:rPr lang="en-US" altLang="zh-CN" sz="2665">
                <a:latin typeface="方正大黑简体" panose="02000000000000000000" pitchFamily="2" charset="-122"/>
                <a:ea typeface="方正大黑简体" panose="02000000000000000000" pitchFamily="2" charset="-122"/>
              </a:rPr>
              <a:t>20</a:t>
            </a:r>
            <a:r>
              <a:rPr lang="zh-CN" altLang="en-US" sz="2665">
                <a:latin typeface="方正大黑简体" panose="02000000000000000000" pitchFamily="2" charset="-122"/>
                <a:ea typeface="方正大黑简体" panose="02000000000000000000" pitchFamily="2" charset="-122"/>
              </a:rPr>
              <a:t>元买</a:t>
            </a:r>
            <a:r>
              <a:rPr lang="en-US" altLang="zh-CN" sz="2665">
                <a:latin typeface="方正大黑简体" panose="02000000000000000000" pitchFamily="2" charset="-122"/>
                <a:ea typeface="方正大黑简体" panose="02000000000000000000" pitchFamily="2" charset="-122"/>
              </a:rPr>
              <a:t>100</a:t>
            </a:r>
            <a:r>
              <a:rPr lang="zh-CN" altLang="en-US" sz="2665">
                <a:latin typeface="方正大黑简体" panose="02000000000000000000" pitchFamily="2" charset="-122"/>
                <a:ea typeface="方正大黑简体" panose="02000000000000000000" pitchFamily="2" charset="-122"/>
              </a:rPr>
              <a:t>个生煎馒头的申请，理由是公司食堂所卖的馒头</a:t>
            </a:r>
            <a:r>
              <a:rPr lang="en-US" altLang="zh-CN" sz="2665">
                <a:latin typeface="方正大黑简体" panose="02000000000000000000" pitchFamily="2" charset="-122"/>
                <a:ea typeface="方正大黑简体" panose="02000000000000000000" pitchFamily="2" charset="-122"/>
              </a:rPr>
              <a:t>1</a:t>
            </a:r>
            <a:r>
              <a:rPr lang="zh-CN" altLang="en-US" sz="2665">
                <a:latin typeface="方正大黑简体" panose="02000000000000000000" pitchFamily="2" charset="-122"/>
                <a:ea typeface="方正大黑简体" panose="02000000000000000000" pitchFamily="2" charset="-122"/>
              </a:rPr>
              <a:t>个才</a:t>
            </a:r>
            <a:r>
              <a:rPr lang="en-US" altLang="zh-CN" sz="2665">
                <a:latin typeface="方正大黑简体" panose="02000000000000000000" pitchFamily="2" charset="-122"/>
                <a:ea typeface="方正大黑简体" panose="02000000000000000000" pitchFamily="2" charset="-122"/>
              </a:rPr>
              <a:t>1</a:t>
            </a:r>
            <a:r>
              <a:rPr lang="zh-CN" altLang="en-US" sz="2665">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2665">
                <a:latin typeface="方正大黑简体" panose="02000000000000000000" pitchFamily="2" charset="-122"/>
                <a:ea typeface="方正大黑简体" panose="02000000000000000000" pitchFamily="2" charset="-122"/>
              </a:rPr>
              <a:t>500</a:t>
            </a:r>
            <a:r>
              <a:rPr lang="zh-CN" altLang="en-US" sz="2665">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2665">
                <a:latin typeface="方正大黑简体" panose="02000000000000000000" pitchFamily="2" charset="-122"/>
                <a:ea typeface="方正大黑简体" panose="02000000000000000000" pitchFamily="2" charset="-122"/>
              </a:rPr>
              <a:t>1985</a:t>
            </a:r>
            <a:r>
              <a:rPr lang="zh-CN" altLang="en-US" sz="2665">
                <a:latin typeface="方正大黑简体" panose="02000000000000000000" pitchFamily="2" charset="-122"/>
                <a:ea typeface="方正大黑简体" panose="02000000000000000000" pitchFamily="2" charset="-122"/>
              </a:rPr>
              <a:t>年</a:t>
            </a:r>
            <a:r>
              <a:rPr lang="en-US" altLang="zh-CN" sz="2665">
                <a:latin typeface="方正大黑简体" panose="02000000000000000000" pitchFamily="2" charset="-122"/>
                <a:ea typeface="方正大黑简体" panose="02000000000000000000" pitchFamily="2" charset="-122"/>
              </a:rPr>
              <a:t>1</a:t>
            </a:r>
            <a:r>
              <a:rPr lang="zh-CN" altLang="en-US" sz="2665">
                <a:latin typeface="方正大黑简体" panose="02000000000000000000" pitchFamily="2" charset="-122"/>
                <a:ea typeface="方正大黑简体" panose="02000000000000000000" pitchFamily="2" charset="-122"/>
              </a:rPr>
              <a:t>月开始，邵逸夫以邵氏基金会的名义捐出</a:t>
            </a:r>
            <a:r>
              <a:rPr lang="en-US" altLang="zh-CN" sz="2665">
                <a:latin typeface="方正大黑简体" panose="02000000000000000000" pitchFamily="2" charset="-122"/>
                <a:ea typeface="方正大黑简体" panose="02000000000000000000" pitchFamily="2" charset="-122"/>
              </a:rPr>
              <a:t>1.06</a:t>
            </a:r>
            <a:r>
              <a:rPr lang="zh-CN" altLang="en-US" sz="2665">
                <a:latin typeface="方正大黑简体" panose="02000000000000000000" pitchFamily="2" charset="-122"/>
                <a:ea typeface="方正大黑简体" panose="02000000000000000000" pitchFamily="2" charset="-122"/>
              </a:rPr>
              <a:t>亿港元，用于支持各项社会公益事业，对内地的教育事业更是情有独钟。他说：“国家振兴靠人才，人才培养靠教育，培养人才是民族根本利益的要求。”</a:t>
            </a:r>
          </a:p>
        </p:txBody>
      </p:sp>
      <p:sp>
        <p:nvSpPr>
          <p:cNvPr id="18437" name="矩形 18436"/>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18438" name="矩形 18437"/>
          <p:cNvSpPr/>
          <p:nvPr/>
        </p:nvSpPr>
        <p:spPr>
          <a:xfrm>
            <a:off x="624320" y="3069858"/>
            <a:ext cx="10463165"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特定事件概括题</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18438"/>
                                        </p:tgtEl>
                                        <p:attrNameLst>
                                          <p:attrName>style.visibility</p:attrName>
                                        </p:attrNameLst>
                                      </p:cBhvr>
                                      <p:to>
                                        <p:strVal val="visible"/>
                                      </p:to>
                                    </p:set>
                                    <p:anim calcmode="lin" valueType="num">
                                      <p:cBhvr>
                                        <p:cTn id="7" dur="500" fill="hold"/>
                                        <p:tgtEl>
                                          <p:spTgt spid="18438"/>
                                        </p:tgtEl>
                                        <p:attrNameLst>
                                          <p:attrName>ppt_w</p:attrName>
                                        </p:attrNameLst>
                                      </p:cBhvr>
                                      <p:tavLst>
                                        <p:tav tm="0">
                                          <p:val>
                                            <p:fltVal val="0"/>
                                          </p:val>
                                        </p:tav>
                                        <p:tav tm="100000">
                                          <p:val>
                                            <p:strVal val="#ppt_w"/>
                                          </p:val>
                                        </p:tav>
                                      </p:tavLst>
                                    </p:anim>
                                    <p:anim calcmode="lin" valueType="num">
                                      <p:cBhvr>
                                        <p:cTn id="8" dur="500" fill="hold"/>
                                        <p:tgtEl>
                                          <p:spTgt spid="18438"/>
                                        </p:tgtEl>
                                        <p:attrNameLst>
                                          <p:attrName>ppt_h</p:attrName>
                                        </p:attrNameLst>
                                      </p:cBhvr>
                                      <p:tavLst>
                                        <p:tav tm="0">
                                          <p:val>
                                            <p:fltVal val="0"/>
                                          </p:val>
                                        </p:tav>
                                        <p:tav tm="100000">
                                          <p:val>
                                            <p:strVal val="#ppt_h"/>
                                          </p:val>
                                        </p:tav>
                                      </p:tavLst>
                                    </p:anim>
                                    <p:animEffect transition="in" filter="fade">
                                      <p:cBhvr>
                                        <p:cTn id="9"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标题 19457"/>
          <p:cNvSpPr>
            <a:spLocks noGrp="1"/>
          </p:cNvSpPr>
          <p:nvPr>
            <p:ph type="title"/>
          </p:nvPr>
        </p:nvSpPr>
        <p:spPr>
          <a:xfrm>
            <a:off x="609505" y="276294"/>
            <a:ext cx="10971086" cy="632785"/>
          </a:xfrm>
          <a:noFill/>
          <a:ln w="57150">
            <a:noFill/>
          </a:ln>
        </p:spPr>
        <p:txBody>
          <a:bodyPr/>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19459" name="矩形 19458"/>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3735" b="1">
                <a:solidFill>
                  <a:srgbClr val="FF0000"/>
                </a:solidFill>
                <a:latin typeface="方正大黑简体" panose="02000000000000000000" pitchFamily="2" charset="-122"/>
                <a:ea typeface="方正大黑简体" panose="02000000000000000000" pitchFamily="2" charset="-122"/>
              </a:rPr>
              <a:t>1</a:t>
            </a:r>
            <a:r>
              <a:rPr lang="zh-CN" altLang="en-US" sz="3735" b="1">
                <a:solidFill>
                  <a:srgbClr val="FF0000"/>
                </a:solidFill>
                <a:latin typeface="方正大黑简体" panose="02000000000000000000" pitchFamily="2" charset="-122"/>
                <a:ea typeface="方正大黑简体" panose="02000000000000000000" pitchFamily="2" charset="-122"/>
              </a:rPr>
              <a:t>、早年的邵逸夫并不热衷于慈善，他的“悭吝”表现在那些事件上，请简要概括。</a:t>
            </a:r>
            <a:endParaRPr lang="zh-CN" altLang="en-US" b="1">
              <a:solidFill>
                <a:srgbClr val="FF0000"/>
              </a:solidFill>
              <a:latin typeface="方正大黑简体" panose="02000000000000000000" pitchFamily="2" charset="-122"/>
              <a:ea typeface="方正大黑简体" panose="02000000000000000000" pitchFamily="2" charset="-122"/>
            </a:endParaRPr>
          </a:p>
          <a:p>
            <a:pPr lvl="0"/>
            <a:r>
              <a:rPr lang="zh-CN" altLang="en-US" sz="3735">
                <a:latin typeface="方正大黑简体" panose="02000000000000000000" pitchFamily="2" charset="-122"/>
                <a:ea typeface="方正大黑简体" panose="02000000000000000000" pitchFamily="2" charset="-122"/>
              </a:rPr>
              <a:t> </a:t>
            </a:r>
            <a:r>
              <a:rPr lang="zh-CN" altLang="en-US" sz="3735" b="1">
                <a:solidFill>
                  <a:srgbClr val="0000CC"/>
                </a:solidFill>
                <a:latin typeface="方正大黑简体" panose="02000000000000000000" pitchFamily="2" charset="-122"/>
                <a:ea typeface="方正大黑简体" panose="02000000000000000000" pitchFamily="2" charset="-122"/>
              </a:rPr>
              <a:t>拒绝剧务外卖申请</a:t>
            </a:r>
            <a:r>
              <a:rPr lang="zh-CN" altLang="en-US" sz="3735">
                <a:latin typeface="方正大黑简体" panose="02000000000000000000" pitchFamily="2" charset="-122"/>
                <a:ea typeface="方正大黑简体" panose="02000000000000000000" pitchFamily="2" charset="-122"/>
              </a:rPr>
              <a:t>：邵逸夫拒绝剧务去外边花</a:t>
            </a:r>
            <a:r>
              <a:rPr lang="en-US" altLang="zh-CN" sz="3735">
                <a:latin typeface="方正大黑简体" panose="02000000000000000000" pitchFamily="2" charset="-122"/>
                <a:ea typeface="方正大黑简体" panose="02000000000000000000" pitchFamily="2" charset="-122"/>
              </a:rPr>
              <a:t>20</a:t>
            </a:r>
            <a:r>
              <a:rPr lang="zh-CN" altLang="en-US" sz="3735">
                <a:latin typeface="方正大黑简体" panose="02000000000000000000" pitchFamily="2" charset="-122"/>
                <a:ea typeface="方正大黑简体" panose="02000000000000000000" pitchFamily="2" charset="-122"/>
              </a:rPr>
              <a:t>元买</a:t>
            </a:r>
            <a:r>
              <a:rPr lang="en-US" altLang="zh-CN" sz="3735">
                <a:latin typeface="方正大黑简体" panose="02000000000000000000" pitchFamily="2" charset="-122"/>
                <a:ea typeface="方正大黑简体" panose="02000000000000000000" pitchFamily="2" charset="-122"/>
              </a:rPr>
              <a:t>100</a:t>
            </a:r>
            <a:r>
              <a:rPr lang="zh-CN" altLang="en-US" sz="3735">
                <a:latin typeface="方正大黑简体" panose="02000000000000000000" pitchFamily="2" charset="-122"/>
                <a:ea typeface="方正大黑简体" panose="02000000000000000000" pitchFamily="2" charset="-122"/>
              </a:rPr>
              <a:t>个生煎馒头的申请。</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p>
          <a:p>
            <a:pPr lvl="0"/>
            <a:r>
              <a:rPr lang="en-US" altLang="zh-CN" sz="3735">
                <a:latin typeface="方正大黑简体" panose="02000000000000000000" pitchFamily="2" charset="-122"/>
                <a:ea typeface="方正大黑简体" panose="02000000000000000000" pitchFamily="2" charset="-122"/>
              </a:rPr>
              <a:t> </a:t>
            </a:r>
            <a:r>
              <a:rPr lang="zh-CN" altLang="en-US" sz="3735" b="1">
                <a:solidFill>
                  <a:srgbClr val="0000CC"/>
                </a:solidFill>
                <a:latin typeface="方正大黑简体" panose="02000000000000000000" pitchFamily="2" charset="-122"/>
                <a:ea typeface="方正大黑简体" panose="02000000000000000000" pitchFamily="2" charset="-122"/>
              </a:rPr>
              <a:t>低薪聘李小龙失机</a:t>
            </a:r>
            <a:r>
              <a:rPr lang="zh-CN" altLang="en-US" sz="3735">
                <a:latin typeface="方正大黑简体" panose="02000000000000000000" pitchFamily="2" charset="-122"/>
                <a:ea typeface="方正大黑简体" panose="02000000000000000000" pitchFamily="2" charset="-122"/>
              </a:rPr>
              <a:t>：邵氏要求低薪聘用李小龙演配角，以至于邵氏错失了发展的一个好机会。</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endParaRPr lang="en-US" altLang="zh-CN" b="1">
              <a:latin typeface="方正大黑简体" panose="02000000000000000000" pitchFamily="2" charset="-122"/>
              <a:ea typeface="方正大黑简体" panose="02000000000000000000" pitchFamily="2" charset="-122"/>
            </a:endParaRPr>
          </a:p>
          <a:p>
            <a:pPr lvl="0"/>
            <a:r>
              <a:rPr lang="zh-CN" altLang="en-US" sz="3735" b="1">
                <a:solidFill>
                  <a:srgbClr val="0000CC"/>
                </a:solidFill>
                <a:latin typeface="方正大黑简体" panose="02000000000000000000" pitchFamily="2" charset="-122"/>
                <a:ea typeface="方正大黑简体" panose="02000000000000000000" pitchFamily="2" charset="-122"/>
              </a:rPr>
              <a:t>微捐养老院后遭拒</a:t>
            </a:r>
            <a:r>
              <a:rPr lang="zh-CN" altLang="en-US" sz="3735" b="1">
                <a:latin typeface="方正大黑简体" panose="02000000000000000000" pitchFamily="2" charset="-122"/>
                <a:ea typeface="方正大黑简体" panose="02000000000000000000" pitchFamily="2" charset="-122"/>
              </a:rPr>
              <a:t>：</a:t>
            </a:r>
            <a:r>
              <a:rPr lang="zh-CN" altLang="en-US" sz="3735">
                <a:latin typeface="方正大黑简体" panose="02000000000000000000" pitchFamily="2" charset="-122"/>
                <a:ea typeface="方正大黑简体" panose="02000000000000000000" pitchFamily="2" charset="-122"/>
              </a:rPr>
              <a:t>养老院老人冒昧的写信请他行善，他捐赠</a:t>
            </a:r>
            <a:r>
              <a:rPr lang="en-US" altLang="zh-CN" sz="3735">
                <a:latin typeface="方正大黑简体" panose="02000000000000000000" pitchFamily="2" charset="-122"/>
                <a:ea typeface="方正大黑简体" panose="02000000000000000000" pitchFamily="2" charset="-122"/>
              </a:rPr>
              <a:t>500</a:t>
            </a:r>
            <a:r>
              <a:rPr lang="zh-CN" altLang="en-US" sz="3735">
                <a:latin typeface="方正大黑简体" panose="02000000000000000000" pitchFamily="2" charset="-122"/>
                <a:ea typeface="方正大黑简体" panose="02000000000000000000" pitchFamily="2" charset="-122"/>
              </a:rPr>
              <a:t>港元支票，后被养老院寄回。</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p>
        </p:txBody>
      </p:sp>
      <p:sp>
        <p:nvSpPr>
          <p:cNvPr id="19460" name="矩形 19459"/>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Tree>
  </p:cSld>
  <p:clrMapOvr>
    <a:masterClrMapping/>
  </p:clrMapOvr>
  <p:transition spd="med">
    <p:wheel spokes="1"/>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矩形 20481"/>
          <p:cNvSpPr/>
          <p:nvPr/>
        </p:nvSpPr>
        <p:spPr>
          <a:xfrm>
            <a:off x="334381" y="1069921"/>
            <a:ext cx="11521333" cy="5614639"/>
          </a:xfrm>
          <a:prstGeom prst="rect">
            <a:avLst/>
          </a:prstGeom>
          <a:noFill/>
          <a:ln w="76200">
            <a:noFill/>
          </a:ln>
        </p:spPr>
        <p:txBody>
          <a:bodyPr vert="horz" wrap="square" anchor="t" anchorCtr="0"/>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sz="3735" b="1">
                <a:solidFill>
                  <a:srgbClr val="FF0000"/>
                </a:solidFill>
                <a:latin typeface="方正大黑简体" panose="02000000000000000000" pitchFamily="2" charset="-122"/>
                <a:ea typeface="方正大黑简体" panose="02000000000000000000" pitchFamily="2" charset="-122"/>
              </a:rPr>
              <a:t>2</a:t>
            </a:r>
            <a:r>
              <a:rPr lang="zh-CN" altLang="en-US" sz="3735" b="1">
                <a:solidFill>
                  <a:srgbClr val="FF0000"/>
                </a:solidFill>
                <a:latin typeface="方正大黑简体" panose="02000000000000000000" pitchFamily="2" charset="-122"/>
                <a:ea typeface="方正大黑简体" panose="02000000000000000000" pitchFamily="2" charset="-122"/>
              </a:rPr>
              <a:t>、促使“悭吝”的邵逸夫开始行善，特别是情有独钟中国内地的教育事业的原因是什么？</a:t>
            </a:r>
            <a:endParaRPr lang="zh-CN" altLang="en-US" b="1">
              <a:solidFill>
                <a:srgbClr val="FF0000"/>
              </a:solidFill>
              <a:latin typeface="方正大黑简体" panose="02000000000000000000" pitchFamily="2" charset="-122"/>
              <a:ea typeface="方正大黑简体" panose="02000000000000000000" pitchFamily="2" charset="-122"/>
            </a:endParaRPr>
          </a:p>
          <a:p>
            <a:pPr lvl="0"/>
            <a:r>
              <a:rPr lang="zh-CN" altLang="en-US" sz="3735">
                <a:latin typeface="方正大黑简体" panose="02000000000000000000" pitchFamily="2" charset="-122"/>
                <a:ea typeface="方正大黑简体" panose="02000000000000000000" pitchFamily="2" charset="-122"/>
              </a:rPr>
              <a:t> </a:t>
            </a:r>
            <a:r>
              <a:rPr lang="zh-CN" altLang="en-US" sz="3735" b="1">
                <a:solidFill>
                  <a:srgbClr val="0000CC"/>
                </a:solidFill>
                <a:latin typeface="方正大黑简体" panose="02000000000000000000" pitchFamily="2" charset="-122"/>
                <a:ea typeface="方正大黑简体" panose="02000000000000000000" pitchFamily="2" charset="-122"/>
              </a:rPr>
              <a:t>他人震动</a:t>
            </a:r>
            <a:r>
              <a:rPr lang="zh-CN" altLang="en-US" sz="3735">
                <a:latin typeface="方正大黑简体" panose="02000000000000000000" pitchFamily="2" charset="-122"/>
                <a:ea typeface="方正大黑简体" panose="02000000000000000000" pitchFamily="2" charset="-122"/>
              </a:rPr>
              <a:t>：养老院拒绝邵逸夫的“悭吝”捐赠，让邵逸夫备受震动。</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endParaRPr lang="en-US" altLang="zh-CN" b="1">
              <a:latin typeface="方正大黑简体" panose="02000000000000000000" pitchFamily="2" charset="-122"/>
              <a:ea typeface="方正大黑简体" panose="02000000000000000000" pitchFamily="2" charset="-122"/>
            </a:endParaRPr>
          </a:p>
          <a:p>
            <a:pPr lvl="0"/>
            <a:r>
              <a:rPr lang="zh-CN" altLang="en-US" sz="3735" b="1">
                <a:solidFill>
                  <a:srgbClr val="0000CC"/>
                </a:solidFill>
                <a:latin typeface="方正大黑简体" panose="02000000000000000000" pitchFamily="2" charset="-122"/>
                <a:ea typeface="方正大黑简体" panose="02000000000000000000" pitchFamily="2" charset="-122"/>
              </a:rPr>
              <a:t>人生信条</a:t>
            </a:r>
            <a:r>
              <a:rPr lang="zh-CN" altLang="en-US" sz="3735">
                <a:latin typeface="方正大黑简体" panose="02000000000000000000" pitchFamily="2" charset="-122"/>
                <a:ea typeface="方正大黑简体" panose="02000000000000000000" pitchFamily="2" charset="-122"/>
              </a:rPr>
              <a:t>：“大丈夫贵兼济，其独善一身”， 财富取之于民众，应用回于民众。</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endParaRPr lang="en-US" altLang="zh-CN" b="1">
              <a:latin typeface="方正大黑简体" panose="02000000000000000000" pitchFamily="2" charset="-122"/>
              <a:ea typeface="方正大黑简体" panose="02000000000000000000" pitchFamily="2" charset="-122"/>
            </a:endParaRPr>
          </a:p>
          <a:p>
            <a:pPr lvl="0"/>
            <a:r>
              <a:rPr lang="zh-CN" altLang="en-US" sz="3735" b="1">
                <a:solidFill>
                  <a:srgbClr val="0000CC"/>
                </a:solidFill>
                <a:latin typeface="方正大黑简体" panose="02000000000000000000" pitchFamily="2" charset="-122"/>
                <a:ea typeface="方正大黑简体" panose="02000000000000000000" pitchFamily="2" charset="-122"/>
              </a:rPr>
              <a:t>爱国情怀</a:t>
            </a:r>
            <a:r>
              <a:rPr lang="zh-CN" altLang="en-US" sz="3735">
                <a:latin typeface="方正大黑简体" panose="02000000000000000000" pitchFamily="2" charset="-122"/>
                <a:ea typeface="方正大黑简体" panose="02000000000000000000" pitchFamily="2" charset="-122"/>
              </a:rPr>
              <a:t>：邵逸夫认为，国家振兴靠教育，培养人才是民族根本利益的要求。</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p>
        </p:txBody>
      </p:sp>
      <p:sp>
        <p:nvSpPr>
          <p:cNvPr id="20483" name="标题 20482"/>
          <p:cNvSpPr>
            <a:spLocks noGrp="1"/>
          </p:cNvSpPr>
          <p:nvPr>
            <p:ph type="title"/>
          </p:nvPr>
        </p:nvSpPr>
        <p:spPr>
          <a:xfrm>
            <a:off x="609505" y="276294"/>
            <a:ext cx="10971086" cy="632785"/>
          </a:xfrm>
          <a:noFill/>
          <a:ln w="57150">
            <a:noFill/>
          </a:ln>
        </p:spPr>
        <p:txBody>
          <a:bodyPr/>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20484" name="文本占位符 20483"/>
          <p:cNvSpPr>
            <a:spLocks noGrp="1"/>
          </p:cNvSpPr>
          <p:nvPr>
            <p:ph type="body" idx="1"/>
          </p:nvPr>
        </p:nvSpPr>
        <p:spPr>
          <a:xfrm>
            <a:off x="334381" y="2206393"/>
            <a:ext cx="11521333" cy="4537424"/>
          </a:xfrm>
          <a:solidFill>
            <a:schemeClr val="bg1"/>
          </a:solidFill>
          <a:ln w="76200">
            <a:noFill/>
          </a:ln>
        </p:spPr>
        <p:txBody>
          <a:bodyPr anchor="ctr" anchorCtr="0"/>
          <a:lstStyle/>
          <a:p>
            <a:pPr marL="85725" indent="-85725">
              <a:lnSpc>
                <a:spcPct val="90000"/>
              </a:lnSpc>
            </a:pPr>
            <a:r>
              <a:rPr lang="zh-CN" altLang="en-US" sz="2135">
                <a:latin typeface="方正大黑简体" panose="02000000000000000000" pitchFamily="2" charset="-122"/>
                <a:ea typeface="方正大黑简体" panose="02000000000000000000" pitchFamily="2" charset="-122"/>
              </a:rPr>
              <a:t>他曾拒绝剧务去外边花</a:t>
            </a:r>
            <a:r>
              <a:rPr lang="en-US" altLang="zh-CN" sz="2135">
                <a:latin typeface="方正大黑简体" panose="02000000000000000000" pitchFamily="2" charset="-122"/>
                <a:ea typeface="方正大黑简体" panose="02000000000000000000" pitchFamily="2" charset="-122"/>
              </a:rPr>
              <a:t>20</a:t>
            </a:r>
            <a:r>
              <a:rPr lang="zh-CN" altLang="en-US" sz="2135">
                <a:latin typeface="方正大黑简体" panose="02000000000000000000" pitchFamily="2" charset="-122"/>
                <a:ea typeface="方正大黑简体" panose="02000000000000000000" pitchFamily="2" charset="-122"/>
              </a:rPr>
              <a:t>元买</a:t>
            </a:r>
            <a:r>
              <a:rPr lang="en-US" altLang="zh-CN" sz="2135">
                <a:latin typeface="方正大黑简体" panose="02000000000000000000" pitchFamily="2" charset="-122"/>
                <a:ea typeface="方正大黑简体" panose="02000000000000000000" pitchFamily="2" charset="-122"/>
              </a:rPr>
              <a:t>100</a:t>
            </a:r>
            <a:r>
              <a:rPr lang="zh-CN" altLang="en-US" sz="2135">
                <a:latin typeface="方正大黑简体" panose="02000000000000000000" pitchFamily="2" charset="-122"/>
                <a:ea typeface="方正大黑简体" panose="02000000000000000000" pitchFamily="2" charset="-122"/>
              </a:rPr>
              <a:t>个生煎馒头的申请，理由是公司食堂所卖的馒头</a:t>
            </a:r>
            <a:r>
              <a:rPr lang="en-US" altLang="zh-CN" sz="2135">
                <a:latin typeface="方正大黑简体" panose="02000000000000000000" pitchFamily="2" charset="-122"/>
                <a:ea typeface="方正大黑简体" panose="02000000000000000000" pitchFamily="2" charset="-122"/>
              </a:rPr>
              <a:t>1</a:t>
            </a:r>
            <a:r>
              <a:rPr lang="zh-CN" altLang="en-US" sz="2135">
                <a:latin typeface="方正大黑简体" panose="02000000000000000000" pitchFamily="2" charset="-122"/>
                <a:ea typeface="方正大黑简体" panose="02000000000000000000" pitchFamily="2" charset="-122"/>
              </a:rPr>
              <a:t>个才</a:t>
            </a:r>
            <a:r>
              <a:rPr lang="en-US" altLang="zh-CN" sz="2135">
                <a:latin typeface="方正大黑简体" panose="02000000000000000000" pitchFamily="2" charset="-122"/>
                <a:ea typeface="方正大黑简体" panose="02000000000000000000" pitchFamily="2" charset="-122"/>
              </a:rPr>
              <a:t>1</a:t>
            </a:r>
            <a:r>
              <a:rPr lang="zh-CN" altLang="en-US" sz="2135">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a:t>
            </a:r>
            <a:r>
              <a:rPr lang="zh-CN" altLang="en-US" sz="2135">
                <a:solidFill>
                  <a:srgbClr val="FF0000"/>
                </a:solidFill>
                <a:latin typeface="方正大黑简体" panose="02000000000000000000" pitchFamily="2" charset="-122"/>
                <a:ea typeface="方正大黑简体" panose="02000000000000000000" pitchFamily="2" charset="-122"/>
              </a:rPr>
              <a:t>，养老院随即寄来一张</a:t>
            </a:r>
            <a:r>
              <a:rPr lang="en-US" altLang="zh-CN" sz="2135">
                <a:solidFill>
                  <a:srgbClr val="FF0000"/>
                </a:solidFill>
                <a:latin typeface="方正大黑简体" panose="02000000000000000000" pitchFamily="2" charset="-122"/>
                <a:ea typeface="方正大黑简体" panose="02000000000000000000" pitchFamily="2" charset="-122"/>
              </a:rPr>
              <a:t>500</a:t>
            </a:r>
            <a:r>
              <a:rPr lang="zh-CN" altLang="en-US" sz="2135">
                <a:solidFill>
                  <a:srgbClr val="FF0000"/>
                </a:solidFill>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a:t>
            </a:r>
            <a:r>
              <a:rPr lang="zh-CN" altLang="en-US" sz="2135">
                <a:latin typeface="方正大黑简体" panose="02000000000000000000" pitchFamily="2" charset="-122"/>
                <a:ea typeface="方正大黑简体" panose="02000000000000000000" pitchFamily="2" charset="-122"/>
              </a:rPr>
              <a:t>从</a:t>
            </a:r>
            <a:r>
              <a:rPr lang="en-US" altLang="zh-CN" sz="2135">
                <a:latin typeface="方正大黑简体" panose="02000000000000000000" pitchFamily="2" charset="-122"/>
                <a:ea typeface="方正大黑简体" panose="02000000000000000000" pitchFamily="2" charset="-122"/>
              </a:rPr>
              <a:t>1985</a:t>
            </a:r>
            <a:r>
              <a:rPr lang="zh-CN" altLang="en-US" sz="2135">
                <a:latin typeface="方正大黑简体" panose="02000000000000000000" pitchFamily="2" charset="-122"/>
                <a:ea typeface="方正大黑简体" panose="02000000000000000000" pitchFamily="2" charset="-122"/>
              </a:rPr>
              <a:t>年</a:t>
            </a:r>
            <a:r>
              <a:rPr lang="en-US" altLang="zh-CN" sz="2135">
                <a:latin typeface="方正大黑简体" panose="02000000000000000000" pitchFamily="2" charset="-122"/>
                <a:ea typeface="方正大黑简体" panose="02000000000000000000" pitchFamily="2" charset="-122"/>
              </a:rPr>
              <a:t>1</a:t>
            </a:r>
            <a:r>
              <a:rPr lang="zh-CN" altLang="en-US" sz="2135">
                <a:latin typeface="方正大黑简体" panose="02000000000000000000" pitchFamily="2" charset="-122"/>
                <a:ea typeface="方正大黑简体" panose="02000000000000000000" pitchFamily="2" charset="-122"/>
              </a:rPr>
              <a:t>月开始，邵逸夫以邵氏基金会的名义捐出</a:t>
            </a:r>
            <a:r>
              <a:rPr lang="en-US" altLang="zh-CN" sz="2135">
                <a:latin typeface="方正大黑简体" panose="02000000000000000000" pitchFamily="2" charset="-122"/>
                <a:ea typeface="方正大黑简体" panose="02000000000000000000" pitchFamily="2" charset="-122"/>
              </a:rPr>
              <a:t>1.06</a:t>
            </a:r>
            <a:r>
              <a:rPr lang="zh-CN" altLang="en-US" sz="2135">
                <a:latin typeface="方正大黑简体" panose="02000000000000000000" pitchFamily="2" charset="-122"/>
                <a:ea typeface="方正大黑简体" panose="02000000000000000000" pitchFamily="2" charset="-122"/>
              </a:rPr>
              <a:t>亿港元，用于支持各项社会公益事业，</a:t>
            </a:r>
            <a:r>
              <a:rPr lang="zh-CN" altLang="en-US" sz="2135">
                <a:solidFill>
                  <a:srgbClr val="FF0000"/>
                </a:solidFill>
                <a:latin typeface="方正大黑简体" panose="02000000000000000000" pitchFamily="2" charset="-122"/>
                <a:ea typeface="方正大黑简体" panose="02000000000000000000" pitchFamily="2" charset="-122"/>
              </a:rPr>
              <a:t>对内地的教育事业更是情有独钟。他说：“国家振兴靠人才，人才培养靠教育，培养人才是民族根本利益的要求。”</a:t>
            </a:r>
          </a:p>
          <a:p>
            <a:pPr marL="85725" indent="-85725">
              <a:lnSpc>
                <a:spcPct val="90000"/>
              </a:lnSpc>
            </a:pPr>
            <a:r>
              <a:rPr lang="en-US" altLang="zh-CN" sz="2135">
                <a:latin typeface="方正大黑简体" panose="02000000000000000000" pitchFamily="2" charset="-122"/>
                <a:ea typeface="方正大黑简体" panose="02000000000000000000" pitchFamily="2" charset="-122"/>
              </a:rPr>
              <a:t>2008</a:t>
            </a:r>
            <a:r>
              <a:rPr lang="zh-CN" altLang="en-US" sz="2135">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2135">
                <a:latin typeface="方正大黑简体" panose="02000000000000000000" pitchFamily="2" charset="-122"/>
                <a:ea typeface="方正大黑简体" panose="02000000000000000000" pitchFamily="2" charset="-122"/>
              </a:rPr>
              <a:t>1</a:t>
            </a:r>
            <a:r>
              <a:rPr lang="zh-CN" altLang="en-US" sz="2135">
                <a:latin typeface="方正大黑简体" panose="02000000000000000000" pitchFamily="2" charset="-122"/>
                <a:ea typeface="方正大黑简体" panose="02000000000000000000" pitchFamily="2" charset="-122"/>
              </a:rPr>
              <a:t>亿港元。</a:t>
            </a:r>
            <a:r>
              <a:rPr lang="en-US" altLang="zh-CN" sz="2135">
                <a:latin typeface="方正大黑简体" panose="02000000000000000000" pitchFamily="2" charset="-122"/>
                <a:ea typeface="方正大黑简体" panose="02000000000000000000" pitchFamily="2" charset="-122"/>
              </a:rPr>
              <a:t>2013</a:t>
            </a:r>
            <a:r>
              <a:rPr lang="zh-CN" altLang="en-US" sz="2135">
                <a:latin typeface="方正大黑简体" panose="02000000000000000000" pitchFamily="2" charset="-122"/>
                <a:ea typeface="方正大黑简体" panose="02000000000000000000" pitchFamily="2" charset="-122"/>
              </a:rPr>
              <a:t>年雅安地震，邵逸夫夫妇再向灾区捐款</a:t>
            </a:r>
            <a:r>
              <a:rPr lang="en-US" altLang="zh-CN" sz="2135">
                <a:latin typeface="方正大黑简体" panose="02000000000000000000" pitchFamily="2" charset="-122"/>
                <a:ea typeface="方正大黑简体" panose="02000000000000000000" pitchFamily="2" charset="-122"/>
              </a:rPr>
              <a:t>1</a:t>
            </a:r>
            <a:r>
              <a:rPr lang="zh-CN" altLang="en-US" sz="2135">
                <a:latin typeface="方正大黑简体" panose="02000000000000000000" pitchFamily="2" charset="-122"/>
                <a:ea typeface="方正大黑简体" panose="02000000000000000000" pitchFamily="2" charset="-122"/>
              </a:rPr>
              <a:t>亿港元。一位网友感慨说：“我第一次知道，有人做慈善可以做到这个份上。”</a:t>
            </a:r>
          </a:p>
          <a:p>
            <a:pPr marL="85725" indent="-85725">
              <a:lnSpc>
                <a:spcPct val="90000"/>
              </a:lnSpc>
            </a:pPr>
            <a:r>
              <a:rPr lang="zh-CN" altLang="en-US" sz="2135">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a:t>
            </a:r>
            <a:r>
              <a:rPr lang="zh-CN" altLang="en-US" sz="2135">
                <a:solidFill>
                  <a:srgbClr val="FF0000"/>
                </a:solidFill>
                <a:latin typeface="方正大黑简体" panose="02000000000000000000" pitchFamily="2" charset="-122"/>
                <a:ea typeface="方正大黑简体" panose="02000000000000000000" pitchFamily="2" charset="-122"/>
              </a:rPr>
              <a:t>这位以“大丈夫贵兼济，其独善一身”为人生信条的老人如是说。</a:t>
            </a:r>
          </a:p>
        </p:txBody>
      </p:sp>
      <p:sp>
        <p:nvSpPr>
          <p:cNvPr id="20485" name="矩形 20484"/>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20486" name="矩形 20485"/>
          <p:cNvSpPr/>
          <p:nvPr/>
        </p:nvSpPr>
        <p:spPr>
          <a:xfrm>
            <a:off x="624320" y="3069858"/>
            <a:ext cx="10463165"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原因分析题</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20486"/>
                                        </p:tgtEl>
                                        <p:attrNameLst>
                                          <p:attrName>style.visibility</p:attrName>
                                        </p:attrNameLst>
                                      </p:cBhvr>
                                      <p:to>
                                        <p:strVal val="visible"/>
                                      </p:to>
                                    </p:set>
                                    <p:anim calcmode="lin" valueType="num">
                                      <p:cBhvr>
                                        <p:cTn id="7" dur="500" fill="hold"/>
                                        <p:tgtEl>
                                          <p:spTgt spid="20486"/>
                                        </p:tgtEl>
                                        <p:attrNameLst>
                                          <p:attrName>ppt_w</p:attrName>
                                        </p:attrNameLst>
                                      </p:cBhvr>
                                      <p:tavLst>
                                        <p:tav tm="0">
                                          <p:val>
                                            <p:fltVal val="0"/>
                                          </p:val>
                                        </p:tav>
                                        <p:tav tm="100000">
                                          <p:val>
                                            <p:strVal val="#ppt_w"/>
                                          </p:val>
                                        </p:tav>
                                      </p:tavLst>
                                    </p:anim>
                                    <p:anim calcmode="lin" valueType="num">
                                      <p:cBhvr>
                                        <p:cTn id="8" dur="500" fill="hold"/>
                                        <p:tgtEl>
                                          <p:spTgt spid="20486"/>
                                        </p:tgtEl>
                                        <p:attrNameLst>
                                          <p:attrName>ppt_h</p:attrName>
                                        </p:attrNameLst>
                                      </p:cBhvr>
                                      <p:tavLst>
                                        <p:tav tm="0">
                                          <p:val>
                                            <p:fltVal val="0"/>
                                          </p:val>
                                        </p:tav>
                                        <p:tav tm="100000">
                                          <p:val>
                                            <p:strVal val="#ppt_h"/>
                                          </p:val>
                                        </p:tav>
                                      </p:tavLst>
                                    </p:anim>
                                    <p:animEffect transition="in" filter="fade">
                                      <p:cBhvr>
                                        <p:cTn id="9" dur="500"/>
                                        <p:tgtEl>
                                          <p:spTgt spid="2048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xit" presetSubtype="4" fill="hold" nodeType="clickEffect">
                                  <p:stCondLst>
                                    <p:cond delay="0"/>
                                  </p:stCondLst>
                                  <p:childTnLst>
                                    <p:anim calcmode="lin" valueType="num">
                                      <p:cBhvr additive="base">
                                        <p:cTn id="13" dur="500"/>
                                        <p:tgtEl>
                                          <p:spTgt spid="20486"/>
                                        </p:tgtEl>
                                        <p:attrNameLst>
                                          <p:attrName>ppt_x</p:attrName>
                                        </p:attrNameLst>
                                      </p:cBhvr>
                                      <p:tavLst>
                                        <p:tav tm="0">
                                          <p:val>
                                            <p:strVal val="ppt_x"/>
                                          </p:val>
                                        </p:tav>
                                        <p:tav tm="100000">
                                          <p:val>
                                            <p:strVal val="ppt_x"/>
                                          </p:val>
                                        </p:tav>
                                      </p:tavLst>
                                    </p:anim>
                                    <p:anim calcmode="lin" valueType="num">
                                      <p:cBhvr additive="base">
                                        <p:cTn id="14" dur="500"/>
                                        <p:tgtEl>
                                          <p:spTgt spid="20486"/>
                                        </p:tgtEl>
                                        <p:attrNameLst>
                                          <p:attrName>ppt_y</p:attrName>
                                        </p:attrNameLst>
                                      </p:cBhvr>
                                      <p:tavLst>
                                        <p:tav tm="0">
                                          <p:val>
                                            <p:strVal val="ppt_y"/>
                                          </p:val>
                                        </p:tav>
                                        <p:tav tm="100000">
                                          <p:val>
                                            <p:strVal val="1+ppt_h/2"/>
                                          </p:val>
                                        </p:tav>
                                      </p:tavLst>
                                    </p:anim>
                                    <p:set>
                                      <p:cBhvr>
                                        <p:cTn id="15" dur="1" fill="hold">
                                          <p:stCondLst>
                                            <p:cond delay="499"/>
                                          </p:stCondLst>
                                        </p:cTn>
                                        <p:tgtEl>
                                          <p:spTgt spid="20486"/>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xit" presetSubtype="4" fill="hold" grpId="0" nodeType="clickEffect">
                                  <p:stCondLst>
                                    <p:cond delay="0"/>
                                  </p:stCondLst>
                                  <p:childTnLst>
                                    <p:anim calcmode="lin" valueType="num">
                                      <p:cBhvr additive="base">
                                        <p:cTn id="19" dur="500"/>
                                        <p:tgtEl>
                                          <p:spTgt spid="20484"/>
                                        </p:tgtEl>
                                        <p:attrNameLst>
                                          <p:attrName>ppt_x</p:attrName>
                                        </p:attrNameLst>
                                      </p:cBhvr>
                                      <p:tavLst>
                                        <p:tav tm="0">
                                          <p:val>
                                            <p:strVal val="ppt_x"/>
                                          </p:val>
                                        </p:tav>
                                        <p:tav tm="100000">
                                          <p:val>
                                            <p:strVal val="ppt_x"/>
                                          </p:val>
                                        </p:tav>
                                      </p:tavLst>
                                    </p:anim>
                                    <p:anim calcmode="lin" valueType="num">
                                      <p:cBhvr additive="base">
                                        <p:cTn id="20" dur="500"/>
                                        <p:tgtEl>
                                          <p:spTgt spid="20484"/>
                                        </p:tgtEl>
                                        <p:attrNameLst>
                                          <p:attrName>ppt_y</p:attrName>
                                        </p:attrNameLst>
                                      </p:cBhvr>
                                      <p:tavLst>
                                        <p:tav tm="0">
                                          <p:val>
                                            <p:strVal val="ppt_y"/>
                                          </p:val>
                                        </p:tav>
                                        <p:tav tm="100000">
                                          <p:val>
                                            <p:strVal val="1+ppt_h/2"/>
                                          </p:val>
                                        </p:tav>
                                      </p:tavLst>
                                    </p:anim>
                                    <p:set>
                                      <p:cBhvr>
                                        <p:cTn id="21" dur="1" fill="hold">
                                          <p:stCondLst>
                                            <p:cond delay="499"/>
                                          </p:stCondLst>
                                        </p:cTn>
                                        <p:tgtEl>
                                          <p:spTgt spid="20484"/>
                                        </p:tgtEl>
                                        <p:attrNameLst>
                                          <p:attrName>style.visibility</p:attrName>
                                        </p:attrNameLst>
                                      </p:cBhvr>
                                      <p:to>
                                        <p:strVal val="hidden"/>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0482">
                                            <p:txEl>
                                              <p:pRg st="1" end="1"/>
                                            </p:txEl>
                                          </p:spTgt>
                                        </p:tgtEl>
                                        <p:attrNameLst>
                                          <p:attrName>style.visibility</p:attrName>
                                        </p:attrNameLst>
                                      </p:cBhvr>
                                      <p:to>
                                        <p:strVal val="visible"/>
                                      </p:to>
                                    </p:set>
                                    <p:anim calcmode="lin" valueType="num">
                                      <p:cBhvr additive="base">
                                        <p:cTn id="26" dur="500" fill="hold"/>
                                        <p:tgtEl>
                                          <p:spTgt spid="20482">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04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0482">
                                            <p:txEl>
                                              <p:pRg st="2" end="2"/>
                                            </p:txEl>
                                          </p:spTgt>
                                        </p:tgtEl>
                                        <p:attrNameLst>
                                          <p:attrName>style.visibility</p:attrName>
                                        </p:attrNameLst>
                                      </p:cBhvr>
                                      <p:to>
                                        <p:strVal val="visible"/>
                                      </p:to>
                                    </p:set>
                                    <p:anim calcmode="lin" valueType="num">
                                      <p:cBhvr additive="base">
                                        <p:cTn id="32" dur="500" fill="hold"/>
                                        <p:tgtEl>
                                          <p:spTgt spid="20482">
                                            <p:txEl>
                                              <p:pRg st="2" end="2"/>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04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0482">
                                            <p:txEl>
                                              <p:pRg st="3" end="3"/>
                                            </p:txEl>
                                          </p:spTgt>
                                        </p:tgtEl>
                                        <p:attrNameLst>
                                          <p:attrName>style.visibility</p:attrName>
                                        </p:attrNameLst>
                                      </p:cBhvr>
                                      <p:to>
                                        <p:strVal val="visible"/>
                                      </p:to>
                                    </p:set>
                                    <p:anim calcmode="lin" valueType="num">
                                      <p:cBhvr additive="base">
                                        <p:cTn id="38" dur="500" fill="hold"/>
                                        <p:tgtEl>
                                          <p:spTgt spid="20482">
                                            <p:txEl>
                                              <p:pRg st="3" end="3"/>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048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uiExpand="1" build="p"/>
      <p:bldP spid="2048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矩形 21505"/>
          <p:cNvSpPr/>
          <p:nvPr/>
        </p:nvSpPr>
        <p:spPr>
          <a:xfrm>
            <a:off x="334381" y="1069921"/>
            <a:ext cx="11521333" cy="5614639"/>
          </a:xfrm>
          <a:prstGeom prst="rect">
            <a:avLst/>
          </a:prstGeom>
          <a:noFill/>
          <a:ln w="76200">
            <a:noFill/>
          </a:ln>
        </p:spPr>
        <p:txBody>
          <a:bodyPr vert="horz" wrap="square" anchor="t" anchorCtr="0"/>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sz="3735" b="1">
                <a:solidFill>
                  <a:srgbClr val="FF0000"/>
                </a:solidFill>
                <a:latin typeface="方正大黑简体" panose="02000000000000000000" pitchFamily="2" charset="-122"/>
                <a:ea typeface="方正大黑简体" panose="02000000000000000000" pitchFamily="2" charset="-122"/>
              </a:rPr>
              <a:t>2</a:t>
            </a:r>
            <a:r>
              <a:rPr lang="zh-CN" altLang="en-US" sz="3735" b="1">
                <a:solidFill>
                  <a:srgbClr val="FF0000"/>
                </a:solidFill>
                <a:latin typeface="方正大黑简体" panose="02000000000000000000" pitchFamily="2" charset="-122"/>
                <a:ea typeface="方正大黑简体" panose="02000000000000000000" pitchFamily="2" charset="-122"/>
              </a:rPr>
              <a:t>、促使“悭吝”的邵逸夫开始行善，特别是情有独钟中国内地的教育事业的原因是什么？</a:t>
            </a:r>
            <a:endParaRPr lang="zh-CN" altLang="en-US" b="1">
              <a:solidFill>
                <a:srgbClr val="FF0000"/>
              </a:solidFill>
              <a:latin typeface="方正大黑简体" panose="02000000000000000000" pitchFamily="2" charset="-122"/>
              <a:ea typeface="方正大黑简体" panose="02000000000000000000" pitchFamily="2" charset="-122"/>
            </a:endParaRPr>
          </a:p>
          <a:p>
            <a:pPr lvl="0"/>
            <a:r>
              <a:rPr lang="zh-CN" altLang="en-US" sz="3735">
                <a:latin typeface="方正大黑简体" panose="02000000000000000000" pitchFamily="2" charset="-122"/>
                <a:ea typeface="方正大黑简体" panose="02000000000000000000" pitchFamily="2" charset="-122"/>
              </a:rPr>
              <a:t> </a:t>
            </a:r>
            <a:r>
              <a:rPr lang="zh-CN" altLang="en-US" sz="3735" b="1">
                <a:solidFill>
                  <a:srgbClr val="0000CC"/>
                </a:solidFill>
                <a:latin typeface="方正大黑简体" panose="02000000000000000000" pitchFamily="2" charset="-122"/>
                <a:ea typeface="方正大黑简体" panose="02000000000000000000" pitchFamily="2" charset="-122"/>
              </a:rPr>
              <a:t>他人震动</a:t>
            </a:r>
            <a:r>
              <a:rPr lang="zh-CN" altLang="en-US" sz="3735">
                <a:latin typeface="方正大黑简体" panose="02000000000000000000" pitchFamily="2" charset="-122"/>
                <a:ea typeface="方正大黑简体" panose="02000000000000000000" pitchFamily="2" charset="-122"/>
              </a:rPr>
              <a:t>：养老院拒绝邵逸夫的“悭吝”捐赠，让邵逸夫备受震动。</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endParaRPr lang="en-US" altLang="zh-CN" b="1">
              <a:latin typeface="方正大黑简体" panose="02000000000000000000" pitchFamily="2" charset="-122"/>
              <a:ea typeface="方正大黑简体" panose="02000000000000000000" pitchFamily="2" charset="-122"/>
            </a:endParaRPr>
          </a:p>
          <a:p>
            <a:pPr lvl="0"/>
            <a:r>
              <a:rPr lang="zh-CN" altLang="en-US" sz="3735" b="1">
                <a:solidFill>
                  <a:srgbClr val="0000CC"/>
                </a:solidFill>
                <a:latin typeface="方正大黑简体" panose="02000000000000000000" pitchFamily="2" charset="-122"/>
                <a:ea typeface="方正大黑简体" panose="02000000000000000000" pitchFamily="2" charset="-122"/>
              </a:rPr>
              <a:t>人生信条</a:t>
            </a:r>
            <a:r>
              <a:rPr lang="zh-CN" altLang="en-US" sz="3735">
                <a:latin typeface="方正大黑简体" panose="02000000000000000000" pitchFamily="2" charset="-122"/>
                <a:ea typeface="方正大黑简体" panose="02000000000000000000" pitchFamily="2" charset="-122"/>
              </a:rPr>
              <a:t>：“大丈夫贵兼济，其独善一身”， 财富取之于民众，应用回于民众。</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endParaRPr lang="en-US" altLang="zh-CN" b="1">
              <a:latin typeface="方正大黑简体" panose="02000000000000000000" pitchFamily="2" charset="-122"/>
              <a:ea typeface="方正大黑简体" panose="02000000000000000000" pitchFamily="2" charset="-122"/>
            </a:endParaRPr>
          </a:p>
          <a:p>
            <a:pPr lvl="0"/>
            <a:r>
              <a:rPr lang="zh-CN" altLang="en-US" sz="3735" b="1">
                <a:solidFill>
                  <a:srgbClr val="0000CC"/>
                </a:solidFill>
                <a:latin typeface="方正大黑简体" panose="02000000000000000000" pitchFamily="2" charset="-122"/>
                <a:ea typeface="方正大黑简体" panose="02000000000000000000" pitchFamily="2" charset="-122"/>
              </a:rPr>
              <a:t>爱国情怀</a:t>
            </a:r>
            <a:r>
              <a:rPr lang="zh-CN" altLang="en-US" sz="3735">
                <a:latin typeface="方正大黑简体" panose="02000000000000000000" pitchFamily="2" charset="-122"/>
                <a:ea typeface="方正大黑简体" panose="02000000000000000000" pitchFamily="2" charset="-122"/>
              </a:rPr>
              <a:t>：邵逸夫认为，国家振兴靠教育，培养人才是民族根本利益的要求。</a:t>
            </a:r>
            <a:r>
              <a:rPr lang="en-US" altLang="zh-CN" sz="3735">
                <a:latin typeface="方正大黑简体" panose="02000000000000000000" pitchFamily="2" charset="-122"/>
                <a:ea typeface="方正大黑简体" panose="02000000000000000000" pitchFamily="2" charset="-122"/>
              </a:rPr>
              <a:t>(2</a:t>
            </a:r>
            <a:r>
              <a:rPr lang="zh-CN" altLang="en-US" sz="3735">
                <a:latin typeface="方正大黑简体" panose="02000000000000000000" pitchFamily="2" charset="-122"/>
                <a:ea typeface="方正大黑简体" panose="02000000000000000000" pitchFamily="2" charset="-122"/>
              </a:rPr>
              <a:t>分</a:t>
            </a:r>
            <a:r>
              <a:rPr lang="en-US" altLang="zh-CN" sz="3735">
                <a:latin typeface="方正大黑简体" panose="02000000000000000000" pitchFamily="2" charset="-122"/>
                <a:ea typeface="方正大黑简体" panose="02000000000000000000" pitchFamily="2" charset="-122"/>
              </a:rPr>
              <a:t>)</a:t>
            </a:r>
          </a:p>
        </p:txBody>
      </p:sp>
      <p:sp>
        <p:nvSpPr>
          <p:cNvPr id="21507" name="标题 21506"/>
          <p:cNvSpPr>
            <a:spLocks noGrp="1"/>
          </p:cNvSpPr>
          <p:nvPr>
            <p:ph type="title"/>
          </p:nvPr>
        </p:nvSpPr>
        <p:spPr>
          <a:xfrm>
            <a:off x="609505" y="276294"/>
            <a:ext cx="10971086" cy="632785"/>
          </a:xfrm>
          <a:noFill/>
          <a:ln w="57150">
            <a:noFill/>
          </a:ln>
        </p:spPr>
        <p:txBody>
          <a:bodyPr/>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21508" name="矩形 21507"/>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xEl>
                                              <p:pRg st="1" end="1"/>
                                            </p:txEl>
                                          </p:spTgt>
                                        </p:tgtEl>
                                        <p:attrNameLst>
                                          <p:attrName>style.visibility</p:attrName>
                                        </p:attrNameLst>
                                      </p:cBhvr>
                                      <p:to>
                                        <p:strVal val="visible"/>
                                      </p:to>
                                    </p:set>
                                    <p:anim calcmode="lin" valueType="num">
                                      <p:cBhvr additive="base">
                                        <p:cTn id="7" dur="500" fill="hold"/>
                                        <p:tgtEl>
                                          <p:spTgt spid="2150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6">
                                            <p:txEl>
                                              <p:pRg st="2" end="2"/>
                                            </p:txEl>
                                          </p:spTgt>
                                        </p:tgtEl>
                                        <p:attrNameLst>
                                          <p:attrName>style.visibility</p:attrName>
                                        </p:attrNameLst>
                                      </p:cBhvr>
                                      <p:to>
                                        <p:strVal val="visible"/>
                                      </p:to>
                                    </p:set>
                                    <p:anim calcmode="lin" valueType="num">
                                      <p:cBhvr additive="base">
                                        <p:cTn id="13" dur="500" fill="hold"/>
                                        <p:tgtEl>
                                          <p:spTgt spid="2150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06">
                                            <p:txEl>
                                              <p:pRg st="3" end="3"/>
                                            </p:txEl>
                                          </p:spTgt>
                                        </p:tgtEl>
                                        <p:attrNameLst>
                                          <p:attrName>style.visibility</p:attrName>
                                        </p:attrNameLst>
                                      </p:cBhvr>
                                      <p:to>
                                        <p:strVal val="visible"/>
                                      </p:to>
                                    </p:set>
                                    <p:anim calcmode="lin" valueType="num">
                                      <p:cBhvr additive="base">
                                        <p:cTn id="19" dur="500" fill="hold"/>
                                        <p:tgtEl>
                                          <p:spTgt spid="2150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矩形 22529"/>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b="1">
                <a:solidFill>
                  <a:srgbClr val="FF0000"/>
                </a:solidFill>
                <a:latin typeface="方正大黑简体" panose="02000000000000000000" pitchFamily="2" charset="-122"/>
                <a:ea typeface="方正大黑简体" panose="02000000000000000000" pitchFamily="2" charset="-122"/>
              </a:rPr>
              <a:t>3</a:t>
            </a:r>
            <a:r>
              <a:rPr lang="zh-CN" altLang="en-US" b="1">
                <a:solidFill>
                  <a:srgbClr val="FF0000"/>
                </a:solidFill>
                <a:latin typeface="方正大黑简体" panose="02000000000000000000" pitchFamily="2" charset="-122"/>
                <a:ea typeface="方正大黑简体" panose="02000000000000000000" pitchFamily="2" charset="-122"/>
              </a:rPr>
              <a:t>、文章的重点是写邵逸夫的慈善行为和他高尚的品德，文章第四段写邵逸夫的“悭吝”事件有什么作用？</a:t>
            </a:r>
            <a:endParaRPr lang="zh-CN" altLang="en-US" sz="2665" b="1">
              <a:solidFill>
                <a:srgbClr val="FF0000"/>
              </a:solidFill>
              <a:latin typeface="方正大黑简体" panose="02000000000000000000" pitchFamily="2" charset="-122"/>
              <a:ea typeface="方正大黑简体" panose="02000000000000000000" pitchFamily="2" charset="-122"/>
            </a:endParaRPr>
          </a:p>
          <a:p>
            <a:pPr lvl="0"/>
            <a:r>
              <a:rPr lang="zh-CN" altLang="en-US">
                <a:latin typeface="方正大黑简体" panose="02000000000000000000" pitchFamily="2" charset="-122"/>
                <a:ea typeface="方正大黑简体" panose="02000000000000000000" pitchFamily="2" charset="-122"/>
              </a:rPr>
              <a:t>  </a:t>
            </a:r>
            <a:r>
              <a:rPr lang="zh-CN" altLang="en-US" b="1">
                <a:latin typeface="方正大黑简体" panose="02000000000000000000" pitchFamily="2" charset="-122"/>
                <a:ea typeface="方正大黑简体" panose="02000000000000000000" pitchFamily="2" charset="-122"/>
              </a:rPr>
              <a:t> </a:t>
            </a:r>
            <a:r>
              <a:rPr lang="zh-CN" altLang="en-US" b="1">
                <a:solidFill>
                  <a:srgbClr val="0000CC"/>
                </a:solidFill>
                <a:latin typeface="方正大黑简体" panose="02000000000000000000" pitchFamily="2" charset="-122"/>
                <a:ea typeface="方正大黑简体" panose="02000000000000000000" pitchFamily="2" charset="-122"/>
              </a:rPr>
              <a:t>内容上</a:t>
            </a:r>
            <a:r>
              <a:rPr lang="zh-CN" altLang="en-US">
                <a:latin typeface="方正大黑简体" panose="02000000000000000000" pitchFamily="2" charset="-122"/>
                <a:ea typeface="方正大黑简体" panose="02000000000000000000" pitchFamily="2" charset="-122"/>
              </a:rPr>
              <a:t>：交代了邵逸夫人生观、价值观转变的原因；</a:t>
            </a:r>
          </a:p>
          <a:p>
            <a:pPr lvl="0">
              <a:buNone/>
            </a:pPr>
            <a:r>
              <a:rPr lang="zh-CN" altLang="en-US">
                <a:latin typeface="方正大黑简体" panose="02000000000000000000" pitchFamily="2" charset="-122"/>
                <a:ea typeface="方正大黑简体" panose="02000000000000000000" pitchFamily="2" charset="-122"/>
              </a:rPr>
              <a:t>                   突出了邵逸夫节俭的品行；</a:t>
            </a:r>
          </a:p>
          <a:p>
            <a:pPr lvl="0">
              <a:buNone/>
            </a:pPr>
            <a:r>
              <a:rPr lang="zh-CN" altLang="en-US">
                <a:latin typeface="方正大黑简体" panose="02000000000000000000" pitchFamily="2" charset="-122"/>
                <a:ea typeface="方正大黑简体" panose="02000000000000000000" pitchFamily="2" charset="-122"/>
              </a:rPr>
              <a:t>                   使人物形象更丰富、更真实，同时也丰富了文章内容，增强可读性。</a:t>
            </a:r>
            <a:r>
              <a:rPr lang="en-US" altLang="zh-CN">
                <a:latin typeface="方正大黑简体" panose="02000000000000000000" pitchFamily="2" charset="-122"/>
                <a:ea typeface="方正大黑简体" panose="02000000000000000000" pitchFamily="2" charset="-122"/>
              </a:rPr>
              <a:t>(4</a:t>
            </a:r>
            <a:r>
              <a:rPr lang="zh-CN" altLang="en-US">
                <a:latin typeface="方正大黑简体" panose="02000000000000000000" pitchFamily="2" charset="-122"/>
                <a:ea typeface="方正大黑简体" panose="02000000000000000000" pitchFamily="2" charset="-122"/>
              </a:rPr>
              <a:t>分</a:t>
            </a:r>
            <a:r>
              <a:rPr lang="en-US" altLang="zh-CN">
                <a:latin typeface="方正大黑简体" panose="02000000000000000000" pitchFamily="2" charset="-122"/>
                <a:ea typeface="方正大黑简体" panose="02000000000000000000" pitchFamily="2" charset="-122"/>
              </a:rPr>
              <a:t>)</a:t>
            </a:r>
            <a:endParaRPr lang="en-US" altLang="zh-CN" sz="2665" b="1">
              <a:latin typeface="方正大黑简体" panose="02000000000000000000" pitchFamily="2" charset="-122"/>
              <a:ea typeface="方正大黑简体" panose="02000000000000000000" pitchFamily="2" charset="-122"/>
            </a:endParaRPr>
          </a:p>
          <a:p>
            <a:pPr lvl="0"/>
            <a:r>
              <a:rPr lang="zh-CN" altLang="en-US" b="1">
                <a:solidFill>
                  <a:srgbClr val="0000CC"/>
                </a:solidFill>
                <a:latin typeface="方正大黑简体" panose="02000000000000000000" pitchFamily="2" charset="-122"/>
                <a:ea typeface="方正大黑简体" panose="02000000000000000000" pitchFamily="2" charset="-122"/>
              </a:rPr>
              <a:t>结构上</a:t>
            </a:r>
            <a:r>
              <a:rPr lang="zh-CN" altLang="en-US">
                <a:latin typeface="方正大黑简体" panose="02000000000000000000" pitchFamily="2" charset="-122"/>
                <a:ea typeface="方正大黑简体" panose="02000000000000000000" pitchFamily="2" charset="-122"/>
              </a:rPr>
              <a:t>：欲扬先抑，为后面写邵逸夫巨额投资慈做铺垫，起到反衬的作用。</a:t>
            </a:r>
            <a:r>
              <a:rPr lang="en-US" altLang="zh-CN">
                <a:latin typeface="方正大黑简体" panose="02000000000000000000" pitchFamily="2" charset="-122"/>
                <a:ea typeface="方正大黑简体" panose="02000000000000000000" pitchFamily="2" charset="-122"/>
              </a:rPr>
              <a:t>(2</a:t>
            </a:r>
            <a:r>
              <a:rPr lang="zh-CN" altLang="en-US">
                <a:latin typeface="方正大黑简体" panose="02000000000000000000" pitchFamily="2" charset="-122"/>
                <a:ea typeface="方正大黑简体" panose="02000000000000000000" pitchFamily="2" charset="-122"/>
              </a:rPr>
              <a:t>分</a:t>
            </a:r>
            <a:r>
              <a:rPr lang="en-US" altLang="zh-CN">
                <a:latin typeface="方正大黑简体" panose="02000000000000000000" pitchFamily="2" charset="-122"/>
                <a:ea typeface="方正大黑简体" panose="02000000000000000000" pitchFamily="2" charset="-122"/>
              </a:rPr>
              <a:t>)</a:t>
            </a:r>
          </a:p>
        </p:txBody>
      </p:sp>
      <p:sp>
        <p:nvSpPr>
          <p:cNvPr id="22531" name="文本占位符 22530"/>
          <p:cNvSpPr>
            <a:spLocks noGrp="1"/>
          </p:cNvSpPr>
          <p:nvPr>
            <p:ph type="body" idx="1"/>
          </p:nvPr>
        </p:nvSpPr>
        <p:spPr>
          <a:xfrm>
            <a:off x="334381" y="2278348"/>
            <a:ext cx="11521333" cy="4465469"/>
          </a:xfrm>
          <a:solidFill>
            <a:schemeClr val="bg1"/>
          </a:solidFill>
          <a:ln w="76200">
            <a:noFill/>
          </a:ln>
        </p:spPr>
        <p:txBody>
          <a:bodyPr anchor="ctr" anchorCtr="0"/>
          <a:lstStyle/>
          <a:p>
            <a:pPr marL="6350" indent="-6350">
              <a:lnSpc>
                <a:spcPct val="80000"/>
              </a:lnSpc>
            </a:pPr>
            <a:r>
              <a:rPr lang="zh-CN" altLang="en-US" sz="2665">
                <a:solidFill>
                  <a:srgbClr val="0000CC"/>
                </a:solidFill>
                <a:latin typeface="方正大黑简体" panose="02000000000000000000" pitchFamily="2" charset="-122"/>
                <a:ea typeface="方正大黑简体" panose="02000000000000000000" pitchFamily="2" charset="-122"/>
              </a:rPr>
              <a:t>还有一次，一家养老院的老人看见邵逸夫每天坐着劳斯莱斯经过门口，于是冒昧的写信请他行善。不久，养老院随即寄来一张</a:t>
            </a:r>
            <a:r>
              <a:rPr lang="en-US" altLang="zh-CN" sz="2665">
                <a:solidFill>
                  <a:srgbClr val="0000CC"/>
                </a:solidFill>
                <a:latin typeface="方正大黑简体" panose="02000000000000000000" pitchFamily="2" charset="-122"/>
                <a:ea typeface="方正大黑简体" panose="02000000000000000000" pitchFamily="2" charset="-122"/>
              </a:rPr>
              <a:t>500</a:t>
            </a:r>
            <a:r>
              <a:rPr lang="zh-CN" altLang="en-US" sz="2665">
                <a:solidFill>
                  <a:srgbClr val="0000CC"/>
                </a:solidFill>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2665">
                <a:solidFill>
                  <a:srgbClr val="0000CC"/>
                </a:solidFill>
                <a:latin typeface="方正大黑简体" panose="02000000000000000000" pitchFamily="2" charset="-122"/>
                <a:ea typeface="方正大黑简体" panose="02000000000000000000" pitchFamily="2" charset="-122"/>
              </a:rPr>
              <a:t>1985</a:t>
            </a:r>
            <a:r>
              <a:rPr lang="zh-CN" altLang="en-US" sz="2665">
                <a:solidFill>
                  <a:srgbClr val="0000CC"/>
                </a:solidFill>
                <a:latin typeface="方正大黑简体" panose="02000000000000000000" pitchFamily="2" charset="-122"/>
                <a:ea typeface="方正大黑简体" panose="02000000000000000000" pitchFamily="2" charset="-122"/>
              </a:rPr>
              <a:t>年</a:t>
            </a:r>
            <a:r>
              <a:rPr lang="en-US" altLang="zh-CN" sz="2665">
                <a:solidFill>
                  <a:srgbClr val="0000CC"/>
                </a:solidFill>
                <a:latin typeface="方正大黑简体" panose="02000000000000000000" pitchFamily="2" charset="-122"/>
                <a:ea typeface="方正大黑简体" panose="02000000000000000000" pitchFamily="2" charset="-122"/>
              </a:rPr>
              <a:t>1</a:t>
            </a:r>
            <a:r>
              <a:rPr lang="zh-CN" altLang="en-US" sz="2665">
                <a:solidFill>
                  <a:srgbClr val="0000CC"/>
                </a:solidFill>
                <a:latin typeface="方正大黑简体" panose="02000000000000000000" pitchFamily="2" charset="-122"/>
                <a:ea typeface="方正大黑简体" panose="02000000000000000000" pitchFamily="2" charset="-122"/>
              </a:rPr>
              <a:t>月开始，邵逸夫以邵氏基金会的名义捐出</a:t>
            </a:r>
            <a:r>
              <a:rPr lang="en-US" altLang="zh-CN" sz="2665">
                <a:solidFill>
                  <a:srgbClr val="0000CC"/>
                </a:solidFill>
                <a:latin typeface="方正大黑简体" panose="02000000000000000000" pitchFamily="2" charset="-122"/>
                <a:ea typeface="方正大黑简体" panose="02000000000000000000" pitchFamily="2" charset="-122"/>
              </a:rPr>
              <a:t>1.06</a:t>
            </a:r>
            <a:r>
              <a:rPr lang="zh-CN" altLang="en-US" sz="2665">
                <a:solidFill>
                  <a:srgbClr val="0000CC"/>
                </a:solidFill>
                <a:latin typeface="方正大黑简体" panose="02000000000000000000" pitchFamily="2" charset="-122"/>
                <a:ea typeface="方正大黑简体" panose="02000000000000000000" pitchFamily="2" charset="-122"/>
              </a:rPr>
              <a:t>亿港元，用于支持各项社会公益事业，对内地的教育事业更是情有独钟。他说：“国家振兴靠人才，人才培养靠教育，培养人才是民族根本利益的要求。”</a:t>
            </a:r>
          </a:p>
          <a:p>
            <a:pPr marL="6350" indent="-6350">
              <a:lnSpc>
                <a:spcPct val="80000"/>
              </a:lnSpc>
            </a:pPr>
            <a:r>
              <a:rPr lang="zh-CN" altLang="en-US" sz="2665">
                <a:solidFill>
                  <a:schemeClr val="tx2"/>
                </a:solidFill>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p:txBody>
      </p:sp>
      <p:sp>
        <p:nvSpPr>
          <p:cNvPr id="22532" name="矩形 22531"/>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22533" name="矩形 22532"/>
          <p:cNvSpPr/>
          <p:nvPr/>
        </p:nvSpPr>
        <p:spPr>
          <a:xfrm>
            <a:off x="624320" y="3069858"/>
            <a:ext cx="10463165"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作用分析题</a:t>
            </a:r>
          </a:p>
        </p:txBody>
      </p:sp>
      <p:sp>
        <p:nvSpPr>
          <p:cNvPr id="22534" name="标题 22533"/>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22533"/>
                                        </p:tgtEl>
                                        <p:attrNameLst>
                                          <p:attrName>style.visibility</p:attrName>
                                        </p:attrNameLst>
                                      </p:cBhvr>
                                      <p:to>
                                        <p:strVal val="visible"/>
                                      </p:to>
                                    </p:set>
                                    <p:anim calcmode="lin" valueType="num">
                                      <p:cBhvr>
                                        <p:cTn id="7" dur="500" fill="hold"/>
                                        <p:tgtEl>
                                          <p:spTgt spid="22533"/>
                                        </p:tgtEl>
                                        <p:attrNameLst>
                                          <p:attrName>ppt_w</p:attrName>
                                        </p:attrNameLst>
                                      </p:cBhvr>
                                      <p:tavLst>
                                        <p:tav tm="0">
                                          <p:val>
                                            <p:fltVal val="0"/>
                                          </p:val>
                                        </p:tav>
                                        <p:tav tm="100000">
                                          <p:val>
                                            <p:strVal val="#ppt_w"/>
                                          </p:val>
                                        </p:tav>
                                      </p:tavLst>
                                    </p:anim>
                                    <p:anim calcmode="lin" valueType="num">
                                      <p:cBhvr>
                                        <p:cTn id="8" dur="500" fill="hold"/>
                                        <p:tgtEl>
                                          <p:spTgt spid="22533"/>
                                        </p:tgtEl>
                                        <p:attrNameLst>
                                          <p:attrName>ppt_h</p:attrName>
                                        </p:attrNameLst>
                                      </p:cBhvr>
                                      <p:tavLst>
                                        <p:tav tm="0">
                                          <p:val>
                                            <p:fltVal val="0"/>
                                          </p:val>
                                        </p:tav>
                                        <p:tav tm="100000">
                                          <p:val>
                                            <p:strVal val="#ppt_h"/>
                                          </p:val>
                                        </p:tav>
                                      </p:tavLst>
                                    </p:anim>
                                    <p:animEffect transition="in" filter="fade">
                                      <p:cBhvr>
                                        <p:cTn id="9" dur="500"/>
                                        <p:tgtEl>
                                          <p:spTgt spid="2253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xit" presetSubtype="4" fill="hold" nodeType="clickEffect">
                                  <p:stCondLst>
                                    <p:cond delay="0"/>
                                  </p:stCondLst>
                                  <p:childTnLst>
                                    <p:anim calcmode="lin" valueType="num">
                                      <p:cBhvr additive="base">
                                        <p:cTn id="13" dur="500"/>
                                        <p:tgtEl>
                                          <p:spTgt spid="22533"/>
                                        </p:tgtEl>
                                        <p:attrNameLst>
                                          <p:attrName>ppt_x</p:attrName>
                                        </p:attrNameLst>
                                      </p:cBhvr>
                                      <p:tavLst>
                                        <p:tav tm="0">
                                          <p:val>
                                            <p:strVal val="ppt_x"/>
                                          </p:val>
                                        </p:tav>
                                        <p:tav tm="100000">
                                          <p:val>
                                            <p:strVal val="ppt_x"/>
                                          </p:val>
                                        </p:tav>
                                      </p:tavLst>
                                    </p:anim>
                                    <p:anim calcmode="lin" valueType="num">
                                      <p:cBhvr additive="base">
                                        <p:cTn id="14" dur="500"/>
                                        <p:tgtEl>
                                          <p:spTgt spid="22533"/>
                                        </p:tgtEl>
                                        <p:attrNameLst>
                                          <p:attrName>ppt_y</p:attrName>
                                        </p:attrNameLst>
                                      </p:cBhvr>
                                      <p:tavLst>
                                        <p:tav tm="0">
                                          <p:val>
                                            <p:strVal val="ppt_y"/>
                                          </p:val>
                                        </p:tav>
                                        <p:tav tm="100000">
                                          <p:val>
                                            <p:strVal val="1+ppt_h/2"/>
                                          </p:val>
                                        </p:tav>
                                      </p:tavLst>
                                    </p:anim>
                                    <p:set>
                                      <p:cBhvr>
                                        <p:cTn id="15" dur="1" fill="hold">
                                          <p:stCondLst>
                                            <p:cond delay="499"/>
                                          </p:stCondLst>
                                        </p:cTn>
                                        <p:tgtEl>
                                          <p:spTgt spid="22533"/>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xit" presetSubtype="4" fill="hold" grpId="0" nodeType="clickEffect">
                                  <p:stCondLst>
                                    <p:cond delay="0"/>
                                  </p:stCondLst>
                                  <p:childTnLst>
                                    <p:anim calcmode="lin" valueType="num">
                                      <p:cBhvr additive="base">
                                        <p:cTn id="19" dur="500"/>
                                        <p:tgtEl>
                                          <p:spTgt spid="22531"/>
                                        </p:tgtEl>
                                        <p:attrNameLst>
                                          <p:attrName>ppt_x</p:attrName>
                                        </p:attrNameLst>
                                      </p:cBhvr>
                                      <p:tavLst>
                                        <p:tav tm="0">
                                          <p:val>
                                            <p:strVal val="ppt_x"/>
                                          </p:val>
                                        </p:tav>
                                        <p:tav tm="100000">
                                          <p:val>
                                            <p:strVal val="ppt_x"/>
                                          </p:val>
                                        </p:tav>
                                      </p:tavLst>
                                    </p:anim>
                                    <p:anim calcmode="lin" valueType="num">
                                      <p:cBhvr additive="base">
                                        <p:cTn id="20" dur="500"/>
                                        <p:tgtEl>
                                          <p:spTgt spid="22531"/>
                                        </p:tgtEl>
                                        <p:attrNameLst>
                                          <p:attrName>ppt_y</p:attrName>
                                        </p:attrNameLst>
                                      </p:cBhvr>
                                      <p:tavLst>
                                        <p:tav tm="0">
                                          <p:val>
                                            <p:strVal val="ppt_y"/>
                                          </p:val>
                                        </p:tav>
                                        <p:tav tm="100000">
                                          <p:val>
                                            <p:strVal val="1+ppt_h/2"/>
                                          </p:val>
                                        </p:tav>
                                      </p:tavLst>
                                    </p:anim>
                                    <p:set>
                                      <p:cBhvr>
                                        <p:cTn id="21" dur="1" fill="hold">
                                          <p:stCondLst>
                                            <p:cond delay="499"/>
                                          </p:stCondLst>
                                        </p:cTn>
                                        <p:tgtEl>
                                          <p:spTgt spid="22531"/>
                                        </p:tgtEl>
                                        <p:attrNameLst>
                                          <p:attrName>style.visibility</p:attrName>
                                        </p:attrNameLst>
                                      </p:cBhvr>
                                      <p:to>
                                        <p:strVal val="hidden"/>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2530">
                                            <p:txEl>
                                              <p:pRg st="1" end="1"/>
                                            </p:txEl>
                                          </p:spTgt>
                                        </p:tgtEl>
                                        <p:attrNameLst>
                                          <p:attrName>style.visibility</p:attrName>
                                        </p:attrNameLst>
                                      </p:cBhvr>
                                      <p:to>
                                        <p:strVal val="visible"/>
                                      </p:to>
                                    </p:set>
                                    <p:anim calcmode="lin" valueType="num">
                                      <p:cBhvr additive="base">
                                        <p:cTn id="26" dur="500" fill="hold"/>
                                        <p:tgtEl>
                                          <p:spTgt spid="22530">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253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2530">
                                            <p:txEl>
                                              <p:pRg st="2" end="2"/>
                                            </p:txEl>
                                          </p:spTgt>
                                        </p:tgtEl>
                                        <p:attrNameLst>
                                          <p:attrName>style.visibility</p:attrName>
                                        </p:attrNameLst>
                                      </p:cBhvr>
                                      <p:to>
                                        <p:strVal val="visible"/>
                                      </p:to>
                                    </p:set>
                                    <p:anim calcmode="lin" valueType="num">
                                      <p:cBhvr additive="base">
                                        <p:cTn id="32" dur="500" fill="hold"/>
                                        <p:tgtEl>
                                          <p:spTgt spid="22530">
                                            <p:txEl>
                                              <p:pRg st="2" end="2"/>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253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2530">
                                            <p:txEl>
                                              <p:pRg st="3" end="3"/>
                                            </p:txEl>
                                          </p:spTgt>
                                        </p:tgtEl>
                                        <p:attrNameLst>
                                          <p:attrName>style.visibility</p:attrName>
                                        </p:attrNameLst>
                                      </p:cBhvr>
                                      <p:to>
                                        <p:strVal val="visible"/>
                                      </p:to>
                                    </p:set>
                                    <p:anim calcmode="lin" valueType="num">
                                      <p:cBhvr additive="base">
                                        <p:cTn id="38" dur="500" fill="hold"/>
                                        <p:tgtEl>
                                          <p:spTgt spid="22530">
                                            <p:txEl>
                                              <p:pRg st="3" end="3"/>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25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2530">
                                            <p:txEl>
                                              <p:pRg st="4" end="4"/>
                                            </p:txEl>
                                          </p:spTgt>
                                        </p:tgtEl>
                                        <p:attrNameLst>
                                          <p:attrName>style.visibility</p:attrName>
                                        </p:attrNameLst>
                                      </p:cBhvr>
                                      <p:to>
                                        <p:strVal val="visible"/>
                                      </p:to>
                                    </p:set>
                                    <p:anim calcmode="lin" valueType="num">
                                      <p:cBhvr additive="base">
                                        <p:cTn id="44" dur="500" fill="hold"/>
                                        <p:tgtEl>
                                          <p:spTgt spid="22530">
                                            <p:txEl>
                                              <p:pRg st="4" end="4"/>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2253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uiExpand="1" build="p"/>
      <p:bldP spid="22531"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矩形 23553"/>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b="1">
                <a:solidFill>
                  <a:srgbClr val="FF0000"/>
                </a:solidFill>
                <a:latin typeface="方正大黑简体" panose="02000000000000000000" pitchFamily="2" charset="-122"/>
                <a:ea typeface="方正大黑简体" panose="02000000000000000000" pitchFamily="2" charset="-122"/>
              </a:rPr>
              <a:t>3</a:t>
            </a:r>
            <a:r>
              <a:rPr lang="zh-CN" altLang="en-US" b="1">
                <a:solidFill>
                  <a:srgbClr val="FF0000"/>
                </a:solidFill>
                <a:latin typeface="方正大黑简体" panose="02000000000000000000" pitchFamily="2" charset="-122"/>
                <a:ea typeface="方正大黑简体" panose="02000000000000000000" pitchFamily="2" charset="-122"/>
              </a:rPr>
              <a:t>、文章的重点是写邵逸夫的慈善行为和他高尚的品德，文章第四段写邵逸夫的“悭吝”事件有什么作用？</a:t>
            </a:r>
            <a:endParaRPr lang="zh-CN" altLang="en-US" sz="2665" b="1">
              <a:solidFill>
                <a:srgbClr val="FF0000"/>
              </a:solidFill>
              <a:latin typeface="方正大黑简体" panose="02000000000000000000" pitchFamily="2" charset="-122"/>
              <a:ea typeface="方正大黑简体" panose="02000000000000000000" pitchFamily="2" charset="-122"/>
            </a:endParaRPr>
          </a:p>
          <a:p>
            <a:pPr lvl="0"/>
            <a:r>
              <a:rPr lang="zh-CN" altLang="en-US">
                <a:latin typeface="方正大黑简体" panose="02000000000000000000" pitchFamily="2" charset="-122"/>
                <a:ea typeface="方正大黑简体" panose="02000000000000000000" pitchFamily="2" charset="-122"/>
              </a:rPr>
              <a:t>  </a:t>
            </a:r>
            <a:r>
              <a:rPr lang="zh-CN" altLang="en-US" b="1">
                <a:latin typeface="方正大黑简体" panose="02000000000000000000" pitchFamily="2" charset="-122"/>
                <a:ea typeface="方正大黑简体" panose="02000000000000000000" pitchFamily="2" charset="-122"/>
              </a:rPr>
              <a:t> </a:t>
            </a:r>
            <a:r>
              <a:rPr lang="zh-CN" altLang="en-US" b="1">
                <a:solidFill>
                  <a:srgbClr val="0000CC"/>
                </a:solidFill>
                <a:latin typeface="方正大黑简体" panose="02000000000000000000" pitchFamily="2" charset="-122"/>
                <a:ea typeface="方正大黑简体" panose="02000000000000000000" pitchFamily="2" charset="-122"/>
              </a:rPr>
              <a:t>内容上</a:t>
            </a:r>
            <a:r>
              <a:rPr lang="zh-CN" altLang="en-US">
                <a:latin typeface="方正大黑简体" panose="02000000000000000000" pitchFamily="2" charset="-122"/>
                <a:ea typeface="方正大黑简体" panose="02000000000000000000" pitchFamily="2" charset="-122"/>
              </a:rPr>
              <a:t>：交代了邵逸夫人生观、价值观转变的原因；</a:t>
            </a:r>
          </a:p>
          <a:p>
            <a:pPr lvl="0">
              <a:buNone/>
            </a:pPr>
            <a:r>
              <a:rPr lang="zh-CN" altLang="en-US">
                <a:latin typeface="方正大黑简体" panose="02000000000000000000" pitchFamily="2" charset="-122"/>
                <a:ea typeface="方正大黑简体" panose="02000000000000000000" pitchFamily="2" charset="-122"/>
              </a:rPr>
              <a:t>                   突出了邵逸夫节俭的品行；</a:t>
            </a:r>
          </a:p>
          <a:p>
            <a:pPr lvl="0">
              <a:buNone/>
            </a:pPr>
            <a:r>
              <a:rPr lang="zh-CN" altLang="en-US">
                <a:latin typeface="方正大黑简体" panose="02000000000000000000" pitchFamily="2" charset="-122"/>
                <a:ea typeface="方正大黑简体" panose="02000000000000000000" pitchFamily="2" charset="-122"/>
              </a:rPr>
              <a:t>                   使人物形象更丰富、更真实，同时也丰富了文章内容，增强可读性。</a:t>
            </a:r>
            <a:r>
              <a:rPr lang="en-US" altLang="zh-CN">
                <a:latin typeface="方正大黑简体" panose="02000000000000000000" pitchFamily="2" charset="-122"/>
                <a:ea typeface="方正大黑简体" panose="02000000000000000000" pitchFamily="2" charset="-122"/>
              </a:rPr>
              <a:t>(4</a:t>
            </a:r>
            <a:r>
              <a:rPr lang="zh-CN" altLang="en-US">
                <a:latin typeface="方正大黑简体" panose="02000000000000000000" pitchFamily="2" charset="-122"/>
                <a:ea typeface="方正大黑简体" panose="02000000000000000000" pitchFamily="2" charset="-122"/>
              </a:rPr>
              <a:t>分</a:t>
            </a:r>
            <a:r>
              <a:rPr lang="en-US" altLang="zh-CN">
                <a:latin typeface="方正大黑简体" panose="02000000000000000000" pitchFamily="2" charset="-122"/>
                <a:ea typeface="方正大黑简体" panose="02000000000000000000" pitchFamily="2" charset="-122"/>
              </a:rPr>
              <a:t>)</a:t>
            </a:r>
            <a:endParaRPr lang="en-US" altLang="zh-CN" sz="2665" b="1">
              <a:latin typeface="方正大黑简体" panose="02000000000000000000" pitchFamily="2" charset="-122"/>
              <a:ea typeface="方正大黑简体" panose="02000000000000000000" pitchFamily="2" charset="-122"/>
            </a:endParaRPr>
          </a:p>
          <a:p>
            <a:pPr lvl="0"/>
            <a:r>
              <a:rPr lang="zh-CN" altLang="en-US" b="1">
                <a:solidFill>
                  <a:srgbClr val="0000CC"/>
                </a:solidFill>
                <a:latin typeface="方正大黑简体" panose="02000000000000000000" pitchFamily="2" charset="-122"/>
                <a:ea typeface="方正大黑简体" panose="02000000000000000000" pitchFamily="2" charset="-122"/>
              </a:rPr>
              <a:t>结构上</a:t>
            </a:r>
            <a:r>
              <a:rPr lang="zh-CN" altLang="en-US">
                <a:latin typeface="方正大黑简体" panose="02000000000000000000" pitchFamily="2" charset="-122"/>
                <a:ea typeface="方正大黑简体" panose="02000000000000000000" pitchFamily="2" charset="-122"/>
              </a:rPr>
              <a:t>：欲扬先抑，为后面写邵逸夫巨额投资慈做铺垫，起到反衬的作用。</a:t>
            </a:r>
            <a:r>
              <a:rPr lang="en-US" altLang="zh-CN">
                <a:latin typeface="方正大黑简体" panose="02000000000000000000" pitchFamily="2" charset="-122"/>
                <a:ea typeface="方正大黑简体" panose="02000000000000000000" pitchFamily="2" charset="-122"/>
              </a:rPr>
              <a:t>(2</a:t>
            </a:r>
            <a:r>
              <a:rPr lang="zh-CN" altLang="en-US">
                <a:latin typeface="方正大黑简体" panose="02000000000000000000" pitchFamily="2" charset="-122"/>
                <a:ea typeface="方正大黑简体" panose="02000000000000000000" pitchFamily="2" charset="-122"/>
              </a:rPr>
              <a:t>分</a:t>
            </a:r>
            <a:r>
              <a:rPr lang="en-US" altLang="zh-CN">
                <a:latin typeface="方正大黑简体" panose="02000000000000000000" pitchFamily="2" charset="-122"/>
                <a:ea typeface="方正大黑简体" panose="02000000000000000000" pitchFamily="2" charset="-122"/>
              </a:rPr>
              <a:t>)</a:t>
            </a:r>
          </a:p>
        </p:txBody>
      </p:sp>
      <p:sp>
        <p:nvSpPr>
          <p:cNvPr id="23555" name="矩形 23554"/>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23556" name="标题 23555"/>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xEl>
                                              <p:pRg st="1" end="1"/>
                                            </p:txEl>
                                          </p:spTgt>
                                        </p:tgtEl>
                                        <p:attrNameLst>
                                          <p:attrName>style.visibility</p:attrName>
                                        </p:attrNameLst>
                                      </p:cBhvr>
                                      <p:to>
                                        <p:strVal val="visible"/>
                                      </p:to>
                                    </p:set>
                                    <p:anim calcmode="lin" valueType="num">
                                      <p:cBhvr additive="base">
                                        <p:cTn id="7" dur="500" fill="hold"/>
                                        <p:tgtEl>
                                          <p:spTgt spid="2355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4">
                                            <p:txEl>
                                              <p:pRg st="2" end="2"/>
                                            </p:txEl>
                                          </p:spTgt>
                                        </p:tgtEl>
                                        <p:attrNameLst>
                                          <p:attrName>style.visibility</p:attrName>
                                        </p:attrNameLst>
                                      </p:cBhvr>
                                      <p:to>
                                        <p:strVal val="visible"/>
                                      </p:to>
                                    </p:set>
                                    <p:anim calcmode="lin" valueType="num">
                                      <p:cBhvr additive="base">
                                        <p:cTn id="13" dur="500" fill="hold"/>
                                        <p:tgtEl>
                                          <p:spTgt spid="2355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4">
                                            <p:txEl>
                                              <p:pRg st="3" end="3"/>
                                            </p:txEl>
                                          </p:spTgt>
                                        </p:tgtEl>
                                        <p:attrNameLst>
                                          <p:attrName>style.visibility</p:attrName>
                                        </p:attrNameLst>
                                      </p:cBhvr>
                                      <p:to>
                                        <p:strVal val="visible"/>
                                      </p:to>
                                    </p:set>
                                    <p:anim calcmode="lin" valueType="num">
                                      <p:cBhvr additive="base">
                                        <p:cTn id="19" dur="500" fill="hold"/>
                                        <p:tgtEl>
                                          <p:spTgt spid="2355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4">
                                            <p:txEl>
                                              <p:pRg st="4" end="4"/>
                                            </p:txEl>
                                          </p:spTgt>
                                        </p:tgtEl>
                                        <p:attrNameLst>
                                          <p:attrName>style.visibility</p:attrName>
                                        </p:attrNameLst>
                                      </p:cBhvr>
                                      <p:to>
                                        <p:strVal val="visible"/>
                                      </p:to>
                                    </p:set>
                                    <p:anim calcmode="lin" valueType="num">
                                      <p:cBhvr additive="base">
                                        <p:cTn id="25" dur="500" fill="hold"/>
                                        <p:tgtEl>
                                          <p:spTgt spid="2355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uiExpand="1"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矩形 24577"/>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665" b="1">
                <a:solidFill>
                  <a:srgbClr val="FF0000"/>
                </a:solidFill>
                <a:latin typeface="方正大黑简体" panose="02000000000000000000" pitchFamily="2" charset="-122"/>
                <a:ea typeface="方正大黑简体" panose="02000000000000000000" pitchFamily="2" charset="-122"/>
              </a:rPr>
              <a:t>4</a:t>
            </a:r>
            <a:r>
              <a:rPr lang="zh-CN" altLang="en-US" sz="2665" b="1">
                <a:solidFill>
                  <a:srgbClr val="FF0000"/>
                </a:solidFill>
                <a:latin typeface="方正大黑简体" panose="02000000000000000000" pitchFamily="2" charset="-122"/>
                <a:ea typeface="方正大黑简体" panose="02000000000000000000" pitchFamily="2" charset="-122"/>
              </a:rPr>
              <a:t>、邵逸夫并非香港最有钱的人，却是屈指可数的大慈善家，是港媒口中的“道德标杆”，他的慈善事业表现在哪些方面？</a:t>
            </a:r>
          </a:p>
          <a:p>
            <a:pPr lvl="0"/>
            <a:r>
              <a:rPr lang="zh-CN" altLang="en-US" sz="2665" b="1">
                <a:solidFill>
                  <a:srgbClr val="0000CC"/>
                </a:solidFill>
                <a:latin typeface="方正大黑简体" panose="02000000000000000000" pitchFamily="2" charset="-122"/>
                <a:ea typeface="方正大黑简体" panose="02000000000000000000" pitchFamily="2" charset="-122"/>
              </a:rPr>
              <a:t>支持教育</a:t>
            </a:r>
            <a:r>
              <a:rPr lang="zh-CN" altLang="en-US" sz="2665" b="1">
                <a:latin typeface="方正大黑简体" panose="02000000000000000000" pitchFamily="2" charset="-122"/>
                <a:ea typeface="方正大黑简体" panose="02000000000000000000" pitchFamily="2" charset="-122"/>
              </a:rPr>
              <a:t>：</a:t>
            </a:r>
            <a:r>
              <a:rPr lang="zh-CN" altLang="en-US" sz="2665">
                <a:latin typeface="方正大黑简体" panose="02000000000000000000" pitchFamily="2" charset="-122"/>
                <a:ea typeface="方正大黑简体" panose="02000000000000000000" pitchFamily="2" charset="-122"/>
              </a:rPr>
              <a:t>邵逸夫捐助内地教育</a:t>
            </a:r>
            <a:r>
              <a:rPr lang="en-US" altLang="zh-CN" sz="2665">
                <a:latin typeface="方正大黑简体" panose="02000000000000000000" pitchFamily="2" charset="-122"/>
                <a:ea typeface="方正大黑简体" panose="02000000000000000000" pitchFamily="2" charset="-122"/>
              </a:rPr>
              <a:t>47.5</a:t>
            </a:r>
            <a:r>
              <a:rPr lang="zh-CN" altLang="en-US" sz="2665">
                <a:latin typeface="方正大黑简体" panose="02000000000000000000" pitchFamily="2" charset="-122"/>
                <a:ea typeface="方正大黑简体" panose="02000000000000000000" pitchFamily="2" charset="-122"/>
              </a:rPr>
              <a:t>亿港元，建设各类项目</a:t>
            </a:r>
            <a:r>
              <a:rPr lang="en-US" altLang="zh-CN" sz="2665">
                <a:latin typeface="方正大黑简体" panose="02000000000000000000" pitchFamily="2" charset="-122"/>
                <a:ea typeface="方正大黑简体" panose="02000000000000000000" pitchFamily="2" charset="-122"/>
              </a:rPr>
              <a:t>6013</a:t>
            </a:r>
            <a:r>
              <a:rPr lang="zh-CN" altLang="en-US" sz="2665">
                <a:latin typeface="方正大黑简体" panose="02000000000000000000" pitchFamily="2" charset="-122"/>
                <a:ea typeface="方正大黑简体" panose="02000000000000000000" pitchFamily="2" charset="-122"/>
              </a:rPr>
              <a:t>个，遍布全国</a:t>
            </a:r>
            <a:r>
              <a:rPr lang="en-US" altLang="zh-CN" sz="2665">
                <a:latin typeface="方正大黑简体" panose="02000000000000000000" pitchFamily="2" charset="-122"/>
                <a:ea typeface="方正大黑简体" panose="02000000000000000000" pitchFamily="2" charset="-122"/>
              </a:rPr>
              <a:t>31</a:t>
            </a:r>
            <a:r>
              <a:rPr lang="zh-CN" altLang="en-US" sz="2665">
                <a:latin typeface="方正大黑简体" panose="02000000000000000000" pitchFamily="2" charset="-122"/>
                <a:ea typeface="方正大黑简体" panose="02000000000000000000" pitchFamily="2" charset="-122"/>
              </a:rPr>
              <a:t>个省、市、自治区。数以万计的大、中、小学生从中受益。</a:t>
            </a:r>
            <a:r>
              <a:rPr lang="en-US" altLang="zh-CN" sz="2665">
                <a:latin typeface="方正大黑简体" panose="02000000000000000000" pitchFamily="2" charset="-122"/>
                <a:ea typeface="方正大黑简体" panose="02000000000000000000" pitchFamily="2" charset="-122"/>
              </a:rPr>
              <a:t>(2</a:t>
            </a:r>
            <a:r>
              <a:rPr lang="zh-CN" altLang="en-US" sz="2665">
                <a:latin typeface="方正大黑简体" panose="02000000000000000000" pitchFamily="2" charset="-122"/>
                <a:ea typeface="方正大黑简体" panose="02000000000000000000" pitchFamily="2" charset="-122"/>
              </a:rPr>
              <a:t>分</a:t>
            </a:r>
            <a:r>
              <a:rPr lang="en-US" altLang="zh-CN" sz="2665">
                <a:latin typeface="方正大黑简体" panose="02000000000000000000" pitchFamily="2" charset="-122"/>
                <a:ea typeface="方正大黑简体" panose="02000000000000000000" pitchFamily="2" charset="-122"/>
              </a:rPr>
              <a:t>)</a:t>
            </a:r>
            <a:endParaRPr lang="en-US" altLang="zh-CN" sz="2400" b="1">
              <a:latin typeface="方正大黑简体" panose="02000000000000000000" pitchFamily="2" charset="-122"/>
              <a:ea typeface="方正大黑简体" panose="02000000000000000000" pitchFamily="2" charset="-122"/>
            </a:endParaRPr>
          </a:p>
          <a:p>
            <a:pPr lvl="0"/>
            <a:r>
              <a:rPr lang="zh-CN" altLang="en-US" sz="2665" b="1">
                <a:solidFill>
                  <a:srgbClr val="0000CC"/>
                </a:solidFill>
                <a:latin typeface="方正大黑简体" panose="02000000000000000000" pitchFamily="2" charset="-122"/>
                <a:ea typeface="方正大黑简体" panose="02000000000000000000" pitchFamily="2" charset="-122"/>
              </a:rPr>
              <a:t>设“邵逸夫”奖</a:t>
            </a:r>
            <a:r>
              <a:rPr lang="zh-CN" altLang="en-US" sz="2665" b="1">
                <a:latin typeface="方正大黑简体" panose="02000000000000000000" pitchFamily="2" charset="-122"/>
                <a:ea typeface="方正大黑简体" panose="02000000000000000000" pitchFamily="2" charset="-122"/>
              </a:rPr>
              <a:t>：</a:t>
            </a:r>
            <a:r>
              <a:rPr lang="zh-CN" altLang="en-US" sz="2665">
                <a:latin typeface="方正大黑简体" panose="02000000000000000000" pitchFamily="2" charset="-122"/>
                <a:ea typeface="方正大黑简体" panose="02000000000000000000" pitchFamily="2" charset="-122"/>
              </a:rPr>
              <a:t>表扬世界各地在天文、数学和生命科学与医学等研究领域的杰出贡献者。被誉为“东方诺贝尔”的奖项。</a:t>
            </a:r>
            <a:r>
              <a:rPr lang="en-US" altLang="zh-CN" sz="2665">
                <a:latin typeface="方正大黑简体" panose="02000000000000000000" pitchFamily="2" charset="-122"/>
                <a:ea typeface="方正大黑简体" panose="02000000000000000000" pitchFamily="2" charset="-122"/>
              </a:rPr>
              <a:t>(2</a:t>
            </a:r>
            <a:r>
              <a:rPr lang="zh-CN" altLang="en-US" sz="2665">
                <a:latin typeface="方正大黑简体" panose="02000000000000000000" pitchFamily="2" charset="-122"/>
                <a:ea typeface="方正大黑简体" panose="02000000000000000000" pitchFamily="2" charset="-122"/>
              </a:rPr>
              <a:t>分</a:t>
            </a:r>
            <a:r>
              <a:rPr lang="en-US" altLang="zh-CN" sz="2665">
                <a:latin typeface="方正大黑简体" panose="02000000000000000000" pitchFamily="2" charset="-122"/>
                <a:ea typeface="方正大黑简体" panose="02000000000000000000" pitchFamily="2" charset="-122"/>
              </a:rPr>
              <a:t>)</a:t>
            </a:r>
            <a:endParaRPr lang="en-US" altLang="zh-CN" sz="2400" b="1">
              <a:latin typeface="方正大黑简体" panose="02000000000000000000" pitchFamily="2" charset="-122"/>
              <a:ea typeface="方正大黑简体" panose="02000000000000000000" pitchFamily="2" charset="-122"/>
            </a:endParaRPr>
          </a:p>
          <a:p>
            <a:pPr lvl="0"/>
            <a:r>
              <a:rPr lang="zh-CN" altLang="en-US" sz="2665" b="1">
                <a:solidFill>
                  <a:srgbClr val="0000CC"/>
                </a:solidFill>
                <a:latin typeface="方正大黑简体" panose="02000000000000000000" pitchFamily="2" charset="-122"/>
                <a:ea typeface="方正大黑简体" panose="02000000000000000000" pitchFamily="2" charset="-122"/>
              </a:rPr>
              <a:t>关注社会</a:t>
            </a:r>
            <a:r>
              <a:rPr lang="zh-CN" altLang="en-US" sz="2665">
                <a:latin typeface="方正大黑简体" panose="02000000000000000000" pitchFamily="2" charset="-122"/>
                <a:ea typeface="方正大黑简体" panose="02000000000000000000" pitchFamily="2" charset="-122"/>
              </a:rPr>
              <a:t>：邵氏基金会捐款支持社会各项公益事业；</a:t>
            </a:r>
          </a:p>
          <a:p>
            <a:pPr lvl="0">
              <a:buNone/>
            </a:pPr>
            <a:r>
              <a:rPr lang="zh-CN" altLang="en-US" sz="2665">
                <a:latin typeface="方正大黑简体" panose="02000000000000000000" pitchFamily="2" charset="-122"/>
                <a:ea typeface="方正大黑简体" panose="02000000000000000000" pitchFamily="2" charset="-122"/>
              </a:rPr>
              <a:t>                      捐款灾区，汶川、雅安地震后，伸出援助之手，捐出大笔善款。</a:t>
            </a:r>
            <a:r>
              <a:rPr lang="en-US" altLang="zh-CN" sz="2665">
                <a:latin typeface="方正大黑简体" panose="02000000000000000000" pitchFamily="2" charset="-122"/>
                <a:ea typeface="方正大黑简体" panose="02000000000000000000" pitchFamily="2" charset="-122"/>
              </a:rPr>
              <a:t>(2</a:t>
            </a:r>
            <a:r>
              <a:rPr lang="zh-CN" altLang="en-US" sz="2665">
                <a:latin typeface="方正大黑简体" panose="02000000000000000000" pitchFamily="2" charset="-122"/>
                <a:ea typeface="方正大黑简体" panose="02000000000000000000" pitchFamily="2" charset="-122"/>
              </a:rPr>
              <a:t>分</a:t>
            </a:r>
            <a:r>
              <a:rPr lang="en-US" altLang="zh-CN" sz="2665">
                <a:latin typeface="方正大黑简体" panose="02000000000000000000" pitchFamily="2" charset="-122"/>
                <a:ea typeface="方正大黑简体" panose="02000000000000000000" pitchFamily="2" charset="-122"/>
              </a:rPr>
              <a:t>)</a:t>
            </a:r>
          </a:p>
        </p:txBody>
      </p:sp>
      <p:sp>
        <p:nvSpPr>
          <p:cNvPr id="24579" name="文本占位符 24578"/>
          <p:cNvSpPr>
            <a:spLocks noGrp="1"/>
          </p:cNvSpPr>
          <p:nvPr>
            <p:ph type="body" idx="1"/>
          </p:nvPr>
        </p:nvSpPr>
        <p:spPr>
          <a:xfrm>
            <a:off x="334381" y="2278348"/>
            <a:ext cx="11521333" cy="4391398"/>
          </a:xfrm>
          <a:solidFill>
            <a:schemeClr val="bg1"/>
          </a:solidFill>
          <a:ln w="76200">
            <a:noFill/>
          </a:ln>
        </p:spPr>
        <p:txBody>
          <a:bodyPr anchor="ctr" anchorCtr="0"/>
          <a:lstStyle/>
          <a:p>
            <a:pPr marL="62230" indent="-62230">
              <a:lnSpc>
                <a:spcPct val="80000"/>
              </a:lnSpc>
            </a:pPr>
            <a:r>
              <a:rPr lang="zh-CN" altLang="en-US" sz="1865">
                <a:latin typeface="方正大黑简体" panose="02000000000000000000" pitchFamily="2" charset="-122"/>
                <a:ea typeface="方正大黑简体" panose="02000000000000000000" pitchFamily="2" charset="-122"/>
              </a:rPr>
              <a:t>自</a:t>
            </a:r>
            <a:r>
              <a:rPr lang="en-US" altLang="zh-CN" sz="1865">
                <a:latin typeface="方正大黑简体" panose="02000000000000000000" pitchFamily="2" charset="-122"/>
                <a:ea typeface="方正大黑简体" panose="02000000000000000000" pitchFamily="2" charset="-122"/>
              </a:rPr>
              <a:t>1985</a:t>
            </a:r>
            <a:r>
              <a:rPr lang="zh-CN" altLang="en-US" sz="1865">
                <a:latin typeface="方正大黑简体" panose="02000000000000000000" pitchFamily="2" charset="-122"/>
                <a:ea typeface="方正大黑简体" panose="02000000000000000000" pitchFamily="2" charset="-122"/>
              </a:rPr>
              <a:t>年以来，邵逸夫共捐助内地教育</a:t>
            </a:r>
            <a:r>
              <a:rPr lang="en-US" altLang="zh-CN" sz="1865">
                <a:latin typeface="方正大黑简体" panose="02000000000000000000" pitchFamily="2" charset="-122"/>
                <a:ea typeface="方正大黑简体" panose="02000000000000000000" pitchFamily="2" charset="-122"/>
              </a:rPr>
              <a:t>47.5</a:t>
            </a:r>
            <a:r>
              <a:rPr lang="zh-CN" altLang="en-US" sz="1865">
                <a:latin typeface="方正大黑简体" panose="02000000000000000000" pitchFamily="2" charset="-122"/>
                <a:ea typeface="方正大黑简体" panose="02000000000000000000" pitchFamily="2" charset="-122"/>
              </a:rPr>
              <a:t>亿港元，建设各类项目</a:t>
            </a:r>
            <a:r>
              <a:rPr lang="en-US" altLang="zh-CN" sz="1865">
                <a:latin typeface="方正大黑简体" panose="02000000000000000000" pitchFamily="2" charset="-122"/>
                <a:ea typeface="方正大黑简体" panose="02000000000000000000" pitchFamily="2" charset="-122"/>
              </a:rPr>
              <a:t>6013</a:t>
            </a:r>
            <a:r>
              <a:rPr lang="zh-CN" altLang="en-US" sz="1865">
                <a:latin typeface="方正大黑简体" panose="02000000000000000000" pitchFamily="2" charset="-122"/>
                <a:ea typeface="方正大黑简体" panose="02000000000000000000" pitchFamily="2" charset="-122"/>
              </a:rPr>
              <a:t>个，遍布全国</a:t>
            </a:r>
            <a:r>
              <a:rPr lang="en-US" altLang="zh-CN" sz="1865">
                <a:latin typeface="方正大黑简体" panose="02000000000000000000" pitchFamily="2" charset="-122"/>
                <a:ea typeface="方正大黑简体" panose="02000000000000000000" pitchFamily="2" charset="-122"/>
              </a:rPr>
              <a:t>31</a:t>
            </a:r>
            <a:r>
              <a:rPr lang="zh-CN" altLang="en-US" sz="1865">
                <a:latin typeface="方正大黑简体" panose="02000000000000000000" pitchFamily="2" charset="-122"/>
                <a:ea typeface="方正大黑简体" panose="02000000000000000000" pitchFamily="2" charset="-122"/>
              </a:rPr>
              <a:t>个省、市、自治区。这在古今捐助助学史上，都是当之无愧的第一人。教育部副部长郝平表示，邵逸夫基金教育赠款项目，是当前海内外持续时间最长、项目最多的教育赠款项目，数以万计的大、中、小学生从中受益。</a:t>
            </a:r>
          </a:p>
          <a:p>
            <a:pPr marL="62230" indent="-62230">
              <a:lnSpc>
                <a:spcPct val="80000"/>
              </a:lnSpc>
            </a:pPr>
            <a:r>
              <a:rPr lang="zh-CN" altLang="en-US" sz="1865">
                <a:latin typeface="方正大黑简体" panose="02000000000000000000" pitchFamily="2" charset="-122"/>
                <a:ea typeface="方正大黑简体" panose="02000000000000000000" pitchFamily="2" charset="-122"/>
              </a:rPr>
              <a:t>邵先生还不顾耄耋之躯，亲临视察捐赠项目。一个流传的故事是，邵先生去西藏，官方特派了两名医生随行照顾，事后病倒的是两位医生。</a:t>
            </a:r>
          </a:p>
          <a:p>
            <a:pPr marL="62230" indent="-62230">
              <a:lnSpc>
                <a:spcPct val="80000"/>
              </a:lnSpc>
            </a:pPr>
            <a:r>
              <a:rPr lang="zh-CN" altLang="en-US" sz="1865">
                <a:latin typeface="方正大黑简体" panose="02000000000000000000" pitchFamily="2" charset="-122"/>
                <a:ea typeface="方正大黑简体" panose="02000000000000000000" pitchFamily="2" charset="-122"/>
              </a:rPr>
              <a:t>邵先生的慈善也未止于教育。</a:t>
            </a:r>
            <a:r>
              <a:rPr lang="en-US" altLang="zh-CN" sz="1865">
                <a:latin typeface="方正大黑简体" panose="02000000000000000000" pitchFamily="2" charset="-122"/>
                <a:ea typeface="方正大黑简体" panose="02000000000000000000" pitchFamily="2" charset="-122"/>
              </a:rPr>
              <a:t>2002</a:t>
            </a:r>
            <a:r>
              <a:rPr lang="zh-CN" altLang="en-US" sz="1865">
                <a:latin typeface="方正大黑简体" panose="02000000000000000000" pitchFamily="2" charset="-122"/>
                <a:ea typeface="方正大黑简体" panose="02000000000000000000" pitchFamily="2" charset="-122"/>
              </a:rPr>
              <a:t>年</a:t>
            </a:r>
            <a:r>
              <a:rPr lang="en-US" altLang="zh-CN" sz="1865">
                <a:latin typeface="方正大黑简体" panose="02000000000000000000" pitchFamily="2" charset="-122"/>
                <a:ea typeface="方正大黑简体" panose="02000000000000000000" pitchFamily="2" charset="-122"/>
              </a:rPr>
              <a:t>11</a:t>
            </a:r>
            <a:r>
              <a:rPr lang="zh-CN" altLang="en-US" sz="1865">
                <a:latin typeface="方正大黑简体" panose="02000000000000000000" pitchFamily="2" charset="-122"/>
                <a:ea typeface="方正大黑简体" panose="02000000000000000000" pitchFamily="2" charset="-122"/>
              </a:rPr>
              <a:t>月，“邵逸夫奖”在香港设立，奖金</a:t>
            </a:r>
            <a:r>
              <a:rPr lang="en-US" altLang="zh-CN" sz="1865">
                <a:latin typeface="方正大黑简体" panose="02000000000000000000" pitchFamily="2" charset="-122"/>
                <a:ea typeface="方正大黑简体" panose="02000000000000000000" pitchFamily="2" charset="-122"/>
              </a:rPr>
              <a:t>100</a:t>
            </a:r>
            <a:r>
              <a:rPr lang="zh-CN" altLang="en-US" sz="1865">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1865">
                <a:latin typeface="方正大黑简体" panose="02000000000000000000" pitchFamily="2" charset="-122"/>
                <a:ea typeface="方正大黑简体" panose="02000000000000000000" pitchFamily="2" charset="-122"/>
              </a:rPr>
              <a:t>10</a:t>
            </a:r>
            <a:r>
              <a:rPr lang="zh-CN" altLang="en-US" sz="1865">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余年，但全球学术界几乎都已经知道这个被誉为“东方诺贝尔”的奖项，知道中国香港有一位推动科学发展的邵先生。著名物理学家杨振宁说：“邵逸夫奖是人类历史上的一件大事。”</a:t>
            </a:r>
          </a:p>
          <a:p>
            <a:pPr marL="62230" indent="-62230">
              <a:lnSpc>
                <a:spcPct val="80000"/>
              </a:lnSpc>
            </a:pPr>
            <a:r>
              <a:rPr lang="en-US" altLang="zh-CN" sz="1865">
                <a:latin typeface="方正大黑简体" panose="02000000000000000000" pitchFamily="2" charset="-122"/>
                <a:ea typeface="方正大黑简体" panose="02000000000000000000" pitchFamily="2" charset="-122"/>
              </a:rPr>
              <a:t>2008</a:t>
            </a:r>
            <a:r>
              <a:rPr lang="zh-CN" altLang="en-US" sz="1865">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1865">
                <a:latin typeface="方正大黑简体" panose="02000000000000000000" pitchFamily="2" charset="-122"/>
                <a:ea typeface="方正大黑简体" panose="02000000000000000000" pitchFamily="2" charset="-122"/>
              </a:rPr>
              <a:t>1</a:t>
            </a:r>
            <a:r>
              <a:rPr lang="zh-CN" altLang="en-US" sz="1865">
                <a:latin typeface="方正大黑简体" panose="02000000000000000000" pitchFamily="2" charset="-122"/>
                <a:ea typeface="方正大黑简体" panose="02000000000000000000" pitchFamily="2" charset="-122"/>
              </a:rPr>
              <a:t>亿港元。</a:t>
            </a:r>
            <a:r>
              <a:rPr lang="en-US" altLang="zh-CN" sz="1865">
                <a:latin typeface="方正大黑简体" panose="02000000000000000000" pitchFamily="2" charset="-122"/>
                <a:ea typeface="方正大黑简体" panose="02000000000000000000" pitchFamily="2" charset="-122"/>
              </a:rPr>
              <a:t>2013</a:t>
            </a:r>
            <a:r>
              <a:rPr lang="zh-CN" altLang="en-US" sz="1865">
                <a:latin typeface="方正大黑简体" panose="02000000000000000000" pitchFamily="2" charset="-122"/>
                <a:ea typeface="方正大黑简体" panose="02000000000000000000" pitchFamily="2" charset="-122"/>
              </a:rPr>
              <a:t>年雅安地震，邵逸夫夫妇再向灾区捐款</a:t>
            </a:r>
            <a:r>
              <a:rPr lang="en-US" altLang="zh-CN" sz="1865">
                <a:latin typeface="方正大黑简体" panose="02000000000000000000" pitchFamily="2" charset="-122"/>
                <a:ea typeface="方正大黑简体" panose="02000000000000000000" pitchFamily="2" charset="-122"/>
              </a:rPr>
              <a:t>1</a:t>
            </a:r>
            <a:r>
              <a:rPr lang="zh-CN" altLang="en-US" sz="1865">
                <a:latin typeface="方正大黑简体" panose="02000000000000000000" pitchFamily="2" charset="-122"/>
                <a:ea typeface="方正大黑简体" panose="02000000000000000000" pitchFamily="2" charset="-122"/>
              </a:rPr>
              <a:t>亿港元。一位网友感慨说：“我第一次知道，有人做慈善可以做到这个份上。”</a:t>
            </a:r>
          </a:p>
          <a:p>
            <a:pPr marL="62230" indent="-62230">
              <a:lnSpc>
                <a:spcPct val="80000"/>
              </a:lnSpc>
            </a:pPr>
            <a:r>
              <a:rPr lang="zh-CN" altLang="en-US" sz="1865">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p:txBody>
      </p:sp>
      <p:sp>
        <p:nvSpPr>
          <p:cNvPr id="24580" name="矩形 24579"/>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24581" name="矩形 24580"/>
          <p:cNvSpPr/>
          <p:nvPr/>
        </p:nvSpPr>
        <p:spPr>
          <a:xfrm>
            <a:off x="624320" y="3069858"/>
            <a:ext cx="10463165"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特定事件概括题</a:t>
            </a:r>
          </a:p>
        </p:txBody>
      </p:sp>
      <p:sp>
        <p:nvSpPr>
          <p:cNvPr id="24582" name="标题 24581"/>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24581"/>
                                        </p:tgtEl>
                                        <p:attrNameLst>
                                          <p:attrName>style.visibility</p:attrName>
                                        </p:attrNameLst>
                                      </p:cBhvr>
                                      <p:to>
                                        <p:strVal val="visible"/>
                                      </p:to>
                                    </p:set>
                                    <p:anim calcmode="lin" valueType="num">
                                      <p:cBhvr>
                                        <p:cTn id="7" dur="500" fill="hold"/>
                                        <p:tgtEl>
                                          <p:spTgt spid="24581"/>
                                        </p:tgtEl>
                                        <p:attrNameLst>
                                          <p:attrName>ppt_w</p:attrName>
                                        </p:attrNameLst>
                                      </p:cBhvr>
                                      <p:tavLst>
                                        <p:tav tm="0">
                                          <p:val>
                                            <p:fltVal val="0"/>
                                          </p:val>
                                        </p:tav>
                                        <p:tav tm="100000">
                                          <p:val>
                                            <p:strVal val="#ppt_w"/>
                                          </p:val>
                                        </p:tav>
                                      </p:tavLst>
                                    </p:anim>
                                    <p:anim calcmode="lin" valueType="num">
                                      <p:cBhvr>
                                        <p:cTn id="8" dur="500" fill="hold"/>
                                        <p:tgtEl>
                                          <p:spTgt spid="24581"/>
                                        </p:tgtEl>
                                        <p:attrNameLst>
                                          <p:attrName>ppt_h</p:attrName>
                                        </p:attrNameLst>
                                      </p:cBhvr>
                                      <p:tavLst>
                                        <p:tav tm="0">
                                          <p:val>
                                            <p:fltVal val="0"/>
                                          </p:val>
                                        </p:tav>
                                        <p:tav tm="100000">
                                          <p:val>
                                            <p:strVal val="#ppt_h"/>
                                          </p:val>
                                        </p:tav>
                                      </p:tavLst>
                                    </p:anim>
                                    <p:animEffect transition="in" filter="fade">
                                      <p:cBhvr>
                                        <p:cTn id="9" dur="500"/>
                                        <p:tgtEl>
                                          <p:spTgt spid="24581"/>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xit" presetSubtype="4" fill="hold" nodeType="clickEffect">
                                  <p:stCondLst>
                                    <p:cond delay="0"/>
                                  </p:stCondLst>
                                  <p:childTnLst>
                                    <p:anim calcmode="lin" valueType="num">
                                      <p:cBhvr additive="base">
                                        <p:cTn id="13" dur="500"/>
                                        <p:tgtEl>
                                          <p:spTgt spid="24581"/>
                                        </p:tgtEl>
                                        <p:attrNameLst>
                                          <p:attrName>ppt_x</p:attrName>
                                        </p:attrNameLst>
                                      </p:cBhvr>
                                      <p:tavLst>
                                        <p:tav tm="0">
                                          <p:val>
                                            <p:strVal val="ppt_x"/>
                                          </p:val>
                                        </p:tav>
                                        <p:tav tm="100000">
                                          <p:val>
                                            <p:strVal val="ppt_x"/>
                                          </p:val>
                                        </p:tav>
                                      </p:tavLst>
                                    </p:anim>
                                    <p:anim calcmode="lin" valueType="num">
                                      <p:cBhvr additive="base">
                                        <p:cTn id="14" dur="500"/>
                                        <p:tgtEl>
                                          <p:spTgt spid="24581"/>
                                        </p:tgtEl>
                                        <p:attrNameLst>
                                          <p:attrName>ppt_y</p:attrName>
                                        </p:attrNameLst>
                                      </p:cBhvr>
                                      <p:tavLst>
                                        <p:tav tm="0">
                                          <p:val>
                                            <p:strVal val="ppt_y"/>
                                          </p:val>
                                        </p:tav>
                                        <p:tav tm="100000">
                                          <p:val>
                                            <p:strVal val="1+ppt_h/2"/>
                                          </p:val>
                                        </p:tav>
                                      </p:tavLst>
                                    </p:anim>
                                    <p:set>
                                      <p:cBhvr>
                                        <p:cTn id="15" dur="1" fill="hold">
                                          <p:stCondLst>
                                            <p:cond delay="499"/>
                                          </p:stCondLst>
                                        </p:cTn>
                                        <p:tgtEl>
                                          <p:spTgt spid="24581"/>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xit" presetSubtype="4" fill="hold" grpId="0" nodeType="clickEffect">
                                  <p:stCondLst>
                                    <p:cond delay="0"/>
                                  </p:stCondLst>
                                  <p:childTnLst>
                                    <p:anim calcmode="lin" valueType="num">
                                      <p:cBhvr additive="base">
                                        <p:cTn id="19" dur="500"/>
                                        <p:tgtEl>
                                          <p:spTgt spid="24579"/>
                                        </p:tgtEl>
                                        <p:attrNameLst>
                                          <p:attrName>ppt_x</p:attrName>
                                        </p:attrNameLst>
                                      </p:cBhvr>
                                      <p:tavLst>
                                        <p:tav tm="0">
                                          <p:val>
                                            <p:strVal val="ppt_x"/>
                                          </p:val>
                                        </p:tav>
                                        <p:tav tm="100000">
                                          <p:val>
                                            <p:strVal val="ppt_x"/>
                                          </p:val>
                                        </p:tav>
                                      </p:tavLst>
                                    </p:anim>
                                    <p:anim calcmode="lin" valueType="num">
                                      <p:cBhvr additive="base">
                                        <p:cTn id="20" dur="500"/>
                                        <p:tgtEl>
                                          <p:spTgt spid="24579"/>
                                        </p:tgtEl>
                                        <p:attrNameLst>
                                          <p:attrName>ppt_y</p:attrName>
                                        </p:attrNameLst>
                                      </p:cBhvr>
                                      <p:tavLst>
                                        <p:tav tm="0">
                                          <p:val>
                                            <p:strVal val="ppt_y"/>
                                          </p:val>
                                        </p:tav>
                                        <p:tav tm="100000">
                                          <p:val>
                                            <p:strVal val="1+ppt_h/2"/>
                                          </p:val>
                                        </p:tav>
                                      </p:tavLst>
                                    </p:anim>
                                    <p:set>
                                      <p:cBhvr>
                                        <p:cTn id="21" dur="1" fill="hold">
                                          <p:stCondLst>
                                            <p:cond delay="499"/>
                                          </p:stCondLst>
                                        </p:cTn>
                                        <p:tgtEl>
                                          <p:spTgt spid="24579"/>
                                        </p:tgtEl>
                                        <p:attrNameLst>
                                          <p:attrName>style.visibility</p:attrName>
                                        </p:attrNameLst>
                                      </p:cBhvr>
                                      <p:to>
                                        <p:strVal val="hidden"/>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4578">
                                            <p:txEl>
                                              <p:pRg st="1" end="1"/>
                                            </p:txEl>
                                          </p:spTgt>
                                        </p:tgtEl>
                                        <p:attrNameLst>
                                          <p:attrName>style.visibility</p:attrName>
                                        </p:attrNameLst>
                                      </p:cBhvr>
                                      <p:to>
                                        <p:strVal val="visible"/>
                                      </p:to>
                                    </p:set>
                                    <p:anim calcmode="lin" valueType="num">
                                      <p:cBhvr additive="base">
                                        <p:cTn id="26" dur="500" fill="hold"/>
                                        <p:tgtEl>
                                          <p:spTgt spid="24578">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45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4578">
                                            <p:txEl>
                                              <p:pRg st="2" end="2"/>
                                            </p:txEl>
                                          </p:spTgt>
                                        </p:tgtEl>
                                        <p:attrNameLst>
                                          <p:attrName>style.visibility</p:attrName>
                                        </p:attrNameLst>
                                      </p:cBhvr>
                                      <p:to>
                                        <p:strVal val="visible"/>
                                      </p:to>
                                    </p:set>
                                    <p:anim calcmode="lin" valueType="num">
                                      <p:cBhvr additive="base">
                                        <p:cTn id="32" dur="500" fill="hold"/>
                                        <p:tgtEl>
                                          <p:spTgt spid="24578">
                                            <p:txEl>
                                              <p:pRg st="2" end="2"/>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457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4578">
                                            <p:txEl>
                                              <p:pRg st="3" end="3"/>
                                            </p:txEl>
                                          </p:spTgt>
                                        </p:tgtEl>
                                        <p:attrNameLst>
                                          <p:attrName>style.visibility</p:attrName>
                                        </p:attrNameLst>
                                      </p:cBhvr>
                                      <p:to>
                                        <p:strVal val="visible"/>
                                      </p:to>
                                    </p:set>
                                    <p:anim calcmode="lin" valueType="num">
                                      <p:cBhvr additive="base">
                                        <p:cTn id="38" dur="500" fill="hold"/>
                                        <p:tgtEl>
                                          <p:spTgt spid="24578">
                                            <p:txEl>
                                              <p:pRg st="3" end="3"/>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457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4578">
                                            <p:txEl>
                                              <p:pRg st="4" end="4"/>
                                            </p:txEl>
                                          </p:spTgt>
                                        </p:tgtEl>
                                        <p:attrNameLst>
                                          <p:attrName>style.visibility</p:attrName>
                                        </p:attrNameLst>
                                      </p:cBhvr>
                                      <p:to>
                                        <p:strVal val="visible"/>
                                      </p:to>
                                    </p:set>
                                    <p:anim calcmode="lin" valueType="num">
                                      <p:cBhvr additive="base">
                                        <p:cTn id="44" dur="500" fill="hold"/>
                                        <p:tgtEl>
                                          <p:spTgt spid="24578">
                                            <p:txEl>
                                              <p:pRg st="4" end="4"/>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2457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uiExpand="1" build="p"/>
      <p:bldP spid="2457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矩形 25601"/>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665" b="1">
                <a:solidFill>
                  <a:srgbClr val="FF0000"/>
                </a:solidFill>
                <a:latin typeface="方正大黑简体" panose="02000000000000000000" pitchFamily="2" charset="-122"/>
                <a:ea typeface="方正大黑简体" panose="02000000000000000000" pitchFamily="2" charset="-122"/>
              </a:rPr>
              <a:t>4</a:t>
            </a:r>
            <a:r>
              <a:rPr lang="zh-CN" altLang="en-US" sz="2665" b="1">
                <a:solidFill>
                  <a:srgbClr val="FF0000"/>
                </a:solidFill>
                <a:latin typeface="方正大黑简体" panose="02000000000000000000" pitchFamily="2" charset="-122"/>
                <a:ea typeface="方正大黑简体" panose="02000000000000000000" pitchFamily="2" charset="-122"/>
              </a:rPr>
              <a:t>、邵逸夫并非香港最有钱的人，却是屈指可数的大慈善家，是港媒口中的“道德标杆”，他的慈善事业表现在哪些方面？</a:t>
            </a:r>
          </a:p>
          <a:p>
            <a:pPr lvl="0"/>
            <a:r>
              <a:rPr lang="zh-CN" altLang="en-US" sz="2665" b="1">
                <a:solidFill>
                  <a:srgbClr val="0000CC"/>
                </a:solidFill>
                <a:latin typeface="方正大黑简体" panose="02000000000000000000" pitchFamily="2" charset="-122"/>
                <a:ea typeface="方正大黑简体" panose="02000000000000000000" pitchFamily="2" charset="-122"/>
              </a:rPr>
              <a:t>支持教育</a:t>
            </a:r>
            <a:r>
              <a:rPr lang="zh-CN" altLang="en-US" sz="2665" b="1">
                <a:latin typeface="方正大黑简体" panose="02000000000000000000" pitchFamily="2" charset="-122"/>
                <a:ea typeface="方正大黑简体" panose="02000000000000000000" pitchFamily="2" charset="-122"/>
              </a:rPr>
              <a:t>：</a:t>
            </a:r>
            <a:r>
              <a:rPr lang="zh-CN" altLang="en-US" sz="2665">
                <a:latin typeface="方正大黑简体" panose="02000000000000000000" pitchFamily="2" charset="-122"/>
                <a:ea typeface="方正大黑简体" panose="02000000000000000000" pitchFamily="2" charset="-122"/>
              </a:rPr>
              <a:t>邵逸夫捐助内地教育</a:t>
            </a:r>
            <a:r>
              <a:rPr lang="en-US" altLang="zh-CN" sz="2665">
                <a:latin typeface="方正大黑简体" panose="02000000000000000000" pitchFamily="2" charset="-122"/>
                <a:ea typeface="方正大黑简体" panose="02000000000000000000" pitchFamily="2" charset="-122"/>
              </a:rPr>
              <a:t>47.5</a:t>
            </a:r>
            <a:r>
              <a:rPr lang="zh-CN" altLang="en-US" sz="2665">
                <a:latin typeface="方正大黑简体" panose="02000000000000000000" pitchFamily="2" charset="-122"/>
                <a:ea typeface="方正大黑简体" panose="02000000000000000000" pitchFamily="2" charset="-122"/>
              </a:rPr>
              <a:t>亿港元，建设各类项目</a:t>
            </a:r>
            <a:r>
              <a:rPr lang="en-US" altLang="zh-CN" sz="2665">
                <a:latin typeface="方正大黑简体" panose="02000000000000000000" pitchFamily="2" charset="-122"/>
                <a:ea typeface="方正大黑简体" panose="02000000000000000000" pitchFamily="2" charset="-122"/>
              </a:rPr>
              <a:t>6013</a:t>
            </a:r>
            <a:r>
              <a:rPr lang="zh-CN" altLang="en-US" sz="2665">
                <a:latin typeface="方正大黑简体" panose="02000000000000000000" pitchFamily="2" charset="-122"/>
                <a:ea typeface="方正大黑简体" panose="02000000000000000000" pitchFamily="2" charset="-122"/>
              </a:rPr>
              <a:t>个，遍布全国</a:t>
            </a:r>
            <a:r>
              <a:rPr lang="en-US" altLang="zh-CN" sz="2665">
                <a:latin typeface="方正大黑简体" panose="02000000000000000000" pitchFamily="2" charset="-122"/>
                <a:ea typeface="方正大黑简体" panose="02000000000000000000" pitchFamily="2" charset="-122"/>
              </a:rPr>
              <a:t>31</a:t>
            </a:r>
            <a:r>
              <a:rPr lang="zh-CN" altLang="en-US" sz="2665">
                <a:latin typeface="方正大黑简体" panose="02000000000000000000" pitchFamily="2" charset="-122"/>
                <a:ea typeface="方正大黑简体" panose="02000000000000000000" pitchFamily="2" charset="-122"/>
              </a:rPr>
              <a:t>个省、市、自治区。数以万计的大、中、小学生从中受益。</a:t>
            </a:r>
            <a:r>
              <a:rPr lang="en-US" altLang="zh-CN" sz="2665">
                <a:latin typeface="方正大黑简体" panose="02000000000000000000" pitchFamily="2" charset="-122"/>
                <a:ea typeface="方正大黑简体" panose="02000000000000000000" pitchFamily="2" charset="-122"/>
              </a:rPr>
              <a:t>(2</a:t>
            </a:r>
            <a:r>
              <a:rPr lang="zh-CN" altLang="en-US" sz="2665">
                <a:latin typeface="方正大黑简体" panose="02000000000000000000" pitchFamily="2" charset="-122"/>
                <a:ea typeface="方正大黑简体" panose="02000000000000000000" pitchFamily="2" charset="-122"/>
              </a:rPr>
              <a:t>分</a:t>
            </a:r>
            <a:r>
              <a:rPr lang="en-US" altLang="zh-CN" sz="2665">
                <a:latin typeface="方正大黑简体" panose="02000000000000000000" pitchFamily="2" charset="-122"/>
                <a:ea typeface="方正大黑简体" panose="02000000000000000000" pitchFamily="2" charset="-122"/>
              </a:rPr>
              <a:t>)</a:t>
            </a:r>
            <a:endParaRPr lang="en-US" altLang="zh-CN" sz="2400" b="1">
              <a:latin typeface="方正大黑简体" panose="02000000000000000000" pitchFamily="2" charset="-122"/>
              <a:ea typeface="方正大黑简体" panose="02000000000000000000" pitchFamily="2" charset="-122"/>
            </a:endParaRPr>
          </a:p>
          <a:p>
            <a:pPr lvl="0"/>
            <a:r>
              <a:rPr lang="zh-CN" altLang="en-US" sz="2665" b="1">
                <a:solidFill>
                  <a:srgbClr val="0000CC"/>
                </a:solidFill>
                <a:latin typeface="方正大黑简体" panose="02000000000000000000" pitchFamily="2" charset="-122"/>
                <a:ea typeface="方正大黑简体" panose="02000000000000000000" pitchFamily="2" charset="-122"/>
              </a:rPr>
              <a:t>设“邵逸夫”奖</a:t>
            </a:r>
            <a:r>
              <a:rPr lang="zh-CN" altLang="en-US" sz="2665" b="1">
                <a:latin typeface="方正大黑简体" panose="02000000000000000000" pitchFamily="2" charset="-122"/>
                <a:ea typeface="方正大黑简体" panose="02000000000000000000" pitchFamily="2" charset="-122"/>
              </a:rPr>
              <a:t>：</a:t>
            </a:r>
            <a:r>
              <a:rPr lang="zh-CN" altLang="en-US" sz="2665">
                <a:latin typeface="方正大黑简体" panose="02000000000000000000" pitchFamily="2" charset="-122"/>
                <a:ea typeface="方正大黑简体" panose="02000000000000000000" pitchFamily="2" charset="-122"/>
              </a:rPr>
              <a:t>表扬世界各地在天文、数学和生命科学与医学等研究领域的杰出贡献者。被誉为“东方诺贝尔”的奖项。</a:t>
            </a:r>
            <a:r>
              <a:rPr lang="en-US" altLang="zh-CN" sz="2665">
                <a:latin typeface="方正大黑简体" panose="02000000000000000000" pitchFamily="2" charset="-122"/>
                <a:ea typeface="方正大黑简体" panose="02000000000000000000" pitchFamily="2" charset="-122"/>
              </a:rPr>
              <a:t>(2</a:t>
            </a:r>
            <a:r>
              <a:rPr lang="zh-CN" altLang="en-US" sz="2665">
                <a:latin typeface="方正大黑简体" panose="02000000000000000000" pitchFamily="2" charset="-122"/>
                <a:ea typeface="方正大黑简体" panose="02000000000000000000" pitchFamily="2" charset="-122"/>
              </a:rPr>
              <a:t>分</a:t>
            </a:r>
            <a:r>
              <a:rPr lang="en-US" altLang="zh-CN" sz="2665">
                <a:latin typeface="方正大黑简体" panose="02000000000000000000" pitchFamily="2" charset="-122"/>
                <a:ea typeface="方正大黑简体" panose="02000000000000000000" pitchFamily="2" charset="-122"/>
              </a:rPr>
              <a:t>)</a:t>
            </a:r>
            <a:endParaRPr lang="en-US" altLang="zh-CN" sz="2400" b="1">
              <a:latin typeface="方正大黑简体" panose="02000000000000000000" pitchFamily="2" charset="-122"/>
              <a:ea typeface="方正大黑简体" panose="02000000000000000000" pitchFamily="2" charset="-122"/>
            </a:endParaRPr>
          </a:p>
          <a:p>
            <a:pPr lvl="0"/>
            <a:r>
              <a:rPr lang="zh-CN" altLang="en-US" sz="2665" b="1">
                <a:solidFill>
                  <a:srgbClr val="0000CC"/>
                </a:solidFill>
                <a:latin typeface="方正大黑简体" panose="02000000000000000000" pitchFamily="2" charset="-122"/>
                <a:ea typeface="方正大黑简体" panose="02000000000000000000" pitchFamily="2" charset="-122"/>
              </a:rPr>
              <a:t>关注社会</a:t>
            </a:r>
            <a:r>
              <a:rPr lang="zh-CN" altLang="en-US" sz="2665">
                <a:latin typeface="方正大黑简体" panose="02000000000000000000" pitchFamily="2" charset="-122"/>
                <a:ea typeface="方正大黑简体" panose="02000000000000000000" pitchFamily="2" charset="-122"/>
              </a:rPr>
              <a:t>：邵氏基金会捐款支持社会各项公益事业；</a:t>
            </a:r>
          </a:p>
          <a:p>
            <a:pPr lvl="0">
              <a:buNone/>
            </a:pPr>
            <a:r>
              <a:rPr lang="zh-CN" altLang="en-US" sz="2665">
                <a:latin typeface="方正大黑简体" panose="02000000000000000000" pitchFamily="2" charset="-122"/>
                <a:ea typeface="方正大黑简体" panose="02000000000000000000" pitchFamily="2" charset="-122"/>
              </a:rPr>
              <a:t>                      捐款灾区，汶川、雅安地震后，伸出援助之手，捐出大笔善款。</a:t>
            </a:r>
            <a:r>
              <a:rPr lang="en-US" altLang="zh-CN" sz="2665">
                <a:latin typeface="方正大黑简体" panose="02000000000000000000" pitchFamily="2" charset="-122"/>
                <a:ea typeface="方正大黑简体" panose="02000000000000000000" pitchFamily="2" charset="-122"/>
              </a:rPr>
              <a:t>(2</a:t>
            </a:r>
            <a:r>
              <a:rPr lang="zh-CN" altLang="en-US" sz="2665">
                <a:latin typeface="方正大黑简体" panose="02000000000000000000" pitchFamily="2" charset="-122"/>
                <a:ea typeface="方正大黑简体" panose="02000000000000000000" pitchFamily="2" charset="-122"/>
              </a:rPr>
              <a:t>分</a:t>
            </a:r>
            <a:r>
              <a:rPr lang="en-US" altLang="zh-CN" sz="2665">
                <a:latin typeface="方正大黑简体" panose="02000000000000000000" pitchFamily="2" charset="-122"/>
                <a:ea typeface="方正大黑简体" panose="02000000000000000000" pitchFamily="2" charset="-122"/>
              </a:rPr>
              <a:t>)</a:t>
            </a:r>
          </a:p>
        </p:txBody>
      </p:sp>
      <p:sp>
        <p:nvSpPr>
          <p:cNvPr id="25603" name="矩形 25602"/>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25604" name="标题 25603"/>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xEl>
                                              <p:pRg st="1" end="1"/>
                                            </p:txEl>
                                          </p:spTgt>
                                        </p:tgtEl>
                                        <p:attrNameLst>
                                          <p:attrName>style.visibility</p:attrName>
                                        </p:attrNameLst>
                                      </p:cBhvr>
                                      <p:to>
                                        <p:strVal val="visible"/>
                                      </p:to>
                                    </p:set>
                                    <p:anim calcmode="lin" valueType="num">
                                      <p:cBhvr additive="base">
                                        <p:cTn id="7" dur="500" fill="hold"/>
                                        <p:tgtEl>
                                          <p:spTgt spid="2560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2">
                                            <p:txEl>
                                              <p:pRg st="2" end="2"/>
                                            </p:txEl>
                                          </p:spTgt>
                                        </p:tgtEl>
                                        <p:attrNameLst>
                                          <p:attrName>style.visibility</p:attrName>
                                        </p:attrNameLst>
                                      </p:cBhvr>
                                      <p:to>
                                        <p:strVal val="visible"/>
                                      </p:to>
                                    </p:set>
                                    <p:anim calcmode="lin" valueType="num">
                                      <p:cBhvr additive="base">
                                        <p:cTn id="13" dur="500" fill="hold"/>
                                        <p:tgtEl>
                                          <p:spTgt spid="2560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2">
                                            <p:txEl>
                                              <p:pRg st="3" end="3"/>
                                            </p:txEl>
                                          </p:spTgt>
                                        </p:tgtEl>
                                        <p:attrNameLst>
                                          <p:attrName>style.visibility</p:attrName>
                                        </p:attrNameLst>
                                      </p:cBhvr>
                                      <p:to>
                                        <p:strVal val="visible"/>
                                      </p:to>
                                    </p:set>
                                    <p:anim calcmode="lin" valueType="num">
                                      <p:cBhvr additive="base">
                                        <p:cTn id="19" dur="500" fill="hold"/>
                                        <p:tgtEl>
                                          <p:spTgt spid="2560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602">
                                            <p:txEl>
                                              <p:pRg st="4" end="4"/>
                                            </p:txEl>
                                          </p:spTgt>
                                        </p:tgtEl>
                                        <p:attrNameLst>
                                          <p:attrName>style.visibility</p:attrName>
                                        </p:attrNameLst>
                                      </p:cBhvr>
                                      <p:to>
                                        <p:strVal val="visible"/>
                                      </p:to>
                                    </p:set>
                                    <p:anim calcmode="lin" valueType="num">
                                      <p:cBhvr additive="base">
                                        <p:cTn id="25" dur="500" fill="hold"/>
                                        <p:tgtEl>
                                          <p:spTgt spid="2560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60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矩形 26625"/>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400" b="1">
                <a:solidFill>
                  <a:srgbClr val="FF0000"/>
                </a:solidFill>
                <a:latin typeface="方正大黑简体" panose="02000000000000000000" pitchFamily="2" charset="-122"/>
                <a:ea typeface="方正大黑简体" panose="02000000000000000000" pitchFamily="2" charset="-122"/>
              </a:rPr>
              <a:t>5</a:t>
            </a:r>
            <a:r>
              <a:rPr lang="zh-CN" altLang="en-US" sz="2400" b="1">
                <a:solidFill>
                  <a:srgbClr val="FF0000"/>
                </a:solidFill>
                <a:latin typeface="方正大黑简体" panose="02000000000000000000" pitchFamily="2" charset="-122"/>
                <a:ea typeface="方正大黑简体" panose="02000000000000000000" pitchFamily="2" charset="-122"/>
              </a:rPr>
              <a:t>、在事业和慈善两个领域都做到极致的传奇人物邵逸夫身上有哪些优秀品质？</a:t>
            </a:r>
          </a:p>
          <a:p>
            <a:pPr lvl="0"/>
            <a:r>
              <a:rPr lang="zh-CN" altLang="en-US" sz="2400" b="1">
                <a:solidFill>
                  <a:srgbClr val="FF0000"/>
                </a:solidFill>
                <a:latin typeface="方正大黑简体" panose="02000000000000000000" pitchFamily="2" charset="-122"/>
                <a:ea typeface="方正大黑简体" panose="02000000000000000000" pitchFamily="2" charset="-122"/>
              </a:rPr>
              <a:t>崇尚节俭：</a:t>
            </a:r>
            <a:r>
              <a:rPr lang="zh-CN" altLang="en-US" sz="2400" b="1">
                <a:latin typeface="方正大黑简体" panose="02000000000000000000" pitchFamily="2" charset="-122"/>
                <a:ea typeface="方正大黑简体" panose="02000000000000000000" pitchFamily="2" charset="-122"/>
              </a:rPr>
              <a:t>拒绝剧务外卖申请，低聘用李小龙失机，微捐养老院后遭拒。</a:t>
            </a:r>
          </a:p>
          <a:p>
            <a:pPr lvl="0"/>
            <a:r>
              <a:rPr lang="zh-CN" altLang="en-US" sz="2400" b="1">
                <a:solidFill>
                  <a:srgbClr val="FF0000"/>
                </a:solidFill>
                <a:latin typeface="方正大黑简体" panose="02000000000000000000" pitchFamily="2" charset="-122"/>
                <a:ea typeface="方正大黑简体" panose="02000000000000000000" pitchFamily="2" charset="-122"/>
              </a:rPr>
              <a:t>心怀仁爱</a:t>
            </a:r>
            <a:r>
              <a:rPr lang="zh-CN" altLang="en-US" sz="2400" b="1">
                <a:latin typeface="方正大黑简体" panose="02000000000000000000" pitchFamily="2" charset="-122"/>
                <a:ea typeface="方正大黑简体" panose="02000000000000000000" pitchFamily="2" charset="-122"/>
              </a:rPr>
              <a:t>：关注社会：邵氏基金会捐款支持社会各项公益事业；</a:t>
            </a:r>
          </a:p>
          <a:p>
            <a:pPr lvl="0">
              <a:buNone/>
            </a:pPr>
            <a:r>
              <a:rPr lang="zh-CN" altLang="en-US" sz="2400" b="1">
                <a:latin typeface="方正大黑简体" panose="02000000000000000000" pitchFamily="2" charset="-122"/>
                <a:ea typeface="方正大黑简体" panose="02000000000000000000" pitchFamily="2" charset="-122"/>
              </a:rPr>
              <a:t>                 捐款灾区，汶川、雅安地震后，伸出援助之手，捐出大笔善款。</a:t>
            </a:r>
          </a:p>
          <a:p>
            <a:pPr lvl="0">
              <a:buNone/>
            </a:pPr>
            <a:r>
              <a:rPr lang="zh-CN" altLang="en-US" sz="2400" b="1">
                <a:latin typeface="方正大黑简体" panose="02000000000000000000" pitchFamily="2" charset="-122"/>
                <a:ea typeface="方正大黑简体" panose="02000000000000000000" pitchFamily="2" charset="-122"/>
              </a:rPr>
              <a:t>                 我的财富取之于民众，应用回于民众。</a:t>
            </a:r>
          </a:p>
          <a:p>
            <a:pPr lvl="0"/>
            <a:r>
              <a:rPr lang="zh-CN" altLang="en-US" sz="2400" b="1">
                <a:solidFill>
                  <a:srgbClr val="FF0000"/>
                </a:solidFill>
                <a:latin typeface="方正大黑简体" panose="02000000000000000000" pitchFamily="2" charset="-122"/>
                <a:ea typeface="方正大黑简体" panose="02000000000000000000" pitchFamily="2" charset="-122"/>
              </a:rPr>
              <a:t>远见卓识</a:t>
            </a:r>
            <a:r>
              <a:rPr lang="zh-CN" altLang="en-US" sz="2400" b="1">
                <a:latin typeface="方正大黑简体" panose="02000000000000000000" pitchFamily="2" charset="-122"/>
                <a:ea typeface="方正大黑简体" panose="02000000000000000000" pitchFamily="2" charset="-122"/>
              </a:rPr>
              <a:t>：支持教育，邵逸夫认为，国家振兴靠教育，培养人才是民族根本利益的要求。</a:t>
            </a:r>
          </a:p>
          <a:p>
            <a:pPr lvl="0">
              <a:buNone/>
            </a:pPr>
            <a:r>
              <a:rPr lang="zh-CN" altLang="en-US" sz="2400" b="1">
                <a:latin typeface="方正大黑简体" panose="02000000000000000000" pitchFamily="2" charset="-122"/>
                <a:ea typeface="方正大黑简体" panose="02000000000000000000" pitchFamily="2" charset="-122"/>
              </a:rPr>
              <a:t>                       设“邵逸夫”奖，表扬世界各地在天文、数学和生命科学与医学等研究领域的杰出贡献者。</a:t>
            </a:r>
          </a:p>
          <a:p>
            <a:pPr lvl="0"/>
            <a:r>
              <a:rPr lang="zh-CN" altLang="en-US" sz="2400" b="1">
                <a:solidFill>
                  <a:srgbClr val="FF0000"/>
                </a:solidFill>
                <a:latin typeface="方正大黑简体" panose="02000000000000000000" pitchFamily="2" charset="-122"/>
                <a:ea typeface="方正大黑简体" panose="02000000000000000000" pitchFamily="2" charset="-122"/>
              </a:rPr>
              <a:t>勇于担当（有责任感）：“</a:t>
            </a:r>
            <a:r>
              <a:rPr lang="zh-CN" altLang="en-US" sz="2400" b="1">
                <a:latin typeface="方正大黑简体" panose="02000000000000000000" pitchFamily="2" charset="-122"/>
                <a:ea typeface="方正大黑简体" panose="02000000000000000000" pitchFamily="2" charset="-122"/>
              </a:rPr>
              <a:t>大丈夫贵兼济，其独善一身”为人生信条。</a:t>
            </a:r>
          </a:p>
          <a:p>
            <a:pPr lvl="0" algn="ctr">
              <a:buNone/>
            </a:pPr>
            <a:r>
              <a:rPr lang="en-US" altLang="zh-CN" sz="2400" b="1">
                <a:latin typeface="方正大黑简体" panose="02000000000000000000" pitchFamily="2" charset="-122"/>
                <a:ea typeface="方正大黑简体" panose="02000000000000000000" pitchFamily="2" charset="-122"/>
              </a:rPr>
              <a:t>(</a:t>
            </a:r>
            <a:r>
              <a:rPr lang="zh-CN" altLang="en-US" sz="2400" b="1">
                <a:latin typeface="方正大黑简体" panose="02000000000000000000" pitchFamily="2" charset="-122"/>
                <a:ea typeface="方正大黑简体" panose="02000000000000000000" pitchFamily="2" charset="-122"/>
              </a:rPr>
              <a:t>答出三点即可每点</a:t>
            </a:r>
            <a:r>
              <a:rPr lang="en-US" altLang="zh-CN" sz="2400" b="1">
                <a:latin typeface="方正大黑简体" panose="02000000000000000000" pitchFamily="2" charset="-122"/>
                <a:ea typeface="方正大黑简体" panose="02000000000000000000" pitchFamily="2" charset="-122"/>
              </a:rPr>
              <a:t>2</a:t>
            </a:r>
            <a:r>
              <a:rPr lang="zh-CN" altLang="en-US" sz="2400" b="1">
                <a:latin typeface="方正大黑简体" panose="02000000000000000000" pitchFamily="2" charset="-122"/>
                <a:ea typeface="方正大黑简体" panose="02000000000000000000" pitchFamily="2" charset="-122"/>
              </a:rPr>
              <a:t>分</a:t>
            </a:r>
            <a:r>
              <a:rPr lang="en-US" altLang="zh-CN" sz="2400" b="1">
                <a:latin typeface="方正大黑简体" panose="02000000000000000000" pitchFamily="2" charset="-122"/>
                <a:ea typeface="方正大黑简体" panose="02000000000000000000" pitchFamily="2" charset="-122"/>
              </a:rPr>
              <a:t>)</a:t>
            </a:r>
          </a:p>
        </p:txBody>
      </p:sp>
      <p:sp>
        <p:nvSpPr>
          <p:cNvPr id="26627" name="文本占位符 26626"/>
          <p:cNvSpPr>
            <a:spLocks noGrp="1"/>
          </p:cNvSpPr>
          <p:nvPr>
            <p:ph type="body" idx="1"/>
          </p:nvPr>
        </p:nvSpPr>
        <p:spPr>
          <a:xfrm>
            <a:off x="334381" y="1605353"/>
            <a:ext cx="11521333" cy="5064393"/>
          </a:xfrm>
          <a:solidFill>
            <a:schemeClr val="bg1"/>
          </a:solidFill>
          <a:ln w="76200">
            <a:noFill/>
          </a:ln>
        </p:spPr>
        <p:txBody>
          <a:bodyPr anchor="ctr" anchorCtr="0"/>
          <a:lstStyle/>
          <a:p>
            <a:pPr marL="119380" indent="-119380">
              <a:lnSpc>
                <a:spcPct val="80000"/>
              </a:lnSpc>
            </a:pPr>
            <a:r>
              <a:rPr lang="en-US" altLang="zh-CN" sz="1335">
                <a:latin typeface="方正大黑简体" panose="02000000000000000000" pitchFamily="2" charset="-122"/>
                <a:ea typeface="方正大黑简体" panose="02000000000000000000" pitchFamily="2" charset="-122"/>
              </a:rPr>
              <a:t>2014</a:t>
            </a:r>
            <a:r>
              <a:rPr lang="zh-CN" altLang="en-US" sz="1335">
                <a:latin typeface="方正大黑简体" panose="02000000000000000000" pitchFamily="2" charset="-122"/>
                <a:ea typeface="方正大黑简体" panose="02000000000000000000" pitchFamily="2" charset="-122"/>
              </a:rPr>
              <a:t>年</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月</a:t>
            </a:r>
            <a:r>
              <a:rPr lang="en-US" altLang="zh-CN" sz="1335">
                <a:latin typeface="方正大黑简体" panose="02000000000000000000" pitchFamily="2" charset="-122"/>
                <a:ea typeface="方正大黑简体" panose="02000000000000000000" pitchFamily="2" charset="-122"/>
              </a:rPr>
              <a:t>7</a:t>
            </a:r>
            <a:r>
              <a:rPr lang="zh-CN" altLang="en-US" sz="1335">
                <a:latin typeface="方正大黑简体" panose="02000000000000000000" pitchFamily="2" charset="-122"/>
                <a:ea typeface="方正大黑简体" panose="02000000000000000000" pitchFamily="2" charset="-122"/>
              </a:rPr>
              <a:t>日，香港影视界的传奇人物邵逸夫辞世，享年</a:t>
            </a:r>
            <a:r>
              <a:rPr lang="en-US" altLang="zh-CN" sz="1335">
                <a:latin typeface="方正大黑简体" panose="02000000000000000000" pitchFamily="2" charset="-122"/>
                <a:ea typeface="方正大黑简体" panose="02000000000000000000" pitchFamily="2" charset="-122"/>
              </a:rPr>
              <a:t>107</a:t>
            </a:r>
            <a:r>
              <a:rPr lang="zh-CN" altLang="en-US" sz="1335">
                <a:latin typeface="方正大黑简体" panose="02000000000000000000" pitchFamily="2" charset="-122"/>
                <a:ea typeface="方正大黑简体" panose="02000000000000000000" pitchFamily="2" charset="-122"/>
              </a:rPr>
              <a:t>岁。</a:t>
            </a:r>
          </a:p>
          <a:p>
            <a:pPr marL="119380" indent="-119380">
              <a:lnSpc>
                <a:spcPct val="80000"/>
              </a:lnSpc>
            </a:pPr>
            <a:r>
              <a:rPr lang="zh-CN" altLang="en-US" sz="1335">
                <a:latin typeface="方正大黑简体" panose="02000000000000000000" pitchFamily="2" charset="-122"/>
                <a:ea typeface="方正大黑简体" panose="02000000000000000000" pitchFamily="2" charset="-122"/>
              </a:rPr>
              <a:t>这位宁波籍巨子用一生打造了邵氏、无线两艘电影、电视巨舰。不过比这更为宏大，也更具人格力量的，是他那一望无垠的慈善王国。这其中最为人熟知的便是遍布全国的</a:t>
            </a:r>
            <a:r>
              <a:rPr lang="en-US" altLang="zh-CN" sz="1335">
                <a:latin typeface="方正大黑简体" panose="02000000000000000000" pitchFamily="2" charset="-122"/>
                <a:ea typeface="方正大黑简体" panose="02000000000000000000" pitchFamily="2" charset="-122"/>
              </a:rPr>
              <a:t>6000</a:t>
            </a:r>
            <a:r>
              <a:rPr lang="zh-CN" altLang="en-US" sz="1335">
                <a:latin typeface="方正大黑简体" panose="02000000000000000000" pitchFamily="2" charset="-122"/>
                <a:ea typeface="方正大黑简体" panose="02000000000000000000" pitchFamily="2" charset="-122"/>
              </a:rPr>
              <a:t>座“逸夫楼”。在内地，很多人就是通过这座楼才得知这位巨人的存在。而在香港，“我们香港人提到邵逸夫，可能不会讲</a:t>
            </a:r>
            <a:r>
              <a:rPr lang="en-US" altLang="zh-CN" sz="1335">
                <a:latin typeface="方正大黑简体" panose="02000000000000000000" pitchFamily="2" charset="-122"/>
                <a:ea typeface="方正大黑简体" panose="02000000000000000000" pitchFamily="2" charset="-122"/>
              </a:rPr>
              <a:t>TVB,</a:t>
            </a:r>
            <a:r>
              <a:rPr lang="zh-CN" altLang="en-US" sz="1335">
                <a:latin typeface="方正大黑简体" panose="02000000000000000000" pitchFamily="2" charset="-122"/>
                <a:ea typeface="方正大黑简体" panose="02000000000000000000" pitchFamily="2" charset="-122"/>
              </a:rPr>
              <a:t>但一定要讲到他的慈善。”</a:t>
            </a:r>
          </a:p>
          <a:p>
            <a:pPr marL="119380" indent="-119380">
              <a:lnSpc>
                <a:spcPct val="80000"/>
              </a:lnSpc>
            </a:pPr>
            <a:r>
              <a:rPr lang="zh-CN" altLang="en-US" sz="1335">
                <a:latin typeface="方正大黑简体" panose="02000000000000000000" pitchFamily="2" charset="-122"/>
                <a:ea typeface="方正大黑简体" panose="02000000000000000000" pitchFamily="2" charset="-122"/>
              </a:rPr>
              <a:t>的确邵逸夫并非香港最有钱的人，却是屈指可数的大慈善家，是港媒口中的“道德标杆”。但早年的邵逸夫并不热衷于慈善，相反关于他“悭吝”的传闻倒是不少。</a:t>
            </a:r>
          </a:p>
          <a:p>
            <a:pPr marL="119380" indent="-119380">
              <a:lnSpc>
                <a:spcPct val="80000"/>
              </a:lnSpc>
            </a:pPr>
            <a:r>
              <a:rPr lang="zh-CN" altLang="en-US" sz="1335">
                <a:latin typeface="方正大黑简体" panose="02000000000000000000" pitchFamily="2" charset="-122"/>
                <a:ea typeface="方正大黑简体" panose="02000000000000000000" pitchFamily="2" charset="-122"/>
              </a:rPr>
              <a:t>他曾拒绝剧务去外边花</a:t>
            </a:r>
            <a:r>
              <a:rPr lang="en-US" altLang="zh-CN" sz="1335">
                <a:latin typeface="方正大黑简体" panose="02000000000000000000" pitchFamily="2" charset="-122"/>
                <a:ea typeface="方正大黑简体" panose="02000000000000000000" pitchFamily="2" charset="-122"/>
              </a:rPr>
              <a:t>20</a:t>
            </a:r>
            <a:r>
              <a:rPr lang="zh-CN" altLang="en-US" sz="1335">
                <a:latin typeface="方正大黑简体" panose="02000000000000000000" pitchFamily="2" charset="-122"/>
                <a:ea typeface="方正大黑简体" panose="02000000000000000000" pitchFamily="2" charset="-122"/>
              </a:rPr>
              <a:t>元买</a:t>
            </a:r>
            <a:r>
              <a:rPr lang="en-US" altLang="zh-CN" sz="1335">
                <a:latin typeface="方正大黑简体" panose="02000000000000000000" pitchFamily="2" charset="-122"/>
                <a:ea typeface="方正大黑简体" panose="02000000000000000000" pitchFamily="2" charset="-122"/>
              </a:rPr>
              <a:t>100</a:t>
            </a:r>
            <a:r>
              <a:rPr lang="zh-CN" altLang="en-US" sz="1335">
                <a:latin typeface="方正大黑简体" panose="02000000000000000000" pitchFamily="2" charset="-122"/>
                <a:ea typeface="方正大黑简体" panose="02000000000000000000" pitchFamily="2" charset="-122"/>
              </a:rPr>
              <a:t>个生煎馒头的申请，理由是公司食堂所卖的馒头</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个才</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1335">
                <a:latin typeface="方正大黑简体" panose="02000000000000000000" pitchFamily="2" charset="-122"/>
                <a:ea typeface="方正大黑简体" panose="02000000000000000000" pitchFamily="2" charset="-122"/>
              </a:rPr>
              <a:t>500</a:t>
            </a:r>
            <a:r>
              <a:rPr lang="zh-CN" altLang="en-US" sz="1335">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1335">
                <a:latin typeface="方正大黑简体" panose="02000000000000000000" pitchFamily="2" charset="-122"/>
                <a:ea typeface="方正大黑简体" panose="02000000000000000000" pitchFamily="2" charset="-122"/>
              </a:rPr>
              <a:t>1985</a:t>
            </a:r>
            <a:r>
              <a:rPr lang="zh-CN" altLang="en-US" sz="1335">
                <a:latin typeface="方正大黑简体" panose="02000000000000000000" pitchFamily="2" charset="-122"/>
                <a:ea typeface="方正大黑简体" panose="02000000000000000000" pitchFamily="2" charset="-122"/>
              </a:rPr>
              <a:t>年</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月开始，邵逸夫以邵氏基金会的名义捐出</a:t>
            </a:r>
            <a:r>
              <a:rPr lang="en-US" altLang="zh-CN" sz="1335">
                <a:latin typeface="方正大黑简体" panose="02000000000000000000" pitchFamily="2" charset="-122"/>
                <a:ea typeface="方正大黑简体" panose="02000000000000000000" pitchFamily="2" charset="-122"/>
              </a:rPr>
              <a:t>1.06</a:t>
            </a:r>
            <a:r>
              <a:rPr lang="zh-CN" altLang="en-US" sz="1335">
                <a:latin typeface="方正大黑简体" panose="02000000000000000000" pitchFamily="2" charset="-122"/>
                <a:ea typeface="方正大黑简体" panose="02000000000000000000" pitchFamily="2" charset="-122"/>
              </a:rPr>
              <a:t>亿港元，用于支持各项社会公益事业，对内地的教育事业更是情有独钟。他说：“国家振兴靠人才，人才培养靠教育，培养人才是民族根本利益的要求。”</a:t>
            </a:r>
          </a:p>
          <a:p>
            <a:pPr marL="119380" indent="-119380">
              <a:lnSpc>
                <a:spcPct val="80000"/>
              </a:lnSpc>
            </a:pPr>
            <a:r>
              <a:rPr lang="zh-CN" altLang="en-US" sz="1335">
                <a:latin typeface="方正大黑简体" panose="02000000000000000000" pitchFamily="2" charset="-122"/>
                <a:ea typeface="方正大黑简体" panose="02000000000000000000" pitchFamily="2" charset="-122"/>
              </a:rPr>
              <a:t>自</a:t>
            </a:r>
            <a:r>
              <a:rPr lang="en-US" altLang="zh-CN" sz="1335">
                <a:latin typeface="方正大黑简体" panose="02000000000000000000" pitchFamily="2" charset="-122"/>
                <a:ea typeface="方正大黑简体" panose="02000000000000000000" pitchFamily="2" charset="-122"/>
              </a:rPr>
              <a:t>1985</a:t>
            </a:r>
            <a:r>
              <a:rPr lang="zh-CN" altLang="en-US" sz="1335">
                <a:latin typeface="方正大黑简体" panose="02000000000000000000" pitchFamily="2" charset="-122"/>
                <a:ea typeface="方正大黑简体" panose="02000000000000000000" pitchFamily="2" charset="-122"/>
              </a:rPr>
              <a:t>年以来，邵逸夫共捐助内地教育</a:t>
            </a:r>
            <a:r>
              <a:rPr lang="en-US" altLang="zh-CN" sz="1335">
                <a:latin typeface="方正大黑简体" panose="02000000000000000000" pitchFamily="2" charset="-122"/>
                <a:ea typeface="方正大黑简体" panose="02000000000000000000" pitchFamily="2" charset="-122"/>
              </a:rPr>
              <a:t>47.5</a:t>
            </a:r>
            <a:r>
              <a:rPr lang="zh-CN" altLang="en-US" sz="1335">
                <a:latin typeface="方正大黑简体" panose="02000000000000000000" pitchFamily="2" charset="-122"/>
                <a:ea typeface="方正大黑简体" panose="02000000000000000000" pitchFamily="2" charset="-122"/>
              </a:rPr>
              <a:t>亿港元，建设各类项目</a:t>
            </a:r>
            <a:r>
              <a:rPr lang="en-US" altLang="zh-CN" sz="1335">
                <a:latin typeface="方正大黑简体" panose="02000000000000000000" pitchFamily="2" charset="-122"/>
                <a:ea typeface="方正大黑简体" panose="02000000000000000000" pitchFamily="2" charset="-122"/>
              </a:rPr>
              <a:t>6013</a:t>
            </a:r>
            <a:r>
              <a:rPr lang="zh-CN" altLang="en-US" sz="1335">
                <a:latin typeface="方正大黑简体" panose="02000000000000000000" pitchFamily="2" charset="-122"/>
                <a:ea typeface="方正大黑简体" panose="02000000000000000000" pitchFamily="2" charset="-122"/>
              </a:rPr>
              <a:t>个，遍布全国</a:t>
            </a:r>
            <a:r>
              <a:rPr lang="en-US" altLang="zh-CN" sz="1335">
                <a:latin typeface="方正大黑简体" panose="02000000000000000000" pitchFamily="2" charset="-122"/>
                <a:ea typeface="方正大黑简体" panose="02000000000000000000" pitchFamily="2" charset="-122"/>
              </a:rPr>
              <a:t>31</a:t>
            </a:r>
            <a:r>
              <a:rPr lang="zh-CN" altLang="en-US" sz="1335">
                <a:latin typeface="方正大黑简体" panose="02000000000000000000" pitchFamily="2" charset="-122"/>
                <a:ea typeface="方正大黑简体" panose="02000000000000000000" pitchFamily="2" charset="-122"/>
              </a:rPr>
              <a:t>个省、市、自治区。这在古今捐助助学史上，都是当之无愧的第一人。教育部副部长郝平表示，邵逸夫基金教育赠款项目，是当前海内外持续时间最长、项目最多的教育赠款项目，数以万计的大、中、小学生从中受益。</a:t>
            </a:r>
          </a:p>
          <a:p>
            <a:pPr marL="119380" indent="-119380">
              <a:lnSpc>
                <a:spcPct val="80000"/>
              </a:lnSpc>
            </a:pPr>
            <a:r>
              <a:rPr lang="zh-CN" altLang="en-US" sz="1335">
                <a:latin typeface="方正大黑简体" panose="02000000000000000000" pitchFamily="2" charset="-122"/>
                <a:ea typeface="方正大黑简体" panose="02000000000000000000" pitchFamily="2" charset="-122"/>
              </a:rPr>
              <a:t>邵先生还不顾耄耋之躯，亲临视察捐赠项目。一个流传的故事是，邵先生去西藏，官方特派了两名医生随行照顾，事后病倒的是两位医生。</a:t>
            </a:r>
          </a:p>
          <a:p>
            <a:pPr marL="119380" indent="-119380">
              <a:lnSpc>
                <a:spcPct val="80000"/>
              </a:lnSpc>
            </a:pPr>
            <a:r>
              <a:rPr lang="zh-CN" altLang="en-US" sz="1335">
                <a:latin typeface="方正大黑简体" panose="02000000000000000000" pitchFamily="2" charset="-122"/>
                <a:ea typeface="方正大黑简体" panose="02000000000000000000" pitchFamily="2" charset="-122"/>
              </a:rPr>
              <a:t>邵先生的慈善也未止于教育。</a:t>
            </a:r>
            <a:r>
              <a:rPr lang="en-US" altLang="zh-CN" sz="1335">
                <a:latin typeface="方正大黑简体" panose="02000000000000000000" pitchFamily="2" charset="-122"/>
                <a:ea typeface="方正大黑简体" panose="02000000000000000000" pitchFamily="2" charset="-122"/>
              </a:rPr>
              <a:t>2002</a:t>
            </a:r>
            <a:r>
              <a:rPr lang="zh-CN" altLang="en-US" sz="1335">
                <a:latin typeface="方正大黑简体" panose="02000000000000000000" pitchFamily="2" charset="-122"/>
                <a:ea typeface="方正大黑简体" panose="02000000000000000000" pitchFamily="2" charset="-122"/>
              </a:rPr>
              <a:t>年</a:t>
            </a:r>
            <a:r>
              <a:rPr lang="en-US" altLang="zh-CN" sz="1335">
                <a:latin typeface="方正大黑简体" panose="02000000000000000000" pitchFamily="2" charset="-122"/>
                <a:ea typeface="方正大黑简体" panose="02000000000000000000" pitchFamily="2" charset="-122"/>
              </a:rPr>
              <a:t>11</a:t>
            </a:r>
            <a:r>
              <a:rPr lang="zh-CN" altLang="en-US" sz="1335">
                <a:latin typeface="方正大黑简体" panose="02000000000000000000" pitchFamily="2" charset="-122"/>
                <a:ea typeface="方正大黑简体" panose="02000000000000000000" pitchFamily="2" charset="-122"/>
              </a:rPr>
              <a:t>月，“邵逸夫奖”在香港设立，奖金</a:t>
            </a:r>
            <a:r>
              <a:rPr lang="en-US" altLang="zh-CN" sz="1335">
                <a:latin typeface="方正大黑简体" panose="02000000000000000000" pitchFamily="2" charset="-122"/>
                <a:ea typeface="方正大黑简体" panose="02000000000000000000" pitchFamily="2" charset="-122"/>
              </a:rPr>
              <a:t>100</a:t>
            </a:r>
            <a:r>
              <a:rPr lang="zh-CN" altLang="en-US" sz="1335">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1335">
                <a:latin typeface="方正大黑简体" panose="02000000000000000000" pitchFamily="2" charset="-122"/>
                <a:ea typeface="方正大黑简体" panose="02000000000000000000" pitchFamily="2" charset="-122"/>
              </a:rPr>
              <a:t>10</a:t>
            </a:r>
            <a:r>
              <a:rPr lang="zh-CN" altLang="en-US" sz="1335">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余年，但全球学术界几乎都已经知道这个被誉为“东方诺贝尔”的奖项，知道中国香港有一位推动科学发展的邵先生。著名物理学家杨振宁说：“邵逸夫奖是人类历史上的一件大事。”</a:t>
            </a:r>
          </a:p>
          <a:p>
            <a:pPr marL="119380" indent="-119380">
              <a:lnSpc>
                <a:spcPct val="80000"/>
              </a:lnSpc>
            </a:pPr>
            <a:r>
              <a:rPr lang="en-US" altLang="zh-CN" sz="1335">
                <a:latin typeface="方正大黑简体" panose="02000000000000000000" pitchFamily="2" charset="-122"/>
                <a:ea typeface="方正大黑简体" panose="02000000000000000000" pitchFamily="2" charset="-122"/>
              </a:rPr>
              <a:t>2008</a:t>
            </a:r>
            <a:r>
              <a:rPr lang="zh-CN" altLang="en-US" sz="1335">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亿港元。</a:t>
            </a:r>
            <a:r>
              <a:rPr lang="en-US" altLang="zh-CN" sz="1335">
                <a:latin typeface="方正大黑简体" panose="02000000000000000000" pitchFamily="2" charset="-122"/>
                <a:ea typeface="方正大黑简体" panose="02000000000000000000" pitchFamily="2" charset="-122"/>
              </a:rPr>
              <a:t>2013</a:t>
            </a:r>
            <a:r>
              <a:rPr lang="zh-CN" altLang="en-US" sz="1335">
                <a:latin typeface="方正大黑简体" panose="02000000000000000000" pitchFamily="2" charset="-122"/>
                <a:ea typeface="方正大黑简体" panose="02000000000000000000" pitchFamily="2" charset="-122"/>
              </a:rPr>
              <a:t>年雅安地震，邵逸夫夫妇再向灾区捐款</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亿港元。一位网友感慨说：“我第一次知道，有人做慈善可以做到这个份上。”</a:t>
            </a:r>
          </a:p>
          <a:p>
            <a:pPr marL="119380" indent="-119380">
              <a:lnSpc>
                <a:spcPct val="80000"/>
              </a:lnSpc>
            </a:pPr>
            <a:r>
              <a:rPr lang="zh-CN" altLang="en-US" sz="1335">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a:p>
            <a:pPr marL="119380" indent="-119380">
              <a:lnSpc>
                <a:spcPct val="80000"/>
              </a:lnSpc>
            </a:pPr>
            <a:r>
              <a:rPr lang="zh-CN" altLang="en-US" sz="1335">
                <a:latin typeface="方正大黑简体" panose="02000000000000000000" pitchFamily="2" charset="-122"/>
                <a:ea typeface="方正大黑简体" panose="02000000000000000000" pitchFamily="2" charset="-122"/>
              </a:rPr>
              <a:t>他用此后的人生，实践了自己的理想。“直到生前的最后一段时光，邵先生的基金会仍然坚持做慈善，他在全世界的捐赠数额已经超过</a:t>
            </a:r>
            <a:r>
              <a:rPr lang="en-US" altLang="zh-CN" sz="1335">
                <a:latin typeface="方正大黑简体" panose="02000000000000000000" pitchFamily="2" charset="-122"/>
                <a:ea typeface="方正大黑简体" panose="02000000000000000000" pitchFamily="2" charset="-122"/>
              </a:rPr>
              <a:t>65</a:t>
            </a:r>
            <a:r>
              <a:rPr lang="zh-CN" altLang="en-US" sz="1335">
                <a:latin typeface="方正大黑简体" panose="02000000000000000000" pitchFamily="2" charset="-122"/>
                <a:ea typeface="方正大黑简体" panose="02000000000000000000" pitchFamily="2" charset="-122"/>
              </a:rPr>
              <a:t>亿元港币。”</a:t>
            </a:r>
          </a:p>
          <a:p>
            <a:pPr marL="119380" indent="-119380">
              <a:lnSpc>
                <a:spcPct val="80000"/>
              </a:lnSpc>
            </a:pPr>
            <a:r>
              <a:rPr lang="en-US" altLang="zh-CN" sz="1335">
                <a:latin typeface="方正大黑简体" panose="02000000000000000000" pitchFamily="2" charset="-122"/>
                <a:ea typeface="方正大黑简体" panose="02000000000000000000" pitchFamily="2" charset="-122"/>
              </a:rPr>
              <a:t>107</a:t>
            </a:r>
            <a:r>
              <a:rPr lang="zh-CN" altLang="en-US" sz="1335">
                <a:latin typeface="方正大黑简体" panose="02000000000000000000" pitchFamily="2" charset="-122"/>
                <a:ea typeface="方正大黑简体" panose="02000000000000000000" pitchFamily="2" charset="-122"/>
              </a:rPr>
              <a:t>岁，是邵先生生命的终点，但他的慈善事业仍在继续。</a:t>
            </a:r>
          </a:p>
        </p:txBody>
      </p:sp>
      <p:sp>
        <p:nvSpPr>
          <p:cNvPr id="26628" name="矩形 26627"/>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26629" name="标题 26628"/>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26627"/>
                                        </p:tgtEl>
                                        <p:attrNameLst>
                                          <p:attrName>ppt_x</p:attrName>
                                        </p:attrNameLst>
                                      </p:cBhvr>
                                      <p:tavLst>
                                        <p:tav tm="0">
                                          <p:val>
                                            <p:strVal val="ppt_x"/>
                                          </p:val>
                                        </p:tav>
                                        <p:tav tm="100000">
                                          <p:val>
                                            <p:strVal val="ppt_x"/>
                                          </p:val>
                                        </p:tav>
                                      </p:tavLst>
                                    </p:anim>
                                    <p:anim calcmode="lin" valueType="num">
                                      <p:cBhvr additive="base">
                                        <p:cTn id="7" dur="500"/>
                                        <p:tgtEl>
                                          <p:spTgt spid="26627"/>
                                        </p:tgtEl>
                                        <p:attrNameLst>
                                          <p:attrName>ppt_y</p:attrName>
                                        </p:attrNameLst>
                                      </p:cBhvr>
                                      <p:tavLst>
                                        <p:tav tm="0">
                                          <p:val>
                                            <p:strVal val="ppt_y"/>
                                          </p:val>
                                        </p:tav>
                                        <p:tav tm="100000">
                                          <p:val>
                                            <p:strVal val="1+ppt_h/2"/>
                                          </p:val>
                                        </p:tav>
                                      </p:tavLst>
                                    </p:anim>
                                    <p:set>
                                      <p:cBhvr>
                                        <p:cTn id="8" dur="1" fill="hold">
                                          <p:stCondLst>
                                            <p:cond delay="499"/>
                                          </p:stCondLst>
                                        </p:cTn>
                                        <p:tgtEl>
                                          <p:spTgt spid="26627"/>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6">
                                            <p:txEl>
                                              <p:pRg st="1" end="1"/>
                                            </p:txEl>
                                          </p:spTgt>
                                        </p:tgtEl>
                                        <p:attrNameLst>
                                          <p:attrName>style.visibility</p:attrName>
                                        </p:attrNameLst>
                                      </p:cBhvr>
                                      <p:to>
                                        <p:strVal val="visible"/>
                                      </p:to>
                                    </p:set>
                                    <p:anim calcmode="lin" valueType="num">
                                      <p:cBhvr additive="base">
                                        <p:cTn id="13" dur="500" fill="hold"/>
                                        <p:tgtEl>
                                          <p:spTgt spid="266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26">
                                            <p:txEl>
                                              <p:pRg st="2" end="2"/>
                                            </p:txEl>
                                          </p:spTgt>
                                        </p:tgtEl>
                                        <p:attrNameLst>
                                          <p:attrName>style.visibility</p:attrName>
                                        </p:attrNameLst>
                                      </p:cBhvr>
                                      <p:to>
                                        <p:strVal val="visible"/>
                                      </p:to>
                                    </p:set>
                                    <p:anim calcmode="lin" valueType="num">
                                      <p:cBhvr additive="base">
                                        <p:cTn id="19" dur="500" fill="hold"/>
                                        <p:tgtEl>
                                          <p:spTgt spid="266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26">
                                            <p:txEl>
                                              <p:pRg st="3" end="3"/>
                                            </p:txEl>
                                          </p:spTgt>
                                        </p:tgtEl>
                                        <p:attrNameLst>
                                          <p:attrName>style.visibility</p:attrName>
                                        </p:attrNameLst>
                                      </p:cBhvr>
                                      <p:to>
                                        <p:strVal val="visible"/>
                                      </p:to>
                                    </p:set>
                                    <p:anim calcmode="lin" valueType="num">
                                      <p:cBhvr additive="base">
                                        <p:cTn id="25" dur="500" fill="hold"/>
                                        <p:tgtEl>
                                          <p:spTgt spid="2662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626">
                                            <p:txEl>
                                              <p:pRg st="4" end="4"/>
                                            </p:txEl>
                                          </p:spTgt>
                                        </p:tgtEl>
                                        <p:attrNameLst>
                                          <p:attrName>style.visibility</p:attrName>
                                        </p:attrNameLst>
                                      </p:cBhvr>
                                      <p:to>
                                        <p:strVal val="visible"/>
                                      </p:to>
                                    </p:set>
                                    <p:anim calcmode="lin" valueType="num">
                                      <p:cBhvr additive="base">
                                        <p:cTn id="31" dur="500" fill="hold"/>
                                        <p:tgtEl>
                                          <p:spTgt spid="2662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62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626">
                                            <p:txEl>
                                              <p:pRg st="5" end="5"/>
                                            </p:txEl>
                                          </p:spTgt>
                                        </p:tgtEl>
                                        <p:attrNameLst>
                                          <p:attrName>style.visibility</p:attrName>
                                        </p:attrNameLst>
                                      </p:cBhvr>
                                      <p:to>
                                        <p:strVal val="visible"/>
                                      </p:to>
                                    </p:set>
                                    <p:anim calcmode="lin" valueType="num">
                                      <p:cBhvr additive="base">
                                        <p:cTn id="37" dur="500" fill="hold"/>
                                        <p:tgtEl>
                                          <p:spTgt spid="2662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62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6626">
                                            <p:txEl>
                                              <p:pRg st="6" end="6"/>
                                            </p:txEl>
                                          </p:spTgt>
                                        </p:tgtEl>
                                        <p:attrNameLst>
                                          <p:attrName>style.visibility</p:attrName>
                                        </p:attrNameLst>
                                      </p:cBhvr>
                                      <p:to>
                                        <p:strVal val="visible"/>
                                      </p:to>
                                    </p:set>
                                    <p:anim calcmode="lin" valueType="num">
                                      <p:cBhvr additive="base">
                                        <p:cTn id="43" dur="500" fill="hold"/>
                                        <p:tgtEl>
                                          <p:spTgt spid="2662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62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626">
                                            <p:txEl>
                                              <p:pRg st="7" end="7"/>
                                            </p:txEl>
                                          </p:spTgt>
                                        </p:tgtEl>
                                        <p:attrNameLst>
                                          <p:attrName>style.visibility</p:attrName>
                                        </p:attrNameLst>
                                      </p:cBhvr>
                                      <p:to>
                                        <p:strVal val="visible"/>
                                      </p:to>
                                    </p:set>
                                    <p:anim calcmode="lin" valueType="num">
                                      <p:cBhvr additive="base">
                                        <p:cTn id="49" dur="500" fill="hold"/>
                                        <p:tgtEl>
                                          <p:spTgt spid="2662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662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6626">
                                            <p:txEl>
                                              <p:pRg st="8" end="8"/>
                                            </p:txEl>
                                          </p:spTgt>
                                        </p:tgtEl>
                                        <p:attrNameLst>
                                          <p:attrName>style.visibility</p:attrName>
                                        </p:attrNameLst>
                                      </p:cBhvr>
                                      <p:to>
                                        <p:strVal val="visible"/>
                                      </p:to>
                                    </p:set>
                                    <p:anim calcmode="lin" valueType="num">
                                      <p:cBhvr additive="base">
                                        <p:cTn id="55" dur="500" fill="hold"/>
                                        <p:tgtEl>
                                          <p:spTgt spid="2662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662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uiExpand="1" build="p"/>
      <p:bldP spid="2662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矩形 27649"/>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400" b="1">
                <a:solidFill>
                  <a:srgbClr val="FF0000"/>
                </a:solidFill>
                <a:latin typeface="方正大黑简体" panose="02000000000000000000" pitchFamily="2" charset="-122"/>
                <a:ea typeface="方正大黑简体" panose="02000000000000000000" pitchFamily="2" charset="-122"/>
              </a:rPr>
              <a:t>5</a:t>
            </a:r>
            <a:r>
              <a:rPr lang="zh-CN" altLang="en-US" sz="2400" b="1">
                <a:solidFill>
                  <a:srgbClr val="FF0000"/>
                </a:solidFill>
                <a:latin typeface="方正大黑简体" panose="02000000000000000000" pitchFamily="2" charset="-122"/>
                <a:ea typeface="方正大黑简体" panose="02000000000000000000" pitchFamily="2" charset="-122"/>
              </a:rPr>
              <a:t>、在事业和慈善两个领域都做到极致的传奇人物邵逸夫身上有哪些优秀品质？</a:t>
            </a:r>
          </a:p>
          <a:p>
            <a:pPr lvl="0"/>
            <a:r>
              <a:rPr lang="zh-CN" altLang="en-US" sz="2400" b="1">
                <a:solidFill>
                  <a:srgbClr val="FF0000"/>
                </a:solidFill>
                <a:latin typeface="方正大黑简体" panose="02000000000000000000" pitchFamily="2" charset="-122"/>
                <a:ea typeface="方正大黑简体" panose="02000000000000000000" pitchFamily="2" charset="-122"/>
              </a:rPr>
              <a:t>崇尚节俭：</a:t>
            </a:r>
            <a:r>
              <a:rPr lang="zh-CN" altLang="en-US" sz="2400" b="1">
                <a:latin typeface="方正大黑简体" panose="02000000000000000000" pitchFamily="2" charset="-122"/>
                <a:ea typeface="方正大黑简体" panose="02000000000000000000" pitchFamily="2" charset="-122"/>
              </a:rPr>
              <a:t>拒绝剧务外卖申请，低聘用李小龙失机，微捐养老院后遭拒。</a:t>
            </a:r>
          </a:p>
          <a:p>
            <a:pPr lvl="0"/>
            <a:r>
              <a:rPr lang="zh-CN" altLang="en-US" sz="2400" b="1">
                <a:solidFill>
                  <a:srgbClr val="FF0000"/>
                </a:solidFill>
                <a:latin typeface="方正大黑简体" panose="02000000000000000000" pitchFamily="2" charset="-122"/>
                <a:ea typeface="方正大黑简体" panose="02000000000000000000" pitchFamily="2" charset="-122"/>
              </a:rPr>
              <a:t>心怀仁爱</a:t>
            </a:r>
            <a:r>
              <a:rPr lang="zh-CN" altLang="en-US" sz="2400" b="1">
                <a:latin typeface="方正大黑简体" panose="02000000000000000000" pitchFamily="2" charset="-122"/>
                <a:ea typeface="方正大黑简体" panose="02000000000000000000" pitchFamily="2" charset="-122"/>
              </a:rPr>
              <a:t>：关注社会：邵氏基金会捐款支持社会各项公益事业；</a:t>
            </a:r>
          </a:p>
          <a:p>
            <a:pPr lvl="0">
              <a:buNone/>
            </a:pPr>
            <a:r>
              <a:rPr lang="zh-CN" altLang="en-US" sz="2400" b="1">
                <a:latin typeface="方正大黑简体" panose="02000000000000000000" pitchFamily="2" charset="-122"/>
                <a:ea typeface="方正大黑简体" panose="02000000000000000000" pitchFamily="2" charset="-122"/>
              </a:rPr>
              <a:t>                 捐款灾区，汶川、雅安地震后，伸出援助之手，捐出大笔善款。</a:t>
            </a:r>
          </a:p>
          <a:p>
            <a:pPr lvl="0">
              <a:buNone/>
            </a:pPr>
            <a:r>
              <a:rPr lang="zh-CN" altLang="en-US" sz="2400" b="1">
                <a:latin typeface="方正大黑简体" panose="02000000000000000000" pitchFamily="2" charset="-122"/>
                <a:ea typeface="方正大黑简体" panose="02000000000000000000" pitchFamily="2" charset="-122"/>
              </a:rPr>
              <a:t>                 我的财富取之于民众，应用回于民众。</a:t>
            </a:r>
          </a:p>
          <a:p>
            <a:pPr lvl="0"/>
            <a:r>
              <a:rPr lang="zh-CN" altLang="en-US" sz="2400" b="1">
                <a:solidFill>
                  <a:srgbClr val="FF0000"/>
                </a:solidFill>
                <a:latin typeface="方正大黑简体" panose="02000000000000000000" pitchFamily="2" charset="-122"/>
                <a:ea typeface="方正大黑简体" panose="02000000000000000000" pitchFamily="2" charset="-122"/>
              </a:rPr>
              <a:t>远见卓识</a:t>
            </a:r>
            <a:r>
              <a:rPr lang="zh-CN" altLang="en-US" sz="2400" b="1">
                <a:latin typeface="方正大黑简体" panose="02000000000000000000" pitchFamily="2" charset="-122"/>
                <a:ea typeface="方正大黑简体" panose="02000000000000000000" pitchFamily="2" charset="-122"/>
              </a:rPr>
              <a:t>：支持教育，邵逸夫认为，国家振兴靠教育，培养人才是民族根本利益的要求。</a:t>
            </a:r>
          </a:p>
          <a:p>
            <a:pPr lvl="0">
              <a:buNone/>
            </a:pPr>
            <a:r>
              <a:rPr lang="zh-CN" altLang="en-US" sz="2400" b="1">
                <a:latin typeface="方正大黑简体" panose="02000000000000000000" pitchFamily="2" charset="-122"/>
                <a:ea typeface="方正大黑简体" panose="02000000000000000000" pitchFamily="2" charset="-122"/>
              </a:rPr>
              <a:t>                       设“邵逸夫”奖，表扬世界各地在天文、数学和生命科学与医学等研究领域的杰出贡献者。</a:t>
            </a:r>
          </a:p>
          <a:p>
            <a:pPr lvl="0"/>
            <a:r>
              <a:rPr lang="zh-CN" altLang="en-US" sz="2400" b="1">
                <a:solidFill>
                  <a:srgbClr val="FF0000"/>
                </a:solidFill>
                <a:latin typeface="方正大黑简体" panose="02000000000000000000" pitchFamily="2" charset="-122"/>
                <a:ea typeface="方正大黑简体" panose="02000000000000000000" pitchFamily="2" charset="-122"/>
              </a:rPr>
              <a:t>勇于担当（有责任感）：“</a:t>
            </a:r>
            <a:r>
              <a:rPr lang="zh-CN" altLang="en-US" sz="2400" b="1">
                <a:latin typeface="方正大黑简体" panose="02000000000000000000" pitchFamily="2" charset="-122"/>
                <a:ea typeface="方正大黑简体" panose="02000000000000000000" pitchFamily="2" charset="-122"/>
              </a:rPr>
              <a:t>大丈夫贵兼济，其独善一身”为人生信条。</a:t>
            </a:r>
          </a:p>
          <a:p>
            <a:pPr lvl="0" algn="ctr">
              <a:buNone/>
            </a:pPr>
            <a:r>
              <a:rPr lang="en-US" altLang="zh-CN" sz="2400" b="1">
                <a:latin typeface="方正大黑简体" panose="02000000000000000000" pitchFamily="2" charset="-122"/>
                <a:ea typeface="方正大黑简体" panose="02000000000000000000" pitchFamily="2" charset="-122"/>
              </a:rPr>
              <a:t>(</a:t>
            </a:r>
            <a:r>
              <a:rPr lang="zh-CN" altLang="en-US" sz="2400" b="1">
                <a:latin typeface="方正大黑简体" panose="02000000000000000000" pitchFamily="2" charset="-122"/>
                <a:ea typeface="方正大黑简体" panose="02000000000000000000" pitchFamily="2" charset="-122"/>
              </a:rPr>
              <a:t>答出三点即可每点</a:t>
            </a:r>
            <a:r>
              <a:rPr lang="en-US" altLang="zh-CN" sz="2400" b="1">
                <a:latin typeface="方正大黑简体" panose="02000000000000000000" pitchFamily="2" charset="-122"/>
                <a:ea typeface="方正大黑简体" panose="02000000000000000000" pitchFamily="2" charset="-122"/>
              </a:rPr>
              <a:t>2</a:t>
            </a:r>
            <a:r>
              <a:rPr lang="zh-CN" altLang="en-US" sz="2400" b="1">
                <a:latin typeface="方正大黑简体" panose="02000000000000000000" pitchFamily="2" charset="-122"/>
                <a:ea typeface="方正大黑简体" panose="02000000000000000000" pitchFamily="2" charset="-122"/>
              </a:rPr>
              <a:t>分</a:t>
            </a:r>
            <a:r>
              <a:rPr lang="en-US" altLang="zh-CN" sz="2400" b="1">
                <a:latin typeface="方正大黑简体" panose="02000000000000000000" pitchFamily="2" charset="-122"/>
                <a:ea typeface="方正大黑简体" panose="02000000000000000000" pitchFamily="2" charset="-122"/>
              </a:rPr>
              <a:t>)</a:t>
            </a:r>
          </a:p>
        </p:txBody>
      </p:sp>
      <p:sp>
        <p:nvSpPr>
          <p:cNvPr id="27651" name="矩形 27650"/>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27652" name="标题 27651"/>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xEl>
                                              <p:pRg st="1" end="1"/>
                                            </p:txEl>
                                          </p:spTgt>
                                        </p:tgtEl>
                                        <p:attrNameLst>
                                          <p:attrName>style.visibility</p:attrName>
                                        </p:attrNameLst>
                                      </p:cBhvr>
                                      <p:to>
                                        <p:strVal val="visible"/>
                                      </p:to>
                                    </p:set>
                                    <p:anim calcmode="lin" valueType="num">
                                      <p:cBhvr additive="base">
                                        <p:cTn id="7" dur="500" fill="hold"/>
                                        <p:tgtEl>
                                          <p:spTgt spid="2765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0">
                                            <p:txEl>
                                              <p:pRg st="2" end="2"/>
                                            </p:txEl>
                                          </p:spTgt>
                                        </p:tgtEl>
                                        <p:attrNameLst>
                                          <p:attrName>style.visibility</p:attrName>
                                        </p:attrNameLst>
                                      </p:cBhvr>
                                      <p:to>
                                        <p:strVal val="visible"/>
                                      </p:to>
                                    </p:set>
                                    <p:anim calcmode="lin" valueType="num">
                                      <p:cBhvr additive="base">
                                        <p:cTn id="13" dur="500" fill="hold"/>
                                        <p:tgtEl>
                                          <p:spTgt spid="2765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0">
                                            <p:txEl>
                                              <p:pRg st="3" end="3"/>
                                            </p:txEl>
                                          </p:spTgt>
                                        </p:tgtEl>
                                        <p:attrNameLst>
                                          <p:attrName>style.visibility</p:attrName>
                                        </p:attrNameLst>
                                      </p:cBhvr>
                                      <p:to>
                                        <p:strVal val="visible"/>
                                      </p:to>
                                    </p:set>
                                    <p:anim calcmode="lin" valueType="num">
                                      <p:cBhvr additive="base">
                                        <p:cTn id="19" dur="500" fill="hold"/>
                                        <p:tgtEl>
                                          <p:spTgt spid="2765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0">
                                            <p:txEl>
                                              <p:pRg st="4" end="4"/>
                                            </p:txEl>
                                          </p:spTgt>
                                        </p:tgtEl>
                                        <p:attrNameLst>
                                          <p:attrName>style.visibility</p:attrName>
                                        </p:attrNameLst>
                                      </p:cBhvr>
                                      <p:to>
                                        <p:strVal val="visible"/>
                                      </p:to>
                                    </p:set>
                                    <p:anim calcmode="lin" valueType="num">
                                      <p:cBhvr additive="base">
                                        <p:cTn id="25" dur="500" fill="hold"/>
                                        <p:tgtEl>
                                          <p:spTgt spid="2765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650">
                                            <p:txEl>
                                              <p:pRg st="5" end="5"/>
                                            </p:txEl>
                                          </p:spTgt>
                                        </p:tgtEl>
                                        <p:attrNameLst>
                                          <p:attrName>style.visibility</p:attrName>
                                        </p:attrNameLst>
                                      </p:cBhvr>
                                      <p:to>
                                        <p:strVal val="visible"/>
                                      </p:to>
                                    </p:set>
                                    <p:anim calcmode="lin" valueType="num">
                                      <p:cBhvr additive="base">
                                        <p:cTn id="31" dur="500" fill="hold"/>
                                        <p:tgtEl>
                                          <p:spTgt spid="27650">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765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7650">
                                            <p:txEl>
                                              <p:pRg st="6" end="6"/>
                                            </p:txEl>
                                          </p:spTgt>
                                        </p:tgtEl>
                                        <p:attrNameLst>
                                          <p:attrName>style.visibility</p:attrName>
                                        </p:attrNameLst>
                                      </p:cBhvr>
                                      <p:to>
                                        <p:strVal val="visible"/>
                                      </p:to>
                                    </p:set>
                                    <p:anim calcmode="lin" valueType="num">
                                      <p:cBhvr additive="base">
                                        <p:cTn id="37" dur="500" fill="hold"/>
                                        <p:tgtEl>
                                          <p:spTgt spid="27650">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765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7650">
                                            <p:txEl>
                                              <p:pRg st="7" end="7"/>
                                            </p:txEl>
                                          </p:spTgt>
                                        </p:tgtEl>
                                        <p:attrNameLst>
                                          <p:attrName>style.visibility</p:attrName>
                                        </p:attrNameLst>
                                      </p:cBhvr>
                                      <p:to>
                                        <p:strVal val="visible"/>
                                      </p:to>
                                    </p:set>
                                    <p:anim calcmode="lin" valueType="num">
                                      <p:cBhvr additive="base">
                                        <p:cTn id="43" dur="500" fill="hold"/>
                                        <p:tgtEl>
                                          <p:spTgt spid="27650">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765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7650">
                                            <p:txEl>
                                              <p:pRg st="8" end="8"/>
                                            </p:txEl>
                                          </p:spTgt>
                                        </p:tgtEl>
                                        <p:attrNameLst>
                                          <p:attrName>style.visibility</p:attrName>
                                        </p:attrNameLst>
                                      </p:cBhvr>
                                      <p:to>
                                        <p:strVal val="visible"/>
                                      </p:to>
                                    </p:set>
                                    <p:anim calcmode="lin" valueType="num">
                                      <p:cBhvr additive="base">
                                        <p:cTn id="49" dur="500" fill="hold"/>
                                        <p:tgtEl>
                                          <p:spTgt spid="27650">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7650">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uiExpand="1"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55" y="210820"/>
            <a:ext cx="7228840" cy="766445"/>
          </a:xfrm>
          <a:prstGeom prst="rect">
            <a:avLst/>
          </a:prstGeom>
        </p:spPr>
        <p:txBody>
          <a:bodyPr wrap="square" lIns="121898" tIns="60948" rIns="121898" bIns="60948">
            <a:spAutoFit/>
          </a:bodyPr>
          <a:lstStyle/>
          <a:p>
            <a:pPr algn="ctr">
              <a:lnSpc>
                <a:spcPct val="150000"/>
              </a:lnSpc>
              <a:spcAft>
                <a:spcPct val="0"/>
              </a:spcAft>
            </a:pPr>
            <a:r>
              <a:rPr lang="zh-CN" altLang="zh-CN" sz="28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方正中等线简体" panose="03000509000000000000" pitchFamily="65" charset="-122"/>
                <a:cs typeface="Times New Roman" panose="02020603050405020304" pitchFamily="18" charset="0"/>
              </a:rPr>
              <a:t>阅读步骤和要求</a:t>
            </a:r>
            <a:endParaRPr lang="zh-CN" altLang="zh-CN" sz="2800" b="1" kern="100" smtClean="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graphicFrame>
        <p:nvGraphicFramePr>
          <p:cNvPr id="4" name="表格 3"/>
          <p:cNvGraphicFramePr>
            <a:graphicFrameLocks noGrp="1"/>
          </p:cNvGraphicFramePr>
          <p:nvPr>
            <p:custDataLst>
              <p:tags r:id="rId2"/>
            </p:custDataLst>
          </p:nvPr>
        </p:nvGraphicFramePr>
        <p:xfrm>
          <a:off x="389255" y="1125855"/>
          <a:ext cx="7333615" cy="5033010"/>
        </p:xfrm>
        <a:graphic>
          <a:graphicData uri="http://schemas.openxmlformats.org/drawingml/2006/table">
            <a:tbl>
              <a:tblPr/>
              <a:tblGrid>
                <a:gridCol w="1376680"/>
                <a:gridCol w="5956935"/>
              </a:tblGrid>
              <a:tr h="870585">
                <a:tc>
                  <a:txBody>
                    <a:bodyPr vert="horz" wrap="square"/>
                    <a:lstStyle/>
                    <a:p>
                      <a:pPr algn="ctr">
                        <a:lnSpc>
                          <a:spcPct val="150000"/>
                        </a:lnSpc>
                        <a:spcAft>
                          <a:spcPct val="0"/>
                        </a:spcAft>
                      </a:pPr>
                      <a:r>
                        <a:rPr lang="zh-CN" sz="2400" b="1" kern="100">
                          <a:solidFill>
                            <a:srgbClr val="0000FF"/>
                          </a:solidFill>
                          <a:effectLst/>
                          <a:latin typeface="黑体" panose="02010609060101010101" charset="-122"/>
                          <a:ea typeface="黑体" panose="02010609060101010101" charset="-122"/>
                          <a:cs typeface="Times New Roman" panose="02020603050405020304" pitchFamily="18" charset="0"/>
                        </a:rPr>
                        <a:t>阅读步骤</a:t>
                      </a: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400" kern="100">
                          <a:solidFill>
                            <a:srgbClr val="0000FF"/>
                          </a:solidFill>
                          <a:effectLst/>
                          <a:latin typeface="黑体" panose="02010609060101010101" charset="-122"/>
                          <a:ea typeface="黑体" panose="02010609060101010101" charset="-122"/>
                          <a:cs typeface="Times New Roman" panose="02020603050405020304" pitchFamily="18" charset="0"/>
                        </a:rPr>
                        <a:t>阅读要求</a:t>
                      </a: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0585">
                <a:tc>
                  <a:txBody>
                    <a:bodyPr vert="horz" wrap="square"/>
                    <a:lstStyle/>
                    <a:p>
                      <a:pPr algn="ctr">
                        <a:lnSpc>
                          <a:spcPct val="150000"/>
                        </a:lnSpc>
                        <a:spcAft>
                          <a:spcPct val="0"/>
                        </a:spcAft>
                      </a:pPr>
                      <a:r>
                        <a:rPr lang="zh-CN" sz="2400" b="1" kern="100">
                          <a:solidFill>
                            <a:srgbClr val="C00000"/>
                          </a:solidFill>
                          <a:effectLst/>
                          <a:latin typeface="Times New Roman" panose="02020603050405020304" pitchFamily="18" charset="0"/>
                          <a:ea typeface="方正中等线简体" panose="03000509000000000000" pitchFamily="65" charset="-122"/>
                          <a:cs typeface="Times New Roman" panose="02020603050405020304" pitchFamily="18" charset="0"/>
                        </a:rPr>
                        <a:t>圈点勾画</a:t>
                      </a: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400" kern="100">
                          <a:effectLst/>
                          <a:latin typeface="Times New Roman" panose="02020603050405020304" pitchFamily="18" charset="0"/>
                          <a:ea typeface="方正中等线简体" panose="03000509000000000000" pitchFamily="65" charset="-122"/>
                          <a:cs typeface="Times New Roman" panose="02020603050405020304" pitchFamily="18" charset="0"/>
                        </a:rPr>
                        <a:t>边阅读边圈点勾画出交代传主</a:t>
                      </a:r>
                      <a:r>
                        <a:rPr lang="zh-CN" sz="2400" b="1"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事迹、行为、贡献、成就</a:t>
                      </a:r>
                      <a:r>
                        <a:rPr lang="zh-CN" sz="2400" kern="100">
                          <a:effectLst/>
                          <a:latin typeface="Times New Roman" panose="02020603050405020304" pitchFamily="18" charset="0"/>
                          <a:ea typeface="方正中等线简体" panose="03000509000000000000" pitchFamily="65" charset="-122"/>
                          <a:cs typeface="Times New Roman" panose="02020603050405020304" pitchFamily="18" charset="0"/>
                        </a:rPr>
                        <a:t>等内容及作者</a:t>
                      </a:r>
                      <a:r>
                        <a:rPr lang="zh-CN" sz="24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评价性文字</a:t>
                      </a:r>
                      <a:r>
                        <a:rPr lang="zh-CN" sz="2400" kern="100">
                          <a:effectLst/>
                          <a:latin typeface="Times New Roman" panose="02020603050405020304" pitchFamily="18" charset="0"/>
                          <a:ea typeface="方正中等线简体" panose="03000509000000000000" pitchFamily="65" charset="-122"/>
                          <a:cs typeface="Times New Roman" panose="02020603050405020304" pitchFamily="18" charset="0"/>
                        </a:rPr>
                        <a:t>的词句。</a:t>
                      </a: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0585">
                <a:tc>
                  <a:txBody>
                    <a:bodyPr vert="horz" wrap="square"/>
                    <a:lstStyle/>
                    <a:p>
                      <a:pPr algn="ctr">
                        <a:lnSpc>
                          <a:spcPct val="150000"/>
                        </a:lnSpc>
                        <a:spcAft>
                          <a:spcPct val="0"/>
                        </a:spcAft>
                      </a:pPr>
                      <a:r>
                        <a:rPr lang="zh-CN" sz="2400" b="1" kern="100">
                          <a:solidFill>
                            <a:srgbClr val="C00000"/>
                          </a:solidFill>
                          <a:effectLst/>
                          <a:latin typeface="Times New Roman" panose="02020603050405020304" pitchFamily="18" charset="0"/>
                          <a:ea typeface="方正中等线简体" panose="03000509000000000000" pitchFamily="65" charset="-122"/>
                          <a:cs typeface="Times New Roman" panose="02020603050405020304" pitchFamily="18" charset="0"/>
                        </a:rPr>
                        <a:t>理清事实</a:t>
                      </a: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zh-CN" sz="2400" kern="100">
                          <a:effectLst/>
                          <a:latin typeface="Times New Roman" panose="02020603050405020304" pitchFamily="18" charset="0"/>
                          <a:ea typeface="方正中等线简体" panose="03000509000000000000" pitchFamily="65" charset="-122"/>
                          <a:cs typeface="Times New Roman" panose="02020603050405020304" pitchFamily="18" charset="0"/>
                        </a:rPr>
                        <a:t>在圈点勾画的基础上梳理传主的</a:t>
                      </a:r>
                      <a:r>
                        <a:rPr lang="zh-CN" sz="2400" b="1"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生平经历</a:t>
                      </a:r>
                      <a:r>
                        <a:rPr lang="zh-CN" sz="2400" kern="100">
                          <a:effectLst/>
                          <a:latin typeface="Times New Roman" panose="02020603050405020304" pitchFamily="18" charset="0"/>
                          <a:ea typeface="方正中等线简体" panose="03000509000000000000" pitchFamily="65" charset="-122"/>
                          <a:cs typeface="Times New Roman" panose="02020603050405020304" pitchFamily="18" charset="0"/>
                        </a:rPr>
                        <a:t>，概括传主的</a:t>
                      </a:r>
                      <a:r>
                        <a:rPr lang="zh-CN" sz="2400" b="1"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事迹、成就</a:t>
                      </a:r>
                      <a:r>
                        <a:rPr lang="zh-CN" sz="2400" kern="100">
                          <a:effectLst/>
                          <a:latin typeface="Times New Roman" panose="02020603050405020304" pitchFamily="18" charset="0"/>
                          <a:ea typeface="方正中等线简体" panose="03000509000000000000" pitchFamily="65" charset="-122"/>
                          <a:cs typeface="Times New Roman" panose="02020603050405020304" pitchFamily="18" charset="0"/>
                        </a:rPr>
                        <a:t>等。</a:t>
                      </a: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0585">
                <a:tc>
                  <a:txBody>
                    <a:bodyPr vert="horz" wrap="square"/>
                    <a:lstStyle/>
                    <a:p>
                      <a:pPr algn="ctr">
                        <a:lnSpc>
                          <a:spcPct val="150000"/>
                        </a:lnSpc>
                        <a:spcAft>
                          <a:spcPct val="0"/>
                        </a:spcAft>
                      </a:pPr>
                      <a:r>
                        <a:rPr lang="zh-CN" sz="2400" b="1" kern="100">
                          <a:solidFill>
                            <a:srgbClr val="C00000"/>
                          </a:solidFill>
                          <a:effectLst/>
                          <a:latin typeface="Times New Roman" panose="02020603050405020304" pitchFamily="18" charset="0"/>
                          <a:ea typeface="方正中等线简体" panose="03000509000000000000" pitchFamily="65" charset="-122"/>
                          <a:cs typeface="Times New Roman" panose="02020603050405020304" pitchFamily="18" charset="0"/>
                        </a:rPr>
                        <a:t>概括形象</a:t>
                      </a: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zh-CN" sz="2400" kern="100">
                          <a:effectLst/>
                          <a:latin typeface="Times New Roman" panose="02020603050405020304" pitchFamily="18" charset="0"/>
                          <a:ea typeface="方正中等线简体" panose="03000509000000000000" pitchFamily="65" charset="-122"/>
                          <a:cs typeface="Times New Roman" panose="02020603050405020304" pitchFamily="18" charset="0"/>
                        </a:rPr>
                        <a:t>在了解传主生平材料的基础上概括出传主的</a:t>
                      </a:r>
                      <a:r>
                        <a:rPr lang="zh-CN" sz="2400" b="1"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个性品质</a:t>
                      </a:r>
                      <a:r>
                        <a:rPr lang="zh-CN" sz="2400" kern="100">
                          <a:effectLst/>
                          <a:latin typeface="Times New Roman" panose="02020603050405020304" pitchFamily="18" charset="0"/>
                          <a:ea typeface="方正中等线简体" panose="03000509000000000000" pitchFamily="65" charset="-122"/>
                          <a:cs typeface="Times New Roman" panose="02020603050405020304" pitchFamily="18" charset="0"/>
                        </a:rPr>
                        <a:t>。</a:t>
                      </a: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0585">
                <a:tc>
                  <a:txBody>
                    <a:bodyPr vert="horz" wrap="square"/>
                    <a:lstStyle/>
                    <a:p>
                      <a:pPr algn="ctr">
                        <a:lnSpc>
                          <a:spcPct val="150000"/>
                        </a:lnSpc>
                        <a:spcAft>
                          <a:spcPct val="0"/>
                        </a:spcAft>
                      </a:pPr>
                      <a:r>
                        <a:rPr lang="zh-CN" sz="2400" b="1" kern="100">
                          <a:solidFill>
                            <a:srgbClr val="C00000"/>
                          </a:solidFill>
                          <a:effectLst/>
                          <a:latin typeface="Times New Roman" panose="02020603050405020304" pitchFamily="18" charset="0"/>
                          <a:ea typeface="方正中等线简体" panose="03000509000000000000" pitchFamily="65" charset="-122"/>
                          <a:cs typeface="Times New Roman" panose="02020603050405020304" pitchFamily="18" charset="0"/>
                        </a:rPr>
                        <a:t>把握评价</a:t>
                      </a: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50000"/>
                        </a:lnSpc>
                        <a:spcAft>
                          <a:spcPct val="0"/>
                        </a:spcAft>
                      </a:pPr>
                      <a:r>
                        <a:rPr lang="zh-CN" sz="2400" kern="100">
                          <a:effectLst/>
                          <a:latin typeface="Times New Roman" panose="02020603050405020304" pitchFamily="18" charset="0"/>
                          <a:ea typeface="方正中等线简体" panose="03000509000000000000" pitchFamily="65" charset="-122"/>
                          <a:cs typeface="Times New Roman" panose="02020603050405020304" pitchFamily="18" charset="0"/>
                        </a:rPr>
                        <a:t>把握住作者对传主的</a:t>
                      </a:r>
                      <a:r>
                        <a:rPr lang="zh-CN" sz="2400" b="1"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情感态度及评价</a:t>
                      </a:r>
                      <a:r>
                        <a:rPr lang="zh-CN" sz="2400" kern="100">
                          <a:effectLst/>
                          <a:latin typeface="Times New Roman" panose="02020603050405020304" pitchFamily="18" charset="0"/>
                          <a:ea typeface="方正中等线简体" panose="03000509000000000000" pitchFamily="65" charset="-122"/>
                          <a:cs typeface="Times New Roman" panose="02020603050405020304" pitchFamily="18" charset="0"/>
                        </a:rPr>
                        <a:t>。</a:t>
                      </a: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 name="图片 1"/>
          <p:cNvPicPr>
            <a:picLocks noChangeAspect="1"/>
          </p:cNvPicPr>
          <p:nvPr/>
        </p:nvPicPr>
        <p:blipFill>
          <a:blip r:embed="rId3"/>
          <a:stretch>
            <a:fillRect/>
          </a:stretch>
        </p:blipFill>
        <p:spPr>
          <a:xfrm>
            <a:off x="8183245" y="1269365"/>
            <a:ext cx="3215005" cy="4476115"/>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矩形 28673"/>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665" b="1">
                <a:solidFill>
                  <a:srgbClr val="FF0000"/>
                </a:solidFill>
                <a:latin typeface="方正大黑简体" panose="02000000000000000000" pitchFamily="2" charset="-122"/>
                <a:ea typeface="方正大黑简体" panose="02000000000000000000" pitchFamily="2" charset="-122"/>
              </a:rPr>
              <a:t>6</a:t>
            </a:r>
            <a:r>
              <a:rPr lang="zh-CN" altLang="en-US" sz="2665" b="1">
                <a:solidFill>
                  <a:srgbClr val="FF0000"/>
                </a:solidFill>
                <a:latin typeface="方正大黑简体" panose="02000000000000000000" pitchFamily="2" charset="-122"/>
                <a:ea typeface="方正大黑简体" panose="02000000000000000000" pitchFamily="2" charset="-122"/>
              </a:rPr>
              <a:t>、联系全文，谈谈邵逸夫受人敬仰的原因有哪些？（邵逸夫的传奇表现在什么地方）</a:t>
            </a:r>
          </a:p>
          <a:p>
            <a:pPr lvl="0"/>
            <a:r>
              <a:rPr lang="zh-CN" altLang="en-US" sz="2665" b="1">
                <a:solidFill>
                  <a:srgbClr val="FF0000"/>
                </a:solidFill>
                <a:latin typeface="方正大黑简体" panose="02000000000000000000" pitchFamily="2" charset="-122"/>
                <a:ea typeface="方正大黑简体" panose="02000000000000000000" pitchFamily="2" charset="-122"/>
              </a:rPr>
              <a:t>商业成就巨大</a:t>
            </a:r>
            <a:r>
              <a:rPr lang="zh-CN" altLang="en-US" sz="2665" b="1">
                <a:latin typeface="方正大黑简体" panose="02000000000000000000" pitchFamily="2" charset="-122"/>
                <a:ea typeface="方正大黑简体" panose="02000000000000000000" pitchFamily="2" charset="-122"/>
              </a:rPr>
              <a:t>：用一生打造了邵氏、无线两艘电影、电视巨舰。（</a:t>
            </a:r>
            <a:r>
              <a:rPr lang="en-US" altLang="zh-CN" sz="2665" b="1">
                <a:latin typeface="方正大黑简体" panose="02000000000000000000" pitchFamily="2" charset="-122"/>
                <a:ea typeface="方正大黑简体" panose="02000000000000000000" pitchFamily="2" charset="-122"/>
              </a:rPr>
              <a:t>1</a:t>
            </a:r>
            <a:r>
              <a:rPr lang="zh-CN" altLang="en-US" sz="2665" b="1">
                <a:latin typeface="方正大黑简体" panose="02000000000000000000" pitchFamily="2" charset="-122"/>
                <a:ea typeface="方正大黑简体" panose="02000000000000000000" pitchFamily="2" charset="-122"/>
              </a:rPr>
              <a:t>分）</a:t>
            </a:r>
          </a:p>
          <a:p>
            <a:pPr lvl="0"/>
            <a:r>
              <a:rPr lang="zh-CN" altLang="en-US" sz="2665" b="1">
                <a:solidFill>
                  <a:srgbClr val="FF0000"/>
                </a:solidFill>
                <a:latin typeface="方正大黑简体" panose="02000000000000000000" pitchFamily="2" charset="-122"/>
                <a:ea typeface="方正大黑简体" panose="02000000000000000000" pitchFamily="2" charset="-122"/>
              </a:rPr>
              <a:t>人格魅力无穷</a:t>
            </a:r>
            <a:r>
              <a:rPr lang="zh-CN" altLang="en-US" sz="2665" b="1">
                <a:latin typeface="方正大黑简体" panose="02000000000000000000" pitchFamily="2" charset="-122"/>
                <a:ea typeface="方正大黑简体" panose="02000000000000000000" pitchFamily="2" charset="-122"/>
              </a:rPr>
              <a:t>：心系祖国，无私奉献；</a:t>
            </a:r>
          </a:p>
          <a:p>
            <a:pPr lvl="0">
              <a:buNone/>
            </a:pPr>
            <a:r>
              <a:rPr lang="zh-CN" altLang="en-US" sz="2665" b="1">
                <a:latin typeface="方正大黑简体" panose="02000000000000000000" pitchFamily="2" charset="-122"/>
                <a:ea typeface="方正大黑简体" panose="02000000000000000000" pitchFamily="2" charset="-122"/>
              </a:rPr>
              <a:t>                            崇尚节俭，心怀仁爱；</a:t>
            </a:r>
          </a:p>
          <a:p>
            <a:pPr lvl="0">
              <a:buNone/>
            </a:pPr>
            <a:r>
              <a:rPr lang="zh-CN" altLang="en-US" sz="2665" b="1">
                <a:latin typeface="方正大黑简体" panose="02000000000000000000" pitchFamily="2" charset="-122"/>
                <a:ea typeface="方正大黑简体" panose="02000000000000000000" pitchFamily="2" charset="-122"/>
              </a:rPr>
              <a:t>                            关注社会，大搞慈善；</a:t>
            </a:r>
          </a:p>
          <a:p>
            <a:pPr lvl="0">
              <a:buNone/>
            </a:pPr>
            <a:r>
              <a:rPr lang="zh-CN" altLang="en-US" sz="2665" b="1">
                <a:latin typeface="方正大黑简体" panose="02000000000000000000" pitchFamily="2" charset="-122"/>
                <a:ea typeface="方正大黑简体" panose="02000000000000000000" pitchFamily="2" charset="-122"/>
              </a:rPr>
              <a:t>                            远见卓识，支持教育，</a:t>
            </a:r>
          </a:p>
          <a:p>
            <a:pPr lvl="0">
              <a:buNone/>
            </a:pPr>
            <a:r>
              <a:rPr lang="zh-CN" altLang="en-US" sz="2665" b="1">
                <a:latin typeface="方正大黑简体" panose="02000000000000000000" pitchFamily="2" charset="-122"/>
                <a:ea typeface="方正大黑简体" panose="02000000000000000000" pitchFamily="2" charset="-122"/>
              </a:rPr>
              <a:t>                            设“邵逸夫”奖；</a:t>
            </a:r>
          </a:p>
          <a:p>
            <a:pPr lvl="0">
              <a:buNone/>
            </a:pPr>
            <a:r>
              <a:rPr lang="zh-CN" altLang="en-US" sz="2665" b="1">
                <a:latin typeface="方正大黑简体" panose="02000000000000000000" pitchFamily="2" charset="-122"/>
                <a:ea typeface="方正大黑简体" panose="02000000000000000000" pitchFamily="2" charset="-122"/>
              </a:rPr>
              <a:t>                            勇于担当，有责任感。（</a:t>
            </a:r>
            <a:r>
              <a:rPr lang="en-US" altLang="zh-CN" sz="2665" b="1">
                <a:latin typeface="方正大黑简体" panose="02000000000000000000" pitchFamily="2" charset="-122"/>
                <a:ea typeface="方正大黑简体" panose="02000000000000000000" pitchFamily="2" charset="-122"/>
              </a:rPr>
              <a:t>4</a:t>
            </a:r>
            <a:r>
              <a:rPr lang="zh-CN" altLang="en-US" sz="2665" b="1">
                <a:latin typeface="方正大黑简体" panose="02000000000000000000" pitchFamily="2" charset="-122"/>
                <a:ea typeface="方正大黑简体" panose="02000000000000000000" pitchFamily="2" charset="-122"/>
              </a:rPr>
              <a:t>分）</a:t>
            </a:r>
          </a:p>
          <a:p>
            <a:pPr lvl="0"/>
            <a:r>
              <a:rPr lang="zh-CN" altLang="en-US" sz="2665" b="1">
                <a:solidFill>
                  <a:srgbClr val="FF0000"/>
                </a:solidFill>
                <a:latin typeface="方正大黑简体" panose="02000000000000000000" pitchFamily="2" charset="-122"/>
                <a:ea typeface="方正大黑简体" panose="02000000000000000000" pitchFamily="2" charset="-122"/>
              </a:rPr>
              <a:t>健康长寿</a:t>
            </a:r>
            <a:r>
              <a:rPr lang="zh-CN" altLang="en-US" sz="2665" b="1">
                <a:latin typeface="方正大黑简体" panose="02000000000000000000" pitchFamily="2" charset="-122"/>
                <a:ea typeface="方正大黑简体" panose="02000000000000000000" pitchFamily="2" charset="-122"/>
              </a:rPr>
              <a:t>：耄耋之躯，亲临视察捐赠项目，享年</a:t>
            </a:r>
            <a:r>
              <a:rPr lang="en-US" altLang="zh-CN" sz="2665" b="1">
                <a:latin typeface="方正大黑简体" panose="02000000000000000000" pitchFamily="2" charset="-122"/>
                <a:ea typeface="方正大黑简体" panose="02000000000000000000" pitchFamily="2" charset="-122"/>
              </a:rPr>
              <a:t>107</a:t>
            </a:r>
            <a:r>
              <a:rPr lang="zh-CN" altLang="en-US" sz="2665" b="1">
                <a:latin typeface="方正大黑简体" panose="02000000000000000000" pitchFamily="2" charset="-122"/>
                <a:ea typeface="方正大黑简体" panose="02000000000000000000" pitchFamily="2" charset="-122"/>
              </a:rPr>
              <a:t>岁。（</a:t>
            </a:r>
            <a:r>
              <a:rPr lang="en-US" altLang="zh-CN" sz="2665" b="1">
                <a:latin typeface="方正大黑简体" panose="02000000000000000000" pitchFamily="2" charset="-122"/>
                <a:ea typeface="方正大黑简体" panose="02000000000000000000" pitchFamily="2" charset="-122"/>
              </a:rPr>
              <a:t>1</a:t>
            </a:r>
            <a:r>
              <a:rPr lang="zh-CN" altLang="en-US" sz="2665" b="1">
                <a:latin typeface="方正大黑简体" panose="02000000000000000000" pitchFamily="2" charset="-122"/>
                <a:ea typeface="方正大黑简体" panose="02000000000000000000" pitchFamily="2" charset="-122"/>
              </a:rPr>
              <a:t>分）</a:t>
            </a:r>
          </a:p>
        </p:txBody>
      </p:sp>
      <p:sp>
        <p:nvSpPr>
          <p:cNvPr id="28675" name="文本占位符 28674"/>
          <p:cNvSpPr>
            <a:spLocks noGrp="1"/>
          </p:cNvSpPr>
          <p:nvPr>
            <p:ph type="body" idx="1"/>
          </p:nvPr>
        </p:nvSpPr>
        <p:spPr>
          <a:xfrm>
            <a:off x="334381" y="1918571"/>
            <a:ext cx="11521333" cy="4751175"/>
          </a:xfrm>
          <a:solidFill>
            <a:schemeClr val="bg1"/>
          </a:solidFill>
          <a:ln w="76200">
            <a:noFill/>
          </a:ln>
        </p:spPr>
        <p:txBody>
          <a:bodyPr anchor="ctr" anchorCtr="0"/>
          <a:lstStyle/>
          <a:p>
            <a:pPr marL="40005" indent="-40005">
              <a:lnSpc>
                <a:spcPct val="80000"/>
              </a:lnSpc>
            </a:pPr>
            <a:r>
              <a:rPr lang="en-US" altLang="zh-CN" sz="1335">
                <a:latin typeface="方正大黑简体" panose="02000000000000000000" pitchFamily="2" charset="-122"/>
                <a:ea typeface="方正大黑简体" panose="02000000000000000000" pitchFamily="2" charset="-122"/>
              </a:rPr>
              <a:t>2014</a:t>
            </a:r>
            <a:r>
              <a:rPr lang="zh-CN" altLang="en-US" sz="1335">
                <a:latin typeface="方正大黑简体" panose="02000000000000000000" pitchFamily="2" charset="-122"/>
                <a:ea typeface="方正大黑简体" panose="02000000000000000000" pitchFamily="2" charset="-122"/>
              </a:rPr>
              <a:t>年</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月</a:t>
            </a:r>
            <a:r>
              <a:rPr lang="en-US" altLang="zh-CN" sz="1335">
                <a:latin typeface="方正大黑简体" panose="02000000000000000000" pitchFamily="2" charset="-122"/>
                <a:ea typeface="方正大黑简体" panose="02000000000000000000" pitchFamily="2" charset="-122"/>
              </a:rPr>
              <a:t>7</a:t>
            </a:r>
            <a:r>
              <a:rPr lang="zh-CN" altLang="en-US" sz="1335">
                <a:latin typeface="方正大黑简体" panose="02000000000000000000" pitchFamily="2" charset="-122"/>
                <a:ea typeface="方正大黑简体" panose="02000000000000000000" pitchFamily="2" charset="-122"/>
              </a:rPr>
              <a:t>日，香港影视界的传奇人物邵逸夫辞世，享年</a:t>
            </a:r>
            <a:r>
              <a:rPr lang="en-US" altLang="zh-CN" sz="1335">
                <a:latin typeface="方正大黑简体" panose="02000000000000000000" pitchFamily="2" charset="-122"/>
                <a:ea typeface="方正大黑简体" panose="02000000000000000000" pitchFamily="2" charset="-122"/>
              </a:rPr>
              <a:t>107</a:t>
            </a:r>
            <a:r>
              <a:rPr lang="zh-CN" altLang="en-US" sz="1335">
                <a:latin typeface="方正大黑简体" panose="02000000000000000000" pitchFamily="2" charset="-122"/>
                <a:ea typeface="方正大黑简体" panose="02000000000000000000" pitchFamily="2" charset="-122"/>
              </a:rPr>
              <a:t>岁。</a:t>
            </a:r>
          </a:p>
          <a:p>
            <a:pPr marL="40005" indent="-40005">
              <a:lnSpc>
                <a:spcPct val="80000"/>
              </a:lnSpc>
            </a:pPr>
            <a:r>
              <a:rPr lang="zh-CN" altLang="en-US" sz="1335">
                <a:latin typeface="方正大黑简体" panose="02000000000000000000" pitchFamily="2" charset="-122"/>
                <a:ea typeface="方正大黑简体" panose="02000000000000000000" pitchFamily="2" charset="-122"/>
              </a:rPr>
              <a:t>这位宁波籍巨子用一生打造了邵氏、无线两艘电影、电视巨舰。不过比这更为宏大，也更具人格力量的，是他那一望无垠的慈善王国。这其中最为人熟知的便是遍布全国的</a:t>
            </a:r>
            <a:r>
              <a:rPr lang="en-US" altLang="zh-CN" sz="1335">
                <a:latin typeface="方正大黑简体" panose="02000000000000000000" pitchFamily="2" charset="-122"/>
                <a:ea typeface="方正大黑简体" panose="02000000000000000000" pitchFamily="2" charset="-122"/>
              </a:rPr>
              <a:t>6000</a:t>
            </a:r>
            <a:r>
              <a:rPr lang="zh-CN" altLang="en-US" sz="1335">
                <a:latin typeface="方正大黑简体" panose="02000000000000000000" pitchFamily="2" charset="-122"/>
                <a:ea typeface="方正大黑简体" panose="02000000000000000000" pitchFamily="2" charset="-122"/>
              </a:rPr>
              <a:t>座“逸夫楼”。在内地，很多人就是通过这座楼才得知这位巨人的存在。而在香港，“我们香港人提到邵逸夫，可能不会讲</a:t>
            </a:r>
            <a:r>
              <a:rPr lang="en-US" altLang="zh-CN" sz="1335">
                <a:latin typeface="方正大黑简体" panose="02000000000000000000" pitchFamily="2" charset="-122"/>
                <a:ea typeface="方正大黑简体" panose="02000000000000000000" pitchFamily="2" charset="-122"/>
              </a:rPr>
              <a:t>TVB,</a:t>
            </a:r>
            <a:r>
              <a:rPr lang="zh-CN" altLang="en-US" sz="1335">
                <a:latin typeface="方正大黑简体" panose="02000000000000000000" pitchFamily="2" charset="-122"/>
                <a:ea typeface="方正大黑简体" panose="02000000000000000000" pitchFamily="2" charset="-122"/>
              </a:rPr>
              <a:t>但一定要讲到他的慈善。”</a:t>
            </a:r>
          </a:p>
          <a:p>
            <a:pPr marL="40005" indent="-40005">
              <a:lnSpc>
                <a:spcPct val="80000"/>
              </a:lnSpc>
            </a:pPr>
            <a:r>
              <a:rPr lang="zh-CN" altLang="en-US" sz="1335">
                <a:latin typeface="方正大黑简体" panose="02000000000000000000" pitchFamily="2" charset="-122"/>
                <a:ea typeface="方正大黑简体" panose="02000000000000000000" pitchFamily="2" charset="-122"/>
              </a:rPr>
              <a:t>的确邵逸夫并非香港最有钱的人，却是屈指可数的大慈善家，是港媒口中的“道德标杆”。但早年的邵逸夫并不热衷于慈善，相反关于他“悭吝”的传闻倒是不少。</a:t>
            </a:r>
          </a:p>
          <a:p>
            <a:pPr marL="40005" indent="-40005">
              <a:lnSpc>
                <a:spcPct val="80000"/>
              </a:lnSpc>
            </a:pPr>
            <a:r>
              <a:rPr lang="zh-CN" altLang="en-US" sz="1335">
                <a:latin typeface="方正大黑简体" panose="02000000000000000000" pitchFamily="2" charset="-122"/>
                <a:ea typeface="方正大黑简体" panose="02000000000000000000" pitchFamily="2" charset="-122"/>
              </a:rPr>
              <a:t>他曾拒绝剧务去外边花</a:t>
            </a:r>
            <a:r>
              <a:rPr lang="en-US" altLang="zh-CN" sz="1335">
                <a:latin typeface="方正大黑简体" panose="02000000000000000000" pitchFamily="2" charset="-122"/>
                <a:ea typeface="方正大黑简体" panose="02000000000000000000" pitchFamily="2" charset="-122"/>
              </a:rPr>
              <a:t>20</a:t>
            </a:r>
            <a:r>
              <a:rPr lang="zh-CN" altLang="en-US" sz="1335">
                <a:latin typeface="方正大黑简体" panose="02000000000000000000" pitchFamily="2" charset="-122"/>
                <a:ea typeface="方正大黑简体" panose="02000000000000000000" pitchFamily="2" charset="-122"/>
              </a:rPr>
              <a:t>元买</a:t>
            </a:r>
            <a:r>
              <a:rPr lang="en-US" altLang="zh-CN" sz="1335">
                <a:latin typeface="方正大黑简体" panose="02000000000000000000" pitchFamily="2" charset="-122"/>
                <a:ea typeface="方正大黑简体" panose="02000000000000000000" pitchFamily="2" charset="-122"/>
              </a:rPr>
              <a:t>100</a:t>
            </a:r>
            <a:r>
              <a:rPr lang="zh-CN" altLang="en-US" sz="1335">
                <a:latin typeface="方正大黑简体" panose="02000000000000000000" pitchFamily="2" charset="-122"/>
                <a:ea typeface="方正大黑简体" panose="02000000000000000000" pitchFamily="2" charset="-122"/>
              </a:rPr>
              <a:t>个生煎馒头的申请，理由是公司食堂所卖的馒头</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个才</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1335">
                <a:latin typeface="方正大黑简体" panose="02000000000000000000" pitchFamily="2" charset="-122"/>
                <a:ea typeface="方正大黑简体" panose="02000000000000000000" pitchFamily="2" charset="-122"/>
              </a:rPr>
              <a:t>500</a:t>
            </a:r>
            <a:r>
              <a:rPr lang="zh-CN" altLang="en-US" sz="1335">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1335">
                <a:latin typeface="方正大黑简体" panose="02000000000000000000" pitchFamily="2" charset="-122"/>
                <a:ea typeface="方正大黑简体" panose="02000000000000000000" pitchFamily="2" charset="-122"/>
              </a:rPr>
              <a:t>1985</a:t>
            </a:r>
            <a:r>
              <a:rPr lang="zh-CN" altLang="en-US" sz="1335">
                <a:latin typeface="方正大黑简体" panose="02000000000000000000" pitchFamily="2" charset="-122"/>
                <a:ea typeface="方正大黑简体" panose="02000000000000000000" pitchFamily="2" charset="-122"/>
              </a:rPr>
              <a:t>年</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月开始，邵逸夫以邵氏基金会的名义捐出</a:t>
            </a:r>
            <a:r>
              <a:rPr lang="en-US" altLang="zh-CN" sz="1335">
                <a:latin typeface="方正大黑简体" panose="02000000000000000000" pitchFamily="2" charset="-122"/>
                <a:ea typeface="方正大黑简体" panose="02000000000000000000" pitchFamily="2" charset="-122"/>
              </a:rPr>
              <a:t>1.06</a:t>
            </a:r>
            <a:r>
              <a:rPr lang="zh-CN" altLang="en-US" sz="1335">
                <a:latin typeface="方正大黑简体" panose="02000000000000000000" pitchFamily="2" charset="-122"/>
                <a:ea typeface="方正大黑简体" panose="02000000000000000000" pitchFamily="2" charset="-122"/>
              </a:rPr>
              <a:t>亿港元，用于支持各项社会公益事业，对内地的教育事业更是情有独钟。他说：“国家振兴靠人才，人才培养靠教育，培养人才是民族根本利益的要求。”</a:t>
            </a:r>
          </a:p>
          <a:p>
            <a:pPr marL="40005" indent="-40005">
              <a:lnSpc>
                <a:spcPct val="80000"/>
              </a:lnSpc>
            </a:pPr>
            <a:r>
              <a:rPr lang="zh-CN" altLang="en-US" sz="1335">
                <a:latin typeface="方正大黑简体" panose="02000000000000000000" pitchFamily="2" charset="-122"/>
                <a:ea typeface="方正大黑简体" panose="02000000000000000000" pitchFamily="2" charset="-122"/>
              </a:rPr>
              <a:t>自</a:t>
            </a:r>
            <a:r>
              <a:rPr lang="en-US" altLang="zh-CN" sz="1335">
                <a:latin typeface="方正大黑简体" panose="02000000000000000000" pitchFamily="2" charset="-122"/>
                <a:ea typeface="方正大黑简体" panose="02000000000000000000" pitchFamily="2" charset="-122"/>
              </a:rPr>
              <a:t>1985</a:t>
            </a:r>
            <a:r>
              <a:rPr lang="zh-CN" altLang="en-US" sz="1335">
                <a:latin typeface="方正大黑简体" panose="02000000000000000000" pitchFamily="2" charset="-122"/>
                <a:ea typeface="方正大黑简体" panose="02000000000000000000" pitchFamily="2" charset="-122"/>
              </a:rPr>
              <a:t>年以来，邵逸夫共捐助内地教育</a:t>
            </a:r>
            <a:r>
              <a:rPr lang="en-US" altLang="zh-CN" sz="1335">
                <a:latin typeface="方正大黑简体" panose="02000000000000000000" pitchFamily="2" charset="-122"/>
                <a:ea typeface="方正大黑简体" panose="02000000000000000000" pitchFamily="2" charset="-122"/>
              </a:rPr>
              <a:t>47.5</a:t>
            </a:r>
            <a:r>
              <a:rPr lang="zh-CN" altLang="en-US" sz="1335">
                <a:latin typeface="方正大黑简体" panose="02000000000000000000" pitchFamily="2" charset="-122"/>
                <a:ea typeface="方正大黑简体" panose="02000000000000000000" pitchFamily="2" charset="-122"/>
              </a:rPr>
              <a:t>亿港元，建设各类项目</a:t>
            </a:r>
            <a:r>
              <a:rPr lang="en-US" altLang="zh-CN" sz="1335">
                <a:latin typeface="方正大黑简体" panose="02000000000000000000" pitchFamily="2" charset="-122"/>
                <a:ea typeface="方正大黑简体" panose="02000000000000000000" pitchFamily="2" charset="-122"/>
              </a:rPr>
              <a:t>6013</a:t>
            </a:r>
            <a:r>
              <a:rPr lang="zh-CN" altLang="en-US" sz="1335">
                <a:latin typeface="方正大黑简体" panose="02000000000000000000" pitchFamily="2" charset="-122"/>
                <a:ea typeface="方正大黑简体" panose="02000000000000000000" pitchFamily="2" charset="-122"/>
              </a:rPr>
              <a:t>个，遍布全国</a:t>
            </a:r>
            <a:r>
              <a:rPr lang="en-US" altLang="zh-CN" sz="1335">
                <a:latin typeface="方正大黑简体" panose="02000000000000000000" pitchFamily="2" charset="-122"/>
                <a:ea typeface="方正大黑简体" panose="02000000000000000000" pitchFamily="2" charset="-122"/>
              </a:rPr>
              <a:t>31</a:t>
            </a:r>
            <a:r>
              <a:rPr lang="zh-CN" altLang="en-US" sz="1335">
                <a:latin typeface="方正大黑简体" panose="02000000000000000000" pitchFamily="2" charset="-122"/>
                <a:ea typeface="方正大黑简体" panose="02000000000000000000" pitchFamily="2" charset="-122"/>
              </a:rPr>
              <a:t>个省、市、自治区。这在古今捐助助学史上，都是当之无愧的第一人。教育部副部长郝平表示，邵逸夫基金教育赠款项目，是当前海内外持续时间最长、项目最多的教育赠款项目，数以万计的大、中、小学生从中受益。</a:t>
            </a:r>
          </a:p>
          <a:p>
            <a:pPr marL="40005" indent="-40005">
              <a:lnSpc>
                <a:spcPct val="80000"/>
              </a:lnSpc>
            </a:pPr>
            <a:r>
              <a:rPr lang="zh-CN" altLang="en-US" sz="1335">
                <a:latin typeface="方正大黑简体" panose="02000000000000000000" pitchFamily="2" charset="-122"/>
                <a:ea typeface="方正大黑简体" panose="02000000000000000000" pitchFamily="2" charset="-122"/>
              </a:rPr>
              <a:t>邵先生还不顾耄耋之躯，亲临视察捐赠项目。一个流传的故事是，邵先生去西藏，官方特派了两名医生随行照顾，事后病倒的是两位医生。</a:t>
            </a:r>
          </a:p>
          <a:p>
            <a:pPr marL="40005" indent="-40005">
              <a:lnSpc>
                <a:spcPct val="80000"/>
              </a:lnSpc>
            </a:pPr>
            <a:r>
              <a:rPr lang="zh-CN" altLang="en-US" sz="1335">
                <a:latin typeface="方正大黑简体" panose="02000000000000000000" pitchFamily="2" charset="-122"/>
                <a:ea typeface="方正大黑简体" panose="02000000000000000000" pitchFamily="2" charset="-122"/>
              </a:rPr>
              <a:t>邵先生的慈善也未止于教育。</a:t>
            </a:r>
            <a:r>
              <a:rPr lang="en-US" altLang="zh-CN" sz="1335">
                <a:latin typeface="方正大黑简体" panose="02000000000000000000" pitchFamily="2" charset="-122"/>
                <a:ea typeface="方正大黑简体" panose="02000000000000000000" pitchFamily="2" charset="-122"/>
              </a:rPr>
              <a:t>2002</a:t>
            </a:r>
            <a:r>
              <a:rPr lang="zh-CN" altLang="en-US" sz="1335">
                <a:latin typeface="方正大黑简体" panose="02000000000000000000" pitchFamily="2" charset="-122"/>
                <a:ea typeface="方正大黑简体" panose="02000000000000000000" pitchFamily="2" charset="-122"/>
              </a:rPr>
              <a:t>年</a:t>
            </a:r>
            <a:r>
              <a:rPr lang="en-US" altLang="zh-CN" sz="1335">
                <a:latin typeface="方正大黑简体" panose="02000000000000000000" pitchFamily="2" charset="-122"/>
                <a:ea typeface="方正大黑简体" panose="02000000000000000000" pitchFamily="2" charset="-122"/>
              </a:rPr>
              <a:t>11</a:t>
            </a:r>
            <a:r>
              <a:rPr lang="zh-CN" altLang="en-US" sz="1335">
                <a:latin typeface="方正大黑简体" panose="02000000000000000000" pitchFamily="2" charset="-122"/>
                <a:ea typeface="方正大黑简体" panose="02000000000000000000" pitchFamily="2" charset="-122"/>
              </a:rPr>
              <a:t>月，“邵逸夫奖”在香港设立，奖金</a:t>
            </a:r>
            <a:r>
              <a:rPr lang="en-US" altLang="zh-CN" sz="1335">
                <a:latin typeface="方正大黑简体" panose="02000000000000000000" pitchFamily="2" charset="-122"/>
                <a:ea typeface="方正大黑简体" panose="02000000000000000000" pitchFamily="2" charset="-122"/>
              </a:rPr>
              <a:t>100</a:t>
            </a:r>
            <a:r>
              <a:rPr lang="zh-CN" altLang="en-US" sz="1335">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1335">
                <a:latin typeface="方正大黑简体" panose="02000000000000000000" pitchFamily="2" charset="-122"/>
                <a:ea typeface="方正大黑简体" panose="02000000000000000000" pitchFamily="2" charset="-122"/>
              </a:rPr>
              <a:t>10</a:t>
            </a:r>
            <a:r>
              <a:rPr lang="zh-CN" altLang="en-US" sz="1335">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余年，但全球学术界几乎都已经知道这个被誉为“东方诺贝尔”的奖项，知道中国香港有一位推动科学发展的邵先生。著名物理学家杨振宁说：“邵逸夫奖是人类历史上的一件大事。”</a:t>
            </a:r>
          </a:p>
          <a:p>
            <a:pPr marL="40005" indent="-40005">
              <a:lnSpc>
                <a:spcPct val="80000"/>
              </a:lnSpc>
            </a:pPr>
            <a:r>
              <a:rPr lang="en-US" altLang="zh-CN" sz="1335">
                <a:latin typeface="方正大黑简体" panose="02000000000000000000" pitchFamily="2" charset="-122"/>
                <a:ea typeface="方正大黑简体" panose="02000000000000000000" pitchFamily="2" charset="-122"/>
              </a:rPr>
              <a:t>2008</a:t>
            </a:r>
            <a:r>
              <a:rPr lang="zh-CN" altLang="en-US" sz="1335">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亿港元。</a:t>
            </a:r>
            <a:r>
              <a:rPr lang="en-US" altLang="zh-CN" sz="1335">
                <a:latin typeface="方正大黑简体" panose="02000000000000000000" pitchFamily="2" charset="-122"/>
                <a:ea typeface="方正大黑简体" panose="02000000000000000000" pitchFamily="2" charset="-122"/>
              </a:rPr>
              <a:t>2013</a:t>
            </a:r>
            <a:r>
              <a:rPr lang="zh-CN" altLang="en-US" sz="1335">
                <a:latin typeface="方正大黑简体" panose="02000000000000000000" pitchFamily="2" charset="-122"/>
                <a:ea typeface="方正大黑简体" panose="02000000000000000000" pitchFamily="2" charset="-122"/>
              </a:rPr>
              <a:t>年雅安地震，邵逸夫夫妇再向灾区捐款</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亿港元。一位网友感慨说：“我第一次知道，有人做慈善可以做到这个份上。”</a:t>
            </a:r>
          </a:p>
          <a:p>
            <a:pPr marL="40005" indent="-40005">
              <a:lnSpc>
                <a:spcPct val="80000"/>
              </a:lnSpc>
            </a:pPr>
            <a:r>
              <a:rPr lang="zh-CN" altLang="en-US" sz="1335">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a:p>
            <a:pPr marL="40005" indent="-40005">
              <a:lnSpc>
                <a:spcPct val="80000"/>
              </a:lnSpc>
            </a:pPr>
            <a:r>
              <a:rPr lang="zh-CN" altLang="en-US" sz="1335">
                <a:latin typeface="方正大黑简体" panose="02000000000000000000" pitchFamily="2" charset="-122"/>
                <a:ea typeface="方正大黑简体" panose="02000000000000000000" pitchFamily="2" charset="-122"/>
              </a:rPr>
              <a:t>他用此后的人生，实践了自己的理想。“直到生前的最后一段时光，邵先生的基金会仍然坚持做慈善，他在全世界的捐赠数额已经超过</a:t>
            </a:r>
            <a:r>
              <a:rPr lang="en-US" altLang="zh-CN" sz="1335">
                <a:latin typeface="方正大黑简体" panose="02000000000000000000" pitchFamily="2" charset="-122"/>
                <a:ea typeface="方正大黑简体" panose="02000000000000000000" pitchFamily="2" charset="-122"/>
              </a:rPr>
              <a:t>65</a:t>
            </a:r>
            <a:r>
              <a:rPr lang="zh-CN" altLang="en-US" sz="1335">
                <a:latin typeface="方正大黑简体" panose="02000000000000000000" pitchFamily="2" charset="-122"/>
                <a:ea typeface="方正大黑简体" panose="02000000000000000000" pitchFamily="2" charset="-122"/>
              </a:rPr>
              <a:t>亿元港币。”</a:t>
            </a:r>
          </a:p>
          <a:p>
            <a:pPr marL="40005" indent="-40005">
              <a:lnSpc>
                <a:spcPct val="80000"/>
              </a:lnSpc>
            </a:pPr>
            <a:r>
              <a:rPr lang="en-US" altLang="zh-CN" sz="1335">
                <a:latin typeface="方正大黑简体" panose="02000000000000000000" pitchFamily="2" charset="-122"/>
                <a:ea typeface="方正大黑简体" panose="02000000000000000000" pitchFamily="2" charset="-122"/>
              </a:rPr>
              <a:t>107</a:t>
            </a:r>
            <a:r>
              <a:rPr lang="zh-CN" altLang="en-US" sz="1335">
                <a:latin typeface="方正大黑简体" panose="02000000000000000000" pitchFamily="2" charset="-122"/>
                <a:ea typeface="方正大黑简体" panose="02000000000000000000" pitchFamily="2" charset="-122"/>
              </a:rPr>
              <a:t>岁，是邵先生生命的终点，但他的慈善事业仍在继续。</a:t>
            </a:r>
          </a:p>
        </p:txBody>
      </p:sp>
      <p:sp>
        <p:nvSpPr>
          <p:cNvPr id="28676" name="矩形 28675"/>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28677" name="标题 28676"/>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28675"/>
                                        </p:tgtEl>
                                        <p:attrNameLst>
                                          <p:attrName>ppt_x</p:attrName>
                                        </p:attrNameLst>
                                      </p:cBhvr>
                                      <p:tavLst>
                                        <p:tav tm="0">
                                          <p:val>
                                            <p:strVal val="ppt_x"/>
                                          </p:val>
                                        </p:tav>
                                        <p:tav tm="100000">
                                          <p:val>
                                            <p:strVal val="ppt_x"/>
                                          </p:val>
                                        </p:tav>
                                      </p:tavLst>
                                    </p:anim>
                                    <p:anim calcmode="lin" valueType="num">
                                      <p:cBhvr additive="base">
                                        <p:cTn id="7" dur="500"/>
                                        <p:tgtEl>
                                          <p:spTgt spid="28675"/>
                                        </p:tgtEl>
                                        <p:attrNameLst>
                                          <p:attrName>ppt_y</p:attrName>
                                        </p:attrNameLst>
                                      </p:cBhvr>
                                      <p:tavLst>
                                        <p:tav tm="0">
                                          <p:val>
                                            <p:strVal val="ppt_y"/>
                                          </p:val>
                                        </p:tav>
                                        <p:tav tm="100000">
                                          <p:val>
                                            <p:strVal val="1+ppt_h/2"/>
                                          </p:val>
                                        </p:tav>
                                      </p:tavLst>
                                    </p:anim>
                                    <p:set>
                                      <p:cBhvr>
                                        <p:cTn id="8" dur="1" fill="hold">
                                          <p:stCondLst>
                                            <p:cond delay="499"/>
                                          </p:stCondLst>
                                        </p:cTn>
                                        <p:tgtEl>
                                          <p:spTgt spid="28675"/>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4">
                                            <p:txEl>
                                              <p:pRg st="1" end="1"/>
                                            </p:txEl>
                                          </p:spTgt>
                                        </p:tgtEl>
                                        <p:attrNameLst>
                                          <p:attrName>style.visibility</p:attrName>
                                        </p:attrNameLst>
                                      </p:cBhvr>
                                      <p:to>
                                        <p:strVal val="visible"/>
                                      </p:to>
                                    </p:set>
                                    <p:anim calcmode="lin" valueType="num">
                                      <p:cBhvr additive="base">
                                        <p:cTn id="13" dur="500" fill="hold"/>
                                        <p:tgtEl>
                                          <p:spTgt spid="286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74">
                                            <p:txEl>
                                              <p:pRg st="2" end="2"/>
                                            </p:txEl>
                                          </p:spTgt>
                                        </p:tgtEl>
                                        <p:attrNameLst>
                                          <p:attrName>style.visibility</p:attrName>
                                        </p:attrNameLst>
                                      </p:cBhvr>
                                      <p:to>
                                        <p:strVal val="visible"/>
                                      </p:to>
                                    </p:set>
                                    <p:anim calcmode="lin" valueType="num">
                                      <p:cBhvr additive="base">
                                        <p:cTn id="19" dur="500" fill="hold"/>
                                        <p:tgtEl>
                                          <p:spTgt spid="2867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674">
                                            <p:txEl>
                                              <p:pRg st="3" end="3"/>
                                            </p:txEl>
                                          </p:spTgt>
                                        </p:tgtEl>
                                        <p:attrNameLst>
                                          <p:attrName>style.visibility</p:attrName>
                                        </p:attrNameLst>
                                      </p:cBhvr>
                                      <p:to>
                                        <p:strVal val="visible"/>
                                      </p:to>
                                    </p:set>
                                    <p:anim calcmode="lin" valueType="num">
                                      <p:cBhvr additive="base">
                                        <p:cTn id="25" dur="500" fill="hold"/>
                                        <p:tgtEl>
                                          <p:spTgt spid="2867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8674">
                                            <p:txEl>
                                              <p:pRg st="4" end="4"/>
                                            </p:txEl>
                                          </p:spTgt>
                                        </p:tgtEl>
                                        <p:attrNameLst>
                                          <p:attrName>style.visibility</p:attrName>
                                        </p:attrNameLst>
                                      </p:cBhvr>
                                      <p:to>
                                        <p:strVal val="visible"/>
                                      </p:to>
                                    </p:set>
                                    <p:anim calcmode="lin" valueType="num">
                                      <p:cBhvr additive="base">
                                        <p:cTn id="31" dur="500" fill="hold"/>
                                        <p:tgtEl>
                                          <p:spTgt spid="2867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67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8674">
                                            <p:txEl>
                                              <p:pRg st="5" end="5"/>
                                            </p:txEl>
                                          </p:spTgt>
                                        </p:tgtEl>
                                        <p:attrNameLst>
                                          <p:attrName>style.visibility</p:attrName>
                                        </p:attrNameLst>
                                      </p:cBhvr>
                                      <p:to>
                                        <p:strVal val="visible"/>
                                      </p:to>
                                    </p:set>
                                    <p:anim calcmode="lin" valueType="num">
                                      <p:cBhvr additive="base">
                                        <p:cTn id="37" dur="500" fill="hold"/>
                                        <p:tgtEl>
                                          <p:spTgt spid="2867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867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8674">
                                            <p:txEl>
                                              <p:pRg st="6" end="6"/>
                                            </p:txEl>
                                          </p:spTgt>
                                        </p:tgtEl>
                                        <p:attrNameLst>
                                          <p:attrName>style.visibility</p:attrName>
                                        </p:attrNameLst>
                                      </p:cBhvr>
                                      <p:to>
                                        <p:strVal val="visible"/>
                                      </p:to>
                                    </p:set>
                                    <p:anim calcmode="lin" valueType="num">
                                      <p:cBhvr additive="base">
                                        <p:cTn id="43" dur="500" fill="hold"/>
                                        <p:tgtEl>
                                          <p:spTgt spid="2867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867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8674">
                                            <p:txEl>
                                              <p:pRg st="7" end="7"/>
                                            </p:txEl>
                                          </p:spTgt>
                                        </p:tgtEl>
                                        <p:attrNameLst>
                                          <p:attrName>style.visibility</p:attrName>
                                        </p:attrNameLst>
                                      </p:cBhvr>
                                      <p:to>
                                        <p:strVal val="visible"/>
                                      </p:to>
                                    </p:set>
                                    <p:anim calcmode="lin" valueType="num">
                                      <p:cBhvr additive="base">
                                        <p:cTn id="49" dur="500" fill="hold"/>
                                        <p:tgtEl>
                                          <p:spTgt spid="2867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867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8674">
                                            <p:txEl>
                                              <p:pRg st="8" end="8"/>
                                            </p:txEl>
                                          </p:spTgt>
                                        </p:tgtEl>
                                        <p:attrNameLst>
                                          <p:attrName>style.visibility</p:attrName>
                                        </p:attrNameLst>
                                      </p:cBhvr>
                                      <p:to>
                                        <p:strVal val="visible"/>
                                      </p:to>
                                    </p:set>
                                    <p:anim calcmode="lin" valueType="num">
                                      <p:cBhvr additive="base">
                                        <p:cTn id="55" dur="500" fill="hold"/>
                                        <p:tgtEl>
                                          <p:spTgt spid="2867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867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uiExpand="1" build="p"/>
      <p:bldP spid="2867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矩形 29697"/>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665" b="1">
                <a:solidFill>
                  <a:srgbClr val="FF0000"/>
                </a:solidFill>
                <a:latin typeface="方正大黑简体" panose="02000000000000000000" pitchFamily="2" charset="-122"/>
                <a:ea typeface="方正大黑简体" panose="02000000000000000000" pitchFamily="2" charset="-122"/>
              </a:rPr>
              <a:t>6</a:t>
            </a:r>
            <a:r>
              <a:rPr lang="zh-CN" altLang="en-US" sz="2665" b="1">
                <a:solidFill>
                  <a:srgbClr val="FF0000"/>
                </a:solidFill>
                <a:latin typeface="方正大黑简体" panose="02000000000000000000" pitchFamily="2" charset="-122"/>
                <a:ea typeface="方正大黑简体" panose="02000000000000000000" pitchFamily="2" charset="-122"/>
              </a:rPr>
              <a:t>、联系全文，谈谈邵逸夫受人敬仰的原因有哪些？（邵逸夫的传奇表现在什么地方）</a:t>
            </a:r>
          </a:p>
          <a:p>
            <a:pPr lvl="0"/>
            <a:r>
              <a:rPr lang="zh-CN" altLang="en-US" sz="2665" b="1">
                <a:solidFill>
                  <a:srgbClr val="FF0000"/>
                </a:solidFill>
                <a:latin typeface="方正大黑简体" panose="02000000000000000000" pitchFamily="2" charset="-122"/>
                <a:ea typeface="方正大黑简体" panose="02000000000000000000" pitchFamily="2" charset="-122"/>
              </a:rPr>
              <a:t>商业成就巨大</a:t>
            </a:r>
            <a:r>
              <a:rPr lang="zh-CN" altLang="en-US" sz="2665" b="1">
                <a:latin typeface="方正大黑简体" panose="02000000000000000000" pitchFamily="2" charset="-122"/>
                <a:ea typeface="方正大黑简体" panose="02000000000000000000" pitchFamily="2" charset="-122"/>
              </a:rPr>
              <a:t>：用一生打造了邵氏、无线两艘电影、电视巨舰。（</a:t>
            </a:r>
            <a:r>
              <a:rPr lang="en-US" altLang="zh-CN" sz="2665" b="1">
                <a:latin typeface="方正大黑简体" panose="02000000000000000000" pitchFamily="2" charset="-122"/>
                <a:ea typeface="方正大黑简体" panose="02000000000000000000" pitchFamily="2" charset="-122"/>
              </a:rPr>
              <a:t>1</a:t>
            </a:r>
            <a:r>
              <a:rPr lang="zh-CN" altLang="en-US" sz="2665" b="1">
                <a:latin typeface="方正大黑简体" panose="02000000000000000000" pitchFamily="2" charset="-122"/>
                <a:ea typeface="方正大黑简体" panose="02000000000000000000" pitchFamily="2" charset="-122"/>
              </a:rPr>
              <a:t>分）</a:t>
            </a:r>
          </a:p>
          <a:p>
            <a:pPr lvl="0"/>
            <a:r>
              <a:rPr lang="zh-CN" altLang="en-US" sz="2665" b="1">
                <a:solidFill>
                  <a:srgbClr val="FF0000"/>
                </a:solidFill>
                <a:latin typeface="方正大黑简体" panose="02000000000000000000" pitchFamily="2" charset="-122"/>
                <a:ea typeface="方正大黑简体" panose="02000000000000000000" pitchFamily="2" charset="-122"/>
              </a:rPr>
              <a:t>人格魅力无穷</a:t>
            </a:r>
            <a:r>
              <a:rPr lang="zh-CN" altLang="en-US" sz="2665" b="1">
                <a:latin typeface="方正大黑简体" panose="02000000000000000000" pitchFamily="2" charset="-122"/>
                <a:ea typeface="方正大黑简体" panose="02000000000000000000" pitchFamily="2" charset="-122"/>
              </a:rPr>
              <a:t>：心系祖国，无私奉献；</a:t>
            </a:r>
          </a:p>
          <a:p>
            <a:pPr lvl="0">
              <a:buNone/>
            </a:pPr>
            <a:r>
              <a:rPr lang="zh-CN" altLang="en-US" sz="2665" b="1">
                <a:latin typeface="方正大黑简体" panose="02000000000000000000" pitchFamily="2" charset="-122"/>
                <a:ea typeface="方正大黑简体" panose="02000000000000000000" pitchFamily="2" charset="-122"/>
              </a:rPr>
              <a:t>                            崇尚节俭，心怀仁爱；</a:t>
            </a:r>
          </a:p>
          <a:p>
            <a:pPr lvl="0">
              <a:buNone/>
            </a:pPr>
            <a:r>
              <a:rPr lang="zh-CN" altLang="en-US" sz="2665" b="1">
                <a:latin typeface="方正大黑简体" panose="02000000000000000000" pitchFamily="2" charset="-122"/>
                <a:ea typeface="方正大黑简体" panose="02000000000000000000" pitchFamily="2" charset="-122"/>
              </a:rPr>
              <a:t>                            关注社会，大搞慈善；</a:t>
            </a:r>
          </a:p>
          <a:p>
            <a:pPr lvl="0">
              <a:buNone/>
            </a:pPr>
            <a:r>
              <a:rPr lang="zh-CN" altLang="en-US" sz="2665" b="1">
                <a:latin typeface="方正大黑简体" panose="02000000000000000000" pitchFamily="2" charset="-122"/>
                <a:ea typeface="方正大黑简体" panose="02000000000000000000" pitchFamily="2" charset="-122"/>
              </a:rPr>
              <a:t>                            远见卓识，支持教育，</a:t>
            </a:r>
          </a:p>
          <a:p>
            <a:pPr lvl="0">
              <a:buNone/>
            </a:pPr>
            <a:r>
              <a:rPr lang="zh-CN" altLang="en-US" sz="2665" b="1">
                <a:latin typeface="方正大黑简体" panose="02000000000000000000" pitchFamily="2" charset="-122"/>
                <a:ea typeface="方正大黑简体" panose="02000000000000000000" pitchFamily="2" charset="-122"/>
              </a:rPr>
              <a:t>                            设“邵逸夫”奖；</a:t>
            </a:r>
          </a:p>
          <a:p>
            <a:pPr lvl="0">
              <a:buNone/>
            </a:pPr>
            <a:r>
              <a:rPr lang="zh-CN" altLang="en-US" sz="2665" b="1">
                <a:latin typeface="方正大黑简体" panose="02000000000000000000" pitchFamily="2" charset="-122"/>
                <a:ea typeface="方正大黑简体" panose="02000000000000000000" pitchFamily="2" charset="-122"/>
              </a:rPr>
              <a:t>                            勇于担当，有责任感。（</a:t>
            </a:r>
            <a:r>
              <a:rPr lang="en-US" altLang="zh-CN" sz="2665" b="1">
                <a:latin typeface="方正大黑简体" panose="02000000000000000000" pitchFamily="2" charset="-122"/>
                <a:ea typeface="方正大黑简体" panose="02000000000000000000" pitchFamily="2" charset="-122"/>
              </a:rPr>
              <a:t>4</a:t>
            </a:r>
            <a:r>
              <a:rPr lang="zh-CN" altLang="en-US" sz="2665" b="1">
                <a:latin typeface="方正大黑简体" panose="02000000000000000000" pitchFamily="2" charset="-122"/>
                <a:ea typeface="方正大黑简体" panose="02000000000000000000" pitchFamily="2" charset="-122"/>
              </a:rPr>
              <a:t>分）</a:t>
            </a:r>
          </a:p>
          <a:p>
            <a:pPr lvl="0"/>
            <a:r>
              <a:rPr lang="zh-CN" altLang="en-US" sz="2665" b="1">
                <a:solidFill>
                  <a:srgbClr val="FF0000"/>
                </a:solidFill>
                <a:latin typeface="方正大黑简体" panose="02000000000000000000" pitchFamily="2" charset="-122"/>
                <a:ea typeface="方正大黑简体" panose="02000000000000000000" pitchFamily="2" charset="-122"/>
              </a:rPr>
              <a:t>健康长寿</a:t>
            </a:r>
            <a:r>
              <a:rPr lang="zh-CN" altLang="en-US" sz="2665" b="1">
                <a:latin typeface="方正大黑简体" panose="02000000000000000000" pitchFamily="2" charset="-122"/>
                <a:ea typeface="方正大黑简体" panose="02000000000000000000" pitchFamily="2" charset="-122"/>
              </a:rPr>
              <a:t>：耄耋之躯，亲临视察捐赠项目，享年</a:t>
            </a:r>
            <a:r>
              <a:rPr lang="en-US" altLang="zh-CN" sz="2665" b="1">
                <a:latin typeface="方正大黑简体" panose="02000000000000000000" pitchFamily="2" charset="-122"/>
                <a:ea typeface="方正大黑简体" panose="02000000000000000000" pitchFamily="2" charset="-122"/>
              </a:rPr>
              <a:t>107</a:t>
            </a:r>
            <a:r>
              <a:rPr lang="zh-CN" altLang="en-US" sz="2665" b="1">
                <a:latin typeface="方正大黑简体" panose="02000000000000000000" pitchFamily="2" charset="-122"/>
                <a:ea typeface="方正大黑简体" panose="02000000000000000000" pitchFamily="2" charset="-122"/>
              </a:rPr>
              <a:t>岁。（</a:t>
            </a:r>
            <a:r>
              <a:rPr lang="en-US" altLang="zh-CN" sz="2665" b="1">
                <a:latin typeface="方正大黑简体" panose="02000000000000000000" pitchFamily="2" charset="-122"/>
                <a:ea typeface="方正大黑简体" panose="02000000000000000000" pitchFamily="2" charset="-122"/>
              </a:rPr>
              <a:t>1</a:t>
            </a:r>
            <a:r>
              <a:rPr lang="zh-CN" altLang="en-US" sz="2665" b="1">
                <a:latin typeface="方正大黑简体" panose="02000000000000000000" pitchFamily="2" charset="-122"/>
                <a:ea typeface="方正大黑简体" panose="02000000000000000000" pitchFamily="2" charset="-122"/>
              </a:rPr>
              <a:t>分）</a:t>
            </a:r>
          </a:p>
        </p:txBody>
      </p:sp>
      <p:sp>
        <p:nvSpPr>
          <p:cNvPr id="29699" name="矩形 29698"/>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29700" name="标题 29699"/>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xEl>
                                              <p:pRg st="1" end="1"/>
                                            </p:txEl>
                                          </p:spTgt>
                                        </p:tgtEl>
                                        <p:attrNameLst>
                                          <p:attrName>style.visibility</p:attrName>
                                        </p:attrNameLst>
                                      </p:cBhvr>
                                      <p:to>
                                        <p:strVal val="visible"/>
                                      </p:to>
                                    </p:set>
                                    <p:anim calcmode="lin" valueType="num">
                                      <p:cBhvr additive="base">
                                        <p:cTn id="7" dur="500" fill="hold"/>
                                        <p:tgtEl>
                                          <p:spTgt spid="2969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698">
                                            <p:txEl>
                                              <p:pRg st="2" end="2"/>
                                            </p:txEl>
                                          </p:spTgt>
                                        </p:tgtEl>
                                        <p:attrNameLst>
                                          <p:attrName>style.visibility</p:attrName>
                                        </p:attrNameLst>
                                      </p:cBhvr>
                                      <p:to>
                                        <p:strVal val="visible"/>
                                      </p:to>
                                    </p:set>
                                    <p:anim calcmode="lin" valueType="num">
                                      <p:cBhvr additive="base">
                                        <p:cTn id="13" dur="500" fill="hold"/>
                                        <p:tgtEl>
                                          <p:spTgt spid="2969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698">
                                            <p:txEl>
                                              <p:pRg st="3" end="3"/>
                                            </p:txEl>
                                          </p:spTgt>
                                        </p:tgtEl>
                                        <p:attrNameLst>
                                          <p:attrName>style.visibility</p:attrName>
                                        </p:attrNameLst>
                                      </p:cBhvr>
                                      <p:to>
                                        <p:strVal val="visible"/>
                                      </p:to>
                                    </p:set>
                                    <p:anim calcmode="lin" valueType="num">
                                      <p:cBhvr additive="base">
                                        <p:cTn id="19" dur="500" fill="hold"/>
                                        <p:tgtEl>
                                          <p:spTgt spid="2969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69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698">
                                            <p:txEl>
                                              <p:pRg st="4" end="4"/>
                                            </p:txEl>
                                          </p:spTgt>
                                        </p:tgtEl>
                                        <p:attrNameLst>
                                          <p:attrName>style.visibility</p:attrName>
                                        </p:attrNameLst>
                                      </p:cBhvr>
                                      <p:to>
                                        <p:strVal val="visible"/>
                                      </p:to>
                                    </p:set>
                                    <p:anim calcmode="lin" valueType="num">
                                      <p:cBhvr additive="base">
                                        <p:cTn id="25" dur="500" fill="hold"/>
                                        <p:tgtEl>
                                          <p:spTgt spid="2969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969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698">
                                            <p:txEl>
                                              <p:pRg st="5" end="5"/>
                                            </p:txEl>
                                          </p:spTgt>
                                        </p:tgtEl>
                                        <p:attrNameLst>
                                          <p:attrName>style.visibility</p:attrName>
                                        </p:attrNameLst>
                                      </p:cBhvr>
                                      <p:to>
                                        <p:strVal val="visible"/>
                                      </p:to>
                                    </p:set>
                                    <p:anim calcmode="lin" valueType="num">
                                      <p:cBhvr additive="base">
                                        <p:cTn id="31" dur="500" fill="hold"/>
                                        <p:tgtEl>
                                          <p:spTgt spid="2969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969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9698">
                                            <p:txEl>
                                              <p:pRg st="6" end="6"/>
                                            </p:txEl>
                                          </p:spTgt>
                                        </p:tgtEl>
                                        <p:attrNameLst>
                                          <p:attrName>style.visibility</p:attrName>
                                        </p:attrNameLst>
                                      </p:cBhvr>
                                      <p:to>
                                        <p:strVal val="visible"/>
                                      </p:to>
                                    </p:set>
                                    <p:anim calcmode="lin" valueType="num">
                                      <p:cBhvr additive="base">
                                        <p:cTn id="37" dur="500" fill="hold"/>
                                        <p:tgtEl>
                                          <p:spTgt spid="29698">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969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9698">
                                            <p:txEl>
                                              <p:pRg st="7" end="7"/>
                                            </p:txEl>
                                          </p:spTgt>
                                        </p:tgtEl>
                                        <p:attrNameLst>
                                          <p:attrName>style.visibility</p:attrName>
                                        </p:attrNameLst>
                                      </p:cBhvr>
                                      <p:to>
                                        <p:strVal val="visible"/>
                                      </p:to>
                                    </p:set>
                                    <p:anim calcmode="lin" valueType="num">
                                      <p:cBhvr additive="base">
                                        <p:cTn id="43" dur="500" fill="hold"/>
                                        <p:tgtEl>
                                          <p:spTgt spid="29698">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969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9698">
                                            <p:txEl>
                                              <p:pRg st="8" end="8"/>
                                            </p:txEl>
                                          </p:spTgt>
                                        </p:tgtEl>
                                        <p:attrNameLst>
                                          <p:attrName>style.visibility</p:attrName>
                                        </p:attrNameLst>
                                      </p:cBhvr>
                                      <p:to>
                                        <p:strVal val="visible"/>
                                      </p:to>
                                    </p:set>
                                    <p:anim calcmode="lin" valueType="num">
                                      <p:cBhvr additive="base">
                                        <p:cTn id="49" dur="500" fill="hold"/>
                                        <p:tgtEl>
                                          <p:spTgt spid="29698">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969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uiExpand="1" build="p"/>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矩形 30721"/>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b="1">
                <a:solidFill>
                  <a:srgbClr val="FF0000"/>
                </a:solidFill>
                <a:latin typeface="方正大黑简体" panose="02000000000000000000" pitchFamily="2" charset="-122"/>
                <a:ea typeface="方正大黑简体" panose="02000000000000000000" pitchFamily="2" charset="-122"/>
              </a:rPr>
              <a:t>7</a:t>
            </a:r>
            <a:r>
              <a:rPr lang="zh-CN" altLang="en-US" b="1">
                <a:solidFill>
                  <a:srgbClr val="FF0000"/>
                </a:solidFill>
                <a:latin typeface="方正大黑简体" panose="02000000000000000000" pitchFamily="2" charset="-122"/>
                <a:ea typeface="方正大黑简体" panose="02000000000000000000" pitchFamily="2" charset="-122"/>
              </a:rPr>
              <a:t>、文中多次引用郝平、杨振宁、向江西等人的话，这些引用有何作用？</a:t>
            </a:r>
          </a:p>
          <a:p>
            <a:pPr lvl="0"/>
            <a:r>
              <a:rPr lang="zh-CN" altLang="en-US" b="1">
                <a:latin typeface="方正大黑简体" panose="02000000000000000000" pitchFamily="2" charset="-122"/>
                <a:ea typeface="方正大黑简体" panose="02000000000000000000" pitchFamily="2" charset="-122"/>
              </a:rPr>
              <a:t>   </a:t>
            </a:r>
            <a:r>
              <a:rPr lang="zh-CN" altLang="en-US" b="1">
                <a:solidFill>
                  <a:srgbClr val="0000CC"/>
                </a:solidFill>
                <a:latin typeface="方正大黑简体" panose="02000000000000000000" pitchFamily="2" charset="-122"/>
                <a:ea typeface="方正大黑简体" panose="02000000000000000000" pitchFamily="2" charset="-122"/>
              </a:rPr>
              <a:t>侧面烘托人物</a:t>
            </a:r>
            <a:r>
              <a:rPr lang="zh-CN" altLang="en-US" b="1">
                <a:latin typeface="方正大黑简体" panose="02000000000000000000" pitchFamily="2" charset="-122"/>
                <a:ea typeface="方正大黑简体" panose="02000000000000000000" pitchFamily="2" charset="-122"/>
              </a:rPr>
              <a:t>：通过引用郝平、杨振宁、向江西等人的语言，侧面衬托了邵逸夫勇于担当，有社会责任感，远见卓识，推动科学发展的高尚品质，丰富了人物形象。（</a:t>
            </a:r>
            <a:r>
              <a:rPr lang="en-US" altLang="zh-CN" b="1">
                <a:latin typeface="方正大黑简体" panose="02000000000000000000" pitchFamily="2" charset="-122"/>
                <a:ea typeface="方正大黑简体" panose="02000000000000000000" pitchFamily="2" charset="-122"/>
              </a:rPr>
              <a:t>3</a:t>
            </a:r>
            <a:r>
              <a:rPr lang="zh-CN" altLang="en-US" b="1">
                <a:latin typeface="方正大黑简体" panose="02000000000000000000" pitchFamily="2" charset="-122"/>
                <a:ea typeface="方正大黑简体" panose="02000000000000000000" pitchFamily="2" charset="-122"/>
              </a:rPr>
              <a:t>分）</a:t>
            </a:r>
          </a:p>
          <a:p>
            <a:pPr lvl="0"/>
            <a:r>
              <a:rPr lang="zh-CN" altLang="en-US" b="1">
                <a:latin typeface="方正大黑简体" panose="02000000000000000000" pitchFamily="2" charset="-122"/>
                <a:ea typeface="方正大黑简体" panose="02000000000000000000" pitchFamily="2" charset="-122"/>
              </a:rPr>
              <a:t>   </a:t>
            </a:r>
            <a:r>
              <a:rPr lang="zh-CN" altLang="en-US" b="1">
                <a:solidFill>
                  <a:srgbClr val="0000CC"/>
                </a:solidFill>
                <a:latin typeface="方正大黑简体" panose="02000000000000000000" pitchFamily="2" charset="-122"/>
                <a:ea typeface="方正大黑简体" panose="02000000000000000000" pitchFamily="2" charset="-122"/>
              </a:rPr>
              <a:t>增强文章真实感</a:t>
            </a:r>
            <a:r>
              <a:rPr lang="zh-CN" altLang="en-US" b="1">
                <a:latin typeface="方正大黑简体" panose="02000000000000000000" pitchFamily="2" charset="-122"/>
                <a:ea typeface="方正大黑简体" panose="02000000000000000000" pitchFamily="2" charset="-122"/>
              </a:rPr>
              <a:t>：引用郝平、杨振宁、向江西等人的语言，丰富了文章内容，增强了文章的真实性。（</a:t>
            </a:r>
            <a:r>
              <a:rPr lang="en-US" altLang="zh-CN" b="1">
                <a:latin typeface="方正大黑简体" panose="02000000000000000000" pitchFamily="2" charset="-122"/>
                <a:ea typeface="方正大黑简体" panose="02000000000000000000" pitchFamily="2" charset="-122"/>
              </a:rPr>
              <a:t>3</a:t>
            </a:r>
            <a:r>
              <a:rPr lang="zh-CN" altLang="en-US" b="1">
                <a:latin typeface="方正大黑简体" panose="02000000000000000000" pitchFamily="2" charset="-122"/>
                <a:ea typeface="方正大黑简体" panose="02000000000000000000" pitchFamily="2" charset="-122"/>
              </a:rPr>
              <a:t>分）</a:t>
            </a:r>
          </a:p>
        </p:txBody>
      </p:sp>
      <p:sp>
        <p:nvSpPr>
          <p:cNvPr id="30723" name="文本占位符 30722"/>
          <p:cNvSpPr>
            <a:spLocks noGrp="1"/>
          </p:cNvSpPr>
          <p:nvPr>
            <p:ph type="body" idx="1"/>
          </p:nvPr>
        </p:nvSpPr>
        <p:spPr>
          <a:xfrm>
            <a:off x="334381" y="2062482"/>
            <a:ext cx="11521333" cy="4607264"/>
          </a:xfrm>
          <a:solidFill>
            <a:schemeClr val="bg1"/>
          </a:solidFill>
          <a:ln w="76200">
            <a:noFill/>
          </a:ln>
        </p:spPr>
        <p:txBody>
          <a:bodyPr anchor="ctr" anchorCtr="0"/>
          <a:lstStyle/>
          <a:p>
            <a:pPr marL="28575" indent="-28575">
              <a:lnSpc>
                <a:spcPct val="80000"/>
              </a:lnSpc>
            </a:pPr>
            <a:r>
              <a:rPr lang="zh-CN" altLang="en-US" sz="1865">
                <a:latin typeface="方正大黑简体" panose="02000000000000000000" pitchFamily="2" charset="-122"/>
                <a:ea typeface="方正大黑简体" panose="02000000000000000000" pitchFamily="2" charset="-122"/>
              </a:rPr>
              <a:t>自</a:t>
            </a:r>
            <a:r>
              <a:rPr lang="en-US" altLang="zh-CN" sz="1865">
                <a:latin typeface="方正大黑简体" panose="02000000000000000000" pitchFamily="2" charset="-122"/>
                <a:ea typeface="方正大黑简体" panose="02000000000000000000" pitchFamily="2" charset="-122"/>
              </a:rPr>
              <a:t>1985</a:t>
            </a:r>
            <a:r>
              <a:rPr lang="zh-CN" altLang="en-US" sz="1865">
                <a:latin typeface="方正大黑简体" panose="02000000000000000000" pitchFamily="2" charset="-122"/>
                <a:ea typeface="方正大黑简体" panose="02000000000000000000" pitchFamily="2" charset="-122"/>
              </a:rPr>
              <a:t>年以来，邵逸夫共捐助内地教育</a:t>
            </a:r>
            <a:r>
              <a:rPr lang="en-US" altLang="zh-CN" sz="1865">
                <a:latin typeface="方正大黑简体" panose="02000000000000000000" pitchFamily="2" charset="-122"/>
                <a:ea typeface="方正大黑简体" panose="02000000000000000000" pitchFamily="2" charset="-122"/>
              </a:rPr>
              <a:t>47.5</a:t>
            </a:r>
            <a:r>
              <a:rPr lang="zh-CN" altLang="en-US" sz="1865">
                <a:latin typeface="方正大黑简体" panose="02000000000000000000" pitchFamily="2" charset="-122"/>
                <a:ea typeface="方正大黑简体" panose="02000000000000000000" pitchFamily="2" charset="-122"/>
              </a:rPr>
              <a:t>亿港元，建设各类项目</a:t>
            </a:r>
            <a:r>
              <a:rPr lang="en-US" altLang="zh-CN" sz="1865">
                <a:latin typeface="方正大黑简体" panose="02000000000000000000" pitchFamily="2" charset="-122"/>
                <a:ea typeface="方正大黑简体" panose="02000000000000000000" pitchFamily="2" charset="-122"/>
              </a:rPr>
              <a:t>6013</a:t>
            </a:r>
            <a:r>
              <a:rPr lang="zh-CN" altLang="en-US" sz="1865">
                <a:latin typeface="方正大黑简体" panose="02000000000000000000" pitchFamily="2" charset="-122"/>
                <a:ea typeface="方正大黑简体" panose="02000000000000000000" pitchFamily="2" charset="-122"/>
              </a:rPr>
              <a:t>个，遍布全国</a:t>
            </a:r>
            <a:r>
              <a:rPr lang="en-US" altLang="zh-CN" sz="1865">
                <a:latin typeface="方正大黑简体" panose="02000000000000000000" pitchFamily="2" charset="-122"/>
                <a:ea typeface="方正大黑简体" panose="02000000000000000000" pitchFamily="2" charset="-122"/>
              </a:rPr>
              <a:t>31</a:t>
            </a:r>
            <a:r>
              <a:rPr lang="zh-CN" altLang="en-US" sz="1865">
                <a:latin typeface="方正大黑简体" panose="02000000000000000000" pitchFamily="2" charset="-122"/>
                <a:ea typeface="方正大黑简体" panose="02000000000000000000" pitchFamily="2" charset="-122"/>
              </a:rPr>
              <a:t>个省、市、自治区。这在古今捐助助学史上，都是当之无愧的第一人。</a:t>
            </a:r>
            <a:r>
              <a:rPr lang="zh-CN" altLang="en-US" sz="1865">
                <a:solidFill>
                  <a:srgbClr val="FF0000"/>
                </a:solidFill>
                <a:latin typeface="方正大黑简体" panose="02000000000000000000" pitchFamily="2" charset="-122"/>
                <a:ea typeface="方正大黑简体" panose="02000000000000000000" pitchFamily="2" charset="-122"/>
              </a:rPr>
              <a:t>教育部副部长郝平表示，邵逸夫基金教育赠款项目，是当前海内外持续时间最长、项目最多的教育赠款项目，数以万计的大、中、小学生从中受益。</a:t>
            </a:r>
          </a:p>
          <a:p>
            <a:pPr marL="28575" indent="-28575">
              <a:lnSpc>
                <a:spcPct val="80000"/>
              </a:lnSpc>
            </a:pPr>
            <a:r>
              <a:rPr lang="zh-CN" altLang="en-US" sz="1865">
                <a:latin typeface="方正大黑简体" panose="02000000000000000000" pitchFamily="2" charset="-122"/>
                <a:ea typeface="方正大黑简体" panose="02000000000000000000" pitchFamily="2" charset="-122"/>
              </a:rPr>
              <a:t>邵先生还不顾耄耋之躯，亲临视察捐赠项目。一个流传的故事是，邵先生去西藏，官方特派了两名医生随行照顾，事后病倒的是两位医生。</a:t>
            </a:r>
          </a:p>
          <a:p>
            <a:pPr marL="28575" indent="-28575">
              <a:lnSpc>
                <a:spcPct val="80000"/>
              </a:lnSpc>
            </a:pPr>
            <a:r>
              <a:rPr lang="zh-CN" altLang="en-US" sz="1865">
                <a:latin typeface="方正大黑简体" panose="02000000000000000000" pitchFamily="2" charset="-122"/>
                <a:ea typeface="方正大黑简体" panose="02000000000000000000" pitchFamily="2" charset="-122"/>
              </a:rPr>
              <a:t>邵先生的慈善也未止于教育。</a:t>
            </a:r>
            <a:r>
              <a:rPr lang="en-US" altLang="zh-CN" sz="1865">
                <a:latin typeface="方正大黑简体" panose="02000000000000000000" pitchFamily="2" charset="-122"/>
                <a:ea typeface="方正大黑简体" panose="02000000000000000000" pitchFamily="2" charset="-122"/>
              </a:rPr>
              <a:t>2002</a:t>
            </a:r>
            <a:r>
              <a:rPr lang="zh-CN" altLang="en-US" sz="1865">
                <a:latin typeface="方正大黑简体" panose="02000000000000000000" pitchFamily="2" charset="-122"/>
                <a:ea typeface="方正大黑简体" panose="02000000000000000000" pitchFamily="2" charset="-122"/>
              </a:rPr>
              <a:t>年</a:t>
            </a:r>
            <a:r>
              <a:rPr lang="en-US" altLang="zh-CN" sz="1865">
                <a:latin typeface="方正大黑简体" panose="02000000000000000000" pitchFamily="2" charset="-122"/>
                <a:ea typeface="方正大黑简体" panose="02000000000000000000" pitchFamily="2" charset="-122"/>
              </a:rPr>
              <a:t>11</a:t>
            </a:r>
            <a:r>
              <a:rPr lang="zh-CN" altLang="en-US" sz="1865">
                <a:latin typeface="方正大黑简体" panose="02000000000000000000" pitchFamily="2" charset="-122"/>
                <a:ea typeface="方正大黑简体" panose="02000000000000000000" pitchFamily="2" charset="-122"/>
              </a:rPr>
              <a:t>月，“邵逸夫奖”在香港设立，奖金</a:t>
            </a:r>
            <a:r>
              <a:rPr lang="en-US" altLang="zh-CN" sz="1865">
                <a:latin typeface="方正大黑简体" panose="02000000000000000000" pitchFamily="2" charset="-122"/>
                <a:ea typeface="方正大黑简体" panose="02000000000000000000" pitchFamily="2" charset="-122"/>
              </a:rPr>
              <a:t>100</a:t>
            </a:r>
            <a:r>
              <a:rPr lang="zh-CN" altLang="en-US" sz="1865">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1865">
                <a:latin typeface="方正大黑简体" panose="02000000000000000000" pitchFamily="2" charset="-122"/>
                <a:ea typeface="方正大黑简体" panose="02000000000000000000" pitchFamily="2" charset="-122"/>
              </a:rPr>
              <a:t>10</a:t>
            </a:r>
            <a:r>
              <a:rPr lang="zh-CN" altLang="en-US" sz="1865">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a:t>
            </a:r>
            <a:r>
              <a:rPr lang="zh-CN" altLang="en-US" sz="1865">
                <a:solidFill>
                  <a:srgbClr val="FF0000"/>
                </a:solidFill>
                <a:latin typeface="方正大黑简体" panose="02000000000000000000" pitchFamily="2" charset="-122"/>
                <a:ea typeface="方正大黑简体" panose="02000000000000000000" pitchFamily="2" charset="-122"/>
              </a:rPr>
              <a:t>著名物理学家杨振宁说：“邵逸夫奖是人类历史上的一件大事。”</a:t>
            </a:r>
          </a:p>
          <a:p>
            <a:pPr marL="28575" indent="-28575">
              <a:lnSpc>
                <a:spcPct val="80000"/>
              </a:lnSpc>
            </a:pPr>
            <a:r>
              <a:rPr lang="en-US" altLang="zh-CN" sz="1865">
                <a:latin typeface="方正大黑简体" panose="02000000000000000000" pitchFamily="2" charset="-122"/>
                <a:ea typeface="方正大黑简体" panose="02000000000000000000" pitchFamily="2" charset="-122"/>
              </a:rPr>
              <a:t>2008</a:t>
            </a:r>
            <a:r>
              <a:rPr lang="zh-CN" altLang="en-US" sz="1865">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1865">
                <a:latin typeface="方正大黑简体" panose="02000000000000000000" pitchFamily="2" charset="-122"/>
                <a:ea typeface="方正大黑简体" panose="02000000000000000000" pitchFamily="2" charset="-122"/>
              </a:rPr>
              <a:t>1</a:t>
            </a:r>
            <a:r>
              <a:rPr lang="zh-CN" altLang="en-US" sz="1865">
                <a:latin typeface="方正大黑简体" panose="02000000000000000000" pitchFamily="2" charset="-122"/>
                <a:ea typeface="方正大黑简体" panose="02000000000000000000" pitchFamily="2" charset="-122"/>
              </a:rPr>
              <a:t>亿港元。</a:t>
            </a:r>
            <a:r>
              <a:rPr lang="en-US" altLang="zh-CN" sz="1865">
                <a:latin typeface="方正大黑简体" panose="02000000000000000000" pitchFamily="2" charset="-122"/>
                <a:ea typeface="方正大黑简体" panose="02000000000000000000" pitchFamily="2" charset="-122"/>
              </a:rPr>
              <a:t>2013</a:t>
            </a:r>
            <a:r>
              <a:rPr lang="zh-CN" altLang="en-US" sz="1865">
                <a:latin typeface="方正大黑简体" panose="02000000000000000000" pitchFamily="2" charset="-122"/>
                <a:ea typeface="方正大黑简体" panose="02000000000000000000" pitchFamily="2" charset="-122"/>
              </a:rPr>
              <a:t>年雅安地震，邵逸夫夫妇再向灾区捐款</a:t>
            </a:r>
            <a:r>
              <a:rPr lang="en-US" altLang="zh-CN" sz="1865">
                <a:latin typeface="方正大黑简体" panose="02000000000000000000" pitchFamily="2" charset="-122"/>
                <a:ea typeface="方正大黑简体" panose="02000000000000000000" pitchFamily="2" charset="-122"/>
              </a:rPr>
              <a:t>1</a:t>
            </a:r>
            <a:r>
              <a:rPr lang="zh-CN" altLang="en-US" sz="1865">
                <a:latin typeface="方正大黑简体" panose="02000000000000000000" pitchFamily="2" charset="-122"/>
                <a:ea typeface="方正大黑简体" panose="02000000000000000000" pitchFamily="2" charset="-122"/>
              </a:rPr>
              <a:t>亿港元。</a:t>
            </a:r>
            <a:r>
              <a:rPr lang="zh-CN" altLang="en-US" sz="1865">
                <a:solidFill>
                  <a:srgbClr val="FF0000"/>
                </a:solidFill>
                <a:latin typeface="方正大黑简体" panose="02000000000000000000" pitchFamily="2" charset="-122"/>
                <a:ea typeface="方正大黑简体" panose="02000000000000000000" pitchFamily="2" charset="-122"/>
              </a:rPr>
              <a:t>一位网友感慨说：“我第一次知道，有人做慈善可以做到这个份上。”</a:t>
            </a:r>
          </a:p>
          <a:p>
            <a:pPr marL="28575" indent="-28575">
              <a:lnSpc>
                <a:spcPct val="80000"/>
              </a:lnSpc>
            </a:pPr>
            <a:r>
              <a:rPr lang="zh-CN" altLang="en-US" sz="1865">
                <a:latin typeface="方正大黑简体" panose="02000000000000000000" pitchFamily="2" charset="-122"/>
                <a:ea typeface="方正大黑简体" panose="02000000000000000000" pitchFamily="2" charset="-122"/>
              </a:rPr>
              <a:t>邵逸夫传记中，</a:t>
            </a:r>
            <a:r>
              <a:rPr lang="zh-CN" altLang="en-US" sz="1865">
                <a:solidFill>
                  <a:srgbClr val="FF0000"/>
                </a:solidFill>
                <a:latin typeface="方正大黑简体" panose="02000000000000000000" pitchFamily="2" charset="-122"/>
                <a:ea typeface="方正大黑简体" panose="02000000000000000000" pitchFamily="2" charset="-122"/>
              </a:rPr>
              <a:t>香港记者何江西回忆多年前采访邵逸夫的情景，彼时邵氏公司制作的影片赚了多少利润？</a:t>
            </a:r>
            <a:r>
              <a:rPr lang="zh-CN" altLang="en-US" sz="1865">
                <a:latin typeface="方正大黑简体" panose="02000000000000000000" pitchFamily="2" charset="-122"/>
                <a:ea typeface="方正大黑简体" panose="02000000000000000000" pitchFamily="2" charset="-122"/>
              </a:rPr>
              <a:t>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p:txBody>
      </p:sp>
      <p:sp>
        <p:nvSpPr>
          <p:cNvPr id="30724" name="矩形 30723"/>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30725" name="标题 30724"/>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30723"/>
                                        </p:tgtEl>
                                        <p:attrNameLst>
                                          <p:attrName>ppt_x</p:attrName>
                                        </p:attrNameLst>
                                      </p:cBhvr>
                                      <p:tavLst>
                                        <p:tav tm="0">
                                          <p:val>
                                            <p:strVal val="ppt_x"/>
                                          </p:val>
                                        </p:tav>
                                        <p:tav tm="100000">
                                          <p:val>
                                            <p:strVal val="ppt_x"/>
                                          </p:val>
                                        </p:tav>
                                      </p:tavLst>
                                    </p:anim>
                                    <p:anim calcmode="lin" valueType="num">
                                      <p:cBhvr additive="base">
                                        <p:cTn id="7" dur="500"/>
                                        <p:tgtEl>
                                          <p:spTgt spid="30723"/>
                                        </p:tgtEl>
                                        <p:attrNameLst>
                                          <p:attrName>ppt_y</p:attrName>
                                        </p:attrNameLst>
                                      </p:cBhvr>
                                      <p:tavLst>
                                        <p:tav tm="0">
                                          <p:val>
                                            <p:strVal val="ppt_y"/>
                                          </p:val>
                                        </p:tav>
                                        <p:tav tm="100000">
                                          <p:val>
                                            <p:strVal val="1+ppt_h/2"/>
                                          </p:val>
                                        </p:tav>
                                      </p:tavLst>
                                    </p:anim>
                                    <p:set>
                                      <p:cBhvr>
                                        <p:cTn id="8" dur="1" fill="hold">
                                          <p:stCondLst>
                                            <p:cond delay="499"/>
                                          </p:stCondLst>
                                        </p:cTn>
                                        <p:tgtEl>
                                          <p:spTgt spid="30723"/>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2">
                                            <p:txEl>
                                              <p:pRg st="1" end="1"/>
                                            </p:txEl>
                                          </p:spTgt>
                                        </p:tgtEl>
                                        <p:attrNameLst>
                                          <p:attrName>style.visibility</p:attrName>
                                        </p:attrNameLst>
                                      </p:cBhvr>
                                      <p:to>
                                        <p:strVal val="visible"/>
                                      </p:to>
                                    </p:set>
                                    <p:anim calcmode="lin" valueType="num">
                                      <p:cBhvr additive="base">
                                        <p:cTn id="13" dur="500" fill="hold"/>
                                        <p:tgtEl>
                                          <p:spTgt spid="307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22">
                                            <p:txEl>
                                              <p:pRg st="2" end="2"/>
                                            </p:txEl>
                                          </p:spTgt>
                                        </p:tgtEl>
                                        <p:attrNameLst>
                                          <p:attrName>style.visibility</p:attrName>
                                        </p:attrNameLst>
                                      </p:cBhvr>
                                      <p:to>
                                        <p:strVal val="visible"/>
                                      </p:to>
                                    </p:set>
                                    <p:anim calcmode="lin" valueType="num">
                                      <p:cBhvr additive="base">
                                        <p:cTn id="19" dur="500" fill="hold"/>
                                        <p:tgtEl>
                                          <p:spTgt spid="3072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uiExpand="1" build="p"/>
      <p:bldP spid="3072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矩形 31745"/>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b="1">
                <a:solidFill>
                  <a:srgbClr val="FF0000"/>
                </a:solidFill>
                <a:latin typeface="方正大黑简体" panose="02000000000000000000" pitchFamily="2" charset="-122"/>
                <a:ea typeface="方正大黑简体" panose="02000000000000000000" pitchFamily="2" charset="-122"/>
              </a:rPr>
              <a:t>7</a:t>
            </a:r>
            <a:r>
              <a:rPr lang="zh-CN" altLang="en-US" b="1">
                <a:solidFill>
                  <a:srgbClr val="FF0000"/>
                </a:solidFill>
                <a:latin typeface="方正大黑简体" panose="02000000000000000000" pitchFamily="2" charset="-122"/>
                <a:ea typeface="方正大黑简体" panose="02000000000000000000" pitchFamily="2" charset="-122"/>
              </a:rPr>
              <a:t>、文中多次引用郝平、杨振宁、向江西等人的话，这些引用有何作用？</a:t>
            </a:r>
          </a:p>
          <a:p>
            <a:pPr lvl="0"/>
            <a:r>
              <a:rPr lang="zh-CN" altLang="en-US" b="1">
                <a:latin typeface="方正大黑简体" panose="02000000000000000000" pitchFamily="2" charset="-122"/>
                <a:ea typeface="方正大黑简体" panose="02000000000000000000" pitchFamily="2" charset="-122"/>
              </a:rPr>
              <a:t>   </a:t>
            </a:r>
            <a:r>
              <a:rPr lang="zh-CN" altLang="en-US" b="1">
                <a:solidFill>
                  <a:srgbClr val="0000CC"/>
                </a:solidFill>
                <a:latin typeface="方正大黑简体" panose="02000000000000000000" pitchFamily="2" charset="-122"/>
                <a:ea typeface="方正大黑简体" panose="02000000000000000000" pitchFamily="2" charset="-122"/>
              </a:rPr>
              <a:t>侧面烘托人物</a:t>
            </a:r>
            <a:r>
              <a:rPr lang="zh-CN" altLang="en-US" b="1">
                <a:latin typeface="方正大黑简体" panose="02000000000000000000" pitchFamily="2" charset="-122"/>
                <a:ea typeface="方正大黑简体" panose="02000000000000000000" pitchFamily="2" charset="-122"/>
              </a:rPr>
              <a:t>：通过引用郝平、杨振宁、向江西等人的语言，侧面衬托了邵逸夫勇于担当，有社会责任感，远见卓识，推动科学发展的高尚品质，丰富了人物形象。（</a:t>
            </a:r>
            <a:r>
              <a:rPr lang="en-US" altLang="zh-CN" b="1">
                <a:latin typeface="方正大黑简体" panose="02000000000000000000" pitchFamily="2" charset="-122"/>
                <a:ea typeface="方正大黑简体" panose="02000000000000000000" pitchFamily="2" charset="-122"/>
              </a:rPr>
              <a:t>3</a:t>
            </a:r>
            <a:r>
              <a:rPr lang="zh-CN" altLang="en-US" b="1">
                <a:latin typeface="方正大黑简体" panose="02000000000000000000" pitchFamily="2" charset="-122"/>
                <a:ea typeface="方正大黑简体" panose="02000000000000000000" pitchFamily="2" charset="-122"/>
              </a:rPr>
              <a:t>分）</a:t>
            </a:r>
          </a:p>
          <a:p>
            <a:pPr lvl="0"/>
            <a:r>
              <a:rPr lang="zh-CN" altLang="en-US" b="1">
                <a:latin typeface="方正大黑简体" panose="02000000000000000000" pitchFamily="2" charset="-122"/>
                <a:ea typeface="方正大黑简体" panose="02000000000000000000" pitchFamily="2" charset="-122"/>
              </a:rPr>
              <a:t>   </a:t>
            </a:r>
            <a:r>
              <a:rPr lang="zh-CN" altLang="en-US" b="1">
                <a:solidFill>
                  <a:srgbClr val="0000CC"/>
                </a:solidFill>
                <a:latin typeface="方正大黑简体" panose="02000000000000000000" pitchFamily="2" charset="-122"/>
                <a:ea typeface="方正大黑简体" panose="02000000000000000000" pitchFamily="2" charset="-122"/>
              </a:rPr>
              <a:t>增强文章真实感</a:t>
            </a:r>
            <a:r>
              <a:rPr lang="zh-CN" altLang="en-US" b="1">
                <a:latin typeface="方正大黑简体" panose="02000000000000000000" pitchFamily="2" charset="-122"/>
                <a:ea typeface="方正大黑简体" panose="02000000000000000000" pitchFamily="2" charset="-122"/>
              </a:rPr>
              <a:t>：引用郝平、杨振宁、向江西等人的语言，丰富了文章内容，增强了文章的真实性。（</a:t>
            </a:r>
            <a:r>
              <a:rPr lang="en-US" altLang="zh-CN" b="1">
                <a:latin typeface="方正大黑简体" panose="02000000000000000000" pitchFamily="2" charset="-122"/>
                <a:ea typeface="方正大黑简体" panose="02000000000000000000" pitchFamily="2" charset="-122"/>
              </a:rPr>
              <a:t>3</a:t>
            </a:r>
            <a:r>
              <a:rPr lang="zh-CN" altLang="en-US" b="1">
                <a:latin typeface="方正大黑简体" panose="02000000000000000000" pitchFamily="2" charset="-122"/>
                <a:ea typeface="方正大黑简体" panose="02000000000000000000" pitchFamily="2" charset="-122"/>
              </a:rPr>
              <a:t>分）</a:t>
            </a:r>
          </a:p>
        </p:txBody>
      </p:sp>
      <p:sp>
        <p:nvSpPr>
          <p:cNvPr id="31747" name="矩形 31746"/>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概括分析题</a:t>
            </a:r>
          </a:p>
        </p:txBody>
      </p:sp>
      <p:sp>
        <p:nvSpPr>
          <p:cNvPr id="31748" name="标题 31747"/>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6">
                                            <p:txEl>
                                              <p:pRg st="1" end="1"/>
                                            </p:txEl>
                                          </p:spTgt>
                                        </p:tgtEl>
                                        <p:attrNameLst>
                                          <p:attrName>style.visibility</p:attrName>
                                        </p:attrNameLst>
                                      </p:cBhvr>
                                      <p:to>
                                        <p:strVal val="visible"/>
                                      </p:to>
                                    </p:set>
                                    <p:anim calcmode="lin" valueType="num">
                                      <p:cBhvr additive="base">
                                        <p:cTn id="7" dur="500" fill="hold"/>
                                        <p:tgtEl>
                                          <p:spTgt spid="3174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6">
                                            <p:txEl>
                                              <p:pRg st="2" end="2"/>
                                            </p:txEl>
                                          </p:spTgt>
                                        </p:tgtEl>
                                        <p:attrNameLst>
                                          <p:attrName>style.visibility</p:attrName>
                                        </p:attrNameLst>
                                      </p:cBhvr>
                                      <p:to>
                                        <p:strVal val="visible"/>
                                      </p:to>
                                    </p:set>
                                    <p:anim calcmode="lin" valueType="num">
                                      <p:cBhvr additive="base">
                                        <p:cTn id="13" dur="500" fill="hold"/>
                                        <p:tgtEl>
                                          <p:spTgt spid="3174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uiExpand="1" build="p"/>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矩形 32769"/>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400" b="1">
                <a:solidFill>
                  <a:srgbClr val="FF0000"/>
                </a:solidFill>
                <a:latin typeface="方正大黑简体" panose="02000000000000000000" pitchFamily="2" charset="-122"/>
                <a:ea typeface="方正大黑简体" panose="02000000000000000000" pitchFamily="2" charset="-122"/>
              </a:rPr>
              <a:t>1</a:t>
            </a:r>
            <a:r>
              <a:rPr lang="zh-CN" altLang="en-US" sz="2400" b="1">
                <a:solidFill>
                  <a:srgbClr val="FF0000"/>
                </a:solidFill>
                <a:latin typeface="方正大黑简体" panose="02000000000000000000" pitchFamily="2" charset="-122"/>
                <a:ea typeface="方正大黑简体" panose="02000000000000000000" pitchFamily="2" charset="-122"/>
              </a:rPr>
              <a:t>、有人这样评价：“邵逸夫留下了什么？对一些人而言，他留下了传奇，对另一些人而言，他留下了许多教学楼和许多慈善故事，但对我们社会而言，邵逸夫留来的最大财富乃是一种宝贵的公共品质。”结合文本和实际，谈谈你对这段话的认识。</a:t>
            </a:r>
          </a:p>
          <a:p>
            <a:pPr lvl="0">
              <a:buNone/>
            </a:pPr>
            <a:r>
              <a:rPr lang="zh-CN" altLang="en-US" sz="2400" b="1">
                <a:solidFill>
                  <a:srgbClr val="FF0000"/>
                </a:solidFill>
                <a:latin typeface="方正大黑简体" panose="02000000000000000000" pitchFamily="2" charset="-122"/>
                <a:ea typeface="方正大黑简体" panose="02000000000000000000" pitchFamily="2" charset="-122"/>
              </a:rPr>
              <a:t>观点</a:t>
            </a:r>
            <a:r>
              <a:rPr lang="zh-CN" altLang="en-US" sz="2400" b="1">
                <a:latin typeface="方正大黑简体" panose="02000000000000000000" pitchFamily="2" charset="-122"/>
                <a:ea typeface="方正大黑简体" panose="02000000000000000000" pitchFamily="2" charset="-122"/>
              </a:rPr>
              <a:t>：</a:t>
            </a:r>
            <a:r>
              <a:rPr lang="zh-CN" altLang="en-US" sz="2400" b="1">
                <a:solidFill>
                  <a:srgbClr val="0000CC"/>
                </a:solidFill>
                <a:latin typeface="方正大黑简体" panose="02000000000000000000" pitchFamily="2" charset="-122"/>
                <a:ea typeface="方正大黑简体" panose="02000000000000000000" pitchFamily="2" charset="-122"/>
              </a:rPr>
              <a:t>邵逸夫给我们留下了一笔宝贵的财富“兼济世人”。</a:t>
            </a:r>
          </a:p>
          <a:p>
            <a:pPr lvl="0">
              <a:buNone/>
            </a:pPr>
            <a:r>
              <a:rPr lang="zh-CN" altLang="en-US" sz="2400" b="1">
                <a:solidFill>
                  <a:srgbClr val="FF0000"/>
                </a:solidFill>
                <a:latin typeface="方正大黑简体" panose="02000000000000000000" pitchFamily="2" charset="-122"/>
                <a:ea typeface="方正大黑简体" panose="02000000000000000000" pitchFamily="2" charset="-122"/>
              </a:rPr>
              <a:t>论述</a:t>
            </a:r>
            <a:r>
              <a:rPr lang="zh-CN" altLang="en-US" sz="2400" b="1">
                <a:latin typeface="方正大黑简体" panose="02000000000000000000" pitchFamily="2" charset="-122"/>
                <a:ea typeface="方正大黑简体" panose="02000000000000000000" pitchFamily="2" charset="-122"/>
              </a:rPr>
              <a:t>：创造物质财富：邵逸夫用一生打造了邵氏、无线两艘电影、电视巨舰，商业成就巨大。</a:t>
            </a:r>
          </a:p>
          <a:p>
            <a:pPr lvl="0">
              <a:buNone/>
            </a:pPr>
            <a:r>
              <a:rPr lang="zh-CN" altLang="en-US" sz="2400" b="1">
                <a:latin typeface="方正大黑简体" panose="02000000000000000000" pitchFamily="2" charset="-122"/>
                <a:ea typeface="方正大黑简体" panose="02000000000000000000" pitchFamily="2" charset="-122"/>
              </a:rPr>
              <a:t>           人生信条：“大丈夫贵兼济，其独善一身”， 财富取之于民众，应用回于民众。</a:t>
            </a:r>
          </a:p>
          <a:p>
            <a:pPr lvl="0">
              <a:buNone/>
            </a:pPr>
            <a:r>
              <a:rPr lang="zh-CN" altLang="en-US" sz="2400" b="1">
                <a:latin typeface="方正大黑简体" panose="02000000000000000000" pitchFamily="2" charset="-122"/>
                <a:ea typeface="方正大黑简体" panose="02000000000000000000" pitchFamily="2" charset="-122"/>
              </a:rPr>
              <a:t>            实践理想：支持教育建</a:t>
            </a:r>
            <a:r>
              <a:rPr lang="en-US" altLang="zh-CN" sz="2400" b="1">
                <a:latin typeface="方正大黑简体" panose="02000000000000000000" pitchFamily="2" charset="-122"/>
                <a:ea typeface="方正大黑简体" panose="02000000000000000000" pitchFamily="2" charset="-122"/>
              </a:rPr>
              <a:t>6000</a:t>
            </a:r>
            <a:r>
              <a:rPr lang="zh-CN" altLang="en-US" sz="2400" b="1">
                <a:latin typeface="方正大黑简体" panose="02000000000000000000" pitchFamily="2" charset="-122"/>
                <a:ea typeface="方正大黑简体" panose="02000000000000000000" pitchFamily="2" charset="-122"/>
              </a:rPr>
              <a:t>座邵逸夫楼，设“邵逸夫”奖，在全世界的捐赠数额已经超过</a:t>
            </a:r>
            <a:r>
              <a:rPr lang="en-US" altLang="zh-CN" sz="2400" b="1">
                <a:latin typeface="方正大黑简体" panose="02000000000000000000" pitchFamily="2" charset="-122"/>
                <a:ea typeface="方正大黑简体" panose="02000000000000000000" pitchFamily="2" charset="-122"/>
              </a:rPr>
              <a:t>65</a:t>
            </a:r>
            <a:r>
              <a:rPr lang="zh-CN" altLang="en-US" sz="2400" b="1">
                <a:latin typeface="方正大黑简体" panose="02000000000000000000" pitchFamily="2" charset="-122"/>
                <a:ea typeface="方正大黑简体" panose="02000000000000000000" pitchFamily="2" charset="-122"/>
              </a:rPr>
              <a:t>亿元港币。</a:t>
            </a:r>
          </a:p>
          <a:p>
            <a:pPr lvl="0">
              <a:buNone/>
            </a:pPr>
            <a:r>
              <a:rPr lang="zh-CN" altLang="en-US" sz="2400" b="1">
                <a:latin typeface="方正大黑简体" panose="02000000000000000000" pitchFamily="2" charset="-122"/>
                <a:ea typeface="方正大黑简体" panose="02000000000000000000" pitchFamily="2" charset="-122"/>
              </a:rPr>
              <a:t>    社会上很多有志之士，当事业顺利有成时，不忘兼济天下苍生。</a:t>
            </a:r>
          </a:p>
          <a:p>
            <a:pPr lvl="0">
              <a:buNone/>
            </a:pPr>
            <a:r>
              <a:rPr lang="zh-CN" altLang="en-US" sz="2400" b="1">
                <a:solidFill>
                  <a:srgbClr val="FF0000"/>
                </a:solidFill>
                <a:latin typeface="方正大黑简体" panose="02000000000000000000" pitchFamily="2" charset="-122"/>
                <a:ea typeface="方正大黑简体" panose="02000000000000000000" pitchFamily="2" charset="-122"/>
              </a:rPr>
              <a:t>总结：</a:t>
            </a:r>
            <a:r>
              <a:rPr lang="zh-CN" altLang="en-US" sz="2400" b="1">
                <a:latin typeface="方正大黑简体" panose="02000000000000000000" pitchFamily="2" charset="-122"/>
                <a:ea typeface="方正大黑简体" panose="02000000000000000000" pitchFamily="2" charset="-122"/>
              </a:rPr>
              <a:t>邵逸夫就是他们中杰出的代表，就是“道德标杆”。</a:t>
            </a:r>
          </a:p>
        </p:txBody>
      </p:sp>
      <p:sp>
        <p:nvSpPr>
          <p:cNvPr id="32771" name="文本占位符 32770"/>
          <p:cNvSpPr>
            <a:spLocks noGrp="1"/>
          </p:cNvSpPr>
          <p:nvPr>
            <p:ph type="body" idx="1"/>
          </p:nvPr>
        </p:nvSpPr>
        <p:spPr>
          <a:xfrm>
            <a:off x="334381" y="2350304"/>
            <a:ext cx="11521333" cy="4319442"/>
          </a:xfrm>
          <a:solidFill>
            <a:schemeClr val="bg1"/>
          </a:solidFill>
          <a:ln w="76200">
            <a:noFill/>
          </a:ln>
        </p:spPr>
        <p:txBody>
          <a:bodyPr anchor="ctr" anchorCtr="0"/>
          <a:lstStyle/>
          <a:p>
            <a:pPr marL="5080" indent="-5080">
              <a:lnSpc>
                <a:spcPct val="90000"/>
              </a:lnSpc>
            </a:pPr>
            <a:r>
              <a:rPr lang="en-US" altLang="zh-CN" sz="1200">
                <a:latin typeface="方正大黑简体" panose="02000000000000000000" pitchFamily="2" charset="-122"/>
                <a:ea typeface="方正大黑简体" panose="02000000000000000000" pitchFamily="2" charset="-122"/>
              </a:rPr>
              <a:t>2014</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月</a:t>
            </a:r>
            <a:r>
              <a:rPr lang="en-US" altLang="zh-CN" sz="1200">
                <a:latin typeface="方正大黑简体" panose="02000000000000000000" pitchFamily="2" charset="-122"/>
                <a:ea typeface="方正大黑简体" panose="02000000000000000000" pitchFamily="2" charset="-122"/>
              </a:rPr>
              <a:t>7</a:t>
            </a:r>
            <a:r>
              <a:rPr lang="zh-CN" altLang="en-US" sz="1200">
                <a:latin typeface="方正大黑简体" panose="02000000000000000000" pitchFamily="2" charset="-122"/>
                <a:ea typeface="方正大黑简体" panose="02000000000000000000" pitchFamily="2" charset="-122"/>
              </a:rPr>
              <a:t>日，香港影视界的传奇人物邵逸夫辞世，享年</a:t>
            </a:r>
            <a:r>
              <a:rPr lang="en-US" altLang="zh-CN" sz="1200">
                <a:latin typeface="方正大黑简体" panose="02000000000000000000" pitchFamily="2" charset="-122"/>
                <a:ea typeface="方正大黑简体" panose="02000000000000000000" pitchFamily="2" charset="-122"/>
              </a:rPr>
              <a:t>107</a:t>
            </a:r>
            <a:r>
              <a:rPr lang="zh-CN" altLang="en-US" sz="1200">
                <a:latin typeface="方正大黑简体" panose="02000000000000000000" pitchFamily="2" charset="-122"/>
                <a:ea typeface="方正大黑简体" panose="02000000000000000000" pitchFamily="2" charset="-122"/>
              </a:rPr>
              <a:t>岁。</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这位宁波籍巨子用一生打造了邵氏、无线两艘电影、电视巨舰。不过比这更为宏大，也更具人格力量的，是他那一望无垠的慈善王国。这其中最为人熟知的便是遍布全国的</a:t>
            </a:r>
            <a:r>
              <a:rPr lang="en-US" altLang="zh-CN" sz="1200">
                <a:latin typeface="方正大黑简体" panose="02000000000000000000" pitchFamily="2" charset="-122"/>
                <a:ea typeface="方正大黑简体" panose="02000000000000000000" pitchFamily="2" charset="-122"/>
              </a:rPr>
              <a:t>6000</a:t>
            </a:r>
            <a:r>
              <a:rPr lang="zh-CN" altLang="en-US" sz="1200">
                <a:latin typeface="方正大黑简体" panose="02000000000000000000" pitchFamily="2" charset="-122"/>
                <a:ea typeface="方正大黑简体" panose="02000000000000000000" pitchFamily="2" charset="-122"/>
              </a:rPr>
              <a:t>座“逸夫楼”。在内地，很多人就是通过这座楼才得知这位巨人的存在。而在香港，“我们香港人提到邵逸夫，可能不会讲</a:t>
            </a:r>
            <a:r>
              <a:rPr lang="en-US" altLang="zh-CN" sz="1200">
                <a:latin typeface="方正大黑简体" panose="02000000000000000000" pitchFamily="2" charset="-122"/>
                <a:ea typeface="方正大黑简体" panose="02000000000000000000" pitchFamily="2" charset="-122"/>
              </a:rPr>
              <a:t>TVB,</a:t>
            </a:r>
            <a:r>
              <a:rPr lang="zh-CN" altLang="en-US" sz="1200">
                <a:latin typeface="方正大黑简体" panose="02000000000000000000" pitchFamily="2" charset="-122"/>
                <a:ea typeface="方正大黑简体" panose="02000000000000000000" pitchFamily="2" charset="-122"/>
              </a:rPr>
              <a:t>但一定要讲到他的慈善。”</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的确邵逸夫并非香港最有钱的人，却是屈指可数的大慈善家，是港媒口中的“道德标杆”。但早年的邵逸夫并不热衷于慈善，相反关于他“悭吝”的传闻倒是不少。</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他曾拒绝剧务去外边花</a:t>
            </a:r>
            <a:r>
              <a:rPr lang="en-US" altLang="zh-CN" sz="1200">
                <a:latin typeface="方正大黑简体" panose="02000000000000000000" pitchFamily="2" charset="-122"/>
                <a:ea typeface="方正大黑简体" panose="02000000000000000000" pitchFamily="2" charset="-122"/>
              </a:rPr>
              <a:t>20</a:t>
            </a:r>
            <a:r>
              <a:rPr lang="zh-CN" altLang="en-US" sz="1200">
                <a:latin typeface="方正大黑简体" panose="02000000000000000000" pitchFamily="2" charset="-122"/>
                <a:ea typeface="方正大黑简体" panose="02000000000000000000" pitchFamily="2" charset="-122"/>
              </a:rPr>
              <a:t>元买</a:t>
            </a:r>
            <a:r>
              <a:rPr lang="en-US" altLang="zh-CN" sz="1200">
                <a:latin typeface="方正大黑简体" panose="02000000000000000000" pitchFamily="2" charset="-122"/>
                <a:ea typeface="方正大黑简体" panose="02000000000000000000" pitchFamily="2" charset="-122"/>
              </a:rPr>
              <a:t>100</a:t>
            </a:r>
            <a:r>
              <a:rPr lang="zh-CN" altLang="en-US" sz="1200">
                <a:latin typeface="方正大黑简体" panose="02000000000000000000" pitchFamily="2" charset="-122"/>
                <a:ea typeface="方正大黑简体" panose="02000000000000000000" pitchFamily="2" charset="-122"/>
              </a:rPr>
              <a:t>个生煎馒头的申请，理由是公司食堂所卖的馒头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个才</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1200">
                <a:latin typeface="方正大黑简体" panose="02000000000000000000" pitchFamily="2" charset="-122"/>
                <a:ea typeface="方正大黑简体" panose="02000000000000000000" pitchFamily="2" charset="-122"/>
              </a:rPr>
              <a:t>500</a:t>
            </a:r>
            <a:r>
              <a:rPr lang="zh-CN" altLang="en-US" sz="1200">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1200">
                <a:latin typeface="方正大黑简体" panose="02000000000000000000" pitchFamily="2" charset="-122"/>
                <a:ea typeface="方正大黑简体" panose="02000000000000000000" pitchFamily="2" charset="-122"/>
              </a:rPr>
              <a:t>1985</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月开始，邵逸夫以邵氏基金会的名义捐出</a:t>
            </a:r>
            <a:r>
              <a:rPr lang="en-US" altLang="zh-CN" sz="1200">
                <a:latin typeface="方正大黑简体" panose="02000000000000000000" pitchFamily="2" charset="-122"/>
                <a:ea typeface="方正大黑简体" panose="02000000000000000000" pitchFamily="2" charset="-122"/>
              </a:rPr>
              <a:t>1.06</a:t>
            </a:r>
            <a:r>
              <a:rPr lang="zh-CN" altLang="en-US" sz="1200">
                <a:latin typeface="方正大黑简体" panose="02000000000000000000" pitchFamily="2" charset="-122"/>
                <a:ea typeface="方正大黑简体" panose="02000000000000000000" pitchFamily="2" charset="-122"/>
              </a:rPr>
              <a:t>亿港元，用于支持各项社会公益事业，对内地的教育事业更是情有独钟。他说：“国家振兴靠人才，人才培养靠教育，培养人才是民族根本利益的要求。”</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自</a:t>
            </a:r>
            <a:r>
              <a:rPr lang="en-US" altLang="zh-CN" sz="1200">
                <a:latin typeface="方正大黑简体" panose="02000000000000000000" pitchFamily="2" charset="-122"/>
                <a:ea typeface="方正大黑简体" panose="02000000000000000000" pitchFamily="2" charset="-122"/>
              </a:rPr>
              <a:t>1985</a:t>
            </a:r>
            <a:r>
              <a:rPr lang="zh-CN" altLang="en-US" sz="1200">
                <a:latin typeface="方正大黑简体" panose="02000000000000000000" pitchFamily="2" charset="-122"/>
                <a:ea typeface="方正大黑简体" panose="02000000000000000000" pitchFamily="2" charset="-122"/>
              </a:rPr>
              <a:t>年以来，邵逸夫共捐助内地教育</a:t>
            </a:r>
            <a:r>
              <a:rPr lang="en-US" altLang="zh-CN" sz="1200">
                <a:latin typeface="方正大黑简体" panose="02000000000000000000" pitchFamily="2" charset="-122"/>
                <a:ea typeface="方正大黑简体" panose="02000000000000000000" pitchFamily="2" charset="-122"/>
              </a:rPr>
              <a:t>47.5</a:t>
            </a:r>
            <a:r>
              <a:rPr lang="zh-CN" altLang="en-US" sz="1200">
                <a:latin typeface="方正大黑简体" panose="02000000000000000000" pitchFamily="2" charset="-122"/>
                <a:ea typeface="方正大黑简体" panose="02000000000000000000" pitchFamily="2" charset="-122"/>
              </a:rPr>
              <a:t>亿港元，建设各类项目</a:t>
            </a:r>
            <a:r>
              <a:rPr lang="en-US" altLang="zh-CN" sz="1200">
                <a:latin typeface="方正大黑简体" panose="02000000000000000000" pitchFamily="2" charset="-122"/>
                <a:ea typeface="方正大黑简体" panose="02000000000000000000" pitchFamily="2" charset="-122"/>
              </a:rPr>
              <a:t>6013</a:t>
            </a:r>
            <a:r>
              <a:rPr lang="zh-CN" altLang="en-US" sz="1200">
                <a:latin typeface="方正大黑简体" panose="02000000000000000000" pitchFamily="2" charset="-122"/>
                <a:ea typeface="方正大黑简体" panose="02000000000000000000" pitchFamily="2" charset="-122"/>
              </a:rPr>
              <a:t>个，遍布全国</a:t>
            </a:r>
            <a:r>
              <a:rPr lang="en-US" altLang="zh-CN" sz="1200">
                <a:latin typeface="方正大黑简体" panose="02000000000000000000" pitchFamily="2" charset="-122"/>
                <a:ea typeface="方正大黑简体" panose="02000000000000000000" pitchFamily="2" charset="-122"/>
              </a:rPr>
              <a:t>31</a:t>
            </a:r>
            <a:r>
              <a:rPr lang="zh-CN" altLang="en-US" sz="1200">
                <a:latin typeface="方正大黑简体" panose="02000000000000000000" pitchFamily="2" charset="-122"/>
                <a:ea typeface="方正大黑简体" panose="02000000000000000000" pitchFamily="2" charset="-122"/>
              </a:rPr>
              <a:t>个省、市、自治区。这在古今捐助助学史上，都是当之无愧的第一人。教育部副部长郝平表示，邵逸夫基金教育赠款项目，是当前海内外持续时间最长、项目最多的教育赠款项目，数以万计的大、中、小学生从中受益。</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邵先生还不顾耄耋之躯，亲临视察捐赠项目。一个流传的故事是，邵先生去西藏，官方特派了两名医生随行照顾，事后病倒的是两位医生。</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邵先生的慈善也未止于教育。</a:t>
            </a:r>
            <a:r>
              <a:rPr lang="en-US" altLang="zh-CN" sz="1200">
                <a:latin typeface="方正大黑简体" panose="02000000000000000000" pitchFamily="2" charset="-122"/>
                <a:ea typeface="方正大黑简体" panose="02000000000000000000" pitchFamily="2" charset="-122"/>
              </a:rPr>
              <a:t>2002</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11</a:t>
            </a:r>
            <a:r>
              <a:rPr lang="zh-CN" altLang="en-US" sz="1200">
                <a:latin typeface="方正大黑简体" panose="02000000000000000000" pitchFamily="2" charset="-122"/>
                <a:ea typeface="方正大黑简体" panose="02000000000000000000" pitchFamily="2" charset="-122"/>
              </a:rPr>
              <a:t>月，“邵逸夫奖”在香港设立，奖金</a:t>
            </a:r>
            <a:r>
              <a:rPr lang="en-US" altLang="zh-CN" sz="1200">
                <a:latin typeface="方正大黑简体" panose="02000000000000000000" pitchFamily="2" charset="-122"/>
                <a:ea typeface="方正大黑简体" panose="02000000000000000000" pitchFamily="2" charset="-122"/>
              </a:rPr>
              <a:t>100</a:t>
            </a:r>
            <a:r>
              <a:rPr lang="zh-CN" altLang="en-US" sz="1200">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1200">
                <a:latin typeface="方正大黑简体" panose="02000000000000000000" pitchFamily="2" charset="-122"/>
                <a:ea typeface="方正大黑简体" panose="02000000000000000000" pitchFamily="2" charset="-122"/>
              </a:rPr>
              <a:t>10</a:t>
            </a:r>
            <a:r>
              <a:rPr lang="zh-CN" altLang="en-US" sz="1200">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余年，但全球学术界几乎都已经知道这个被誉为“东方诺贝尔”的奖项，知道中国香港有一位推动科学发展的邵先生。著名物理学家杨振宁说：“邵逸夫奖是人类历史上的一件大事。”</a:t>
            </a:r>
          </a:p>
          <a:p>
            <a:pPr marL="5080" indent="-5080">
              <a:lnSpc>
                <a:spcPct val="90000"/>
              </a:lnSpc>
            </a:pPr>
            <a:r>
              <a:rPr lang="en-US" altLang="zh-CN" sz="1200">
                <a:latin typeface="方正大黑简体" panose="02000000000000000000" pitchFamily="2" charset="-122"/>
                <a:ea typeface="方正大黑简体" panose="02000000000000000000" pitchFamily="2" charset="-122"/>
              </a:rPr>
              <a:t>2008</a:t>
            </a:r>
            <a:r>
              <a:rPr lang="zh-CN" altLang="en-US" sz="1200">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亿港元。</a:t>
            </a:r>
            <a:r>
              <a:rPr lang="en-US" altLang="zh-CN" sz="1200">
                <a:latin typeface="方正大黑简体" panose="02000000000000000000" pitchFamily="2" charset="-122"/>
                <a:ea typeface="方正大黑简体" panose="02000000000000000000" pitchFamily="2" charset="-122"/>
              </a:rPr>
              <a:t>2013</a:t>
            </a:r>
            <a:r>
              <a:rPr lang="zh-CN" altLang="en-US" sz="1200">
                <a:latin typeface="方正大黑简体" panose="02000000000000000000" pitchFamily="2" charset="-122"/>
                <a:ea typeface="方正大黑简体" panose="02000000000000000000" pitchFamily="2" charset="-122"/>
              </a:rPr>
              <a:t>年雅安地震，邵逸夫夫妇再向灾区捐款</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亿港元。一位网友感慨说：“我第一次知道，有人做慈善可以做到这个份上。”</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他用此后的人生，实践了自己的理想。“直到生前的最后一段时光，邵先生的基金会仍然坚持做慈善，他在全世界的捐赠数额已经超过</a:t>
            </a:r>
            <a:r>
              <a:rPr lang="en-US" altLang="zh-CN" sz="1200">
                <a:latin typeface="方正大黑简体" panose="02000000000000000000" pitchFamily="2" charset="-122"/>
                <a:ea typeface="方正大黑简体" panose="02000000000000000000" pitchFamily="2" charset="-122"/>
              </a:rPr>
              <a:t>65</a:t>
            </a:r>
            <a:r>
              <a:rPr lang="zh-CN" altLang="en-US" sz="1200">
                <a:latin typeface="方正大黑简体" panose="02000000000000000000" pitchFamily="2" charset="-122"/>
                <a:ea typeface="方正大黑简体" panose="02000000000000000000" pitchFamily="2" charset="-122"/>
              </a:rPr>
              <a:t>亿元港币。”</a:t>
            </a:r>
          </a:p>
          <a:p>
            <a:pPr marL="5080" indent="-5080">
              <a:lnSpc>
                <a:spcPct val="90000"/>
              </a:lnSpc>
            </a:pPr>
            <a:r>
              <a:rPr lang="en-US" altLang="zh-CN" sz="1200">
                <a:latin typeface="方正大黑简体" panose="02000000000000000000" pitchFamily="2" charset="-122"/>
                <a:ea typeface="方正大黑简体" panose="02000000000000000000" pitchFamily="2" charset="-122"/>
              </a:rPr>
              <a:t>107</a:t>
            </a:r>
            <a:r>
              <a:rPr lang="zh-CN" altLang="en-US" sz="1200">
                <a:latin typeface="方正大黑简体" panose="02000000000000000000" pitchFamily="2" charset="-122"/>
                <a:ea typeface="方正大黑简体" panose="02000000000000000000" pitchFamily="2" charset="-122"/>
              </a:rPr>
              <a:t>岁，是邵先生生命的终点，但他的慈善事业仍在继续。</a:t>
            </a:r>
          </a:p>
        </p:txBody>
      </p:sp>
      <p:sp>
        <p:nvSpPr>
          <p:cNvPr id="32772" name="矩形 32771"/>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探究题</a:t>
            </a:r>
          </a:p>
        </p:txBody>
      </p:sp>
      <p:sp>
        <p:nvSpPr>
          <p:cNvPr id="32773" name="标题 32772"/>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32771"/>
                                        </p:tgtEl>
                                        <p:attrNameLst>
                                          <p:attrName>ppt_x</p:attrName>
                                        </p:attrNameLst>
                                      </p:cBhvr>
                                      <p:tavLst>
                                        <p:tav tm="0">
                                          <p:val>
                                            <p:strVal val="ppt_x"/>
                                          </p:val>
                                        </p:tav>
                                        <p:tav tm="100000">
                                          <p:val>
                                            <p:strVal val="ppt_x"/>
                                          </p:val>
                                        </p:tav>
                                      </p:tavLst>
                                    </p:anim>
                                    <p:anim calcmode="lin" valueType="num">
                                      <p:cBhvr additive="base">
                                        <p:cTn id="7" dur="500"/>
                                        <p:tgtEl>
                                          <p:spTgt spid="32771"/>
                                        </p:tgtEl>
                                        <p:attrNameLst>
                                          <p:attrName>ppt_y</p:attrName>
                                        </p:attrNameLst>
                                      </p:cBhvr>
                                      <p:tavLst>
                                        <p:tav tm="0">
                                          <p:val>
                                            <p:strVal val="ppt_y"/>
                                          </p:val>
                                        </p:tav>
                                        <p:tav tm="100000">
                                          <p:val>
                                            <p:strVal val="1+ppt_h/2"/>
                                          </p:val>
                                        </p:tav>
                                      </p:tavLst>
                                    </p:anim>
                                    <p:set>
                                      <p:cBhvr>
                                        <p:cTn id="8" dur="1" fill="hold">
                                          <p:stCondLst>
                                            <p:cond delay="499"/>
                                          </p:stCondLst>
                                        </p:cTn>
                                        <p:tgtEl>
                                          <p:spTgt spid="32771"/>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70">
                                            <p:txEl>
                                              <p:pRg st="1" end="1"/>
                                            </p:txEl>
                                          </p:spTgt>
                                        </p:tgtEl>
                                        <p:attrNameLst>
                                          <p:attrName>style.visibility</p:attrName>
                                        </p:attrNameLst>
                                      </p:cBhvr>
                                      <p:to>
                                        <p:strVal val="visible"/>
                                      </p:to>
                                    </p:set>
                                    <p:anim calcmode="lin" valueType="num">
                                      <p:cBhvr additive="base">
                                        <p:cTn id="13" dur="500" fill="hold"/>
                                        <p:tgtEl>
                                          <p:spTgt spid="3277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770">
                                            <p:txEl>
                                              <p:pRg st="2" end="2"/>
                                            </p:txEl>
                                          </p:spTgt>
                                        </p:tgtEl>
                                        <p:attrNameLst>
                                          <p:attrName>style.visibility</p:attrName>
                                        </p:attrNameLst>
                                      </p:cBhvr>
                                      <p:to>
                                        <p:strVal val="visible"/>
                                      </p:to>
                                    </p:set>
                                    <p:anim calcmode="lin" valueType="num">
                                      <p:cBhvr additive="base">
                                        <p:cTn id="19" dur="500" fill="hold"/>
                                        <p:tgtEl>
                                          <p:spTgt spid="3277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2770">
                                            <p:txEl>
                                              <p:pRg st="3" end="3"/>
                                            </p:txEl>
                                          </p:spTgt>
                                        </p:tgtEl>
                                        <p:attrNameLst>
                                          <p:attrName>style.visibility</p:attrName>
                                        </p:attrNameLst>
                                      </p:cBhvr>
                                      <p:to>
                                        <p:strVal val="visible"/>
                                      </p:to>
                                    </p:set>
                                    <p:anim calcmode="lin" valueType="num">
                                      <p:cBhvr additive="base">
                                        <p:cTn id="25" dur="500" fill="hold"/>
                                        <p:tgtEl>
                                          <p:spTgt spid="3277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7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2770">
                                            <p:txEl>
                                              <p:pRg st="4" end="4"/>
                                            </p:txEl>
                                          </p:spTgt>
                                        </p:tgtEl>
                                        <p:attrNameLst>
                                          <p:attrName>style.visibility</p:attrName>
                                        </p:attrNameLst>
                                      </p:cBhvr>
                                      <p:to>
                                        <p:strVal val="visible"/>
                                      </p:to>
                                    </p:set>
                                    <p:anim calcmode="lin" valueType="num">
                                      <p:cBhvr additive="base">
                                        <p:cTn id="31" dur="500" fill="hold"/>
                                        <p:tgtEl>
                                          <p:spTgt spid="3277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277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2770">
                                            <p:txEl>
                                              <p:pRg st="5" end="5"/>
                                            </p:txEl>
                                          </p:spTgt>
                                        </p:tgtEl>
                                        <p:attrNameLst>
                                          <p:attrName>style.visibility</p:attrName>
                                        </p:attrNameLst>
                                      </p:cBhvr>
                                      <p:to>
                                        <p:strVal val="visible"/>
                                      </p:to>
                                    </p:set>
                                    <p:anim calcmode="lin" valueType="num">
                                      <p:cBhvr additive="base">
                                        <p:cTn id="37" dur="500" fill="hold"/>
                                        <p:tgtEl>
                                          <p:spTgt spid="3277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277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2770">
                                            <p:txEl>
                                              <p:pRg st="6" end="6"/>
                                            </p:txEl>
                                          </p:spTgt>
                                        </p:tgtEl>
                                        <p:attrNameLst>
                                          <p:attrName>style.visibility</p:attrName>
                                        </p:attrNameLst>
                                      </p:cBhvr>
                                      <p:to>
                                        <p:strVal val="visible"/>
                                      </p:to>
                                    </p:set>
                                    <p:anim calcmode="lin" valueType="num">
                                      <p:cBhvr additive="base">
                                        <p:cTn id="43" dur="500" fill="hold"/>
                                        <p:tgtEl>
                                          <p:spTgt spid="3277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277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uiExpand="1" build="p"/>
      <p:bldP spid="32771"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矩形 33793"/>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400" b="1">
                <a:solidFill>
                  <a:srgbClr val="FF0000"/>
                </a:solidFill>
                <a:latin typeface="方正大黑简体" panose="02000000000000000000" pitchFamily="2" charset="-122"/>
                <a:ea typeface="方正大黑简体" panose="02000000000000000000" pitchFamily="2" charset="-122"/>
              </a:rPr>
              <a:t>1</a:t>
            </a:r>
            <a:r>
              <a:rPr lang="zh-CN" altLang="en-US" sz="2400" b="1">
                <a:solidFill>
                  <a:srgbClr val="FF0000"/>
                </a:solidFill>
                <a:latin typeface="方正大黑简体" panose="02000000000000000000" pitchFamily="2" charset="-122"/>
                <a:ea typeface="方正大黑简体" panose="02000000000000000000" pitchFamily="2" charset="-122"/>
              </a:rPr>
              <a:t>、有人这样评价：“邵逸夫留下了什么？对一些人而言，他留下了传奇，对另一些人而言，他留下了许多教学楼和许多慈善故事，但对我们社会而言，邵逸夫留来的最大财富乃是一种宝贵的公共品质。”结合文本和实际，谈谈你对这段话的认识。</a:t>
            </a:r>
          </a:p>
          <a:p>
            <a:pPr lvl="0">
              <a:buNone/>
            </a:pPr>
            <a:r>
              <a:rPr lang="zh-CN" altLang="en-US" sz="2400" b="1">
                <a:solidFill>
                  <a:srgbClr val="FF0000"/>
                </a:solidFill>
                <a:latin typeface="方正大黑简体" panose="02000000000000000000" pitchFamily="2" charset="-122"/>
                <a:ea typeface="方正大黑简体" panose="02000000000000000000" pitchFamily="2" charset="-122"/>
              </a:rPr>
              <a:t>观点</a:t>
            </a:r>
            <a:r>
              <a:rPr lang="zh-CN" altLang="en-US" sz="2400" b="1">
                <a:latin typeface="方正大黑简体" panose="02000000000000000000" pitchFamily="2" charset="-122"/>
                <a:ea typeface="方正大黑简体" panose="02000000000000000000" pitchFamily="2" charset="-122"/>
              </a:rPr>
              <a:t>：</a:t>
            </a:r>
            <a:r>
              <a:rPr lang="zh-CN" altLang="en-US" sz="2400" b="1">
                <a:solidFill>
                  <a:srgbClr val="0000CC"/>
                </a:solidFill>
                <a:latin typeface="方正大黑简体" panose="02000000000000000000" pitchFamily="2" charset="-122"/>
                <a:ea typeface="方正大黑简体" panose="02000000000000000000" pitchFamily="2" charset="-122"/>
              </a:rPr>
              <a:t>邵逸夫给我们留下了一笔宝贵的财富“兼济世人”。</a:t>
            </a:r>
          </a:p>
          <a:p>
            <a:pPr lvl="0">
              <a:buNone/>
            </a:pPr>
            <a:r>
              <a:rPr lang="zh-CN" altLang="en-US" sz="2400" b="1">
                <a:solidFill>
                  <a:srgbClr val="FF0000"/>
                </a:solidFill>
                <a:latin typeface="方正大黑简体" panose="02000000000000000000" pitchFamily="2" charset="-122"/>
                <a:ea typeface="方正大黑简体" panose="02000000000000000000" pitchFamily="2" charset="-122"/>
              </a:rPr>
              <a:t>论述</a:t>
            </a:r>
            <a:r>
              <a:rPr lang="zh-CN" altLang="en-US" sz="2400" b="1">
                <a:latin typeface="方正大黑简体" panose="02000000000000000000" pitchFamily="2" charset="-122"/>
                <a:ea typeface="方正大黑简体" panose="02000000000000000000" pitchFamily="2" charset="-122"/>
              </a:rPr>
              <a:t>：创造物质财富：邵逸夫用一生打造了邵氏、无线两艘电影、电视巨舰，商业成就巨大。</a:t>
            </a:r>
          </a:p>
          <a:p>
            <a:pPr lvl="0">
              <a:buNone/>
            </a:pPr>
            <a:r>
              <a:rPr lang="zh-CN" altLang="en-US" sz="2400" b="1">
                <a:latin typeface="方正大黑简体" panose="02000000000000000000" pitchFamily="2" charset="-122"/>
                <a:ea typeface="方正大黑简体" panose="02000000000000000000" pitchFamily="2" charset="-122"/>
              </a:rPr>
              <a:t>           人生信条：“大丈夫贵兼济，其独善一身”， 财富取之于民众，应用回于民众。</a:t>
            </a:r>
          </a:p>
          <a:p>
            <a:pPr lvl="0">
              <a:buNone/>
            </a:pPr>
            <a:r>
              <a:rPr lang="zh-CN" altLang="en-US" sz="2400" b="1">
                <a:latin typeface="方正大黑简体" panose="02000000000000000000" pitchFamily="2" charset="-122"/>
                <a:ea typeface="方正大黑简体" panose="02000000000000000000" pitchFamily="2" charset="-122"/>
              </a:rPr>
              <a:t>            实践理想：支持教育建</a:t>
            </a:r>
            <a:r>
              <a:rPr lang="en-US" altLang="zh-CN" sz="2400" b="1">
                <a:latin typeface="方正大黑简体" panose="02000000000000000000" pitchFamily="2" charset="-122"/>
                <a:ea typeface="方正大黑简体" panose="02000000000000000000" pitchFamily="2" charset="-122"/>
              </a:rPr>
              <a:t>6000</a:t>
            </a:r>
            <a:r>
              <a:rPr lang="zh-CN" altLang="en-US" sz="2400" b="1">
                <a:latin typeface="方正大黑简体" panose="02000000000000000000" pitchFamily="2" charset="-122"/>
                <a:ea typeface="方正大黑简体" panose="02000000000000000000" pitchFamily="2" charset="-122"/>
              </a:rPr>
              <a:t>座邵逸夫楼，设“邵逸夫”奖，在全世界的捐赠数额已经超过</a:t>
            </a:r>
            <a:r>
              <a:rPr lang="en-US" altLang="zh-CN" sz="2400" b="1">
                <a:latin typeface="方正大黑简体" panose="02000000000000000000" pitchFamily="2" charset="-122"/>
                <a:ea typeface="方正大黑简体" panose="02000000000000000000" pitchFamily="2" charset="-122"/>
              </a:rPr>
              <a:t>65</a:t>
            </a:r>
            <a:r>
              <a:rPr lang="zh-CN" altLang="en-US" sz="2400" b="1">
                <a:latin typeface="方正大黑简体" panose="02000000000000000000" pitchFamily="2" charset="-122"/>
                <a:ea typeface="方正大黑简体" panose="02000000000000000000" pitchFamily="2" charset="-122"/>
              </a:rPr>
              <a:t>亿元港币。</a:t>
            </a:r>
          </a:p>
          <a:p>
            <a:pPr lvl="0">
              <a:buNone/>
            </a:pPr>
            <a:r>
              <a:rPr lang="zh-CN" altLang="en-US" sz="2400" b="1">
                <a:latin typeface="方正大黑简体" panose="02000000000000000000" pitchFamily="2" charset="-122"/>
                <a:ea typeface="方正大黑简体" panose="02000000000000000000" pitchFamily="2" charset="-122"/>
              </a:rPr>
              <a:t>    社会上很多有志之士，当事业顺利有成时，不忘兼济天下苍生。</a:t>
            </a:r>
          </a:p>
          <a:p>
            <a:pPr lvl="0">
              <a:buNone/>
            </a:pPr>
            <a:r>
              <a:rPr lang="zh-CN" altLang="en-US" sz="2400" b="1">
                <a:solidFill>
                  <a:srgbClr val="FF0000"/>
                </a:solidFill>
                <a:latin typeface="方正大黑简体" panose="02000000000000000000" pitchFamily="2" charset="-122"/>
                <a:ea typeface="方正大黑简体" panose="02000000000000000000" pitchFamily="2" charset="-122"/>
              </a:rPr>
              <a:t>总结：</a:t>
            </a:r>
            <a:r>
              <a:rPr lang="zh-CN" altLang="en-US" sz="2400" b="1">
                <a:latin typeface="方正大黑简体" panose="02000000000000000000" pitchFamily="2" charset="-122"/>
                <a:ea typeface="方正大黑简体" panose="02000000000000000000" pitchFamily="2" charset="-122"/>
              </a:rPr>
              <a:t>邵逸夫就是他们中杰出的代表，就是“道德标杆”。</a:t>
            </a:r>
          </a:p>
        </p:txBody>
      </p:sp>
      <p:sp>
        <p:nvSpPr>
          <p:cNvPr id="33795" name="矩形 33794"/>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探究题</a:t>
            </a:r>
          </a:p>
        </p:txBody>
      </p:sp>
      <p:sp>
        <p:nvSpPr>
          <p:cNvPr id="33796" name="标题 33795"/>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4">
                                            <p:txEl>
                                              <p:pRg st="1" end="1"/>
                                            </p:txEl>
                                          </p:spTgt>
                                        </p:tgtEl>
                                        <p:attrNameLst>
                                          <p:attrName>style.visibility</p:attrName>
                                        </p:attrNameLst>
                                      </p:cBhvr>
                                      <p:to>
                                        <p:strVal val="visible"/>
                                      </p:to>
                                    </p:set>
                                    <p:anim calcmode="lin" valueType="num">
                                      <p:cBhvr additive="base">
                                        <p:cTn id="7" dur="500" fill="hold"/>
                                        <p:tgtEl>
                                          <p:spTgt spid="3379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794">
                                            <p:txEl>
                                              <p:pRg st="2" end="2"/>
                                            </p:txEl>
                                          </p:spTgt>
                                        </p:tgtEl>
                                        <p:attrNameLst>
                                          <p:attrName>style.visibility</p:attrName>
                                        </p:attrNameLst>
                                      </p:cBhvr>
                                      <p:to>
                                        <p:strVal val="visible"/>
                                      </p:to>
                                    </p:set>
                                    <p:anim calcmode="lin" valueType="num">
                                      <p:cBhvr additive="base">
                                        <p:cTn id="13" dur="500" fill="hold"/>
                                        <p:tgtEl>
                                          <p:spTgt spid="3379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794">
                                            <p:txEl>
                                              <p:pRg st="3" end="3"/>
                                            </p:txEl>
                                          </p:spTgt>
                                        </p:tgtEl>
                                        <p:attrNameLst>
                                          <p:attrName>style.visibility</p:attrName>
                                        </p:attrNameLst>
                                      </p:cBhvr>
                                      <p:to>
                                        <p:strVal val="visible"/>
                                      </p:to>
                                    </p:set>
                                    <p:anim calcmode="lin" valueType="num">
                                      <p:cBhvr additive="base">
                                        <p:cTn id="19" dur="500" fill="hold"/>
                                        <p:tgtEl>
                                          <p:spTgt spid="3379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79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794">
                                            <p:txEl>
                                              <p:pRg st="4" end="4"/>
                                            </p:txEl>
                                          </p:spTgt>
                                        </p:tgtEl>
                                        <p:attrNameLst>
                                          <p:attrName>style.visibility</p:attrName>
                                        </p:attrNameLst>
                                      </p:cBhvr>
                                      <p:to>
                                        <p:strVal val="visible"/>
                                      </p:to>
                                    </p:set>
                                    <p:anim calcmode="lin" valueType="num">
                                      <p:cBhvr additive="base">
                                        <p:cTn id="25" dur="500" fill="hold"/>
                                        <p:tgtEl>
                                          <p:spTgt spid="3379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379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794">
                                            <p:txEl>
                                              <p:pRg st="5" end="5"/>
                                            </p:txEl>
                                          </p:spTgt>
                                        </p:tgtEl>
                                        <p:attrNameLst>
                                          <p:attrName>style.visibility</p:attrName>
                                        </p:attrNameLst>
                                      </p:cBhvr>
                                      <p:to>
                                        <p:strVal val="visible"/>
                                      </p:to>
                                    </p:set>
                                    <p:anim calcmode="lin" valueType="num">
                                      <p:cBhvr additive="base">
                                        <p:cTn id="31" dur="500" fill="hold"/>
                                        <p:tgtEl>
                                          <p:spTgt spid="3379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379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3794">
                                            <p:txEl>
                                              <p:pRg st="6" end="6"/>
                                            </p:txEl>
                                          </p:spTgt>
                                        </p:tgtEl>
                                        <p:attrNameLst>
                                          <p:attrName>style.visibility</p:attrName>
                                        </p:attrNameLst>
                                      </p:cBhvr>
                                      <p:to>
                                        <p:strVal val="visible"/>
                                      </p:to>
                                    </p:set>
                                    <p:anim calcmode="lin" valueType="num">
                                      <p:cBhvr additive="base">
                                        <p:cTn id="37" dur="500" fill="hold"/>
                                        <p:tgtEl>
                                          <p:spTgt spid="33794">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379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uiExpand="1"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矩形 34817"/>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b="1">
                <a:solidFill>
                  <a:srgbClr val="FF0000"/>
                </a:solidFill>
                <a:latin typeface="方正大黑简体" panose="02000000000000000000" pitchFamily="2" charset="-122"/>
                <a:ea typeface="方正大黑简体" panose="02000000000000000000" pitchFamily="2" charset="-122"/>
              </a:rPr>
              <a:t>2</a:t>
            </a:r>
            <a:r>
              <a:rPr lang="zh-CN" altLang="en-US" b="1">
                <a:solidFill>
                  <a:srgbClr val="FF0000"/>
                </a:solidFill>
                <a:latin typeface="方正大黑简体" panose="02000000000000000000" pitchFamily="2" charset="-122"/>
                <a:ea typeface="方正大黑简体" panose="02000000000000000000" pitchFamily="2" charset="-122"/>
              </a:rPr>
              <a:t>、邵逸夫走了，但他永远活在人们的记忆里。有人说她凭借的是</a:t>
            </a:r>
            <a:r>
              <a:rPr lang="en-US" altLang="zh-CN" b="1">
                <a:solidFill>
                  <a:srgbClr val="FF0000"/>
                </a:solidFill>
                <a:latin typeface="方正大黑简体" panose="02000000000000000000" pitchFamily="2" charset="-122"/>
                <a:ea typeface="方正大黑简体" panose="02000000000000000000" pitchFamily="2" charset="-122"/>
              </a:rPr>
              <a:t>6000</a:t>
            </a:r>
            <a:r>
              <a:rPr lang="zh-CN" altLang="en-US" b="1">
                <a:solidFill>
                  <a:srgbClr val="FF0000"/>
                </a:solidFill>
                <a:latin typeface="方正大黑简体" panose="02000000000000000000" pitchFamily="2" charset="-122"/>
                <a:ea typeface="方正大黑简体" panose="02000000000000000000" pitchFamily="2" charset="-122"/>
              </a:rPr>
              <a:t>千座逸夫楼，有人说他凭借的是人格魅力。请联系全文，谈谈你的认识。</a:t>
            </a:r>
          </a:p>
          <a:p>
            <a:pPr lvl="0"/>
            <a:r>
              <a:rPr lang="zh-CN" altLang="en-US" b="1">
                <a:solidFill>
                  <a:srgbClr val="FF0000"/>
                </a:solidFill>
                <a:latin typeface="方正大黑简体" panose="02000000000000000000" pitchFamily="2" charset="-122"/>
                <a:ea typeface="方正大黑简体" panose="02000000000000000000" pitchFamily="2" charset="-122"/>
              </a:rPr>
              <a:t>观点</a:t>
            </a:r>
            <a:r>
              <a:rPr lang="zh-CN" altLang="en-US" b="1">
                <a:latin typeface="方正大黑简体" panose="02000000000000000000" pitchFamily="2" charset="-122"/>
                <a:ea typeface="方正大黑简体" panose="02000000000000000000" pitchFamily="2" charset="-122"/>
              </a:rPr>
              <a:t>：邵逸夫凭借博爱奉献的精神被人们记忆。</a:t>
            </a:r>
          </a:p>
          <a:p>
            <a:pPr lvl="0"/>
            <a:r>
              <a:rPr lang="zh-CN" altLang="en-US" b="1">
                <a:solidFill>
                  <a:srgbClr val="FF0000"/>
                </a:solidFill>
                <a:latin typeface="方正大黑简体" panose="02000000000000000000" pitchFamily="2" charset="-122"/>
                <a:ea typeface="方正大黑简体" panose="02000000000000000000" pitchFamily="2" charset="-122"/>
              </a:rPr>
              <a:t>论述</a:t>
            </a:r>
            <a:r>
              <a:rPr lang="zh-CN" altLang="en-US" b="1">
                <a:latin typeface="方正大黑简体" panose="02000000000000000000" pitchFamily="2" charset="-122"/>
                <a:ea typeface="方正大黑简体" panose="02000000000000000000" pitchFamily="2" charset="-122"/>
              </a:rPr>
              <a:t>：人生信条：“大丈夫贵兼济，其独善一身”， 财富取之于民众，应用回于民众。</a:t>
            </a:r>
          </a:p>
          <a:p>
            <a:pPr lvl="0">
              <a:buNone/>
            </a:pPr>
            <a:r>
              <a:rPr lang="zh-CN" altLang="en-US" b="1">
                <a:latin typeface="方正大黑简体" panose="02000000000000000000" pitchFamily="2" charset="-122"/>
                <a:ea typeface="方正大黑简体" panose="02000000000000000000" pitchFamily="2" charset="-122"/>
              </a:rPr>
              <a:t>              实践理想：支持教育建</a:t>
            </a:r>
            <a:r>
              <a:rPr lang="en-US" altLang="zh-CN" b="1">
                <a:latin typeface="方正大黑简体" panose="02000000000000000000" pitchFamily="2" charset="-122"/>
                <a:ea typeface="方正大黑简体" panose="02000000000000000000" pitchFamily="2" charset="-122"/>
              </a:rPr>
              <a:t>6000</a:t>
            </a:r>
            <a:r>
              <a:rPr lang="zh-CN" altLang="en-US" b="1">
                <a:latin typeface="方正大黑简体" panose="02000000000000000000" pitchFamily="2" charset="-122"/>
                <a:ea typeface="方正大黑简体" panose="02000000000000000000" pitchFamily="2" charset="-122"/>
              </a:rPr>
              <a:t>座邵逸夫楼，设“邵逸夫”奖，在全世界的捐赠数额已经超过</a:t>
            </a:r>
            <a:r>
              <a:rPr lang="en-US" altLang="zh-CN" b="1">
                <a:latin typeface="方正大黑简体" panose="02000000000000000000" pitchFamily="2" charset="-122"/>
                <a:ea typeface="方正大黑简体" panose="02000000000000000000" pitchFamily="2" charset="-122"/>
              </a:rPr>
              <a:t>65</a:t>
            </a:r>
            <a:r>
              <a:rPr lang="zh-CN" altLang="en-US" b="1">
                <a:latin typeface="方正大黑简体" panose="02000000000000000000" pitchFamily="2" charset="-122"/>
                <a:ea typeface="方正大黑简体" panose="02000000000000000000" pitchFamily="2" charset="-122"/>
              </a:rPr>
              <a:t>亿元港币。</a:t>
            </a:r>
          </a:p>
          <a:p>
            <a:pPr lvl="0"/>
            <a:r>
              <a:rPr lang="zh-CN" altLang="en-US" b="1">
                <a:solidFill>
                  <a:srgbClr val="FF0000"/>
                </a:solidFill>
                <a:latin typeface="方正大黑简体" panose="02000000000000000000" pitchFamily="2" charset="-122"/>
                <a:ea typeface="方正大黑简体" panose="02000000000000000000" pitchFamily="2" charset="-122"/>
              </a:rPr>
              <a:t>总结</a:t>
            </a:r>
            <a:r>
              <a:rPr lang="zh-CN" altLang="en-US" b="1">
                <a:latin typeface="方正大黑简体" panose="02000000000000000000" pitchFamily="2" charset="-122"/>
                <a:ea typeface="方正大黑简体" panose="02000000000000000000" pitchFamily="2" charset="-122"/>
              </a:rPr>
              <a:t>：正是邵逸夫身上这些闪光的品格，才被人们铭记。</a:t>
            </a:r>
          </a:p>
        </p:txBody>
      </p:sp>
      <p:sp>
        <p:nvSpPr>
          <p:cNvPr id="34819" name="文本占位符 34818"/>
          <p:cNvSpPr>
            <a:spLocks noGrp="1"/>
          </p:cNvSpPr>
          <p:nvPr>
            <p:ph type="body" idx="1"/>
          </p:nvPr>
        </p:nvSpPr>
        <p:spPr>
          <a:xfrm>
            <a:off x="334381" y="2350304"/>
            <a:ext cx="11521333" cy="4319442"/>
          </a:xfrm>
          <a:solidFill>
            <a:schemeClr val="bg1"/>
          </a:solidFill>
          <a:ln w="76200">
            <a:noFill/>
          </a:ln>
        </p:spPr>
        <p:txBody>
          <a:bodyPr anchor="ctr" anchorCtr="0"/>
          <a:lstStyle/>
          <a:p>
            <a:pPr marL="95250" indent="-95250">
              <a:lnSpc>
                <a:spcPct val="90000"/>
              </a:lnSpc>
            </a:pPr>
            <a:r>
              <a:rPr lang="en-US" altLang="zh-CN" sz="1200">
                <a:latin typeface="方正大黑简体" panose="02000000000000000000" pitchFamily="2" charset="-122"/>
                <a:ea typeface="方正大黑简体" panose="02000000000000000000" pitchFamily="2" charset="-122"/>
              </a:rPr>
              <a:t>2014</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月</a:t>
            </a:r>
            <a:r>
              <a:rPr lang="en-US" altLang="zh-CN" sz="1200">
                <a:latin typeface="方正大黑简体" panose="02000000000000000000" pitchFamily="2" charset="-122"/>
                <a:ea typeface="方正大黑简体" panose="02000000000000000000" pitchFamily="2" charset="-122"/>
              </a:rPr>
              <a:t>7</a:t>
            </a:r>
            <a:r>
              <a:rPr lang="zh-CN" altLang="en-US" sz="1200">
                <a:latin typeface="方正大黑简体" panose="02000000000000000000" pitchFamily="2" charset="-122"/>
                <a:ea typeface="方正大黑简体" panose="02000000000000000000" pitchFamily="2" charset="-122"/>
              </a:rPr>
              <a:t>日，香港影视界的传奇人物邵逸夫辞世，享年</a:t>
            </a:r>
            <a:r>
              <a:rPr lang="en-US" altLang="zh-CN" sz="1200">
                <a:latin typeface="方正大黑简体" panose="02000000000000000000" pitchFamily="2" charset="-122"/>
                <a:ea typeface="方正大黑简体" panose="02000000000000000000" pitchFamily="2" charset="-122"/>
              </a:rPr>
              <a:t>107</a:t>
            </a:r>
            <a:r>
              <a:rPr lang="zh-CN" altLang="en-US" sz="1200">
                <a:latin typeface="方正大黑简体" panose="02000000000000000000" pitchFamily="2" charset="-122"/>
                <a:ea typeface="方正大黑简体" panose="02000000000000000000" pitchFamily="2" charset="-122"/>
              </a:rPr>
              <a:t>岁。</a:t>
            </a:r>
          </a:p>
          <a:p>
            <a:pPr marL="95250" indent="-95250">
              <a:lnSpc>
                <a:spcPct val="90000"/>
              </a:lnSpc>
            </a:pPr>
            <a:r>
              <a:rPr lang="zh-CN" altLang="en-US" sz="1200">
                <a:latin typeface="方正大黑简体" panose="02000000000000000000" pitchFamily="2" charset="-122"/>
                <a:ea typeface="方正大黑简体" panose="02000000000000000000" pitchFamily="2" charset="-122"/>
              </a:rPr>
              <a:t>这位宁波籍巨子用一生打造了邵氏、无线两艘电影、电视巨舰。不过比这更为宏大，也更具人格力量的，是他那一望无垠的慈善王国。这其中最为人熟知的便是遍布全国的</a:t>
            </a:r>
            <a:r>
              <a:rPr lang="en-US" altLang="zh-CN" sz="1200">
                <a:latin typeface="方正大黑简体" panose="02000000000000000000" pitchFamily="2" charset="-122"/>
                <a:ea typeface="方正大黑简体" panose="02000000000000000000" pitchFamily="2" charset="-122"/>
              </a:rPr>
              <a:t>6000</a:t>
            </a:r>
            <a:r>
              <a:rPr lang="zh-CN" altLang="en-US" sz="1200">
                <a:latin typeface="方正大黑简体" panose="02000000000000000000" pitchFamily="2" charset="-122"/>
                <a:ea typeface="方正大黑简体" panose="02000000000000000000" pitchFamily="2" charset="-122"/>
              </a:rPr>
              <a:t>座“逸夫楼”。在内地，很多人就是通过这座楼才得知这位巨人的存在。而在香港，“我们香港人提到邵逸夫，可能不会讲</a:t>
            </a:r>
            <a:r>
              <a:rPr lang="en-US" altLang="zh-CN" sz="1200">
                <a:latin typeface="方正大黑简体" panose="02000000000000000000" pitchFamily="2" charset="-122"/>
                <a:ea typeface="方正大黑简体" panose="02000000000000000000" pitchFamily="2" charset="-122"/>
              </a:rPr>
              <a:t>TVB,</a:t>
            </a:r>
            <a:r>
              <a:rPr lang="zh-CN" altLang="en-US" sz="1200">
                <a:latin typeface="方正大黑简体" panose="02000000000000000000" pitchFamily="2" charset="-122"/>
                <a:ea typeface="方正大黑简体" panose="02000000000000000000" pitchFamily="2" charset="-122"/>
              </a:rPr>
              <a:t>但一定要讲到他的慈善。”</a:t>
            </a:r>
          </a:p>
          <a:p>
            <a:pPr marL="95250" indent="-95250">
              <a:lnSpc>
                <a:spcPct val="90000"/>
              </a:lnSpc>
            </a:pPr>
            <a:r>
              <a:rPr lang="zh-CN" altLang="en-US" sz="1200">
                <a:latin typeface="方正大黑简体" panose="02000000000000000000" pitchFamily="2" charset="-122"/>
                <a:ea typeface="方正大黑简体" panose="02000000000000000000" pitchFamily="2" charset="-122"/>
              </a:rPr>
              <a:t>的确邵逸夫并非香港最有钱的人，却是屈指可数的大慈善家，是港媒口中的“道德标杆”。但早年的邵逸夫并不热衷于慈善，相反关于他“悭吝”的传闻倒是不少。</a:t>
            </a:r>
          </a:p>
          <a:p>
            <a:pPr marL="95250" indent="-95250">
              <a:lnSpc>
                <a:spcPct val="90000"/>
              </a:lnSpc>
            </a:pPr>
            <a:r>
              <a:rPr lang="zh-CN" altLang="en-US" sz="1200">
                <a:latin typeface="方正大黑简体" panose="02000000000000000000" pitchFamily="2" charset="-122"/>
                <a:ea typeface="方正大黑简体" panose="02000000000000000000" pitchFamily="2" charset="-122"/>
              </a:rPr>
              <a:t>他曾拒绝剧务去外边花</a:t>
            </a:r>
            <a:r>
              <a:rPr lang="en-US" altLang="zh-CN" sz="1200">
                <a:latin typeface="方正大黑简体" panose="02000000000000000000" pitchFamily="2" charset="-122"/>
                <a:ea typeface="方正大黑简体" panose="02000000000000000000" pitchFamily="2" charset="-122"/>
              </a:rPr>
              <a:t>20</a:t>
            </a:r>
            <a:r>
              <a:rPr lang="zh-CN" altLang="en-US" sz="1200">
                <a:latin typeface="方正大黑简体" panose="02000000000000000000" pitchFamily="2" charset="-122"/>
                <a:ea typeface="方正大黑简体" panose="02000000000000000000" pitchFamily="2" charset="-122"/>
              </a:rPr>
              <a:t>元买</a:t>
            </a:r>
            <a:r>
              <a:rPr lang="en-US" altLang="zh-CN" sz="1200">
                <a:latin typeface="方正大黑简体" panose="02000000000000000000" pitchFamily="2" charset="-122"/>
                <a:ea typeface="方正大黑简体" panose="02000000000000000000" pitchFamily="2" charset="-122"/>
              </a:rPr>
              <a:t>100</a:t>
            </a:r>
            <a:r>
              <a:rPr lang="zh-CN" altLang="en-US" sz="1200">
                <a:latin typeface="方正大黑简体" panose="02000000000000000000" pitchFamily="2" charset="-122"/>
                <a:ea typeface="方正大黑简体" panose="02000000000000000000" pitchFamily="2" charset="-122"/>
              </a:rPr>
              <a:t>个生煎馒头的申请，理由是公司食堂所卖的馒头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个才</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1200">
                <a:latin typeface="方正大黑简体" panose="02000000000000000000" pitchFamily="2" charset="-122"/>
                <a:ea typeface="方正大黑简体" panose="02000000000000000000" pitchFamily="2" charset="-122"/>
              </a:rPr>
              <a:t>500</a:t>
            </a:r>
            <a:r>
              <a:rPr lang="zh-CN" altLang="en-US" sz="1200">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1200">
                <a:latin typeface="方正大黑简体" panose="02000000000000000000" pitchFamily="2" charset="-122"/>
                <a:ea typeface="方正大黑简体" panose="02000000000000000000" pitchFamily="2" charset="-122"/>
              </a:rPr>
              <a:t>1985</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月开始，邵逸夫以邵氏基金会的名义捐出</a:t>
            </a:r>
            <a:r>
              <a:rPr lang="en-US" altLang="zh-CN" sz="1200">
                <a:latin typeface="方正大黑简体" panose="02000000000000000000" pitchFamily="2" charset="-122"/>
                <a:ea typeface="方正大黑简体" panose="02000000000000000000" pitchFamily="2" charset="-122"/>
              </a:rPr>
              <a:t>1.06</a:t>
            </a:r>
            <a:r>
              <a:rPr lang="zh-CN" altLang="en-US" sz="1200">
                <a:latin typeface="方正大黑简体" panose="02000000000000000000" pitchFamily="2" charset="-122"/>
                <a:ea typeface="方正大黑简体" panose="02000000000000000000" pitchFamily="2" charset="-122"/>
              </a:rPr>
              <a:t>亿港元，用于支持各项社会公益事业，对内地的教育事业更是情有独钟。他说：“国家振兴靠人才，人才培养靠教育，培养人才是民族根本利益的要求。”</a:t>
            </a:r>
          </a:p>
          <a:p>
            <a:pPr marL="95250" indent="-95250">
              <a:lnSpc>
                <a:spcPct val="90000"/>
              </a:lnSpc>
            </a:pPr>
            <a:r>
              <a:rPr lang="zh-CN" altLang="en-US" sz="1200">
                <a:latin typeface="方正大黑简体" panose="02000000000000000000" pitchFamily="2" charset="-122"/>
                <a:ea typeface="方正大黑简体" panose="02000000000000000000" pitchFamily="2" charset="-122"/>
              </a:rPr>
              <a:t>自</a:t>
            </a:r>
            <a:r>
              <a:rPr lang="en-US" altLang="zh-CN" sz="1200">
                <a:latin typeface="方正大黑简体" panose="02000000000000000000" pitchFamily="2" charset="-122"/>
                <a:ea typeface="方正大黑简体" panose="02000000000000000000" pitchFamily="2" charset="-122"/>
              </a:rPr>
              <a:t>1985</a:t>
            </a:r>
            <a:r>
              <a:rPr lang="zh-CN" altLang="en-US" sz="1200">
                <a:latin typeface="方正大黑简体" panose="02000000000000000000" pitchFamily="2" charset="-122"/>
                <a:ea typeface="方正大黑简体" panose="02000000000000000000" pitchFamily="2" charset="-122"/>
              </a:rPr>
              <a:t>年以来，邵逸夫共捐助内地教育</a:t>
            </a:r>
            <a:r>
              <a:rPr lang="en-US" altLang="zh-CN" sz="1200">
                <a:latin typeface="方正大黑简体" panose="02000000000000000000" pitchFamily="2" charset="-122"/>
                <a:ea typeface="方正大黑简体" panose="02000000000000000000" pitchFamily="2" charset="-122"/>
              </a:rPr>
              <a:t>47.5</a:t>
            </a:r>
            <a:r>
              <a:rPr lang="zh-CN" altLang="en-US" sz="1200">
                <a:latin typeface="方正大黑简体" panose="02000000000000000000" pitchFamily="2" charset="-122"/>
                <a:ea typeface="方正大黑简体" panose="02000000000000000000" pitchFamily="2" charset="-122"/>
              </a:rPr>
              <a:t>亿港元，建设各类项目</a:t>
            </a:r>
            <a:r>
              <a:rPr lang="en-US" altLang="zh-CN" sz="1200">
                <a:latin typeface="方正大黑简体" panose="02000000000000000000" pitchFamily="2" charset="-122"/>
                <a:ea typeface="方正大黑简体" panose="02000000000000000000" pitchFamily="2" charset="-122"/>
              </a:rPr>
              <a:t>6013</a:t>
            </a:r>
            <a:r>
              <a:rPr lang="zh-CN" altLang="en-US" sz="1200">
                <a:latin typeface="方正大黑简体" panose="02000000000000000000" pitchFamily="2" charset="-122"/>
                <a:ea typeface="方正大黑简体" panose="02000000000000000000" pitchFamily="2" charset="-122"/>
              </a:rPr>
              <a:t>个，遍布全国</a:t>
            </a:r>
            <a:r>
              <a:rPr lang="en-US" altLang="zh-CN" sz="1200">
                <a:latin typeface="方正大黑简体" panose="02000000000000000000" pitchFamily="2" charset="-122"/>
                <a:ea typeface="方正大黑简体" panose="02000000000000000000" pitchFamily="2" charset="-122"/>
              </a:rPr>
              <a:t>31</a:t>
            </a:r>
            <a:r>
              <a:rPr lang="zh-CN" altLang="en-US" sz="1200">
                <a:latin typeface="方正大黑简体" panose="02000000000000000000" pitchFamily="2" charset="-122"/>
                <a:ea typeface="方正大黑简体" panose="02000000000000000000" pitchFamily="2" charset="-122"/>
              </a:rPr>
              <a:t>个省、市、自治区。这在古今捐助助学史上，都是当之无愧的第一人。教育部副部长郝平表示，邵逸夫基金教育赠款项目，是当前海内外持续时间最长、项目最多的教育赠款项目，数以万计的大、中、小学生从中受益。</a:t>
            </a:r>
          </a:p>
          <a:p>
            <a:pPr marL="95250" indent="-95250">
              <a:lnSpc>
                <a:spcPct val="90000"/>
              </a:lnSpc>
            </a:pPr>
            <a:r>
              <a:rPr lang="zh-CN" altLang="en-US" sz="1200">
                <a:latin typeface="方正大黑简体" panose="02000000000000000000" pitchFamily="2" charset="-122"/>
                <a:ea typeface="方正大黑简体" panose="02000000000000000000" pitchFamily="2" charset="-122"/>
              </a:rPr>
              <a:t>邵先生还不顾耄耋之躯，亲临视察捐赠项目。一个流传的故事是，邵先生去西藏，官方特派了两名医生随行照顾，事后病倒的是两位医生。</a:t>
            </a:r>
          </a:p>
          <a:p>
            <a:pPr marL="95250" indent="-95250">
              <a:lnSpc>
                <a:spcPct val="90000"/>
              </a:lnSpc>
            </a:pPr>
            <a:r>
              <a:rPr lang="zh-CN" altLang="en-US" sz="1200">
                <a:latin typeface="方正大黑简体" panose="02000000000000000000" pitchFamily="2" charset="-122"/>
                <a:ea typeface="方正大黑简体" panose="02000000000000000000" pitchFamily="2" charset="-122"/>
              </a:rPr>
              <a:t>邵先生的慈善也未止于教育。</a:t>
            </a:r>
            <a:r>
              <a:rPr lang="en-US" altLang="zh-CN" sz="1200">
                <a:latin typeface="方正大黑简体" panose="02000000000000000000" pitchFamily="2" charset="-122"/>
                <a:ea typeface="方正大黑简体" panose="02000000000000000000" pitchFamily="2" charset="-122"/>
              </a:rPr>
              <a:t>2002</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11</a:t>
            </a:r>
            <a:r>
              <a:rPr lang="zh-CN" altLang="en-US" sz="1200">
                <a:latin typeface="方正大黑简体" panose="02000000000000000000" pitchFamily="2" charset="-122"/>
                <a:ea typeface="方正大黑简体" panose="02000000000000000000" pitchFamily="2" charset="-122"/>
              </a:rPr>
              <a:t>月，“邵逸夫奖”在香港设立，奖金</a:t>
            </a:r>
            <a:r>
              <a:rPr lang="en-US" altLang="zh-CN" sz="1200">
                <a:latin typeface="方正大黑简体" panose="02000000000000000000" pitchFamily="2" charset="-122"/>
                <a:ea typeface="方正大黑简体" panose="02000000000000000000" pitchFamily="2" charset="-122"/>
              </a:rPr>
              <a:t>100</a:t>
            </a:r>
            <a:r>
              <a:rPr lang="zh-CN" altLang="en-US" sz="1200">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1200">
                <a:latin typeface="方正大黑简体" panose="02000000000000000000" pitchFamily="2" charset="-122"/>
                <a:ea typeface="方正大黑简体" panose="02000000000000000000" pitchFamily="2" charset="-122"/>
              </a:rPr>
              <a:t>10</a:t>
            </a:r>
            <a:r>
              <a:rPr lang="zh-CN" altLang="en-US" sz="1200">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余年，但全球学术界几乎都已经知道这个被誉为“东方诺贝尔”的奖项，知道中国香港有一位推动科学发展的邵先生。著名物理学家杨振宁说：“邵逸夫奖是人类历史上的一件大事。”</a:t>
            </a:r>
          </a:p>
          <a:p>
            <a:pPr marL="95250" indent="-95250">
              <a:lnSpc>
                <a:spcPct val="90000"/>
              </a:lnSpc>
            </a:pPr>
            <a:r>
              <a:rPr lang="en-US" altLang="zh-CN" sz="1200">
                <a:latin typeface="方正大黑简体" panose="02000000000000000000" pitchFamily="2" charset="-122"/>
                <a:ea typeface="方正大黑简体" panose="02000000000000000000" pitchFamily="2" charset="-122"/>
              </a:rPr>
              <a:t>2008</a:t>
            </a:r>
            <a:r>
              <a:rPr lang="zh-CN" altLang="en-US" sz="1200">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亿港元。</a:t>
            </a:r>
            <a:r>
              <a:rPr lang="en-US" altLang="zh-CN" sz="1200">
                <a:latin typeface="方正大黑简体" panose="02000000000000000000" pitchFamily="2" charset="-122"/>
                <a:ea typeface="方正大黑简体" panose="02000000000000000000" pitchFamily="2" charset="-122"/>
              </a:rPr>
              <a:t>2013</a:t>
            </a:r>
            <a:r>
              <a:rPr lang="zh-CN" altLang="en-US" sz="1200">
                <a:latin typeface="方正大黑简体" panose="02000000000000000000" pitchFamily="2" charset="-122"/>
                <a:ea typeface="方正大黑简体" panose="02000000000000000000" pitchFamily="2" charset="-122"/>
              </a:rPr>
              <a:t>年雅安地震，邵逸夫夫妇再向灾区捐款</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亿港元。一位网友感慨说：“我第一次知道，有人做慈善可以做到这个份上。”</a:t>
            </a:r>
          </a:p>
          <a:p>
            <a:pPr marL="95250" indent="-95250">
              <a:lnSpc>
                <a:spcPct val="90000"/>
              </a:lnSpc>
            </a:pPr>
            <a:r>
              <a:rPr lang="zh-CN" altLang="en-US" sz="1200">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a:p>
            <a:pPr marL="95250" indent="-95250">
              <a:lnSpc>
                <a:spcPct val="90000"/>
              </a:lnSpc>
            </a:pPr>
            <a:r>
              <a:rPr lang="zh-CN" altLang="en-US" sz="1200">
                <a:latin typeface="方正大黑简体" panose="02000000000000000000" pitchFamily="2" charset="-122"/>
                <a:ea typeface="方正大黑简体" panose="02000000000000000000" pitchFamily="2" charset="-122"/>
              </a:rPr>
              <a:t>他用此后的人生，实践了自己的理想。“直到生前的最后一段时光，邵先生的基金会仍然坚持做慈善，他在全世界的捐赠数额已经超过</a:t>
            </a:r>
            <a:r>
              <a:rPr lang="en-US" altLang="zh-CN" sz="1200">
                <a:latin typeface="方正大黑简体" panose="02000000000000000000" pitchFamily="2" charset="-122"/>
                <a:ea typeface="方正大黑简体" panose="02000000000000000000" pitchFamily="2" charset="-122"/>
              </a:rPr>
              <a:t>65</a:t>
            </a:r>
            <a:r>
              <a:rPr lang="zh-CN" altLang="en-US" sz="1200">
                <a:latin typeface="方正大黑简体" panose="02000000000000000000" pitchFamily="2" charset="-122"/>
                <a:ea typeface="方正大黑简体" panose="02000000000000000000" pitchFamily="2" charset="-122"/>
              </a:rPr>
              <a:t>亿元港币。”</a:t>
            </a:r>
          </a:p>
          <a:p>
            <a:pPr marL="95250" indent="-95250">
              <a:lnSpc>
                <a:spcPct val="90000"/>
              </a:lnSpc>
            </a:pPr>
            <a:r>
              <a:rPr lang="en-US" altLang="zh-CN" sz="1200">
                <a:latin typeface="方正大黑简体" panose="02000000000000000000" pitchFamily="2" charset="-122"/>
                <a:ea typeface="方正大黑简体" panose="02000000000000000000" pitchFamily="2" charset="-122"/>
              </a:rPr>
              <a:t>107</a:t>
            </a:r>
            <a:r>
              <a:rPr lang="zh-CN" altLang="en-US" sz="1200">
                <a:latin typeface="方正大黑简体" panose="02000000000000000000" pitchFamily="2" charset="-122"/>
                <a:ea typeface="方正大黑简体" panose="02000000000000000000" pitchFamily="2" charset="-122"/>
              </a:rPr>
              <a:t>岁，是邵先生生命的终点，但他的慈善事业仍在继续。</a:t>
            </a:r>
          </a:p>
        </p:txBody>
      </p:sp>
      <p:sp>
        <p:nvSpPr>
          <p:cNvPr id="34820" name="矩形 34819"/>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探究题</a:t>
            </a:r>
          </a:p>
        </p:txBody>
      </p:sp>
      <p:sp>
        <p:nvSpPr>
          <p:cNvPr id="34821" name="标题 34820"/>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34819"/>
                                        </p:tgtEl>
                                        <p:attrNameLst>
                                          <p:attrName>ppt_x</p:attrName>
                                        </p:attrNameLst>
                                      </p:cBhvr>
                                      <p:tavLst>
                                        <p:tav tm="0">
                                          <p:val>
                                            <p:strVal val="ppt_x"/>
                                          </p:val>
                                        </p:tav>
                                        <p:tav tm="100000">
                                          <p:val>
                                            <p:strVal val="ppt_x"/>
                                          </p:val>
                                        </p:tav>
                                      </p:tavLst>
                                    </p:anim>
                                    <p:anim calcmode="lin" valueType="num">
                                      <p:cBhvr additive="base">
                                        <p:cTn id="7" dur="500"/>
                                        <p:tgtEl>
                                          <p:spTgt spid="34819"/>
                                        </p:tgtEl>
                                        <p:attrNameLst>
                                          <p:attrName>ppt_y</p:attrName>
                                        </p:attrNameLst>
                                      </p:cBhvr>
                                      <p:tavLst>
                                        <p:tav tm="0">
                                          <p:val>
                                            <p:strVal val="ppt_y"/>
                                          </p:val>
                                        </p:tav>
                                        <p:tav tm="100000">
                                          <p:val>
                                            <p:strVal val="1+ppt_h/2"/>
                                          </p:val>
                                        </p:tav>
                                      </p:tavLst>
                                    </p:anim>
                                    <p:set>
                                      <p:cBhvr>
                                        <p:cTn id="8" dur="1" fill="hold">
                                          <p:stCondLst>
                                            <p:cond delay="499"/>
                                          </p:stCondLst>
                                        </p:cTn>
                                        <p:tgtEl>
                                          <p:spTgt spid="34819"/>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18">
                                            <p:txEl>
                                              <p:pRg st="1" end="1"/>
                                            </p:txEl>
                                          </p:spTgt>
                                        </p:tgtEl>
                                        <p:attrNameLst>
                                          <p:attrName>style.visibility</p:attrName>
                                        </p:attrNameLst>
                                      </p:cBhvr>
                                      <p:to>
                                        <p:strVal val="visible"/>
                                      </p:to>
                                    </p:set>
                                    <p:anim calcmode="lin" valueType="num">
                                      <p:cBhvr additive="base">
                                        <p:cTn id="13" dur="500" fill="hold"/>
                                        <p:tgtEl>
                                          <p:spTgt spid="348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818">
                                            <p:txEl>
                                              <p:pRg st="2" end="2"/>
                                            </p:txEl>
                                          </p:spTgt>
                                        </p:tgtEl>
                                        <p:attrNameLst>
                                          <p:attrName>style.visibility</p:attrName>
                                        </p:attrNameLst>
                                      </p:cBhvr>
                                      <p:to>
                                        <p:strVal val="visible"/>
                                      </p:to>
                                    </p:set>
                                    <p:anim calcmode="lin" valueType="num">
                                      <p:cBhvr additive="base">
                                        <p:cTn id="19" dur="500" fill="hold"/>
                                        <p:tgtEl>
                                          <p:spTgt spid="3481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818">
                                            <p:txEl>
                                              <p:pRg st="3" end="3"/>
                                            </p:txEl>
                                          </p:spTgt>
                                        </p:tgtEl>
                                        <p:attrNameLst>
                                          <p:attrName>style.visibility</p:attrName>
                                        </p:attrNameLst>
                                      </p:cBhvr>
                                      <p:to>
                                        <p:strVal val="visible"/>
                                      </p:to>
                                    </p:set>
                                    <p:anim calcmode="lin" valueType="num">
                                      <p:cBhvr additive="base">
                                        <p:cTn id="25" dur="500" fill="hold"/>
                                        <p:tgtEl>
                                          <p:spTgt spid="3481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481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4818">
                                            <p:txEl>
                                              <p:pRg st="4" end="4"/>
                                            </p:txEl>
                                          </p:spTgt>
                                        </p:tgtEl>
                                        <p:attrNameLst>
                                          <p:attrName>style.visibility</p:attrName>
                                        </p:attrNameLst>
                                      </p:cBhvr>
                                      <p:to>
                                        <p:strVal val="visible"/>
                                      </p:to>
                                    </p:set>
                                    <p:anim calcmode="lin" valueType="num">
                                      <p:cBhvr additive="base">
                                        <p:cTn id="31" dur="500" fill="hold"/>
                                        <p:tgtEl>
                                          <p:spTgt spid="3481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481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uiExpand="1" build="p"/>
      <p:bldP spid="34819"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矩形 35841"/>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b="1">
                <a:solidFill>
                  <a:srgbClr val="FF0000"/>
                </a:solidFill>
                <a:latin typeface="方正大黑简体" panose="02000000000000000000" pitchFamily="2" charset="-122"/>
                <a:ea typeface="方正大黑简体" panose="02000000000000000000" pitchFamily="2" charset="-122"/>
              </a:rPr>
              <a:t>2</a:t>
            </a:r>
            <a:r>
              <a:rPr lang="zh-CN" altLang="en-US" b="1">
                <a:solidFill>
                  <a:srgbClr val="FF0000"/>
                </a:solidFill>
                <a:latin typeface="方正大黑简体" panose="02000000000000000000" pitchFamily="2" charset="-122"/>
                <a:ea typeface="方正大黑简体" panose="02000000000000000000" pitchFamily="2" charset="-122"/>
              </a:rPr>
              <a:t>、邵逸夫走了，但他永远活在人们的记忆里。有人说她凭借的是</a:t>
            </a:r>
            <a:r>
              <a:rPr lang="en-US" altLang="zh-CN" b="1">
                <a:solidFill>
                  <a:srgbClr val="FF0000"/>
                </a:solidFill>
                <a:latin typeface="方正大黑简体" panose="02000000000000000000" pitchFamily="2" charset="-122"/>
                <a:ea typeface="方正大黑简体" panose="02000000000000000000" pitchFamily="2" charset="-122"/>
              </a:rPr>
              <a:t>6000</a:t>
            </a:r>
            <a:r>
              <a:rPr lang="zh-CN" altLang="en-US" b="1">
                <a:solidFill>
                  <a:srgbClr val="FF0000"/>
                </a:solidFill>
                <a:latin typeface="方正大黑简体" panose="02000000000000000000" pitchFamily="2" charset="-122"/>
                <a:ea typeface="方正大黑简体" panose="02000000000000000000" pitchFamily="2" charset="-122"/>
              </a:rPr>
              <a:t>千座逸夫楼，有人说他凭借的是人格魅力。请联系全文，谈谈你的认识。</a:t>
            </a:r>
          </a:p>
          <a:p>
            <a:pPr lvl="0"/>
            <a:r>
              <a:rPr lang="zh-CN" altLang="en-US" b="1">
                <a:solidFill>
                  <a:srgbClr val="FF0000"/>
                </a:solidFill>
                <a:latin typeface="方正大黑简体" panose="02000000000000000000" pitchFamily="2" charset="-122"/>
                <a:ea typeface="方正大黑简体" panose="02000000000000000000" pitchFamily="2" charset="-122"/>
              </a:rPr>
              <a:t>观点</a:t>
            </a:r>
            <a:r>
              <a:rPr lang="zh-CN" altLang="en-US" b="1">
                <a:latin typeface="方正大黑简体" panose="02000000000000000000" pitchFamily="2" charset="-122"/>
                <a:ea typeface="方正大黑简体" panose="02000000000000000000" pitchFamily="2" charset="-122"/>
              </a:rPr>
              <a:t>：邵逸夫凭借博爱奉献的精神被人们记忆。</a:t>
            </a:r>
          </a:p>
          <a:p>
            <a:pPr lvl="0"/>
            <a:r>
              <a:rPr lang="zh-CN" altLang="en-US" b="1">
                <a:solidFill>
                  <a:srgbClr val="FF0000"/>
                </a:solidFill>
                <a:latin typeface="方正大黑简体" panose="02000000000000000000" pitchFamily="2" charset="-122"/>
                <a:ea typeface="方正大黑简体" panose="02000000000000000000" pitchFamily="2" charset="-122"/>
              </a:rPr>
              <a:t>论述</a:t>
            </a:r>
            <a:r>
              <a:rPr lang="zh-CN" altLang="en-US" b="1">
                <a:latin typeface="方正大黑简体" panose="02000000000000000000" pitchFamily="2" charset="-122"/>
                <a:ea typeface="方正大黑简体" panose="02000000000000000000" pitchFamily="2" charset="-122"/>
              </a:rPr>
              <a:t>：人生信条：“大丈夫贵兼济，其独善一身”， 财富取之于民众，应用回于民众。</a:t>
            </a:r>
          </a:p>
          <a:p>
            <a:pPr lvl="0">
              <a:buNone/>
            </a:pPr>
            <a:r>
              <a:rPr lang="zh-CN" altLang="en-US" b="1">
                <a:latin typeface="方正大黑简体" panose="02000000000000000000" pitchFamily="2" charset="-122"/>
                <a:ea typeface="方正大黑简体" panose="02000000000000000000" pitchFamily="2" charset="-122"/>
              </a:rPr>
              <a:t>              实践理想：支持教育建</a:t>
            </a:r>
            <a:r>
              <a:rPr lang="en-US" altLang="zh-CN" b="1">
                <a:latin typeface="方正大黑简体" panose="02000000000000000000" pitchFamily="2" charset="-122"/>
                <a:ea typeface="方正大黑简体" panose="02000000000000000000" pitchFamily="2" charset="-122"/>
              </a:rPr>
              <a:t>6000</a:t>
            </a:r>
            <a:r>
              <a:rPr lang="zh-CN" altLang="en-US" b="1">
                <a:latin typeface="方正大黑简体" panose="02000000000000000000" pitchFamily="2" charset="-122"/>
                <a:ea typeface="方正大黑简体" panose="02000000000000000000" pitchFamily="2" charset="-122"/>
              </a:rPr>
              <a:t>座邵逸夫楼，设“邵逸夫”奖，在全世界的捐赠数额已经超过</a:t>
            </a:r>
            <a:r>
              <a:rPr lang="en-US" altLang="zh-CN" b="1">
                <a:latin typeface="方正大黑简体" panose="02000000000000000000" pitchFamily="2" charset="-122"/>
                <a:ea typeface="方正大黑简体" panose="02000000000000000000" pitchFamily="2" charset="-122"/>
              </a:rPr>
              <a:t>65</a:t>
            </a:r>
            <a:r>
              <a:rPr lang="zh-CN" altLang="en-US" b="1">
                <a:latin typeface="方正大黑简体" panose="02000000000000000000" pitchFamily="2" charset="-122"/>
                <a:ea typeface="方正大黑简体" panose="02000000000000000000" pitchFamily="2" charset="-122"/>
              </a:rPr>
              <a:t>亿元港币。</a:t>
            </a:r>
          </a:p>
          <a:p>
            <a:pPr lvl="0"/>
            <a:r>
              <a:rPr lang="zh-CN" altLang="en-US" b="1">
                <a:solidFill>
                  <a:srgbClr val="FF0000"/>
                </a:solidFill>
                <a:latin typeface="方正大黑简体" panose="02000000000000000000" pitchFamily="2" charset="-122"/>
                <a:ea typeface="方正大黑简体" panose="02000000000000000000" pitchFamily="2" charset="-122"/>
              </a:rPr>
              <a:t>总结</a:t>
            </a:r>
            <a:r>
              <a:rPr lang="zh-CN" altLang="en-US" b="1">
                <a:latin typeface="方正大黑简体" panose="02000000000000000000" pitchFamily="2" charset="-122"/>
                <a:ea typeface="方正大黑简体" panose="02000000000000000000" pitchFamily="2" charset="-122"/>
              </a:rPr>
              <a:t>：正是邵逸夫身上这些闪光的品格，才被人们铭记。</a:t>
            </a:r>
          </a:p>
        </p:txBody>
      </p:sp>
      <p:sp>
        <p:nvSpPr>
          <p:cNvPr id="35843" name="矩形 35842"/>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探究题</a:t>
            </a:r>
          </a:p>
        </p:txBody>
      </p:sp>
      <p:sp>
        <p:nvSpPr>
          <p:cNvPr id="35844" name="标题 35843"/>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2">
                                            <p:txEl>
                                              <p:pRg st="1" end="1"/>
                                            </p:txEl>
                                          </p:spTgt>
                                        </p:tgtEl>
                                        <p:attrNameLst>
                                          <p:attrName>style.visibility</p:attrName>
                                        </p:attrNameLst>
                                      </p:cBhvr>
                                      <p:to>
                                        <p:strVal val="visible"/>
                                      </p:to>
                                    </p:set>
                                    <p:anim calcmode="lin" valueType="num">
                                      <p:cBhvr additive="base">
                                        <p:cTn id="7" dur="500" fill="hold"/>
                                        <p:tgtEl>
                                          <p:spTgt spid="3584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2">
                                            <p:txEl>
                                              <p:pRg st="2" end="2"/>
                                            </p:txEl>
                                          </p:spTgt>
                                        </p:tgtEl>
                                        <p:attrNameLst>
                                          <p:attrName>style.visibility</p:attrName>
                                        </p:attrNameLst>
                                      </p:cBhvr>
                                      <p:to>
                                        <p:strVal val="visible"/>
                                      </p:to>
                                    </p:set>
                                    <p:anim calcmode="lin" valueType="num">
                                      <p:cBhvr additive="base">
                                        <p:cTn id="13" dur="500" fill="hold"/>
                                        <p:tgtEl>
                                          <p:spTgt spid="3584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2">
                                            <p:txEl>
                                              <p:pRg st="3" end="3"/>
                                            </p:txEl>
                                          </p:spTgt>
                                        </p:tgtEl>
                                        <p:attrNameLst>
                                          <p:attrName>style.visibility</p:attrName>
                                        </p:attrNameLst>
                                      </p:cBhvr>
                                      <p:to>
                                        <p:strVal val="visible"/>
                                      </p:to>
                                    </p:set>
                                    <p:anim calcmode="lin" valueType="num">
                                      <p:cBhvr additive="base">
                                        <p:cTn id="19" dur="500" fill="hold"/>
                                        <p:tgtEl>
                                          <p:spTgt spid="3584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5842">
                                            <p:txEl>
                                              <p:pRg st="4" end="4"/>
                                            </p:txEl>
                                          </p:spTgt>
                                        </p:tgtEl>
                                        <p:attrNameLst>
                                          <p:attrName>style.visibility</p:attrName>
                                        </p:attrNameLst>
                                      </p:cBhvr>
                                      <p:to>
                                        <p:strVal val="visible"/>
                                      </p:to>
                                    </p:set>
                                    <p:anim calcmode="lin" valueType="num">
                                      <p:cBhvr additive="base">
                                        <p:cTn id="25" dur="500" fill="hold"/>
                                        <p:tgtEl>
                                          <p:spTgt spid="3584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uiExpand="1" build="p"/>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矩形 36865"/>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665" b="1">
                <a:solidFill>
                  <a:srgbClr val="FF0000"/>
                </a:solidFill>
                <a:latin typeface="方正大黑简体" panose="02000000000000000000" pitchFamily="2" charset="-122"/>
                <a:ea typeface="方正大黑简体" panose="02000000000000000000" pitchFamily="2" charset="-122"/>
              </a:rPr>
              <a:t>3</a:t>
            </a:r>
            <a:r>
              <a:rPr lang="zh-CN" altLang="en-US" sz="2665" b="1">
                <a:solidFill>
                  <a:srgbClr val="FF0000"/>
                </a:solidFill>
                <a:latin typeface="方正大黑简体" panose="02000000000000000000" pitchFamily="2" charset="-122"/>
                <a:ea typeface="方正大黑简体" panose="02000000000000000000" pitchFamily="2" charset="-122"/>
              </a:rPr>
              <a:t>、邵逸夫做了一辈子的慈善，为社会、国家做出了自己的贡献，请你从“事业与慈善”“教育与社会”“人生与奉献”三者中任选一个角度，结合全文并联系实际，谈谈两者的关系。</a:t>
            </a:r>
          </a:p>
          <a:p>
            <a:pPr lvl="0"/>
            <a:r>
              <a:rPr lang="zh-CN" altLang="en-US" sz="2665" b="1">
                <a:latin typeface="方正大黑简体" panose="02000000000000000000" pitchFamily="2" charset="-122"/>
                <a:ea typeface="方正大黑简体" panose="02000000000000000000" pitchFamily="2" charset="-122"/>
              </a:rPr>
              <a:t>奉献的一生才是辉煌的一生，无私奉献的人才会被社会铭记。</a:t>
            </a:r>
          </a:p>
          <a:p>
            <a:pPr lvl="0"/>
            <a:r>
              <a:rPr lang="zh-CN" altLang="en-US" sz="2665" b="1">
                <a:solidFill>
                  <a:srgbClr val="0000CC"/>
                </a:solidFill>
                <a:latin typeface="方正大黑简体" panose="02000000000000000000" pitchFamily="2" charset="-122"/>
                <a:ea typeface="方正大黑简体" panose="02000000000000000000" pitchFamily="2" charset="-122"/>
              </a:rPr>
              <a:t>邵逸夫一生的辉煌、一生奉献被世人永远铭记。邵逸夫用一生打造了邵氏、无线两艘电影、电视巨舰，商业成就巨大。“大丈夫贵兼济，其独善一身”是他的人生信条，他回馈社会，关注教育，</a:t>
            </a:r>
            <a:r>
              <a:rPr lang="en-US" altLang="zh-CN" sz="2665" b="1">
                <a:solidFill>
                  <a:srgbClr val="0000CC"/>
                </a:solidFill>
                <a:latin typeface="方正大黑简体" panose="02000000000000000000" pitchFamily="2" charset="-122"/>
                <a:ea typeface="方正大黑简体" panose="02000000000000000000" pitchFamily="2" charset="-122"/>
              </a:rPr>
              <a:t>6000</a:t>
            </a:r>
            <a:r>
              <a:rPr lang="zh-CN" altLang="en-US" sz="2665" b="1">
                <a:solidFill>
                  <a:srgbClr val="0000CC"/>
                </a:solidFill>
                <a:latin typeface="方正大黑简体" panose="02000000000000000000" pitchFamily="2" charset="-122"/>
                <a:ea typeface="方正大黑简体" panose="02000000000000000000" pitchFamily="2" charset="-122"/>
              </a:rPr>
              <a:t>座逸夫楼就是他行善的丰碑。</a:t>
            </a:r>
          </a:p>
          <a:p>
            <a:pPr lvl="0"/>
            <a:r>
              <a:rPr lang="zh-CN" altLang="en-US" sz="2665" b="1">
                <a:latin typeface="方正大黑简体" panose="02000000000000000000" pitchFamily="2" charset="-122"/>
                <a:ea typeface="方正大黑简体" panose="02000000000000000000" pitchFamily="2" charset="-122"/>
              </a:rPr>
              <a:t>现实生活中我们要常怀感恩之心，为他人奉献自我，</a:t>
            </a:r>
            <a:r>
              <a:rPr lang="en-US" altLang="zh-CN" sz="2665" b="1">
                <a:latin typeface="方正大黑简体" panose="02000000000000000000" pitchFamily="2" charset="-122"/>
                <a:ea typeface="方正大黑简体" panose="02000000000000000000" pitchFamily="2" charset="-122"/>
              </a:rPr>
              <a:t>98</a:t>
            </a:r>
            <a:r>
              <a:rPr lang="zh-CN" altLang="en-US" sz="2665" b="1">
                <a:latin typeface="方正大黑简体" panose="02000000000000000000" pitchFamily="2" charset="-122"/>
                <a:ea typeface="方正大黑简体" panose="02000000000000000000" pitchFamily="2" charset="-122"/>
              </a:rPr>
              <a:t>岁高龄的胡佩兰老人坚持工作在岗位就是很好的榜样。</a:t>
            </a:r>
          </a:p>
          <a:p>
            <a:pPr lvl="0"/>
            <a:r>
              <a:rPr lang="zh-CN" altLang="en-US" sz="2665" b="1">
                <a:solidFill>
                  <a:srgbClr val="FF0000"/>
                </a:solidFill>
                <a:latin typeface="方正大黑简体" panose="02000000000000000000" pitchFamily="2" charset="-122"/>
                <a:ea typeface="方正大黑简体" panose="02000000000000000000" pitchFamily="2" charset="-122"/>
              </a:rPr>
              <a:t>唯有奉献的人生才是精彩的人生，辉煌的人生。</a:t>
            </a:r>
          </a:p>
        </p:txBody>
      </p:sp>
      <p:sp>
        <p:nvSpPr>
          <p:cNvPr id="36867" name="文本占位符 36866"/>
          <p:cNvSpPr>
            <a:spLocks noGrp="1"/>
          </p:cNvSpPr>
          <p:nvPr>
            <p:ph type="body" idx="1"/>
          </p:nvPr>
        </p:nvSpPr>
        <p:spPr>
          <a:xfrm>
            <a:off x="334381" y="2350304"/>
            <a:ext cx="11521333" cy="4319442"/>
          </a:xfrm>
          <a:solidFill>
            <a:schemeClr val="bg1"/>
          </a:solidFill>
          <a:ln w="76200">
            <a:noFill/>
          </a:ln>
        </p:spPr>
        <p:txBody>
          <a:bodyPr anchor="ctr" anchorCtr="0"/>
          <a:lstStyle/>
          <a:p>
            <a:pPr marL="5080" indent="-5080">
              <a:lnSpc>
                <a:spcPct val="90000"/>
              </a:lnSpc>
            </a:pPr>
            <a:r>
              <a:rPr lang="en-US" altLang="zh-CN" sz="1200">
                <a:latin typeface="方正大黑简体" panose="02000000000000000000" pitchFamily="2" charset="-122"/>
                <a:ea typeface="方正大黑简体" panose="02000000000000000000" pitchFamily="2" charset="-122"/>
              </a:rPr>
              <a:t>2014</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月</a:t>
            </a:r>
            <a:r>
              <a:rPr lang="en-US" altLang="zh-CN" sz="1200">
                <a:latin typeface="方正大黑简体" panose="02000000000000000000" pitchFamily="2" charset="-122"/>
                <a:ea typeface="方正大黑简体" panose="02000000000000000000" pitchFamily="2" charset="-122"/>
              </a:rPr>
              <a:t>7</a:t>
            </a:r>
            <a:r>
              <a:rPr lang="zh-CN" altLang="en-US" sz="1200">
                <a:latin typeface="方正大黑简体" panose="02000000000000000000" pitchFamily="2" charset="-122"/>
                <a:ea typeface="方正大黑简体" panose="02000000000000000000" pitchFamily="2" charset="-122"/>
              </a:rPr>
              <a:t>日，香港影视界的传奇人物邵逸夫辞世，享年</a:t>
            </a:r>
            <a:r>
              <a:rPr lang="en-US" altLang="zh-CN" sz="1200">
                <a:latin typeface="方正大黑简体" panose="02000000000000000000" pitchFamily="2" charset="-122"/>
                <a:ea typeface="方正大黑简体" panose="02000000000000000000" pitchFamily="2" charset="-122"/>
              </a:rPr>
              <a:t>107</a:t>
            </a:r>
            <a:r>
              <a:rPr lang="zh-CN" altLang="en-US" sz="1200">
                <a:latin typeface="方正大黑简体" panose="02000000000000000000" pitchFamily="2" charset="-122"/>
                <a:ea typeface="方正大黑简体" panose="02000000000000000000" pitchFamily="2" charset="-122"/>
              </a:rPr>
              <a:t>岁。</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这位宁波籍巨子用一生打造了邵氏、无线两艘电影、电视巨舰。不过比这更为宏大，也更具人格力量的，是他那一望无垠的慈善王国。这其中最为人熟知的便是遍布全国的</a:t>
            </a:r>
            <a:r>
              <a:rPr lang="en-US" altLang="zh-CN" sz="1200">
                <a:latin typeface="方正大黑简体" panose="02000000000000000000" pitchFamily="2" charset="-122"/>
                <a:ea typeface="方正大黑简体" panose="02000000000000000000" pitchFamily="2" charset="-122"/>
              </a:rPr>
              <a:t>6000</a:t>
            </a:r>
            <a:r>
              <a:rPr lang="zh-CN" altLang="en-US" sz="1200">
                <a:latin typeface="方正大黑简体" panose="02000000000000000000" pitchFamily="2" charset="-122"/>
                <a:ea typeface="方正大黑简体" panose="02000000000000000000" pitchFamily="2" charset="-122"/>
              </a:rPr>
              <a:t>座“逸夫楼”。在内地，很多人就是通过这座楼才得知这位巨人的存在。而在香港，“我们香港人提到邵逸夫，可能不会讲</a:t>
            </a:r>
            <a:r>
              <a:rPr lang="en-US" altLang="zh-CN" sz="1200">
                <a:latin typeface="方正大黑简体" panose="02000000000000000000" pitchFamily="2" charset="-122"/>
                <a:ea typeface="方正大黑简体" panose="02000000000000000000" pitchFamily="2" charset="-122"/>
              </a:rPr>
              <a:t>TVB,</a:t>
            </a:r>
            <a:r>
              <a:rPr lang="zh-CN" altLang="en-US" sz="1200">
                <a:latin typeface="方正大黑简体" panose="02000000000000000000" pitchFamily="2" charset="-122"/>
                <a:ea typeface="方正大黑简体" panose="02000000000000000000" pitchFamily="2" charset="-122"/>
              </a:rPr>
              <a:t>但一定要讲到他的慈善。”</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的确邵逸夫并非香港最有钱的人，却是屈指可数的大慈善家，是港媒口中的“道德标杆”。但早年的邵逸夫并不热衷于慈善，相反关于他“悭吝”的传闻倒是不少。</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他曾拒绝剧务去外边花</a:t>
            </a:r>
            <a:r>
              <a:rPr lang="en-US" altLang="zh-CN" sz="1200">
                <a:latin typeface="方正大黑简体" panose="02000000000000000000" pitchFamily="2" charset="-122"/>
                <a:ea typeface="方正大黑简体" panose="02000000000000000000" pitchFamily="2" charset="-122"/>
              </a:rPr>
              <a:t>20</a:t>
            </a:r>
            <a:r>
              <a:rPr lang="zh-CN" altLang="en-US" sz="1200">
                <a:latin typeface="方正大黑简体" panose="02000000000000000000" pitchFamily="2" charset="-122"/>
                <a:ea typeface="方正大黑简体" panose="02000000000000000000" pitchFamily="2" charset="-122"/>
              </a:rPr>
              <a:t>元买</a:t>
            </a:r>
            <a:r>
              <a:rPr lang="en-US" altLang="zh-CN" sz="1200">
                <a:latin typeface="方正大黑简体" panose="02000000000000000000" pitchFamily="2" charset="-122"/>
                <a:ea typeface="方正大黑简体" panose="02000000000000000000" pitchFamily="2" charset="-122"/>
              </a:rPr>
              <a:t>100</a:t>
            </a:r>
            <a:r>
              <a:rPr lang="zh-CN" altLang="en-US" sz="1200">
                <a:latin typeface="方正大黑简体" panose="02000000000000000000" pitchFamily="2" charset="-122"/>
                <a:ea typeface="方正大黑简体" panose="02000000000000000000" pitchFamily="2" charset="-122"/>
              </a:rPr>
              <a:t>个生煎馒头的申请，理由是公司食堂所卖的馒头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个才</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1200">
                <a:latin typeface="方正大黑简体" panose="02000000000000000000" pitchFamily="2" charset="-122"/>
                <a:ea typeface="方正大黑简体" panose="02000000000000000000" pitchFamily="2" charset="-122"/>
              </a:rPr>
              <a:t>500</a:t>
            </a:r>
            <a:r>
              <a:rPr lang="zh-CN" altLang="en-US" sz="1200">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1200">
                <a:latin typeface="方正大黑简体" panose="02000000000000000000" pitchFamily="2" charset="-122"/>
                <a:ea typeface="方正大黑简体" panose="02000000000000000000" pitchFamily="2" charset="-122"/>
              </a:rPr>
              <a:t>1985</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月开始，邵逸夫以邵氏基金会的名义捐出</a:t>
            </a:r>
            <a:r>
              <a:rPr lang="en-US" altLang="zh-CN" sz="1200">
                <a:latin typeface="方正大黑简体" panose="02000000000000000000" pitchFamily="2" charset="-122"/>
                <a:ea typeface="方正大黑简体" panose="02000000000000000000" pitchFamily="2" charset="-122"/>
              </a:rPr>
              <a:t>1.06</a:t>
            </a:r>
            <a:r>
              <a:rPr lang="zh-CN" altLang="en-US" sz="1200">
                <a:latin typeface="方正大黑简体" panose="02000000000000000000" pitchFamily="2" charset="-122"/>
                <a:ea typeface="方正大黑简体" panose="02000000000000000000" pitchFamily="2" charset="-122"/>
              </a:rPr>
              <a:t>亿港元，用于支持各项社会公益事业，对内地的教育事业更是情有独钟。他说：“国家振兴靠人才，人才培养靠教育，培养人才是民族根本利益的要求。”</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自</a:t>
            </a:r>
            <a:r>
              <a:rPr lang="en-US" altLang="zh-CN" sz="1200">
                <a:latin typeface="方正大黑简体" panose="02000000000000000000" pitchFamily="2" charset="-122"/>
                <a:ea typeface="方正大黑简体" panose="02000000000000000000" pitchFamily="2" charset="-122"/>
              </a:rPr>
              <a:t>1985</a:t>
            </a:r>
            <a:r>
              <a:rPr lang="zh-CN" altLang="en-US" sz="1200">
                <a:latin typeface="方正大黑简体" panose="02000000000000000000" pitchFamily="2" charset="-122"/>
                <a:ea typeface="方正大黑简体" panose="02000000000000000000" pitchFamily="2" charset="-122"/>
              </a:rPr>
              <a:t>年以来，邵逸夫共捐助内地教育</a:t>
            </a:r>
            <a:r>
              <a:rPr lang="en-US" altLang="zh-CN" sz="1200">
                <a:latin typeface="方正大黑简体" panose="02000000000000000000" pitchFamily="2" charset="-122"/>
                <a:ea typeface="方正大黑简体" panose="02000000000000000000" pitchFamily="2" charset="-122"/>
              </a:rPr>
              <a:t>47.5</a:t>
            </a:r>
            <a:r>
              <a:rPr lang="zh-CN" altLang="en-US" sz="1200">
                <a:latin typeface="方正大黑简体" panose="02000000000000000000" pitchFamily="2" charset="-122"/>
                <a:ea typeface="方正大黑简体" panose="02000000000000000000" pitchFamily="2" charset="-122"/>
              </a:rPr>
              <a:t>亿港元，建设各类项目</a:t>
            </a:r>
            <a:r>
              <a:rPr lang="en-US" altLang="zh-CN" sz="1200">
                <a:latin typeface="方正大黑简体" panose="02000000000000000000" pitchFamily="2" charset="-122"/>
                <a:ea typeface="方正大黑简体" panose="02000000000000000000" pitchFamily="2" charset="-122"/>
              </a:rPr>
              <a:t>6013</a:t>
            </a:r>
            <a:r>
              <a:rPr lang="zh-CN" altLang="en-US" sz="1200">
                <a:latin typeface="方正大黑简体" panose="02000000000000000000" pitchFamily="2" charset="-122"/>
                <a:ea typeface="方正大黑简体" panose="02000000000000000000" pitchFamily="2" charset="-122"/>
              </a:rPr>
              <a:t>个，遍布全国</a:t>
            </a:r>
            <a:r>
              <a:rPr lang="en-US" altLang="zh-CN" sz="1200">
                <a:latin typeface="方正大黑简体" panose="02000000000000000000" pitchFamily="2" charset="-122"/>
                <a:ea typeface="方正大黑简体" panose="02000000000000000000" pitchFamily="2" charset="-122"/>
              </a:rPr>
              <a:t>31</a:t>
            </a:r>
            <a:r>
              <a:rPr lang="zh-CN" altLang="en-US" sz="1200">
                <a:latin typeface="方正大黑简体" panose="02000000000000000000" pitchFamily="2" charset="-122"/>
                <a:ea typeface="方正大黑简体" panose="02000000000000000000" pitchFamily="2" charset="-122"/>
              </a:rPr>
              <a:t>个省、市、自治区。这在古今捐助助学史上，都是当之无愧的第一人。教育部副部长郝平表示，邵逸夫基金教育赠款项目，是当前海内外持续时间最长、项目最多的教育赠款项目，数以万计的大、中、小学生从中受益。</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邵先生还不顾耄耋之躯，亲临视察捐赠项目。一个流传的故事是，邵先生去西藏，官方特派了两名医生随行照顾，事后病倒的是两位医生。</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邵先生的慈善也未止于教育。</a:t>
            </a:r>
            <a:r>
              <a:rPr lang="en-US" altLang="zh-CN" sz="1200">
                <a:latin typeface="方正大黑简体" panose="02000000000000000000" pitchFamily="2" charset="-122"/>
                <a:ea typeface="方正大黑简体" panose="02000000000000000000" pitchFamily="2" charset="-122"/>
              </a:rPr>
              <a:t>2002</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11</a:t>
            </a:r>
            <a:r>
              <a:rPr lang="zh-CN" altLang="en-US" sz="1200">
                <a:latin typeface="方正大黑简体" panose="02000000000000000000" pitchFamily="2" charset="-122"/>
                <a:ea typeface="方正大黑简体" panose="02000000000000000000" pitchFamily="2" charset="-122"/>
              </a:rPr>
              <a:t>月，“邵逸夫奖”在香港设立，奖金</a:t>
            </a:r>
            <a:r>
              <a:rPr lang="en-US" altLang="zh-CN" sz="1200">
                <a:latin typeface="方正大黑简体" panose="02000000000000000000" pitchFamily="2" charset="-122"/>
                <a:ea typeface="方正大黑简体" panose="02000000000000000000" pitchFamily="2" charset="-122"/>
              </a:rPr>
              <a:t>100</a:t>
            </a:r>
            <a:r>
              <a:rPr lang="zh-CN" altLang="en-US" sz="1200">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1200">
                <a:latin typeface="方正大黑简体" panose="02000000000000000000" pitchFamily="2" charset="-122"/>
                <a:ea typeface="方正大黑简体" panose="02000000000000000000" pitchFamily="2" charset="-122"/>
              </a:rPr>
              <a:t>10</a:t>
            </a:r>
            <a:r>
              <a:rPr lang="zh-CN" altLang="en-US" sz="1200">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余年，但全球学术界几乎都已经知道这个被誉为“东方诺贝尔”的奖项，知道中国香港有一位推动科学发展的邵先生。著名物理学家杨振宁说：“邵逸夫奖是人类历史上的一件大事。”</a:t>
            </a:r>
          </a:p>
          <a:p>
            <a:pPr marL="5080" indent="-5080">
              <a:lnSpc>
                <a:spcPct val="90000"/>
              </a:lnSpc>
            </a:pPr>
            <a:r>
              <a:rPr lang="en-US" altLang="zh-CN" sz="1200">
                <a:latin typeface="方正大黑简体" panose="02000000000000000000" pitchFamily="2" charset="-122"/>
                <a:ea typeface="方正大黑简体" panose="02000000000000000000" pitchFamily="2" charset="-122"/>
              </a:rPr>
              <a:t>2008</a:t>
            </a:r>
            <a:r>
              <a:rPr lang="zh-CN" altLang="en-US" sz="1200">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亿港元。</a:t>
            </a:r>
            <a:r>
              <a:rPr lang="en-US" altLang="zh-CN" sz="1200">
                <a:latin typeface="方正大黑简体" panose="02000000000000000000" pitchFamily="2" charset="-122"/>
                <a:ea typeface="方正大黑简体" panose="02000000000000000000" pitchFamily="2" charset="-122"/>
              </a:rPr>
              <a:t>2013</a:t>
            </a:r>
            <a:r>
              <a:rPr lang="zh-CN" altLang="en-US" sz="1200">
                <a:latin typeface="方正大黑简体" panose="02000000000000000000" pitchFamily="2" charset="-122"/>
                <a:ea typeface="方正大黑简体" panose="02000000000000000000" pitchFamily="2" charset="-122"/>
              </a:rPr>
              <a:t>年雅安地震，邵逸夫夫妇再向灾区捐款</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亿港元。一位网友感慨说：“我第一次知道，有人做慈善可以做到这个份上。”</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a:p>
            <a:pPr marL="5080" indent="-5080">
              <a:lnSpc>
                <a:spcPct val="90000"/>
              </a:lnSpc>
            </a:pPr>
            <a:r>
              <a:rPr lang="zh-CN" altLang="en-US" sz="1200">
                <a:latin typeface="方正大黑简体" panose="02000000000000000000" pitchFamily="2" charset="-122"/>
                <a:ea typeface="方正大黑简体" panose="02000000000000000000" pitchFamily="2" charset="-122"/>
              </a:rPr>
              <a:t>他用此后的人生，实践了自己的理想。“直到生前的最后一段时光，邵先生的基金会仍然坚持做慈善，他在全世界的捐赠数额已经超过</a:t>
            </a:r>
            <a:r>
              <a:rPr lang="en-US" altLang="zh-CN" sz="1200">
                <a:latin typeface="方正大黑简体" panose="02000000000000000000" pitchFamily="2" charset="-122"/>
                <a:ea typeface="方正大黑简体" panose="02000000000000000000" pitchFamily="2" charset="-122"/>
              </a:rPr>
              <a:t>65</a:t>
            </a:r>
            <a:r>
              <a:rPr lang="zh-CN" altLang="en-US" sz="1200">
                <a:latin typeface="方正大黑简体" panose="02000000000000000000" pitchFamily="2" charset="-122"/>
                <a:ea typeface="方正大黑简体" panose="02000000000000000000" pitchFamily="2" charset="-122"/>
              </a:rPr>
              <a:t>亿元港币。”</a:t>
            </a:r>
          </a:p>
          <a:p>
            <a:pPr marL="5080" indent="-5080">
              <a:lnSpc>
                <a:spcPct val="90000"/>
              </a:lnSpc>
            </a:pPr>
            <a:r>
              <a:rPr lang="en-US" altLang="zh-CN" sz="1200">
                <a:latin typeface="方正大黑简体" panose="02000000000000000000" pitchFamily="2" charset="-122"/>
                <a:ea typeface="方正大黑简体" panose="02000000000000000000" pitchFamily="2" charset="-122"/>
              </a:rPr>
              <a:t>107</a:t>
            </a:r>
            <a:r>
              <a:rPr lang="zh-CN" altLang="en-US" sz="1200">
                <a:latin typeface="方正大黑简体" panose="02000000000000000000" pitchFamily="2" charset="-122"/>
                <a:ea typeface="方正大黑简体" panose="02000000000000000000" pitchFamily="2" charset="-122"/>
              </a:rPr>
              <a:t>岁，是邵先生生命的终点，但他的慈善事业仍在继续。</a:t>
            </a:r>
          </a:p>
        </p:txBody>
      </p:sp>
      <p:sp>
        <p:nvSpPr>
          <p:cNvPr id="36868" name="矩形 36867"/>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探究题</a:t>
            </a:r>
          </a:p>
        </p:txBody>
      </p:sp>
      <p:sp>
        <p:nvSpPr>
          <p:cNvPr id="36869" name="标题 36868"/>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36867"/>
                                        </p:tgtEl>
                                        <p:attrNameLst>
                                          <p:attrName>ppt_x</p:attrName>
                                        </p:attrNameLst>
                                      </p:cBhvr>
                                      <p:tavLst>
                                        <p:tav tm="0">
                                          <p:val>
                                            <p:strVal val="ppt_x"/>
                                          </p:val>
                                        </p:tav>
                                        <p:tav tm="100000">
                                          <p:val>
                                            <p:strVal val="ppt_x"/>
                                          </p:val>
                                        </p:tav>
                                      </p:tavLst>
                                    </p:anim>
                                    <p:anim calcmode="lin" valueType="num">
                                      <p:cBhvr additive="base">
                                        <p:cTn id="7" dur="500"/>
                                        <p:tgtEl>
                                          <p:spTgt spid="36867"/>
                                        </p:tgtEl>
                                        <p:attrNameLst>
                                          <p:attrName>ppt_y</p:attrName>
                                        </p:attrNameLst>
                                      </p:cBhvr>
                                      <p:tavLst>
                                        <p:tav tm="0">
                                          <p:val>
                                            <p:strVal val="ppt_y"/>
                                          </p:val>
                                        </p:tav>
                                        <p:tav tm="100000">
                                          <p:val>
                                            <p:strVal val="1+ppt_h/2"/>
                                          </p:val>
                                        </p:tav>
                                      </p:tavLst>
                                    </p:anim>
                                    <p:set>
                                      <p:cBhvr>
                                        <p:cTn id="8" dur="1" fill="hold">
                                          <p:stCondLst>
                                            <p:cond delay="499"/>
                                          </p:stCondLst>
                                        </p:cTn>
                                        <p:tgtEl>
                                          <p:spTgt spid="36867"/>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6">
                                            <p:txEl>
                                              <p:pRg st="1" end="1"/>
                                            </p:txEl>
                                          </p:spTgt>
                                        </p:tgtEl>
                                        <p:attrNameLst>
                                          <p:attrName>style.visibility</p:attrName>
                                        </p:attrNameLst>
                                      </p:cBhvr>
                                      <p:to>
                                        <p:strVal val="visible"/>
                                      </p:to>
                                    </p:set>
                                    <p:anim calcmode="lin" valueType="num">
                                      <p:cBhvr additive="base">
                                        <p:cTn id="13" dur="500" fill="hold"/>
                                        <p:tgtEl>
                                          <p:spTgt spid="3686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866">
                                            <p:txEl>
                                              <p:pRg st="2" end="2"/>
                                            </p:txEl>
                                          </p:spTgt>
                                        </p:tgtEl>
                                        <p:attrNameLst>
                                          <p:attrName>style.visibility</p:attrName>
                                        </p:attrNameLst>
                                      </p:cBhvr>
                                      <p:to>
                                        <p:strVal val="visible"/>
                                      </p:to>
                                    </p:set>
                                    <p:anim calcmode="lin" valueType="num">
                                      <p:cBhvr additive="base">
                                        <p:cTn id="19" dur="500" fill="hold"/>
                                        <p:tgtEl>
                                          <p:spTgt spid="3686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866">
                                            <p:txEl>
                                              <p:pRg st="3" end="3"/>
                                            </p:txEl>
                                          </p:spTgt>
                                        </p:tgtEl>
                                        <p:attrNameLst>
                                          <p:attrName>style.visibility</p:attrName>
                                        </p:attrNameLst>
                                      </p:cBhvr>
                                      <p:to>
                                        <p:strVal val="visible"/>
                                      </p:to>
                                    </p:set>
                                    <p:anim calcmode="lin" valueType="num">
                                      <p:cBhvr additive="base">
                                        <p:cTn id="25" dur="500" fill="hold"/>
                                        <p:tgtEl>
                                          <p:spTgt spid="3686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686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6866">
                                            <p:txEl>
                                              <p:pRg st="4" end="4"/>
                                            </p:txEl>
                                          </p:spTgt>
                                        </p:tgtEl>
                                        <p:attrNameLst>
                                          <p:attrName>style.visibility</p:attrName>
                                        </p:attrNameLst>
                                      </p:cBhvr>
                                      <p:to>
                                        <p:strVal val="visible"/>
                                      </p:to>
                                    </p:set>
                                    <p:anim calcmode="lin" valueType="num">
                                      <p:cBhvr additive="base">
                                        <p:cTn id="31" dur="500" fill="hold"/>
                                        <p:tgtEl>
                                          <p:spTgt spid="3686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686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uiExpand="1" build="p"/>
      <p:bldP spid="36867"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矩形 37889"/>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665" b="1">
                <a:solidFill>
                  <a:srgbClr val="FF0000"/>
                </a:solidFill>
                <a:latin typeface="方正大黑简体" panose="02000000000000000000" pitchFamily="2" charset="-122"/>
                <a:ea typeface="方正大黑简体" panose="02000000000000000000" pitchFamily="2" charset="-122"/>
              </a:rPr>
              <a:t>3</a:t>
            </a:r>
            <a:r>
              <a:rPr lang="zh-CN" altLang="en-US" sz="2665" b="1">
                <a:solidFill>
                  <a:srgbClr val="FF0000"/>
                </a:solidFill>
                <a:latin typeface="方正大黑简体" panose="02000000000000000000" pitchFamily="2" charset="-122"/>
                <a:ea typeface="方正大黑简体" panose="02000000000000000000" pitchFamily="2" charset="-122"/>
              </a:rPr>
              <a:t>、邵逸夫做了一辈子的慈善，为社会、国家做出了自己的贡献，请你从“事业与慈善”“教育与社会”“人生与奉献”三者中任选一个角度，结合全文并联系实际，谈谈两者的关系。</a:t>
            </a:r>
          </a:p>
          <a:p>
            <a:pPr lvl="0"/>
            <a:r>
              <a:rPr lang="zh-CN" altLang="en-US" sz="2665" b="1">
                <a:latin typeface="方正大黑简体" panose="02000000000000000000" pitchFamily="2" charset="-122"/>
                <a:ea typeface="方正大黑简体" panose="02000000000000000000" pitchFamily="2" charset="-122"/>
              </a:rPr>
              <a:t>奉献的一生才是辉煌的一生，无私奉献的人才会被社会铭记。</a:t>
            </a:r>
          </a:p>
          <a:p>
            <a:pPr lvl="0"/>
            <a:r>
              <a:rPr lang="zh-CN" altLang="en-US" sz="2665" b="1">
                <a:solidFill>
                  <a:srgbClr val="0000CC"/>
                </a:solidFill>
                <a:latin typeface="方正大黑简体" panose="02000000000000000000" pitchFamily="2" charset="-122"/>
                <a:ea typeface="方正大黑简体" panose="02000000000000000000" pitchFamily="2" charset="-122"/>
              </a:rPr>
              <a:t>邵逸夫一生的辉煌、一生奉献被世人永远铭记。邵逸夫用一生打造了邵氏、无线两艘电影、电视巨舰，商业成就巨大。“大丈夫贵兼济，其独善一身”是他的人生信条，他回馈社会，关注教育，</a:t>
            </a:r>
            <a:r>
              <a:rPr lang="en-US" altLang="zh-CN" sz="2665" b="1">
                <a:solidFill>
                  <a:srgbClr val="0000CC"/>
                </a:solidFill>
                <a:latin typeface="方正大黑简体" panose="02000000000000000000" pitchFamily="2" charset="-122"/>
                <a:ea typeface="方正大黑简体" panose="02000000000000000000" pitchFamily="2" charset="-122"/>
              </a:rPr>
              <a:t>6000</a:t>
            </a:r>
            <a:r>
              <a:rPr lang="zh-CN" altLang="en-US" sz="2665" b="1">
                <a:solidFill>
                  <a:srgbClr val="0000CC"/>
                </a:solidFill>
                <a:latin typeface="方正大黑简体" panose="02000000000000000000" pitchFamily="2" charset="-122"/>
                <a:ea typeface="方正大黑简体" panose="02000000000000000000" pitchFamily="2" charset="-122"/>
              </a:rPr>
              <a:t>座逸夫楼就是他行善的丰碑。</a:t>
            </a:r>
          </a:p>
          <a:p>
            <a:pPr lvl="0"/>
            <a:r>
              <a:rPr lang="zh-CN" altLang="en-US" sz="2665" b="1">
                <a:latin typeface="方正大黑简体" panose="02000000000000000000" pitchFamily="2" charset="-122"/>
                <a:ea typeface="方正大黑简体" panose="02000000000000000000" pitchFamily="2" charset="-122"/>
              </a:rPr>
              <a:t>现实生活中我们要常怀感恩之心，为他人奉献自我，</a:t>
            </a:r>
            <a:r>
              <a:rPr lang="en-US" altLang="zh-CN" sz="2665" b="1">
                <a:latin typeface="方正大黑简体" panose="02000000000000000000" pitchFamily="2" charset="-122"/>
                <a:ea typeface="方正大黑简体" panose="02000000000000000000" pitchFamily="2" charset="-122"/>
              </a:rPr>
              <a:t>98</a:t>
            </a:r>
            <a:r>
              <a:rPr lang="zh-CN" altLang="en-US" sz="2665" b="1">
                <a:latin typeface="方正大黑简体" panose="02000000000000000000" pitchFamily="2" charset="-122"/>
                <a:ea typeface="方正大黑简体" panose="02000000000000000000" pitchFamily="2" charset="-122"/>
              </a:rPr>
              <a:t>岁高龄的胡佩兰老人坚持工作在岗位就是很好的榜样。</a:t>
            </a:r>
          </a:p>
          <a:p>
            <a:pPr lvl="0"/>
            <a:r>
              <a:rPr lang="zh-CN" altLang="en-US" sz="2665" b="1">
                <a:solidFill>
                  <a:srgbClr val="FF0000"/>
                </a:solidFill>
                <a:latin typeface="方正大黑简体" panose="02000000000000000000" pitchFamily="2" charset="-122"/>
                <a:ea typeface="方正大黑简体" panose="02000000000000000000" pitchFamily="2" charset="-122"/>
              </a:rPr>
              <a:t>唯有奉献的人生才是精彩的人生，辉煌的人生。</a:t>
            </a:r>
          </a:p>
        </p:txBody>
      </p:sp>
      <p:sp>
        <p:nvSpPr>
          <p:cNvPr id="37891" name="矩形 37890"/>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探究题</a:t>
            </a:r>
          </a:p>
        </p:txBody>
      </p:sp>
      <p:sp>
        <p:nvSpPr>
          <p:cNvPr id="37892" name="标题 37891"/>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0">
                                            <p:txEl>
                                              <p:pRg st="1" end="1"/>
                                            </p:txEl>
                                          </p:spTgt>
                                        </p:tgtEl>
                                        <p:attrNameLst>
                                          <p:attrName>style.visibility</p:attrName>
                                        </p:attrNameLst>
                                      </p:cBhvr>
                                      <p:to>
                                        <p:strVal val="visible"/>
                                      </p:to>
                                    </p:set>
                                    <p:anim calcmode="lin" valueType="num">
                                      <p:cBhvr additive="base">
                                        <p:cTn id="7" dur="500" fill="hold"/>
                                        <p:tgtEl>
                                          <p:spTgt spid="3789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890">
                                            <p:txEl>
                                              <p:pRg st="2" end="2"/>
                                            </p:txEl>
                                          </p:spTgt>
                                        </p:tgtEl>
                                        <p:attrNameLst>
                                          <p:attrName>style.visibility</p:attrName>
                                        </p:attrNameLst>
                                      </p:cBhvr>
                                      <p:to>
                                        <p:strVal val="visible"/>
                                      </p:to>
                                    </p:set>
                                    <p:anim calcmode="lin" valueType="num">
                                      <p:cBhvr additive="base">
                                        <p:cTn id="13" dur="500" fill="hold"/>
                                        <p:tgtEl>
                                          <p:spTgt spid="3789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890">
                                            <p:txEl>
                                              <p:pRg st="3" end="3"/>
                                            </p:txEl>
                                          </p:spTgt>
                                        </p:tgtEl>
                                        <p:attrNameLst>
                                          <p:attrName>style.visibility</p:attrName>
                                        </p:attrNameLst>
                                      </p:cBhvr>
                                      <p:to>
                                        <p:strVal val="visible"/>
                                      </p:to>
                                    </p:set>
                                    <p:anim calcmode="lin" valueType="num">
                                      <p:cBhvr additive="base">
                                        <p:cTn id="19" dur="500" fill="hold"/>
                                        <p:tgtEl>
                                          <p:spTgt spid="3789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9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890">
                                            <p:txEl>
                                              <p:pRg st="4" end="4"/>
                                            </p:txEl>
                                          </p:spTgt>
                                        </p:tgtEl>
                                        <p:attrNameLst>
                                          <p:attrName>style.visibility</p:attrName>
                                        </p:attrNameLst>
                                      </p:cBhvr>
                                      <p:to>
                                        <p:strVal val="visible"/>
                                      </p:to>
                                    </p:set>
                                    <p:anim calcmode="lin" valueType="num">
                                      <p:cBhvr additive="base">
                                        <p:cTn id="25" dur="500" fill="hold"/>
                                        <p:tgtEl>
                                          <p:spTgt spid="3789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矩形 3073"/>
          <p:cNvSpPr/>
          <p:nvPr/>
        </p:nvSpPr>
        <p:spPr>
          <a:xfrm>
            <a:off x="3407301" y="741888"/>
            <a:ext cx="4414677" cy="1223242"/>
          </a:xfrm>
          <a:prstGeom prst="rect">
            <a:avLst/>
          </a:prstGeom>
        </p:spPr>
        <p:txBody>
          <a:bodyPr wrap="none" fromWordArt="1">
            <a:prstTxWarp prst="textDeflate">
              <a:avLst>
                <a:gd name="adj" fmla="val 26227"/>
              </a:avLst>
            </a:prstTxWarp>
            <a:normAutofit/>
          </a:bodyPr>
          <a:lstStyle/>
          <a:p>
            <a:pPr algn="ctr"/>
            <a:r>
              <a:rPr lang="zh-CN" altLang="en-US" sz="4800">
                <a:ln w="9525" cap="flat" cmpd="sng">
                  <a:solidFill>
                    <a:srgbClr val="FFFF00"/>
                  </a:solidFill>
                  <a:prstDash val="solid"/>
                  <a:bevel/>
                  <a:headEnd type="none" w="med" len="med"/>
                  <a:tailEnd type="none" w="med" len="med"/>
                </a:ln>
                <a:solidFill>
                  <a:srgbClr val="FF0000">
                    <a:alpha val="100000"/>
                  </a:srgbClr>
                </a:solidFill>
                <a:latin typeface="经典特黑简" panose="02010609010101010101" charset="-122"/>
                <a:ea typeface="经典特黑简" panose="02010609010101010101" charset="-122"/>
              </a:rPr>
              <a:t>一题多考</a:t>
            </a:r>
          </a:p>
        </p:txBody>
      </p:sp>
      <p:pic>
        <p:nvPicPr>
          <p:cNvPr id="3075" name="图片 3074"/>
          <p:cNvPicPr>
            <a:picLocks noChangeAspect="1"/>
          </p:cNvPicPr>
          <p:nvPr/>
        </p:nvPicPr>
        <p:blipFill>
          <a:blip r:embed="rId2"/>
          <a:stretch>
            <a:fillRect/>
          </a:stretch>
        </p:blipFill>
        <p:spPr>
          <a:xfrm>
            <a:off x="1968192" y="839240"/>
            <a:ext cx="1295198" cy="1219010"/>
          </a:xfrm>
          <a:prstGeom prst="rect">
            <a:avLst/>
          </a:prstGeom>
          <a:noFill/>
          <a:ln w="9525">
            <a:noFill/>
          </a:ln>
        </p:spPr>
      </p:pic>
      <p:pic>
        <p:nvPicPr>
          <p:cNvPr id="3076" name="图片 3075"/>
          <p:cNvPicPr>
            <a:picLocks noChangeAspect="1"/>
          </p:cNvPicPr>
          <p:nvPr/>
        </p:nvPicPr>
        <p:blipFill>
          <a:blip r:embed="rId2"/>
          <a:stretch>
            <a:fillRect/>
          </a:stretch>
        </p:blipFill>
        <p:spPr>
          <a:xfrm>
            <a:off x="8207151" y="839240"/>
            <a:ext cx="1295198" cy="1219010"/>
          </a:xfrm>
          <a:prstGeom prst="rect">
            <a:avLst/>
          </a:prstGeom>
          <a:noFill/>
          <a:ln w="9525">
            <a:noFill/>
          </a:ln>
        </p:spPr>
      </p:pic>
      <p:pic>
        <p:nvPicPr>
          <p:cNvPr id="3077" name="图片 3076"/>
          <p:cNvPicPr>
            <a:picLocks noChangeAspect="1"/>
          </p:cNvPicPr>
          <p:nvPr/>
        </p:nvPicPr>
        <p:blipFill>
          <a:blip r:embed="rId3">
            <a:clrChange>
              <a:clrFrom>
                <a:srgbClr val="8B705F"/>
              </a:clrFrom>
              <a:clrTo>
                <a:srgbClr val="8B705F">
                  <a:alpha val="0"/>
                </a:srgbClr>
              </a:clrTo>
            </a:clrChange>
          </a:blip>
          <a:srcRect t="30655" b="11702"/>
          <a:stretch>
            <a:fillRect/>
          </a:stretch>
        </p:blipFill>
        <p:spPr>
          <a:xfrm>
            <a:off x="3216831" y="2951343"/>
            <a:ext cx="5077091" cy="2926893"/>
          </a:xfrm>
          <a:prstGeom prst="rect">
            <a:avLst/>
          </a:prstGeom>
          <a:noFill/>
          <a:ln w="9525">
            <a:noFill/>
          </a:ln>
        </p:spPr>
      </p:pic>
      <p:pic>
        <p:nvPicPr>
          <p:cNvPr id="3078" name="图片 3077"/>
          <p:cNvPicPr>
            <a:picLocks noChangeAspect="1"/>
          </p:cNvPicPr>
          <p:nvPr/>
        </p:nvPicPr>
        <p:blipFill>
          <a:blip r:embed="rId4"/>
          <a:stretch>
            <a:fillRect/>
          </a:stretch>
        </p:blipFill>
        <p:spPr>
          <a:xfrm>
            <a:off x="529084" y="2853992"/>
            <a:ext cx="2306806" cy="3043291"/>
          </a:xfrm>
          <a:prstGeom prst="rect">
            <a:avLst/>
          </a:prstGeom>
          <a:noFill/>
          <a:ln w="9525">
            <a:noFill/>
          </a:ln>
        </p:spPr>
      </p:pic>
      <p:pic>
        <p:nvPicPr>
          <p:cNvPr id="3079" name="图片 3078"/>
          <p:cNvPicPr>
            <a:picLocks noChangeAspect="1"/>
          </p:cNvPicPr>
          <p:nvPr/>
        </p:nvPicPr>
        <p:blipFill>
          <a:blip r:embed="rId5"/>
          <a:stretch>
            <a:fillRect/>
          </a:stretch>
        </p:blipFill>
        <p:spPr>
          <a:xfrm>
            <a:off x="8592324" y="2853992"/>
            <a:ext cx="2656002" cy="3072920"/>
          </a:xfrm>
          <a:prstGeom prst="rect">
            <a:avLst/>
          </a:prstGeom>
          <a:noFill/>
          <a:ln w="9525">
            <a:noFill/>
          </a:ln>
        </p:spPr>
      </p:pic>
      <p:pic>
        <p:nvPicPr>
          <p:cNvPr id="3080" name="图片 3079"/>
          <p:cNvPicPr>
            <a:picLocks noChangeAspect="1"/>
          </p:cNvPicPr>
          <p:nvPr/>
        </p:nvPicPr>
        <p:blipFill>
          <a:blip r:embed="rId6"/>
          <a:stretch>
            <a:fillRect/>
          </a:stretch>
        </p:blipFill>
        <p:spPr>
          <a:xfrm>
            <a:off x="3599888" y="2085762"/>
            <a:ext cx="4126855" cy="666645"/>
          </a:xfrm>
          <a:prstGeom prst="rect">
            <a:avLst/>
          </a:prstGeom>
          <a:noFill/>
          <a:ln w="9525">
            <a:noFill/>
          </a:ln>
        </p:spPr>
      </p:pic>
    </p:spTree>
  </p:cSld>
  <p:clrMapOvr>
    <a:masterClrMapping/>
  </p:clrMapOvr>
  <p:transition spd="med">
    <p:wheel spokes="1"/>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矩形 38913"/>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665" b="1">
                <a:solidFill>
                  <a:srgbClr val="FF0000"/>
                </a:solidFill>
                <a:latin typeface="方正大黑简体" panose="02000000000000000000" pitchFamily="2" charset="-122"/>
                <a:ea typeface="方正大黑简体" panose="02000000000000000000" pitchFamily="2" charset="-122"/>
              </a:rPr>
              <a:t>4</a:t>
            </a:r>
            <a:r>
              <a:rPr lang="zh-CN" altLang="en-US" sz="2665" b="1">
                <a:solidFill>
                  <a:srgbClr val="FF0000"/>
                </a:solidFill>
                <a:latin typeface="方正大黑简体" panose="02000000000000000000" pitchFamily="2" charset="-122"/>
                <a:ea typeface="方正大黑简体" panose="02000000000000000000" pitchFamily="2" charset="-122"/>
              </a:rPr>
              <a:t>、邵逸夫作为一名商业巨子，他在全世界的捐赠数额已经超过</a:t>
            </a:r>
            <a:r>
              <a:rPr lang="en-US" altLang="zh-CN" sz="2665" b="1">
                <a:solidFill>
                  <a:srgbClr val="FF0000"/>
                </a:solidFill>
                <a:latin typeface="方正大黑简体" panose="02000000000000000000" pitchFamily="2" charset="-122"/>
                <a:ea typeface="方正大黑简体" panose="02000000000000000000" pitchFamily="2" charset="-122"/>
              </a:rPr>
              <a:t>65</a:t>
            </a:r>
            <a:r>
              <a:rPr lang="zh-CN" altLang="en-US" sz="2665" b="1">
                <a:solidFill>
                  <a:srgbClr val="FF0000"/>
                </a:solidFill>
                <a:latin typeface="方正大黑简体" panose="02000000000000000000" pitchFamily="2" charset="-122"/>
                <a:ea typeface="方正大黑简体" panose="02000000000000000000" pitchFamily="2" charset="-122"/>
              </a:rPr>
              <a:t>亿元港币。</a:t>
            </a:r>
            <a:r>
              <a:rPr lang="en-US" altLang="zh-CN" sz="2665" b="1">
                <a:solidFill>
                  <a:srgbClr val="FF0000"/>
                </a:solidFill>
                <a:latin typeface="方正大黑简体" panose="02000000000000000000" pitchFamily="2" charset="-122"/>
                <a:ea typeface="方正大黑简体" panose="02000000000000000000" pitchFamily="2" charset="-122"/>
              </a:rPr>
              <a:t>107</a:t>
            </a:r>
            <a:r>
              <a:rPr lang="zh-CN" altLang="en-US" sz="2665" b="1">
                <a:solidFill>
                  <a:srgbClr val="FF0000"/>
                </a:solidFill>
                <a:latin typeface="方正大黑简体" panose="02000000000000000000" pitchFamily="2" charset="-122"/>
                <a:ea typeface="方正大黑简体" panose="02000000000000000000" pitchFamily="2" charset="-122"/>
              </a:rPr>
              <a:t>岁，是邵先生生命的终点，但他的慈善事业仍在继续。请联系文本和实际，谈谈你对慈善事业的认识。</a:t>
            </a:r>
          </a:p>
          <a:p>
            <a:pPr lvl="0" algn="ctr">
              <a:buNone/>
            </a:pPr>
            <a:r>
              <a:rPr lang="zh-CN" altLang="en-US" sz="2665" b="1">
                <a:solidFill>
                  <a:srgbClr val="FF0000"/>
                </a:solidFill>
                <a:latin typeface="方正大黑简体" panose="02000000000000000000" pitchFamily="2" charset="-122"/>
                <a:ea typeface="方正大黑简体" panose="02000000000000000000" pitchFamily="2" charset="-122"/>
              </a:rPr>
              <a:t>观点提示</a:t>
            </a:r>
            <a:endParaRPr lang="zh-CN" altLang="en-US" sz="2400" b="1">
              <a:solidFill>
                <a:srgbClr val="FF0000"/>
              </a:solidFill>
              <a:latin typeface="方正大黑简体" panose="02000000000000000000" pitchFamily="2" charset="-122"/>
              <a:ea typeface="方正大黑简体" panose="02000000000000000000" pitchFamily="2" charset="-122"/>
            </a:endParaRPr>
          </a:p>
          <a:p>
            <a:pPr lvl="0"/>
            <a:r>
              <a:rPr lang="zh-CN" altLang="en-US" sz="2665" b="1">
                <a:latin typeface="方正大黑简体" panose="02000000000000000000" pitchFamily="2" charset="-122"/>
                <a:ea typeface="方正大黑简体" panose="02000000000000000000" pitchFamily="2" charset="-122"/>
              </a:rPr>
              <a:t>“达则兼济天下，穷则独善其身”</a:t>
            </a:r>
            <a:r>
              <a:rPr lang="en-US" altLang="zh-CN" sz="2665" b="1">
                <a:latin typeface="Arial" panose="020b0604020202020204" pitchFamily="34" charset="0"/>
                <a:ea typeface="方正大黑简体" panose="02000000000000000000" pitchFamily="2" charset="-122"/>
              </a:rPr>
              <a:t>——</a:t>
            </a:r>
            <a:r>
              <a:rPr lang="zh-CN" altLang="en-US" sz="2665" b="1">
                <a:solidFill>
                  <a:srgbClr val="FF0000"/>
                </a:solidFill>
                <a:latin typeface="方正大黑简体" panose="02000000000000000000" pitchFamily="2" charset="-122"/>
                <a:ea typeface="方正大黑简体" panose="02000000000000000000" pitchFamily="2" charset="-122"/>
              </a:rPr>
              <a:t>慈善要量力而行</a:t>
            </a:r>
          </a:p>
          <a:p>
            <a:pPr lvl="0"/>
            <a:r>
              <a:rPr lang="zh-CN" altLang="en-US" sz="2665" b="1">
                <a:latin typeface="方正大黑简体" panose="02000000000000000000" pitchFamily="2" charset="-122"/>
                <a:ea typeface="方正大黑简体" panose="02000000000000000000" pitchFamily="2" charset="-122"/>
              </a:rPr>
              <a:t>“我的财富取之于民众，应用回于民众”</a:t>
            </a:r>
            <a:r>
              <a:rPr lang="en-US" altLang="zh-CN" sz="2665" b="1">
                <a:latin typeface="Arial" panose="020b0604020202020204" pitchFamily="34" charset="0"/>
                <a:ea typeface="方正大黑简体" panose="02000000000000000000" pitchFamily="2" charset="-122"/>
              </a:rPr>
              <a:t>——</a:t>
            </a:r>
            <a:r>
              <a:rPr lang="zh-CN" altLang="en-US" sz="2665" b="1">
                <a:solidFill>
                  <a:srgbClr val="FF0000"/>
                </a:solidFill>
                <a:latin typeface="方正大黑简体" panose="02000000000000000000" pitchFamily="2" charset="-122"/>
                <a:ea typeface="方正大黑简体" panose="02000000000000000000" pitchFamily="2" charset="-122"/>
              </a:rPr>
              <a:t>爱心与善行相结合才是慈善</a:t>
            </a:r>
          </a:p>
          <a:p>
            <a:pPr lvl="0"/>
            <a:r>
              <a:rPr lang="zh-CN" altLang="en-US" sz="2665" b="1">
                <a:latin typeface="方正大黑简体" panose="02000000000000000000" pitchFamily="2" charset="-122"/>
                <a:ea typeface="方正大黑简体" panose="02000000000000000000" pitchFamily="2" charset="-122"/>
              </a:rPr>
              <a:t>邵逸夫并非香港最有钱的人，却是屈指可数的大慈善家，是港媒口中的“道德标杆”</a:t>
            </a:r>
            <a:r>
              <a:rPr lang="en-US" altLang="zh-CN" sz="2665" b="1">
                <a:latin typeface="Arial" panose="020b0604020202020204" pitchFamily="34" charset="0"/>
                <a:ea typeface="方正大黑简体" panose="02000000000000000000" pitchFamily="2" charset="-122"/>
              </a:rPr>
              <a:t>——</a:t>
            </a:r>
            <a:r>
              <a:rPr lang="zh-CN" altLang="en-US" sz="2665" b="1">
                <a:solidFill>
                  <a:srgbClr val="FF0000"/>
                </a:solidFill>
                <a:latin typeface="方正大黑简体" panose="02000000000000000000" pitchFamily="2" charset="-122"/>
                <a:ea typeface="方正大黑简体" panose="02000000000000000000" pitchFamily="2" charset="-122"/>
              </a:rPr>
              <a:t>慈善没有门槛，谁都可以行善</a:t>
            </a:r>
          </a:p>
          <a:p>
            <a:pPr lvl="0"/>
            <a:r>
              <a:rPr lang="zh-CN" altLang="en-US" sz="2665" b="1">
                <a:latin typeface="方正大黑简体" panose="02000000000000000000" pitchFamily="2" charset="-122"/>
                <a:ea typeface="方正大黑简体" panose="02000000000000000000" pitchFamily="2" charset="-122"/>
              </a:rPr>
              <a:t>邵先生生命的终点，但他的慈善事业仍在继续</a:t>
            </a:r>
            <a:r>
              <a:rPr lang="en-US" altLang="zh-CN" sz="2665" b="1">
                <a:latin typeface="Arial" panose="020b0604020202020204" pitchFamily="34" charset="0"/>
                <a:ea typeface="方正大黑简体" panose="02000000000000000000" pitchFamily="2" charset="-122"/>
              </a:rPr>
              <a:t>——</a:t>
            </a:r>
            <a:r>
              <a:rPr lang="zh-CN" altLang="en-US" sz="2665" b="1">
                <a:solidFill>
                  <a:srgbClr val="FF0000"/>
                </a:solidFill>
                <a:latin typeface="方正大黑简体" panose="02000000000000000000" pitchFamily="2" charset="-122"/>
                <a:ea typeface="方正大黑简体" panose="02000000000000000000" pitchFamily="2" charset="-122"/>
              </a:rPr>
              <a:t>慈善没有尽头，精神的感召也是慈善。</a:t>
            </a:r>
          </a:p>
        </p:txBody>
      </p:sp>
      <p:sp>
        <p:nvSpPr>
          <p:cNvPr id="38915" name="文本占位符 38914"/>
          <p:cNvSpPr>
            <a:spLocks noGrp="1"/>
          </p:cNvSpPr>
          <p:nvPr>
            <p:ph type="body" idx="1"/>
          </p:nvPr>
        </p:nvSpPr>
        <p:spPr>
          <a:xfrm>
            <a:off x="334381" y="2566170"/>
            <a:ext cx="11521333" cy="4103576"/>
          </a:xfrm>
          <a:solidFill>
            <a:schemeClr val="bg1"/>
          </a:solidFill>
          <a:ln w="76200">
            <a:noFill/>
          </a:ln>
        </p:spPr>
        <p:txBody>
          <a:bodyPr anchor="ctr" anchorCtr="0"/>
          <a:lstStyle/>
          <a:p>
            <a:pPr marL="62230" indent="-62230">
              <a:lnSpc>
                <a:spcPct val="90000"/>
              </a:lnSpc>
            </a:pPr>
            <a:r>
              <a:rPr lang="en-US" altLang="zh-CN" sz="1200">
                <a:latin typeface="方正大黑简体" panose="02000000000000000000" pitchFamily="2" charset="-122"/>
                <a:ea typeface="方正大黑简体" panose="02000000000000000000" pitchFamily="2" charset="-122"/>
              </a:rPr>
              <a:t>2014</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月</a:t>
            </a:r>
            <a:r>
              <a:rPr lang="en-US" altLang="zh-CN" sz="1200">
                <a:latin typeface="方正大黑简体" panose="02000000000000000000" pitchFamily="2" charset="-122"/>
                <a:ea typeface="方正大黑简体" panose="02000000000000000000" pitchFamily="2" charset="-122"/>
              </a:rPr>
              <a:t>7</a:t>
            </a:r>
            <a:r>
              <a:rPr lang="zh-CN" altLang="en-US" sz="1200">
                <a:latin typeface="方正大黑简体" panose="02000000000000000000" pitchFamily="2" charset="-122"/>
                <a:ea typeface="方正大黑简体" panose="02000000000000000000" pitchFamily="2" charset="-122"/>
              </a:rPr>
              <a:t>日，香港影视界的传奇人物邵逸夫辞世，享年</a:t>
            </a:r>
            <a:r>
              <a:rPr lang="en-US" altLang="zh-CN" sz="1200">
                <a:latin typeface="方正大黑简体" panose="02000000000000000000" pitchFamily="2" charset="-122"/>
                <a:ea typeface="方正大黑简体" panose="02000000000000000000" pitchFamily="2" charset="-122"/>
              </a:rPr>
              <a:t>107</a:t>
            </a:r>
            <a:r>
              <a:rPr lang="zh-CN" altLang="en-US" sz="1200">
                <a:latin typeface="方正大黑简体" panose="02000000000000000000" pitchFamily="2" charset="-122"/>
                <a:ea typeface="方正大黑简体" panose="02000000000000000000" pitchFamily="2" charset="-122"/>
              </a:rPr>
              <a:t>岁。</a:t>
            </a:r>
          </a:p>
          <a:p>
            <a:pPr marL="62230" indent="-62230">
              <a:lnSpc>
                <a:spcPct val="90000"/>
              </a:lnSpc>
            </a:pPr>
            <a:r>
              <a:rPr lang="zh-CN" altLang="en-US" sz="1200">
                <a:latin typeface="方正大黑简体" panose="02000000000000000000" pitchFamily="2" charset="-122"/>
                <a:ea typeface="方正大黑简体" panose="02000000000000000000" pitchFamily="2" charset="-122"/>
              </a:rPr>
              <a:t>这位宁波籍巨子用一生打造了邵氏、无线两艘电影、电视巨舰。不过比这更为宏大，也更具人格力量的，是他那一望无垠的慈善王国。这其中最为人熟知的便是遍布全国的</a:t>
            </a:r>
            <a:r>
              <a:rPr lang="en-US" altLang="zh-CN" sz="1200">
                <a:latin typeface="方正大黑简体" panose="02000000000000000000" pitchFamily="2" charset="-122"/>
                <a:ea typeface="方正大黑简体" panose="02000000000000000000" pitchFamily="2" charset="-122"/>
              </a:rPr>
              <a:t>6000</a:t>
            </a:r>
            <a:r>
              <a:rPr lang="zh-CN" altLang="en-US" sz="1200">
                <a:latin typeface="方正大黑简体" panose="02000000000000000000" pitchFamily="2" charset="-122"/>
                <a:ea typeface="方正大黑简体" panose="02000000000000000000" pitchFamily="2" charset="-122"/>
              </a:rPr>
              <a:t>座“逸夫楼”。在内地，很多人就是通过这座楼才得知这位巨人的存在。而在香港，“我们香港人提到邵逸夫，可能不会讲</a:t>
            </a:r>
            <a:r>
              <a:rPr lang="en-US" altLang="zh-CN" sz="1200">
                <a:latin typeface="方正大黑简体" panose="02000000000000000000" pitchFamily="2" charset="-122"/>
                <a:ea typeface="方正大黑简体" panose="02000000000000000000" pitchFamily="2" charset="-122"/>
              </a:rPr>
              <a:t>TVB,</a:t>
            </a:r>
            <a:r>
              <a:rPr lang="zh-CN" altLang="en-US" sz="1200">
                <a:latin typeface="方正大黑简体" panose="02000000000000000000" pitchFamily="2" charset="-122"/>
                <a:ea typeface="方正大黑简体" panose="02000000000000000000" pitchFamily="2" charset="-122"/>
              </a:rPr>
              <a:t>但一定要讲到他的慈善。”</a:t>
            </a:r>
          </a:p>
          <a:p>
            <a:pPr marL="62230" indent="-62230">
              <a:lnSpc>
                <a:spcPct val="90000"/>
              </a:lnSpc>
            </a:pPr>
            <a:r>
              <a:rPr lang="zh-CN" altLang="en-US" sz="1200">
                <a:latin typeface="方正大黑简体" panose="02000000000000000000" pitchFamily="2" charset="-122"/>
                <a:ea typeface="方正大黑简体" panose="02000000000000000000" pitchFamily="2" charset="-122"/>
              </a:rPr>
              <a:t>的确邵逸夫并非香港最有钱的人，却是屈指可数的大慈善家，是港媒口中的“道德标杆”。但早年的邵逸夫并不热衷于慈善，相反关于他“悭吝”的传闻倒是不少。</a:t>
            </a:r>
          </a:p>
          <a:p>
            <a:pPr marL="62230" indent="-62230">
              <a:lnSpc>
                <a:spcPct val="90000"/>
              </a:lnSpc>
            </a:pPr>
            <a:r>
              <a:rPr lang="zh-CN" altLang="en-US" sz="1200">
                <a:latin typeface="方正大黑简体" panose="02000000000000000000" pitchFamily="2" charset="-122"/>
                <a:ea typeface="方正大黑简体" panose="02000000000000000000" pitchFamily="2" charset="-122"/>
              </a:rPr>
              <a:t>他曾拒绝剧务去外边花</a:t>
            </a:r>
            <a:r>
              <a:rPr lang="en-US" altLang="zh-CN" sz="1200">
                <a:latin typeface="方正大黑简体" panose="02000000000000000000" pitchFamily="2" charset="-122"/>
                <a:ea typeface="方正大黑简体" panose="02000000000000000000" pitchFamily="2" charset="-122"/>
              </a:rPr>
              <a:t>20</a:t>
            </a:r>
            <a:r>
              <a:rPr lang="zh-CN" altLang="en-US" sz="1200">
                <a:latin typeface="方正大黑简体" panose="02000000000000000000" pitchFamily="2" charset="-122"/>
                <a:ea typeface="方正大黑简体" panose="02000000000000000000" pitchFamily="2" charset="-122"/>
              </a:rPr>
              <a:t>元买</a:t>
            </a:r>
            <a:r>
              <a:rPr lang="en-US" altLang="zh-CN" sz="1200">
                <a:latin typeface="方正大黑简体" panose="02000000000000000000" pitchFamily="2" charset="-122"/>
                <a:ea typeface="方正大黑简体" panose="02000000000000000000" pitchFamily="2" charset="-122"/>
              </a:rPr>
              <a:t>100</a:t>
            </a:r>
            <a:r>
              <a:rPr lang="zh-CN" altLang="en-US" sz="1200">
                <a:latin typeface="方正大黑简体" panose="02000000000000000000" pitchFamily="2" charset="-122"/>
                <a:ea typeface="方正大黑简体" panose="02000000000000000000" pitchFamily="2" charset="-122"/>
              </a:rPr>
              <a:t>个生煎馒头的申请，理由是公司食堂所卖的馒头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个才</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1200">
                <a:latin typeface="方正大黑简体" panose="02000000000000000000" pitchFamily="2" charset="-122"/>
                <a:ea typeface="方正大黑简体" panose="02000000000000000000" pitchFamily="2" charset="-122"/>
              </a:rPr>
              <a:t>500</a:t>
            </a:r>
            <a:r>
              <a:rPr lang="zh-CN" altLang="en-US" sz="1200">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1200">
                <a:latin typeface="方正大黑简体" panose="02000000000000000000" pitchFamily="2" charset="-122"/>
                <a:ea typeface="方正大黑简体" panose="02000000000000000000" pitchFamily="2" charset="-122"/>
              </a:rPr>
              <a:t>1985</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月开始，邵逸夫以邵氏基金会的名义捐出</a:t>
            </a:r>
            <a:r>
              <a:rPr lang="en-US" altLang="zh-CN" sz="1200">
                <a:latin typeface="方正大黑简体" panose="02000000000000000000" pitchFamily="2" charset="-122"/>
                <a:ea typeface="方正大黑简体" panose="02000000000000000000" pitchFamily="2" charset="-122"/>
              </a:rPr>
              <a:t>1.06</a:t>
            </a:r>
            <a:r>
              <a:rPr lang="zh-CN" altLang="en-US" sz="1200">
                <a:latin typeface="方正大黑简体" panose="02000000000000000000" pitchFamily="2" charset="-122"/>
                <a:ea typeface="方正大黑简体" panose="02000000000000000000" pitchFamily="2" charset="-122"/>
              </a:rPr>
              <a:t>亿港元，用于支持各项社会公益事业，对内地的教育事业更是情有独钟。他说：“国家振兴靠人才，人才培养靠教育，培养人才是民族根本利益的要求。”</a:t>
            </a:r>
          </a:p>
          <a:p>
            <a:pPr marL="62230" indent="-62230">
              <a:lnSpc>
                <a:spcPct val="90000"/>
              </a:lnSpc>
            </a:pPr>
            <a:r>
              <a:rPr lang="zh-CN" altLang="en-US" sz="1200">
                <a:latin typeface="方正大黑简体" panose="02000000000000000000" pitchFamily="2" charset="-122"/>
                <a:ea typeface="方正大黑简体" panose="02000000000000000000" pitchFamily="2" charset="-122"/>
              </a:rPr>
              <a:t>自</a:t>
            </a:r>
            <a:r>
              <a:rPr lang="en-US" altLang="zh-CN" sz="1200">
                <a:latin typeface="方正大黑简体" panose="02000000000000000000" pitchFamily="2" charset="-122"/>
                <a:ea typeface="方正大黑简体" panose="02000000000000000000" pitchFamily="2" charset="-122"/>
              </a:rPr>
              <a:t>1985</a:t>
            </a:r>
            <a:r>
              <a:rPr lang="zh-CN" altLang="en-US" sz="1200">
                <a:latin typeface="方正大黑简体" panose="02000000000000000000" pitchFamily="2" charset="-122"/>
                <a:ea typeface="方正大黑简体" panose="02000000000000000000" pitchFamily="2" charset="-122"/>
              </a:rPr>
              <a:t>年以来，邵逸夫共捐助内地教育</a:t>
            </a:r>
            <a:r>
              <a:rPr lang="en-US" altLang="zh-CN" sz="1200">
                <a:latin typeface="方正大黑简体" panose="02000000000000000000" pitchFamily="2" charset="-122"/>
                <a:ea typeface="方正大黑简体" panose="02000000000000000000" pitchFamily="2" charset="-122"/>
              </a:rPr>
              <a:t>47.5</a:t>
            </a:r>
            <a:r>
              <a:rPr lang="zh-CN" altLang="en-US" sz="1200">
                <a:latin typeface="方正大黑简体" panose="02000000000000000000" pitchFamily="2" charset="-122"/>
                <a:ea typeface="方正大黑简体" panose="02000000000000000000" pitchFamily="2" charset="-122"/>
              </a:rPr>
              <a:t>亿港元，建设各类项目</a:t>
            </a:r>
            <a:r>
              <a:rPr lang="en-US" altLang="zh-CN" sz="1200">
                <a:latin typeface="方正大黑简体" panose="02000000000000000000" pitchFamily="2" charset="-122"/>
                <a:ea typeface="方正大黑简体" panose="02000000000000000000" pitchFamily="2" charset="-122"/>
              </a:rPr>
              <a:t>6013</a:t>
            </a:r>
            <a:r>
              <a:rPr lang="zh-CN" altLang="en-US" sz="1200">
                <a:latin typeface="方正大黑简体" panose="02000000000000000000" pitchFamily="2" charset="-122"/>
                <a:ea typeface="方正大黑简体" panose="02000000000000000000" pitchFamily="2" charset="-122"/>
              </a:rPr>
              <a:t>个，遍布全国</a:t>
            </a:r>
            <a:r>
              <a:rPr lang="en-US" altLang="zh-CN" sz="1200">
                <a:latin typeface="方正大黑简体" panose="02000000000000000000" pitchFamily="2" charset="-122"/>
                <a:ea typeface="方正大黑简体" panose="02000000000000000000" pitchFamily="2" charset="-122"/>
              </a:rPr>
              <a:t>31</a:t>
            </a:r>
            <a:r>
              <a:rPr lang="zh-CN" altLang="en-US" sz="1200">
                <a:latin typeface="方正大黑简体" panose="02000000000000000000" pitchFamily="2" charset="-122"/>
                <a:ea typeface="方正大黑简体" panose="02000000000000000000" pitchFamily="2" charset="-122"/>
              </a:rPr>
              <a:t>个省、市、自治区。这在古今捐助助学史上，都是当之无愧的第一人。教育部副部长郝平表示，邵逸夫基金教育赠款项目，是当前海内外持续时间最长、项目最多的教育赠款项目，数以万计的大、中、小学生从中受益。</a:t>
            </a:r>
          </a:p>
          <a:p>
            <a:pPr marL="62230" indent="-62230">
              <a:lnSpc>
                <a:spcPct val="90000"/>
              </a:lnSpc>
            </a:pPr>
            <a:r>
              <a:rPr lang="zh-CN" altLang="en-US" sz="1200">
                <a:latin typeface="方正大黑简体" panose="02000000000000000000" pitchFamily="2" charset="-122"/>
                <a:ea typeface="方正大黑简体" panose="02000000000000000000" pitchFamily="2" charset="-122"/>
              </a:rPr>
              <a:t>邵先生还不顾耄耋之躯，亲临视察捐赠项目。一个流传的故事是，邵先生去西藏，官方特派了两名医生随行照顾，事后病倒的是两位医生。</a:t>
            </a:r>
          </a:p>
          <a:p>
            <a:pPr marL="62230" indent="-62230">
              <a:lnSpc>
                <a:spcPct val="90000"/>
              </a:lnSpc>
            </a:pPr>
            <a:r>
              <a:rPr lang="zh-CN" altLang="en-US" sz="1200">
                <a:latin typeface="方正大黑简体" panose="02000000000000000000" pitchFamily="2" charset="-122"/>
                <a:ea typeface="方正大黑简体" panose="02000000000000000000" pitchFamily="2" charset="-122"/>
              </a:rPr>
              <a:t>邵先生的慈善也未止于教育。</a:t>
            </a:r>
            <a:r>
              <a:rPr lang="en-US" altLang="zh-CN" sz="1200">
                <a:latin typeface="方正大黑简体" panose="02000000000000000000" pitchFamily="2" charset="-122"/>
                <a:ea typeface="方正大黑简体" panose="02000000000000000000" pitchFamily="2" charset="-122"/>
              </a:rPr>
              <a:t>2002</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11</a:t>
            </a:r>
            <a:r>
              <a:rPr lang="zh-CN" altLang="en-US" sz="1200">
                <a:latin typeface="方正大黑简体" panose="02000000000000000000" pitchFamily="2" charset="-122"/>
                <a:ea typeface="方正大黑简体" panose="02000000000000000000" pitchFamily="2" charset="-122"/>
              </a:rPr>
              <a:t>月，“邵逸夫奖”在香港设立，奖金</a:t>
            </a:r>
            <a:r>
              <a:rPr lang="en-US" altLang="zh-CN" sz="1200">
                <a:latin typeface="方正大黑简体" panose="02000000000000000000" pitchFamily="2" charset="-122"/>
                <a:ea typeface="方正大黑简体" panose="02000000000000000000" pitchFamily="2" charset="-122"/>
              </a:rPr>
              <a:t>100</a:t>
            </a:r>
            <a:r>
              <a:rPr lang="zh-CN" altLang="en-US" sz="1200">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1200">
                <a:latin typeface="方正大黑简体" panose="02000000000000000000" pitchFamily="2" charset="-122"/>
                <a:ea typeface="方正大黑简体" panose="02000000000000000000" pitchFamily="2" charset="-122"/>
              </a:rPr>
              <a:t>10</a:t>
            </a:r>
            <a:r>
              <a:rPr lang="zh-CN" altLang="en-US" sz="1200">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余年，但全球学术界几乎都已经知道这个被誉为“东方诺贝尔”的奖项，知道中国香港有一位推动科学发展的邵先生。著名物理学家杨振宁说：“邵逸夫奖是人类历史上的一件大事。”</a:t>
            </a:r>
          </a:p>
          <a:p>
            <a:pPr marL="62230" indent="-62230">
              <a:lnSpc>
                <a:spcPct val="90000"/>
              </a:lnSpc>
            </a:pPr>
            <a:r>
              <a:rPr lang="en-US" altLang="zh-CN" sz="1200">
                <a:latin typeface="方正大黑简体" panose="02000000000000000000" pitchFamily="2" charset="-122"/>
                <a:ea typeface="方正大黑简体" panose="02000000000000000000" pitchFamily="2" charset="-122"/>
              </a:rPr>
              <a:t>2008</a:t>
            </a:r>
            <a:r>
              <a:rPr lang="zh-CN" altLang="en-US" sz="1200">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亿港元。</a:t>
            </a:r>
            <a:r>
              <a:rPr lang="en-US" altLang="zh-CN" sz="1200">
                <a:latin typeface="方正大黑简体" panose="02000000000000000000" pitchFamily="2" charset="-122"/>
                <a:ea typeface="方正大黑简体" panose="02000000000000000000" pitchFamily="2" charset="-122"/>
              </a:rPr>
              <a:t>2013</a:t>
            </a:r>
            <a:r>
              <a:rPr lang="zh-CN" altLang="en-US" sz="1200">
                <a:latin typeface="方正大黑简体" panose="02000000000000000000" pitchFamily="2" charset="-122"/>
                <a:ea typeface="方正大黑简体" panose="02000000000000000000" pitchFamily="2" charset="-122"/>
              </a:rPr>
              <a:t>年雅安地震，邵逸夫夫妇再向灾区捐款</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亿港元。一位网友感慨说：“我第一次知道，有人做慈善可以做到这个份上。”</a:t>
            </a:r>
          </a:p>
          <a:p>
            <a:pPr marL="62230" indent="-62230">
              <a:lnSpc>
                <a:spcPct val="90000"/>
              </a:lnSpc>
            </a:pPr>
            <a:r>
              <a:rPr lang="zh-CN" altLang="en-US" sz="1200">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a:p>
            <a:pPr marL="62230" indent="-62230">
              <a:lnSpc>
                <a:spcPct val="90000"/>
              </a:lnSpc>
            </a:pPr>
            <a:r>
              <a:rPr lang="zh-CN" altLang="en-US" sz="1200">
                <a:latin typeface="方正大黑简体" panose="02000000000000000000" pitchFamily="2" charset="-122"/>
                <a:ea typeface="方正大黑简体" panose="02000000000000000000" pitchFamily="2" charset="-122"/>
              </a:rPr>
              <a:t>他用此后的人生，实践了自己的理想。“直到生前的最后一段时光，邵先生的基金会仍然坚持做慈善，他在全世界的捐赠数额已经超过</a:t>
            </a:r>
            <a:r>
              <a:rPr lang="en-US" altLang="zh-CN" sz="1200">
                <a:latin typeface="方正大黑简体" panose="02000000000000000000" pitchFamily="2" charset="-122"/>
                <a:ea typeface="方正大黑简体" panose="02000000000000000000" pitchFamily="2" charset="-122"/>
              </a:rPr>
              <a:t>65</a:t>
            </a:r>
            <a:r>
              <a:rPr lang="zh-CN" altLang="en-US" sz="1200">
                <a:latin typeface="方正大黑简体" panose="02000000000000000000" pitchFamily="2" charset="-122"/>
                <a:ea typeface="方正大黑简体" panose="02000000000000000000" pitchFamily="2" charset="-122"/>
              </a:rPr>
              <a:t>亿元港币。”</a:t>
            </a:r>
          </a:p>
          <a:p>
            <a:pPr marL="62230" indent="-62230">
              <a:lnSpc>
                <a:spcPct val="90000"/>
              </a:lnSpc>
            </a:pPr>
            <a:r>
              <a:rPr lang="en-US" altLang="zh-CN" sz="1200">
                <a:latin typeface="方正大黑简体" panose="02000000000000000000" pitchFamily="2" charset="-122"/>
                <a:ea typeface="方正大黑简体" panose="02000000000000000000" pitchFamily="2" charset="-122"/>
              </a:rPr>
              <a:t>107</a:t>
            </a:r>
            <a:r>
              <a:rPr lang="zh-CN" altLang="en-US" sz="1200">
                <a:latin typeface="方正大黑简体" panose="02000000000000000000" pitchFamily="2" charset="-122"/>
                <a:ea typeface="方正大黑简体" panose="02000000000000000000" pitchFamily="2" charset="-122"/>
              </a:rPr>
              <a:t>岁，是邵先生生命的终点，但他的慈善事业仍在继续。</a:t>
            </a:r>
          </a:p>
        </p:txBody>
      </p:sp>
      <p:sp>
        <p:nvSpPr>
          <p:cNvPr id="38916" name="矩形 38915"/>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探究题</a:t>
            </a:r>
          </a:p>
        </p:txBody>
      </p:sp>
      <p:sp>
        <p:nvSpPr>
          <p:cNvPr id="38917" name="标题 38916"/>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38915"/>
                                        </p:tgtEl>
                                        <p:attrNameLst>
                                          <p:attrName>ppt_x</p:attrName>
                                        </p:attrNameLst>
                                      </p:cBhvr>
                                      <p:tavLst>
                                        <p:tav tm="0">
                                          <p:val>
                                            <p:strVal val="ppt_x"/>
                                          </p:val>
                                        </p:tav>
                                        <p:tav tm="100000">
                                          <p:val>
                                            <p:strVal val="ppt_x"/>
                                          </p:val>
                                        </p:tav>
                                      </p:tavLst>
                                    </p:anim>
                                    <p:anim calcmode="lin" valueType="num">
                                      <p:cBhvr additive="base">
                                        <p:cTn id="7" dur="500"/>
                                        <p:tgtEl>
                                          <p:spTgt spid="38915"/>
                                        </p:tgtEl>
                                        <p:attrNameLst>
                                          <p:attrName>ppt_y</p:attrName>
                                        </p:attrNameLst>
                                      </p:cBhvr>
                                      <p:tavLst>
                                        <p:tav tm="0">
                                          <p:val>
                                            <p:strVal val="ppt_y"/>
                                          </p:val>
                                        </p:tav>
                                        <p:tav tm="100000">
                                          <p:val>
                                            <p:strVal val="1+ppt_h/2"/>
                                          </p:val>
                                        </p:tav>
                                      </p:tavLst>
                                    </p:anim>
                                    <p:set>
                                      <p:cBhvr>
                                        <p:cTn id="8" dur="1" fill="hold">
                                          <p:stCondLst>
                                            <p:cond delay="499"/>
                                          </p:stCondLst>
                                        </p:cTn>
                                        <p:tgtEl>
                                          <p:spTgt spid="38915"/>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38914">
                                            <p:txEl>
                                              <p:pRg st="1" end="1"/>
                                            </p:txEl>
                                          </p:spTgt>
                                        </p:tgtEl>
                                        <p:attrNameLst>
                                          <p:attrName>style.visibility</p:attrName>
                                        </p:attrNameLst>
                                      </p:cBhvr>
                                      <p:to>
                                        <p:strVal val="visible"/>
                                      </p:to>
                                    </p:set>
                                    <p:anim calcmode="lin" valueType="num">
                                      <p:cBhvr>
                                        <p:cTn id="13" dur="500" fill="hold"/>
                                        <p:tgtEl>
                                          <p:spTgt spid="3891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8914">
                                            <p:txEl>
                                              <p:pRg st="1" end="1"/>
                                            </p:txEl>
                                          </p:spTgt>
                                        </p:tgtEl>
                                        <p:attrNameLst>
                                          <p:attrName>ppt_h</p:attrName>
                                        </p:attrNameLst>
                                      </p:cBhvr>
                                      <p:tavLst>
                                        <p:tav tm="0">
                                          <p:val>
                                            <p:fltVal val="0"/>
                                          </p:val>
                                        </p:tav>
                                        <p:tav tm="100000">
                                          <p:val>
                                            <p:strVal val="#ppt_h"/>
                                          </p:val>
                                        </p:tav>
                                      </p:tavLst>
                                    </p:anim>
                                    <p:animEffect transition="in" filter="fade">
                                      <p:cBhvr>
                                        <p:cTn id="15" dur="500"/>
                                        <p:tgtEl>
                                          <p:spTgt spid="38914">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38914">
                                            <p:txEl>
                                              <p:pRg st="2" end="2"/>
                                            </p:txEl>
                                          </p:spTgt>
                                        </p:tgtEl>
                                        <p:attrNameLst>
                                          <p:attrName>style.visibility</p:attrName>
                                        </p:attrNameLst>
                                      </p:cBhvr>
                                      <p:to>
                                        <p:strVal val="visible"/>
                                      </p:to>
                                    </p:set>
                                    <p:anim calcmode="lin" valueType="num">
                                      <p:cBhvr>
                                        <p:cTn id="20" dur="500" fill="hold"/>
                                        <p:tgtEl>
                                          <p:spTgt spid="38914">
                                            <p:txEl>
                                              <p:pRg st="2" end="2"/>
                                            </p:txEl>
                                          </p:spTgt>
                                        </p:tgtEl>
                                        <p:attrNameLst>
                                          <p:attrName>ppt_w</p:attrName>
                                        </p:attrNameLst>
                                      </p:cBhvr>
                                      <p:tavLst>
                                        <p:tav tm="0">
                                          <p:val>
                                            <p:fltVal val="0"/>
                                          </p:val>
                                        </p:tav>
                                        <p:tav tm="100000">
                                          <p:val>
                                            <p:strVal val="#ppt_w"/>
                                          </p:val>
                                        </p:tav>
                                      </p:tavLst>
                                    </p:anim>
                                    <p:anim calcmode="lin" valueType="num">
                                      <p:cBhvr>
                                        <p:cTn id="21" dur="500" fill="hold"/>
                                        <p:tgtEl>
                                          <p:spTgt spid="38914">
                                            <p:txEl>
                                              <p:pRg st="2" end="2"/>
                                            </p:txEl>
                                          </p:spTgt>
                                        </p:tgtEl>
                                        <p:attrNameLst>
                                          <p:attrName>ppt_h</p:attrName>
                                        </p:attrNameLst>
                                      </p:cBhvr>
                                      <p:tavLst>
                                        <p:tav tm="0">
                                          <p:val>
                                            <p:fltVal val="0"/>
                                          </p:val>
                                        </p:tav>
                                        <p:tav tm="100000">
                                          <p:val>
                                            <p:strVal val="#ppt_h"/>
                                          </p:val>
                                        </p:tav>
                                      </p:tavLst>
                                    </p:anim>
                                    <p:animEffect transition="in" filter="fade">
                                      <p:cBhvr>
                                        <p:cTn id="22" dur="500"/>
                                        <p:tgtEl>
                                          <p:spTgt spid="3891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3" presetClass="entr" presetSubtype="0" fill="hold" grpId="0" nodeType="clickEffect">
                                  <p:stCondLst>
                                    <p:cond delay="0"/>
                                  </p:stCondLst>
                                  <p:childTnLst>
                                    <p:set>
                                      <p:cBhvr>
                                        <p:cTn id="26" dur="1" fill="hold">
                                          <p:stCondLst>
                                            <p:cond delay="0"/>
                                          </p:stCondLst>
                                        </p:cTn>
                                        <p:tgtEl>
                                          <p:spTgt spid="38914">
                                            <p:txEl>
                                              <p:pRg st="3" end="3"/>
                                            </p:txEl>
                                          </p:spTgt>
                                        </p:tgtEl>
                                        <p:attrNameLst>
                                          <p:attrName>style.visibility</p:attrName>
                                        </p:attrNameLst>
                                      </p:cBhvr>
                                      <p:to>
                                        <p:strVal val="visible"/>
                                      </p:to>
                                    </p:set>
                                    <p:anim calcmode="lin" valueType="num">
                                      <p:cBhvr>
                                        <p:cTn id="27" dur="500" fill="hold"/>
                                        <p:tgtEl>
                                          <p:spTgt spid="38914">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38914">
                                            <p:txEl>
                                              <p:pRg st="3" end="3"/>
                                            </p:txEl>
                                          </p:spTgt>
                                        </p:tgtEl>
                                        <p:attrNameLst>
                                          <p:attrName>ppt_h</p:attrName>
                                        </p:attrNameLst>
                                      </p:cBhvr>
                                      <p:tavLst>
                                        <p:tav tm="0">
                                          <p:val>
                                            <p:fltVal val="0"/>
                                          </p:val>
                                        </p:tav>
                                        <p:tav tm="100000">
                                          <p:val>
                                            <p:strVal val="#ppt_h"/>
                                          </p:val>
                                        </p:tav>
                                      </p:tavLst>
                                    </p:anim>
                                    <p:animEffect transition="in" filter="fade">
                                      <p:cBhvr>
                                        <p:cTn id="29" dur="500"/>
                                        <p:tgtEl>
                                          <p:spTgt spid="38914">
                                            <p:txEl>
                                              <p:pRg st="3" end="3"/>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3" presetClass="entr" presetSubtype="0" fill="hold" grpId="0" nodeType="clickEffect">
                                  <p:stCondLst>
                                    <p:cond delay="0"/>
                                  </p:stCondLst>
                                  <p:childTnLst>
                                    <p:set>
                                      <p:cBhvr>
                                        <p:cTn id="33" dur="1" fill="hold">
                                          <p:stCondLst>
                                            <p:cond delay="0"/>
                                          </p:stCondLst>
                                        </p:cTn>
                                        <p:tgtEl>
                                          <p:spTgt spid="38914">
                                            <p:txEl>
                                              <p:pRg st="4" end="4"/>
                                            </p:txEl>
                                          </p:spTgt>
                                        </p:tgtEl>
                                        <p:attrNameLst>
                                          <p:attrName>style.visibility</p:attrName>
                                        </p:attrNameLst>
                                      </p:cBhvr>
                                      <p:to>
                                        <p:strVal val="visible"/>
                                      </p:to>
                                    </p:set>
                                    <p:anim calcmode="lin" valueType="num">
                                      <p:cBhvr>
                                        <p:cTn id="34" dur="500" fill="hold"/>
                                        <p:tgtEl>
                                          <p:spTgt spid="38914">
                                            <p:txEl>
                                              <p:pRg st="4" end="4"/>
                                            </p:txEl>
                                          </p:spTgt>
                                        </p:tgtEl>
                                        <p:attrNameLst>
                                          <p:attrName>ppt_w</p:attrName>
                                        </p:attrNameLst>
                                      </p:cBhvr>
                                      <p:tavLst>
                                        <p:tav tm="0">
                                          <p:val>
                                            <p:fltVal val="0"/>
                                          </p:val>
                                        </p:tav>
                                        <p:tav tm="100000">
                                          <p:val>
                                            <p:strVal val="#ppt_w"/>
                                          </p:val>
                                        </p:tav>
                                      </p:tavLst>
                                    </p:anim>
                                    <p:anim calcmode="lin" valueType="num">
                                      <p:cBhvr>
                                        <p:cTn id="35" dur="500" fill="hold"/>
                                        <p:tgtEl>
                                          <p:spTgt spid="38914">
                                            <p:txEl>
                                              <p:pRg st="4" end="4"/>
                                            </p:txEl>
                                          </p:spTgt>
                                        </p:tgtEl>
                                        <p:attrNameLst>
                                          <p:attrName>ppt_h</p:attrName>
                                        </p:attrNameLst>
                                      </p:cBhvr>
                                      <p:tavLst>
                                        <p:tav tm="0">
                                          <p:val>
                                            <p:fltVal val="0"/>
                                          </p:val>
                                        </p:tav>
                                        <p:tav tm="100000">
                                          <p:val>
                                            <p:strVal val="#ppt_h"/>
                                          </p:val>
                                        </p:tav>
                                      </p:tavLst>
                                    </p:anim>
                                    <p:animEffect transition="in" filter="fade">
                                      <p:cBhvr>
                                        <p:cTn id="36" dur="500"/>
                                        <p:tgtEl>
                                          <p:spTgt spid="38914">
                                            <p:txEl>
                                              <p:pRg st="4" end="4"/>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53" presetClass="entr" presetSubtype="0" fill="hold" grpId="0" nodeType="clickEffect">
                                  <p:stCondLst>
                                    <p:cond delay="0"/>
                                  </p:stCondLst>
                                  <p:childTnLst>
                                    <p:set>
                                      <p:cBhvr>
                                        <p:cTn id="40" dur="1" fill="hold">
                                          <p:stCondLst>
                                            <p:cond delay="0"/>
                                          </p:stCondLst>
                                        </p:cTn>
                                        <p:tgtEl>
                                          <p:spTgt spid="38914">
                                            <p:txEl>
                                              <p:pRg st="5" end="5"/>
                                            </p:txEl>
                                          </p:spTgt>
                                        </p:tgtEl>
                                        <p:attrNameLst>
                                          <p:attrName>style.visibility</p:attrName>
                                        </p:attrNameLst>
                                      </p:cBhvr>
                                      <p:to>
                                        <p:strVal val="visible"/>
                                      </p:to>
                                    </p:set>
                                    <p:anim calcmode="lin" valueType="num">
                                      <p:cBhvr>
                                        <p:cTn id="41" dur="500" fill="hold"/>
                                        <p:tgtEl>
                                          <p:spTgt spid="38914">
                                            <p:txEl>
                                              <p:pRg st="5" end="5"/>
                                            </p:txEl>
                                          </p:spTgt>
                                        </p:tgtEl>
                                        <p:attrNameLst>
                                          <p:attrName>ppt_w</p:attrName>
                                        </p:attrNameLst>
                                      </p:cBhvr>
                                      <p:tavLst>
                                        <p:tav tm="0">
                                          <p:val>
                                            <p:fltVal val="0"/>
                                          </p:val>
                                        </p:tav>
                                        <p:tav tm="100000">
                                          <p:val>
                                            <p:strVal val="#ppt_w"/>
                                          </p:val>
                                        </p:tav>
                                      </p:tavLst>
                                    </p:anim>
                                    <p:anim calcmode="lin" valueType="num">
                                      <p:cBhvr>
                                        <p:cTn id="42" dur="500" fill="hold"/>
                                        <p:tgtEl>
                                          <p:spTgt spid="38914">
                                            <p:txEl>
                                              <p:pRg st="5" end="5"/>
                                            </p:txEl>
                                          </p:spTgt>
                                        </p:tgtEl>
                                        <p:attrNameLst>
                                          <p:attrName>ppt_h</p:attrName>
                                        </p:attrNameLst>
                                      </p:cBhvr>
                                      <p:tavLst>
                                        <p:tav tm="0">
                                          <p:val>
                                            <p:fltVal val="0"/>
                                          </p:val>
                                        </p:tav>
                                        <p:tav tm="100000">
                                          <p:val>
                                            <p:strVal val="#ppt_h"/>
                                          </p:val>
                                        </p:tav>
                                      </p:tavLst>
                                    </p:anim>
                                    <p:animEffect transition="in" filter="fade">
                                      <p:cBhvr>
                                        <p:cTn id="43" dur="500"/>
                                        <p:tgtEl>
                                          <p:spTgt spid="389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uiExpand="1" build="p"/>
      <p:bldP spid="3891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矩形 39937"/>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sz="2665" b="1">
                <a:solidFill>
                  <a:srgbClr val="FF0000"/>
                </a:solidFill>
                <a:latin typeface="方正大黑简体" panose="02000000000000000000" pitchFamily="2" charset="-122"/>
                <a:ea typeface="方正大黑简体" panose="02000000000000000000" pitchFamily="2" charset="-122"/>
              </a:rPr>
              <a:t>4</a:t>
            </a:r>
            <a:r>
              <a:rPr lang="zh-CN" altLang="en-US" sz="2665" b="1">
                <a:solidFill>
                  <a:srgbClr val="FF0000"/>
                </a:solidFill>
                <a:latin typeface="方正大黑简体" panose="02000000000000000000" pitchFamily="2" charset="-122"/>
                <a:ea typeface="方正大黑简体" panose="02000000000000000000" pitchFamily="2" charset="-122"/>
              </a:rPr>
              <a:t>、邵逸夫作为一名商业巨子，他在全世界的捐赠数额已经超过</a:t>
            </a:r>
            <a:r>
              <a:rPr lang="en-US" altLang="zh-CN" sz="2665" b="1">
                <a:solidFill>
                  <a:srgbClr val="FF0000"/>
                </a:solidFill>
                <a:latin typeface="方正大黑简体" panose="02000000000000000000" pitchFamily="2" charset="-122"/>
                <a:ea typeface="方正大黑简体" panose="02000000000000000000" pitchFamily="2" charset="-122"/>
              </a:rPr>
              <a:t>65</a:t>
            </a:r>
            <a:r>
              <a:rPr lang="zh-CN" altLang="en-US" sz="2665" b="1">
                <a:solidFill>
                  <a:srgbClr val="FF0000"/>
                </a:solidFill>
                <a:latin typeface="方正大黑简体" panose="02000000000000000000" pitchFamily="2" charset="-122"/>
                <a:ea typeface="方正大黑简体" panose="02000000000000000000" pitchFamily="2" charset="-122"/>
              </a:rPr>
              <a:t>亿元港币。</a:t>
            </a:r>
            <a:r>
              <a:rPr lang="en-US" altLang="zh-CN" sz="2665" b="1">
                <a:solidFill>
                  <a:srgbClr val="FF0000"/>
                </a:solidFill>
                <a:latin typeface="方正大黑简体" panose="02000000000000000000" pitchFamily="2" charset="-122"/>
                <a:ea typeface="方正大黑简体" panose="02000000000000000000" pitchFamily="2" charset="-122"/>
              </a:rPr>
              <a:t>107</a:t>
            </a:r>
            <a:r>
              <a:rPr lang="zh-CN" altLang="en-US" sz="2665" b="1">
                <a:solidFill>
                  <a:srgbClr val="FF0000"/>
                </a:solidFill>
                <a:latin typeface="方正大黑简体" panose="02000000000000000000" pitchFamily="2" charset="-122"/>
                <a:ea typeface="方正大黑简体" panose="02000000000000000000" pitchFamily="2" charset="-122"/>
              </a:rPr>
              <a:t>岁，是邵先生生命的终点，但他的慈善事业仍在继续。请联系文本和实际，谈谈你对慈善事业的认识。</a:t>
            </a:r>
          </a:p>
          <a:p>
            <a:pPr lvl="0" algn="ctr">
              <a:buNone/>
            </a:pPr>
            <a:r>
              <a:rPr lang="zh-CN" altLang="en-US" sz="2665" b="1">
                <a:solidFill>
                  <a:srgbClr val="FF0000"/>
                </a:solidFill>
                <a:latin typeface="方正大黑简体" panose="02000000000000000000" pitchFamily="2" charset="-122"/>
                <a:ea typeface="方正大黑简体" panose="02000000000000000000" pitchFamily="2" charset="-122"/>
              </a:rPr>
              <a:t>观点提示</a:t>
            </a:r>
            <a:endParaRPr lang="zh-CN" altLang="en-US" sz="2400" b="1">
              <a:solidFill>
                <a:srgbClr val="FF0000"/>
              </a:solidFill>
              <a:latin typeface="方正大黑简体" panose="02000000000000000000" pitchFamily="2" charset="-122"/>
              <a:ea typeface="方正大黑简体" panose="02000000000000000000" pitchFamily="2" charset="-122"/>
            </a:endParaRPr>
          </a:p>
          <a:p>
            <a:pPr lvl="0"/>
            <a:r>
              <a:rPr lang="zh-CN" altLang="en-US" sz="2665" b="1">
                <a:latin typeface="方正大黑简体" panose="02000000000000000000" pitchFamily="2" charset="-122"/>
                <a:ea typeface="方正大黑简体" panose="02000000000000000000" pitchFamily="2" charset="-122"/>
              </a:rPr>
              <a:t>“达则兼济天下，穷则独善其身”</a:t>
            </a:r>
            <a:r>
              <a:rPr lang="en-US" altLang="zh-CN" sz="2665" b="1">
                <a:latin typeface="Arial" panose="020b0604020202020204" pitchFamily="34" charset="0"/>
                <a:ea typeface="方正大黑简体" panose="02000000000000000000" pitchFamily="2" charset="-122"/>
              </a:rPr>
              <a:t>——</a:t>
            </a:r>
            <a:r>
              <a:rPr lang="zh-CN" altLang="en-US" sz="2665" b="1">
                <a:solidFill>
                  <a:srgbClr val="FF0000"/>
                </a:solidFill>
                <a:latin typeface="方正大黑简体" panose="02000000000000000000" pitchFamily="2" charset="-122"/>
                <a:ea typeface="方正大黑简体" panose="02000000000000000000" pitchFamily="2" charset="-122"/>
              </a:rPr>
              <a:t>慈善要量力而行</a:t>
            </a:r>
          </a:p>
          <a:p>
            <a:pPr lvl="0"/>
            <a:r>
              <a:rPr lang="zh-CN" altLang="en-US" sz="2665" b="1">
                <a:latin typeface="方正大黑简体" panose="02000000000000000000" pitchFamily="2" charset="-122"/>
                <a:ea typeface="方正大黑简体" panose="02000000000000000000" pitchFamily="2" charset="-122"/>
              </a:rPr>
              <a:t>“我的财富取之于民众，应用回于民众”</a:t>
            </a:r>
            <a:r>
              <a:rPr lang="en-US" altLang="zh-CN" sz="2665" b="1">
                <a:latin typeface="Arial" panose="020b0604020202020204" pitchFamily="34" charset="0"/>
                <a:ea typeface="方正大黑简体" panose="02000000000000000000" pitchFamily="2" charset="-122"/>
              </a:rPr>
              <a:t>——</a:t>
            </a:r>
            <a:r>
              <a:rPr lang="zh-CN" altLang="en-US" sz="2665" b="1">
                <a:solidFill>
                  <a:srgbClr val="FF0000"/>
                </a:solidFill>
                <a:latin typeface="方正大黑简体" panose="02000000000000000000" pitchFamily="2" charset="-122"/>
                <a:ea typeface="方正大黑简体" panose="02000000000000000000" pitchFamily="2" charset="-122"/>
              </a:rPr>
              <a:t>爱心与善行相结合才是慈善</a:t>
            </a:r>
          </a:p>
          <a:p>
            <a:pPr lvl="0"/>
            <a:r>
              <a:rPr lang="zh-CN" altLang="en-US" sz="2665" b="1">
                <a:latin typeface="方正大黑简体" panose="02000000000000000000" pitchFamily="2" charset="-122"/>
                <a:ea typeface="方正大黑简体" panose="02000000000000000000" pitchFamily="2" charset="-122"/>
              </a:rPr>
              <a:t>邵逸夫并非香港最有钱的人，却是屈指可数的大慈善家，是港媒口中的“道德标杆”</a:t>
            </a:r>
            <a:r>
              <a:rPr lang="en-US" altLang="zh-CN" sz="2665" b="1">
                <a:latin typeface="Arial" panose="020b0604020202020204" pitchFamily="34" charset="0"/>
                <a:ea typeface="方正大黑简体" panose="02000000000000000000" pitchFamily="2" charset="-122"/>
              </a:rPr>
              <a:t>——</a:t>
            </a:r>
            <a:r>
              <a:rPr lang="zh-CN" altLang="en-US" sz="2665" b="1">
                <a:solidFill>
                  <a:srgbClr val="FF0000"/>
                </a:solidFill>
                <a:latin typeface="方正大黑简体" panose="02000000000000000000" pitchFamily="2" charset="-122"/>
                <a:ea typeface="方正大黑简体" panose="02000000000000000000" pitchFamily="2" charset="-122"/>
              </a:rPr>
              <a:t>慈善没有门槛，谁都可以行善</a:t>
            </a:r>
          </a:p>
          <a:p>
            <a:pPr lvl="0"/>
            <a:r>
              <a:rPr lang="zh-CN" altLang="en-US" sz="2665" b="1">
                <a:latin typeface="方正大黑简体" panose="02000000000000000000" pitchFamily="2" charset="-122"/>
                <a:ea typeface="方正大黑简体" panose="02000000000000000000" pitchFamily="2" charset="-122"/>
              </a:rPr>
              <a:t>邵先生生命的终点，但他的慈善事业仍在继续</a:t>
            </a:r>
            <a:r>
              <a:rPr lang="en-US" altLang="zh-CN" sz="2665" b="1">
                <a:latin typeface="Arial" panose="020b0604020202020204" pitchFamily="34" charset="0"/>
                <a:ea typeface="方正大黑简体" panose="02000000000000000000" pitchFamily="2" charset="-122"/>
              </a:rPr>
              <a:t>——</a:t>
            </a:r>
            <a:r>
              <a:rPr lang="zh-CN" altLang="en-US" sz="2665" b="1">
                <a:solidFill>
                  <a:srgbClr val="FF0000"/>
                </a:solidFill>
                <a:latin typeface="方正大黑简体" panose="02000000000000000000" pitchFamily="2" charset="-122"/>
                <a:ea typeface="方正大黑简体" panose="02000000000000000000" pitchFamily="2" charset="-122"/>
              </a:rPr>
              <a:t>慈善没有尽头，精神的感召也是慈善。</a:t>
            </a:r>
          </a:p>
        </p:txBody>
      </p:sp>
      <p:sp>
        <p:nvSpPr>
          <p:cNvPr id="39939" name="矩形 39938"/>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探究题</a:t>
            </a:r>
          </a:p>
        </p:txBody>
      </p:sp>
      <p:sp>
        <p:nvSpPr>
          <p:cNvPr id="39940" name="标题 39939"/>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9938">
                                            <p:txEl>
                                              <p:pRg st="1" end="1"/>
                                            </p:txEl>
                                          </p:spTgt>
                                        </p:tgtEl>
                                        <p:attrNameLst>
                                          <p:attrName>style.visibility</p:attrName>
                                        </p:attrNameLst>
                                      </p:cBhvr>
                                      <p:to>
                                        <p:strVal val="visible"/>
                                      </p:to>
                                    </p:set>
                                    <p:anim calcmode="lin" valueType="num">
                                      <p:cBhvr>
                                        <p:cTn id="7" dur="500" fill="hold"/>
                                        <p:tgtEl>
                                          <p:spTgt spid="39938">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9938">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9938">
                                            <p:txEl>
                                              <p:pRg st="1" end="1"/>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9938">
                                            <p:txEl>
                                              <p:pRg st="2" end="2"/>
                                            </p:txEl>
                                          </p:spTgt>
                                        </p:tgtEl>
                                        <p:attrNameLst>
                                          <p:attrName>style.visibility</p:attrName>
                                        </p:attrNameLst>
                                      </p:cBhvr>
                                      <p:to>
                                        <p:strVal val="visible"/>
                                      </p:to>
                                    </p:set>
                                    <p:anim calcmode="lin" valueType="num">
                                      <p:cBhvr>
                                        <p:cTn id="14" dur="500" fill="hold"/>
                                        <p:tgtEl>
                                          <p:spTgt spid="39938">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39938">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39938">
                                            <p:txEl>
                                              <p:pRg st="2" end="2"/>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9938">
                                            <p:txEl>
                                              <p:pRg st="3" end="3"/>
                                            </p:txEl>
                                          </p:spTgt>
                                        </p:tgtEl>
                                        <p:attrNameLst>
                                          <p:attrName>style.visibility</p:attrName>
                                        </p:attrNameLst>
                                      </p:cBhvr>
                                      <p:to>
                                        <p:strVal val="visible"/>
                                      </p:to>
                                    </p:set>
                                    <p:anim calcmode="lin" valueType="num">
                                      <p:cBhvr>
                                        <p:cTn id="21" dur="500" fill="hold"/>
                                        <p:tgtEl>
                                          <p:spTgt spid="39938">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39938">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39938">
                                            <p:txEl>
                                              <p:pRg st="3" end="3"/>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39938">
                                            <p:txEl>
                                              <p:pRg st="4" end="4"/>
                                            </p:txEl>
                                          </p:spTgt>
                                        </p:tgtEl>
                                        <p:attrNameLst>
                                          <p:attrName>style.visibility</p:attrName>
                                        </p:attrNameLst>
                                      </p:cBhvr>
                                      <p:to>
                                        <p:strVal val="visible"/>
                                      </p:to>
                                    </p:set>
                                    <p:anim calcmode="lin" valueType="num">
                                      <p:cBhvr>
                                        <p:cTn id="28" dur="500" fill="hold"/>
                                        <p:tgtEl>
                                          <p:spTgt spid="39938">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39938">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39938">
                                            <p:txEl>
                                              <p:pRg st="4" end="4"/>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39938">
                                            <p:txEl>
                                              <p:pRg st="5" end="5"/>
                                            </p:txEl>
                                          </p:spTgt>
                                        </p:tgtEl>
                                        <p:attrNameLst>
                                          <p:attrName>style.visibility</p:attrName>
                                        </p:attrNameLst>
                                      </p:cBhvr>
                                      <p:to>
                                        <p:strVal val="visible"/>
                                      </p:to>
                                    </p:set>
                                    <p:anim calcmode="lin" valueType="num">
                                      <p:cBhvr>
                                        <p:cTn id="35" dur="500" fill="hold"/>
                                        <p:tgtEl>
                                          <p:spTgt spid="39938">
                                            <p:txEl>
                                              <p:pRg st="5" end="5"/>
                                            </p:txEl>
                                          </p:spTgt>
                                        </p:tgtEl>
                                        <p:attrNameLst>
                                          <p:attrName>ppt_w</p:attrName>
                                        </p:attrNameLst>
                                      </p:cBhvr>
                                      <p:tavLst>
                                        <p:tav tm="0">
                                          <p:val>
                                            <p:fltVal val="0"/>
                                          </p:val>
                                        </p:tav>
                                        <p:tav tm="100000">
                                          <p:val>
                                            <p:strVal val="#ppt_w"/>
                                          </p:val>
                                        </p:tav>
                                      </p:tavLst>
                                    </p:anim>
                                    <p:anim calcmode="lin" valueType="num">
                                      <p:cBhvr>
                                        <p:cTn id="36" dur="500" fill="hold"/>
                                        <p:tgtEl>
                                          <p:spTgt spid="39938">
                                            <p:txEl>
                                              <p:pRg st="5" end="5"/>
                                            </p:txEl>
                                          </p:spTgt>
                                        </p:tgtEl>
                                        <p:attrNameLst>
                                          <p:attrName>ppt_h</p:attrName>
                                        </p:attrNameLst>
                                      </p:cBhvr>
                                      <p:tavLst>
                                        <p:tav tm="0">
                                          <p:val>
                                            <p:fltVal val="0"/>
                                          </p:val>
                                        </p:tav>
                                        <p:tav tm="100000">
                                          <p:val>
                                            <p:strVal val="#ppt_h"/>
                                          </p:val>
                                        </p:tav>
                                      </p:tavLst>
                                    </p:anim>
                                    <p:animEffect transition="in" filter="fade">
                                      <p:cBhvr>
                                        <p:cTn id="37" dur="500"/>
                                        <p:tgtEl>
                                          <p:spTgt spid="3993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uiExpand="1" build="p"/>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矩形 40961"/>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b="1">
                <a:solidFill>
                  <a:srgbClr val="FF0000"/>
                </a:solidFill>
                <a:latin typeface="方正大黑简体" panose="02000000000000000000" pitchFamily="2" charset="-122"/>
                <a:ea typeface="方正大黑简体" panose="02000000000000000000" pitchFamily="2" charset="-122"/>
              </a:rPr>
              <a:t>5</a:t>
            </a:r>
            <a:r>
              <a:rPr lang="zh-CN" altLang="en-US" b="1">
                <a:solidFill>
                  <a:srgbClr val="FF0000"/>
                </a:solidFill>
                <a:latin typeface="方正大黑简体" panose="02000000000000000000" pitchFamily="2" charset="-122"/>
                <a:ea typeface="方正大黑简体" panose="02000000000000000000" pitchFamily="2" charset="-122"/>
              </a:rPr>
              <a:t>、从邵逸夫的人生经历中，你获得了什么启示？请联系文本和实际，谈谈的认识。</a:t>
            </a:r>
          </a:p>
          <a:p>
            <a:pPr lvl="0" algn="ctr">
              <a:buNone/>
            </a:pPr>
            <a:r>
              <a:rPr lang="zh-CN" altLang="en-US" b="1">
                <a:solidFill>
                  <a:srgbClr val="FF0000"/>
                </a:solidFill>
                <a:latin typeface="方正大黑简体" panose="02000000000000000000" pitchFamily="2" charset="-122"/>
                <a:ea typeface="方正大黑简体" panose="02000000000000000000" pitchFamily="2" charset="-122"/>
              </a:rPr>
              <a:t>观点提示</a:t>
            </a:r>
            <a:endParaRPr lang="zh-CN" altLang="en-US" sz="2665" b="1">
              <a:solidFill>
                <a:srgbClr val="FF0000"/>
              </a:solidFill>
              <a:latin typeface="方正大黑简体" panose="02000000000000000000" pitchFamily="2" charset="-122"/>
              <a:ea typeface="方正大黑简体" panose="02000000000000000000" pitchFamily="2" charset="-122"/>
            </a:endParaRPr>
          </a:p>
          <a:p>
            <a:pPr lvl="0">
              <a:buNone/>
            </a:pPr>
            <a:r>
              <a:rPr lang="zh-CN" altLang="en-US" b="1">
                <a:latin typeface="方正大黑简体" panose="02000000000000000000" pitchFamily="2" charset="-122"/>
                <a:ea typeface="方正大黑简体" panose="02000000000000000000" pitchFamily="2" charset="-122"/>
              </a:rPr>
              <a:t>微小的事情深入的反思能够改变人生的境界。</a:t>
            </a:r>
          </a:p>
          <a:p>
            <a:pPr lvl="0">
              <a:buNone/>
            </a:pPr>
            <a:r>
              <a:rPr lang="zh-CN" altLang="en-US" b="1">
                <a:solidFill>
                  <a:srgbClr val="0000CC"/>
                </a:solidFill>
                <a:latin typeface="方正大黑简体" panose="02000000000000000000" pitchFamily="2" charset="-122"/>
                <a:ea typeface="方正大黑简体" panose="02000000000000000000" pitchFamily="2" charset="-122"/>
              </a:rPr>
              <a:t>好的人生信条促进人生精彩</a:t>
            </a:r>
            <a:r>
              <a:rPr lang="en-US" altLang="zh-CN" b="1">
                <a:solidFill>
                  <a:srgbClr val="0000CC"/>
                </a:solidFill>
                <a:latin typeface="Arial" panose="020b0604020202020204" pitchFamily="34" charset="0"/>
                <a:ea typeface="方正大黑简体" panose="02000000000000000000" pitchFamily="2" charset="-122"/>
              </a:rPr>
              <a:t>——</a:t>
            </a:r>
            <a:r>
              <a:rPr lang="en-US" altLang="zh-CN" b="1">
                <a:solidFill>
                  <a:srgbClr val="0000CC"/>
                </a:solidFill>
                <a:latin typeface="方正大黑简体" panose="02000000000000000000" pitchFamily="2" charset="-122"/>
                <a:ea typeface="方正大黑简体" panose="02000000000000000000" pitchFamily="2" charset="-122"/>
              </a:rPr>
              <a:t>“</a:t>
            </a:r>
            <a:r>
              <a:rPr lang="zh-CN" altLang="en-US" b="1">
                <a:solidFill>
                  <a:srgbClr val="0000CC"/>
                </a:solidFill>
                <a:latin typeface="方正大黑简体" panose="02000000000000000000" pitchFamily="2" charset="-122"/>
                <a:ea typeface="方正大黑简体" panose="02000000000000000000" pitchFamily="2" charset="-122"/>
              </a:rPr>
              <a:t>大丈夫贵兼济，其独善一身”。</a:t>
            </a:r>
          </a:p>
          <a:p>
            <a:pPr lvl="0">
              <a:buNone/>
            </a:pPr>
            <a:r>
              <a:rPr lang="zh-CN" altLang="en-US" b="1">
                <a:latin typeface="方正大黑简体" panose="02000000000000000000" pitchFamily="2" charset="-122"/>
                <a:ea typeface="方正大黑简体" panose="02000000000000000000" pitchFamily="2" charset="-122"/>
              </a:rPr>
              <a:t>奉献的人生才最辉煌</a:t>
            </a:r>
            <a:r>
              <a:rPr lang="en-US" altLang="zh-CN" b="1">
                <a:latin typeface="Arial" panose="020b0604020202020204" pitchFamily="34" charset="0"/>
                <a:ea typeface="方正大黑简体" panose="02000000000000000000" pitchFamily="2" charset="-122"/>
              </a:rPr>
              <a:t>——</a:t>
            </a:r>
            <a:r>
              <a:rPr lang="zh-CN" altLang="en-US" b="1">
                <a:latin typeface="方正大黑简体" panose="02000000000000000000" pitchFamily="2" charset="-122"/>
                <a:ea typeface="方正大黑简体" panose="02000000000000000000" pitchFamily="2" charset="-122"/>
              </a:rPr>
              <a:t>物质财富的积累再多，精神世界也是苍白的，勇于奉献，无私奉献才能让人生更丰富，更精彩。</a:t>
            </a:r>
          </a:p>
          <a:p>
            <a:pPr lvl="0">
              <a:buNone/>
            </a:pPr>
            <a:r>
              <a:rPr lang="zh-CN" altLang="en-US" b="1">
                <a:solidFill>
                  <a:srgbClr val="0000CC"/>
                </a:solidFill>
                <a:latin typeface="方正大黑简体" panose="02000000000000000000" pitchFamily="2" charset="-122"/>
                <a:ea typeface="方正大黑简体" panose="02000000000000000000" pitchFamily="2" charset="-122"/>
              </a:rPr>
              <a:t>人生的精彩就是将认为对的事做到就好。</a:t>
            </a:r>
          </a:p>
        </p:txBody>
      </p:sp>
      <p:sp>
        <p:nvSpPr>
          <p:cNvPr id="40963" name="文本占位符 40962"/>
          <p:cNvSpPr>
            <a:spLocks noGrp="1"/>
          </p:cNvSpPr>
          <p:nvPr>
            <p:ph type="body" idx="1"/>
          </p:nvPr>
        </p:nvSpPr>
        <p:spPr>
          <a:xfrm>
            <a:off x="334381" y="2134437"/>
            <a:ext cx="11521333" cy="4535309"/>
          </a:xfrm>
          <a:solidFill>
            <a:schemeClr val="bg1"/>
          </a:solidFill>
          <a:ln w="76200">
            <a:noFill/>
          </a:ln>
        </p:spPr>
        <p:txBody>
          <a:bodyPr anchor="ctr" anchorCtr="0"/>
          <a:lstStyle/>
          <a:p>
            <a:pPr marL="5080" indent="-5080"/>
            <a:r>
              <a:rPr lang="en-US" altLang="zh-CN" sz="1200">
                <a:latin typeface="方正大黑简体" panose="02000000000000000000" pitchFamily="2" charset="-122"/>
                <a:ea typeface="方正大黑简体" panose="02000000000000000000" pitchFamily="2" charset="-122"/>
              </a:rPr>
              <a:t>2014</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月</a:t>
            </a:r>
            <a:r>
              <a:rPr lang="en-US" altLang="zh-CN" sz="1200">
                <a:latin typeface="方正大黑简体" panose="02000000000000000000" pitchFamily="2" charset="-122"/>
                <a:ea typeface="方正大黑简体" panose="02000000000000000000" pitchFamily="2" charset="-122"/>
              </a:rPr>
              <a:t>7</a:t>
            </a:r>
            <a:r>
              <a:rPr lang="zh-CN" altLang="en-US" sz="1200">
                <a:latin typeface="方正大黑简体" panose="02000000000000000000" pitchFamily="2" charset="-122"/>
                <a:ea typeface="方正大黑简体" panose="02000000000000000000" pitchFamily="2" charset="-122"/>
              </a:rPr>
              <a:t>日，香港影视界的传奇人物邵逸夫辞世，享年</a:t>
            </a:r>
            <a:r>
              <a:rPr lang="en-US" altLang="zh-CN" sz="1200">
                <a:latin typeface="方正大黑简体" panose="02000000000000000000" pitchFamily="2" charset="-122"/>
                <a:ea typeface="方正大黑简体" panose="02000000000000000000" pitchFamily="2" charset="-122"/>
              </a:rPr>
              <a:t>107</a:t>
            </a:r>
            <a:r>
              <a:rPr lang="zh-CN" altLang="en-US" sz="1200">
                <a:latin typeface="方正大黑简体" panose="02000000000000000000" pitchFamily="2" charset="-122"/>
                <a:ea typeface="方正大黑简体" panose="02000000000000000000" pitchFamily="2" charset="-122"/>
              </a:rPr>
              <a:t>岁。</a:t>
            </a:r>
          </a:p>
          <a:p>
            <a:pPr marL="5080" indent="-5080"/>
            <a:r>
              <a:rPr lang="zh-CN" altLang="en-US" sz="1200">
                <a:latin typeface="方正大黑简体" panose="02000000000000000000" pitchFamily="2" charset="-122"/>
                <a:ea typeface="方正大黑简体" panose="02000000000000000000" pitchFamily="2" charset="-122"/>
              </a:rPr>
              <a:t>这位宁波籍巨子用一生打造了邵氏、无线两艘电影、电视巨舰。不过比这更为宏大，也更具人格力量的，是他那一望无垠的慈善王国。这其中最为人熟知的便是遍布全国的</a:t>
            </a:r>
            <a:r>
              <a:rPr lang="en-US" altLang="zh-CN" sz="1200">
                <a:latin typeface="方正大黑简体" panose="02000000000000000000" pitchFamily="2" charset="-122"/>
                <a:ea typeface="方正大黑简体" panose="02000000000000000000" pitchFamily="2" charset="-122"/>
              </a:rPr>
              <a:t>6000</a:t>
            </a:r>
            <a:r>
              <a:rPr lang="zh-CN" altLang="en-US" sz="1200">
                <a:latin typeface="方正大黑简体" panose="02000000000000000000" pitchFamily="2" charset="-122"/>
                <a:ea typeface="方正大黑简体" panose="02000000000000000000" pitchFamily="2" charset="-122"/>
              </a:rPr>
              <a:t>座“逸夫楼”。在内地，很多人就是通过这座楼才得知这位巨人的存在。而在香港，“我们香港人提到邵逸夫，可能不会讲</a:t>
            </a:r>
            <a:r>
              <a:rPr lang="en-US" altLang="zh-CN" sz="1200">
                <a:latin typeface="方正大黑简体" panose="02000000000000000000" pitchFamily="2" charset="-122"/>
                <a:ea typeface="方正大黑简体" panose="02000000000000000000" pitchFamily="2" charset="-122"/>
              </a:rPr>
              <a:t>TVB,</a:t>
            </a:r>
            <a:r>
              <a:rPr lang="zh-CN" altLang="en-US" sz="1200">
                <a:latin typeface="方正大黑简体" panose="02000000000000000000" pitchFamily="2" charset="-122"/>
                <a:ea typeface="方正大黑简体" panose="02000000000000000000" pitchFamily="2" charset="-122"/>
              </a:rPr>
              <a:t>但一定要讲到他的慈善。”</a:t>
            </a:r>
          </a:p>
          <a:p>
            <a:pPr marL="5080" indent="-5080"/>
            <a:r>
              <a:rPr lang="zh-CN" altLang="en-US" sz="1200">
                <a:latin typeface="方正大黑简体" panose="02000000000000000000" pitchFamily="2" charset="-122"/>
                <a:ea typeface="方正大黑简体" panose="02000000000000000000" pitchFamily="2" charset="-122"/>
              </a:rPr>
              <a:t>的确邵逸夫并非香港最有钱的人，却是屈指可数的大慈善家，是港媒口中的“道德标杆”。但早年的邵逸夫并不热衷于慈善，相反关于他“悭吝”的传闻倒是不少。</a:t>
            </a:r>
          </a:p>
          <a:p>
            <a:pPr marL="5080" indent="-5080"/>
            <a:r>
              <a:rPr lang="zh-CN" altLang="en-US" sz="1200">
                <a:latin typeface="方正大黑简体" panose="02000000000000000000" pitchFamily="2" charset="-122"/>
                <a:ea typeface="方正大黑简体" panose="02000000000000000000" pitchFamily="2" charset="-122"/>
              </a:rPr>
              <a:t>他曾拒绝剧务去外边花</a:t>
            </a:r>
            <a:r>
              <a:rPr lang="en-US" altLang="zh-CN" sz="1200">
                <a:latin typeface="方正大黑简体" panose="02000000000000000000" pitchFamily="2" charset="-122"/>
                <a:ea typeface="方正大黑简体" panose="02000000000000000000" pitchFamily="2" charset="-122"/>
              </a:rPr>
              <a:t>20</a:t>
            </a:r>
            <a:r>
              <a:rPr lang="zh-CN" altLang="en-US" sz="1200">
                <a:latin typeface="方正大黑简体" panose="02000000000000000000" pitchFamily="2" charset="-122"/>
                <a:ea typeface="方正大黑简体" panose="02000000000000000000" pitchFamily="2" charset="-122"/>
              </a:rPr>
              <a:t>元买</a:t>
            </a:r>
            <a:r>
              <a:rPr lang="en-US" altLang="zh-CN" sz="1200">
                <a:latin typeface="方正大黑简体" panose="02000000000000000000" pitchFamily="2" charset="-122"/>
                <a:ea typeface="方正大黑简体" panose="02000000000000000000" pitchFamily="2" charset="-122"/>
              </a:rPr>
              <a:t>100</a:t>
            </a:r>
            <a:r>
              <a:rPr lang="zh-CN" altLang="en-US" sz="1200">
                <a:latin typeface="方正大黑简体" panose="02000000000000000000" pitchFamily="2" charset="-122"/>
                <a:ea typeface="方正大黑简体" panose="02000000000000000000" pitchFamily="2" charset="-122"/>
              </a:rPr>
              <a:t>个生煎馒头的申请，理由是公司食堂所卖的馒头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个才</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1200">
                <a:latin typeface="方正大黑简体" panose="02000000000000000000" pitchFamily="2" charset="-122"/>
                <a:ea typeface="方正大黑简体" panose="02000000000000000000" pitchFamily="2" charset="-122"/>
              </a:rPr>
              <a:t>500</a:t>
            </a:r>
            <a:r>
              <a:rPr lang="zh-CN" altLang="en-US" sz="1200">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1200">
                <a:latin typeface="方正大黑简体" panose="02000000000000000000" pitchFamily="2" charset="-122"/>
                <a:ea typeface="方正大黑简体" panose="02000000000000000000" pitchFamily="2" charset="-122"/>
              </a:rPr>
              <a:t>1985</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月开始，邵逸夫以邵氏基金会的名义捐出</a:t>
            </a:r>
            <a:r>
              <a:rPr lang="en-US" altLang="zh-CN" sz="1200">
                <a:latin typeface="方正大黑简体" panose="02000000000000000000" pitchFamily="2" charset="-122"/>
                <a:ea typeface="方正大黑简体" panose="02000000000000000000" pitchFamily="2" charset="-122"/>
              </a:rPr>
              <a:t>1.06</a:t>
            </a:r>
            <a:r>
              <a:rPr lang="zh-CN" altLang="en-US" sz="1200">
                <a:latin typeface="方正大黑简体" panose="02000000000000000000" pitchFamily="2" charset="-122"/>
                <a:ea typeface="方正大黑简体" panose="02000000000000000000" pitchFamily="2" charset="-122"/>
              </a:rPr>
              <a:t>亿港元，用于支持各项社会公益事业，对内地的教育事业更是情有独钟。他说：“国家振兴靠人才，人才培养靠教育，培养人才是民族根本利益的要求。”</a:t>
            </a:r>
          </a:p>
          <a:p>
            <a:pPr marL="5080" indent="-5080"/>
            <a:r>
              <a:rPr lang="zh-CN" altLang="en-US" sz="1200">
                <a:latin typeface="方正大黑简体" panose="02000000000000000000" pitchFamily="2" charset="-122"/>
                <a:ea typeface="方正大黑简体" panose="02000000000000000000" pitchFamily="2" charset="-122"/>
              </a:rPr>
              <a:t>自</a:t>
            </a:r>
            <a:r>
              <a:rPr lang="en-US" altLang="zh-CN" sz="1200">
                <a:latin typeface="方正大黑简体" panose="02000000000000000000" pitchFamily="2" charset="-122"/>
                <a:ea typeface="方正大黑简体" panose="02000000000000000000" pitchFamily="2" charset="-122"/>
              </a:rPr>
              <a:t>1985</a:t>
            </a:r>
            <a:r>
              <a:rPr lang="zh-CN" altLang="en-US" sz="1200">
                <a:latin typeface="方正大黑简体" panose="02000000000000000000" pitchFamily="2" charset="-122"/>
                <a:ea typeface="方正大黑简体" panose="02000000000000000000" pitchFamily="2" charset="-122"/>
              </a:rPr>
              <a:t>年以来，邵逸夫共捐助内地教育</a:t>
            </a:r>
            <a:r>
              <a:rPr lang="en-US" altLang="zh-CN" sz="1200">
                <a:latin typeface="方正大黑简体" panose="02000000000000000000" pitchFamily="2" charset="-122"/>
                <a:ea typeface="方正大黑简体" panose="02000000000000000000" pitchFamily="2" charset="-122"/>
              </a:rPr>
              <a:t>47.5</a:t>
            </a:r>
            <a:r>
              <a:rPr lang="zh-CN" altLang="en-US" sz="1200">
                <a:latin typeface="方正大黑简体" panose="02000000000000000000" pitchFamily="2" charset="-122"/>
                <a:ea typeface="方正大黑简体" panose="02000000000000000000" pitchFamily="2" charset="-122"/>
              </a:rPr>
              <a:t>亿港元，建设各类项目</a:t>
            </a:r>
            <a:r>
              <a:rPr lang="en-US" altLang="zh-CN" sz="1200">
                <a:latin typeface="方正大黑简体" panose="02000000000000000000" pitchFamily="2" charset="-122"/>
                <a:ea typeface="方正大黑简体" panose="02000000000000000000" pitchFamily="2" charset="-122"/>
              </a:rPr>
              <a:t>6013</a:t>
            </a:r>
            <a:r>
              <a:rPr lang="zh-CN" altLang="en-US" sz="1200">
                <a:latin typeface="方正大黑简体" panose="02000000000000000000" pitchFamily="2" charset="-122"/>
                <a:ea typeface="方正大黑简体" panose="02000000000000000000" pitchFamily="2" charset="-122"/>
              </a:rPr>
              <a:t>个，遍布全国</a:t>
            </a:r>
            <a:r>
              <a:rPr lang="en-US" altLang="zh-CN" sz="1200">
                <a:latin typeface="方正大黑简体" panose="02000000000000000000" pitchFamily="2" charset="-122"/>
                <a:ea typeface="方正大黑简体" panose="02000000000000000000" pitchFamily="2" charset="-122"/>
              </a:rPr>
              <a:t>31</a:t>
            </a:r>
            <a:r>
              <a:rPr lang="zh-CN" altLang="en-US" sz="1200">
                <a:latin typeface="方正大黑简体" panose="02000000000000000000" pitchFamily="2" charset="-122"/>
                <a:ea typeface="方正大黑简体" panose="02000000000000000000" pitchFamily="2" charset="-122"/>
              </a:rPr>
              <a:t>个省、市、自治区。这在古今捐助助学史上，都是当之无愧的第一人。教育部副部长郝平表示，邵逸夫基金教育赠款项目，是当前海内外持续时间最长、项目最多的教育赠款项目，数以万计的大、中、小学生从中受益。</a:t>
            </a:r>
          </a:p>
          <a:p>
            <a:pPr marL="5080" indent="-5080"/>
            <a:r>
              <a:rPr lang="zh-CN" altLang="en-US" sz="1200">
                <a:latin typeface="方正大黑简体" panose="02000000000000000000" pitchFamily="2" charset="-122"/>
                <a:ea typeface="方正大黑简体" panose="02000000000000000000" pitchFamily="2" charset="-122"/>
              </a:rPr>
              <a:t>邵先生还不顾耄耋之躯，亲临视察捐赠项目。一个流传的故事是，邵先生去西藏，官方特派了两名医生随行照顾，事后病倒的是两位医生。</a:t>
            </a:r>
          </a:p>
          <a:p>
            <a:pPr marL="5080" indent="-5080"/>
            <a:r>
              <a:rPr lang="zh-CN" altLang="en-US" sz="1200">
                <a:latin typeface="方正大黑简体" panose="02000000000000000000" pitchFamily="2" charset="-122"/>
                <a:ea typeface="方正大黑简体" panose="02000000000000000000" pitchFamily="2" charset="-122"/>
              </a:rPr>
              <a:t>邵先生的慈善也未止于教育。</a:t>
            </a:r>
            <a:r>
              <a:rPr lang="en-US" altLang="zh-CN" sz="1200">
                <a:latin typeface="方正大黑简体" panose="02000000000000000000" pitchFamily="2" charset="-122"/>
                <a:ea typeface="方正大黑简体" panose="02000000000000000000" pitchFamily="2" charset="-122"/>
              </a:rPr>
              <a:t>2002</a:t>
            </a:r>
            <a:r>
              <a:rPr lang="zh-CN" altLang="en-US" sz="1200">
                <a:latin typeface="方正大黑简体" panose="02000000000000000000" pitchFamily="2" charset="-122"/>
                <a:ea typeface="方正大黑简体" panose="02000000000000000000" pitchFamily="2" charset="-122"/>
              </a:rPr>
              <a:t>年</a:t>
            </a:r>
            <a:r>
              <a:rPr lang="en-US" altLang="zh-CN" sz="1200">
                <a:latin typeface="方正大黑简体" panose="02000000000000000000" pitchFamily="2" charset="-122"/>
                <a:ea typeface="方正大黑简体" panose="02000000000000000000" pitchFamily="2" charset="-122"/>
              </a:rPr>
              <a:t>11</a:t>
            </a:r>
            <a:r>
              <a:rPr lang="zh-CN" altLang="en-US" sz="1200">
                <a:latin typeface="方正大黑简体" panose="02000000000000000000" pitchFamily="2" charset="-122"/>
                <a:ea typeface="方正大黑简体" panose="02000000000000000000" pitchFamily="2" charset="-122"/>
              </a:rPr>
              <a:t>月，“邵逸夫奖”在香港设立，奖金</a:t>
            </a:r>
            <a:r>
              <a:rPr lang="en-US" altLang="zh-CN" sz="1200">
                <a:latin typeface="方正大黑简体" panose="02000000000000000000" pitchFamily="2" charset="-122"/>
                <a:ea typeface="方正大黑简体" panose="02000000000000000000" pitchFamily="2" charset="-122"/>
              </a:rPr>
              <a:t>100</a:t>
            </a:r>
            <a:r>
              <a:rPr lang="zh-CN" altLang="en-US" sz="1200">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1200">
                <a:latin typeface="方正大黑简体" panose="02000000000000000000" pitchFamily="2" charset="-122"/>
                <a:ea typeface="方正大黑简体" panose="02000000000000000000" pitchFamily="2" charset="-122"/>
              </a:rPr>
              <a:t>10</a:t>
            </a:r>
            <a:r>
              <a:rPr lang="zh-CN" altLang="en-US" sz="1200">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余年，但全球学术界几乎都已经知道这个被誉为“东方诺贝尔”的奖项，知道中国香港有一位推动科学发展的邵先生。著名物理学家杨振宁说：“邵逸夫奖是人类历史上的一件大事。”</a:t>
            </a:r>
          </a:p>
          <a:p>
            <a:pPr marL="5080" indent="-5080"/>
            <a:r>
              <a:rPr lang="en-US" altLang="zh-CN" sz="1200">
                <a:latin typeface="方正大黑简体" panose="02000000000000000000" pitchFamily="2" charset="-122"/>
                <a:ea typeface="方正大黑简体" panose="02000000000000000000" pitchFamily="2" charset="-122"/>
              </a:rPr>
              <a:t>2008</a:t>
            </a:r>
            <a:r>
              <a:rPr lang="zh-CN" altLang="en-US" sz="1200">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亿港元。</a:t>
            </a:r>
            <a:r>
              <a:rPr lang="en-US" altLang="zh-CN" sz="1200">
                <a:latin typeface="方正大黑简体" panose="02000000000000000000" pitchFamily="2" charset="-122"/>
                <a:ea typeface="方正大黑简体" panose="02000000000000000000" pitchFamily="2" charset="-122"/>
              </a:rPr>
              <a:t>2013</a:t>
            </a:r>
            <a:r>
              <a:rPr lang="zh-CN" altLang="en-US" sz="1200">
                <a:latin typeface="方正大黑简体" panose="02000000000000000000" pitchFamily="2" charset="-122"/>
                <a:ea typeface="方正大黑简体" panose="02000000000000000000" pitchFamily="2" charset="-122"/>
              </a:rPr>
              <a:t>年雅安地震，邵逸夫夫妇再向灾区捐款</a:t>
            </a:r>
            <a:r>
              <a:rPr lang="en-US" altLang="zh-CN" sz="1200">
                <a:latin typeface="方正大黑简体" panose="02000000000000000000" pitchFamily="2" charset="-122"/>
                <a:ea typeface="方正大黑简体" panose="02000000000000000000" pitchFamily="2" charset="-122"/>
              </a:rPr>
              <a:t>1</a:t>
            </a:r>
            <a:r>
              <a:rPr lang="zh-CN" altLang="en-US" sz="1200">
                <a:latin typeface="方正大黑简体" panose="02000000000000000000" pitchFamily="2" charset="-122"/>
                <a:ea typeface="方正大黑简体" panose="02000000000000000000" pitchFamily="2" charset="-122"/>
              </a:rPr>
              <a:t>亿港元。一位网友感慨说：“我第一次知道，有人做慈善可以做到这个份上。”</a:t>
            </a:r>
          </a:p>
          <a:p>
            <a:pPr marL="5080" indent="-5080"/>
            <a:r>
              <a:rPr lang="zh-CN" altLang="en-US" sz="1200">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a:p>
            <a:pPr marL="5080" indent="-5080"/>
            <a:r>
              <a:rPr lang="zh-CN" altLang="en-US" sz="1200">
                <a:latin typeface="方正大黑简体" panose="02000000000000000000" pitchFamily="2" charset="-122"/>
                <a:ea typeface="方正大黑简体" panose="02000000000000000000" pitchFamily="2" charset="-122"/>
              </a:rPr>
              <a:t>他用此后的人生，实践了自己的理想。“直到生前的最后一段时光，邵先生的基金会仍然坚持做慈善，他在全世界的捐赠数额已经超过</a:t>
            </a:r>
            <a:r>
              <a:rPr lang="en-US" altLang="zh-CN" sz="1200">
                <a:latin typeface="方正大黑简体" panose="02000000000000000000" pitchFamily="2" charset="-122"/>
                <a:ea typeface="方正大黑简体" panose="02000000000000000000" pitchFamily="2" charset="-122"/>
              </a:rPr>
              <a:t>65</a:t>
            </a:r>
            <a:r>
              <a:rPr lang="zh-CN" altLang="en-US" sz="1200">
                <a:latin typeface="方正大黑简体" panose="02000000000000000000" pitchFamily="2" charset="-122"/>
                <a:ea typeface="方正大黑简体" panose="02000000000000000000" pitchFamily="2" charset="-122"/>
              </a:rPr>
              <a:t>亿元港币。”</a:t>
            </a:r>
          </a:p>
          <a:p>
            <a:pPr marL="5080" indent="-5080"/>
            <a:r>
              <a:rPr lang="en-US" altLang="zh-CN" sz="1200">
                <a:latin typeface="方正大黑简体" panose="02000000000000000000" pitchFamily="2" charset="-122"/>
                <a:ea typeface="方正大黑简体" panose="02000000000000000000" pitchFamily="2" charset="-122"/>
              </a:rPr>
              <a:t>107</a:t>
            </a:r>
            <a:r>
              <a:rPr lang="zh-CN" altLang="en-US" sz="1200">
                <a:latin typeface="方正大黑简体" panose="02000000000000000000" pitchFamily="2" charset="-122"/>
                <a:ea typeface="方正大黑简体" panose="02000000000000000000" pitchFamily="2" charset="-122"/>
              </a:rPr>
              <a:t>岁，是邵先生生命的终点，但他的慈善事业仍在继续。</a:t>
            </a:r>
          </a:p>
        </p:txBody>
      </p:sp>
      <p:sp>
        <p:nvSpPr>
          <p:cNvPr id="40964" name="矩形 40963"/>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探究题</a:t>
            </a:r>
          </a:p>
        </p:txBody>
      </p:sp>
      <p:sp>
        <p:nvSpPr>
          <p:cNvPr id="40965" name="标题 40964"/>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40963"/>
                                        </p:tgtEl>
                                        <p:attrNameLst>
                                          <p:attrName>ppt_x</p:attrName>
                                        </p:attrNameLst>
                                      </p:cBhvr>
                                      <p:tavLst>
                                        <p:tav tm="0">
                                          <p:val>
                                            <p:strVal val="ppt_x"/>
                                          </p:val>
                                        </p:tav>
                                        <p:tav tm="100000">
                                          <p:val>
                                            <p:strVal val="ppt_x"/>
                                          </p:val>
                                        </p:tav>
                                      </p:tavLst>
                                    </p:anim>
                                    <p:anim calcmode="lin" valueType="num">
                                      <p:cBhvr additive="base">
                                        <p:cTn id="7" dur="500"/>
                                        <p:tgtEl>
                                          <p:spTgt spid="40963"/>
                                        </p:tgtEl>
                                        <p:attrNameLst>
                                          <p:attrName>ppt_y</p:attrName>
                                        </p:attrNameLst>
                                      </p:cBhvr>
                                      <p:tavLst>
                                        <p:tav tm="0">
                                          <p:val>
                                            <p:strVal val="ppt_y"/>
                                          </p:val>
                                        </p:tav>
                                        <p:tav tm="100000">
                                          <p:val>
                                            <p:strVal val="1+ppt_h/2"/>
                                          </p:val>
                                        </p:tav>
                                      </p:tavLst>
                                    </p:anim>
                                    <p:set>
                                      <p:cBhvr>
                                        <p:cTn id="8" dur="1" fill="hold">
                                          <p:stCondLst>
                                            <p:cond delay="499"/>
                                          </p:stCondLst>
                                        </p:cTn>
                                        <p:tgtEl>
                                          <p:spTgt spid="40963"/>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2">
                                            <p:txEl>
                                              <p:pRg st="1" end="1"/>
                                            </p:txEl>
                                          </p:spTgt>
                                        </p:tgtEl>
                                        <p:attrNameLst>
                                          <p:attrName>style.visibility</p:attrName>
                                        </p:attrNameLst>
                                      </p:cBhvr>
                                      <p:to>
                                        <p:strVal val="visible"/>
                                      </p:to>
                                    </p:set>
                                    <p:anim calcmode="lin" valueType="num">
                                      <p:cBhvr additive="base">
                                        <p:cTn id="13" dur="500" fill="hold"/>
                                        <p:tgtEl>
                                          <p:spTgt spid="4096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2">
                                            <p:txEl>
                                              <p:pRg st="2" end="2"/>
                                            </p:txEl>
                                          </p:spTgt>
                                        </p:tgtEl>
                                        <p:attrNameLst>
                                          <p:attrName>style.visibility</p:attrName>
                                        </p:attrNameLst>
                                      </p:cBhvr>
                                      <p:to>
                                        <p:strVal val="visible"/>
                                      </p:to>
                                    </p:set>
                                    <p:anim calcmode="lin" valueType="num">
                                      <p:cBhvr additive="base">
                                        <p:cTn id="19" dur="500" fill="hold"/>
                                        <p:tgtEl>
                                          <p:spTgt spid="4096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6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962">
                                            <p:txEl>
                                              <p:pRg st="3" end="3"/>
                                            </p:txEl>
                                          </p:spTgt>
                                        </p:tgtEl>
                                        <p:attrNameLst>
                                          <p:attrName>style.visibility</p:attrName>
                                        </p:attrNameLst>
                                      </p:cBhvr>
                                      <p:to>
                                        <p:strVal val="visible"/>
                                      </p:to>
                                    </p:set>
                                    <p:anim calcmode="lin" valueType="num">
                                      <p:cBhvr additive="base">
                                        <p:cTn id="25" dur="500" fill="hold"/>
                                        <p:tgtEl>
                                          <p:spTgt spid="4096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96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962">
                                            <p:txEl>
                                              <p:pRg st="4" end="4"/>
                                            </p:txEl>
                                          </p:spTgt>
                                        </p:tgtEl>
                                        <p:attrNameLst>
                                          <p:attrName>style.visibility</p:attrName>
                                        </p:attrNameLst>
                                      </p:cBhvr>
                                      <p:to>
                                        <p:strVal val="visible"/>
                                      </p:to>
                                    </p:set>
                                    <p:anim calcmode="lin" valueType="num">
                                      <p:cBhvr additive="base">
                                        <p:cTn id="31" dur="500" fill="hold"/>
                                        <p:tgtEl>
                                          <p:spTgt spid="4096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096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0962">
                                            <p:txEl>
                                              <p:pRg st="5" end="5"/>
                                            </p:txEl>
                                          </p:spTgt>
                                        </p:tgtEl>
                                        <p:attrNameLst>
                                          <p:attrName>style.visibility</p:attrName>
                                        </p:attrNameLst>
                                      </p:cBhvr>
                                      <p:to>
                                        <p:strVal val="visible"/>
                                      </p:to>
                                    </p:set>
                                    <p:anim calcmode="lin" valueType="num">
                                      <p:cBhvr additive="base">
                                        <p:cTn id="37" dur="500" fill="hold"/>
                                        <p:tgtEl>
                                          <p:spTgt spid="4096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096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uiExpand="1" build="p"/>
      <p:bldP spid="40963"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矩形 41985"/>
          <p:cNvSpPr/>
          <p:nvPr/>
        </p:nvSpPr>
        <p:spPr>
          <a:xfrm>
            <a:off x="334381" y="1055106"/>
            <a:ext cx="11521333" cy="5614640"/>
          </a:xfrm>
          <a:prstGeom prst="rect">
            <a:avLst/>
          </a:prstGeom>
          <a:noFill/>
          <a:ln w="76200">
            <a:noFill/>
          </a:ln>
        </p:spPr>
        <p:txBody>
          <a:bodyPr/>
          <a:lst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en-US" altLang="zh-CN" b="1">
                <a:solidFill>
                  <a:srgbClr val="FF0000"/>
                </a:solidFill>
                <a:latin typeface="方正大黑简体" panose="02000000000000000000" pitchFamily="2" charset="-122"/>
                <a:ea typeface="方正大黑简体" panose="02000000000000000000" pitchFamily="2" charset="-122"/>
              </a:rPr>
              <a:t>5</a:t>
            </a:r>
            <a:r>
              <a:rPr lang="zh-CN" altLang="en-US" b="1">
                <a:solidFill>
                  <a:srgbClr val="FF0000"/>
                </a:solidFill>
                <a:latin typeface="方正大黑简体" panose="02000000000000000000" pitchFamily="2" charset="-122"/>
                <a:ea typeface="方正大黑简体" panose="02000000000000000000" pitchFamily="2" charset="-122"/>
              </a:rPr>
              <a:t>、从邵逸夫的人生经历中，你获得了什么启示？请联系文本和实际，谈谈的认识。</a:t>
            </a:r>
          </a:p>
          <a:p>
            <a:pPr lvl="0" algn="ctr">
              <a:buNone/>
            </a:pPr>
            <a:r>
              <a:rPr lang="zh-CN" altLang="en-US" b="1">
                <a:solidFill>
                  <a:srgbClr val="FF0000"/>
                </a:solidFill>
                <a:latin typeface="方正大黑简体" panose="02000000000000000000" pitchFamily="2" charset="-122"/>
                <a:ea typeface="方正大黑简体" panose="02000000000000000000" pitchFamily="2" charset="-122"/>
              </a:rPr>
              <a:t>观点提示</a:t>
            </a:r>
            <a:endParaRPr lang="zh-CN" altLang="en-US" sz="2665" b="1">
              <a:solidFill>
                <a:srgbClr val="FF0000"/>
              </a:solidFill>
              <a:latin typeface="方正大黑简体" panose="02000000000000000000" pitchFamily="2" charset="-122"/>
              <a:ea typeface="方正大黑简体" panose="02000000000000000000" pitchFamily="2" charset="-122"/>
            </a:endParaRPr>
          </a:p>
          <a:p>
            <a:pPr lvl="0">
              <a:buNone/>
            </a:pPr>
            <a:r>
              <a:rPr lang="zh-CN" altLang="en-US" b="1">
                <a:latin typeface="方正大黑简体" panose="02000000000000000000" pitchFamily="2" charset="-122"/>
                <a:ea typeface="方正大黑简体" panose="02000000000000000000" pitchFamily="2" charset="-122"/>
              </a:rPr>
              <a:t>微小的事情深入的反思能够改变人生的境界。</a:t>
            </a:r>
          </a:p>
          <a:p>
            <a:pPr lvl="0">
              <a:buNone/>
            </a:pPr>
            <a:r>
              <a:rPr lang="zh-CN" altLang="en-US" b="1">
                <a:solidFill>
                  <a:srgbClr val="0000CC"/>
                </a:solidFill>
                <a:latin typeface="方正大黑简体" panose="02000000000000000000" pitchFamily="2" charset="-122"/>
                <a:ea typeface="方正大黑简体" panose="02000000000000000000" pitchFamily="2" charset="-122"/>
              </a:rPr>
              <a:t>好的人生信条促进人生精彩</a:t>
            </a:r>
            <a:r>
              <a:rPr lang="en-US" altLang="zh-CN" b="1">
                <a:solidFill>
                  <a:srgbClr val="0000CC"/>
                </a:solidFill>
                <a:latin typeface="Arial" panose="020b0604020202020204" pitchFamily="34" charset="0"/>
                <a:ea typeface="方正大黑简体" panose="02000000000000000000" pitchFamily="2" charset="-122"/>
              </a:rPr>
              <a:t>——</a:t>
            </a:r>
            <a:r>
              <a:rPr lang="en-US" altLang="zh-CN" b="1">
                <a:solidFill>
                  <a:srgbClr val="0000CC"/>
                </a:solidFill>
                <a:latin typeface="方正大黑简体" panose="02000000000000000000" pitchFamily="2" charset="-122"/>
                <a:ea typeface="方正大黑简体" panose="02000000000000000000" pitchFamily="2" charset="-122"/>
              </a:rPr>
              <a:t>“</a:t>
            </a:r>
            <a:r>
              <a:rPr lang="zh-CN" altLang="en-US" b="1">
                <a:solidFill>
                  <a:srgbClr val="0000CC"/>
                </a:solidFill>
                <a:latin typeface="方正大黑简体" panose="02000000000000000000" pitchFamily="2" charset="-122"/>
                <a:ea typeface="方正大黑简体" panose="02000000000000000000" pitchFamily="2" charset="-122"/>
              </a:rPr>
              <a:t>大丈夫贵兼济，其独善一身”。</a:t>
            </a:r>
          </a:p>
          <a:p>
            <a:pPr lvl="0">
              <a:buNone/>
            </a:pPr>
            <a:r>
              <a:rPr lang="zh-CN" altLang="en-US" b="1">
                <a:latin typeface="方正大黑简体" panose="02000000000000000000" pitchFamily="2" charset="-122"/>
                <a:ea typeface="方正大黑简体" panose="02000000000000000000" pitchFamily="2" charset="-122"/>
              </a:rPr>
              <a:t>奉献的人生才最辉煌</a:t>
            </a:r>
            <a:r>
              <a:rPr lang="en-US" altLang="zh-CN" b="1">
                <a:latin typeface="Arial" panose="020b0604020202020204" pitchFamily="34" charset="0"/>
                <a:ea typeface="方正大黑简体" panose="02000000000000000000" pitchFamily="2" charset="-122"/>
              </a:rPr>
              <a:t>——</a:t>
            </a:r>
            <a:r>
              <a:rPr lang="zh-CN" altLang="en-US" b="1">
                <a:latin typeface="方正大黑简体" panose="02000000000000000000" pitchFamily="2" charset="-122"/>
                <a:ea typeface="方正大黑简体" panose="02000000000000000000" pitchFamily="2" charset="-122"/>
              </a:rPr>
              <a:t>物质财富的积累再多，精神世界也是苍白的，勇于奉献，无私奉献才能让人生更丰富，更精彩。</a:t>
            </a:r>
          </a:p>
          <a:p>
            <a:pPr lvl="0">
              <a:buNone/>
            </a:pPr>
            <a:r>
              <a:rPr lang="zh-CN" altLang="en-US" b="1">
                <a:solidFill>
                  <a:srgbClr val="0000CC"/>
                </a:solidFill>
                <a:latin typeface="方正大黑简体" panose="02000000000000000000" pitchFamily="2" charset="-122"/>
                <a:ea typeface="方正大黑简体" panose="02000000000000000000" pitchFamily="2" charset="-122"/>
              </a:rPr>
              <a:t>人生的精彩就是将认为对的事做到就好。</a:t>
            </a:r>
          </a:p>
        </p:txBody>
      </p:sp>
      <p:sp>
        <p:nvSpPr>
          <p:cNvPr id="41987" name="矩形 41986"/>
          <p:cNvSpPr/>
          <p:nvPr/>
        </p:nvSpPr>
        <p:spPr>
          <a:xfrm>
            <a:off x="9263203" y="6091986"/>
            <a:ext cx="2926892" cy="766114"/>
          </a:xfrm>
          <a:prstGeom prst="rect">
            <a:avLst/>
          </a:prstGeom>
        </p:spPr>
        <p:txBody>
          <a:bodyPr wrap="none" fromWordArt="1">
            <a:prstTxWarp prst="textPlain">
              <a:avLst>
                <a:gd name="adj" fmla="val 50000"/>
              </a:avLst>
            </a:prstTxWarp>
            <a:normAutofit fontScale="90000"/>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文鼎习字体" panose="020b0602010101010101" charset="-122"/>
                <a:ea typeface="文鼎习字体" panose="020b0602010101010101" charset="-122"/>
              </a:rPr>
              <a:t>探究题</a:t>
            </a:r>
          </a:p>
        </p:txBody>
      </p:sp>
      <p:sp>
        <p:nvSpPr>
          <p:cNvPr id="41988" name="标题 41987"/>
          <p:cNvSpPr>
            <a:spLocks noGrp="1"/>
          </p:cNvSpPr>
          <p:nvPr>
            <p:ph type="title"/>
          </p:nvPr>
        </p:nvSpPr>
        <p:spPr>
          <a:xfrm>
            <a:off x="609505" y="276294"/>
            <a:ext cx="10971086" cy="632785"/>
          </a:xfrm>
          <a:noFill/>
          <a:ln w="57150">
            <a:noFill/>
          </a:ln>
        </p:spPr>
        <p:txBody>
          <a:bodyPr vert="horz" wrap="square" anchor="t" anchorCtr="0"/>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6">
                                            <p:txEl>
                                              <p:pRg st="1" end="1"/>
                                            </p:txEl>
                                          </p:spTgt>
                                        </p:tgtEl>
                                        <p:attrNameLst>
                                          <p:attrName>style.visibility</p:attrName>
                                        </p:attrNameLst>
                                      </p:cBhvr>
                                      <p:to>
                                        <p:strVal val="visible"/>
                                      </p:to>
                                    </p:set>
                                    <p:anim calcmode="lin" valueType="num">
                                      <p:cBhvr additive="base">
                                        <p:cTn id="7" dur="500" fill="hold"/>
                                        <p:tgtEl>
                                          <p:spTgt spid="4198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986">
                                            <p:txEl>
                                              <p:pRg st="2" end="2"/>
                                            </p:txEl>
                                          </p:spTgt>
                                        </p:tgtEl>
                                        <p:attrNameLst>
                                          <p:attrName>style.visibility</p:attrName>
                                        </p:attrNameLst>
                                      </p:cBhvr>
                                      <p:to>
                                        <p:strVal val="visible"/>
                                      </p:to>
                                    </p:set>
                                    <p:anim calcmode="lin" valueType="num">
                                      <p:cBhvr additive="base">
                                        <p:cTn id="13" dur="500" fill="hold"/>
                                        <p:tgtEl>
                                          <p:spTgt spid="4198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986">
                                            <p:txEl>
                                              <p:pRg st="3" end="3"/>
                                            </p:txEl>
                                          </p:spTgt>
                                        </p:tgtEl>
                                        <p:attrNameLst>
                                          <p:attrName>style.visibility</p:attrName>
                                        </p:attrNameLst>
                                      </p:cBhvr>
                                      <p:to>
                                        <p:strVal val="visible"/>
                                      </p:to>
                                    </p:set>
                                    <p:anim calcmode="lin" valueType="num">
                                      <p:cBhvr additive="base">
                                        <p:cTn id="19" dur="500" fill="hold"/>
                                        <p:tgtEl>
                                          <p:spTgt spid="4198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98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986">
                                            <p:txEl>
                                              <p:pRg st="4" end="4"/>
                                            </p:txEl>
                                          </p:spTgt>
                                        </p:tgtEl>
                                        <p:attrNameLst>
                                          <p:attrName>style.visibility</p:attrName>
                                        </p:attrNameLst>
                                      </p:cBhvr>
                                      <p:to>
                                        <p:strVal val="visible"/>
                                      </p:to>
                                    </p:set>
                                    <p:anim calcmode="lin" valueType="num">
                                      <p:cBhvr additive="base">
                                        <p:cTn id="25" dur="500" fill="hold"/>
                                        <p:tgtEl>
                                          <p:spTgt spid="4198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98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1986">
                                            <p:txEl>
                                              <p:pRg st="5" end="5"/>
                                            </p:txEl>
                                          </p:spTgt>
                                        </p:tgtEl>
                                        <p:attrNameLst>
                                          <p:attrName>style.visibility</p:attrName>
                                        </p:attrNameLst>
                                      </p:cBhvr>
                                      <p:to>
                                        <p:strVal val="visible"/>
                                      </p:to>
                                    </p:set>
                                    <p:anim calcmode="lin" valueType="num">
                                      <p:cBhvr additive="base">
                                        <p:cTn id="31" dur="500" fill="hold"/>
                                        <p:tgtEl>
                                          <p:spTgt spid="4198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98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uiExpand="1" build="p"/>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432049"/>
            <a:ext cx="11412000" cy="1412875"/>
          </a:xfrm>
          <a:prstGeom prst="rect">
            <a:avLst/>
          </a:prstGeom>
        </p:spPr>
        <p:txBody>
          <a:bodyPr wrap="square" lIns="121898" tIns="60948" rIns="121898" bIns="60948">
            <a:spAutoFit/>
          </a:bodyPr>
          <a:lstStyle/>
          <a:p>
            <a:pPr algn="l">
              <a:lnSpc>
                <a:spcPct val="150000"/>
              </a:lnSpc>
              <a:spcAft>
                <a:spcPct val="0"/>
              </a:spcAf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传记文本阅读</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ct val="0"/>
              </a:spcAft>
            </a:pP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文体知识梳理</a:t>
            </a:r>
            <a:endParaRPr lang="zh-CN" altLang="zh-CN" sz="10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614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317338" y="1917626"/>
            <a:ext cx="7555736" cy="399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90500" y="3716655"/>
            <a:ext cx="2653030" cy="3115945"/>
          </a:xfrm>
          <a:prstGeom prst="rect">
            <a:avLst/>
          </a:prstGeom>
        </p:spPr>
      </p:pic>
      <p:pic>
        <p:nvPicPr>
          <p:cNvPr id="4" name="图片 3"/>
          <p:cNvPicPr>
            <a:picLocks noChangeAspect="1"/>
          </p:cNvPicPr>
          <p:nvPr/>
        </p:nvPicPr>
        <p:blipFill>
          <a:blip r:embed="rId4"/>
          <a:stretch>
            <a:fillRect/>
          </a:stretch>
        </p:blipFill>
        <p:spPr>
          <a:xfrm>
            <a:off x="8831580" y="621030"/>
            <a:ext cx="2707005" cy="3359785"/>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8" name="图片 4097"/>
          <p:cNvPicPr>
            <a:picLocks noChangeAspect="1"/>
          </p:cNvPicPr>
          <p:nvPr/>
        </p:nvPicPr>
        <p:blipFill>
          <a:blip r:embed="rId2">
            <a:clrChange>
              <a:clrFrom>
                <a:srgbClr val="FEFEFE"/>
              </a:clrFrom>
              <a:clrTo>
                <a:srgbClr val="FEFEFE">
                  <a:alpha val="0"/>
                </a:srgbClr>
              </a:clrTo>
            </a:clrChange>
          </a:blip>
          <a:stretch>
            <a:fillRect/>
          </a:stretch>
        </p:blipFill>
        <p:spPr>
          <a:xfrm>
            <a:off x="334381" y="646654"/>
            <a:ext cx="11303351" cy="5858018"/>
          </a:xfrm>
          <a:prstGeom prst="rect">
            <a:avLst/>
          </a:prstGeom>
          <a:noFill/>
          <a:ln w="9525">
            <a:noFill/>
          </a:ln>
        </p:spPr>
      </p:pic>
      <p:pic>
        <p:nvPicPr>
          <p:cNvPr id="4099" name="图片 4098"/>
          <p:cNvPicPr>
            <a:picLocks noChangeAspect="1"/>
          </p:cNvPicPr>
          <p:nvPr/>
        </p:nvPicPr>
        <p:blipFill>
          <a:blip r:embed="rId3"/>
          <a:stretch>
            <a:fillRect/>
          </a:stretch>
        </p:blipFill>
        <p:spPr>
          <a:xfrm>
            <a:off x="814790" y="261481"/>
            <a:ext cx="2374529" cy="2095173"/>
          </a:xfrm>
          <a:prstGeom prst="rect">
            <a:avLst/>
          </a:prstGeom>
          <a:noFill/>
          <a:ln w="9525">
            <a:noFill/>
          </a:ln>
        </p:spPr>
      </p:pic>
      <p:pic>
        <p:nvPicPr>
          <p:cNvPr id="4100" name="图片 4099"/>
          <p:cNvPicPr>
            <a:picLocks noChangeAspect="1"/>
          </p:cNvPicPr>
          <p:nvPr/>
        </p:nvPicPr>
        <p:blipFill>
          <a:blip r:embed="rId4"/>
          <a:stretch>
            <a:fillRect/>
          </a:stretch>
        </p:blipFill>
        <p:spPr>
          <a:xfrm>
            <a:off x="3312066" y="261481"/>
            <a:ext cx="2272945" cy="2095173"/>
          </a:xfrm>
          <a:prstGeom prst="rect">
            <a:avLst/>
          </a:prstGeom>
          <a:noFill/>
          <a:ln w="9525">
            <a:noFill/>
          </a:ln>
        </p:spPr>
      </p:pic>
      <p:sp>
        <p:nvSpPr>
          <p:cNvPr id="4101" name="矩形 4100"/>
          <p:cNvSpPr/>
          <p:nvPr/>
        </p:nvSpPr>
        <p:spPr>
          <a:xfrm>
            <a:off x="239147" y="2758757"/>
            <a:ext cx="11950948" cy="1295198"/>
          </a:xfrm>
          <a:prstGeom prst="rect">
            <a:avLst/>
          </a:prstGeom>
        </p:spPr>
        <p:txBody>
          <a:bodyPr wrap="none" fromWordArt="1">
            <a:prstTxWarp prst="textPlain">
              <a:avLst>
                <a:gd name="adj" fmla="val 50000"/>
              </a:avLst>
            </a:prstTxWarp>
            <a:normAutofit/>
          </a:bodyPr>
          <a:lstStyle/>
          <a:p>
            <a:pPr algn="ctr"/>
            <a:r>
              <a:rPr lang="zh-CN" altLang="en-US" sz="48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charset="-122"/>
                <a:ea typeface="经典特黑简" panose="02010609010101010101" charset="-122"/>
              </a:rPr>
              <a:t>邵逸夫：6000座逸夫楼的公共记忆</a:t>
            </a:r>
          </a:p>
        </p:txBody>
      </p:sp>
      <p:pic>
        <p:nvPicPr>
          <p:cNvPr id="4102" name="图片 4101"/>
          <p:cNvPicPr>
            <a:picLocks noChangeAspect="1"/>
          </p:cNvPicPr>
          <p:nvPr/>
        </p:nvPicPr>
        <p:blipFill>
          <a:blip r:embed="rId5"/>
          <a:stretch>
            <a:fillRect/>
          </a:stretch>
        </p:blipFill>
        <p:spPr>
          <a:xfrm>
            <a:off x="8016681" y="4485687"/>
            <a:ext cx="3445395" cy="1940679"/>
          </a:xfrm>
          <a:prstGeom prst="rect">
            <a:avLst/>
          </a:prstGeom>
          <a:noFill/>
          <a:ln w="9525">
            <a:noFill/>
          </a:ln>
        </p:spPr>
      </p:pic>
      <p:pic>
        <p:nvPicPr>
          <p:cNvPr id="4103" name="New picture"/>
          <p:cNvPicPr/>
          <p:nvPr/>
        </p:nvPicPr>
        <p:blipFill>
          <a:blip r:embed="rId6"/>
          <a:stretch>
            <a:fillRect/>
          </a:stretch>
        </p:blipFill>
        <p:spPr>
          <a:xfrm>
            <a:off x="12255500" y="11404600"/>
            <a:ext cx="317500" cy="228600"/>
          </a:xfrm>
          <a:prstGeom prst="cube">
            <a:avLst/>
          </a:prstGeom>
        </p:spPr>
      </p:pic>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4101"/>
                                        </p:tgtEl>
                                        <p:attrNameLst>
                                          <p:attrName>style.visibility</p:attrName>
                                        </p:attrNameLst>
                                      </p:cBhvr>
                                      <p:to>
                                        <p:strVal val="visible"/>
                                      </p:to>
                                    </p:set>
                                    <p:anim calcmode="lin" valueType="num">
                                      <p:cBhvr>
                                        <p:cTn id="13" dur="500" fill="hold"/>
                                        <p:tgtEl>
                                          <p:spTgt spid="4101"/>
                                        </p:tgtEl>
                                        <p:attrNameLst>
                                          <p:attrName>ppt_w</p:attrName>
                                        </p:attrNameLst>
                                      </p:cBhvr>
                                      <p:tavLst>
                                        <p:tav tm="0">
                                          <p:val>
                                            <p:fltVal val="0"/>
                                          </p:val>
                                        </p:tav>
                                        <p:tav tm="100000">
                                          <p:val>
                                            <p:strVal val="#ppt_w"/>
                                          </p:val>
                                        </p:tav>
                                      </p:tavLst>
                                    </p:anim>
                                    <p:anim calcmode="lin" valueType="num">
                                      <p:cBhvr>
                                        <p:cTn id="14" dur="500" fill="hold"/>
                                        <p:tgtEl>
                                          <p:spTgt spid="410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标题 5121"/>
          <p:cNvSpPr>
            <a:spLocks noGrp="1"/>
          </p:cNvSpPr>
          <p:nvPr>
            <p:ph type="title"/>
          </p:nvPr>
        </p:nvSpPr>
        <p:spPr>
          <a:xfrm>
            <a:off x="609505" y="276294"/>
            <a:ext cx="10971086" cy="632785"/>
          </a:xfrm>
          <a:noFill/>
          <a:ln w="57150">
            <a:noFill/>
          </a:ln>
        </p:spPr>
        <p:txBody>
          <a:bodyPr/>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5123" name="文本占位符 5122"/>
          <p:cNvSpPr>
            <a:spLocks noGrp="1"/>
          </p:cNvSpPr>
          <p:nvPr>
            <p:ph type="body" idx="1"/>
          </p:nvPr>
        </p:nvSpPr>
        <p:spPr>
          <a:xfrm>
            <a:off x="334381" y="1055106"/>
            <a:ext cx="11521333" cy="5614640"/>
          </a:xfrm>
          <a:noFill/>
          <a:ln w="76200">
            <a:noFill/>
          </a:ln>
        </p:spPr>
        <p:txBody>
          <a:bodyPr anchor="ctr" anchorCtr="0"/>
          <a:lstStyle/>
          <a:p>
            <a:pPr marL="113030" indent="-113030">
              <a:lnSpc>
                <a:spcPct val="90000"/>
              </a:lnSpc>
            </a:pPr>
            <a:r>
              <a:rPr lang="en-US" altLang="zh-CN" sz="1335">
                <a:latin typeface="方正大黑简体" panose="02000000000000000000" pitchFamily="2" charset="-122"/>
                <a:ea typeface="方正大黑简体" panose="02000000000000000000" pitchFamily="2" charset="-122"/>
              </a:rPr>
              <a:t>2014</a:t>
            </a:r>
            <a:r>
              <a:rPr lang="zh-CN" altLang="en-US" sz="1335">
                <a:latin typeface="方正大黑简体" panose="02000000000000000000" pitchFamily="2" charset="-122"/>
                <a:ea typeface="方正大黑简体" panose="02000000000000000000" pitchFamily="2" charset="-122"/>
              </a:rPr>
              <a:t>年</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月</a:t>
            </a:r>
            <a:r>
              <a:rPr lang="en-US" altLang="zh-CN" sz="1335">
                <a:latin typeface="方正大黑简体" panose="02000000000000000000" pitchFamily="2" charset="-122"/>
                <a:ea typeface="方正大黑简体" panose="02000000000000000000" pitchFamily="2" charset="-122"/>
              </a:rPr>
              <a:t>7</a:t>
            </a:r>
            <a:r>
              <a:rPr lang="zh-CN" altLang="en-US" sz="1335">
                <a:latin typeface="方正大黑简体" panose="02000000000000000000" pitchFamily="2" charset="-122"/>
                <a:ea typeface="方正大黑简体" panose="02000000000000000000" pitchFamily="2" charset="-122"/>
              </a:rPr>
              <a:t>日，香港影视界的传奇人物邵逸夫辞世，享年</a:t>
            </a:r>
            <a:r>
              <a:rPr lang="en-US" altLang="zh-CN" sz="1335">
                <a:latin typeface="方正大黑简体" panose="02000000000000000000" pitchFamily="2" charset="-122"/>
                <a:ea typeface="方正大黑简体" panose="02000000000000000000" pitchFamily="2" charset="-122"/>
              </a:rPr>
              <a:t>107</a:t>
            </a:r>
            <a:r>
              <a:rPr lang="zh-CN" altLang="en-US" sz="1335">
                <a:latin typeface="方正大黑简体" panose="02000000000000000000" pitchFamily="2" charset="-122"/>
                <a:ea typeface="方正大黑简体" panose="02000000000000000000" pitchFamily="2" charset="-122"/>
              </a:rPr>
              <a:t>岁。</a:t>
            </a:r>
          </a:p>
          <a:p>
            <a:pPr marL="113030" indent="-113030">
              <a:lnSpc>
                <a:spcPct val="90000"/>
              </a:lnSpc>
            </a:pPr>
            <a:r>
              <a:rPr lang="zh-CN" altLang="en-US" sz="1335">
                <a:latin typeface="方正大黑简体" panose="02000000000000000000" pitchFamily="2" charset="-122"/>
                <a:ea typeface="方正大黑简体" panose="02000000000000000000" pitchFamily="2" charset="-122"/>
              </a:rPr>
              <a:t>这位宁波籍巨子用一生打造了邵氏、无线两艘电影、电视巨舰。不过比这更为宏大，也更具人格力量的，是他那一望无垠的慈善王国。这其中最为人熟知的便是遍布全国的</a:t>
            </a:r>
            <a:r>
              <a:rPr lang="en-US" altLang="zh-CN" sz="1335">
                <a:latin typeface="方正大黑简体" panose="02000000000000000000" pitchFamily="2" charset="-122"/>
                <a:ea typeface="方正大黑简体" panose="02000000000000000000" pitchFamily="2" charset="-122"/>
              </a:rPr>
              <a:t>6000</a:t>
            </a:r>
            <a:r>
              <a:rPr lang="zh-CN" altLang="en-US" sz="1335">
                <a:latin typeface="方正大黑简体" panose="02000000000000000000" pitchFamily="2" charset="-122"/>
                <a:ea typeface="方正大黑简体" panose="02000000000000000000" pitchFamily="2" charset="-122"/>
              </a:rPr>
              <a:t>座“逸夫楼”。在内地，很多人就是通过这座楼才得知这位巨人的存在。而在香港，“我们香港人提到邵逸夫，可能不会讲</a:t>
            </a:r>
            <a:r>
              <a:rPr lang="en-US" altLang="zh-CN" sz="1335">
                <a:latin typeface="方正大黑简体" panose="02000000000000000000" pitchFamily="2" charset="-122"/>
                <a:ea typeface="方正大黑简体" panose="02000000000000000000" pitchFamily="2" charset="-122"/>
              </a:rPr>
              <a:t>TVB,</a:t>
            </a:r>
            <a:r>
              <a:rPr lang="zh-CN" altLang="en-US" sz="1335">
                <a:latin typeface="方正大黑简体" panose="02000000000000000000" pitchFamily="2" charset="-122"/>
                <a:ea typeface="方正大黑简体" panose="02000000000000000000" pitchFamily="2" charset="-122"/>
              </a:rPr>
              <a:t>但一定要讲到他的慈善。”</a:t>
            </a:r>
          </a:p>
          <a:p>
            <a:pPr marL="113030" indent="-113030">
              <a:lnSpc>
                <a:spcPct val="90000"/>
              </a:lnSpc>
            </a:pPr>
            <a:r>
              <a:rPr lang="zh-CN" altLang="en-US" sz="1335">
                <a:latin typeface="方正大黑简体" panose="02000000000000000000" pitchFamily="2" charset="-122"/>
                <a:ea typeface="方正大黑简体" panose="02000000000000000000" pitchFamily="2" charset="-122"/>
              </a:rPr>
              <a:t>的确邵逸夫并非香港最有钱的人，却是屈指可数的大慈善家，是港媒口中的“道德标杆”。但早年的邵逸夫并不热衷于慈善，相反关于他“悭吝”的传闻倒是不少。</a:t>
            </a:r>
          </a:p>
          <a:p>
            <a:pPr marL="113030" indent="-113030">
              <a:lnSpc>
                <a:spcPct val="90000"/>
              </a:lnSpc>
            </a:pPr>
            <a:r>
              <a:rPr lang="zh-CN" altLang="en-US" sz="1335">
                <a:latin typeface="方正大黑简体" panose="02000000000000000000" pitchFamily="2" charset="-122"/>
                <a:ea typeface="方正大黑简体" panose="02000000000000000000" pitchFamily="2" charset="-122"/>
              </a:rPr>
              <a:t>他曾拒绝剧务去外边花</a:t>
            </a:r>
            <a:r>
              <a:rPr lang="en-US" altLang="zh-CN" sz="1335">
                <a:latin typeface="方正大黑简体" panose="02000000000000000000" pitchFamily="2" charset="-122"/>
                <a:ea typeface="方正大黑简体" panose="02000000000000000000" pitchFamily="2" charset="-122"/>
              </a:rPr>
              <a:t>20</a:t>
            </a:r>
            <a:r>
              <a:rPr lang="zh-CN" altLang="en-US" sz="1335">
                <a:latin typeface="方正大黑简体" panose="02000000000000000000" pitchFamily="2" charset="-122"/>
                <a:ea typeface="方正大黑简体" panose="02000000000000000000" pitchFamily="2" charset="-122"/>
              </a:rPr>
              <a:t>元买</a:t>
            </a:r>
            <a:r>
              <a:rPr lang="en-US" altLang="zh-CN" sz="1335">
                <a:latin typeface="方正大黑简体" panose="02000000000000000000" pitchFamily="2" charset="-122"/>
                <a:ea typeface="方正大黑简体" panose="02000000000000000000" pitchFamily="2" charset="-122"/>
              </a:rPr>
              <a:t>100</a:t>
            </a:r>
            <a:r>
              <a:rPr lang="zh-CN" altLang="en-US" sz="1335">
                <a:latin typeface="方正大黑简体" panose="02000000000000000000" pitchFamily="2" charset="-122"/>
                <a:ea typeface="方正大黑简体" panose="02000000000000000000" pitchFamily="2" charset="-122"/>
              </a:rPr>
              <a:t>个生煎馒头的申请，理由是公司食堂所卖的馒头</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个才</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1335">
                <a:latin typeface="方正大黑简体" panose="02000000000000000000" pitchFamily="2" charset="-122"/>
                <a:ea typeface="方正大黑简体" panose="02000000000000000000" pitchFamily="2" charset="-122"/>
              </a:rPr>
              <a:t>500</a:t>
            </a:r>
            <a:r>
              <a:rPr lang="zh-CN" altLang="en-US" sz="1335">
                <a:latin typeface="方正大黑简体" panose="02000000000000000000" pitchFamily="2" charset="-122"/>
                <a:ea typeface="方正大黑简体" panose="02000000000000000000" pitchFamily="2" charset="-122"/>
              </a:rPr>
              <a:t>港元支票。养老院随即把这张支票退还了邵逸夫，理由就是他太吝啬，这让邵逸夫备受震动。从</a:t>
            </a:r>
            <a:r>
              <a:rPr lang="en-US" altLang="zh-CN" sz="1335">
                <a:latin typeface="方正大黑简体" panose="02000000000000000000" pitchFamily="2" charset="-122"/>
                <a:ea typeface="方正大黑简体" panose="02000000000000000000" pitchFamily="2" charset="-122"/>
              </a:rPr>
              <a:t>1985</a:t>
            </a:r>
            <a:r>
              <a:rPr lang="zh-CN" altLang="en-US" sz="1335">
                <a:latin typeface="方正大黑简体" panose="02000000000000000000" pitchFamily="2" charset="-122"/>
                <a:ea typeface="方正大黑简体" panose="02000000000000000000" pitchFamily="2" charset="-122"/>
              </a:rPr>
              <a:t>年</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月开始，邵逸夫以邵氏基金会的名义捐出</a:t>
            </a:r>
            <a:r>
              <a:rPr lang="en-US" altLang="zh-CN" sz="1335">
                <a:latin typeface="方正大黑简体" panose="02000000000000000000" pitchFamily="2" charset="-122"/>
                <a:ea typeface="方正大黑简体" panose="02000000000000000000" pitchFamily="2" charset="-122"/>
              </a:rPr>
              <a:t>1.06</a:t>
            </a:r>
            <a:r>
              <a:rPr lang="zh-CN" altLang="en-US" sz="1335">
                <a:latin typeface="方正大黑简体" panose="02000000000000000000" pitchFamily="2" charset="-122"/>
                <a:ea typeface="方正大黑简体" panose="02000000000000000000" pitchFamily="2" charset="-122"/>
              </a:rPr>
              <a:t>亿港元，用于支持各项社会公益事业，对内地的教育事业更是情有独钟。他说：“国家振兴靠人才，人才培养靠教育，培养人才是民族根本利益的要求。”</a:t>
            </a:r>
          </a:p>
          <a:p>
            <a:pPr marL="113030" indent="-113030">
              <a:lnSpc>
                <a:spcPct val="90000"/>
              </a:lnSpc>
            </a:pPr>
            <a:r>
              <a:rPr lang="zh-CN" altLang="en-US" sz="1335">
                <a:latin typeface="方正大黑简体" panose="02000000000000000000" pitchFamily="2" charset="-122"/>
                <a:ea typeface="方正大黑简体" panose="02000000000000000000" pitchFamily="2" charset="-122"/>
              </a:rPr>
              <a:t>自</a:t>
            </a:r>
            <a:r>
              <a:rPr lang="en-US" altLang="zh-CN" sz="1335">
                <a:latin typeface="方正大黑简体" panose="02000000000000000000" pitchFamily="2" charset="-122"/>
                <a:ea typeface="方正大黑简体" panose="02000000000000000000" pitchFamily="2" charset="-122"/>
              </a:rPr>
              <a:t>1985</a:t>
            </a:r>
            <a:r>
              <a:rPr lang="zh-CN" altLang="en-US" sz="1335">
                <a:latin typeface="方正大黑简体" panose="02000000000000000000" pitchFamily="2" charset="-122"/>
                <a:ea typeface="方正大黑简体" panose="02000000000000000000" pitchFamily="2" charset="-122"/>
              </a:rPr>
              <a:t>年以来，邵逸夫共捐助内地教育</a:t>
            </a:r>
            <a:r>
              <a:rPr lang="en-US" altLang="zh-CN" sz="1335">
                <a:latin typeface="方正大黑简体" panose="02000000000000000000" pitchFamily="2" charset="-122"/>
                <a:ea typeface="方正大黑简体" panose="02000000000000000000" pitchFamily="2" charset="-122"/>
              </a:rPr>
              <a:t>47.5</a:t>
            </a:r>
            <a:r>
              <a:rPr lang="zh-CN" altLang="en-US" sz="1335">
                <a:latin typeface="方正大黑简体" panose="02000000000000000000" pitchFamily="2" charset="-122"/>
                <a:ea typeface="方正大黑简体" panose="02000000000000000000" pitchFamily="2" charset="-122"/>
              </a:rPr>
              <a:t>亿港元，建设各类项目</a:t>
            </a:r>
            <a:r>
              <a:rPr lang="en-US" altLang="zh-CN" sz="1335">
                <a:latin typeface="方正大黑简体" panose="02000000000000000000" pitchFamily="2" charset="-122"/>
                <a:ea typeface="方正大黑简体" panose="02000000000000000000" pitchFamily="2" charset="-122"/>
              </a:rPr>
              <a:t>6013</a:t>
            </a:r>
            <a:r>
              <a:rPr lang="zh-CN" altLang="en-US" sz="1335">
                <a:latin typeface="方正大黑简体" panose="02000000000000000000" pitchFamily="2" charset="-122"/>
                <a:ea typeface="方正大黑简体" panose="02000000000000000000" pitchFamily="2" charset="-122"/>
              </a:rPr>
              <a:t>个，遍布全国</a:t>
            </a:r>
            <a:r>
              <a:rPr lang="en-US" altLang="zh-CN" sz="1335">
                <a:latin typeface="方正大黑简体" panose="02000000000000000000" pitchFamily="2" charset="-122"/>
                <a:ea typeface="方正大黑简体" panose="02000000000000000000" pitchFamily="2" charset="-122"/>
              </a:rPr>
              <a:t>31</a:t>
            </a:r>
            <a:r>
              <a:rPr lang="zh-CN" altLang="en-US" sz="1335">
                <a:latin typeface="方正大黑简体" panose="02000000000000000000" pitchFamily="2" charset="-122"/>
                <a:ea typeface="方正大黑简体" panose="02000000000000000000" pitchFamily="2" charset="-122"/>
              </a:rPr>
              <a:t>个省、市、自治区。这在古今捐助助学史上，都是当之无愧的第一人。教育部副部长郝平表示，邵逸夫基金教育赠款项目，是当前海内外持续时间最长、项目最多的教育赠款项目，数以万计的大、中、小学生从中受益。</a:t>
            </a:r>
          </a:p>
          <a:p>
            <a:pPr marL="113030" indent="-113030">
              <a:lnSpc>
                <a:spcPct val="90000"/>
              </a:lnSpc>
            </a:pPr>
            <a:r>
              <a:rPr lang="zh-CN" altLang="en-US" sz="1335">
                <a:latin typeface="方正大黑简体" panose="02000000000000000000" pitchFamily="2" charset="-122"/>
                <a:ea typeface="方正大黑简体" panose="02000000000000000000" pitchFamily="2" charset="-122"/>
              </a:rPr>
              <a:t>邵先生还不顾耄耋之躯，亲临视察捐赠项目。一个流传的故事是，邵先生去西藏，官方特派了两名医生随行照顾，事后病倒的是两位医生。</a:t>
            </a:r>
          </a:p>
          <a:p>
            <a:pPr marL="113030" indent="-113030">
              <a:lnSpc>
                <a:spcPct val="90000"/>
              </a:lnSpc>
            </a:pPr>
            <a:r>
              <a:rPr lang="zh-CN" altLang="en-US" sz="1335">
                <a:latin typeface="方正大黑简体" panose="02000000000000000000" pitchFamily="2" charset="-122"/>
                <a:ea typeface="方正大黑简体" panose="02000000000000000000" pitchFamily="2" charset="-122"/>
              </a:rPr>
              <a:t>邵先生的慈善也未止于教育。</a:t>
            </a:r>
            <a:r>
              <a:rPr lang="en-US" altLang="zh-CN" sz="1335">
                <a:latin typeface="方正大黑简体" panose="02000000000000000000" pitchFamily="2" charset="-122"/>
                <a:ea typeface="方正大黑简体" panose="02000000000000000000" pitchFamily="2" charset="-122"/>
              </a:rPr>
              <a:t>2002</a:t>
            </a:r>
            <a:r>
              <a:rPr lang="zh-CN" altLang="en-US" sz="1335">
                <a:latin typeface="方正大黑简体" panose="02000000000000000000" pitchFamily="2" charset="-122"/>
                <a:ea typeface="方正大黑简体" panose="02000000000000000000" pitchFamily="2" charset="-122"/>
              </a:rPr>
              <a:t>年</a:t>
            </a:r>
            <a:r>
              <a:rPr lang="en-US" altLang="zh-CN" sz="1335">
                <a:latin typeface="方正大黑简体" panose="02000000000000000000" pitchFamily="2" charset="-122"/>
                <a:ea typeface="方正大黑简体" panose="02000000000000000000" pitchFamily="2" charset="-122"/>
              </a:rPr>
              <a:t>11</a:t>
            </a:r>
            <a:r>
              <a:rPr lang="zh-CN" altLang="en-US" sz="1335">
                <a:latin typeface="方正大黑简体" panose="02000000000000000000" pitchFamily="2" charset="-122"/>
                <a:ea typeface="方正大黑简体" panose="02000000000000000000" pitchFamily="2" charset="-122"/>
              </a:rPr>
              <a:t>月，“邵逸夫奖”在香港设立，奖金</a:t>
            </a:r>
            <a:r>
              <a:rPr lang="en-US" altLang="zh-CN" sz="1335">
                <a:latin typeface="方正大黑简体" panose="02000000000000000000" pitchFamily="2" charset="-122"/>
                <a:ea typeface="方正大黑简体" panose="02000000000000000000" pitchFamily="2" charset="-122"/>
              </a:rPr>
              <a:t>100</a:t>
            </a:r>
            <a:r>
              <a:rPr lang="zh-CN" altLang="en-US" sz="1335">
                <a:latin typeface="方正大黑简体" panose="02000000000000000000" pitchFamily="2" charset="-122"/>
                <a:ea typeface="方正大黑简体" panose="02000000000000000000" pitchFamily="2" charset="-122"/>
              </a:rPr>
              <a:t>万美元，用于表扬世界各地在天文、数学和生命科学与医学等研究领域的杰出贡献者。这个奖项设置至今虽然仅</a:t>
            </a:r>
            <a:r>
              <a:rPr lang="en-US" altLang="zh-CN" sz="1335">
                <a:latin typeface="方正大黑简体" panose="02000000000000000000" pitchFamily="2" charset="-122"/>
                <a:ea typeface="方正大黑简体" panose="02000000000000000000" pitchFamily="2" charset="-122"/>
              </a:rPr>
              <a:t>10</a:t>
            </a:r>
            <a:r>
              <a:rPr lang="zh-CN" altLang="en-US" sz="1335">
                <a:latin typeface="方正大黑简体" panose="02000000000000000000" pitchFamily="2" charset="-122"/>
                <a:ea typeface="方正大黑简体" panose="02000000000000000000" pitchFamily="2" charset="-122"/>
              </a:rPr>
              <a:t>余年，但全球学术界几乎都已经知道这个被誉为“东方诺贝尔”的奖项，知道中国香港有一位推动科学发展的邵先生。著名物理学家杨振宁说：“邵逸夫奖是人类历史上的一件大事。”</a:t>
            </a:r>
          </a:p>
          <a:p>
            <a:pPr marL="113030" indent="-113030">
              <a:lnSpc>
                <a:spcPct val="90000"/>
              </a:lnSpc>
            </a:pPr>
            <a:r>
              <a:rPr lang="en-US" altLang="zh-CN" sz="1335">
                <a:latin typeface="方正大黑简体" panose="02000000000000000000" pitchFamily="2" charset="-122"/>
                <a:ea typeface="方正大黑简体" panose="02000000000000000000" pitchFamily="2" charset="-122"/>
              </a:rPr>
              <a:t>2008</a:t>
            </a:r>
            <a:r>
              <a:rPr lang="zh-CN" altLang="en-US" sz="1335">
                <a:latin typeface="方正大黑简体" panose="02000000000000000000" pitchFamily="2" charset="-122"/>
                <a:ea typeface="方正大黑简体" panose="02000000000000000000" pitchFamily="2" charset="-122"/>
              </a:rPr>
              <a:t>年汶川地震，邵逸夫夫妇在得知灾区学校遭到严重破坏、学生严重伤亡后，即捐赠</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亿港元。</a:t>
            </a:r>
            <a:r>
              <a:rPr lang="en-US" altLang="zh-CN" sz="1335">
                <a:latin typeface="方正大黑简体" panose="02000000000000000000" pitchFamily="2" charset="-122"/>
                <a:ea typeface="方正大黑简体" panose="02000000000000000000" pitchFamily="2" charset="-122"/>
              </a:rPr>
              <a:t>2013</a:t>
            </a:r>
            <a:r>
              <a:rPr lang="zh-CN" altLang="en-US" sz="1335">
                <a:latin typeface="方正大黑简体" panose="02000000000000000000" pitchFamily="2" charset="-122"/>
                <a:ea typeface="方正大黑简体" panose="02000000000000000000" pitchFamily="2" charset="-122"/>
              </a:rPr>
              <a:t>年雅安地震，邵逸夫夫妇再向灾区捐款</a:t>
            </a:r>
            <a:r>
              <a:rPr lang="en-US" altLang="zh-CN" sz="1335">
                <a:latin typeface="方正大黑简体" panose="02000000000000000000" pitchFamily="2" charset="-122"/>
                <a:ea typeface="方正大黑简体" panose="02000000000000000000" pitchFamily="2" charset="-122"/>
              </a:rPr>
              <a:t>1</a:t>
            </a:r>
            <a:r>
              <a:rPr lang="zh-CN" altLang="en-US" sz="1335">
                <a:latin typeface="方正大黑简体" panose="02000000000000000000" pitchFamily="2" charset="-122"/>
                <a:ea typeface="方正大黑简体" panose="02000000000000000000" pitchFamily="2" charset="-122"/>
              </a:rPr>
              <a:t>亿港元。一位网友感慨说：“我第一次知道，有人做慈善可以做到这个份上。”</a:t>
            </a:r>
          </a:p>
          <a:p>
            <a:pPr marL="113030" indent="-113030">
              <a:lnSpc>
                <a:spcPct val="90000"/>
              </a:lnSpc>
            </a:pPr>
            <a:r>
              <a:rPr lang="zh-CN" altLang="en-US" sz="1335">
                <a:latin typeface="方正大黑简体" panose="02000000000000000000" pitchFamily="2" charset="-122"/>
                <a:ea typeface="方正大黑简体" panose="02000000000000000000" pitchFamily="2" charset="-122"/>
              </a:rPr>
              <a:t>邵逸夫传记中，香港记者何江西回忆多年前采访邵逸夫的情景，彼时邵氏公司制作的影片赚了多少利润？邵逸夫只是笑着说：“赚了多少不是问题，捐了多少给了国家才是重要的事情。”“中国很穷，需要很多的金钱来办学校，发展教育，建造医院，治理患病的人。我的财富取之于民众，应用回于民众。”这位以“大丈夫贵兼济，其独善一身”为人生信条的老人如是说。</a:t>
            </a:r>
          </a:p>
          <a:p>
            <a:pPr marL="113030" indent="-113030">
              <a:lnSpc>
                <a:spcPct val="90000"/>
              </a:lnSpc>
            </a:pPr>
            <a:r>
              <a:rPr lang="zh-CN" altLang="en-US" sz="1335">
                <a:latin typeface="方正大黑简体" panose="02000000000000000000" pitchFamily="2" charset="-122"/>
                <a:ea typeface="方正大黑简体" panose="02000000000000000000" pitchFamily="2" charset="-122"/>
              </a:rPr>
              <a:t>他用此后的人生，实践了自己的理想。“直到生前的最后一段时光，邵先生的基金会仍然坚持做慈善，他在全世界的捐赠数额已经超过</a:t>
            </a:r>
            <a:r>
              <a:rPr lang="en-US" altLang="zh-CN" sz="1335">
                <a:latin typeface="方正大黑简体" panose="02000000000000000000" pitchFamily="2" charset="-122"/>
                <a:ea typeface="方正大黑简体" panose="02000000000000000000" pitchFamily="2" charset="-122"/>
              </a:rPr>
              <a:t>65</a:t>
            </a:r>
            <a:r>
              <a:rPr lang="zh-CN" altLang="en-US" sz="1335">
                <a:latin typeface="方正大黑简体" panose="02000000000000000000" pitchFamily="2" charset="-122"/>
                <a:ea typeface="方正大黑简体" panose="02000000000000000000" pitchFamily="2" charset="-122"/>
              </a:rPr>
              <a:t>亿元港币。”</a:t>
            </a:r>
          </a:p>
          <a:p>
            <a:pPr marL="113030" indent="-113030">
              <a:lnSpc>
                <a:spcPct val="90000"/>
              </a:lnSpc>
            </a:pPr>
            <a:r>
              <a:rPr lang="en-US" altLang="zh-CN" sz="1335">
                <a:latin typeface="方正大黑简体" panose="02000000000000000000" pitchFamily="2" charset="-122"/>
                <a:ea typeface="方正大黑简体" panose="02000000000000000000" pitchFamily="2" charset="-122"/>
              </a:rPr>
              <a:t>107</a:t>
            </a:r>
            <a:r>
              <a:rPr lang="zh-CN" altLang="en-US" sz="1335">
                <a:latin typeface="方正大黑简体" panose="02000000000000000000" pitchFamily="2" charset="-122"/>
                <a:ea typeface="方正大黑简体" panose="02000000000000000000" pitchFamily="2" charset="-122"/>
              </a:rPr>
              <a:t>岁，是邵先生生命的终点，但他的慈善事业仍在继续。</a:t>
            </a:r>
          </a:p>
        </p:txBody>
      </p:sp>
      <p:pic>
        <p:nvPicPr>
          <p:cNvPr id="4098" name="图片 4097"/>
          <p:cNvPicPr>
            <a:picLocks noChangeAspect="1"/>
          </p:cNvPicPr>
          <p:nvPr/>
        </p:nvPicPr>
        <p:blipFill>
          <a:blip r:embed="rId2">
            <a:clrChange>
              <a:clrFrom>
                <a:srgbClr val="FEFEFE"/>
              </a:clrFrom>
              <a:clrTo>
                <a:srgbClr val="FEFEFE">
                  <a:alpha val="0"/>
                </a:srgbClr>
              </a:clrTo>
            </a:clrChange>
          </a:blip>
          <a:stretch>
            <a:fillRect/>
          </a:stretch>
        </p:blipFill>
        <p:spPr>
          <a:xfrm>
            <a:off x="334381" y="1055594"/>
            <a:ext cx="11303351" cy="5858018"/>
          </a:xfrm>
          <a:prstGeom prst="rect">
            <a:avLst/>
          </a:prstGeom>
          <a:noFill/>
          <a:ln w="9525">
            <a:noFill/>
          </a:ln>
        </p:spPr>
      </p:pic>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标题 6145"/>
          <p:cNvSpPr>
            <a:spLocks noGrp="1"/>
          </p:cNvSpPr>
          <p:nvPr>
            <p:ph type="title"/>
          </p:nvPr>
        </p:nvSpPr>
        <p:spPr>
          <a:xfrm>
            <a:off x="609505" y="276294"/>
            <a:ext cx="10971086" cy="632785"/>
          </a:xfrm>
          <a:noFill/>
          <a:ln w="57150">
            <a:noFill/>
          </a:ln>
        </p:spPr>
        <p:txBody>
          <a:bodyPr/>
          <a:lstStyle/>
          <a:p>
            <a:r>
              <a:rPr lang="zh-CN" altLang="en-US" sz="4265" b="1">
                <a:solidFill>
                  <a:schemeClr val="accent2"/>
                </a:solidFill>
                <a:latin typeface="方正大黑简体" panose="02000000000000000000" pitchFamily="2" charset="-122"/>
                <a:ea typeface="方正大黑简体" panose="02000000000000000000" pitchFamily="2" charset="-122"/>
              </a:rPr>
              <a:t>邵逸夫：</a:t>
            </a:r>
            <a:r>
              <a:rPr lang="en-US" altLang="zh-CN" sz="4265" b="1">
                <a:solidFill>
                  <a:schemeClr val="accent2"/>
                </a:solidFill>
                <a:latin typeface="方正大黑简体" panose="02000000000000000000" pitchFamily="2" charset="-122"/>
                <a:ea typeface="方正大黑简体" panose="02000000000000000000" pitchFamily="2" charset="-122"/>
              </a:rPr>
              <a:t>6000</a:t>
            </a:r>
            <a:r>
              <a:rPr lang="zh-CN" altLang="en-US" sz="4265" b="1">
                <a:solidFill>
                  <a:schemeClr val="accent2"/>
                </a:solidFill>
                <a:latin typeface="方正大黑简体" panose="02000000000000000000" pitchFamily="2" charset="-122"/>
                <a:ea typeface="方正大黑简体" panose="02000000000000000000" pitchFamily="2" charset="-122"/>
              </a:rPr>
              <a:t>座逸夫楼的公共记忆</a:t>
            </a:r>
          </a:p>
        </p:txBody>
      </p:sp>
      <p:sp>
        <p:nvSpPr>
          <p:cNvPr id="6147" name="文本占位符 6146"/>
          <p:cNvSpPr>
            <a:spLocks noGrp="1"/>
          </p:cNvSpPr>
          <p:nvPr>
            <p:ph type="body" idx="1"/>
          </p:nvPr>
        </p:nvSpPr>
        <p:spPr>
          <a:xfrm>
            <a:off x="334645" y="1055370"/>
            <a:ext cx="8129905" cy="5614670"/>
          </a:xfrm>
          <a:noFill/>
          <a:ln w="76200">
            <a:noFill/>
          </a:ln>
        </p:spPr>
        <p:txBody>
          <a:bodyPr anchor="ctr" anchorCtr="0"/>
          <a:lstStyle/>
          <a:p>
            <a:pPr marL="57150" indent="-57150">
              <a:lnSpc>
                <a:spcPct val="130000"/>
              </a:lnSpc>
            </a:pPr>
            <a:r>
              <a:rPr lang="en-US" altLang="zh-CN" sz="2400" b="1">
                <a:latin typeface="迷你简启体" panose="03000509000000000000" pitchFamily="65" charset="-122"/>
                <a:ea typeface="迷你简启体" panose="03000509000000000000" pitchFamily="65" charset="-122"/>
              </a:rPr>
              <a:t>2014</a:t>
            </a:r>
            <a:r>
              <a:rPr lang="zh-CN" altLang="en-US" sz="2400" b="1">
                <a:latin typeface="迷你简启体" panose="03000509000000000000" pitchFamily="65" charset="-122"/>
                <a:ea typeface="迷你简启体" panose="03000509000000000000" pitchFamily="65" charset="-122"/>
              </a:rPr>
              <a:t>年</a:t>
            </a:r>
            <a:r>
              <a:rPr lang="en-US" altLang="zh-CN" sz="2400" b="1">
                <a:latin typeface="迷你简启体" panose="03000509000000000000" pitchFamily="65" charset="-122"/>
                <a:ea typeface="迷你简启体" panose="03000509000000000000" pitchFamily="65" charset="-122"/>
              </a:rPr>
              <a:t>1</a:t>
            </a:r>
            <a:r>
              <a:rPr lang="zh-CN" altLang="en-US" sz="2400" b="1">
                <a:latin typeface="迷你简启体" panose="03000509000000000000" pitchFamily="65" charset="-122"/>
                <a:ea typeface="迷你简启体" panose="03000509000000000000" pitchFamily="65" charset="-122"/>
              </a:rPr>
              <a:t>月</a:t>
            </a:r>
            <a:r>
              <a:rPr lang="en-US" altLang="zh-CN" sz="2400" b="1">
                <a:latin typeface="迷你简启体" panose="03000509000000000000" pitchFamily="65" charset="-122"/>
                <a:ea typeface="迷你简启体" panose="03000509000000000000" pitchFamily="65" charset="-122"/>
              </a:rPr>
              <a:t>7</a:t>
            </a:r>
            <a:r>
              <a:rPr lang="zh-CN" altLang="en-US" sz="2400" b="1">
                <a:latin typeface="迷你简启体" panose="03000509000000000000" pitchFamily="65" charset="-122"/>
                <a:ea typeface="迷你简启体" panose="03000509000000000000" pitchFamily="65" charset="-122"/>
              </a:rPr>
              <a:t>日，香港影视界的传奇人物邵逸夫辞世，享年</a:t>
            </a:r>
            <a:r>
              <a:rPr lang="en-US" altLang="zh-CN" sz="2400" b="1">
                <a:latin typeface="迷你简启体" panose="03000509000000000000" pitchFamily="65" charset="-122"/>
                <a:ea typeface="迷你简启体" panose="03000509000000000000" pitchFamily="65" charset="-122"/>
              </a:rPr>
              <a:t>107</a:t>
            </a:r>
            <a:r>
              <a:rPr lang="zh-CN" altLang="en-US" sz="2400" b="1">
                <a:latin typeface="迷你简启体" panose="03000509000000000000" pitchFamily="65" charset="-122"/>
                <a:ea typeface="迷你简启体" panose="03000509000000000000" pitchFamily="65" charset="-122"/>
              </a:rPr>
              <a:t>岁。</a:t>
            </a:r>
          </a:p>
          <a:p>
            <a:pPr marL="57150" indent="-57150">
              <a:lnSpc>
                <a:spcPct val="130000"/>
              </a:lnSpc>
            </a:pPr>
            <a:r>
              <a:rPr lang="zh-CN" altLang="en-US" sz="2400" b="1">
                <a:latin typeface="迷你简启体" panose="03000509000000000000" pitchFamily="65" charset="-122"/>
                <a:ea typeface="迷你简启体" panose="03000509000000000000" pitchFamily="65" charset="-122"/>
              </a:rPr>
              <a:t>这位宁波籍巨子用一生打造了邵氏、无线两艘电影、电视巨舰。不过比这更为宏大，也更具人格力量的，是他那一望无垠的慈善王国。这其中最为人熟知的便是遍布全国的</a:t>
            </a:r>
            <a:r>
              <a:rPr lang="en-US" altLang="zh-CN" sz="2400" b="1">
                <a:latin typeface="迷你简启体" panose="03000509000000000000" pitchFamily="65" charset="-122"/>
                <a:ea typeface="迷你简启体" panose="03000509000000000000" pitchFamily="65" charset="-122"/>
              </a:rPr>
              <a:t>6000</a:t>
            </a:r>
            <a:r>
              <a:rPr lang="zh-CN" altLang="en-US" sz="2400" b="1">
                <a:latin typeface="迷你简启体" panose="03000509000000000000" pitchFamily="65" charset="-122"/>
                <a:ea typeface="迷你简启体" panose="03000509000000000000" pitchFamily="65" charset="-122"/>
              </a:rPr>
              <a:t>座“逸夫楼”。在内地，很多人就是通过这座楼才得知这位巨人的存在。而在香港，“我们香港人提到邵逸夫，可能不会讲</a:t>
            </a:r>
            <a:r>
              <a:rPr lang="en-US" altLang="zh-CN" sz="2400" b="1">
                <a:latin typeface="迷你简启体" panose="03000509000000000000" pitchFamily="65" charset="-122"/>
                <a:ea typeface="迷你简启体" panose="03000509000000000000" pitchFamily="65" charset="-122"/>
              </a:rPr>
              <a:t>TVB,</a:t>
            </a:r>
            <a:r>
              <a:rPr lang="zh-CN" altLang="en-US" sz="2400" b="1">
                <a:latin typeface="迷你简启体" panose="03000509000000000000" pitchFamily="65" charset="-122"/>
                <a:ea typeface="迷你简启体" panose="03000509000000000000" pitchFamily="65" charset="-122"/>
              </a:rPr>
              <a:t>但一定要讲到他的慈善。”</a:t>
            </a:r>
          </a:p>
          <a:p>
            <a:pPr marL="57150" indent="-57150">
              <a:lnSpc>
                <a:spcPct val="130000"/>
              </a:lnSpc>
            </a:pPr>
            <a:r>
              <a:rPr lang="zh-CN" altLang="en-US" sz="2400" b="1">
                <a:latin typeface="迷你简启体" panose="03000509000000000000" pitchFamily="65" charset="-122"/>
                <a:ea typeface="迷你简启体" panose="03000509000000000000" pitchFamily="65" charset="-122"/>
              </a:rPr>
              <a:t>的确邵逸夫并非香港最有钱的人，却是屈指可数的大慈善家，是港媒口中的“道德标杆”。但早年的邵逸夫并不热衷于慈善，相反关于他“悭吝”的传闻倒是不少。</a:t>
            </a:r>
          </a:p>
        </p:txBody>
      </p:sp>
      <p:pic>
        <p:nvPicPr>
          <p:cNvPr id="2" name="图片 1"/>
          <p:cNvPicPr>
            <a:picLocks noChangeAspect="1"/>
          </p:cNvPicPr>
          <p:nvPr/>
        </p:nvPicPr>
        <p:blipFill>
          <a:blip r:embed="rId2"/>
          <a:stretch>
            <a:fillRect/>
          </a:stretch>
        </p:blipFill>
        <p:spPr>
          <a:xfrm>
            <a:off x="8687435" y="1629410"/>
            <a:ext cx="3129280" cy="4304030"/>
          </a:xfrm>
          <a:prstGeom prst="rect">
            <a:avLst/>
          </a:prstGeom>
        </p:spPr>
      </p:pic>
    </p:spTree>
  </p:cSld>
  <p:clrMapOvr>
    <a:masterClrMapping/>
  </p:clrMapOvr>
  <p:transition spd="med">
    <p:wheel spokes="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文本占位符 7169"/>
          <p:cNvSpPr>
            <a:spLocks noGrp="1"/>
          </p:cNvSpPr>
          <p:nvPr>
            <p:ph type="body" idx="1"/>
          </p:nvPr>
        </p:nvSpPr>
        <p:spPr>
          <a:xfrm>
            <a:off x="334645" y="191770"/>
            <a:ext cx="7962265" cy="6478270"/>
          </a:xfrm>
          <a:noFill/>
          <a:ln w="76200">
            <a:noFill/>
          </a:ln>
        </p:spPr>
        <p:txBody>
          <a:bodyPr anchor="ctr" anchorCtr="0"/>
          <a:lstStyle/>
          <a:p>
            <a:pPr marL="33655" indent="-33655">
              <a:lnSpc>
                <a:spcPct val="150000"/>
              </a:lnSpc>
            </a:pPr>
            <a:r>
              <a:rPr lang="zh-CN" altLang="en-US" sz="2400" b="1">
                <a:latin typeface="迷你简启体" panose="03000509000000000000" pitchFamily="65" charset="-122"/>
                <a:ea typeface="迷你简启体" panose="03000509000000000000" pitchFamily="65" charset="-122"/>
              </a:rPr>
              <a:t>他曾拒绝剧务去外边花</a:t>
            </a:r>
            <a:r>
              <a:rPr lang="en-US" altLang="zh-CN" sz="2400" b="1">
                <a:latin typeface="迷你简启体" panose="03000509000000000000" pitchFamily="65" charset="-122"/>
                <a:ea typeface="迷你简启体" panose="03000509000000000000" pitchFamily="65" charset="-122"/>
              </a:rPr>
              <a:t>20</a:t>
            </a:r>
            <a:r>
              <a:rPr lang="zh-CN" altLang="en-US" sz="2400" b="1">
                <a:latin typeface="迷你简启体" panose="03000509000000000000" pitchFamily="65" charset="-122"/>
                <a:ea typeface="迷你简启体" panose="03000509000000000000" pitchFamily="65" charset="-122"/>
              </a:rPr>
              <a:t>元买</a:t>
            </a:r>
            <a:r>
              <a:rPr lang="en-US" altLang="zh-CN" sz="2400" b="1">
                <a:latin typeface="迷你简启体" panose="03000509000000000000" pitchFamily="65" charset="-122"/>
                <a:ea typeface="迷你简启体" panose="03000509000000000000" pitchFamily="65" charset="-122"/>
              </a:rPr>
              <a:t>100</a:t>
            </a:r>
            <a:r>
              <a:rPr lang="zh-CN" altLang="en-US" sz="2400" b="1">
                <a:latin typeface="迷你简启体" panose="03000509000000000000" pitchFamily="65" charset="-122"/>
                <a:ea typeface="迷你简启体" panose="03000509000000000000" pitchFamily="65" charset="-122"/>
              </a:rPr>
              <a:t>个生煎馒头的申请，理由是公司食堂所卖的馒头</a:t>
            </a:r>
            <a:r>
              <a:rPr lang="en-US" altLang="zh-CN" sz="2400" b="1">
                <a:latin typeface="迷你简启体" panose="03000509000000000000" pitchFamily="65" charset="-122"/>
                <a:ea typeface="迷你简启体" panose="03000509000000000000" pitchFamily="65" charset="-122"/>
              </a:rPr>
              <a:t>1</a:t>
            </a:r>
            <a:r>
              <a:rPr lang="zh-CN" altLang="en-US" sz="2400" b="1">
                <a:latin typeface="迷你简启体" panose="03000509000000000000" pitchFamily="65" charset="-122"/>
                <a:ea typeface="迷你简启体" panose="03000509000000000000" pitchFamily="65" charset="-122"/>
              </a:rPr>
              <a:t>个才</a:t>
            </a:r>
            <a:r>
              <a:rPr lang="en-US" altLang="zh-CN" sz="2400" b="1">
                <a:latin typeface="迷你简启体" panose="03000509000000000000" pitchFamily="65" charset="-122"/>
                <a:ea typeface="迷你简启体" panose="03000509000000000000" pitchFamily="65" charset="-122"/>
              </a:rPr>
              <a:t>1</a:t>
            </a:r>
            <a:r>
              <a:rPr lang="zh-CN" altLang="en-US" sz="2400" b="1">
                <a:latin typeface="迷你简启体" panose="03000509000000000000" pitchFamily="65" charset="-122"/>
                <a:ea typeface="迷你简启体" panose="03000509000000000000" pitchFamily="65" charset="-122"/>
              </a:rPr>
              <a:t>毛钱；李小龙返港发展，被邵氏要求低薪演配角，以至于邵氏错失了一位留名电影史的巨星；还有一次，一家养老院的老人看见邵逸夫每天坐着劳斯莱斯经过门口，于是冒昧的写信请他行善。不久，养老院随即寄来一张</a:t>
            </a:r>
            <a:r>
              <a:rPr lang="en-US" altLang="zh-CN" sz="2400" b="1">
                <a:latin typeface="迷你简启体" panose="03000509000000000000" pitchFamily="65" charset="-122"/>
                <a:ea typeface="迷你简启体" panose="03000509000000000000" pitchFamily="65" charset="-122"/>
              </a:rPr>
              <a:t>500</a:t>
            </a:r>
            <a:r>
              <a:rPr lang="zh-CN" altLang="en-US" sz="2400" b="1">
                <a:latin typeface="迷你简启体" panose="03000509000000000000" pitchFamily="65" charset="-122"/>
                <a:ea typeface="迷你简启体" panose="03000509000000000000" pitchFamily="65" charset="-122"/>
              </a:rPr>
              <a:t>港元支票。养老院随即把这张支票退还了邵逸夫，理由就是他太吝啬，这让邵逸夫备受震动。从</a:t>
            </a:r>
            <a:r>
              <a:rPr lang="en-US" altLang="zh-CN" sz="2400" b="1">
                <a:latin typeface="迷你简启体" panose="03000509000000000000" pitchFamily="65" charset="-122"/>
                <a:ea typeface="迷你简启体" panose="03000509000000000000" pitchFamily="65" charset="-122"/>
              </a:rPr>
              <a:t>1985</a:t>
            </a:r>
            <a:r>
              <a:rPr lang="zh-CN" altLang="en-US" sz="2400" b="1">
                <a:latin typeface="迷你简启体" panose="03000509000000000000" pitchFamily="65" charset="-122"/>
                <a:ea typeface="迷你简启体" panose="03000509000000000000" pitchFamily="65" charset="-122"/>
              </a:rPr>
              <a:t>年</a:t>
            </a:r>
            <a:r>
              <a:rPr lang="en-US" altLang="zh-CN" sz="2400" b="1">
                <a:latin typeface="迷你简启体" panose="03000509000000000000" pitchFamily="65" charset="-122"/>
                <a:ea typeface="迷你简启体" panose="03000509000000000000" pitchFamily="65" charset="-122"/>
              </a:rPr>
              <a:t>1</a:t>
            </a:r>
            <a:r>
              <a:rPr lang="zh-CN" altLang="en-US" sz="2400" b="1">
                <a:latin typeface="迷你简启体" panose="03000509000000000000" pitchFamily="65" charset="-122"/>
                <a:ea typeface="迷你简启体" panose="03000509000000000000" pitchFamily="65" charset="-122"/>
              </a:rPr>
              <a:t>月开始，邵逸夫以邵氏基金会的名义捐出</a:t>
            </a:r>
            <a:r>
              <a:rPr lang="en-US" altLang="zh-CN" sz="2400" b="1">
                <a:latin typeface="迷你简启体" panose="03000509000000000000" pitchFamily="65" charset="-122"/>
                <a:ea typeface="迷你简启体" panose="03000509000000000000" pitchFamily="65" charset="-122"/>
              </a:rPr>
              <a:t>1.06</a:t>
            </a:r>
            <a:r>
              <a:rPr lang="zh-CN" altLang="en-US" sz="2400" b="1">
                <a:latin typeface="迷你简启体" panose="03000509000000000000" pitchFamily="65" charset="-122"/>
                <a:ea typeface="迷你简启体" panose="03000509000000000000" pitchFamily="65" charset="-122"/>
              </a:rPr>
              <a:t>亿港元，用于支持各项社会公益事业，对内地的教育事业更是情有独钟。他说：“国家振兴靠人才，人才培养靠教育，培养人才是民族根本利益的要求。”</a:t>
            </a:r>
          </a:p>
        </p:txBody>
      </p:sp>
      <p:pic>
        <p:nvPicPr>
          <p:cNvPr id="2" name="图片 1"/>
          <p:cNvPicPr>
            <a:picLocks noChangeAspect="1"/>
          </p:cNvPicPr>
          <p:nvPr/>
        </p:nvPicPr>
        <p:blipFill>
          <a:blip r:embed="rId2"/>
          <a:stretch>
            <a:fillRect/>
          </a:stretch>
        </p:blipFill>
        <p:spPr>
          <a:xfrm>
            <a:off x="9046845" y="405130"/>
            <a:ext cx="2421890" cy="2684780"/>
          </a:xfrm>
          <a:prstGeom prst="rect">
            <a:avLst/>
          </a:prstGeom>
        </p:spPr>
      </p:pic>
      <p:pic>
        <p:nvPicPr>
          <p:cNvPr id="3" name="图片 2"/>
          <p:cNvPicPr>
            <a:picLocks noChangeAspect="1"/>
          </p:cNvPicPr>
          <p:nvPr/>
        </p:nvPicPr>
        <p:blipFill>
          <a:blip r:embed="rId3"/>
          <a:stretch>
            <a:fillRect/>
          </a:stretch>
        </p:blipFill>
        <p:spPr>
          <a:xfrm>
            <a:off x="8471535" y="3789680"/>
            <a:ext cx="3463290" cy="2153285"/>
          </a:xfrm>
          <a:prstGeom prst="rect">
            <a:avLst/>
          </a:prstGeom>
        </p:spPr>
      </p:pic>
    </p:spTree>
  </p:cSld>
  <p:clrMapOvr>
    <a:masterClrMapping/>
  </p:clrMapOvr>
  <p:transition spd="med">
    <p:wheel spokes="1"/>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文本占位符 8193"/>
          <p:cNvSpPr>
            <a:spLocks noGrp="1"/>
          </p:cNvSpPr>
          <p:nvPr>
            <p:ph type="body" idx="1"/>
          </p:nvPr>
        </p:nvSpPr>
        <p:spPr>
          <a:xfrm>
            <a:off x="334645" y="191770"/>
            <a:ext cx="7734300" cy="6478270"/>
          </a:xfrm>
          <a:noFill/>
          <a:ln w="76200">
            <a:noFill/>
          </a:ln>
        </p:spPr>
        <p:txBody>
          <a:bodyPr anchor="ctr" anchorCtr="0"/>
          <a:lstStyle/>
          <a:p>
            <a:pPr marL="68580" indent="-68580">
              <a:lnSpc>
                <a:spcPct val="160000"/>
              </a:lnSpc>
            </a:pPr>
            <a:r>
              <a:rPr lang="zh-CN" altLang="en-US" sz="2400" b="1">
                <a:latin typeface="迷你简启体" panose="03000509000000000000" pitchFamily="65" charset="-122"/>
                <a:ea typeface="迷你简启体" panose="03000509000000000000" pitchFamily="65" charset="-122"/>
              </a:rPr>
              <a:t>自</a:t>
            </a:r>
            <a:r>
              <a:rPr lang="en-US" altLang="zh-CN" sz="2400" b="1">
                <a:latin typeface="迷你简启体" panose="03000509000000000000" pitchFamily="65" charset="-122"/>
                <a:ea typeface="迷你简启体" panose="03000509000000000000" pitchFamily="65" charset="-122"/>
              </a:rPr>
              <a:t>1985</a:t>
            </a:r>
            <a:r>
              <a:rPr lang="zh-CN" altLang="en-US" sz="2400" b="1">
                <a:latin typeface="迷你简启体" panose="03000509000000000000" pitchFamily="65" charset="-122"/>
                <a:ea typeface="迷你简启体" panose="03000509000000000000" pitchFamily="65" charset="-122"/>
              </a:rPr>
              <a:t>年以来，邵逸夫共捐助内地教育</a:t>
            </a:r>
            <a:r>
              <a:rPr lang="en-US" altLang="zh-CN" sz="2400" b="1">
                <a:latin typeface="迷你简启体" panose="03000509000000000000" pitchFamily="65" charset="-122"/>
                <a:ea typeface="迷你简启体" panose="03000509000000000000" pitchFamily="65" charset="-122"/>
              </a:rPr>
              <a:t>47.5</a:t>
            </a:r>
            <a:r>
              <a:rPr lang="zh-CN" altLang="en-US" sz="2400" b="1">
                <a:latin typeface="迷你简启体" panose="03000509000000000000" pitchFamily="65" charset="-122"/>
                <a:ea typeface="迷你简启体" panose="03000509000000000000" pitchFamily="65" charset="-122"/>
              </a:rPr>
              <a:t>亿港元，建设各类项目</a:t>
            </a:r>
            <a:r>
              <a:rPr lang="en-US" altLang="zh-CN" sz="2400" b="1">
                <a:latin typeface="迷你简启体" panose="03000509000000000000" pitchFamily="65" charset="-122"/>
                <a:ea typeface="迷你简启体" panose="03000509000000000000" pitchFamily="65" charset="-122"/>
              </a:rPr>
              <a:t>6013</a:t>
            </a:r>
            <a:r>
              <a:rPr lang="zh-CN" altLang="en-US" sz="2400" b="1">
                <a:latin typeface="迷你简启体" panose="03000509000000000000" pitchFamily="65" charset="-122"/>
                <a:ea typeface="迷你简启体" panose="03000509000000000000" pitchFamily="65" charset="-122"/>
              </a:rPr>
              <a:t>个，遍布全国</a:t>
            </a:r>
            <a:r>
              <a:rPr lang="en-US" altLang="zh-CN" sz="2400" b="1">
                <a:latin typeface="迷你简启体" panose="03000509000000000000" pitchFamily="65" charset="-122"/>
                <a:ea typeface="迷你简启体" panose="03000509000000000000" pitchFamily="65" charset="-122"/>
              </a:rPr>
              <a:t>31</a:t>
            </a:r>
            <a:r>
              <a:rPr lang="zh-CN" altLang="en-US" sz="2400" b="1">
                <a:latin typeface="迷你简启体" panose="03000509000000000000" pitchFamily="65" charset="-122"/>
                <a:ea typeface="迷你简启体" panose="03000509000000000000" pitchFamily="65" charset="-122"/>
              </a:rPr>
              <a:t>个省、市、自治区。这在古今捐助助学史上，都是当之无愧的第一人。教育部副部长郝平表示，邵逸夫基金教育赠款项目，是当前海内外持续时间最长、项目最多的教育赠款项目，数以万计的大、中、小学生从中受益。</a:t>
            </a:r>
          </a:p>
          <a:p>
            <a:pPr marL="68580" indent="-68580">
              <a:lnSpc>
                <a:spcPct val="160000"/>
              </a:lnSpc>
            </a:pPr>
            <a:r>
              <a:rPr lang="zh-CN" altLang="en-US" sz="2400" b="1">
                <a:latin typeface="迷你简启体" panose="03000509000000000000" pitchFamily="65" charset="-122"/>
                <a:ea typeface="迷你简启体" panose="03000509000000000000" pitchFamily="65" charset="-122"/>
              </a:rPr>
              <a:t>邵先生还不顾耄耋之躯，亲临视察捐赠项目。一个流传的故事是，邵先生去西藏，官方特派了两名医生随行照顾，事后病倒的是两位医生。</a:t>
            </a:r>
          </a:p>
        </p:txBody>
      </p:sp>
      <p:pic>
        <p:nvPicPr>
          <p:cNvPr id="2" name="图片 1"/>
          <p:cNvPicPr>
            <a:picLocks noChangeAspect="1"/>
          </p:cNvPicPr>
          <p:nvPr/>
        </p:nvPicPr>
        <p:blipFill>
          <a:blip r:embed="rId2"/>
          <a:stretch>
            <a:fillRect/>
          </a:stretch>
        </p:blipFill>
        <p:spPr>
          <a:xfrm>
            <a:off x="8255635" y="1052830"/>
            <a:ext cx="3368040" cy="4138295"/>
          </a:xfrm>
          <a:prstGeom prst="rect">
            <a:avLst/>
          </a:prstGeom>
        </p:spPr>
      </p:pic>
    </p:spTree>
  </p:cSld>
  <p:clrMapOvr>
    <a:masterClrMapping/>
  </p:clrMapOvr>
  <p:transition spd="med">
    <p:wheel spokes="1"/>
  </p:transition>
  <p:timing/>
</p:sld>
</file>

<file path=ppt/tags/tag1.xml><?xml version="1.0" encoding="utf-8"?>
<p:tagLst xmlns:p="http://schemas.openxmlformats.org/presentationml/2006/main">
  <p:tag name="KSO_WM_UNIT_TABLE_BEAUTIFY" val="smartTable{eda6c6ed-76b0-4415-a377-f42e04e0a3c8}"/>
  <p:tag name="TABLE_ENDDRAG_ORIGIN_RECT" val="550*396"/>
  <p:tag name="TABLE_ENDDRAG_RECT" val="30*88*550*396"/>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416</Paragraphs>
  <Slides>44</Slides>
  <Notes>0</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44</vt:i4>
      </vt:variant>
    </vt:vector>
  </HeadingPairs>
  <TitlesOfParts>
    <vt:vector baseType="lpstr" size="60">
      <vt:lpstr>Arial</vt:lpstr>
      <vt:lpstr>Arial Black</vt:lpstr>
      <vt:lpstr>Calibri</vt:lpstr>
      <vt:lpstr>宋体</vt:lpstr>
      <vt:lpstr>迷你简启体</vt:lpstr>
      <vt:lpstr>汉仪竹节体简</vt:lpstr>
      <vt:lpstr>叶根友毛笔行书</vt:lpstr>
      <vt:lpstr>Times New Roman</vt:lpstr>
      <vt:lpstr>方正中等线简体</vt:lpstr>
      <vt:lpstr>Courier New</vt:lpstr>
      <vt:lpstr>黑体</vt:lpstr>
      <vt:lpstr>经典特黑简</vt:lpstr>
      <vt:lpstr>方正大黑简体</vt:lpstr>
      <vt:lpstr>文鼎霹雳体</vt:lpstr>
      <vt:lpstr>文鼎习字体</vt:lpstr>
      <vt:lpstr>8_Office 主题</vt:lpstr>
      <vt:lpstr>PowerPoint Presentation</vt:lpstr>
      <vt:lpstr>PowerPoint Presentation</vt:lpstr>
      <vt:lpstr>PowerPoint Presentation</vt:lpstr>
      <vt:lpstr>PowerPoint Presentation</vt:lpstr>
      <vt:lpstr>PowerPoint Presentation</vt:lpstr>
      <vt:lpstr>邵逸夫：6000座逸夫楼的公共记忆</vt:lpstr>
      <vt:lpstr>邵逸夫：6000座逸夫楼的公共记忆</vt:lpstr>
      <vt:lpstr>PowerPoint Presentation</vt:lpstr>
      <vt:lpstr>PowerPoint Presentation</vt:lpstr>
      <vt:lpstr>PowerPoint Presentation</vt:lpstr>
      <vt:lpstr>PowerPoint Presentation</vt:lpstr>
      <vt:lpstr>PowerPoint Presentation</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邵逸夫：6000座逸夫楼的公共记忆</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2021-12-05T11:38:24.194</cp:lastPrinted>
  <dcterms:created xsi:type="dcterms:W3CDTF">2021-12-05T11:38:24Z</dcterms:created>
  <dcterms:modified xsi:type="dcterms:W3CDTF">2021-12-05T03:38:25Z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