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6" Type="http://schemas.openxmlformats.org/officeDocument/2006/relationships/tableStyles" Target="tableStyles.xml"/><Relationship Id="rId135" Type="http://schemas.openxmlformats.org/officeDocument/2006/relationships/viewProps" Target="viewProps.xml"/><Relationship Id="rId134" Type="http://schemas.openxmlformats.org/officeDocument/2006/relationships/presProps" Target="presProps.xml"/><Relationship Id="rId133" Type="http://schemas.openxmlformats.org/officeDocument/2006/relationships/slide" Target="slides/slide130.xml"/><Relationship Id="rId132" Type="http://schemas.openxmlformats.org/officeDocument/2006/relationships/slide" Target="slides/slide129.xml"/><Relationship Id="rId131" Type="http://schemas.openxmlformats.org/officeDocument/2006/relationships/slide" Target="slides/slide128.xml"/><Relationship Id="rId130" Type="http://schemas.openxmlformats.org/officeDocument/2006/relationships/slide" Target="slides/slide127.xml"/><Relationship Id="rId13" Type="http://schemas.openxmlformats.org/officeDocument/2006/relationships/slide" Target="slides/slide10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0AE4DA-CEF6-4E60-B036-AEC2BC1C12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9"/>
          <p:cNvGrpSpPr/>
          <p:nvPr userDrawn="1"/>
        </p:nvGrpSpPr>
        <p:grpSpPr bwMode="auto">
          <a:xfrm>
            <a:off x="2510295" y="2543017"/>
            <a:ext cx="1641044" cy="1602663"/>
            <a:chOff x="0" y="0"/>
            <a:chExt cx="1387872" cy="1387872"/>
          </a:xfrm>
        </p:grpSpPr>
        <p:sp>
          <p:nvSpPr>
            <p:cNvPr id="7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F47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00B0F0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文本框 19"/>
          <p:cNvSpPr>
            <a:spLocks noChangeArrowheads="1"/>
          </p:cNvSpPr>
          <p:nvPr userDrawn="1"/>
        </p:nvSpPr>
        <p:spPr bwMode="auto">
          <a:xfrm>
            <a:off x="2888919" y="3006620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2.&#26679;&#39064;2.docx" TargetMode="Externa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3.&#32451;&#20064;1.docx" TargetMode="Externa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4.&#32451;&#20064;2.docx" TargetMode="Externa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1.&#26679;&#39064;1.docx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37912" y="2818040"/>
            <a:ext cx="5575459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50" b="1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4050" b="1" dirty="0" smtClean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 </a:t>
            </a:r>
            <a:r>
              <a:rPr lang="zh-CN" altLang="en-US" sz="4050" b="1" dirty="0" smtClean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课外</a:t>
            </a:r>
            <a:r>
              <a:rPr lang="zh-CN" altLang="en-US" sz="4050" b="1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记叙文阅读</a:t>
            </a:r>
            <a:endParaRPr sz="4050" b="1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0439" y="1499957"/>
            <a:ext cx="862312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样题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(2018•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内江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比较阅读下面两篇文章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完成题目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>
            <a:hlinkClick r:id="rId1" action="ppaction://hlinkfile"/>
          </p:cNvPr>
          <p:cNvSpPr txBox="1"/>
          <p:nvPr/>
        </p:nvSpPr>
        <p:spPr>
          <a:xfrm>
            <a:off x="3932830" y="3186303"/>
            <a:ext cx="1278339" cy="610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375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</a:t>
            </a:r>
            <a:r>
              <a:rPr lang="en-US" altLang="zh-CN" sz="3375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3375" b="1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62163"/>
            <a:ext cx="8620133" cy="3638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文章以“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为题可谓独具匠心，请简述这个标题的妙处。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本文的标题“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有什么含义？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小说标题的作用：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突出主题，对主题的表现起画龙点睛的作用。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奠定全文的感情基调。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设置悬念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10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小说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标题的含义及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作用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49106"/>
            <a:ext cx="8602803" cy="4321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贯穿全文的</a:t>
            </a: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线索。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为塑造和突出人物形象服务。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推动故事情节的发展。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激发读者的阅读兴趣。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19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195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详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见“一、散文”讲解中“考点一文章标题的含义及作用”的“解题技巧”。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19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195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标题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的含义是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，它概括（暗示）了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（文章的主题、内容、线索等），引起读者对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的深思（阅读兴趣），表达了作者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（思想感情）。</a:t>
            </a:r>
            <a:endParaRPr lang="zh-CN" altLang="en-US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2421" y="2014061"/>
            <a:ext cx="8620133" cy="2617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小说讲述了一个什么样的故事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请简要概述。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请根据文章内容及提示，补全故事情节。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根据提示，将文中表现“我”心情的词语填在下面的空格里。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请按照时间顺序将小说的内容补充完整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11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概括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小说的故事情节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49106"/>
            <a:ext cx="8602803" cy="4046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首先，审清题意，弄清楚题目要求填写的内容。所填写的内容可能是时间、地点、场景，也可能是故事情节、心理活动等。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其次，确定答题范围。根据题目所给的线索提示，理清小说的写作思路，找到空缺情节在文中所对应的段落。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最后，概括段意，精练表达。抓住关键语句，如起首句、总结句、过渡句、中心句、体现思路的标示句等，加以提炼整合，用简洁的语言进行概括。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142649"/>
            <a:ext cx="8620133" cy="2106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结合文章主题，说说这篇文章给了你哪些启示。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请结合文章内容谈谈你对最后一段话的理解。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说说这篇小说揭示了怎样的主题。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12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探究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小说主题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68095"/>
            <a:ext cx="8602803" cy="3612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把握主题的关键在于对文章中的人、物、事的整体性思考，把重点放在以下几点上：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）小说反映的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社会现象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）人物在社会活动中表现出的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思想情感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）通过对人物命运的考察所领悟到的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哲理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应多注意文中抒情议论性的句子，作者的思想、观点往往隐藏于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其中。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9882" y="1557377"/>
            <a:ext cx="8602803" cy="2056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本文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（事件）的描写（或对某一人物的刻画），揭示（表扬、赞扬、贬斥）了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（现象、思想、品格），表现了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的深刻道理，表达了作者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的思想感情，启示我们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62163"/>
            <a:ext cx="8620133" cy="2106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的环境进行描写，有何作用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请在文中找出景物描写的句子，并分析它的作用。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试简要分析第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段环境描写的作用。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13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环境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描写的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作用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68093"/>
            <a:ext cx="8602803" cy="3561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一“看”，二“抓”，三“联”。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看位置。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主要看环境描写所处的位置，从具体位置可以辨别其具体的作用。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抓环境的特点。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从环境的冷暖色调上考虑它和气氛、人物、中心的关系。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联系人物。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环境描写是为人物服务的，从人物的活动、心理、感情、性格或品质探究环境描写的具体作用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68093"/>
            <a:ext cx="8602803" cy="157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联系情节的发展。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环境描写常常起着推动情节向前发展的作用。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联系文章中心。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环境描写服务于中心，从文章中心思考环境描写的具体作用。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用简洁的语言概括乙文的行文思路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总写沙田山居的情况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流露出作者内心的乡愁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再从海的角度写海山相依之景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最后从山的角度写山的静谧和作者身居山间的心情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934" y="2976757"/>
            <a:ext cx="8542496" cy="203009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本题考查概括文章思路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解答本题应先看懂文章内容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理解每一段的内容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写出行文思路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第①段总写沙田山居的情况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流露出作者的乡愁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第②③段从海的角度写了海山相依的景观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第④⑤段则写山的静谧和作者身居其中的心情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131457"/>
            <a:ext cx="8620133" cy="3102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请简要分析某人物的性格特点。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请结合文章内容，简析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（人物）出现在文中的具体作用。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是个怎样的人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请简要分析。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文章刻画了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两个人物形象，你最喜欢谁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请联系文章内容说明理由。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14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分析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人物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形象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68091"/>
            <a:ext cx="860280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刻画人物形象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的方法及作用：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70599" y="2122089"/>
          <a:ext cx="8620125" cy="20574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829310"/>
                <a:gridCol w="717550"/>
                <a:gridCol w="7073265"/>
              </a:tblGrid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人物形象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描写角度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正面描写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通过对人物语言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外貌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动作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心理等的直接描写和细节描写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来表现人物的性格特征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FFFFFF"/>
                    </a:solidFill>
                  </a:tcPr>
                </a:tc>
              </a:tr>
              <a:tr h="370840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侧面描写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:①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通过其他人物的言行间接突显主要人物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环境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场面描写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9883" y="1554159"/>
          <a:ext cx="8620125" cy="429958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55295"/>
                <a:gridCol w="394335"/>
                <a:gridCol w="915670"/>
                <a:gridCol w="6854825"/>
              </a:tblGrid>
              <a:tr h="1419225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人物形象</a:t>
                      </a:r>
                      <a:endParaRPr lang="zh-CN" altLang="en-US" sz="195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描写方法</a:t>
                      </a:r>
                      <a:endParaRPr lang="zh-CN" altLang="en-US" sz="195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外貌</a:t>
                      </a:r>
                      <a:endParaRPr lang="zh-CN" altLang="en-US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（肖像）</a:t>
                      </a:r>
                      <a:endParaRPr lang="zh-CN" altLang="en-US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</a:t>
                      </a:r>
                      <a:endParaRPr lang="en-US" altLang="zh-CN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对人物容貌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衣着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神情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体态等进行描写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表现人物的身份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感情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性格等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FFFFFF"/>
                    </a:solidFill>
                  </a:tcPr>
                </a:tc>
              </a:tr>
              <a:tr h="960120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语言</a:t>
                      </a:r>
                      <a:endParaRPr lang="en-US" altLang="zh-CN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包括人物的独白和对话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表现人物的感情变化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性格品质等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60120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动作</a:t>
                      </a:r>
                      <a:endParaRPr lang="en-US" altLang="zh-CN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描写人物在某种情况下所做出的反应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表现人物的感情变化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性格品质等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60120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心理</a:t>
                      </a:r>
                      <a:endParaRPr lang="en-US" altLang="zh-CN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描写人物在一定环境中的心理状态和内心活动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揭示人物的感情变化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性格品质等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en-US" altLang="zh-CN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57379"/>
            <a:ext cx="8602803" cy="4071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分析人物形象：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抓住主要事件。根据事件提炼人物的感情、性格。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分析描写方法。从外貌、语言、动作、心理、神态等具体描写中归纳人物心态。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关注侧面烘托。在对其他人物及环境描写中，常常包含着作者的感情倾向，这为主要人物的定位起重要作用。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关注人物的年龄、身份和职业等要素。各类人物通常有固定性格基因。如孩子的天真活泼、顽皮可爱，农民的吃苦耐劳、勤俭节约等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8" y="1557375"/>
            <a:ext cx="8602803" cy="3510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从原文中找关键词句。文本中通常含有明示或暗示人物感情、性格的词句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通常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考试卷中概括人物形象常用的词语有：寡言少语、平凡、朴实、纯真、善良、可爱、沉着、冷静、乐观、稳重、害羞、幽默、谨慎、正直、郁郁寡欢、洒脱、循规蹈矩、狡猾、豪放、泼辣、热心、胆小、老实、圆滑、暴躁、勇敢、从容、耐心、踏实、谦虚、勤俭、敬业、诚实、执着、势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9882" y="1568093"/>
            <a:ext cx="8602803" cy="2106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是一个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（性格品质）的人（身份）。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中，可以看出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是一个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（性格品质）的人（身份）。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是一个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（性格品质）的人（身份），从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中可以看出。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6086" y="2952541"/>
            <a:ext cx="4652128" cy="870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3375" b="1" dirty="0">
                <a:solidFill>
                  <a:srgbClr val="7F909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课堂变式练</a:t>
            </a:r>
            <a:endParaRPr lang="zh-CN" altLang="en-US" sz="3375" b="1" dirty="0">
              <a:solidFill>
                <a:srgbClr val="7F9099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0439" y="1553535"/>
            <a:ext cx="862312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比较阅读下面两篇文章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完成题目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hlinkClick r:id="rId1" action="ppaction://hlinkfile"/>
          </p:cNvPr>
          <p:cNvSpPr/>
          <p:nvPr/>
        </p:nvSpPr>
        <p:spPr>
          <a:xfrm>
            <a:off x="3943033" y="3290501"/>
            <a:ext cx="1257935" cy="6108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练习</a:t>
            </a:r>
            <a:r>
              <a:rPr lang="en-US" altLang="zh-CN" sz="3375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zh-CN" sz="3375" b="1" kern="100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1934" y="1510346"/>
            <a:ext cx="86201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甲乙两文都写到花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请分别说说它们的特点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玉簪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生命力强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不需要人照料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香味强烈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可以醒脑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二月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兰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声势浩大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高扬着活力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｡(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言之成理即可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4291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结合文意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回答下列问题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请赏析下列句子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当中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的一株顶着一点嫩黄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颤颤地望着自己雪白的小窝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句话运用拟人的修辞手法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生动地写出了玉簪花开放时美艳娇羞的情态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表达了作者对玉簪花的喜爱之情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年轻画徒”所画的二月兰的“姿态”与作者心目中二月兰的“典型姿态”有什么不同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年轻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画徒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灰暗的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伶仃的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毫无生气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作者心目中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大片大片的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千军万马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身躯瘦弱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地位卑下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却高扬着活力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或回答“开得隆重茂盛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尽情尽性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有持久的精神”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赏析下面的句子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具体分析其表达效果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海是碧湛湛的一弯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山是青郁郁的连环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山谷是一个爱音乐的村女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最喜欢学舌拟声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可惜太害羞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技巧不很高明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这句话运用对偶和叠词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使句式整齐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音韵和谐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富有节奏感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既交代了沙田山居的环境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又写出了沙田碧海弯弯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青山连绵的美丽景象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这句话运用了比喻和拟人的修辞手法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将“山谷”比作“学舌的村女”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太害羞”将山谷人格化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生动形象地写出了山谷有隐约回声的特点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突出山居生活的幽静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6" y="1550787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两文都运用托物言志的手法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请结合文章标题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具体分析其在抒情上的不同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文章介绍了玉簪花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更为重要的是由花及人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告诉人们面对现实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抓住现在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不要虚度年华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人人不喜欢“送春”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二月兰却“迎春来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伴春在”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又坚持“送春去”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不推托送春的任务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从而表现出其忠心执着的精神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471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下列对文章内容的理解和分析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不正确的两项是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	   )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甲文第①段中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我”看见玉簪花开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先是一惊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随即怅然”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吃惊的原因是惊叹光阴飞逝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怅然的原因则是因为自己还没有收获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乙文作者从“二月兰”身上发现了忠心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执着的优秀品质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所以在描写“二月兰”时采用了拟人的手法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乙文作者笔下的“二月兰”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没有高贵的地位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却有着团队的精神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张扬的生命活力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执着而忠贞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甲乙两文运用对比衬托的手法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将玉簪花和其他花对比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二月兰与兰花对比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都是为了说明花儿默默无闻的品质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甲乙两篇散文语言散淡从容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如拉家常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但措词用语恰到好处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散淡中亦含深情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56915" y="1614101"/>
            <a:ext cx="528320" cy="391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5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BD</a:t>
            </a:r>
            <a:endParaRPr lang="zh-CN" altLang="en-US" sz="195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0989" y="1552099"/>
            <a:ext cx="8542496" cy="203009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作者用了拟人手法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但不能说是因为从二月兰身上发现了忠心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执着这种人的优秀品质才用的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就一般大意义上讲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拟人有一种亲切而生动的效果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常被作者采用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将玉簪花与其他花对比是为了突出其香味特别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0439" y="1553535"/>
            <a:ext cx="862312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比较阅读下面两篇文章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完成题目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hlinkClick r:id="rId1" action="ppaction://hlinkfile"/>
          </p:cNvPr>
          <p:cNvSpPr/>
          <p:nvPr/>
        </p:nvSpPr>
        <p:spPr>
          <a:xfrm>
            <a:off x="3943033" y="3290501"/>
            <a:ext cx="1257935" cy="6108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练习</a:t>
            </a:r>
            <a:r>
              <a:rPr lang="en-US" altLang="zh-CN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zh-CN" sz="3375" b="1" kern="100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1934" y="1510346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这两篇文章都是曹文轩写老师的文字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请分别概括语文老师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老先生的形象特点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教育有方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或教学方式独特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具有高超教学艺术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注重品德的传授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或人格高尚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温柔和善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宽容大度等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)｡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一位先生严肃认真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上课前像小学生一样查字典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校对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标注字音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结合文意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回答下列问题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甲文第⑦段景物描写有何作用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请结合文本简要回答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烘托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出“我”受到老师点拨后豁然开朗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轻松愉悦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感激不已的心情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乙文中“目中无人”在文中是什么意思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请简要概括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目中无人”指老师对学生很重视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不受其他人的干扰和影响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实事求是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坚持真理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6" y="1550787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两篇文章都谈到老师的重要作用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请联系上下文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分别谈谈你对下面两句话的理解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我无法想象一个学校没有语文和语文老师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我也无法想象这个世界上没有语文和语文老师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他给他的听众是一个助教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一个讲师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一个教授的形象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也是一个人的形象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6" y="1550787"/>
            <a:ext cx="862013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语文和语文老师对一个学生的成长和灵魂滋养具有至关重要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无可替代的作用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是一个学校的品质和社会道德风尚的建构者和体现者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一个助教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一个讲师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一个教授的形象”指老师在学生心目中是学识渊博的形象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｡“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一个人的形象”指老师在学生心目中是一身正气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骨气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善恶分明的形象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3" y="1299350"/>
            <a:ext cx="8620133" cy="471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下列对文章内容的理解和分析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不正确的两项是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      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)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甲文第⑦段中的“这就是我的语文老师”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是对语文老师的谆谆教诲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使“我”看到了自己的不足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明确了前进的方向的无限感激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乙文“圣坛”中写到自己和老师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作者认为在讲台上讲授知识是神圣的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这就是“圣坛”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乙文第⑤段“其实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没有后者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一个人怕也是很难获得多少知识的”一句中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后者”指“品质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人格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真诚和正义”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甲乙两文行文思路流畅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都是按照时间顺序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自然而然行文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有非常严密的逻辑条理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甲乙两文中的语文老师和老先生在教学上并不是一致的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但是他们都因自身高尚的品格而被作者所称赞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33114" y="1403105"/>
            <a:ext cx="528320" cy="391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5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BD</a:t>
            </a:r>
            <a:endParaRPr lang="zh-CN" altLang="en-US" sz="195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0989" y="1552099"/>
            <a:ext cx="8542496" cy="106045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圣坛”指讲台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不仅有知识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还具有人的优秀人格品质去教育影响学生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时间顺序”错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乙文回忆了一位老先生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是插叙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0989" y="1552099"/>
            <a:ext cx="8542496" cy="299974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本题考查赏析语句的艺术特色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通过“湛湛”“郁郁”可知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运用了叠词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从句式可以看出运用了对偶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句式整齐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音韵和谐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富有节奏感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碧”“一弯”写出沙田碧海弯弯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青”“连环”写出青山连绵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通过“山谷是一个爱音乐的村女”“太害羞”可知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运用了比喻和拟人的修辞手法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将“山谷”比作“学舌的村女”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太害羞”将山谷拟人化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生动形象地写出了山谷有隐约回声的特点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突出了山居生活的幽静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4348" y="2908020"/>
            <a:ext cx="8143875" cy="1130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请完成</a:t>
            </a:r>
            <a:r>
              <a:rPr lang="en-US" altLang="zh-CN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练测本</a:t>
            </a:r>
            <a:r>
              <a:rPr lang="en-US" altLang="zh-CN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zh-CN" altLang="en-US" sz="3375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endParaRPr lang="en-US" altLang="zh-CN" sz="3375" b="1" kern="100" dirty="0" smtClean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考点过关训练二十六</a:t>
            </a:r>
            <a:r>
              <a:rPr lang="en-US" altLang="zh-CN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二十七</a:t>
            </a:r>
            <a:r>
              <a:rPr lang="en-US" altLang="zh-CN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二十八”</a:t>
            </a:r>
            <a:endParaRPr lang="zh-CN" altLang="zh-CN" sz="3375" b="1" kern="100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3.2017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被称为“乡愁诗人”的著名作家余光中在台湾逝世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他的诗文充满着浓郁的“乡愁”情结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甲乙两文中画波浪线部分都抒发了余光中对祖国大陆的思念之情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请分析其在抒情方式上的不同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不同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之处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甲文直抒胸臆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直接抒情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用“海峡”将自己和大陆分离来直接抒发思乡和渴望祖国统一的情感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乙文借景抒情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远眺所见的“翠微”和“莽莽苍苍”暗指大陆所在之地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含蓄地表达了内心潜藏的乡愁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1934" y="1622295"/>
            <a:ext cx="8542496" cy="251523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本题考查分析文章的抒情方法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本题应先理解相关语句所写的内容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分析出语句采用的抒情方式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甲文采用了直接抒情的方法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用“海峡”将自己和大陆分离直接抒发思乡和渴望祖国统一的情感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乙文采用了借景抒情的方法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远眺所见的“翠微”和“莽莽苍苍”暗指大陆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含蓄地抒发了乡愁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336175"/>
            <a:ext cx="8620133" cy="4599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下列对文章内容的理解和分析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不正确的两项是</a:t>
            </a:r>
            <a:r>
              <a:rPr lang="en-US" altLang="zh-CN" sz="187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	)</a:t>
            </a:r>
            <a:endParaRPr lang="en-US" altLang="zh-CN" sz="1875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甲文精练地提取了几个单纯的意象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邮票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船票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坟墓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海峡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将自己的愁绪和意象紧密融合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使抽象的“乡愁”具体化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875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乙文首段“重九的陶菊已经两开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中秋的苏月已经圆过两次了”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这里的“陶菊”“苏月”用了陶渊明和苏东坡的典故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表现了作者对大陆文化的向往之情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875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C.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乙文第②段“即使是秋晴的日子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透明的蓝光里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也还有一层轻轻的海气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疑幻疑真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像开着一面玄奥的迷镜”一句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采用了记叙的表达方式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写出了大海似真似幻的迷蒙景象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875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D.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乙文第③段“只留下一阵阵的潮声起伏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永恒的鼾息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撼人的节奏摇动我的心潮”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是海潮引发心潮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借海水的潮声写内心的心潮起伏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｡E.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乙文以“站在阳台上看山景”为线索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细腻描绘居室四周海水群山变幻莫测的景色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表达作者想要隐居山中</a:t>
            </a:r>
            <a:r>
              <a:rPr lang="en-US" altLang="zh-CN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87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不问世事的愿望</a:t>
            </a:r>
            <a:r>
              <a:rPr lang="en-US" altLang="zh-CN" sz="187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875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82743" y="1407273"/>
            <a:ext cx="47625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CE</a:t>
            </a:r>
            <a:endParaRPr lang="zh-CN" altLang="en-US" sz="1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0989" y="1552099"/>
            <a:ext cx="8542496" cy="106045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本题考查理解和分析文章内容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用了描写的表达方式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｡E.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主要表达作者对山居生活的喜爱以及内心潜藏的乡愁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9560" y="1484948"/>
            <a:ext cx="2326481" cy="575786"/>
            <a:chOff x="608" y="1180"/>
            <a:chExt cx="4885" cy="1209"/>
          </a:xfrm>
        </p:grpSpPr>
        <p:sp>
          <p:nvSpPr>
            <p:cNvPr id="4" name="矩形 3"/>
            <p:cNvSpPr/>
            <p:nvPr/>
          </p:nvSpPr>
          <p:spPr>
            <a:xfrm>
              <a:off x="608" y="1180"/>
              <a:ext cx="4885" cy="1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命题规律</a:t>
              </a:r>
              <a:endParaRPr lang="zh-CN" altLang="en-US" sz="2250" b="1" kern="100" dirty="0" smtClean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4" name="Group 7157"/>
            <p:cNvGrpSpPr/>
            <p:nvPr/>
          </p:nvGrpSpPr>
          <p:grpSpPr>
            <a:xfrm>
              <a:off x="608" y="1406"/>
              <a:ext cx="981" cy="894"/>
              <a:chOff x="0" y="0"/>
              <a:chExt cx="797914" cy="650026"/>
            </a:xfrm>
          </p:grpSpPr>
          <p:sp>
            <p:nvSpPr>
              <p:cNvPr id="3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7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0" name="Shape 7152"/>
              <p:cNvSpPr/>
              <p:nvPr/>
            </p:nvSpPr>
            <p:spPr>
              <a:xfrm>
                <a:off x="37955" y="117856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1" name="Shape 7153"/>
              <p:cNvSpPr/>
              <p:nvPr/>
            </p:nvSpPr>
            <p:spPr>
              <a:xfrm>
                <a:off x="100063" y="223196"/>
                <a:ext cx="464947" cy="426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2" name="Shape 7154"/>
              <p:cNvSpPr/>
              <p:nvPr/>
            </p:nvSpPr>
            <p:spPr>
              <a:xfrm>
                <a:off x="100063" y="297002"/>
                <a:ext cx="345044" cy="353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3" name="Shape 7155"/>
              <p:cNvSpPr/>
              <p:nvPr/>
            </p:nvSpPr>
            <p:spPr>
              <a:xfrm>
                <a:off x="87986" y="176956"/>
                <a:ext cx="709928" cy="472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870" y="2017765"/>
            <a:ext cx="7108031" cy="34147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26388" y="3050468"/>
            <a:ext cx="4652128" cy="61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b="1" dirty="0">
                <a:solidFill>
                  <a:srgbClr val="0291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备考全攻略</a:t>
            </a:r>
            <a:endParaRPr lang="zh-CN" altLang="en-US" sz="3375" b="1" dirty="0">
              <a:solidFill>
                <a:srgbClr val="02918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65370" y="3048982"/>
            <a:ext cx="4652128" cy="61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b="1" dirty="0" smtClean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内江考</a:t>
            </a:r>
            <a:r>
              <a:rPr lang="zh-CN" altLang="en-US" sz="3375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endParaRPr lang="zh-CN" altLang="en-US" sz="3375" b="1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6192" y="1542827"/>
            <a:ext cx="8620133" cy="4419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记叙文的文体知识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3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现代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文学作品包括小说、散文、诗歌、戏剧等文学样式。纵观近几年全国中考语文试题，我们不难发现，落实新课标的要求，考试要点主要有：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3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①能感受、把握词语的感情色彩，体味和推敲重要词句在语境中的意义和作用；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3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②能识别常用的修辞手法，分析其在语境中的表达作用；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3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③能把握文中关键的语句，结合具体语境和写作手法，体会句子的深层含义；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3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④能理清文章的思路，理清文章的脉络、层次；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502625"/>
            <a:ext cx="8620133" cy="4772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⑤能整体感知作品的主要内容，把握文章的中心，概括中心内容；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⑥能领会作品各语段的内容，分析重要语段的作用；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⑦能分析作者在文中表现的观点和思想感情；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⑧对作品的思想感情倾向，能作出自己的判断；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⑨对作品的内容和表达有自己的心得，对感人的情境能有自己的情感体验；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⑩能感受、理解作品中的人物形象，并能分析、概括人物性格和塑造人物的手法；</a:t>
            </a:r>
            <a:endParaRPr lang="zh-CN" altLang="en-US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⑪表达自己从作品中获得的对自然、社会、人生的有益启示；</a:t>
            </a:r>
            <a:endParaRPr lang="zh-CN" altLang="en-US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⑫能对作品的表达技巧进行赏析，对富于表现力的语言进行品味。</a:t>
            </a:r>
            <a:endParaRPr lang="zh-CN" altLang="en-US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3587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一、记叙文的文体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知识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记叙文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的结构方式：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按时间先后；按人物活动的地点的转移；按事情情节的发展阶段，即事件的发生、发展、结果；按人物思想感情的变化；按描述内容的不同角度；按事件之间的一定关系。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记叙文的表达方式：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以记叙、描写为主，兼用议论和抒情。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记叙的六要素：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时间、地点、人物、事情的起因、经过、结果。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记叙的顺序：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顺叙、倒叙、插叙、补叙、平叙等。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502625"/>
            <a:ext cx="8620133" cy="4097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人物描写的方法：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外貌描写、神态描写、语言描写、动作描写、心理描写等正面描写（直接描写）和侧面描写（间接描写）。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景物描写的角度：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视觉、听觉、嗅觉、触觉、味觉等。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环境描写的种类：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自然环境描写和社会环境描写。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抒情的种类：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直接抒情和间接抒情。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记叙文的详略处理：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取决于中心的需要。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记叙文常用的表现手法：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对比、烘托、象征、设置悬念、前后照应、欲扬先抑、托物言志、以物喻人、借景抒情、以小见大等。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502656"/>
            <a:ext cx="8620133" cy="4020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二、散文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散文的概念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散文有广义和狭义之分。广义的散文是指和诗、词、曲等韵文相对而言的文章。我们常说的是狭义的散文，是指以记叙和抒情为主的篇幅较小、取材广泛、形式自由，而又十分注意文情并茂的一种文学样式，是与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诗歌、戏剧、小说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并列的文学体裁。它综合运用记叙、抒情、议论等多种表达方式抒写见闻感受，表达作者对人生或自然的感悟，是作者对事物特殊意义和美的发现。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5"/>
            <a:ext cx="8620133" cy="254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散文的文体特征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散文的取材十分广泛，这些材料一旦出现在文章中，就立即刻上了作者的主观感悟，代表着作者的人生经验、观点感受。所以同样的材料，不同的作者看到的内涵是不同的。这里，我们把散文的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取材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叫“形”，把作者的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感悟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叫“神”。散文的文体特点就是：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形散而神聚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542260"/>
            <a:ext cx="8620133" cy="254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散文的分类散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文的写法较其他文体更活泼自由，不拘一格。常见的方式是抒情，即使是记叙，也是带有强烈感情色彩的。散文常把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记叙、抒情、议论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等融为一体，夹叙夹议。表现手法上能出奇制胜，让读者产生新鲜独特的阅读感受。散文通常可以分为叙事散文、抒情散文和说理散文三大类。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3994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叙事散文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。在此类散文中，作者的记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叙事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，浸透着浓郁的情感色彩。作者的情感常常曲折地隐含于委婉跌宕的叙事之中。因此要善于从叙事中去感受作者的情感。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抒情散文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。抒情散文一般不详述事件的具体过程，没有完整情节，也不具体描写人物，而是通过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描述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人、事、景、物的片段来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传达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出作者的心声，反映完整的精神风貌，体现一定的时代精神。以作者的情感发展为结构线索，来统摄不同时空中的各种材料。要善于从看似散乱的情景片段中，去勾勒那辐射于整篇散文的神韵凝聚点。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933" y="1542509"/>
            <a:ext cx="862013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说理散文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。说理散文往往具有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抒情性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形象性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哲理性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的特点。它给读者一种富于理性的形象和情感，从而提供一个广阔的思索和联想的天地。它往往蕴含深邃的哲理，熔情感、哲理、形象于一炉。要注重从情中悟理，在理中染情，仔细体会情理交融的艺术境界。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548150"/>
            <a:ext cx="8620133" cy="3994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散文的“文眼”和线索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“文眼”，顾名思义，就是文章的眼睛。读者可以通过这一心灵的窗口，窥见作品的思想感情基础，因为有的“文眼”揭示主旨，有的点明写作缘由。抓住“文眼”就是要抓住能表现或流露作者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思想感情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的语句。如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背影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中“我与父亲不相见已二年余了，我最不能忘记的是他的背影”就是本文的“文眼”。线索是作者组织材料的思路在文章中的反映，是贯穿全文的脉络。在把握线索的时候，注意因文而异，采取不同的方法。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0505" y="2017942"/>
            <a:ext cx="862312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样题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(2019•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内江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比较阅读下面文本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完成题目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5746" y="1543050"/>
            <a:ext cx="8515826" cy="541020"/>
            <a:chOff x="341194" y="914400"/>
            <a:chExt cx="11532870" cy="721360"/>
          </a:xfrm>
        </p:grpSpPr>
        <p:sp>
          <p:nvSpPr>
            <p:cNvPr id="25" name="矩形 24"/>
            <p:cNvSpPr/>
            <p:nvPr/>
          </p:nvSpPr>
          <p:spPr>
            <a:xfrm>
              <a:off x="341194" y="914400"/>
              <a:ext cx="11532870" cy="721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真题试做</a:t>
              </a:r>
              <a:endParaRPr lang="zh-CN" altLang="zh-CN" sz="22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Shape 16870"/>
            <p:cNvSpPr/>
            <p:nvPr/>
          </p:nvSpPr>
          <p:spPr>
            <a:xfrm>
              <a:off x="341194" y="1083294"/>
              <a:ext cx="518400" cy="46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9" y="10440"/>
                  </a:moveTo>
                  <a:cubicBezTo>
                    <a:pt x="5254" y="10440"/>
                    <a:pt x="1751" y="11880"/>
                    <a:pt x="1751" y="11880"/>
                  </a:cubicBezTo>
                  <a:cubicBezTo>
                    <a:pt x="1751" y="13320"/>
                    <a:pt x="1751" y="13320"/>
                    <a:pt x="1751" y="13320"/>
                  </a:cubicBezTo>
                  <a:cubicBezTo>
                    <a:pt x="1751" y="13320"/>
                    <a:pt x="5254" y="11880"/>
                    <a:pt x="7589" y="11880"/>
                  </a:cubicBezTo>
                  <a:cubicBezTo>
                    <a:pt x="8757" y="11880"/>
                    <a:pt x="9632" y="13320"/>
                    <a:pt x="9632" y="13320"/>
                  </a:cubicBezTo>
                  <a:cubicBezTo>
                    <a:pt x="9632" y="11880"/>
                    <a:pt x="9632" y="11880"/>
                    <a:pt x="9632" y="11880"/>
                  </a:cubicBezTo>
                  <a:cubicBezTo>
                    <a:pt x="9632" y="11880"/>
                    <a:pt x="8757" y="10440"/>
                    <a:pt x="7589" y="10440"/>
                  </a:cubicBezTo>
                  <a:close/>
                  <a:moveTo>
                    <a:pt x="7589" y="12600"/>
                  </a:moveTo>
                  <a:cubicBezTo>
                    <a:pt x="5254" y="12600"/>
                    <a:pt x="1751" y="14040"/>
                    <a:pt x="1751" y="14040"/>
                  </a:cubicBezTo>
                  <a:cubicBezTo>
                    <a:pt x="1751" y="15660"/>
                    <a:pt x="1751" y="15660"/>
                    <a:pt x="1751" y="15660"/>
                  </a:cubicBezTo>
                  <a:cubicBezTo>
                    <a:pt x="1751" y="15660"/>
                    <a:pt x="5254" y="14040"/>
                    <a:pt x="7589" y="14040"/>
                  </a:cubicBezTo>
                  <a:cubicBezTo>
                    <a:pt x="8757" y="14040"/>
                    <a:pt x="9632" y="15660"/>
                    <a:pt x="9632" y="15660"/>
                  </a:cubicBezTo>
                  <a:cubicBezTo>
                    <a:pt x="9632" y="14040"/>
                    <a:pt x="9632" y="14040"/>
                    <a:pt x="9632" y="14040"/>
                  </a:cubicBezTo>
                  <a:cubicBezTo>
                    <a:pt x="9632" y="14040"/>
                    <a:pt x="8757" y="12600"/>
                    <a:pt x="7589" y="12600"/>
                  </a:cubicBezTo>
                  <a:close/>
                  <a:moveTo>
                    <a:pt x="7589" y="5940"/>
                  </a:moveTo>
                  <a:cubicBezTo>
                    <a:pt x="5254" y="5940"/>
                    <a:pt x="1751" y="7380"/>
                    <a:pt x="1751" y="7380"/>
                  </a:cubicBezTo>
                  <a:cubicBezTo>
                    <a:pt x="1751" y="9000"/>
                    <a:pt x="1751" y="9000"/>
                    <a:pt x="1751" y="9000"/>
                  </a:cubicBezTo>
                  <a:cubicBezTo>
                    <a:pt x="1751" y="9000"/>
                    <a:pt x="5254" y="7380"/>
                    <a:pt x="7589" y="7380"/>
                  </a:cubicBezTo>
                  <a:cubicBezTo>
                    <a:pt x="8757" y="7380"/>
                    <a:pt x="9632" y="9000"/>
                    <a:pt x="9632" y="9000"/>
                  </a:cubicBezTo>
                  <a:cubicBezTo>
                    <a:pt x="9632" y="7380"/>
                    <a:pt x="9632" y="7380"/>
                    <a:pt x="9632" y="7380"/>
                  </a:cubicBezTo>
                  <a:cubicBezTo>
                    <a:pt x="9632" y="7380"/>
                    <a:pt x="8757" y="5940"/>
                    <a:pt x="7589" y="5940"/>
                  </a:cubicBezTo>
                  <a:close/>
                  <a:moveTo>
                    <a:pt x="7589" y="8280"/>
                  </a:moveTo>
                  <a:cubicBezTo>
                    <a:pt x="5254" y="8280"/>
                    <a:pt x="1751" y="9720"/>
                    <a:pt x="1751" y="9720"/>
                  </a:cubicBezTo>
                  <a:cubicBezTo>
                    <a:pt x="1751" y="11160"/>
                    <a:pt x="1751" y="11160"/>
                    <a:pt x="1751" y="11160"/>
                  </a:cubicBezTo>
                  <a:cubicBezTo>
                    <a:pt x="1751" y="11160"/>
                    <a:pt x="5254" y="9720"/>
                    <a:pt x="7589" y="9720"/>
                  </a:cubicBezTo>
                  <a:cubicBezTo>
                    <a:pt x="8757" y="9720"/>
                    <a:pt x="9632" y="11160"/>
                    <a:pt x="9632" y="11160"/>
                  </a:cubicBezTo>
                  <a:cubicBezTo>
                    <a:pt x="9632" y="9720"/>
                    <a:pt x="9632" y="9720"/>
                    <a:pt x="9632" y="9720"/>
                  </a:cubicBezTo>
                  <a:cubicBezTo>
                    <a:pt x="9632" y="9720"/>
                    <a:pt x="8757" y="8280"/>
                    <a:pt x="7589" y="8280"/>
                  </a:cubicBezTo>
                  <a:close/>
                  <a:moveTo>
                    <a:pt x="7589" y="3780"/>
                  </a:moveTo>
                  <a:cubicBezTo>
                    <a:pt x="5254" y="3780"/>
                    <a:pt x="1751" y="5220"/>
                    <a:pt x="1751" y="5220"/>
                  </a:cubicBezTo>
                  <a:cubicBezTo>
                    <a:pt x="1751" y="6660"/>
                    <a:pt x="1751" y="6660"/>
                    <a:pt x="1751" y="6660"/>
                  </a:cubicBezTo>
                  <a:cubicBezTo>
                    <a:pt x="1751" y="6660"/>
                    <a:pt x="5254" y="5220"/>
                    <a:pt x="7589" y="5220"/>
                  </a:cubicBezTo>
                  <a:cubicBezTo>
                    <a:pt x="8757" y="5220"/>
                    <a:pt x="9632" y="6660"/>
                    <a:pt x="9632" y="6660"/>
                  </a:cubicBezTo>
                  <a:cubicBezTo>
                    <a:pt x="9632" y="5220"/>
                    <a:pt x="9632" y="5220"/>
                    <a:pt x="9632" y="5220"/>
                  </a:cubicBezTo>
                  <a:cubicBezTo>
                    <a:pt x="9632" y="5220"/>
                    <a:pt x="8757" y="3780"/>
                    <a:pt x="7589" y="3780"/>
                  </a:cubicBezTo>
                  <a:close/>
                  <a:moveTo>
                    <a:pt x="11968" y="5220"/>
                  </a:moveTo>
                  <a:cubicBezTo>
                    <a:pt x="11968" y="6660"/>
                    <a:pt x="11968" y="6660"/>
                    <a:pt x="11968" y="6660"/>
                  </a:cubicBezTo>
                  <a:cubicBezTo>
                    <a:pt x="11968" y="6660"/>
                    <a:pt x="12843" y="5220"/>
                    <a:pt x="13865" y="5220"/>
                  </a:cubicBezTo>
                  <a:cubicBezTo>
                    <a:pt x="16200" y="5220"/>
                    <a:pt x="19703" y="6660"/>
                    <a:pt x="19703" y="6660"/>
                  </a:cubicBezTo>
                  <a:cubicBezTo>
                    <a:pt x="19703" y="5220"/>
                    <a:pt x="19703" y="5220"/>
                    <a:pt x="19703" y="5220"/>
                  </a:cubicBezTo>
                  <a:cubicBezTo>
                    <a:pt x="19703" y="5220"/>
                    <a:pt x="16200" y="3780"/>
                    <a:pt x="13865" y="3780"/>
                  </a:cubicBezTo>
                  <a:cubicBezTo>
                    <a:pt x="12843" y="3780"/>
                    <a:pt x="11968" y="5220"/>
                    <a:pt x="11968" y="5220"/>
                  </a:cubicBezTo>
                  <a:close/>
                  <a:moveTo>
                    <a:pt x="11968" y="7380"/>
                  </a:moveTo>
                  <a:cubicBezTo>
                    <a:pt x="11968" y="9000"/>
                    <a:pt x="11968" y="9000"/>
                    <a:pt x="11968" y="9000"/>
                  </a:cubicBezTo>
                  <a:cubicBezTo>
                    <a:pt x="11968" y="9000"/>
                    <a:pt x="12843" y="7380"/>
                    <a:pt x="13865" y="7380"/>
                  </a:cubicBezTo>
                  <a:cubicBezTo>
                    <a:pt x="16200" y="7380"/>
                    <a:pt x="19703" y="9000"/>
                    <a:pt x="19703" y="9000"/>
                  </a:cubicBezTo>
                  <a:cubicBezTo>
                    <a:pt x="19703" y="7380"/>
                    <a:pt x="19703" y="7380"/>
                    <a:pt x="19703" y="7380"/>
                  </a:cubicBezTo>
                  <a:cubicBezTo>
                    <a:pt x="19703" y="7380"/>
                    <a:pt x="16200" y="5940"/>
                    <a:pt x="13865" y="5940"/>
                  </a:cubicBezTo>
                  <a:cubicBezTo>
                    <a:pt x="12843" y="5940"/>
                    <a:pt x="11968" y="7380"/>
                    <a:pt x="11968" y="7380"/>
                  </a:cubicBezTo>
                  <a:close/>
                  <a:moveTo>
                    <a:pt x="11968" y="9720"/>
                  </a:moveTo>
                  <a:cubicBezTo>
                    <a:pt x="11968" y="11160"/>
                    <a:pt x="11968" y="11160"/>
                    <a:pt x="11968" y="11160"/>
                  </a:cubicBezTo>
                  <a:cubicBezTo>
                    <a:pt x="11968" y="11160"/>
                    <a:pt x="12843" y="9720"/>
                    <a:pt x="13865" y="9720"/>
                  </a:cubicBezTo>
                  <a:cubicBezTo>
                    <a:pt x="16200" y="9720"/>
                    <a:pt x="19703" y="11160"/>
                    <a:pt x="19703" y="11160"/>
                  </a:cubicBezTo>
                  <a:cubicBezTo>
                    <a:pt x="19703" y="9720"/>
                    <a:pt x="19703" y="9720"/>
                    <a:pt x="19703" y="9720"/>
                  </a:cubicBezTo>
                  <a:cubicBezTo>
                    <a:pt x="19703" y="9720"/>
                    <a:pt x="16200" y="8280"/>
                    <a:pt x="13865" y="8280"/>
                  </a:cubicBezTo>
                  <a:cubicBezTo>
                    <a:pt x="12843" y="8280"/>
                    <a:pt x="11968" y="9720"/>
                    <a:pt x="11968" y="9720"/>
                  </a:cubicBezTo>
                  <a:close/>
                  <a:moveTo>
                    <a:pt x="11968" y="14040"/>
                  </a:moveTo>
                  <a:cubicBezTo>
                    <a:pt x="11968" y="15660"/>
                    <a:pt x="11968" y="15660"/>
                    <a:pt x="11968" y="15660"/>
                  </a:cubicBezTo>
                  <a:cubicBezTo>
                    <a:pt x="11968" y="15660"/>
                    <a:pt x="12843" y="14040"/>
                    <a:pt x="13865" y="14040"/>
                  </a:cubicBezTo>
                  <a:cubicBezTo>
                    <a:pt x="16200" y="14040"/>
                    <a:pt x="19703" y="15660"/>
                    <a:pt x="19703" y="15660"/>
                  </a:cubicBezTo>
                  <a:cubicBezTo>
                    <a:pt x="19703" y="14040"/>
                    <a:pt x="19703" y="14040"/>
                    <a:pt x="19703" y="14040"/>
                  </a:cubicBezTo>
                  <a:cubicBezTo>
                    <a:pt x="19703" y="14040"/>
                    <a:pt x="16200" y="12600"/>
                    <a:pt x="13865" y="12600"/>
                  </a:cubicBezTo>
                  <a:cubicBezTo>
                    <a:pt x="12843" y="12600"/>
                    <a:pt x="11968" y="14040"/>
                    <a:pt x="11968" y="14040"/>
                  </a:cubicBezTo>
                  <a:close/>
                  <a:moveTo>
                    <a:pt x="11968" y="11880"/>
                  </a:moveTo>
                  <a:cubicBezTo>
                    <a:pt x="11968" y="13320"/>
                    <a:pt x="11968" y="13320"/>
                    <a:pt x="11968" y="13320"/>
                  </a:cubicBezTo>
                  <a:cubicBezTo>
                    <a:pt x="11968" y="13320"/>
                    <a:pt x="12843" y="11880"/>
                    <a:pt x="13865" y="11880"/>
                  </a:cubicBezTo>
                  <a:cubicBezTo>
                    <a:pt x="16200" y="11880"/>
                    <a:pt x="19703" y="13320"/>
                    <a:pt x="19703" y="13320"/>
                  </a:cubicBezTo>
                  <a:cubicBezTo>
                    <a:pt x="19703" y="11880"/>
                    <a:pt x="19703" y="11880"/>
                    <a:pt x="19703" y="11880"/>
                  </a:cubicBezTo>
                  <a:cubicBezTo>
                    <a:pt x="19703" y="11880"/>
                    <a:pt x="16200" y="10440"/>
                    <a:pt x="13865" y="10440"/>
                  </a:cubicBezTo>
                  <a:cubicBezTo>
                    <a:pt x="12843" y="10440"/>
                    <a:pt x="11968" y="11880"/>
                    <a:pt x="11968" y="11880"/>
                  </a:cubicBezTo>
                  <a:close/>
                  <a:moveTo>
                    <a:pt x="13573" y="0"/>
                  </a:moveTo>
                  <a:cubicBezTo>
                    <a:pt x="11384" y="0"/>
                    <a:pt x="10800" y="3060"/>
                    <a:pt x="10800" y="3060"/>
                  </a:cubicBezTo>
                  <a:cubicBezTo>
                    <a:pt x="10800" y="3060"/>
                    <a:pt x="10216" y="0"/>
                    <a:pt x="7881" y="0"/>
                  </a:cubicBezTo>
                  <a:cubicBezTo>
                    <a:pt x="2919" y="0"/>
                    <a:pt x="0" y="2340"/>
                    <a:pt x="0" y="2340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0" y="20700"/>
                    <a:pt x="4670" y="19980"/>
                    <a:pt x="7881" y="19980"/>
                  </a:cubicBezTo>
                  <a:cubicBezTo>
                    <a:pt x="8465" y="19980"/>
                    <a:pt x="9049" y="20160"/>
                    <a:pt x="9486" y="20340"/>
                  </a:cubicBezTo>
                  <a:cubicBezTo>
                    <a:pt x="9341" y="20520"/>
                    <a:pt x="9341" y="20520"/>
                    <a:pt x="9341" y="20700"/>
                  </a:cubicBezTo>
                  <a:cubicBezTo>
                    <a:pt x="9341" y="21240"/>
                    <a:pt x="9924" y="21600"/>
                    <a:pt x="10800" y="21600"/>
                  </a:cubicBezTo>
                  <a:cubicBezTo>
                    <a:pt x="11530" y="21600"/>
                    <a:pt x="12259" y="21240"/>
                    <a:pt x="12259" y="20700"/>
                  </a:cubicBezTo>
                  <a:cubicBezTo>
                    <a:pt x="12259" y="20520"/>
                    <a:pt x="12114" y="20520"/>
                    <a:pt x="12114" y="20340"/>
                  </a:cubicBezTo>
                  <a:cubicBezTo>
                    <a:pt x="12551" y="20160"/>
                    <a:pt x="12989" y="19980"/>
                    <a:pt x="13573" y="19980"/>
                  </a:cubicBezTo>
                  <a:cubicBezTo>
                    <a:pt x="16784" y="19980"/>
                    <a:pt x="21600" y="20700"/>
                    <a:pt x="21600" y="20700"/>
                  </a:cubicBezTo>
                  <a:cubicBezTo>
                    <a:pt x="21600" y="2340"/>
                    <a:pt x="21600" y="2340"/>
                    <a:pt x="21600" y="2340"/>
                  </a:cubicBezTo>
                  <a:cubicBezTo>
                    <a:pt x="21600" y="2340"/>
                    <a:pt x="18535" y="0"/>
                    <a:pt x="13573" y="0"/>
                  </a:cubicBezTo>
                  <a:close/>
                  <a:moveTo>
                    <a:pt x="10216" y="19980"/>
                  </a:moveTo>
                  <a:cubicBezTo>
                    <a:pt x="10216" y="19980"/>
                    <a:pt x="9632" y="17280"/>
                    <a:pt x="7151" y="17280"/>
                  </a:cubicBezTo>
                  <a:cubicBezTo>
                    <a:pt x="4816" y="17280"/>
                    <a:pt x="1168" y="19260"/>
                    <a:pt x="1168" y="19260"/>
                  </a:cubicBezTo>
                  <a:cubicBezTo>
                    <a:pt x="1168" y="3420"/>
                    <a:pt x="1168" y="3420"/>
                    <a:pt x="1168" y="3420"/>
                  </a:cubicBezTo>
                  <a:cubicBezTo>
                    <a:pt x="1168" y="3420"/>
                    <a:pt x="2919" y="1260"/>
                    <a:pt x="7735" y="1260"/>
                  </a:cubicBezTo>
                  <a:cubicBezTo>
                    <a:pt x="9632" y="1260"/>
                    <a:pt x="10216" y="4140"/>
                    <a:pt x="10216" y="4140"/>
                  </a:cubicBezTo>
                  <a:lnTo>
                    <a:pt x="10216" y="19980"/>
                  </a:lnTo>
                  <a:close/>
                  <a:moveTo>
                    <a:pt x="20432" y="19260"/>
                  </a:moveTo>
                  <a:cubicBezTo>
                    <a:pt x="20432" y="19260"/>
                    <a:pt x="16784" y="17280"/>
                    <a:pt x="14303" y="17280"/>
                  </a:cubicBezTo>
                  <a:cubicBezTo>
                    <a:pt x="11968" y="17280"/>
                    <a:pt x="11384" y="19980"/>
                    <a:pt x="11384" y="19980"/>
                  </a:cubicBezTo>
                  <a:cubicBezTo>
                    <a:pt x="11384" y="4140"/>
                    <a:pt x="11384" y="4140"/>
                    <a:pt x="11384" y="4140"/>
                  </a:cubicBezTo>
                  <a:cubicBezTo>
                    <a:pt x="11384" y="4140"/>
                    <a:pt x="11968" y="1260"/>
                    <a:pt x="13719" y="1260"/>
                  </a:cubicBezTo>
                  <a:cubicBezTo>
                    <a:pt x="18535" y="1260"/>
                    <a:pt x="20432" y="3420"/>
                    <a:pt x="20432" y="3420"/>
                  </a:cubicBezTo>
                  <a:lnTo>
                    <a:pt x="20432" y="19260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algn="just">
                <a:lnSpc>
                  <a:spcPct val="150000"/>
                </a:lnSpc>
              </a:pPr>
              <a:endParaRPr sz="210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0" name="文本框 99">
            <a:hlinkClick r:id="rId1" action="ppaction://hlinkfile"/>
          </p:cNvPr>
          <p:cNvSpPr txBox="1"/>
          <p:nvPr/>
        </p:nvSpPr>
        <p:spPr>
          <a:xfrm>
            <a:off x="3888594" y="3309388"/>
            <a:ext cx="1250129" cy="1130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375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</a:t>
            </a:r>
            <a:r>
              <a:rPr lang="en-US" altLang="zh-CN" sz="3375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3375" b="1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439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4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）时空连“线”：阅读写人记事及游记类散文时，把表示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时空转换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的词语连接起来，以把握文章的线索。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4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）因物取“线”：叙事及抒情类文章常用一个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具体事物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象征事物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贯穿全文，作为行文线索，以突出文章的中心思想。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4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）反复出“线”：通过文章中反复出现的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抒情、议论的语句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富有意味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的事物把握线索。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4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）以情导“线”：细心分析材料之间的内在联系，理清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感情发展变化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的轨迹，以此导出文章的线索。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4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）定神看“线”：先从中心思想的高度去审视、把握文章的线索，再从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外部标志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内部标志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入手，准确地把握线索。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394371"/>
            <a:ext cx="8620133" cy="4193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散文的表达方式</a:t>
            </a:r>
            <a:endParaRPr lang="en-US" altLang="zh-CN" sz="19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表达方式包括：记叙、描写、抒情、议论、说明。一篇文章或一个文段，一般会以一种表达方式为主，为了表达主题需要，往往几种表达方式综合运用。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描写。散文中的描写主要包括景物、人物描写等。景物描写，主要考查意境描写的作用，答题时，重点是景物描写对表达作者或人物思想感情的作用，要严格区分小说景物描写与散文景物描写的不同（小说景物描写是渲染气氛或交代时令季节，衬托人物；散文景物描写是直接表达作者的思想情感或主题）。人物描写主要是考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外貌、神态、动作、心理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，有关细节描写的地方也值得注意。人物描写主要是突出人物的思想性格。</a:t>
            </a:r>
            <a:endParaRPr lang="zh-CN" altLang="en-US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4582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）议论。散文中的议论，往往用来揭示文章的主题；或和抒情结合在一起，表达作者的思想情感。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）抒情。要注意作者的思想情感倾向，往往和词语表达考点结合起来考。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散文的表现手法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表现手法泛指写作上的方法，它必须是一段文字或一篇文章写作的方法。常见的表现手法有：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）写景类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借景抒情、寓情于景、情景交融、移情于景。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3587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）咏物类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托物言志。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）怀古类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借景抒情、即事抒情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）咏史类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借古讽今、借题发挥。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）送别类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即事抒情、即景抒情。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）边塞类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直抒胸臆、借景抒情等等。有时也见衬托、对比、侧面描写、象征、卒章显志、讽喻、动静结合（以动衬静、以静衬动、动静结合）、虚实结合（以实写虚、寓虚于实、虚实相生）手法等。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4633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散文阅读的一般方法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）要理出作品选择了哪些材料，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中心思想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是什么。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）看“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”和“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神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”的“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结合点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”是什么，也就是要抓住散文的线索。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）看作者组织材料的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顺序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，选择了怎样的角度。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）品味散文的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语言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8.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散文层次的划分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）按时间先后分。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）按地点转换分。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259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）按描述内容的角度分（如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分成“盼春、绘春、颂春”三大部分）。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）按思想感情变化分。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）按“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总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—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分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—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总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”结构特点分。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）按表达方式的变化分（特别是一些表达感悟与哲思的散文）。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4046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9.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散文的语言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在散文阅读中，赏析语言是必不可少的。要格外注意几处语言。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）散文的结束语。很多散文都采用了“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卒章显志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”的写法，往往在文章的结尾处用精练的语言点明主旨。如果说全文是“画龙”，这样的语言就是“点睛”。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）散文中议论性的语言。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抒情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议论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是记叙和描写的深化，往往是散文主旨的载体。有了这些抒情和议论，文章才有深度，有价值，有意义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）散文中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反常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的语言。散文中有些语言看似反常，实则含义深刻，我们一定要重视这样的反常性语言。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90623"/>
            <a:ext cx="8620133" cy="3535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三、小说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小说的定义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小说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是以刻画人物形象为中心，用叙述背景、故事、描写环境来反映社会、表达思想的一种文学体裁，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人物形象、故事情节、环境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是小说的三要素。它是拥有完整布局、发展及主题的文学作品，它想象丰富，内容情节跌宕起伏，也反映了人们现实生活中的无奈，以及对美好生活的渴望。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3025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小说的三要素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生动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人物形象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、完整的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故事情节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和具体的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环境描写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小说的三大要素。其中人物在这三要素中占有重要地位，塑造人物形象是小说创作的核心任务。人物形象是作者把现实生活中的不同人物原型提炼加工而成的，所以小说中的“我”不能看成是作者，只表示小说是以第一人称来叙述的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篇诗文皆与垂钓有关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仿照示例概括各篇中垂钓者的特点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垂钓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中胖老人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每天总钓小鱼却很快便满载而归的垂钓者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1)《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垂钓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中瘦老人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只钓大鱼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总在煎熬中等待机会的垂钓者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2)《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江雪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》: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隐居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在山水间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清高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孤傲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苦闷的垂钓者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3)《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渔歌子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》: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沉醉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于明丽美景中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悠闲自在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超然脱俗的垂钓者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3076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）人物。小说是以塑造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人物形象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来表现主题的。人物的核心是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思想性格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，人物描写的角度有正面描写和侧面描写。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正面描写包括外貌、语言、动作、神态、心理等。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侧面描写通常以他人或事物来反映该人物，又叫侧面烘托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）环境。环境描写是指对人物活动的环境和事情发生的背景作描写。小说的环境分为自然环境和社会环境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3561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自然环境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描写的作用有：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交代故事发生的时间、地点、空间、场景。例：那地方叫平桥村，是一个离海边不远，极偏僻的，临河的小村庄。（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社戏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渲染环境气氛。例：天边远处仿佛有一片紫色的阴影从海里钻出来。（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我的叔叔于勒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烘托人物心情。例：那里栽着几棵柳树，柳树枝老是摇来摇去，却摇不散父亲那专注的目光。（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台阶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3535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烘托人物形象。例：深蓝的天空中挂着一轮金黄的圆月，下面是海边的沙地，都种着一望无际的碧绿的西瓜，其间有一个十一二岁的少年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向一匹猹尽力的刺去。（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E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表现人物性格。例：众军人看那天时，四下里无半点云彩，其实那热不可当。当时杨志催促一行人在山中僻路里行。（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智取生辰纲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推动故事情节的发展。例：正是六月初四日时节，天气未及晌午，一轮红日当天，没半点云彩，其实十分大热。（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智取生辰纲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4020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社会环境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描写的作用有：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交代故事发生的时代背景、时代特征、社会习俗、思想观念和人与人之间的关系。例：“非常难。第六个孩子也会帮忙了，却总是吃不够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又不太平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什么地方都要钱，没有定规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收成又坏。种出东西来，挑去卖，总要捐几回钱，折了本；不去卖，又只能烂掉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渲染环境气氛。例：苍黄的天底下，远近横着几个萧索的荒村，没有一些活气。（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1597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烘托人物心情。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推动情节发展。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E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深化主题。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4989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）情节。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故事情节是指作品所描写的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事件发展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演变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的全过程。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故事情节的一般结构：序幕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开端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发展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高潮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结局（尾声）。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事情节来源于生活，是现实生活的提炼，比现实生活更集中，更具代表性。现实生活中事件和矛盾是有始有终，有起有伏，并有一定发展过程的，因而小说情节的展开，也是有起有落，有过程的。这个过程一般分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开端、发展、高潮、结局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四个部分，有时还有序幕和尾声。在作品中，情节的安排决定于作者的艺术构思，并不一定按照现实生活中的事件发生、发展的自然顺序，有时可以省略某一部分，有时也可颠倒或交错。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254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小说的结构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小说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结构是多种多样的，有的以时间为线索，按事件的发生发展组织材料；有的以空间为线索，以地点转换为契机组织材料；有的以时间为经线、地点为纬线，经纬交织组织材料；有的单线前进，层层深入交代人事沧桑；有的复线缠绕，多头并进，显出错综复杂之美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218" y="1566671"/>
            <a:ext cx="8620133" cy="3510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二、记叙文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阅读的常见考点讲解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总的说来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欣赏文学作品一是要重视培养对生活的理解、体验和感悟能力；二是要提高整体感知文学作品的能力，加强概括作品内容、梳理文章脉络等方面的训练；三是要注重培养分析、概括能力，培养阐述问题的能力，养成良好的思维习惯；四是多关注社会、关注生活，要有一定的生活积累；五是多阅读一些文学作品，拓展视野，开拓思路，提高阅读能力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07545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具体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来说，“领悟作品内涵”要善于从文中筛选出关键性的语言信息并对之进行咀嚼和品味，如抒情、议论性语句，这些语句在文中的作用多是点明主题、揭示哲理或表达作者的思想情感。“品味作品中富有表现力的语言”，首先应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表达方式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修辞手法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入手，分析文中语言的优美之处，并从用词特别是修饰性词语方面分析语言的准确性，然后指出不使用这些语言与原文产生的差异，以此来表现文中语言的表现力。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934" y="1443791"/>
            <a:ext cx="8620133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一、散文</a:t>
            </a:r>
            <a:endParaRPr lang="zh-CN" altLang="en-US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1934" y="2443481"/>
            <a:ext cx="8620133" cy="312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结合文章内容，简要谈谈你对标题“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的理解。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结合文意，说出文章标题“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选文标题“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的含义是什么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联系全文，说说题目中“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请说说文章标题“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妙在何处。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1934" y="1968183"/>
            <a:ext cx="8515826" cy="541020"/>
            <a:chOff x="537" y="1440"/>
            <a:chExt cx="17881" cy="1136"/>
          </a:xfrm>
        </p:grpSpPr>
        <p:sp>
          <p:nvSpPr>
            <p:cNvPr id="7" name="矩形 6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文章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标题的含义及作用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0989" y="1601000"/>
            <a:ext cx="8542496" cy="251523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本题考查分析人物形象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垂钓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中的瘦老人以谈判的姿态端坐海边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等待着大鱼上钩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勾画了一个身披裳衣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头戴斗笠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寒江独钓的渔翁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塑造了其超脱世俗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超然物外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清高孤傲的形象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渔歌子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描写了江南水乡春汛时的山光水色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塑造了一个怡情悦性的渔人形象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全词着色明丽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用语活泼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生动地表现了渔夫悠闲自在的生活情趣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57310"/>
            <a:ext cx="8620133" cy="3638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散文标题的作用：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交代文章内容。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点明或突出文章主旨。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交代行文线索。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具有象征意义。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设置悬念，引起读者的阅读兴趣等。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387242"/>
            <a:ext cx="8602803" cy="4556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理解标题的含义可以从以下几个方面入手：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看本义。即文题中词语的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含义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、概括的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内容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、点明的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分析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修辞义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。将运用修辞的文题还原后理解其含义。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理解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双关义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。文题含义一般要从表层含义和深层含义两方面来分析。如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白杨礼赞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其表层含义是赞扬白杨树，深层含义则是赞扬像白杨树一样具有顽强生命力的抗日民众。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把握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象征义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。理解象征手法关键在于找出本体和象征体之间的联系。如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白杨礼赞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以“白杨树”象征勇敢坚强、具有顽强生命力的抗日民众的形象。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91983"/>
            <a:ext cx="8620133" cy="4046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把握作者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感情的出发点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。有的文章的标题就是对作者内在情感的一种概括，或者是作者寄托情感的事物，如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白杨礼赞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概括文章的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主要内容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寻找文章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线索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背影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一文就以文题“背影”做线索，抓住特写镜头表现父子情深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标题的含义是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，它概括（暗示）了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（文章的主题、内容、线索等），引起读者对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的深思（阅读兴趣），表达了作者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（思想感情）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1982153"/>
            <a:ext cx="8620133" cy="3638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段运用了什么表达方式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有什么作用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的景象，有什么作用？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段画横线的句子，采用了什么描写方法？有什么表达作用？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.“……”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一句运用了哪些描写方法？各有什么作用？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常见的表达方式：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记叙、描写、抒情、议论、说明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表达方式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及其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作用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347605"/>
            <a:ext cx="86201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记叙的人称及其作用：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1934" y="1943497"/>
          <a:ext cx="8620125" cy="353631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602740"/>
                <a:gridCol w="7017385"/>
              </a:tblGrid>
              <a:tr h="6470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记叙的人称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6470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第一人称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“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我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”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的口吻或者角度展开描述｡作用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亲切自然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真实可信｡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第二人称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“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你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”“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你们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”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展开描述｡作用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缩短作者与读者之间的距离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便于直接抒情｡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2134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第三人称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“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他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”“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他们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”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展开描述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作者站在旁观者的立场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将人物经历､事件经过告诉读者｡作用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不受时空限制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比较灵活自由｡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21216"/>
            <a:ext cx="86201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记叙的顺序及其作用：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61934" y="1997075"/>
          <a:ext cx="8620125" cy="36620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602740"/>
                <a:gridCol w="7017385"/>
              </a:tblGrid>
              <a:tr h="5988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记叙的</a:t>
                      </a: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顺序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118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顺叙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使叙述有头有尾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脉络分明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有较强的时空层次性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226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倒叙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使情节曲折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制造悬念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吸引读者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增强文章的生动性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使文章内容对比鲜明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突出中心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插叙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对情节起补充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衬托作用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使文章内容充实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结构紧凑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引出下文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为下文作铺垫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53852"/>
            <a:ext cx="860280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常见表达方式的作用：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9883" y="2173985"/>
          <a:ext cx="8620125" cy="36620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602740"/>
                <a:gridCol w="7017385"/>
              </a:tblGrid>
              <a:tr h="5988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表达方式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118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记叙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详见上表“记叙的顺序及其作用”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226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描写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描绘自然风光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描绘人物的外貌及内心世界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交代人物活动的自然环境及社会环境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抒情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抒发作者情感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揭示文章主题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表达观点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引发读者共鸣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渲染气氛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增强感染力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3270" y="1573908"/>
          <a:ext cx="8620125" cy="18415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602740"/>
                <a:gridCol w="701738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表达方式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442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议论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揭示主旨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画龙点睛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深化（升华）主题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说明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详细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准确地介绍事物以突出事物的特征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88056"/>
            <a:ext cx="8620133" cy="305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要明确记叙文常见的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表达方式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及其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相关知识与作用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（详见上文“知识放送”）。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记叙文中表达方式的考查，最常考的就是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记叙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描写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。在分析其作用时，不能只回答“知识放送”中单纯的作用，一定要结合文章的内容与主旨来进行理解与分析。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88056"/>
            <a:ext cx="8620133" cy="259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人物描写：展示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人物的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特征。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景物描写：描写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自然风光，营造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氛围，烘托人物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情感。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抒情：抒发作者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情感，揭示文章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主题；表达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观点，引发读者共鸣；渲染气氛，增强感染力。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垂钓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中画线句“人世间的精神总是因固执而瘦削”的含意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一个人固守于精神之后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就会鄙视世俗物质的富足所带来的快乐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就会执着地追求更高的人生境界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这种追求有可能遭遇贫乏与艰辛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孤独与忧伤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｡(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意思接近即可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934" y="3461505"/>
            <a:ext cx="8542496" cy="203009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本题考查理解重要句子的丰富内涵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应结合前后文分析句子的意义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人世间的精神总是固执而瘦削”指人们对精神的追求总是执着而顽强的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以至于不惜为此穷困潦倒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甘守贫病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因而“瘦削”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据此阐释即可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62163"/>
            <a:ext cx="8620133" cy="312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段中“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具体指什么？请简要概括。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段写到“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，文中具体表现在哪些方面？请简要概括。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文中叙述了哪几件事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请用自己的话概括文章的主要内容。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阅读下面的材料，谈谈你对选文主旨的理解。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文章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内容的理解与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概括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19794"/>
            <a:ext cx="8620133" cy="4556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审清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题干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要求，明确答题方向。答题前应仔细阅读题干，从题干的只言片语中寻找答题提示，如答案可能出自哪一段、可能有几点、应该紧扣什么内容寻找答案等。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寻找答题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区域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，做好筛选准备。在读懂原文的基础上，快速抓住文章的主要内容和表达的主题：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）抓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中心句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。中心句既是文章内容的基石，也是阐释文章大意的一个分支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）抓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关键词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。便于概括文章内容，弄清文段所要揭示的主旨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33247"/>
            <a:ext cx="8620133" cy="453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）抓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抒情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议论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段。它往往起着突出中心、深化主题的作用，也是文章的点睛之笔。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确定答题区域之后我们可以通过以下方法总结：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合并段意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。段落大意概括了一段的主要内容，把每段的大意综合起来加以概括就是整篇文章的主要内容。注意各段落之间有的要加上一些过渡的词句以便通顺连贯，另外还要区分重点段落与非重点段落，做到详略得当。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串联要素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。写人记事的文章，弄清楚六要素，将其串联起来，就是文章的主要内容。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20612"/>
            <a:ext cx="8602803" cy="4020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划分结构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。即按照情节的开端、发展、高潮和结局的结构构成，关注表示时间、地点等的词语，分别归纳各环节的主要内容。这种方法常用于概括梳理故事情节类的题目。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扩展文题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。有的文章题目就高度概括了文章内容，对其稍加扩展就是文章的主要内容或情节。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根据题干分值验证答案要点是否全面。如果分值是奇数，如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分等，答案可能是一点或三点；如果分值是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分，答案可能是一点、两点或四点。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91985"/>
            <a:ext cx="8620133" cy="208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本文记叙了谁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何时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何地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做了什么事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结果怎样。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本文记叙（描写）了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（事物）的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特点，表达了作者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观点态度（情感）。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98358"/>
            <a:ext cx="8620133" cy="2106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句子有何用意（作用）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简要分析第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段在内容和结构上的作用。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说说第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段在全文的作用。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重点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句段的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作用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83311"/>
            <a:ext cx="8602803" cy="1086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段落的作用：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3268" y="2580459"/>
          <a:ext cx="8620125" cy="184213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022350"/>
                <a:gridCol w="7597775"/>
              </a:tblGrid>
              <a:tr h="74485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结构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①开头段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统领全篇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引起下文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营造氛围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奠定基调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铺垫伏笔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4864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中间段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承上启下的过渡作用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4864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③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结尾段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总结全文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呼应开头（或上文）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使文章结构完整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42554" y="1563190"/>
          <a:ext cx="8620125" cy="36347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022350"/>
                <a:gridCol w="7597775"/>
              </a:tblGrid>
              <a:tr h="102870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内容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①开头段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点明（或引出）叙写的人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事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物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景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设置悬念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激发读者的阅读兴趣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8867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结尾段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点明主旨（或深化主题）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升华情感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发出号召或倡议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③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写景段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渲染气氛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烘托心情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推动故事情节发展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突出人物精神品质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8867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④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议论抒情段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评价人物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景物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事物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抒发情感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点明主旨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91984"/>
            <a:ext cx="8620133" cy="4338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句子的作用：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）起始句：领起下文，引出主旨。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）收尾句：点题。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）过渡句：承上启下。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）议论句：点明和加深所写内容，统领全篇，画龙点睛。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）描写句：形象生动；渲染气氛；烘托人物；寄托情感。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）抒情句：令人回味，烘托主题。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）引用句：点题；总结全文，深化中心；照应前文，照应标题；令人深思，给人警醒等。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62163"/>
            <a:ext cx="8620133" cy="4288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文章哪些地方运用了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（如伏笔、悬念等），暗示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请简要回答。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本文主要采用了哪种写作手法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表达了作者怎样的思想感情（或简要分析其作用）？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选文多处运用了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手法，请找出一例，并简要分析。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文章在结构上运用了多种表达技巧，请举出一例，结合内容作简要分析。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本文不只一处运用了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的手法，请你从文中找出一例，并说说它的表达作用。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5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写作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手法及其作用（含思想感情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垂钓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作者表达了哪些人生哲理的思考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物质与精神的对峙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喜剧美与悲剧美的相互批判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人生的对手与朋友是相互依存的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1934" y="3518588"/>
            <a:ext cx="8620601" cy="203009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本题考查理解文章的主旨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垂钓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中描述的生活现象是简单的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但文章后四段的评述却能引发许多人生思考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如“物质”“精神”“喜剧美”“对手”“朋友”等词都能引发不同维度的思考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据此理解作答即可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57310"/>
            <a:ext cx="8620133" cy="1597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表达方式及作用：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（详见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P112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中的“类型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表达方式及其作用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”）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修辞手法及作用：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（详见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P116“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类型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中的“修辞句的赏析”）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393652"/>
            <a:ext cx="860280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结构手法及作用：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3270" y="1890374"/>
          <a:ext cx="8620125" cy="378142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779395"/>
                <a:gridCol w="5840730"/>
              </a:tblGrid>
              <a:tr h="5797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结构手法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照应（首尾呼应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前后照应）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••••••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与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••••••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照应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使文章情节完整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结构严谨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79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过渡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承上启下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结构严谨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衔接紧密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上下连贯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938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悬念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文章巧妙地运用了设置悬念的手法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先把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抛给读者而又不说明原因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层层设疑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紧紧地抓住读者的阅读兴趣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更好地达到了表达主题的目的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3270" y="1568905"/>
          <a:ext cx="8620125" cy="42011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257935"/>
                <a:gridCol w="7362190"/>
              </a:tblGrid>
              <a:tr h="7454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结构手法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伏笔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读者读到下文内容时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不至于产生突兀怀疑之感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使文章结构严密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紧凑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3982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详略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详写有利于更生动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深刻地表达中心意思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略写对主题起补充衬托作用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详略得当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使文章错落有致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重点突出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体现主题思想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铺垫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为后文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作铺垫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使情节具有合理性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（铺垫一般在文章开头）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5" y="1547066"/>
            <a:ext cx="86201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表现手法及作用：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1929" y="2062323"/>
          <a:ext cx="8620125" cy="403161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6318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表现手法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象征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抓住了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相似的特点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通过对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准确地描写刻画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丰富了文章内涵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给人以启迪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衬托（正衬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反衬）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衬托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形象更鲜明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增强了文章的表现力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对比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把两种对应的人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景对照比较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使形象更鲜明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感受更强烈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3" y="1569404"/>
          <a:ext cx="8620125" cy="40309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6318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表现手法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夸张讽刺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运用夸张讽刺的手法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突出了人物（事物）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的特点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表达了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的感情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4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抑扬（先扬后抑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先抑后扬）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作者的本意是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而先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形成鲜明对比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使情节更曲折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使人印象深刻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以小见大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从人们所熟知的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小事入题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让人从平常小事中领悟到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深刻的生活道理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突出表现中心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更具震撼力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3" y="1569404"/>
          <a:ext cx="8620125" cy="45923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619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表现手法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620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托物言志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紧紧抓住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特点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精心刻画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富含哲理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含蓄地表达了作者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的理想（人生观）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开篇点题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总领全文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引出下文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营造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的气氛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奠定了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的感情基调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619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卒章显志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总结全文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升华了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的感情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点明主旨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增强文章感染力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620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画龙点睛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点明了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耐人寻味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引人思考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（画龙点睛通常在文章关键处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卒章显志则只在文章结尾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3" y="1569404"/>
          <a:ext cx="8749665" cy="42805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23975"/>
                <a:gridCol w="7425690"/>
              </a:tblGrid>
              <a:tr h="741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表现手法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41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直抒胸臆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使表达的感情更强烈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（强烈地表达了作者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的思想感情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间接抒情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（借景抒情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情景交融）使抒发的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感情更含蓄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使文章充满诗情画意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41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动静结合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的“动”与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的“静”结合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二者相互映衬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充满情趣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虚实相生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的虚写与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的实写结合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突出事物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的本质（特点）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深刻揭示主题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57310"/>
            <a:ext cx="8620133" cy="3587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分析文章的写作手法，需从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表达方式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修辞手法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结构手法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以及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表现手法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等方面入手。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解题时要注意：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）牢记写作手法本身的特点。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）联系文章主题。一篇文章的主题常常决定谋篇布局时采用什么写作手法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83494"/>
            <a:ext cx="8602803" cy="3025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）联系写作对象。写景状物类文章通常用借景抒情、托物言志、象征等手法；写人叙事类文章通常用对比、衬托、以小见大等手法；揭露类文章常用对比、夸张、讽刺等手法。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）联系上下文。不同的语言环境通常所用的写作手法也不同。如富有静态美的景物通常借助动态描写彰显其静；感情、情怀的抒发常立足于景物描写之上。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18348"/>
            <a:ext cx="8620133" cy="2106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本文的线索是什么？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依据提示填空，完善本文线索。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整体感知全文，请简要说说作者的行文思路。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6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把握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线索，理清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思路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437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选出对文章的理解和分析不正确的两项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	   )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A.《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垂钓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开篇写海鸥“盘旋”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猎犬“狂吠”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兵舰时隐时现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烘托了大海的“恐怖”“凄惶”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为两位老人的出场作了环境的铺垫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B.《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垂钓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中“胖老人”的忙碌与收获与“瘦老人”的安坐与固守形成鲜明的对比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表现出“我们心中的海参崴”应是一个精神追求高于物质追求的世界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C.《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江雪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借写景来抒情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绝”“灭”“雪”给人静谧凄寂之感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正好与“寒”的氛围相合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体现出柳诗骨力峭拔与色调清冷的特色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D.《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渔歌子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中白鹭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红桃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青笠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绿衣让色泽鲜明而柔和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气氛宁静而又充满活力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体现了作者着色明丽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用语活泼的风格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｡E.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两首诗歌都运用了对比手法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:《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江雪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中“鸟飞”“人踪”与“独钓”形成对比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,《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渔歌子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里“白鹭飞”“鳜鱼肥”和“不须归”也形成对比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38458" y="1592330"/>
            <a:ext cx="500380" cy="391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5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BE</a:t>
            </a:r>
            <a:endParaRPr lang="zh-CN" altLang="en-US" sz="195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57310"/>
            <a:ext cx="86201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1928" y="1954033"/>
          <a:ext cx="8620125" cy="41198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45135"/>
                <a:gridCol w="6204585"/>
                <a:gridCol w="1970405"/>
              </a:tblGrid>
              <a:tr h="514985">
                <a:tc rowSpan="8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线索</a:t>
                      </a:r>
                      <a:endParaRPr lang="zh-CN" altLang="en-US" sz="195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分类及举例</a:t>
                      </a:r>
                      <a:endParaRPr lang="zh-CN" altLang="en-US" sz="195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</a:t>
                      </a:r>
                      <a:endParaRPr lang="zh-CN" altLang="en-US" sz="195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①以实物为线索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如李森祥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台阶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rowSpan="7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）贯穿全文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）把文中的人物和事件有机地连接在一起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）使文章条理清楚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层次清晰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以人物为线索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如莫泊桑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我的叔叔于勒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③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以事件为线索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如契诃夫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变色龙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④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以人物的所见所闻为线索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如鲁迅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故乡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⑤以人物的思想感情为线索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如老舍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济南的冬天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⑥以时间推移为线索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如茨威格的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伟大的悲剧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⑦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以地点转换为线索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如莫顿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亨特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走一步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再走一步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312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从以下两方面把握线索：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）了解线索的特征：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贯穿全文；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有明显的文字标志；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反复出现。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91984"/>
            <a:ext cx="8620133" cy="4097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）找线索的方法：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注意标题，不少文章的标题就是线索；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注意反复出现的词语或事物；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注意抒情、议论句，抒情议论句往往是文章的另一条感情线索；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看段落间的内部联系，根据文章段落间的内部联系，就可以判断出文章的线索。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理清思路：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注意表示时间、空间、人物、事件变化的词句。记叙性文章常按照时间、空间、人物、事件来组织结构。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62163"/>
            <a:ext cx="8620133" cy="3612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结合语境，理解下列句子中加点词语的含义。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.“……”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这句话中加点的词好在哪里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联系上下文，说说第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段中加点的词“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联系上下文，说出句中加点字的含义。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分别写出第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段加点词“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（这一刻／这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/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那）指代的内容。（用自己的话加以概括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7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词语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的理解与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赏析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381547"/>
            <a:ext cx="8620133" cy="3612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词语的含义：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）理解词语的本义，把握引申义。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）结合语境，揣摩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语境义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。即在具体的语言环境中分析词语本义之外的深层含义。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）联系文章内容及作者情感推断具体含义。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）有时可根据修辞义，体会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双关义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381547"/>
            <a:ext cx="8620133" cy="3587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代词的指代义：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）先看代词（这、那、这些等）的指代位置。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）要结合指示词临近的上下文理解其含义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词语的表达效果（作用）：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从词语的修辞手法、感情色彩（褒义、贬义、中性）及其他细节（如词语的轻重、范围、节奏、口语还是书面语等）入手，落脚到人物的情感、文章的主旨上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208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词语的含义：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词原指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（本义），这里指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（语境义），起到了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代词的指代义：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词指代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，表示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6457" y="2062163"/>
            <a:ext cx="8620133" cy="312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说说（对）选文第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段画线句子的（理解）含义。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请对第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段画线句子作简要赏析。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请从修辞的角度简要赏析第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段中的画线句子。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下列句子富有表现力，请任选一句赏析。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结合文章内容，品味文中画线的句子，简要分析其表达作用。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8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句子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的理解与赏析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3587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句子含义的理解：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）品析关键词，理解句子的表层意义，即字面意义。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）结合上下文，分析修辞，探究句子的句外意义，即“言外之意”。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）联系文章的中心及作者抒发的情感。只有整体感知文本内容，把握主旨，才能准确理解一些特殊句的深层含义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3076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句子的赏析：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）了解赏析对象的特点。指句子含义、描写方法、修辞手法、表达方式、句式、词性等。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）确定最佳赏析角度。首选修辞或人物描写方法，无以上两点，则考虑其他赏析角度。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）结合具体语境，指出其特定作用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0989" y="1552099"/>
            <a:ext cx="8542496" cy="106045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本题考查对文章内容的理解和分析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心中的海参崴”是精神与物质追求并重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而非“高于”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｡E.《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渔歌子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没有运用对比手法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3561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哲理句（主旨句、抒情议论句、总结全文句）赏析：这个句子起了点题的作用，说明了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的道理（或让人体会到作者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的情感）。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句式的赏析：陈述句语气平稳；疑问句能吸引读者的好奇心，制造悬念；反问句能加强语气，使感情更强烈（或使观点更鲜明）；感叹句能抒发强烈的感情。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描写句的赏析：这个句子运用了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描写，具体地写出了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305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富有表现力的字词所在句子的赏析：联系句子所要表达的情感或思想，从字词的感情色彩方面进行赏析。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句式工整句的赏析：这个句子句式很工整，读起来朗朗上口，写出了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叠词句的赏析：这个句子中的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词是叠词，读起来有韵律美，写出了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7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修辞句的赏析：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3" y="2014538"/>
          <a:ext cx="8620125" cy="42011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7454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修辞手法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比喻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这个句子运用了比喻的修辞手法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比作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具体形象地表现了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3982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拟人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作者把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人格化（或赋予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人的思想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动作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情感）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生动活泼地描绘出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对偶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这个句子运用了对偶的修辞手法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句式工整优美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读起来朗朗上口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4" y="1553765"/>
          <a:ext cx="8620125" cy="403161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6318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修辞手法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对比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这个句子运用了对比的修辞手法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进行对比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的特点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排比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这个句子运用了排比的修辞手法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整齐优美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富有气势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抒发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强烈感情或使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观点更鲜明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夸张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这个句子运用了夸张的修辞手法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事物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的特征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4" y="1553765"/>
          <a:ext cx="8620125" cy="26060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1380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修辞手法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反语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这个句子运用了反语的修辞手法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显得幽默风趣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讽刺了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流露了作者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的感情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引用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这个句子运用了引用的修辞手法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引经据典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含蓄典雅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增强了文章的生动性和形象性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1982153"/>
            <a:ext cx="8620133" cy="4071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个性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表达题属立足文本又跳出文本的拓展延伸性质的试题，命题思路灵活，题型多样，是最能考查考生语文综合能力的一类题型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题型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一：感悟启示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题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要求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：联系文章内容或中心，从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主旨、具体语句、具体情节、具体形象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等角度来谈。面不宜太宽，抓其中一点写个人感受启示即可。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格式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：①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先用一句话概括个人感受；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再用两三句话深入展开谈感受，如题目要求结合生活实际，一定要结合生活经历来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谈（字数符合题干要求）；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9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个性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表达（拓展探究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38390"/>
            <a:ext cx="8602803" cy="3076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题型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二：理解评价题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要求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：联系文章内容或中心，从不同角度（主旨、语句、情节、形象、感情、写作特色）谈。面不宜太宽，抓其中一点写个人理解评价。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格式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：①先用一句话概括看法；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再用两三句话谈谈理由，可以摆事实，也可以讲道理（字数符合题干要求）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38390"/>
            <a:ext cx="8602803" cy="2617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题型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三：联想想象题（含故事）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要求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：有创意，必须与语境、人物、主旨吻合。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思路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：①心理描写：用第一人称；符合具体语境。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语言、动作、神态描写：用第三人称；符合具体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语境。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环境描写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要与人物的心情相映衬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38390"/>
            <a:ext cx="8602803" cy="312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题型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四：思辨探究题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要求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：结合材料，从相同点、相似点或不同点推导正确结论。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思路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：①确立探究路径；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亮明观点；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摆出理由；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强化结论。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38390"/>
            <a:ext cx="8602803" cy="3025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二、小说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这里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着重讲解小说中的常考考点：小说标题的理解、人物形象的分析、故事情节的梳理、环境描写的作用。因内容的理解与概括、表达方式及其作用、重点句段的作用、写作手法的作用（含思想感情）、把握线索理清思路、词语的理解与赏析、句子的理解与赏析、个性表达（拓展探究）等考点在前面的散文专题中已经讲解到了，故在此省略不讲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18367</Words>
  <Application>WPS 演示</Application>
  <PresentationFormat>在屏幕上显示</PresentationFormat>
  <Paragraphs>942</Paragraphs>
  <Slides>130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130</vt:i4>
      </vt:variant>
    </vt:vector>
  </HeadingPairs>
  <TitlesOfParts>
    <vt:vector size="137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2020-02-24T05:06:08Z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