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sldIdLst>
    <p:sldId id="257" r:id="rId3"/>
    <p:sldId id="259" r:id="rId4"/>
    <p:sldId id="258" r:id="rId5"/>
    <p:sldId id="299" r:id="rId6"/>
    <p:sldId id="260" r:id="rId7"/>
    <p:sldId id="262" r:id="rId8"/>
    <p:sldId id="263" r:id="rId9"/>
    <p:sldId id="261" r:id="rId10"/>
    <p:sldId id="300" r:id="rId11"/>
    <p:sldId id="301" r:id="rId12"/>
    <p:sldId id="302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98" r:id="rId23"/>
    <p:sldId id="273" r:id="rId24"/>
    <p:sldId id="303" r:id="rId25"/>
    <p:sldId id="274" r:id="rId26"/>
    <p:sldId id="275" r:id="rId27"/>
    <p:sldId id="276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2">
          <p15:clr>
            <a:srgbClr val="A4A3A4"/>
          </p15:clr>
        </p15:guide>
        <p15:guide id="2" pos="38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38" y="-456"/>
      </p:cViewPr>
      <p:guideLst>
        <p:guide orient="horz" pos="2192"/>
        <p:guide pos="381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13" Type="http://schemas.openxmlformats.org/officeDocument/2006/relationships/slideMaster" Target="../slideMasters/slideMaster2.xml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12" Type="http://schemas.openxmlformats.org/officeDocument/2006/relationships/tags" Target="../tags/tag8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11" Type="http://schemas.openxmlformats.org/officeDocument/2006/relationships/tags" Target="../tags/tag80.xml"/><Relationship Id="rId5" Type="http://schemas.openxmlformats.org/officeDocument/2006/relationships/tags" Target="../tags/tag74.xml"/><Relationship Id="rId10" Type="http://schemas.openxmlformats.org/officeDocument/2006/relationships/tags" Target="../tags/tag79.xml"/><Relationship Id="rId4" Type="http://schemas.openxmlformats.org/officeDocument/2006/relationships/tags" Target="../tags/tag73.xml"/><Relationship Id="rId9" Type="http://schemas.openxmlformats.org/officeDocument/2006/relationships/tags" Target="../tags/tag78.xml"/><Relationship Id="rId14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89.xml"/><Relationship Id="rId3" Type="http://schemas.openxmlformats.org/officeDocument/2006/relationships/tags" Target="../tags/tag84.xml"/><Relationship Id="rId7" Type="http://schemas.openxmlformats.org/officeDocument/2006/relationships/tags" Target="../tags/tag88.xml"/><Relationship Id="rId12" Type="http://schemas.microsoft.com/office/2007/relationships/hdphoto" Target="../media/hdphoto1.wdp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11" Type="http://schemas.openxmlformats.org/officeDocument/2006/relationships/image" Target="../media/image3.png"/><Relationship Id="rId5" Type="http://schemas.openxmlformats.org/officeDocument/2006/relationships/tags" Target="../tags/tag86.xml"/><Relationship Id="rId10" Type="http://schemas.openxmlformats.org/officeDocument/2006/relationships/image" Target="../media/image2.png"/><Relationship Id="rId4" Type="http://schemas.openxmlformats.org/officeDocument/2006/relationships/tags" Target="../tags/tag85.xml"/><Relationship Id="rId9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97.xml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11" Type="http://schemas.openxmlformats.org/officeDocument/2006/relationships/image" Target="../media/image4.png"/><Relationship Id="rId5" Type="http://schemas.openxmlformats.org/officeDocument/2006/relationships/tags" Target="../tags/tag94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93.xml"/><Relationship Id="rId9" Type="http://schemas.openxmlformats.org/officeDocument/2006/relationships/tags" Target="../tags/tag98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06.xml"/><Relationship Id="rId13" Type="http://schemas.microsoft.com/office/2007/relationships/hdphoto" Target="../media/hdphoto1.wdp"/><Relationship Id="rId3" Type="http://schemas.openxmlformats.org/officeDocument/2006/relationships/tags" Target="../tags/tag101.xml"/><Relationship Id="rId7" Type="http://schemas.openxmlformats.org/officeDocument/2006/relationships/tags" Target="../tags/tag105.xml"/><Relationship Id="rId12" Type="http://schemas.openxmlformats.org/officeDocument/2006/relationships/image" Target="../media/image3.png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tags" Target="../tags/tag104.xml"/><Relationship Id="rId11" Type="http://schemas.openxmlformats.org/officeDocument/2006/relationships/image" Target="../media/image2.png"/><Relationship Id="rId5" Type="http://schemas.openxmlformats.org/officeDocument/2006/relationships/tags" Target="../tags/tag103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102.xml"/><Relationship Id="rId9" Type="http://schemas.openxmlformats.org/officeDocument/2006/relationships/tags" Target="../tags/tag107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15.xml"/><Relationship Id="rId13" Type="http://schemas.openxmlformats.org/officeDocument/2006/relationships/image" Target="../media/image2.png"/><Relationship Id="rId3" Type="http://schemas.openxmlformats.org/officeDocument/2006/relationships/tags" Target="../tags/tag110.xml"/><Relationship Id="rId7" Type="http://schemas.openxmlformats.org/officeDocument/2006/relationships/tags" Target="../tags/tag114.xml"/><Relationship Id="rId12" Type="http://schemas.openxmlformats.org/officeDocument/2006/relationships/slideMaster" Target="../slideMasters/slideMaster2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tags" Target="../tags/tag113.xml"/><Relationship Id="rId11" Type="http://schemas.openxmlformats.org/officeDocument/2006/relationships/tags" Target="../tags/tag118.xml"/><Relationship Id="rId5" Type="http://schemas.openxmlformats.org/officeDocument/2006/relationships/tags" Target="../tags/tag112.xml"/><Relationship Id="rId15" Type="http://schemas.microsoft.com/office/2007/relationships/hdphoto" Target="../media/hdphoto1.wdp"/><Relationship Id="rId10" Type="http://schemas.openxmlformats.org/officeDocument/2006/relationships/tags" Target="../tags/tag117.xml"/><Relationship Id="rId4" Type="http://schemas.openxmlformats.org/officeDocument/2006/relationships/tags" Target="../tags/tag111.xml"/><Relationship Id="rId9" Type="http://schemas.openxmlformats.org/officeDocument/2006/relationships/tags" Target="../tags/tag116.xml"/><Relationship Id="rId1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21.xml"/><Relationship Id="rId7" Type="http://schemas.openxmlformats.org/officeDocument/2006/relationships/tags" Target="../tags/tag125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10" Type="http://schemas.microsoft.com/office/2007/relationships/hdphoto" Target="../media/hdphoto1.wdp"/><Relationship Id="rId4" Type="http://schemas.openxmlformats.org/officeDocument/2006/relationships/tags" Target="../tags/tag122.xml"/><Relationship Id="rId9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4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tags" Target="../tags/tag136.xml"/><Relationship Id="rId13" Type="http://schemas.microsoft.com/office/2007/relationships/hdphoto" Target="../media/hdphoto1.wdp"/><Relationship Id="rId3" Type="http://schemas.openxmlformats.org/officeDocument/2006/relationships/tags" Target="../tags/tag131.xml"/><Relationship Id="rId7" Type="http://schemas.openxmlformats.org/officeDocument/2006/relationships/tags" Target="../tags/tag135.xml"/><Relationship Id="rId12" Type="http://schemas.openxmlformats.org/officeDocument/2006/relationships/image" Target="../media/image3.png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openxmlformats.org/officeDocument/2006/relationships/tags" Target="../tags/tag134.xml"/><Relationship Id="rId11" Type="http://schemas.openxmlformats.org/officeDocument/2006/relationships/image" Target="../media/image2.png"/><Relationship Id="rId5" Type="http://schemas.openxmlformats.org/officeDocument/2006/relationships/tags" Target="../tags/tag133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132.xml"/><Relationship Id="rId9" Type="http://schemas.openxmlformats.org/officeDocument/2006/relationships/tags" Target="../tags/tag137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tags" Target="../tags/tag145.xml"/><Relationship Id="rId3" Type="http://schemas.openxmlformats.org/officeDocument/2006/relationships/tags" Target="../tags/tag140.xml"/><Relationship Id="rId7" Type="http://schemas.openxmlformats.org/officeDocument/2006/relationships/tags" Target="../tags/tag144.xml"/><Relationship Id="rId12" Type="http://schemas.openxmlformats.org/officeDocument/2006/relationships/image" Target="../media/image6.png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tags" Target="../tags/tag143.xml"/><Relationship Id="rId11" Type="http://schemas.openxmlformats.org/officeDocument/2006/relationships/image" Target="../media/image5.png"/><Relationship Id="rId5" Type="http://schemas.openxmlformats.org/officeDocument/2006/relationships/tags" Target="../tags/tag142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141.xml"/><Relationship Id="rId9" Type="http://schemas.openxmlformats.org/officeDocument/2006/relationships/tags" Target="../tags/tag146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154.xml"/><Relationship Id="rId3" Type="http://schemas.openxmlformats.org/officeDocument/2006/relationships/tags" Target="../tags/tag149.xml"/><Relationship Id="rId7" Type="http://schemas.openxmlformats.org/officeDocument/2006/relationships/tags" Target="../tags/tag153.xml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6" Type="http://schemas.openxmlformats.org/officeDocument/2006/relationships/tags" Target="../tags/tag152.xml"/><Relationship Id="rId11" Type="http://schemas.openxmlformats.org/officeDocument/2006/relationships/image" Target="../media/image6.png"/><Relationship Id="rId5" Type="http://schemas.openxmlformats.org/officeDocument/2006/relationships/tags" Target="../tags/tag151.xml"/><Relationship Id="rId10" Type="http://schemas.openxmlformats.org/officeDocument/2006/relationships/image" Target="../media/image5.png"/><Relationship Id="rId4" Type="http://schemas.openxmlformats.org/officeDocument/2006/relationships/tags" Target="../tags/tag150.xml"/><Relationship Id="rId9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162.xml"/><Relationship Id="rId13" Type="http://schemas.openxmlformats.org/officeDocument/2006/relationships/image" Target="../media/image7.png"/><Relationship Id="rId3" Type="http://schemas.openxmlformats.org/officeDocument/2006/relationships/tags" Target="../tags/tag157.xml"/><Relationship Id="rId7" Type="http://schemas.openxmlformats.org/officeDocument/2006/relationships/tags" Target="../tags/tag161.xml"/><Relationship Id="rId12" Type="http://schemas.openxmlformats.org/officeDocument/2006/relationships/slideMaster" Target="../slideMasters/slideMaster2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6" Type="http://schemas.openxmlformats.org/officeDocument/2006/relationships/tags" Target="../tags/tag160.xml"/><Relationship Id="rId11" Type="http://schemas.openxmlformats.org/officeDocument/2006/relationships/tags" Target="../tags/tag165.xml"/><Relationship Id="rId5" Type="http://schemas.openxmlformats.org/officeDocument/2006/relationships/tags" Target="../tags/tag159.xml"/><Relationship Id="rId10" Type="http://schemas.openxmlformats.org/officeDocument/2006/relationships/tags" Target="../tags/tag164.xml"/><Relationship Id="rId4" Type="http://schemas.openxmlformats.org/officeDocument/2006/relationships/tags" Target="../tags/tag158.xml"/><Relationship Id="rId9" Type="http://schemas.openxmlformats.org/officeDocument/2006/relationships/tags" Target="../tags/tag163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68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67.xml"/><Relationship Id="rId1" Type="http://schemas.openxmlformats.org/officeDocument/2006/relationships/tags" Target="../tags/tag166.xml"/><Relationship Id="rId6" Type="http://schemas.openxmlformats.org/officeDocument/2006/relationships/tags" Target="../tags/tag171.xml"/><Relationship Id="rId5" Type="http://schemas.openxmlformats.org/officeDocument/2006/relationships/tags" Target="../tags/tag170.xml"/><Relationship Id="rId10" Type="http://schemas.microsoft.com/office/2007/relationships/hdphoto" Target="../media/hdphoto1.wdp"/><Relationship Id="rId4" Type="http://schemas.openxmlformats.org/officeDocument/2006/relationships/tags" Target="../tags/tag169.xml"/><Relationship Id="rId9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179.xml"/><Relationship Id="rId3" Type="http://schemas.openxmlformats.org/officeDocument/2006/relationships/tags" Target="../tags/tag174.xml"/><Relationship Id="rId7" Type="http://schemas.openxmlformats.org/officeDocument/2006/relationships/tags" Target="../tags/tag178.xml"/><Relationship Id="rId2" Type="http://schemas.openxmlformats.org/officeDocument/2006/relationships/tags" Target="../tags/tag173.xml"/><Relationship Id="rId1" Type="http://schemas.openxmlformats.org/officeDocument/2006/relationships/tags" Target="../tags/tag172.xml"/><Relationship Id="rId6" Type="http://schemas.openxmlformats.org/officeDocument/2006/relationships/tags" Target="../tags/tag177.xml"/><Relationship Id="rId11" Type="http://schemas.openxmlformats.org/officeDocument/2006/relationships/image" Target="../media/image6.png"/><Relationship Id="rId5" Type="http://schemas.openxmlformats.org/officeDocument/2006/relationships/tags" Target="../tags/tag176.xml"/><Relationship Id="rId10" Type="http://schemas.openxmlformats.org/officeDocument/2006/relationships/image" Target="../media/image5.png"/><Relationship Id="rId4" Type="http://schemas.openxmlformats.org/officeDocument/2006/relationships/tags" Target="../tags/tag175.xml"/><Relationship Id="rId9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187.xml"/><Relationship Id="rId13" Type="http://schemas.microsoft.com/office/2007/relationships/hdphoto" Target="../media/hdphoto1.wdp"/><Relationship Id="rId3" Type="http://schemas.openxmlformats.org/officeDocument/2006/relationships/tags" Target="../tags/tag182.xml"/><Relationship Id="rId7" Type="http://schemas.openxmlformats.org/officeDocument/2006/relationships/tags" Target="../tags/tag186.xml"/><Relationship Id="rId12" Type="http://schemas.openxmlformats.org/officeDocument/2006/relationships/image" Target="../media/image3.png"/><Relationship Id="rId2" Type="http://schemas.openxmlformats.org/officeDocument/2006/relationships/tags" Target="../tags/tag181.xml"/><Relationship Id="rId1" Type="http://schemas.openxmlformats.org/officeDocument/2006/relationships/tags" Target="../tags/tag180.xml"/><Relationship Id="rId6" Type="http://schemas.openxmlformats.org/officeDocument/2006/relationships/tags" Target="../tags/tag185.xml"/><Relationship Id="rId11" Type="http://schemas.openxmlformats.org/officeDocument/2006/relationships/image" Target="../media/image8.png"/><Relationship Id="rId5" Type="http://schemas.openxmlformats.org/officeDocument/2006/relationships/tags" Target="../tags/tag184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183.xml"/><Relationship Id="rId9" Type="http://schemas.openxmlformats.org/officeDocument/2006/relationships/tags" Target="../tags/tag188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tags" Target="../tags/tag196.xml"/><Relationship Id="rId3" Type="http://schemas.openxmlformats.org/officeDocument/2006/relationships/tags" Target="../tags/tag191.xml"/><Relationship Id="rId7" Type="http://schemas.openxmlformats.org/officeDocument/2006/relationships/tags" Target="../tags/tag195.xml"/><Relationship Id="rId12" Type="http://schemas.openxmlformats.org/officeDocument/2006/relationships/image" Target="../media/image2.png"/><Relationship Id="rId2" Type="http://schemas.openxmlformats.org/officeDocument/2006/relationships/tags" Target="../tags/tag190.xml"/><Relationship Id="rId1" Type="http://schemas.openxmlformats.org/officeDocument/2006/relationships/tags" Target="../tags/tag189.xml"/><Relationship Id="rId6" Type="http://schemas.openxmlformats.org/officeDocument/2006/relationships/tags" Target="../tags/tag194.xml"/><Relationship Id="rId11" Type="http://schemas.openxmlformats.org/officeDocument/2006/relationships/image" Target="../media/image9.png"/><Relationship Id="rId5" Type="http://schemas.openxmlformats.org/officeDocument/2006/relationships/tags" Target="../tags/tag193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192.xml"/><Relationship Id="rId9" Type="http://schemas.openxmlformats.org/officeDocument/2006/relationships/tags" Target="../tags/tag197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tags" Target="../tags/tag205.xml"/><Relationship Id="rId3" Type="http://schemas.openxmlformats.org/officeDocument/2006/relationships/tags" Target="../tags/tag200.xml"/><Relationship Id="rId7" Type="http://schemas.openxmlformats.org/officeDocument/2006/relationships/tags" Target="../tags/tag204.xml"/><Relationship Id="rId2" Type="http://schemas.openxmlformats.org/officeDocument/2006/relationships/tags" Target="../tags/tag199.xml"/><Relationship Id="rId1" Type="http://schemas.openxmlformats.org/officeDocument/2006/relationships/tags" Target="../tags/tag198.xml"/><Relationship Id="rId6" Type="http://schemas.openxmlformats.org/officeDocument/2006/relationships/tags" Target="../tags/tag203.xml"/><Relationship Id="rId11" Type="http://schemas.microsoft.com/office/2007/relationships/hdphoto" Target="../media/hdphoto1.wdp"/><Relationship Id="rId5" Type="http://schemas.openxmlformats.org/officeDocument/2006/relationships/tags" Target="../tags/tag202.xml"/><Relationship Id="rId10" Type="http://schemas.openxmlformats.org/officeDocument/2006/relationships/image" Target="../media/image3.png"/><Relationship Id="rId4" Type="http://schemas.openxmlformats.org/officeDocument/2006/relationships/tags" Target="../tags/tag201.xml"/><Relationship Id="rId9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213.xml"/><Relationship Id="rId3" Type="http://schemas.openxmlformats.org/officeDocument/2006/relationships/tags" Target="../tags/tag208.xml"/><Relationship Id="rId7" Type="http://schemas.openxmlformats.org/officeDocument/2006/relationships/tags" Target="../tags/tag212.xml"/><Relationship Id="rId12" Type="http://schemas.openxmlformats.org/officeDocument/2006/relationships/image" Target="../media/image2.png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6" Type="http://schemas.openxmlformats.org/officeDocument/2006/relationships/tags" Target="../tags/tag211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210.xml"/><Relationship Id="rId10" Type="http://schemas.openxmlformats.org/officeDocument/2006/relationships/tags" Target="../tags/tag215.xml"/><Relationship Id="rId4" Type="http://schemas.openxmlformats.org/officeDocument/2006/relationships/tags" Target="../tags/tag209.xml"/><Relationship Id="rId9" Type="http://schemas.openxmlformats.org/officeDocument/2006/relationships/tags" Target="../tags/tag214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tags" Target="../tags/tag223.xml"/><Relationship Id="rId3" Type="http://schemas.openxmlformats.org/officeDocument/2006/relationships/tags" Target="../tags/tag218.xml"/><Relationship Id="rId7" Type="http://schemas.openxmlformats.org/officeDocument/2006/relationships/tags" Target="../tags/tag222.xml"/><Relationship Id="rId12" Type="http://schemas.openxmlformats.org/officeDocument/2006/relationships/image" Target="../media/image10.png"/><Relationship Id="rId2" Type="http://schemas.openxmlformats.org/officeDocument/2006/relationships/tags" Target="../tags/tag217.xml"/><Relationship Id="rId1" Type="http://schemas.openxmlformats.org/officeDocument/2006/relationships/tags" Target="../tags/tag216.xml"/><Relationship Id="rId6" Type="http://schemas.openxmlformats.org/officeDocument/2006/relationships/tags" Target="../tags/tag221.xml"/><Relationship Id="rId11" Type="http://schemas.microsoft.com/office/2007/relationships/hdphoto" Target="../media/hdphoto1.wdp"/><Relationship Id="rId5" Type="http://schemas.openxmlformats.org/officeDocument/2006/relationships/tags" Target="../tags/tag220.xml"/><Relationship Id="rId10" Type="http://schemas.openxmlformats.org/officeDocument/2006/relationships/image" Target="../media/image3.png"/><Relationship Id="rId4" Type="http://schemas.openxmlformats.org/officeDocument/2006/relationships/tags" Target="../tags/tag219.xml"/><Relationship Id="rId9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pattFill prst="dotGrid">
          <a:fgClr>
            <a:schemeClr val="tx2"/>
          </a:fgClr>
          <a:bgClr>
            <a:schemeClr val="bg2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文框 8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frame">
            <a:avLst>
              <a:gd name="adj1" fmla="val 16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0" y="1075690"/>
            <a:ext cx="6271260" cy="4757420"/>
          </a:xfrm>
          <a:prstGeom prst="rect">
            <a:avLst/>
          </a:prstGeom>
        </p:spPr>
      </p:pic>
      <p:grpSp>
        <p:nvGrpSpPr>
          <p:cNvPr id="10" name="组合 9"/>
          <p:cNvGrpSpPr/>
          <p:nvPr userDrawn="1">
            <p:custDataLst>
              <p:tags r:id="rId3"/>
            </p:custDataLst>
          </p:nvPr>
        </p:nvGrpSpPr>
        <p:grpSpPr>
          <a:xfrm>
            <a:off x="5701665" y="553085"/>
            <a:ext cx="5752465" cy="5752465"/>
            <a:chOff x="6365449" y="1163380"/>
            <a:chExt cx="4531239" cy="4531239"/>
          </a:xfrm>
        </p:grpSpPr>
        <p:sp>
          <p:nvSpPr>
            <p:cNvPr id="11" name="椭圆 10"/>
            <p:cNvSpPr/>
            <p:nvPr>
              <p:custDataLst>
                <p:tags r:id="rId11"/>
              </p:custDataLst>
            </p:nvPr>
          </p:nvSpPr>
          <p:spPr>
            <a:xfrm>
              <a:off x="6365449" y="1163380"/>
              <a:ext cx="4531239" cy="4531239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12"/>
              </p:custDataLst>
            </p:nvPr>
          </p:nvSpPr>
          <p:spPr>
            <a:xfrm>
              <a:off x="6538028" y="1335960"/>
              <a:ext cx="4186079" cy="4186079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  <a:prstDash val="lgDashDot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5950585" y="2316480"/>
            <a:ext cx="5243830" cy="1477645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lnSpc>
                <a:spcPct val="100000"/>
              </a:lnSpc>
              <a:defRPr sz="9000" b="0" u="none" strike="noStrike" kern="1200" cap="none" spc="0" normalizeH="0" baseline="0">
                <a:solidFill>
                  <a:schemeClr val="accent1"/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6300223" y="3794125"/>
            <a:ext cx="4614157" cy="40005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000" u="none" strike="noStrike" kern="1200" cap="none" spc="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7256463" y="4648868"/>
            <a:ext cx="2708275" cy="441325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/>
              <a:t>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10"/>
            </p:custDataLst>
          </p:nvPr>
        </p:nvSpPr>
        <p:spPr>
          <a:xfrm>
            <a:off x="7413625" y="5104800"/>
            <a:ext cx="2393950" cy="442913"/>
          </a:xfrm>
        </p:spPr>
        <p:txBody>
          <a:bodyPr>
            <a:noAutofit/>
          </a:bodyPr>
          <a:lstStyle>
            <a:lvl1pPr marL="0" indent="0" algn="ctr">
              <a:buNone/>
              <a:defRPr sz="18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/>
              <a:t>编辑文本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pattFill prst="dotGrid">
          <a:fgClr>
            <a:schemeClr val="tx2"/>
          </a:fgClr>
          <a:bgClr>
            <a:schemeClr val="bg2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1" y="109925"/>
            <a:ext cx="13030640" cy="6618113"/>
            <a:chOff x="1" y="109925"/>
            <a:chExt cx="13030640" cy="6618113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1" y="5594400"/>
              <a:ext cx="1494438" cy="113363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10000" r="90000">
                          <a14:backgroundMark x1="24971" y1="76909" x2="32172" y2="80000"/>
                          <a14:backgroundMark x1="46400" y1="73091" x2="59994" y2="73091"/>
                          <a14:backgroundMark x1="48272" y1="71091" x2="51382" y2="69091"/>
                          <a14:backgroundMark x1="48272" y1="66182" x2="48589" y2="66182"/>
                          <a14:backgroundMark x1="50922" y1="69091" x2="51066" y2="6909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706461">
              <a:off x="9590556" y="109925"/>
              <a:ext cx="3440086" cy="544945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pattFill prst="dotGrid">
          <a:fgClr>
            <a:schemeClr val="tx2"/>
          </a:fgClr>
          <a:bgClr>
            <a:schemeClr val="bg2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3785939" y="4844473"/>
            <a:ext cx="4620124" cy="628471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lnSpc>
                <a:spcPct val="100000"/>
              </a:lnSpc>
              <a:defRPr sz="2800" b="0" u="none" strike="noStrike" kern="1200" cap="none" spc="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3" name="组合 2"/>
          <p:cNvGrpSpPr/>
          <p:nvPr userDrawn="1">
            <p:custDataLst>
              <p:tags r:id="rId5"/>
            </p:custDataLst>
          </p:nvPr>
        </p:nvGrpSpPr>
        <p:grpSpPr>
          <a:xfrm>
            <a:off x="0" y="0"/>
            <a:ext cx="12192000" cy="6858000"/>
            <a:chOff x="0" y="0"/>
            <a:chExt cx="19200" cy="10800"/>
          </a:xfrm>
        </p:grpSpPr>
        <p:sp>
          <p:nvSpPr>
            <p:cNvPr id="9" name="图文框 8"/>
            <p:cNvSpPr/>
            <p:nvPr>
              <p:custDataLst>
                <p:tags r:id="rId7"/>
              </p:custDataLst>
            </p:nvPr>
          </p:nvSpPr>
          <p:spPr>
            <a:xfrm>
              <a:off x="0" y="0"/>
              <a:ext cx="19200" cy="10800"/>
            </a:xfrm>
            <a:prstGeom prst="frame">
              <a:avLst>
                <a:gd name="adj1" fmla="val 166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" name="矩形: 圆角 9"/>
            <p:cNvSpPr/>
            <p:nvPr userDrawn="1">
              <p:custDataLst>
                <p:tags r:id="rId8"/>
              </p:custDataLst>
            </p:nvPr>
          </p:nvSpPr>
          <p:spPr>
            <a:xfrm>
              <a:off x="144" y="5350"/>
              <a:ext cx="19056" cy="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6757" y="1178"/>
              <a:ext cx="4726" cy="4287"/>
            </a:xfrm>
            <a:prstGeom prst="rect">
              <a:avLst/>
            </a:prstGeom>
          </p:spPr>
        </p:pic>
      </p:grpSp>
      <p:sp>
        <p:nvSpPr>
          <p:cNvPr id="17" name="文本占位符 16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3786188" y="5468938"/>
            <a:ext cx="4619625" cy="893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pattFill prst="dotGrid">
          <a:fgClr>
            <a:schemeClr val="tx2"/>
          </a:fgClr>
          <a:bgClr>
            <a:schemeClr val="bg2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1" y="109925"/>
            <a:ext cx="13030640" cy="6618113"/>
            <a:chOff x="1" y="109925"/>
            <a:chExt cx="13030640" cy="6618113"/>
          </a:xfrm>
        </p:grpSpPr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" y="5594400"/>
              <a:ext cx="1494438" cy="113363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0000" b="90000" l="10000" r="90000">
                          <a14:backgroundMark x1="24971" y1="76909" x2="32172" y2="80000"/>
                          <a14:backgroundMark x1="46400" y1="73091" x2="59994" y2="73091"/>
                          <a14:backgroundMark x1="48272" y1="71091" x2="51382" y2="69091"/>
                          <a14:backgroundMark x1="48272" y1="66182" x2="48589" y2="66182"/>
                          <a14:backgroundMark x1="50922" y1="69091" x2="51066" y2="6909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706461">
              <a:off x="9590556" y="109925"/>
              <a:ext cx="3440086" cy="544945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6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6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6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6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pattFill prst="dotGrid">
          <a:fgClr>
            <a:schemeClr val="tx2"/>
          </a:fgClr>
          <a:bgClr>
            <a:schemeClr val="bg2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1" y="109925"/>
            <a:ext cx="13030640" cy="6618113"/>
            <a:chOff x="1" y="109925"/>
            <a:chExt cx="13030640" cy="6618113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1" y="5594400"/>
              <a:ext cx="1494438" cy="1133638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1"/>
              </p:custDataLst>
            </p:nvPr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10000" b="90000" l="10000" r="90000">
                          <a14:backgroundMark x1="24971" y1="76909" x2="32172" y2="80000"/>
                          <a14:backgroundMark x1="46400" y1="73091" x2="59994" y2="73091"/>
                          <a14:backgroundMark x1="48272" y1="71091" x2="51382" y2="69091"/>
                          <a14:backgroundMark x1="48272" y1="66182" x2="48589" y2="66182"/>
                          <a14:backgroundMark x1="50922" y1="69091" x2="51066" y2="6909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706461">
              <a:off x="9590556" y="109925"/>
              <a:ext cx="3440086" cy="544945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-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-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-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-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-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-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-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-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-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-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-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-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-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u="none" strike="noStrike" kern="1200" cap="none" spc="-20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u="none" strike="noStrike" kern="1200" cap="none" spc="-20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u="none" strike="noStrike" kern="1200" cap="none" spc="-20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pattFill prst="dotGrid">
          <a:fgClr>
            <a:schemeClr val="tx2"/>
          </a:fgClr>
          <a:bgClr>
            <a:schemeClr val="bg2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文框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frame">
            <a:avLst>
              <a:gd name="adj1" fmla="val 16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backgroundMark x1="24971" y1="76909" x2="32172" y2="80000"/>
                        <a14:backgroundMark x1="46400" y1="73091" x2="59994" y2="73091"/>
                        <a14:backgroundMark x1="48272" y1="71091" x2="51382" y2="69091"/>
                        <a14:backgroundMark x1="48272" y1="66182" x2="48589" y2="66182"/>
                        <a14:backgroundMark x1="50922" y1="69091" x2="51066" y2="6909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110976">
            <a:off x="-207245" y="605247"/>
            <a:ext cx="3520489" cy="55768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backgroundMark x1="24971" y1="76909" x2="32172" y2="80000"/>
                        <a14:backgroundMark x1="46400" y1="73091" x2="59994" y2="73091"/>
                        <a14:backgroundMark x1="48272" y1="71091" x2="51382" y2="69091"/>
                        <a14:backgroundMark x1="48272" y1="66182" x2="48589" y2="66182"/>
                        <a14:backgroundMark x1="50922" y1="69091" x2="51066" y2="6909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706461">
            <a:off x="8649758" y="719691"/>
            <a:ext cx="3520489" cy="55768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pattFill prst="dotGrid">
          <a:fgClr>
            <a:schemeClr val="tx2"/>
          </a:fgClr>
          <a:bgClr>
            <a:schemeClr val="bg2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pattFill prst="dotGrid">
          <a:fgClr>
            <a:schemeClr val="tx2"/>
          </a:fgClr>
          <a:bgClr>
            <a:schemeClr val="bg2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1" y="109925"/>
            <a:ext cx="13030640" cy="6618113"/>
            <a:chOff x="1" y="109925"/>
            <a:chExt cx="13030640" cy="6618113"/>
          </a:xfrm>
        </p:grpSpPr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" y="5594400"/>
              <a:ext cx="1494438" cy="113363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0000" b="90000" l="10000" r="90000">
                          <a14:backgroundMark x1="24971" y1="76909" x2="32172" y2="80000"/>
                          <a14:backgroundMark x1="46400" y1="73091" x2="59994" y2="73091"/>
                          <a14:backgroundMark x1="48272" y1="71091" x2="51382" y2="69091"/>
                          <a14:backgroundMark x1="48272" y1="66182" x2="48589" y2="66182"/>
                          <a14:backgroundMark x1="50922" y1="69091" x2="51066" y2="6909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706461">
              <a:off x="9590556" y="109925"/>
              <a:ext cx="3440086" cy="544945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-501479" y="215369"/>
            <a:ext cx="12693478" cy="6338431"/>
            <a:chOff x="-501479" y="215369"/>
            <a:chExt cx="12693478" cy="6338431"/>
          </a:xfrm>
        </p:grpSpPr>
        <p:sp>
          <p:nvSpPr>
            <p:cNvPr id="8" name="矩形 7"/>
            <p:cNvSpPr/>
            <p:nvPr userDrawn="1">
              <p:custDataLst>
                <p:tags r:id="rId7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pattFill prst="dotGrid">
              <a:fgClr>
                <a:schemeClr val="tx2"/>
              </a:fgClr>
              <a:bgClr>
                <a:schemeClr val="bg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 flipH="1">
              <a:off x="10870905" y="5421101"/>
              <a:ext cx="1321094" cy="100214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 rot="20893540" flipH="1">
              <a:off x="-501479" y="215369"/>
              <a:ext cx="2237937" cy="354512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-501479" y="215369"/>
            <a:ext cx="12693478" cy="6338431"/>
            <a:chOff x="-501479" y="215369"/>
            <a:chExt cx="12693478" cy="6338431"/>
          </a:xfrm>
        </p:grpSpPr>
        <p:sp>
          <p:nvSpPr>
            <p:cNvPr id="8" name="矩形 7"/>
            <p:cNvSpPr/>
            <p:nvPr userDrawn="1">
              <p:custDataLst>
                <p:tags r:id="rId6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pattFill prst="dotGrid">
              <a:fgClr>
                <a:schemeClr val="tx2"/>
              </a:fgClr>
              <a:bgClr>
                <a:schemeClr val="bg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 flipH="1">
              <a:off x="10870905" y="5421101"/>
              <a:ext cx="1321094" cy="100214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 rot="20893540" flipH="1">
              <a:off x="-501479" y="215369"/>
              <a:ext cx="2237937" cy="354512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  <a:lvl2pPr>
              <a:defRPr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2pPr>
            <a:lvl3pPr>
              <a:defRPr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3pPr>
            <a:lvl4pPr>
              <a:defRPr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4pPr>
            <a:lvl5pPr>
              <a:defRPr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pattFill prst="dotGrid">
          <a:fgClr>
            <a:schemeClr val="tx2"/>
          </a:fgClr>
          <a:bgClr>
            <a:schemeClr val="bg2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6858000"/>
            <a:chOff x="0" y="0"/>
            <a:chExt cx="19200" cy="10800"/>
          </a:xfrm>
        </p:grpSpPr>
        <p:pic>
          <p:nvPicPr>
            <p:cNvPr id="7" name="图片 6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0" y="1694"/>
              <a:ext cx="8413" cy="6382"/>
            </a:xfrm>
            <a:prstGeom prst="rect">
              <a:avLst/>
            </a:prstGeom>
          </p:spPr>
        </p:pic>
        <p:sp>
          <p:nvSpPr>
            <p:cNvPr id="8" name="图文框 7"/>
            <p:cNvSpPr/>
            <p:nvPr userDrawn="1">
              <p:custDataLst>
                <p:tags r:id="rId8"/>
              </p:custDataLst>
            </p:nvPr>
          </p:nvSpPr>
          <p:spPr>
            <a:xfrm>
              <a:off x="0" y="0"/>
              <a:ext cx="19200" cy="10800"/>
            </a:xfrm>
            <a:prstGeom prst="frame">
              <a:avLst>
                <a:gd name="adj1" fmla="val 166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" name="组合 8"/>
            <p:cNvGrpSpPr/>
            <p:nvPr userDrawn="1">
              <p:custDataLst>
                <p:tags r:id="rId9"/>
              </p:custDataLst>
            </p:nvPr>
          </p:nvGrpSpPr>
          <p:grpSpPr>
            <a:xfrm>
              <a:off x="9433" y="1026"/>
              <a:ext cx="8748" cy="8748"/>
              <a:chOff x="6365449" y="1163380"/>
              <a:chExt cx="4531239" cy="4531239"/>
            </a:xfrm>
          </p:grpSpPr>
          <p:sp>
            <p:nvSpPr>
              <p:cNvPr id="10" name="椭圆 9"/>
              <p:cNvSpPr/>
              <p:nvPr>
                <p:custDataLst>
                  <p:tags r:id="rId10"/>
                </p:custDataLst>
              </p:nvPr>
            </p:nvSpPr>
            <p:spPr>
              <a:xfrm>
                <a:off x="6365449" y="1163380"/>
                <a:ext cx="4531239" cy="4531239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>
                <p:custDataLst>
                  <p:tags r:id="rId11"/>
                </p:custDataLst>
              </p:nvPr>
            </p:nvSpPr>
            <p:spPr>
              <a:xfrm>
                <a:off x="6538028" y="1335960"/>
                <a:ext cx="4186079" cy="4186079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  <a:prstDash val="lgDashDot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480809" y="2513197"/>
            <a:ext cx="4573270" cy="1323439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0" i="0" u="none" strike="noStrike" kern="1200" cap="none" spc="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6473825" y="3931920"/>
            <a:ext cx="4579620" cy="539115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/>
              <a:t>编辑文本</a:t>
            </a: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pattFill prst="dotGrid">
          <a:fgClr>
            <a:schemeClr val="tx2"/>
          </a:fgClr>
          <a:bgClr>
            <a:schemeClr val="bg2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5594350"/>
            <a:ext cx="1494155" cy="1133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backgroundMark x1="24971" y1="76909" x2="32172" y2="80000"/>
                        <a14:backgroundMark x1="46400" y1="73091" x2="59994" y2="73091"/>
                        <a14:backgroundMark x1="48272" y1="71091" x2="51382" y2="69091"/>
                        <a14:backgroundMark x1="48272" y1="66182" x2="48589" y2="66182"/>
                        <a14:backgroundMark x1="50922" y1="69091" x2="51066" y2="6909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706461">
            <a:off x="9590405" y="109855"/>
            <a:ext cx="3439795" cy="5448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pattFill prst="dotGrid">
            <a:fgClr>
              <a:schemeClr val="tx2"/>
            </a:fgClr>
            <a:bgClr>
              <a:schemeClr val="bg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10871200" y="5420995"/>
            <a:ext cx="1320800" cy="10020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 rot="20893540" flipH="1">
            <a:off x="-501650" y="215265"/>
            <a:ext cx="2237740" cy="354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pattFill prst="dotGrid">
          <a:fgClr>
            <a:schemeClr val="tx2"/>
          </a:fgClr>
          <a:bgClr>
            <a:schemeClr val="bg2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0" y="5726546"/>
            <a:ext cx="1333272" cy="101138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>
                        <a14:backgroundMark x1="24971" y1="76909" x2="32172" y2="80000"/>
                        <a14:backgroundMark x1="46400" y1="73091" x2="59994" y2="73091"/>
                        <a14:backgroundMark x1="48272" y1="71091" x2="51382" y2="69091"/>
                        <a14:backgroundMark x1="48272" y1="66182" x2="48589" y2="66182"/>
                        <a14:backgroundMark x1="50922" y1="69091" x2="51066" y2="6909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706461">
            <a:off x="9590556" y="109925"/>
            <a:ext cx="3440086" cy="544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pattFill prst="dotGrid">
          <a:fgClr>
            <a:schemeClr val="tx2"/>
          </a:fgClr>
          <a:bgClr>
            <a:schemeClr val="bg2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 rot="706461">
            <a:off x="10245090" y="177165"/>
            <a:ext cx="2440940" cy="3867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0" y="5594350"/>
            <a:ext cx="1494155" cy="11334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pattFill prst="dotGrid">
          <a:fgClr>
            <a:schemeClr val="tx2"/>
          </a:fgClr>
          <a:bgClr>
            <a:schemeClr val="bg2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 marL="0" indent="0">
              <a:buNone/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 marL="0" indent="0">
              <a:buNone/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backgroundMark x1="24971" y1="76909" x2="32172" y2="80000"/>
                        <a14:backgroundMark x1="46400" y1="73091" x2="59994" y2="73091"/>
                        <a14:backgroundMark x1="48272" y1="71091" x2="51382" y2="69091"/>
                        <a14:backgroundMark x1="48272" y1="66182" x2="48589" y2="66182"/>
                        <a14:backgroundMark x1="50922" y1="69091" x2="51066" y2="6909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489023" flipH="1">
            <a:off x="9542387" y="228065"/>
            <a:ext cx="3536427" cy="56020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pattFill prst="dotGrid">
          <a:fgClr>
            <a:schemeClr val="tx2"/>
          </a:fgClr>
          <a:bgClr>
            <a:schemeClr val="bg2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" y="5594400"/>
            <a:ext cx="1494438" cy="1133638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pattFill prst="dotGrid">
            <a:fgClr>
              <a:schemeClr val="tx2"/>
            </a:fgClr>
            <a:bgClr>
              <a:schemeClr val="bg2"/>
            </a:bgClr>
          </a:patt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backgroundMark x1="24971" y1="76909" x2="32172" y2="80000"/>
                        <a14:backgroundMark x1="46400" y1="73091" x2="59994" y2="73091"/>
                        <a14:backgroundMark x1="48272" y1="71091" x2="51382" y2="69091"/>
                        <a14:backgroundMark x1="48272" y1="66182" x2="48589" y2="66182"/>
                        <a14:backgroundMark x1="50922" y1="69091" x2="51066" y2="6909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489023" flipH="1">
            <a:off x="8987790" y="227965"/>
            <a:ext cx="3536315" cy="5600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41935" y="5010785"/>
            <a:ext cx="1825625" cy="16560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ags" Target="../tags/tag65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tags" Target="../tags/tag69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ags" Target="../tags/tag64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tags" Target="../tags/tag68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tags" Target="../tags/tag67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tags" Target="../tags/tag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u="none" strike="noStrike" kern="1200" cap="none" spc="0" normalizeH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u="none" strike="noStrike" kern="1200" cap="none" spc="0" normalizeH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u="none" strike="noStrike" kern="1200" cap="none" spc="0" normalizeH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xStyles>
    <p:titleStyle>
      <a:lvl1pPr algn="l" defTabSz="914400" rtl="0" eaLnBrk="1" fontAlgn="auto" latinLnBrk="0" hangingPunct="1">
        <a:lnSpc>
          <a:spcPct val="120000"/>
        </a:lnSpc>
        <a:spcBef>
          <a:spcPct val="0"/>
        </a:spcBef>
        <a:buNone/>
        <a:defRPr sz="2400" b="1" u="none" strike="noStrike" kern="1200" cap="none" spc="0" normalizeH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26.xml"/><Relationship Id="rId2" Type="http://schemas.openxmlformats.org/officeDocument/2006/relationships/tags" Target="../tags/tag225.xml"/><Relationship Id="rId1" Type="http://schemas.openxmlformats.org/officeDocument/2006/relationships/tags" Target="../tags/tag224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2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4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4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4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4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4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4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4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4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4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4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5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5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5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4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noFill/>
        </p:spPr>
        <p:txBody>
          <a:bodyPr wrap="square">
            <a:normAutofit/>
          </a:bodyPr>
          <a:lstStyle/>
          <a:p>
            <a:r>
              <a:rPr lang="zh-CN" altLang="en-US" sz="9000" b="1">
                <a:solidFill>
                  <a:schemeClr val="lt1"/>
                </a:solidFill>
                <a:uFillTx/>
              </a:rPr>
              <a:t>梦幻森林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noFill/>
        </p:spPr>
        <p:txBody>
          <a:bodyPr wrap="square">
            <a:normAutofit/>
          </a:bodyPr>
          <a:lstStyle/>
          <a:p>
            <a:r>
              <a:rPr lang="zh-CN" altLang="en-US" sz="1800" spc="150">
                <a:solidFill>
                  <a:schemeClr val="accent1"/>
                </a:solidFill>
                <a:uFillTx/>
              </a:rPr>
              <a:t>点击此处添加副标题</a:t>
            </a:r>
          </a:p>
        </p:txBody>
      </p:sp>
      <p:sp>
        <p:nvSpPr>
          <p:cNvPr id="6" name="副标题 1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>
                <a:solidFill>
                  <a:schemeClr val="accent1"/>
                </a:solidFill>
              </a:rPr>
              <a:t>汇报人姓名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图片 110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图片 111"/>
          <p:cNvPicPr/>
          <p:nvPr/>
        </p:nvPicPr>
        <p:blipFill>
          <a:blip r:embed="rId3"/>
          <a:stretch>
            <a:fillRect/>
          </a:stretch>
        </p:blipFill>
        <p:spPr>
          <a:xfrm>
            <a:off x="274320" y="0"/>
            <a:ext cx="5601335" cy="345186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113" name="图片 112"/>
          <p:cNvPicPr/>
          <p:nvPr/>
        </p:nvPicPr>
        <p:blipFill>
          <a:blip r:embed="rId4"/>
          <a:stretch>
            <a:fillRect/>
          </a:stretch>
        </p:blipFill>
        <p:spPr>
          <a:xfrm>
            <a:off x="6134735" y="0"/>
            <a:ext cx="5793105" cy="3452495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114" name="图片 113"/>
          <p:cNvPicPr/>
          <p:nvPr/>
        </p:nvPicPr>
        <p:blipFill>
          <a:blip r:embed="rId5"/>
          <a:stretch>
            <a:fillRect/>
          </a:stretch>
        </p:blipFill>
        <p:spPr>
          <a:xfrm>
            <a:off x="274320" y="3451860"/>
            <a:ext cx="5601970" cy="3405505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115" name="图片 114"/>
          <p:cNvPicPr/>
          <p:nvPr/>
        </p:nvPicPr>
        <p:blipFill>
          <a:blip r:embed="rId6"/>
          <a:stretch>
            <a:fillRect/>
          </a:stretch>
        </p:blipFill>
        <p:spPr>
          <a:xfrm>
            <a:off x="6134100" y="3453765"/>
            <a:ext cx="5793740" cy="3404235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116" name="图片 115"/>
          <p:cNvPicPr/>
          <p:nvPr/>
        </p:nvPicPr>
        <p:blipFill>
          <a:blip r:embed="rId7"/>
          <a:stretch>
            <a:fillRect/>
          </a:stretch>
        </p:blipFill>
        <p:spPr>
          <a:xfrm>
            <a:off x="3347085" y="1955800"/>
            <a:ext cx="5173980" cy="333629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8300" y="281940"/>
            <a:ext cx="4740910" cy="685800"/>
          </a:xfrm>
        </p:spPr>
        <p:txBody>
          <a:bodyPr>
            <a:noAutofit/>
          </a:bodyPr>
          <a:lstStyle/>
          <a:p>
            <a:r>
              <a:rPr sz="36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解题：</a:t>
            </a:r>
            <a:r>
              <a:rPr lang="zh-CN" altLang="en-US" sz="36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/>
            </a:r>
            <a:br>
              <a:rPr lang="zh-CN" altLang="en-US" sz="36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</a:br>
            <a:endParaRPr lang="zh-CN" altLang="en-US" sz="36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8300" y="1216660"/>
            <a:ext cx="4740910" cy="49631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6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36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云雀，以活泼悦耳的鸣声著称，高空振翅飞行时鸣唱，接着作极壮观的俯冲而回到地面。以食地面上的昆虫和种子为生。有高昂悦耳的声音。</a:t>
            </a:r>
          </a:p>
        </p:txBody>
      </p:sp>
      <p:pic>
        <p:nvPicPr>
          <p:cNvPr id="102" name="图片 101"/>
          <p:cNvPicPr/>
          <p:nvPr/>
        </p:nvPicPr>
        <p:blipFill>
          <a:blip r:embed="rId3"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85800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朗读诗歌，整体感知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/>
            </a:r>
            <a:b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</a:b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77950"/>
            <a:ext cx="7726045" cy="4963160"/>
          </a:xfrm>
          <a:ln>
            <a:solidFill>
              <a:schemeClr val="accent1"/>
            </a:solidFill>
          </a:ln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indent="0">
              <a:buNone/>
            </a:pPr>
            <a:r>
              <a:rPr lang="zh-CN" altLang="en-US" sz="32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这首诗主要写了什么内容？</a:t>
            </a:r>
          </a:p>
          <a:p>
            <a:pPr marL="0" indent="0">
              <a:buNone/>
            </a:pP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     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诗人运用浪漫主义的手法，热情地赞颂了云雀，表达了作者追求光明、蔑视黑暗以及向往理想世界的精神。</a:t>
            </a:r>
          </a:p>
        </p:txBody>
      </p:sp>
      <p:pic>
        <p:nvPicPr>
          <p:cNvPr id="101" name="图片 100"/>
          <p:cNvPicPr/>
          <p:nvPr/>
        </p:nvPicPr>
        <p:blipFill>
          <a:blip r:embed="rId3"/>
          <a:stretch>
            <a:fillRect/>
          </a:stretch>
        </p:blipFill>
        <p:spPr>
          <a:xfrm>
            <a:off x="8614048" y="2194833"/>
            <a:ext cx="3135085" cy="313508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85800"/>
          </a:xfrm>
        </p:spPr>
        <p:txBody>
          <a:bodyPr>
            <a:noAutofit/>
          </a:bodyPr>
          <a:lstStyle/>
          <a:p>
            <a:pPr algn="ctr"/>
            <a:r>
              <a:rPr lang="zh-CN" altLang="en-US" sz="32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再读诗歌，解读意象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77950"/>
            <a:ext cx="10852150" cy="4963160"/>
          </a:xfrm>
        </p:spPr>
        <p:txBody>
          <a:bodyPr>
            <a:normAutofit fontScale="80000"/>
          </a:bodyPr>
          <a:lstStyle/>
          <a:p>
            <a:pPr marL="0" indent="0">
              <a:buNone/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1．诗歌中的“云雀”有什么特点？如何理解“云雀”这一形象？</a:t>
            </a:r>
          </a:p>
          <a:p>
            <a:pPr marL="0" indent="0">
              <a:buNone/>
            </a:pP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诗中云雀这一形象，并不纯然是自然界中的云雀，而是诗人的理想自我形象或诗人理想的形象载体。诗人和云雀在许多方面都很相似。</a:t>
            </a:r>
          </a:p>
          <a:p>
            <a:pPr marL="0" indent="0">
              <a:buNone/>
            </a:pP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云雀的振翅高飞，体现了诗人的执着奋进、愤世嫉俗的态度。云雀的隐形不漏、播撒歌声，体现了诗人不求名利。</a:t>
            </a:r>
          </a:p>
          <a:p>
            <a:pPr marL="0" indent="0">
              <a:buNone/>
            </a:pP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云雀代表了光明、欢乐、自由、对生活充满的热爱。这一意象是诗人理想化中的自己，展示出浪漫主义时代的理想形象。 诗人通过云雀这一意象，表达自己追求光明、蔑视黑暗以及向往理想世界的情感。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6920" y="466725"/>
            <a:ext cx="10765155" cy="662305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2．《致云雀》中，诗人运用了哪些</a:t>
            </a:r>
            <a:r>
              <a:rPr sz="32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表达技巧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？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6920" y="1238250"/>
            <a:ext cx="10765155" cy="5102860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①诗人运用</a:t>
            </a:r>
            <a:r>
              <a:rPr lang="zh-CN" altLang="en-US" sz="36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浪漫主义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的手法，热情地赞颂了云雀。在诗人的笔下，云雀是欢乐、光明、美丽的象征。</a:t>
            </a:r>
          </a:p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②诗人运用</a:t>
            </a:r>
            <a:r>
              <a:rPr lang="zh-CN" altLang="en-US" sz="36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比喻、对比、设问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的手法，对云雀加以描绘。他把云雀比作轻云、星星、诗人，比作深闺中的少女，比作萤火虫，使云雀美丽的形象生动地展现在读者的面前。</a:t>
            </a:r>
          </a:p>
          <a:p>
            <a:pPr marL="0" indent="0">
              <a:buNone/>
            </a:pP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0420" y="376555"/>
            <a:ext cx="10701655" cy="596455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诗人把云雀的歌声同春霖洒落的声息、赞婚的合唱、凯旋的欢歌相比，突出云雀歌声所的巨大力量。诗歌最后将凡人和云雀对比，我们渴求虚无之物，被现实束缚，但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     </a:t>
            </a:r>
          </a:p>
          <a:p>
            <a:pPr marL="0" indent="0">
              <a:buNone/>
            </a:pP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                               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是云雀已超越一切。因此，现</a:t>
            </a:r>
          </a:p>
          <a:p>
            <a:pPr marL="0" indent="0">
              <a:buNone/>
            </a:pP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 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                              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实生活中的我们永远被外物所</a:t>
            </a:r>
          </a:p>
          <a:p>
            <a:pPr marL="0" indent="0">
              <a:buNone/>
            </a:pP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 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                              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累，永远不可能超过云雀。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103" name="图片 10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2667001"/>
            <a:ext cx="5562600" cy="4190999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85800"/>
          </a:xfrm>
        </p:spPr>
        <p:txBody>
          <a:bodyPr>
            <a:noAutofit/>
          </a:bodyPr>
          <a:lstStyle/>
          <a:p>
            <a:pPr algn="ctr"/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合作探究，深入思考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77950"/>
            <a:ext cx="10852150" cy="496316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1．如何理解“晶莹闪烁的草地、春霖洒落时的声息、雨后苏醒的花蕾”这三个形象？</a:t>
            </a:r>
          </a:p>
          <a:p>
            <a:pPr marL="0" indent="0">
              <a:buNone/>
            </a:pPr>
            <a:endParaRPr lang="zh-CN" altLang="en-US" sz="320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32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en-US" altLang="zh-CN" sz="32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32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这三个形象带出三个概括性强而准确的形容词：明朗、欢悦、清新，在更高层次上对云雀的歌声作出评价，突出了各省的音乐之美。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4360" y="454025"/>
            <a:ext cx="10852150" cy="1558925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2．“向上，再向高处飞翔”是《致云雀》第2节中的诗句，如何理解？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/>
            </a:r>
            <a:b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</a:b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4093845"/>
            <a:ext cx="10852150" cy="2247265"/>
          </a:xfrm>
        </p:spPr>
        <p:txBody>
          <a:bodyPr>
            <a:normAutofit lnSpcReduction="20000"/>
            <a:scene3d>
              <a:camera prst="orthographicFront"/>
              <a:lightRig rig="threePt" dir="t"/>
            </a:scene3d>
          </a:bodyPr>
          <a:lstStyle/>
          <a:p>
            <a:pPr marL="0" indent="0">
              <a:buNone/>
            </a:pPr>
            <a:r>
              <a:rPr lang="en-US" altLang="zh-CN" sz="32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     </a:t>
            </a:r>
            <a:r>
              <a:rPr lang="zh-CN" altLang="en-US" sz="32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“向上，再向高处飞翔”完全展现了云雀的习性，性喜高飞。这句话还表达了作者认为云雀不留恋地面，而且蔑视地面。</a:t>
            </a:r>
          </a:p>
        </p:txBody>
      </p:sp>
      <p:pic>
        <p:nvPicPr>
          <p:cNvPr id="105" name="图片 104"/>
          <p:cNvPicPr/>
          <p:nvPr/>
        </p:nvPicPr>
        <p:blipFill>
          <a:blip r:embed="rId3"/>
          <a:stretch>
            <a:fillRect/>
          </a:stretch>
        </p:blipFill>
        <p:spPr>
          <a:xfrm>
            <a:off x="3912235" y="1537970"/>
            <a:ext cx="4022725" cy="22701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1970405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r>
              <a:rPr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3．《致云雀》第4节中说“淡淡的紫色黄昏”，有什么作用？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2413000"/>
            <a:ext cx="10852150" cy="392811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indent="0">
              <a:buNone/>
            </a:pPr>
            <a:r>
              <a:rPr lang="en-US" altLang="zh-CN" sz="40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     </a:t>
            </a:r>
            <a:r>
              <a:rPr lang="zh-CN" altLang="en-US" sz="40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“淡淡的紫色黄昏”象征快要看到光明之前的黑夜。用这样的环境描写反衬云雀不畏惧黑夜的精神。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85800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导入：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/>
            </a:r>
            <a:b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</a:b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77950"/>
            <a:ext cx="5053965" cy="5179060"/>
          </a:xfrm>
        </p:spPr>
        <p:txBody>
          <a:bodyPr>
            <a:normAutofit fontScale="97500"/>
            <a:scene3d>
              <a:camera prst="orthographicFront"/>
              <a:lightRig rig="threePt" dir="t"/>
            </a:scene3d>
          </a:bodyPr>
          <a:lstStyle/>
          <a:p>
            <a:pPr marL="0" indent="0">
              <a:buNone/>
            </a:pPr>
            <a:r>
              <a:rPr lang="en-US" altLang="zh-CN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同学们，你们见过云雀吗？听到过云雀的叫声吗？这样的声音会引发你的哪些想象和联想呢？今天我们就来看一看雪莱笔下的云雀，诗人从云雀的叫声中联想到了什么，又有哪些不一样的感受，他想借助云雀表达什么。</a:t>
            </a:r>
          </a:p>
        </p:txBody>
      </p:sp>
      <p:pic>
        <p:nvPicPr>
          <p:cNvPr id="100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6273800" y="1868170"/>
            <a:ext cx="5454015" cy="32607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83235"/>
            <a:ext cx="10852150" cy="645795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r>
              <a:rPr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4．如何理解第21节“熟知的欢欣”的含义？</a:t>
            </a: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/>
            </a:r>
            <a:b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</a:b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991995"/>
            <a:ext cx="10852150" cy="4349115"/>
          </a:xfrm>
          <a:ln>
            <a:solidFill>
              <a:srgbClr val="FFC000"/>
            </a:solidFill>
          </a:ln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indent="0">
              <a:buNone/>
            </a:pPr>
            <a:r>
              <a:rPr lang="en-US" altLang="zh-CN" sz="40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40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云雀所熟知的欢欣，就是和美好的理想、高尚的情操、对于同类真挚又强烈的爱联系在一起的欢欣。</a:t>
            </a:r>
          </a:p>
        </p:txBody>
      </p:sp>
      <p:pic>
        <p:nvPicPr>
          <p:cNvPr id="104" name="图片 103"/>
          <p:cNvPicPr/>
          <p:nvPr/>
        </p:nvPicPr>
        <p:blipFill>
          <a:blip r:embed="rId3"/>
          <a:stretch>
            <a:fillRect/>
          </a:stretch>
        </p:blipFill>
        <p:spPr>
          <a:xfrm>
            <a:off x="8066405" y="3816350"/>
            <a:ext cx="3455670" cy="2524760"/>
          </a:xfrm>
          <a:prstGeom prst="rect">
            <a:avLst/>
          </a:prstGeom>
          <a:noFill/>
          <a:ln w="9525">
            <a:noFill/>
          </a:ln>
          <a:effectLst>
            <a:softEdge rad="749300"/>
          </a:effectLst>
        </p:spPr>
      </p:pic>
    </p:spTree>
    <p:custDataLst>
      <p:tags r:id="rId1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图片 105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-635"/>
            <a:ext cx="12192000" cy="685927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141605"/>
            <a:ext cx="10852150" cy="685800"/>
          </a:xfrm>
        </p:spPr>
        <p:txBody>
          <a:bodyPr>
            <a:noAutofit/>
          </a:bodyPr>
          <a:lstStyle/>
          <a:p>
            <a:pPr algn="ctr"/>
            <a:r>
              <a:rPr sz="32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【</a:t>
            </a:r>
            <a:r>
              <a:rPr lang="zh-CN" altLang="en-US" sz="32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课堂练习】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77875" y="714375"/>
            <a:ext cx="10852150" cy="824865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indent="0">
              <a:buNone/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1．判断下列诗句的象征意义，用线连接起来。</a:t>
            </a:r>
          </a:p>
        </p:txBody>
      </p:sp>
      <p:sp>
        <p:nvSpPr>
          <p:cNvPr id="110" name="文本框 109"/>
          <p:cNvSpPr txBox="1"/>
          <p:nvPr/>
        </p:nvSpPr>
        <p:spPr>
          <a:xfrm>
            <a:off x="1033145" y="2042160"/>
            <a:ext cx="3592195" cy="583565"/>
          </a:xfrm>
          <a:prstGeom prst="rect">
            <a:avLst/>
          </a:prstGeom>
          <a:solidFill>
            <a:srgbClr val="FFFF00"/>
          </a:solidFill>
          <a:ln w="9525">
            <a:solidFill>
              <a:srgbClr val="FFC000"/>
            </a:solidFill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 algn="ctr"/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云雀展翅翱翔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3145" y="3248025"/>
            <a:ext cx="3592195" cy="583565"/>
          </a:xfrm>
          <a:prstGeom prst="rect">
            <a:avLst/>
          </a:prstGeom>
          <a:solidFill>
            <a:srgbClr val="FFFF00"/>
          </a:solidFill>
          <a:ln w="9525">
            <a:solidFill>
              <a:srgbClr val="FFC000"/>
            </a:solidFill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 algn="ctr"/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云雀在云中歌唱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33145" y="4453890"/>
            <a:ext cx="3592195" cy="583565"/>
          </a:xfrm>
          <a:prstGeom prst="rect">
            <a:avLst/>
          </a:prstGeom>
          <a:solidFill>
            <a:srgbClr val="FFFF00"/>
          </a:solidFill>
          <a:ln w="9525">
            <a:solidFill>
              <a:srgbClr val="FFC000"/>
            </a:solidFill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 algn="ctr"/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云雀歌声清脆动听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33145" y="5741670"/>
            <a:ext cx="3592195" cy="583565"/>
          </a:xfrm>
          <a:prstGeom prst="rect">
            <a:avLst/>
          </a:prstGeom>
          <a:solidFill>
            <a:srgbClr val="FFFF00"/>
          </a:solidFill>
          <a:ln w="9525">
            <a:solidFill>
              <a:srgbClr val="FFC000"/>
            </a:solidFill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 algn="ctr"/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云雀熟知的欢欣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32320" y="1782445"/>
            <a:ext cx="3063240" cy="953135"/>
          </a:xfrm>
          <a:prstGeom prst="rect">
            <a:avLst/>
          </a:prstGeom>
          <a:solidFill>
            <a:srgbClr val="FFFF00"/>
          </a:solidFill>
          <a:ln w="9525">
            <a:solidFill>
              <a:srgbClr val="FFC000"/>
            </a:solidFill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诗人自然清新、优雅作品风格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32320" y="2978785"/>
            <a:ext cx="3063875" cy="953135"/>
          </a:xfrm>
          <a:prstGeom prst="rect">
            <a:avLst/>
          </a:prstGeom>
          <a:solidFill>
            <a:srgbClr val="FFFF00"/>
          </a:solidFill>
          <a:ln w="9525">
            <a:solidFill>
              <a:srgbClr val="FFC000"/>
            </a:solidFill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不求功名利禄，用笔唤起爱与同情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32320" y="4248785"/>
            <a:ext cx="3062605" cy="953135"/>
          </a:xfrm>
          <a:prstGeom prst="rect">
            <a:avLst/>
          </a:prstGeom>
          <a:solidFill>
            <a:srgbClr val="FFFF00"/>
          </a:solidFill>
          <a:ln w="9525">
            <a:solidFill>
              <a:srgbClr val="FFC000"/>
            </a:solidFill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渴望公正和谐的社会理想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32320" y="5372100"/>
            <a:ext cx="3063240" cy="953135"/>
          </a:xfrm>
          <a:prstGeom prst="rect">
            <a:avLst/>
          </a:prstGeom>
          <a:solidFill>
            <a:srgbClr val="FFFF00"/>
          </a:solidFill>
          <a:ln w="9525">
            <a:solidFill>
              <a:srgbClr val="FFC000"/>
            </a:solidFill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冲破世俗，渴望美好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cxnSp>
        <p:nvCxnSpPr>
          <p:cNvPr id="11" name="直接连接符 1"/>
          <p:cNvCxnSpPr/>
          <p:nvPr/>
        </p:nvCxnSpPr>
        <p:spPr>
          <a:xfrm>
            <a:off x="4796155" y="2286635"/>
            <a:ext cx="2199005" cy="3686810"/>
          </a:xfrm>
          <a:prstGeom prst="line">
            <a:avLst/>
          </a:prstGeom>
          <a:noFill/>
          <a:ln w="9525" cap="flat" cmpd="sng" algn="ctr">
            <a:solidFill>
              <a:srgbClr val="4A7EBB">
                <a:shade val="95000"/>
                <a:satMod val="105000"/>
              </a:srgbClr>
            </a:solidFill>
            <a:prstDash val="solid"/>
          </a:ln>
        </p:spPr>
      </p:cxnSp>
      <p:cxnSp>
        <p:nvCxnSpPr>
          <p:cNvPr id="12" name="直接连接符 3"/>
          <p:cNvCxnSpPr/>
          <p:nvPr/>
        </p:nvCxnSpPr>
        <p:spPr>
          <a:xfrm flipV="1">
            <a:off x="4721225" y="2319020"/>
            <a:ext cx="2263775" cy="2296160"/>
          </a:xfrm>
          <a:prstGeom prst="line">
            <a:avLst/>
          </a:prstGeom>
          <a:noFill/>
          <a:ln w="9525" cap="flat" cmpd="sng" algn="ctr">
            <a:solidFill>
              <a:srgbClr val="4A7EBB">
                <a:shade val="95000"/>
                <a:satMod val="105000"/>
              </a:srgbClr>
            </a:solidFill>
            <a:prstDash val="solid"/>
          </a:ln>
        </p:spPr>
      </p:cxnSp>
      <p:cxnSp>
        <p:nvCxnSpPr>
          <p:cNvPr id="13" name="直接连接符 2"/>
          <p:cNvCxnSpPr/>
          <p:nvPr/>
        </p:nvCxnSpPr>
        <p:spPr>
          <a:xfrm flipV="1">
            <a:off x="4785360" y="3418840"/>
            <a:ext cx="2178050" cy="107950"/>
          </a:xfrm>
          <a:prstGeom prst="line">
            <a:avLst/>
          </a:prstGeom>
          <a:noFill/>
          <a:ln w="9525" cap="flat" cmpd="sng" algn="ctr">
            <a:solidFill>
              <a:srgbClr val="4A7EBB">
                <a:shade val="95000"/>
                <a:satMod val="105000"/>
              </a:srgbClr>
            </a:solidFill>
            <a:prstDash val="solid"/>
          </a:ln>
        </p:spPr>
      </p:cxnSp>
      <p:cxnSp>
        <p:nvCxnSpPr>
          <p:cNvPr id="14" name="直接连接符 4"/>
          <p:cNvCxnSpPr/>
          <p:nvPr/>
        </p:nvCxnSpPr>
        <p:spPr>
          <a:xfrm flipV="1">
            <a:off x="4850130" y="4453255"/>
            <a:ext cx="2048510" cy="1552575"/>
          </a:xfrm>
          <a:prstGeom prst="line">
            <a:avLst/>
          </a:prstGeom>
          <a:noFill/>
          <a:ln w="9525" cap="flat" cmpd="sng" algn="ctr">
            <a:solidFill>
              <a:srgbClr val="4A7EBB">
                <a:shade val="95000"/>
                <a:satMod val="105000"/>
              </a:srgbClr>
            </a:solidFill>
            <a:prstDash val="solid"/>
          </a:ln>
        </p:spPr>
      </p:cxn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10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2770" y="335915"/>
            <a:ext cx="10852150" cy="776605"/>
          </a:xfrm>
        </p:spPr>
        <p:txBody>
          <a:bodyPr>
            <a:normAutofit/>
          </a:bodyPr>
          <a:lstStyle/>
          <a:p>
            <a:r>
              <a:rPr lang="en-US" altLang="zh-CN" sz="40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</a:t>
            </a:r>
            <a:r>
              <a:rPr sz="40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云雀</a:t>
            </a:r>
            <a:r>
              <a:rPr lang="en-US" altLang="zh-CN" sz="40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”</a:t>
            </a:r>
            <a:r>
              <a:rPr sz="40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的象征意义：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219200"/>
            <a:ext cx="10852150" cy="5121910"/>
          </a:xfrm>
          <a:ln>
            <a:solidFill>
              <a:srgbClr val="0070C0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6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 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诗中云雀的形象，并不纯然是自然界中的云雀，而是</a:t>
            </a:r>
            <a:r>
              <a:rPr lang="zh-CN" altLang="en-US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诗人理想中的自我形象或诗人理想的形象载体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。诗人和云雀在许多方面都很相似：都</a:t>
            </a:r>
            <a:r>
              <a:rPr lang="zh-CN" altLang="en-US" sz="36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追求光明，追求崇高，向往理想的世界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。所不同的只是诗人痛苦地感到了理想与现实间的差距，而这个差距对云雀是不存在的。从诗的整个调子中可以看出，雪莱虽感到理想遥远的痛苦，仍</a:t>
            </a:r>
            <a:r>
              <a:rPr lang="zh-CN" altLang="en-US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以不断飞升的积极情调去超越感伤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238760"/>
            <a:ext cx="10852150" cy="685800"/>
          </a:xfrm>
        </p:spPr>
        <p:txBody>
          <a:bodyPr>
            <a:noAutofit/>
          </a:bodyPr>
          <a:lstStyle/>
          <a:p>
            <a:pPr algn="ctr"/>
            <a:r>
              <a:rPr lang="zh-CN" altLang="en-US" sz="32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拓展提升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29030"/>
            <a:ext cx="5107305" cy="5212080"/>
          </a:xfrm>
          <a:ln>
            <a:solidFill>
              <a:srgbClr val="FFC000"/>
            </a:solidFill>
          </a:ln>
        </p:spPr>
        <p:txBody>
          <a:bodyPr>
            <a:normAutofit fontScale="70000"/>
          </a:bodyPr>
          <a:lstStyle/>
          <a:p>
            <a:pPr marL="0" indent="0" algn="ctr">
              <a:spcAft>
                <a:spcPct val="0"/>
              </a:spcAft>
              <a:buNone/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西风颂（节选）</a:t>
            </a:r>
          </a:p>
          <a:p>
            <a:pPr marL="0" indent="0" algn="ctr">
              <a:spcAft>
                <a:spcPct val="0"/>
              </a:spcAft>
              <a:buNone/>
            </a:pP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雪莱</a:t>
            </a:r>
          </a:p>
          <a:p>
            <a:pPr marL="0" indent="0" algn="ctr">
              <a:spcAft>
                <a:spcPct val="0"/>
              </a:spcAft>
              <a:buNone/>
            </a:pP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精灵呀，让我变成你，猛烈刚强！</a:t>
            </a:r>
          </a:p>
          <a:p>
            <a:pPr marL="0" indent="0" algn="ctr">
              <a:spcAft>
                <a:spcPct val="0"/>
              </a:spcAft>
              <a:buNone/>
            </a:pP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把我僵死的思想驱散在宇宙，</a:t>
            </a:r>
          </a:p>
          <a:p>
            <a:pPr marL="0" indent="0" algn="ctr">
              <a:spcAft>
                <a:spcPct val="0"/>
              </a:spcAft>
              <a:buNone/>
            </a:pP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像一片片的枯叶，以鼓舞新生；</a:t>
            </a:r>
          </a:p>
          <a:p>
            <a:pPr marL="0" indent="0" algn="ctr">
              <a:spcAft>
                <a:spcPct val="0"/>
              </a:spcAft>
              <a:buNone/>
            </a:pP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请听从我这个诗篇中的符咒，</a:t>
            </a:r>
          </a:p>
          <a:p>
            <a:pPr marL="0" indent="0" algn="ctr">
              <a:spcAft>
                <a:spcPct val="0"/>
              </a:spcAft>
              <a:buNone/>
            </a:pP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把我的话传播给全世界的人，</a:t>
            </a:r>
          </a:p>
          <a:p>
            <a:pPr marL="0" indent="0" algn="ctr">
              <a:spcAft>
                <a:spcPct val="0"/>
              </a:spcAft>
              <a:buNone/>
            </a:pP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就像从不灭的炉中吹出火花！</a:t>
            </a:r>
          </a:p>
          <a:p>
            <a:pPr marL="0" indent="0" algn="ctr">
              <a:spcAft>
                <a:spcPct val="0"/>
              </a:spcAft>
              <a:buNone/>
            </a:pP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请向未醒的大地，借我的嘴唇，</a:t>
            </a:r>
          </a:p>
          <a:p>
            <a:pPr marL="0" indent="0" algn="ctr">
              <a:spcAft>
                <a:spcPct val="0"/>
              </a:spcAft>
              <a:buNone/>
            </a:pP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像号角般吹出一声声预言吧！</a:t>
            </a:r>
          </a:p>
          <a:p>
            <a:pPr marL="0" indent="0" algn="ctr">
              <a:spcAft>
                <a:spcPct val="0"/>
              </a:spcAft>
              <a:buNone/>
            </a:pP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如果冬天来了，春天还会远吗？</a:t>
            </a:r>
          </a:p>
        </p:txBody>
      </p:sp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5854700" y="1551940"/>
            <a:ext cx="6337300" cy="42291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1837055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1</a:t>
            </a:r>
            <a:r>
              <a:rPr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．诗的结束句“如果冬天来了，春天还会远吗？”已成耳熟能详的名句，请作赏析。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3027680"/>
            <a:ext cx="10852150" cy="3313430"/>
          </a:xfrm>
          <a:ln>
            <a:solidFill>
              <a:srgbClr val="FFC00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altLang="zh-CN" sz="36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 </a:t>
            </a:r>
            <a:r>
              <a:rPr sz="36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运用了</a:t>
            </a:r>
            <a:r>
              <a:rPr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象征</a:t>
            </a:r>
            <a:r>
              <a:rPr sz="36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手法。这句话表面是说冬天到来了，春天也会很快来的。其实是在说一切的难事都会过去的，希望和成功也就要来了。</a:t>
            </a:r>
            <a:endParaRPr lang="zh-CN" altLang="en-US" sz="3600" b="1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indent="0">
              <a:buNone/>
            </a:pPr>
            <a:endParaRPr lang="zh-CN" altLang="en-US" sz="3600" b="1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85800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总结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: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/>
            </a:r>
            <a:b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</a:b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77950"/>
            <a:ext cx="10852150" cy="4963160"/>
          </a:xfrm>
        </p:spPr>
        <p:txBody>
          <a:bodyPr>
            <a:normAutofit fontScale="97500" lnSpcReduction="10000"/>
            <a:scene3d>
              <a:camera prst="orthographicFront"/>
              <a:lightRig rig="threePt" dir="t"/>
            </a:scene3d>
          </a:bodyPr>
          <a:lstStyle/>
          <a:p>
            <a:pPr marL="0" indent="0">
              <a:buNone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《致云雀》全诗无一处不写云雀，同时，无一处不有雪莱的自我，是诗人理想化的自我写照。如布朗兑斯所说，雪莱的自我大到足以拥抱全宇宙。</a:t>
            </a:r>
          </a:p>
          <a:p>
            <a:pPr marL="0" indent="0">
              <a:buNone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雪莱说：“一切崇高的诗都是无限的，它好像第一颗橡实，潜藏着所有橡树。我们固然可以拉开一层层的罩纱，可是潜藏在意义深处的赤裸的美却从不曾完全被揭露过。”《致云雀》正是这样一首崇高的诗，理解《致云雀》可以成为理解雪莱其人其诗的一把金钥匙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85800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r>
              <a:rPr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【教学目标】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474470"/>
            <a:ext cx="10852150" cy="4866640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1．了解诗人雪莱的相关常识，把握诗歌的写作背景。</a:t>
            </a:r>
          </a:p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2．反复诵读诗歌，概括诗歌内容。</a:t>
            </a:r>
          </a:p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3．赏析诗歌使用的浪漫主义手法，理解诗人对光明的向往和理想的追求。</a:t>
            </a:r>
          </a:p>
          <a:p>
            <a:pPr marL="0" indent="0">
              <a:buNone/>
            </a:pP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504190"/>
            <a:ext cx="10852150" cy="624840"/>
          </a:xfrm>
        </p:spPr>
        <p:txBody>
          <a:bodyPr>
            <a:noAutofit/>
          </a:bodyPr>
          <a:lstStyle/>
          <a:p>
            <a:r>
              <a:rPr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【教学重难点】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/>
            </a:r>
            <a:b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</a:b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819910"/>
            <a:ext cx="10852150" cy="4521200"/>
          </a:xfrm>
        </p:spPr>
        <p:txBody>
          <a:bodyPr/>
          <a:lstStyle/>
          <a:p>
            <a:pPr marL="0" indent="0">
              <a:buNone/>
            </a:pPr>
            <a:r>
              <a:rPr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1．分析诗歌中云雀的形象。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2．鉴赏诗歌的语言艺术与表达技巧。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3．评价诗人雪莱的思想感情与观点态度。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endParaRPr lang="zh-CN" altLang="en-US" sz="36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85800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作家作品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/>
            </a:r>
            <a:b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</a:b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979170"/>
            <a:ext cx="6410325" cy="5361940"/>
          </a:xfrm>
        </p:spPr>
        <p:txBody>
          <a:bodyPr>
            <a:normAutofit lnSpcReduction="10000"/>
            <a:scene3d>
              <a:camera prst="orthographicFront"/>
              <a:lightRig rig="threePt" dir="t"/>
            </a:scene3d>
          </a:bodyPr>
          <a:lstStyle/>
          <a:p>
            <a:pPr marL="0" indent="0">
              <a:buNone/>
            </a:pP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       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雪莱，出生在一个古老而保守的贵族家庭。英国著名作家、浪漫主义诗人，被认为是历史上最出色的英语诗人之一。英国浪漫主义民主诗人、第一位社会主义诗人、小说家、哲学家、散文随笔和政论作家、改革家、柏拉图主义者和理想主义者，受空想社会主义思想影响颇深。</a:t>
            </a:r>
          </a:p>
        </p:txBody>
      </p:sp>
      <p:pic>
        <p:nvPicPr>
          <p:cNvPr id="107" name="图片 106"/>
          <p:cNvPicPr/>
          <p:nvPr/>
        </p:nvPicPr>
        <p:blipFill>
          <a:blip r:embed="rId3"/>
          <a:stretch>
            <a:fillRect/>
          </a:stretch>
        </p:blipFill>
        <p:spPr>
          <a:xfrm>
            <a:off x="7522210" y="1129030"/>
            <a:ext cx="3810000" cy="48895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63320"/>
            <a:ext cx="10852150" cy="517779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1811年，诗人因为写作哲学论文推理上帝的不存在，宣传无神论思想，被学校开除。1818年迁居意大利，与拜伦成为好友。1822年7月8日逝世。恩格斯称他是“</a:t>
            </a:r>
            <a:r>
              <a:rPr sz="32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天才预言家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”。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代表作有叙事长诗</a:t>
            </a:r>
            <a:r>
              <a:rPr sz="32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《麦布女王》《解放了的普罗米修斯》《倩契》《西风颂》《致云雀》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等。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85800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关于诗歌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/>
            </a:r>
            <a:b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</a:b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87475"/>
            <a:ext cx="10852150" cy="4274820"/>
          </a:xfrm>
          <a:ln>
            <a:solidFill>
              <a:srgbClr val="FFC000"/>
            </a:solidFill>
          </a:ln>
        </p:spPr>
        <p:txBody>
          <a:bodyPr>
            <a:normAutofit fontScale="92500"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抒情诗以集中抒发诗人在生活中激发出来的思想感情为特征，主要通过抒发诗人的思想感情来反映生活，因此不去详细叙述生活事件的过程，一般没有完整的故事情节，不具体描写人物和景物。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抒情诗侧重直抒胸臆，借景抒情。优秀的抒情诗则往往激荡着时代的旋律。根据内容的不同，分为颂歌、情歌、哀歌、挽歌、牧歌等。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66565" y="302260"/>
            <a:ext cx="7479030" cy="654685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sym typeface="+mn-ea"/>
              </a:rPr>
              <a:t>写作背景：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/>
            </a:r>
            <a:b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</a:b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66565" y="1129030"/>
            <a:ext cx="7479030" cy="5420995"/>
          </a:xfrm>
          <a:ln>
            <a:solidFill>
              <a:srgbClr val="FFC0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pPr marL="0" indent="0">
              <a:buNone/>
            </a:pPr>
            <a:r>
              <a:rPr lang="en-US" altLang="zh-CN" sz="27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27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诗人在写这首诗的时候，黑暗恐怖正沉重地笼罩着整个英国。大规模的</a:t>
            </a:r>
            <a:r>
              <a:rPr lang="zh-CN" altLang="en-US" sz="27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“圈地运动”</a:t>
            </a:r>
            <a:r>
              <a:rPr lang="zh-CN" altLang="en-US" sz="27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使百姓流离失所，大批工人流落街头，到处是弱肉强食；严重的</a:t>
            </a:r>
            <a:r>
              <a:rPr lang="zh-CN" altLang="en-US" sz="27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经济危机</a:t>
            </a:r>
            <a:r>
              <a:rPr lang="zh-CN" altLang="en-US" sz="27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使国家物价飞涨，工人工资骤降，人民生活贫困；愤怒的工人因此起来罢工，捣毁机器，游行请愿，然而这一切行动均遭到统治阶级的血腥镇压。这种</a:t>
            </a:r>
            <a:r>
              <a:rPr lang="zh-CN" altLang="en-US" sz="27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黑暗暴政</a:t>
            </a:r>
            <a:r>
              <a:rPr lang="zh-CN" altLang="en-US" sz="27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几乎压得人透不过气来，因此人们</a:t>
            </a:r>
            <a:r>
              <a:rPr lang="zh-CN" altLang="en-US" sz="27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对光明和幸福生活的渴盼</a:t>
            </a:r>
            <a:r>
              <a:rPr lang="zh-CN" altLang="en-US" sz="27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</a:rPr>
              <a:t>非常迫切，而雪莱的这首诗，在一定程度上反映了当时人们的这一迫切愿望。</a:t>
            </a:r>
          </a:p>
        </p:txBody>
      </p:sp>
      <p:pic>
        <p:nvPicPr>
          <p:cNvPr id="108" name="图片 107"/>
          <p:cNvPicPr/>
          <p:nvPr/>
        </p:nvPicPr>
        <p:blipFill>
          <a:blip r:embed="rId3"/>
          <a:stretch>
            <a:fillRect/>
          </a:stretch>
        </p:blipFill>
        <p:spPr>
          <a:xfrm>
            <a:off x="233045" y="474345"/>
            <a:ext cx="3810000" cy="285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" name="图片 108"/>
          <p:cNvPicPr/>
          <p:nvPr/>
        </p:nvPicPr>
        <p:blipFill>
          <a:blip r:embed="rId4"/>
          <a:stretch>
            <a:fillRect/>
          </a:stretch>
        </p:blipFill>
        <p:spPr>
          <a:xfrm>
            <a:off x="233045" y="3780155"/>
            <a:ext cx="3810000" cy="276987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292735"/>
            <a:ext cx="10852150" cy="592455"/>
          </a:xfrm>
          <a:solidFill>
            <a:schemeClr val="tx2">
              <a:lumMod val="9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>
            <a:normAutofit fontScale="90000"/>
            <a:scene3d>
              <a:camera prst="orthographicFront"/>
              <a:lightRig rig="threePt" dir="t"/>
            </a:scene3d>
          </a:bodyPr>
          <a:lstStyle/>
          <a:p>
            <a:r>
              <a:rPr sz="3555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知识链接：</a:t>
            </a:r>
            <a:r>
              <a:rPr sz="3555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英国圈地运动</a:t>
            </a:r>
            <a:r>
              <a:rPr sz="3555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lang="zh-CN" altLang="en-US" sz="3555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/>
            </a:r>
            <a:br>
              <a:rPr lang="zh-CN" altLang="en-US" sz="3555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</a:br>
            <a:endParaRPr lang="zh-CN" altLang="en-US" sz="3555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67765"/>
            <a:ext cx="10916920" cy="5540375"/>
          </a:xfrm>
          <a:ln>
            <a:solidFill>
              <a:schemeClr val="tx2">
                <a:lumMod val="50000"/>
              </a:schemeClr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pPr marL="0" indent="0">
              <a:buNone/>
            </a:pP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 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圈地运动现象最早出现在12世纪，在14、15世纪</a:t>
            </a:r>
            <a:r>
              <a:rPr lang="zh-CN" altLang="en-US" sz="32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农奴制解体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过程中，英国</a:t>
            </a:r>
            <a:r>
              <a:rPr lang="zh-CN" altLang="en-US" sz="32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新兴的资产阶级和新贵族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通过暴力把农民从土地上赶走，强占农民分地及公有地，剥夺农民的土地使用权和所有权，限制或取消原有的共同耕地权和畜牧权，把强占的土地圈占起来，变成私有的大牧场、大农场。这就是英国历史上的“圈地运动”。在欧洲，英国的圈地运动最为典型，规模也最大。封建制度时期，英国就已存在大规模圈地运动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1656_1"/>
  <p:tag name="KSO_WM_SLIDE_INDEX" val="1"/>
  <p:tag name="KSO_WM_SLIDE_ITEM_CNT" val="0"/>
  <p:tag name="KSO_WM_SLIDE_LAYOUT" val="a_b"/>
  <p:tag name="KSO_WM_SLIDE_LAYOUT_CNT" val="1_3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1656"/>
  <p:tag name="KSO_WM_TEMPLATE_MASTER_THUMB_INDEX" val="12"/>
  <p:tag name="KSO_WM_TEMPLATE_MASTER_TYPE" val="1"/>
  <p:tag name="KSO_WM_TEMPLATE_SUBCATEGORY" val="17"/>
  <p:tag name="KSO_WM_TEMPLATE_THUMBS_INDEX" val="1、4、9、10、12、13、14、15、17"/>
  <p:tag name="KSO_WM_UNIT_SHOW_EDIT_AREA_INDICATION" val="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1656"/>
  <p:tag name="KSO_WM_UNIT_COMPATIBLE" val="0"/>
  <p:tag name="KSO_WM_UNIT_DIAGRAM_ISNUMVISUAL" val="0"/>
  <p:tag name="KSO_WM_UNIT_DIAGRAM_ISREFERUNIT" val="0"/>
  <p:tag name="KSO_WM_UNIT_HIGHLIGHT" val="0"/>
  <p:tag name="KSO_WM_UNIT_ID" val="custom2020165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梦幻森林"/>
  <p:tag name="KSO_WM_UNIT_TYPE" val="a"/>
  <p:tag name="KSO_WM_UNIT_VALUE" val="4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1656"/>
  <p:tag name="KSO_WM_UNIT_COMPATIBLE" val="1"/>
  <p:tag name="KSO_WM_UNIT_DIAGRAM_ISNUMVISUAL" val="0"/>
  <p:tag name="KSO_WM_UNIT_DIAGRAM_ISREFERUNIT" val="0"/>
  <p:tag name="KSO_WM_UNIT_HIGHLIGHT" val="0"/>
  <p:tag name="KSO_WM_UNIT_ID" val="custom2020165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此处添加副标题"/>
  <p:tag name="KSO_WM_UNIT_TEXT_FILL_FORE_SCHEMECOLOR_INDEX" val="5"/>
  <p:tag name="KSO_WM_UNIT_TEXT_FILL_FORE_SCHEMECOLOR_INDEX_BRIGHTNESS" val="0"/>
  <p:tag name="KSO_WM_UNIT_TEXT_FILL_TYPE" val="1"/>
  <p:tag name="KSO_WM_UNIT_TYPE" val="b"/>
  <p:tag name="KSO_WM_UNIT_VALUE" val="19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1656"/>
  <p:tag name="KSO_WM_UNIT_COMPATIBLE" val="0"/>
  <p:tag name="KSO_WM_UNIT_DIAGRAM_ISNUMVISUAL" val="0"/>
  <p:tag name="KSO_WM_UNIT_DIAGRAM_ISREFERUNIT" val="0"/>
  <p:tag name="KSO_WM_UNIT_HIGHLIGHT" val="0"/>
  <p:tag name="KSO_WM_UNIT_ID" val="custom20201656_1*b*2"/>
  <p:tag name="KSO_WM_UNIT_INDEX" val="2"/>
  <p:tag name="KSO_WM_UNIT_ISCONTENTSTITLE" val="0"/>
  <p:tag name="KSO_WM_UNIT_ISNUMDGMTITLE" val="0"/>
  <p:tag name="KSO_WM_UNIT_LAYERLEVEL" val="1"/>
  <p:tag name="KSO_WM_UNIT_NOCLEAR" val="0"/>
  <p:tag name="KSO_WM_UNIT_PRESET_TEXT" val="汇报人姓名"/>
  <p:tag name="KSO_WM_UNIT_TEXT_FILL_FORE_SCHEMECOLOR_INDEX" val="5"/>
  <p:tag name="KSO_WM_UNIT_TEXT_FILL_FORE_SCHEMECOLOR_INDEX_BRIGHTNESS" val="0"/>
  <p:tag name="KSO_WM_UNIT_TEXT_FILL_TYPE" val="1"/>
  <p:tag name="KSO_WM_UNIT_TYPE" val="b"/>
  <p:tag name="KSO_WM_UNIT_VALUE" val="1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1656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165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1656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1656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1656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1656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1656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1656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1656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1656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1656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165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1656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1656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1656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1656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1656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1656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1656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1656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1656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165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1656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1656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165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165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165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1656"/>
  <p:tag name="KSO_WM_TEMPLATE_MASTER_THUMB_INDEX" val="12"/>
  <p:tag name="KSO_WM_TEMPLATE_MASTER_TYPE" val="1"/>
  <p:tag name="KSO_WM_TEMPLATE_SUBCATEGORY" val="0"/>
  <p:tag name="KSO_WM_TEMPLATE_THUMBS_INDEX" val="1、7、8、10、13、15、17"/>
  <p:tag name="KSO_WM_UNIT_SHOW_EDIT_AREA_INDICATION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A20201656">
      <a:dk1>
        <a:srgbClr val="000000"/>
      </a:dk1>
      <a:lt1>
        <a:srgbClr val="FFFFFF"/>
      </a:lt1>
      <a:dk2>
        <a:srgbClr val="E3EEF3"/>
      </a:dk2>
      <a:lt2>
        <a:srgbClr val="FFFFFF"/>
      </a:lt2>
      <a:accent1>
        <a:srgbClr val="4069B3"/>
      </a:accent1>
      <a:accent2>
        <a:srgbClr val="8370B4"/>
      </a:accent2>
      <a:accent3>
        <a:srgbClr val="A162A1"/>
      </a:accent3>
      <a:accent4>
        <a:srgbClr val="B65788"/>
      </a:accent4>
      <a:accent5>
        <a:srgbClr val="BD566F"/>
      </a:accent5>
      <a:accent6>
        <a:srgbClr val="BA5D55"/>
      </a:accent6>
      <a:hlink>
        <a:srgbClr val="0563C1"/>
      </a:hlink>
      <a:folHlink>
        <a:srgbClr val="954D72"/>
      </a:folHlink>
    </a:clrScheme>
    <a:fontScheme name="卡通风">
      <a:majorFont>
        <a:latin typeface="幼圆"/>
        <a:ea typeface="汉仪乐喵体W"/>
        <a:cs typeface="Arial"/>
      </a:majorFont>
      <a:minorFont>
        <a:latin typeface="幼圆"/>
        <a:ea typeface="幼圆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1526</Words>
  <Application>Microsoft Office PowerPoint</Application>
  <PresentationFormat>自定义</PresentationFormat>
  <Paragraphs>81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Office 主题​​</vt:lpstr>
      <vt:lpstr>1_Office 主题​​</vt:lpstr>
      <vt:lpstr>梦幻森林</vt:lpstr>
      <vt:lpstr>导入： </vt:lpstr>
      <vt:lpstr>【教学目标】</vt:lpstr>
      <vt:lpstr>【教学重难点】 </vt:lpstr>
      <vt:lpstr>作家作品 </vt:lpstr>
      <vt:lpstr>PowerPoint 演示文稿</vt:lpstr>
      <vt:lpstr>关于诗歌 </vt:lpstr>
      <vt:lpstr>写作背景： </vt:lpstr>
      <vt:lpstr>知识链接：英国圈地运动  </vt:lpstr>
      <vt:lpstr>PowerPoint 演示文稿</vt:lpstr>
      <vt:lpstr>PowerPoint 演示文稿</vt:lpstr>
      <vt:lpstr>解题： </vt:lpstr>
      <vt:lpstr>朗读诗歌，整体感知 </vt:lpstr>
      <vt:lpstr>再读诗歌，解读意象</vt:lpstr>
      <vt:lpstr>2．《致云雀》中，诗人运用了哪些表达技巧？</vt:lpstr>
      <vt:lpstr>PowerPoint 演示文稿</vt:lpstr>
      <vt:lpstr>合作探究，深入思考</vt:lpstr>
      <vt:lpstr>2．“向上，再向高处飞翔”是《致云雀》第2节中的诗句，如何理解？ </vt:lpstr>
      <vt:lpstr>3．《致云雀》第4节中说“淡淡的紫色黄昏”，有什么作用？</vt:lpstr>
      <vt:lpstr>4．如何理解第21节“熟知的欢欣”的含义？ </vt:lpstr>
      <vt:lpstr>PowerPoint 演示文稿</vt:lpstr>
      <vt:lpstr>【课堂练习】</vt:lpstr>
      <vt:lpstr>“云雀”的象征意义：</vt:lpstr>
      <vt:lpstr>拓展提升</vt:lpstr>
      <vt:lpstr>1．诗的结束句“如果冬天来了，春天还会远吗？”已成耳熟能详的名句，请作赏析。</vt:lpstr>
      <vt:lpstr>总结: 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梦幻森林</dc:title>
  <dc:creator>rbm.xkw.com</dc:creator>
  <cp:lastModifiedBy>hj</cp:lastModifiedBy>
  <cp:revision>2</cp:revision>
  <cp:lastPrinted>2021-08-13T23:24:27Z</cp:lastPrinted>
  <dcterms:created xsi:type="dcterms:W3CDTF">2021-08-13T23:24:27Z</dcterms:created>
  <dcterms:modified xsi:type="dcterms:W3CDTF">2021-08-20T02:35:06Z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