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0" r:id="rId3"/>
    <p:sldId id="258" r:id="rId4"/>
    <p:sldId id="257" r:id="rId5"/>
    <p:sldId id="303" r:id="rId6"/>
    <p:sldId id="268" r:id="rId7"/>
    <p:sldId id="278" r:id="rId8"/>
    <p:sldId id="262" r:id="rId9"/>
    <p:sldId id="270" r:id="rId10"/>
    <p:sldId id="263" r:id="rId11"/>
    <p:sldId id="279" r:id="rId12"/>
    <p:sldId id="277" r:id="rId13"/>
    <p:sldId id="273" r:id="rId14"/>
    <p:sldId id="271" r:id="rId15"/>
    <p:sldId id="269" r:id="rId16"/>
    <p:sldId id="267" r:id="rId17"/>
    <p:sldId id="284" r:id="rId18"/>
    <p:sldId id="274" r:id="rId19"/>
    <p:sldId id="281" r:id="rId20"/>
    <p:sldId id="283" r:id="rId21"/>
    <p:sldId id="282" r:id="rId22"/>
    <p:sldId id="285" r:id="rId23"/>
    <p:sldId id="286" r:id="rId24"/>
    <p:sldId id="276" r:id="rId25"/>
    <p:sldId id="287" r:id="rId26"/>
    <p:sldId id="265" r:id="rId27"/>
    <p:sldId id="266" r:id="rId28"/>
    <p:sldId id="280" r:id="rId29"/>
    <p:sldId id="264" r:id="rId30"/>
    <p:sldId id="306" r:id="rId31"/>
    <p:sldId id="305" r:id="rId32"/>
    <p:sldId id="289" r:id="rId33"/>
    <p:sldId id="290" r:id="rId34"/>
    <p:sldId id="291" r:id="rId35"/>
    <p:sldId id="275" r:id="rId36"/>
    <p:sldId id="298" r:id="rId37"/>
    <p:sldId id="294" r:id="rId38"/>
    <p:sldId id="293" r:id="rId39"/>
    <p:sldId id="292" r:id="rId40"/>
    <p:sldId id="295" r:id="rId41"/>
    <p:sldId id="299" r:id="rId42"/>
    <p:sldId id="296" r:id="rId43"/>
    <p:sldId id="302" r:id="rId44"/>
    <p:sldId id="310" r:id="rId45"/>
    <p:sldId id="311" r:id="rId46"/>
    <p:sldId id="312" r:id="rId47"/>
    <p:sldId id="313" r:id="rId48"/>
    <p:sldId id="314" r:id="rId49"/>
    <p:sldId id="315" r:id="rId50"/>
    <p:sldId id="308" r:id="rId51"/>
    <p:sldId id="309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00"/>
    <a:srgbClr val="0000FF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31324-3EDC-4A5B-A5D5-574BABA86B2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BA554-38B7-49DE-A35C-046E7D7157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8%B4%BE%E8%B0%8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ike.baidu.com/item/%E6%B1%89%E6%96%87%E5%B8%9D" TargetMode="External"/><Relationship Id="rId5" Type="http://schemas.openxmlformats.org/officeDocument/2006/relationships/hyperlink" Target="https://baike.baidu.com/item/%E5%B1%88%E5%8E%9F%E8%B4%BE%E7%94%9F%E5%88%97%E4%BC%A0" TargetMode="External"/><Relationship Id="rId4" Type="http://schemas.openxmlformats.org/officeDocument/2006/relationships/hyperlink" Target="https://baike.baidu.com/item/%E5%8F%B2%E8%AE%B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o.gushiwen.org/authorv_677ad0bb97e7.aspx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%E6%9D%9C%E7%89%A7&amp;tn=SE_PcZhidaonwhc_ngpagmjz&amp;rsv_dl=gh_pc_zhidao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hyperlink" Target="https://www.baidu.com/s?wd=%E5%BC%98%E6%96%87%E9%A6%86&amp;tn=SE_PcZhidaonwhc_ngpagmjz&amp;rsv_dl=gh_pc_zhidao" TargetMode="External"/><Relationship Id="rId4" Type="http://schemas.openxmlformats.org/officeDocument/2006/relationships/hyperlink" Target="https://www.baidu.com/s?wd=%E5%94%90%E6%96%87%E5%AE%97&amp;tn=SE_PcZhidaonwhc_ngpagmjz&amp;rsv_dl=gh_pc_zhidao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7%A7%A6%E6%B7%AE%E6%B2%B3/6733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2348880"/>
            <a:ext cx="76328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/>
              <a:t>课外古诗词诵读（</a:t>
            </a:r>
            <a:r>
              <a:rPr lang="en-US" altLang="zh-CN" sz="6600" dirty="0" smtClean="0"/>
              <a:t>2</a:t>
            </a:r>
            <a:r>
              <a:rPr lang="zh-CN" altLang="en-US" sz="6600" dirty="0" smtClean="0"/>
              <a:t>）</a:t>
            </a:r>
            <a:endParaRPr lang="zh-CN" altLang="en-US" sz="6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47667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　</a:t>
            </a:r>
            <a:endParaRPr lang="en-US" altLang="zh-CN" sz="2400" b="1" dirty="0" smtClean="0">
              <a:solidFill>
                <a:srgbClr val="8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“笼”字生动。</a:t>
            </a:r>
            <a:r>
              <a:rPr lang="zh-CN" altLang="en-US" sz="2400" b="1" dirty="0"/>
              <a:t>烟、水、月、</a:t>
            </a:r>
            <a:r>
              <a:rPr lang="zh-CN" altLang="en-US" sz="2400" b="1" dirty="0" smtClean="0"/>
              <a:t>沙四者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（</a:t>
            </a:r>
            <a:r>
              <a:rPr lang="zh-CN" altLang="en-US" sz="2400" b="1" u="sng" dirty="0">
                <a:solidFill>
                  <a:srgbClr val="C00000"/>
                </a:solidFill>
              </a:rPr>
              <a:t>四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个意象），</a:t>
            </a:r>
            <a:r>
              <a:rPr lang="zh-CN" altLang="en-US" sz="2400" b="1" dirty="0"/>
              <a:t>被两个“笼”字和谐地溶合在一起，绘成一幅极其淡雅的</a:t>
            </a:r>
            <a:r>
              <a:rPr lang="zh-CN" altLang="en-US" sz="2400" b="1" u="sng" dirty="0">
                <a:solidFill>
                  <a:srgbClr val="C00000"/>
                </a:solidFill>
              </a:rPr>
              <a:t>水边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夜色图。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渲染了迷蒙的气氛。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4" name="Picture 6" descr="https://timgsa.baidu.com/timg?image&amp;quality=80&amp;size=b10000_10000&amp;sec=1558520838&amp;di=16a4d76e9ae5c8a812997465c11a5a3d&amp;src=http://s6.sinaimg.cn/middle/61d39598n814643b63a55&amp;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140968"/>
            <a:ext cx="4392488" cy="275415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755576" y="404664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u="sng" dirty="0" smtClean="0"/>
              <a:t>赏析：</a:t>
            </a:r>
            <a:r>
              <a:rPr lang="zh-CN" altLang="en-US" sz="3200" b="1" u="sng" dirty="0" smtClean="0">
                <a:solidFill>
                  <a:srgbClr val="800000"/>
                </a:solidFill>
              </a:rPr>
              <a:t>烟笼寒水月笼沙：</a:t>
            </a:r>
            <a:endParaRPr lang="zh-CN" altLang="en-US" sz="32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32129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烟笼寒水月笼沙，夜泊秦淮近酒家。</a:t>
            </a:r>
          </a:p>
          <a:p>
            <a:r>
              <a:rPr lang="zh-CN" altLang="en-US" dirty="0"/>
              <a:t>商女不知亡国恨，隔江犹唱后庭花。</a:t>
            </a:r>
          </a:p>
        </p:txBody>
      </p:sp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39552" y="260648"/>
            <a:ext cx="4572000" cy="60703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800000"/>
                </a:solidFill>
              </a:rPr>
              <a:t>        泊</a:t>
            </a:r>
            <a:r>
              <a:rPr lang="zh-CN" altLang="en-US" sz="4400" b="1" dirty="0">
                <a:solidFill>
                  <a:srgbClr val="800000"/>
                </a:solidFill>
              </a:rPr>
              <a:t>秦淮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800000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800000"/>
                </a:solidFill>
              </a:rPr>
              <a:t>杜</a:t>
            </a:r>
            <a:r>
              <a:rPr lang="zh-CN" altLang="en-US" sz="4400" b="1" dirty="0">
                <a:solidFill>
                  <a:srgbClr val="800000"/>
                </a:solidFill>
              </a:rPr>
              <a:t>牧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800000"/>
                </a:solidFill>
              </a:rPr>
              <a:t>烟笼寒水月笼沙，夜泊秦淮近酒家。</a:t>
            </a:r>
            <a:br>
              <a:rPr lang="zh-CN" altLang="en-US" sz="4400" b="1" dirty="0">
                <a:solidFill>
                  <a:srgbClr val="800000"/>
                </a:solidFill>
              </a:rPr>
            </a:br>
            <a:r>
              <a:rPr lang="zh-CN" altLang="en-US" sz="4400" b="1" dirty="0">
                <a:solidFill>
                  <a:srgbClr val="800000"/>
                </a:solidFill>
              </a:rPr>
              <a:t>商女不知亡国恨，隔江犹唱后庭花。</a:t>
            </a:r>
          </a:p>
        </p:txBody>
      </p:sp>
      <p:pic>
        <p:nvPicPr>
          <p:cNvPr id="8" name="Picture 2" descr="https://timgsa.baidu.com/timg?image&amp;quality=80&amp;size=b9999_10000&amp;sec=1558530460384&amp;di=a9526954550035f6f285e01677086f0c&amp;imgtype=0&amp;src=http%3A%2F%2Fart.hqcr.com%2Fuploadfile%2Fart%2F2012%2F1023%2F16214652867414_big.jpg"/>
          <p:cNvPicPr>
            <a:picLocks noChangeAspect="1" noChangeArrowheads="1"/>
          </p:cNvPicPr>
          <p:nvPr/>
        </p:nvPicPr>
        <p:blipFill>
          <a:blip r:embed="rId3" cstate="print"/>
          <a:srcRect l="37400" r="20075"/>
          <a:stretch>
            <a:fillRect/>
          </a:stretch>
        </p:blipFill>
        <p:spPr bwMode="auto">
          <a:xfrm>
            <a:off x="5292080" y="980728"/>
            <a:ext cx="3090805" cy="44644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2276872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/>
              <a:t>2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7544" y="476672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贾   生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 李商隐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宣</a:t>
            </a:r>
            <a:r>
              <a:rPr lang="zh-CN" altLang="en-US" sz="3600" b="1" dirty="0">
                <a:solidFill>
                  <a:srgbClr val="0000FF"/>
                </a:solidFill>
              </a:rPr>
              <a:t>室求贤访逐臣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贾</a:t>
            </a:r>
            <a:r>
              <a:rPr lang="zh-CN" altLang="en-US" sz="3600" b="1" dirty="0">
                <a:solidFill>
                  <a:srgbClr val="0000FF"/>
                </a:solidFill>
              </a:rPr>
              <a:t>生才调更无伦。</a:t>
            </a:r>
            <a:br>
              <a:rPr lang="zh-CN" altLang="en-US" sz="3600" b="1" dirty="0">
                <a:solidFill>
                  <a:srgbClr val="0000FF"/>
                </a:solidFill>
              </a:rPr>
            </a:br>
            <a:r>
              <a:rPr lang="zh-CN" altLang="en-US" sz="3600" b="1" dirty="0" smtClean="0">
                <a:solidFill>
                  <a:srgbClr val="0000FF"/>
                </a:solidFill>
              </a:rPr>
              <a:t>  可怜</a:t>
            </a:r>
            <a:r>
              <a:rPr lang="zh-CN" altLang="en-US" sz="3600" b="1" dirty="0">
                <a:solidFill>
                  <a:srgbClr val="0000FF"/>
                </a:solidFill>
              </a:rPr>
              <a:t>夜半虚前席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不问</a:t>
            </a:r>
            <a:r>
              <a:rPr lang="zh-CN" altLang="en-US" sz="3600" b="1" dirty="0">
                <a:solidFill>
                  <a:srgbClr val="0000FF"/>
                </a:solidFill>
              </a:rPr>
              <a:t>苍生问鬼神。</a:t>
            </a:r>
          </a:p>
        </p:txBody>
      </p:sp>
      <p:pic>
        <p:nvPicPr>
          <p:cNvPr id="7" name="Picture 2" descr="http://s10.sinaimg.cn/middle/6cef76a0h9969c82d8259&amp;690"/>
          <p:cNvPicPr>
            <a:picLocks noChangeAspect="1" noChangeArrowheads="1"/>
          </p:cNvPicPr>
          <p:nvPr/>
        </p:nvPicPr>
        <p:blipFill>
          <a:blip r:embed="rId3" cstate="print"/>
          <a:srcRect l="22950" r="23305"/>
          <a:stretch>
            <a:fillRect/>
          </a:stretch>
        </p:blipFill>
        <p:spPr bwMode="auto">
          <a:xfrm>
            <a:off x="5076056" y="1124744"/>
            <a:ext cx="352686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0418" name="Picture 2" descr="http://s10.sinaimg.cn/middle/6cef76a0h9969c82d8259&amp;690"/>
          <p:cNvPicPr>
            <a:picLocks noChangeAspect="1" noChangeArrowheads="1"/>
          </p:cNvPicPr>
          <p:nvPr/>
        </p:nvPicPr>
        <p:blipFill>
          <a:blip r:embed="rId3" cstate="print"/>
          <a:srcRect r="23305"/>
          <a:stretch>
            <a:fillRect/>
          </a:stretch>
        </p:blipFill>
        <p:spPr bwMode="auto">
          <a:xfrm>
            <a:off x="467544" y="404664"/>
            <a:ext cx="8422372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2466" name="Picture 2" descr="https://gss2.bdstatic.com/-fo3dSag_xI4khGkpoWK1HF6hhy/baike/crop%3D0%2C15%2C650%2C429%3Bc0%3Dbaike80%2C5%2C5%2C80%2C26/sign=87b99b7a5a66d0166a56c468aa1bf836/5bafa40f4bfbfbed15062ec870f0f736afc31f2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510034" cy="568863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932040" y="620688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贾生才调更无伦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4514" name="Picture 2" descr="https://gss2.bdstatic.com/9fo3dSag_xI4khGkpoWK1HF6hhy/baike/c0%3Dbaike92%2C5%2C5%2C92%2C30/sign=fd6a5571b68f8c54f7decd7d5b404690/f636afc379310a55e1224d6bb54543a98226102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32656"/>
            <a:ext cx="6192688" cy="61926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340768"/>
            <a:ext cx="800219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800000"/>
                </a:solidFill>
              </a:rPr>
              <a:t>不问苍生问鬼神</a:t>
            </a:r>
            <a:endParaRPr lang="zh-CN" altLang="en-US" sz="40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7544" y="476672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贾   生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 李商隐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宣</a:t>
            </a:r>
            <a:r>
              <a:rPr lang="zh-CN" altLang="en-US" sz="3600" b="1" dirty="0">
                <a:solidFill>
                  <a:srgbClr val="0000FF"/>
                </a:solidFill>
              </a:rPr>
              <a:t>室求贤访逐臣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贾</a:t>
            </a:r>
            <a:r>
              <a:rPr lang="zh-CN" altLang="en-US" sz="3600" b="1" dirty="0">
                <a:solidFill>
                  <a:srgbClr val="0000FF"/>
                </a:solidFill>
              </a:rPr>
              <a:t>生才调更无伦。</a:t>
            </a:r>
            <a:br>
              <a:rPr lang="zh-CN" altLang="en-US" sz="3600" b="1" dirty="0">
                <a:solidFill>
                  <a:srgbClr val="0000FF"/>
                </a:solidFill>
              </a:rPr>
            </a:br>
            <a:r>
              <a:rPr lang="zh-CN" altLang="en-US" sz="3600" b="1" dirty="0" smtClean="0">
                <a:solidFill>
                  <a:srgbClr val="0000FF"/>
                </a:solidFill>
              </a:rPr>
              <a:t>  可怜</a:t>
            </a:r>
            <a:r>
              <a:rPr lang="zh-CN" altLang="en-US" sz="3600" b="1" dirty="0">
                <a:solidFill>
                  <a:srgbClr val="0000FF"/>
                </a:solidFill>
              </a:rPr>
              <a:t>夜半虚前席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不问</a:t>
            </a:r>
            <a:r>
              <a:rPr lang="zh-CN" altLang="en-US" sz="3600" b="1" dirty="0">
                <a:solidFill>
                  <a:srgbClr val="0000FF"/>
                </a:solidFill>
              </a:rPr>
              <a:t>苍生问鬼神。</a:t>
            </a:r>
          </a:p>
        </p:txBody>
      </p:sp>
      <p:pic>
        <p:nvPicPr>
          <p:cNvPr id="7" name="Picture 2" descr="http://s10.sinaimg.cn/middle/6cef76a0h9969c82d8259&amp;690"/>
          <p:cNvPicPr>
            <a:picLocks noChangeAspect="1" noChangeArrowheads="1"/>
          </p:cNvPicPr>
          <p:nvPr/>
        </p:nvPicPr>
        <p:blipFill>
          <a:blip r:embed="rId3" cstate="print"/>
          <a:srcRect l="22950" r="23305"/>
          <a:stretch>
            <a:fillRect/>
          </a:stretch>
        </p:blipFill>
        <p:spPr bwMode="auto">
          <a:xfrm>
            <a:off x="5076056" y="1124744"/>
            <a:ext cx="352686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779912" y="476672"/>
            <a:ext cx="5040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</a:rPr>
              <a:t>背景：</a:t>
            </a:r>
            <a:r>
              <a:rPr lang="zh-CN" altLang="en-US" sz="2400" b="1" dirty="0" smtClean="0"/>
              <a:t>这</a:t>
            </a:r>
            <a:r>
              <a:rPr lang="zh-CN" altLang="en-US" sz="2400" b="1" dirty="0"/>
              <a:t>首诗的作者</a:t>
            </a:r>
            <a:r>
              <a:rPr lang="zh-CN" altLang="en-US" sz="2400" b="1" dirty="0">
                <a:solidFill>
                  <a:srgbClr val="0000FF"/>
                </a:solidFill>
              </a:rPr>
              <a:t>李商隐</a:t>
            </a:r>
            <a:r>
              <a:rPr lang="zh-CN" altLang="en-US" sz="2400" b="1" dirty="0"/>
              <a:t>生活在唐王朝日趋衰败的晚唐时期，他对皇帝昏庸、宦官当权与藩镇跋扈深为不满。而且李商隐被卷入了牛李党争</a:t>
            </a:r>
            <a:r>
              <a:rPr lang="zh-CN" altLang="en-US" sz="2400" b="1" dirty="0">
                <a:solidFill>
                  <a:srgbClr val="0000FF"/>
                </a:solidFill>
              </a:rPr>
              <a:t>，屡受排挤，怀才不遇</a:t>
            </a:r>
            <a:r>
              <a:rPr lang="zh-CN" altLang="en-US" sz="2400" b="1" dirty="0"/>
              <a:t>。于是</a:t>
            </a:r>
            <a:r>
              <a:rPr lang="zh-CN" altLang="en-US" sz="2400" b="1" u="sng" dirty="0">
                <a:solidFill>
                  <a:srgbClr val="0000FF"/>
                </a:solidFill>
              </a:rPr>
              <a:t>他借吊贾谊来抒发自己的感慨，</a:t>
            </a:r>
            <a:r>
              <a:rPr lang="zh-CN" altLang="en-US" sz="2400" b="1" dirty="0"/>
              <a:t>通过讽刺汉文帝虽能求贤却又不知贤的行为，反映了晚唐的社会现实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即晚唐帝王也像文帝一般，表似开明，实则昏聩无能。</a:t>
            </a:r>
          </a:p>
        </p:txBody>
      </p:sp>
      <p:pic>
        <p:nvPicPr>
          <p:cNvPr id="4" name="Picture 2" descr="https://gss0.bdstatic.com/94o3dSag_xI4khGkpoWK1HF6hhy/baike/w%3D268/sign=41150b05b80e7bec23da04e7172eb9fa/ca1349540923dd542e5ab862d109b3de9c8248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3096342" cy="309634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115616" y="443711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</a:rPr>
              <a:t>李商隐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51520" y="692696"/>
            <a:ext cx="856895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</a:rPr>
              <a:t>词句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注释：</a:t>
            </a:r>
            <a:endParaRPr lang="zh-CN" altLang="en-US" sz="2000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ea"/>
              </a:rPr>
              <a:t>贾生：指</a:t>
            </a:r>
            <a:r>
              <a:rPr lang="zh-CN" altLang="en-US" sz="2000" b="1" dirty="0">
                <a:latin typeface="+mn-ea"/>
                <a:hlinkClick r:id="rId3"/>
              </a:rPr>
              <a:t>贾谊</a:t>
            </a:r>
            <a:r>
              <a:rPr lang="zh-CN" altLang="en-US" sz="2000" b="1" dirty="0">
                <a:latin typeface="+mn-ea"/>
              </a:rPr>
              <a:t>（前</a:t>
            </a:r>
            <a:r>
              <a:rPr lang="en-US" altLang="zh-CN" sz="2000" b="1" dirty="0">
                <a:latin typeface="+mn-ea"/>
              </a:rPr>
              <a:t>200—</a:t>
            </a:r>
            <a:r>
              <a:rPr lang="zh-CN" altLang="en-US" sz="2000" b="1" dirty="0">
                <a:latin typeface="+mn-ea"/>
              </a:rPr>
              <a:t>前</a:t>
            </a:r>
            <a:r>
              <a:rPr lang="en-US" altLang="zh-CN" sz="2000" b="1" dirty="0">
                <a:latin typeface="+mn-ea"/>
              </a:rPr>
              <a:t>168</a:t>
            </a:r>
            <a:r>
              <a:rPr lang="zh-CN" altLang="en-US" sz="2000" b="1" dirty="0">
                <a:latin typeface="+mn-ea"/>
              </a:rPr>
              <a:t>），西汉著名的政论家、文学家，力主改革弊政，提出了许多重要政治主张，但却遭谗被贬，一生抑郁不得志。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ea"/>
              </a:rPr>
              <a:t>宣室：汉代长安城中未央宫前殿的正室</a:t>
            </a:r>
            <a:r>
              <a:rPr lang="zh-CN" altLang="en-US" sz="2000" b="1" dirty="0" smtClean="0">
                <a:latin typeface="+mn-ea"/>
              </a:rPr>
              <a:t>。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u="sng" dirty="0" smtClean="0">
                <a:solidFill>
                  <a:srgbClr val="0000FF"/>
                </a:solidFill>
                <a:latin typeface="+mn-ea"/>
              </a:rPr>
              <a:t>逐</a:t>
            </a:r>
            <a:r>
              <a:rPr lang="zh-CN" altLang="en-US" sz="2000" b="1" u="sng" dirty="0">
                <a:solidFill>
                  <a:srgbClr val="0000FF"/>
                </a:solidFill>
                <a:latin typeface="+mn-ea"/>
              </a:rPr>
              <a:t>臣：被放逐之臣，</a:t>
            </a:r>
            <a:r>
              <a:rPr lang="zh-CN" altLang="en-US" sz="2000" b="1" dirty="0">
                <a:latin typeface="+mn-ea"/>
              </a:rPr>
              <a:t>指贾谊曾被贬谪。</a:t>
            </a:r>
          </a:p>
          <a:p>
            <a:pPr>
              <a:lnSpc>
                <a:spcPct val="150000"/>
              </a:lnSpc>
            </a:pPr>
            <a:r>
              <a:rPr lang="zh-CN" altLang="en-US" sz="2000" b="1" u="sng" dirty="0">
                <a:solidFill>
                  <a:srgbClr val="0000FF"/>
                </a:solidFill>
                <a:latin typeface="+mn-ea"/>
              </a:rPr>
              <a:t>才调：才华气质。</a:t>
            </a:r>
          </a:p>
          <a:p>
            <a:pPr>
              <a:lnSpc>
                <a:spcPct val="150000"/>
              </a:lnSpc>
            </a:pPr>
            <a:r>
              <a:rPr lang="zh-CN" altLang="en-US" sz="2000" b="1" u="sng" dirty="0">
                <a:solidFill>
                  <a:srgbClr val="0000FF"/>
                </a:solidFill>
                <a:latin typeface="+mn-ea"/>
              </a:rPr>
              <a:t>可怜：可惜，可叹</a:t>
            </a:r>
            <a:r>
              <a:rPr lang="zh-CN" altLang="en-US" sz="2000" b="1" u="sng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sz="2000" b="1" u="sng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虚</a:t>
            </a:r>
            <a:r>
              <a:rPr lang="zh-CN" altLang="en-US" sz="2000" b="1" dirty="0">
                <a:solidFill>
                  <a:srgbClr val="0000FF"/>
                </a:solidFill>
                <a:latin typeface="+mn-ea"/>
              </a:rPr>
              <a:t>：徒然，空自。</a:t>
            </a:r>
            <a:r>
              <a:rPr lang="zh-CN" altLang="en-US" sz="2000" b="1" dirty="0">
                <a:latin typeface="+mn-ea"/>
              </a:rPr>
              <a:t>前席：在坐席上移膝靠近对方。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</a:rPr>
              <a:t>苍生：百姓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+mn-ea"/>
              </a:rPr>
              <a:t>问</a:t>
            </a:r>
            <a:r>
              <a:rPr lang="zh-CN" altLang="en-US" sz="2000" b="1" dirty="0">
                <a:latin typeface="+mn-ea"/>
              </a:rPr>
              <a:t>鬼神：事见</a:t>
            </a:r>
            <a:r>
              <a:rPr lang="en-US" altLang="zh-CN" sz="2000" b="1" dirty="0">
                <a:latin typeface="+mn-ea"/>
              </a:rPr>
              <a:t>《</a:t>
            </a:r>
            <a:r>
              <a:rPr lang="zh-CN" altLang="en-US" sz="2000" b="1" dirty="0">
                <a:latin typeface="+mn-ea"/>
                <a:hlinkClick r:id="rId4"/>
              </a:rPr>
              <a:t>史记</a:t>
            </a:r>
            <a:r>
              <a:rPr lang="en-US" altLang="zh-CN" sz="2000" b="1" dirty="0">
                <a:latin typeface="+mn-ea"/>
              </a:rPr>
              <a:t>·</a:t>
            </a:r>
            <a:r>
              <a:rPr lang="zh-CN" altLang="en-US" sz="2000" b="1" dirty="0">
                <a:latin typeface="+mn-ea"/>
                <a:hlinkClick r:id="rId5"/>
              </a:rPr>
              <a:t>屈原贾生列传</a:t>
            </a:r>
            <a:r>
              <a:rPr lang="en-US" altLang="zh-CN" sz="2000" b="1" dirty="0">
                <a:latin typeface="+mn-ea"/>
              </a:rPr>
              <a:t>》</a:t>
            </a:r>
            <a:r>
              <a:rPr lang="zh-CN" altLang="en-US" sz="2000" b="1" dirty="0">
                <a:latin typeface="+mn-ea"/>
              </a:rPr>
              <a:t>。</a:t>
            </a:r>
            <a:r>
              <a:rPr lang="zh-CN" altLang="en-US" sz="2000" b="1" dirty="0">
                <a:latin typeface="+mn-ea"/>
                <a:hlinkClick r:id="rId6"/>
              </a:rPr>
              <a:t>汉文帝</a:t>
            </a:r>
            <a:r>
              <a:rPr lang="zh-CN" altLang="en-US" sz="2000" b="1" dirty="0">
                <a:latin typeface="+mn-ea"/>
              </a:rPr>
              <a:t>接见贾谊，“问鬼神之本。贾生因具道所以然之状。至夜半，文帝前席。</a:t>
            </a:r>
            <a:r>
              <a:rPr lang="zh-CN" altLang="en-US" sz="2000" b="1" dirty="0" smtClean="0">
                <a:latin typeface="+mn-ea"/>
              </a:rPr>
              <a:t>”</a:t>
            </a:r>
            <a:r>
              <a:rPr lang="zh-CN" altLang="en-US" sz="2000" b="1" u="sng" dirty="0" smtClean="0">
                <a:solidFill>
                  <a:srgbClr val="FF0000"/>
                </a:solidFill>
                <a:latin typeface="+mn-ea"/>
              </a:rPr>
              <a:t>（用典）</a:t>
            </a:r>
            <a:endParaRPr lang="zh-CN" altLang="en-US" sz="2000" b="1" u="sng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2276872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/>
              <a:t>1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83568" y="476672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800000"/>
                </a:solidFill>
              </a:rPr>
              <a:t>宣室求贤访逐臣，贾生才调更无伦。</a:t>
            </a:r>
            <a:br>
              <a:rPr lang="zh-CN" altLang="en-US" sz="3600" b="1" dirty="0" smtClean="0">
                <a:solidFill>
                  <a:srgbClr val="800000"/>
                </a:solidFill>
              </a:rPr>
            </a:br>
            <a:r>
              <a:rPr lang="zh-CN" altLang="en-US" sz="3600" b="1" dirty="0" smtClean="0">
                <a:solidFill>
                  <a:srgbClr val="800000"/>
                </a:solidFill>
              </a:rPr>
              <a:t> 可怜夜半虚前席，不问苍生问鬼神。</a:t>
            </a:r>
            <a:endParaRPr lang="zh-CN" altLang="en-US" sz="3600" dirty="0">
              <a:solidFill>
                <a:srgbClr val="8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2492896"/>
            <a:ext cx="8064896" cy="326243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汉文帝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在宣室中因求贤征询贾谊的政治见解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贾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谊才气纵横，无与伦比。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可惜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文帝半夜移动坐席听讲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不问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百姓生机只问起鬼神之事。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404664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                                             总       结：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u="sng" dirty="0" smtClean="0">
                <a:solidFill>
                  <a:srgbClr val="C00000"/>
                </a:solidFill>
              </a:rPr>
              <a:t>     </a:t>
            </a:r>
            <a:r>
              <a:rPr lang="en-US" altLang="zh-CN" sz="2400" b="1" u="sng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b="1" u="sng" dirty="0">
                <a:solidFill>
                  <a:srgbClr val="000000"/>
                </a:solidFill>
              </a:rPr>
              <a:t>贾生</a:t>
            </a:r>
            <a:r>
              <a:rPr lang="en-US" altLang="zh-CN" sz="2400" b="1" u="sng" dirty="0">
                <a:solidFill>
                  <a:srgbClr val="000000"/>
                </a:solidFill>
              </a:rPr>
              <a:t>》</a:t>
            </a:r>
            <a:r>
              <a:rPr lang="zh-CN" altLang="en-US" sz="2400" b="1" u="sng" dirty="0">
                <a:solidFill>
                  <a:srgbClr val="000000"/>
                </a:solidFill>
              </a:rPr>
              <a:t>是唐代诗人李商隐的一首</a:t>
            </a:r>
            <a:r>
              <a:rPr lang="zh-CN" altLang="en-US" sz="2400" b="1" u="sng" dirty="0">
                <a:solidFill>
                  <a:srgbClr val="C00000"/>
                </a:solidFill>
              </a:rPr>
              <a:t>借古讽今</a:t>
            </a:r>
            <a:r>
              <a:rPr lang="zh-CN" altLang="en-US" sz="2400" b="1" u="sng" dirty="0">
                <a:solidFill>
                  <a:srgbClr val="000000"/>
                </a:solidFill>
              </a:rPr>
              <a:t>的咏史诗，意在借贾谊的遭遇，抒写诗人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怀才不遇，壮志难酬</a:t>
            </a:r>
            <a:r>
              <a:rPr lang="zh-CN" altLang="en-US" sz="2400" b="1" u="sng" dirty="0" smtClean="0">
                <a:solidFill>
                  <a:srgbClr val="000000"/>
                </a:solidFill>
              </a:rPr>
              <a:t>的感伤，的</a:t>
            </a:r>
            <a:r>
              <a:rPr lang="zh-CN" altLang="en-US" sz="2400" b="1" u="sng" dirty="0">
                <a:solidFill>
                  <a:srgbClr val="000000"/>
                </a:solidFill>
              </a:rPr>
              <a:t>感慨</a:t>
            </a:r>
            <a:r>
              <a:rPr lang="zh-CN" altLang="en-US" sz="2400" b="1" u="sng" dirty="0" smtClean="0">
                <a:solidFill>
                  <a:srgbClr val="000000"/>
                </a:solidFill>
              </a:rPr>
              <a:t>。</a:t>
            </a:r>
            <a:endParaRPr lang="en-US" altLang="zh-CN" sz="2400" b="1" u="sng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其</a:t>
            </a:r>
            <a:r>
              <a:rPr lang="zh-CN" altLang="en-US" sz="2400" b="1" dirty="0"/>
              <a:t>着眼点不在个人的穷通得失，而在于指出封建统治者</a:t>
            </a:r>
            <a:r>
              <a:rPr lang="zh-CN" altLang="en-US" sz="2400" b="1" u="sng" dirty="0">
                <a:solidFill>
                  <a:srgbClr val="C00000"/>
                </a:solidFill>
              </a:rPr>
              <a:t>不能真正重视人才</a:t>
            </a:r>
            <a:r>
              <a:rPr lang="zh-CN" altLang="en-US" sz="2400" b="1" dirty="0"/>
              <a:t>，使其在政治上发挥作用。诗中选取汉文帝宣室召见贾谊，夜半倾谈的情节，写文帝不能识贤、任贤；“不问苍生问鬼神”则揭露了晚唐皇帝服药求仙，荒于政事，不顾民生的昏庸特性。此诗寓慨于讽，深刻而具有力度，</a:t>
            </a:r>
            <a:r>
              <a:rPr lang="zh-CN" altLang="en-US" sz="2400" b="1" u="sng" dirty="0">
                <a:solidFill>
                  <a:srgbClr val="C00000"/>
                </a:solidFill>
              </a:rPr>
              <a:t>在对贾谊怀才不遇的同情中，寄寓作者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自己。</a:t>
            </a:r>
            <a:endParaRPr lang="zh-CN" altLang="en-US" sz="24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7544" y="476672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贾   生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 李商隐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宣</a:t>
            </a:r>
            <a:r>
              <a:rPr lang="zh-CN" altLang="en-US" sz="3600" b="1" dirty="0">
                <a:solidFill>
                  <a:srgbClr val="0000FF"/>
                </a:solidFill>
              </a:rPr>
              <a:t>室求贤访逐臣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贾</a:t>
            </a:r>
            <a:r>
              <a:rPr lang="zh-CN" altLang="en-US" sz="3600" b="1" dirty="0">
                <a:solidFill>
                  <a:srgbClr val="0000FF"/>
                </a:solidFill>
              </a:rPr>
              <a:t>生才调更无伦。</a:t>
            </a:r>
            <a:br>
              <a:rPr lang="zh-CN" altLang="en-US" sz="3600" b="1" dirty="0">
                <a:solidFill>
                  <a:srgbClr val="0000FF"/>
                </a:solidFill>
              </a:rPr>
            </a:br>
            <a:r>
              <a:rPr lang="zh-CN" altLang="en-US" sz="3600" b="1" dirty="0" smtClean="0">
                <a:solidFill>
                  <a:srgbClr val="0000FF"/>
                </a:solidFill>
              </a:rPr>
              <a:t>  可怜</a:t>
            </a:r>
            <a:r>
              <a:rPr lang="zh-CN" altLang="en-US" sz="3600" b="1" dirty="0">
                <a:solidFill>
                  <a:srgbClr val="0000FF"/>
                </a:solidFill>
              </a:rPr>
              <a:t>夜半虚前席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不问</a:t>
            </a:r>
            <a:r>
              <a:rPr lang="zh-CN" altLang="en-US" sz="3600" b="1" dirty="0">
                <a:solidFill>
                  <a:srgbClr val="0000FF"/>
                </a:solidFill>
              </a:rPr>
              <a:t>苍生问鬼神。</a:t>
            </a:r>
          </a:p>
        </p:txBody>
      </p:sp>
      <p:pic>
        <p:nvPicPr>
          <p:cNvPr id="7" name="Picture 2" descr="http://s10.sinaimg.cn/middle/6cef76a0h9969c82d8259&amp;690"/>
          <p:cNvPicPr>
            <a:picLocks noChangeAspect="1" noChangeArrowheads="1"/>
          </p:cNvPicPr>
          <p:nvPr/>
        </p:nvPicPr>
        <p:blipFill>
          <a:blip r:embed="rId3" cstate="print"/>
          <a:srcRect l="22950" r="23305"/>
          <a:stretch>
            <a:fillRect/>
          </a:stretch>
        </p:blipFill>
        <p:spPr bwMode="auto">
          <a:xfrm>
            <a:off x="5076056" y="1124744"/>
            <a:ext cx="352686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2348880"/>
            <a:ext cx="76328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/>
              <a:t>课外古诗词诵读（</a:t>
            </a:r>
            <a:r>
              <a:rPr lang="en-US" altLang="zh-CN" sz="6600" dirty="0" smtClean="0"/>
              <a:t>2</a:t>
            </a:r>
            <a:r>
              <a:rPr lang="zh-CN" altLang="en-US" sz="6600" dirty="0" smtClean="0"/>
              <a:t>）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2276872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/>
              <a:t>3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s://timgsa.baidu.com/timg?image&amp;quality=80&amp;size=b9999_10000&amp;sec=1558583069487&amp;di=7959bc3de9e27b7686323de72ccd1ab4&amp;imgtype=0&amp;src=http%3A%2F%2Fimg.pconline.com.cn%2Fimages%2Fupload%2Fupc%2Ftx%2Fphotoblog%2F1107%2F26%2Fc3%2F8453957_8453957_1311683616625_m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717032"/>
            <a:ext cx="4032448" cy="2682699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67544" y="404664"/>
            <a:ext cx="8136904" cy="2901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南宋</a:t>
            </a:r>
            <a:r>
              <a:rPr lang="zh-CN" altLang="en-US" sz="3200" b="1" u="sng" dirty="0" smtClean="0">
                <a:hlinkClick r:id="rId4"/>
              </a:rPr>
              <a:t>杨万里</a:t>
            </a:r>
            <a:r>
              <a:rPr lang="zh-CN" altLang="en-US" sz="3200" b="1" dirty="0" smtClean="0"/>
              <a:t>   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晓出净慈寺送林子方</a:t>
            </a:r>
            <a:r>
              <a:rPr lang="en-US" altLang="zh-CN" sz="3200" b="1" dirty="0" smtClean="0"/>
              <a:t>》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33CC"/>
                </a:solidFill>
              </a:rPr>
              <a:t>      毕竟西湖六月中，风光不与四时同。</a:t>
            </a:r>
            <a:br>
              <a:rPr lang="zh-CN" altLang="en-US" sz="3200" b="1" dirty="0" smtClean="0">
                <a:solidFill>
                  <a:srgbClr val="FF33CC"/>
                </a:solidFill>
              </a:rPr>
            </a:br>
            <a:r>
              <a:rPr lang="zh-CN" altLang="en-US" sz="3200" b="1" dirty="0" smtClean="0">
                <a:solidFill>
                  <a:srgbClr val="FF33CC"/>
                </a:solidFill>
              </a:rPr>
              <a:t>      接天莲叶无穷碧，映日荷花别样红。</a:t>
            </a:r>
            <a:endParaRPr lang="zh-CN" altLang="en-US" sz="3200" b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83568" y="476672"/>
            <a:ext cx="4572000" cy="5526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过松源晨炊漆公店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           杨万里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https://timgsa.baidu.com/timg?image&amp;quality=80&amp;size=b9999_10000&amp;sec=1558582146700&amp;di=638e2933a18b7acfe1c23ed36a47dadf&amp;imgtype=jpg&amp;src=http%3A%2F%2Fimg3.imgtn.bdimg.com%2Fit%2Fu%3D360909048%2C1984581149%26fm%3D214%26gp%3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312368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https://timgsa.baidu.com/timg?image&amp;quality=80&amp;size=b9999_10000&amp;sec=1558582949222&amp;di=64517c79c2ce8b1c8d8a54bad77e06e6&amp;imgtype=0&amp;src=http%3A%2F%2Fi4.hexun.com%2F2018-10-09%2F1946611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627784" y="476672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莫言下岭便无难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timgsa.baidu.com/timg?image&amp;quality=80&amp;size=b9999_10000&amp;sec=1558582730106&amp;di=db8eb4268a2fbef187852b94b32b1c0c&amp;imgtype=0&amp;src=http%3A%2F%2Fn1-q.mafengwo.net%2Fs9%2FM00%2F74%2F28%2FwKgBs1eleNKASx77ABAazB_Ik5436.jpeg%3FimageView2%2F2%2Fw%2F680%2Fq%2F90%257CimageMogr2%2Fstrip%2Fquality%2F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20688"/>
            <a:ext cx="3725044" cy="496855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95536" y="2132856"/>
            <a:ext cx="4176464" cy="390709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注释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>松源、漆公店：地名，在今皖南山区。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>莫言：不要说。</a:t>
            </a:r>
            <a:br>
              <a:rPr lang="zh-CN" altLang="en-US" sz="2400" b="1" dirty="0" smtClean="0"/>
            </a:br>
            <a:r>
              <a:rPr lang="zh-CN" altLang="en-US" sz="2400" b="1" dirty="0" smtClean="0">
                <a:solidFill>
                  <a:srgbClr val="C00000"/>
                </a:solidFill>
              </a:rPr>
              <a:t>赚得：骗得。</a:t>
            </a:r>
            <a:r>
              <a:rPr lang="zh-CN" altLang="en-US" sz="2400" b="1" dirty="0" smtClean="0"/>
              <a:t/>
            </a:r>
            <a:br>
              <a:rPr lang="zh-CN" altLang="en-US" sz="2400" b="1" dirty="0" smtClean="0"/>
            </a:br>
            <a:r>
              <a:rPr lang="zh-CN" altLang="en-US" sz="2400" b="1" dirty="0" smtClean="0"/>
              <a:t>错喜欢：白白的喜欢。</a:t>
            </a:r>
            <a:br>
              <a:rPr lang="zh-CN" altLang="en-US" sz="2400" b="1" dirty="0" smtClean="0"/>
            </a:br>
            <a:r>
              <a:rPr lang="zh-CN" altLang="en-US" sz="2400" b="1" dirty="0" smtClean="0">
                <a:solidFill>
                  <a:srgbClr val="C00000"/>
                </a:solidFill>
              </a:rPr>
              <a:t>拦：阻拦，阻挡。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548680"/>
            <a:ext cx="4572000" cy="12322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11560" y="2924944"/>
            <a:ext cx="7920880" cy="332398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译文</a:t>
            </a:r>
            <a:b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不要说从山岭上下来就没有困难，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骗得前来爬山的人白白地欢喜一场。</a:t>
            </a:r>
            <a:b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好比行走在群山的包围之中，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你刚攀过一座山，另一座山立刻出现阻拦去路。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476672"/>
            <a:ext cx="8136904" cy="1916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timgsa.baidu.com/timg?image&amp;quality=80&amp;size=b9999_10000&amp;sec=1558530460384&amp;di=a9526954550035f6f285e01677086f0c&amp;imgtype=0&amp;src=http%3A%2F%2Fart.hqcr.com%2Fuploadfile%2Fart%2F2012%2F1023%2F16214652867414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48680"/>
            <a:ext cx="9143999" cy="561662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11560" y="5013176"/>
            <a:ext cx="20409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800000"/>
                </a:solidFill>
              </a:rPr>
              <a:t>泊秦淮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2132856"/>
            <a:ext cx="8280920" cy="42473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C00000"/>
                </a:solidFill>
              </a:rPr>
              <a:t>第一句</a:t>
            </a:r>
            <a:r>
              <a:rPr lang="zh-CN" altLang="zh-CN" sz="2000" b="1" dirty="0" smtClean="0"/>
              <a:t>当头喝起，“莫言下岭便无难”，这是一个富于包孕的诗句。它包含了下岭前艰难攀登的整个上山过程，以及对所经历困难的种种感受。</a:t>
            </a:r>
            <a:r>
              <a:rPr lang="zh-CN" altLang="zh-CN" sz="2000" b="1" u="sng" dirty="0" smtClean="0"/>
              <a:t>正因为上山艰难，人们便往往把下山看得容易和轻松</a:t>
            </a:r>
            <a:r>
              <a:rPr lang="zh-CN" altLang="zh-CN" sz="2000" b="1" dirty="0" smtClean="0"/>
              <a:t>。开头一句，正像是对这种普遍心理所发的棒喝。</a:t>
            </a:r>
            <a:r>
              <a:rPr lang="zh-CN" altLang="zh-CN" sz="2000" b="1" u="sng" dirty="0" smtClean="0"/>
              <a:t>“莫言”二字，像是自诫，又像是提醒</a:t>
            </a:r>
            <a:r>
              <a:rPr lang="zh-CN" altLang="zh-CN" sz="2000" b="1" dirty="0" smtClean="0"/>
              <a:t>别人，耐人寻味。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C00000"/>
                </a:solidFill>
              </a:rPr>
              <a:t>第二句</a:t>
            </a:r>
            <a:r>
              <a:rPr lang="zh-CN" altLang="zh-CN" sz="2000" b="1" dirty="0" smtClean="0"/>
              <a:t>补足首句，“赚得行人错喜欢”，“赚”字富于幽默风趣。行人心目中下岭的容易，与它实际上的艰难</a:t>
            </a:r>
            <a:r>
              <a:rPr lang="zh-CN" altLang="zh-CN" sz="2000" b="1" u="sng" dirty="0" smtClean="0">
                <a:solidFill>
                  <a:srgbClr val="C00000"/>
                </a:solidFill>
              </a:rPr>
              <a:t>形成鲜明对比</a:t>
            </a:r>
            <a:r>
              <a:rPr lang="zh-CN" altLang="zh-CN" sz="2000" b="1" dirty="0" smtClean="0"/>
              <a:t>，因此说“赚”——行人是被自己对下岭的主观想象骗了。诗人在这里点出而不说破，给读者留下悬念，使下两句的出现更引人注目。</a:t>
            </a:r>
            <a:endParaRPr lang="zh-CN" altLang="zh-CN" sz="2000" b="1" dirty="0"/>
          </a:p>
        </p:txBody>
      </p:sp>
      <p:sp>
        <p:nvSpPr>
          <p:cNvPr id="4" name="矩形 3"/>
          <p:cNvSpPr/>
          <p:nvPr/>
        </p:nvSpPr>
        <p:spPr>
          <a:xfrm>
            <a:off x="755576" y="260648"/>
            <a:ext cx="8136904" cy="1460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23528" y="2492896"/>
            <a:ext cx="8352928" cy="36944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000" b="1" dirty="0" smtClean="0">
                <a:solidFill>
                  <a:srgbClr val="C00000"/>
                </a:solidFill>
              </a:rPr>
              <a:t>三、四两句</a:t>
            </a:r>
            <a:r>
              <a:rPr lang="zh-CN" altLang="zh-CN" sz="2000" b="1" dirty="0" smtClean="0"/>
              <a:t>承接“错喜欢”，对第二句留下的悬念进行解释。本来，上山过程中要攀登多少道山岭，下山过程中也会相应遇到多少道山岭。山本无知，“一山放出一山拦”的形容却把山变成了有生命、有灵性的东西。它仿佛给行人布置了一个迷魂阵，设置了层层叠叠的圈套。而行人的</a:t>
            </a:r>
            <a:r>
              <a:rPr lang="zh-CN" altLang="zh-CN" sz="2000" b="1" u="sng" dirty="0" smtClean="0">
                <a:solidFill>
                  <a:srgbClr val="C00000"/>
                </a:solidFill>
              </a:rPr>
              <a:t>种种心情——意外、惊诧、厌烦，直至恍然大悟，也都在这一“拦”一“放”的重复中体现出来了。</a:t>
            </a:r>
            <a:endParaRPr lang="zh-CN" altLang="zh-CN" sz="2000" b="1" u="sng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548680"/>
            <a:ext cx="8136904" cy="1460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23528" y="332656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考题：　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一山放出一山拦。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r>
              <a:rPr lang="en-US" altLang="zh-CN" sz="2800" dirty="0" smtClean="0"/>
              <a:t>        (1)</a:t>
            </a:r>
            <a:r>
              <a:rPr lang="zh-CN" altLang="en-US" sz="2800" dirty="0" smtClean="0"/>
              <a:t>末句的“放过”和“拦”用得精彩</a:t>
            </a:r>
            <a:r>
              <a:rPr lang="en-US" altLang="zh-CN" sz="2800" dirty="0" smtClean="0"/>
              <a:t>,</a:t>
            </a:r>
            <a:r>
              <a:rPr lang="zh-CN" altLang="en-US" sz="2800" dirty="0" smtClean="0"/>
              <a:t>为什么？请简要分析。</a:t>
            </a:r>
          </a:p>
          <a:p>
            <a:r>
              <a:rPr lang="zh-CN" altLang="en-US" sz="2800" dirty="0" smtClean="0"/>
              <a:t>　 </a:t>
            </a:r>
            <a:r>
              <a:rPr lang="en-US" altLang="zh-CN" sz="2800" dirty="0" smtClean="0"/>
              <a:t>(2)</a:t>
            </a:r>
            <a:r>
              <a:rPr lang="zh-CN" altLang="en-US" sz="2800" dirty="0" smtClean="0"/>
              <a:t>本诗表达了怎样的人生哲理？是怎样来表现这个深刻哲理的？</a:t>
            </a:r>
          </a:p>
          <a:p>
            <a:r>
              <a:rPr lang="zh-CN" altLang="en-US" sz="2800" dirty="0" smtClean="0"/>
              <a:t>　　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323528" y="2636912"/>
            <a:ext cx="8352928" cy="34163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考题：　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一山放出一山拦。</a:t>
            </a:r>
            <a:endParaRPr lang="en-US" altLang="zh-CN" sz="2400" b="1" dirty="0" smtClean="0">
              <a:solidFill>
                <a:srgbClr val="7030A0"/>
              </a:solidFill>
            </a:endParaRPr>
          </a:p>
          <a:p>
            <a:r>
              <a:rPr lang="en-US" altLang="zh-CN" sz="2400" b="1" dirty="0" smtClean="0"/>
              <a:t>        (1)</a:t>
            </a:r>
            <a:r>
              <a:rPr lang="zh-CN" altLang="en-US" sz="2400" b="1" dirty="0" smtClean="0"/>
              <a:t>末句的“放过”和“拦”用得精彩</a:t>
            </a:r>
            <a:r>
              <a:rPr lang="en-US" altLang="zh-CN" sz="2400" b="1" dirty="0" smtClean="0"/>
              <a:t>,</a:t>
            </a:r>
            <a:r>
              <a:rPr lang="zh-CN" altLang="en-US" sz="2400" b="1" dirty="0" smtClean="0"/>
              <a:t>为什么？请简要分析。</a:t>
            </a:r>
          </a:p>
          <a:p>
            <a:r>
              <a:rPr lang="zh-CN" altLang="en-US" sz="2400" b="1" dirty="0" smtClean="0"/>
              <a:t>　　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答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: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这两个词用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拟人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的修辞方法形象地写出了</a:t>
            </a:r>
            <a:r>
              <a:rPr lang="zh-CN" altLang="en-US" sz="2400" b="1" u="sng" dirty="0" smtClean="0">
                <a:solidFill>
                  <a:srgbClr val="0000FF"/>
                </a:solidFill>
              </a:rPr>
              <a:t>山山相连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的特点，写得生动，富有情趣。</a:t>
            </a:r>
          </a:p>
          <a:p>
            <a:r>
              <a:rPr lang="zh-CN" altLang="en-US" sz="2400" b="1" dirty="0" smtClean="0"/>
              <a:t>　　</a:t>
            </a:r>
            <a:r>
              <a:rPr lang="en-US" altLang="zh-CN" sz="2400" b="1" dirty="0" smtClean="0"/>
              <a:t>(2)</a:t>
            </a:r>
            <a:r>
              <a:rPr lang="zh-CN" altLang="en-US" sz="2400" b="1" dirty="0" smtClean="0"/>
              <a:t>本诗表达了怎样的人生哲理？是怎样来表现这个深刻哲理的？</a:t>
            </a:r>
          </a:p>
          <a:p>
            <a:r>
              <a:rPr lang="zh-CN" altLang="en-US" sz="2400" b="1" dirty="0" smtClean="0"/>
              <a:t>　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　答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: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人生哲理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人生就是这样：一个问题解决了，又一个问题出现在眼前，周而复始，永无止境。</a:t>
            </a:r>
            <a:endParaRPr lang="en-US" altLang="zh-CN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67544" y="620688"/>
            <a:ext cx="8280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　哲理：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诗人借助景物描写和生动形象的比喻，通过写山区行路的感受，说明一个具有普遍意义的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深刻道理：</a:t>
            </a:r>
            <a:r>
              <a:rPr lang="zh-CN" altLang="en-US" sz="2800" b="1" dirty="0" smtClean="0"/>
              <a:t>人生在世岂无难，人生就是不断的与“难”作斗争，没有“难”的生活，在现实社会中是不存在的。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人们无论做什么事，都要对前进道路上的困难作好充分的估计，不要被一时的成功所陶醉。</a:t>
            </a:r>
            <a:endParaRPr lang="zh-CN" altLang="en-US" sz="28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83568" y="476672"/>
            <a:ext cx="4572000" cy="5526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过松源晨炊漆公店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           杨万里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https://timgsa.baidu.com/timg?image&amp;quality=80&amp;size=b9999_10000&amp;sec=1558582146700&amp;di=638e2933a18b7acfe1c23ed36a47dadf&amp;imgtype=jpg&amp;src=http%3A%2F%2Fimg3.imgtn.bdimg.com%2Fit%2Fu%3D360909048%2C1984581149%26fm%3D214%26gp%3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312368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2276872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/>
              <a:t>4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timgsa.baidu.com/timg?image&amp;quality=80&amp;size=b9999_10000&amp;sec=1558583852960&amp;di=126c48258c0497c7a2a63f73c2eb3445&amp;imgtype=0&amp;src=http%3A%2F%2Fb-ssl.duitang.com%2Fuploads%2Fitem%2F201706%2F16%2F20170616002647_tA4z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8208912" cy="627737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5724128" y="4725144"/>
            <a:ext cx="264687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/>
              <a:t>约    客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11960" y="54868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约    客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  赵师秀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黄梅时节家家雨，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青草池塘处处蛙。</a:t>
            </a:r>
            <a:br>
              <a:rPr lang="zh-CN" altLang="en-US" sz="3600" b="1" dirty="0" smtClean="0"/>
            </a:br>
            <a:r>
              <a:rPr lang="zh-CN" altLang="en-US" sz="3600" b="1" dirty="0" smtClean="0"/>
              <a:t>  有约不来过夜半，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闲敲棋子落灯花。</a:t>
            </a:r>
            <a:endParaRPr lang="zh-CN" altLang="en-US" sz="3600" b="1" dirty="0"/>
          </a:p>
        </p:txBody>
      </p:sp>
      <p:pic>
        <p:nvPicPr>
          <p:cNvPr id="51202" name="Picture 2" descr="https://timgsa.baidu.com/timg?image&amp;quality=80&amp;size=b9999_10000&amp;sec=1558583852960&amp;di=126c48258c0497c7a2a63f73c2eb3445&amp;imgtype=0&amp;src=http%3A%2F%2Fb-ssl.duitang.com%2Fuploads%2Fitem%2F201706%2F16%2F20170616002647_tA4z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3765382" cy="5053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95536" y="260648"/>
            <a:ext cx="8280920" cy="6099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词句注释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⑴约客：邀请客人来相会。 ⑵黄梅时节：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五月，江南梅子熟了，</a:t>
            </a: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大都是阴雨绵绵的时候，称为“梅雨季节”，所以称江南雨季为“黄梅时节”。意思就是</a:t>
            </a:r>
            <a:r>
              <a:rPr lang="zh-CN" altLang="en-US" sz="2400" b="1" u="sng" dirty="0" smtClean="0">
                <a:solidFill>
                  <a:srgbClr val="000000"/>
                </a:solidFill>
                <a:latin typeface="+mn-ea"/>
              </a:rPr>
              <a:t>夏初江南梅子黄熟</a:t>
            </a: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的时节。家家雨：家家户户都赶上下雨。形容处处都在下雨。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⑶处处蛙：到处是蛙声。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⑷有约：即为邀约友人。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⑸落灯花：旧时以油灯照明，灯心烧残，落下来时好像一朵闪亮的小花。落，使</a:t>
            </a:r>
            <a:r>
              <a:rPr lang="en-US" altLang="zh-CN" sz="2400" b="1" dirty="0" smtClean="0">
                <a:solidFill>
                  <a:srgbClr val="800000"/>
                </a:solidFill>
                <a:latin typeface="+mn-ea"/>
              </a:rPr>
              <a:t>……</a:t>
            </a:r>
            <a:r>
              <a:rPr lang="zh-CN" altLang="en-US" sz="2400" b="1" dirty="0" smtClean="0">
                <a:solidFill>
                  <a:srgbClr val="800000"/>
                </a:solidFill>
                <a:latin typeface="+mn-ea"/>
              </a:rPr>
              <a:t>掉落。灯花，灯芯燃尽结成的花状物。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80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95536" y="3789040"/>
            <a:ext cx="8280920" cy="224676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梅子黄时，家家都被笼罩在雨中，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长满青草的池塘边上，传来阵阵蛙声。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时间已过午夜，已约请好的客人还没有来，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我无聊地轻轻敲着棋子，震落了点油灯时灯芯结出的疙瘩。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33265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黄梅时节家家雨，</a:t>
            </a:r>
            <a:endParaRPr lang="en-US" altLang="zh-CN" sz="3200" b="1" dirty="0" smtClean="0">
              <a:solidFill>
                <a:srgbClr val="8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青草池塘处处蛙。</a:t>
            </a:r>
            <a:br>
              <a:rPr lang="zh-CN" altLang="en-US" sz="3200" b="1" dirty="0" smtClean="0">
                <a:solidFill>
                  <a:srgbClr val="800000"/>
                </a:solidFill>
              </a:rPr>
            </a:br>
            <a:r>
              <a:rPr lang="zh-CN" altLang="en-US" sz="3200" b="1" dirty="0" smtClean="0">
                <a:solidFill>
                  <a:srgbClr val="800000"/>
                </a:solidFill>
              </a:rPr>
              <a:t>  有约不来过夜半，</a:t>
            </a:r>
            <a:endParaRPr lang="en-US" altLang="zh-CN" sz="3200" b="1" dirty="0" smtClean="0">
              <a:solidFill>
                <a:srgbClr val="8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闲敲棋子落灯花。</a:t>
            </a:r>
            <a:endParaRPr lang="zh-CN" altLang="en-US" sz="3200" b="1" dirty="0">
              <a:solidFill>
                <a:srgbClr val="800000"/>
              </a:solidFill>
            </a:endParaRPr>
          </a:p>
        </p:txBody>
      </p:sp>
      <p:pic>
        <p:nvPicPr>
          <p:cNvPr id="53252" name="Picture 4" descr="https://timgsa.baidu.com/timg?image&amp;quality=80&amp;size=b9999_10000&amp;sec=1558584016927&amp;di=39c07a635f45f2cab9c3362ed8675f31&amp;imgtype=0&amp;src=http%3A%2F%2Ffile5.gucn.com%2Ffile2%2FCurioPicfile%2F20130322%2FGucn_20130322117386173158Pi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6"/>
            <a:ext cx="3810187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32129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烟笼寒水月笼沙，夜泊秦淮近酒家。</a:t>
            </a:r>
          </a:p>
          <a:p>
            <a:r>
              <a:rPr lang="zh-CN" altLang="en-US" dirty="0"/>
              <a:t>商女不知亡国恨，隔江犹唱后庭花。</a:t>
            </a:r>
          </a:p>
        </p:txBody>
      </p:sp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39552" y="260648"/>
            <a:ext cx="4572000" cy="60703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800000"/>
                </a:solidFill>
              </a:rPr>
              <a:t>        泊</a:t>
            </a:r>
            <a:r>
              <a:rPr lang="zh-CN" altLang="en-US" sz="4400" b="1" dirty="0">
                <a:solidFill>
                  <a:srgbClr val="800000"/>
                </a:solidFill>
              </a:rPr>
              <a:t>秦淮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800000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800000"/>
                </a:solidFill>
              </a:rPr>
              <a:t>杜</a:t>
            </a:r>
            <a:r>
              <a:rPr lang="zh-CN" altLang="en-US" sz="4400" b="1" dirty="0">
                <a:solidFill>
                  <a:srgbClr val="800000"/>
                </a:solidFill>
              </a:rPr>
              <a:t>牧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800000"/>
                </a:solidFill>
              </a:rPr>
              <a:t>烟笼寒水月笼沙，夜泊秦淮近酒家。</a:t>
            </a:r>
            <a:br>
              <a:rPr lang="zh-CN" altLang="en-US" sz="4400" b="1" dirty="0">
                <a:solidFill>
                  <a:srgbClr val="800000"/>
                </a:solidFill>
              </a:rPr>
            </a:br>
            <a:r>
              <a:rPr lang="zh-CN" altLang="en-US" sz="4400" b="1" dirty="0">
                <a:solidFill>
                  <a:srgbClr val="800000"/>
                </a:solidFill>
              </a:rPr>
              <a:t>商女不知亡国恨，隔江犹唱后庭花。</a:t>
            </a:r>
          </a:p>
        </p:txBody>
      </p:sp>
      <p:pic>
        <p:nvPicPr>
          <p:cNvPr id="8" name="Picture 2" descr="https://timgsa.baidu.com/timg?image&amp;quality=80&amp;size=b9999_10000&amp;sec=1558530460384&amp;di=a9526954550035f6f285e01677086f0c&amp;imgtype=0&amp;src=http%3A%2F%2Fart.hqcr.com%2Fuploadfile%2Fart%2F2012%2F1023%2F16214652867414_big.jpg"/>
          <p:cNvPicPr>
            <a:picLocks noChangeAspect="1" noChangeArrowheads="1"/>
          </p:cNvPicPr>
          <p:nvPr/>
        </p:nvPicPr>
        <p:blipFill>
          <a:blip r:embed="rId3" cstate="print"/>
          <a:srcRect l="37400" r="20075"/>
          <a:stretch>
            <a:fillRect/>
          </a:stretch>
        </p:blipFill>
        <p:spPr bwMode="auto">
          <a:xfrm>
            <a:off x="5292080" y="980728"/>
            <a:ext cx="3240360" cy="44644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3501008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赏析</a:t>
            </a:r>
            <a:r>
              <a:rPr lang="en-US" altLang="zh-CN" sz="2400" b="1" dirty="0" smtClean="0"/>
              <a:t>: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前二句交待了当时的环境和时令。</a:t>
            </a:r>
            <a:r>
              <a:rPr lang="zh-CN" altLang="en-US" sz="2400" b="1" dirty="0" smtClean="0"/>
              <a:t>“黄梅”、“雨”、“池塘”、“蛙声”，写出了江南梅雨季节的夏夜之景：雨声不断，蛙声一片。读来使人如身临其境，仿佛细雨就在身边飘，蛙声就在身边响。这看似表现得很“热闹”的环境，实际上诗人要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反衬出它的“寂静”。</a:t>
            </a:r>
            <a:endParaRPr lang="zh-CN" altLang="en-US" sz="2400" b="1" u="sng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33265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黄梅时节家家雨，</a:t>
            </a:r>
            <a:endParaRPr lang="en-US" altLang="zh-CN" sz="3200" b="1" dirty="0" smtClean="0">
              <a:solidFill>
                <a:srgbClr val="8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青草池塘处处蛙。</a:t>
            </a:r>
            <a:br>
              <a:rPr lang="zh-CN" altLang="en-US" sz="3200" b="1" dirty="0" smtClean="0">
                <a:solidFill>
                  <a:srgbClr val="800000"/>
                </a:solidFill>
              </a:rPr>
            </a:br>
            <a:r>
              <a:rPr lang="zh-CN" altLang="en-US" sz="3200" b="1" dirty="0" smtClean="0">
                <a:solidFill>
                  <a:srgbClr val="800000"/>
                </a:solidFill>
              </a:rPr>
              <a:t>  有约不来过夜半，</a:t>
            </a:r>
            <a:endParaRPr lang="en-US" altLang="zh-CN" sz="3200" b="1" dirty="0" smtClean="0">
              <a:solidFill>
                <a:srgbClr val="8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闲敲棋子落灯花。</a:t>
            </a:r>
            <a:endParaRPr lang="zh-CN" altLang="en-US" sz="3200" b="1" dirty="0">
              <a:solidFill>
                <a:srgbClr val="800000"/>
              </a:solidFill>
            </a:endParaRPr>
          </a:p>
        </p:txBody>
      </p:sp>
      <p:pic>
        <p:nvPicPr>
          <p:cNvPr id="5" name="Picture 4" descr="https://timgsa.baidu.com/timg?image&amp;quality=80&amp;size=b9999_10000&amp;sec=1558584016927&amp;di=39c07a635f45f2cab9c3362ed8675f31&amp;imgtype=0&amp;src=http%3A%2F%2Ffile5.gucn.com%2Ffile2%2FCurioPicfile%2F20130322%2FGucn_20130322117386173158Pi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6"/>
            <a:ext cx="3810187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2276872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赏析：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后二句点出了人物和事情。</a:t>
            </a:r>
            <a:r>
              <a:rPr lang="zh-CN" altLang="en-US" sz="2400" b="1" dirty="0" smtClean="0"/>
              <a:t>主人耐心地而又有几分焦急地等着，没事可干，“闲敲”棋子，静静地看着闪闪的灯花。</a:t>
            </a:r>
            <a:r>
              <a:rPr lang="zh-CN" altLang="en-US" sz="2400" b="1" u="sng" dirty="0" smtClean="0"/>
              <a:t>第三句“有约不来过夜半”</a:t>
            </a:r>
            <a:r>
              <a:rPr lang="zh-CN" altLang="en-US" sz="2400" b="1" dirty="0" smtClean="0"/>
              <a:t>，用“有约”点出了诗人曾“约客”来访，“过夜半”说明了等待时间之久，本来期待的是约客的叩门声，但听到的却只是一阵阵的雨声和蛙声，比照之下更显示出作者焦躁的心情。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第四句“闲敲棋子”是一个细节描写，</a:t>
            </a:r>
            <a:r>
              <a:rPr lang="zh-CN" altLang="en-US" sz="2400" b="1" dirty="0" smtClean="0"/>
              <a:t>诗人约客久候不到，灯芯很长，诗人百无聊赖之际，下意识地将黑白棋子在棋盘上轻轻敲打，而笃笃的敲棋声又将灯花都震落了。这种姿态貌似闲逸，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其实反映出诗人内心的焦躁。</a:t>
            </a:r>
            <a:endParaRPr lang="zh-CN" altLang="en-US" sz="2400" b="1" u="sng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332656"/>
            <a:ext cx="7776864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  黄梅时节家家雨，青草池塘处处蛙。</a:t>
            </a:r>
            <a:br>
              <a:rPr lang="zh-CN" altLang="en-US" sz="3200" b="1" dirty="0" smtClean="0">
                <a:solidFill>
                  <a:srgbClr val="800000"/>
                </a:solidFill>
              </a:rPr>
            </a:br>
            <a:r>
              <a:rPr lang="zh-CN" altLang="en-US" sz="3200" b="1" dirty="0" smtClean="0">
                <a:solidFill>
                  <a:srgbClr val="800000"/>
                </a:solidFill>
              </a:rPr>
              <a:t>  有约不来过夜半，闲敲棋子落灯花。</a:t>
            </a:r>
            <a:endParaRPr lang="zh-CN" altLang="en-US" sz="3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11560" y="548680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全诗通过对诗人思绪的环境及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“闲敲棋子”</a:t>
            </a:r>
            <a:r>
              <a:rPr lang="zh-CN" altLang="en-US" sz="2800" b="1" dirty="0" smtClean="0"/>
              <a:t>这一</a:t>
            </a:r>
            <a:r>
              <a:rPr lang="zh-CN" altLang="en-US" sz="2800" b="1" u="sng" dirty="0" smtClean="0">
                <a:solidFill>
                  <a:srgbClr val="C00000"/>
                </a:solidFill>
              </a:rPr>
              <a:t>细节动作的渲染</a:t>
            </a:r>
            <a:r>
              <a:rPr lang="zh-CN" altLang="en-US" sz="2800" b="1" dirty="0" smtClean="0"/>
              <a:t>，既写了诗人雨夜候客来访的情景，也写出约客未至的一种怅惘的心情，可谓形神兼备。有浓郁的生活气息。</a:t>
            </a:r>
            <a:endParaRPr lang="zh-CN" altLang="en-US" sz="2800" b="1" dirty="0"/>
          </a:p>
        </p:txBody>
      </p:sp>
      <p:pic>
        <p:nvPicPr>
          <p:cNvPr id="4" name="Picture 2" descr="https://timgsa.baidu.com/timg?image&amp;quality=80&amp;size=b9999_10000&amp;sec=1558583852960&amp;di=126c48258c0497c7a2a63f73c2eb3445&amp;imgtype=0&amp;src=http%3A%2F%2Fb-ssl.duitang.com%2Fuploads%2Fitem%2F201706%2F16%2F20170616002647_tA4z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429000"/>
            <a:ext cx="3877332" cy="29650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11960" y="54868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约    客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  赵师秀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黄梅时节家家雨，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青草池塘处处蛙。</a:t>
            </a:r>
            <a:br>
              <a:rPr lang="zh-CN" altLang="en-US" sz="3600" b="1" dirty="0" smtClean="0"/>
            </a:br>
            <a:r>
              <a:rPr lang="zh-CN" altLang="en-US" sz="3600" b="1" dirty="0" smtClean="0"/>
              <a:t>  有约不来过夜半，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闲敲棋子落灯花。</a:t>
            </a:r>
            <a:endParaRPr lang="zh-CN" altLang="en-US" sz="3600" b="1" dirty="0"/>
          </a:p>
        </p:txBody>
      </p:sp>
      <p:pic>
        <p:nvPicPr>
          <p:cNvPr id="51202" name="Picture 2" descr="https://timgsa.baidu.com/timg?image&amp;quality=80&amp;size=b9999_10000&amp;sec=1558583852960&amp;di=126c48258c0497c7a2a63f73c2eb3445&amp;imgtype=0&amp;src=http%3A%2F%2Fb-ssl.duitang.com%2Fuploads%2Fitem%2F201706%2F16%2F20170616002647_tA4z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3765382" cy="5053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2348880"/>
            <a:ext cx="76328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/>
              <a:t>课外古诗词诵读（</a:t>
            </a:r>
            <a:r>
              <a:rPr lang="en-US" altLang="zh-CN" sz="6600" dirty="0" smtClean="0"/>
              <a:t>2</a:t>
            </a:r>
            <a:r>
              <a:rPr lang="zh-CN" altLang="en-US" sz="6600" dirty="0" smtClean="0"/>
              <a:t>）</a:t>
            </a:r>
            <a:endParaRPr lang="zh-CN" altLang="en-US" sz="66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2276872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/>
              <a:t>1---4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32129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烟笼寒水月笼沙，夜泊秦淮近酒家。</a:t>
            </a:r>
          </a:p>
          <a:p>
            <a:r>
              <a:rPr lang="zh-CN" altLang="en-US" dirty="0"/>
              <a:t>商女不知亡国恨，隔江犹唱后庭花。</a:t>
            </a:r>
          </a:p>
        </p:txBody>
      </p:sp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39552" y="260648"/>
            <a:ext cx="4572000" cy="60703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800000"/>
                </a:solidFill>
              </a:rPr>
              <a:t>        泊</a:t>
            </a:r>
            <a:r>
              <a:rPr lang="zh-CN" altLang="en-US" sz="4400" b="1" dirty="0">
                <a:solidFill>
                  <a:srgbClr val="800000"/>
                </a:solidFill>
              </a:rPr>
              <a:t>秦淮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800000"/>
                </a:solidFill>
              </a:rPr>
              <a:t>            </a:t>
            </a:r>
            <a:r>
              <a:rPr lang="zh-CN" altLang="en-US" sz="4400" b="1" dirty="0" smtClean="0">
                <a:solidFill>
                  <a:srgbClr val="800000"/>
                </a:solidFill>
              </a:rPr>
              <a:t>杜</a:t>
            </a:r>
            <a:r>
              <a:rPr lang="zh-CN" altLang="en-US" sz="4400" b="1" dirty="0">
                <a:solidFill>
                  <a:srgbClr val="800000"/>
                </a:solidFill>
              </a:rPr>
              <a:t>牧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800000"/>
                </a:solidFill>
              </a:rPr>
              <a:t>烟笼寒水月笼沙，夜泊秦淮近酒家。</a:t>
            </a:r>
            <a:br>
              <a:rPr lang="zh-CN" altLang="en-US" sz="4400" b="1" dirty="0">
                <a:solidFill>
                  <a:srgbClr val="800000"/>
                </a:solidFill>
              </a:rPr>
            </a:br>
            <a:r>
              <a:rPr lang="zh-CN" altLang="en-US" sz="4400" b="1" dirty="0">
                <a:solidFill>
                  <a:srgbClr val="800000"/>
                </a:solidFill>
              </a:rPr>
              <a:t>商女不知亡国恨，隔江犹唱后庭花。</a:t>
            </a:r>
          </a:p>
        </p:txBody>
      </p:sp>
      <p:pic>
        <p:nvPicPr>
          <p:cNvPr id="8" name="Picture 2" descr="https://timgsa.baidu.com/timg?image&amp;quality=80&amp;size=b9999_10000&amp;sec=1558530460384&amp;di=a9526954550035f6f285e01677086f0c&amp;imgtype=0&amp;src=http%3A%2F%2Fart.hqcr.com%2Fuploadfile%2Fart%2F2012%2F1023%2F16214652867414_big.jpg"/>
          <p:cNvPicPr>
            <a:picLocks noChangeAspect="1" noChangeArrowheads="1"/>
          </p:cNvPicPr>
          <p:nvPr/>
        </p:nvPicPr>
        <p:blipFill>
          <a:blip r:embed="rId3" cstate="print"/>
          <a:srcRect l="37400" r="20075"/>
          <a:stretch>
            <a:fillRect/>
          </a:stretch>
        </p:blipFill>
        <p:spPr bwMode="auto">
          <a:xfrm>
            <a:off x="5292080" y="980728"/>
            <a:ext cx="3090805" cy="44644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7544" y="476672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贾   生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            李商隐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宣</a:t>
            </a:r>
            <a:r>
              <a:rPr lang="zh-CN" altLang="en-US" sz="3600" b="1" dirty="0">
                <a:solidFill>
                  <a:srgbClr val="0000FF"/>
                </a:solidFill>
              </a:rPr>
              <a:t>室求贤访逐臣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贾</a:t>
            </a:r>
            <a:r>
              <a:rPr lang="zh-CN" altLang="en-US" sz="3600" b="1" dirty="0">
                <a:solidFill>
                  <a:srgbClr val="0000FF"/>
                </a:solidFill>
              </a:rPr>
              <a:t>生才调更无伦。</a:t>
            </a:r>
            <a:br>
              <a:rPr lang="zh-CN" altLang="en-US" sz="3600" b="1" dirty="0">
                <a:solidFill>
                  <a:srgbClr val="0000FF"/>
                </a:solidFill>
              </a:rPr>
            </a:br>
            <a:r>
              <a:rPr lang="zh-CN" altLang="en-US" sz="3600" b="1" dirty="0" smtClean="0">
                <a:solidFill>
                  <a:srgbClr val="0000FF"/>
                </a:solidFill>
              </a:rPr>
              <a:t>  可怜</a:t>
            </a:r>
            <a:r>
              <a:rPr lang="zh-CN" altLang="en-US" sz="3600" b="1" dirty="0">
                <a:solidFill>
                  <a:srgbClr val="0000FF"/>
                </a:solidFill>
              </a:rPr>
              <a:t>夜半虚前席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</a:rPr>
              <a:t>  不问</a:t>
            </a:r>
            <a:r>
              <a:rPr lang="zh-CN" altLang="en-US" sz="3600" b="1" dirty="0">
                <a:solidFill>
                  <a:srgbClr val="0000FF"/>
                </a:solidFill>
              </a:rPr>
              <a:t>苍生问鬼神。</a:t>
            </a:r>
          </a:p>
        </p:txBody>
      </p:sp>
      <p:pic>
        <p:nvPicPr>
          <p:cNvPr id="7" name="Picture 2" descr="http://s10.sinaimg.cn/middle/6cef76a0h9969c82d8259&amp;690"/>
          <p:cNvPicPr>
            <a:picLocks noChangeAspect="1" noChangeArrowheads="1"/>
          </p:cNvPicPr>
          <p:nvPr/>
        </p:nvPicPr>
        <p:blipFill>
          <a:blip r:embed="rId3" cstate="print"/>
          <a:srcRect l="22950" r="23305"/>
          <a:stretch>
            <a:fillRect/>
          </a:stretch>
        </p:blipFill>
        <p:spPr bwMode="auto">
          <a:xfrm>
            <a:off x="5076056" y="1124744"/>
            <a:ext cx="352686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83568" y="476672"/>
            <a:ext cx="4572000" cy="5526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过松源晨炊漆公店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           杨万里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莫言下岭便无难，赚得行人错喜欢。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7030A0"/>
                </a:solidFill>
              </a:rPr>
              <a:t>政入万山围子里，一山放出一山拦。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https://timgsa.baidu.com/timg?image&amp;quality=80&amp;size=b9999_10000&amp;sec=1558582146700&amp;di=638e2933a18b7acfe1c23ed36a47dadf&amp;imgtype=jpg&amp;src=http%3A%2F%2Fimg3.imgtn.bdimg.com%2Fit%2Fu%3D360909048%2C1984581149%26fm%3D214%26gp%3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312368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11960" y="54868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约    客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  赵师秀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黄梅时节家家雨，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青草池塘处处蛙。</a:t>
            </a:r>
            <a:br>
              <a:rPr lang="zh-CN" altLang="en-US" sz="3600" b="1" dirty="0" smtClean="0"/>
            </a:br>
            <a:r>
              <a:rPr lang="zh-CN" altLang="en-US" sz="3600" b="1" dirty="0" smtClean="0"/>
              <a:t>  有约不来过夜半，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  闲敲棋子落灯花。</a:t>
            </a:r>
            <a:endParaRPr lang="zh-CN" altLang="en-US" sz="3600" b="1" dirty="0"/>
          </a:p>
        </p:txBody>
      </p:sp>
      <p:pic>
        <p:nvPicPr>
          <p:cNvPr id="51202" name="Picture 2" descr="https://timgsa.baidu.com/timg?image&amp;quality=80&amp;size=b9999_10000&amp;sec=1558583852960&amp;di=126c48258c0497c7a2a63f73c2eb3445&amp;imgtype=0&amp;src=http%3A%2F%2Fb-ssl.duitang.com%2Fuploads%2Fitem%2F201706%2F16%2F20170616002647_tA4z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3765382" cy="5053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23528" y="404664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hlinkClick r:id="rId3"/>
              </a:rPr>
              <a:t>杜牧</a:t>
            </a: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803</a:t>
            </a:r>
            <a:r>
              <a:rPr lang="zh-CN" altLang="en-US" sz="2800" dirty="0" smtClean="0">
                <a:latin typeface="+mn-ea"/>
              </a:rPr>
              <a:t>年－约</a:t>
            </a:r>
            <a:r>
              <a:rPr lang="en-US" altLang="zh-CN" sz="2800" dirty="0" smtClean="0">
                <a:latin typeface="+mn-ea"/>
              </a:rPr>
              <a:t>852</a:t>
            </a:r>
            <a:r>
              <a:rPr lang="zh-CN" altLang="en-US" sz="2800" dirty="0" smtClean="0">
                <a:latin typeface="+mn-ea"/>
              </a:rPr>
              <a:t>年），</a:t>
            </a:r>
            <a:r>
              <a:rPr lang="zh-CN" altLang="en-US" sz="2800" dirty="0" smtClean="0">
                <a:latin typeface="+mn-ea"/>
                <a:hlinkClick r:id="rId3"/>
              </a:rPr>
              <a:t>杜牧</a:t>
            </a:r>
            <a:r>
              <a:rPr lang="zh-CN" altLang="en-US" sz="2800" dirty="0" smtClean="0">
                <a:latin typeface="+mn-ea"/>
              </a:rPr>
              <a:t>是唐代杰出的诗人、散文家。</a:t>
            </a:r>
          </a:p>
          <a:p>
            <a:r>
              <a:rPr lang="zh-CN" altLang="en-US" sz="2800" dirty="0" smtClean="0">
                <a:latin typeface="+mn-ea"/>
                <a:hlinkClick r:id="rId3"/>
              </a:rPr>
              <a:t>杜牧</a:t>
            </a:r>
            <a:r>
              <a:rPr lang="zh-CN" altLang="en-US" sz="2800" dirty="0" smtClean="0">
                <a:latin typeface="+mn-ea"/>
              </a:rPr>
              <a:t>于</a:t>
            </a:r>
            <a:r>
              <a:rPr lang="zh-CN" altLang="en-US" sz="2800" dirty="0" smtClean="0">
                <a:latin typeface="+mn-ea"/>
                <a:hlinkClick r:id="rId4"/>
              </a:rPr>
              <a:t>唐文宗</a:t>
            </a:r>
            <a:r>
              <a:rPr lang="zh-CN" altLang="en-US" sz="2800" dirty="0" smtClean="0">
                <a:latin typeface="+mn-ea"/>
              </a:rPr>
              <a:t>大和二年</a:t>
            </a:r>
            <a:r>
              <a:rPr lang="en-US" altLang="zh-CN" sz="2800" dirty="0" smtClean="0">
                <a:latin typeface="+mn-ea"/>
              </a:rPr>
              <a:t>26</a:t>
            </a:r>
            <a:r>
              <a:rPr lang="zh-CN" altLang="en-US" sz="2800" dirty="0" smtClean="0">
                <a:latin typeface="+mn-ea"/>
              </a:rPr>
              <a:t>岁中进士，授</a:t>
            </a:r>
            <a:r>
              <a:rPr lang="zh-CN" altLang="en-US" sz="2800" dirty="0" smtClean="0">
                <a:latin typeface="+mn-ea"/>
                <a:hlinkClick r:id="rId5"/>
              </a:rPr>
              <a:t>弘文馆</a:t>
            </a:r>
            <a:r>
              <a:rPr lang="zh-CN" altLang="en-US" sz="2800" dirty="0" smtClean="0">
                <a:latin typeface="+mn-ea"/>
              </a:rPr>
              <a:t>校书郎。</a:t>
            </a:r>
          </a:p>
          <a:p>
            <a:r>
              <a:rPr lang="zh-CN" altLang="en-US" sz="2800" dirty="0" smtClean="0">
                <a:latin typeface="+mn-ea"/>
              </a:rPr>
              <a:t>唐宣宗大中六年（</a:t>
            </a:r>
            <a:r>
              <a:rPr lang="en-US" altLang="zh-CN" sz="2800" dirty="0" smtClean="0">
                <a:latin typeface="+mn-ea"/>
              </a:rPr>
              <a:t>852</a:t>
            </a:r>
            <a:r>
              <a:rPr lang="zh-CN" altLang="en-US" sz="2800" dirty="0" smtClean="0">
                <a:latin typeface="+mn-ea"/>
              </a:rPr>
              <a:t>年），冬天病重逝世。</a:t>
            </a:r>
          </a:p>
          <a:p>
            <a:r>
              <a:rPr lang="zh-CN" altLang="en-US" sz="2800" dirty="0" smtClean="0">
                <a:latin typeface="+mn-ea"/>
              </a:rPr>
              <a:t>主要作品有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阿房宫赋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遣怀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等。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026" name="AutoShape 2" descr="http://img0.imgtn.bdimg.com/it/u=1075179854,87629260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8" name="Picture 4" descr="https://timgsa.baidu.com/timg?image&amp;quality=80&amp;size=b9999_10000&amp;sec=1559186014&amp;di=11af48ce5e56b461db2605e04101ff73&amp;imgtype=jpg&amp;er=1&amp;src=http%3A%2F%2Fpic13.997788.com%2Fmini%2Fshopstation%2Fpic%2FPA%2F00%2F0034%2F003496%2FPA003496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3356992"/>
            <a:ext cx="4030983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476672"/>
            <a:ext cx="784887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800" b="1" i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作业：</a:t>
            </a:r>
            <a:endParaRPr lang="en-US" altLang="zh-CN" sz="4800" b="1" i="1" dirty="0" smtClean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b="1" i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 抄写并且背诵这四首诗。</a:t>
            </a:r>
            <a:endParaRPr lang="en-US" altLang="zh-CN" sz="4800" b="1" i="1" dirty="0" smtClean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58583852960&amp;di=126c48258c0497c7a2a63f73c2eb3445&amp;imgtype=0&amp;src=http%3A%2F%2Fb-ssl.duitang.com%2Fuploads%2Fitem%2F201706%2F16%2F20170616002647_tA4z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348880"/>
            <a:ext cx="2880320" cy="38654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51520" y="404664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词句注释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⑴秦淮：即</a:t>
            </a:r>
            <a:r>
              <a:rPr lang="zh-CN" altLang="en-US" sz="2400" b="1" dirty="0">
                <a:hlinkClick r:id="rId3"/>
              </a:rPr>
              <a:t>秦淮河</a:t>
            </a:r>
            <a:r>
              <a:rPr lang="zh-CN" altLang="en-US" sz="2400" b="1" dirty="0"/>
              <a:t>，发源于江苏句容大茅山与溧水东庐山两山间，经南京流入长江。相传为秦始皇南巡会稽时开凿的，用来疏通淮水，故称秦淮河。历代均为繁华的游赏之地。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⑵烟：烟雾。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⑶</a:t>
            </a:r>
            <a:r>
              <a:rPr lang="zh-CN" altLang="en-US" sz="2400" b="1" u="sng" dirty="0">
                <a:solidFill>
                  <a:srgbClr val="0000FF"/>
                </a:solidFill>
              </a:rPr>
              <a:t>泊：停泊。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⑷商女：以卖唱为生的歌女。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⑸后庭花：歌曲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玉树后庭花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的简称。南朝陈皇帝陈叔宝（即陈后主）溺于声色，作此曲与后宫美女寻欢作乐，终致亡国，所以后世把此曲作为</a:t>
            </a:r>
            <a:r>
              <a:rPr lang="zh-CN" altLang="en-US" sz="2400" b="1" u="sng" dirty="0">
                <a:solidFill>
                  <a:srgbClr val="0000FF"/>
                </a:solidFill>
              </a:rPr>
              <a:t>亡国之音</a:t>
            </a:r>
            <a:r>
              <a:rPr lang="zh-CN" altLang="en-US" sz="2400" b="1" dirty="0"/>
              <a:t>的代表。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475656" y="2492896"/>
            <a:ext cx="6696744" cy="332398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迷离的月色下，轻烟笼罩寒水、白沙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夜晚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船只停泊在秦淮边靠近岸上的酒家。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卖唱的歌女好似不懂什么叫亡国之恨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隔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着江水仍然高唱着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玉树后庭花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548680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800000"/>
                </a:solidFill>
              </a:rPr>
              <a:t>烟笼寒水月笼沙，夜泊秦淮近酒家。</a:t>
            </a:r>
            <a:br>
              <a:rPr lang="zh-CN" altLang="en-US" sz="3200" b="1" dirty="0" smtClean="0">
                <a:solidFill>
                  <a:srgbClr val="800000"/>
                </a:solidFill>
              </a:rPr>
            </a:br>
            <a:r>
              <a:rPr lang="zh-CN" altLang="en-US" sz="3200" b="1" dirty="0" smtClean="0">
                <a:solidFill>
                  <a:srgbClr val="800000"/>
                </a:solidFill>
              </a:rPr>
              <a:t>商女不知亡国恨，隔江犹唱后庭花。</a:t>
            </a:r>
            <a:endParaRPr lang="zh-CN" altLang="en-US" sz="3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67544" y="476672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</a:rPr>
              <a:t>     背景： </a:t>
            </a:r>
            <a:r>
              <a:rPr lang="zh-CN" altLang="en-US" sz="2400" b="1" dirty="0" smtClean="0"/>
              <a:t>六朝古都金陵（现在南京）的秦淮河两岸历来是达官贵人们享乐游宴的场所，“秦淮”也逐渐成为奢靡生活的代称。诗人夜泊于此，眼见灯红酒绿，耳闻淫歌艳曲，触景生情，又想到唐朝国势日衰，当权者昏庸荒淫，便感慨万千，写下了这首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泊秦淮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5" name="Picture 6" descr="https://timgsa.baidu.com/timg?image&amp;quality=80&amp;size=b10000_10000&amp;sec=1558520838&amp;di=16a4d76e9ae5c8a812997465c11a5a3d&amp;src=http://s6.sinaimg.cn/middle/61d39598n814643b63a55&amp;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73016"/>
            <a:ext cx="3909384" cy="2375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timgsa.baidu.com/timg?image&amp;quality=80&amp;size=b9999_10000&amp;sec=1558529985809&amp;di=546d2b31ad19fb2efa88270f8963774d&amp;imgtype=0&amp;src=http%3A%2F%2Fhbimg.b0.upaiyun.com%2F84c04c4cff0117ef2f002e7c403c294b9937930a98f7-NGJgsi_fw658"/>
          <p:cNvPicPr>
            <a:picLocks noChangeAspect="1" noChangeArrowheads="1"/>
          </p:cNvPicPr>
          <p:nvPr/>
        </p:nvPicPr>
        <p:blipFill>
          <a:blip r:embed="rId2" cstate="print"/>
          <a:srcRect t="401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39552" y="332656"/>
            <a:ext cx="8136904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    赏析</a:t>
            </a:r>
            <a:r>
              <a:rPr lang="en-US" altLang="zh-CN" sz="2800" b="1" dirty="0" smtClean="0">
                <a:latin typeface="+mn-ea"/>
              </a:rPr>
              <a:t>; </a:t>
            </a:r>
            <a:r>
              <a:rPr lang="zh-CN" altLang="en-US" sz="2800" b="1" u="sng" dirty="0" smtClean="0">
                <a:solidFill>
                  <a:srgbClr val="C00000"/>
                </a:solidFill>
                <a:latin typeface="+mn-ea"/>
              </a:rPr>
              <a:t>咏史咏怀诗    借古讽今</a:t>
            </a:r>
            <a:endParaRPr lang="en-US" altLang="zh-CN" sz="2800" b="1" u="sng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    此诗是</a:t>
            </a:r>
            <a:r>
              <a:rPr lang="zh-CN" altLang="en-US" sz="2800" b="1" dirty="0">
                <a:latin typeface="+mn-ea"/>
              </a:rPr>
              <a:t>诗人夜泊秦淮时触景感怀之作，前半段</a:t>
            </a:r>
            <a:r>
              <a:rPr lang="zh-CN" altLang="en-US" sz="2800" b="1" u="sng" dirty="0">
                <a:solidFill>
                  <a:srgbClr val="C00000"/>
                </a:solidFill>
                <a:latin typeface="+mn-ea"/>
              </a:rPr>
              <a:t>写秦淮夜景，</a:t>
            </a:r>
            <a:r>
              <a:rPr lang="zh-CN" altLang="en-US" sz="2800" b="1" dirty="0">
                <a:latin typeface="+mn-ea"/>
              </a:rPr>
              <a:t>后半段</a:t>
            </a:r>
            <a:r>
              <a:rPr lang="zh-CN" altLang="en-US" sz="2800" b="1" u="sng" dirty="0">
                <a:solidFill>
                  <a:srgbClr val="C00000"/>
                </a:solidFill>
                <a:latin typeface="+mn-ea"/>
              </a:rPr>
              <a:t>抒发感慨</a:t>
            </a:r>
            <a:r>
              <a:rPr lang="zh-CN" altLang="en-US" sz="2800" b="1" dirty="0">
                <a:latin typeface="+mn-ea"/>
              </a:rPr>
              <a:t>，借陈后主（</a:t>
            </a:r>
            <a:r>
              <a:rPr lang="zh-CN" altLang="en-US" sz="2800" b="1" u="sng" dirty="0">
                <a:latin typeface="+mn-ea"/>
              </a:rPr>
              <a:t>陈叔宝</a:t>
            </a:r>
            <a:r>
              <a:rPr lang="zh-CN" altLang="en-US" sz="2800" b="1" dirty="0">
                <a:latin typeface="+mn-ea"/>
              </a:rPr>
              <a:t>）因追求荒淫享乐终至亡国的历史，</a:t>
            </a:r>
            <a:r>
              <a:rPr lang="zh-CN" altLang="en-US" sz="2800" b="1" u="sng" dirty="0">
                <a:solidFill>
                  <a:srgbClr val="C00000"/>
                </a:solidFill>
                <a:latin typeface="+mn-ea"/>
              </a:rPr>
              <a:t>讽刺</a:t>
            </a:r>
            <a:r>
              <a:rPr lang="zh-CN" altLang="en-US" sz="2800" b="1" dirty="0">
                <a:latin typeface="+mn-ea"/>
              </a:rPr>
              <a:t>那些不从中汲取教训而醉生梦死的晚唐统治者，</a:t>
            </a:r>
            <a:r>
              <a:rPr lang="zh-CN" altLang="en-US" sz="2800" b="1" u="sng" dirty="0">
                <a:solidFill>
                  <a:srgbClr val="C00000"/>
                </a:solidFill>
                <a:latin typeface="+mn-ea"/>
              </a:rPr>
              <a:t>表现</a:t>
            </a:r>
            <a:r>
              <a:rPr lang="zh-CN" altLang="en-US" sz="2800" b="1" dirty="0">
                <a:latin typeface="+mn-ea"/>
              </a:rPr>
              <a:t>了作者对国家命运的无比关怀和深切忧虑的情怀。</a:t>
            </a:r>
          </a:p>
        </p:txBody>
      </p:sp>
      <p:pic>
        <p:nvPicPr>
          <p:cNvPr id="4" name="Picture 6" descr="https://timgsa.baidu.com/timg?image&amp;quality=80&amp;size=b10000_10000&amp;sec=1558520838&amp;di=16a4d76e9ae5c8a812997465c11a5a3d&amp;src=http://s6.sinaimg.cn/middle/61d39598n814643b63a55&amp;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581128"/>
            <a:ext cx="2784708" cy="1692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2086</Words>
  <Application>Microsoft Office PowerPoint</Application>
  <PresentationFormat>全屏显示(4:3)</PresentationFormat>
  <Paragraphs>162</Paragraphs>
  <Slides>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32</cp:revision>
  <dcterms:created xsi:type="dcterms:W3CDTF">2019-05-22T10:08:20Z</dcterms:created>
  <dcterms:modified xsi:type="dcterms:W3CDTF">2019-05-27T01:30:48Z</dcterms:modified>
</cp:coreProperties>
</file>