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Default Extension="bin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24" r:id="rId2"/>
    <p:sldId id="286" r:id="rId3"/>
    <p:sldId id="287" r:id="rId4"/>
    <p:sldId id="288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2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3" autoAdjust="0"/>
    <p:restoredTop sz="96813" autoAdjust="0"/>
  </p:normalViewPr>
  <p:slideViewPr>
    <p:cSldViewPr>
      <p:cViewPr varScale="1">
        <p:scale>
          <a:sx n="87" d="100"/>
          <a:sy n="87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2016/11/29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D995-F712-49A7-8AD4-CB13DB2051EF}" type="datetimeFigureOut">
              <a:rPr lang="zh-CN" altLang="en-US"/>
              <a:pPr>
                <a:defRPr/>
              </a:pPr>
              <a:t>2016/11/29 Tuesday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0CFF-55A9-48AC-9387-9CD96CDC5EB6}" type="datetimeFigureOut">
              <a:rPr lang="zh-CN" altLang="en-US"/>
              <a:pPr>
                <a:defRPr/>
              </a:pPr>
              <a:t>2016/11/29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F574-1803-40CA-A055-37482C202DFB}" type="datetimeFigureOut">
              <a:rPr lang="zh-CN" altLang="en-US"/>
              <a:pPr>
                <a:defRPr/>
              </a:pPr>
              <a:t>2016/11/29 Tuesday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68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50927B-1B04-493F-AC7A-09604EB75522}" type="datetimeFigureOut">
              <a:rPr lang="zh-CN" altLang="en-US"/>
              <a:pPr>
                <a:defRPr/>
              </a:pPr>
              <a:t>2016/11/29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7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audio" Target="../media/audio8.bin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9.bin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bin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audio" Target="../media/audio5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audio" Target="../media/audio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5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2.bin"/><Relationship Id="rId7" Type="http://schemas.openxmlformats.org/officeDocument/2006/relationships/image" Target="../media/image12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7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7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语文出版社九年级上册第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25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grpSp>
        <p:nvGrpSpPr>
          <p:cNvPr id="6" name="组合 3087"/>
          <p:cNvGrpSpPr>
            <a:grpSpLocks/>
          </p:cNvGrpSpPr>
          <p:nvPr/>
        </p:nvGrpSpPr>
        <p:grpSpPr bwMode="auto">
          <a:xfrm>
            <a:off x="683568" y="3789040"/>
            <a:ext cx="7416823" cy="2592710"/>
            <a:chOff x="1474" y="1888"/>
            <a:chExt cx="3266" cy="2195"/>
          </a:xfrm>
        </p:grpSpPr>
        <p:pic>
          <p:nvPicPr>
            <p:cNvPr id="7" name="图片 308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74" y="1888"/>
              <a:ext cx="2721" cy="2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矩形 3086"/>
            <p:cNvSpPr>
              <a:spLocks noChangeArrowheads="1" noChangeShapeType="1" noTextEdit="1"/>
            </p:cNvSpPr>
            <p:nvPr/>
          </p:nvSpPr>
          <p:spPr bwMode="auto">
            <a:xfrm rot="5400000">
              <a:off x="3470" y="2704"/>
              <a:ext cx="2086" cy="454"/>
            </a:xfrm>
            <a:prstGeom prst="rect">
              <a:avLst/>
            </a:prstGeom>
          </p:spPr>
          <p:txBody>
            <a:bodyPr vert="ea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/>
              <a:r>
                <a:rPr lang="zh-CN" altLang="en-US" sz="3600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1"/>
                  </a:gradFill>
                  <a:latin typeface="隶书"/>
                </a:rPr>
                <a:t>孔子讲学图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971600" y="1556792"/>
            <a:ext cx="7200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8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8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8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十则</a:t>
            </a:r>
            <a:endParaRPr lang="zh-CN" altLang="en-US" sz="80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3140968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      </a:t>
            </a:r>
            <a:endParaRPr lang="zh-CN" altLang="en-US" sz="36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图片 163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1196752"/>
            <a:ext cx="4859337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图片 1638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49080"/>
            <a:ext cx="4355976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图片 163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24744"/>
            <a:ext cx="4283968" cy="306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63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8436"/>
          <p:cNvGrpSpPr>
            <a:grpSpLocks/>
          </p:cNvGrpSpPr>
          <p:nvPr/>
        </p:nvGrpSpPr>
        <p:grpSpPr bwMode="auto">
          <a:xfrm>
            <a:off x="2843808" y="188640"/>
            <a:ext cx="3168352" cy="720080"/>
            <a:chOff x="1791" y="0"/>
            <a:chExt cx="2028" cy="1625"/>
          </a:xfrm>
        </p:grpSpPr>
        <p:sp>
          <p:nvSpPr>
            <p:cNvPr id="14338" name="矩形 18437"/>
            <p:cNvSpPr>
              <a:spLocks noChangeArrowheads="1" noChangeShapeType="1" noTextEdit="1"/>
            </p:cNvSpPr>
            <p:nvPr/>
          </p:nvSpPr>
          <p:spPr bwMode="auto">
            <a:xfrm>
              <a:off x="1791" y="0"/>
              <a:ext cx="2028" cy="69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zh-CN" altLang="en-US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方正舒体"/>
              </a:endParaRPr>
            </a:p>
          </p:txBody>
        </p:sp>
        <p:sp>
          <p:nvSpPr>
            <p:cNvPr id="14339" name="矩形 18438"/>
            <p:cNvSpPr>
              <a:spLocks noChangeArrowheads="1" noChangeShapeType="1" noTextEdit="1"/>
            </p:cNvSpPr>
            <p:nvPr/>
          </p:nvSpPr>
          <p:spPr bwMode="auto">
            <a:xfrm>
              <a:off x="2019" y="389"/>
              <a:ext cx="1060" cy="12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2070"/>
                </a:avLst>
              </a:prstTxWarp>
            </a:bodyPr>
            <a:lstStyle/>
            <a:p>
              <a:pPr algn="ctr"/>
              <a:r>
                <a:rPr lang="zh-CN" altLang="en-US" sz="3600" kern="10" spc="-360" dirty="0" smtClean="0">
                  <a:ln w="12700">
                    <a:solidFill>
                      <a:srgbClr val="000099"/>
                    </a:solidFill>
                    <a:round/>
                    <a:headEnd/>
                    <a:tailEnd/>
                  </a:ln>
                  <a:solidFill>
                    <a:srgbClr val="33CCFF"/>
                  </a:solidFill>
                  <a:effectLst>
                    <a:outerShdw dist="125724" dir="18900000" algn="ctr" rotWithShape="0">
                      <a:srgbClr val="000099"/>
                    </a:outerShdw>
                  </a:effectLst>
                  <a:latin typeface="华文新魏"/>
                </a:rPr>
                <a:t>读准字</a:t>
              </a:r>
              <a:r>
                <a:rPr lang="zh-CN" altLang="en-US" sz="3600" kern="10" spc="-360" dirty="0">
                  <a:ln w="12700">
                    <a:solidFill>
                      <a:srgbClr val="000099"/>
                    </a:solidFill>
                    <a:round/>
                    <a:headEnd/>
                    <a:tailEnd/>
                  </a:ln>
                  <a:solidFill>
                    <a:srgbClr val="33CCFF"/>
                  </a:solidFill>
                  <a:effectLst>
                    <a:outerShdw dist="125724" dir="18900000" algn="ctr" rotWithShape="0">
                      <a:srgbClr val="000099"/>
                    </a:outerShdw>
                  </a:effectLst>
                  <a:latin typeface="华文新魏"/>
                </a:rPr>
                <a:t>音</a:t>
              </a:r>
            </a:p>
          </p:txBody>
        </p:sp>
      </p:grpSp>
      <p:sp>
        <p:nvSpPr>
          <p:cNvPr id="14343" name="文本框 18444"/>
          <p:cNvSpPr txBox="1">
            <a:spLocks noChangeArrowheads="1"/>
          </p:cNvSpPr>
          <p:nvPr/>
        </p:nvSpPr>
        <p:spPr bwMode="auto">
          <a:xfrm>
            <a:off x="690563" y="3879850"/>
            <a:ext cx="24304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谋</a:t>
            </a:r>
            <a:r>
              <a:rPr lang="zh-CN" altLang="en-US" sz="3600" b="1"/>
              <a:t>而不忠</a:t>
            </a:r>
          </a:p>
        </p:txBody>
      </p:sp>
      <p:pic>
        <p:nvPicPr>
          <p:cNvPr id="14341" name="图片 18455" descr="Q_01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contrast="36000"/>
          </a:blip>
          <a:srcRect/>
          <a:stretch>
            <a:fillRect/>
          </a:stretch>
        </p:blipFill>
        <p:spPr bwMode="auto">
          <a:xfrm>
            <a:off x="7391400" y="5324475"/>
            <a:ext cx="17526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文本框 18440"/>
          <p:cNvSpPr txBox="1">
            <a:spLocks noChangeArrowheads="1"/>
          </p:cNvSpPr>
          <p:nvPr/>
        </p:nvSpPr>
        <p:spPr bwMode="auto">
          <a:xfrm>
            <a:off x="373063" y="1616075"/>
            <a:ext cx="18399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  </a:t>
            </a:r>
            <a:r>
              <a:rPr lang="zh-CN" altLang="en-US" sz="3600" b="1" dirty="0">
                <a:solidFill>
                  <a:srgbClr val="FF0000"/>
                </a:solidFill>
              </a:rPr>
              <a:t>论</a:t>
            </a:r>
            <a:r>
              <a:rPr lang="zh-CN" altLang="en-US" sz="3600" b="1" dirty="0"/>
              <a:t>语</a:t>
            </a:r>
          </a:p>
        </p:txBody>
      </p:sp>
      <p:sp>
        <p:nvSpPr>
          <p:cNvPr id="14348" name="文本框 2"/>
          <p:cNvSpPr txBox="1">
            <a:spLocks noChangeArrowheads="1"/>
          </p:cNvSpPr>
          <p:nvPr/>
        </p:nvSpPr>
        <p:spPr bwMode="auto">
          <a:xfrm>
            <a:off x="1558925" y="1614488"/>
            <a:ext cx="12636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1211"/>
                </a:solidFill>
                <a:latin typeface="宋体" pitchFamily="2" charset="-122"/>
              </a:rPr>
              <a:t>(lún)</a:t>
            </a:r>
          </a:p>
        </p:txBody>
      </p:sp>
      <p:sp>
        <p:nvSpPr>
          <p:cNvPr id="14349" name="文本框 18445"/>
          <p:cNvSpPr txBox="1">
            <a:spLocks noChangeArrowheads="1"/>
          </p:cNvSpPr>
          <p:nvPr/>
        </p:nvSpPr>
        <p:spPr bwMode="auto">
          <a:xfrm>
            <a:off x="3306763" y="1614488"/>
            <a:ext cx="124936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三</a:t>
            </a:r>
            <a:r>
              <a:rPr lang="zh-CN" altLang="en-US" sz="3600" b="1" dirty="0">
                <a:solidFill>
                  <a:srgbClr val="FF0000"/>
                </a:solidFill>
              </a:rPr>
              <a:t>省</a:t>
            </a:r>
          </a:p>
        </p:txBody>
      </p:sp>
      <p:sp>
        <p:nvSpPr>
          <p:cNvPr id="14350" name="文本框 4"/>
          <p:cNvSpPr txBox="1">
            <a:spLocks noChangeArrowheads="1"/>
          </p:cNvSpPr>
          <p:nvPr/>
        </p:nvSpPr>
        <p:spPr bwMode="auto">
          <a:xfrm>
            <a:off x="4295775" y="1555750"/>
            <a:ext cx="15494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1211"/>
                </a:solidFill>
                <a:latin typeface="宋体" pitchFamily="2" charset="-122"/>
              </a:rPr>
              <a:t>(xǐng)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51000" y="2254250"/>
            <a:ext cx="1749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1211"/>
                </a:solidFill>
                <a:latin typeface="宋体" pitchFamily="2" charset="-122"/>
              </a:rPr>
              <a:t>(zēng)</a:t>
            </a:r>
          </a:p>
        </p:txBody>
      </p:sp>
      <p:sp>
        <p:nvSpPr>
          <p:cNvPr id="3" name="文本框 18442"/>
          <p:cNvSpPr txBox="1">
            <a:spLocks noChangeArrowheads="1"/>
          </p:cNvSpPr>
          <p:nvPr/>
        </p:nvSpPr>
        <p:spPr bwMode="auto">
          <a:xfrm>
            <a:off x="684213" y="2314575"/>
            <a:ext cx="1366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曾</a:t>
            </a:r>
            <a:r>
              <a:rPr lang="zh-CN" altLang="en-US" sz="3600" b="1"/>
              <a:t>参</a:t>
            </a:r>
          </a:p>
        </p:txBody>
      </p:sp>
      <p:sp>
        <p:nvSpPr>
          <p:cNvPr id="4" name="文本框 18446"/>
          <p:cNvSpPr txBox="1">
            <a:spLocks noChangeArrowheads="1"/>
          </p:cNvSpPr>
          <p:nvPr/>
        </p:nvSpPr>
        <p:spPr bwMode="auto">
          <a:xfrm>
            <a:off x="3340100" y="2314575"/>
            <a:ext cx="1184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弘毅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24375" y="2193925"/>
            <a:ext cx="27987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latin typeface="宋体" pitchFamily="2" charset="-122"/>
              </a:rPr>
              <a:t>(</a:t>
            </a:r>
            <a:r>
              <a:rPr lang="en-US" altLang="zh-CN" sz="4800" b="1">
                <a:solidFill>
                  <a:srgbClr val="001211"/>
                </a:solidFill>
                <a:latin typeface="宋体" pitchFamily="2" charset="-122"/>
              </a:rPr>
              <a:t>hóngyì</a:t>
            </a:r>
            <a:r>
              <a:rPr lang="en-US" altLang="zh-CN" sz="4800" b="1">
                <a:latin typeface="宋体" pitchFamily="2" charset="-122"/>
              </a:rPr>
              <a:t>)</a:t>
            </a:r>
          </a:p>
        </p:txBody>
      </p:sp>
      <p:sp>
        <p:nvSpPr>
          <p:cNvPr id="6" name="文本框 18443"/>
          <p:cNvSpPr txBox="1">
            <a:spLocks noChangeArrowheads="1"/>
          </p:cNvSpPr>
          <p:nvPr/>
        </p:nvSpPr>
        <p:spPr bwMode="auto">
          <a:xfrm>
            <a:off x="690563" y="3108325"/>
            <a:ext cx="2041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其</a:t>
            </a:r>
            <a:r>
              <a:rPr lang="zh-CN" altLang="en-US" sz="3600" b="1">
                <a:solidFill>
                  <a:srgbClr val="FF0000"/>
                </a:solidFill>
              </a:rPr>
              <a:t>恕</a:t>
            </a:r>
            <a:r>
              <a:rPr lang="zh-CN" altLang="en-US" sz="3600" b="1"/>
              <a:t>乎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308225" y="3016250"/>
            <a:ext cx="1784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1211"/>
                </a:solidFill>
                <a:latin typeface="宋体" pitchFamily="2" charset="-122"/>
              </a:rPr>
              <a:t>(shù)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903538" y="3838575"/>
            <a:ext cx="16525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latin typeface="宋体" pitchFamily="2" charset="-122"/>
              </a:rPr>
              <a:t>(móu)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730875" y="1616075"/>
            <a:ext cx="56832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</a:rPr>
              <a:t>箪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516216" y="1412776"/>
            <a:ext cx="21327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001211"/>
                </a:solidFill>
              </a:rPr>
              <a:t>（dān）</a:t>
            </a:r>
            <a:endParaRPr lang="zh-CN" altLang="en-US" sz="4800" dirty="0">
              <a:solidFill>
                <a:srgbClr val="001211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39775" y="4794250"/>
            <a:ext cx="1255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笃</a:t>
            </a:r>
            <a:r>
              <a:rPr lang="zh-CN" altLang="en-US" sz="4000" b="1"/>
              <a:t>志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051050" y="4733925"/>
            <a:ext cx="15763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1211"/>
                </a:solidFill>
              </a:rPr>
              <a:t>dú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7" grpId="0"/>
      <p:bldP spid="14348" grpId="0"/>
      <p:bldP spid="14349" grpId="0"/>
      <p:bldP spid="14350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文本框 19459"/>
          <p:cNvSpPr txBox="1">
            <a:spLocks noChangeArrowheads="1"/>
          </p:cNvSpPr>
          <p:nvPr/>
        </p:nvSpPr>
        <p:spPr bwMode="auto">
          <a:xfrm>
            <a:off x="3203848" y="0"/>
            <a:ext cx="4464496" cy="1323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8000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研读课文</a:t>
            </a:r>
          </a:p>
        </p:txBody>
      </p:sp>
      <p:sp>
        <p:nvSpPr>
          <p:cNvPr id="15362" name="文本框 19460"/>
          <p:cNvSpPr txBox="1">
            <a:spLocks noChangeArrowheads="1"/>
          </p:cNvSpPr>
          <p:nvPr/>
        </p:nvSpPr>
        <p:spPr bwMode="auto">
          <a:xfrm>
            <a:off x="395288" y="1268413"/>
            <a:ext cx="8353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9462" name="文本框 19461"/>
          <p:cNvSpPr txBox="1">
            <a:spLocks noChangeArrowheads="1"/>
          </p:cNvSpPr>
          <p:nvPr/>
        </p:nvSpPr>
        <p:spPr bwMode="auto">
          <a:xfrm>
            <a:off x="539750" y="1341438"/>
            <a:ext cx="82804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（一）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曾子</a:t>
            </a:r>
            <a:r>
              <a:rPr lang="zh-CN" altLang="en-US" sz="3200">
                <a:ea typeface="华文新魏" pitchFamily="2" charset="-122"/>
              </a:rPr>
              <a:t>曰：“吾日三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省吾</a:t>
            </a:r>
            <a:r>
              <a:rPr lang="zh-CN" altLang="en-US" sz="3200">
                <a:ea typeface="华文新魏" pitchFamily="2" charset="-122"/>
              </a:rPr>
              <a:t>身</a:t>
            </a:r>
            <a:r>
              <a:rPr lang="en-US" altLang="zh-CN" sz="3200">
                <a:ea typeface="华文新魏" pitchFamily="2" charset="-122"/>
              </a:rPr>
              <a:t>——</a:t>
            </a:r>
            <a:r>
              <a:rPr lang="zh-CN" altLang="en-US" sz="3200">
                <a:ea typeface="华文新魏" pitchFamily="2" charset="-122"/>
              </a:rPr>
              <a:t>为人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谋</a:t>
            </a:r>
            <a:r>
              <a:rPr lang="zh-CN" altLang="en-US" sz="3200">
                <a:ea typeface="华文新魏" pitchFamily="2" charset="-122"/>
              </a:rPr>
              <a:t>而不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忠</a:t>
            </a:r>
            <a:r>
              <a:rPr lang="zh-CN" altLang="en-US" sz="3200">
                <a:ea typeface="华文新魏" pitchFamily="2" charset="-122"/>
              </a:rPr>
              <a:t>乎？与朋友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交</a:t>
            </a:r>
            <a:r>
              <a:rPr lang="zh-CN" altLang="en-US" sz="3200">
                <a:ea typeface="华文新魏" pitchFamily="2" charset="-122"/>
              </a:rPr>
              <a:t>而不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信</a:t>
            </a:r>
            <a:r>
              <a:rPr lang="zh-CN" altLang="en-US" sz="3200">
                <a:ea typeface="华文新魏" pitchFamily="2" charset="-122"/>
              </a:rPr>
              <a:t>乎？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传</a:t>
            </a:r>
            <a:r>
              <a:rPr lang="zh-CN" altLang="en-US" sz="3200">
                <a:ea typeface="华文新魏" pitchFamily="2" charset="-122"/>
              </a:rPr>
              <a:t>不习乎？”</a:t>
            </a:r>
          </a:p>
        </p:txBody>
      </p:sp>
      <p:sp>
        <p:nvSpPr>
          <p:cNvPr id="19464" name="圆角矩形标注 19463"/>
          <p:cNvSpPr>
            <a:spLocks noChangeArrowheads="1"/>
          </p:cNvSpPr>
          <p:nvPr/>
        </p:nvSpPr>
        <p:spPr bwMode="auto">
          <a:xfrm>
            <a:off x="0" y="188913"/>
            <a:ext cx="2555875" cy="1079500"/>
          </a:xfrm>
          <a:prstGeom prst="wedgeRoundRectCallout">
            <a:avLst>
              <a:gd name="adj1" fmla="val 24843"/>
              <a:gd name="adj2" fmla="val 6823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孔子的学生，名参</a:t>
            </a:r>
          </a:p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0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shēn</a:t>
            </a:r>
            <a:r>
              <a:rPr lang="zh-CN" altLang="en-US" sz="20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），字子舆。</a:t>
            </a:r>
          </a:p>
        </p:txBody>
      </p:sp>
      <p:sp>
        <p:nvSpPr>
          <p:cNvPr id="19465" name="圆角矩形标注 19464"/>
          <p:cNvSpPr>
            <a:spLocks noChangeArrowheads="1"/>
          </p:cNvSpPr>
          <p:nvPr/>
        </p:nvSpPr>
        <p:spPr bwMode="auto">
          <a:xfrm>
            <a:off x="2124075" y="1989138"/>
            <a:ext cx="2555875" cy="720725"/>
          </a:xfrm>
          <a:prstGeom prst="wedgeRoundRectCallout">
            <a:avLst>
              <a:gd name="adj1" fmla="val 57704"/>
              <a:gd name="adj2" fmla="val -7224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对自己的言行反省与检查。</a:t>
            </a:r>
          </a:p>
        </p:txBody>
      </p:sp>
      <p:sp>
        <p:nvSpPr>
          <p:cNvPr id="19466" name="圆角矩形标注 19465"/>
          <p:cNvSpPr>
            <a:spLocks noChangeArrowheads="1"/>
          </p:cNvSpPr>
          <p:nvPr/>
        </p:nvSpPr>
        <p:spPr bwMode="auto">
          <a:xfrm>
            <a:off x="4859338" y="1916113"/>
            <a:ext cx="1152525" cy="504825"/>
          </a:xfrm>
          <a:prstGeom prst="wedgeRoundRectCallout">
            <a:avLst>
              <a:gd name="adj1" fmla="val 7023"/>
              <a:gd name="adj2" fmla="val -7138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自己。</a:t>
            </a:r>
          </a:p>
        </p:txBody>
      </p:sp>
      <p:sp>
        <p:nvSpPr>
          <p:cNvPr id="19467" name="圆角矩形标注 19466"/>
          <p:cNvSpPr>
            <a:spLocks noChangeArrowheads="1"/>
          </p:cNvSpPr>
          <p:nvPr/>
        </p:nvSpPr>
        <p:spPr bwMode="auto">
          <a:xfrm>
            <a:off x="6227763" y="1989138"/>
            <a:ext cx="2555875" cy="503237"/>
          </a:xfrm>
          <a:prstGeom prst="wedgeRoundRectCallout">
            <a:avLst>
              <a:gd name="adj1" fmla="val 13977"/>
              <a:gd name="adj2" fmla="val -8911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谋划，商量办法。</a:t>
            </a:r>
          </a:p>
        </p:txBody>
      </p:sp>
      <p:sp>
        <p:nvSpPr>
          <p:cNvPr id="19468" name="圆角矩形标注 19467"/>
          <p:cNvSpPr>
            <a:spLocks noChangeArrowheads="1"/>
          </p:cNvSpPr>
          <p:nvPr/>
        </p:nvSpPr>
        <p:spPr bwMode="auto">
          <a:xfrm>
            <a:off x="0" y="1844675"/>
            <a:ext cx="1763713" cy="503238"/>
          </a:xfrm>
          <a:prstGeom prst="wedgeRoundRectCallout">
            <a:avLst>
              <a:gd name="adj1" fmla="val -6704"/>
              <a:gd name="adj2" fmla="val 13769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诚心诚意。</a:t>
            </a:r>
          </a:p>
        </p:txBody>
      </p:sp>
      <p:sp>
        <p:nvSpPr>
          <p:cNvPr id="19469" name="圆角矩形标注 19468"/>
          <p:cNvSpPr>
            <a:spLocks noChangeArrowheads="1"/>
          </p:cNvSpPr>
          <p:nvPr/>
        </p:nvSpPr>
        <p:spPr bwMode="auto">
          <a:xfrm>
            <a:off x="2124075" y="3141663"/>
            <a:ext cx="1081088" cy="431800"/>
          </a:xfrm>
          <a:prstGeom prst="wedgeRoundRectCallout">
            <a:avLst>
              <a:gd name="adj1" fmla="val 57046"/>
              <a:gd name="adj2" fmla="val -7867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交往。</a:t>
            </a:r>
          </a:p>
        </p:txBody>
      </p:sp>
      <p:sp>
        <p:nvSpPr>
          <p:cNvPr id="19470" name="圆角矩形标注 19469"/>
          <p:cNvSpPr>
            <a:spLocks noChangeArrowheads="1"/>
          </p:cNvSpPr>
          <p:nvPr/>
        </p:nvSpPr>
        <p:spPr bwMode="auto">
          <a:xfrm>
            <a:off x="4427538" y="3213100"/>
            <a:ext cx="1081087" cy="431800"/>
          </a:xfrm>
          <a:prstGeom prst="wedgeRoundRectCallout">
            <a:avLst>
              <a:gd name="adj1" fmla="val -40602"/>
              <a:gd name="adj2" fmla="val -8786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诚实。</a:t>
            </a:r>
          </a:p>
        </p:txBody>
      </p:sp>
      <p:sp>
        <p:nvSpPr>
          <p:cNvPr id="19471" name="圆角矩形标注 19470"/>
          <p:cNvSpPr>
            <a:spLocks noChangeArrowheads="1"/>
          </p:cNvSpPr>
          <p:nvPr/>
        </p:nvSpPr>
        <p:spPr bwMode="auto">
          <a:xfrm>
            <a:off x="6227763" y="3357563"/>
            <a:ext cx="2555875" cy="431800"/>
          </a:xfrm>
          <a:prstGeom prst="wedgeRoundRectCallout">
            <a:avLst>
              <a:gd name="adj1" fmla="val -64347"/>
              <a:gd name="adj2" fmla="val -11948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老师传授的知识。</a:t>
            </a:r>
          </a:p>
        </p:txBody>
      </p:sp>
      <p:sp>
        <p:nvSpPr>
          <p:cNvPr id="19472" name="文本框 19471"/>
          <p:cNvSpPr txBox="1">
            <a:spLocks noChangeArrowheads="1"/>
          </p:cNvSpPr>
          <p:nvPr/>
        </p:nvSpPr>
        <p:spPr bwMode="auto">
          <a:xfrm>
            <a:off x="251520" y="3744913"/>
            <a:ext cx="856863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6600"/>
                </a:solidFill>
                <a:ea typeface="华文新魏" pitchFamily="2" charset="-122"/>
              </a:rPr>
              <a:t>     </a:t>
            </a:r>
            <a:r>
              <a:rPr lang="zh-CN" altLang="en-US" sz="3600" b="1" dirty="0" smtClean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r>
              <a:rPr lang="en-US" altLang="zh-CN" sz="3600" b="1" dirty="0" smtClean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曾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子说：“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我每天多次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反省自己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替别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人谋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划是不是诚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心诚意吗？与朋友交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往是不是诚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实吗？（老师）传授的知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识是不是去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复习吗？”</a:t>
            </a:r>
          </a:p>
        </p:txBody>
      </p:sp>
      <p:sp>
        <p:nvSpPr>
          <p:cNvPr id="19473" name="矩形 19472" descr="粉色面巾纸"/>
          <p:cNvSpPr>
            <a:spLocks noChangeArrowheads="1" noChangeShapeType="1" noTextEdit="1"/>
          </p:cNvSpPr>
          <p:nvPr/>
        </p:nvSpPr>
        <p:spPr bwMode="auto">
          <a:xfrm>
            <a:off x="2916238" y="3644900"/>
            <a:ext cx="2665412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 dirty="0">
              <a:ln w="12700">
                <a:solidFill>
                  <a:srgbClr val="FF99CC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800" decel="100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2" grpId="0"/>
      <p:bldP spid="19464" grpId="0" animBg="1"/>
      <p:bldP spid="19464" grpId="1" animBg="1"/>
      <p:bldP spid="19465" grpId="0" animBg="1"/>
      <p:bldP spid="19465" grpId="1" animBg="1"/>
      <p:bldP spid="19466" grpId="0" animBg="1"/>
      <p:bldP spid="19466" grpId="1" animBg="1"/>
      <p:bldP spid="19467" grpId="0" animBg="1"/>
      <p:bldP spid="19467" grpId="1" animBg="1"/>
      <p:bldP spid="19468" grpId="0" animBg="1"/>
      <p:bldP spid="19468" grpId="1" animBg="1"/>
      <p:bldP spid="19469" grpId="0" animBg="1"/>
      <p:bldP spid="19469" grpId="1" animBg="1"/>
      <p:bldP spid="19470" grpId="0" animBg="1"/>
      <p:bldP spid="19470" grpId="1" animBg="1"/>
      <p:bldP spid="19471" grpId="0" animBg="1"/>
      <p:bldP spid="19471" grpId="1" animBg="1"/>
      <p:bldP spid="19472" grpId="0"/>
      <p:bldP spid="1947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矩形 24579"/>
          <p:cNvSpPr>
            <a:spLocks noChangeArrowheads="1" noChangeShapeType="1" noTextEdit="1"/>
          </p:cNvSpPr>
          <p:nvPr/>
        </p:nvSpPr>
        <p:spPr bwMode="auto">
          <a:xfrm>
            <a:off x="2987824" y="116632"/>
            <a:ext cx="2987526" cy="8438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41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</a:rPr>
              <a:t>分析</a:t>
            </a:r>
          </a:p>
        </p:txBody>
      </p:sp>
      <p:sp>
        <p:nvSpPr>
          <p:cNvPr id="24581" name="文本框 24580"/>
          <p:cNvSpPr txBox="1">
            <a:spLocks noChangeArrowheads="1"/>
          </p:cNvSpPr>
          <p:nvPr/>
        </p:nvSpPr>
        <p:spPr bwMode="auto">
          <a:xfrm>
            <a:off x="539750" y="1556791"/>
            <a:ext cx="784860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吾日三省吾身”，一个“日”字，强调了反省的经常性，即每天如此；“三”强调了反省是多方面的。一个破折号，表明下文是反省的内容。曾子从三个方面来反省检查自己。从中可见古代治学人十分重视品德修养。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文本框 20483"/>
          <p:cNvSpPr txBox="1">
            <a:spLocks noChangeArrowheads="1"/>
          </p:cNvSpPr>
          <p:nvPr/>
        </p:nvSpPr>
        <p:spPr bwMode="auto">
          <a:xfrm>
            <a:off x="611560" y="2204864"/>
            <a:ext cx="828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（二）子曰：“见</a:t>
            </a:r>
            <a:r>
              <a:rPr lang="zh-CN" altLang="en-US" sz="36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贤</a:t>
            </a:r>
            <a:r>
              <a:rPr lang="zh-CN" altLang="en-US" sz="36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思</a:t>
            </a:r>
            <a:r>
              <a:rPr lang="zh-CN" altLang="en-US" sz="36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齐</a:t>
            </a:r>
            <a:r>
              <a:rPr lang="zh-CN" altLang="en-US" sz="36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焉，见不贤而</a:t>
            </a:r>
            <a:r>
              <a:rPr lang="zh-CN" altLang="en-US" sz="36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内</a:t>
            </a:r>
            <a:r>
              <a:rPr lang="zh-CN" altLang="en-US" sz="36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自省也。”</a:t>
            </a:r>
          </a:p>
        </p:txBody>
      </p:sp>
      <p:sp>
        <p:nvSpPr>
          <p:cNvPr id="20485" name="圆角矩形标注 20484"/>
          <p:cNvSpPr>
            <a:spLocks noChangeArrowheads="1"/>
          </p:cNvSpPr>
          <p:nvPr/>
        </p:nvSpPr>
        <p:spPr bwMode="auto">
          <a:xfrm>
            <a:off x="1259632" y="1196752"/>
            <a:ext cx="2555875" cy="792162"/>
          </a:xfrm>
          <a:prstGeom prst="wedgeRoundRectCallout">
            <a:avLst>
              <a:gd name="adj1" fmla="val 84333"/>
              <a:gd name="adj2" fmla="val 11101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指德、行优秀的人，贤人。</a:t>
            </a:r>
          </a:p>
        </p:txBody>
      </p:sp>
      <p:sp>
        <p:nvSpPr>
          <p:cNvPr id="20486" name="圆角矩形标注 20485"/>
          <p:cNvSpPr>
            <a:spLocks noChangeArrowheads="1"/>
          </p:cNvSpPr>
          <p:nvPr/>
        </p:nvSpPr>
        <p:spPr bwMode="auto">
          <a:xfrm>
            <a:off x="4572000" y="1412776"/>
            <a:ext cx="1079500" cy="504056"/>
          </a:xfrm>
          <a:prstGeom prst="wedgeRoundRectCallout">
            <a:avLst>
              <a:gd name="adj1" fmla="val 32991"/>
              <a:gd name="adj2" fmla="val 16650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看齐。</a:t>
            </a:r>
          </a:p>
        </p:txBody>
      </p:sp>
      <p:sp>
        <p:nvSpPr>
          <p:cNvPr id="20487" name="圆角矩形标注 20486"/>
          <p:cNvSpPr>
            <a:spLocks noChangeArrowheads="1"/>
          </p:cNvSpPr>
          <p:nvPr/>
        </p:nvSpPr>
        <p:spPr bwMode="auto">
          <a:xfrm>
            <a:off x="539553" y="3501008"/>
            <a:ext cx="2448272" cy="792733"/>
          </a:xfrm>
          <a:prstGeom prst="wedgeRoundRectCallout">
            <a:avLst>
              <a:gd name="adj1" fmla="val -26981"/>
              <a:gd name="adj2" fmla="val -7797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里面，引申为内部，内心。</a:t>
            </a:r>
          </a:p>
        </p:txBody>
      </p:sp>
      <p:sp>
        <p:nvSpPr>
          <p:cNvPr id="20489" name="文本框 20488"/>
          <p:cNvSpPr txBox="1">
            <a:spLocks noChangeArrowheads="1"/>
          </p:cNvSpPr>
          <p:nvPr/>
        </p:nvSpPr>
        <p:spPr bwMode="auto">
          <a:xfrm>
            <a:off x="323850" y="4293096"/>
            <a:ext cx="842486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3600" b="1" dirty="0" smtClean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孔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子说：“看见德行优秀的人要想着向他看齐，看见不优秀的人也要（对照着）检查自己。”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 animBg="1"/>
      <p:bldP spid="20485" grpId="1" animBg="1"/>
      <p:bldP spid="20486" grpId="0" animBg="1"/>
      <p:bldP spid="20486" grpId="1" animBg="1"/>
      <p:bldP spid="20487" grpId="0" animBg="1"/>
      <p:bldP spid="20487" grpId="1" animBg="1"/>
      <p:bldP spid="204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25603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203575" cy="960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</a:rPr>
              <a:t>分析</a:t>
            </a:r>
          </a:p>
        </p:txBody>
      </p:sp>
      <p:sp>
        <p:nvSpPr>
          <p:cNvPr id="18434" name="文本框 25604"/>
          <p:cNvSpPr txBox="1">
            <a:spLocks noChangeArrowheads="1"/>
          </p:cNvSpPr>
          <p:nvPr/>
        </p:nvSpPr>
        <p:spPr bwMode="auto">
          <a:xfrm>
            <a:off x="539750" y="981075"/>
            <a:ext cx="7848600" cy="533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ea typeface="隶书" pitchFamily="49" charset="-122"/>
              </a:rPr>
              <a:t>       </a:t>
            </a:r>
            <a:endParaRPr lang="en-US" altLang="zh-CN" sz="4400" dirty="0" smtClean="0"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 smtClean="0"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en-US" sz="5400" b="1" dirty="0">
                <a:latin typeface="微软雅黑" pitchFamily="34" charset="-122"/>
                <a:ea typeface="微软雅黑" pitchFamily="34" charset="-122"/>
              </a:rPr>
              <a:t>正反两个方面提出要求，既勉励上进，又指出避免错误。“焉”是兼词，“向他”的意思。“见贤思齐”是流传至今的成语。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Rot="1" noChangeArrowheads="1"/>
          </p:cNvSpPr>
          <p:nvPr>
            <p:ph type="title"/>
          </p:nvPr>
        </p:nvSpPr>
        <p:spPr>
          <a:xfrm>
            <a:off x="82550" y="1340768"/>
            <a:ext cx="8978900" cy="136815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en-US" altLang="zh-CN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子曰：“贤哉回也，一箪(1)食，一瓢饮，在陋巷(2)，人不堪其忧，回也不改其乐(3)。贤哉回也。”</a:t>
            </a:r>
          </a:p>
        </p:txBody>
      </p:sp>
      <p:sp>
        <p:nvSpPr>
          <p:cNvPr id="3" name="内容占位符 2"/>
          <p:cNvSpPr>
            <a:spLocks noGrp="1" noRot="1" noChangeArrowheads="1"/>
          </p:cNvSpPr>
          <p:nvPr>
            <p:ph idx="1"/>
          </p:nvPr>
        </p:nvSpPr>
        <p:spPr>
          <a:xfrm>
            <a:off x="82550" y="3140968"/>
            <a:ext cx="8796338" cy="936104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zh-CN" altLang="en-US" sz="3600" dirty="0" smtClean="0">
                <a:solidFill>
                  <a:srgbClr val="001211"/>
                </a:solidFill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(1)箪：音dān，古代盛饭用的竹器。 (2)巷：此处指颜回的住处。 (3)乐：乐于学。 </a:t>
            </a:r>
          </a:p>
          <a:p>
            <a:pPr marL="0" indent="0">
              <a:buFont typeface="Wingdings" pitchFamily="2" charset="2"/>
              <a:buNone/>
            </a:pPr>
            <a:endParaRPr lang="zh-CN" altLang="en-US" sz="3600" dirty="0" smtClean="0">
              <a:solidFill>
                <a:srgbClr val="001211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2550" y="4437112"/>
            <a:ext cx="85407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【译文】 孔子说：“颜回的品质是多么高尚啊！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一竹篮饭，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一瓢水，住在简陋的小屋里，别人都忍受不了这种穷困清苦，颜回却没有改变他好学的乐趣。颜回的品质是多么高尚啊！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9700" y="1124744"/>
            <a:ext cx="876141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【评析】 本章中，孔子又一次称赞颜回，对他作了高度评价。这里讲颜回“不改其乐”，这也就是贫贱不能移的精神，这里包含了一个具有普遍意义的道理，即人总是要有一点精神的，为了自己的理想，就要不断追求，即使生活清苦困顿也自得其乐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0675" y="4293096"/>
            <a:ext cx="873252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noProof="1">
                <a:ln>
                  <a:solidFill>
                    <a:srgbClr val="001211"/>
                  </a:solidFill>
                </a:ln>
                <a:latin typeface="微软雅黑" pitchFamily="34" charset="-122"/>
                <a:ea typeface="微软雅黑" pitchFamily="34" charset="-122"/>
                <a:cs typeface="+mn-ea"/>
              </a:rPr>
              <a:t>体现孔子认为只要追求高尚的道德，尽管贫穷，也乐在其中；但如果是不合于道的富贵，就坚决不予接受的安贫乐道的苦乐观</a:t>
            </a:r>
            <a:endParaRPr lang="zh-CN" altLang="en-US" sz="3600" b="1" noProof="1">
              <a:ln>
                <a:solidFill>
                  <a:srgbClr val="001211"/>
                </a:solidFill>
              </a:ln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3"/>
          <p:cNvSpPr txBox="1">
            <a:spLocks noChangeArrowheads="1"/>
          </p:cNvSpPr>
          <p:nvPr/>
        </p:nvSpPr>
        <p:spPr bwMode="auto">
          <a:xfrm>
            <a:off x="755577" y="1124742"/>
            <a:ext cx="799288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（四）子曰∶‘饭疏食，饮水、曲肱而枕之，乐亦在其中矣。不义而富且贵，于我如浮云。</a:t>
            </a:r>
          </a:p>
        </p:txBody>
      </p:sp>
      <p:sp>
        <p:nvSpPr>
          <p:cNvPr id="21506" name="文本框 4"/>
          <p:cNvSpPr txBox="1">
            <a:spLocks noChangeArrowheads="1"/>
          </p:cNvSpPr>
          <p:nvPr/>
        </p:nvSpPr>
        <p:spPr bwMode="auto">
          <a:xfrm>
            <a:off x="233363" y="2996952"/>
            <a:ext cx="86772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译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文：孔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子说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：“我整天吃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粗粮，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喝冷水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，弯着胳膊当枕头，乐趣也就在这中间了。用不正当的手段得来的富贵，对于我来讲就像是天上的浮云一样。”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孔子极力提倡“安贫乐道”，</a:t>
            </a:r>
            <a:r>
              <a:rPr lang="zh-CN" altLang="en-US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认为有理想、有志向的君子，不会总是为自己的吃穿住而奔波的，“饭疏食饮水，曲肱而枕之”，对于有理想的人来讲，可以说是乐在其中。同时，他还提出，不符合于道的富贵荣华，他是坚决不予接受的，对待这些东西，如天上的浮云一般。这种思想深深影响了古代的知识分子，也为一般老百姓所接受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128792" cy="850106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复习旧知：</a:t>
            </a:r>
            <a:r>
              <a:rPr lang="en-US" altLang="zh-CN" sz="2800" b="1" dirty="0" smtClean="0">
                <a:solidFill>
                  <a:srgbClr val="0000CC"/>
                </a:solidFill>
              </a:rPr>
              <a:t>《&lt;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论语</a:t>
            </a:r>
            <a:r>
              <a:rPr lang="en-US" altLang="zh-CN" sz="2800" b="1" dirty="0" smtClean="0">
                <a:solidFill>
                  <a:srgbClr val="0000CC"/>
                </a:solidFill>
              </a:rPr>
              <a:t>&gt;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六则</a:t>
            </a:r>
            <a:r>
              <a:rPr lang="en-US" altLang="zh-CN" sz="2800" b="1" dirty="0" smtClean="0">
                <a:solidFill>
                  <a:srgbClr val="0000CC"/>
                </a:solidFill>
              </a:rPr>
              <a:t>》</a:t>
            </a:r>
            <a:endParaRPr lang="zh-CN" altLang="en-US" sz="2800" b="1" dirty="0">
              <a:solidFill>
                <a:srgbClr val="190DB3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2132856"/>
            <a:ext cx="8424936" cy="4483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、子曰：“学而时习之，不亦说乎？有朋自远方来，不亦乐乎？人不知而不愠，不亦君子乎？”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、子曰：“温故而知新，可以为师矣。”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、子曰：“学而不思则罔，思而不学则殆。”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、子曰：“知之者不如好之者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好之者不如乐之者”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、子曰：“吾十有五而志于学，三十而立，四十而不惑，五十而知天命，六十而耳顺，七十而从心所欲，不逾矩。”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、子曰：“三人行，必有我师焉；择其善者而从之，其不善者而改之。”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268760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在七年级上册第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课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《&lt;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六则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中，我们学习了从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中节选有关学习态度、学习方法和个人修养的六则论语。请大家一起朗读。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3"/>
          <p:cNvSpPr txBox="1">
            <a:spLocks noChangeArrowheads="1"/>
          </p:cNvSpPr>
          <p:nvPr/>
        </p:nvSpPr>
        <p:spPr bwMode="auto">
          <a:xfrm>
            <a:off x="683567" y="1196751"/>
            <a:ext cx="748883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1211"/>
                </a:solidFill>
              </a:rPr>
              <a:t>        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五）曾子曰：“士不可以不弘毅，任重而道远。仁以为己任，不亦重乎？死而后已，不亦远乎？”</a:t>
            </a:r>
          </a:p>
        </p:txBody>
      </p:sp>
      <p:sp>
        <p:nvSpPr>
          <p:cNvPr id="22530" name="文本框 4"/>
          <p:cNvSpPr txBox="1">
            <a:spLocks noChangeArrowheads="1"/>
          </p:cNvSpPr>
          <p:nvPr/>
        </p:nvSpPr>
        <p:spPr bwMode="auto">
          <a:xfrm>
            <a:off x="342900" y="2708920"/>
            <a:ext cx="8458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仁以为：倒装－－以仁为，以……为，把……作为；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已：停止</a:t>
            </a:r>
          </a:p>
        </p:txBody>
      </p:sp>
      <p:sp>
        <p:nvSpPr>
          <p:cNvPr id="22531" name="文本框 5"/>
          <p:cNvSpPr txBox="1">
            <a:spLocks noChangeArrowheads="1"/>
          </p:cNvSpPr>
          <p:nvPr/>
        </p:nvSpPr>
        <p:spPr bwMode="auto">
          <a:xfrm>
            <a:off x="158750" y="3645024"/>
            <a:ext cx="888365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译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文：曾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子说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：“有抱负的人不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不胸怀宽广，意志坚定，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因为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他肩负重大的责任，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道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路又很遥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远。把实现仁作为自己的责任，难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道不也很重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大吗？奋斗终身，死而后停止，难道路程还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不很遥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远吗 ？”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0" grpId="0"/>
      <p:bldP spid="225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3"/>
          <p:cNvSpPr txBox="1">
            <a:spLocks noChangeArrowheads="1"/>
          </p:cNvSpPr>
          <p:nvPr/>
        </p:nvSpPr>
        <p:spPr bwMode="auto">
          <a:xfrm>
            <a:off x="1187624" y="269875"/>
            <a:ext cx="7402339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（六）子在川上曰:逝者如斯夫!不舍昼夜。</a:t>
            </a:r>
          </a:p>
        </p:txBody>
      </p:sp>
      <p:sp>
        <p:nvSpPr>
          <p:cNvPr id="23554" name="文本框 4"/>
          <p:cNvSpPr txBox="1">
            <a:spLocks noChangeArrowheads="1"/>
          </p:cNvSpPr>
          <p:nvPr/>
        </p:nvSpPr>
        <p:spPr bwMode="auto">
          <a:xfrm>
            <a:off x="360363" y="1854200"/>
            <a:ext cx="85471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孔老夫子在河岸上看着浩浩荡荡、汹涌向前的河水说：时间就像这奔流的河水一样，不论白天黑夜不停地流逝。</a:t>
            </a:r>
          </a:p>
        </p:txBody>
      </p:sp>
      <p:sp>
        <p:nvSpPr>
          <p:cNvPr id="23555" name="文本框 5"/>
          <p:cNvSpPr txBox="1">
            <a:spLocks noChangeArrowheads="1"/>
          </p:cNvSpPr>
          <p:nvPr/>
        </p:nvSpPr>
        <p:spPr bwMode="auto">
          <a:xfrm>
            <a:off x="512763" y="1340768"/>
            <a:ext cx="807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川：河流。   逝：流逝。舍：止息，停息。</a:t>
            </a:r>
          </a:p>
        </p:txBody>
      </p:sp>
      <p:sp>
        <p:nvSpPr>
          <p:cNvPr id="23556" name="文本框 6"/>
          <p:cNvSpPr txBox="1">
            <a:spLocks noChangeArrowheads="1"/>
          </p:cNvSpPr>
          <p:nvPr/>
        </p:nvSpPr>
        <p:spPr bwMode="auto">
          <a:xfrm>
            <a:off x="467544" y="3501008"/>
            <a:ext cx="712879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这句话蕴含的哲理是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A. 运动是无条件的、绝对的             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B. 世界万物是永恒发展的                                 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C. 运动是物质的唯一特性               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D. 运动是离不开物质的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4" grpId="0"/>
      <p:bldP spid="23555" grpId="0"/>
      <p:bldP spid="235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4"/>
          <p:cNvSpPr txBox="1">
            <a:spLocks noChangeArrowheads="1"/>
          </p:cNvSpPr>
          <p:nvPr/>
        </p:nvSpPr>
        <p:spPr bwMode="auto">
          <a:xfrm>
            <a:off x="163513" y="1484785"/>
            <a:ext cx="898048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注释】1.三军:军队的通称。古制，12500人为一军。2.匹夫:∶古代指平民中的男子;泛指平民百姓。3.夺:改变，换。4.志:(某人的)志气。</a:t>
            </a:r>
          </a:p>
        </p:txBody>
      </p:sp>
      <p:sp>
        <p:nvSpPr>
          <p:cNvPr id="24579" name="文本框 5"/>
          <p:cNvSpPr txBox="1">
            <a:spLocks noChangeArrowheads="1"/>
          </p:cNvSpPr>
          <p:nvPr/>
        </p:nvSpPr>
        <p:spPr bwMode="auto">
          <a:xfrm>
            <a:off x="19050" y="4181475"/>
            <a:ext cx="86804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【译文</a:t>
            </a:r>
            <a:r>
              <a:rPr lang="zh-CN" altLang="en-US" sz="40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】孔</a:t>
            </a:r>
            <a:r>
              <a:rPr lang="zh-CN" altLang="en-US" sz="40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子说</a:t>
            </a:r>
            <a:r>
              <a:rPr lang="zh-CN" altLang="en-US" sz="40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:“军</a:t>
            </a:r>
            <a:r>
              <a:rPr lang="zh-CN" altLang="en-US" sz="40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队的主帅可以改变，男子汉(有志气的人)的志气却不可</a:t>
            </a:r>
            <a:r>
              <a:rPr lang="zh-CN" altLang="en-US" sz="40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以迫使他改</a:t>
            </a:r>
            <a:r>
              <a:rPr lang="zh-CN" altLang="en-US" sz="40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变。"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332656"/>
            <a:ext cx="810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（七）子曰："三军可夺帅也，匹夫不可夺志也。"</a:t>
            </a:r>
            <a:endParaRPr lang="zh-CN" altLang="en-US" sz="28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6"/>
          <p:cNvSpPr txBox="1">
            <a:spLocks noChangeArrowheads="1"/>
          </p:cNvSpPr>
          <p:nvPr/>
        </p:nvSpPr>
        <p:spPr bwMode="auto">
          <a:xfrm>
            <a:off x="203200" y="1312863"/>
            <a:ext cx="8829675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这是孔子在表述，即使是一个普通人，也是要有坚定的志向的。所谓"江山易改，本性难移"，要改变一个人的坚定意志，是非常困难的。</a:t>
            </a:r>
          </a:p>
          <a:p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目的是告诉学生，一个人应该坚定信念，矢志不渝。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188640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40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文本框 31747"/>
          <p:cNvSpPr txBox="1">
            <a:spLocks noChangeArrowheads="1"/>
          </p:cNvSpPr>
          <p:nvPr/>
        </p:nvSpPr>
        <p:spPr bwMode="auto">
          <a:xfrm>
            <a:off x="0" y="162880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（八）子曰：“</a:t>
            </a:r>
            <a:r>
              <a:rPr lang="zh-CN" altLang="en-US" sz="3600" b="1" dirty="0">
                <a:solidFill>
                  <a:srgbClr val="660066"/>
                </a:solidFill>
                <a:latin typeface="微软雅黑" pitchFamily="34" charset="-122"/>
                <a:ea typeface="微软雅黑" pitchFamily="34" charset="-122"/>
              </a:rPr>
              <a:t>君子成人之美，不成人之恶。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小人反是。”</a:t>
            </a:r>
          </a:p>
        </p:txBody>
      </p:sp>
      <p:sp>
        <p:nvSpPr>
          <p:cNvPr id="31749" name="圆角矩形标注 31748"/>
          <p:cNvSpPr>
            <a:spLocks noChangeArrowheads="1"/>
          </p:cNvSpPr>
          <p:nvPr/>
        </p:nvSpPr>
        <p:spPr bwMode="auto">
          <a:xfrm>
            <a:off x="3923928" y="0"/>
            <a:ext cx="4032250" cy="1124124"/>
          </a:xfrm>
          <a:prstGeom prst="wedgeRoundRectCallout">
            <a:avLst>
              <a:gd name="adj1" fmla="val -35161"/>
              <a:gd name="adj2" fmla="val 10305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意思是君子成全别人的好事，不促成别人的坏事。美，好的。恶，坏的，不好的。</a:t>
            </a:r>
          </a:p>
        </p:txBody>
      </p:sp>
      <p:sp>
        <p:nvSpPr>
          <p:cNvPr id="31751" name="文本框 31750"/>
          <p:cNvSpPr txBox="1">
            <a:spLocks noChangeArrowheads="1"/>
          </p:cNvSpPr>
          <p:nvPr/>
        </p:nvSpPr>
        <p:spPr bwMode="auto">
          <a:xfrm>
            <a:off x="395288" y="3861048"/>
            <a:ext cx="842486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6600"/>
                </a:solidFill>
                <a:ea typeface="华文新魏" pitchFamily="2" charset="-122"/>
              </a:rPr>
              <a:t>       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600" b="1" dirty="0" smtClean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r>
              <a:rPr lang="en-US" altLang="zh-CN" sz="3600" b="1" dirty="0" smtClean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孔子说：“君子应该成就别人的好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事的美德，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不应该促成别人的坏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事的恶行。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小人与此相反。”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9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0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317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 animBg="1"/>
      <p:bldP spid="31749" grpId="1" animBg="1"/>
      <p:bldP spid="317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矩形 32771"/>
          <p:cNvSpPr>
            <a:spLocks noChangeArrowheads="1" noChangeShapeType="1" noTextEdit="1"/>
          </p:cNvSpPr>
          <p:nvPr/>
        </p:nvSpPr>
        <p:spPr bwMode="auto">
          <a:xfrm>
            <a:off x="2987824" y="260648"/>
            <a:ext cx="2987526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943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</a:rPr>
              <a:t>分析</a:t>
            </a:r>
          </a:p>
        </p:txBody>
      </p:sp>
      <p:sp>
        <p:nvSpPr>
          <p:cNvPr id="32773" name="文本框 32772"/>
          <p:cNvSpPr txBox="1">
            <a:spLocks noChangeArrowheads="1"/>
          </p:cNvSpPr>
          <p:nvPr/>
        </p:nvSpPr>
        <p:spPr bwMode="auto">
          <a:xfrm>
            <a:off x="539750" y="1196751"/>
            <a:ext cx="784860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ea typeface="隶书" pitchFamily="49" charset="-122"/>
              </a:rPr>
              <a:t>       </a:t>
            </a:r>
            <a:endParaRPr lang="en-US" altLang="zh-CN" sz="4400" dirty="0" smtClean="0"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660066"/>
                </a:solidFill>
                <a:latin typeface="微软雅黑" pitchFamily="34" charset="-122"/>
                <a:ea typeface="微软雅黑" pitchFamily="34" charset="-122"/>
              </a:rPr>
              <a:t>既</a:t>
            </a:r>
            <a:r>
              <a:rPr lang="zh-CN" altLang="en-US" sz="4400" b="1" dirty="0">
                <a:solidFill>
                  <a:srgbClr val="660066"/>
                </a:solidFill>
                <a:latin typeface="微软雅黑" pitchFamily="34" charset="-122"/>
                <a:ea typeface="微软雅黑" pitchFamily="34" charset="-122"/>
              </a:rPr>
              <a:t>从正面提出君子应该怎样做，又从反面指出不应该怎样做，表达全面，观点鲜明，语气肯定。先说君子，再说小人，形成对比，从而强调“成人之美”是一个人品德高尚的重要方面。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277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文本框 21507"/>
          <p:cNvSpPr txBox="1">
            <a:spLocks noChangeArrowheads="1"/>
          </p:cNvSpPr>
          <p:nvPr/>
        </p:nvSpPr>
        <p:spPr bwMode="auto">
          <a:xfrm>
            <a:off x="395288" y="188913"/>
            <a:ext cx="874871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190DB3"/>
                </a:solidFill>
                <a:ea typeface="华文新魏" pitchFamily="2" charset="-122"/>
              </a:rPr>
              <a:t>（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九）子贡问曰：“有一言而可以终身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行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之者</a:t>
            </a: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乎？”子曰：“其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恕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乎！己所不欲，勿施于人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3200" dirty="0">
                <a:ea typeface="华文新魏" pitchFamily="2" charset="-122"/>
              </a:rPr>
              <a:t>”</a:t>
            </a:r>
          </a:p>
        </p:txBody>
      </p:sp>
      <p:sp>
        <p:nvSpPr>
          <p:cNvPr id="21510" name="圆角矩形标注 21509"/>
          <p:cNvSpPr>
            <a:spLocks noChangeArrowheads="1"/>
          </p:cNvSpPr>
          <p:nvPr/>
        </p:nvSpPr>
        <p:spPr bwMode="auto">
          <a:xfrm>
            <a:off x="4211960" y="692696"/>
            <a:ext cx="2555875" cy="1079500"/>
          </a:xfrm>
          <a:prstGeom prst="wedgeRoundRectCallout">
            <a:avLst>
              <a:gd name="adj1" fmla="val 77824"/>
              <a:gd name="adj2" fmla="val -5588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遵守，奉行，使之成为自己的行为准则与依据。</a:t>
            </a:r>
          </a:p>
        </p:txBody>
      </p:sp>
      <p:sp>
        <p:nvSpPr>
          <p:cNvPr id="21511" name="圆角矩形标注 21510"/>
          <p:cNvSpPr>
            <a:spLocks noChangeArrowheads="1"/>
          </p:cNvSpPr>
          <p:nvPr/>
        </p:nvSpPr>
        <p:spPr bwMode="auto">
          <a:xfrm>
            <a:off x="0" y="2276475"/>
            <a:ext cx="9144000" cy="1152525"/>
          </a:xfrm>
          <a:prstGeom prst="wedgeRoundRectCallout">
            <a:avLst>
              <a:gd name="adj1" fmla="val -13074"/>
              <a:gd name="adj2" fmla="val -6790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用自己的心来推想别人的心。这是孔子提出的一种处世准则，后面的“己所不欲，勿施于人”就是对“恕”的具体解释，意思是自己不喜欢的言行，不要施加给别人。</a:t>
            </a:r>
          </a:p>
        </p:txBody>
      </p:sp>
      <p:sp>
        <p:nvSpPr>
          <p:cNvPr id="21512" name="矩形 21511" descr="粉色面巾纸"/>
          <p:cNvSpPr>
            <a:spLocks noChangeArrowheads="1" noChangeShapeType="1" noTextEdit="1"/>
          </p:cNvSpPr>
          <p:nvPr/>
        </p:nvSpPr>
        <p:spPr bwMode="auto">
          <a:xfrm>
            <a:off x="3276600" y="3644900"/>
            <a:ext cx="266541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 dirty="0">
              <a:ln w="12700">
                <a:solidFill>
                  <a:srgbClr val="FF99CC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华文行楷"/>
            </a:endParaRPr>
          </a:p>
        </p:txBody>
      </p:sp>
      <p:sp>
        <p:nvSpPr>
          <p:cNvPr id="21513" name="文本框 21512"/>
          <p:cNvSpPr txBox="1">
            <a:spLocks noChangeArrowheads="1"/>
          </p:cNvSpPr>
          <p:nvPr/>
        </p:nvSpPr>
        <p:spPr bwMode="auto">
          <a:xfrm>
            <a:off x="323850" y="3645025"/>
            <a:ext cx="842486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6600"/>
                </a:solidFill>
                <a:ea typeface="华文新魏" pitchFamily="2" charset="-122"/>
              </a:rPr>
              <a:t>译</a:t>
            </a:r>
            <a:r>
              <a:rPr lang="zh-CN" altLang="en-US" sz="3600" dirty="0" smtClean="0">
                <a:solidFill>
                  <a:srgbClr val="006600"/>
                </a:solidFill>
                <a:ea typeface="华文新魏" pitchFamily="2" charset="-122"/>
              </a:rPr>
              <a:t>文：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贡问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：有没有一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句话可以作为终身遵行的准则吗？”孔子说：“是用自己的心推想别人的心啊！自己不喜欢的，不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要强行施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加在别人的身上。”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 bldLvl="0" animBg="1"/>
      <p:bldP spid="21510" grpId="1" bldLvl="0" animBg="1"/>
      <p:bldP spid="21511" grpId="0" bldLvl="0" animBg="1"/>
      <p:bldP spid="21511" grpId="1" bldLvl="0" animBg="1"/>
      <p:bldP spid="21512" grpId="0" animBg="1"/>
      <p:bldP spid="215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矩形 23555"/>
          <p:cNvSpPr>
            <a:spLocks noChangeArrowheads="1" noChangeShapeType="1" noTextEdit="1"/>
          </p:cNvSpPr>
          <p:nvPr/>
        </p:nvSpPr>
        <p:spPr bwMode="auto">
          <a:xfrm>
            <a:off x="2771800" y="188640"/>
            <a:ext cx="3203550" cy="7717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886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方正舒体"/>
              </a:rPr>
              <a:t>分析</a:t>
            </a:r>
          </a:p>
        </p:txBody>
      </p:sp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539750" y="1412775"/>
            <a:ext cx="78486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ea typeface="隶书" pitchFamily="49" charset="-122"/>
              </a:rPr>
              <a:t>       </a:t>
            </a:r>
            <a:r>
              <a:rPr lang="zh-CN" altLang="en-US" sz="4400" b="1" dirty="0">
                <a:solidFill>
                  <a:srgbClr val="660066"/>
                </a:solidFill>
                <a:latin typeface="微软雅黑" pitchFamily="34" charset="-122"/>
                <a:ea typeface="微软雅黑" pitchFamily="34" charset="-122"/>
              </a:rPr>
              <a:t>用问答的形式说出儒家的恕道。这一则不仅强调了对人要宽容，要推己及人，而且借子贡的问话，突出了要“终身行之”。“己所不欲，勿施于人”富于哲理，给人启迪，已成为广为传诵的成语。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235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3"/>
          <p:cNvSpPr txBox="1">
            <a:spLocks noChangeArrowheads="1"/>
          </p:cNvSpPr>
          <p:nvPr/>
        </p:nvSpPr>
        <p:spPr bwMode="auto">
          <a:xfrm>
            <a:off x="1835697" y="176213"/>
            <a:ext cx="62646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（十）子夏曰：“博学而笃志，切问而近思，仁在其中矣。”</a:t>
            </a:r>
          </a:p>
        </p:txBody>
      </p:sp>
      <p:sp>
        <p:nvSpPr>
          <p:cNvPr id="30722" name="文本框 4"/>
          <p:cNvSpPr txBox="1">
            <a:spLocks noChangeArrowheads="1"/>
          </p:cNvSpPr>
          <p:nvPr/>
        </p:nvSpPr>
        <p:spPr bwMode="auto">
          <a:xfrm>
            <a:off x="355600" y="1485900"/>
            <a:ext cx="8075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注释：切问－－－亲切地向人请教。</a:t>
            </a:r>
          </a:p>
        </p:txBody>
      </p:sp>
      <p:sp>
        <p:nvSpPr>
          <p:cNvPr id="30723" name="文本框 5"/>
          <p:cNvSpPr txBox="1">
            <a:spLocks noChangeArrowheads="1"/>
          </p:cNvSpPr>
          <p:nvPr/>
        </p:nvSpPr>
        <p:spPr bwMode="auto">
          <a:xfrm>
            <a:off x="155575" y="2187575"/>
            <a:ext cx="88328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【译文】子夏说</a:t>
            </a:r>
            <a:r>
              <a:rPr lang="zh-CN" altLang="en-US" sz="36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：“博览群书广</a:t>
            </a:r>
            <a:r>
              <a:rPr lang="zh-CN" altLang="en-US" sz="36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泛地学习</a:t>
            </a:r>
            <a:r>
              <a:rPr lang="zh-CN" altLang="en-US" sz="36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，而且能坚</a:t>
            </a:r>
            <a:r>
              <a:rPr lang="zh-CN" altLang="en-US" sz="36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守自己的志向，遇不明事能恳切地向别人发问，多考虑当前的问题，仁德就在这里面了。”</a:t>
            </a:r>
          </a:p>
        </p:txBody>
      </p:sp>
      <p:sp>
        <p:nvSpPr>
          <p:cNvPr id="30724" name="文本框 6"/>
          <p:cNvSpPr txBox="1">
            <a:spLocks noChangeArrowheads="1"/>
          </p:cNvSpPr>
          <p:nvPr/>
        </p:nvSpPr>
        <p:spPr bwMode="auto">
          <a:xfrm>
            <a:off x="155575" y="4365104"/>
            <a:ext cx="88328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分析：这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里又提到孔子的学习方法、学习态度问题。“博学而笃志”即“博学而强记”，再一次谈到它的重要性的问题。</a:t>
            </a:r>
          </a:p>
          <a:p>
            <a:endParaRPr lang="zh-CN" altLang="en-US" sz="3600" b="1" dirty="0">
              <a:solidFill>
                <a:srgbClr val="00121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2" grpId="0"/>
      <p:bldP spid="30723" grpId="0"/>
      <p:bldP spid="307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矩形 47107"/>
          <p:cNvSpPr>
            <a:spLocks noChangeArrowheads="1" noChangeShapeType="1" noTextEdit="1"/>
          </p:cNvSpPr>
          <p:nvPr/>
        </p:nvSpPr>
        <p:spPr bwMode="auto">
          <a:xfrm>
            <a:off x="3347864" y="188640"/>
            <a:ext cx="2198688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</a:rPr>
              <a:t>词类活用</a:t>
            </a:r>
          </a:p>
        </p:txBody>
      </p:sp>
      <p:sp>
        <p:nvSpPr>
          <p:cNvPr id="47109" name="文本框 47108"/>
          <p:cNvSpPr txBox="1">
            <a:spLocks noChangeArrowheads="1"/>
          </p:cNvSpPr>
          <p:nvPr/>
        </p:nvSpPr>
        <p:spPr bwMode="auto">
          <a:xfrm>
            <a:off x="0" y="1340768"/>
            <a:ext cx="464343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、传不习乎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、见贤思齐焉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、成人之美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、不成人之恶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、吾日三省吾身</a:t>
            </a:r>
          </a:p>
        </p:txBody>
      </p:sp>
      <p:sp>
        <p:nvSpPr>
          <p:cNvPr id="47110" name="文本框 47109"/>
          <p:cNvSpPr txBox="1">
            <a:spLocks noChangeArrowheads="1"/>
          </p:cNvSpPr>
          <p:nvPr/>
        </p:nvSpPr>
        <p:spPr bwMode="auto">
          <a:xfrm>
            <a:off x="3563888" y="1268760"/>
            <a:ext cx="53283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动词作名词，传授的知识。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形容词作名词，指德行优秀的人、贤人。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形容词作名词，好的，好事。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形容词作名词，坏的，不好的事。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    名</a:t>
            </a:r>
            <a:r>
              <a:rPr lang="zh-CN" altLang="en-US" sz="32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词作状语，每天。</a:t>
            </a:r>
          </a:p>
        </p:txBody>
      </p:sp>
      <p:pic>
        <p:nvPicPr>
          <p:cNvPr id="31748" name="图片 47110" descr="s2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0"/>
            <a:ext cx="7747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71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  <p:bldP spid="47109" grpId="0"/>
      <p:bldP spid="471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9219"/>
          <p:cNvSpPr>
            <a:spLocks noChangeArrowheads="1" noChangeShapeType="1" noTextEdit="1"/>
          </p:cNvSpPr>
          <p:nvPr/>
        </p:nvSpPr>
        <p:spPr bwMode="auto">
          <a:xfrm>
            <a:off x="3203848" y="188640"/>
            <a:ext cx="2446065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946"/>
              </a:avLst>
            </a:prstTxWarp>
          </a:bodyPr>
          <a:lstStyle/>
          <a:p>
            <a:pPr algn="ctr"/>
            <a:r>
              <a:rPr lang="zh-CN" alt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华文新魏"/>
              </a:rPr>
              <a:t>课文导入</a:t>
            </a:r>
          </a:p>
        </p:txBody>
      </p:sp>
      <p:sp>
        <p:nvSpPr>
          <p:cNvPr id="9221" name="文本框 9220"/>
          <p:cNvSpPr txBox="1">
            <a:spLocks noChangeArrowheads="1"/>
          </p:cNvSpPr>
          <p:nvPr/>
        </p:nvSpPr>
        <p:spPr bwMode="auto">
          <a:xfrm>
            <a:off x="467544" y="1196753"/>
            <a:ext cx="8352928" cy="547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（一）文题解说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 今天我们要学习的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《&lt;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十则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是有关儒家思想的修身之道的十则论语，是孔子在不同的时间与弟子们的谈话记录，“论”就是编纂的意思。这十则论语对儒家的做人标准，从理想追求到道德行为，到人际关系，到艺术鉴赏，都有所涉及。语录体指个人讲话或者两个以上人士对话的辑录。中国古代，弟子记录老师的言论，常用口语，因此沿称“语录”。语录体具有亲切、警策、精辟的特点，可作为修身养性、励志为学的凭借。“语录体”现在也指从文学家或思想家的著述中，选录有优美警策之文辞或具裨益身心之名言，编辑而成的作品。</a:t>
            </a:r>
          </a:p>
        </p:txBody>
      </p:sp>
      <p:sp>
        <p:nvSpPr>
          <p:cNvPr id="9222" name="矩形 9221"/>
          <p:cNvSpPr>
            <a:spLocks noChangeArrowheads="1" noChangeShapeType="1" noTextEdit="1"/>
          </p:cNvSpPr>
          <p:nvPr/>
        </p:nvSpPr>
        <p:spPr bwMode="auto">
          <a:xfrm>
            <a:off x="6156176" y="333375"/>
            <a:ext cx="2664296" cy="1141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2338"/>
              </a:avLst>
            </a:prstTxWarp>
          </a:bodyPr>
          <a:lstStyle/>
          <a:p>
            <a:pPr algn="ctr"/>
            <a:r>
              <a:rPr lang="en-US" altLang="zh-CN" sz="9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</a:rPr>
              <a:t>《</a:t>
            </a:r>
            <a:r>
              <a:rPr lang="zh-CN" altLang="en-US" sz="9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</a:rPr>
              <a:t>论语</a:t>
            </a:r>
            <a:r>
              <a:rPr lang="en-US" altLang="zh-CN" sz="9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</a:rPr>
              <a:t>》</a:t>
            </a:r>
            <a:endParaRPr lang="zh-CN" altLang="en-US" sz="9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方正舒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矩形 49155"/>
          <p:cNvSpPr>
            <a:spLocks noChangeArrowheads="1" noChangeShapeType="1" noTextEdit="1"/>
          </p:cNvSpPr>
          <p:nvPr/>
        </p:nvSpPr>
        <p:spPr bwMode="auto">
          <a:xfrm>
            <a:off x="3276600" y="188913"/>
            <a:ext cx="21986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</a:rPr>
              <a:t>古汉语句式</a:t>
            </a:r>
          </a:p>
        </p:txBody>
      </p:sp>
      <p:sp>
        <p:nvSpPr>
          <p:cNvPr id="49157" name="文本框 49156"/>
          <p:cNvSpPr txBox="1">
            <a:spLocks noChangeArrowheads="1"/>
          </p:cNvSpPr>
          <p:nvPr/>
        </p:nvSpPr>
        <p:spPr bwMode="auto">
          <a:xfrm>
            <a:off x="179512" y="2060848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判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断句</a:t>
            </a:r>
            <a:endParaRPr lang="zh-CN" altLang="en-US" sz="2800" b="1" dirty="0">
              <a:solidFill>
                <a:srgbClr val="A50021"/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见不贤而内自省也。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省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略句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小人反是      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“是”前面省略介词“于”。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勿施于人      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“于”前面省略宾语“之”</a:t>
            </a:r>
          </a:p>
        </p:txBody>
      </p:sp>
      <p:sp>
        <p:nvSpPr>
          <p:cNvPr id="49159" name="文本框 49158"/>
          <p:cNvSpPr txBox="1">
            <a:spLocks noChangeArrowheads="1"/>
          </p:cNvSpPr>
          <p:nvPr/>
        </p:nvSpPr>
        <p:spPr bwMode="auto">
          <a:xfrm>
            <a:off x="611560" y="1484784"/>
            <a:ext cx="73449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0000CC"/>
                </a:solidFill>
                <a:ea typeface="黑体" pitchFamily="49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ea typeface="黑体" pitchFamily="49" charset="-122"/>
              </a:rPr>
              <a:t>也”表判断语气。</a:t>
            </a:r>
          </a:p>
        </p:txBody>
      </p:sp>
      <p:pic>
        <p:nvPicPr>
          <p:cNvPr id="32772" name="图片 49159" descr="s2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91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nimBg="1"/>
      <p:bldP spid="49157" grpId="0"/>
      <p:bldP spid="4915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文本框 50179"/>
          <p:cNvSpPr txBox="1">
            <a:spLocks noChangeArrowheads="1"/>
          </p:cNvSpPr>
          <p:nvPr/>
        </p:nvSpPr>
        <p:spPr bwMode="auto">
          <a:xfrm>
            <a:off x="899591" y="188913"/>
            <a:ext cx="806343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（二）概括文章大意与中心思想</a:t>
            </a:r>
          </a:p>
        </p:txBody>
      </p:sp>
      <p:sp>
        <p:nvSpPr>
          <p:cNvPr id="50181" name="文本框 50180"/>
          <p:cNvSpPr txBox="1">
            <a:spLocks noChangeArrowheads="1"/>
          </p:cNvSpPr>
          <p:nvPr/>
        </p:nvSpPr>
        <p:spPr bwMode="auto">
          <a:xfrm>
            <a:off x="684213" y="1340767"/>
            <a:ext cx="8135937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本文通过师徒对话或借题发挥，着重阐释了儒家思想的修身之道。对儒家的做人标准、理想追求、道德行为以及人际关系、人与自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然关系，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都有所涉及，这些真知灼见，千百年来影响着我们，是东方思想文化的精髓。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文本框 51203"/>
          <p:cNvSpPr txBox="1">
            <a:spLocks noChangeArrowheads="1"/>
          </p:cNvSpPr>
          <p:nvPr/>
        </p:nvSpPr>
        <p:spPr bwMode="auto">
          <a:xfrm>
            <a:off x="1331640" y="0"/>
            <a:ext cx="604867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54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（三）成语溯源</a:t>
            </a:r>
          </a:p>
        </p:txBody>
      </p:sp>
      <p:sp>
        <p:nvSpPr>
          <p:cNvPr id="51205" name="文本框 51204"/>
          <p:cNvSpPr txBox="1">
            <a:spLocks noChangeArrowheads="1"/>
          </p:cNvSpPr>
          <p:nvPr/>
        </p:nvSpPr>
        <p:spPr bwMode="auto">
          <a:xfrm>
            <a:off x="250825" y="1556791"/>
            <a:ext cx="813752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见贤思齐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己所不欲，勿施于人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任重道远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成人之美</a:t>
            </a:r>
          </a:p>
        </p:txBody>
      </p:sp>
      <p:sp>
        <p:nvSpPr>
          <p:cNvPr id="51206" name="云形标注 51205"/>
          <p:cNvSpPr>
            <a:spLocks noChangeArrowheads="1"/>
          </p:cNvSpPr>
          <p:nvPr/>
        </p:nvSpPr>
        <p:spPr bwMode="auto">
          <a:xfrm>
            <a:off x="4356100" y="2997200"/>
            <a:ext cx="4284663" cy="2951163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4000">
                <a:solidFill>
                  <a:srgbClr val="660066"/>
                </a:solidFill>
                <a:ea typeface="华文新魏" pitchFamily="2" charset="-122"/>
              </a:rPr>
              <a:t>你能用这些成语造句吗？</a:t>
            </a:r>
          </a:p>
        </p:txBody>
      </p:sp>
      <p:pic>
        <p:nvPicPr>
          <p:cNvPr id="51207" name="图片 51206" descr="512865321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088" y="3284538"/>
            <a:ext cx="1331912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8" name="矩形 51207"/>
          <p:cNvSpPr>
            <a:spLocks noChangeArrowheads="1" noChangeShapeType="1" noTextEdit="1"/>
          </p:cNvSpPr>
          <p:nvPr/>
        </p:nvSpPr>
        <p:spPr bwMode="auto">
          <a:xfrm>
            <a:off x="5219700" y="836613"/>
            <a:ext cx="3494088" cy="1247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</a:rPr>
              <a:t>试一试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 animBg="1"/>
      <p:bldP spid="5120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文本框 52227"/>
          <p:cNvSpPr txBox="1">
            <a:spLocks noChangeArrowheads="1"/>
          </p:cNvSpPr>
          <p:nvPr/>
        </p:nvSpPr>
        <p:spPr bwMode="auto">
          <a:xfrm>
            <a:off x="1763688" y="188640"/>
            <a:ext cx="47525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（四）写作特色</a:t>
            </a:r>
          </a:p>
        </p:txBody>
      </p:sp>
      <p:sp>
        <p:nvSpPr>
          <p:cNvPr id="52229" name="文本框 52228"/>
          <p:cNvSpPr txBox="1">
            <a:spLocks noChangeArrowheads="1"/>
          </p:cNvSpPr>
          <p:nvPr/>
        </p:nvSpPr>
        <p:spPr bwMode="auto">
          <a:xfrm>
            <a:off x="179388" y="1196752"/>
            <a:ext cx="86423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、言简意赅，富于哲理，启人心智；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、语言朴实简洁，人物形象鲜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明。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230" name="文本框 52229"/>
          <p:cNvSpPr txBox="1">
            <a:spLocks noChangeArrowheads="1"/>
          </p:cNvSpPr>
          <p:nvPr/>
        </p:nvSpPr>
        <p:spPr bwMode="auto">
          <a:xfrm>
            <a:off x="179388" y="4652963"/>
            <a:ext cx="871378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深刻而精辟的语言，是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最突出的特点，我们在以后的写作中要注意语言的简洁。独立成段，每一段表达一种观念，十则论语表达各自不同的思想，这也是值得我们学习的。</a:t>
            </a:r>
          </a:p>
        </p:txBody>
      </p:sp>
      <p:sp>
        <p:nvSpPr>
          <p:cNvPr id="52231" name="矩形 52230"/>
          <p:cNvSpPr>
            <a:spLocks noChangeArrowheads="1" noChangeShapeType="1" noTextEdit="1"/>
          </p:cNvSpPr>
          <p:nvPr/>
        </p:nvSpPr>
        <p:spPr bwMode="auto">
          <a:xfrm>
            <a:off x="323850" y="3789363"/>
            <a:ext cx="2930525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新魏"/>
              </a:rPr>
              <a:t>知识链接</a:t>
            </a:r>
          </a:p>
        </p:txBody>
      </p:sp>
      <p:sp>
        <p:nvSpPr>
          <p:cNvPr id="52232" name="云形标注 52231"/>
          <p:cNvSpPr>
            <a:spLocks noChangeArrowheads="1"/>
          </p:cNvSpPr>
          <p:nvPr/>
        </p:nvSpPr>
        <p:spPr bwMode="auto">
          <a:xfrm>
            <a:off x="4788025" y="2924944"/>
            <a:ext cx="3457450" cy="1799456"/>
          </a:xfrm>
          <a:prstGeom prst="cloudCallout">
            <a:avLst>
              <a:gd name="adj1" fmla="val -72662"/>
              <a:gd name="adj2" fmla="val -4985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4000" dirty="0">
                <a:solidFill>
                  <a:srgbClr val="660066"/>
                </a:solidFill>
                <a:ea typeface="华文新魏" pitchFamily="2" charset="-122"/>
              </a:rPr>
              <a:t>你能举例说明吗？</a:t>
            </a:r>
          </a:p>
        </p:txBody>
      </p:sp>
      <p:pic>
        <p:nvPicPr>
          <p:cNvPr id="52233" name="图片 52232" descr="512865321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088" y="3284538"/>
            <a:ext cx="1331912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522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  <p:bldP spid="52230" grpId="0"/>
      <p:bldP spid="52231" grpId="0" animBg="1"/>
      <p:bldP spid="522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53252"/>
          <p:cNvSpPr txBox="1">
            <a:spLocks noChangeArrowheads="1"/>
          </p:cNvSpPr>
          <p:nvPr/>
        </p:nvSpPr>
        <p:spPr bwMode="auto">
          <a:xfrm>
            <a:off x="1691680" y="1"/>
            <a:ext cx="3096344" cy="101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itchFamily="18" charset="0"/>
                <a:ea typeface="华文彩云" pitchFamily="2" charset="-122"/>
              </a:rPr>
              <a:t>想一想 </a:t>
            </a:r>
          </a:p>
        </p:txBody>
      </p:sp>
      <p:pic>
        <p:nvPicPr>
          <p:cNvPr id="36866" name="图片 53253" descr="BD0002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5013325"/>
            <a:ext cx="1547813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文本框 53254"/>
          <p:cNvSpPr txBox="1">
            <a:spLocks noChangeArrowheads="1"/>
          </p:cNvSpPr>
          <p:nvPr/>
        </p:nvSpPr>
        <p:spPr bwMode="auto">
          <a:xfrm>
            <a:off x="467544" y="1484313"/>
            <a:ext cx="84970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三省”指哪三方面？请用现代汉语回答</a:t>
            </a:r>
            <a:r>
              <a:rPr lang="zh-CN" altLang="en-US" sz="3600" dirty="0">
                <a:solidFill>
                  <a:srgbClr val="0000CC"/>
                </a:solidFill>
                <a:ea typeface="隶书" pitchFamily="49" charset="-122"/>
              </a:rPr>
              <a:t>。</a:t>
            </a:r>
          </a:p>
        </p:txBody>
      </p:sp>
      <p:sp>
        <p:nvSpPr>
          <p:cNvPr id="36868" name="文本框 53255"/>
          <p:cNvSpPr txBox="1">
            <a:spLocks noChangeArrowheads="1"/>
          </p:cNvSpPr>
          <p:nvPr/>
        </p:nvSpPr>
        <p:spPr bwMode="auto">
          <a:xfrm>
            <a:off x="827088" y="2133600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53257" name="矩形 53256"/>
          <p:cNvSpPr>
            <a:spLocks noChangeArrowheads="1"/>
          </p:cNvSpPr>
          <p:nvPr/>
        </p:nvSpPr>
        <p:spPr bwMode="auto">
          <a:xfrm>
            <a:off x="468313" y="2492896"/>
            <a:ext cx="818515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为别人谋划不诚心诚意吗？与朋友交往不诚实吗？老师传授的知识不去复习吗？</a:t>
            </a:r>
          </a:p>
        </p:txBody>
      </p:sp>
      <p:pic>
        <p:nvPicPr>
          <p:cNvPr id="36870" name="图片 53257" descr="Q_01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contrast="36000"/>
          </a:blip>
          <a:srcRect/>
          <a:stretch>
            <a:fillRect/>
          </a:stretch>
        </p:blipFill>
        <p:spPr bwMode="auto">
          <a:xfrm>
            <a:off x="6948488" y="0"/>
            <a:ext cx="17526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/>
      <p:bldP spid="5325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62465"/>
          <p:cNvSpPr txBox="1">
            <a:spLocks noChangeArrowheads="1"/>
          </p:cNvSpPr>
          <p:nvPr/>
        </p:nvSpPr>
        <p:spPr bwMode="auto">
          <a:xfrm>
            <a:off x="1835696" y="116633"/>
            <a:ext cx="35283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itchFamily="18" charset="0"/>
                <a:ea typeface="华文彩云" pitchFamily="2" charset="-122"/>
              </a:rPr>
              <a:t>想一想 </a:t>
            </a:r>
          </a:p>
        </p:txBody>
      </p:sp>
      <p:pic>
        <p:nvPicPr>
          <p:cNvPr id="38914" name="图片 62466" descr="BD0002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5013325"/>
            <a:ext cx="1547813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文本框 62467"/>
          <p:cNvSpPr txBox="1">
            <a:spLocks noChangeArrowheads="1"/>
          </p:cNvSpPr>
          <p:nvPr/>
        </p:nvSpPr>
        <p:spPr bwMode="auto">
          <a:xfrm>
            <a:off x="684213" y="1484313"/>
            <a:ext cx="828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如何贯彻“君子成人之美，不成人之恶。”这一处世原则？联系实际说说。</a:t>
            </a:r>
          </a:p>
        </p:txBody>
      </p:sp>
      <p:sp>
        <p:nvSpPr>
          <p:cNvPr id="38916" name="文本框 62468"/>
          <p:cNvSpPr txBox="1">
            <a:spLocks noChangeArrowheads="1"/>
          </p:cNvSpPr>
          <p:nvPr/>
        </p:nvSpPr>
        <p:spPr bwMode="auto">
          <a:xfrm>
            <a:off x="827088" y="2133600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62470" name="矩形 62469"/>
          <p:cNvSpPr>
            <a:spLocks noChangeArrowheads="1"/>
          </p:cNvSpPr>
          <p:nvPr/>
        </p:nvSpPr>
        <p:spPr bwMode="auto">
          <a:xfrm>
            <a:off x="468313" y="2708275"/>
            <a:ext cx="818515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如同学交往中不能意气用事，对朋友的过错不能视而不见，要勇于批评改正等。</a:t>
            </a:r>
          </a:p>
        </p:txBody>
      </p:sp>
      <p:pic>
        <p:nvPicPr>
          <p:cNvPr id="38918" name="图片 62470" descr="Q_01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contrast="36000"/>
          </a:blip>
          <a:srcRect/>
          <a:stretch>
            <a:fillRect/>
          </a:stretch>
        </p:blipFill>
        <p:spPr bwMode="auto">
          <a:xfrm>
            <a:off x="6948488" y="0"/>
            <a:ext cx="17526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7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矩形 57347"/>
          <p:cNvSpPr>
            <a:spLocks noChangeArrowheads="1" noChangeShapeType="1" noTextEdit="1"/>
          </p:cNvSpPr>
          <p:nvPr/>
        </p:nvSpPr>
        <p:spPr bwMode="auto">
          <a:xfrm>
            <a:off x="2699792" y="1"/>
            <a:ext cx="3480346" cy="7647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</a:rPr>
              <a:t>小结</a:t>
            </a:r>
          </a:p>
        </p:txBody>
      </p:sp>
      <p:sp>
        <p:nvSpPr>
          <p:cNvPr id="57349" name="文本框 57348"/>
          <p:cNvSpPr txBox="1">
            <a:spLocks noChangeArrowheads="1"/>
          </p:cNvSpPr>
          <p:nvPr/>
        </p:nvSpPr>
        <p:spPr bwMode="auto">
          <a:xfrm>
            <a:off x="395288" y="1412776"/>
            <a:ext cx="82804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今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天我们又学习了十则论语，加上初一学的六则，我们初中共学习了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则论语，有的关于学习态度，有的关于学习方法，有的关于个人修养，还有的关于理想抱负。论语是近几年中考文言文的重点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，所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以大家一定要熟练掌握这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则论语，先要熟练背诵，再疏通大意，最后深入理解。希望大家继续努力，成绩更上一层楼！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734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矩形 64515"/>
          <p:cNvSpPr>
            <a:spLocks noChangeArrowheads="1" noChangeShapeType="1" noTextEdit="1"/>
          </p:cNvSpPr>
          <p:nvPr/>
        </p:nvSpPr>
        <p:spPr bwMode="auto">
          <a:xfrm>
            <a:off x="2987824" y="188913"/>
            <a:ext cx="2860526" cy="64779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幼圆"/>
              </a:rPr>
              <a:t>作业一</a:t>
            </a:r>
          </a:p>
        </p:txBody>
      </p:sp>
      <p:sp>
        <p:nvSpPr>
          <p:cNvPr id="64517" name="文本框 64516"/>
          <p:cNvSpPr txBox="1">
            <a:spLocks noChangeArrowheads="1"/>
          </p:cNvSpPr>
          <p:nvPr/>
        </p:nvSpPr>
        <p:spPr bwMode="auto">
          <a:xfrm>
            <a:off x="684213" y="1557338"/>
            <a:ext cx="7920037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ea typeface="华文新魏" pitchFamily="2" charset="-122"/>
              </a:rPr>
              <a:t>      </a:t>
            </a:r>
            <a:r>
              <a:rPr lang="zh-CN" altLang="en-US" sz="5400" b="1" dirty="0">
                <a:solidFill>
                  <a:srgbClr val="FF0000"/>
                </a:solidFill>
                <a:ea typeface="华文新魏" pitchFamily="2" charset="-122"/>
              </a:rPr>
              <a:t>至少搜集两条论语，明天上课同学们互相交流。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animBg="1"/>
      <p:bldP spid="645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矩形 65539"/>
          <p:cNvSpPr>
            <a:spLocks noChangeArrowheads="1" noChangeShapeType="1" noTextEdit="1"/>
          </p:cNvSpPr>
          <p:nvPr/>
        </p:nvSpPr>
        <p:spPr bwMode="auto">
          <a:xfrm>
            <a:off x="2987824" y="260648"/>
            <a:ext cx="2861121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幼圆"/>
              </a:rPr>
              <a:t>作业二</a:t>
            </a:r>
          </a:p>
        </p:txBody>
      </p:sp>
      <p:sp>
        <p:nvSpPr>
          <p:cNvPr id="65541" name="文本框 65540"/>
          <p:cNvSpPr txBox="1">
            <a:spLocks noChangeArrowheads="1"/>
          </p:cNvSpPr>
          <p:nvPr/>
        </p:nvSpPr>
        <p:spPr bwMode="auto">
          <a:xfrm>
            <a:off x="323850" y="1557338"/>
            <a:ext cx="82804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ea typeface="华文新魏" pitchFamily="2" charset="-122"/>
              </a:rPr>
              <a:t>      </a:t>
            </a:r>
            <a:r>
              <a:rPr lang="zh-CN" altLang="en-US" sz="8800" b="1">
                <a:solidFill>
                  <a:srgbClr val="FF0000"/>
                </a:solidFill>
                <a:ea typeface="华文新魏" pitchFamily="2" charset="-122"/>
              </a:rPr>
              <a:t>背诵课文，明天默写。</a:t>
            </a:r>
          </a:p>
        </p:txBody>
      </p:sp>
      <p:sp>
        <p:nvSpPr>
          <p:cNvPr id="65542" name="云形标注 65541"/>
          <p:cNvSpPr>
            <a:spLocks noChangeArrowheads="1"/>
          </p:cNvSpPr>
          <p:nvPr/>
        </p:nvSpPr>
        <p:spPr bwMode="auto">
          <a:xfrm>
            <a:off x="4356100" y="3500438"/>
            <a:ext cx="4608513" cy="3097212"/>
          </a:xfrm>
          <a:prstGeom prst="cloudCallout">
            <a:avLst>
              <a:gd name="adj1" fmla="val -55579"/>
              <a:gd name="adj2" fmla="val -5871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4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认真准备，</a:t>
            </a:r>
            <a:r>
              <a:rPr lang="en-US" altLang="zh-CN" sz="4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90</a:t>
            </a:r>
            <a:r>
              <a:rPr lang="zh-CN" altLang="en-US" sz="4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分及格。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 animBg="1"/>
      <p:bldP spid="65541" grpId="0"/>
      <p:bldP spid="655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矩形 10244"/>
          <p:cNvSpPr>
            <a:spLocks noChangeArrowheads="1"/>
          </p:cNvSpPr>
          <p:nvPr/>
        </p:nvSpPr>
        <p:spPr bwMode="auto">
          <a:xfrm>
            <a:off x="1907704" y="260649"/>
            <a:ext cx="59046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（二）人物及作品简介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800080"/>
                </a:solidFill>
                <a:latin typeface="Comic Sans MS" pitchFamily="66" charset="0"/>
              </a:rPr>
              <a:t>     </a:t>
            </a:r>
          </a:p>
        </p:txBody>
      </p:sp>
      <p:pic>
        <p:nvPicPr>
          <p:cNvPr id="10246" name="图片 1024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96752"/>
            <a:ext cx="2555875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文本框 10246"/>
          <p:cNvSpPr txBox="1">
            <a:spLocks noChangeArrowheads="1"/>
          </p:cNvSpPr>
          <p:nvPr/>
        </p:nvSpPr>
        <p:spPr bwMode="auto">
          <a:xfrm>
            <a:off x="2555875" y="1268759"/>
            <a:ext cx="6588125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孔子（前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551-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479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），名丘，字仲尼，鲁国陬邑（今山东曲阜）人。中国春秋末期伟大的思想家、政治家和教育家，儒家学派的创始人。孔子早年丧父，家境衰落。他曾说过：“吾少也贱，故多能鄙事。”年轻时曾做过“委吏”（管理仓廪）与“乘田”（管放牧牛羊）。虽然生活贫苦，孔子十五岁即“志于学”。他善于取法他人，曾说：“三人行，必有吾师焉。择其善者而从之，其不善者而改之。”（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述而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）他学无常师，好学不厌，乡人也赞他“博学”。 孔子“三十而立”，并开始授徒讲学。凡带上一点“束修”的，都收为学生。孔子办学已名闻遐迩。私学的创设，打破了“学在官府”的传统，进一步促进了学术文化的下移。孔子一生推行“仁政”的主张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，曾周游各诸侯国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年，未被接受。晚年致力于教育工作和整理古典文献，编辑、整理有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诗经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尚书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周礼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礼记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仪礼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易经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乐经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等，并编著有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春秋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。后世称他为“圣人”。 </a:t>
            </a:r>
          </a:p>
          <a:p>
            <a:endParaRPr lang="zh-CN" altLang="en-US" sz="2400" b="1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图片 1126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052736"/>
            <a:ext cx="190817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图片 1126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DF7"/>
              </a:clrFrom>
              <a:clrTo>
                <a:srgbClr val="FCF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73016"/>
            <a:ext cx="1908175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11760" y="1340768"/>
            <a:ext cx="5976664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是一部记载孔子及其弟子言行的书，它由孔子的弟子和再传弟子编辑而成的语录体著作。孔子学说的核心思想是“仁”，提出“己所不欲，勿施于人”；主张“有教无类，因材施教”，并有“学而不厌，诲人不倦”的精神。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中始终如一地贯穿了他的这一思想。 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的篇章排列在内容上没有什么必然联系，各章各节独立成篇。它涉及的领域极其广泛，记录了孔子关于哲学、经济、政治、伦理、美学、文学、音乐、道德等方面的言论，是研究孔子及其创立的儒家学说的主要文献。 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作为孔子及门人的言行集，对中华民族的心理素质及道德行为起到过重大影响。直到近代新文化运动之前，约在两千多年的历史中，一直是中国人的初学必读之书。全书包括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学而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为证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篇，内容包括孔子的政治主张、品德修养、教育原则等方面。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孟子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大学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中庸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合称为“四书”。</a:t>
            </a:r>
          </a:p>
          <a:p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87824" y="188640"/>
            <a:ext cx="21381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kern="10" dirty="0" smtClean="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微软雅黑" pitchFamily="34" charset="-122"/>
                <a:ea typeface="微软雅黑" pitchFamily="34" charset="-122"/>
              </a:rPr>
              <a:t>知识锦囊</a:t>
            </a:r>
            <a:endParaRPr lang="zh-CN" altLang="en-US" sz="3600" b="1" kern="10" dirty="0">
              <a:ln w="19050">
                <a:solidFill>
                  <a:srgbClr val="FF99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2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12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文本框 12292"/>
          <p:cNvSpPr txBox="1">
            <a:spLocks noChangeArrowheads="1"/>
          </p:cNvSpPr>
          <p:nvPr/>
        </p:nvSpPr>
        <p:spPr bwMode="auto">
          <a:xfrm>
            <a:off x="3779838" y="1340768"/>
            <a:ext cx="53641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据说，孔子一生接受的弟子有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3000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多人，有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72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贤人精通“六艺”，著名的有颜回、子路、子贡、曾参等。孔子学识渊博，但从不自满。他周游列国时，在去晋国的路上，遇见一个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岁的孩子拦路，要他回答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个问题才让路。其中之一是：鹅的叫声为什么大。孔子答道：鹅的脖子长，所以叫声大。孩子说：青蛙脖子很短，为什么叫声也很大呢？孔子无言以对。他惭愧地对他的学生们说，我不如他，他可以做我的老师啊！</a:t>
            </a:r>
          </a:p>
        </p:txBody>
      </p:sp>
      <p:pic>
        <p:nvPicPr>
          <p:cNvPr id="12294" name="图片 122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3708400" cy="504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699792" y="188640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kern="10" dirty="0" smtClean="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微软雅黑" pitchFamily="34" charset="-122"/>
                <a:ea typeface="微软雅黑" pitchFamily="34" charset="-122"/>
              </a:rPr>
              <a:t>知识锦囊</a:t>
            </a:r>
            <a:endParaRPr lang="zh-CN" altLang="en-US" sz="3600" b="1" kern="10" dirty="0">
              <a:ln w="19050">
                <a:solidFill>
                  <a:srgbClr val="FF99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22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59393"/>
          <p:cNvSpPr>
            <a:spLocks noChangeArrowheads="1" noChangeShapeType="1" noTextEdit="1"/>
          </p:cNvSpPr>
          <p:nvPr/>
        </p:nvSpPr>
        <p:spPr bwMode="auto">
          <a:xfrm>
            <a:off x="5724525" y="0"/>
            <a:ext cx="2808288" cy="9080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481"/>
              </a:avLst>
            </a:prstTxWarp>
          </a:bodyPr>
          <a:lstStyle/>
          <a:p>
            <a:pPr algn="ctr"/>
            <a:r>
              <a:rPr lang="zh-CN" altLang="en-US" sz="54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隶书"/>
              </a:rPr>
              <a:t>春秋战国思想家</a:t>
            </a:r>
          </a:p>
        </p:txBody>
      </p:sp>
      <p:grpSp>
        <p:nvGrpSpPr>
          <p:cNvPr id="2" name="组合 59407"/>
          <p:cNvGrpSpPr>
            <a:grpSpLocks/>
          </p:cNvGrpSpPr>
          <p:nvPr/>
        </p:nvGrpSpPr>
        <p:grpSpPr bwMode="auto">
          <a:xfrm>
            <a:off x="611188" y="1125538"/>
            <a:ext cx="3384550" cy="2246312"/>
            <a:chOff x="385" y="709"/>
            <a:chExt cx="2132" cy="1415"/>
          </a:xfrm>
        </p:grpSpPr>
        <p:pic>
          <p:nvPicPr>
            <p:cNvPr id="9219" name="图片 59394" descr="孔子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5" y="709"/>
              <a:ext cx="2132" cy="1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0" name="文本框 59400"/>
            <p:cNvSpPr txBox="1">
              <a:spLocks noChangeArrowheads="1"/>
            </p:cNvSpPr>
            <p:nvPr/>
          </p:nvSpPr>
          <p:spPr bwMode="auto">
            <a:xfrm>
              <a:off x="839" y="1797"/>
              <a:ext cx="104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   </a:t>
              </a:r>
              <a:r>
                <a:rPr lang="zh-CN" altLang="en-US" sz="2800" b="1">
                  <a:solidFill>
                    <a:srgbClr val="0000CC"/>
                  </a:solidFill>
                  <a:ea typeface="隶书" pitchFamily="49" charset="-122"/>
                </a:rPr>
                <a:t>孔子</a:t>
              </a:r>
            </a:p>
          </p:txBody>
        </p:sp>
      </p:grpSp>
      <p:grpSp>
        <p:nvGrpSpPr>
          <p:cNvPr id="3" name="组合 59409"/>
          <p:cNvGrpSpPr>
            <a:grpSpLocks/>
          </p:cNvGrpSpPr>
          <p:nvPr/>
        </p:nvGrpSpPr>
        <p:grpSpPr bwMode="auto">
          <a:xfrm>
            <a:off x="0" y="3716338"/>
            <a:ext cx="1871663" cy="3141662"/>
            <a:chOff x="0" y="2341"/>
            <a:chExt cx="1179" cy="1979"/>
          </a:xfrm>
        </p:grpSpPr>
        <p:pic>
          <p:nvPicPr>
            <p:cNvPr id="9222" name="图片 59396" descr="孟子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2341"/>
              <a:ext cx="1179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3" name="矩形 59401"/>
            <p:cNvSpPr>
              <a:spLocks noChangeArrowheads="1"/>
            </p:cNvSpPr>
            <p:nvPr/>
          </p:nvSpPr>
          <p:spPr bwMode="auto">
            <a:xfrm>
              <a:off x="340" y="3955"/>
              <a:ext cx="63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00CC"/>
                  </a:solidFill>
                  <a:ea typeface="隶书" pitchFamily="49" charset="-122"/>
                </a:rPr>
                <a:t>孟子</a:t>
              </a:r>
            </a:p>
          </p:txBody>
        </p:sp>
      </p:grpSp>
      <p:grpSp>
        <p:nvGrpSpPr>
          <p:cNvPr id="4" name="组合 59408"/>
          <p:cNvGrpSpPr>
            <a:grpSpLocks/>
          </p:cNvGrpSpPr>
          <p:nvPr/>
        </p:nvGrpSpPr>
        <p:grpSpPr bwMode="auto">
          <a:xfrm>
            <a:off x="4500563" y="1125538"/>
            <a:ext cx="3887787" cy="2268537"/>
            <a:chOff x="2835" y="709"/>
            <a:chExt cx="2449" cy="1429"/>
          </a:xfrm>
        </p:grpSpPr>
        <p:pic>
          <p:nvPicPr>
            <p:cNvPr id="9225" name="图片 59395" descr="老子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35" y="709"/>
              <a:ext cx="2449" cy="1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6" name="矩形 59402"/>
            <p:cNvSpPr>
              <a:spLocks noChangeArrowheads="1"/>
            </p:cNvSpPr>
            <p:nvPr/>
          </p:nvSpPr>
          <p:spPr bwMode="auto">
            <a:xfrm>
              <a:off x="3969" y="1773"/>
              <a:ext cx="63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00CC"/>
                  </a:solidFill>
                  <a:ea typeface="隶书" pitchFamily="49" charset="-122"/>
                </a:rPr>
                <a:t>老子</a:t>
              </a:r>
            </a:p>
          </p:txBody>
        </p:sp>
      </p:grpSp>
      <p:grpSp>
        <p:nvGrpSpPr>
          <p:cNvPr id="5" name="组合 59412"/>
          <p:cNvGrpSpPr>
            <a:grpSpLocks/>
          </p:cNvGrpSpPr>
          <p:nvPr/>
        </p:nvGrpSpPr>
        <p:grpSpPr bwMode="auto">
          <a:xfrm>
            <a:off x="7056438" y="3644900"/>
            <a:ext cx="2087562" cy="3213100"/>
            <a:chOff x="4445" y="2296"/>
            <a:chExt cx="1315" cy="2024"/>
          </a:xfrm>
        </p:grpSpPr>
        <p:pic>
          <p:nvPicPr>
            <p:cNvPr id="9228" name="图片 59397" descr="荀子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45" y="2296"/>
              <a:ext cx="1315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9" name="矩形 59403"/>
            <p:cNvSpPr>
              <a:spLocks noChangeArrowheads="1"/>
            </p:cNvSpPr>
            <p:nvPr/>
          </p:nvSpPr>
          <p:spPr bwMode="auto">
            <a:xfrm>
              <a:off x="4967" y="3955"/>
              <a:ext cx="63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00CC"/>
                  </a:solidFill>
                  <a:ea typeface="隶书" pitchFamily="49" charset="-122"/>
                </a:rPr>
                <a:t>荀子</a:t>
              </a:r>
            </a:p>
          </p:txBody>
        </p:sp>
      </p:grpSp>
      <p:grpSp>
        <p:nvGrpSpPr>
          <p:cNvPr id="6" name="组合 59411"/>
          <p:cNvGrpSpPr>
            <a:grpSpLocks/>
          </p:cNvGrpSpPr>
          <p:nvPr/>
        </p:nvGrpSpPr>
        <p:grpSpPr bwMode="auto">
          <a:xfrm>
            <a:off x="4500563" y="3644900"/>
            <a:ext cx="2160587" cy="3213100"/>
            <a:chOff x="2835" y="2296"/>
            <a:chExt cx="1361" cy="2024"/>
          </a:xfrm>
        </p:grpSpPr>
        <p:pic>
          <p:nvPicPr>
            <p:cNvPr id="9231" name="图片 59399" descr="墨子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35" y="2296"/>
              <a:ext cx="1361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2" name="矩形 59404"/>
            <p:cNvSpPr>
              <a:spLocks noChangeArrowheads="1"/>
            </p:cNvSpPr>
            <p:nvPr/>
          </p:nvSpPr>
          <p:spPr bwMode="auto">
            <a:xfrm>
              <a:off x="3379" y="3955"/>
              <a:ext cx="63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00CC"/>
                  </a:solidFill>
                  <a:ea typeface="隶书" pitchFamily="49" charset="-122"/>
                </a:rPr>
                <a:t>墨子</a:t>
              </a:r>
            </a:p>
          </p:txBody>
        </p:sp>
      </p:grpSp>
      <p:grpSp>
        <p:nvGrpSpPr>
          <p:cNvPr id="7" name="组合 59410"/>
          <p:cNvGrpSpPr>
            <a:grpSpLocks/>
          </p:cNvGrpSpPr>
          <p:nvPr/>
        </p:nvGrpSpPr>
        <p:grpSpPr bwMode="auto">
          <a:xfrm>
            <a:off x="2195513" y="3644900"/>
            <a:ext cx="1944687" cy="3213100"/>
            <a:chOff x="1383" y="2296"/>
            <a:chExt cx="1225" cy="2024"/>
          </a:xfrm>
        </p:grpSpPr>
        <p:pic>
          <p:nvPicPr>
            <p:cNvPr id="9234" name="图片 59398" descr="庄子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383" y="2296"/>
              <a:ext cx="1225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5" name="矩形 59405"/>
            <p:cNvSpPr>
              <a:spLocks noChangeArrowheads="1"/>
            </p:cNvSpPr>
            <p:nvPr/>
          </p:nvSpPr>
          <p:spPr bwMode="auto">
            <a:xfrm>
              <a:off x="1837" y="3955"/>
              <a:ext cx="63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00CC"/>
                  </a:solidFill>
                  <a:ea typeface="隶书" pitchFamily="49" charset="-122"/>
                </a:rPr>
                <a:t>庄子</a:t>
              </a:r>
            </a:p>
          </p:txBody>
        </p:sp>
      </p:grpSp>
      <p:sp>
        <p:nvSpPr>
          <p:cNvPr id="59407" name="矩形 59406"/>
          <p:cNvSpPr>
            <a:spLocks noChangeArrowheads="1" noChangeShapeType="1" noTextEdit="1"/>
          </p:cNvSpPr>
          <p:nvPr/>
        </p:nvSpPr>
        <p:spPr bwMode="auto">
          <a:xfrm>
            <a:off x="1042988" y="0"/>
            <a:ext cx="3740150" cy="895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方正舒体"/>
              </a:rPr>
              <a:t>知识锦囊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94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nimBg="1"/>
      <p:bldP spid="594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图片 1433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1196975"/>
            <a:ext cx="80645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矩形 14340"/>
          <p:cNvSpPr>
            <a:spLocks noChangeArrowheads="1" noChangeShapeType="1" noTextEdit="1"/>
          </p:cNvSpPr>
          <p:nvPr/>
        </p:nvSpPr>
        <p:spPr bwMode="auto">
          <a:xfrm>
            <a:off x="3131840" y="260648"/>
            <a:ext cx="2808312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917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图片欣赏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434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43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图片 1536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1268760"/>
            <a:ext cx="7272338" cy="511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843808" y="116632"/>
            <a:ext cx="3168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" pitchFamily="49" charset="-122"/>
                <a:ea typeface="楷体" pitchFamily="49" charset="-122"/>
              </a:rPr>
              <a:t>图片欣赏</a:t>
            </a:r>
            <a:endParaRPr lang="zh-CN" altLang="en-US" sz="44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民族中学PPT模板201604.pot</Template>
  <TotalTime>295</TotalTime>
  <Words>4411</Words>
  <Application>Microsoft Office PowerPoint</Application>
  <PresentationFormat>全屏显示(4:3)</PresentationFormat>
  <Paragraphs>165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民族中学PPT模板201604</vt:lpstr>
      <vt:lpstr> 语文出版社九年级上册第25课 </vt:lpstr>
      <vt:lpstr>复习旧知：《&lt;论语&gt;六则》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(三)子曰：“贤哉回也，一箪(1)食，一瓢饮，在陋巷(2)，人不堪其忧，回也不改其乐(3)。贤哉回也。”</vt:lpstr>
      <vt:lpstr>幻灯片 17</vt:lpstr>
      <vt:lpstr>幻灯片 18</vt:lpstr>
      <vt:lpstr>分析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34</cp:revision>
  <dcterms:created xsi:type="dcterms:W3CDTF">2016-10-31T13:19:51Z</dcterms:created>
  <dcterms:modified xsi:type="dcterms:W3CDTF">2016-11-29T01:51:52Z</dcterms:modified>
</cp:coreProperties>
</file>