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22" r:id="rId3"/>
    <p:sldId id="402" r:id="rId4"/>
    <p:sldId id="403" r:id="rId5"/>
    <p:sldId id="404" r:id="rId6"/>
    <p:sldId id="405" r:id="rId7"/>
    <p:sldId id="406" r:id="rId8"/>
    <p:sldId id="407" r:id="rId9"/>
    <p:sldId id="408" r:id="rId10"/>
    <p:sldId id="409" r:id="rId11"/>
    <p:sldId id="410" r:id="rId12"/>
    <p:sldId id="411" r:id="rId13"/>
    <p:sldId id="412" r:id="rId14"/>
    <p:sldId id="413" r:id="rId15"/>
    <p:sldId id="415" r:id="rId16"/>
    <p:sldId id="416" r:id="rId17"/>
    <p:sldId id="355" r:id="rId18"/>
    <p:sldId id="349" r:id="rId19"/>
    <p:sldId id="348" r:id="rId20"/>
    <p:sldId id="347" r:id="rId21"/>
    <p:sldId id="346" r:id="rId22"/>
    <p:sldId id="360" r:id="rId23"/>
    <p:sldId id="359" r:id="rId24"/>
    <p:sldId id="423" r:id="rId25"/>
    <p:sldId id="424" r:id="rId26"/>
    <p:sldId id="425" r:id="rId27"/>
    <p:sldId id="426" r:id="rId28"/>
    <p:sldId id="427" r:id="rId29"/>
    <p:sldId id="428" r:id="rId30"/>
    <p:sldId id="429" r:id="rId31"/>
    <p:sldId id="430" r:id="rId32"/>
    <p:sldId id="431" r:id="rId33"/>
    <p:sldId id="432" r:id="rId34"/>
    <p:sldId id="433" r:id="rId35"/>
    <p:sldId id="434" r:id="rId36"/>
    <p:sldId id="435" r:id="rId37"/>
    <p:sldId id="436" r:id="rId38"/>
  </p:sldIdLst>
  <p:sldSz cx="12192000" cy="6858000"/>
  <p:notesSz cx="7103745" cy="10234295"/>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mc:Choice xmlns:p14="http://schemas.microsoft.com/office/powerpoint/2010/main" Requires="p14">
      <p:transition spd="slow" advTm="3000" p14:dur="1500">
        <p:random/>
      </p:transition>
    </mc:Choice>
    <mc:Fallback>
      <p:transition spd="slow" advTm="3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spd="slow" advTm="3000" p14:dur="1500">
        <p:random/>
      </p:transition>
    </mc:Choice>
    <mc:Fallback>
      <p:transition spd="slow" advTm="3000">
        <p:random/>
      </p:transition>
    </mc:Fallback>
  </mc:AlternateConten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gif"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63828" y="684148"/>
            <a:ext cx="7990702" cy="6001906"/>
          </a:xfr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7、小说的线索</a:t>
            </a:r>
            <a:endParaRPr lang="zh-CN" altLang="en-US"/>
          </a:p>
        </p:txBody>
      </p:sp>
      <p:sp>
        <p:nvSpPr>
          <p:cNvPr id="3" name="内容占位符 2"/>
          <p:cNvSpPr>
            <a:spLocks noGrp="1"/>
          </p:cNvSpPr>
          <p:nvPr>
            <p:ph idx="1"/>
          </p:nvPr>
        </p:nvSpPr>
        <p:spPr/>
        <p:txBody>
          <a:bodyPr/>
          <a:lstStyle/>
          <a:p>
            <a:r>
              <a:rPr lang="zh-CN" altLang="en-US"/>
              <a:t>小说的线索是贯穿整个作品的情节发展的脉络，它可以是小说中的某个人物、某个事物，也可以是作者的情感、小说中的事件，还可以是故事中的空间、时间。线索有单线和双线两种。</a:t>
            </a:r>
            <a:endParaRPr lang="zh-CN" altLang="en-US"/>
          </a:p>
          <a:p>
            <a:r>
              <a:rPr lang="zh-CN" altLang="en-US"/>
              <a:t>   明线</a:t>
            </a:r>
            <a:r>
              <a:rPr lang="en-US" altLang="zh-CN"/>
              <a:t>----</a:t>
            </a:r>
            <a:r>
              <a:rPr lang="zh-CN" altLang="en-US"/>
              <a:t>暗线</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8、环境描写</a:t>
            </a:r>
            <a:endParaRPr lang="zh-CN" altLang="en-US"/>
          </a:p>
        </p:txBody>
      </p:sp>
      <p:sp>
        <p:nvSpPr>
          <p:cNvPr id="3" name="内容占位符 2"/>
          <p:cNvSpPr>
            <a:spLocks noGrp="1"/>
          </p:cNvSpPr>
          <p:nvPr>
            <p:ph idx="1"/>
          </p:nvPr>
        </p:nvSpPr>
        <p:spPr/>
        <p:txBody>
          <a:bodyPr/>
          <a:lstStyle/>
          <a:p>
            <a:pPr marL="0" indent="0">
              <a:buNone/>
            </a:pPr>
            <a:r>
              <a:rPr lang="zh-CN" altLang="en-US"/>
              <a:t>环境描写是指对人物活动的环境和事情发生的背景所做的描写，环境描写的分类：</a:t>
            </a:r>
            <a:endParaRPr lang="zh-CN" altLang="en-US"/>
          </a:p>
          <a:p>
            <a:pPr marL="0" indent="0">
              <a:buNone/>
            </a:pPr>
            <a:r>
              <a:rPr lang="zh-CN" altLang="en-US"/>
              <a:t>（1）自然环境：对人物活动的时间、地点、季节、气候及花草鸟虫的描写。</a:t>
            </a:r>
            <a:endParaRPr lang="zh-CN" altLang="en-US"/>
          </a:p>
          <a:p>
            <a:pPr marL="0" indent="0">
              <a:buNone/>
            </a:pPr>
            <a:r>
              <a:rPr lang="zh-CN" altLang="en-US"/>
              <a:t>（2）社会环境：对人物活动的具体背景、处所、氛围以及人际关系等的描写。</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9.环境描写的作用</a:t>
            </a:r>
            <a:endParaRPr lang="zh-CN" altLang="en-US"/>
          </a:p>
        </p:txBody>
      </p:sp>
      <p:sp>
        <p:nvSpPr>
          <p:cNvPr id="3" name="内容占位符 2"/>
          <p:cNvSpPr>
            <a:spLocks noGrp="1"/>
          </p:cNvSpPr>
          <p:nvPr>
            <p:ph idx="1"/>
          </p:nvPr>
        </p:nvSpPr>
        <p:spPr/>
        <p:txBody>
          <a:bodyPr>
            <a:normAutofit lnSpcReduction="10000"/>
          </a:bodyPr>
          <a:lstStyle/>
          <a:p>
            <a:r>
              <a:rPr lang="zh-CN" altLang="en-US"/>
              <a:t>（1）自然环境：</a:t>
            </a:r>
            <a:endParaRPr lang="zh-CN" altLang="en-US"/>
          </a:p>
          <a:p>
            <a:r>
              <a:rPr lang="zh-CN" altLang="en-US"/>
              <a:t>①点明故事发生的时间、节令和地点；</a:t>
            </a:r>
            <a:endParaRPr lang="zh-CN" altLang="en-US"/>
          </a:p>
          <a:p>
            <a:r>
              <a:rPr lang="zh-CN" altLang="en-US"/>
              <a:t>②交代人物活动的背景，烘托人物性格、心理；</a:t>
            </a:r>
            <a:endParaRPr lang="zh-CN" altLang="en-US"/>
          </a:p>
          <a:p>
            <a:r>
              <a:rPr lang="zh-CN" altLang="en-US"/>
              <a:t>③渲染气氛，奠定基调，为刻画人物做铺垫；</a:t>
            </a:r>
            <a:endParaRPr lang="zh-CN" altLang="en-US"/>
          </a:p>
          <a:p>
            <a:r>
              <a:rPr lang="zh-CN" altLang="en-US"/>
              <a:t>④推动故事情节发展；</a:t>
            </a:r>
            <a:endParaRPr lang="zh-CN" altLang="en-US"/>
          </a:p>
          <a:p>
            <a:r>
              <a:rPr lang="zh-CN" altLang="en-US"/>
              <a:t>⑤暗示或象征社会环境，深化作品主题。</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（2）社会环境：</a:t>
            </a:r>
            <a:endParaRPr lang="zh-CN" altLang="en-US"/>
          </a:p>
          <a:p>
            <a:r>
              <a:rPr lang="zh-CN" altLang="en-US"/>
              <a:t>①交代人物活动及其成长的时代背景，揭示各种复杂的社会关系；</a:t>
            </a:r>
            <a:endParaRPr lang="zh-CN" altLang="en-US"/>
          </a:p>
          <a:p>
            <a:r>
              <a:rPr lang="zh-CN" altLang="en-US"/>
              <a:t>②交代人物身份、表现人物性格；</a:t>
            </a:r>
            <a:endParaRPr lang="zh-CN" altLang="en-US"/>
          </a:p>
          <a:p>
            <a:r>
              <a:rPr lang="zh-CN" altLang="en-US"/>
              <a:t>③揭示社会本质特征，揭示主题。</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三、小说的主题</a:t>
            </a:r>
            <a:endParaRPr lang="zh-CN" altLang="en-US"/>
          </a:p>
        </p:txBody>
      </p:sp>
      <p:sp>
        <p:nvSpPr>
          <p:cNvPr id="3" name="内容占位符 2"/>
          <p:cNvSpPr>
            <a:spLocks noGrp="1"/>
          </p:cNvSpPr>
          <p:nvPr>
            <p:ph idx="1"/>
          </p:nvPr>
        </p:nvSpPr>
        <p:spPr/>
        <p:txBody>
          <a:bodyPr>
            <a:normAutofit fontScale="60000"/>
          </a:bodyPr>
          <a:lstStyle/>
          <a:p>
            <a:pPr marL="0" indent="0">
              <a:buNone/>
            </a:pPr>
            <a:r>
              <a:rPr lang="zh-CN" altLang="en-US"/>
              <a:t>主题是小说的灵魂.小说的主题指作者在作品中通过描绘现实生活、塑造艺术形象显示出来的，贯穿一部小说始终的基本思想，又称主题思想或中心思想。主题的深刻程度往往决定着作品价值的高低，因此，欣赏小说必须欣赏小说的主题。</a:t>
            </a:r>
            <a:endParaRPr lang="zh-CN" altLang="en-US"/>
          </a:p>
          <a:p>
            <a:pPr marL="0" indent="0">
              <a:buNone/>
            </a:pPr>
            <a:r>
              <a:rPr lang="zh-CN" altLang="en-US"/>
              <a:t>1.小说主题的常见表现形式</a:t>
            </a:r>
            <a:endParaRPr lang="zh-CN" altLang="en-US"/>
          </a:p>
          <a:p>
            <a:pPr marL="0" indent="0">
              <a:buNone/>
            </a:pPr>
            <a:r>
              <a:rPr lang="zh-CN" altLang="en-US"/>
              <a:t>（1）通过写主要人物的性格特点、道德风貌、品格等来揭示人性中的真善美和假恶丑。</a:t>
            </a:r>
            <a:endParaRPr lang="zh-CN" altLang="en-US"/>
          </a:p>
          <a:p>
            <a:pPr marL="0" indent="0">
              <a:buNone/>
            </a:pPr>
            <a:r>
              <a:rPr lang="zh-CN" altLang="en-US"/>
              <a:t>（2）通过寓言形式形式，将人生地重大问题寓于故事中。</a:t>
            </a:r>
            <a:endParaRPr lang="zh-CN" altLang="en-US"/>
          </a:p>
          <a:p>
            <a:pPr marL="0" indent="0">
              <a:buNone/>
            </a:pPr>
            <a:r>
              <a:rPr lang="zh-CN" altLang="en-US"/>
              <a:t>（3）针砭时弊，将现实生活中的丑恶形象用故事的形式加以揭露和鞭挞。</a:t>
            </a:r>
            <a:endParaRPr lang="zh-CN" altLang="en-US"/>
          </a:p>
          <a:p>
            <a:pPr marL="0" indent="0">
              <a:buNone/>
            </a:pPr>
            <a:r>
              <a:rPr lang="zh-CN" altLang="en-US"/>
              <a:t>（4）虚构生活经历，反映（某一类）人物的生存现状和心理状态。</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四、小说的表达技巧</a:t>
            </a:r>
            <a:endParaRPr lang="zh-CN" altLang="en-US"/>
          </a:p>
        </p:txBody>
      </p:sp>
      <p:sp>
        <p:nvSpPr>
          <p:cNvPr id="3" name="内容占位符 2"/>
          <p:cNvSpPr>
            <a:spLocks noGrp="1"/>
          </p:cNvSpPr>
          <p:nvPr>
            <p:ph idx="1"/>
          </p:nvPr>
        </p:nvSpPr>
        <p:spPr/>
        <p:txBody>
          <a:bodyPr>
            <a:normAutofit fontScale="60000"/>
          </a:bodyPr>
          <a:lstStyle/>
          <a:p>
            <a:pPr marL="0" indent="0">
              <a:buNone/>
            </a:pPr>
            <a:r>
              <a:rPr lang="zh-CN" altLang="en-US"/>
              <a:t>1.表达技巧的含义：指作者在创作中运用的各种具体的表达方法。</a:t>
            </a:r>
            <a:endParaRPr lang="zh-CN" altLang="en-US"/>
          </a:p>
          <a:p>
            <a:pPr marL="0" indent="0">
              <a:buNone/>
            </a:pPr>
            <a:r>
              <a:rPr lang="zh-CN" altLang="en-US"/>
              <a:t>2.小说的表达技巧主要包含下面五个方面</a:t>
            </a:r>
            <a:endParaRPr lang="zh-CN" altLang="en-US"/>
          </a:p>
          <a:p>
            <a:pPr marL="0" indent="0">
              <a:buNone/>
            </a:pPr>
            <a:r>
              <a:rPr lang="zh-CN" altLang="en-US"/>
              <a:t>（1）表达方式：记叙、描写、说明、议论、抒情。描写：正侧面相结合。抒情：直接抒情、间接抒情。</a:t>
            </a:r>
            <a:endParaRPr lang="zh-CN" altLang="en-US"/>
          </a:p>
          <a:p>
            <a:pPr marL="0" indent="0">
              <a:buNone/>
            </a:pPr>
            <a:r>
              <a:rPr lang="zh-CN" altLang="en-US"/>
              <a:t>（2）修辞手法：比喻、拟人、排比、夸张、借代、双关、反问、反复、对偶、设问。（比比问问、反对夸人、借代双关）</a:t>
            </a:r>
            <a:endParaRPr lang="zh-CN" altLang="en-US"/>
          </a:p>
          <a:p>
            <a:pPr marL="0" indent="0">
              <a:buNone/>
            </a:pPr>
            <a:r>
              <a:rPr lang="zh-CN" altLang="en-US"/>
              <a:t>（3）表现手法：联想、想象、象征、衬托、对比、渲染、反衬、托物言志、动静结合、虚实结合、点面结合、欲扬先抑、以小见大、用典等。</a:t>
            </a:r>
            <a:endParaRPr lang="zh-CN" altLang="en-US"/>
          </a:p>
          <a:p>
            <a:pPr marL="0" indent="0">
              <a:buNone/>
            </a:pPr>
            <a:r>
              <a:rPr lang="zh-CN" altLang="en-US"/>
              <a:t>（4）结构特色：过渡、承上启下、起承转合、悬念、照应、铺垫、衔接、伏笔、首尾照应 、开门见山、卒章显志等。</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8854" y="609600"/>
            <a:ext cx="11977816" cy="6087762"/>
          </a:xfrm>
        </p:spPr>
        <p:txBody>
          <a:bodyPr>
            <a:normAutofit/>
          </a:bodyPr>
          <a:lstStyle/>
          <a:p>
            <a:pPr marL="0" indent="0">
              <a:buNone/>
            </a:pPr>
            <a:r>
              <a:rPr lang="zh-CN" altLang="en-US" sz="4400" b="1">
                <a:solidFill>
                  <a:srgbClr val="FF00FF"/>
                </a:solidFill>
                <a:latin typeface="黑体" panose="02010609060101010101" pitchFamily="49" charset="-122"/>
                <a:ea typeface="黑体" panose="02010609060101010101" pitchFamily="49" charset="-122"/>
              </a:rPr>
              <a:t>一</a:t>
            </a:r>
            <a:r>
              <a:rPr lang="zh-CN" altLang="en-US" sz="4400" b="1" smtClean="0">
                <a:solidFill>
                  <a:srgbClr val="FF00FF"/>
                </a:solidFill>
                <a:latin typeface="黑体" panose="02010609060101010101" pitchFamily="49" charset="-122"/>
                <a:ea typeface="黑体" panose="02010609060101010101" pitchFamily="49" charset="-122"/>
              </a:rPr>
              <a:t>、作者简介</a:t>
            </a:r>
            <a:endParaRPr lang="en-US" altLang="zh-CN" sz="4400" b="1">
              <a:solidFill>
                <a:srgbClr val="FF00FF"/>
              </a:solidFill>
              <a:latin typeface="黑体" pitchFamily="49" charset="-122"/>
              <a:ea typeface="黑体" pitchFamily="49" charset="-122"/>
            </a:endParaRPr>
          </a:p>
          <a:p>
            <a:pPr marL="0" indent="0">
              <a:lnSpc>
                <a:spcPct val="150000"/>
              </a:lnSpc>
              <a:buNone/>
            </a:pPr>
            <a:r>
              <a:rPr lang="zh-CN" altLang="en-US" sz="3500" b="1" smtClean="0">
                <a:solidFill>
                  <a:srgbClr val="0000CC"/>
                </a:solidFill>
                <a:latin typeface="黑体" panose="02010609060101010101" pitchFamily="49" charset="-122"/>
                <a:ea typeface="黑体" panose="02010609060101010101" pitchFamily="49" charset="-122"/>
              </a:rPr>
              <a:t>    茹</a:t>
            </a:r>
            <a:r>
              <a:rPr lang="zh-CN" altLang="en-US" sz="3500" b="1">
                <a:solidFill>
                  <a:srgbClr val="0000CC"/>
                </a:solidFill>
                <a:latin typeface="黑体" panose="02010609060101010101" pitchFamily="49" charset="-122"/>
                <a:ea typeface="黑体" panose="02010609060101010101" pitchFamily="49" charset="-122"/>
              </a:rPr>
              <a:t>志鹃（</a:t>
            </a:r>
            <a:r>
              <a:rPr lang="en-US" altLang="zh-CN" sz="3500" b="1">
                <a:solidFill>
                  <a:srgbClr val="0000CC"/>
                </a:solidFill>
                <a:latin typeface="黑体" panose="02010609060101010101" pitchFamily="49" charset="-122"/>
                <a:ea typeface="黑体" panose="02010609060101010101" pitchFamily="49" charset="-122"/>
              </a:rPr>
              <a:t>1925</a:t>
            </a:r>
            <a:r>
              <a:rPr lang="zh-CN" altLang="en-US" sz="3500" b="1">
                <a:solidFill>
                  <a:srgbClr val="0000CC"/>
                </a:solidFill>
                <a:latin typeface="黑体" panose="02010609060101010101" pitchFamily="49" charset="-122"/>
                <a:ea typeface="黑体" panose="02010609060101010101" pitchFamily="49" charset="-122"/>
              </a:rPr>
              <a:t>年</a:t>
            </a:r>
            <a:r>
              <a:rPr lang="en-US" altLang="zh-CN" sz="3500" b="1">
                <a:solidFill>
                  <a:srgbClr val="0000CC"/>
                </a:solidFill>
                <a:latin typeface="黑体" panose="02010609060101010101" pitchFamily="49" charset="-122"/>
                <a:ea typeface="黑体" panose="02010609060101010101" pitchFamily="49" charset="-122"/>
              </a:rPr>
              <a:t>9</a:t>
            </a:r>
            <a:r>
              <a:rPr lang="zh-CN" altLang="en-US" sz="3500" b="1">
                <a:solidFill>
                  <a:srgbClr val="0000CC"/>
                </a:solidFill>
                <a:latin typeface="黑体" panose="02010609060101010101" pitchFamily="49" charset="-122"/>
                <a:ea typeface="黑体" panose="02010609060101010101" pitchFamily="49" charset="-122"/>
              </a:rPr>
              <a:t>月</a:t>
            </a:r>
            <a:r>
              <a:rPr lang="en-US" altLang="zh-CN" sz="3500" b="1">
                <a:solidFill>
                  <a:srgbClr val="0000CC"/>
                </a:solidFill>
                <a:latin typeface="黑体" panose="02010609060101010101" pitchFamily="49" charset="-122"/>
                <a:ea typeface="黑体" panose="02010609060101010101" pitchFamily="49" charset="-122"/>
              </a:rPr>
              <a:t>13</a:t>
            </a:r>
            <a:r>
              <a:rPr lang="zh-CN" altLang="en-US" sz="3500" b="1">
                <a:solidFill>
                  <a:srgbClr val="0000CC"/>
                </a:solidFill>
                <a:latin typeface="黑体" panose="02010609060101010101" pitchFamily="49" charset="-122"/>
                <a:ea typeface="黑体" panose="02010609060101010101" pitchFamily="49" charset="-122"/>
              </a:rPr>
              <a:t>日</a:t>
            </a:r>
            <a:r>
              <a:rPr lang="en-US" altLang="zh-CN" sz="3500" b="1" smtClean="0">
                <a:solidFill>
                  <a:srgbClr val="0000CC"/>
                </a:solidFill>
                <a:latin typeface="黑体" panose="02010609060101010101" pitchFamily="49" charset="-122"/>
                <a:ea typeface="黑体" panose="02010609060101010101" pitchFamily="49" charset="-122"/>
              </a:rPr>
              <a:t>——</a:t>
            </a:r>
            <a:endParaRPr lang="en-US" altLang="zh-CN" sz="3500" b="1" smtClean="0">
              <a:solidFill>
                <a:srgbClr val="0000CC"/>
              </a:solidFill>
              <a:latin typeface="黑体" pitchFamily="49" charset="-122"/>
              <a:ea typeface="黑体" pitchFamily="49" charset="-122"/>
            </a:endParaRPr>
          </a:p>
          <a:p>
            <a:pPr marL="0" indent="0">
              <a:lnSpc>
                <a:spcPct val="150000"/>
              </a:lnSpc>
              <a:buNone/>
            </a:pPr>
            <a:r>
              <a:rPr lang="en-US" altLang="zh-CN" sz="3500" b="1" smtClean="0">
                <a:solidFill>
                  <a:srgbClr val="0000CC"/>
                </a:solidFill>
                <a:latin typeface="黑体" panose="02010609060101010101" pitchFamily="49" charset="-122"/>
                <a:ea typeface="黑体" panose="02010609060101010101" pitchFamily="49" charset="-122"/>
              </a:rPr>
              <a:t>1998</a:t>
            </a:r>
            <a:r>
              <a:rPr lang="zh-CN" altLang="en-US" sz="3500" b="1">
                <a:solidFill>
                  <a:srgbClr val="0000CC"/>
                </a:solidFill>
                <a:latin typeface="黑体" panose="02010609060101010101" pitchFamily="49" charset="-122"/>
                <a:ea typeface="黑体" panose="02010609060101010101" pitchFamily="49" charset="-122"/>
              </a:rPr>
              <a:t>年</a:t>
            </a:r>
            <a:r>
              <a:rPr lang="en-US" altLang="zh-CN" sz="3500" b="1">
                <a:solidFill>
                  <a:srgbClr val="0000CC"/>
                </a:solidFill>
                <a:latin typeface="黑体" panose="02010609060101010101" pitchFamily="49" charset="-122"/>
                <a:ea typeface="黑体" panose="02010609060101010101" pitchFamily="49" charset="-122"/>
              </a:rPr>
              <a:t>10</a:t>
            </a:r>
            <a:r>
              <a:rPr lang="zh-CN" altLang="en-US" sz="3500" b="1">
                <a:solidFill>
                  <a:srgbClr val="0000CC"/>
                </a:solidFill>
                <a:latin typeface="黑体" panose="02010609060101010101" pitchFamily="49" charset="-122"/>
                <a:ea typeface="黑体" panose="02010609060101010101" pitchFamily="49" charset="-122"/>
              </a:rPr>
              <a:t>月</a:t>
            </a:r>
            <a:r>
              <a:rPr lang="en-US" altLang="zh-CN" sz="3500" b="1">
                <a:solidFill>
                  <a:srgbClr val="0000CC"/>
                </a:solidFill>
                <a:latin typeface="黑体" panose="02010609060101010101" pitchFamily="49" charset="-122"/>
                <a:ea typeface="黑体" panose="02010609060101010101" pitchFamily="49" charset="-122"/>
              </a:rPr>
              <a:t>7</a:t>
            </a:r>
            <a:r>
              <a:rPr lang="zh-CN" altLang="en-US" sz="3500" b="1">
                <a:solidFill>
                  <a:srgbClr val="0000CC"/>
                </a:solidFill>
                <a:latin typeface="黑体" panose="02010609060101010101" pitchFamily="49" charset="-122"/>
                <a:ea typeface="黑体" panose="02010609060101010101" pitchFamily="49" charset="-122"/>
              </a:rPr>
              <a:t>日</a:t>
            </a:r>
            <a:r>
              <a:rPr lang="zh-CN" altLang="en-US" sz="3500" b="1" smtClean="0">
                <a:solidFill>
                  <a:srgbClr val="0000CC"/>
                </a:solidFill>
                <a:latin typeface="黑体" panose="02010609060101010101" pitchFamily="49" charset="-122"/>
                <a:ea typeface="黑体" panose="02010609060101010101" pitchFamily="49" charset="-122"/>
              </a:rPr>
              <a:t>），浙江</a:t>
            </a:r>
            <a:r>
              <a:rPr lang="zh-CN" altLang="en-US" sz="3500" b="1">
                <a:solidFill>
                  <a:srgbClr val="0000CC"/>
                </a:solidFill>
                <a:latin typeface="黑体" panose="02010609060101010101" pitchFamily="49" charset="-122"/>
                <a:ea typeface="黑体" panose="02010609060101010101" pitchFamily="49" charset="-122"/>
              </a:rPr>
              <a:t>杭州人</a:t>
            </a:r>
            <a:r>
              <a:rPr lang="zh-CN" altLang="en-US" sz="3500" b="1" smtClean="0">
                <a:solidFill>
                  <a:srgbClr val="0000CC"/>
                </a:solidFill>
                <a:latin typeface="黑体" panose="02010609060101010101" pitchFamily="49" charset="-122"/>
                <a:ea typeface="黑体" panose="02010609060101010101" pitchFamily="49" charset="-122"/>
              </a:rPr>
              <a:t>。</a:t>
            </a:r>
            <a:endParaRPr lang="en-US" altLang="zh-CN" sz="3500" b="1" smtClean="0">
              <a:solidFill>
                <a:srgbClr val="0000CC"/>
              </a:solidFill>
              <a:latin typeface="黑体" panose="02010609060101010101" pitchFamily="49" charset="-122"/>
              <a:ea typeface="黑体" panose="02010609060101010101" pitchFamily="49" charset="-122"/>
            </a:endParaRPr>
          </a:p>
          <a:p>
            <a:pPr marL="0" indent="0">
              <a:lnSpc>
                <a:spcPct val="150000"/>
              </a:lnSpc>
              <a:buNone/>
            </a:pPr>
            <a:r>
              <a:rPr lang="zh-CN" altLang="en-US" sz="3500" b="1" smtClean="0">
                <a:solidFill>
                  <a:srgbClr val="0000CC"/>
                </a:solidFill>
                <a:latin typeface="黑体" panose="02010609060101010101" pitchFamily="49" charset="-122"/>
                <a:ea typeface="黑体" panose="02010609060101010101" pitchFamily="49" charset="-122"/>
              </a:rPr>
              <a:t>当代</a:t>
            </a:r>
            <a:r>
              <a:rPr lang="zh-CN" altLang="en-US" sz="3500" b="1">
                <a:solidFill>
                  <a:srgbClr val="0000CC"/>
                </a:solidFill>
                <a:latin typeface="黑体" panose="02010609060101010101" pitchFamily="49" charset="-122"/>
                <a:ea typeface="黑体" panose="02010609060101010101" pitchFamily="49" charset="-122"/>
              </a:rPr>
              <a:t>著名女作家。祖籍浙江杭州</a:t>
            </a:r>
            <a:r>
              <a:rPr lang="zh-CN" altLang="en-US" sz="3500" b="1" smtClean="0">
                <a:solidFill>
                  <a:srgbClr val="0000CC"/>
                </a:solidFill>
                <a:latin typeface="黑体" panose="02010609060101010101" pitchFamily="49" charset="-122"/>
                <a:ea typeface="黑体" panose="02010609060101010101" pitchFamily="49" charset="-122"/>
              </a:rPr>
              <a:t>。</a:t>
            </a:r>
            <a:endParaRPr lang="en-US" altLang="zh-CN" sz="3500" b="1" smtClean="0">
              <a:solidFill>
                <a:srgbClr val="0000CC"/>
              </a:solidFill>
              <a:latin typeface="黑体" panose="02010609060101010101" pitchFamily="49" charset="-122"/>
              <a:ea typeface="黑体" panose="02010609060101010101" pitchFamily="49" charset="-122"/>
            </a:endParaRPr>
          </a:p>
          <a:p>
            <a:pPr marL="0" indent="0">
              <a:lnSpc>
                <a:spcPct val="150000"/>
              </a:lnSpc>
              <a:buNone/>
            </a:pPr>
            <a:r>
              <a:rPr lang="en-US" altLang="zh-CN" sz="3500" b="1" smtClean="0">
                <a:solidFill>
                  <a:srgbClr val="0000CC"/>
                </a:solidFill>
                <a:latin typeface="黑体" panose="02010609060101010101" pitchFamily="49" charset="-122"/>
                <a:ea typeface="黑体" panose="02010609060101010101" pitchFamily="49" charset="-122"/>
              </a:rPr>
              <a:t>1925</a:t>
            </a:r>
            <a:r>
              <a:rPr lang="zh-CN" altLang="en-US" sz="3500" b="1">
                <a:solidFill>
                  <a:srgbClr val="0000CC"/>
                </a:solidFill>
                <a:latin typeface="黑体" panose="02010609060101010101" pitchFamily="49" charset="-122"/>
                <a:ea typeface="黑体" panose="02010609060101010101" pitchFamily="49" charset="-122"/>
              </a:rPr>
              <a:t>年</a:t>
            </a:r>
            <a:r>
              <a:rPr lang="en-US" altLang="zh-CN" sz="3500" b="1">
                <a:solidFill>
                  <a:srgbClr val="0000CC"/>
                </a:solidFill>
                <a:latin typeface="黑体" panose="02010609060101010101" pitchFamily="49" charset="-122"/>
                <a:ea typeface="黑体" panose="02010609060101010101" pitchFamily="49" charset="-122"/>
              </a:rPr>
              <a:t>9</a:t>
            </a:r>
            <a:r>
              <a:rPr lang="zh-CN" altLang="en-US" sz="3500" b="1">
                <a:solidFill>
                  <a:srgbClr val="0000CC"/>
                </a:solidFill>
                <a:latin typeface="黑体" panose="02010609060101010101" pitchFamily="49" charset="-122"/>
                <a:ea typeface="黑体" panose="02010609060101010101" pitchFamily="49" charset="-122"/>
              </a:rPr>
              <a:t>月生于上海。家庭贫困</a:t>
            </a:r>
            <a:r>
              <a:rPr lang="zh-CN" altLang="en-US" sz="3500" b="1" smtClean="0">
                <a:solidFill>
                  <a:srgbClr val="0000CC"/>
                </a:solidFill>
                <a:latin typeface="黑体" panose="02010609060101010101" pitchFamily="49" charset="-122"/>
                <a:ea typeface="黑体" panose="02010609060101010101" pitchFamily="49" charset="-122"/>
              </a:rPr>
              <a:t>，</a:t>
            </a:r>
            <a:endParaRPr lang="en-US" altLang="zh-CN" sz="3500" b="1" smtClean="0">
              <a:solidFill>
                <a:srgbClr val="0000CC"/>
              </a:solidFill>
              <a:latin typeface="黑体" panose="02010609060101010101" pitchFamily="49" charset="-122"/>
              <a:ea typeface="黑体" panose="02010609060101010101" pitchFamily="49" charset="-122"/>
            </a:endParaRPr>
          </a:p>
          <a:p>
            <a:pPr marL="0" indent="0">
              <a:lnSpc>
                <a:spcPct val="150000"/>
              </a:lnSpc>
              <a:buNone/>
            </a:pPr>
            <a:r>
              <a:rPr lang="zh-CN" altLang="en-US" sz="3500" b="1" smtClean="0">
                <a:solidFill>
                  <a:srgbClr val="0000CC"/>
                </a:solidFill>
                <a:latin typeface="黑体" panose="02010609060101010101" pitchFamily="49" charset="-122"/>
                <a:ea typeface="黑体" panose="02010609060101010101" pitchFamily="49" charset="-122"/>
              </a:rPr>
              <a:t>幼年</a:t>
            </a:r>
            <a:r>
              <a:rPr lang="zh-CN" altLang="en-US" sz="3500" b="1">
                <a:solidFill>
                  <a:srgbClr val="0000CC"/>
                </a:solidFill>
                <a:latin typeface="黑体" panose="02010609060101010101" pitchFamily="49" charset="-122"/>
                <a:ea typeface="黑体" panose="02010609060101010101" pitchFamily="49" charset="-122"/>
              </a:rPr>
              <a:t>丧母失父</a:t>
            </a:r>
            <a:r>
              <a:rPr lang="zh-CN" altLang="en-US" sz="3500" b="1" smtClean="0">
                <a:solidFill>
                  <a:srgbClr val="0000CC"/>
                </a:solidFill>
                <a:latin typeface="黑体" panose="02010609060101010101" pitchFamily="49" charset="-122"/>
                <a:ea typeface="黑体" panose="02010609060101010101" pitchFamily="49" charset="-122"/>
              </a:rPr>
              <a:t>，靠</a:t>
            </a:r>
            <a:r>
              <a:rPr lang="zh-CN" altLang="en-US" sz="3500" b="1">
                <a:solidFill>
                  <a:srgbClr val="0000CC"/>
                </a:solidFill>
                <a:latin typeface="黑体" panose="02010609060101010101" pitchFamily="49" charset="-122"/>
                <a:ea typeface="黑体" panose="02010609060101010101" pitchFamily="49" charset="-122"/>
              </a:rPr>
              <a:t>祖母做手工</a:t>
            </a:r>
            <a:r>
              <a:rPr lang="zh-CN" altLang="en-US" sz="3500" b="1" smtClean="0">
                <a:solidFill>
                  <a:srgbClr val="0000CC"/>
                </a:solidFill>
                <a:latin typeface="黑体" panose="02010609060101010101" pitchFamily="49" charset="-122"/>
                <a:ea typeface="黑体" panose="02010609060101010101" pitchFamily="49" charset="-122"/>
              </a:rPr>
              <a:t>换</a:t>
            </a:r>
            <a:endParaRPr lang="en-US" altLang="zh-CN" sz="3500" b="1" smtClean="0">
              <a:solidFill>
                <a:srgbClr val="0000CC"/>
              </a:solidFill>
              <a:latin typeface="黑体" panose="02010609060101010101" pitchFamily="49" charset="-122"/>
              <a:ea typeface="黑体" panose="02010609060101010101" pitchFamily="49" charset="-122"/>
            </a:endParaRPr>
          </a:p>
          <a:p>
            <a:pPr marL="0" indent="0">
              <a:lnSpc>
                <a:spcPct val="150000"/>
              </a:lnSpc>
              <a:buNone/>
            </a:pPr>
            <a:r>
              <a:rPr lang="zh-CN" altLang="en-US" sz="3500" b="1" smtClean="0">
                <a:solidFill>
                  <a:srgbClr val="0000CC"/>
                </a:solidFill>
                <a:latin typeface="黑体" panose="02010609060101010101" pitchFamily="49" charset="-122"/>
                <a:ea typeface="黑体" panose="02010609060101010101" pitchFamily="49" charset="-122"/>
              </a:rPr>
              <a:t>钱</a:t>
            </a:r>
            <a:r>
              <a:rPr lang="zh-CN" altLang="en-US" sz="3500" b="1">
                <a:solidFill>
                  <a:srgbClr val="0000CC"/>
                </a:solidFill>
                <a:latin typeface="黑体" panose="02010609060101010101" pitchFamily="49" charset="-122"/>
                <a:ea typeface="黑体" panose="02010609060101010101" pitchFamily="49" charset="-122"/>
              </a:rPr>
              <a:t>过活。</a:t>
            </a:r>
            <a:endParaRPr lang="zh-CN" altLang="en-US" sz="3500" b="1">
              <a:solidFill>
                <a:srgbClr val="0000CC"/>
              </a:solidFill>
              <a:latin typeface="黑体" pitchFamily="49" charset="-122"/>
              <a:ea typeface="黑体" pitchFamily="49" charset="-122"/>
            </a:endParaRPr>
          </a:p>
          <a:p>
            <a:pPr marL="0" indent="0">
              <a:buNone/>
            </a:pPr>
            <a:endParaRPr lang="zh-CN" altLang="en-US"/>
          </a:p>
        </p:txBody>
      </p:sp>
      <p:pic>
        <p:nvPicPr>
          <p:cNvPr id="2" name="图片 1"/>
          <p:cNvPicPr>
            <a:picLocks noChangeAspect="1"/>
          </p:cNvPicPr>
          <p:nvPr/>
        </p:nvPicPr>
        <p:blipFill>
          <a:blip r:embed="rId2"/>
          <a:stretch>
            <a:fillRect/>
          </a:stretch>
        </p:blipFill>
        <p:spPr>
          <a:xfrm>
            <a:off x="7220077" y="1219199"/>
            <a:ext cx="3556426" cy="5096005"/>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80300" y="1007117"/>
            <a:ext cx="8138985" cy="4964780"/>
          </a:xfrm>
        </p:spPr>
      </p:pic>
      <p:sp>
        <p:nvSpPr>
          <p:cNvPr id="6" name="矩形 5"/>
          <p:cNvSpPr/>
          <p:nvPr/>
        </p:nvSpPr>
        <p:spPr>
          <a:xfrm>
            <a:off x="1301578" y="5049794"/>
            <a:ext cx="5074508" cy="400110"/>
          </a:xfrm>
          <a:prstGeom prst="rect">
            <a:avLst/>
          </a:prstGeom>
        </p:spPr>
        <p:txBody>
          <a:bodyPr wrap="square">
            <a:spAutoFit/>
          </a:bodyPr>
          <a:lstStyle/>
          <a:p>
            <a:r>
              <a:rPr lang="zh-CN" altLang="en-US" sz="2000" b="1" smtClean="0">
                <a:solidFill>
                  <a:srgbClr val="FF00FF"/>
                </a:solidFill>
                <a:latin typeface="黑体" panose="02010609060101010101" pitchFamily="49" charset="-122"/>
                <a:ea typeface="黑体" panose="02010609060101010101" pitchFamily="49" charset="-122"/>
              </a:rPr>
              <a:t>左起：叶文</a:t>
            </a:r>
            <a:r>
              <a:rPr lang="zh-CN" altLang="en-US" sz="2000" b="1">
                <a:solidFill>
                  <a:srgbClr val="FF00FF"/>
                </a:solidFill>
                <a:latin typeface="黑体" panose="02010609060101010101" pitchFamily="49" charset="-122"/>
                <a:ea typeface="黑体" panose="02010609060101010101" pitchFamily="49" charset="-122"/>
              </a:rPr>
              <a:t>玲 </a:t>
            </a:r>
            <a:r>
              <a:rPr lang="zh-CN" altLang="en-US" sz="2000" b="1" smtClean="0">
                <a:solidFill>
                  <a:srgbClr val="FF00FF"/>
                </a:solidFill>
                <a:latin typeface="黑体" panose="02010609060101010101" pitchFamily="49" charset="-122"/>
                <a:ea typeface="黑体" panose="02010609060101010101" pitchFamily="49" charset="-122"/>
              </a:rPr>
              <a:t>刘真  茹</a:t>
            </a:r>
            <a:r>
              <a:rPr lang="zh-CN" altLang="en-US" sz="2000" b="1">
                <a:solidFill>
                  <a:srgbClr val="FF00FF"/>
                </a:solidFill>
                <a:latin typeface="黑体" panose="02010609060101010101" pitchFamily="49" charset="-122"/>
                <a:ea typeface="黑体" panose="02010609060101010101" pitchFamily="49" charset="-122"/>
              </a:rPr>
              <a:t>志</a:t>
            </a:r>
            <a:r>
              <a:rPr lang="zh-CN" altLang="en-US" sz="2000" b="1" smtClean="0">
                <a:solidFill>
                  <a:srgbClr val="FF00FF"/>
                </a:solidFill>
                <a:latin typeface="黑体" panose="02010609060101010101" pitchFamily="49" charset="-122"/>
                <a:ea typeface="黑体" panose="02010609060101010101" pitchFamily="49" charset="-122"/>
              </a:rPr>
              <a:t>鹃  冰心  张</a:t>
            </a:r>
            <a:r>
              <a:rPr lang="zh-CN" altLang="en-US" sz="2000" b="1">
                <a:solidFill>
                  <a:srgbClr val="FF00FF"/>
                </a:solidFill>
                <a:latin typeface="黑体" panose="02010609060101010101" pitchFamily="49" charset="-122"/>
                <a:ea typeface="黑体" panose="02010609060101010101" pitchFamily="49" charset="-122"/>
              </a:rPr>
              <a:t>洁</a:t>
            </a:r>
            <a:endParaRPr lang="zh-CN" altLang="en-US" sz="2000">
              <a:solidFill>
                <a:srgbClr val="FF00FF"/>
              </a:solidFill>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504738" y="869270"/>
            <a:ext cx="10014981" cy="5636950"/>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45989" y="815547"/>
            <a:ext cx="11664778" cy="5280453"/>
          </a:xfrm>
        </p:spPr>
        <p:txBody>
          <a:bodyPr/>
          <a:lstStyle/>
          <a:p>
            <a:pPr marL="0" indent="0">
              <a:lnSpc>
                <a:spcPct val="150000"/>
              </a:lnSpc>
              <a:buNone/>
            </a:pPr>
            <a:r>
              <a:rPr lang="en-US" altLang="zh-CN" sz="40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a:t>
            </a:r>
            <a:r>
              <a:rPr lang="en-US" altLang="zh-CN" sz="4000" b="1"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a:t>
            </a:r>
            <a:r>
              <a:rPr lang="zh-CN" altLang="en-US" sz="4000" b="1"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小说导读：</a:t>
            </a:r>
            <a:endParaRPr lang="zh-CN" altLang="en-US" sz="4000" b="1" smtClean="0">
              <a:solidFill>
                <a:schemeClr val="tx1"/>
              </a:solidFill>
              <a:effectLst>
                <a:outerShdw blurRad="38100" dist="19050" dir="2700000" algn="tl" rotWithShape="0">
                  <a:schemeClr val="dk1">
                    <a:alpha val="40000"/>
                  </a:schemeClr>
                </a:outerShdw>
              </a:effectLst>
              <a:latin typeface="黑体" pitchFamily="49" charset="-122"/>
              <a:ea typeface="黑体" pitchFamily="49" charset="-122"/>
            </a:endParaRPr>
          </a:p>
          <a:p>
            <a:pPr marL="0" indent="0">
              <a:lnSpc>
                <a:spcPct val="150000"/>
              </a:lnSpc>
              <a:buNone/>
            </a:pPr>
            <a:r>
              <a:rPr lang="en-US" altLang="zh-CN" sz="3200" b="1">
                <a:solidFill>
                  <a:srgbClr val="0000CC"/>
                </a:solidFill>
                <a:latin typeface="黑体" panose="02010609060101010101" pitchFamily="49" charset="-122"/>
                <a:ea typeface="黑体" panose="02010609060101010101" pitchFamily="49" charset="-122"/>
              </a:rPr>
              <a:t> </a:t>
            </a:r>
            <a:r>
              <a:rPr lang="en-US" altLang="zh-CN" sz="3200" b="1" smtClean="0">
                <a:solidFill>
                  <a:srgbClr val="0000CC"/>
                </a:solidFill>
                <a:latin typeface="黑体" panose="02010609060101010101" pitchFamily="49" charset="-122"/>
                <a:ea typeface="黑体" panose="02010609060101010101" pitchFamily="49" charset="-122"/>
              </a:rPr>
              <a:t>  《</a:t>
            </a:r>
            <a:r>
              <a:rPr lang="zh-CN" altLang="en-US" sz="3200" b="1">
                <a:solidFill>
                  <a:srgbClr val="0000CC"/>
                </a:solidFill>
                <a:latin typeface="黑体" panose="02010609060101010101" pitchFamily="49" charset="-122"/>
                <a:ea typeface="黑体" panose="02010609060101010101" pitchFamily="49" charset="-122"/>
              </a:rPr>
              <a:t>百合花</a:t>
            </a:r>
            <a:r>
              <a:rPr lang="en-US" altLang="zh-CN" sz="3200" b="1">
                <a:solidFill>
                  <a:srgbClr val="0000CC"/>
                </a:solidFill>
                <a:latin typeface="黑体" panose="02010609060101010101" pitchFamily="49" charset="-122"/>
                <a:ea typeface="黑体" panose="02010609060101010101" pitchFamily="49" charset="-122"/>
              </a:rPr>
              <a:t>》</a:t>
            </a:r>
            <a:r>
              <a:rPr lang="zh-CN" altLang="en-US" sz="3200" b="1">
                <a:solidFill>
                  <a:srgbClr val="0000CC"/>
                </a:solidFill>
                <a:latin typeface="黑体" panose="02010609060101010101" pitchFamily="49" charset="-122"/>
                <a:ea typeface="黑体" panose="02010609060101010101" pitchFamily="49" charset="-122"/>
              </a:rPr>
              <a:t>里的人物事件并非真人真事，但小说里描写的战斗及战斗的时间地点是真实的。</a:t>
            </a:r>
            <a:r>
              <a:rPr lang="en-US" altLang="zh-CN" sz="3200" b="1">
                <a:solidFill>
                  <a:srgbClr val="0000CC"/>
                </a:solidFill>
                <a:latin typeface="黑体" panose="02010609060101010101" pitchFamily="49" charset="-122"/>
                <a:ea typeface="黑体" panose="02010609060101010101" pitchFamily="49" charset="-122"/>
              </a:rPr>
              <a:t>1946</a:t>
            </a:r>
            <a:r>
              <a:rPr lang="zh-CN" altLang="en-US" sz="3200" b="1">
                <a:solidFill>
                  <a:srgbClr val="0000CC"/>
                </a:solidFill>
                <a:latin typeface="黑体" panose="02010609060101010101" pitchFamily="49" charset="-122"/>
                <a:ea typeface="黑体" panose="02010609060101010101" pitchFamily="49" charset="-122"/>
              </a:rPr>
              <a:t>年中秋节，总攻海岸之战打响，茹志娟在总攻团的前线包扎所做战勤工作。她在包扎所的第一个工作就是去借被子</a:t>
            </a:r>
            <a:r>
              <a:rPr lang="zh-CN" altLang="en-US" sz="3200" b="1" smtClean="0">
                <a:solidFill>
                  <a:srgbClr val="0000CC"/>
                </a:solidFill>
                <a:latin typeface="黑体" panose="02010609060101010101" pitchFamily="49" charset="-122"/>
                <a:ea typeface="黑体" panose="02010609060101010101" pitchFamily="49" charset="-122"/>
              </a:rPr>
              <a:t>。</a:t>
            </a:r>
            <a:endParaRPr lang="en-US" altLang="zh-CN" sz="3200" b="1">
              <a:solidFill>
                <a:srgbClr val="0000CC"/>
              </a:solidFill>
              <a:latin typeface="黑体" pitchFamily="49" charset="-122"/>
              <a:ea typeface="黑体" pitchFamily="49"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38505" y="1222375"/>
            <a:ext cx="10182225" cy="4526280"/>
          </a:xfrm>
        </p:spPr>
        <p:txBody>
          <a:bodyPr>
            <a:normAutofit lnSpcReduction="10000"/>
          </a:bodyPr>
          <a:lstStyle/>
          <a:p>
            <a:pPr marL="0" indent="0">
              <a:buNone/>
            </a:pPr>
            <a:r>
              <a:rPr lang="zh-CN" altLang="en-US">
                <a:solidFill>
                  <a:schemeClr val="tx1"/>
                </a:solidFill>
                <a:effectLst>
                  <a:outerShdw blurRad="38100" dist="19050" dir="2700000" algn="tl" rotWithShape="0">
                    <a:schemeClr val="dk1">
                      <a:alpha val="40000"/>
                    </a:schemeClr>
                  </a:outerShdw>
                </a:effectLst>
                <a:latin typeface="+mn-ea"/>
                <a:cs typeface="+mn-ea"/>
              </a:rPr>
              <a:t>学习目标：</a:t>
            </a:r>
            <a:endParaRPr lang="zh-CN" altLang="en-US">
              <a:solidFill>
                <a:schemeClr val="tx1"/>
              </a:solidFill>
              <a:effectLst>
                <a:outerShdw blurRad="38100" dist="19050" dir="2700000" algn="tl" rotWithShape="0">
                  <a:schemeClr val="dk1">
                    <a:alpha val="40000"/>
                  </a:schemeClr>
                </a:outerShdw>
              </a:effectLst>
              <a:latin typeface="+mn-ea"/>
              <a:cs typeface="+mn-ea"/>
            </a:endParaRPr>
          </a:p>
          <a:p>
            <a:pPr marL="0" indent="0">
              <a:buNone/>
            </a:pPr>
            <a:r>
              <a:rPr lang="zh-CN" altLang="en-US">
                <a:solidFill>
                  <a:schemeClr val="tx1"/>
                </a:solidFill>
                <a:effectLst>
                  <a:outerShdw blurRad="38100" dist="19050" dir="2700000" algn="tl" rotWithShape="0">
                    <a:schemeClr val="dk1">
                      <a:alpha val="40000"/>
                    </a:schemeClr>
                  </a:outerShdw>
                </a:effectLst>
                <a:latin typeface="+mn-ea"/>
                <a:cs typeface="+mn-ea"/>
              </a:rPr>
              <a:t>1.阅读理解小说内容，分析小说怎样通过叙事表现主题。</a:t>
            </a:r>
            <a:endParaRPr lang="zh-CN" altLang="en-US">
              <a:solidFill>
                <a:schemeClr val="tx1"/>
              </a:solidFill>
              <a:effectLst>
                <a:outerShdw blurRad="38100" dist="19050" dir="2700000" algn="tl" rotWithShape="0">
                  <a:schemeClr val="dk1">
                    <a:alpha val="40000"/>
                  </a:schemeClr>
                </a:outerShdw>
              </a:effectLst>
              <a:latin typeface="+mn-ea"/>
              <a:cs typeface="+mn-ea"/>
            </a:endParaRPr>
          </a:p>
          <a:p>
            <a:pPr marL="0" indent="0">
              <a:buNone/>
            </a:pPr>
            <a:r>
              <a:rPr lang="zh-CN" altLang="en-US">
                <a:solidFill>
                  <a:schemeClr val="tx1"/>
                </a:solidFill>
                <a:effectLst>
                  <a:outerShdw blurRad="38100" dist="19050" dir="2700000" algn="tl" rotWithShape="0">
                    <a:schemeClr val="dk1">
                      <a:alpha val="40000"/>
                    </a:schemeClr>
                  </a:outerShdw>
                </a:effectLst>
                <a:latin typeface="+mn-ea"/>
                <a:cs typeface="+mn-ea"/>
              </a:rPr>
              <a:t>2.学习小说的语言表达艺术，理解心理描写的技巧与作用。</a:t>
            </a:r>
            <a:endParaRPr lang="zh-CN" altLang="en-US">
              <a:solidFill>
                <a:schemeClr val="tx1"/>
              </a:solidFill>
              <a:effectLst>
                <a:outerShdw blurRad="38100" dist="19050" dir="2700000" algn="tl" rotWithShape="0">
                  <a:schemeClr val="dk1">
                    <a:alpha val="40000"/>
                  </a:schemeClr>
                </a:outerShdw>
              </a:effectLst>
              <a:latin typeface="+mn-ea"/>
              <a:cs typeface="+mn-ea"/>
            </a:endParaRPr>
          </a:p>
          <a:p>
            <a:pPr marL="0" indent="0">
              <a:buNone/>
            </a:pPr>
            <a:r>
              <a:rPr lang="zh-CN" altLang="en-US">
                <a:solidFill>
                  <a:schemeClr val="tx1"/>
                </a:solidFill>
                <a:effectLst>
                  <a:outerShdw blurRad="38100" dist="19050" dir="2700000" algn="tl" rotWithShape="0">
                    <a:schemeClr val="dk1">
                      <a:alpha val="40000"/>
                    </a:schemeClr>
                  </a:outerShdw>
                </a:effectLst>
                <a:latin typeface="+mn-ea"/>
                <a:cs typeface="+mn-ea"/>
              </a:rPr>
              <a:t>3.分析小说的人物形象，分析小说的情节，探究小说主题。</a:t>
            </a:r>
            <a:endParaRPr lang="zh-CN" altLang="en-US">
              <a:solidFill>
                <a:schemeClr val="tx1"/>
              </a:solidFill>
              <a:effectLst>
                <a:outerShdw blurRad="38100" dist="19050" dir="2700000" algn="tl" rotWithShape="0">
                  <a:schemeClr val="dk1">
                    <a:alpha val="40000"/>
                  </a:schemeClr>
                </a:outerShdw>
              </a:effectLst>
              <a:latin typeface="+mn-ea"/>
              <a:cs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4210" y="464185"/>
            <a:ext cx="10579100" cy="6030595"/>
          </a:xfrm>
        </p:spPr>
        <p:txBody>
          <a:bodyPr>
            <a:normAutofit fontScale="50000"/>
          </a:bodyPr>
          <a:lstStyle/>
          <a:p>
            <a:pPr marL="0" indent="0">
              <a:lnSpc>
                <a:spcPct val="150000"/>
              </a:lnSpc>
              <a:buNone/>
            </a:pPr>
            <a:r>
              <a:rPr lang="en-US" altLang="zh-CN" sz="4800" smtClean="0"/>
              <a:t>       </a:t>
            </a:r>
            <a:endParaRPr lang="en-US" altLang="zh-CN" sz="4800" smtClean="0"/>
          </a:p>
          <a:p>
            <a:pPr marL="0" indent="0">
              <a:lnSpc>
                <a:spcPct val="150000"/>
              </a:lnSpc>
              <a:buNone/>
            </a:pPr>
            <a:r>
              <a:rPr lang="en-US" altLang="zh-CN" sz="4800"/>
              <a:t> </a:t>
            </a:r>
            <a:r>
              <a:rPr lang="en-US" altLang="zh-CN" sz="4800" smtClean="0"/>
              <a:t>      </a:t>
            </a:r>
            <a:r>
              <a:rPr lang="zh-CN" altLang="zh-CN" sz="4800" b="1" smtClean="0">
                <a:solidFill>
                  <a:srgbClr val="0000CC"/>
                </a:solidFill>
                <a:latin typeface="黑体" panose="02010609060101010101" pitchFamily="49" charset="-122"/>
                <a:ea typeface="黑体" panose="02010609060101010101" pitchFamily="49" charset="-122"/>
              </a:rPr>
              <a:t>战斗</a:t>
            </a:r>
            <a:r>
              <a:rPr lang="zh-CN" altLang="zh-CN" sz="4800" b="1">
                <a:solidFill>
                  <a:srgbClr val="0000CC"/>
                </a:solidFill>
                <a:latin typeface="黑体" panose="02010609060101010101" pitchFamily="49" charset="-122"/>
                <a:ea typeface="黑体" panose="02010609060101010101" pitchFamily="49" charset="-122"/>
              </a:rPr>
              <a:t>开始后，她负责记录那些牺牲的战士的姓名单位。</a:t>
            </a:r>
            <a:r>
              <a:rPr lang="zh-CN" altLang="en-US" sz="4800" b="1" smtClean="0">
                <a:solidFill>
                  <a:srgbClr val="0000CC"/>
                </a:solidFill>
                <a:latin typeface="黑体" panose="02010609060101010101" pitchFamily="49" charset="-122"/>
                <a:ea typeface="黑体" panose="02010609060101010101" pitchFamily="49" charset="-122"/>
                <a:sym typeface="+mn-ea"/>
              </a:rPr>
              <a:t>回首</a:t>
            </a:r>
            <a:r>
              <a:rPr lang="zh-CN" altLang="en-US" sz="4800" b="1">
                <a:solidFill>
                  <a:srgbClr val="0000CC"/>
                </a:solidFill>
                <a:latin typeface="黑体" panose="02010609060101010101" pitchFamily="49" charset="-122"/>
                <a:ea typeface="黑体" panose="02010609060101010101" pitchFamily="49" charset="-122"/>
                <a:sym typeface="+mn-ea"/>
              </a:rPr>
              <a:t>往事，茹志鹃感到战争使人不能有长谈的机会，但是战争却能使人深交。有时仅几十分钟、几分钟，甚至只来得及瞥一眼，便一闪而过，然而人与人之间，就在这个一刹那里，便能够肝胆相照，生死与共。</a:t>
            </a:r>
            <a:endParaRPr lang="zh-CN" altLang="en-US" sz="4800" b="1">
              <a:solidFill>
                <a:srgbClr val="0000CC"/>
              </a:solidFill>
              <a:latin typeface="黑体" pitchFamily="49" charset="-122"/>
              <a:ea typeface="黑体" pitchFamily="49" charset="-122"/>
            </a:endParaRPr>
          </a:p>
          <a:p>
            <a:pPr marL="0" indent="0">
              <a:lnSpc>
                <a:spcPct val="150000"/>
              </a:lnSpc>
              <a:buNone/>
            </a:pPr>
            <a:r>
              <a:rPr lang="zh-CN" altLang="en-US" sz="4800" b="1">
                <a:solidFill>
                  <a:srgbClr val="0000CC"/>
                </a:solidFill>
                <a:latin typeface="黑体" panose="02010609060101010101" pitchFamily="49" charset="-122"/>
                <a:ea typeface="黑体" panose="02010609060101010101" pitchFamily="49" charset="-122"/>
                <a:sym typeface="+mn-ea"/>
              </a:rPr>
              <a:t>于是，茹志娟决定要写一个普通的战士、一个年轻的通讯员的故事，首先设定的便是他的性格：质朴羞涩。而至于小说的主题她并未想过。她大约用了一个星期就完成了小说，但作品寄出去后不久便被退稿，理由是“感情阴郁不能发表”。几经周折，小说</a:t>
            </a:r>
            <a:r>
              <a:rPr lang="en-US" altLang="zh-CN" sz="4800" b="1">
                <a:solidFill>
                  <a:srgbClr val="0000CC"/>
                </a:solidFill>
                <a:latin typeface="黑体" panose="02010609060101010101" pitchFamily="49" charset="-122"/>
                <a:ea typeface="黑体" panose="02010609060101010101" pitchFamily="49" charset="-122"/>
                <a:sym typeface="+mn-ea"/>
              </a:rPr>
              <a:t>《</a:t>
            </a:r>
            <a:r>
              <a:rPr lang="zh-CN" altLang="en-US" sz="4800" b="1">
                <a:solidFill>
                  <a:srgbClr val="0000CC"/>
                </a:solidFill>
                <a:latin typeface="黑体" panose="02010609060101010101" pitchFamily="49" charset="-122"/>
                <a:ea typeface="黑体" panose="02010609060101010101" pitchFamily="49" charset="-122"/>
                <a:sym typeface="+mn-ea"/>
              </a:rPr>
              <a:t>百合花</a:t>
            </a:r>
            <a:r>
              <a:rPr lang="en-US" altLang="zh-CN" sz="4800" b="1">
                <a:solidFill>
                  <a:srgbClr val="0000CC"/>
                </a:solidFill>
                <a:latin typeface="黑体" panose="02010609060101010101" pitchFamily="49" charset="-122"/>
                <a:ea typeface="黑体" panose="02010609060101010101" pitchFamily="49" charset="-122"/>
                <a:sym typeface="+mn-ea"/>
              </a:rPr>
              <a:t>》</a:t>
            </a:r>
            <a:r>
              <a:rPr lang="zh-CN" altLang="en-US" sz="4800" b="1">
                <a:solidFill>
                  <a:srgbClr val="0000CC"/>
                </a:solidFill>
                <a:latin typeface="黑体" panose="02010609060101010101" pitchFamily="49" charset="-122"/>
                <a:ea typeface="黑体" panose="02010609060101010101" pitchFamily="49" charset="-122"/>
                <a:sym typeface="+mn-ea"/>
              </a:rPr>
              <a:t>终于发表在</a:t>
            </a:r>
            <a:r>
              <a:rPr lang="en-US" altLang="zh-CN" sz="4800" b="1">
                <a:solidFill>
                  <a:srgbClr val="0000CC"/>
                </a:solidFill>
                <a:latin typeface="黑体" panose="02010609060101010101" pitchFamily="49" charset="-122"/>
                <a:ea typeface="黑体" panose="02010609060101010101" pitchFamily="49" charset="-122"/>
                <a:sym typeface="+mn-ea"/>
              </a:rPr>
              <a:t>1958</a:t>
            </a:r>
            <a:r>
              <a:rPr lang="zh-CN" altLang="en-US" sz="4800" b="1">
                <a:solidFill>
                  <a:srgbClr val="0000CC"/>
                </a:solidFill>
                <a:latin typeface="黑体" panose="02010609060101010101" pitchFamily="49" charset="-122"/>
                <a:ea typeface="黑体" panose="02010609060101010101" pitchFamily="49" charset="-122"/>
                <a:sym typeface="+mn-ea"/>
              </a:rPr>
              <a:t>年第</a:t>
            </a:r>
            <a:r>
              <a:rPr lang="en-US" altLang="zh-CN" sz="4800" b="1">
                <a:solidFill>
                  <a:srgbClr val="0000CC"/>
                </a:solidFill>
                <a:latin typeface="黑体" panose="02010609060101010101" pitchFamily="49" charset="-122"/>
                <a:ea typeface="黑体" panose="02010609060101010101" pitchFamily="49" charset="-122"/>
                <a:sym typeface="+mn-ea"/>
              </a:rPr>
              <a:t>3</a:t>
            </a:r>
            <a:r>
              <a:rPr lang="zh-CN" altLang="en-US" sz="4800" b="1">
                <a:solidFill>
                  <a:srgbClr val="0000CC"/>
                </a:solidFill>
                <a:latin typeface="黑体" panose="02010609060101010101" pitchFamily="49" charset="-122"/>
                <a:ea typeface="黑体" panose="02010609060101010101" pitchFamily="49" charset="-122"/>
                <a:sym typeface="+mn-ea"/>
              </a:rPr>
              <a:t>期的</a:t>
            </a:r>
            <a:r>
              <a:rPr lang="en-US" altLang="zh-CN" sz="4800" b="1">
                <a:solidFill>
                  <a:srgbClr val="0000CC"/>
                </a:solidFill>
                <a:latin typeface="黑体" panose="02010609060101010101" pitchFamily="49" charset="-122"/>
                <a:ea typeface="黑体" panose="02010609060101010101" pitchFamily="49" charset="-122"/>
                <a:sym typeface="+mn-ea"/>
              </a:rPr>
              <a:t>《</a:t>
            </a:r>
            <a:r>
              <a:rPr lang="zh-CN" altLang="en-US" sz="4800" b="1">
                <a:solidFill>
                  <a:srgbClr val="0000CC"/>
                </a:solidFill>
                <a:latin typeface="黑体" panose="02010609060101010101" pitchFamily="49" charset="-122"/>
                <a:ea typeface="黑体" panose="02010609060101010101" pitchFamily="49" charset="-122"/>
                <a:sym typeface="+mn-ea"/>
              </a:rPr>
              <a:t>延河</a:t>
            </a:r>
            <a:r>
              <a:rPr lang="en-US" altLang="zh-CN" sz="4800" b="1">
                <a:solidFill>
                  <a:srgbClr val="0000CC"/>
                </a:solidFill>
                <a:latin typeface="黑体" panose="02010609060101010101" pitchFamily="49" charset="-122"/>
                <a:ea typeface="黑体" panose="02010609060101010101" pitchFamily="49" charset="-122"/>
                <a:sym typeface="+mn-ea"/>
              </a:rPr>
              <a:t>》</a:t>
            </a:r>
            <a:r>
              <a:rPr lang="zh-CN" altLang="en-US" sz="4800" b="1">
                <a:solidFill>
                  <a:srgbClr val="0000CC"/>
                </a:solidFill>
                <a:latin typeface="黑体" panose="02010609060101010101" pitchFamily="49" charset="-122"/>
                <a:ea typeface="黑体" panose="02010609060101010101" pitchFamily="49" charset="-122"/>
                <a:sym typeface="+mn-ea"/>
              </a:rPr>
              <a:t>杂志上</a:t>
            </a:r>
            <a:r>
              <a:rPr lang="zh-CN" altLang="en-US" sz="4800" b="1" smtClean="0">
                <a:solidFill>
                  <a:srgbClr val="0000CC"/>
                </a:solidFill>
                <a:latin typeface="黑体" panose="02010609060101010101" pitchFamily="49" charset="-122"/>
                <a:ea typeface="黑体" panose="02010609060101010101" pitchFamily="49" charset="-122"/>
                <a:sym typeface="+mn-ea"/>
              </a:rPr>
              <a:t>。</a:t>
            </a:r>
            <a:endParaRPr lang="en-US" altLang="zh-CN" sz="4800" b="1" smtClean="0">
              <a:solidFill>
                <a:srgbClr val="0000CC"/>
              </a:solidFill>
              <a:latin typeface="黑体" pitchFamily="49" charset="-122"/>
              <a:ea typeface="黑体" pitchFamily="49" charset="-122"/>
            </a:endParaRPr>
          </a:p>
          <a:p>
            <a:pPr marL="0" indent="0">
              <a:lnSpc>
                <a:spcPct val="150000"/>
              </a:lnSpc>
              <a:buNone/>
            </a:pPr>
            <a:endParaRPr lang="zh-CN" altLang="en-US" sz="48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4195" y="793750"/>
            <a:ext cx="11103610" cy="5408930"/>
          </a:xfrm>
        </p:spPr>
      </p:pic>
      <p:sp>
        <p:nvSpPr>
          <p:cNvPr id="5" name="矩形 4"/>
          <p:cNvSpPr/>
          <p:nvPr/>
        </p:nvSpPr>
        <p:spPr>
          <a:xfrm>
            <a:off x="3031525" y="1219200"/>
            <a:ext cx="5873578" cy="584775"/>
          </a:xfrm>
          <a:prstGeom prst="rect">
            <a:avLst/>
          </a:prstGeom>
        </p:spPr>
        <p:txBody>
          <a:bodyPr wrap="square">
            <a:spAutoFit/>
          </a:bodyPr>
          <a:lstStyle/>
          <a:p>
            <a:r>
              <a:rPr lang="zh-CN" altLang="en-US" smtClean="0"/>
              <a:t>     </a:t>
            </a:r>
            <a:r>
              <a:rPr lang="zh-CN" altLang="en-US" sz="3200" b="1" smtClean="0">
                <a:solidFill>
                  <a:srgbClr val="FF0000"/>
                </a:solidFill>
                <a:latin typeface="黑体" panose="02010609060101010101" pitchFamily="49" charset="-122"/>
                <a:ea typeface="黑体" panose="02010609060101010101" pitchFamily="49" charset="-122"/>
              </a:rPr>
              <a:t>人民群众为</a:t>
            </a:r>
            <a:r>
              <a:rPr lang="zh-CN" altLang="en-US" sz="3200" smtClean="0">
                <a:solidFill>
                  <a:srgbClr val="FF0000"/>
                </a:solidFill>
                <a:latin typeface="黑体" panose="02010609060101010101" pitchFamily="49" charset="-122"/>
                <a:ea typeface="黑体" panose="02010609060101010101" pitchFamily="49" charset="-122"/>
              </a:rPr>
              <a:t>淮海战役运送军粮</a:t>
            </a:r>
            <a:endParaRPr lang="zh-CN" altLang="en-US" sz="3200">
              <a:solidFill>
                <a:srgbClr val="FF0000"/>
              </a:solidFill>
              <a:latin typeface="黑体" pitchFamily="49" charset="-122"/>
              <a:ea typeface="黑体" pitchFamily="49"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314325" y="948690"/>
            <a:ext cx="11588115" cy="5504815"/>
          </a:xfrm>
          <a:prstGeom prst="rect">
            <a:avLst/>
          </a:prstGeom>
        </p:spPr>
      </p:pic>
      <p:sp>
        <p:nvSpPr>
          <p:cNvPr id="5" name="矩形 4"/>
          <p:cNvSpPr/>
          <p:nvPr/>
        </p:nvSpPr>
        <p:spPr>
          <a:xfrm>
            <a:off x="7463481" y="1210963"/>
            <a:ext cx="2143901" cy="584775"/>
          </a:xfrm>
          <a:prstGeom prst="rect">
            <a:avLst/>
          </a:prstGeom>
        </p:spPr>
        <p:txBody>
          <a:bodyPr wrap="square">
            <a:spAutoFit/>
          </a:bodyPr>
          <a:lstStyle/>
          <a:p>
            <a:r>
              <a:rPr lang="zh-CN" altLang="en-US" smtClean="0"/>
              <a:t>     </a:t>
            </a:r>
            <a:r>
              <a:rPr lang="zh-CN" altLang="en-US" sz="3200" smtClean="0">
                <a:solidFill>
                  <a:srgbClr val="FF0000"/>
                </a:solidFill>
                <a:latin typeface="黑体" panose="02010609060101010101" pitchFamily="49" charset="-122"/>
                <a:ea typeface="黑体" panose="02010609060101010101" pitchFamily="49" charset="-122"/>
              </a:rPr>
              <a:t>淮海战役</a:t>
            </a:r>
            <a:endParaRPr lang="zh-CN" altLang="en-US" sz="320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基础知识</a:t>
            </a:r>
            <a:endParaRPr lang="zh-CN" altLang="en-US"/>
          </a:p>
        </p:txBody>
      </p:sp>
      <p:sp>
        <p:nvSpPr>
          <p:cNvPr id="3" name="内容占位符 2"/>
          <p:cNvSpPr>
            <a:spLocks noGrp="1"/>
          </p:cNvSpPr>
          <p:nvPr>
            <p:ph idx="1"/>
          </p:nvPr>
        </p:nvSpPr>
        <p:spPr>
          <a:xfrm>
            <a:off x="609600" y="1343026"/>
            <a:ext cx="10972800" cy="4525963"/>
          </a:xfrm>
        </p:spPr>
        <p:txBody>
          <a:bodyPr>
            <a:noAutofit/>
          </a:bodyPr>
          <a:lstStyle/>
          <a:p>
            <a:pPr marL="0" indent="0">
              <a:buNone/>
            </a:pPr>
            <a:r>
              <a:rPr lang="zh-CN" altLang="en-US" sz="4800"/>
              <a:t>撂liào     忸怩niǔ ní    讷讷nè  </a:t>
            </a:r>
            <a:endParaRPr lang="zh-CN" altLang="en-US" sz="4800"/>
          </a:p>
          <a:p>
            <a:pPr marL="0" indent="0">
              <a:buNone/>
            </a:pPr>
            <a:r>
              <a:rPr lang="zh-CN" altLang="en-US" sz="4800"/>
              <a:t>踌躇chóu chú   执拗niù  虔诚</a:t>
            </a:r>
            <a:r>
              <a:rPr lang="en-US" altLang="zh-CN" sz="4800"/>
              <a:t>qi</a:t>
            </a:r>
            <a:r>
              <a:rPr lang="zh-CN" altLang="en-US" sz="4800">
                <a:sym typeface="+mn-ea"/>
              </a:rPr>
              <a:t>á</a:t>
            </a:r>
            <a:r>
              <a:rPr lang="en-US" altLang="zh-CN" sz="4800"/>
              <a:t>n</a:t>
            </a:r>
            <a:endParaRPr lang="zh-CN" altLang="en-US" sz="4800"/>
          </a:p>
          <a:p>
            <a:pPr marL="0" indent="0">
              <a:buNone/>
            </a:pPr>
            <a:r>
              <a:rPr lang="zh-CN" altLang="en-US" sz="4800"/>
              <a:t>磕磕绊绊kēkē-bànbàn</a:t>
            </a:r>
            <a:endParaRPr lang="zh-CN" altLang="en-US" sz="4800"/>
          </a:p>
          <a:p>
            <a:pPr marL="0" indent="0">
              <a:buNone/>
            </a:pPr>
            <a:r>
              <a:rPr lang="zh-CN" altLang="en-US" sz="4800"/>
              <a:t>尴尬gān gà </a:t>
            </a:r>
            <a:endParaRPr lang="zh-CN" altLang="en-US" sz="4800"/>
          </a:p>
          <a:p>
            <a:pPr marL="0" indent="0">
              <a:buNone/>
            </a:pPr>
            <a:r>
              <a:rPr lang="zh-CN" altLang="en-US" sz="4800"/>
              <a:t>讪讪shàn</a:t>
            </a:r>
            <a:endParaRPr lang="zh-CN" altLang="en-US" sz="4800"/>
          </a:p>
          <a:p>
            <a:pPr marL="0" indent="0">
              <a:buNone/>
            </a:pPr>
            <a:r>
              <a:rPr lang="zh-CN" altLang="en-US" sz="4800"/>
              <a:t>掂量diān lián</a:t>
            </a:r>
            <a:r>
              <a:rPr lang="en-US" altLang="zh-CN" sz="4800"/>
              <a:t>g</a:t>
            </a:r>
            <a:endParaRPr lang="en-US" altLang="zh-CN" sz="48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111442"/>
            <a:ext cx="10972800" cy="1143000"/>
          </a:xfrm>
        </p:spPr>
        <p:txBody>
          <a:bodyPr/>
          <a:lstStyle/>
          <a:p>
            <a:r>
              <a:rPr lang="zh-CN" altLang="en-US"/>
              <a:t>课堂检测</a:t>
            </a:r>
            <a:endParaRPr lang="zh-CN" altLang="en-US"/>
          </a:p>
        </p:txBody>
      </p:sp>
      <p:sp>
        <p:nvSpPr>
          <p:cNvPr id="3" name="内容占位符 2"/>
          <p:cNvSpPr>
            <a:spLocks noGrp="1"/>
          </p:cNvSpPr>
          <p:nvPr>
            <p:ph idx="1"/>
          </p:nvPr>
        </p:nvSpPr>
        <p:spPr>
          <a:xfrm>
            <a:off x="609600" y="1856105"/>
            <a:ext cx="10972800" cy="4785360"/>
          </a:xfrm>
        </p:spPr>
        <p:txBody>
          <a:bodyPr>
            <a:normAutofit fontScale="50000"/>
          </a:bodyPr>
          <a:lstStyle/>
          <a:p>
            <a:r>
              <a:rPr lang="zh-CN" altLang="en-US"/>
              <a:t>序幕：1946年，内战开始。</a:t>
            </a:r>
            <a:endParaRPr lang="zh-CN" altLang="en-US"/>
          </a:p>
          <a:p>
            <a:r>
              <a:rPr lang="zh-CN" altLang="en-US"/>
              <a:t>开端：团长派通讯员护送我前往包扎所。在路上，由于通讯员的羞涩，我对通讯员产生了兴趣。</a:t>
            </a:r>
            <a:endParaRPr lang="zh-CN" altLang="en-US"/>
          </a:p>
          <a:p>
            <a:r>
              <a:rPr lang="zh-CN" altLang="en-US"/>
              <a:t>发展：到包扎所后，“我”自告奋勇向老乡家借被子，也请通讯员帮忙动。但通讯员出师不利，还说老百姓封建。“我”知道可能是他借被子时说错了话，便叫他带“我”去看看。他带“我”到了那户老乡家。接待我们的是个长得很好看的年轻媳妇。</a:t>
            </a:r>
            <a:endParaRPr lang="zh-CN" altLang="en-US"/>
          </a:p>
          <a:p>
            <a:r>
              <a:rPr lang="zh-CN" altLang="en-US"/>
              <a:t>高潮：“我”替通讯员道歉，年轻媳妇却只是咬着嘴唇笑。经“我”说服，年轻媳妇抱出了被子交给我们。不久后，新媳妇也来包扎所帮忙。</a:t>
            </a:r>
            <a:endParaRPr lang="zh-CN" altLang="en-US"/>
          </a:p>
          <a:p>
            <a:r>
              <a:rPr lang="zh-CN" altLang="en-US"/>
              <a:t>结局：战斗打响了，半夜时担架队送来一个重伤员。这时，新媳妇和“我”发现那位重伤员正是小通讯员。</a:t>
            </a:r>
            <a:endParaRPr lang="zh-CN" altLang="en-US"/>
          </a:p>
          <a:p>
            <a:r>
              <a:rPr lang="zh-CN" altLang="en-US"/>
              <a:t>尾声：新媳妇自己动手把半条被子平展展地铺在棺材底，半条盖在他身上。</a:t>
            </a:r>
            <a:endParaRPr lang="zh-CN" altLang="en-US"/>
          </a:p>
        </p:txBody>
      </p:sp>
      <p:sp>
        <p:nvSpPr>
          <p:cNvPr id="100" name="文本框 99"/>
          <p:cNvSpPr txBox="1"/>
          <p:nvPr/>
        </p:nvSpPr>
        <p:spPr>
          <a:xfrm>
            <a:off x="892175" y="1191260"/>
            <a:ext cx="9892030" cy="583565"/>
          </a:xfrm>
          <a:prstGeom prst="rect">
            <a:avLst/>
          </a:prstGeom>
          <a:noFill/>
          <a:ln w="9525">
            <a:noFill/>
          </a:ln>
        </p:spPr>
        <p:txBody>
          <a:bodyPr wrap="square">
            <a:spAutoFit/>
            <a:scene3d>
              <a:camera prst="orthographicFront"/>
              <a:lightRig rig="threePt" dir="t"/>
            </a:scene3d>
          </a:bodyPr>
          <a:lstStyle/>
          <a:p>
            <a:pPr indent="114300"/>
            <a:r>
              <a:rPr lang="zh-CN" sz="3200" b="0">
                <a:solidFill>
                  <a:schemeClr val="tx1"/>
                </a:solidFill>
                <a:effectLst>
                  <a:outerShdw blurRad="38100" dist="19050" dir="2700000" algn="tl" rotWithShape="0">
                    <a:schemeClr val="dk1">
                      <a:alpha val="40000"/>
                    </a:schemeClr>
                  </a:outerShdw>
                </a:effectLst>
                <a:ea typeface="宋体" panose="02010600030101010101" pitchFamily="2" charset="-122"/>
              </a:rPr>
              <a:t>1.梳理小说情节（</a:t>
            </a:r>
            <a:r>
              <a:rPr lang="en-US"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 </a:t>
            </a:r>
            <a:r>
              <a:rPr lang="zh-CN" sz="3200" b="0">
                <a:solidFill>
                  <a:schemeClr val="tx1"/>
                </a:solidFill>
                <a:effectLst>
                  <a:outerShdw blurRad="38100" dist="19050" dir="2700000" algn="tl" rotWithShape="0">
                    <a:schemeClr val="dk1">
                      <a:alpha val="40000"/>
                    </a:schemeClr>
                  </a:outerShdw>
                </a:effectLst>
                <a:ea typeface="宋体" panose="02010600030101010101" pitchFamily="2" charset="-122"/>
              </a:rPr>
              <a:t>序幕</a:t>
            </a:r>
            <a:r>
              <a:rPr lang="en-US"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a:t>
            </a:r>
            <a:r>
              <a:rPr lang="zh-CN" sz="3200" b="0">
                <a:solidFill>
                  <a:schemeClr val="tx1"/>
                </a:solidFill>
                <a:effectLst>
                  <a:outerShdw blurRad="38100" dist="19050" dir="2700000" algn="tl" rotWithShape="0">
                    <a:schemeClr val="dk1">
                      <a:alpha val="40000"/>
                    </a:schemeClr>
                  </a:outerShdw>
                </a:effectLst>
                <a:ea typeface="宋体" panose="02010600030101010101" pitchFamily="2" charset="-122"/>
              </a:rPr>
              <a:t>开端-发展-高潮-结局-尾声）</a:t>
            </a:r>
            <a:endParaRPr lang="zh-CN" altLang="en-US" sz="3200" b="0">
              <a:solidFill>
                <a:schemeClr val="tx1"/>
              </a:solidFill>
              <a:effectLst>
                <a:outerShdw blurRad="38100" dist="19050" dir="2700000" algn="tl" rotWithShape="0">
                  <a:schemeClr val="dk1">
                    <a:alpha val="40000"/>
                  </a:schemeClr>
                </a:outerShdw>
              </a:effectLst>
              <a:ea typeface="宋体"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583882"/>
            <a:ext cx="10972800" cy="1143000"/>
          </a:xfrm>
        </p:spPr>
        <p:txBody>
          <a:bodyPr>
            <a:normAutofit fontScale="90000"/>
          </a:bodyPr>
          <a:lstStyle/>
          <a:p>
            <a:r>
              <a:rPr lang="zh-CN" altLang="en-US"/>
              <a:t>2.通读小说，分析小说中的小通讯员、新媳妇的形象特征。用了哪些手法？</a:t>
            </a:r>
            <a:endParaRPr lang="zh-CN" altLang="en-US"/>
          </a:p>
        </p:txBody>
      </p:sp>
      <p:sp>
        <p:nvSpPr>
          <p:cNvPr id="3" name="内容占位符 2"/>
          <p:cNvSpPr>
            <a:spLocks noGrp="1"/>
          </p:cNvSpPr>
          <p:nvPr>
            <p:ph idx="1"/>
          </p:nvPr>
        </p:nvSpPr>
        <p:spPr>
          <a:xfrm>
            <a:off x="609600" y="2167255"/>
            <a:ext cx="10972800" cy="3959225"/>
          </a:xfrm>
        </p:spPr>
        <p:txBody>
          <a:bodyPr>
            <a:normAutofit fontScale="70000"/>
          </a:bodyPr>
          <a:lstStyle/>
          <a:p>
            <a:pPr marL="0" indent="0">
              <a:buNone/>
            </a:pPr>
            <a:r>
              <a:rPr lang="en-US" altLang="zh-CN"/>
              <a:t>1</a:t>
            </a:r>
            <a:r>
              <a:rPr lang="zh-CN" altLang="en-US"/>
              <a:t>、新媳妇——长得很好看，高高的鼻梁，弯弯的眉，额前一溜蓬松松的留海。善良纯朴开朗，也有着新嫁娘的矜持羞涩。</a:t>
            </a:r>
            <a:endParaRPr lang="zh-CN" altLang="en-US"/>
          </a:p>
          <a:p>
            <a:pPr marL="0" indent="0">
              <a:buNone/>
            </a:pPr>
            <a:r>
              <a:rPr lang="en-US" altLang="zh-CN"/>
              <a:t>2</a:t>
            </a:r>
            <a:r>
              <a:rPr lang="zh-CN" altLang="en-US"/>
              <a:t>、小通讯员——稚气未脱离，质朴、憨厚、不善言辞，更怯于与陌生女性交往，有时执拗得有点任性，有时活泼得可亲可近。他热爱生活，关心同志，体贴别人。用自己年轻的生命解除了人民群众的危难。</a:t>
            </a:r>
            <a:endParaRPr lang="zh-CN" altLang="en-US"/>
          </a:p>
          <a:p>
            <a:pPr marL="0" indent="0">
              <a:buNone/>
            </a:pPr>
            <a:r>
              <a:rPr lang="en-US" altLang="zh-CN"/>
              <a:t>3</a:t>
            </a:r>
            <a:r>
              <a:rPr lang="zh-CN" altLang="en-US"/>
              <a:t>、细节描写、语言、肖像描写、心理活动</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505460"/>
            <a:ext cx="10972800" cy="911860"/>
          </a:xfrm>
        </p:spPr>
        <p:txBody>
          <a:bodyPr>
            <a:normAutofit fontScale="90000"/>
          </a:bodyPr>
          <a:lstStyle/>
          <a:p>
            <a:r>
              <a:rPr lang="zh-CN" altLang="en-US" sz="4000"/>
              <a:t>3.通过对小说人物及情节的把握来理解“百合花”的象征意义。 （分析标题的含义）</a:t>
            </a:r>
            <a:endParaRPr lang="zh-CN" altLang="en-US" sz="4000"/>
          </a:p>
        </p:txBody>
      </p:sp>
      <p:sp>
        <p:nvSpPr>
          <p:cNvPr id="3" name="内容占位符 2"/>
          <p:cNvSpPr>
            <a:spLocks noGrp="1"/>
          </p:cNvSpPr>
          <p:nvPr>
            <p:ph idx="1"/>
          </p:nvPr>
        </p:nvSpPr>
        <p:spPr/>
        <p:txBody>
          <a:bodyPr/>
          <a:lstStyle/>
          <a:p>
            <a:pPr marL="0" indent="0">
              <a:buNone/>
            </a:pPr>
            <a:r>
              <a:rPr lang="zh-CN" altLang="en-US"/>
              <a:t>(1)找出小说中描写“百合花”的句子，并分析其作用。</a:t>
            </a:r>
            <a:endParaRPr lang="zh-CN" altLang="en-US"/>
          </a:p>
          <a:p>
            <a:pPr marL="0" indent="0">
              <a:buNone/>
            </a:pPr>
            <a:r>
              <a:rPr lang="zh-CN" altLang="en-US"/>
              <a:t>三处描写，“借被”、“献被”的过程中凸现新媳妇纯洁高尚的人物形象。在“盖被”中赞美小通讯员的心灵纯洁美好就像是一朵洁白无暇的百合花。 </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97840" y="953135"/>
            <a:ext cx="10972800" cy="1710690"/>
          </a:xfrm>
        </p:spPr>
        <p:txBody>
          <a:bodyPr>
            <a:normAutofit fontScale="90000"/>
          </a:bodyPr>
          <a:lstStyle/>
          <a:p>
            <a:r>
              <a:rPr lang="zh-CN" altLang="en-US">
                <a:sym typeface="+mn-ea"/>
              </a:rPr>
              <a:t>(2)深入思考，作者还赋予了百合花什么象征意义？</a:t>
            </a:r>
            <a:br>
              <a:rPr lang="zh-CN" altLang="en-US"/>
            </a:br>
            <a:endParaRPr lang="zh-CN" altLang="en-US"/>
          </a:p>
        </p:txBody>
      </p:sp>
      <p:sp>
        <p:nvSpPr>
          <p:cNvPr id="3" name="内容占位符 2"/>
          <p:cNvSpPr>
            <a:spLocks noGrp="1"/>
          </p:cNvSpPr>
          <p:nvPr>
            <p:ph idx="1"/>
          </p:nvPr>
        </p:nvSpPr>
        <p:spPr>
          <a:xfrm>
            <a:off x="609600" y="2844800"/>
            <a:ext cx="10972800" cy="3281680"/>
          </a:xfrm>
        </p:spPr>
        <p:txBody>
          <a:bodyPr>
            <a:normAutofit fontScale="90000"/>
          </a:bodyPr>
          <a:lstStyle/>
          <a:p>
            <a:pPr marL="0" indent="0">
              <a:buNone/>
            </a:pPr>
            <a:r>
              <a:rPr lang="en-US" altLang="zh-CN"/>
              <a:t>       </a:t>
            </a:r>
            <a:r>
              <a:rPr lang="zh-CN" altLang="en-US"/>
              <a:t>作者赋予了它丰富的象征意义——小通讯员和新媳妇他们都有百合花一样高尚纯洁美好的心灵，军民之间的感情也像百合花一样纯洁高尚美好，战士和战士之间的情感也像百合花一样纯洁高尚美好。一句话，百合花象征着人性美人情美。 </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58165" y="1211580"/>
            <a:ext cx="10972800" cy="1477645"/>
          </a:xfrm>
        </p:spPr>
        <p:txBody>
          <a:bodyPr>
            <a:normAutofit fontScale="90000"/>
          </a:bodyPr>
          <a:lstStyle/>
          <a:p>
            <a:r>
              <a:rPr lang="zh-CN" altLang="en-US"/>
              <a:t>4、小说用第几人称展开叙述的？有什么作用？</a:t>
            </a:r>
            <a:endParaRPr lang="zh-CN" altLang="en-US"/>
          </a:p>
        </p:txBody>
      </p:sp>
      <p:sp>
        <p:nvSpPr>
          <p:cNvPr id="3" name="内容占位符 2"/>
          <p:cNvSpPr>
            <a:spLocks noGrp="1"/>
          </p:cNvSpPr>
          <p:nvPr>
            <p:ph idx="1"/>
          </p:nvPr>
        </p:nvSpPr>
        <p:spPr>
          <a:xfrm>
            <a:off x="609600" y="2863850"/>
            <a:ext cx="10972800" cy="3262630"/>
          </a:xfrm>
        </p:spPr>
        <p:txBody>
          <a:bodyPr/>
          <a:lstStyle/>
          <a:p>
            <a:r>
              <a:rPr lang="zh-CN" altLang="en-US"/>
              <a:t>第一人称，给读者以身临其境的感觉，显得真实，可以增强小说的可信度、真实感。</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5、概括小说的主旨</a:t>
            </a:r>
            <a:endParaRPr lang="zh-CN" altLang="en-US"/>
          </a:p>
        </p:txBody>
      </p:sp>
      <p:sp>
        <p:nvSpPr>
          <p:cNvPr id="3" name="内容占位符 2"/>
          <p:cNvSpPr>
            <a:spLocks noGrp="1"/>
          </p:cNvSpPr>
          <p:nvPr>
            <p:ph idx="1"/>
          </p:nvPr>
        </p:nvSpPr>
        <p:spPr/>
        <p:txBody>
          <a:bodyPr>
            <a:normAutofit fontScale="90000" lnSpcReduction="10000"/>
          </a:bodyPr>
          <a:lstStyle/>
          <a:p>
            <a:pPr marL="0" indent="0">
              <a:buNone/>
            </a:pPr>
            <a:r>
              <a:rPr lang="zh-CN" altLang="en-US"/>
              <a:t>小说以解放战争为背景，讲述了在某地前线包扎所，我、小战士和新媳妇之间的故事，  写出了战争年代人与人之间真挚的友情，赞美了小战平凡而崇高的品格，表达了对人性回归和对真善美的呼唤。小说表面上表现了战争时代的军民鱼水情，但更深层面上，它歌颂了人性美、人情美。它告诉人们，即使在硝烟弥漫的战争年代，人对生活的热爱，对美的热爱都没有泯灭。</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9275" y="790575"/>
            <a:ext cx="10972800" cy="636270"/>
          </a:xfrm>
        </p:spPr>
        <p:txBody>
          <a:bodyPr>
            <a:normAutofit fontScale="90000"/>
          </a:bodyPr>
          <a:lstStyle/>
          <a:p>
            <a:r>
              <a:rPr lang="zh-CN" altLang="en-US" sz="4890">
                <a:solidFill>
                  <a:schemeClr val="tx1"/>
                </a:solidFill>
                <a:effectLst>
                  <a:outerShdw blurRad="38100" dist="19050" dir="2700000" algn="tl" rotWithShape="0">
                    <a:schemeClr val="dk1">
                      <a:alpha val="40000"/>
                    </a:schemeClr>
                  </a:outerShdw>
                </a:effectLst>
              </a:rPr>
              <a:t>预习：小说基础知识清单</a:t>
            </a:r>
            <a:endParaRPr lang="zh-CN" altLang="en-US" sz="4890">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609600" y="1883410"/>
            <a:ext cx="10972800" cy="4243070"/>
          </a:xfrm>
        </p:spPr>
        <p:txBody>
          <a:bodyPr/>
          <a:lstStyle/>
          <a:p>
            <a:r>
              <a:rPr lang="zh-CN" altLang="en-US"/>
              <a:t>一、小说的概念</a:t>
            </a:r>
            <a:endParaRPr lang="zh-CN" altLang="en-US"/>
          </a:p>
          <a:p>
            <a:r>
              <a:rPr lang="zh-CN" altLang="en-US"/>
              <a:t>    小说是以塑造人物形象为中心，通过完整的故事情节的叙述和生动的环境描写来反映社会生活的文学体裁。</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五、探究案：</a:t>
            </a:r>
            <a:endParaRPr lang="zh-CN" altLang="en-US"/>
          </a:p>
        </p:txBody>
      </p:sp>
      <p:sp>
        <p:nvSpPr>
          <p:cNvPr id="3" name="内容占位符 2"/>
          <p:cNvSpPr>
            <a:spLocks noGrp="1"/>
          </p:cNvSpPr>
          <p:nvPr>
            <p:ph idx="1"/>
          </p:nvPr>
        </p:nvSpPr>
        <p:spPr>
          <a:xfrm>
            <a:off x="609600" y="1600200"/>
            <a:ext cx="10972800" cy="1544955"/>
          </a:xfrm>
        </p:spPr>
        <p:txBody>
          <a:bodyPr/>
          <a:lstStyle/>
          <a:p>
            <a:r>
              <a:rPr lang="zh-CN" altLang="en-US"/>
              <a:t>1、请分析小说中“我”的人物形象，哪些情节能体现我的性格特征？</a:t>
            </a:r>
            <a:endParaRPr lang="zh-CN" altLang="en-US"/>
          </a:p>
        </p:txBody>
      </p:sp>
      <p:sp>
        <p:nvSpPr>
          <p:cNvPr id="100" name="文本框 99"/>
          <p:cNvSpPr txBox="1"/>
          <p:nvPr/>
        </p:nvSpPr>
        <p:spPr>
          <a:xfrm>
            <a:off x="970280" y="3145155"/>
            <a:ext cx="10252075" cy="2861310"/>
          </a:xfrm>
          <a:prstGeom prst="rect">
            <a:avLst/>
          </a:prstGeom>
          <a:noFill/>
          <a:ln w="9525">
            <a:noFill/>
          </a:ln>
        </p:spPr>
        <p:txBody>
          <a:bodyPr wrap="square">
            <a:spAutoFit/>
          </a:bodyPr>
          <a:lstStyle/>
          <a:p>
            <a:pPr indent="0"/>
            <a:r>
              <a:rPr lang="zh-CN" sz="6000" b="1">
                <a:ea typeface="宋体" panose="02010600030101010101" pitchFamily="2" charset="-122"/>
              </a:rPr>
              <a:t>我是有革命斗争精神、革命乐观主义精神，是善良、有担当、活泼又成熟的革命女战士。</a:t>
            </a:r>
            <a:endParaRPr lang="zh-CN" altLang="en-US" sz="60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14985" y="1013777"/>
            <a:ext cx="10972800" cy="1143000"/>
          </a:xfrm>
        </p:spPr>
        <p:txBody>
          <a:bodyPr>
            <a:normAutofit fontScale="90000"/>
          </a:bodyPr>
          <a:lstStyle/>
          <a:p>
            <a:r>
              <a:rPr lang="zh-CN" altLang="en-US"/>
              <a:t>2.小说情节结构有着怎样的特点？用感情词语归纳“我”的情感变化过程？</a:t>
            </a:r>
            <a:endParaRPr lang="zh-CN" altLang="en-US"/>
          </a:p>
        </p:txBody>
      </p:sp>
      <p:sp>
        <p:nvSpPr>
          <p:cNvPr id="3" name="内容占位符 2"/>
          <p:cNvSpPr>
            <a:spLocks noGrp="1"/>
          </p:cNvSpPr>
          <p:nvPr>
            <p:ph idx="1"/>
          </p:nvPr>
        </p:nvSpPr>
        <p:spPr>
          <a:xfrm>
            <a:off x="411480" y="2897505"/>
            <a:ext cx="10972800" cy="3753485"/>
          </a:xfrm>
        </p:spPr>
        <p:txBody>
          <a:bodyPr/>
          <a:lstStyle/>
          <a:p>
            <a:r>
              <a:rPr lang="zh-CN" altLang="en-US"/>
              <a:t>情节结构简单，但又有很强的节奏感。笔调起伏跌宕，耐人寻味。《百合花》在结构上最细致、严密，同时也是最富有节奏感的。</a:t>
            </a:r>
            <a:endParaRPr lang="zh-CN" altLang="en-US"/>
          </a:p>
        </p:txBody>
      </p:sp>
      <p:sp>
        <p:nvSpPr>
          <p:cNvPr id="100" name="文本框 99"/>
          <p:cNvSpPr txBox="1"/>
          <p:nvPr/>
        </p:nvSpPr>
        <p:spPr>
          <a:xfrm>
            <a:off x="332740" y="5257165"/>
            <a:ext cx="11741150" cy="922020"/>
          </a:xfrm>
          <a:prstGeom prst="rect">
            <a:avLst/>
          </a:prstGeom>
          <a:noFill/>
          <a:ln w="9525">
            <a:noFill/>
          </a:ln>
        </p:spPr>
        <p:txBody>
          <a:bodyPr wrap="square">
            <a:spAutoFit/>
          </a:bodyPr>
          <a:lstStyle/>
          <a:p>
            <a:pPr indent="228600"/>
            <a:r>
              <a:rPr lang="zh-CN" sz="5400" b="0">
                <a:solidFill>
                  <a:srgbClr val="FF0000"/>
                </a:solidFill>
                <a:ea typeface="宋体" panose="02010600030101010101" pitchFamily="2" charset="-122"/>
              </a:rPr>
              <a:t>生气--兴趣--爱上--留恋--担心--崇敬</a:t>
            </a:r>
            <a:endParaRPr lang="zh-CN" altLang="en-US" sz="54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3.小说表现了怎样的语言风格？</a:t>
            </a:r>
            <a:endParaRPr lang="zh-CN" altLang="en-US"/>
          </a:p>
        </p:txBody>
      </p:sp>
      <p:sp>
        <p:nvSpPr>
          <p:cNvPr id="3" name="内容占位符 2"/>
          <p:cNvSpPr>
            <a:spLocks noGrp="1"/>
          </p:cNvSpPr>
          <p:nvPr>
            <p:ph idx="1"/>
          </p:nvPr>
        </p:nvSpPr>
        <p:spPr/>
        <p:txBody>
          <a:bodyPr>
            <a:normAutofit lnSpcReduction="10000"/>
          </a:bodyPr>
          <a:lstStyle/>
          <a:p>
            <a:r>
              <a:rPr lang="zh-CN" altLang="en-US"/>
              <a:t>表现了自然、清新、柔和、优美的语言风格。《百合花》的语言不论叙述、描写还是对话，都给人一种自然、清新、柔和、优美的感觉，把一个流血牺牲的战斗故事，写得充满诗意。特别是其人物语言个性鲜明、生动传神。初看时不一定感觉到它的分量，可是后来它就嵌在我们脑子里。</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71805" y="583882"/>
            <a:ext cx="10972800" cy="1143000"/>
          </a:xfrm>
        </p:spPr>
        <p:txBody>
          <a:bodyPr>
            <a:normAutofit fontScale="90000"/>
          </a:bodyPr>
          <a:lstStyle/>
          <a:p>
            <a:r>
              <a:rPr lang="zh-CN" altLang="en-US"/>
              <a:t>4、这是一篇抒情性较强的小说，你认为小说在抒情上有何特色？</a:t>
            </a:r>
            <a:endParaRPr lang="zh-CN" altLang="en-US"/>
          </a:p>
        </p:txBody>
      </p:sp>
      <p:sp>
        <p:nvSpPr>
          <p:cNvPr id="3" name="内容占位符 2"/>
          <p:cNvSpPr>
            <a:spLocks noGrp="1"/>
          </p:cNvSpPr>
          <p:nvPr>
            <p:ph idx="1"/>
          </p:nvPr>
        </p:nvSpPr>
        <p:spPr>
          <a:xfrm>
            <a:off x="609600" y="2338070"/>
            <a:ext cx="10972800" cy="3788410"/>
          </a:xfrm>
        </p:spPr>
        <p:txBody>
          <a:bodyPr>
            <a:normAutofit fontScale="90000"/>
          </a:bodyPr>
          <a:lstStyle/>
          <a:p>
            <a:r>
              <a:rPr lang="zh-CN" altLang="en-US"/>
              <a:t>这篇小说并不是空洞地扇情，而是通过细节的巧妙设置来抒发细腻的情感，真切感人。《百合花》里新媳妇在已牺牲的通讯员衣服上留下的绵绵针脚、铺在通讯员棺材里的崭新的百合花被，都引出了生活中感人至深的细节，显示出作者处理这些题材时信手拈来的才能，作品的构思相当精巧。</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618172"/>
            <a:ext cx="10972800" cy="1143000"/>
          </a:xfrm>
        </p:spPr>
        <p:txBody>
          <a:bodyPr>
            <a:normAutofit fontScale="90000"/>
          </a:bodyPr>
          <a:lstStyle/>
          <a:p>
            <a:r>
              <a:rPr lang="zh-CN" altLang="en-US" sz="3555"/>
              <a:t>5、讨论：小说的女主人公，不是姑娘，也不是大嫂，作者有意设定为新娘、新媳妇，有何妙处？</a:t>
            </a:r>
            <a:endParaRPr lang="zh-CN" altLang="en-US" sz="3555"/>
          </a:p>
        </p:txBody>
      </p:sp>
      <p:sp>
        <p:nvSpPr>
          <p:cNvPr id="3" name="内容占位符 2"/>
          <p:cNvSpPr>
            <a:spLocks noGrp="1"/>
          </p:cNvSpPr>
          <p:nvPr>
            <p:ph idx="1"/>
          </p:nvPr>
        </p:nvSpPr>
        <p:spPr>
          <a:xfrm>
            <a:off x="609600" y="2098040"/>
            <a:ext cx="10972800" cy="4028440"/>
          </a:xfrm>
        </p:spPr>
        <p:txBody>
          <a:bodyPr>
            <a:normAutofit fontScale="70000"/>
          </a:bodyPr>
          <a:lstStyle/>
          <a:p>
            <a:r>
              <a:rPr lang="zh-CN" altLang="en-US"/>
              <a:t>①突出“新”字，更易于体现女性之美，进而以之衬托年轻通讯员的高大形象。</a:t>
            </a:r>
            <a:endParaRPr lang="zh-CN" altLang="en-US"/>
          </a:p>
          <a:p>
            <a:r>
              <a:rPr lang="zh-CN" altLang="en-US"/>
              <a:t>②能够突出那条白百合花被子的新与珍贵，更能表现她对革命的支持与对烈士的关爱，从而凸显其心灵之美。</a:t>
            </a:r>
            <a:endParaRPr lang="zh-CN" altLang="en-US"/>
          </a:p>
          <a:p>
            <a:r>
              <a:rPr lang="zh-CN" altLang="en-US"/>
              <a:t>③能为借被子、给伤员擦拭污泥血迹等情节提供心理依据，使之更真实可信、生动感人。</a:t>
            </a:r>
            <a:endParaRPr lang="zh-CN" altLang="en-US"/>
          </a:p>
          <a:p>
            <a:r>
              <a:rPr lang="zh-CN" altLang="en-US"/>
              <a:t>④更易于表现借被之难与帮忙之羞涩，从而反衬出军民之间的感情的圣洁美好，突出小说的主旨。</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274320"/>
            <a:ext cx="10972800" cy="678815"/>
          </a:xfrm>
        </p:spPr>
        <p:txBody>
          <a:bodyPr>
            <a:normAutofit fontScale="90000"/>
          </a:bodyPr>
          <a:lstStyle/>
          <a:p>
            <a:r>
              <a:rPr lang="zh-CN" altLang="en-US"/>
              <a:t>六、达标</a:t>
            </a:r>
            <a:endParaRPr lang="zh-CN" altLang="en-US"/>
          </a:p>
        </p:txBody>
      </p:sp>
      <p:sp>
        <p:nvSpPr>
          <p:cNvPr id="3" name="内容占位符 2"/>
          <p:cNvSpPr>
            <a:spLocks noGrp="1"/>
          </p:cNvSpPr>
          <p:nvPr>
            <p:ph idx="1"/>
          </p:nvPr>
        </p:nvSpPr>
        <p:spPr>
          <a:xfrm>
            <a:off x="234950" y="1057910"/>
            <a:ext cx="11768455" cy="5454650"/>
          </a:xfrm>
        </p:spPr>
        <p:txBody>
          <a:bodyPr>
            <a:noAutofit/>
          </a:bodyPr>
          <a:lstStyle/>
          <a:p>
            <a:r>
              <a:rPr lang="zh-CN" altLang="en-US" sz="2700"/>
              <a:t>1．下列对小说相关内容和艺术特色的分析鉴赏，不正确的一项是（  ）</a:t>
            </a:r>
            <a:endParaRPr lang="zh-CN" altLang="en-US" sz="2700"/>
          </a:p>
          <a:p>
            <a:r>
              <a:rPr lang="zh-CN" altLang="en-US" sz="2700"/>
              <a:t>A．《百合花》是一篇将战争主题和人性审美意蕴巧妙结合的佳作，对战争的描写用笔俭省，而对通讯员、新媳妇则不惜笔墨，从中我们能体会作者的审美感受。</a:t>
            </a:r>
            <a:endParaRPr lang="zh-CN" altLang="en-US" sz="2700"/>
          </a:p>
          <a:p>
            <a:r>
              <a:rPr lang="zh-CN" altLang="en-US" sz="2700"/>
              <a:t>B．“你去借吧！……老百姓死封建。……”表达通讯员因没借到被子而看不起新媳妇，也为他得知真相后自责埋下伏笔，两处省略号则勾勒出他不善言辞的窘态。</a:t>
            </a:r>
            <a:endParaRPr lang="zh-CN" altLang="en-US" sz="2700"/>
          </a:p>
          <a:p>
            <a:r>
              <a:rPr lang="zh-CN" altLang="en-US" sz="2700"/>
              <a:t>C．小说中有不少意蕴丰富的意象，如“百合花”，一方面指被子上的百合花图案，预示新婚夫妻百年好合；另一方面又象征了年轻媳妇的朴实美丽与纯洁无瑕。</a:t>
            </a:r>
            <a:endParaRPr lang="zh-CN" altLang="en-US" sz="2700"/>
          </a:p>
          <a:p>
            <a:r>
              <a:rPr lang="zh-CN" altLang="en-US" sz="2700"/>
              <a:t>D．“天边涌起一轮满月”的描写充满了诗情画意，它为人物活动提供了背景，对战斗的激烈残酷起到了反衬作用，同时对人物的思想情感美起到了正衬作用。</a:t>
            </a:r>
            <a:endParaRPr lang="zh-CN" altLang="en-US" sz="27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609282"/>
            <a:ext cx="10972800" cy="1143000"/>
          </a:xfrm>
        </p:spPr>
        <p:txBody>
          <a:bodyPr>
            <a:normAutofit fontScale="90000"/>
          </a:bodyPr>
          <a:lstStyle/>
          <a:p>
            <a:r>
              <a:rPr lang="zh-CN" altLang="en-US" sz="3555"/>
              <a:t>2、独特的女性视角是小说的一个重要特点。请结合内容简要分析其艺术效果。</a:t>
            </a:r>
            <a:endParaRPr lang="zh-CN" altLang="en-US" sz="3555"/>
          </a:p>
        </p:txBody>
      </p:sp>
      <p:sp>
        <p:nvSpPr>
          <p:cNvPr id="3" name="内容占位符 2"/>
          <p:cNvSpPr>
            <a:spLocks noGrp="1"/>
          </p:cNvSpPr>
          <p:nvPr>
            <p:ph idx="1"/>
          </p:nvPr>
        </p:nvSpPr>
        <p:spPr>
          <a:xfrm>
            <a:off x="609600" y="1951990"/>
            <a:ext cx="10972800" cy="4174490"/>
          </a:xfrm>
        </p:spPr>
        <p:txBody>
          <a:bodyPr>
            <a:normAutofit fontScale="70000"/>
          </a:bodyPr>
          <a:lstStyle/>
          <a:p>
            <a:r>
              <a:rPr lang="zh-CN" altLang="en-US"/>
              <a:t>①女性观察细致，以其视角叙述故事，可更多地展现细节，增强情节的生动性，让人如临其境。</a:t>
            </a:r>
            <a:endParaRPr lang="zh-CN" altLang="en-US"/>
          </a:p>
          <a:p>
            <a:r>
              <a:rPr lang="zh-CN" altLang="en-US"/>
              <a:t>②女性感觉敏锐，可更好地刻画人物形象。如通讯员的牢骚、新媳妇的羞涩，更生动地表现出人物特点。</a:t>
            </a:r>
            <a:endParaRPr lang="zh-CN" altLang="en-US"/>
          </a:p>
          <a:p>
            <a:r>
              <a:rPr lang="zh-CN" altLang="en-US"/>
              <a:t>③以女性视角描写战争，绕开激烈的战斗场面，从侧面突出战争的残酷，更能引发读者的想象。可引导读者从女性的角度理解战争、理解人物，从而产生独特的感受，更好地把握内容和主题。</a:t>
            </a:r>
            <a:endParaRPr lang="zh-CN" altLang="en-US"/>
          </a:p>
        </p:txBody>
      </p:sp>
      <p:pic>
        <p:nvPicPr>
          <p:cNvPr id="4" name="New picture" hidden="1"/>
          <p:cNvPicPr/>
          <p:nvPr/>
        </p:nvPicPr>
        <p:blipFill>
          <a:blip r:embed="rId2"/>
          <a:stretch>
            <a:fillRect/>
          </a:stretch>
        </p:blipFill>
        <p:spPr>
          <a:xfrm>
            <a:off x="10223500" y="10414000"/>
            <a:ext cx="292100" cy="4318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9600" y="1531621"/>
            <a:ext cx="10972800" cy="4525963"/>
          </a:xfrm>
        </p:spPr>
        <p:txBody>
          <a:bodyPr/>
          <a:lstStyle/>
          <a:p>
            <a:r>
              <a:rPr lang="zh-CN" altLang="en-US"/>
              <a:t>二、小说三要素</a:t>
            </a:r>
            <a:endParaRPr lang="zh-CN" altLang="en-US"/>
          </a:p>
          <a:p>
            <a:pPr marL="0" indent="0">
              <a:buNone/>
            </a:pPr>
            <a:r>
              <a:rPr lang="zh-CN" altLang="en-US"/>
              <a:t>       小说三要素指生动地人物形象、完整的故事情节和具体的环境描写。</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23875" y="1410971"/>
            <a:ext cx="10972800" cy="4525963"/>
          </a:xfrm>
        </p:spPr>
        <p:txBody>
          <a:bodyPr/>
          <a:lstStyle/>
          <a:p>
            <a:r>
              <a:rPr lang="zh-CN" altLang="en-US"/>
              <a:t>1、人物形象</a:t>
            </a:r>
            <a:endParaRPr lang="zh-CN" altLang="en-US"/>
          </a:p>
          <a:p>
            <a:r>
              <a:rPr lang="zh-CN" altLang="en-US"/>
              <a:t>     人物的核心是性格。人物描写的角度有正面描写和侧面描写。正面描写包括外貌、语言、动作、心理、神态、细节等；侧面描写通常以他人或他物来衬托该人物。</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962025"/>
            <a:ext cx="10972800" cy="892810"/>
          </a:xfrm>
        </p:spPr>
        <p:txBody>
          <a:bodyPr>
            <a:normAutofit fontScale="90000"/>
          </a:bodyPr>
          <a:lstStyle/>
          <a:p>
            <a:r>
              <a:rPr lang="zh-CN" altLang="en-US">
                <a:sym typeface="+mn-ea"/>
              </a:rPr>
              <a:t>2、人称的作用</a:t>
            </a:r>
            <a:br>
              <a:rPr lang="zh-CN" altLang="en-US"/>
            </a:br>
            <a:endParaRPr lang="zh-CN" altLang="en-US"/>
          </a:p>
        </p:txBody>
      </p:sp>
      <p:sp>
        <p:nvSpPr>
          <p:cNvPr id="3" name="内容占位符 2"/>
          <p:cNvSpPr>
            <a:spLocks noGrp="1"/>
          </p:cNvSpPr>
          <p:nvPr>
            <p:ph idx="1"/>
          </p:nvPr>
        </p:nvSpPr>
        <p:spPr/>
        <p:txBody>
          <a:bodyPr>
            <a:normAutofit fontScale="90000"/>
          </a:bodyPr>
          <a:lstStyle/>
          <a:p>
            <a:r>
              <a:rPr lang="zh-CN" altLang="en-US"/>
              <a:t>（1）第一人称：以身临其境的口吻叙述，显得真实，可以增强小说的可信度、真实感。</a:t>
            </a:r>
            <a:endParaRPr lang="zh-CN" altLang="en-US"/>
          </a:p>
          <a:p>
            <a:r>
              <a:rPr lang="zh-CN" altLang="en-US"/>
              <a:t>（2）第二人称：以对话的口吻叙述，可以拉近与读者的距离，显得自然亲切，便于情感交流，用于抒情能增强感染力。</a:t>
            </a:r>
            <a:endParaRPr lang="zh-CN" altLang="en-US"/>
          </a:p>
          <a:p>
            <a:r>
              <a:rPr lang="zh-CN" altLang="en-US"/>
              <a:t>（3）第三人称：以旁观者的口吻叙述，可使小说张弛自由，便于多角度塑造人物，表达感情。</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1012190"/>
            <a:ext cx="10972800" cy="817880"/>
          </a:xfrm>
        </p:spPr>
        <p:txBody>
          <a:bodyPr>
            <a:normAutofit fontScale="90000"/>
          </a:bodyPr>
          <a:lstStyle/>
          <a:p>
            <a:r>
              <a:rPr lang="zh-CN" altLang="en-US">
                <a:sym typeface="+mn-ea"/>
              </a:rPr>
              <a:t>3、人物描写的作用</a:t>
            </a:r>
            <a:br>
              <a:rPr lang="zh-CN" altLang="en-US"/>
            </a:br>
            <a:endParaRPr lang="zh-CN" altLang="en-US"/>
          </a:p>
        </p:txBody>
      </p:sp>
      <p:sp>
        <p:nvSpPr>
          <p:cNvPr id="3" name="内容占位符 2"/>
          <p:cNvSpPr>
            <a:spLocks noGrp="1"/>
          </p:cNvSpPr>
          <p:nvPr>
            <p:ph idx="1"/>
          </p:nvPr>
        </p:nvSpPr>
        <p:spPr/>
        <p:txBody>
          <a:bodyPr>
            <a:normAutofit fontScale="70000"/>
          </a:bodyPr>
          <a:lstStyle/>
          <a:p>
            <a:pPr marL="0" indent="0">
              <a:buNone/>
            </a:pPr>
            <a:r>
              <a:rPr lang="zh-CN" altLang="en-US"/>
              <a:t>（1）外貌、动作描写：能更好地展现人物的内心世界及性格特征。</a:t>
            </a:r>
            <a:endParaRPr lang="zh-CN" altLang="en-US"/>
          </a:p>
          <a:p>
            <a:pPr marL="0" indent="0">
              <a:buNone/>
            </a:pPr>
            <a:r>
              <a:rPr lang="zh-CN" altLang="en-US"/>
              <a:t>（2）语言描写：①刻画人物性格，反映人物心理活动，推动故事情节发展；②描摹人物语态，使形象栩栩如生、跃然纸上。</a:t>
            </a:r>
            <a:endParaRPr lang="zh-CN" altLang="en-US"/>
          </a:p>
          <a:p>
            <a:pPr marL="0" indent="0">
              <a:buNone/>
            </a:pPr>
            <a:r>
              <a:rPr lang="zh-CN" altLang="en-US"/>
              <a:t>（3）心理描写：直接表现人物思想和内在情感（喜悦、兴奋等），表现人物思想品质，刻画人物性格，推动情节发展。</a:t>
            </a:r>
            <a:endParaRPr lang="zh-CN" altLang="en-US"/>
          </a:p>
          <a:p>
            <a:pPr marL="0" indent="0">
              <a:buNone/>
            </a:pPr>
            <a:r>
              <a:rPr lang="zh-CN" altLang="en-US"/>
              <a:t>（4）细节描写：更细腻地展示人物某一细节，表现某种品格。</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1391920"/>
            <a:ext cx="10972800" cy="638175"/>
          </a:xfrm>
        </p:spPr>
        <p:txBody>
          <a:bodyPr>
            <a:normAutofit fontScale="90000"/>
          </a:bodyPr>
          <a:lstStyle/>
          <a:p>
            <a:r>
              <a:rPr lang="zh-CN" altLang="en-US">
                <a:sym typeface="+mn-ea"/>
              </a:rPr>
              <a:t>4、故事情节</a:t>
            </a:r>
            <a:br>
              <a:rPr lang="zh-CN" altLang="en-US"/>
            </a:br>
            <a:endParaRPr lang="zh-CN" altLang="en-US"/>
          </a:p>
        </p:txBody>
      </p:sp>
      <p:sp>
        <p:nvSpPr>
          <p:cNvPr id="3" name="内容占位符 2"/>
          <p:cNvSpPr>
            <a:spLocks noGrp="1"/>
          </p:cNvSpPr>
          <p:nvPr>
            <p:ph idx="1"/>
          </p:nvPr>
        </p:nvSpPr>
        <p:spPr>
          <a:xfrm>
            <a:off x="609600" y="2347595"/>
            <a:ext cx="10972800" cy="2284095"/>
          </a:xfrm>
        </p:spPr>
        <p:txBody>
          <a:bodyPr/>
          <a:lstStyle/>
          <a:p>
            <a:pPr marL="0" indent="0">
              <a:buNone/>
            </a:pPr>
            <a:r>
              <a:rPr lang="en-US" altLang="zh-CN"/>
              <a:t>                             </a:t>
            </a:r>
            <a:r>
              <a:rPr lang="zh-CN" altLang="en-US"/>
              <a:t>小说的情节结构</a:t>
            </a:r>
            <a:endParaRPr lang="zh-CN" altLang="en-US"/>
          </a:p>
          <a:p>
            <a:pPr marL="0" indent="0">
              <a:buNone/>
            </a:pPr>
            <a:r>
              <a:rPr lang="zh-CN" altLang="en-US"/>
              <a:t>                   序幕-开端-发展-高潮-结局-尾声</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575310"/>
            <a:ext cx="10972800" cy="1005840"/>
          </a:xfrm>
        </p:spPr>
        <p:txBody>
          <a:bodyPr>
            <a:normAutofit fontScale="90000"/>
          </a:bodyPr>
          <a:lstStyle/>
          <a:p>
            <a:r>
              <a:rPr lang="zh-CN" altLang="en-US" sz="4000"/>
              <a:t>情节安排的基本技巧</a:t>
            </a:r>
            <a:br>
              <a:rPr lang="zh-CN" altLang="en-US" sz="4000"/>
            </a:br>
            <a:r>
              <a:rPr lang="zh-CN" altLang="en-US" sz="4000"/>
              <a:t>（各种叙述手法的运用和作用）</a:t>
            </a:r>
            <a:endParaRPr lang="zh-CN" altLang="en-US" sz="4000"/>
          </a:p>
        </p:txBody>
      </p:sp>
      <p:sp>
        <p:nvSpPr>
          <p:cNvPr id="3" name="内容占位符 2"/>
          <p:cNvSpPr>
            <a:spLocks noGrp="1"/>
          </p:cNvSpPr>
          <p:nvPr>
            <p:ph idx="1"/>
          </p:nvPr>
        </p:nvSpPr>
        <p:spPr>
          <a:xfrm>
            <a:off x="429260" y="1712595"/>
            <a:ext cx="11153140" cy="4852670"/>
          </a:xfrm>
        </p:spPr>
        <p:txBody>
          <a:bodyPr>
            <a:normAutofit fontScale="50000"/>
          </a:bodyPr>
          <a:lstStyle/>
          <a:p>
            <a:pPr marL="0" indent="0">
              <a:buNone/>
            </a:pPr>
            <a:r>
              <a:rPr lang="zh-CN" altLang="en-US" sz="4800"/>
              <a:t>顺序：按照时间的先后顺序来写。情节发展脉络分明，层次清晰。</a:t>
            </a:r>
            <a:endParaRPr lang="zh-CN" altLang="en-US" sz="4800"/>
          </a:p>
          <a:p>
            <a:pPr marL="0" indent="0">
              <a:buNone/>
            </a:pPr>
            <a:r>
              <a:rPr lang="zh-CN" altLang="en-US" sz="4800"/>
              <a:t>倒叙：不按照时间的先后顺序，而是把某些发生在后面的情节和结局先行提出，然后再按顺序叙述下去的一种方法。造成悬念，引人入胜。</a:t>
            </a:r>
            <a:endParaRPr lang="zh-CN" altLang="en-US" sz="4800"/>
          </a:p>
          <a:p>
            <a:pPr marL="0" indent="0">
              <a:buNone/>
            </a:pPr>
            <a:r>
              <a:rPr lang="zh-CN" altLang="en-US" sz="4800"/>
              <a:t>插叙：在叙述中心事件的过程中，暂时中断叙述的线索，插入一段与主要情节相关的回忆或故事，对主要情节或中心事件做必要的说明，使情节更加完整，结构更加严密，内容更加丰富。</a:t>
            </a:r>
            <a:endParaRPr lang="zh-CN" altLang="en-US" sz="4800"/>
          </a:p>
          <a:p>
            <a:pPr marL="0" indent="0">
              <a:buNone/>
            </a:pPr>
            <a:r>
              <a:rPr lang="zh-CN" altLang="en-US" sz="4800"/>
              <a:t>补叙：也叫追叙，在行文中用两三句话或一小段话对前边说的人或事做一些简单的补充交代。补叙大都无情节，前后不必有过渡。</a:t>
            </a:r>
            <a:endParaRPr lang="zh-CN" altLang="en-US" sz="4800"/>
          </a:p>
          <a:p>
            <a:pPr marL="0" indent="0">
              <a:buNone/>
            </a:pPr>
            <a:r>
              <a:rPr lang="zh-CN" altLang="en-US" sz="4800"/>
              <a:t>平叙：平行地叙述同一时间内不同地点所发生的两件或两件以上的事。可以使头绪清楚，照应得体。平叙的方式：①“花开两朵，各表一枝”，先说甲的事，再说乙的事，两边都交代清楚；②时而说甲，时而说乙，按照情节发展轮番叙述。</a:t>
            </a:r>
            <a:endParaRPr lang="zh-CN" altLang="en-US" sz="48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毕业活动策划"/>
  <p:tag name="KSO_WM_DOC_GUID" val="{42bd8650-b790-4050-be52-eb8cba04ccd4}"/>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129</Paragraphs>
  <Slides>36</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36</vt:i4>
      </vt:variant>
    </vt:vector>
  </HeadingPairs>
  <TitlesOfParts>
    <vt:vector baseType="lpstr" size="42">
      <vt:lpstr>Arial</vt:lpstr>
      <vt:lpstr>Calibri</vt:lpstr>
      <vt:lpstr>Calibri Light</vt:lpstr>
      <vt:lpstr>黑体</vt:lpstr>
      <vt:lpstr>宋体</vt:lpstr>
      <vt:lpstr>1_Office 主题</vt:lpstr>
      <vt:lpstr>PowerPoint Presentation</vt:lpstr>
      <vt:lpstr>PowerPoint Presentation</vt:lpstr>
      <vt:lpstr>预习：小说基础知识清单</vt:lpstr>
      <vt:lpstr>PowerPoint Presentation</vt:lpstr>
      <vt:lpstr>PowerPoint Presentation</vt:lpstr>
      <vt:lpstr>2、人称的作用</vt:lpstr>
      <vt:lpstr>3、人物描写的作用</vt:lpstr>
      <vt:lpstr>4、故事情节</vt:lpstr>
      <vt:lpstr>情节安排的基本技巧（各种叙述手法的运用和作用）</vt:lpstr>
      <vt:lpstr>7、小说的线索</vt:lpstr>
      <vt:lpstr>8、环境描写</vt:lpstr>
      <vt:lpstr>9.环境描写的作用</vt:lpstr>
      <vt:lpstr>PowerPoint Presentation</vt:lpstr>
      <vt:lpstr>三、小说的主题</vt:lpstr>
      <vt:lpstr>四、小说的表达技巧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基础知识</vt:lpstr>
      <vt:lpstr>课堂检测</vt:lpstr>
      <vt:lpstr>2.通读小说，分析小说中的小通讯员、新媳妇的形象特征。用了哪些手法？</vt:lpstr>
      <vt:lpstr>3.通过对小说人物及情节的把握来理解“百合花”的象征意义。 （分析标题的含义）</vt:lpstr>
      <vt:lpstr>(2)深入思考，作者还赋予了百合花什么象征意义？</vt:lpstr>
      <vt:lpstr>4、小说用第几人称展开叙述的？有什么作用？</vt:lpstr>
      <vt:lpstr>5、概括小说的主旨</vt:lpstr>
      <vt:lpstr>五、探究案：</vt:lpstr>
      <vt:lpstr>2.小说情节结构有着怎样的特点？用感情词语归纳“我”的情感变化过程？</vt:lpstr>
      <vt:lpstr>3.小说表现了怎样的语言风格？</vt:lpstr>
      <vt:lpstr>4、这是一篇抒情性较强的小说，你认为小说在抒情上有何特色？</vt:lpstr>
      <vt:lpstr>5、讨论：小说的女主人公，不是姑娘，也不是大嫂，作者有意设定为新娘、新媳妇，有何妙处？</vt:lpstr>
      <vt:lpstr>六、达标</vt:lpstr>
      <vt:lpstr>2、独特的女性视角是小说的一个重要特点。请结合内容简要分析其艺术效果。</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毕业活动策划</dc:title>
  <dc:creator>Administrator</dc:creator>
  <cp:lastModifiedBy>lenovo</cp:lastModifiedBy>
  <cp:revision>83</cp:revision>
  <dcterms:created xsi:type="dcterms:W3CDTF">2019-01-12T04:39:00Z</dcterms:created>
  <dcterms:modified xsi:type="dcterms:W3CDTF">2020-09-07T07:45:54Z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