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18" r:id="rId3"/>
    <p:sldId id="319" r:id="rId4"/>
    <p:sldId id="314" r:id="rId5"/>
    <p:sldId id="315" r:id="rId6"/>
    <p:sldId id="280" r:id="rId7"/>
    <p:sldId id="282" r:id="rId8"/>
    <p:sldId id="289" r:id="rId9"/>
    <p:sldId id="290" r:id="rId10"/>
    <p:sldId id="339" r:id="rId11"/>
    <p:sldId id="340" r:id="rId12"/>
    <p:sldId id="341" r:id="rId13"/>
    <p:sldId id="323" r:id="rId14"/>
    <p:sldId id="291" r:id="rId15"/>
    <p:sldId id="293" r:id="rId16"/>
    <p:sldId id="294" r:id="rId17"/>
    <p:sldId id="297" r:id="rId18"/>
    <p:sldId id="284" r:id="rId19"/>
    <p:sldId id="286" r:id="rId20"/>
    <p:sldId id="320" r:id="rId21"/>
    <p:sldId id="321" r:id="rId22"/>
    <p:sldId id="302" r:id="rId23"/>
  </p:sldIdLst>
  <p:sldSz cx="12190095" cy="6858000"/>
  <p:notesSz cx="6858000" cy="9144000"/>
  <p:custDataLst>
    <p:tags r:id="rId2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42" y="40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296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F943380-B15D-4179-89D9-511C887A957D}" type="datetime1">
              <a:rPr lang="zh-CN" altLang="en-US" sz="1200"/>
              <a:t/>
            </a:fld>
            <a:endParaRPr lang="en-US" altLang="zh-CN" sz="1200"/>
          </a:p>
        </p:txBody>
      </p:sp>
      <p:sp>
        <p:nvSpPr>
          <p:cNvPr id="2970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2970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97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297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A35DF50-5A48-4F0E-8F70-341C7C13D43A}" type="slidenum">
              <a:rPr lang="zh-CN" altLang="en-US" sz="1200"/>
              <a:t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FDB754F-407B-4719-996E-B25BE3FE75BE}" type="slidenum">
              <a:rPr lang="zh-CN" altLang="en-US" sz="1200"/>
              <a:t>15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TargetMode="Interna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6" name="矩形 8"/>
          <p:cNvSpPr/>
          <p:nvPr/>
        </p:nvSpPr>
        <p:spPr>
          <a:xfrm>
            <a:off x="609600" y="1411288"/>
            <a:ext cx="10971213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079" name="日期占位符 3"/>
          <p:cNvSpPr>
            <a:spLocks noGrp="1"/>
          </p:cNvSpPr>
          <p:nvPr>
            <p:ph type="dt" sz="half" idx="10"/>
          </p:nvPr>
        </p:nvSpPr>
        <p:spPr>
          <a:xfrm>
            <a:off x="96838" y="6400800"/>
            <a:ext cx="4267200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308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07238" y="6400800"/>
            <a:ext cx="4976812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308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486400" y="6400800"/>
            <a:ext cx="121761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E8BB17F8-BEC8-40C6-88BD-933B1A1ABF77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栏目四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0" name="组合 4"/>
          <p:cNvGrpSpPr/>
          <p:nvPr/>
        </p:nvGrpSpPr>
        <p:grpSpPr>
          <a:xfrm>
            <a:off x="6700838" y="298450"/>
            <a:ext cx="1366837" cy="414338"/>
            <a:chOff x="4549796" y="298946"/>
            <a:chExt cx="1104020" cy="413744"/>
          </a:xfrm>
        </p:grpSpPr>
        <p:sp>
          <p:nvSpPr>
            <p:cNvPr id="12293" name="流程图: 数据 9"/>
            <p:cNvSpPr/>
            <p:nvPr/>
          </p:nvSpPr>
          <p:spPr>
            <a:xfrm>
              <a:off x="4565178" y="298946"/>
              <a:ext cx="1088638" cy="49142"/>
            </a:xfrm>
            <a:prstGeom prst="flowChartInputOutput">
              <a:avLst/>
            </a:prstGeom>
            <a:solidFill>
              <a:srgbClr val="AA5E02"/>
            </a:solidFill>
            <a:ln w="381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 sz="1400">
                <a:solidFill>
                  <a:srgbClr val="FFFFFF"/>
                </a:solidFill>
                <a:latin typeface="Franklin Gothic Book"/>
                <a:ea typeface="黑体" panose="02010609060101010101" pitchFamily="49" charset="-122"/>
              </a:endParaRPr>
            </a:p>
          </p:txBody>
        </p:sp>
        <p:sp>
          <p:nvSpPr>
            <p:cNvPr id="12294" name="矩形 10">
              <a:hlinkClick r:id="rId1" action="ppaction://hlinksldjump"/>
            </p:cNvPr>
            <p:cNvSpPr/>
            <p:nvPr/>
          </p:nvSpPr>
          <p:spPr>
            <a:xfrm>
              <a:off x="4549796" y="341748"/>
              <a:ext cx="939955" cy="370942"/>
            </a:xfrm>
            <a:prstGeom prst="rect">
              <a:avLst/>
            </a:prstGeom>
            <a:solidFill>
              <a:srgbClr val="DE7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提分攻略</a:t>
              </a:r>
              <a:r>
                <a:rPr lang="en-US" altLang="zh-CN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22</a:t>
              </a:r>
              <a:endParaRPr lang="zh-CN" altLang="en-US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00" name="矩形 8"/>
          <p:cNvSpPr/>
          <p:nvPr/>
        </p:nvSpPr>
        <p:spPr>
          <a:xfrm>
            <a:off x="914400" y="3143250"/>
            <a:ext cx="103616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103" name="日期占位符 3"/>
          <p:cNvSpPr>
            <a:spLocks noGrp="1"/>
          </p:cNvSpPr>
          <p:nvPr>
            <p:ph type="dt" sz="half" idx="10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410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10413" y="6400800"/>
            <a:ext cx="4978400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410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486400" y="6400800"/>
            <a:ext cx="121761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9DE3A108-A9D4-4F8D-9261-7CE5A4817904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4" name="矩形 8"/>
          <p:cNvSpPr/>
          <p:nvPr/>
        </p:nvSpPr>
        <p:spPr>
          <a:xfrm>
            <a:off x="609600" y="1411288"/>
            <a:ext cx="10971213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127" name="日期占位符 4"/>
          <p:cNvSpPr>
            <a:spLocks noGrp="1"/>
          </p:cNvSpPr>
          <p:nvPr>
            <p:ph type="dt" sz="half" idx="10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512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7110413" y="6400800"/>
            <a:ext cx="4978400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512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486400" y="6400800"/>
            <a:ext cx="121761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5EB8002A-776F-4895-8030-A5123A62B456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8" name="矩形 8"/>
          <p:cNvSpPr/>
          <p:nvPr/>
        </p:nvSpPr>
        <p:spPr>
          <a:xfrm>
            <a:off x="609600" y="1411288"/>
            <a:ext cx="10971213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151" name="日期占位符 6"/>
          <p:cNvSpPr>
            <a:spLocks noGrp="1"/>
          </p:cNvSpPr>
          <p:nvPr>
            <p:ph type="dt" sz="half" idx="10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15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7110413" y="6400800"/>
            <a:ext cx="4978400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15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5486400" y="6400800"/>
            <a:ext cx="121761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A907E1E2-C1AD-4A8B-815C-7D01A629FA56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2" name="矩形 8"/>
          <p:cNvSpPr/>
          <p:nvPr/>
        </p:nvSpPr>
        <p:spPr>
          <a:xfrm>
            <a:off x="609600" y="1411288"/>
            <a:ext cx="10971213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7175" name="日期占位符 2"/>
          <p:cNvSpPr>
            <a:spLocks noGrp="1"/>
          </p:cNvSpPr>
          <p:nvPr>
            <p:ph type="dt" sz="half" idx="10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717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7110413" y="6400800"/>
            <a:ext cx="4978400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717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486400" y="6400800"/>
            <a:ext cx="121761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57B76AC0-E4D1-48FB-A407-8B4805CCFE6D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8" name="日期占位符 1"/>
          <p:cNvSpPr>
            <a:spLocks noGrp="1"/>
          </p:cNvSpPr>
          <p:nvPr>
            <p:ph type="dt" sz="half" idx="10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8199" name="页脚占位符 2"/>
          <p:cNvSpPr>
            <a:spLocks noGrp="1"/>
          </p:cNvSpPr>
          <p:nvPr>
            <p:ph type="ftr" sz="quarter" idx="11"/>
          </p:nvPr>
        </p:nvSpPr>
        <p:spPr>
          <a:xfrm>
            <a:off x="7110413" y="6400800"/>
            <a:ext cx="4978400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820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486400" y="6400800"/>
            <a:ext cx="121761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D4591C30-BA8F-416D-A1E9-6133BE377498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0" name="矩形 8"/>
          <p:cNvSpPr/>
          <p:nvPr/>
        </p:nvSpPr>
        <p:spPr>
          <a:xfrm>
            <a:off x="3714750" y="1054100"/>
            <a:ext cx="7870825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9223" name="日期占位符 4"/>
          <p:cNvSpPr>
            <a:spLocks noGrp="1"/>
          </p:cNvSpPr>
          <p:nvPr>
            <p:ph type="dt" sz="half" idx="10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922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7110413" y="6400800"/>
            <a:ext cx="4978400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922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486400" y="6400800"/>
            <a:ext cx="121761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DDE98884-F760-4297-B807-441B6B9D6616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246" name="日期占位符 4"/>
          <p:cNvSpPr>
            <a:spLocks noGrp="1"/>
          </p:cNvSpPr>
          <p:nvPr>
            <p:ph type="dt" sz="half" idx="10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024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7110413" y="6400800"/>
            <a:ext cx="4978400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024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486400" y="6400800"/>
            <a:ext cx="121761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21CBCAA6-4929-4271-8261-2658470FEC3F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矩形 8"/>
          <p:cNvSpPr/>
          <p:nvPr/>
        </p:nvSpPr>
        <p:spPr>
          <a:xfrm>
            <a:off x="609600" y="1411288"/>
            <a:ext cx="10971213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271" name="日期占位符 3"/>
          <p:cNvSpPr>
            <a:spLocks noGrp="1"/>
          </p:cNvSpPr>
          <p:nvPr>
            <p:ph type="dt" sz="half" idx="10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127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10413" y="6400800"/>
            <a:ext cx="4978400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127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486400" y="6400800"/>
            <a:ext cx="1217613" cy="284163"/>
          </a:xfrm>
          <a:prstGeom prst="rect">
            <a:avLst/>
          </a:prstGeom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C9D7797D-31B0-4306-ABDD-5251BA116242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10413" y="6400800"/>
            <a:ext cx="4978400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486400" y="6400800"/>
            <a:ext cx="1217613" cy="284163"/>
          </a:xfrm>
          <a:prstGeom prst="rect">
            <a:avLst/>
          </a:prstGeom>
          <a:noFill/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BE1DA9D3-764C-40FA-AD2B-8C9DEFE8A8D2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3.png" /><Relationship Id="rId15" Type="http://schemas.openxmlformats.org/officeDocument/2006/relationships/image" Target="../media/image1.jpe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矩形 6"/>
          <p:cNvSpPr/>
          <p:nvPr/>
        </p:nvSpPr>
        <p:spPr>
          <a:xfrm>
            <a:off x="0" y="6678613"/>
            <a:ext cx="12190413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anose="02010609060101010101" pitchFamily="49" charset="-122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9" name="日期占位符 3"/>
          <p:cNvSpPr>
            <a:spLocks noGrp="1"/>
          </p:cNvSpPr>
          <p:nvPr>
            <p:ph type="dt" sz="half" idx="2"/>
          </p:nvPr>
        </p:nvSpPr>
        <p:spPr>
          <a:xfrm>
            <a:off x="101600" y="6400800"/>
            <a:ext cx="4267200" cy="284163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0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10413" y="6400800"/>
            <a:ext cx="4978400" cy="284163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03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7613" cy="284163"/>
          </a:xfrm>
          <a:prstGeom prst="rect">
            <a:avLst/>
          </a:prstGeom>
          <a:noFill/>
        </p:spPr>
        <p:txBody>
          <a:bodyPr lIns="45720" rIns="45720" rtlCol="0" anchor="ctr" anchorCtr="0"/>
          <a:lstStyle>
            <a:defPPr>
              <a:defRPr lang="zh-CN"/>
            </a:defPPr>
            <a:lvl1pPr mar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100" b="0" i="0" u="none" baseline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fld id="{BE1DA9D3-764C-40FA-AD2B-8C9DEFE8A8D2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032" name="矩形 7"/>
          <p:cNvSpPr/>
          <p:nvPr/>
        </p:nvSpPr>
        <p:spPr>
          <a:xfrm>
            <a:off x="0" y="0"/>
            <a:ext cx="12190413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anose="02010609060101010101" pitchFamily="49" charset="-122"/>
            </a:endParaRPr>
          </a:p>
        </p:txBody>
      </p:sp>
      <p:pic>
        <p:nvPicPr>
          <p:cNvPr id="1033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effectLst/>
          <a:latin typeface="Franklin Gothic Medium" panose="020b0603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pt2022_04_08_22_01_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546" y="642918"/>
            <a:ext cx="10358510" cy="56435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37818" y="214290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/>
              <a:t>4.8</a:t>
            </a:r>
            <a:r>
              <a:rPr lang="zh-CN" altLang="en-US" sz="2400" b="1" smtClean="0"/>
              <a:t>吉安市一模试题学生答案：</a:t>
            </a:r>
            <a:endParaRPr lang="zh-CN" altLang="en-US" sz="2400" b="1"/>
          </a:p>
        </p:txBody>
      </p:sp>
      <p:sp>
        <p:nvSpPr>
          <p:cNvPr id="6" name="TextBox 5"/>
          <p:cNvSpPr txBox="1"/>
          <p:nvPr/>
        </p:nvSpPr>
        <p:spPr>
          <a:xfrm>
            <a:off x="10739470" y="142852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1" name="CustomShape 1"/>
          <p:cNvSpPr/>
          <p:nvPr/>
        </p:nvSpPr>
        <p:spPr>
          <a:xfrm>
            <a:off x="359952" y="900000"/>
            <a:ext cx="11593169" cy="4828540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8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阅读下面的文字，完成</a:t>
            </a:r>
            <a:r>
              <a:rPr lang="en-US" sz="28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sz="28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题。</a:t>
            </a:r>
            <a:endParaRPr lang="en-US" sz="2800" b="0" strike="noStrike" spc="-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28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sz="2800" b="1" strike="noStrike" spc="-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新疆是我国较早大量种植和使用棉花的地区之一。新疆光照充足，热量丰富，空气干燥，昼夜温差大，拥有①</a:t>
            </a:r>
            <a:r>
              <a:rPr sz="2800" b="1" u="sng" strike="noStrike" spc="-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</a:t>
            </a:r>
            <a:r>
              <a:rPr sz="2800" b="1" strike="noStrike" spc="-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，适宜棉花的种植和生长，新疆棉尤其是长绒棉品质优良，深受消费者喜爱。除了上述自然条件，现代科技的应用也是新疆棉 ②</a:t>
            </a:r>
            <a:r>
              <a:rPr sz="2800" b="1" u="sng" strike="noStrike" spc="-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</a:t>
            </a:r>
            <a:r>
              <a:rPr sz="2800" b="1" strike="noStrike" spc="-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。近年来，新疆棉品质不断提升，同时 ③</a:t>
            </a:r>
            <a:r>
              <a:rPr sz="2800" b="1" u="sng" strike="noStrike" spc="-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</a:t>
            </a:r>
            <a:r>
              <a:rPr sz="2800" b="1" strike="noStrike" spc="-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，但仍然供不应求。</a:t>
            </a:r>
            <a:endParaRPr sz="2800" b="1" strike="noStrike" spc="-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sz="2800" b="1" strike="noStrike" spc="-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新疆属于绿洲农业区，干旱少雨，为了让棉花吃好喝好长得好，就要进行科学的水肥管理。膜下滴灌、水肥一体化灌溉等栽培技术的应用，为新疆棉生产的提质增效奠定了坚实的基础。</a:t>
            </a:r>
            <a:endParaRPr sz="2800" b="1" strike="noStrike" spc="-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sz="2800" b="1" strike="noStrike" spc="-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sz="2800" b="1" strike="noStrike" spc="-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20.请在文中横线处补写恰当的语句，使整段文字语意完整连贯，内容贴切，逻辑严密，每处不超过 10 个字。( 6 分)</a:t>
            </a:r>
            <a:endParaRPr sz="2800" b="1" strike="noStrike" spc="-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2" name="CustomShape 2"/>
          <p:cNvSpPr/>
          <p:nvPr/>
        </p:nvSpPr>
        <p:spPr>
          <a:xfrm>
            <a:off x="333316" y="180000"/>
            <a:ext cx="4166098" cy="642620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n-US" sz="3600" b="1" strike="noStrike" spc="-1">
                <a:solidFill>
                  <a:srgbClr val="FF3300"/>
                </a:solidFill>
                <a:latin typeface="Arial"/>
                <a:ea typeface="微软雅黑" panose="020b0503020204020204" pitchFamily="34" charset="-122"/>
              </a:rPr>
              <a:t>2021</a:t>
            </a:r>
            <a:r>
              <a:rPr lang="zh-CN" sz="3600" b="1" strike="noStrike" spc="-1">
                <a:solidFill>
                  <a:srgbClr val="FF3300"/>
                </a:solidFill>
                <a:latin typeface="Arial"/>
                <a:ea typeface="微软雅黑" panose="020b0503020204020204" pitchFamily="34" charset="-122"/>
              </a:rPr>
              <a:t>全国甲卷</a:t>
            </a:r>
            <a:endParaRPr lang="zh-CN" sz="3600" b="1" strike="noStrike" spc="-1">
              <a:solidFill>
                <a:srgbClr val="FF3300"/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77554" y="0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4" name="CustomShape 2"/>
          <p:cNvSpPr/>
          <p:nvPr/>
        </p:nvSpPr>
        <p:spPr>
          <a:xfrm>
            <a:off x="523042" y="1500174"/>
            <a:ext cx="11353592" cy="2773680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40000"/>
              </a:lnSpc>
              <a:spcBef>
                <a:spcPts val="1400"/>
              </a:spcBef>
            </a:pPr>
            <a:r>
              <a:rPr lang="en-US" sz="3600" b="1" strike="noStrike" spc="-1">
                <a:solidFill>
                  <a:srgbClr val="FF0000"/>
                </a:solidFill>
                <a:latin typeface="Arial"/>
                <a:ea typeface="微软雅黑" panose="020b0503020204020204" pitchFamily="34" charset="-122"/>
              </a:rPr>
              <a:t>[</a:t>
            </a:r>
            <a:r>
              <a:rPr lang="zh-CN" sz="3600" b="1" strike="noStrike" spc="-1">
                <a:solidFill>
                  <a:srgbClr val="FF0000"/>
                </a:solidFill>
                <a:latin typeface="Arial"/>
                <a:ea typeface="微软雅黑" panose="020b0503020204020204" pitchFamily="34" charset="-122"/>
              </a:rPr>
              <a:t>参考答案</a:t>
            </a:r>
            <a:r>
              <a:rPr lang="en-US" sz="3600" b="1" strike="noStrike" spc="-1">
                <a:solidFill>
                  <a:srgbClr val="FF0000"/>
                </a:solidFill>
                <a:latin typeface="Arial"/>
                <a:ea typeface="微软雅黑" panose="020b0503020204020204" pitchFamily="34" charset="-122"/>
              </a:rPr>
              <a:t>]</a:t>
            </a:r>
            <a:r>
              <a:rPr lang="zh-CN" sz="36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sz="3600" b="1" strike="noStrike" spc="-1">
                <a:solidFill>
                  <a:srgbClr val="202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①得天独厚的自然条件；</a:t>
            </a:r>
            <a:endParaRPr lang="en-US" sz="3600" b="1" strike="noStrike" spc="-1">
              <a:solidFill>
                <a:srgbClr val="202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ts val="1400"/>
              </a:spcBef>
            </a:pPr>
            <a:r>
              <a:rPr lang="en-US" sz="3600" b="1" strike="noStrike" spc="-1">
                <a:solidFill>
                  <a:srgbClr val="202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②品质优良的原因；</a:t>
            </a:r>
            <a:endParaRPr lang="en-US" sz="3600" b="1" strike="noStrike" spc="-1">
              <a:solidFill>
                <a:srgbClr val="202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ts val="1400"/>
              </a:spcBef>
            </a:pPr>
            <a:r>
              <a:rPr lang="en-US" sz="3600" b="1" strike="noStrike" spc="-1">
                <a:solidFill>
                  <a:srgbClr val="202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③产量也不断增加。</a:t>
            </a:r>
            <a:endParaRPr lang="en-US" sz="3600" b="1" strike="noStrike" spc="-1">
              <a:solidFill>
                <a:srgbClr val="202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7554" y="0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023769" y="1714488"/>
            <a:ext cx="92857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请同学们完成</a:t>
            </a:r>
            <a:r>
              <a:rPr lang="en-US" altLang="zh-CN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导学提纲</a:t>
            </a:r>
            <a:r>
              <a:rPr lang="en-US" altLang="zh-CN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上“</a:t>
            </a:r>
            <a:r>
              <a:rPr lang="zh-CN" altLang="en-US" sz="54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合作探究</a:t>
            </a: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”部分的题目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6125" y="0"/>
            <a:ext cx="1214288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214288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Box 2"/>
          <p:cNvSpPr txBox="1"/>
          <p:nvPr/>
        </p:nvSpPr>
        <p:spPr>
          <a:xfrm>
            <a:off x="404495" y="295275"/>
            <a:ext cx="11127740" cy="4807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20000"/>
              </a:lnSpc>
            </a:pPr>
            <a:r>
              <a:rPr lang="zh-CN" altLang="zh-CN" sz="2400" spc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 spc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eaLnBrk="1" hangingPunct="1">
              <a:lnSpc>
                <a:spcPct val="120000"/>
              </a:lnSpc>
            </a:pPr>
            <a:r>
              <a:rPr lang="zh-CN" altLang="zh-CN" sz="2400" spc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400" b="1" spc="0" smtClean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2400" b="1" spc="0">
                <a:latin typeface="楷体_GB2312" pitchFamily="49" charset="-122"/>
                <a:ea typeface="楷体_GB2312" pitchFamily="49" charset="-122"/>
              </a:rPr>
              <a:t>千门万户曈曈日，总把新桃换日符。”春联的来源是桃符。最初人们挂在门旁以避邪，后来画门神像木刻人形挂在门旁于桃木上，再简化为在桃木板上题写门神名字。贴春联是中国人过年时的一项传统民俗活动。人们通常在除夕这天，将写好的春联贴于门上。</a:t>
            </a:r>
            <a:r>
              <a:rPr lang="en-US" altLang="zh-CN" sz="2400" b="1" u="sng" spc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2400" b="1" u="sng" spc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en-US" altLang="zh-CN" sz="2400" b="1" u="sng" spc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sz="2400" b="1" spc="0">
                <a:latin typeface="楷体_GB2312" pitchFamily="49" charset="-122"/>
                <a:ea typeface="楷体_GB2312" pitchFamily="49" charset="-122"/>
              </a:rPr>
              <a:t>，如四言联“春安夏泰，秋稔冬祥”，六言联</a:t>
            </a: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“冬尽梅花点点，春回爆竹声声”。</a:t>
            </a:r>
            <a:r>
              <a:rPr lang="en-US" altLang="zh-CN" sz="2800" b="1" u="sng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2800" b="1" u="sng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en-US" altLang="zh-CN" sz="2800" b="1" u="sng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。所谓横批，是指挂贴于一副对联上头的横幅。</a:t>
            </a:r>
            <a:r>
              <a:rPr lang="en-US" altLang="zh-CN" sz="2800" b="1" u="sng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2800" b="1" u="sng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en-US" altLang="zh-CN" sz="2800" b="1" u="sng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，例如“一帆风顺年年好，万事如意步步高”“喜居宝地千年旺，福照家门万事兴”。春联大都用红纸书写，红色有吉祥，避邪的意思。</a:t>
            </a:r>
            <a:endParaRPr lang="zh-CN" altLang="zh-CN" sz="2800" b="1"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eaLnBrk="1" hangingPunct="1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矩形 1"/>
          <p:cNvSpPr/>
          <p:nvPr/>
        </p:nvSpPr>
        <p:spPr>
          <a:xfrm>
            <a:off x="677545" y="4926965"/>
            <a:ext cx="5865813" cy="1563688"/>
          </a:xfrm>
          <a:prstGeom prst="rect">
            <a:avLst/>
          </a:prstGeom>
          <a:noFill/>
          <a:ln>
            <a:solidFill>
              <a:srgbClr val="1552D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①</a:t>
            </a:r>
            <a:r>
              <a:rPr lang="zh-CN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春联的字数可多可少</a:t>
            </a:r>
            <a:endParaRPr lang="zh-CN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r>
              <a:rPr lang="zh-CN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②春联还要有横批</a:t>
            </a:r>
            <a:endParaRPr lang="zh-CN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marL="0" lvl="0" indent="0" eaLnBrk="1" hangingPunct="1"/>
            <a:r>
              <a:rPr lang="zh-CN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③春联寓意吉祥</a:t>
            </a:r>
            <a:endParaRPr lang="zh-CN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18436" name="TextBox 7"/>
          <p:cNvSpPr txBox="1"/>
          <p:nvPr/>
        </p:nvSpPr>
        <p:spPr>
          <a:xfrm>
            <a:off x="7344410" y="4428490"/>
            <a:ext cx="4331335" cy="1383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28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类型一：总起句（</a:t>
            </a:r>
            <a:r>
              <a:rPr lang="zh-CN" altLang="en-US" sz="2800" b="1" spc="0">
                <a:latin typeface="楷体_GB2312" pitchFamily="49" charset="-122"/>
                <a:ea typeface="楷体_GB2312" pitchFamily="49" charset="-122"/>
              </a:rPr>
              <a:t>能</a:t>
            </a:r>
            <a:r>
              <a:rPr lang="zh-CN" altLang="en-US" sz="2800" b="1" spc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领起或概括</a:t>
            </a:r>
            <a:r>
              <a:rPr lang="zh-CN" altLang="en-US" sz="2800" b="1" spc="0">
                <a:latin typeface="楷体_GB2312" pitchFamily="49" charset="-122"/>
                <a:ea typeface="楷体_GB2312" pitchFamily="49" charset="-122"/>
              </a:rPr>
              <a:t>整个语段或下文层次的语句。 </a:t>
            </a:r>
            <a:r>
              <a:rPr lang="zh-CN" altLang="en-US" sz="28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7" name="椭圆 16387"/>
          <p:cNvSpPr/>
          <p:nvPr/>
        </p:nvSpPr>
        <p:spPr>
          <a:xfrm>
            <a:off x="5303838" y="2040890"/>
            <a:ext cx="1447800" cy="55562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8438" name="椭圆 16387"/>
          <p:cNvSpPr/>
          <p:nvPr/>
        </p:nvSpPr>
        <p:spPr>
          <a:xfrm>
            <a:off x="9899015" y="2075815"/>
            <a:ext cx="1344613" cy="5207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8439" name="椭圆 16387"/>
          <p:cNvSpPr/>
          <p:nvPr/>
        </p:nvSpPr>
        <p:spPr>
          <a:xfrm>
            <a:off x="2356168" y="4013200"/>
            <a:ext cx="1041400" cy="5207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8440" name="椭圆 16387"/>
          <p:cNvSpPr/>
          <p:nvPr/>
        </p:nvSpPr>
        <p:spPr>
          <a:xfrm>
            <a:off x="7760970" y="2596515"/>
            <a:ext cx="1993900" cy="4873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8441" name="椭圆 16387"/>
          <p:cNvSpPr/>
          <p:nvPr/>
        </p:nvSpPr>
        <p:spPr>
          <a:xfrm>
            <a:off x="3541395" y="4013200"/>
            <a:ext cx="1041400" cy="5207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4480" y="214290"/>
            <a:ext cx="1604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1】</a:t>
            </a:r>
            <a:endParaRPr lang="zh-CN" altLang="en-US" sz="2400"/>
          </a:p>
        </p:txBody>
      </p:sp>
      <p:sp>
        <p:nvSpPr>
          <p:cNvPr id="11" name="TextBox 10"/>
          <p:cNvSpPr txBox="1"/>
          <p:nvPr/>
        </p:nvSpPr>
        <p:spPr>
          <a:xfrm>
            <a:off x="11310180" y="0"/>
            <a:ext cx="881820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矩形 1"/>
          <p:cNvSpPr>
            <a:spLocks noChangeAspect="1"/>
          </p:cNvSpPr>
          <p:nvPr/>
        </p:nvSpPr>
        <p:spPr>
          <a:xfrm>
            <a:off x="123825" y="533400"/>
            <a:ext cx="11987530" cy="26752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20000"/>
              </a:lnSpc>
              <a:tabLst>
                <a:tab pos="1028700"/>
                <a:tab pos="1849120"/>
                <a:tab pos="2536825"/>
                <a:tab pos="3220720"/>
              </a:tabLst>
            </a:pP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随着环境的变化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自然界的许多动物要冬眠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而海参却要夏眠。这是怎么回事呢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原来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海参是以浮游生物为食的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而浮游生物习性特别</a:t>
            </a:r>
            <a:r>
              <a:rPr lang="zh-CN" altLang="en-US" sz="2800" b="1" spc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800" b="1" u="sng" spc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2800" b="1" u="sng" spc="0">
                <a:latin typeface="楷体_GB2312" pitchFamily="49" charset="-122"/>
                <a:ea typeface="楷体_GB2312" pitchFamily="49" charset="-122"/>
              </a:rPr>
              <a:t>①　</a:t>
            </a:r>
            <a:r>
              <a:rPr lang="en-US" altLang="zh-CN" sz="2800" b="1" u="sng" spc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spc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冬季海面水冷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它们主要生活在海底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夏季海面水温升高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它们都浮上来觅食和繁殖。生活在海底的海参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sz="2800" b="1" u="sng" spc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2800" b="1" u="sng" spc="0">
                <a:latin typeface="楷体_GB2312" pitchFamily="49" charset="-122"/>
                <a:ea typeface="楷体_GB2312" pitchFamily="49" charset="-122"/>
              </a:rPr>
              <a:t>②　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只好用休眠的方式来维持生命。因此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海参的夏眠与其他生物的冬眠一样</a:t>
            </a:r>
            <a:r>
              <a:rPr lang="en-US" altLang="zh-CN" sz="28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sz="2800" b="1" u="sng" spc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2800" b="1" u="sng" spc="0">
                <a:latin typeface="楷体_GB2312" pitchFamily="49" charset="-122"/>
                <a:ea typeface="楷体_GB2312" pitchFamily="49" charset="-122"/>
              </a:rPr>
              <a:t>③　</a:t>
            </a:r>
            <a:r>
              <a:rPr lang="zh-CN" altLang="zh-CN" sz="2800" b="1" spc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en-US" altLang="zh-CN" sz="2800" b="1" spc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551815" y="3432810"/>
            <a:ext cx="10829925" cy="1574855"/>
          </a:xfrm>
          <a:prstGeom prst="rect">
            <a:avLst/>
          </a:prstGeom>
          <a:noFill/>
          <a:ln>
            <a:solidFill>
              <a:srgbClr val="1552D1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20000"/>
              </a:lnSpc>
              <a:tabLst>
                <a:tab pos="1028700"/>
                <a:tab pos="1849120"/>
                <a:tab pos="2536825"/>
                <a:tab pos="3220720"/>
              </a:tabLst>
            </a:pPr>
            <a:r>
              <a:rPr lang="zh-CN" altLang="zh-CN" sz="28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参考答案</a:t>
            </a:r>
            <a:r>
              <a:rPr lang="en-US" altLang="zh-CN" sz="28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:</a:t>
            </a:r>
            <a:r>
              <a:rPr lang="zh-CN" altLang="zh-CN" sz="2800" b="1" spc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①随季节</a:t>
            </a:r>
            <a:r>
              <a:rPr lang="en-US" altLang="zh-CN" sz="2800" b="1" spc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(</a:t>
            </a:r>
            <a:r>
              <a:rPr lang="zh-CN" altLang="zh-CN" sz="2800" b="1" spc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冷暖或温度</a:t>
            </a:r>
            <a:r>
              <a:rPr lang="en-US" altLang="zh-CN" sz="2800" b="1" spc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)</a:t>
            </a:r>
            <a:r>
              <a:rPr lang="zh-CN" altLang="zh-CN" sz="28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变化改变活动区域</a:t>
            </a:r>
            <a:endParaRPr lang="zh-CN" altLang="zh-CN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eaLnBrk="1" hangingPunct="1">
              <a:lnSpc>
                <a:spcPct val="120000"/>
              </a:lnSpc>
              <a:tabLst>
                <a:tab pos="1028700"/>
                <a:tab pos="1849120"/>
                <a:tab pos="2536825"/>
                <a:tab pos="3220720"/>
              </a:tabLst>
            </a:pPr>
            <a:r>
              <a:rPr lang="zh-CN" altLang="zh-CN" sz="2800" b="1" spc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②因为</a:t>
            </a:r>
            <a:r>
              <a:rPr lang="zh-CN" altLang="zh-CN" sz="28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夏季缺乏食物</a:t>
            </a:r>
            <a:r>
              <a:rPr lang="zh-CN" altLang="zh-CN" sz="2800" b="1" spc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　③都是适应环境变化的生存方式</a:t>
            </a:r>
            <a:r>
              <a:rPr lang="en-US" altLang="zh-CN" sz="2800" b="1" spc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(</a:t>
            </a:r>
            <a:r>
              <a:rPr lang="zh-CN" altLang="zh-CN" sz="2800" b="1" spc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或</a:t>
            </a:r>
            <a:r>
              <a:rPr lang="en-US" altLang="zh-CN" sz="2800" b="1" spc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:</a:t>
            </a:r>
            <a:r>
              <a:rPr lang="zh-CN" altLang="zh-CN" sz="2800" b="1" spc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都是为了适应环境的变化</a:t>
            </a:r>
            <a:r>
              <a:rPr lang="en-US" altLang="zh-CN" sz="2800" b="1" spc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)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1" name="TextBox 6"/>
          <p:cNvSpPr txBox="1"/>
          <p:nvPr/>
        </p:nvSpPr>
        <p:spPr>
          <a:xfrm>
            <a:off x="551814" y="5318760"/>
            <a:ext cx="11186993" cy="5597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4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类型二：总结句（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对整个语段或语段中某一个</a:t>
            </a:r>
            <a:r>
              <a:rPr lang="en-US" altLang="zh-CN" sz="2400" b="1" spc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两个</a:t>
            </a:r>
            <a:r>
              <a:rPr lang="en-US" altLang="zh-CN" sz="2400" b="1" spc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层次内容</a:t>
            </a:r>
            <a:r>
              <a:rPr lang="zh-CN" altLang="en-US" sz="2400" b="1" spc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作出总结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的句子。</a:t>
            </a:r>
            <a:r>
              <a:rPr lang="zh-CN" altLang="en-US" sz="24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2" name="椭圆 16387"/>
          <p:cNvSpPr/>
          <p:nvPr/>
        </p:nvSpPr>
        <p:spPr>
          <a:xfrm>
            <a:off x="2286000" y="1143000"/>
            <a:ext cx="7618413" cy="4572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9465" name="椭圆 16387"/>
          <p:cNvSpPr/>
          <p:nvPr/>
        </p:nvSpPr>
        <p:spPr>
          <a:xfrm>
            <a:off x="11381618" y="1071546"/>
            <a:ext cx="304800" cy="66833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9466" name="椭圆 16387"/>
          <p:cNvSpPr/>
          <p:nvPr/>
        </p:nvSpPr>
        <p:spPr>
          <a:xfrm>
            <a:off x="1524000" y="2133600"/>
            <a:ext cx="3127375" cy="55562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9467" name="椭圆 16387"/>
          <p:cNvSpPr/>
          <p:nvPr/>
        </p:nvSpPr>
        <p:spPr>
          <a:xfrm>
            <a:off x="10971213" y="2133600"/>
            <a:ext cx="1028700" cy="54133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cxnSp>
        <p:nvCxnSpPr>
          <p:cNvPr id="19469" name="直接连接符 13"/>
          <p:cNvCxnSpPr/>
          <p:nvPr/>
        </p:nvCxnSpPr>
        <p:spPr>
          <a:xfrm flipV="1">
            <a:off x="457200" y="2070100"/>
            <a:ext cx="11276013" cy="635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19470" name="直接连接符 17"/>
          <p:cNvCxnSpPr/>
          <p:nvPr/>
        </p:nvCxnSpPr>
        <p:spPr>
          <a:xfrm>
            <a:off x="1752600" y="1066800"/>
            <a:ext cx="1524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12" name="矩形 11"/>
          <p:cNvSpPr/>
          <p:nvPr/>
        </p:nvSpPr>
        <p:spPr>
          <a:xfrm>
            <a:off x="2451868" y="214290"/>
            <a:ext cx="1604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2】</a:t>
            </a:r>
            <a:endParaRPr lang="zh-CN" altLang="en-US" sz="2400"/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881820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0" y="609600"/>
            <a:ext cx="12190413" cy="3962400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eaLnBrk="1" hangingPunct="1">
              <a:buClrTx/>
              <a:buFontTx/>
              <a:buNone/>
            </a:pPr>
            <a:r>
              <a:rPr lang="zh-CN" altLang="en-US" sz="2400" b="1" spc="0">
                <a:solidFill>
                  <a:srgbClr val="000204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b="1" spc="0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大栌榄树是曾经生长在毛里求斯的一种珍稀树种。如今在地球上已难觅踪影。</a:t>
            </a:r>
            <a:r>
              <a:rPr lang="zh-CN" altLang="en-US" sz="2800" b="1" u="sng" spc="0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①   </a:t>
            </a:r>
            <a:r>
              <a:rPr lang="zh-CN" altLang="en-US" sz="2800" b="1" spc="0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？科学家对此提出了多种假说。美国一位科学家的研究认为，</a:t>
            </a:r>
            <a:r>
              <a:rPr lang="zh-CN" altLang="en-US" sz="2800" b="1" u="sng" spc="0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②  </a:t>
            </a:r>
            <a:r>
              <a:rPr lang="zh-CN" altLang="en-US" sz="2800" b="1" spc="0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，而渡渡鸟在三百年灭绝了，因此，大</a:t>
            </a:r>
            <a:r>
              <a:rPr lang="zh-CN" altLang="en-US" sz="2800" b="1" spc="0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栌</a:t>
            </a:r>
            <a:r>
              <a:rPr lang="zh-CN" altLang="en-US" sz="2800" b="1" spc="0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榄树也跟着消失了；后来，有学者研究发现大</a:t>
            </a:r>
            <a:r>
              <a:rPr lang="zh-CN" altLang="en-US" sz="2800" b="1" spc="0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栌</a:t>
            </a:r>
            <a:r>
              <a:rPr lang="zh-CN" altLang="en-US" sz="2800" b="1" spc="0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榄树的种子不需要动物的肠胃软化也能发芽。于是，又有研究者们提出了新的假说：外来物种的入侵导致了大栌榄树的消失。不过，这个假说需要进一步验证：</a:t>
            </a:r>
            <a:r>
              <a:rPr lang="zh-CN" altLang="en-US" sz="2800" b="1" u="sng" spc="0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③ </a:t>
            </a:r>
            <a:r>
              <a:rPr lang="zh-CN" altLang="en-US" sz="2800" b="1" u="sng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00204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；如果被证伪，则会被抛弃。</a:t>
            </a:r>
            <a:r>
              <a:rPr lang="zh-CN" altLang="en-US" sz="2800" b="1">
                <a:solidFill>
                  <a:srgbClr val="000204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zh-CN" sz="2800" b="1">
              <a:solidFill>
                <a:srgbClr val="0D0D0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3" name="Text Box 7"/>
          <p:cNvSpPr txBox="1"/>
          <p:nvPr/>
        </p:nvSpPr>
        <p:spPr>
          <a:xfrm>
            <a:off x="287655" y="3528695"/>
            <a:ext cx="8158163" cy="1384300"/>
          </a:xfrm>
          <a:prstGeom prst="rect">
            <a:avLst/>
          </a:prstGeom>
          <a:noFill/>
          <a:ln w="9525" cap="flat" cmpd="sng">
            <a:solidFill>
              <a:srgbClr val="1552D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2800" b="1" spc="0">
                <a:solidFill>
                  <a:srgbClr val="000204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①</a:t>
            </a:r>
            <a:r>
              <a:rPr lang="zh-CN" altLang="en-US" sz="28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这到底是什么原因造成的呢？</a:t>
            </a:r>
            <a:endParaRPr lang="zh-CN" altLang="en-US" sz="2800" b="1">
              <a:solidFill>
                <a:srgbClr val="000204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marL="0" marR="0" lvl="0" indent="0" eaLnBrk="1" hangingPunct="1"/>
            <a:r>
              <a:rPr lang="zh-CN" altLang="en-US" sz="2800" b="1" spc="0">
                <a:solidFill>
                  <a:srgbClr val="000204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②</a:t>
            </a:r>
            <a:r>
              <a:rPr lang="zh-CN" altLang="en-US" sz="28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大栌榄树的种子需要渡渡鸟的肠胃软化才能发芽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eaLnBrk="1" hangingPunct="1"/>
            <a:r>
              <a:rPr lang="zh-CN" altLang="en-US" sz="2800" b="1" spc="0">
                <a:solidFill>
                  <a:srgbClr val="000204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③</a:t>
            </a:r>
            <a:r>
              <a:rPr lang="zh-CN" altLang="en-US" sz="28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如果被证实，那疑团就可以解开</a:t>
            </a:r>
            <a:endParaRPr lang="zh-CN" altLang="en-US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4" name="TextBox 6"/>
          <p:cNvSpPr txBox="1"/>
          <p:nvPr/>
        </p:nvSpPr>
        <p:spPr>
          <a:xfrm>
            <a:off x="365124" y="5064760"/>
            <a:ext cx="10230676" cy="5597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4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类型三：过渡句（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小结前文，启示下文，起着</a:t>
            </a:r>
            <a:r>
              <a:rPr lang="zh-CN" altLang="en-US" sz="2400" b="1" spc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承上启下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sz="2400" b="1" spc="0" smtClean="0">
                <a:latin typeface="楷体_GB2312" pitchFamily="49" charset="-122"/>
                <a:ea typeface="楷体_GB2312" pitchFamily="49" charset="-122"/>
              </a:rPr>
              <a:t>作用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的句子。</a:t>
            </a:r>
            <a:r>
              <a:rPr lang="zh-CN" altLang="en-US" sz="24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5" name="文本框 7"/>
          <p:cNvSpPr/>
          <p:nvPr/>
        </p:nvSpPr>
        <p:spPr>
          <a:xfrm>
            <a:off x="2094678" y="214290"/>
            <a:ext cx="1604927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400"/>
          </a:p>
        </p:txBody>
      </p:sp>
      <p:sp>
        <p:nvSpPr>
          <p:cNvPr id="20486" name="椭圆 16387"/>
          <p:cNvSpPr/>
          <p:nvPr/>
        </p:nvSpPr>
        <p:spPr>
          <a:xfrm>
            <a:off x="4283075" y="2362200"/>
            <a:ext cx="6602413" cy="4968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0487" name="椭圆 16387"/>
          <p:cNvSpPr/>
          <p:nvPr/>
        </p:nvSpPr>
        <p:spPr>
          <a:xfrm>
            <a:off x="3582670" y="1447800"/>
            <a:ext cx="1295400" cy="4968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0488" name="椭圆 16387"/>
          <p:cNvSpPr/>
          <p:nvPr/>
        </p:nvSpPr>
        <p:spPr>
          <a:xfrm>
            <a:off x="6273483" y="2783205"/>
            <a:ext cx="4038600" cy="4968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cxnSp>
        <p:nvCxnSpPr>
          <p:cNvPr id="20490" name="直接连接符 13"/>
          <p:cNvCxnSpPr/>
          <p:nvPr/>
        </p:nvCxnSpPr>
        <p:spPr>
          <a:xfrm>
            <a:off x="3505200" y="2362200"/>
            <a:ext cx="7237413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20491" name="椭圆 16387"/>
          <p:cNvSpPr/>
          <p:nvPr/>
        </p:nvSpPr>
        <p:spPr>
          <a:xfrm>
            <a:off x="6006783" y="1445260"/>
            <a:ext cx="4572000" cy="4968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0494" name="椭圆 16387"/>
          <p:cNvSpPr/>
          <p:nvPr/>
        </p:nvSpPr>
        <p:spPr>
          <a:xfrm>
            <a:off x="2590800" y="990600"/>
            <a:ext cx="304800" cy="6096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881820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矩形 1"/>
          <p:cNvSpPr/>
          <p:nvPr/>
        </p:nvSpPr>
        <p:spPr>
          <a:xfrm>
            <a:off x="0" y="152400"/>
            <a:ext cx="1199007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句型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中国传统社会的内地城市，基本上是出于两种目的而建立的，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en-US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en-US" alt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。主要出于政治目的而建立的叫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城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，主要出于军事目的而建立的则叫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镇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。镇，有重压、安定、抑制、镇服和武力据守等意；所以，险要的地方叫镇。就两者对政治军事的不同的重视程度来看，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城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以政治而兼军事，</a:t>
            </a:r>
            <a:endParaRPr lang="en-US" altLang="zh-CN" sz="2800" b="1" u="sng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 eaLnBrk="1" hangingPunct="1"/>
            <a:r>
              <a:rPr lang="en-US" altLang="en-US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②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，故北京市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城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，武汉市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镇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城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讲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文治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 eaLnBrk="1" hangingPunct="1"/>
            <a:r>
              <a:rPr lang="en-US" altLang="en-US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③     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，它们都不会把商业和商品生产放在首位。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507" name="椭圆 16387"/>
          <p:cNvSpPr/>
          <p:nvPr/>
        </p:nvSpPr>
        <p:spPr>
          <a:xfrm flipH="1" flipV="1">
            <a:off x="5029200" y="609600"/>
            <a:ext cx="5027613" cy="4492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08" name="椭圆 16387"/>
          <p:cNvSpPr/>
          <p:nvPr/>
        </p:nvSpPr>
        <p:spPr>
          <a:xfrm flipH="1" flipV="1">
            <a:off x="6096000" y="990600"/>
            <a:ext cx="4037013" cy="471488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09" name="椭圆 16387"/>
          <p:cNvSpPr/>
          <p:nvPr/>
        </p:nvSpPr>
        <p:spPr>
          <a:xfrm flipH="1" flipV="1">
            <a:off x="7618413" y="1828800"/>
            <a:ext cx="3962400" cy="47942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10" name="椭圆 16387"/>
          <p:cNvSpPr/>
          <p:nvPr/>
        </p:nvSpPr>
        <p:spPr>
          <a:xfrm flipH="1" flipV="1">
            <a:off x="0" y="1066800"/>
            <a:ext cx="4114800" cy="4492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11" name="椭圆 16387"/>
          <p:cNvSpPr/>
          <p:nvPr/>
        </p:nvSpPr>
        <p:spPr>
          <a:xfrm flipH="1" flipV="1">
            <a:off x="8075613" y="2286000"/>
            <a:ext cx="2895600" cy="4492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1515" name="TextBox 12"/>
          <p:cNvSpPr txBox="1"/>
          <p:nvPr/>
        </p:nvSpPr>
        <p:spPr>
          <a:xfrm>
            <a:off x="1065530" y="5224730"/>
            <a:ext cx="9144000" cy="11137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4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类型四：照应句（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前面提出的内容，后文有照应</a:t>
            </a:r>
            <a:r>
              <a:rPr lang="en-US" altLang="zh-CN" sz="2400" b="1" spc="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后面出现的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eaLnBrk="1" hangingPunct="1">
              <a:lnSpc>
                <a:spcPct val="150000"/>
              </a:lnSpc>
            </a:pPr>
            <a:r>
              <a:rPr lang="en-US" altLang="zh-CN" sz="2400" b="1" spc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  情节</a:t>
            </a:r>
            <a:r>
              <a:rPr lang="en-US" altLang="zh-CN" sz="24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前文有所交代</a:t>
            </a:r>
            <a:r>
              <a:rPr lang="en-US" altLang="zh-CN" sz="2400" b="1" spc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spc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前后照应，和谐统一</a:t>
            </a:r>
            <a:r>
              <a:rPr lang="zh-CN" altLang="en-US" sz="2400" b="1" spc="0">
                <a:latin typeface="楷体_GB2312" pitchFamily="49" charset="-122"/>
                <a:ea typeface="楷体_GB2312" pitchFamily="49" charset="-122"/>
              </a:rPr>
              <a:t>的句子。</a:t>
            </a:r>
            <a:r>
              <a:rPr lang="zh-CN" altLang="en-US" sz="2400" b="1" spc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7" name="文本框 4"/>
          <p:cNvSpPr/>
          <p:nvPr/>
        </p:nvSpPr>
        <p:spPr>
          <a:xfrm>
            <a:off x="304800" y="3581400"/>
            <a:ext cx="9904413" cy="1382713"/>
          </a:xfrm>
          <a:prstGeom prst="rect">
            <a:avLst/>
          </a:prstGeom>
          <a:noFill/>
          <a:ln>
            <a:solidFill>
              <a:srgbClr val="1552D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①这就是</a:t>
            </a:r>
            <a:r>
              <a:rPr lang="en-US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政治</a:t>
            </a:r>
            <a:r>
              <a:rPr lang="en-US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军事</a:t>
            </a:r>
            <a:r>
              <a:rPr lang="en-US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（或出于政治，或出于军事）。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buFontTx/>
            </a:pPr>
            <a:r>
              <a:rPr lang="en-US" altLang="en-US" sz="2800" b="1">
                <a:latin typeface="楷体_GB2312" pitchFamily="49" charset="-122"/>
                <a:ea typeface="楷体_GB2312" pitchFamily="49" charset="-122"/>
              </a:rPr>
              <a:t>②“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镇</a:t>
            </a:r>
            <a:r>
              <a:rPr lang="en-US" altLang="en-US" sz="2800" b="1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以军事而兼政治</a:t>
            </a:r>
            <a:r>
              <a:rPr lang="en-US" altLang="en-US" sz="2800" b="1"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buFontTx/>
            </a:pPr>
            <a:r>
              <a:rPr lang="en-US" altLang="en-US" sz="2800" b="1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镇重</a:t>
            </a:r>
            <a:r>
              <a:rPr lang="en-US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武备</a:t>
            </a:r>
            <a:r>
              <a:rPr lang="en-US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8" name="椭圆 16387"/>
          <p:cNvSpPr/>
          <p:nvPr/>
        </p:nvSpPr>
        <p:spPr>
          <a:xfrm flipH="1" flipV="1">
            <a:off x="11199813" y="2362200"/>
            <a:ext cx="685800" cy="4492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rot="1080000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881820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/>
      <p:bldP spid="215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0" y="304800"/>
            <a:ext cx="11784013" cy="5715000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eaLnBrk="1" hangingPunct="1">
              <a:buFont typeface="Wingdings" panose="05000000000000000000" pitchFamily="2" charset="2"/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技巧点拨：推断技巧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marR="0" lvl="0" indent="-342900" eaLnBrk="1" hangingPunct="1">
              <a:buFont typeface="Wingdings" panose="05000000000000000000" pitchFamily="2" charset="2"/>
              <a:buNone/>
            </a:pPr>
            <a:r>
              <a:rPr lang="en-US" altLang="zh-CN" sz="36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600" b="1" spc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</a:t>
            </a:r>
            <a:r>
              <a:rPr altLang="en-US" sz="3600" b="1" spc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补写</a:t>
            </a:r>
            <a:r>
              <a:rPr lang="zh-CN" altLang="en-US" sz="3600" b="1" spc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句子</a:t>
            </a:r>
            <a:r>
              <a:rPr lang="zh-CN" altLang="en-US" sz="36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位置推断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3600" b="1" spc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</a:t>
            </a:r>
            <a:r>
              <a:rPr lang="zh-CN" altLang="en-US" sz="3600" b="1" spc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段首的为总领句（观点句）</a:t>
            </a: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，总领全文；在</a:t>
            </a:r>
            <a:r>
              <a:rPr lang="zh-CN" altLang="en-US" sz="3600" b="1" spc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句首的为领起句</a:t>
            </a: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，领起下文；在</a:t>
            </a:r>
            <a:r>
              <a:rPr lang="zh-CN" altLang="en-US" sz="3600" b="1" spc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中间的为过渡句</a:t>
            </a: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，有承上启下的过渡作用，或用“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也”“又”、关联词承接上文，或用“可是、但”等体现语义转折；在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句末的为结果句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，是前面句子的自然推导；在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段末的为总结句，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是对前文的总结、概括。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7554" y="0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Rectangle 2"/>
          <p:cNvSpPr>
            <a:spLocks noGrp="1" noRot="1"/>
          </p:cNvSpPr>
          <p:nvPr>
            <p:ph idx="1"/>
          </p:nvPr>
        </p:nvSpPr>
        <p:spPr>
          <a:xfrm>
            <a:off x="203200" y="228600"/>
            <a:ext cx="11784013" cy="4498975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buFont typeface="Wingdings" panose="05000000000000000000" pitchFamily="2" charset="2"/>
              <a:buNone/>
            </a:pPr>
            <a:r>
              <a:rPr lang="zh-CN" altLang="en-US" sz="2400" b="1"/>
              <a:t>　　</a:t>
            </a:r>
            <a:endParaRPr lang="zh-CN" altLang="en-US" sz="2400" b="1"/>
          </a:p>
        </p:txBody>
      </p:sp>
      <p:sp>
        <p:nvSpPr>
          <p:cNvPr id="26627" name="Rectangle 3"/>
          <p:cNvSpPr/>
          <p:nvPr/>
        </p:nvSpPr>
        <p:spPr>
          <a:xfrm>
            <a:off x="304800" y="1571612"/>
            <a:ext cx="11885613" cy="15532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9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3900" b="1" kern="1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sz="39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根据特殊句式推断</a:t>
            </a:r>
            <a:endParaRPr sz="3900" b="1" kern="1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 eaLnBrk="1" hangingPunct="1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因果关系、递进关系的句子，正反对比的句子，有关联词语的句子，有修辞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手法</a:t>
            </a:r>
            <a:r>
              <a:rPr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（对偶、排比等）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句子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Rot="1"/>
          </p:cNvSpPr>
          <p:nvPr/>
        </p:nvSpPr>
        <p:spPr>
          <a:xfrm>
            <a:off x="330200" y="3500438"/>
            <a:ext cx="11860213" cy="207167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eaLnBrk="1" latinLnBrk="0" hangingPunct="1">
              <a:spcBef>
                <a:spcPct val="0"/>
              </a:spcBef>
              <a:buClrTx/>
              <a:buSzTx/>
              <a:buNone/>
              <a:defRPr/>
            </a:pPr>
            <a:r>
              <a:rPr lang="en-US" altLang="zh-CN" sz="39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sz="39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根据标点符号推断</a:t>
            </a:r>
            <a:endParaRPr sz="39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分号，表前后并列，可能句式一致，类似仿写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问号，说明该句是问句；逗号句号表陈述；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感叹号表抒情；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冒号、破折号表解说。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380166" y="357166"/>
            <a:ext cx="9895710" cy="144842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anose="05000000000000000000" pitchFamily="2" charset="2"/>
              <a:buNone/>
              <a:defRPr/>
            </a:pPr>
            <a:r>
              <a:rPr lang="en-US" altLang="zh-CN" sz="39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kumimoji="0" lang="en-US" altLang="zh-CN" sz="39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kumimoji="0" lang="zh-CN" altLang="en-US" sz="39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根据提示语（标志语）推断</a:t>
            </a:r>
            <a:r>
              <a:rPr kumimoji="0" lang="zh-CN" altLang="en-US" sz="39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kumimoji="0" lang="zh-CN" altLang="en-US" sz="39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瞻前顾后，结合语境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77554" y="0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1" name="CustomShape 1"/>
          <p:cNvSpPr/>
          <p:nvPr/>
        </p:nvSpPr>
        <p:spPr>
          <a:xfrm>
            <a:off x="380165" y="900000"/>
            <a:ext cx="11644395" cy="4520565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4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阅读下面的文字，完成</a:t>
            </a:r>
            <a:r>
              <a:rPr lang="en-US" sz="24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</a:t>
            </a:r>
            <a:r>
              <a:rPr lang="zh-CN" sz="24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题。</a:t>
            </a:r>
            <a:endParaRPr lang="en-US" sz="2400" b="0" strike="noStrike" spc="-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24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1" strike="noStrike" spc="-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近日</a:t>
            </a:r>
            <a:r>
              <a:rPr lang="zh-CN" sz="24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一组拍自南极科考站附近的照片引发关注，照片里的雪竟然不是白色的，而变成红色和绿色混杂的“西瓜雪”。有研究人员</a:t>
            </a:r>
            <a:r>
              <a:rPr lang="zh-CN" sz="2400" b="1" strike="noStrike" spc="-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分析</a:t>
            </a:r>
            <a:r>
              <a:rPr lang="zh-CN" altLang="en-US" sz="2400" b="1" spc="-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sz="2400" b="1" spc="-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雪</a:t>
            </a:r>
            <a:r>
              <a:rPr lang="zh-CN" sz="2400" b="1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变色是微型藻类雪衣藻大量繁殖的</a:t>
            </a:r>
            <a:r>
              <a:rPr lang="zh-CN" sz="2400" b="1" spc="-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结果。</a:t>
            </a:r>
            <a:r>
              <a:rPr lang="zh-CN" sz="2400" b="1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雪衣藻十分耐寒，广泛分布在北极、南极</a:t>
            </a:r>
            <a:r>
              <a:rPr lang="zh-CN" sz="24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及其岛屿等极端冰雪环境中。</a:t>
            </a:r>
            <a:r>
              <a:rPr lang="en-US" sz="2400" b="1" u="sng" strike="noStrike" spc="-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①     </a:t>
            </a:r>
            <a:r>
              <a:rPr lang="zh-CN" sz="24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，它们处于冬眠静止状态，但是一旦阳光足够温暖，藻类就开始了春季复苏。雪衣藻 </a:t>
            </a:r>
            <a:r>
              <a:rPr lang="en-US" sz="2400" b="1" u="sng" strike="noStrike" spc="-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②    </a:t>
            </a:r>
            <a:r>
              <a:rPr lang="zh-CN" sz="24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，成熟后会产生类胡萝卜素而变为红色，这使它们呈现出从绿色到红色的“西瓜色”。</a:t>
            </a:r>
            <a:endParaRPr lang="en-US" sz="2400" b="0" strike="noStrike" spc="-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sz="24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研究人员表示，近年南极温度升高为藻类的生长提供了便利条件，虽然雪衣藻本身没有危害，但是会降低雪反射的阳光量，从而 </a:t>
            </a:r>
            <a:r>
              <a:rPr lang="en-US" sz="2400" b="1" u="sng" strike="noStrike" spc="-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③     </a:t>
            </a:r>
            <a:r>
              <a:rPr lang="zh-CN" sz="2400" b="1" strike="noStrike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，而融雪速度的加快可能使得极地冰雪消融失控，应引起足够的重视。</a:t>
            </a:r>
            <a:endParaRPr lang="en-US" sz="2400" b="0" strike="noStrike" spc="-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2400" b="1" strike="noStrike" spc="-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22.</a:t>
            </a:r>
            <a:r>
              <a:rPr lang="zh-CN" sz="2400" b="1" strike="noStrike" spc="-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请在文中横线处补写恰当的语句，使整段文字语意完整连贯，内容贴切，逻辑严密，每处不超过</a:t>
            </a:r>
            <a:r>
              <a:rPr lang="en-US" sz="2400" b="1" strike="noStrike" spc="-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sz="2400" b="1" strike="noStrike" spc="-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个字。</a:t>
            </a:r>
            <a:r>
              <a:rPr lang="en-US" sz="2400" b="1" strike="noStrike" spc="-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(6</a:t>
            </a:r>
            <a:r>
              <a:rPr lang="zh-CN" sz="2400" b="1" strike="noStrike" spc="-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en-US" sz="2400" b="1" strike="noStrike" spc="-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en-US" sz="2400" b="0" strike="noStrike" spc="-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2" name="CustomShape 2"/>
          <p:cNvSpPr/>
          <p:nvPr/>
        </p:nvSpPr>
        <p:spPr>
          <a:xfrm>
            <a:off x="3023372" y="214290"/>
            <a:ext cx="4166098" cy="639000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n-US" sz="3600" b="1" strike="noStrike" spc="-1">
                <a:solidFill>
                  <a:srgbClr val="FF3300"/>
                </a:solidFill>
                <a:latin typeface="Arial"/>
                <a:ea typeface="微软雅黑" panose="020b0503020204020204" pitchFamily="34" charset="-122"/>
              </a:rPr>
              <a:t>2021</a:t>
            </a:r>
            <a:r>
              <a:rPr lang="zh-CN" sz="3600" b="1" strike="noStrike" spc="-1">
                <a:solidFill>
                  <a:srgbClr val="FF3300"/>
                </a:solidFill>
                <a:latin typeface="Arial"/>
                <a:ea typeface="微软雅黑" panose="020b0503020204020204" pitchFamily="34" charset="-122"/>
              </a:rPr>
              <a:t>新高考真题</a:t>
            </a:r>
            <a:endParaRPr lang="en-US" sz="3600" b="0" strike="noStrike" spc="-1"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77554" y="0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1451736" y="642918"/>
            <a:ext cx="7849140" cy="6724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Aft>
                <a:spcPct val="0"/>
              </a:spcAft>
            </a:pPr>
            <a:r>
              <a:rPr lang="en-US" altLang="zh-CN" sz="3200" b="1" kern="10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Courier New" panose="02070309020205020404" pitchFamily="49" charset="0"/>
              </a:rPr>
              <a:t>【</a:t>
            </a:r>
            <a:r>
              <a:rPr lang="zh-CN" altLang="en-US" sz="3200" b="1" kern="10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Courier New" panose="02070309020205020404" pitchFamily="49" charset="0"/>
              </a:rPr>
              <a:t>失分原因</a:t>
            </a:r>
            <a:r>
              <a:rPr lang="en-US" altLang="zh-CN" sz="3200" b="1" kern="10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Courier New" panose="02070309020205020404" pitchFamily="49" charset="0"/>
              </a:rPr>
              <a:t>】</a:t>
            </a:r>
            <a:endParaRPr lang="zh-CN" altLang="zh-CN" sz="1100" b="1" kern="10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Courier New" panose="02070309020205020404" pitchFamily="49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4480" y="1428736"/>
            <a:ext cx="11287204" cy="399859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9455" algn="just">
              <a:lnSpc>
                <a:spcPct val="150000"/>
              </a:lnSpc>
              <a:spcAft>
                <a:spcPct val="0"/>
              </a:spcAft>
              <a:tabLst>
                <a:tab pos="2070735"/>
              </a:tabLst>
            </a:pPr>
            <a:r>
              <a:rPr lang="en-US" altLang="zh-CN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2800" b="1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忽略对语段的整体把握</a:t>
            </a:r>
            <a:r>
              <a:rPr lang="zh-CN" altLang="zh-CN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8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9455" algn="just">
              <a:lnSpc>
                <a:spcPct val="150000"/>
              </a:lnSpc>
              <a:spcAft>
                <a:spcPct val="0"/>
              </a:spcAft>
              <a:tabLst>
                <a:tab pos="2070735"/>
              </a:tabLst>
            </a:pP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忽略</a:t>
            </a:r>
            <a:r>
              <a:rPr lang="zh-CN" altLang="zh-CN" sz="2800" b="1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语句标志词与句子逻辑关系</a:t>
            </a:r>
            <a:r>
              <a:rPr lang="zh-CN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的准确对应</a:t>
            </a: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含内容和句式</a:t>
            </a: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8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9455" algn="just">
              <a:lnSpc>
                <a:spcPct val="150000"/>
              </a:lnSpc>
              <a:spcAft>
                <a:spcPct val="0"/>
              </a:spcAft>
              <a:tabLst>
                <a:tab pos="2070735"/>
              </a:tabLst>
            </a:pP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忽略</a:t>
            </a:r>
            <a:r>
              <a:rPr lang="zh-CN" altLang="zh-CN" sz="2800" b="1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标点符号</a:t>
            </a:r>
            <a:r>
              <a:rPr lang="zh-CN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在梳理层次关系上的作用。</a:t>
            </a:r>
            <a:endParaRPr lang="en-US" altLang="zh-CN" sz="28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9455" algn="just">
              <a:lnSpc>
                <a:spcPct val="150000"/>
              </a:lnSpc>
              <a:tabLst>
                <a:tab pos="2070735"/>
              </a:tabLst>
            </a:pPr>
            <a:r>
              <a:rPr lang="en-US" altLang="zh-CN" sz="2800" b="1" kern="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zh-CN" sz="2800" b="1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概括不精准</a:t>
            </a:r>
            <a:r>
              <a:rPr lang="zh-CN" altLang="zh-CN" sz="2800" b="1" kern="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。用词不准确</a:t>
            </a:r>
            <a:r>
              <a:rPr lang="zh-CN" altLang="en-US" sz="2800" b="1" kern="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或</a:t>
            </a:r>
            <a:r>
              <a:rPr lang="zh-CN" altLang="zh-CN" sz="2800" b="1" kern="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句式不对应，甚至写成病句</a:t>
            </a:r>
            <a:r>
              <a:rPr lang="zh-CN" altLang="zh-CN" sz="2800" b="1" kern="1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kern="10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9455" algn="just">
              <a:lnSpc>
                <a:spcPct val="150000"/>
              </a:lnSpc>
              <a:tabLst>
                <a:tab pos="2070735"/>
              </a:tabLst>
            </a:pPr>
            <a:r>
              <a:rPr lang="en-US" altLang="zh-CN" sz="2800" b="1" kern="1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</a:t>
            </a:r>
            <a:r>
              <a:rPr lang="zh-CN" altLang="en-US" sz="2800" b="1" kern="1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忽略了</a:t>
            </a:r>
            <a:r>
              <a:rPr lang="zh-CN" altLang="en-US" sz="2800" b="1" kern="10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字数的</a:t>
            </a:r>
            <a:r>
              <a:rPr lang="zh-CN" altLang="en-US" sz="2800" b="1" kern="1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要求。</a:t>
            </a:r>
            <a:endParaRPr lang="zh-CN" altLang="zh-CN" sz="28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9455" algn="just">
              <a:lnSpc>
                <a:spcPct val="150000"/>
              </a:lnSpc>
              <a:spcAft>
                <a:spcPct val="0"/>
              </a:spcAft>
              <a:tabLst>
                <a:tab pos="2070735"/>
              </a:tabLst>
            </a:pPr>
            <a:endParaRPr lang="zh-CN" altLang="zh-CN" sz="2800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39470" y="142852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4" name="CustomShape 2"/>
          <p:cNvSpPr/>
          <p:nvPr/>
        </p:nvSpPr>
        <p:spPr>
          <a:xfrm>
            <a:off x="451604" y="1928802"/>
            <a:ext cx="11515981" cy="3384550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40000"/>
              </a:lnSpc>
              <a:spcBef>
                <a:spcPts val="1400"/>
              </a:spcBef>
            </a:pPr>
            <a:r>
              <a:rPr lang="en-US" sz="3200" b="1" strike="noStrike" spc="-1">
                <a:solidFill>
                  <a:srgbClr val="FF0000"/>
                </a:solidFill>
                <a:latin typeface="Arial"/>
                <a:ea typeface="微软雅黑" panose="020b0503020204020204" pitchFamily="34" charset="-122"/>
              </a:rPr>
              <a:t>[</a:t>
            </a:r>
            <a:r>
              <a:rPr lang="zh-CN" sz="3200" b="1" strike="noStrike" spc="-1">
                <a:solidFill>
                  <a:srgbClr val="FF0000"/>
                </a:solidFill>
                <a:latin typeface="Arial"/>
                <a:ea typeface="微软雅黑" panose="020b0503020204020204" pitchFamily="34" charset="-122"/>
              </a:rPr>
              <a:t>参考答案</a:t>
            </a:r>
            <a:r>
              <a:rPr lang="en-US" sz="3200" b="1" strike="noStrike" spc="-1">
                <a:solidFill>
                  <a:srgbClr val="FF0000"/>
                </a:solidFill>
                <a:latin typeface="Arial"/>
                <a:ea typeface="微软雅黑" panose="020b0503020204020204" pitchFamily="34" charset="-122"/>
              </a:rPr>
              <a:t>]</a:t>
            </a:r>
            <a:r>
              <a:rPr lang="zh-CN" sz="3200" b="1" strike="noStrike" spc="-1">
                <a:solidFill>
                  <a:srgbClr val="000000"/>
                </a:solidFill>
                <a:latin typeface="Arial"/>
                <a:ea typeface="微软雅黑" panose="020b0503020204020204" pitchFamily="34" charset="-122"/>
              </a:rPr>
              <a:t>　</a:t>
            </a:r>
            <a:r>
              <a:rPr lang="en-US" sz="3200" b="1" strike="noStrike" spc="-1">
                <a:solidFill>
                  <a:srgbClr val="2020F0"/>
                </a:solidFill>
                <a:latin typeface="Arial"/>
                <a:ea typeface="微软雅黑" panose="020b0503020204020204" pitchFamily="34" charset="-122"/>
              </a:rPr>
              <a:t>①在阳光不足的冬天</a:t>
            </a:r>
            <a:endParaRPr lang="en-US" sz="3200" b="1" strike="noStrike" spc="-1">
              <a:solidFill>
                <a:srgbClr val="2020F0"/>
              </a:solidFill>
              <a:latin typeface="Arial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  <a:spcBef>
                <a:spcPts val="1400"/>
              </a:spcBef>
            </a:pPr>
            <a:r>
              <a:rPr lang="en-US" sz="3200" b="1" strike="noStrike" spc="-1">
                <a:solidFill>
                  <a:srgbClr val="2020F0"/>
                </a:solidFill>
                <a:latin typeface="Arial"/>
                <a:ea typeface="微软雅黑" panose="020b0503020204020204" pitchFamily="34" charset="-122"/>
              </a:rPr>
              <a:t>                    ②未成熟时是绿色</a:t>
            </a:r>
            <a:endParaRPr lang="en-US" sz="3200" b="1" strike="noStrike" spc="-1">
              <a:solidFill>
                <a:srgbClr val="2020F0"/>
              </a:solidFill>
              <a:latin typeface="Arial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  <a:spcBef>
                <a:spcPts val="1400"/>
              </a:spcBef>
            </a:pPr>
            <a:r>
              <a:rPr lang="en-US" sz="3200" b="1" strike="noStrike" spc="-1">
                <a:solidFill>
                  <a:srgbClr val="2020F0"/>
                </a:solidFill>
                <a:latin typeface="Arial"/>
                <a:ea typeface="微软雅黑" panose="020b0503020204020204" pitchFamily="34" charset="-122"/>
              </a:rPr>
              <a:t>                    ③加快融雪速度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40000"/>
              </a:lnSpc>
              <a:spcBef>
                <a:spcPts val="1400"/>
              </a:spcBef>
            </a:pPr>
            <a:endParaRPr lang="en-US" sz="3200" b="0" strike="noStrike" spc="-1"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77554" y="0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矩形 3"/>
          <p:cNvSpPr>
            <a:spLocks noChangeAspect="1"/>
          </p:cNvSpPr>
          <p:nvPr/>
        </p:nvSpPr>
        <p:spPr>
          <a:xfrm>
            <a:off x="120650" y="396875"/>
            <a:ext cx="12068810" cy="40151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254000" eaLnBrk="1" hangingPunct="1">
              <a:lnSpc>
                <a:spcPct val="120000"/>
              </a:lnSpc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en-US" altLang="zh-CN" sz="24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(2019·</a:t>
            </a:r>
            <a:r>
              <a:rPr lang="zh-CN" altLang="zh-CN" sz="24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全国Ⅱ卷</a:t>
            </a:r>
            <a:r>
              <a:rPr lang="en-US" altLang="zh-CN" sz="24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在下面一段文字横线处补写恰当的语句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使整段文字语意完整连贯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内容贴切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逻辑严密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每处不超过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个字。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(6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eaLnBrk="1" hangingPunct="1">
              <a:lnSpc>
                <a:spcPct val="130000"/>
              </a:lnSpc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在奇妙的植物王国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春天来临之时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有些植物先开花后长叶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en-US" altLang="zh-CN" sz="2400" b="1" u="sng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2400" b="1" u="sng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　</a:t>
            </a:r>
            <a:r>
              <a:rPr lang="zh-CN" altLang="en-US" sz="2400" b="1" u="sng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还有些花叶同时生长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为什么呢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我们知道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植物的芽有叶芽、花芽和混合芽三种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叶芽发育为枝和叶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花芽发育成花或者花序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混合芽则发育成既长叶又开花的枝条。而先开花还是先长叶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zh-CN" altLang="en-US" sz="2400" b="1" u="sng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2400" b="1" u="sng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400" b="1" u="sng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zh-CN" sz="2400" b="1" u="sng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密切相关。如果花芽生长所需温度比较低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叶芽所需温度较高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则先花后叶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如果花芽</a:t>
            </a:r>
            <a:r>
              <a:rPr lang="zh-CN" altLang="en-US" sz="2400" b="1" u="sng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2400" b="1" u="sng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2400" b="1" u="sng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zh-CN" sz="2400" b="1" u="sng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则先叶后花。而那些叶芽与花芽对温度要求相似的植物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花叶便会同时发育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形成花叶同现的景象。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  <a:endParaRPr lang="zh-CN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9163" name="文本框 7"/>
          <p:cNvSpPr/>
          <p:nvPr/>
        </p:nvSpPr>
        <p:spPr>
          <a:xfrm>
            <a:off x="451604" y="4786322"/>
            <a:ext cx="10663238" cy="831850"/>
          </a:xfrm>
          <a:prstGeom prst="rect">
            <a:avLst/>
          </a:prstGeom>
          <a:noFill/>
          <a:ln>
            <a:solidFill>
              <a:srgbClr val="1552D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 eaLnBrk="1" hangingPunct="1"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[</a:t>
            </a:r>
            <a:r>
              <a:rPr lang="zh-CN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答案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]</a:t>
            </a:r>
            <a:r>
              <a:rPr lang="zh-CN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</a:t>
            </a:r>
            <a:r>
              <a:rPr lang="zh-CN" altLang="zh-CN" sz="2400" b="1">
                <a:solidFill>
                  <a:srgbClr val="4F0FB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有些</a:t>
            </a:r>
            <a:r>
              <a:rPr lang="zh-CN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先长叶后开花　②植物的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芽</a:t>
            </a:r>
            <a:r>
              <a:rPr lang="zh-CN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生长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所需温度</a:t>
            </a:r>
            <a:r>
              <a:rPr lang="zh-CN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</a:t>
            </a:r>
            <a:endParaRPr lang="zh-CN" altLang="zh-CN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266700" eaLnBrk="1" hangingPunct="1">
              <a:buFontTx/>
              <a:tabLst>
                <a:tab pos="1028700"/>
                <a:tab pos="1849120"/>
                <a:tab pos="2536825"/>
                <a:tab pos="3220720"/>
              </a:tabLst>
            </a:pPr>
            <a:r>
              <a:rPr lang="zh-CN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③生长所需温度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比</a:t>
            </a:r>
            <a:r>
              <a:rPr lang="zh-CN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叶芽高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916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45800" y="105156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Text Box 2"/>
          <p:cNvSpPr>
            <a:spLocks noChangeArrowheads="1"/>
          </p:cNvSpPr>
          <p:nvPr/>
        </p:nvSpPr>
        <p:spPr bwMode="auto">
          <a:xfrm>
            <a:off x="1299464" y="936626"/>
            <a:ext cx="184731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7" name="WordArt 3"/>
          <p:cNvSpPr>
            <a:spLocks noChangeArrowheads="1" noTextEdit="1"/>
          </p:cNvSpPr>
          <p:nvPr/>
        </p:nvSpPr>
        <p:spPr bwMode="auto">
          <a:xfrm>
            <a:off x="1308860" y="1643050"/>
            <a:ext cx="9752330" cy="2944827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/>
          <a:lstStyle/>
          <a:p>
            <a:pPr algn="ctr"/>
            <a:r>
              <a:rPr lang="zh-CN" altLang="zh-CN" sz="6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紧扣中心明逻辑  巧抓关键补佳句</a:t>
            </a:r>
            <a:endParaRPr lang="en-US" altLang="zh-CN" sz="60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4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——2022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届高考二轮复习之补写句子</a:t>
            </a:r>
            <a:endParaRPr lang="en-US" altLang="zh-CN" sz="4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zh-CN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2"/>
          <p:cNvSpPr>
            <a:spLocks noGrp="1" noRot="1"/>
          </p:cNvSpPr>
          <p:nvPr>
            <p:ph idx="4294967295"/>
          </p:nvPr>
        </p:nvSpPr>
        <p:spPr>
          <a:xfrm>
            <a:off x="237291" y="990600"/>
            <a:ext cx="11953122" cy="5135563"/>
          </a:xfrm>
          <a:noFill/>
        </p:spPr>
        <p:txBody>
          <a:bodyPr/>
          <a:lstStyle/>
          <a:p>
            <a:pPr eaLnBrk="1" hangingPunct="1"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【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学习目标</a:t>
            </a:r>
            <a:r>
              <a: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】</a:t>
            </a:r>
            <a:endParaRPr lang="en-US" altLang="zh-CN" sz="4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charset="0"/>
            </a:endParaRPr>
          </a:p>
          <a:p>
            <a:pPr eaLnBrk="1" hangingPunct="1">
              <a:buNone/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1.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了解“补写句子”的</a:t>
            </a:r>
            <a:r>
              <a:rPr lang="zh-CN" altLang="en-US" sz="4000" b="1" smtClean="0">
                <a:solidFill>
                  <a:srgbClr val="2303E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题型和特点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。 </a:t>
            </a:r>
            <a:endParaRPr lang="zh-CN" altLang="en-US" sz="40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charset="0"/>
            </a:endParaRPr>
          </a:p>
          <a:p>
            <a:pPr eaLnBrk="1" hangingPunct="1">
              <a:buNone/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2.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通过练习，掌握本题型的解题</a:t>
            </a:r>
            <a:r>
              <a:rPr lang="zh-CN" altLang="en-US" sz="4000" b="1" smtClean="0">
                <a:solidFill>
                  <a:srgbClr val="2303E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方法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。</a:t>
            </a:r>
            <a:r>
              <a:rPr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（重点）</a:t>
            </a:r>
            <a:endParaRPr lang="zh-CN" altLang="en-US" sz="40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charset="0"/>
            </a:endParaRPr>
          </a:p>
          <a:p>
            <a:pPr eaLnBrk="1" hangingPunct="1">
              <a:buNone/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3.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能够根据</a:t>
            </a:r>
            <a:r>
              <a:rPr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要求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，补写出合乎要求的句子。（</a:t>
            </a:r>
            <a:r>
              <a:rPr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难点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） </a:t>
            </a:r>
            <a:endParaRPr lang="zh-CN" altLang="en-US" sz="40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39470" y="142852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81000" y="457200"/>
            <a:ext cx="11809413" cy="5943600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一、试题特点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要求：“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根据材料内容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”补写句子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，另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字数限制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来源：补写的句子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内容来源于文本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。要从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上下文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的有关材料中去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提取和概括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关系：空出的</a:t>
            </a:r>
            <a:r>
              <a:rPr lang="zh-CN" altLang="en-US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句子大多有</a:t>
            </a:r>
            <a:r>
              <a:rPr lang="zh-CN" altLang="en-US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特殊位置和性质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。或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引领下文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，或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总结上文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，或与上下文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衔接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连贯（过渡）。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规范：既要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内容上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符合语言环境，也要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句式上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符合语言特征。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固定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：答案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相对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固定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7554" y="0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06400" y="228600"/>
            <a:ext cx="11479213" cy="5791200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二、答题步骤</a:t>
            </a:r>
            <a:endParaRPr lang="en-US" altLang="zh-CN" sz="2800" b="1" spc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eaLnBrk="1" hangingPunct="1">
              <a:buFont typeface="Wingdings" panose="05000000000000000000" pitchFamily="2" charset="2"/>
              <a:buNone/>
            </a:pP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．阅读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阅读语段，理解中心，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理清层次和前后逻辑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如总分关系，观点与材料的关系，现象与本质的关系，并列、转折、因果关系等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，要特别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注意关联词语。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eaLnBrk="1" hangingPunct="1">
              <a:buFont typeface="Wingdings" panose="05000000000000000000" pitchFamily="2" charset="2"/>
              <a:buNone/>
            </a:pP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．推断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内容上扣得紧、形式上接得上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eaLnBrk="1" hangingPunct="1">
              <a:buFont typeface="Wingdings" panose="05000000000000000000" pitchFamily="2" charset="2"/>
              <a:buNone/>
            </a:pP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．检查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检查补写后内容是否符合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题干要求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、语言是否连贯、有无语病、是否简洁等。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7554" y="0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/>
          </p:cNvSpPr>
          <p:nvPr>
            <p:ph idx="1"/>
          </p:nvPr>
        </p:nvSpPr>
        <p:spPr>
          <a:xfrm>
            <a:off x="1666050" y="357166"/>
            <a:ext cx="8994005" cy="915988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阅读语段：理</a:t>
            </a:r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确定类型</a:t>
            </a:r>
            <a:endParaRPr lang="en-US" altLang="zh-CN" sz="36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594480" y="1216025"/>
            <a:ext cx="10930014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spc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3200" b="1" spc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清前后句之间的逻辑关系</a:t>
            </a:r>
            <a:r>
              <a:rPr lang="en-US" altLang="zh-CN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如总分，并列、转折、因果、选择、递进、假设、条件等），划分语段的层次。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eaLnBrk="1" hangingPunct="1"/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eaLnBrk="1" hangingPunct="1"/>
            <a:r>
              <a:rPr lang="zh-CN" altLang="en-US" sz="3200" b="1" spc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en-US" sz="3200" b="1" spc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）</a:t>
            </a: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根据补写句子与上下文的</a:t>
            </a:r>
            <a:r>
              <a:rPr lang="zh-CN" altLang="en-US" sz="3200" b="1" spc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关系</a:t>
            </a:r>
            <a:r>
              <a:rPr altLang="en-US" sz="3200" b="1" spc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zh-CN" altLang="en-US" sz="3200" b="1" spc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引领</a:t>
            </a: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下文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， </a:t>
            </a: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总结上文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， </a:t>
            </a: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承上启下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、</a:t>
            </a: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呼应上下文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），</a:t>
            </a:r>
            <a:r>
              <a:rPr lang="zh-CN" altLang="en-US" sz="3200" b="1" spc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确定补写句子的类型 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77554" y="0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/>
          </p:cNvSpPr>
          <p:nvPr>
            <p:ph idx="1"/>
          </p:nvPr>
        </p:nvSpPr>
        <p:spPr>
          <a:xfrm>
            <a:off x="228600" y="457200"/>
            <a:ext cx="11460480" cy="502412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>
              <a:lnSpc>
                <a:spcPct val="90000"/>
              </a:lnSpc>
              <a:buNone/>
            </a:pPr>
            <a:r>
              <a:rPr lang="zh-CN" altLang="en-US" sz="4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句子类型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引领句：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即能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领起或概括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整个语段或下文层次的语句。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总结句：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就是指对整个语段或语段中某一个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两个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层次内容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作出总结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句子。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过渡句：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是小结前文，启示下文，起着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承上启下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的作用的句子。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照应句：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是前面提出的内容，后文有照应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后面出现的情节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前文有所交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代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前后照应，和谐统一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的句子。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7554" y="0"/>
            <a:ext cx="1214446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023769" y="1714488"/>
            <a:ext cx="92857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请同学们完成</a:t>
            </a:r>
            <a:r>
              <a:rPr lang="en-US" altLang="zh-CN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导学提纲</a:t>
            </a:r>
            <a:r>
              <a:rPr lang="en-US" altLang="zh-CN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上“</a:t>
            </a:r>
            <a:r>
              <a:rPr lang="zh-CN" altLang="en-US" sz="54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自主学习</a:t>
            </a: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”部分的题目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505" y="189230"/>
            <a:ext cx="1214288" cy="110799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endParaRPr lang="zh-CN" altLang="en-US" sz="66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/Relationships>
</file>

<file path=ppt/theme/theme1.xml><?xml version="1.0" encoding="utf-8"?>
<a:theme xmlns:r="http://schemas.openxmlformats.org/officeDocument/2006/relationships"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沉稳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117</Paragraphs>
  <Slides>21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4">
      <vt:lpstr>Arial</vt:lpstr>
      <vt:lpstr>Franklin Gothic Medium</vt:lpstr>
      <vt:lpstr>Franklin Gothic Book</vt:lpstr>
      <vt:lpstr>宋体</vt:lpstr>
      <vt:lpstr>黑体</vt:lpstr>
      <vt:lpstr>微软雅黑</vt:lpstr>
      <vt:lpstr>Wingdings 2</vt:lpstr>
      <vt:lpstr>Calibri</vt:lpstr>
      <vt:lpstr>楷体</vt:lpstr>
      <vt:lpstr>楷体_GB2312</vt:lpstr>
      <vt:lpstr>Courier New</vt:lpstr>
      <vt:lpstr>Wingdings</vt:lpstr>
      <vt:lpstr>暗香扑面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2022-05-27T16:51:47.861</cp:lastPrinted>
  <dcterms:created xsi:type="dcterms:W3CDTF">2022-05-27T16:51:47Z</dcterms:created>
  <dcterms:modified xsi:type="dcterms:W3CDTF">2022-05-27T08:51:48Z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