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" ContentType="application/msword"/>
  <Default Extension="bin" ContentType="application/vnd.openxmlformats-officedocument.oleObject"/>
  <Default Extension="png" ContentType="image/pn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6" r:id="rId3"/>
  </p:sldMasterIdLst>
  <p:notesMasterIdLst>
    <p:notesMasterId r:id="rId6"/>
  </p:notesMasterIdLst>
  <p:sldIdLst>
    <p:sldId id="394" r:id="rId4"/>
    <p:sldId id="395" r:id="rId5"/>
    <p:sldId id="396" r:id="rId7"/>
    <p:sldId id="397" r:id="rId8"/>
    <p:sldId id="398" r:id="rId9"/>
    <p:sldId id="399" r:id="rId10"/>
    <p:sldId id="400" r:id="rId11"/>
    <p:sldId id="401" r:id="rId12"/>
    <p:sldId id="402" r:id="rId13"/>
    <p:sldId id="403" r:id="rId14"/>
    <p:sldId id="404" r:id="rId15"/>
    <p:sldId id="405" r:id="rId16"/>
    <p:sldId id="406" r:id="rId17"/>
    <p:sldId id="407" r:id="rId18"/>
    <p:sldId id="408" r:id="rId19"/>
    <p:sldId id="409" r:id="rId20"/>
    <p:sldId id="410" r:id="rId21"/>
    <p:sldId id="411" r:id="rId22"/>
    <p:sldId id="412" r:id="rId23"/>
    <p:sldId id="413" r:id="rId24"/>
    <p:sldId id="414" r:id="rId25"/>
    <p:sldId id="415" r:id="rId26"/>
    <p:sldId id="416" r:id="rId27"/>
    <p:sldId id="417" r:id="rId28"/>
    <p:sldId id="418" r:id="rId29"/>
    <p:sldId id="419" r:id="rId30"/>
    <p:sldId id="420" r:id="rId31"/>
    <p:sldId id="421" r:id="rId32"/>
    <p:sldId id="422" r:id="rId33"/>
    <p:sldId id="423" r:id="rId34"/>
    <p:sldId id="424" r:id="rId35"/>
    <p:sldId id="425" r:id="rId36"/>
  </p:sldIdLst>
  <p:sldSz cx="11522075" cy="648017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00"/>
    <a:srgbClr val="053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776" y="-1020"/>
      </p:cViewPr>
      <p:guideLst>
        <p:guide orient="horz" pos="2036"/>
        <p:guide pos="362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D4EC4-DB57-46EA-A2C0-18F19DE486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8EAB37-647D-42A1-93AE-E92B4BE6F92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EAB37-647D-42A1-93AE-E92B4BE6F9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EAB37-647D-42A1-93AE-E92B4BE6F9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32928" y="864023"/>
            <a:ext cx="9260754" cy="242879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67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32928" y="3364248"/>
            <a:ext cx="9260754" cy="1391282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27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31800" indent="0" algn="ctr">
              <a:buNone/>
              <a:defRPr sz="1890"/>
            </a:lvl2pPr>
            <a:lvl3pPr marL="864235" indent="0" algn="ctr">
              <a:buNone/>
              <a:defRPr sz="1700"/>
            </a:lvl3pPr>
            <a:lvl4pPr marL="1296035" indent="0" algn="ctr">
              <a:buNone/>
              <a:defRPr sz="1510"/>
            </a:lvl4pPr>
            <a:lvl5pPr marL="1727835" indent="0" algn="ctr">
              <a:buNone/>
              <a:defRPr sz="1510"/>
            </a:lvl5pPr>
            <a:lvl6pPr marL="2160270" indent="0" algn="ctr">
              <a:buNone/>
              <a:defRPr sz="1510"/>
            </a:lvl6pPr>
            <a:lvl7pPr marL="2592070" indent="0" algn="ctr">
              <a:buNone/>
              <a:defRPr sz="1510"/>
            </a:lvl7pPr>
            <a:lvl8pPr marL="3023870" indent="0" algn="ctr">
              <a:buNone/>
              <a:defRPr sz="1510"/>
            </a:lvl8pPr>
            <a:lvl9pPr marL="3456305" indent="0" algn="ctr">
              <a:buNone/>
              <a:defRPr sz="151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74970" y="731358"/>
            <a:ext cx="10369868" cy="5180738"/>
          </a:xfrm>
        </p:spPr>
        <p:txBody>
          <a:bodyPr/>
          <a:lstStyle>
            <a:lvl1pPr marL="215900" indent="-2159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48335" indent="-2159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080135" indent="-2159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511935" indent="-2159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944370" indent="-2159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32928" y="2347150"/>
            <a:ext cx="9260754" cy="962672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67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32928" y="3364248"/>
            <a:ext cx="9260754" cy="445618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27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74970" y="1408290"/>
            <a:ext cx="10366465" cy="4497003"/>
          </a:xfrm>
        </p:spPr>
        <p:txBody>
          <a:bodyPr vert="horz" lIns="90000" tIns="46800" rIns="90000" bIns="4680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7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325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325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16027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32928" y="864023"/>
            <a:ext cx="9260754" cy="242879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67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32928" y="3364248"/>
            <a:ext cx="9260754" cy="1391282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27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31800" indent="0" algn="ctr">
              <a:buNone/>
              <a:defRPr sz="1890"/>
            </a:lvl2pPr>
            <a:lvl3pPr marL="864235" indent="0" algn="ctr">
              <a:buNone/>
              <a:defRPr sz="1700"/>
            </a:lvl3pPr>
            <a:lvl4pPr marL="1296035" indent="0" algn="ctr">
              <a:buNone/>
              <a:defRPr sz="1510"/>
            </a:lvl4pPr>
            <a:lvl5pPr marL="1727835" indent="0" algn="ctr">
              <a:buNone/>
              <a:defRPr sz="1510"/>
            </a:lvl5pPr>
            <a:lvl6pPr marL="2160270" indent="0" algn="ctr">
              <a:buNone/>
              <a:defRPr sz="1510"/>
            </a:lvl6pPr>
            <a:lvl7pPr marL="2592070" indent="0" algn="ctr">
              <a:buNone/>
              <a:defRPr sz="1510"/>
            </a:lvl7pPr>
            <a:lvl8pPr marL="3023870" indent="0" algn="ctr">
              <a:buNone/>
              <a:defRPr sz="1510"/>
            </a:lvl8pPr>
            <a:lvl9pPr marL="3456305" indent="0" algn="ctr">
              <a:buNone/>
              <a:defRPr sz="151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74970" y="1408290"/>
            <a:ext cx="10366465" cy="4497003"/>
          </a:xfrm>
        </p:spPr>
        <p:txBody>
          <a:bodyPr vert="horz" lIns="90000" tIns="46800" rIns="90000" bIns="4680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7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325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325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16027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881410" y="3636382"/>
            <a:ext cx="7341921" cy="724555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16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881410" y="4360937"/>
            <a:ext cx="7341921" cy="819802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7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3180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23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2960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4pPr>
            <a:lvl5pPr marL="17278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5pPr>
            <a:lvl6pPr marL="21602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6pPr>
            <a:lvl7pPr marL="25920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7pPr>
            <a:lvl8pPr marL="30238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8pPr>
            <a:lvl9pPr marL="345630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881410" y="3636382"/>
            <a:ext cx="7341921" cy="724555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16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881410" y="4360937"/>
            <a:ext cx="7341921" cy="819802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7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3180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23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2960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4pPr>
            <a:lvl5pPr marL="17278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5pPr>
            <a:lvl6pPr marL="21602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6pPr>
            <a:lvl7pPr marL="25920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7pPr>
            <a:lvl8pPr marL="30238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8pPr>
            <a:lvl9pPr marL="345630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74970" y="1418495"/>
            <a:ext cx="4892346" cy="4486798"/>
          </a:xfrm>
        </p:spPr>
        <p:txBody>
          <a:bodyPr vert="horz" lIns="90000" tIns="46800" rIns="90000" bIns="4680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325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325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59296" y="1418495"/>
            <a:ext cx="4892346" cy="4486798"/>
          </a:xfrm>
        </p:spPr>
        <p:txBody>
          <a:bodyPr lIns="90000" tIns="46800" rIns="90000" bIns="46800">
            <a:normAutofit/>
          </a:bodyPr>
          <a:lstStyle>
            <a:lvl1pPr marL="215900" indent="-2159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51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48335" indent="-2159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51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080135" indent="-2159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51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511935" indent="-2159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325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325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74970" y="1350462"/>
            <a:ext cx="5048846" cy="360577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9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31800" indent="0">
              <a:buNone/>
              <a:defRPr sz="1890" b="1"/>
            </a:lvl2pPr>
            <a:lvl3pPr marL="864235" indent="0">
              <a:buNone/>
              <a:defRPr sz="1700" b="1"/>
            </a:lvl3pPr>
            <a:lvl4pPr marL="1296035" indent="0">
              <a:buNone/>
              <a:defRPr sz="1510" b="1"/>
            </a:lvl4pPr>
            <a:lvl5pPr marL="1727835" indent="0">
              <a:buNone/>
              <a:defRPr sz="1510" b="1"/>
            </a:lvl5pPr>
            <a:lvl6pPr marL="2160270" indent="0">
              <a:buNone/>
              <a:defRPr sz="1510" b="1"/>
            </a:lvl6pPr>
            <a:lvl7pPr marL="2592070" indent="0">
              <a:buNone/>
              <a:defRPr sz="1510" b="1"/>
            </a:lvl7pPr>
            <a:lvl8pPr marL="3023870" indent="0">
              <a:buNone/>
              <a:defRPr sz="1510" b="1"/>
            </a:lvl8pPr>
            <a:lvl9pPr marL="3456305" indent="0">
              <a:buNone/>
              <a:defRPr sz="151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74970" y="1751858"/>
            <a:ext cx="5048846" cy="4153435"/>
          </a:xfrm>
        </p:spPr>
        <p:txBody>
          <a:bodyPr vert="horz" lIns="101600" tIns="0" rIns="82550" bIns="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325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325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5893109" y="1343402"/>
            <a:ext cx="5048846" cy="360577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89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31800" indent="0">
              <a:buNone/>
              <a:defRPr sz="1890" b="1"/>
            </a:lvl2pPr>
            <a:lvl3pPr marL="864235" indent="0">
              <a:buNone/>
              <a:defRPr sz="1700" b="1"/>
            </a:lvl3pPr>
            <a:lvl4pPr marL="1296035" indent="0">
              <a:buNone/>
              <a:defRPr sz="1510" b="1"/>
            </a:lvl4pPr>
            <a:lvl5pPr marL="1727835" indent="0">
              <a:buNone/>
              <a:defRPr sz="1510" b="1"/>
            </a:lvl5pPr>
            <a:lvl6pPr marL="2160270" indent="0">
              <a:buNone/>
              <a:defRPr sz="1510" b="1"/>
            </a:lvl6pPr>
            <a:lvl7pPr marL="2592070" indent="0">
              <a:buNone/>
              <a:defRPr sz="1510" b="1"/>
            </a:lvl7pPr>
            <a:lvl8pPr marL="3023870" indent="0">
              <a:buNone/>
              <a:defRPr sz="1510" b="1"/>
            </a:lvl8pPr>
            <a:lvl9pPr marL="3456305" indent="0">
              <a:buNone/>
              <a:defRPr sz="151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5893109" y="1751858"/>
            <a:ext cx="5048846" cy="4153435"/>
          </a:xfrm>
        </p:spPr>
        <p:txBody>
          <a:bodyPr vert="horz" lIns="101600" tIns="0" rIns="82550" bIns="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325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325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74970" y="1469520"/>
            <a:ext cx="4945530" cy="4354133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51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51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51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51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001459" y="1469520"/>
            <a:ext cx="4939976" cy="4354133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318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9672419" y="864023"/>
            <a:ext cx="986634" cy="4752128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645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64156" y="864023"/>
            <a:ext cx="8665372" cy="4752128"/>
          </a:xfrm>
        </p:spPr>
        <p:txBody>
          <a:bodyPr vert="eaVert" lIns="46800" tIns="46800" rIns="46800" bIns="46800"/>
          <a:lstStyle>
            <a:lvl1pPr marL="215900" indent="-2159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48335" indent="-2159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080135" indent="-2159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511935" indent="-2159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944370" indent="-2159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74970" y="731358"/>
            <a:ext cx="10369868" cy="5180738"/>
          </a:xfrm>
        </p:spPr>
        <p:txBody>
          <a:bodyPr/>
          <a:lstStyle>
            <a:lvl1pPr marL="215900" indent="-2159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48335" indent="-2159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080135" indent="-2159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511935" indent="-2159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944370" indent="-2159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32928" y="2347150"/>
            <a:ext cx="9260754" cy="962672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67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32928" y="3364248"/>
            <a:ext cx="9260754" cy="445618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27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74970" y="1418495"/>
            <a:ext cx="4892346" cy="4486798"/>
          </a:xfrm>
        </p:spPr>
        <p:txBody>
          <a:bodyPr vert="horz" lIns="90000" tIns="46800" rIns="90000" bIns="4680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325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325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59296" y="1418495"/>
            <a:ext cx="4892346" cy="4486798"/>
          </a:xfrm>
        </p:spPr>
        <p:txBody>
          <a:bodyPr lIns="90000" tIns="46800" rIns="90000" bIns="46800">
            <a:normAutofit/>
          </a:bodyPr>
          <a:lstStyle>
            <a:lvl1pPr marL="215900" indent="-2159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51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48335" indent="-2159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51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080135" indent="-2159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51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511935" indent="-2159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325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325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74970" y="1350462"/>
            <a:ext cx="5048846" cy="360577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9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31800" indent="0">
              <a:buNone/>
              <a:defRPr sz="1890" b="1"/>
            </a:lvl2pPr>
            <a:lvl3pPr marL="864235" indent="0">
              <a:buNone/>
              <a:defRPr sz="1700" b="1"/>
            </a:lvl3pPr>
            <a:lvl4pPr marL="1296035" indent="0">
              <a:buNone/>
              <a:defRPr sz="1510" b="1"/>
            </a:lvl4pPr>
            <a:lvl5pPr marL="1727835" indent="0">
              <a:buNone/>
              <a:defRPr sz="1510" b="1"/>
            </a:lvl5pPr>
            <a:lvl6pPr marL="2160270" indent="0">
              <a:buNone/>
              <a:defRPr sz="1510" b="1"/>
            </a:lvl6pPr>
            <a:lvl7pPr marL="2592070" indent="0">
              <a:buNone/>
              <a:defRPr sz="1510" b="1"/>
            </a:lvl7pPr>
            <a:lvl8pPr marL="3023870" indent="0">
              <a:buNone/>
              <a:defRPr sz="1510" b="1"/>
            </a:lvl8pPr>
            <a:lvl9pPr marL="3456305" indent="0">
              <a:buNone/>
              <a:defRPr sz="151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74970" y="1751858"/>
            <a:ext cx="5048846" cy="4153435"/>
          </a:xfrm>
        </p:spPr>
        <p:txBody>
          <a:bodyPr vert="horz" lIns="101600" tIns="0" rIns="82550" bIns="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325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325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5893109" y="1343402"/>
            <a:ext cx="5048846" cy="360577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89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31800" indent="0">
              <a:buNone/>
              <a:defRPr sz="1890" b="1"/>
            </a:lvl2pPr>
            <a:lvl3pPr marL="864235" indent="0">
              <a:buNone/>
              <a:defRPr sz="1700" b="1"/>
            </a:lvl3pPr>
            <a:lvl4pPr marL="1296035" indent="0">
              <a:buNone/>
              <a:defRPr sz="1510" b="1"/>
            </a:lvl4pPr>
            <a:lvl5pPr marL="1727835" indent="0">
              <a:buNone/>
              <a:defRPr sz="1510" b="1"/>
            </a:lvl5pPr>
            <a:lvl6pPr marL="2160270" indent="0">
              <a:buNone/>
              <a:defRPr sz="1510" b="1"/>
            </a:lvl6pPr>
            <a:lvl7pPr marL="2592070" indent="0">
              <a:buNone/>
              <a:defRPr sz="1510" b="1"/>
            </a:lvl7pPr>
            <a:lvl8pPr marL="3023870" indent="0">
              <a:buNone/>
              <a:defRPr sz="1510" b="1"/>
            </a:lvl8pPr>
            <a:lvl9pPr marL="3456305" indent="0">
              <a:buNone/>
              <a:defRPr sz="151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5893109" y="1751858"/>
            <a:ext cx="5048846" cy="4153435"/>
          </a:xfrm>
        </p:spPr>
        <p:txBody>
          <a:bodyPr vert="horz" lIns="101600" tIns="0" rIns="82550" bIns="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325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325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74970" y="1469520"/>
            <a:ext cx="4945530" cy="4354133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51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51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51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51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001459" y="1469520"/>
            <a:ext cx="4939976" cy="4354133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318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9672419" y="864023"/>
            <a:ext cx="986634" cy="4752128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645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64156" y="864023"/>
            <a:ext cx="8665372" cy="4752128"/>
          </a:xfrm>
        </p:spPr>
        <p:txBody>
          <a:bodyPr vert="eaVert" lIns="46800" tIns="46800" rIns="46800" bIns="46800"/>
          <a:lstStyle>
            <a:lvl1pPr marL="215900" indent="-2159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48335" indent="-2159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080135" indent="-2159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511935" indent="-2159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944370" indent="-2159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4" Type="http://schemas.openxmlformats.org/officeDocument/2006/relationships/theme" Target="../theme/theme1.xml"/><Relationship Id="rId33" Type="http://schemas.openxmlformats.org/officeDocument/2006/relationships/tags" Target="../tags/tag62.xml"/><Relationship Id="rId32" Type="http://schemas.openxmlformats.org/officeDocument/2006/relationships/tags" Target="../tags/tag61.xml"/><Relationship Id="rId31" Type="http://schemas.openxmlformats.org/officeDocument/2006/relationships/tags" Target="../tags/tag60.xml"/><Relationship Id="rId30" Type="http://schemas.openxmlformats.org/officeDocument/2006/relationships/tags" Target="../tags/tag59.xml"/><Relationship Id="rId3" Type="http://schemas.openxmlformats.org/officeDocument/2006/relationships/slideLayout" Target="../slideLayouts/slideLayout3.xml"/><Relationship Id="rId29" Type="http://schemas.openxmlformats.org/officeDocument/2006/relationships/tags" Target="../tags/tag58.xml"/><Relationship Id="rId28" Type="http://schemas.openxmlformats.org/officeDocument/2006/relationships/tags" Target="../tags/tag57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8" Type="http://schemas.openxmlformats.org/officeDocument/2006/relationships/theme" Target="../theme/theme2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8"/>
            </p:custDataLst>
          </p:nvPr>
        </p:nvSpPr>
        <p:spPr>
          <a:xfrm>
            <a:off x="574970" y="574882"/>
            <a:ext cx="10366465" cy="666727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9"/>
            </p:custDataLst>
          </p:nvPr>
        </p:nvSpPr>
        <p:spPr>
          <a:xfrm>
            <a:off x="574970" y="1408290"/>
            <a:ext cx="10366465" cy="449700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0"/>
            </p:custDataLst>
          </p:nvPr>
        </p:nvSpPr>
        <p:spPr>
          <a:xfrm>
            <a:off x="578372" y="5966523"/>
            <a:ext cx="2551641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4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1"/>
            </p:custDataLst>
          </p:nvPr>
        </p:nvSpPr>
        <p:spPr>
          <a:xfrm>
            <a:off x="3889834" y="5966523"/>
            <a:ext cx="3742406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4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2"/>
            </p:custDataLst>
          </p:nvPr>
        </p:nvSpPr>
        <p:spPr>
          <a:xfrm>
            <a:off x="8389794" y="5966523"/>
            <a:ext cx="2551641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4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3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txStyles>
    <p:titleStyle>
      <a:lvl1pPr algn="l" defTabSz="864235" rtl="0" eaLnBrk="1" fontAlgn="auto" latinLnBrk="0" hangingPunct="1">
        <a:lnSpc>
          <a:spcPct val="100000"/>
        </a:lnSpc>
        <a:spcBef>
          <a:spcPct val="0"/>
        </a:spcBef>
        <a:buNone/>
        <a:defRPr sz="34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15900" indent="-215900" algn="l" defTabSz="864235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7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48335" indent="-215900" algn="l" defTabSz="864235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520825" algn="l"/>
          <a:tab pos="1520825" algn="l"/>
          <a:tab pos="1520825" algn="l"/>
          <a:tab pos="1520825" algn="l"/>
        </a:tabLst>
        <a:defRPr sz="151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080135" indent="-215900" algn="l" defTabSz="864235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51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511935" indent="-215900" algn="l" defTabSz="864235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32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944370" indent="-215900" algn="l" defTabSz="864235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32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37617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0797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405" indent="-215900" algn="l" defTabSz="86423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205" indent="-215900" algn="l" defTabSz="86423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180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2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0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78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2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0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38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30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74970" y="574882"/>
            <a:ext cx="10366465" cy="666727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574970" y="1408290"/>
            <a:ext cx="10366465" cy="449700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578372" y="5966523"/>
            <a:ext cx="2551641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4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889834" y="5966523"/>
            <a:ext cx="3742406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4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389794" y="5966523"/>
            <a:ext cx="2551641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4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l" defTabSz="864235" rtl="0" eaLnBrk="1" fontAlgn="auto" latinLnBrk="0" hangingPunct="1">
        <a:lnSpc>
          <a:spcPct val="100000"/>
        </a:lnSpc>
        <a:spcBef>
          <a:spcPct val="0"/>
        </a:spcBef>
        <a:buNone/>
        <a:defRPr sz="34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15900" indent="-215900" algn="l" defTabSz="864235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7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48335" indent="-215900" algn="l" defTabSz="864235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520825" algn="l"/>
          <a:tab pos="1520825" algn="l"/>
          <a:tab pos="1520825" algn="l"/>
          <a:tab pos="1520825" algn="l"/>
        </a:tabLst>
        <a:defRPr sz="151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080135" indent="-215900" algn="l" defTabSz="864235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51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511935" indent="-215900" algn="l" defTabSz="864235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32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944370" indent="-215900" algn="l" defTabSz="864235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32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37617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0797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405" indent="-215900" algn="l" defTabSz="86423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205" indent="-215900" algn="l" defTabSz="86423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180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2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0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78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2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0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38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30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slide" Target="slide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emf"/><Relationship Id="rId3" Type="http://schemas.openxmlformats.org/officeDocument/2006/relationships/oleObject" Target="../embeddings/Document2.doc"/><Relationship Id="rId2" Type="http://schemas.openxmlformats.org/officeDocument/2006/relationships/image" Target="../media/image25.emf"/><Relationship Id="rId1" Type="http://schemas.openxmlformats.org/officeDocument/2006/relationships/oleObject" Target="../embeddings/Document1.doc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oleObject" Target="../embeddings/Document5.doc"/><Relationship Id="rId4" Type="http://schemas.openxmlformats.org/officeDocument/2006/relationships/image" Target="../media/image29.emf"/><Relationship Id="rId3" Type="http://schemas.openxmlformats.org/officeDocument/2006/relationships/oleObject" Target="../embeddings/Document4.doc"/><Relationship Id="rId2" Type="http://schemas.openxmlformats.org/officeDocument/2006/relationships/image" Target="../media/image28.emf"/><Relationship Id="rId1" Type="http://schemas.openxmlformats.org/officeDocument/2006/relationships/oleObject" Target="../embeddings/Document3.doc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1.xml"/><Relationship Id="rId5" Type="http://schemas.openxmlformats.org/officeDocument/2006/relationships/slide" Target="slide16.xml"/><Relationship Id="rId4" Type="http://schemas.openxmlformats.org/officeDocument/2006/relationships/slide" Target="slide8.xml"/><Relationship Id="rId3" Type="http://schemas.openxmlformats.org/officeDocument/2006/relationships/slide" Target="slide1.xml"/><Relationship Id="rId2" Type="http://schemas.openxmlformats.org/officeDocument/2006/relationships/image" Target="../media/image3.png"/><Relationship Id="rId1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38"/>
          <p:cNvSpPr txBox="1">
            <a:spLocks noChangeArrowheads="1"/>
          </p:cNvSpPr>
          <p:nvPr/>
        </p:nvSpPr>
        <p:spPr bwMode="auto">
          <a:xfrm>
            <a:off x="2712720" y="3192780"/>
            <a:ext cx="5403215" cy="110680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6600" dirty="0">
                <a:solidFill>
                  <a:schemeClr val="bg1"/>
                </a:solidFill>
                <a:ea typeface="黑体" panose="02010609060101010101" pitchFamily="2" charset="-122"/>
              </a:rPr>
              <a:t> </a:t>
            </a:r>
            <a:r>
              <a:rPr lang="zh-CN" altLang="en-US" sz="6600" dirty="0" smtClean="0">
                <a:solidFill>
                  <a:schemeClr val="bg1"/>
                </a:solidFill>
                <a:ea typeface="黑体" panose="02010609060101010101" pitchFamily="2" charset="-122"/>
              </a:rPr>
              <a:t>  古诗文阅读</a:t>
            </a:r>
            <a:endParaRPr lang="zh-CN" altLang="en-US" sz="6600" dirty="0">
              <a:solidFill>
                <a:schemeClr val="bg1"/>
              </a:solidFill>
              <a:ea typeface="黑体" panose="02010609060101010101" pitchFamily="2" charset="-122"/>
            </a:endParaRPr>
          </a:p>
        </p:txBody>
      </p:sp>
      <p:pic>
        <p:nvPicPr>
          <p:cNvPr id="18436" name="图片 18435" descr="p_large_E9Ly_40930003e0b32d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" y="-4445"/>
            <a:ext cx="11510645" cy="6489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38"/>
          <p:cNvSpPr txBox="1">
            <a:spLocks noChangeArrowheads="1"/>
          </p:cNvSpPr>
          <p:nvPr/>
        </p:nvSpPr>
        <p:spPr bwMode="auto">
          <a:xfrm>
            <a:off x="5566652" y="733133"/>
            <a:ext cx="5402973" cy="1106805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6600" dirty="0">
                <a:solidFill>
                  <a:schemeClr val="bg1"/>
                </a:solidFill>
                <a:ea typeface="黑体" panose="02010609060101010101" pitchFamily="2" charset="-122"/>
              </a:rPr>
              <a:t> </a:t>
            </a:r>
            <a:r>
              <a:rPr lang="zh-CN" altLang="en-US" sz="6600" dirty="0" smtClean="0">
                <a:solidFill>
                  <a:schemeClr val="bg1"/>
                </a:solidFill>
                <a:ea typeface="黑体" panose="02010609060101010101" pitchFamily="2" charset="-122"/>
              </a:rPr>
              <a:t> </a:t>
            </a:r>
            <a:r>
              <a:rPr lang="zh-CN" altLang="en-US" sz="6600" dirty="0" smtClean="0">
                <a:solidFill>
                  <a:schemeClr val="bg1"/>
                </a:solidFill>
                <a:ea typeface="黑体" panose="02010609060101010101" pitchFamily="2" charset="-122"/>
                <a:sym typeface="+mn-ea"/>
              </a:rPr>
              <a:t>古诗</a:t>
            </a:r>
            <a:r>
              <a:rPr lang="zh-CN" altLang="en-US" sz="6600" dirty="0" smtClean="0">
                <a:solidFill>
                  <a:schemeClr val="bg1"/>
                </a:solidFill>
                <a:ea typeface="黑体" panose="02010609060101010101" pitchFamily="2" charset="-122"/>
              </a:rPr>
              <a:t>文阅读</a:t>
            </a:r>
            <a:endParaRPr lang="zh-CN" altLang="en-US" sz="6600" dirty="0">
              <a:solidFill>
                <a:schemeClr val="bg1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85" name="Text Box 17"/>
          <p:cNvSpPr txBox="1">
            <a:spLocks noChangeArrowheads="1"/>
          </p:cNvSpPr>
          <p:nvPr/>
        </p:nvSpPr>
        <p:spPr bwMode="auto">
          <a:xfrm>
            <a:off x="2160588" y="1295400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cs typeface="方正兰亭黑简体" pitchFamily="2" charset="-122"/>
            </a:endParaRPr>
          </a:p>
        </p:txBody>
      </p:sp>
      <p:sp>
        <p:nvSpPr>
          <p:cNvPr id="186386" name="Text Box 18"/>
          <p:cNvSpPr txBox="1">
            <a:spLocks noChangeArrowheads="1"/>
          </p:cNvSpPr>
          <p:nvPr/>
        </p:nvSpPr>
        <p:spPr bwMode="auto">
          <a:xfrm>
            <a:off x="474625" y="954071"/>
            <a:ext cx="10801350" cy="54082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             </a:t>
            </a:r>
            <a:r>
              <a:rPr lang="en-US" altLang="zh-CN" sz="2400" b="1" dirty="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  2</a:t>
            </a:r>
            <a:r>
              <a:rPr lang="zh-CN" altLang="en-US" sz="2400" b="1" dirty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．阅读下面的文言文，完文后题目。</a:t>
            </a:r>
            <a:endParaRPr lang="zh-CN" altLang="en-US" sz="2400" b="1" dirty="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8000"/>
                </a:solidFill>
                <a:cs typeface="方正兰亭黑简体" pitchFamily="2" charset="-122"/>
              </a:rPr>
              <a:t>       </a:t>
            </a:r>
            <a:r>
              <a:rPr lang="en-US" altLang="zh-CN" sz="2400" b="1" dirty="0" smtClean="0">
                <a:solidFill>
                  <a:srgbClr val="008000"/>
                </a:solidFill>
                <a:cs typeface="方正兰亭黑简体" pitchFamily="2" charset="-122"/>
              </a:rPr>
              <a:t>    </a:t>
            </a:r>
            <a:r>
              <a:rPr lang="en-US" altLang="zh-CN" sz="2400" dirty="0" smtClean="0">
                <a:solidFill>
                  <a:srgbClr val="008000"/>
                </a:solidFill>
                <a:cs typeface="方正兰亭黑简体" pitchFamily="2" charset="-122"/>
              </a:rPr>
              <a:t>《</a:t>
            </a:r>
            <a:r>
              <a:rPr lang="zh-CN" altLang="en-US" sz="2400" dirty="0">
                <a:solidFill>
                  <a:srgbClr val="008000"/>
                </a:solidFill>
                <a:cs typeface="方正兰亭黑简体" pitchFamily="2" charset="-122"/>
              </a:rPr>
              <a:t>魏略</a:t>
            </a:r>
            <a:r>
              <a:rPr lang="en-US" altLang="zh-CN" sz="2400" dirty="0">
                <a:solidFill>
                  <a:srgbClr val="008000"/>
                </a:solidFill>
                <a:cs typeface="方正兰亭黑简体" pitchFamily="2" charset="-122"/>
              </a:rPr>
              <a:t>》</a:t>
            </a:r>
            <a:r>
              <a:rPr lang="zh-CN" altLang="en-US" sz="2400" dirty="0">
                <a:solidFill>
                  <a:srgbClr val="008000"/>
                </a:solidFill>
                <a:cs typeface="方正兰亭黑简体" pitchFamily="2" charset="-122"/>
              </a:rPr>
              <a:t>曰：刘备屯于樊城。是时曹公方定河北，亮知荆州次当受敌，而刘表性缓，不晓军事。亮乃北行见备，备与亮非旧，又以其年少，以诸生意待之。坐集既毕，众宾皆去，而亮独留，备亦不问其所欲言。备性好结毦，时适有人以髦牛尾与备者，备因手自结之。亮乃进曰：“明将军当复有远志，但结毦而已邪！”备知亮非常人也，乃投毦而答曰：“是何言与！我聊以忘忧耳。”亮遂言曰：“将军度刘镇南孰与曹公邪？”备曰：“不及。”亮又曰：“将军自度何如也？”备曰：“亦不如。”曰：“今皆不及，而将军之众不过数千人，以此待敌，得无非计乎！”备曰：“我亦愁之，当若之何？”亮曰：“今荆州非少人也，而著籍者寡，平居发调，则人心不悦；可语镇南，令国中凡有游户，皆使自实，因录以益众可也。”备从其计，故众遂强。备由此知亮有英略，乃以上客礼之。</a:t>
            </a:r>
            <a:r>
              <a:rPr lang="en-US" altLang="zh-CN" sz="2400" dirty="0">
                <a:solidFill>
                  <a:srgbClr val="008000"/>
                </a:solidFill>
                <a:cs typeface="方正兰亭黑简体" pitchFamily="2" charset="-122"/>
              </a:rPr>
              <a:t>《</a:t>
            </a:r>
            <a:r>
              <a:rPr lang="zh-CN" altLang="en-US" sz="2400" dirty="0">
                <a:solidFill>
                  <a:srgbClr val="008000"/>
                </a:solidFill>
                <a:cs typeface="方正兰亭黑简体" pitchFamily="2" charset="-122"/>
              </a:rPr>
              <a:t>九州春秋</a:t>
            </a:r>
            <a:r>
              <a:rPr lang="en-US" altLang="zh-CN" sz="2400" dirty="0">
                <a:solidFill>
                  <a:srgbClr val="008000"/>
                </a:solidFill>
                <a:cs typeface="方正兰亭黑简体" pitchFamily="2" charset="-122"/>
              </a:rPr>
              <a:t>》</a:t>
            </a:r>
            <a:r>
              <a:rPr lang="zh-CN" altLang="en-US" sz="2400" dirty="0">
                <a:solidFill>
                  <a:srgbClr val="008000"/>
                </a:solidFill>
                <a:cs typeface="方正兰亭黑简体" pitchFamily="2" charset="-122"/>
              </a:rPr>
              <a:t>所言亦如之。</a:t>
            </a:r>
            <a:endParaRPr lang="zh-CN" altLang="en-US" sz="2400" dirty="0">
              <a:solidFill>
                <a:srgbClr val="008000"/>
              </a:solidFill>
              <a:cs typeface="方正兰亭黑简体" pitchFamily="2" charset="-122"/>
            </a:endParaRPr>
          </a:p>
        </p:txBody>
      </p:sp>
      <p:graphicFrame>
        <p:nvGraphicFramePr>
          <p:cNvPr id="202754" name="Group 2"/>
          <p:cNvGraphicFramePr>
            <a:graphicFrameLocks noGrp="1"/>
          </p:cNvGraphicFramePr>
          <p:nvPr/>
        </p:nvGraphicFramePr>
        <p:xfrm>
          <a:off x="474345" y="770890"/>
          <a:ext cx="989330" cy="986790"/>
        </p:xfrm>
        <a:graphic>
          <a:graphicData uri="http://schemas.openxmlformats.org/drawingml/2006/table">
            <a:tbl>
              <a:tblPr/>
              <a:tblGrid>
                <a:gridCol w="436880"/>
                <a:gridCol w="55245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anose="02010609060101010101" pitchFamily="2" charset="-122"/>
                        </a:rPr>
                        <a:t>应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anose="02010609060101010101" pitchFamily="2" charset="-122"/>
                        </a:rPr>
                        <a:t>用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29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anose="02010609060101010101" pitchFamily="2" charset="-122"/>
                        </a:rPr>
                        <a:t>体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anose="02010609060101010101" pitchFamily="2" charset="-122"/>
                        </a:rPr>
                        <a:t>验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8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60377" y="668319"/>
            <a:ext cx="10352088" cy="570865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</a:t>
            </a:r>
            <a:r>
              <a:rPr lang="zh-CN" altLang="zh-CN" sz="24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下列各组句子中，加点词的意义和用法相同的一组是</a:t>
            </a:r>
            <a:r>
              <a:rPr lang="en-US" altLang="zh-CN" sz="24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400" b="1" dirty="0">
              <a:solidFill>
                <a:schemeClr val="hlin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7395" name="Text Box 3"/>
          <p:cNvSpPr txBox="1">
            <a:spLocks noChangeArrowheads="1"/>
          </p:cNvSpPr>
          <p:nvPr/>
        </p:nvSpPr>
        <p:spPr bwMode="auto">
          <a:xfrm>
            <a:off x="760377" y="3476606"/>
            <a:ext cx="10360025" cy="275018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解析：　本题可采用</a:t>
            </a:r>
            <a:r>
              <a:rPr lang="zh-CN" altLang="en-US" sz="20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“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代入检验法</a:t>
            </a:r>
            <a:r>
              <a:rPr lang="zh-CN" altLang="en-US" sz="20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”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。解答时可从每个选项的第二句入手，首先确定虚词的词性和意义，然后再代入第一句，分析是否恰当即可。</a:t>
            </a:r>
            <a:r>
              <a:rPr lang="en-US" altLang="zh-CN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A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项，第二句出自</a:t>
            </a:r>
            <a:r>
              <a:rPr lang="en-US" altLang="zh-CN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《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寡人之于国也</a:t>
            </a:r>
            <a:r>
              <a:rPr lang="en-US" altLang="zh-CN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》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，</a:t>
            </a:r>
            <a:r>
              <a:rPr lang="zh-CN" altLang="en-US" sz="20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“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而</a:t>
            </a:r>
            <a:r>
              <a:rPr lang="zh-CN" altLang="en-US" sz="20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”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都是连词，表转折，译作</a:t>
            </a:r>
            <a:r>
              <a:rPr lang="zh-CN" altLang="en-US" sz="20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“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但是</a:t>
            </a:r>
            <a:r>
              <a:rPr lang="zh-CN" altLang="en-US" sz="20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”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。</a:t>
            </a:r>
            <a:r>
              <a:rPr lang="en-US" altLang="zh-CN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B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项，第二句出自</a:t>
            </a:r>
            <a:r>
              <a:rPr lang="en-US" altLang="zh-CN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《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苏武传</a:t>
            </a:r>
            <a:r>
              <a:rPr lang="en-US" altLang="zh-CN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》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，</a:t>
            </a:r>
            <a:r>
              <a:rPr lang="zh-CN" altLang="en-US" sz="20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“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以</a:t>
            </a:r>
            <a:r>
              <a:rPr lang="zh-CN" altLang="en-US" sz="20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”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为连词，表目的，可译作</a:t>
            </a:r>
            <a:r>
              <a:rPr lang="zh-CN" altLang="en-US" sz="20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“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来</a:t>
            </a:r>
            <a:r>
              <a:rPr lang="zh-CN" altLang="en-US" sz="20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”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；第一句</a:t>
            </a:r>
            <a:r>
              <a:rPr lang="zh-CN" altLang="en-US" sz="20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“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以</a:t>
            </a:r>
            <a:r>
              <a:rPr lang="zh-CN" altLang="en-US" sz="20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”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为介词，可译作</a:t>
            </a:r>
            <a:r>
              <a:rPr lang="zh-CN" altLang="en-US" sz="20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“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用</a:t>
            </a:r>
            <a:r>
              <a:rPr lang="zh-CN" altLang="en-US" sz="20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”“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拿</a:t>
            </a:r>
            <a:r>
              <a:rPr lang="zh-CN" altLang="en-US" sz="20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”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，后面省略了代词</a:t>
            </a:r>
            <a:r>
              <a:rPr lang="zh-CN" altLang="en-US" sz="20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“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之</a:t>
            </a:r>
            <a:r>
              <a:rPr lang="zh-CN" altLang="en-US" sz="20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”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，指</a:t>
            </a:r>
            <a:r>
              <a:rPr lang="zh-CN" altLang="en-US" sz="20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“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结毦</a:t>
            </a:r>
            <a:r>
              <a:rPr lang="zh-CN" altLang="en-US" sz="20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”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。</a:t>
            </a:r>
            <a:r>
              <a:rPr lang="en-US" altLang="zh-CN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C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项，第二句出自</a:t>
            </a:r>
            <a:r>
              <a:rPr lang="en-US" altLang="zh-CN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《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师说</a:t>
            </a:r>
            <a:r>
              <a:rPr lang="en-US" altLang="zh-CN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》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，</a:t>
            </a:r>
            <a:r>
              <a:rPr lang="zh-CN" altLang="en-US" sz="20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“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乃</a:t>
            </a:r>
            <a:r>
              <a:rPr lang="zh-CN" altLang="en-US" sz="20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”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为副词，译作</a:t>
            </a:r>
            <a:r>
              <a:rPr lang="zh-CN" altLang="en-US" sz="20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“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竟然</a:t>
            </a:r>
            <a:r>
              <a:rPr lang="zh-CN" altLang="en-US" sz="20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”“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反而</a:t>
            </a:r>
            <a:r>
              <a:rPr lang="zh-CN" altLang="en-US" sz="20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”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；第一句</a:t>
            </a:r>
            <a:r>
              <a:rPr lang="zh-CN" altLang="en-US" sz="20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“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乃</a:t>
            </a:r>
            <a:r>
              <a:rPr lang="zh-CN" altLang="en-US" sz="20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”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为副词，可译作</a:t>
            </a:r>
            <a:r>
              <a:rPr lang="zh-CN" altLang="en-US" sz="20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“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于是</a:t>
            </a:r>
            <a:r>
              <a:rPr lang="zh-CN" altLang="en-US" sz="20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”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。</a:t>
            </a:r>
            <a:r>
              <a:rPr lang="en-US" altLang="zh-CN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D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项，第二句出自</a:t>
            </a:r>
            <a:r>
              <a:rPr lang="en-US" altLang="zh-CN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《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鸿门宴</a:t>
            </a:r>
            <a:r>
              <a:rPr lang="en-US" altLang="zh-CN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》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，</a:t>
            </a:r>
            <a:r>
              <a:rPr lang="zh-CN" altLang="en-US" sz="20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“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之</a:t>
            </a:r>
            <a:r>
              <a:rPr lang="zh-CN" altLang="en-US" sz="20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”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为代词，代指人，即项伯；第一句</a:t>
            </a:r>
            <a:r>
              <a:rPr lang="zh-CN" altLang="en-US" sz="20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“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之</a:t>
            </a:r>
            <a:r>
              <a:rPr lang="zh-CN" altLang="en-US" sz="20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”</a:t>
            </a:r>
            <a:r>
              <a:rPr lang="zh-CN" altLang="en-US" sz="20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为代词，代上述事情。</a:t>
            </a:r>
            <a:r>
              <a:rPr lang="zh-CN" altLang="en-US" sz="24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 </a:t>
            </a:r>
            <a:endParaRPr lang="zh-CN" altLang="en-US" sz="2400" b="1" dirty="0">
              <a:solidFill>
                <a:srgbClr val="A50021"/>
              </a:solidFill>
              <a:latin typeface="楷体_GB2312" charset="-122"/>
              <a:ea typeface="楷体_GB2312" charset="-122"/>
              <a:cs typeface="方正兰亭黑简体" pitchFamily="2" charset="-122"/>
            </a:endParaRPr>
          </a:p>
        </p:txBody>
      </p:sp>
      <p:pic>
        <p:nvPicPr>
          <p:cNvPr id="187401" name="Picture 9" descr="$}Y26_OKUYGCG)CZQED30OP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76277" y="1244581"/>
            <a:ext cx="3816350" cy="10398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402" name="Picture 10" descr="7%LDPS3PEO@Q$R`C]7Y3%$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34077" y="1317606"/>
            <a:ext cx="2879725" cy="9763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403" name="Picture 11" descr="YYO8WPX~GPC{`12T26VL8B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6277" y="2325669"/>
            <a:ext cx="3168650" cy="1012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404" name="Picture 12" descr="6OJ}$C{9IJF7UNQKR54([E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34077" y="2397106"/>
            <a:ext cx="4248150" cy="11033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405" name="Picture 13" descr="蝴蝶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5915" y="1317606"/>
            <a:ext cx="722312" cy="6080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7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87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87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87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87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87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7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739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31800" y="1079500"/>
            <a:ext cx="10352088" cy="603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lnSpc>
                <a:spcPts val="4000"/>
              </a:lnSpc>
            </a:pPr>
            <a:r>
              <a:rPr lang="zh-CN" altLang="en-US" sz="3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方正兰亭黑简体" pitchFamily="2" charset="-122"/>
              </a:rPr>
              <a:t>技法三</a:t>
            </a:r>
            <a:r>
              <a:rPr lang="zh-CN" altLang="en-US">
                <a:cs typeface="方正兰亭黑简体" pitchFamily="2" charset="-122"/>
              </a:rPr>
              <a:t> </a:t>
            </a:r>
            <a:r>
              <a:rPr lang="zh-CN" altLang="en-US" sz="3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方正兰亭黑简体" pitchFamily="2" charset="-122"/>
              </a:rPr>
              <a:t>　句意分析法 </a:t>
            </a:r>
            <a:endParaRPr lang="en-US" altLang="zh-CN" sz="320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方正兰亭黑简体" pitchFamily="2" charset="-122"/>
            </a:endParaRPr>
          </a:p>
        </p:txBody>
      </p:sp>
      <p:sp>
        <p:nvSpPr>
          <p:cNvPr id="193539" name="Text Box 3"/>
          <p:cNvSpPr txBox="1">
            <a:spLocks noChangeArrowheads="1"/>
          </p:cNvSpPr>
          <p:nvPr/>
        </p:nvSpPr>
        <p:spPr bwMode="auto">
          <a:xfrm>
            <a:off x="1079500" y="2160588"/>
            <a:ext cx="9363075" cy="2158365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cs typeface="方正兰亭黑简体" pitchFamily="2" charset="-122"/>
              </a:rPr>
              <a:t>       根据句子的大意推断文言虚词在文中的意义和用法。如“积土成山，风雨兴焉”</a:t>
            </a:r>
            <a:r>
              <a:rPr lang="en-US" altLang="zh-CN" sz="2400" b="1" dirty="0">
                <a:cs typeface="方正兰亭黑简体" pitchFamily="2" charset="-122"/>
              </a:rPr>
              <a:t>(《</a:t>
            </a:r>
            <a:r>
              <a:rPr lang="zh-CN" altLang="en-US" sz="2400" b="1" dirty="0">
                <a:cs typeface="方正兰亭黑简体" pitchFamily="2" charset="-122"/>
              </a:rPr>
              <a:t>劝学</a:t>
            </a:r>
            <a:r>
              <a:rPr lang="en-US" altLang="zh-CN" sz="2400" b="1" dirty="0">
                <a:cs typeface="方正兰亭黑简体" pitchFamily="2" charset="-122"/>
              </a:rPr>
              <a:t>》)</a:t>
            </a:r>
            <a:r>
              <a:rPr lang="zh-CN" altLang="en-US" sz="2400" b="1" dirty="0">
                <a:cs typeface="方正兰亭黑简体" pitchFamily="2" charset="-122"/>
              </a:rPr>
              <a:t>，句子的大意是“堆积土石成为高山，风雨</a:t>
            </a:r>
            <a:r>
              <a:rPr lang="en-US" altLang="zh-CN" sz="2400" b="1" dirty="0">
                <a:cs typeface="方正兰亭黑简体" pitchFamily="2" charset="-122"/>
              </a:rPr>
              <a:t>(</a:t>
            </a:r>
            <a:r>
              <a:rPr lang="zh-CN" altLang="en-US" sz="2400" b="1" dirty="0">
                <a:cs typeface="方正兰亭黑简体" pitchFamily="2" charset="-122"/>
              </a:rPr>
              <a:t>就会</a:t>
            </a:r>
            <a:r>
              <a:rPr lang="en-US" altLang="zh-CN" sz="2400" b="1" dirty="0">
                <a:cs typeface="方正兰亭黑简体" pitchFamily="2" charset="-122"/>
              </a:rPr>
              <a:t>)</a:t>
            </a:r>
            <a:r>
              <a:rPr lang="zh-CN" altLang="en-US" sz="2400" b="1" dirty="0">
                <a:cs typeface="方正兰亭黑简体" pitchFamily="2" charset="-122"/>
              </a:rPr>
              <a:t>在这里兴起”，由此确定“焉”是兼词“于之”“于此”，“兴焉”即“在这里兴起”</a:t>
            </a:r>
            <a:r>
              <a:rPr lang="zh-CN" altLang="en-US" sz="2400" b="1" dirty="0" smtClean="0">
                <a:cs typeface="方正兰亭黑简体" pitchFamily="2" charset="-122"/>
              </a:rPr>
              <a:t>。</a:t>
            </a:r>
            <a:endParaRPr lang="zh-CN" altLang="en-US" sz="2400" b="1" dirty="0">
              <a:cs typeface="方正兰亭黑简体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3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353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7" name="Text Box 17"/>
          <p:cNvSpPr txBox="1">
            <a:spLocks noChangeArrowheads="1"/>
          </p:cNvSpPr>
          <p:nvPr/>
        </p:nvSpPr>
        <p:spPr bwMode="auto">
          <a:xfrm>
            <a:off x="2160588" y="1295400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cs typeface="方正兰亭黑简体" pitchFamily="2" charset="-122"/>
            </a:endParaRPr>
          </a:p>
        </p:txBody>
      </p:sp>
      <p:sp>
        <p:nvSpPr>
          <p:cNvPr id="194578" name="Text Box 18"/>
          <p:cNvSpPr txBox="1">
            <a:spLocks noChangeArrowheads="1"/>
          </p:cNvSpPr>
          <p:nvPr/>
        </p:nvSpPr>
        <p:spPr bwMode="auto">
          <a:xfrm>
            <a:off x="903253" y="1239823"/>
            <a:ext cx="10440988" cy="49663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8000"/>
                </a:solidFill>
                <a:cs typeface="方正兰亭黑简体" pitchFamily="2" charset="-122"/>
              </a:rPr>
              <a:t>        </a:t>
            </a:r>
            <a:r>
              <a:rPr lang="en-US" altLang="zh-CN" sz="2400" b="1" dirty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3</a:t>
            </a:r>
            <a:r>
              <a:rPr lang="zh-CN" altLang="en-US" sz="2400" b="1" dirty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．阅读下面的文言文，完成文后题目。</a:t>
            </a:r>
            <a:endParaRPr lang="zh-CN" altLang="en-US" sz="2400" b="1" dirty="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r>
              <a:rPr lang="zh-CN" altLang="en-US" sz="2400" b="1" dirty="0">
                <a:cs typeface="方正兰亭黑简体" pitchFamily="2" charset="-122"/>
              </a:rPr>
              <a:t>崔瑗字子玉，早孤，锐志好学，尽能传其父业。年十八游学京师，遂明天官、历数、</a:t>
            </a:r>
            <a:r>
              <a:rPr lang="en-US" altLang="zh-CN" sz="2400" b="1" dirty="0">
                <a:cs typeface="方正兰亭黑简体" pitchFamily="2" charset="-122"/>
              </a:rPr>
              <a:t>《</a:t>
            </a:r>
            <a:r>
              <a:rPr lang="zh-CN" altLang="en-US" sz="2400" b="1" dirty="0">
                <a:cs typeface="方正兰亭黑简体" pitchFamily="2" charset="-122"/>
              </a:rPr>
              <a:t>京房易传</a:t>
            </a:r>
            <a:r>
              <a:rPr lang="en-US" altLang="zh-CN" sz="2400" b="1" dirty="0">
                <a:cs typeface="方正兰亭黑简体" pitchFamily="2" charset="-122"/>
              </a:rPr>
              <a:t>》</a:t>
            </a:r>
            <a:r>
              <a:rPr lang="zh-CN" altLang="en-US" sz="2400" b="1" dirty="0">
                <a:cs typeface="方正兰亭黑简体" pitchFamily="2" charset="-122"/>
              </a:rPr>
              <a:t>。主儒宗之。与扶风马融、南阳张衡特相友好。年四十余，始为郡吏。</a:t>
            </a:r>
            <a:r>
              <a:rPr lang="zh-CN" altLang="en-US" sz="2400" b="1" u="sng" dirty="0">
                <a:cs typeface="方正兰亭黑简体" pitchFamily="2" charset="-122"/>
              </a:rPr>
              <a:t>以事系东郡发干狱。狱掾善为</a:t>
            </a:r>
            <a:r>
              <a:rPr lang="en-US" altLang="zh-CN" sz="2400" b="1" u="sng" dirty="0">
                <a:cs typeface="方正兰亭黑简体" pitchFamily="2" charset="-122"/>
              </a:rPr>
              <a:t>《</a:t>
            </a:r>
            <a:r>
              <a:rPr lang="zh-CN" altLang="en-US" sz="2400" b="1" u="sng" dirty="0">
                <a:cs typeface="方正兰亭黑简体" pitchFamily="2" charset="-122"/>
              </a:rPr>
              <a:t>礼</a:t>
            </a:r>
            <a:r>
              <a:rPr lang="en-US" altLang="zh-CN" sz="2400" b="1" u="sng" dirty="0">
                <a:cs typeface="方正兰亭黑简体" pitchFamily="2" charset="-122"/>
              </a:rPr>
              <a:t>》</a:t>
            </a:r>
            <a:r>
              <a:rPr lang="zh-CN" altLang="en-US" sz="2400" b="1" u="sng" dirty="0">
                <a:cs typeface="方正兰亭黑简体" pitchFamily="2" charset="-122"/>
              </a:rPr>
              <a:t>，瑗间考讯时，辄问以</a:t>
            </a:r>
            <a:r>
              <a:rPr lang="en-US" altLang="zh-CN" sz="2400" b="1" u="sng" dirty="0">
                <a:cs typeface="方正兰亭黑简体" pitchFamily="2" charset="-122"/>
              </a:rPr>
              <a:t>《</a:t>
            </a:r>
            <a:r>
              <a:rPr lang="zh-CN" altLang="en-US" sz="2400" b="1" u="sng" dirty="0">
                <a:cs typeface="方正兰亭黑简体" pitchFamily="2" charset="-122"/>
              </a:rPr>
              <a:t>礼</a:t>
            </a:r>
            <a:r>
              <a:rPr lang="en-US" altLang="zh-CN" sz="2400" b="1" u="sng" dirty="0">
                <a:cs typeface="方正兰亭黑简体" pitchFamily="2" charset="-122"/>
              </a:rPr>
              <a:t>》</a:t>
            </a:r>
            <a:r>
              <a:rPr lang="zh-CN" altLang="en-US" sz="2400" b="1" u="sng" dirty="0">
                <a:cs typeface="方正兰亭黑简体" pitchFamily="2" charset="-122"/>
              </a:rPr>
              <a:t>说。</a:t>
            </a:r>
            <a:r>
              <a:rPr lang="zh-CN" altLang="en-US" sz="2400" b="1" dirty="0">
                <a:cs typeface="方正兰亭黑简体" pitchFamily="2" charset="-122"/>
              </a:rPr>
              <a:t>其专心好学，虽颠沛必于是。后事释归家。</a:t>
            </a:r>
            <a:endParaRPr lang="zh-CN" altLang="en-US" sz="2400" b="1" dirty="0">
              <a:cs typeface="方正兰亭黑简体" pitchFamily="2" charset="-122"/>
            </a:endParaRPr>
          </a:p>
          <a:p>
            <a:r>
              <a:rPr lang="zh-CN" altLang="en-US" sz="2400" b="1" dirty="0">
                <a:cs typeface="方正兰亭黑简体" pitchFamily="2" charset="-122"/>
              </a:rPr>
              <a:t>翻译文中画线句子。</a:t>
            </a:r>
            <a:r>
              <a:rPr lang="en-US" altLang="zh-CN" sz="2400" b="1" dirty="0">
                <a:cs typeface="方正兰亭黑简体" pitchFamily="2" charset="-122"/>
              </a:rPr>
              <a:t>(</a:t>
            </a:r>
            <a:r>
              <a:rPr lang="zh-CN" altLang="en-US" sz="2400" b="1" dirty="0">
                <a:cs typeface="方正兰亭黑简体" pitchFamily="2" charset="-122"/>
              </a:rPr>
              <a:t>注意加点虚词的翻译</a:t>
            </a:r>
            <a:r>
              <a:rPr lang="en-US" altLang="zh-CN" sz="2400" b="1" dirty="0">
                <a:cs typeface="方正兰亭黑简体" pitchFamily="2" charset="-122"/>
              </a:rPr>
              <a:t>)</a:t>
            </a:r>
            <a:endParaRPr lang="en-US" altLang="zh-CN" sz="2400" b="1" dirty="0">
              <a:cs typeface="方正兰亭黑简体" pitchFamily="2" charset="-122"/>
            </a:endParaRPr>
          </a:p>
          <a:p>
            <a:r>
              <a:rPr lang="en-US" altLang="zh-CN" sz="2400" b="1" dirty="0">
                <a:cs typeface="方正兰亭黑简体" pitchFamily="2" charset="-122"/>
              </a:rPr>
              <a:t>(1)</a:t>
            </a:r>
            <a:r>
              <a:rPr lang="zh-CN" altLang="en-US" sz="2400" b="1" dirty="0">
                <a:cs typeface="方正兰亭黑简体" pitchFamily="2" charset="-122"/>
              </a:rPr>
              <a:t>以事系东郡发干狱。</a:t>
            </a:r>
            <a:endParaRPr lang="zh-CN" altLang="en-US" sz="2400" b="1" dirty="0">
              <a:cs typeface="方正兰亭黑简体" pitchFamily="2" charset="-122"/>
            </a:endParaRPr>
          </a:p>
          <a:p>
            <a:endParaRPr lang="en-US" altLang="zh-CN" sz="2400" b="1" dirty="0">
              <a:cs typeface="方正兰亭黑简体" pitchFamily="2" charset="-122"/>
            </a:endParaRPr>
          </a:p>
          <a:p>
            <a:r>
              <a:rPr lang="en-US" altLang="zh-CN" sz="2400" b="1" dirty="0">
                <a:cs typeface="方正兰亭黑简体" pitchFamily="2" charset="-122"/>
              </a:rPr>
              <a:t>_______________________________________________________</a:t>
            </a:r>
            <a:endParaRPr lang="en-US" altLang="zh-CN" sz="2400" b="1" dirty="0">
              <a:cs typeface="方正兰亭黑简体" pitchFamily="2" charset="-122"/>
            </a:endParaRPr>
          </a:p>
          <a:p>
            <a:r>
              <a:rPr lang="en-US" altLang="zh-CN" sz="2400" b="1" dirty="0">
                <a:cs typeface="方正兰亭黑简体" pitchFamily="2" charset="-122"/>
              </a:rPr>
              <a:t>(2)</a:t>
            </a:r>
            <a:r>
              <a:rPr lang="zh-CN" altLang="en-US" sz="2400" b="1" dirty="0">
                <a:cs typeface="方正兰亭黑简体" pitchFamily="2" charset="-122"/>
              </a:rPr>
              <a:t>狱掾善为</a:t>
            </a:r>
            <a:r>
              <a:rPr lang="en-US" altLang="zh-CN" sz="2400" b="1" dirty="0">
                <a:cs typeface="方正兰亭黑简体" pitchFamily="2" charset="-122"/>
              </a:rPr>
              <a:t>《</a:t>
            </a:r>
            <a:r>
              <a:rPr lang="zh-CN" altLang="en-US" sz="2400" b="1" dirty="0">
                <a:cs typeface="方正兰亭黑简体" pitchFamily="2" charset="-122"/>
              </a:rPr>
              <a:t>礼</a:t>
            </a:r>
            <a:r>
              <a:rPr lang="en-US" altLang="zh-CN" sz="2400" b="1" dirty="0">
                <a:cs typeface="方正兰亭黑简体" pitchFamily="2" charset="-122"/>
              </a:rPr>
              <a:t>》</a:t>
            </a:r>
            <a:r>
              <a:rPr lang="zh-CN" altLang="en-US" sz="2400" b="1" dirty="0">
                <a:cs typeface="方正兰亭黑简体" pitchFamily="2" charset="-122"/>
              </a:rPr>
              <a:t>，瑗间考讯时，辄问以</a:t>
            </a:r>
            <a:r>
              <a:rPr lang="en-US" altLang="zh-CN" sz="2400" b="1" dirty="0">
                <a:cs typeface="方正兰亭黑简体" pitchFamily="2" charset="-122"/>
              </a:rPr>
              <a:t>《</a:t>
            </a:r>
            <a:r>
              <a:rPr lang="zh-CN" altLang="en-US" sz="2400" b="1" dirty="0">
                <a:cs typeface="方正兰亭黑简体" pitchFamily="2" charset="-122"/>
              </a:rPr>
              <a:t>礼</a:t>
            </a:r>
            <a:r>
              <a:rPr lang="en-US" altLang="zh-CN" sz="2400" b="1" dirty="0">
                <a:cs typeface="方正兰亭黑简体" pitchFamily="2" charset="-122"/>
              </a:rPr>
              <a:t>》</a:t>
            </a:r>
            <a:r>
              <a:rPr lang="zh-CN" altLang="en-US" sz="2400" b="1" dirty="0">
                <a:cs typeface="方正兰亭黑简体" pitchFamily="2" charset="-122"/>
              </a:rPr>
              <a:t>说。</a:t>
            </a:r>
            <a:endParaRPr lang="zh-CN" altLang="en-US" sz="2400" b="1" dirty="0">
              <a:cs typeface="方正兰亭黑简体" pitchFamily="2" charset="-122"/>
            </a:endParaRPr>
          </a:p>
          <a:p>
            <a:endParaRPr lang="en-US" altLang="zh-CN" sz="2400" b="1" dirty="0">
              <a:cs typeface="方正兰亭黑简体" pitchFamily="2" charset="-122"/>
            </a:endParaRPr>
          </a:p>
          <a:p>
            <a:endParaRPr lang="en-US" altLang="zh-CN" sz="2400" b="1" dirty="0">
              <a:cs typeface="方正兰亭黑简体" pitchFamily="2" charset="-122"/>
            </a:endParaRPr>
          </a:p>
          <a:p>
            <a:r>
              <a:rPr lang="en-US" altLang="zh-CN" sz="2400" b="1" dirty="0">
                <a:cs typeface="方正兰亭黑简体" pitchFamily="2" charset="-122"/>
              </a:rPr>
              <a:t>_______________________________________________________</a:t>
            </a:r>
            <a:endParaRPr lang="zh-CN" altLang="en-US" sz="2400" b="1" dirty="0">
              <a:solidFill>
                <a:srgbClr val="008000"/>
              </a:solidFill>
              <a:cs typeface="方正兰亭黑简体" pitchFamily="2" charset="-122"/>
            </a:endParaRPr>
          </a:p>
        </p:txBody>
      </p:sp>
      <p:sp>
        <p:nvSpPr>
          <p:cNvPr id="194579" name="Text Box 19"/>
          <p:cNvSpPr txBox="1">
            <a:spLocks noChangeArrowheads="1"/>
          </p:cNvSpPr>
          <p:nvPr/>
        </p:nvSpPr>
        <p:spPr bwMode="auto">
          <a:xfrm>
            <a:off x="974691" y="4097343"/>
            <a:ext cx="9866313" cy="1938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cs typeface="方正兰亭黑简体" pitchFamily="2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cs typeface="方正兰亭黑简体" pitchFamily="2" charset="-122"/>
              </a:rPr>
              <a:t>后来</a:t>
            </a:r>
            <a:r>
              <a:rPr lang="en-US" altLang="zh-CN" sz="2400" b="1" dirty="0">
                <a:solidFill>
                  <a:srgbClr val="FF0000"/>
                </a:solidFill>
                <a:cs typeface="方正兰亭黑简体" pitchFamily="2" charset="-122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cs typeface="方正兰亭黑简体" pitchFamily="2" charset="-122"/>
              </a:rPr>
              <a:t>因事被关进东郡发干县的监狱。</a:t>
            </a:r>
            <a:endParaRPr lang="zh-CN" altLang="en-US" sz="2400" b="1" dirty="0">
              <a:solidFill>
                <a:srgbClr val="FF0000"/>
              </a:solidFill>
              <a:cs typeface="方正兰亭黑简体" pitchFamily="2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cs typeface="方正兰亭黑简体" pitchFamily="2" charset="-122"/>
              </a:rPr>
              <a:t>    </a:t>
            </a:r>
            <a:endParaRPr lang="zh-CN" altLang="en-US" sz="2400" b="1" dirty="0">
              <a:solidFill>
                <a:srgbClr val="FF0000"/>
              </a:solidFill>
              <a:cs typeface="方正兰亭黑简体" pitchFamily="2" charset="-122"/>
            </a:endParaRPr>
          </a:p>
          <a:p>
            <a:endParaRPr lang="zh-CN" altLang="en-US" sz="2400" b="1" dirty="0">
              <a:solidFill>
                <a:srgbClr val="FF0000"/>
              </a:solidFill>
              <a:cs typeface="方正兰亭黑简体" pitchFamily="2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cs typeface="方正兰亭黑简体" pitchFamily="2" charset="-122"/>
              </a:rPr>
              <a:t>监狱长对</a:t>
            </a:r>
            <a:r>
              <a:rPr lang="en-US" altLang="zh-CN" sz="2400" b="1" dirty="0">
                <a:solidFill>
                  <a:srgbClr val="FF0000"/>
                </a:solidFill>
                <a:cs typeface="方正兰亭黑简体" pitchFamily="2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cs typeface="方正兰亭黑简体" pitchFamily="2" charset="-122"/>
              </a:rPr>
              <a:t>礼经</a:t>
            </a:r>
            <a:r>
              <a:rPr lang="en-US" altLang="zh-CN" sz="2400" b="1" dirty="0">
                <a:solidFill>
                  <a:srgbClr val="FF0000"/>
                </a:solidFill>
                <a:cs typeface="方正兰亭黑简体" pitchFamily="2" charset="-122"/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  <a:cs typeface="方正兰亭黑简体" pitchFamily="2" charset="-122"/>
              </a:rPr>
              <a:t>很有研究，崔瑗受审讯之外，常常向监狱长请教</a:t>
            </a:r>
            <a:r>
              <a:rPr lang="en-US" altLang="zh-CN" sz="2400" b="1" dirty="0">
                <a:solidFill>
                  <a:srgbClr val="FF0000"/>
                </a:solidFill>
                <a:cs typeface="方正兰亭黑简体" pitchFamily="2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cs typeface="方正兰亭黑简体" pitchFamily="2" charset="-122"/>
              </a:rPr>
              <a:t>礼经</a:t>
            </a:r>
            <a:r>
              <a:rPr lang="en-US" altLang="zh-CN" sz="2400" b="1" dirty="0">
                <a:solidFill>
                  <a:srgbClr val="FF0000"/>
                </a:solidFill>
                <a:cs typeface="方正兰亭黑简体" pitchFamily="2" charset="-122"/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  <a:cs typeface="方正兰亭黑简体" pitchFamily="2" charset="-122"/>
              </a:rPr>
              <a:t>的有关问题。</a:t>
            </a:r>
            <a:endParaRPr lang="zh-CN" altLang="en-US" sz="2400" b="1" dirty="0">
              <a:solidFill>
                <a:srgbClr val="FF0000"/>
              </a:solidFill>
              <a:cs typeface="方正兰亭黑简体" pitchFamily="2" charset="-122"/>
            </a:endParaRPr>
          </a:p>
        </p:txBody>
      </p:sp>
      <p:graphicFrame>
        <p:nvGraphicFramePr>
          <p:cNvPr id="202754" name="Group 2"/>
          <p:cNvGraphicFramePr>
            <a:graphicFrameLocks noGrp="1"/>
          </p:cNvGraphicFramePr>
          <p:nvPr>
            <p:ph sz="half" idx="4294967295"/>
          </p:nvPr>
        </p:nvGraphicFramePr>
        <p:xfrm>
          <a:off x="486741" y="676275"/>
          <a:ext cx="960120" cy="937895"/>
        </p:xfrm>
        <a:graphic>
          <a:graphicData uri="http://schemas.openxmlformats.org/drawingml/2006/table">
            <a:tbl>
              <a:tblPr/>
              <a:tblGrid>
                <a:gridCol w="448310"/>
                <a:gridCol w="51181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anose="02010609060101010101" pitchFamily="2" charset="-122"/>
                        </a:rPr>
                        <a:t>应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anose="02010609060101010101" pitchFamily="2" charset="-122"/>
                        </a:rPr>
                        <a:t>用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806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anose="02010609060101010101" pitchFamily="2" charset="-122"/>
                        </a:rPr>
                        <a:t>体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anose="02010609060101010101" pitchFamily="2" charset="-122"/>
                        </a:rPr>
                        <a:t>验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4625" y="954071"/>
            <a:ext cx="10433050" cy="603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lnSpc>
                <a:spcPts val="4000"/>
              </a:lnSpc>
            </a:pPr>
            <a:r>
              <a:rPr lang="zh-CN" altLang="en-US" sz="320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方正兰亭黑简体" pitchFamily="2" charset="-122"/>
              </a:rPr>
              <a:t>技法四</a:t>
            </a:r>
            <a:r>
              <a:rPr lang="zh-CN" altLang="en-US" dirty="0">
                <a:cs typeface="方正兰亭黑简体" pitchFamily="2" charset="-122"/>
              </a:rPr>
              <a:t> </a:t>
            </a:r>
            <a:r>
              <a:rPr lang="zh-CN" altLang="en-US" sz="320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方正兰亭黑简体" pitchFamily="2" charset="-122"/>
              </a:rPr>
              <a:t>　对称分析法 </a:t>
            </a:r>
            <a:endParaRPr lang="en-US" altLang="zh-CN" sz="3200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方正兰亭黑简体" pitchFamily="2" charset="-122"/>
            </a:endParaRPr>
          </a:p>
        </p:txBody>
      </p:sp>
      <p:sp>
        <p:nvSpPr>
          <p:cNvPr id="196611" name="Text Box 3"/>
          <p:cNvSpPr txBox="1">
            <a:spLocks noChangeArrowheads="1"/>
          </p:cNvSpPr>
          <p:nvPr/>
        </p:nvSpPr>
        <p:spPr bwMode="auto">
          <a:xfrm>
            <a:off x="617501" y="1882765"/>
            <a:ext cx="10298113" cy="4225925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cs typeface="方正兰亭黑简体" pitchFamily="2" charset="-122"/>
              </a:rPr>
              <a:t>       语言结构相同或相似的词句构成的对文，其对应位置上的词语的用法往往相同或相似。由此可从句中熟悉的虚词的用法推断对应位置的疑难虚词的用法。如“舟遥遥以轻飏，风飘飘而吹衣”</a:t>
            </a:r>
            <a:r>
              <a:rPr lang="en-US" altLang="zh-CN" sz="2400" dirty="0">
                <a:cs typeface="方正兰亭黑简体" pitchFamily="2" charset="-122"/>
              </a:rPr>
              <a:t>[《</a:t>
            </a:r>
            <a:r>
              <a:rPr lang="zh-CN" altLang="en-US" sz="2400" dirty="0">
                <a:cs typeface="方正兰亭黑简体" pitchFamily="2" charset="-122"/>
              </a:rPr>
              <a:t>归去来兮辞</a:t>
            </a:r>
            <a:r>
              <a:rPr lang="en-US" altLang="zh-CN" sz="2400" dirty="0">
                <a:cs typeface="方正兰亭黑简体" pitchFamily="2" charset="-122"/>
              </a:rPr>
              <a:t>(</a:t>
            </a:r>
            <a:r>
              <a:rPr lang="zh-CN" altLang="en-US" sz="2400" dirty="0">
                <a:cs typeface="方正兰亭黑简体" pitchFamily="2" charset="-122"/>
              </a:rPr>
              <a:t>并序</a:t>
            </a:r>
            <a:r>
              <a:rPr lang="en-US" altLang="zh-CN" sz="2400" dirty="0">
                <a:cs typeface="方正兰亭黑简体" pitchFamily="2" charset="-122"/>
              </a:rPr>
              <a:t>)》]</a:t>
            </a:r>
            <a:r>
              <a:rPr lang="zh-CN" altLang="en-US" sz="2400" dirty="0">
                <a:cs typeface="方正兰亭黑简体" pitchFamily="2" charset="-122"/>
              </a:rPr>
              <a:t>中“以”和“而”处于对应位置，“而”是表修饰的连词，由此可推断“以”也是表修饰的连词。再如“因利乘便，宰割天下，分裂山河”</a:t>
            </a:r>
            <a:r>
              <a:rPr lang="en-US" altLang="zh-CN" sz="2400" dirty="0">
                <a:cs typeface="方正兰亭黑简体" pitchFamily="2" charset="-122"/>
              </a:rPr>
              <a:t>(《</a:t>
            </a:r>
            <a:r>
              <a:rPr lang="zh-CN" altLang="en-US" sz="2400" dirty="0">
                <a:cs typeface="方正兰亭黑简体" pitchFamily="2" charset="-122"/>
              </a:rPr>
              <a:t>过秦论</a:t>
            </a:r>
            <a:r>
              <a:rPr lang="en-US" altLang="zh-CN" sz="2400" dirty="0">
                <a:cs typeface="方正兰亭黑简体" pitchFamily="2" charset="-122"/>
              </a:rPr>
              <a:t>》)</a:t>
            </a:r>
            <a:r>
              <a:rPr lang="zh-CN" altLang="en-US" sz="2400" dirty="0">
                <a:cs typeface="方正兰亭黑简体" pitchFamily="2" charset="-122"/>
              </a:rPr>
              <a:t>中“因”和“乘”处于对应位置，“乘”是介词“趁着”的意思，由此可推断“因”也是“趁着”的意思。此句的“利”“便”也是对文，都是指“有利的形势”。</a:t>
            </a:r>
            <a:endParaRPr lang="zh-CN" altLang="en-US" sz="2400" dirty="0">
              <a:cs typeface="方正兰亭黑简体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6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66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49" name="Text Box 17"/>
          <p:cNvSpPr txBox="1">
            <a:spLocks noChangeArrowheads="1"/>
          </p:cNvSpPr>
          <p:nvPr/>
        </p:nvSpPr>
        <p:spPr bwMode="auto">
          <a:xfrm>
            <a:off x="2160588" y="1295400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cs typeface="方正兰亭黑简体" pitchFamily="2" charset="-122"/>
            </a:endParaRPr>
          </a:p>
        </p:txBody>
      </p:sp>
      <p:sp>
        <p:nvSpPr>
          <p:cNvPr id="197650" name="Text Box 18"/>
          <p:cNvSpPr txBox="1">
            <a:spLocks noChangeArrowheads="1"/>
          </p:cNvSpPr>
          <p:nvPr/>
        </p:nvSpPr>
        <p:spPr bwMode="auto">
          <a:xfrm>
            <a:off x="760377" y="882633"/>
            <a:ext cx="10442575" cy="18637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  <a:cs typeface="方正兰亭黑简体" pitchFamily="2" charset="-122"/>
              </a:rPr>
              <a:t>        </a:t>
            </a:r>
            <a:r>
              <a:rPr lang="en-US" altLang="zh-CN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 4</a:t>
            </a: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．阅读下面的文言文，完成文后题目。</a:t>
            </a:r>
            <a:endParaRPr lang="zh-CN" altLang="en-US" sz="2400" b="1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cs typeface="方正兰亭黑简体" pitchFamily="2" charset="-122"/>
              </a:rPr>
              <a:t>        士不以利移，不为患改，孝敬忠信之事立，虽死而不悔。智而用私，不如愚而用公，故曰巧伪不如拙诚。学问不倦，所以治己也；教诲不厌，所以治人也。所以贵虚无者，得以应变而合时也。</a:t>
            </a:r>
            <a:r>
              <a:rPr lang="en-US" altLang="zh-CN" sz="2400" b="1">
                <a:cs typeface="方正兰亭黑简体" pitchFamily="2" charset="-122"/>
              </a:rPr>
              <a:t>(</a:t>
            </a:r>
            <a:r>
              <a:rPr lang="zh-CN" altLang="en-US" sz="2400" b="1">
                <a:cs typeface="方正兰亭黑简体" pitchFamily="2" charset="-122"/>
              </a:rPr>
              <a:t>选自</a:t>
            </a:r>
            <a:r>
              <a:rPr lang="en-US" altLang="zh-CN" sz="2400" b="1">
                <a:cs typeface="方正兰亭黑简体" pitchFamily="2" charset="-122"/>
              </a:rPr>
              <a:t>《</a:t>
            </a:r>
            <a:r>
              <a:rPr lang="zh-CN" altLang="en-US" sz="2400" b="1">
                <a:cs typeface="方正兰亭黑简体" pitchFamily="2" charset="-122"/>
              </a:rPr>
              <a:t>说苑</a:t>
            </a:r>
            <a:r>
              <a:rPr lang="en-US" altLang="zh-CN" sz="2400" b="1">
                <a:cs typeface="方正兰亭黑简体" pitchFamily="2" charset="-122"/>
              </a:rPr>
              <a:t>》)</a:t>
            </a:r>
            <a:endParaRPr lang="zh-CN" altLang="en-US" sz="2400" b="1">
              <a:cs typeface="方正兰亭黑简体" pitchFamily="2" charset="-122"/>
            </a:endParaRPr>
          </a:p>
        </p:txBody>
      </p:sp>
      <p:sp>
        <p:nvSpPr>
          <p:cNvPr id="197651" name="Text Box 19"/>
          <p:cNvSpPr txBox="1">
            <a:spLocks noChangeArrowheads="1"/>
          </p:cNvSpPr>
          <p:nvPr/>
        </p:nvSpPr>
        <p:spPr bwMode="auto">
          <a:xfrm>
            <a:off x="400014" y="4340208"/>
            <a:ext cx="10658475" cy="1938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/>
            <a:r>
              <a:rPr lang="zh-CN" altLang="en-US" sz="2000" b="1">
                <a:solidFill>
                  <a:srgbClr val="FF0000"/>
                </a:solidFill>
                <a:cs typeface="方正兰亭黑简体" pitchFamily="2" charset="-122"/>
              </a:rPr>
              <a:t>解析：</a:t>
            </a:r>
            <a:r>
              <a:rPr lang="en-US" altLang="zh-CN" sz="2000" b="1">
                <a:solidFill>
                  <a:srgbClr val="FF0000"/>
                </a:solidFill>
                <a:cs typeface="方正兰亭黑简体" pitchFamily="2" charset="-122"/>
              </a:rPr>
              <a:t>A</a:t>
            </a:r>
            <a:r>
              <a:rPr lang="zh-CN" altLang="en-US" sz="2000" b="1">
                <a:solidFill>
                  <a:srgbClr val="FF0000"/>
                </a:solidFill>
                <a:cs typeface="方正兰亭黑简体" pitchFamily="2" charset="-122"/>
              </a:rPr>
              <a:t>项，第一句“以”，可根据对称分析法推断。“以”和后半句“为”处于同一位置，“为”是介词，因为，由此推知“以”也是介词，因为；第二句“以”和后半句中的“而”处同一位置，“而”是表修饰的连词，同理“以”也为表修饰的连词。所以</a:t>
            </a:r>
            <a:r>
              <a:rPr lang="en-US" altLang="zh-CN" sz="2000" b="1">
                <a:solidFill>
                  <a:srgbClr val="FF0000"/>
                </a:solidFill>
                <a:cs typeface="方正兰亭黑简体" pitchFamily="2" charset="-122"/>
              </a:rPr>
              <a:t>A</a:t>
            </a:r>
            <a:r>
              <a:rPr lang="zh-CN" altLang="en-US" sz="2000" b="1">
                <a:solidFill>
                  <a:srgbClr val="FF0000"/>
                </a:solidFill>
                <a:cs typeface="方正兰亭黑简体" pitchFamily="2" charset="-122"/>
              </a:rPr>
              <a:t>项中的两个“以”意义和用法不同。</a:t>
            </a:r>
            <a:r>
              <a:rPr lang="en-US" altLang="zh-CN" sz="2000" b="1">
                <a:solidFill>
                  <a:srgbClr val="FF0000"/>
                </a:solidFill>
                <a:cs typeface="方正兰亭黑简体" pitchFamily="2" charset="-122"/>
              </a:rPr>
              <a:t>B</a:t>
            </a:r>
            <a:r>
              <a:rPr lang="zh-CN" altLang="en-US" sz="2000" b="1">
                <a:solidFill>
                  <a:srgbClr val="FF0000"/>
                </a:solidFill>
                <a:cs typeface="方正兰亭黑简体" pitchFamily="2" charset="-122"/>
              </a:rPr>
              <a:t>项，第一句中“之”为助词，的；第二句中的“之”为代词，这。</a:t>
            </a:r>
            <a:r>
              <a:rPr lang="en-US" altLang="zh-CN" sz="2000" b="1">
                <a:solidFill>
                  <a:srgbClr val="FF0000"/>
                </a:solidFill>
                <a:cs typeface="方正兰亭黑简体" pitchFamily="2" charset="-122"/>
              </a:rPr>
              <a:t>C</a:t>
            </a:r>
            <a:r>
              <a:rPr lang="zh-CN" altLang="en-US" sz="2000" b="1">
                <a:solidFill>
                  <a:srgbClr val="FF0000"/>
                </a:solidFill>
                <a:cs typeface="方正兰亭黑简体" pitchFamily="2" charset="-122"/>
              </a:rPr>
              <a:t>项，两句中的“者”均为代词，</a:t>
            </a:r>
            <a:r>
              <a:rPr lang="en-US" altLang="zh-CN" sz="2000" b="1">
                <a:solidFill>
                  <a:srgbClr val="FF0000"/>
                </a:solidFill>
                <a:cs typeface="方正兰亭黑简体" pitchFamily="2" charset="-122"/>
              </a:rPr>
              <a:t>……</a:t>
            </a:r>
            <a:r>
              <a:rPr lang="zh-CN" altLang="en-US" sz="2000" b="1">
                <a:solidFill>
                  <a:srgbClr val="FF0000"/>
                </a:solidFill>
                <a:cs typeface="方正兰亭黑简体" pitchFamily="2" charset="-122"/>
              </a:rPr>
              <a:t>的人。</a:t>
            </a:r>
            <a:r>
              <a:rPr lang="en-US" altLang="zh-CN" sz="2000" b="1">
                <a:solidFill>
                  <a:srgbClr val="FF0000"/>
                </a:solidFill>
                <a:cs typeface="方正兰亭黑简体" pitchFamily="2" charset="-122"/>
              </a:rPr>
              <a:t>D</a:t>
            </a:r>
            <a:r>
              <a:rPr lang="zh-CN" altLang="en-US" sz="2000" b="1">
                <a:solidFill>
                  <a:srgbClr val="FF0000"/>
                </a:solidFill>
                <a:cs typeface="方正兰亭黑简体" pitchFamily="2" charset="-122"/>
              </a:rPr>
              <a:t>项，第一句中的“而”表递进关系，并且；第二句中的“而”表修饰关系，无实义。</a:t>
            </a:r>
            <a:endParaRPr lang="zh-CN" altLang="en-US" sz="2000" b="1">
              <a:solidFill>
                <a:srgbClr val="FF0000"/>
              </a:solidFill>
              <a:cs typeface="方正兰亭黑简体" pitchFamily="2" charset="-122"/>
            </a:endParaRPr>
          </a:p>
        </p:txBody>
      </p:sp>
      <p:pic>
        <p:nvPicPr>
          <p:cNvPr id="197652" name="Picture 20" descr="]Q%N}%VT5``8)S9797[R26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93764" y="2755883"/>
            <a:ext cx="3673475" cy="773112"/>
          </a:xfrm>
          <a:prstGeom prst="rect">
            <a:avLst/>
          </a:prstGeom>
          <a:noFill/>
        </p:spPr>
      </p:pic>
      <p:pic>
        <p:nvPicPr>
          <p:cNvPr id="197653" name="Picture 21" descr="7TZ3[$8JAMZ5SMAF`G5BTKV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9977" y="2755883"/>
            <a:ext cx="3241675" cy="742950"/>
          </a:xfrm>
          <a:prstGeom prst="rect">
            <a:avLst/>
          </a:prstGeom>
          <a:noFill/>
        </p:spPr>
      </p:pic>
      <p:pic>
        <p:nvPicPr>
          <p:cNvPr id="197654" name="Picture 22" descr="L7SHT6S_}D(~TTTU5@]@R7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93764" y="3476608"/>
            <a:ext cx="2736850" cy="750887"/>
          </a:xfrm>
          <a:prstGeom prst="rect">
            <a:avLst/>
          </a:prstGeom>
          <a:noFill/>
        </p:spPr>
      </p:pic>
      <p:pic>
        <p:nvPicPr>
          <p:cNvPr id="197655" name="Picture 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23002" y="3548045"/>
            <a:ext cx="3744912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7656" name="Picture 24" descr="蝴蝶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6277" y="3548045"/>
            <a:ext cx="720725" cy="608013"/>
          </a:xfrm>
          <a:prstGeom prst="rect">
            <a:avLst/>
          </a:prstGeom>
          <a:noFill/>
        </p:spPr>
      </p:pic>
      <p:graphicFrame>
        <p:nvGraphicFramePr>
          <p:cNvPr id="202754" name="Group 2"/>
          <p:cNvGraphicFramePr>
            <a:graphicFrameLocks noGrp="1"/>
          </p:cNvGraphicFramePr>
          <p:nvPr>
            <p:ph sz="half" idx="4294967295"/>
          </p:nvPr>
        </p:nvGraphicFramePr>
        <p:xfrm>
          <a:off x="432215" y="676275"/>
          <a:ext cx="922020" cy="986790"/>
        </p:xfrm>
        <a:graphic>
          <a:graphicData uri="http://schemas.openxmlformats.org/drawingml/2006/table">
            <a:tbl>
              <a:tblPr/>
              <a:tblGrid>
                <a:gridCol w="407035"/>
                <a:gridCol w="514985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anose="02010609060101010101" pitchFamily="2" charset="-122"/>
                        </a:rPr>
                        <a:t>应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anose="02010609060101010101" pitchFamily="2" charset="-122"/>
                        </a:rPr>
                        <a:t>用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29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anose="02010609060101010101" pitchFamily="2" charset="-122"/>
                        </a:rPr>
                        <a:t>体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anose="02010609060101010101" pitchFamily="2" charset="-122"/>
                        </a:rPr>
                        <a:t>验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9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5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17501" y="1096947"/>
            <a:ext cx="10352087" cy="603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lnSpc>
                <a:spcPts val="4000"/>
              </a:lnSpc>
            </a:pPr>
            <a:r>
              <a:rPr lang="zh-CN" altLang="en-US" sz="320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方正兰亭黑简体" pitchFamily="2" charset="-122"/>
              </a:rPr>
              <a:t>技法五</a:t>
            </a:r>
            <a:r>
              <a:rPr lang="zh-CN" altLang="en-US" dirty="0">
                <a:cs typeface="方正兰亭黑简体" pitchFamily="2" charset="-122"/>
              </a:rPr>
              <a:t> </a:t>
            </a:r>
            <a:r>
              <a:rPr lang="zh-CN" altLang="en-US" sz="320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方正兰亭黑简体" pitchFamily="2" charset="-122"/>
              </a:rPr>
              <a:t>　句位分析法 </a:t>
            </a:r>
            <a:endParaRPr lang="en-US" altLang="zh-CN" sz="3200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方正兰亭黑简体" pitchFamily="2" charset="-122"/>
            </a:endParaRPr>
          </a:p>
        </p:txBody>
      </p:sp>
      <p:sp>
        <p:nvSpPr>
          <p:cNvPr id="198659" name="Text Box 3"/>
          <p:cNvSpPr txBox="1">
            <a:spLocks noChangeArrowheads="1"/>
          </p:cNvSpPr>
          <p:nvPr/>
        </p:nvSpPr>
        <p:spPr bwMode="auto">
          <a:xfrm>
            <a:off x="260311" y="1902754"/>
            <a:ext cx="10858576" cy="3192145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cs typeface="方正兰亭黑简体" pitchFamily="2" charset="-122"/>
              </a:rPr>
              <a:t>        一些虚词在句中的位置不同，那么它所起的作用也就不同。如“其”，在句首一般作代词，如“今者项庄拔剑舞，其意常在沛公也”</a:t>
            </a:r>
            <a:r>
              <a:rPr lang="en-US" altLang="zh-CN" sz="2400" b="1" dirty="0">
                <a:cs typeface="方正兰亭黑简体" pitchFamily="2" charset="-122"/>
              </a:rPr>
              <a:t>(《</a:t>
            </a:r>
            <a:r>
              <a:rPr lang="zh-CN" altLang="en-US" sz="2400" b="1" dirty="0">
                <a:cs typeface="方正兰亭黑简体" pitchFamily="2" charset="-122"/>
              </a:rPr>
              <a:t>鸿门宴</a:t>
            </a:r>
            <a:r>
              <a:rPr lang="en-US" altLang="zh-CN" sz="2400" b="1" dirty="0">
                <a:cs typeface="方正兰亭黑简体" pitchFamily="2" charset="-122"/>
              </a:rPr>
              <a:t>》)</a:t>
            </a:r>
            <a:r>
              <a:rPr lang="zh-CN" altLang="en-US" sz="2400" b="1" dirty="0">
                <a:cs typeface="方正兰亭黑简体" pitchFamily="2" charset="-122"/>
              </a:rPr>
              <a:t>；在句首还常作语气副词</a:t>
            </a:r>
            <a:r>
              <a:rPr lang="en-US" altLang="zh-CN" sz="2400" b="1" dirty="0">
                <a:cs typeface="方正兰亭黑简体" pitchFamily="2" charset="-122"/>
              </a:rPr>
              <a:t>(</a:t>
            </a:r>
            <a:r>
              <a:rPr lang="zh-CN" altLang="en-US" sz="2400" b="1" dirty="0">
                <a:cs typeface="方正兰亭黑简体" pitchFamily="2" charset="-122"/>
              </a:rPr>
              <a:t>表反问或揣测</a:t>
            </a:r>
            <a:r>
              <a:rPr lang="en-US" altLang="zh-CN" sz="2400" b="1" dirty="0">
                <a:cs typeface="方正兰亭黑简体" pitchFamily="2" charset="-122"/>
              </a:rPr>
              <a:t>)</a:t>
            </a:r>
            <a:r>
              <a:rPr lang="zh-CN" altLang="en-US" sz="2400" b="1" dirty="0">
                <a:cs typeface="方正兰亭黑简体" pitchFamily="2" charset="-122"/>
              </a:rPr>
              <a:t>，如“其</a:t>
            </a:r>
            <a:r>
              <a:rPr lang="en-US" altLang="zh-CN" sz="2400" b="1" dirty="0">
                <a:cs typeface="方正兰亭黑简体" pitchFamily="2" charset="-122"/>
              </a:rPr>
              <a:t>(</a:t>
            </a:r>
            <a:r>
              <a:rPr lang="zh-CN" altLang="en-US" sz="2400" b="1" dirty="0">
                <a:cs typeface="方正兰亭黑简体" pitchFamily="2" charset="-122"/>
              </a:rPr>
              <a:t>表揣测语气</a:t>
            </a:r>
            <a:r>
              <a:rPr lang="en-US" altLang="zh-CN" sz="2400" b="1" dirty="0">
                <a:cs typeface="方正兰亭黑简体" pitchFamily="2" charset="-122"/>
              </a:rPr>
              <a:t>)</a:t>
            </a:r>
            <a:r>
              <a:rPr lang="zh-CN" altLang="en-US" sz="2400" b="1" dirty="0">
                <a:cs typeface="方正兰亭黑简体" pitchFamily="2" charset="-122"/>
              </a:rPr>
              <a:t>皆出于此乎”</a:t>
            </a:r>
            <a:r>
              <a:rPr lang="en-US" altLang="zh-CN" sz="2400" b="1" dirty="0">
                <a:cs typeface="方正兰亭黑简体" pitchFamily="2" charset="-122"/>
              </a:rPr>
              <a:t>(《</a:t>
            </a:r>
            <a:r>
              <a:rPr lang="zh-CN" altLang="en-US" sz="2400" b="1" dirty="0">
                <a:cs typeface="方正兰亭黑简体" pitchFamily="2" charset="-122"/>
              </a:rPr>
              <a:t>师说</a:t>
            </a:r>
            <a:r>
              <a:rPr lang="en-US" altLang="zh-CN" sz="2400" b="1" dirty="0">
                <a:cs typeface="方正兰亭黑简体" pitchFamily="2" charset="-122"/>
              </a:rPr>
              <a:t>》)</a:t>
            </a:r>
            <a:r>
              <a:rPr lang="zh-CN" altLang="en-US" sz="2400" b="1" dirty="0">
                <a:cs typeface="方正兰亭黑简体" pitchFamily="2" charset="-122"/>
              </a:rPr>
              <a:t>。在句中动词后一般是代词，如“秦王恐其</a:t>
            </a:r>
            <a:r>
              <a:rPr lang="en-US" altLang="zh-CN" sz="2400" b="1" dirty="0">
                <a:cs typeface="方正兰亭黑简体" pitchFamily="2" charset="-122"/>
              </a:rPr>
              <a:t>(</a:t>
            </a:r>
            <a:r>
              <a:rPr lang="zh-CN" altLang="en-US" sz="2400" b="1" dirty="0">
                <a:cs typeface="方正兰亭黑简体" pitchFamily="2" charset="-122"/>
              </a:rPr>
              <a:t>代蔺相如</a:t>
            </a:r>
            <a:r>
              <a:rPr lang="en-US" altLang="zh-CN" sz="2400" b="1" dirty="0">
                <a:cs typeface="方正兰亭黑简体" pitchFamily="2" charset="-122"/>
              </a:rPr>
              <a:t>)</a:t>
            </a:r>
            <a:r>
              <a:rPr lang="zh-CN" altLang="en-US" sz="2400" b="1" dirty="0">
                <a:cs typeface="方正兰亭黑简体" pitchFamily="2" charset="-122"/>
              </a:rPr>
              <a:t>破璧”</a:t>
            </a:r>
            <a:r>
              <a:rPr lang="en-US" altLang="zh-CN" sz="2400" b="1" dirty="0">
                <a:cs typeface="方正兰亭黑简体" pitchFamily="2" charset="-122"/>
              </a:rPr>
              <a:t>(《</a:t>
            </a:r>
            <a:r>
              <a:rPr lang="zh-CN" altLang="en-US" sz="2400" b="1" dirty="0">
                <a:cs typeface="方正兰亭黑简体" pitchFamily="2" charset="-122"/>
              </a:rPr>
              <a:t>廉颇蔺相如列传</a:t>
            </a:r>
            <a:r>
              <a:rPr lang="en-US" altLang="zh-CN" sz="2400" b="1" dirty="0">
                <a:cs typeface="方正兰亭黑简体" pitchFamily="2" charset="-122"/>
              </a:rPr>
              <a:t>》)</a:t>
            </a:r>
            <a:r>
              <a:rPr lang="zh-CN" altLang="en-US" sz="2400" b="1" dirty="0">
                <a:cs typeface="方正兰亭黑简体" pitchFamily="2" charset="-122"/>
              </a:rPr>
              <a:t>。在名</a:t>
            </a:r>
            <a:r>
              <a:rPr lang="en-US" altLang="zh-CN" sz="2400" b="1" dirty="0">
                <a:cs typeface="方正兰亭黑简体" pitchFamily="2" charset="-122"/>
              </a:rPr>
              <a:t>(</a:t>
            </a:r>
            <a:r>
              <a:rPr lang="zh-CN" altLang="en-US" sz="2400" b="1" dirty="0">
                <a:cs typeface="方正兰亭黑简体" pitchFamily="2" charset="-122"/>
              </a:rPr>
              <a:t>代</a:t>
            </a:r>
            <a:r>
              <a:rPr lang="en-US" altLang="zh-CN" sz="2400" b="1" dirty="0">
                <a:cs typeface="方正兰亭黑简体" pitchFamily="2" charset="-122"/>
              </a:rPr>
              <a:t>)</a:t>
            </a:r>
            <a:r>
              <a:rPr lang="zh-CN" altLang="en-US" sz="2400" b="1" dirty="0">
                <a:cs typeface="方正兰亭黑简体" pitchFamily="2" charset="-122"/>
              </a:rPr>
              <a:t>词后一般是语气副词</a:t>
            </a:r>
            <a:r>
              <a:rPr lang="en-US" altLang="zh-CN" sz="2400" b="1" dirty="0">
                <a:cs typeface="方正兰亭黑简体" pitchFamily="2" charset="-122"/>
              </a:rPr>
              <a:t>(</a:t>
            </a:r>
            <a:r>
              <a:rPr lang="zh-CN" altLang="en-US" sz="2400" b="1" dirty="0">
                <a:cs typeface="方正兰亭黑简体" pitchFamily="2" charset="-122"/>
              </a:rPr>
              <a:t>表商量、期望、祈使语气</a:t>
            </a:r>
            <a:r>
              <a:rPr lang="en-US" altLang="zh-CN" sz="2400" b="1" dirty="0">
                <a:cs typeface="方正兰亭黑简体" pitchFamily="2" charset="-122"/>
              </a:rPr>
              <a:t>)</a:t>
            </a:r>
            <a:r>
              <a:rPr lang="zh-CN" altLang="en-US" sz="2400" b="1" dirty="0">
                <a:cs typeface="方正兰亭黑简体" pitchFamily="2" charset="-122"/>
              </a:rPr>
              <a:t>，如“吾其</a:t>
            </a:r>
            <a:r>
              <a:rPr lang="en-US" altLang="zh-CN" sz="2400" b="1" dirty="0">
                <a:cs typeface="方正兰亭黑简体" pitchFamily="2" charset="-122"/>
              </a:rPr>
              <a:t>(</a:t>
            </a:r>
            <a:r>
              <a:rPr lang="zh-CN" altLang="en-US" sz="2400" b="1" dirty="0">
                <a:cs typeface="方正兰亭黑简体" pitchFamily="2" charset="-122"/>
              </a:rPr>
              <a:t>语气副词，还是</a:t>
            </a:r>
            <a:r>
              <a:rPr lang="en-US" altLang="zh-CN" sz="2400" b="1" dirty="0">
                <a:cs typeface="方正兰亭黑简体" pitchFamily="2" charset="-122"/>
              </a:rPr>
              <a:t>)</a:t>
            </a:r>
            <a:r>
              <a:rPr lang="zh-CN" altLang="en-US" sz="2400" b="1" dirty="0">
                <a:cs typeface="方正兰亭黑简体" pitchFamily="2" charset="-122"/>
              </a:rPr>
              <a:t>还也”</a:t>
            </a:r>
            <a:r>
              <a:rPr lang="en-US" altLang="zh-CN" sz="2400" b="1" dirty="0">
                <a:cs typeface="方正兰亭黑简体" pitchFamily="2" charset="-122"/>
              </a:rPr>
              <a:t>(《</a:t>
            </a:r>
            <a:r>
              <a:rPr lang="zh-CN" altLang="en-US" sz="2400" b="1" dirty="0">
                <a:cs typeface="方正兰亭黑简体" pitchFamily="2" charset="-122"/>
              </a:rPr>
              <a:t>烛之武退秦师</a:t>
            </a:r>
            <a:r>
              <a:rPr lang="en-US" altLang="zh-CN" sz="2400" b="1" dirty="0">
                <a:cs typeface="方正兰亭黑简体" pitchFamily="2" charset="-122"/>
              </a:rPr>
              <a:t>》)</a:t>
            </a:r>
            <a:r>
              <a:rPr lang="zh-CN" altLang="en-US" sz="2400" b="1" dirty="0">
                <a:cs typeface="方正兰亭黑简体" pitchFamily="2" charset="-122"/>
              </a:rPr>
              <a:t>。</a:t>
            </a:r>
            <a:endParaRPr lang="zh-CN" altLang="en-US" sz="2400" b="1" dirty="0">
              <a:cs typeface="方正兰亭黑简体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8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865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97" name="Text Box 17"/>
          <p:cNvSpPr txBox="1">
            <a:spLocks noChangeArrowheads="1"/>
          </p:cNvSpPr>
          <p:nvPr/>
        </p:nvSpPr>
        <p:spPr bwMode="auto">
          <a:xfrm>
            <a:off x="2149549" y="1608171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cs typeface="方正兰亭黑简体" pitchFamily="2" charset="-122"/>
            </a:endParaRPr>
          </a:p>
        </p:txBody>
      </p:sp>
      <p:sp>
        <p:nvSpPr>
          <p:cNvPr id="199698" name="Text Box 18"/>
          <p:cNvSpPr txBox="1">
            <a:spLocks noChangeArrowheads="1"/>
          </p:cNvSpPr>
          <p:nvPr/>
        </p:nvSpPr>
        <p:spPr bwMode="auto">
          <a:xfrm>
            <a:off x="892214" y="1552594"/>
            <a:ext cx="10440987" cy="45218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8000"/>
                </a:solidFill>
                <a:cs typeface="方正兰亭黑简体" pitchFamily="2" charset="-122"/>
              </a:rPr>
              <a:t>        </a:t>
            </a:r>
            <a:r>
              <a:rPr lang="en-US" altLang="zh-CN" sz="2400" b="1" dirty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5</a:t>
            </a:r>
            <a:r>
              <a:rPr lang="zh-CN" altLang="en-US" sz="2400" b="1" dirty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．阅读下面的文言文，完成文后题目。</a:t>
            </a:r>
            <a:endParaRPr lang="zh-CN" altLang="en-US" sz="2400" b="1" dirty="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cs typeface="方正兰亭黑简体" pitchFamily="2" charset="-122"/>
              </a:rPr>
              <a:t>        金履祥字吉父，婺之兰溪人。幼而敏睿，父兄稍授之书，即能记诵。比长，益自策励。及壮，知向濂洛之学，事同郡王柏，从登何基之门。基则学于黄榦，而榦亲承朱熹之传者也。自是讲贯益密，造诣益邃。</a:t>
            </a:r>
            <a:endParaRPr lang="zh-CN" altLang="en-US" sz="2400" b="1" dirty="0">
              <a:cs typeface="方正兰亭黑简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cs typeface="方正兰亭黑简体" pitchFamily="2" charset="-122"/>
              </a:rPr>
              <a:t>        时宋之国事已不可为，履祥遂绝意进取。然负其经济之略，亦未忍遽忘斯世也。会襄樊之师日急，宋人坐视而不敢救，履祥因进牵制捣虚之策，请以重兵由海道直趋燕、蓟，则襄樊之师，将不攻而自解。且备叙海舶所经，凡州郡县邑，下至巨洋别岛，难易远近，历历可据以行。宋终莫能用。及后朱瑄、张清献海运之利，而所由海道，视履祥先所上书，咫尺无异者，然后人服其精确。</a:t>
            </a:r>
            <a:endParaRPr lang="zh-CN" altLang="en-US" sz="2400" b="1" dirty="0">
              <a:cs typeface="方正兰亭黑简体" pitchFamily="2" charset="-122"/>
            </a:endParaRPr>
          </a:p>
        </p:txBody>
      </p:sp>
      <p:graphicFrame>
        <p:nvGraphicFramePr>
          <p:cNvPr id="202754" name="Group 2"/>
          <p:cNvGraphicFramePr>
            <a:graphicFrameLocks noGrp="1"/>
          </p:cNvGraphicFramePr>
          <p:nvPr/>
        </p:nvGraphicFramePr>
        <p:xfrm>
          <a:off x="493151" y="959383"/>
          <a:ext cx="989330" cy="986790"/>
        </p:xfrm>
        <a:graphic>
          <a:graphicData uri="http://schemas.openxmlformats.org/drawingml/2006/table">
            <a:tbl>
              <a:tblPr/>
              <a:tblGrid>
                <a:gridCol w="436880"/>
                <a:gridCol w="55245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anose="02010609060101010101" pitchFamily="2" charset="-122"/>
                        </a:rPr>
                        <a:t>应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anose="02010609060101010101" pitchFamily="2" charset="-122"/>
                        </a:rPr>
                        <a:t>用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29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anose="02010609060101010101" pitchFamily="2" charset="-122"/>
                        </a:rPr>
                        <a:t>体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anose="02010609060101010101" pitchFamily="2" charset="-122"/>
                        </a:rPr>
                        <a:t>验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9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45" name="Text Box 17"/>
          <p:cNvSpPr txBox="1">
            <a:spLocks noChangeArrowheads="1"/>
          </p:cNvSpPr>
          <p:nvPr/>
        </p:nvSpPr>
        <p:spPr bwMode="auto">
          <a:xfrm>
            <a:off x="2160588" y="1385870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cs typeface="方正兰亭黑简体" pitchFamily="2" charset="-122"/>
            </a:endParaRPr>
          </a:p>
        </p:txBody>
      </p:sp>
      <p:sp>
        <p:nvSpPr>
          <p:cNvPr id="201746" name="Text Box 18"/>
          <p:cNvSpPr txBox="1">
            <a:spLocks noChangeArrowheads="1"/>
          </p:cNvSpPr>
          <p:nvPr/>
        </p:nvSpPr>
        <p:spPr bwMode="auto">
          <a:xfrm>
            <a:off x="866775" y="811195"/>
            <a:ext cx="9647238" cy="5340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下列句子中加点词的意义和用法，相同的一组是</a:t>
            </a:r>
            <a:r>
              <a:rPr lang="en-US" altLang="zh-CN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 　</a:t>
            </a:r>
            <a:r>
              <a:rPr lang="en-US" altLang="zh-CN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  <a:endParaRPr lang="zh-CN" altLang="en-US" sz="2400" b="1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</p:txBody>
      </p:sp>
      <p:pic>
        <p:nvPicPr>
          <p:cNvPr id="201748" name="Picture 20" descr="@5W``LOI_S1$%N_USVZ}X)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6775" y="1458895"/>
            <a:ext cx="3527425" cy="909638"/>
          </a:xfrm>
          <a:prstGeom prst="rect">
            <a:avLst/>
          </a:prstGeom>
          <a:noFill/>
        </p:spPr>
      </p:pic>
      <p:pic>
        <p:nvPicPr>
          <p:cNvPr id="201749" name="Picture 21" descr="NP$TZIFRH`}_@HCS2F93J[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05500" y="1458895"/>
            <a:ext cx="2447925" cy="922338"/>
          </a:xfrm>
          <a:prstGeom prst="rect">
            <a:avLst/>
          </a:prstGeom>
          <a:noFill/>
        </p:spPr>
      </p:pic>
      <p:pic>
        <p:nvPicPr>
          <p:cNvPr id="201750" name="Picture 22" descr="N`0R}K}SBMZ{$VQ5TA[XB0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2163" y="2466958"/>
            <a:ext cx="4176712" cy="973137"/>
          </a:xfrm>
          <a:prstGeom prst="rect">
            <a:avLst/>
          </a:prstGeom>
          <a:noFill/>
        </p:spPr>
      </p:pic>
      <p:pic>
        <p:nvPicPr>
          <p:cNvPr id="201751" name="Picture 23" descr="FPI7BSPQB}ESYX4~{8Q2ZT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32475" y="2611420"/>
            <a:ext cx="3384550" cy="836613"/>
          </a:xfrm>
          <a:prstGeom prst="rect">
            <a:avLst/>
          </a:prstGeom>
          <a:noFill/>
        </p:spPr>
      </p:pic>
      <p:sp>
        <p:nvSpPr>
          <p:cNvPr id="201752" name="Text Box 24"/>
          <p:cNvSpPr txBox="1">
            <a:spLocks noChangeArrowheads="1"/>
          </p:cNvSpPr>
          <p:nvPr/>
        </p:nvSpPr>
        <p:spPr bwMode="auto">
          <a:xfrm>
            <a:off x="504825" y="3527392"/>
            <a:ext cx="10296525" cy="2676525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b="1" dirty="0">
                <a:cs typeface="方正兰亭黑简体" pitchFamily="2" charset="-122"/>
              </a:rPr>
              <a:t>解析：　</a:t>
            </a:r>
            <a:r>
              <a:rPr lang="en-US" altLang="zh-CN" sz="2000" b="1" dirty="0">
                <a:cs typeface="方正兰亭黑简体" pitchFamily="2" charset="-122"/>
              </a:rPr>
              <a:t>A</a:t>
            </a:r>
            <a:r>
              <a:rPr lang="zh-CN" altLang="en-US" sz="2000" b="1" dirty="0">
                <a:cs typeface="方正兰亭黑简体" pitchFamily="2" charset="-122"/>
              </a:rPr>
              <a:t>项，第一句中的“也”位于句末，是表判断的语气词；第二句中的“也”处于句中，是表舒缓语气的句中助词。</a:t>
            </a:r>
            <a:r>
              <a:rPr lang="en-US" altLang="zh-CN" sz="2000" b="1" dirty="0">
                <a:cs typeface="方正兰亭黑简体" pitchFamily="2" charset="-122"/>
              </a:rPr>
              <a:t>B</a:t>
            </a:r>
            <a:r>
              <a:rPr lang="zh-CN" altLang="en-US" sz="2000" b="1" dirty="0">
                <a:cs typeface="方正兰亭黑简体" pitchFamily="2" charset="-122"/>
              </a:rPr>
              <a:t>项，第一句中“其”放在动词之后，是代词，译为“他”；第二句中的“其”放在句首，作副词，表反问语气，译为“难道”。</a:t>
            </a:r>
            <a:r>
              <a:rPr lang="en-US" altLang="zh-CN" sz="2000" b="1" dirty="0">
                <a:cs typeface="方正兰亭黑简体" pitchFamily="2" charset="-122"/>
              </a:rPr>
              <a:t>C</a:t>
            </a:r>
            <a:r>
              <a:rPr lang="zh-CN" altLang="en-US" sz="2000" b="1" dirty="0">
                <a:cs typeface="方正兰亭黑简体" pitchFamily="2" charset="-122"/>
              </a:rPr>
              <a:t>项，第一句中的“于”处于人名之前，引出对象，为介词，译为“向”；第二句中的“于”处于地点名词之前，引出处所，为介词，译为“在”。</a:t>
            </a:r>
            <a:r>
              <a:rPr lang="en-US" altLang="zh-CN" sz="2000" b="1" dirty="0">
                <a:cs typeface="方正兰亭黑简体" pitchFamily="2" charset="-122"/>
              </a:rPr>
              <a:t>D</a:t>
            </a:r>
            <a:r>
              <a:rPr lang="zh-CN" altLang="en-US" sz="2000" b="1" dirty="0">
                <a:cs typeface="方正兰亭黑简体" pitchFamily="2" charset="-122"/>
              </a:rPr>
              <a:t>项，两句中的“以”都处于动词之前，引出动作行为的结果或目的，均为连词，译为“来”。</a:t>
            </a:r>
            <a:endParaRPr lang="zh-CN" altLang="en-US" sz="2000" b="1" dirty="0">
              <a:cs typeface="方正兰亭黑简体" pitchFamily="2" charset="-122"/>
            </a:endParaRPr>
          </a:p>
        </p:txBody>
      </p:sp>
      <p:pic>
        <p:nvPicPr>
          <p:cNvPr id="201753" name="Picture 25" descr="蝴蝶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16575" y="2682858"/>
            <a:ext cx="720725" cy="608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0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0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5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4625" y="954071"/>
            <a:ext cx="10433050" cy="603885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 algn="ctr" hangingPunct="0">
              <a:lnSpc>
                <a:spcPts val="4000"/>
              </a:lnSpc>
            </a:pPr>
            <a:r>
              <a:rPr lang="zh-CN" altLang="en-US" sz="320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方正兰亭黑简体" pitchFamily="2" charset="-122"/>
              </a:rPr>
              <a:t>技法六</a:t>
            </a:r>
            <a:r>
              <a:rPr lang="zh-CN" altLang="en-US" dirty="0">
                <a:cs typeface="方正兰亭黑简体" pitchFamily="2" charset="-122"/>
              </a:rPr>
              <a:t> </a:t>
            </a:r>
            <a:r>
              <a:rPr lang="zh-CN" altLang="en-US" sz="320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方正兰亭黑简体" pitchFamily="2" charset="-122"/>
              </a:rPr>
              <a:t>　语法切入法 </a:t>
            </a:r>
            <a:endParaRPr lang="en-US" altLang="zh-CN" sz="3200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方正兰亭黑简体" pitchFamily="2" charset="-122"/>
            </a:endParaRPr>
          </a:p>
        </p:txBody>
      </p:sp>
      <p:sp>
        <p:nvSpPr>
          <p:cNvPr id="200707" name="Text Box 3"/>
          <p:cNvSpPr txBox="1">
            <a:spLocks noChangeArrowheads="1"/>
          </p:cNvSpPr>
          <p:nvPr/>
        </p:nvSpPr>
        <p:spPr bwMode="auto">
          <a:xfrm>
            <a:off x="771487" y="2033571"/>
            <a:ext cx="10298113" cy="3709035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>
                <a:cs typeface="方正兰亭黑简体" pitchFamily="2" charset="-122"/>
              </a:rPr>
              <a:t>       根据虚词在句子中所作的成分来判断其大概含义。不同的句子成分决定了词语的词性和用法，如“如今人方为刀俎，我为鱼肉，何辞为？”</a:t>
            </a:r>
            <a:r>
              <a:rPr lang="en-US" altLang="zh-CN" sz="2400" b="1">
                <a:cs typeface="方正兰亭黑简体" pitchFamily="2" charset="-122"/>
              </a:rPr>
              <a:t>(《</a:t>
            </a:r>
            <a:r>
              <a:rPr lang="zh-CN" altLang="en-US" sz="2400" b="1">
                <a:cs typeface="方正兰亭黑简体" pitchFamily="2" charset="-122"/>
              </a:rPr>
              <a:t>鸿门宴</a:t>
            </a:r>
            <a:r>
              <a:rPr lang="en-US" altLang="zh-CN" sz="2400" b="1">
                <a:cs typeface="方正兰亭黑简体" pitchFamily="2" charset="-122"/>
              </a:rPr>
              <a:t>》)</a:t>
            </a:r>
            <a:r>
              <a:rPr lang="zh-CN" altLang="en-US" sz="2400" b="1">
                <a:cs typeface="方正兰亭黑简体" pitchFamily="2" charset="-122"/>
              </a:rPr>
              <a:t>，句中有三个“为”，前两句的主语是“人”和“我”，宾语是“刀俎”和“鱼肉”，句中的两个“为”应为动词作谓语，译为“是”；末句“何辞”，即“辞何”，是个动宾结构，主语承前省略，可见句末的“为”是表疑问的语气助词，因为它不表示实在意义。</a:t>
            </a:r>
            <a:endParaRPr lang="zh-CN" altLang="en-US" sz="2400" b="1">
              <a:cs typeface="方正兰亭黑简体" pitchFamily="2" charset="-122"/>
            </a:endParaRPr>
          </a:p>
          <a:p>
            <a:pPr>
              <a:lnSpc>
                <a:spcPct val="140000"/>
              </a:lnSpc>
            </a:pPr>
            <a:endParaRPr lang="zh-CN" altLang="en-US" sz="2400" b="1">
              <a:cs typeface="方正兰亭黑简体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0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070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专题学案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875" y="0"/>
            <a:ext cx="11537950" cy="6485890"/>
          </a:xfrm>
          <a:prstGeom prst="rect">
            <a:avLst/>
          </a:prstGeom>
        </p:spPr>
      </p:pic>
      <p:sp>
        <p:nvSpPr>
          <p:cNvPr id="10" name="TextBox 9">
            <a:hlinkClick r:id="rId2" action="ppaction://hlinksldjump"/>
          </p:cNvPr>
          <p:cNvSpPr txBox="1"/>
          <p:nvPr/>
        </p:nvSpPr>
        <p:spPr>
          <a:xfrm>
            <a:off x="260311" y="1954203"/>
            <a:ext cx="8858312" cy="1014730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buFont typeface="Arial" panose="020B0604020202020204" pitchFamily="34" charset="0"/>
              <a:buNone/>
              <a:defRPr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en-US" altLang="zh-CN" sz="6000" b="1" dirty="0" smtClean="0">
                <a:solidFill>
                  <a:srgbClr val="0066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方正兰亭黑简体" pitchFamily="2" charset="-122"/>
              </a:rPr>
              <a:t>2-2</a:t>
            </a:r>
            <a:r>
              <a:rPr lang="zh-CN" altLang="en-US" sz="6000" b="1" dirty="0" smtClean="0">
                <a:solidFill>
                  <a:srgbClr val="0066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方正兰亭黑简体" pitchFamily="2" charset="-122"/>
              </a:rPr>
              <a:t>文言虚词</a:t>
            </a:r>
            <a:r>
              <a:rPr lang="en-US" altLang="zh-CN" sz="6000" b="1" dirty="0" smtClean="0">
                <a:solidFill>
                  <a:srgbClr val="0066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方正兰亭黑简体" pitchFamily="2" charset="-122"/>
              </a:rPr>
              <a:t>7</a:t>
            </a:r>
            <a:r>
              <a:rPr lang="zh-CN" altLang="en-US" sz="6000" b="1" dirty="0" smtClean="0">
                <a:solidFill>
                  <a:srgbClr val="0066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方正兰亭黑简体" pitchFamily="2" charset="-122"/>
              </a:rPr>
              <a:t>大推断技法</a:t>
            </a:r>
            <a:endParaRPr lang="zh-CN" altLang="en-US" sz="6000" b="1" dirty="0" smtClean="0">
              <a:solidFill>
                <a:srgbClr val="006600"/>
              </a:solidFill>
              <a:latin typeface="幼圆" panose="02010509060101010101" pitchFamily="49" charset="-122"/>
              <a:ea typeface="幼圆" panose="02010509060101010101" pitchFamily="49" charset="-122"/>
              <a:cs typeface="方正兰亭黑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69" name="Text Box 17"/>
          <p:cNvSpPr txBox="1">
            <a:spLocks noChangeArrowheads="1"/>
          </p:cNvSpPr>
          <p:nvPr/>
        </p:nvSpPr>
        <p:spPr bwMode="auto">
          <a:xfrm>
            <a:off x="2160588" y="1295400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cs typeface="方正兰亭黑简体" pitchFamily="2" charset="-122"/>
            </a:endParaRPr>
          </a:p>
        </p:txBody>
      </p:sp>
      <p:sp>
        <p:nvSpPr>
          <p:cNvPr id="202770" name="Text Box 18"/>
          <p:cNvSpPr txBox="1">
            <a:spLocks noChangeArrowheads="1"/>
          </p:cNvSpPr>
          <p:nvPr/>
        </p:nvSpPr>
        <p:spPr bwMode="auto">
          <a:xfrm>
            <a:off x="760377" y="882633"/>
            <a:ext cx="10440988" cy="23806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           6</a:t>
            </a:r>
            <a:r>
              <a:rPr lang="zh-CN" altLang="en-US" sz="2400" b="1" dirty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．阅读下面的文言文，完成文后题目。</a:t>
            </a:r>
            <a:endParaRPr lang="zh-CN" altLang="en-US" sz="2400" b="1" dirty="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r>
              <a:rPr lang="zh-CN" altLang="en-US" sz="2000" b="1" dirty="0">
                <a:cs typeface="方正兰亭黑简体" pitchFamily="2" charset="-122"/>
              </a:rPr>
              <a:t>            楚人卞和得玉璞楚山中，奉而献之厉王。厉王使玉人相之，玉人曰：“石也。”王以和为诳，而刖</a:t>
            </a:r>
            <a:r>
              <a:rPr lang="en-US" altLang="zh-CN" sz="2000" b="1" dirty="0">
                <a:cs typeface="方正兰亭黑简体" pitchFamily="2" charset="-122"/>
              </a:rPr>
              <a:t>(</a:t>
            </a:r>
            <a:r>
              <a:rPr lang="zh-CN" altLang="en-US" sz="2000" b="1" dirty="0">
                <a:cs typeface="方正兰亭黑简体" pitchFamily="2" charset="-122"/>
              </a:rPr>
              <a:t>砍掉</a:t>
            </a:r>
            <a:r>
              <a:rPr lang="en-US" altLang="zh-CN" sz="2000" b="1" dirty="0">
                <a:cs typeface="方正兰亭黑简体" pitchFamily="2" charset="-122"/>
              </a:rPr>
              <a:t>)</a:t>
            </a:r>
            <a:r>
              <a:rPr lang="zh-CN" altLang="en-US" sz="2000" b="1" dirty="0">
                <a:cs typeface="方正兰亭黑简体" pitchFamily="2" charset="-122"/>
              </a:rPr>
              <a:t>其左足。及厉王薨，武王即位，和又奉其璞而献之武王。武王使玉人相之，又曰：“石也。”王又以和为诳，而刖其右足。武王薨，文王即位，和乃抱其璞而哭于楚山之下，三日三夜，泪尽而继之以血。王闻之，使人问其故，曰：“天下之刖者多矣，子奚哭之悲也。”和曰：“吾非悲刖也，悲夫宝玉而题之以石，贞士而名之以诳，此吾所以悲也。”王乃使玉人理其璞而得宝焉，遂命曰“和氏之璧”。</a:t>
            </a:r>
            <a:endParaRPr lang="zh-CN" altLang="en-US" sz="2000" b="1" dirty="0">
              <a:cs typeface="方正兰亭黑简体" pitchFamily="2" charset="-122"/>
            </a:endParaRPr>
          </a:p>
        </p:txBody>
      </p:sp>
      <p:sp>
        <p:nvSpPr>
          <p:cNvPr id="202771" name="Text Box 19"/>
          <p:cNvSpPr txBox="1">
            <a:spLocks noChangeArrowheads="1"/>
          </p:cNvSpPr>
          <p:nvPr/>
        </p:nvSpPr>
        <p:spPr bwMode="auto">
          <a:xfrm>
            <a:off x="546063" y="4051283"/>
            <a:ext cx="10644261" cy="2122805"/>
          </a:xfrm>
          <a:prstGeom prst="rect">
            <a:avLst/>
          </a:prstGeom>
          <a:noFill/>
          <a:ln w="38100">
            <a:solidFill>
              <a:srgbClr val="00FF0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dirty="0">
                <a:latin typeface="+mn-ea"/>
                <a:cs typeface="方正兰亭黑简体" pitchFamily="2" charset="-122"/>
              </a:rPr>
              <a:t>解析</a:t>
            </a:r>
            <a:r>
              <a:rPr lang="zh-CN" altLang="en-US" sz="2000" dirty="0" smtClean="0">
                <a:latin typeface="+mn-ea"/>
                <a:cs typeface="方正兰亭黑简体" pitchFamily="2" charset="-122"/>
              </a:rPr>
              <a:t>：</a:t>
            </a:r>
            <a:r>
              <a:rPr lang="en-US" altLang="zh-CN" sz="2000" dirty="0" smtClean="0">
                <a:latin typeface="+mn-ea"/>
                <a:cs typeface="方正兰亭黑简体" pitchFamily="2" charset="-122"/>
              </a:rPr>
              <a:t>A</a:t>
            </a:r>
            <a:r>
              <a:rPr lang="zh-CN" altLang="en-US" sz="2000" dirty="0">
                <a:latin typeface="+mn-ea"/>
                <a:cs typeface="方正兰亭黑简体" pitchFamily="2" charset="-122"/>
              </a:rPr>
              <a:t>项，第一句中的“之”放在动词“献”之后作宾语</a:t>
            </a:r>
            <a:r>
              <a:rPr lang="zh-CN" altLang="en-US" sz="2000" dirty="0" smtClean="0">
                <a:latin typeface="+mn-ea"/>
                <a:cs typeface="方正兰亭黑简体" pitchFamily="2" charset="-122"/>
              </a:rPr>
              <a:t>，代</a:t>
            </a:r>
            <a:r>
              <a:rPr lang="zh-CN" altLang="en-US" sz="2000" dirty="0">
                <a:latin typeface="+mn-ea"/>
                <a:cs typeface="方正兰亭黑简体" pitchFamily="2" charset="-122"/>
              </a:rPr>
              <a:t>指“玉璞”；第二句中的“之”为助词，的。</a:t>
            </a:r>
            <a:r>
              <a:rPr lang="en-US" altLang="zh-CN" sz="2000" dirty="0">
                <a:latin typeface="+mn-ea"/>
                <a:cs typeface="方正兰亭黑简体" pitchFamily="2" charset="-122"/>
              </a:rPr>
              <a:t>B</a:t>
            </a:r>
            <a:r>
              <a:rPr lang="zh-CN" altLang="en-US" sz="2000" dirty="0">
                <a:latin typeface="+mn-ea"/>
                <a:cs typeface="方正兰亭黑简体" pitchFamily="2" charset="-122"/>
              </a:rPr>
              <a:t>项，第一句“其”修饰“左足”，作动词“刖”的宾语，代词，意为“他的”；第二句中的“其”修饰“故”，作动词“问”的宾语，代词，意为“其中的”。</a:t>
            </a:r>
            <a:r>
              <a:rPr lang="en-US" altLang="zh-CN" sz="2000" dirty="0">
                <a:latin typeface="+mn-ea"/>
                <a:cs typeface="方正兰亭黑简体" pitchFamily="2" charset="-122"/>
              </a:rPr>
              <a:t>C</a:t>
            </a:r>
            <a:r>
              <a:rPr lang="zh-CN" altLang="en-US" sz="2000" dirty="0">
                <a:latin typeface="+mn-ea"/>
                <a:cs typeface="方正兰亭黑简体" pitchFamily="2" charset="-122"/>
              </a:rPr>
              <a:t>项，第一句中的“乃”放在动词“抱”之前，副词，意为“于是、就”；第二句中的“乃”放在动词“使”之前，副词，意为“于是、就”。</a:t>
            </a:r>
            <a:r>
              <a:rPr lang="en-US" altLang="zh-CN" sz="2000" dirty="0">
                <a:latin typeface="+mn-ea"/>
                <a:cs typeface="方正兰亭黑简体" pitchFamily="2" charset="-122"/>
              </a:rPr>
              <a:t>D</a:t>
            </a:r>
            <a:r>
              <a:rPr lang="zh-CN" altLang="en-US" sz="2000" dirty="0">
                <a:latin typeface="+mn-ea"/>
                <a:cs typeface="方正兰亭黑简体" pitchFamily="2" charset="-122"/>
              </a:rPr>
              <a:t>项，第一句中的“以”处在谓语的位置，动词，意为“认为”；第二句中的“以”放在名词“石”之前，构成介宾结构，作状语，意为“用”。</a:t>
            </a:r>
            <a:endParaRPr lang="zh-CN" altLang="en-US" sz="2000" dirty="0">
              <a:latin typeface="+mn-ea"/>
              <a:cs typeface="方正兰亭黑简体" pitchFamily="2" charset="-122"/>
            </a:endParaRPr>
          </a:p>
        </p:txBody>
      </p:sp>
      <p:pic>
        <p:nvPicPr>
          <p:cNvPr id="202772" name="Picture 20" descr=")(SQRO({BW62L4{Q~OD952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90526" y="3330558"/>
            <a:ext cx="1873250" cy="660400"/>
          </a:xfrm>
          <a:prstGeom prst="rect">
            <a:avLst/>
          </a:prstGeom>
          <a:noFill/>
        </p:spPr>
      </p:pic>
      <p:pic>
        <p:nvPicPr>
          <p:cNvPr id="202773" name="Picture 21" descr="BY%9$TKI})[ZVE~Y}OQ~MV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8451" y="3330558"/>
            <a:ext cx="1658938" cy="636588"/>
          </a:xfrm>
          <a:prstGeom prst="rect">
            <a:avLst/>
          </a:prstGeom>
          <a:noFill/>
        </p:spPr>
      </p:pic>
      <p:pic>
        <p:nvPicPr>
          <p:cNvPr id="202774" name="Picture 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54576" y="3259121"/>
            <a:ext cx="29527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2775" name="Picture 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67689" y="3330558"/>
            <a:ext cx="21653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2776" name="Picture 24" descr="蝴蝶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10114" y="3330558"/>
            <a:ext cx="720725" cy="608013"/>
          </a:xfrm>
          <a:prstGeom prst="rect">
            <a:avLst/>
          </a:prstGeom>
          <a:noFill/>
        </p:spPr>
      </p:pic>
      <p:graphicFrame>
        <p:nvGraphicFramePr>
          <p:cNvPr id="202754" name="Group 2"/>
          <p:cNvGraphicFramePr>
            <a:graphicFrameLocks noGrp="1"/>
          </p:cNvGraphicFramePr>
          <p:nvPr/>
        </p:nvGraphicFramePr>
        <p:xfrm>
          <a:off x="556895" y="690880"/>
          <a:ext cx="871220" cy="928370"/>
        </p:xfrm>
        <a:graphic>
          <a:graphicData uri="http://schemas.openxmlformats.org/drawingml/2006/table">
            <a:tbl>
              <a:tblPr/>
              <a:tblGrid>
                <a:gridCol w="384810"/>
                <a:gridCol w="486410"/>
              </a:tblGrid>
              <a:tr h="464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anose="02010609060101010101" pitchFamily="2" charset="-122"/>
                        </a:rPr>
                        <a:t>应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anose="02010609060101010101" pitchFamily="2" charset="-122"/>
                        </a:rPr>
                        <a:t>用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64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anose="02010609060101010101" pitchFamily="2" charset="-122"/>
                        </a:rPr>
                        <a:t>体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anose="02010609060101010101" pitchFamily="2" charset="-122"/>
                        </a:rPr>
                        <a:t>验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0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70" grpId="0" bldLvl="0" animBg="1"/>
      <p:bldP spid="20277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84325" y="1152525"/>
            <a:ext cx="8208963" cy="603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lnSpc>
                <a:spcPts val="4000"/>
              </a:lnSpc>
            </a:pPr>
            <a:r>
              <a:rPr lang="zh-CN" altLang="en-US" sz="3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方正兰亭黑简体" pitchFamily="2" charset="-122"/>
              </a:rPr>
              <a:t>技法七</a:t>
            </a:r>
            <a:r>
              <a:rPr lang="zh-CN" altLang="en-US">
                <a:cs typeface="方正兰亭黑简体" pitchFamily="2" charset="-122"/>
              </a:rPr>
              <a:t> </a:t>
            </a:r>
            <a:r>
              <a:rPr lang="zh-CN" altLang="en-US" sz="3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方正兰亭黑简体" pitchFamily="2" charset="-122"/>
              </a:rPr>
              <a:t>　词性界定法 </a:t>
            </a:r>
            <a:endParaRPr lang="en-US" altLang="zh-CN" sz="320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方正兰亭黑简体" pitchFamily="2" charset="-122"/>
            </a:endParaRPr>
          </a:p>
        </p:txBody>
      </p:sp>
      <p:sp>
        <p:nvSpPr>
          <p:cNvPr id="204803" name="Text Box 3"/>
          <p:cNvSpPr txBox="1">
            <a:spLocks noChangeArrowheads="1"/>
          </p:cNvSpPr>
          <p:nvPr/>
        </p:nvSpPr>
        <p:spPr bwMode="auto">
          <a:xfrm>
            <a:off x="512756" y="2447925"/>
            <a:ext cx="10463255" cy="2158365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cs typeface="方正兰亭黑简体" pitchFamily="2" charset="-122"/>
              </a:rPr>
              <a:t>       有些文言词兼有实词和虚词两种性质，可借助上下文的语境，推断其词性和用法。词性不一样，用法也不一样。如</a:t>
            </a:r>
            <a:r>
              <a:rPr lang="en-US" altLang="zh-CN" sz="2400" b="1" dirty="0">
                <a:cs typeface="方正兰亭黑简体" pitchFamily="2" charset="-122"/>
              </a:rPr>
              <a:t>《</a:t>
            </a:r>
            <a:r>
              <a:rPr lang="zh-CN" altLang="en-US" sz="2400" b="1" dirty="0">
                <a:cs typeface="方正兰亭黑简体" pitchFamily="2" charset="-122"/>
              </a:rPr>
              <a:t>兰亭集序</a:t>
            </a:r>
            <a:r>
              <a:rPr lang="en-US" altLang="zh-CN" sz="2400" b="1" dirty="0">
                <a:cs typeface="方正兰亭黑简体" pitchFamily="2" charset="-122"/>
              </a:rPr>
              <a:t>》</a:t>
            </a:r>
            <a:r>
              <a:rPr lang="zh-CN" altLang="en-US" sz="2400" b="1" dirty="0">
                <a:cs typeface="方正兰亭黑简体" pitchFamily="2" charset="-122"/>
              </a:rPr>
              <a:t>中的两个句子“及其所之既倦”和“不能不以之兴怀”，前一个“之”是动词，“往、到达”，后一个“之”是代词，代指“向之所欣</a:t>
            </a:r>
            <a:r>
              <a:rPr lang="en-US" altLang="zh-CN" sz="2400" b="1" dirty="0">
                <a:cs typeface="方正兰亭黑简体" pitchFamily="2" charset="-122"/>
              </a:rPr>
              <a:t>……</a:t>
            </a:r>
            <a:r>
              <a:rPr lang="zh-CN" altLang="en-US" sz="2400" b="1" dirty="0">
                <a:cs typeface="方正兰亭黑简体" pitchFamily="2" charset="-122"/>
              </a:rPr>
              <a:t>已为陈迹”。</a:t>
            </a:r>
            <a:endParaRPr lang="zh-CN" altLang="en-US" sz="2400" b="1" dirty="0">
              <a:cs typeface="方正兰亭黑简体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4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480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42" name="Text Box 18"/>
          <p:cNvSpPr txBox="1">
            <a:spLocks noChangeArrowheads="1"/>
          </p:cNvSpPr>
          <p:nvPr/>
        </p:nvSpPr>
        <p:spPr bwMode="auto">
          <a:xfrm>
            <a:off x="474625" y="1255684"/>
            <a:ext cx="10440987" cy="230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       7</a:t>
            </a: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．阅读下面的文言文，完成文后题目。</a:t>
            </a:r>
            <a:endParaRPr lang="zh-CN" altLang="en-US" sz="2400" b="1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>
                <a:cs typeface="方正兰亭黑简体" pitchFamily="2" charset="-122"/>
              </a:rPr>
              <a:t>       </a:t>
            </a:r>
            <a:r>
              <a:rPr lang="zh-CN" altLang="en-US" sz="2400" b="1">
                <a:cs typeface="方正兰亭黑简体" pitchFamily="2" charset="-122"/>
              </a:rPr>
              <a:t>羽尝为流矢所中，贯其左臂，后创虽愈，每至阴雨，骨常疼痛。医曰：“矢镞有毒，毒入于骨，当破臂作创，刮骨去毒，然后此患乃除耳。”羽便伸臂令医劈之。时羽适请诸将饮食相对，臂血流离，盈于盘器，而羽割炙引酒，言笑自若。</a:t>
            </a:r>
            <a:r>
              <a:rPr lang="en-US" altLang="zh-CN" sz="2400" b="1">
                <a:cs typeface="方正兰亭黑简体" pitchFamily="2" charset="-122"/>
              </a:rPr>
              <a:t>(</a:t>
            </a:r>
            <a:r>
              <a:rPr lang="zh-CN" altLang="en-US" sz="2400" b="1">
                <a:cs typeface="方正兰亭黑简体" pitchFamily="2" charset="-122"/>
              </a:rPr>
              <a:t>节选自</a:t>
            </a:r>
            <a:r>
              <a:rPr lang="en-US" altLang="zh-CN" sz="2400" b="1">
                <a:cs typeface="方正兰亭黑简体" pitchFamily="2" charset="-122"/>
              </a:rPr>
              <a:t>《</a:t>
            </a:r>
            <a:r>
              <a:rPr lang="zh-CN" altLang="en-US" sz="2400" b="1">
                <a:cs typeface="方正兰亭黑简体" pitchFamily="2" charset="-122"/>
              </a:rPr>
              <a:t>三国志</a:t>
            </a:r>
            <a:r>
              <a:rPr lang="en-US" altLang="zh-CN" sz="2400" b="1">
                <a:cs typeface="方正兰亭黑简体" pitchFamily="2" charset="-122"/>
              </a:rPr>
              <a:t>·</a:t>
            </a:r>
            <a:r>
              <a:rPr lang="zh-CN" altLang="en-US" sz="2400" b="1">
                <a:cs typeface="方正兰亭黑简体" pitchFamily="2" charset="-122"/>
              </a:rPr>
              <a:t>关羽传</a:t>
            </a:r>
            <a:r>
              <a:rPr lang="en-US" altLang="zh-CN" sz="2400" b="1">
                <a:cs typeface="方正兰亭黑简体" pitchFamily="2" charset="-122"/>
              </a:rPr>
              <a:t>》</a:t>
            </a:r>
            <a:r>
              <a:rPr lang="zh-CN" altLang="en-US" sz="2400" b="1">
                <a:cs typeface="方正兰亭黑简体" pitchFamily="2" charset="-122"/>
              </a:rPr>
              <a:t>，有删改</a:t>
            </a:r>
            <a:r>
              <a:rPr lang="en-US" altLang="zh-CN" sz="2400" b="1">
                <a:cs typeface="方正兰亭黑简体" pitchFamily="2" charset="-122"/>
              </a:rPr>
              <a:t>)</a:t>
            </a:r>
            <a:endParaRPr lang="zh-CN" altLang="en-US" sz="2400" b="1">
              <a:cs typeface="方正兰亭黑简体" pitchFamily="2" charset="-122"/>
            </a:endParaRPr>
          </a:p>
        </p:txBody>
      </p:sp>
      <p:sp>
        <p:nvSpPr>
          <p:cNvPr id="205843" name="Text Box 19"/>
          <p:cNvSpPr txBox="1">
            <a:spLocks noChangeArrowheads="1"/>
          </p:cNvSpPr>
          <p:nvPr/>
        </p:nvSpPr>
        <p:spPr bwMode="auto">
          <a:xfrm>
            <a:off x="688939" y="3684576"/>
            <a:ext cx="10298112" cy="19380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dirty="0">
                <a:cs typeface="方正兰亭黑简体" pitchFamily="2" charset="-122"/>
              </a:rPr>
              <a:t>[</a:t>
            </a:r>
            <a:r>
              <a:rPr lang="zh-CN" altLang="en-US" sz="2000" b="1" dirty="0">
                <a:cs typeface="方正兰亭黑简体" pitchFamily="2" charset="-122"/>
              </a:rPr>
              <a:t>参考译文</a:t>
            </a:r>
            <a:r>
              <a:rPr lang="en-US" altLang="zh-CN" sz="2000" b="1" dirty="0">
                <a:cs typeface="方正兰亭黑简体" pitchFamily="2" charset="-122"/>
              </a:rPr>
              <a:t>]</a:t>
            </a:r>
            <a:endParaRPr lang="en-US" altLang="zh-CN" sz="2000" b="1" dirty="0">
              <a:cs typeface="方正兰亭黑简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cs typeface="方正兰亭黑简体" pitchFamily="2" charset="-122"/>
              </a:rPr>
              <a:t>       关羽曾被乱箭射中，箭穿过他的左臂，后来伤口虽然愈合，但每当阴雨天气，左臂常常疼痛。医生说：“箭头上有毒，毒素深入到骨头里面，应当割开手臂到受伤处，刮去骨头上的余毒，然后这种病痛才能消除。”关羽便伸出手臂让医生开刀。当时关羽正好请了将领们宴饮，手臂上的血往下流，滴满了一盘子，而关羽却切肉饮酒，谈笑自若。</a:t>
            </a:r>
            <a:endParaRPr lang="zh-CN" altLang="en-US" sz="2000" b="1" dirty="0">
              <a:cs typeface="方正兰亭黑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42" grpId="0" bldLvl="0" animBg="1"/>
      <p:bldP spid="20584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8" name="Text Box 6"/>
          <p:cNvSpPr txBox="1">
            <a:spLocks noChangeArrowheads="1"/>
          </p:cNvSpPr>
          <p:nvPr/>
        </p:nvSpPr>
        <p:spPr bwMode="auto">
          <a:xfrm>
            <a:off x="2160588" y="1535146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cs typeface="方正兰亭黑简体" pitchFamily="2" charset="-122"/>
            </a:endParaRPr>
          </a:p>
        </p:txBody>
      </p:sp>
      <p:sp>
        <p:nvSpPr>
          <p:cNvPr id="207879" name="Text Box 7"/>
          <p:cNvSpPr txBox="1">
            <a:spLocks noChangeArrowheads="1"/>
          </p:cNvSpPr>
          <p:nvPr/>
        </p:nvSpPr>
        <p:spPr bwMode="auto">
          <a:xfrm>
            <a:off x="1812925" y="1193516"/>
            <a:ext cx="9095105" cy="5340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下列句子中加点词的意义和用法，相同的一组是</a:t>
            </a:r>
            <a:r>
              <a:rPr lang="en-US" altLang="zh-CN" sz="2400" b="1" dirty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 b="1" dirty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 　</a:t>
            </a:r>
            <a:r>
              <a:rPr lang="en-US" altLang="zh-CN" sz="2400" b="1" dirty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  <a:endParaRPr lang="zh-CN" altLang="en-US" sz="2400" b="1" dirty="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</p:txBody>
      </p:sp>
      <p:sp>
        <p:nvSpPr>
          <p:cNvPr id="207884" name="Text Box 12"/>
          <p:cNvSpPr txBox="1">
            <a:spLocks noChangeArrowheads="1"/>
          </p:cNvSpPr>
          <p:nvPr/>
        </p:nvSpPr>
        <p:spPr bwMode="auto">
          <a:xfrm>
            <a:off x="688939" y="4073542"/>
            <a:ext cx="10506079" cy="164020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b="1" dirty="0">
                <a:cs typeface="方正兰亭黑简体" pitchFamily="2" charset="-122"/>
              </a:rPr>
              <a:t>解析：　</a:t>
            </a:r>
            <a:r>
              <a:rPr lang="en-US" altLang="zh-CN" b="1" dirty="0">
                <a:cs typeface="方正兰亭黑简体" pitchFamily="2" charset="-122"/>
              </a:rPr>
              <a:t>A</a:t>
            </a:r>
            <a:r>
              <a:rPr lang="zh-CN" altLang="en-US" b="1" dirty="0">
                <a:cs typeface="方正兰亭黑简体" pitchFamily="2" charset="-122"/>
              </a:rPr>
              <a:t>项，第一句句中的“为”与“所”结合构成被动，介词，意为“被”；第二句句中的“为”是动词，意为“治理”。</a:t>
            </a:r>
            <a:r>
              <a:rPr lang="en-US" altLang="zh-CN" b="1" dirty="0">
                <a:cs typeface="方正兰亭黑简体" pitchFamily="2" charset="-122"/>
              </a:rPr>
              <a:t>B</a:t>
            </a:r>
            <a:r>
              <a:rPr lang="zh-CN" altLang="en-US" b="1" dirty="0">
                <a:cs typeface="方正兰亭黑简体" pitchFamily="2" charset="-122"/>
              </a:rPr>
              <a:t>项，第一句句中的“乃”是副词，意为“才”；第二句句中的“乃”是副词，表判断，意为“是”。</a:t>
            </a:r>
            <a:r>
              <a:rPr lang="en-US" altLang="zh-CN" b="1" dirty="0">
                <a:cs typeface="方正兰亭黑简体" pitchFamily="2" charset="-122"/>
              </a:rPr>
              <a:t>C</a:t>
            </a:r>
            <a:r>
              <a:rPr lang="zh-CN" altLang="en-US" b="1" dirty="0">
                <a:cs typeface="方正兰亭黑简体" pitchFamily="2" charset="-122"/>
              </a:rPr>
              <a:t>项，第一句句中的“适”为副词，意为“正好、恰好”；第二句句中的“适”是动词，意为“享受、享有”。</a:t>
            </a:r>
            <a:r>
              <a:rPr lang="en-US" altLang="zh-CN" b="1" dirty="0">
                <a:cs typeface="方正兰亭黑简体" pitchFamily="2" charset="-122"/>
              </a:rPr>
              <a:t>D</a:t>
            </a:r>
            <a:r>
              <a:rPr lang="zh-CN" altLang="en-US" b="1" dirty="0">
                <a:cs typeface="方正兰亭黑简体" pitchFamily="2" charset="-122"/>
              </a:rPr>
              <a:t>项，两句中的“若”均为动词，意为“像”。</a:t>
            </a:r>
            <a:endParaRPr lang="zh-CN" altLang="en-US" b="1" dirty="0">
              <a:cs typeface="方正兰亭黑简体" pitchFamily="2" charset="-122"/>
            </a:endParaRPr>
          </a:p>
        </p:txBody>
      </p:sp>
      <p:pic>
        <p:nvPicPr>
          <p:cNvPr id="207886" name="Picture 14" descr="%[)$S}HJ`OB83M3MBBTFN@R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03318" y="1912955"/>
            <a:ext cx="2952750" cy="847725"/>
          </a:xfrm>
          <a:prstGeom prst="rect">
            <a:avLst/>
          </a:prstGeom>
          <a:noFill/>
        </p:spPr>
      </p:pic>
      <p:pic>
        <p:nvPicPr>
          <p:cNvPr id="207887" name="Picture 15" descr="FF`32`X{QMJ7YR7DH1CRS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99168" y="1912955"/>
            <a:ext cx="2592388" cy="865187"/>
          </a:xfrm>
          <a:prstGeom prst="rect">
            <a:avLst/>
          </a:prstGeom>
          <a:noFill/>
        </p:spPr>
      </p:pic>
      <p:pic>
        <p:nvPicPr>
          <p:cNvPr id="207888" name="Picture 16" descr="YL]XVGUPQ5F[}ZB0F5RSB5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0293" y="2921017"/>
            <a:ext cx="3168650" cy="879475"/>
          </a:xfrm>
          <a:prstGeom prst="rect">
            <a:avLst/>
          </a:prstGeom>
          <a:noFill/>
        </p:spPr>
      </p:pic>
      <p:pic>
        <p:nvPicPr>
          <p:cNvPr id="207889" name="Picture 17" descr="}340PDO`F)$$5WN)CLO{{5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99168" y="2921017"/>
            <a:ext cx="3168650" cy="800100"/>
          </a:xfrm>
          <a:prstGeom prst="rect">
            <a:avLst/>
          </a:prstGeom>
          <a:noFill/>
        </p:spPr>
      </p:pic>
      <p:pic>
        <p:nvPicPr>
          <p:cNvPr id="207885" name="Picture 13" descr="蝴蝶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0243" y="2992455"/>
            <a:ext cx="720725" cy="608012"/>
          </a:xfrm>
          <a:prstGeom prst="rect">
            <a:avLst/>
          </a:prstGeom>
          <a:noFill/>
        </p:spPr>
      </p:pic>
      <p:graphicFrame>
        <p:nvGraphicFramePr>
          <p:cNvPr id="202754" name="Group 2"/>
          <p:cNvGraphicFramePr>
            <a:graphicFrameLocks noGrp="1"/>
          </p:cNvGraphicFramePr>
          <p:nvPr/>
        </p:nvGraphicFramePr>
        <p:xfrm>
          <a:off x="504190" y="915386"/>
          <a:ext cx="989330" cy="986790"/>
        </p:xfrm>
        <a:graphic>
          <a:graphicData uri="http://schemas.openxmlformats.org/drawingml/2006/table">
            <a:tbl>
              <a:tblPr/>
              <a:tblGrid>
                <a:gridCol w="436880"/>
                <a:gridCol w="55245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anose="02010609060101010101" pitchFamily="2" charset="-122"/>
                        </a:rPr>
                        <a:t>应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anose="02010609060101010101" pitchFamily="2" charset="-122"/>
                        </a:rPr>
                        <a:t>用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29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anose="02010609060101010101" pitchFamily="2" charset="-122"/>
                        </a:rPr>
                        <a:t>体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anose="02010609060101010101" pitchFamily="2" charset="-122"/>
                        </a:rPr>
                        <a:t>验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78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7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7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7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7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07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07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88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7904178" y="-7938"/>
            <a:ext cx="1428760" cy="5953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Rectangle 18"/>
          <p:cNvSpPr>
            <a:spLocks noChangeArrowheads="1"/>
          </p:cNvSpPr>
          <p:nvPr/>
        </p:nvSpPr>
        <p:spPr bwMode="auto">
          <a:xfrm>
            <a:off x="7998022" y="114300"/>
            <a:ext cx="1263477" cy="3689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探究突破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黑简体" pitchFamily="2" charset="-122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720725" y="936625"/>
            <a:ext cx="9799638" cy="45218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hlink"/>
                </a:solidFill>
              </a:rPr>
              <a:t>阅读下面的文言文，完成文后题目。</a:t>
            </a:r>
            <a:endParaRPr lang="zh-CN" altLang="en-US" sz="2400" b="1" dirty="0">
              <a:solidFill>
                <a:schemeClr val="hlink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/>
              <a:t>        故有国者不可以不知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春秋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，前有谗而弗见，后有贼而不知。为人臣者不可以不知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春秋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，守经事而不知其宜，遭变事而不知其权。为人君父而不通于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春秋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之义者，必蒙首恶之名。为人臣子而不通于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春秋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之义者，必陷篡弑之诛，死罪之名。其实皆以为善，为之不知其义，被之空言而不敢辞。夫不通礼义之旨，至于君不君，臣不臣，父不父，子不子。夫君不君则犯，臣不臣则诛，父不父则无道，子不子则不孝。此四行者，天下之大过也。以天下之大过予之，则受而弗敢辞。故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春秋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者，礼义之大宗也。</a:t>
            </a:r>
            <a:endParaRPr lang="zh-CN" altLang="en-US" sz="2400" b="1" dirty="0"/>
          </a:p>
          <a:p>
            <a:pPr>
              <a:lnSpc>
                <a:spcPct val="120000"/>
              </a:lnSpc>
            </a:pPr>
            <a:r>
              <a:rPr lang="en-US" altLang="zh-CN" sz="2400" b="1" dirty="0"/>
              <a:t>                                                   (</a:t>
            </a:r>
            <a:r>
              <a:rPr lang="zh-CN" altLang="en-US" sz="2400" b="1" dirty="0"/>
              <a:t>选自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史记</a:t>
            </a:r>
            <a:r>
              <a:rPr lang="en-US" altLang="zh-CN" sz="2400" b="1" dirty="0"/>
              <a:t>·</a:t>
            </a:r>
            <a:r>
              <a:rPr lang="zh-CN" altLang="en-US" sz="2400" b="1" dirty="0"/>
              <a:t>太史公自序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，有删改</a:t>
            </a:r>
            <a:r>
              <a:rPr lang="en-US" altLang="zh-CN" sz="2400" b="1" dirty="0"/>
              <a:t>)</a:t>
            </a:r>
            <a:endParaRPr lang="en-US" altLang="zh-CN" sz="2400" b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1" name="Text Box 3"/>
          <p:cNvSpPr txBox="1">
            <a:spLocks noChangeArrowheads="1"/>
          </p:cNvSpPr>
          <p:nvPr/>
        </p:nvSpPr>
        <p:spPr bwMode="auto">
          <a:xfrm>
            <a:off x="862013" y="1130300"/>
            <a:ext cx="9799637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endParaRPr lang="en-US" altLang="zh-CN" sz="2400" b="1"/>
          </a:p>
        </p:txBody>
      </p:sp>
      <p:grpSp>
        <p:nvGrpSpPr>
          <p:cNvPr id="2" name="Group 6"/>
          <p:cNvGrpSpPr/>
          <p:nvPr/>
        </p:nvGrpSpPr>
        <p:grpSpPr bwMode="auto">
          <a:xfrm>
            <a:off x="-882044" y="668592"/>
            <a:ext cx="12234537" cy="5432318"/>
            <a:chOff x="-491" y="-30"/>
            <a:chExt cx="6116" cy="3621"/>
          </a:xfrm>
        </p:grpSpPr>
        <p:graphicFrame>
          <p:nvGraphicFramePr>
            <p:cNvPr id="211975" name="Object 7"/>
            <p:cNvGraphicFramePr>
              <a:graphicFrameLocks noChangeAspect="1"/>
            </p:cNvGraphicFramePr>
            <p:nvPr/>
          </p:nvGraphicFramePr>
          <p:xfrm>
            <a:off x="330" y="-30"/>
            <a:ext cx="5295" cy="30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49" name="文档" r:id="rId1" imgW="5335270" imgH="2056130" progId="Word.Document.8">
                    <p:embed/>
                  </p:oleObj>
                </mc:Choice>
                <mc:Fallback>
                  <p:oleObj name="文档" r:id="rId1" imgW="5335270" imgH="2056130" progId="Word.Document.8">
                    <p:embed/>
                    <p:pic>
                      <p:nvPicPr>
                        <p:cNvPr id="0" name="图片 2048" descr="image2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30" y="-30"/>
                          <a:ext cx="5295" cy="300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1976" name="Object 8"/>
            <p:cNvGraphicFramePr>
              <a:graphicFrameLocks noChangeAspect="1"/>
            </p:cNvGraphicFramePr>
            <p:nvPr/>
          </p:nvGraphicFramePr>
          <p:xfrm>
            <a:off x="-491" y="2684"/>
            <a:ext cx="3357" cy="9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0" name="文档" r:id="rId3" imgW="5335270" imgH="1106170" progId="Word.Document.8">
                    <p:embed/>
                  </p:oleObj>
                </mc:Choice>
                <mc:Fallback>
                  <p:oleObj name="文档" r:id="rId3" imgW="5335270" imgH="1106170" progId="Word.Document.8">
                    <p:embed/>
                    <p:pic>
                      <p:nvPicPr>
                        <p:cNvPr id="0" name="图片 2049" descr="image2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-491" y="2684"/>
                          <a:ext cx="3357" cy="907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11973" name="Text Box 5"/>
          <p:cNvSpPr txBox="1">
            <a:spLocks noChangeArrowheads="1"/>
          </p:cNvSpPr>
          <p:nvPr/>
        </p:nvSpPr>
        <p:spPr bwMode="auto">
          <a:xfrm>
            <a:off x="8118491" y="811195"/>
            <a:ext cx="909637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66"/>
                </a:solidFill>
              </a:rPr>
              <a:t>D</a:t>
            </a:r>
            <a:endParaRPr lang="en-US" altLang="zh-CN" sz="2400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1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1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7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5" name="Text Box 3"/>
          <p:cNvSpPr txBox="1">
            <a:spLocks noChangeArrowheads="1"/>
          </p:cNvSpPr>
          <p:nvPr/>
        </p:nvSpPr>
        <p:spPr bwMode="auto">
          <a:xfrm>
            <a:off x="1189005" y="1239823"/>
            <a:ext cx="10072758" cy="34150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6600"/>
                </a:solidFill>
                <a:latin typeface="+mn-ea"/>
              </a:rPr>
              <a:t>(2)</a:t>
            </a:r>
            <a:r>
              <a:rPr lang="zh-CN" altLang="en-US" sz="2400" dirty="0">
                <a:solidFill>
                  <a:srgbClr val="006600"/>
                </a:solidFill>
                <a:latin typeface="+mn-ea"/>
              </a:rPr>
              <a:t>文中“为人君父而不通于</a:t>
            </a:r>
            <a:r>
              <a:rPr lang="en-US" altLang="zh-CN" sz="2400" dirty="0">
                <a:solidFill>
                  <a:srgbClr val="006600"/>
                </a:solidFill>
                <a:latin typeface="+mn-ea"/>
              </a:rPr>
              <a:t>《</a:t>
            </a:r>
            <a:r>
              <a:rPr lang="zh-CN" altLang="en-US" sz="2400" dirty="0">
                <a:solidFill>
                  <a:srgbClr val="006600"/>
                </a:solidFill>
                <a:latin typeface="+mn-ea"/>
              </a:rPr>
              <a:t>春秋</a:t>
            </a:r>
            <a:r>
              <a:rPr lang="en-US" altLang="zh-CN" sz="2400" dirty="0">
                <a:solidFill>
                  <a:srgbClr val="006600"/>
                </a:solidFill>
                <a:latin typeface="+mn-ea"/>
              </a:rPr>
              <a:t>》</a:t>
            </a:r>
            <a:r>
              <a:rPr lang="zh-CN" altLang="en-US" sz="2400" dirty="0">
                <a:solidFill>
                  <a:srgbClr val="006600"/>
                </a:solidFill>
                <a:latin typeface="+mn-ea"/>
              </a:rPr>
              <a:t>之义者”中的“于”与下列各句中加点的“于”的意义和用法相同的一项是 </a:t>
            </a:r>
            <a:r>
              <a:rPr lang="en-US" altLang="zh-CN" sz="2400" dirty="0">
                <a:solidFill>
                  <a:srgbClr val="006600"/>
                </a:solidFill>
                <a:latin typeface="+mn-ea"/>
              </a:rPr>
              <a:t>(</a:t>
            </a:r>
            <a:r>
              <a:rPr lang="zh-CN" altLang="en-US" sz="2400" dirty="0">
                <a:solidFill>
                  <a:srgbClr val="006600"/>
                </a:solidFill>
                <a:latin typeface="+mn-ea"/>
              </a:rPr>
              <a:t>　　</a:t>
            </a:r>
            <a:r>
              <a:rPr lang="en-US" altLang="zh-CN" sz="2400" dirty="0">
                <a:solidFill>
                  <a:srgbClr val="006600"/>
                </a:solidFill>
                <a:latin typeface="+mn-ea"/>
              </a:rPr>
              <a:t>)</a:t>
            </a:r>
            <a:endParaRPr lang="en-US" altLang="zh-CN" sz="2400" dirty="0">
              <a:solidFill>
                <a:srgbClr val="0066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6600"/>
                </a:solidFill>
                <a:latin typeface="+mn-ea"/>
              </a:rPr>
              <a:t>A</a:t>
            </a:r>
            <a:r>
              <a:rPr lang="zh-CN" altLang="en-US" sz="2400" dirty="0">
                <a:solidFill>
                  <a:srgbClr val="006600"/>
                </a:solidFill>
                <a:latin typeface="+mn-ea"/>
              </a:rPr>
              <a:t>．缙绅、大夫、士萃于左丞相府，莫知计所出</a:t>
            </a:r>
            <a:endParaRPr lang="zh-CN" altLang="en-US" sz="2400" dirty="0">
              <a:solidFill>
                <a:srgbClr val="0066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6600"/>
                </a:solidFill>
                <a:latin typeface="+mn-ea"/>
              </a:rPr>
              <a:t>B</a:t>
            </a:r>
            <a:r>
              <a:rPr lang="zh-CN" altLang="en-US" sz="2400" dirty="0">
                <a:solidFill>
                  <a:srgbClr val="006600"/>
                </a:solidFill>
                <a:latin typeface="+mn-ea"/>
              </a:rPr>
              <a:t>．故内惑于郑袖，外欺于张仪</a:t>
            </a:r>
            <a:endParaRPr lang="zh-CN" altLang="en-US" sz="2400" dirty="0">
              <a:solidFill>
                <a:srgbClr val="0066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6600"/>
                </a:solidFill>
                <a:latin typeface="+mn-ea"/>
              </a:rPr>
              <a:t>C</a:t>
            </a:r>
            <a:r>
              <a:rPr lang="zh-CN" altLang="en-US" sz="2400" dirty="0">
                <a:solidFill>
                  <a:srgbClr val="006600"/>
                </a:solidFill>
                <a:latin typeface="+mn-ea"/>
              </a:rPr>
              <a:t>．不拘于时，学于余</a:t>
            </a:r>
            <a:endParaRPr lang="zh-CN" altLang="en-US" sz="2400" dirty="0">
              <a:solidFill>
                <a:srgbClr val="0066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6600"/>
                </a:solidFill>
                <a:latin typeface="+mn-ea"/>
              </a:rPr>
              <a:t>D</a:t>
            </a:r>
            <a:r>
              <a:rPr lang="zh-CN" altLang="en-US" sz="2400" dirty="0">
                <a:solidFill>
                  <a:srgbClr val="006600"/>
                </a:solidFill>
                <a:latin typeface="+mn-ea"/>
              </a:rPr>
              <a:t>．君子生非异也，善假于物也</a:t>
            </a:r>
            <a:endParaRPr lang="en-US" altLang="zh-CN" sz="2400" dirty="0">
              <a:solidFill>
                <a:srgbClr val="006600"/>
              </a:solidFill>
              <a:latin typeface="+mn-ea"/>
            </a:endParaRPr>
          </a:p>
        </p:txBody>
      </p:sp>
      <p:sp>
        <p:nvSpPr>
          <p:cNvPr id="212997" name="Text Box 5"/>
          <p:cNvSpPr txBox="1">
            <a:spLocks noChangeArrowheads="1"/>
          </p:cNvSpPr>
          <p:nvPr/>
        </p:nvSpPr>
        <p:spPr bwMode="auto">
          <a:xfrm>
            <a:off x="7118359" y="1811327"/>
            <a:ext cx="99695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66"/>
                </a:solidFill>
              </a:rPr>
              <a:t>D</a:t>
            </a:r>
            <a:endParaRPr lang="en-US" altLang="zh-CN" sz="3200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5" grpId="0" bldLvl="0" animBg="1"/>
      <p:bldP spid="21299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020" name="Picture 4" descr="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46061"/>
            <a:ext cx="11522075" cy="6480175"/>
          </a:xfrm>
          <a:prstGeom prst="rect">
            <a:avLst/>
          </a:prstGeom>
          <a:noFill/>
        </p:spPr>
      </p:pic>
      <p:sp>
        <p:nvSpPr>
          <p:cNvPr id="214021" name="Text Box 5"/>
          <p:cNvSpPr txBox="1">
            <a:spLocks noChangeArrowheads="1"/>
          </p:cNvSpPr>
          <p:nvPr/>
        </p:nvSpPr>
        <p:spPr bwMode="auto">
          <a:xfrm>
            <a:off x="769938" y="1560489"/>
            <a:ext cx="10072687" cy="3784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    文言虚词的意义和用法很多，只有将其置于具体的语境中，才能准确判断。  第</a:t>
            </a:r>
            <a:r>
              <a:rPr lang="en-US" altLang="zh-CN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(1)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题，</a:t>
            </a:r>
            <a:r>
              <a:rPr lang="en-US" altLang="zh-CN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A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项，前句中的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“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而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”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，表转折关系，相当于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“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却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”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；后句中的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“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而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”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，表顺承关系，相当于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“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于是，就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”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。</a:t>
            </a:r>
            <a:r>
              <a:rPr lang="en-US" altLang="zh-CN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B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项，前句中的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“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为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”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，动词，做；后句中的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“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为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”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，名词，心理活动。</a:t>
            </a:r>
            <a:r>
              <a:rPr lang="en-US" altLang="zh-CN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C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项，前句中的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“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之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”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，结构助词，相当于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“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的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”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；后句中的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“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之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”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，用在主谓之间，取消句子独立性。</a:t>
            </a:r>
            <a:r>
              <a:rPr lang="en-US" altLang="zh-CN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D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项，前句中的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“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以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”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，介词，拿；后句中的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“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以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”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，介词，拿。第</a:t>
            </a:r>
            <a:r>
              <a:rPr lang="en-US" altLang="zh-CN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(2)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题，例句中的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“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于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”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是介词，引出动作的对象；</a:t>
            </a:r>
            <a:r>
              <a:rPr lang="en-US" altLang="zh-CN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A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项，句中的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“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于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”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是介词，相当于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“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在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”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；</a:t>
            </a:r>
            <a:r>
              <a:rPr lang="en-US" altLang="zh-CN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B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项，句中的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“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于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”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是介词，相当于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“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被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”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；</a:t>
            </a:r>
            <a:r>
              <a:rPr lang="en-US" altLang="zh-CN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C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项，句中的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“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于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”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是介词，相当于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“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向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”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；</a:t>
            </a:r>
            <a:r>
              <a:rPr lang="en-US" altLang="zh-CN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D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项，句中的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“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于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/>
                <a:ea typeface="楷体_GB2312" charset="-122"/>
              </a:rPr>
              <a:t>”</a:t>
            </a:r>
            <a:r>
              <a:rPr lang="zh-CN" altLang="en-US" sz="2400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是介词，引出动作的对象。</a:t>
            </a:r>
            <a:endParaRPr lang="zh-CN" altLang="en-US" sz="2400" dirty="0">
              <a:solidFill>
                <a:schemeClr val="bg1"/>
              </a:solidFill>
              <a:latin typeface="楷体_GB2312" charset="-122"/>
              <a:ea typeface="楷体_GB231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3" name="Text Box 3"/>
          <p:cNvSpPr txBox="1">
            <a:spLocks noChangeArrowheads="1"/>
          </p:cNvSpPr>
          <p:nvPr/>
        </p:nvSpPr>
        <p:spPr bwMode="auto">
          <a:xfrm>
            <a:off x="936625" y="1368425"/>
            <a:ext cx="9890125" cy="45218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</a:rPr>
              <a:t>阅读下面的文言文，完成文后题目。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/>
              <a:t>        </a:t>
            </a:r>
            <a:r>
              <a:rPr lang="zh-CN" altLang="en-US" sz="2400" b="1" dirty="0">
                <a:solidFill>
                  <a:srgbClr val="0000FF"/>
                </a:solidFill>
              </a:rPr>
              <a:t>钱金玉官松江千总，性刚果，尚廉节。鸦片衅起，钱方假归省亲，闻讯，即束装起行。其亲友止之曰：“军事方急，祸福不可知。君方在假，上官又未有文檄趣君往，何急急为？”钱不听。既至吴淞，从守西炮台，与部卒同饮食卧起，以力战相勖。及东炮台陷，弹丸咸集于西炮台。钱奋勇督战，喋血数小时，左臂中三弹，曾不少却。其近卒泣陈：“公有老母在，不可死。”笑谢曰：“焉有食国之禄而逃其难者乎？幸勿为吾母虑也！”未几，一弹来，中左乳，遂仆。弥留之际，犹大呼“贼奴误国”不置。                     </a:t>
            </a:r>
            <a:endParaRPr lang="en-US" altLang="zh-CN" sz="2400" b="1" dirty="0" smtClean="0">
              <a:solidFill>
                <a:srgbClr val="0000F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</a:rPr>
              <a:t>                               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                            </a:t>
            </a:r>
            <a:r>
              <a:rPr lang="en-US" altLang="zh-CN" sz="2400" b="1" dirty="0">
                <a:solidFill>
                  <a:srgbClr val="0000FF"/>
                </a:solidFill>
              </a:rPr>
              <a:t>(</a:t>
            </a:r>
            <a:r>
              <a:rPr lang="zh-CN" altLang="en-US" sz="2400" b="1" dirty="0">
                <a:solidFill>
                  <a:srgbClr val="0000FF"/>
                </a:solidFill>
              </a:rPr>
              <a:t>选自</a:t>
            </a:r>
            <a:r>
              <a:rPr lang="en-US" altLang="zh-CN" sz="2400" b="1" dirty="0">
                <a:solidFill>
                  <a:srgbClr val="0000FF"/>
                </a:solidFill>
              </a:rPr>
              <a:t>《</a:t>
            </a:r>
            <a:r>
              <a:rPr lang="zh-CN" altLang="en-US" sz="2400" b="1" dirty="0">
                <a:solidFill>
                  <a:srgbClr val="0000FF"/>
                </a:solidFill>
              </a:rPr>
              <a:t>鸦片战争文学集</a:t>
            </a:r>
            <a:r>
              <a:rPr lang="en-US" altLang="zh-CN" sz="2400" b="1" dirty="0">
                <a:solidFill>
                  <a:srgbClr val="0000FF"/>
                </a:solidFill>
              </a:rPr>
              <a:t>》</a:t>
            </a:r>
            <a:r>
              <a:rPr lang="zh-CN" altLang="en-US" sz="2400" b="1" dirty="0">
                <a:solidFill>
                  <a:srgbClr val="0000FF"/>
                </a:solidFill>
              </a:rPr>
              <a:t>，有删改</a:t>
            </a:r>
            <a:r>
              <a:rPr lang="en-US" altLang="zh-CN" sz="2400" b="1" dirty="0">
                <a:solidFill>
                  <a:srgbClr val="0000FF"/>
                </a:solidFill>
              </a:rPr>
              <a:t>)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215045" name="Text Box 5"/>
          <p:cNvSpPr txBox="1">
            <a:spLocks noChangeArrowheads="1"/>
          </p:cNvSpPr>
          <p:nvPr/>
        </p:nvSpPr>
        <p:spPr bwMode="auto">
          <a:xfrm>
            <a:off x="1046129" y="811195"/>
            <a:ext cx="1727200" cy="460375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bg1"/>
                </a:solidFill>
                <a:ea typeface="黑体" panose="02010609060101010101" pitchFamily="2" charset="-122"/>
                <a:cs typeface="方正兰亭黑简体" pitchFamily="2" charset="-122"/>
              </a:rPr>
              <a:t>  跟进矫正</a:t>
            </a:r>
            <a:endParaRPr lang="zh-CN" altLang="en-US" sz="2400" b="1" dirty="0">
              <a:solidFill>
                <a:schemeClr val="bg1"/>
              </a:solidFill>
              <a:ea typeface="黑体" panose="02010609060101010101" pitchFamily="2" charset="-122"/>
              <a:cs typeface="方正兰亭黑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15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43" grpId="0" bldLvl="0" animBg="1"/>
      <p:bldP spid="21504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7" name="Text Box 3"/>
          <p:cNvSpPr txBox="1">
            <a:spLocks noChangeArrowheads="1"/>
          </p:cNvSpPr>
          <p:nvPr/>
        </p:nvSpPr>
        <p:spPr bwMode="auto">
          <a:xfrm>
            <a:off x="862013" y="1130300"/>
            <a:ext cx="9799637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endParaRPr lang="en-US" altLang="zh-CN" sz="2400" b="1"/>
          </a:p>
        </p:txBody>
      </p:sp>
      <p:sp>
        <p:nvSpPr>
          <p:cNvPr id="216069" name="Text Box 5"/>
          <p:cNvSpPr txBox="1">
            <a:spLocks noChangeArrowheads="1"/>
          </p:cNvSpPr>
          <p:nvPr/>
        </p:nvSpPr>
        <p:spPr bwMode="auto">
          <a:xfrm>
            <a:off x="9643608" y="761547"/>
            <a:ext cx="909637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66"/>
                </a:solidFill>
              </a:rPr>
              <a:t>D</a:t>
            </a:r>
            <a:endParaRPr lang="en-US" altLang="zh-CN" sz="2400">
              <a:solidFill>
                <a:srgbClr val="FF0066"/>
              </a:solidFill>
            </a:endParaRPr>
          </a:p>
        </p:txBody>
      </p:sp>
      <p:grpSp>
        <p:nvGrpSpPr>
          <p:cNvPr id="2" name="Group 6"/>
          <p:cNvGrpSpPr/>
          <p:nvPr/>
        </p:nvGrpSpPr>
        <p:grpSpPr bwMode="auto">
          <a:xfrm>
            <a:off x="-2087563" y="585788"/>
            <a:ext cx="15151101" cy="5894387"/>
            <a:chOff x="-1066" y="391"/>
            <a:chExt cx="7574" cy="3929"/>
          </a:xfrm>
        </p:grpSpPr>
        <p:graphicFrame>
          <p:nvGraphicFramePr>
            <p:cNvPr id="216072" name="Object 8"/>
            <p:cNvGraphicFramePr>
              <a:graphicFrameLocks noChangeAspect="1"/>
            </p:cNvGraphicFramePr>
            <p:nvPr/>
          </p:nvGraphicFramePr>
          <p:xfrm>
            <a:off x="-250" y="391"/>
            <a:ext cx="6758" cy="20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3" name="文档" r:id="rId1" imgW="5335270" imgH="1511935" progId="Word.Document.8">
                    <p:embed/>
                  </p:oleObj>
                </mc:Choice>
                <mc:Fallback>
                  <p:oleObj name="文档" r:id="rId1" imgW="5335270" imgH="1511935" progId="Word.Document.8">
                    <p:embed/>
                    <p:pic>
                      <p:nvPicPr>
                        <p:cNvPr id="0" name="图片 3072" descr="image2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-250" y="391"/>
                          <a:ext cx="6758" cy="20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6071" name="Object 7"/>
            <p:cNvGraphicFramePr>
              <a:graphicFrameLocks noChangeAspect="1"/>
            </p:cNvGraphicFramePr>
            <p:nvPr/>
          </p:nvGraphicFramePr>
          <p:xfrm>
            <a:off x="-703" y="3339"/>
            <a:ext cx="3448" cy="9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4" name="文档" r:id="rId3" imgW="5335270" imgH="1106170" progId="Word.Document.8">
                    <p:embed/>
                  </p:oleObj>
                </mc:Choice>
                <mc:Fallback>
                  <p:oleObj name="文档" r:id="rId3" imgW="5335270" imgH="1106170" progId="Word.Document.8">
                    <p:embed/>
                    <p:pic>
                      <p:nvPicPr>
                        <p:cNvPr id="0" name="图片 3073" descr="image29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-703" y="3339"/>
                          <a:ext cx="3448" cy="981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6073" name="Object 9"/>
            <p:cNvGraphicFramePr>
              <a:graphicFrameLocks noChangeAspect="1"/>
            </p:cNvGraphicFramePr>
            <p:nvPr/>
          </p:nvGraphicFramePr>
          <p:xfrm>
            <a:off x="-1066" y="2296"/>
            <a:ext cx="3901" cy="11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5" name="文档" r:id="rId5" imgW="5335270" imgH="1106170" progId="Word.Document.8">
                    <p:embed/>
                  </p:oleObj>
                </mc:Choice>
                <mc:Fallback>
                  <p:oleObj name="文档" r:id="rId5" imgW="5335270" imgH="1106170" progId="Word.Document.8">
                    <p:embed/>
                    <p:pic>
                      <p:nvPicPr>
                        <p:cNvPr id="0" name="图片 3074" descr="image3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-1066" y="2296"/>
                          <a:ext cx="3901" cy="1134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16074" name="AutoShape 10"/>
          <p:cNvSpPr>
            <a:spLocks noChangeArrowheads="1"/>
          </p:cNvSpPr>
          <p:nvPr/>
        </p:nvSpPr>
        <p:spPr bwMode="auto">
          <a:xfrm>
            <a:off x="5903913" y="1239823"/>
            <a:ext cx="4383113" cy="815975"/>
          </a:xfrm>
          <a:prstGeom prst="wedgeRoundRectCallout">
            <a:avLst>
              <a:gd name="adj1" fmla="val -68841"/>
              <a:gd name="adj2" fmla="val 20592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sz="2400" dirty="0">
                <a:ea typeface="楷体_GB2312" charset="-122"/>
              </a:rPr>
              <a:t>两个“为”都是句末语气词，表示疑问或反诘 </a:t>
            </a:r>
            <a:endParaRPr lang="zh-CN" altLang="en-US" sz="2400" dirty="0">
              <a:ea typeface="楷体_GB2312" charset="-122"/>
            </a:endParaRPr>
          </a:p>
        </p:txBody>
      </p:sp>
      <p:sp>
        <p:nvSpPr>
          <p:cNvPr id="216075" name="AutoShape 11"/>
          <p:cNvSpPr>
            <a:spLocks noChangeArrowheads="1"/>
          </p:cNvSpPr>
          <p:nvPr/>
        </p:nvSpPr>
        <p:spPr bwMode="auto">
          <a:xfrm>
            <a:off x="5903913" y="2525707"/>
            <a:ext cx="4454551" cy="815975"/>
          </a:xfrm>
          <a:prstGeom prst="wedgeRoundRectCallout">
            <a:avLst>
              <a:gd name="adj1" fmla="val -62843"/>
              <a:gd name="adj2" fmla="val -11398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/>
              <a:t>两个“以”都是介词，用 </a:t>
            </a:r>
            <a:endParaRPr lang="zh-CN" altLang="en-US" sz="2400"/>
          </a:p>
        </p:txBody>
      </p:sp>
      <p:sp>
        <p:nvSpPr>
          <p:cNvPr id="216076" name="AutoShape 12"/>
          <p:cNvSpPr>
            <a:spLocks noChangeArrowheads="1"/>
          </p:cNvSpPr>
          <p:nvPr/>
        </p:nvSpPr>
        <p:spPr bwMode="auto">
          <a:xfrm>
            <a:off x="5903913" y="3740153"/>
            <a:ext cx="4429156" cy="815975"/>
          </a:xfrm>
          <a:prstGeom prst="wedgeRoundRectCallout">
            <a:avLst>
              <a:gd name="adj1" fmla="val -65819"/>
              <a:gd name="adj2" fmla="val -496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/>
              <a:t>两个“于”，都是介词，到 </a:t>
            </a:r>
            <a:endParaRPr lang="zh-CN" altLang="en-US" sz="2400"/>
          </a:p>
        </p:txBody>
      </p:sp>
      <p:sp>
        <p:nvSpPr>
          <p:cNvPr id="216077" name="AutoShape 13"/>
          <p:cNvSpPr>
            <a:spLocks noChangeArrowheads="1"/>
          </p:cNvSpPr>
          <p:nvPr/>
        </p:nvSpPr>
        <p:spPr bwMode="auto">
          <a:xfrm>
            <a:off x="5832476" y="4811723"/>
            <a:ext cx="4572032" cy="1360487"/>
          </a:xfrm>
          <a:prstGeom prst="wedgeRoundRectCallout">
            <a:avLst>
              <a:gd name="adj1" fmla="val -68088"/>
              <a:gd name="adj2" fmla="val -7884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/>
              <a:t>前句中的“焉”，疑问代词，哪里；后句中的“焉”，语气助词，用于句末，相当于“呀” 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6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6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6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6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6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6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6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6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6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6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69" grpId="0" bldLvl="0" animBg="1"/>
      <p:bldP spid="216074" grpId="0" bldLvl="0" animBg="1"/>
      <p:bldP spid="216075" grpId="0" bldLvl="0" animBg="1"/>
      <p:bldP spid="216076" grpId="0" bldLvl="0" animBg="1"/>
      <p:bldP spid="21607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018" name="Object 2"/>
          <p:cNvGraphicFramePr>
            <a:graphicFrameLocks noChangeAspect="1"/>
          </p:cNvGraphicFramePr>
          <p:nvPr/>
        </p:nvGraphicFramePr>
        <p:xfrm>
          <a:off x="0" y="0"/>
          <a:ext cx="11522075" cy="648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Image" r:id="rId1" imgW="8763000" imgH="5981700" progId="Photoshop.Image.8">
                  <p:embed/>
                </p:oleObj>
              </mc:Choice>
              <mc:Fallback>
                <p:oleObj name="Image" r:id="rId1" imgW="8763000" imgH="5981700" progId="Photoshop.Image.8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1522075" cy="64801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4019" name="Text Box 3"/>
          <p:cNvSpPr txBox="1">
            <a:spLocks noChangeArrowheads="1"/>
          </p:cNvSpPr>
          <p:nvPr/>
        </p:nvSpPr>
        <p:spPr bwMode="auto">
          <a:xfrm>
            <a:off x="1247775" y="223838"/>
            <a:ext cx="483235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温馨提示</a:t>
            </a:r>
            <a:r>
              <a:rPr lang="en-US" altLang="zh-CN" sz="2800" b="1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: </a:t>
            </a:r>
            <a:r>
              <a:rPr lang="zh-CN" altLang="en-US" sz="2800" b="1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请点击相关栏目。</a:t>
            </a:r>
            <a:endParaRPr lang="zh-CN" altLang="en-US" sz="2800" b="1">
              <a:solidFill>
                <a:schemeClr val="bg1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214021" name="Text Box 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4046525" y="1811327"/>
            <a:ext cx="4171950" cy="5889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ea typeface="楷体_GB2312" charset="-122"/>
              </a:rPr>
              <a:t>明方向 </a:t>
            </a:r>
            <a:r>
              <a:rPr lang="en-US" altLang="zh-CN" sz="3200" b="1" dirty="0">
                <a:solidFill>
                  <a:schemeClr val="bg1"/>
                </a:solidFill>
                <a:ea typeface="楷体_GB2312" charset="-122"/>
              </a:rPr>
              <a:t>· </a:t>
            </a:r>
            <a:r>
              <a:rPr lang="zh-CN" altLang="en-US" sz="3200" b="1" dirty="0" smtClean="0">
                <a:solidFill>
                  <a:schemeClr val="bg1"/>
                </a:solidFill>
                <a:ea typeface="楷体_GB2312" charset="-122"/>
              </a:rPr>
              <a:t>虚词解读</a:t>
            </a:r>
            <a:endParaRPr lang="zh-CN" altLang="en-US" sz="3200" b="1" dirty="0">
              <a:solidFill>
                <a:schemeClr val="bg1"/>
              </a:solidFill>
              <a:ea typeface="楷体_GB2312" charset="-122"/>
            </a:endParaRPr>
          </a:p>
        </p:txBody>
      </p:sp>
      <p:sp>
        <p:nvSpPr>
          <p:cNvPr id="214022" name="Text Box 6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4046525" y="3382963"/>
            <a:ext cx="4171950" cy="5889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ea typeface="楷体_GB2312" charset="-122"/>
                <a:cs typeface="方正兰亭黑简体" pitchFamily="2" charset="-122"/>
              </a:rPr>
              <a:t>提</a:t>
            </a:r>
            <a:r>
              <a:rPr lang="zh-CN" altLang="en-US" sz="3200" b="1" dirty="0" smtClean="0">
                <a:solidFill>
                  <a:schemeClr val="bg1"/>
                </a:solidFill>
                <a:ea typeface="楷体_GB2312" charset="-122"/>
                <a:cs typeface="方正兰亭黑简体" pitchFamily="2" charset="-122"/>
              </a:rPr>
              <a:t>能力</a:t>
            </a:r>
            <a:r>
              <a:rPr lang="zh-CN" altLang="en-US" dirty="0" smtClean="0">
                <a:cs typeface="方正兰亭黑简体" pitchFamily="2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ea typeface="楷体_GB2312" charset="-122"/>
              </a:rPr>
              <a:t>· </a:t>
            </a:r>
            <a:r>
              <a:rPr lang="zh-CN" altLang="en-US" sz="3200" b="1" dirty="0" smtClean="0">
                <a:solidFill>
                  <a:schemeClr val="bg1"/>
                </a:solidFill>
                <a:ea typeface="楷体_GB2312" charset="-122"/>
              </a:rPr>
              <a:t>探究突破</a:t>
            </a:r>
            <a:endParaRPr lang="zh-CN" altLang="en-US" sz="3200" b="1" dirty="0">
              <a:solidFill>
                <a:schemeClr val="bg1"/>
              </a:solidFill>
              <a:ea typeface="楷体_GB2312" charset="-122"/>
            </a:endParaRPr>
          </a:p>
        </p:txBody>
      </p:sp>
      <p:sp>
        <p:nvSpPr>
          <p:cNvPr id="214023" name="Text Box 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4046525" y="2597145"/>
            <a:ext cx="4171950" cy="5889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ea typeface="楷体_GB2312" charset="-122"/>
              </a:rPr>
              <a:t>学方法</a:t>
            </a:r>
            <a:r>
              <a:rPr lang="en-US" altLang="zh-CN" sz="3200" b="1" dirty="0" smtClean="0">
                <a:solidFill>
                  <a:schemeClr val="bg1"/>
                </a:solidFill>
                <a:ea typeface="楷体_GB2312" charset="-122"/>
              </a:rPr>
              <a:t>· </a:t>
            </a:r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</a:rPr>
              <a:t>推断方法</a:t>
            </a:r>
            <a:endParaRPr lang="zh-CN" altLang="en-US" sz="3200" b="1" dirty="0">
              <a:solidFill>
                <a:schemeClr val="bg1"/>
              </a:solidFill>
              <a:ea typeface="楷体_GB2312" charset="-122"/>
            </a:endParaRPr>
          </a:p>
        </p:txBody>
      </p:sp>
      <p:sp>
        <p:nvSpPr>
          <p:cNvPr id="7" name="Text Box 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4046525" y="4248149"/>
            <a:ext cx="4171950" cy="5889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ea typeface="楷体_GB2312" charset="-122"/>
              </a:rPr>
              <a:t>多积累 </a:t>
            </a:r>
            <a:r>
              <a:rPr lang="en-US" altLang="zh-CN" sz="3200" b="1" dirty="0">
                <a:solidFill>
                  <a:schemeClr val="bg1"/>
                </a:solidFill>
                <a:ea typeface="楷体_GB2312" charset="-122"/>
              </a:rPr>
              <a:t>· </a:t>
            </a:r>
            <a:r>
              <a:rPr lang="zh-CN" altLang="en-US" sz="3200" b="1" dirty="0" smtClean="0">
                <a:solidFill>
                  <a:schemeClr val="bg1"/>
                </a:solidFill>
                <a:ea typeface="楷体_GB2312" charset="-122"/>
              </a:rPr>
              <a:t>知识清单</a:t>
            </a:r>
            <a:endParaRPr lang="zh-CN" altLang="en-US" sz="3200" b="1" dirty="0">
              <a:solidFill>
                <a:schemeClr val="bg1"/>
              </a:solidFill>
              <a:ea typeface="楷体_GB231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1" name="Text Box 3"/>
          <p:cNvSpPr txBox="1">
            <a:spLocks noChangeArrowheads="1"/>
          </p:cNvSpPr>
          <p:nvPr/>
        </p:nvSpPr>
        <p:spPr bwMode="auto">
          <a:xfrm>
            <a:off x="431800" y="790593"/>
            <a:ext cx="5807075" cy="51288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/>
              <a:t>(2)</a:t>
            </a:r>
            <a:r>
              <a:rPr lang="zh-CN" altLang="en-US" sz="2800" b="1" dirty="0"/>
              <a:t>下列各句中与“焉有食国之禄而逃其难者乎”中的“而”意义和用法相同的一项是</a:t>
            </a:r>
            <a:r>
              <a:rPr lang="en-US" altLang="zh-CN" sz="2800" b="1" dirty="0"/>
              <a:t>(</a:t>
            </a:r>
            <a:r>
              <a:rPr lang="zh-CN" altLang="en-US" sz="2800" b="1" dirty="0"/>
              <a:t>　　</a:t>
            </a:r>
            <a:r>
              <a:rPr lang="en-US" altLang="zh-CN" sz="2800" b="1" dirty="0"/>
              <a:t>)</a:t>
            </a:r>
            <a:endParaRPr lang="en-US" altLang="zh-CN" sz="2800" b="1" dirty="0"/>
          </a:p>
          <a:p>
            <a:pPr>
              <a:lnSpc>
                <a:spcPct val="130000"/>
              </a:lnSpc>
            </a:pPr>
            <a:r>
              <a:rPr lang="en-US" altLang="zh-CN" sz="2800" b="1" dirty="0"/>
              <a:t>A</a:t>
            </a:r>
            <a:r>
              <a:rPr lang="zh-CN" altLang="en-US" sz="2800" b="1" dirty="0"/>
              <a:t>．山东豪俊遂并起而亡秦族矣</a:t>
            </a:r>
            <a:endParaRPr lang="zh-CN" altLang="en-US" sz="2800" b="1" dirty="0"/>
          </a:p>
          <a:p>
            <a:pPr>
              <a:lnSpc>
                <a:spcPct val="130000"/>
              </a:lnSpc>
            </a:pPr>
            <a:r>
              <a:rPr lang="en-US" altLang="zh-CN" sz="2800" b="1" dirty="0"/>
              <a:t>B</a:t>
            </a:r>
            <a:r>
              <a:rPr lang="zh-CN" altLang="en-US" sz="2800" b="1" dirty="0"/>
              <a:t>．此四君者，皆明智而忠信，宽厚而爱人</a:t>
            </a:r>
            <a:endParaRPr lang="zh-CN" altLang="en-US" sz="2800" b="1" dirty="0"/>
          </a:p>
          <a:p>
            <a:pPr>
              <a:lnSpc>
                <a:spcPct val="130000"/>
              </a:lnSpc>
            </a:pPr>
            <a:r>
              <a:rPr lang="en-US" altLang="zh-CN" sz="2800" b="1" dirty="0"/>
              <a:t>C</a:t>
            </a:r>
            <a:r>
              <a:rPr lang="zh-CN" altLang="en-US" sz="2800" b="1" dirty="0"/>
              <a:t>．今之众人，其下圣人也亦远矣，而耻学于师</a:t>
            </a:r>
            <a:endParaRPr lang="zh-CN" altLang="en-US" sz="2800" b="1" dirty="0"/>
          </a:p>
          <a:p>
            <a:pPr>
              <a:lnSpc>
                <a:spcPct val="130000"/>
              </a:lnSpc>
            </a:pPr>
            <a:r>
              <a:rPr lang="en-US" altLang="zh-CN" sz="2800" b="1" dirty="0"/>
              <a:t>D</a:t>
            </a:r>
            <a:r>
              <a:rPr lang="zh-CN" altLang="en-US" sz="2800" b="1" dirty="0"/>
              <a:t>．而翁归，自与汝复算耳</a:t>
            </a:r>
            <a:endParaRPr lang="en-US" altLang="zh-CN" sz="2800" b="1" dirty="0"/>
          </a:p>
        </p:txBody>
      </p:sp>
      <p:sp>
        <p:nvSpPr>
          <p:cNvPr id="217093" name="Text Box 5"/>
          <p:cNvSpPr txBox="1">
            <a:spLocks noChangeArrowheads="1"/>
          </p:cNvSpPr>
          <p:nvPr/>
        </p:nvSpPr>
        <p:spPr bwMode="auto">
          <a:xfrm>
            <a:off x="3260707" y="1954219"/>
            <a:ext cx="998538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66"/>
                </a:solidFill>
              </a:rPr>
              <a:t>C</a:t>
            </a:r>
            <a:endParaRPr lang="en-US" altLang="zh-CN" sz="3200" dirty="0">
              <a:solidFill>
                <a:srgbClr val="FF0066"/>
              </a:solidFill>
            </a:endParaRPr>
          </a:p>
        </p:txBody>
      </p:sp>
      <p:sp>
        <p:nvSpPr>
          <p:cNvPr id="217094" name="AutoShape 6"/>
          <p:cNvSpPr>
            <a:spLocks noChangeArrowheads="1"/>
          </p:cNvSpPr>
          <p:nvPr/>
        </p:nvSpPr>
        <p:spPr bwMode="auto">
          <a:xfrm>
            <a:off x="7489825" y="1150955"/>
            <a:ext cx="3802063" cy="815975"/>
          </a:xfrm>
          <a:prstGeom prst="wedgeRoundRectCallout">
            <a:avLst>
              <a:gd name="adj1" fmla="val -143319"/>
              <a:gd name="adj2" fmla="val 132491"/>
              <a:gd name="adj3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r>
              <a:rPr lang="zh-CN" altLang="en-US" sz="2400"/>
              <a:t>“而”是连词，表示承接 </a:t>
            </a:r>
            <a:endParaRPr lang="zh-CN" altLang="en-US" sz="2400"/>
          </a:p>
        </p:txBody>
      </p:sp>
      <p:sp>
        <p:nvSpPr>
          <p:cNvPr id="217095" name="AutoShape 7"/>
          <p:cNvSpPr>
            <a:spLocks noChangeArrowheads="1"/>
          </p:cNvSpPr>
          <p:nvPr/>
        </p:nvSpPr>
        <p:spPr bwMode="auto">
          <a:xfrm>
            <a:off x="7475550" y="2525723"/>
            <a:ext cx="3786214" cy="815975"/>
          </a:xfrm>
          <a:prstGeom prst="wedgeRoundRectCallout">
            <a:avLst>
              <a:gd name="adj1" fmla="val -129236"/>
              <a:gd name="adj2" fmla="val 47861"/>
              <a:gd name="adj3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r>
              <a:rPr lang="zh-CN" altLang="en-US" sz="2400"/>
              <a:t>“而”是连词，表示并列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7096" name="AutoShape 8"/>
          <p:cNvSpPr>
            <a:spLocks noChangeArrowheads="1"/>
          </p:cNvSpPr>
          <p:nvPr/>
        </p:nvSpPr>
        <p:spPr bwMode="auto">
          <a:xfrm>
            <a:off x="7475549" y="3525855"/>
            <a:ext cx="3817926" cy="815975"/>
          </a:xfrm>
          <a:prstGeom prst="wedgeRoundRectCallout">
            <a:avLst>
              <a:gd name="adj1" fmla="val -218917"/>
              <a:gd name="adj2" fmla="val 120037"/>
              <a:gd name="adj3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r>
              <a:rPr lang="zh-CN" altLang="en-US" sz="2400"/>
              <a:t>“而”和例句中的“而”一样，是连词，表示转折 </a:t>
            </a:r>
            <a:endParaRPr lang="zh-CN" altLang="en-US" sz="2400"/>
          </a:p>
        </p:txBody>
      </p:sp>
      <p:sp>
        <p:nvSpPr>
          <p:cNvPr id="217097" name="AutoShape 9"/>
          <p:cNvSpPr>
            <a:spLocks noChangeArrowheads="1"/>
          </p:cNvSpPr>
          <p:nvPr/>
        </p:nvSpPr>
        <p:spPr bwMode="auto">
          <a:xfrm>
            <a:off x="7475549" y="4678380"/>
            <a:ext cx="3817926" cy="815975"/>
          </a:xfrm>
          <a:prstGeom prst="wedgeRoundRectCallout">
            <a:avLst>
              <a:gd name="adj1" fmla="val -200662"/>
              <a:gd name="adj2" fmla="val 46694"/>
              <a:gd name="adj3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r>
              <a:rPr lang="zh-CN" altLang="en-US" sz="2400"/>
              <a:t>“而”通“尔”，代词，你，你的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7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7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7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7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7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7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7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7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7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7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7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7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091" grpId="0" bldLvl="0" animBg="1"/>
      <p:bldP spid="217093" grpId="0" bldLvl="0" animBg="1"/>
      <p:bldP spid="217094" grpId="0" bldLvl="0" animBg="1"/>
      <p:bldP spid="217095" grpId="0" bldLvl="0" animBg="1"/>
      <p:bldP spid="217096" grpId="0" bldLvl="0" animBg="1"/>
      <p:bldP spid="21709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6" name="Text Box 4"/>
          <p:cNvSpPr txBox="1">
            <a:spLocks noChangeArrowheads="1"/>
          </p:cNvSpPr>
          <p:nvPr/>
        </p:nvSpPr>
        <p:spPr bwMode="auto">
          <a:xfrm>
            <a:off x="146463" y="682833"/>
            <a:ext cx="11404640" cy="5367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/>
              <a:t>       </a:t>
            </a:r>
            <a:r>
              <a:rPr lang="en-US" altLang="zh-CN" sz="2400" b="1" dirty="0" smtClean="0"/>
              <a:t>[</a:t>
            </a:r>
            <a:r>
              <a:rPr lang="zh-CN" altLang="en-US" sz="2400" b="1" dirty="0" smtClean="0"/>
              <a:t>参考译文</a:t>
            </a:r>
            <a:r>
              <a:rPr lang="en-US" altLang="zh-CN" sz="2400" b="1" dirty="0" smtClean="0"/>
              <a:t>]</a:t>
            </a:r>
            <a:r>
              <a:rPr lang="zh-CN" altLang="en-US" sz="2400" b="1" dirty="0" smtClean="0"/>
              <a:t> </a:t>
            </a:r>
            <a:endParaRPr lang="en-US" altLang="zh-CN" sz="2400" b="1" dirty="0" smtClean="0"/>
          </a:p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楷体_GB2312" charset="-122"/>
                <a:ea typeface="楷体_GB2312" charset="-122"/>
              </a:rPr>
              <a:t>钱</a:t>
            </a:r>
            <a:r>
              <a:rPr lang="zh-CN" altLang="en-US" sz="2400" dirty="0">
                <a:latin typeface="楷体_GB2312" charset="-122"/>
                <a:ea typeface="楷体_GB2312" charset="-122"/>
              </a:rPr>
              <a:t>金玉做松江县的千总，性情刚毅果敢，崇尚廉洁的气节。鸦片战争爆发，钱金玉正在休假</a:t>
            </a:r>
            <a:r>
              <a:rPr lang="en-US" altLang="zh-CN" sz="2400" dirty="0"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dirty="0">
                <a:latin typeface="楷体_GB2312" charset="-122"/>
                <a:ea typeface="楷体_GB2312" charset="-122"/>
              </a:rPr>
              <a:t>在家乡探亲</a:t>
            </a:r>
            <a:r>
              <a:rPr lang="en-US" altLang="zh-CN" sz="2400" dirty="0">
                <a:latin typeface="楷体_GB2312" charset="-122"/>
                <a:ea typeface="楷体_GB2312" charset="-122"/>
              </a:rPr>
              <a:t>)</a:t>
            </a:r>
            <a:r>
              <a:rPr lang="zh-CN" altLang="en-US" sz="2400" dirty="0">
                <a:latin typeface="楷体_GB2312" charset="-122"/>
                <a:ea typeface="楷体_GB2312" charset="-122"/>
              </a:rPr>
              <a:t>，听到消息，</a:t>
            </a:r>
            <a:r>
              <a:rPr lang="en-US" altLang="zh-CN" sz="2400" dirty="0"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dirty="0">
                <a:latin typeface="楷体_GB2312" charset="-122"/>
                <a:ea typeface="楷体_GB2312" charset="-122"/>
              </a:rPr>
              <a:t>他</a:t>
            </a:r>
            <a:r>
              <a:rPr lang="en-US" altLang="zh-CN" sz="2400" dirty="0">
                <a:latin typeface="楷体_GB2312" charset="-122"/>
                <a:ea typeface="楷体_GB2312" charset="-122"/>
              </a:rPr>
              <a:t>)</a:t>
            </a:r>
            <a:r>
              <a:rPr lang="zh-CN" altLang="en-US" sz="2400" dirty="0">
                <a:latin typeface="楷体_GB2312" charset="-122"/>
                <a:ea typeface="楷体_GB2312" charset="-122"/>
              </a:rPr>
              <a:t>立即收拾行装动身。他的亲友阻止他说：</a:t>
            </a:r>
            <a:r>
              <a:rPr lang="zh-CN" altLang="en-US" sz="2400" dirty="0">
                <a:latin typeface="Arial" panose="020B0604020202020204"/>
                <a:ea typeface="楷体_GB2312" charset="-122"/>
              </a:rPr>
              <a:t>“</a:t>
            </a:r>
            <a:r>
              <a:rPr lang="zh-CN" altLang="en-US" sz="2400" dirty="0">
                <a:latin typeface="楷体_GB2312" charset="-122"/>
                <a:ea typeface="楷体_GB2312" charset="-122"/>
              </a:rPr>
              <a:t>战事正紧急，是祸是福不可知晓。您正在休假，上级官员又没有文件催促您前去，为什么急急忙忙地回去呢？</a:t>
            </a:r>
            <a:r>
              <a:rPr lang="zh-CN" altLang="en-US" sz="2400" dirty="0">
                <a:latin typeface="Arial" panose="020B0604020202020204"/>
                <a:ea typeface="楷体_GB2312" charset="-122"/>
              </a:rPr>
              <a:t>”</a:t>
            </a:r>
            <a:r>
              <a:rPr lang="zh-CN" altLang="en-US" sz="2400" dirty="0">
                <a:latin typeface="楷体_GB2312" charset="-122"/>
                <a:ea typeface="楷体_GB2312" charset="-122"/>
              </a:rPr>
              <a:t>钱金玉不听。回到吴淞口后，</a:t>
            </a:r>
            <a:r>
              <a:rPr lang="en-US" altLang="zh-CN" sz="2400" dirty="0"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dirty="0">
                <a:latin typeface="楷体_GB2312" charset="-122"/>
                <a:ea typeface="楷体_GB2312" charset="-122"/>
              </a:rPr>
              <a:t>就</a:t>
            </a:r>
            <a:r>
              <a:rPr lang="en-US" altLang="zh-CN" sz="2400" dirty="0">
                <a:latin typeface="楷体_GB2312" charset="-122"/>
                <a:ea typeface="楷体_GB2312" charset="-122"/>
              </a:rPr>
              <a:t>)</a:t>
            </a:r>
            <a:r>
              <a:rPr lang="zh-CN" altLang="en-US" sz="2400" dirty="0">
                <a:latin typeface="楷体_GB2312" charset="-122"/>
                <a:ea typeface="楷体_GB2312" charset="-122"/>
              </a:rPr>
              <a:t>跟从</a:t>
            </a:r>
            <a:r>
              <a:rPr lang="en-US" altLang="zh-CN" sz="2400" dirty="0"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dirty="0">
                <a:latin typeface="楷体_GB2312" charset="-122"/>
                <a:ea typeface="楷体_GB2312" charset="-122"/>
              </a:rPr>
              <a:t>军队</a:t>
            </a:r>
            <a:r>
              <a:rPr lang="en-US" altLang="zh-CN" sz="2400" dirty="0">
                <a:latin typeface="楷体_GB2312" charset="-122"/>
                <a:ea typeface="楷体_GB2312" charset="-122"/>
              </a:rPr>
              <a:t>)</a:t>
            </a:r>
            <a:r>
              <a:rPr lang="zh-CN" altLang="en-US" sz="2400" dirty="0">
                <a:latin typeface="楷体_GB2312" charset="-122"/>
                <a:ea typeface="楷体_GB2312" charset="-122"/>
              </a:rPr>
              <a:t>守卫西炮台，和士兵一起吃饭睡觉，一起行动，</a:t>
            </a:r>
            <a:r>
              <a:rPr lang="en-US" altLang="zh-CN" sz="2400" dirty="0"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dirty="0">
                <a:latin typeface="楷体_GB2312" charset="-122"/>
                <a:ea typeface="楷体_GB2312" charset="-122"/>
              </a:rPr>
              <a:t>他们</a:t>
            </a:r>
            <a:r>
              <a:rPr lang="en-US" altLang="zh-CN" sz="2400" dirty="0">
                <a:latin typeface="楷体_GB2312" charset="-122"/>
                <a:ea typeface="楷体_GB2312" charset="-122"/>
              </a:rPr>
              <a:t>)</a:t>
            </a:r>
            <a:r>
              <a:rPr lang="zh-CN" altLang="en-US" sz="2400" dirty="0">
                <a:latin typeface="楷体_GB2312" charset="-122"/>
                <a:ea typeface="楷体_GB2312" charset="-122"/>
              </a:rPr>
              <a:t>用努力作战的话相互勉励。到了东炮台陷落后，枪弹、炮弹全都落到西炮台。钱金玉奋勇指挥战斗，浴血奋战几个小时，左臂中了三弹，却毫不后退。他身边的士兵哭着说：</a:t>
            </a:r>
            <a:r>
              <a:rPr lang="zh-CN" altLang="en-US" sz="2400" dirty="0">
                <a:latin typeface="Arial" panose="020B0604020202020204"/>
                <a:ea typeface="楷体_GB2312" charset="-122"/>
              </a:rPr>
              <a:t>“</a:t>
            </a:r>
            <a:r>
              <a:rPr lang="zh-CN" altLang="en-US" sz="2400" dirty="0">
                <a:latin typeface="楷体_GB2312" charset="-122"/>
                <a:ea typeface="楷体_GB2312" charset="-122"/>
              </a:rPr>
              <a:t>您有老母亲在，</a:t>
            </a:r>
            <a:r>
              <a:rPr lang="en-US" altLang="zh-CN" sz="2400" dirty="0"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dirty="0">
                <a:latin typeface="楷体_GB2312" charset="-122"/>
                <a:ea typeface="楷体_GB2312" charset="-122"/>
              </a:rPr>
              <a:t>您</a:t>
            </a:r>
            <a:r>
              <a:rPr lang="en-US" altLang="zh-CN" sz="2400" dirty="0">
                <a:latin typeface="楷体_GB2312" charset="-122"/>
                <a:ea typeface="楷体_GB2312" charset="-122"/>
              </a:rPr>
              <a:t>)</a:t>
            </a:r>
            <a:r>
              <a:rPr lang="zh-CN" altLang="en-US" sz="2400" dirty="0">
                <a:latin typeface="楷体_GB2312" charset="-122"/>
                <a:ea typeface="楷体_GB2312" charset="-122"/>
              </a:rPr>
              <a:t>不能死。</a:t>
            </a:r>
            <a:r>
              <a:rPr lang="zh-CN" altLang="en-US" sz="2400" dirty="0">
                <a:latin typeface="Arial" panose="020B0604020202020204"/>
                <a:ea typeface="楷体_GB2312" charset="-122"/>
              </a:rPr>
              <a:t>”</a:t>
            </a:r>
            <a:r>
              <a:rPr lang="en-US" altLang="zh-CN" sz="2400" dirty="0"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dirty="0">
                <a:latin typeface="楷体_GB2312" charset="-122"/>
                <a:ea typeface="楷体_GB2312" charset="-122"/>
              </a:rPr>
              <a:t>钱金玉</a:t>
            </a:r>
            <a:r>
              <a:rPr lang="en-US" altLang="zh-CN" sz="2400" dirty="0">
                <a:latin typeface="楷体_GB2312" charset="-122"/>
                <a:ea typeface="楷体_GB2312" charset="-122"/>
              </a:rPr>
              <a:t>)</a:t>
            </a:r>
            <a:r>
              <a:rPr lang="zh-CN" altLang="en-US" sz="2400" dirty="0">
                <a:latin typeface="楷体_GB2312" charset="-122"/>
                <a:ea typeface="楷体_GB2312" charset="-122"/>
              </a:rPr>
              <a:t>笑着谢绝说：</a:t>
            </a:r>
            <a:r>
              <a:rPr lang="zh-CN" altLang="en-US" sz="2400" dirty="0">
                <a:latin typeface="Arial" panose="020B0604020202020204"/>
                <a:ea typeface="楷体_GB2312" charset="-122"/>
              </a:rPr>
              <a:t>“</a:t>
            </a:r>
            <a:r>
              <a:rPr lang="zh-CN" altLang="en-US" sz="2400" dirty="0">
                <a:latin typeface="楷体_GB2312" charset="-122"/>
                <a:ea typeface="楷体_GB2312" charset="-122"/>
              </a:rPr>
              <a:t>哪里有享受国家俸禄却在国家有难时逃避的道理呢？希望你不要为我母亲担心！</a:t>
            </a:r>
            <a:r>
              <a:rPr lang="zh-CN" altLang="en-US" sz="2400" dirty="0">
                <a:latin typeface="Arial" panose="020B0604020202020204"/>
                <a:ea typeface="楷体_GB2312" charset="-122"/>
              </a:rPr>
              <a:t>”</a:t>
            </a:r>
            <a:r>
              <a:rPr lang="zh-CN" altLang="en-US" sz="2400" dirty="0">
                <a:latin typeface="楷体_GB2312" charset="-122"/>
                <a:ea typeface="楷体_GB2312" charset="-122"/>
              </a:rPr>
              <a:t>不久，一颗枪弹飞来，击中了他的左胸，</a:t>
            </a:r>
            <a:r>
              <a:rPr lang="en-US" altLang="zh-CN" sz="2400" dirty="0"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dirty="0">
                <a:latin typeface="楷体_GB2312" charset="-122"/>
                <a:ea typeface="楷体_GB2312" charset="-122"/>
              </a:rPr>
              <a:t>他</a:t>
            </a:r>
            <a:r>
              <a:rPr lang="en-US" altLang="zh-CN" sz="2400" dirty="0">
                <a:latin typeface="楷体_GB2312" charset="-122"/>
                <a:ea typeface="楷体_GB2312" charset="-122"/>
              </a:rPr>
              <a:t>)</a:t>
            </a:r>
            <a:r>
              <a:rPr lang="zh-CN" altLang="en-US" sz="2400" dirty="0">
                <a:latin typeface="楷体_GB2312" charset="-122"/>
                <a:ea typeface="楷体_GB2312" charset="-122"/>
              </a:rPr>
              <a:t>于是倒下了。在临死的时候，</a:t>
            </a:r>
            <a:r>
              <a:rPr lang="en-US" altLang="zh-CN" sz="2400" dirty="0">
                <a:latin typeface="楷体_GB2312" charset="-122"/>
                <a:ea typeface="楷体_GB2312" charset="-122"/>
              </a:rPr>
              <a:t>(</a:t>
            </a:r>
            <a:r>
              <a:rPr lang="zh-CN" altLang="en-US" sz="2400" dirty="0">
                <a:latin typeface="楷体_GB2312" charset="-122"/>
                <a:ea typeface="楷体_GB2312" charset="-122"/>
              </a:rPr>
              <a:t>他</a:t>
            </a:r>
            <a:r>
              <a:rPr lang="en-US" altLang="zh-CN" sz="2400" dirty="0">
                <a:latin typeface="楷体_GB2312" charset="-122"/>
                <a:ea typeface="楷体_GB2312" charset="-122"/>
              </a:rPr>
              <a:t>)</a:t>
            </a:r>
            <a:r>
              <a:rPr lang="zh-CN" altLang="en-US" sz="2400" dirty="0">
                <a:latin typeface="楷体_GB2312" charset="-122"/>
                <a:ea typeface="楷体_GB2312" charset="-122"/>
              </a:rPr>
              <a:t>还大喊着</a:t>
            </a:r>
            <a:r>
              <a:rPr lang="zh-CN" altLang="en-US" sz="2400" dirty="0">
                <a:latin typeface="Arial" panose="020B0604020202020204"/>
                <a:ea typeface="楷体_GB2312" charset="-122"/>
              </a:rPr>
              <a:t>“</a:t>
            </a:r>
            <a:r>
              <a:rPr lang="zh-CN" altLang="en-US" sz="2400" dirty="0">
                <a:latin typeface="楷体_GB2312" charset="-122"/>
                <a:ea typeface="楷体_GB2312" charset="-122"/>
              </a:rPr>
              <a:t>卖国贼害了国家</a:t>
            </a:r>
            <a:r>
              <a:rPr lang="zh-CN" altLang="en-US" sz="2400" dirty="0">
                <a:latin typeface="Arial" panose="020B0604020202020204"/>
                <a:ea typeface="楷体_GB2312" charset="-122"/>
              </a:rPr>
              <a:t>”</a:t>
            </a:r>
            <a:r>
              <a:rPr lang="zh-CN" altLang="en-US" sz="2400" dirty="0">
                <a:latin typeface="楷体_GB2312" charset="-122"/>
                <a:ea typeface="楷体_GB2312" charset="-122"/>
              </a:rPr>
              <a:t>而不停</a:t>
            </a:r>
            <a:r>
              <a:rPr lang="zh-CN" altLang="en-US" sz="2400" dirty="0" smtClean="0">
                <a:latin typeface="楷体_GB2312" charset="-122"/>
                <a:ea typeface="楷体_GB2312" charset="-122"/>
              </a:rPr>
              <a:t>。</a:t>
            </a:r>
            <a:endParaRPr lang="zh-CN" altLang="en-US" sz="2400" dirty="0">
              <a:latin typeface="楷体_GB2312" charset="-122"/>
              <a:ea typeface="楷体_GB2312" charset="-122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7"/>
          <p:cNvSpPr>
            <a:spLocks noChangeArrowheads="1"/>
          </p:cNvSpPr>
          <p:nvPr/>
        </p:nvSpPr>
        <p:spPr bwMode="auto">
          <a:xfrm>
            <a:off x="7905750" y="-7938"/>
            <a:ext cx="1427187" cy="5953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988" name="Rectangle 18"/>
          <p:cNvSpPr>
            <a:spLocks noChangeArrowheads="1"/>
          </p:cNvSpPr>
          <p:nvPr/>
        </p:nvSpPr>
        <p:spPr bwMode="auto">
          <a:xfrm>
            <a:off x="8013699" y="139700"/>
            <a:ext cx="1247799" cy="3689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简体" pitchFamily="2" charset="-122"/>
              </a:rPr>
              <a:t>知识清单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黑简体" pitchFamily="2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117831" y="2382831"/>
            <a:ext cx="5500726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800" b="1" i="1" u="sng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详见</a:t>
            </a:r>
            <a:r>
              <a:rPr lang="en-US" altLang="zh-CN" sz="4800" b="1" i="1" u="sng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WORD</a:t>
            </a:r>
            <a:r>
              <a:rPr lang="zh-CN" altLang="en-US" sz="4800" b="1" i="1" u="sng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电子版</a:t>
            </a:r>
            <a:endParaRPr lang="zh-CN" altLang="en-US" sz="4800" b="1" i="1" u="sng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7904178" y="-7938"/>
            <a:ext cx="1428760" cy="5953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7998022" y="114300"/>
            <a:ext cx="1263477" cy="3689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简体" pitchFamily="2" charset="-122"/>
              </a:rPr>
              <a:t>虚词解读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黑简体" pitchFamily="2" charset="-122"/>
            </a:endParaRPr>
          </a:p>
        </p:txBody>
      </p:sp>
      <p:sp>
        <p:nvSpPr>
          <p:cNvPr id="84993" name="Rectangle 1"/>
          <p:cNvSpPr>
            <a:spLocks noChangeArrowheads="1"/>
          </p:cNvSpPr>
          <p:nvPr/>
        </p:nvSpPr>
        <p:spPr bwMode="auto">
          <a:xfrm>
            <a:off x="403187" y="1141008"/>
            <a:ext cx="10787138" cy="48298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(1)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所谓“常见文言虚词”，指的是文言文中常用的介词、连词、助词、代词、副词等。“而、何、乎、乃、其、且、若、所、为、焉、也、以、因、于、与、则、者、之”这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18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个文言虚词是高考的考查范围。考查这些虚词，不是要求学生死板地记忆，而是考查学生在具体语境中理解并辨别其不同的意义和用法的能力。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+mn-ea"/>
            </a:endParaRPr>
          </a:p>
          <a:p>
            <a:pPr marL="0" marR="0" lvl="0" indent="266700" algn="l" defTabSz="914400" rtl="0" eaLnBrk="0" fontAlgn="base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(2)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所谓“不同的意义和用法”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就是说一个文言虚词在不同的语言环境中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具有不同的意义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在文中的作用也不同。就拿文言虚词“以”来说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它有时充当介词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有时充当连词。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+mn-ea"/>
            </a:endParaRPr>
          </a:p>
          <a:p>
            <a:pPr marL="0" marR="0" lvl="0" indent="266700" algn="l" defTabSz="914400" rtl="0" eaLnBrk="0" fontAlgn="base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理解常见文言虚词在文中的含义，主要考查常见文言虚词在具体语境中的意义。在新课标全国卷中，往往融合到翻译题和断句题中隐性考查。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+mn-ea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84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1831947" y="2954335"/>
            <a:ext cx="1439863" cy="119888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文言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方正兰亭黑简体" pitchFamily="2" charset="-122"/>
              </a:rPr>
              <a:t>虚词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方正兰亭黑简体" pitchFamily="2" charset="-122"/>
              </a:rPr>
              <a:t>的</a:t>
            </a:r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方正兰亭黑简体" pitchFamily="2" charset="-122"/>
              </a:rPr>
              <a:t>7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方正兰亭黑简体" pitchFamily="2" charset="-122"/>
              </a:rPr>
              <a:t>大推断技法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方正兰亭黑简体" pitchFamily="2" charset="-122"/>
            </a:endParaRPr>
          </a:p>
        </p:txBody>
      </p:sp>
      <p:sp>
        <p:nvSpPr>
          <p:cNvPr id="22" name="AutoShape 7"/>
          <p:cNvSpPr>
            <a:spLocks noChangeArrowheads="1"/>
          </p:cNvSpPr>
          <p:nvPr/>
        </p:nvSpPr>
        <p:spPr bwMode="auto">
          <a:xfrm>
            <a:off x="5975351" y="1168385"/>
            <a:ext cx="3540125" cy="477837"/>
          </a:xfrm>
          <a:prstGeom prst="wedgeRoundRectCallout">
            <a:avLst>
              <a:gd name="adj1" fmla="val -116782"/>
              <a:gd name="adj2" fmla="val 323219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ea typeface="黑体" panose="02010609060101010101" pitchFamily="2" charset="-122"/>
              </a:rPr>
              <a:t>一、</a:t>
            </a:r>
            <a:r>
              <a:rPr lang="zh-CN" altLang="en-US" sz="2400" b="1">
                <a:solidFill>
                  <a:srgbClr val="FF0000"/>
                </a:solidFill>
                <a:ea typeface="黑体" panose="02010609060101010101" pitchFamily="2" charset="-122"/>
                <a:cs typeface="方正兰亭黑简体" pitchFamily="2" charset="-122"/>
              </a:rPr>
              <a:t>标志识别法</a:t>
            </a:r>
            <a:r>
              <a:rPr lang="zh-CN" altLang="en-US">
                <a:cs typeface="方正兰亭黑简体" pitchFamily="2" charset="-122"/>
              </a:rPr>
              <a:t> </a:t>
            </a:r>
            <a:endParaRPr lang="zh-CN" altLang="en-US">
              <a:cs typeface="方正兰亭黑简体" pitchFamily="2" charset="-122"/>
            </a:endParaRPr>
          </a:p>
        </p:txBody>
      </p:sp>
      <p:sp>
        <p:nvSpPr>
          <p:cNvPr id="23" name="AutoShape 8"/>
          <p:cNvSpPr>
            <a:spLocks noChangeArrowheads="1"/>
          </p:cNvSpPr>
          <p:nvPr/>
        </p:nvSpPr>
        <p:spPr bwMode="auto">
          <a:xfrm>
            <a:off x="5975351" y="1882765"/>
            <a:ext cx="3540125" cy="476250"/>
          </a:xfrm>
          <a:prstGeom prst="wedgeRoundRectCallout">
            <a:avLst>
              <a:gd name="adj1" fmla="val -114343"/>
              <a:gd name="adj2" fmla="val 208972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ea typeface="黑体" panose="02010609060101010101" pitchFamily="2" charset="-122"/>
              </a:rPr>
              <a:t>二、</a:t>
            </a:r>
            <a:r>
              <a:rPr lang="zh-CN" altLang="en-US" sz="2400" b="1">
                <a:solidFill>
                  <a:srgbClr val="FF0000"/>
                </a:solidFill>
                <a:ea typeface="黑体" panose="02010609060101010101" pitchFamily="2" charset="-122"/>
                <a:cs typeface="方正兰亭黑简体" pitchFamily="2" charset="-122"/>
              </a:rPr>
              <a:t>代入检验法</a:t>
            </a:r>
            <a:r>
              <a:rPr lang="zh-CN" altLang="en-US">
                <a:cs typeface="方正兰亭黑简体" pitchFamily="2" charset="-122"/>
              </a:rPr>
              <a:t> </a:t>
            </a:r>
            <a:endParaRPr lang="zh-CN" altLang="en-US">
              <a:cs typeface="方正兰亭黑简体" pitchFamily="2" charset="-122"/>
            </a:endParaRPr>
          </a:p>
        </p:txBody>
      </p:sp>
      <p:sp>
        <p:nvSpPr>
          <p:cNvPr id="24" name="AutoShape 9"/>
          <p:cNvSpPr>
            <a:spLocks noChangeArrowheads="1"/>
          </p:cNvSpPr>
          <p:nvPr/>
        </p:nvSpPr>
        <p:spPr bwMode="auto">
          <a:xfrm>
            <a:off x="5975351" y="2597145"/>
            <a:ext cx="3540125" cy="476250"/>
          </a:xfrm>
          <a:prstGeom prst="wedgeRoundRectCallout">
            <a:avLst>
              <a:gd name="adj1" fmla="val -113216"/>
              <a:gd name="adj2" fmla="val 10323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ea typeface="黑体" panose="02010609060101010101" pitchFamily="2" charset="-122"/>
              </a:rPr>
              <a:t>三、</a:t>
            </a:r>
            <a:r>
              <a:rPr lang="zh-CN" altLang="en-US" sz="2400" b="1">
                <a:solidFill>
                  <a:srgbClr val="FF0000"/>
                </a:solidFill>
                <a:ea typeface="黑体" panose="02010609060101010101" pitchFamily="2" charset="-122"/>
                <a:cs typeface="方正兰亭黑简体" pitchFamily="2" charset="-122"/>
              </a:rPr>
              <a:t>句意分析法 </a:t>
            </a:r>
            <a:endParaRPr lang="zh-CN" altLang="en-US" sz="2400" b="1">
              <a:solidFill>
                <a:srgbClr val="FF0000"/>
              </a:solidFill>
              <a:ea typeface="黑体" panose="02010609060101010101" pitchFamily="2" charset="-122"/>
              <a:cs typeface="方正兰亭黑简体" pitchFamily="2" charset="-122"/>
            </a:endParaRPr>
          </a:p>
        </p:txBody>
      </p:sp>
      <p:sp>
        <p:nvSpPr>
          <p:cNvPr id="25" name="AutoShape 10"/>
          <p:cNvSpPr>
            <a:spLocks noChangeArrowheads="1"/>
          </p:cNvSpPr>
          <p:nvPr/>
        </p:nvSpPr>
        <p:spPr bwMode="auto">
          <a:xfrm>
            <a:off x="5975351" y="3311525"/>
            <a:ext cx="3540125" cy="476250"/>
          </a:xfrm>
          <a:prstGeom prst="wedgeRoundRectCallout">
            <a:avLst>
              <a:gd name="adj1" fmla="val -114387"/>
              <a:gd name="adj2" fmla="val -6869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ea typeface="黑体" panose="02010609060101010101" pitchFamily="2" charset="-122"/>
              </a:rPr>
              <a:t>四、</a:t>
            </a:r>
            <a:r>
              <a:rPr lang="zh-CN" altLang="en-US" sz="2400" b="1">
                <a:solidFill>
                  <a:srgbClr val="FF0000"/>
                </a:solidFill>
                <a:ea typeface="黑体" panose="02010609060101010101" pitchFamily="2" charset="-122"/>
                <a:cs typeface="方正兰亭黑简体" pitchFamily="2" charset="-122"/>
              </a:rPr>
              <a:t>对称分析法 </a:t>
            </a:r>
            <a:endParaRPr lang="zh-CN" altLang="en-US" sz="2400" b="1">
              <a:solidFill>
                <a:srgbClr val="FF0000"/>
              </a:solidFill>
              <a:ea typeface="黑体" panose="02010609060101010101" pitchFamily="2" charset="-122"/>
              <a:cs typeface="方正兰亭黑简体" pitchFamily="2" charset="-122"/>
            </a:endParaRPr>
          </a:p>
        </p:txBody>
      </p:sp>
      <p:sp>
        <p:nvSpPr>
          <p:cNvPr id="26" name="AutoShape 11"/>
          <p:cNvSpPr>
            <a:spLocks noChangeArrowheads="1"/>
          </p:cNvSpPr>
          <p:nvPr/>
        </p:nvSpPr>
        <p:spPr bwMode="auto">
          <a:xfrm>
            <a:off x="5975351" y="4025905"/>
            <a:ext cx="3540125" cy="477837"/>
          </a:xfrm>
          <a:prstGeom prst="wedgeRoundRectCallout">
            <a:avLst>
              <a:gd name="adj1" fmla="val -115529"/>
              <a:gd name="adj2" fmla="val -96815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ea typeface="黑体" panose="02010609060101010101" pitchFamily="2" charset="-122"/>
              </a:rPr>
              <a:t>五、</a:t>
            </a:r>
            <a:r>
              <a:rPr lang="zh-CN" altLang="en-US" sz="2400" b="1">
                <a:solidFill>
                  <a:srgbClr val="FF0000"/>
                </a:solidFill>
                <a:ea typeface="黑体" panose="02010609060101010101" pitchFamily="2" charset="-122"/>
                <a:cs typeface="方正兰亭黑简体" pitchFamily="2" charset="-122"/>
              </a:rPr>
              <a:t>句位分析法 </a:t>
            </a:r>
            <a:endParaRPr lang="zh-CN" altLang="en-US" sz="2400" b="1">
              <a:solidFill>
                <a:srgbClr val="FF0000"/>
              </a:solidFill>
              <a:ea typeface="黑体" panose="02010609060101010101" pitchFamily="2" charset="-122"/>
              <a:cs typeface="方正兰亭黑简体" pitchFamily="2" charset="-122"/>
            </a:endParaRPr>
          </a:p>
        </p:txBody>
      </p:sp>
      <p:sp>
        <p:nvSpPr>
          <p:cNvPr id="27" name="AutoShape 12"/>
          <p:cNvSpPr>
            <a:spLocks noChangeArrowheads="1"/>
          </p:cNvSpPr>
          <p:nvPr/>
        </p:nvSpPr>
        <p:spPr bwMode="auto">
          <a:xfrm>
            <a:off x="5975351" y="4740285"/>
            <a:ext cx="3540125" cy="477838"/>
          </a:xfrm>
          <a:prstGeom prst="wedgeRoundRectCallout">
            <a:avLst>
              <a:gd name="adj1" fmla="val -115987"/>
              <a:gd name="adj2" fmla="val -221558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ea typeface="黑体" panose="02010609060101010101" pitchFamily="2" charset="-122"/>
              </a:rPr>
              <a:t>六、</a:t>
            </a:r>
            <a:r>
              <a:rPr lang="zh-CN" altLang="en-US" sz="2400" b="1">
                <a:solidFill>
                  <a:srgbClr val="FF0000"/>
                </a:solidFill>
                <a:ea typeface="黑体" panose="02010609060101010101" pitchFamily="2" charset="-122"/>
                <a:cs typeface="方正兰亭黑简体" pitchFamily="2" charset="-122"/>
              </a:rPr>
              <a:t>语法切入法 </a:t>
            </a:r>
            <a:endParaRPr lang="zh-CN" altLang="en-US" sz="2400" b="1">
              <a:solidFill>
                <a:srgbClr val="FF0000"/>
              </a:solidFill>
              <a:ea typeface="黑体" panose="02010609060101010101" pitchFamily="2" charset="-122"/>
              <a:cs typeface="方正兰亭黑简体" pitchFamily="2" charset="-122"/>
            </a:endParaRPr>
          </a:p>
        </p:txBody>
      </p:sp>
      <p:sp>
        <p:nvSpPr>
          <p:cNvPr id="28" name="AutoShape 13"/>
          <p:cNvSpPr>
            <a:spLocks noChangeArrowheads="1"/>
          </p:cNvSpPr>
          <p:nvPr/>
        </p:nvSpPr>
        <p:spPr bwMode="auto">
          <a:xfrm>
            <a:off x="5975351" y="5454665"/>
            <a:ext cx="3540125" cy="477837"/>
          </a:xfrm>
          <a:prstGeom prst="wedgeRoundRectCallout">
            <a:avLst>
              <a:gd name="adj1" fmla="val -115833"/>
              <a:gd name="adj2" fmla="val -321604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ea typeface="黑体" panose="02010609060101010101" pitchFamily="2" charset="-122"/>
              </a:rPr>
              <a:t>七、</a:t>
            </a:r>
            <a:r>
              <a:rPr lang="zh-CN" altLang="en-US" sz="2400" b="1">
                <a:solidFill>
                  <a:srgbClr val="FF0000"/>
                </a:solidFill>
                <a:ea typeface="黑体" panose="02010609060101010101" pitchFamily="2" charset="-122"/>
                <a:cs typeface="方正兰亭黑简体" pitchFamily="2" charset="-122"/>
              </a:rPr>
              <a:t>词性界定法 </a:t>
            </a:r>
            <a:endParaRPr lang="zh-CN" altLang="en-US" sz="2400" b="1">
              <a:solidFill>
                <a:srgbClr val="FF0000"/>
              </a:solidFill>
              <a:ea typeface="黑体" panose="02010609060101010101" pitchFamily="2" charset="-122"/>
              <a:cs typeface="方正兰亭黑简体" pitchFamily="2" charset="-122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7905750" y="-7938"/>
            <a:ext cx="1427187" cy="5953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8013699" y="139700"/>
            <a:ext cx="1247799" cy="3689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简体" pitchFamily="2" charset="-122"/>
              </a:rPr>
              <a:t>推断方法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黑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 autoUpdateAnimBg="0"/>
      <p:bldP spid="22" grpId="0" bldLvl="0" animBg="1" autoUpdateAnimBg="0"/>
      <p:bldP spid="23" grpId="0" bldLvl="0" animBg="1" autoUpdateAnimBg="0"/>
      <p:bldP spid="24" grpId="0" bldLvl="0" animBg="1" autoUpdateAnimBg="0"/>
      <p:bldP spid="25" grpId="0" bldLvl="0" animBg="1" autoUpdateAnimBg="0"/>
      <p:bldP spid="26" grpId="0" bldLvl="0" animBg="1" autoUpdateAnimBg="0"/>
      <p:bldP spid="27" grpId="0" bldLvl="0" animBg="1" autoUpdateAnimBg="0"/>
      <p:bldP spid="28" grpId="0" bldLvl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31800" y="1079500"/>
            <a:ext cx="10352088" cy="603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lnSpc>
                <a:spcPts val="4000"/>
              </a:lnSpc>
            </a:pPr>
            <a:r>
              <a:rPr lang="zh-CN" altLang="en-US" sz="3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方正兰亭黑简体" pitchFamily="2" charset="-122"/>
              </a:rPr>
              <a:t>技法一</a:t>
            </a:r>
            <a:r>
              <a:rPr lang="zh-CN" altLang="en-US">
                <a:cs typeface="方正兰亭黑简体" pitchFamily="2" charset="-122"/>
              </a:rPr>
              <a:t> </a:t>
            </a:r>
            <a:r>
              <a:rPr lang="zh-CN" altLang="en-US" sz="3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方正兰亭黑简体" pitchFamily="2" charset="-122"/>
              </a:rPr>
              <a:t>　标志识别法 </a:t>
            </a:r>
            <a:endParaRPr lang="en-US" altLang="zh-CN" sz="320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方正兰亭黑简体" pitchFamily="2" charset="-122"/>
            </a:endParaRPr>
          </a:p>
        </p:txBody>
      </p:sp>
      <p:sp>
        <p:nvSpPr>
          <p:cNvPr id="183299" name="Text Box 3"/>
          <p:cNvSpPr txBox="1">
            <a:spLocks noChangeArrowheads="1"/>
          </p:cNvSpPr>
          <p:nvPr/>
        </p:nvSpPr>
        <p:spPr bwMode="auto">
          <a:xfrm>
            <a:off x="1152525" y="2232025"/>
            <a:ext cx="9359900" cy="215836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cs typeface="方正兰亭黑简体" pitchFamily="2" charset="-122"/>
              </a:rPr>
              <a:t>        有些虚词是构成特殊文言句式的标志词，其用法是固定的。如用“者”“也”“乃”“为”表判断，用“见”“于”“为”“为</a:t>
            </a:r>
            <a:r>
              <a:rPr lang="en-US" altLang="zh-CN" sz="2400" b="1" dirty="0">
                <a:cs typeface="方正兰亭黑简体" pitchFamily="2" charset="-122"/>
              </a:rPr>
              <a:t>……</a:t>
            </a:r>
            <a:r>
              <a:rPr lang="zh-CN" altLang="en-US" sz="2400" b="1" dirty="0">
                <a:cs typeface="方正兰亭黑简体" pitchFamily="2" charset="-122"/>
              </a:rPr>
              <a:t>所”表被动，用“之”“是”表宾语前置。例如：“此非孟德之困</a:t>
            </a:r>
            <a:r>
              <a:rPr lang="zh-CN" altLang="en-US" sz="2400" b="1" dirty="0">
                <a:solidFill>
                  <a:srgbClr val="FF0000"/>
                </a:solidFill>
                <a:cs typeface="方正兰亭黑简体" pitchFamily="2" charset="-122"/>
              </a:rPr>
              <a:t>于</a:t>
            </a:r>
            <a:r>
              <a:rPr lang="zh-CN" altLang="en-US" sz="2400" b="1" dirty="0">
                <a:cs typeface="方正兰亭黑简体" pitchFamily="2" charset="-122"/>
              </a:rPr>
              <a:t>周郎者乎”和“何陋</a:t>
            </a:r>
            <a:r>
              <a:rPr lang="zh-CN" altLang="en-US" sz="2400" b="1" dirty="0">
                <a:solidFill>
                  <a:srgbClr val="FF0000"/>
                </a:solidFill>
                <a:cs typeface="方正兰亭黑简体" pitchFamily="2" charset="-122"/>
              </a:rPr>
              <a:t>之</a:t>
            </a:r>
            <a:r>
              <a:rPr lang="zh-CN" altLang="en-US" sz="2400" b="1" dirty="0">
                <a:cs typeface="方正兰亭黑简体" pitchFamily="2" charset="-122"/>
              </a:rPr>
              <a:t>有”。</a:t>
            </a:r>
            <a:endParaRPr lang="zh-CN" altLang="en-US" sz="2400" b="1" dirty="0">
              <a:cs typeface="方正兰亭黑简体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3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329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7" name="Text Box 17"/>
          <p:cNvSpPr txBox="1">
            <a:spLocks noChangeArrowheads="1"/>
          </p:cNvSpPr>
          <p:nvPr/>
        </p:nvSpPr>
        <p:spPr bwMode="auto">
          <a:xfrm>
            <a:off x="2160588" y="1295400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cs typeface="方正兰亭黑简体" pitchFamily="2" charset="-122"/>
            </a:endParaRPr>
          </a:p>
        </p:txBody>
      </p:sp>
      <p:sp>
        <p:nvSpPr>
          <p:cNvPr id="184338" name="Text Box 18"/>
          <p:cNvSpPr txBox="1">
            <a:spLocks noChangeArrowheads="1"/>
          </p:cNvSpPr>
          <p:nvPr/>
        </p:nvSpPr>
        <p:spPr bwMode="auto">
          <a:xfrm>
            <a:off x="1189005" y="1096947"/>
            <a:ext cx="9790113" cy="49650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1</a:t>
            </a:r>
            <a:r>
              <a:rPr lang="zh-CN" altLang="en-US" sz="2400" b="1" dirty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．阅读下面的文言文，完文后题目。</a:t>
            </a:r>
            <a:endParaRPr lang="zh-CN" altLang="en-US" sz="2400" b="1" dirty="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008000"/>
                </a:solidFill>
                <a:cs typeface="方正兰亭黑简体" pitchFamily="2" charset="-122"/>
              </a:rPr>
              <a:t>       </a:t>
            </a:r>
            <a:r>
              <a:rPr lang="zh-CN" altLang="en-US" sz="2400" dirty="0" smtClean="0">
                <a:solidFill>
                  <a:srgbClr val="008000"/>
                </a:solidFill>
                <a:cs typeface="方正兰亭黑简体" pitchFamily="2" charset="-122"/>
              </a:rPr>
              <a:t>  </a:t>
            </a:r>
            <a:r>
              <a:rPr lang="zh-CN" altLang="en-US" sz="2400" b="1" dirty="0" smtClean="0">
                <a:solidFill>
                  <a:srgbClr val="008000"/>
                </a:solidFill>
                <a:cs typeface="方正兰亭黑简体" pitchFamily="2" charset="-122"/>
              </a:rPr>
              <a:t>弈</a:t>
            </a:r>
            <a:r>
              <a:rPr lang="zh-CN" altLang="en-US" sz="2400" b="1" dirty="0">
                <a:solidFill>
                  <a:srgbClr val="008000"/>
                </a:solidFill>
                <a:cs typeface="方正兰亭黑简体" pitchFamily="2" charset="-122"/>
              </a:rPr>
              <a:t>秋，通国之善弈者也。使弈秋诲二人弈。其一人专心致志，惟弈秋之为听；一人虽听之，一心以为有鸿鹄将至，思援弓缴而射之。虽与之俱学，弗若之矣。为是其知弗若欤？曰：非然也。</a:t>
            </a:r>
            <a:endParaRPr lang="zh-CN" altLang="en-US" sz="2400" b="1" dirty="0">
              <a:solidFill>
                <a:srgbClr val="008000"/>
              </a:solidFill>
              <a:cs typeface="方正兰亭黑简体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2400" b="1" dirty="0">
              <a:solidFill>
                <a:srgbClr val="008000"/>
              </a:solidFill>
              <a:cs typeface="方正兰亭黑简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[</a:t>
            </a:r>
            <a:r>
              <a:rPr lang="zh-CN" altLang="en-US" sz="2400" dirty="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参考译文</a:t>
            </a:r>
            <a:r>
              <a:rPr lang="en-US" altLang="zh-CN" sz="2400" dirty="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]</a:t>
            </a:r>
            <a:endParaRPr lang="en-US" altLang="zh-CN" sz="2400" dirty="0">
              <a:solidFill>
                <a:schemeClr val="folHlink"/>
              </a:solidFill>
              <a:latin typeface="楷体_GB2312" charset="-122"/>
              <a:ea typeface="楷体_GB2312" charset="-122"/>
              <a:cs typeface="方正兰亭黑简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folHlink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    弈秋，是全国善于下棋的人。让他教两个徒弟学习下棋。其中一个徒弟专心致志，一心一意只听弈秋的话；另一个人虽然也在听讲，心里却老想着有天鹅将要飞来，想着要拉开弓将它射下。虽然他和另一个人一起跟弈秋学习，却比不上人家。难道是他的智慧比不上另一个人吗？回答说：不是这样。</a:t>
            </a:r>
            <a:endParaRPr lang="zh-CN" altLang="en-US" sz="2400" dirty="0">
              <a:solidFill>
                <a:schemeClr val="folHlink"/>
              </a:solidFill>
              <a:latin typeface="楷体_GB2312" charset="-122"/>
              <a:ea typeface="楷体_GB2312" charset="-122"/>
              <a:cs typeface="方正兰亭黑简体" pitchFamily="2" charset="-122"/>
            </a:endParaRPr>
          </a:p>
        </p:txBody>
      </p:sp>
      <p:graphicFrame>
        <p:nvGraphicFramePr>
          <p:cNvPr id="202754" name="Group 2"/>
          <p:cNvGraphicFramePr>
            <a:graphicFrameLocks noGrp="1"/>
          </p:cNvGraphicFramePr>
          <p:nvPr>
            <p:ph sz="half" idx="4294967295"/>
          </p:nvPr>
        </p:nvGraphicFramePr>
        <p:xfrm>
          <a:off x="117435" y="1110289"/>
          <a:ext cx="989330" cy="986790"/>
        </p:xfrm>
        <a:graphic>
          <a:graphicData uri="http://schemas.openxmlformats.org/drawingml/2006/table">
            <a:tbl>
              <a:tblPr/>
              <a:tblGrid>
                <a:gridCol w="436880"/>
                <a:gridCol w="55245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anose="02010609060101010101" pitchFamily="2" charset="-122"/>
                        </a:rPr>
                        <a:t>应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anose="02010609060101010101" pitchFamily="2" charset="-122"/>
                        </a:rPr>
                        <a:t>用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29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anose="02010609060101010101" pitchFamily="2" charset="-122"/>
                        </a:rPr>
                        <a:t>体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anose="02010609060101010101" pitchFamily="2" charset="-122"/>
                        </a:rPr>
                        <a:t>验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8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8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8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31815" y="882633"/>
            <a:ext cx="10352088" cy="2489200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下列各句中加点虚词的意义和用法相同的一项是</a:t>
            </a:r>
            <a:r>
              <a:rPr lang="en-US" altLang="zh-CN" sz="24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chemeClr val="hlin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．弈秋，通国之善弈者也　　　　　曰：非然也</a:t>
            </a:r>
            <a:endParaRPr lang="zh-CN" altLang="en-US" sz="2400" b="1" dirty="0">
              <a:solidFill>
                <a:schemeClr val="hlin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．其一人专心致志  为是其知弗若欤</a:t>
            </a:r>
            <a:endParaRPr lang="zh-CN" altLang="en-US" sz="2400" b="1" dirty="0">
              <a:solidFill>
                <a:schemeClr val="hlin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．惟弈秋之为听  虽与之俱学，弗若之矣</a:t>
            </a:r>
            <a:endParaRPr lang="zh-CN" altLang="en-US" sz="2400" b="1" dirty="0">
              <a:solidFill>
                <a:schemeClr val="hlin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．思援弓缴而射之  且秦强而赵弱</a:t>
            </a:r>
            <a:endParaRPr lang="en-US" altLang="zh-CN" sz="2400" b="1" dirty="0">
              <a:solidFill>
                <a:schemeClr val="hlin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9748" name="Text Box 4"/>
          <p:cNvSpPr txBox="1">
            <a:spLocks noChangeArrowheads="1"/>
          </p:cNvSpPr>
          <p:nvPr/>
        </p:nvSpPr>
        <p:spPr bwMode="auto">
          <a:xfrm>
            <a:off x="831815" y="3690920"/>
            <a:ext cx="10431463" cy="23063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A50021"/>
                </a:solidFill>
                <a:latin typeface="楷体_GB2312" charset="-122"/>
                <a:ea typeface="楷体_GB2312" charset="-122"/>
              </a:rPr>
              <a:t>解析：</a:t>
            </a:r>
            <a:r>
              <a:rPr lang="zh-CN" altLang="en-US" sz="24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本题可采用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“</a:t>
            </a:r>
            <a:r>
              <a:rPr lang="zh-CN" altLang="en-US" sz="24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标志识别法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”</a:t>
            </a:r>
            <a:r>
              <a:rPr lang="zh-CN" altLang="en-US" sz="24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。</a:t>
            </a:r>
            <a:r>
              <a:rPr lang="en-US" altLang="zh-CN" sz="24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A</a:t>
            </a:r>
            <a:r>
              <a:rPr lang="zh-CN" altLang="en-US" sz="24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项，都是判断句，所以两个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“</a:t>
            </a:r>
            <a:r>
              <a:rPr lang="zh-CN" altLang="en-US" sz="24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也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”</a:t>
            </a:r>
            <a:r>
              <a:rPr lang="zh-CN" altLang="en-US" sz="24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字的意义和用法相同，都是判断句的标志。</a:t>
            </a:r>
            <a:r>
              <a:rPr lang="en-US" altLang="zh-CN" sz="24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B</a:t>
            </a:r>
            <a:r>
              <a:rPr lang="zh-CN" altLang="en-US" sz="24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项，第一个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“</a:t>
            </a:r>
            <a:r>
              <a:rPr lang="zh-CN" altLang="en-US" sz="24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其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”</a:t>
            </a:r>
            <a:r>
              <a:rPr lang="zh-CN" altLang="en-US" sz="24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的意思是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“</a:t>
            </a:r>
            <a:r>
              <a:rPr lang="zh-CN" altLang="en-US" sz="24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其中的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”</a:t>
            </a:r>
            <a:r>
              <a:rPr lang="zh-CN" altLang="en-US" sz="24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，第二个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“</a:t>
            </a:r>
            <a:r>
              <a:rPr lang="zh-CN" altLang="en-US" sz="24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其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”</a:t>
            </a:r>
            <a:r>
              <a:rPr lang="zh-CN" altLang="en-US" sz="24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的意思是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“</a:t>
            </a:r>
            <a:r>
              <a:rPr lang="zh-CN" altLang="en-US" sz="24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他的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”</a:t>
            </a:r>
            <a:r>
              <a:rPr lang="zh-CN" altLang="en-US" sz="24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。</a:t>
            </a:r>
            <a:r>
              <a:rPr lang="en-US" altLang="zh-CN" sz="24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C</a:t>
            </a:r>
            <a:r>
              <a:rPr lang="zh-CN" altLang="en-US" sz="24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项，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“</a:t>
            </a:r>
            <a:r>
              <a:rPr lang="zh-CN" altLang="en-US" sz="24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惟弈秋之为听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”</a:t>
            </a:r>
            <a:r>
              <a:rPr lang="zh-CN" altLang="en-US" sz="24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是宾语前置句，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“</a:t>
            </a:r>
            <a:r>
              <a:rPr lang="zh-CN" altLang="en-US" sz="24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之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”</a:t>
            </a:r>
            <a:r>
              <a:rPr lang="zh-CN" altLang="en-US" sz="24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是宾语前置句的标志，没有意义，第二个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“</a:t>
            </a:r>
            <a:r>
              <a:rPr lang="zh-CN" altLang="en-US" sz="24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之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”</a:t>
            </a:r>
            <a:r>
              <a:rPr lang="zh-CN" altLang="en-US" sz="24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是代词。</a:t>
            </a:r>
            <a:r>
              <a:rPr lang="en-US" altLang="zh-CN" sz="24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D</a:t>
            </a:r>
            <a:r>
              <a:rPr lang="zh-CN" altLang="en-US" sz="24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项，第一个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“</a:t>
            </a:r>
            <a:r>
              <a:rPr lang="zh-CN" altLang="en-US" sz="24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而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”</a:t>
            </a:r>
            <a:r>
              <a:rPr lang="zh-CN" altLang="en-US" sz="24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表承接关系，第二个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“</a:t>
            </a:r>
            <a:r>
              <a:rPr lang="zh-CN" altLang="en-US" sz="24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而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/>
                <a:ea typeface="楷体_GB2312" charset="-122"/>
                <a:cs typeface="方正兰亭黑简体" pitchFamily="2" charset="-122"/>
              </a:rPr>
              <a:t>”</a:t>
            </a:r>
            <a:r>
              <a:rPr lang="zh-CN" altLang="en-US" sz="2400" b="1" dirty="0">
                <a:solidFill>
                  <a:srgbClr val="A50021"/>
                </a:solidFill>
                <a:latin typeface="楷体_GB2312" charset="-122"/>
                <a:ea typeface="楷体_GB2312" charset="-122"/>
                <a:cs typeface="方正兰亭黑简体" pitchFamily="2" charset="-122"/>
              </a:rPr>
              <a:t>表并列关系。 </a:t>
            </a:r>
            <a:endParaRPr lang="zh-CN" altLang="en-US" sz="2400" b="1" dirty="0">
              <a:solidFill>
                <a:srgbClr val="A50021"/>
              </a:solidFill>
              <a:latin typeface="楷体_GB2312" charset="-122"/>
              <a:ea typeface="楷体_GB2312" charset="-122"/>
              <a:cs typeface="方正兰亭黑简体" pitchFamily="2" charset="-122"/>
            </a:endParaRPr>
          </a:p>
        </p:txBody>
      </p:sp>
      <p:pic>
        <p:nvPicPr>
          <p:cNvPr id="159749" name="Picture 5" descr="蝴蝶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5915" y="1316020"/>
            <a:ext cx="720725" cy="6080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974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1749" y="811195"/>
            <a:ext cx="10352088" cy="603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lnSpc>
                <a:spcPts val="4000"/>
              </a:lnSpc>
            </a:pPr>
            <a:r>
              <a:rPr lang="zh-CN" altLang="en-US" sz="320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方正兰亭黑简体" pitchFamily="2" charset="-122"/>
              </a:rPr>
              <a:t>技法二</a:t>
            </a:r>
            <a:r>
              <a:rPr lang="en-US" altLang="zh-CN" sz="320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方正兰亭黑简体" pitchFamily="2" charset="-122"/>
              </a:rPr>
              <a:t> </a:t>
            </a:r>
            <a:r>
              <a:rPr lang="zh-CN" altLang="en-US" sz="320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方正兰亭黑简体" pitchFamily="2" charset="-122"/>
              </a:rPr>
              <a:t>　代入检验法 </a:t>
            </a:r>
            <a:endParaRPr lang="en-US" altLang="zh-CN" sz="3200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方正兰亭黑简体" pitchFamily="2" charset="-122"/>
            </a:endParaRPr>
          </a:p>
        </p:txBody>
      </p:sp>
      <p:sp>
        <p:nvSpPr>
          <p:cNvPr id="185347" name="Text Box 3"/>
          <p:cNvSpPr txBox="1">
            <a:spLocks noChangeArrowheads="1"/>
          </p:cNvSpPr>
          <p:nvPr/>
        </p:nvSpPr>
        <p:spPr bwMode="auto">
          <a:xfrm>
            <a:off x="865187" y="1511300"/>
            <a:ext cx="9359900" cy="4225925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>
                <a:cs typeface="方正兰亭黑简体" pitchFamily="2" charset="-122"/>
              </a:rPr>
              <a:t>       答题时先确认判断该虚词在两句中自己最熟悉、最有把握的那一句里的意义和用法，然后将其代入另外一句，再看看替代后文意是否通顺、恰当。如通畅，则相同；反之，则不同。</a:t>
            </a:r>
            <a:endParaRPr lang="zh-CN" altLang="en-US" sz="2400" b="1">
              <a:cs typeface="方正兰亭黑简体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>
                <a:cs typeface="方正兰亭黑简体" pitchFamily="2" charset="-122"/>
              </a:rPr>
              <a:t>       如“不与市中儿嬉敖”和“客亦知夫水与月乎”两句，判断“与”的意义和用法是否相同。我们首先关注第二句，第二句话出自</a:t>
            </a:r>
            <a:r>
              <a:rPr lang="en-US" altLang="zh-CN" sz="2400" b="1">
                <a:cs typeface="方正兰亭黑简体" pitchFamily="2" charset="-122"/>
              </a:rPr>
              <a:t>《</a:t>
            </a:r>
            <a:r>
              <a:rPr lang="zh-CN" altLang="en-US" sz="2400" b="1">
                <a:cs typeface="方正兰亭黑简体" pitchFamily="2" charset="-122"/>
              </a:rPr>
              <a:t>赤壁赋</a:t>
            </a:r>
            <a:r>
              <a:rPr lang="en-US" altLang="zh-CN" sz="2400" b="1">
                <a:cs typeface="方正兰亭黑简体" pitchFamily="2" charset="-122"/>
              </a:rPr>
              <a:t>》</a:t>
            </a:r>
            <a:r>
              <a:rPr lang="zh-CN" altLang="en-US" sz="2400" b="1">
                <a:cs typeface="方正兰亭黑简体" pitchFamily="2" charset="-122"/>
              </a:rPr>
              <a:t>，句中的“与”连接了“水”和“月”，是连词，译为“和”，把这个用法代入第一句中，句意不通，可以判断两句中的“与”意义和用法不同。结合语境判断，第一句中的“与”是介词，译为“跟”。</a:t>
            </a:r>
            <a:endParaRPr lang="zh-CN" altLang="en-US" sz="2400" b="1">
              <a:cs typeface="方正兰亭黑简体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5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5347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7045</Words>
  <Application>WPS 演示</Application>
  <PresentationFormat>自定义</PresentationFormat>
  <Paragraphs>249</Paragraphs>
  <Slides>32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32</vt:i4>
      </vt:variant>
    </vt:vector>
  </HeadingPairs>
  <TitlesOfParts>
    <vt:vector size="56" baseType="lpstr">
      <vt:lpstr>Arial</vt:lpstr>
      <vt:lpstr>宋体</vt:lpstr>
      <vt:lpstr>Wingdings</vt:lpstr>
      <vt:lpstr>微软雅黑</vt:lpstr>
      <vt:lpstr>Wingdings</vt:lpstr>
      <vt:lpstr>黑体</vt:lpstr>
      <vt:lpstr>幼圆</vt:lpstr>
      <vt:lpstr>方正兰亭黑简体</vt:lpstr>
      <vt:lpstr>楷体_GB2312</vt:lpstr>
      <vt:lpstr>新宋体</vt:lpstr>
      <vt:lpstr>Times New Roman</vt:lpstr>
      <vt:lpstr>Courier New</vt:lpstr>
      <vt:lpstr>.PhonepadTwo</vt:lpstr>
      <vt:lpstr>Segoe Print</vt:lpstr>
      <vt:lpstr>Times New Roman</vt:lpstr>
      <vt:lpstr>Arial</vt:lpstr>
      <vt:lpstr>自定义设计方案</vt:lpstr>
      <vt:lpstr>1_自定义设计方案</vt:lpstr>
      <vt:lpstr>Word.Document.8</vt:lpstr>
      <vt:lpstr>Word.Document.8</vt:lpstr>
      <vt:lpstr>Word.Document.8</vt:lpstr>
      <vt:lpstr>Word.Document.8</vt:lpstr>
      <vt:lpstr>Word.Document.8</vt:lpstr>
      <vt:lpstr>Photoshop.Image.8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海鸥子</cp:lastModifiedBy>
  <cp:revision>53</cp:revision>
  <dcterms:created xsi:type="dcterms:W3CDTF">2018-01-17T08:01:00Z</dcterms:created>
  <dcterms:modified xsi:type="dcterms:W3CDTF">2020-10-21T09:12:10Z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