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7"/>
  </p:notesMasterIdLst>
  <p:sldIdLst>
    <p:sldId id="256" r:id="rId4"/>
    <p:sldId id="257" r:id="rId5"/>
    <p:sldId id="267" r:id="rId6"/>
    <p:sldId id="259" r:id="rId7"/>
    <p:sldId id="258" r:id="rId8"/>
    <p:sldId id="260" r:id="rId9"/>
    <p:sldId id="268" r:id="rId10"/>
    <p:sldId id="269" r:id="rId11"/>
    <p:sldId id="270" r:id="rId12"/>
    <p:sldId id="261" r:id="rId13"/>
    <p:sldId id="262" r:id="rId14"/>
    <p:sldId id="271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C0A71-5509-4636-B6BB-FEC10474B425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861F0-6B51-4784-AC31-406FA9C45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35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2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fld id="{AF09C5BA-83CD-403F-A68F-C7AB7F524E37}" type="slidenum">
              <a:rPr kumimoji="0" lang="zh-CN" altLang="en-US" b="1">
                <a:latin typeface="Times New Roman" pitchFamily="18" charset="0"/>
              </a:rPr>
              <a:pPr algn="r"/>
              <a:t>8</a:t>
            </a:fld>
            <a:endParaRPr kumimoji="0" lang="en-US" altLang="zh-CN" b="1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80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261C2A53-708E-4977-BCEF-5B9D10096594}" type="slidenum">
              <a:rPr lang="zh-CN" altLang="en-US" b="1">
                <a:solidFill>
                  <a:prstClr val="black"/>
                </a:solidFill>
                <a:latin typeface="Times New Roman" pitchFamily="18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 b="1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14013-775D-4E99-A97C-00DDA82331C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197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88833-BAC0-4D83-9194-F89423C042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04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F144D-32B9-4F8D-9C60-965C5CAF7E3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04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B5A8E-F0B6-4368-B7DD-B6321CB227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840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F0C8D-938A-4C53-874D-BF51FD7942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5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3E7A7-ECA9-49AF-960B-BE6AA3134D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452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0BC11-584F-4F83-BCE1-3CA2367507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86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3F321-B0B6-45E4-85C8-9B027B4885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8AC5-6ED9-437B-B1CD-39EA928C050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212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7F919-8EF5-4804-874A-291C6F2CB8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1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BD0C6-5DF1-4DF7-9DBD-3C4376637B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709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1A9EB-DDCB-463F-81F9-20F4F55CCE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406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14013-775D-4E99-A97C-00DDA82331C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2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88833-BAC0-4D83-9194-F89423C042E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24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F144D-32B9-4F8D-9C60-965C5CAF7E3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76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B5A8E-F0B6-4368-B7DD-B6321CB227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30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F0C8D-938A-4C53-874D-BF51FD7942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573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3E7A7-ECA9-49AF-960B-BE6AA3134D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511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0BC11-584F-4F83-BCE1-3CA2367507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99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3F321-B0B6-45E4-85C8-9B027B4885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4606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8AC5-6ED9-437B-B1CD-39EA928C050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625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7F919-8EF5-4804-874A-291C6F2CB8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9976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BD0C6-5DF1-4DF7-9DBD-3C4376637B3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143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1A9EB-DDCB-463F-81F9-20F4F55CCE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31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336D09-C62E-4AC7-A558-3B76A94230CA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39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336D09-C62E-4AC7-A558-3B76A94230CA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633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7225236.htm" TargetMode="External"/><Relationship Id="rId13" Type="http://schemas.openxmlformats.org/officeDocument/2006/relationships/hyperlink" Target="http://baike.baidu.com/view/7181.htm" TargetMode="External"/><Relationship Id="rId18" Type="http://schemas.openxmlformats.org/officeDocument/2006/relationships/hyperlink" Target="http://baike.baidu.com/view/50467.htm" TargetMode="External"/><Relationship Id="rId3" Type="http://schemas.openxmlformats.org/officeDocument/2006/relationships/hyperlink" Target="http://baike.baidu.com/view/113333.htm" TargetMode="External"/><Relationship Id="rId21" Type="http://schemas.openxmlformats.org/officeDocument/2006/relationships/hyperlink" Target="http://baike.baidu.com/view/229855.htm" TargetMode="External"/><Relationship Id="rId7" Type="http://schemas.openxmlformats.org/officeDocument/2006/relationships/hyperlink" Target="http://baike.baidu.com/view/4745616.htm" TargetMode="External"/><Relationship Id="rId12" Type="http://schemas.openxmlformats.org/officeDocument/2006/relationships/hyperlink" Target="http://baike.baidu.com/view/16389.htm" TargetMode="External"/><Relationship Id="rId17" Type="http://schemas.openxmlformats.org/officeDocument/2006/relationships/hyperlink" Target="http://baike.baidu.com/view/188.htm" TargetMode="External"/><Relationship Id="rId2" Type="http://schemas.openxmlformats.org/officeDocument/2006/relationships/hyperlink" Target="http://baike.baidu.com/view/33018.htm" TargetMode="External"/><Relationship Id="rId16" Type="http://schemas.openxmlformats.org/officeDocument/2006/relationships/hyperlink" Target="http://baike.baidu.com/view/310541.htm" TargetMode="External"/><Relationship Id="rId20" Type="http://schemas.openxmlformats.org/officeDocument/2006/relationships/hyperlink" Target="http://baike.baidu.com/view/229339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2408756.htm" TargetMode="External"/><Relationship Id="rId11" Type="http://schemas.openxmlformats.org/officeDocument/2006/relationships/hyperlink" Target="http://baike.baidu.com/view/265854.htm" TargetMode="External"/><Relationship Id="rId5" Type="http://schemas.openxmlformats.org/officeDocument/2006/relationships/hyperlink" Target="http://baike.baidu.com/view/108799.htm" TargetMode="External"/><Relationship Id="rId15" Type="http://schemas.openxmlformats.org/officeDocument/2006/relationships/hyperlink" Target="http://baike.baidu.com/view/256215.htm" TargetMode="External"/><Relationship Id="rId10" Type="http://schemas.openxmlformats.org/officeDocument/2006/relationships/hyperlink" Target="http://baike.baidu.com/view/1243942.htm" TargetMode="External"/><Relationship Id="rId19" Type="http://schemas.openxmlformats.org/officeDocument/2006/relationships/hyperlink" Target="http://baike.baidu.com/view/6580.htm" TargetMode="External"/><Relationship Id="rId4" Type="http://schemas.openxmlformats.org/officeDocument/2006/relationships/hyperlink" Target="http://baike.baidu.com/view/31791.htm" TargetMode="External"/><Relationship Id="rId9" Type="http://schemas.openxmlformats.org/officeDocument/2006/relationships/hyperlink" Target="http://baike.baidu.com/view/2762.htm" TargetMode="External"/><Relationship Id="rId14" Type="http://schemas.openxmlformats.org/officeDocument/2006/relationships/hyperlink" Target="http://baike.baidu.com/view/252819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96"/>
            <a:ext cx="9144000" cy="683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115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穿井得一人</a:t>
            </a:r>
            <a:endParaRPr lang="zh-CN" altLang="en-US" sz="115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225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atinLnBrk="1"/>
            <a:r>
              <a:rPr lang="zh-CN" altLang="en-US" sz="6600" dirty="0">
                <a:latin typeface="华文行楷" pitchFamily="2" charset="-122"/>
                <a:ea typeface="华文行楷" pitchFamily="2" charset="-122"/>
                <a:cs typeface="+mn-cs"/>
              </a:rPr>
              <a:t>理解课文</a:t>
            </a:r>
            <a:endParaRPr lang="zh-CN" altLang="en-US" sz="6600" dirty="0"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dirty="0" smtClean="0">
                <a:ea typeface="华文楷体" pitchFamily="2" charset="-122"/>
              </a:rPr>
              <a:t>1.</a:t>
            </a:r>
            <a:r>
              <a:rPr lang="zh-CN" altLang="en-US" b="1" dirty="0" smtClean="0">
                <a:ea typeface="华文楷体" pitchFamily="2" charset="-122"/>
              </a:rPr>
              <a:t>丁家穿井后</a:t>
            </a:r>
            <a:r>
              <a:rPr lang="zh-CN" altLang="en-US" dirty="0" smtClean="0">
                <a:ea typeface="华文楷体" pitchFamily="2" charset="-122"/>
              </a:rPr>
              <a:t>，</a:t>
            </a:r>
            <a:r>
              <a:rPr lang="zh-CN" altLang="en-US" b="1" dirty="0" smtClean="0">
                <a:ea typeface="华文楷体" pitchFamily="2" charset="-122"/>
              </a:rPr>
              <a:t>告人曰：“吾穿井得一人。”是什么意思？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丁家人的意思是：我家打井后相当于我家得到了一个劳动力。</a:t>
            </a:r>
            <a:endParaRPr lang="zh-CN" altLang="en-US" b="1" dirty="0" smtClean="0">
              <a:solidFill>
                <a:srgbClr val="FF0000"/>
              </a:solidFill>
              <a:ea typeface="华文楷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b="1" dirty="0" smtClean="0">
                <a:ea typeface="华文楷体" pitchFamily="2" charset="-122"/>
              </a:rPr>
              <a:t>2.</a:t>
            </a:r>
            <a:r>
              <a:rPr lang="zh-CN" altLang="en-US" b="1" dirty="0" smtClean="0">
                <a:ea typeface="华文楷体" pitchFamily="2" charset="-122"/>
              </a:rPr>
              <a:t>传话的人把这句话听成了什么意思？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传话的人把这句话听成了：丁家人打井挖出</a:t>
            </a:r>
            <a:r>
              <a:rPr lang="zh-CN" altLang="en-US" b="1" smtClean="0">
                <a:solidFill>
                  <a:srgbClr val="FF0000"/>
                </a:solidFill>
                <a:ea typeface="华文楷体" pitchFamily="2" charset="-122"/>
              </a:rPr>
              <a:t>了一个人。</a:t>
            </a:r>
            <a:endParaRPr lang="zh-CN" altLang="en-US" b="1" dirty="0" smtClean="0">
              <a:solidFill>
                <a:srgbClr val="FF0000"/>
              </a:solidFill>
              <a:ea typeface="华文楷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dirty="0" smtClean="0">
                <a:ea typeface="华文楷体" pitchFamily="2" charset="-122"/>
              </a:rPr>
              <a:t>   </a:t>
            </a:r>
            <a:endParaRPr lang="zh-CN" altLang="en-US" b="1" dirty="0" smtClean="0">
              <a:solidFill>
                <a:schemeClr val="hlink"/>
              </a:solidFill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2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atinLnBrk="1"/>
            <a:r>
              <a:rPr lang="zh-CN" altLang="en-US" sz="6600" dirty="0">
                <a:latin typeface="华文行楷" pitchFamily="2" charset="-122"/>
                <a:ea typeface="华文行楷" pitchFamily="2" charset="-122"/>
                <a:cs typeface="+mn-cs"/>
              </a:rPr>
              <a:t>理解课文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dirty="0">
                <a:ea typeface="华文楷体" pitchFamily="2" charset="-122"/>
              </a:rPr>
              <a:t>3.</a:t>
            </a:r>
            <a:r>
              <a:rPr lang="zh-CN" altLang="en-US" sz="4000" b="1" dirty="0">
                <a:ea typeface="华文楷体" pitchFamily="2" charset="-122"/>
              </a:rPr>
              <a:t>这则寓言故事说明了一个什么道理？</a:t>
            </a:r>
          </a:p>
          <a:p>
            <a:pPr marL="0" indent="0">
              <a:buNone/>
            </a:pPr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这个故事告诉我们以讹（</a:t>
            </a: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é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）传讹的危害；不要轻易相信传言，不要传播未经自己考证的话，切忌道听途说。在交际中，语言表达要力争做到准确、清晰，以免产生歧义和不必要的误会。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709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-6350" y="109538"/>
            <a:ext cx="9002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宋体" pitchFamily="2" charset="-122"/>
              </a:rPr>
              <a:t>3.</a:t>
            </a:r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从不同角度说说，这则寓言故事的寓意？ 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0" y="836613"/>
            <a:ext cx="9109075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）道听途说的话不能轻信，不能盲从，更不能以讹传讹。</a:t>
            </a:r>
            <a:r>
              <a:rPr lang="en-US" altLang="zh-CN" sz="28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dirty="0">
                <a:solidFill>
                  <a:srgbClr val="006600"/>
                </a:solidFill>
              </a:rPr>
              <a:t>讹（</a:t>
            </a:r>
            <a:r>
              <a:rPr lang="en-US" altLang="zh-CN" sz="2800" b="1" dirty="0">
                <a:solidFill>
                  <a:srgbClr val="006600"/>
                </a:solidFill>
              </a:rPr>
              <a:t>é</a:t>
            </a:r>
            <a:r>
              <a:rPr lang="zh-CN" altLang="en-US" sz="2800" b="1" dirty="0">
                <a:solidFill>
                  <a:srgbClr val="006600"/>
                </a:solidFill>
              </a:rPr>
              <a:t>），</a:t>
            </a:r>
            <a:r>
              <a:rPr lang="en-US" altLang="zh-CN" sz="2800" b="1" dirty="0">
                <a:solidFill>
                  <a:srgbClr val="006600"/>
                </a:solidFill>
              </a:rPr>
              <a:t>1. </a:t>
            </a:r>
            <a:r>
              <a:rPr lang="zh-CN" altLang="en-US" sz="2800" b="1" dirty="0">
                <a:solidFill>
                  <a:srgbClr val="006600"/>
                </a:solidFill>
              </a:rPr>
              <a:t>错误。</a:t>
            </a:r>
            <a:r>
              <a:rPr lang="en-US" altLang="zh-CN" sz="2800" b="1" dirty="0">
                <a:solidFill>
                  <a:srgbClr val="006600"/>
                </a:solidFill>
              </a:rPr>
              <a:t>2.</a:t>
            </a:r>
            <a:r>
              <a:rPr lang="zh-CN" altLang="en-US" sz="2800" b="1" dirty="0">
                <a:solidFill>
                  <a:srgbClr val="006600"/>
                </a:solidFill>
              </a:rPr>
              <a:t>敲诈，欺骗。</a:t>
            </a:r>
            <a:r>
              <a:rPr lang="en-US" altLang="zh-CN" sz="2800" b="1" dirty="0">
                <a:solidFill>
                  <a:srgbClr val="006600"/>
                </a:solidFill>
              </a:rPr>
              <a:t>】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（从有闻而传之者的角度来看）</a:t>
            </a:r>
          </a:p>
          <a:p>
            <a:pPr>
              <a:spcBef>
                <a:spcPts val="6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）在交际中，语言的表达很重要，必须做到表达准确、清楚，以避免出现不必要的误会和歧义。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（从丁氏的角度来看）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）在现实生活中对待传闻都应采取调查研究的方法、审慎的态度、去伪存真的求实精神。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（从宋君的角度来看）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800" b="1" dirty="0">
                <a:latin typeface="宋体" pitchFamily="2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宋体" pitchFamily="2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宋体" pitchFamily="2" charset="-122"/>
                <a:ea typeface="楷体_GB2312" pitchFamily="49" charset="-122"/>
              </a:rPr>
              <a:t>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说明求贤不应该仅凭传闻，对于传闻必须验之以理。引申到做学问既要注意“经典”的原义，又要躬身实践。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  <a:buFont typeface="Wingdings 2" pitchFamily="18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 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（从文本对待传闻的本意及引申角度来看）</a:t>
            </a:r>
          </a:p>
          <a:p>
            <a:pPr>
              <a:spcBef>
                <a:spcPts val="600"/>
              </a:spcBef>
            </a:pPr>
            <a:endParaRPr lang="en-US" altLang="zh-CN" sz="2800" b="1" dirty="0">
              <a:solidFill>
                <a:srgbClr val="FF0000"/>
              </a:solidFill>
              <a:latin typeface="宋体" pitchFamily="2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endParaRPr lang="zh-CN" altLang="en-US" sz="2800" b="1" dirty="0">
              <a:solidFill>
                <a:srgbClr val="6600FF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597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196975"/>
            <a:ext cx="8856663" cy="13684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sz="4000" b="1" dirty="0" smtClean="0">
                <a:ea typeface="华文楷体" pitchFamily="2" charset="-122"/>
              </a:rPr>
              <a:t>     现实生活中有没有类似情况？ 如果有，我们应该怎样去对待？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0825" y="2565400"/>
            <a:ext cx="856932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FF"/>
                </a:solidFill>
              </a:rPr>
              <a:t>        </a:t>
            </a:r>
            <a:r>
              <a:rPr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在现实生活中对待传闻应采取审慎的态度，要有调查研究、去伪存真的求实精神。不要轻信，不能盲从，更不能以讹传讹。</a:t>
            </a:r>
            <a:endParaRPr lang="en-US" altLang="zh-CN" sz="40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告诉我们对于传闻不要轻信，也不要瞎传，一定要详察的道理。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800" y="24145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华文行楷" pitchFamily="2" charset="-122"/>
                <a:ea typeface="华文行楷" pitchFamily="2" charset="-122"/>
              </a:rPr>
              <a:t>拓展延伸</a:t>
            </a:r>
            <a:endParaRPr lang="zh-CN" altLang="en-US" sz="6000" b="1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286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9" y="1916832"/>
            <a:ext cx="78488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4800" b="1" dirty="0" smtClean="0"/>
              <a:t>《</a:t>
            </a:r>
            <a:r>
              <a:rPr lang="zh-CN" altLang="en-US" sz="4800" b="1" dirty="0" smtClean="0"/>
              <a:t>穿井得一人</a:t>
            </a:r>
            <a:r>
              <a:rPr lang="en-US" altLang="zh-CN" sz="4800" b="1" dirty="0" smtClean="0"/>
              <a:t>》</a:t>
            </a:r>
            <a:r>
              <a:rPr lang="zh-CN" altLang="en-US" sz="4800" b="1" dirty="0" smtClean="0"/>
              <a:t>节选自</a:t>
            </a:r>
            <a:r>
              <a:rPr lang="en-US" altLang="zh-CN" sz="4800" b="1" dirty="0" smtClean="0"/>
              <a:t>《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吕氏春秋</a:t>
            </a:r>
            <a:r>
              <a:rPr lang="en-US" altLang="zh-CN" sz="4800" b="1" dirty="0" smtClean="0"/>
              <a:t>》</a:t>
            </a:r>
            <a:r>
              <a:rPr lang="zh-CN" altLang="en-US" sz="4800" b="1" dirty="0" smtClean="0"/>
              <a:t>。该书是战国末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秦相</a:t>
            </a:r>
            <a:r>
              <a:rPr lang="zh-CN" altLang="en-US" sz="4800" b="1" u="sng" dirty="0" smtClean="0">
                <a:solidFill>
                  <a:srgbClr val="FF0000"/>
                </a:solidFill>
              </a:rPr>
              <a:t>吕不韦</a:t>
            </a:r>
            <a:r>
              <a:rPr lang="zh-CN" altLang="en-US" sz="4800" b="1" dirty="0" smtClean="0"/>
              <a:t>组织门客所撰的一部杂家代表著作，全书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26</a:t>
            </a:r>
            <a:r>
              <a:rPr lang="zh-CN" altLang="en-US" sz="4800" b="1" dirty="0" smtClean="0"/>
              <a:t>卷，共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160</a:t>
            </a:r>
            <a:r>
              <a:rPr lang="zh-CN" altLang="en-US" sz="4800" b="1" dirty="0" smtClean="0"/>
              <a:t>篇。</a:t>
            </a:r>
            <a:endParaRPr lang="zh-CN" altLang="en-US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15815" y="58669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情景激趣</a:t>
            </a:r>
            <a:endParaRPr lang="zh-CN" altLang="en-US" sz="5400" b="1" dirty="0">
              <a:solidFill>
                <a:srgbClr val="7030A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745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363272" cy="470912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3600" b="1" dirty="0">
                <a:ea typeface="华文楷体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ea typeface="华文楷体" pitchFamily="2" charset="-122"/>
                <a:hlinkClick r:id="rId2"/>
              </a:rPr>
              <a:t>吕氏春秋</a:t>
            </a:r>
            <a:r>
              <a:rPr lang="en-US" altLang="zh-CN" sz="3600" b="1" dirty="0">
                <a:ea typeface="华文楷体" pitchFamily="2" charset="-122"/>
              </a:rPr>
              <a:t>》</a:t>
            </a:r>
            <a:r>
              <a:rPr lang="zh-CN" altLang="en-US" sz="3600" b="1" dirty="0">
                <a:ea typeface="华文楷体" pitchFamily="2" charset="-122"/>
              </a:rPr>
              <a:t>是在</a:t>
            </a:r>
            <a:r>
              <a:rPr lang="zh-CN" altLang="en-US" sz="3600" b="1" dirty="0">
                <a:ea typeface="华文楷体" pitchFamily="2" charset="-122"/>
                <a:hlinkClick r:id="rId3"/>
              </a:rPr>
              <a:t>秦国</a:t>
            </a:r>
            <a:r>
              <a:rPr lang="zh-CN" altLang="en-US" sz="3600" b="1" dirty="0">
                <a:ea typeface="华文楷体" pitchFamily="2" charset="-122"/>
              </a:rPr>
              <a:t>丞相</a:t>
            </a:r>
            <a:r>
              <a:rPr lang="zh-CN" altLang="en-US" sz="3600" b="1" dirty="0">
                <a:ea typeface="华文楷体" pitchFamily="2" charset="-122"/>
                <a:hlinkClick r:id="rId4"/>
              </a:rPr>
              <a:t>吕不韦</a:t>
            </a:r>
            <a:r>
              <a:rPr lang="zh-CN" altLang="en-US" sz="3600" b="1" dirty="0">
                <a:ea typeface="华文楷体" pitchFamily="2" charset="-122"/>
              </a:rPr>
              <a:t>主持下，集合</a:t>
            </a:r>
            <a:r>
              <a:rPr lang="zh-CN" altLang="en-US" sz="3600" b="1" dirty="0">
                <a:ea typeface="华文楷体" pitchFamily="2" charset="-122"/>
                <a:hlinkClick r:id="rId5"/>
              </a:rPr>
              <a:t>门客</a:t>
            </a:r>
            <a:r>
              <a:rPr lang="zh-CN" altLang="en-US" sz="3600" b="1" dirty="0">
                <a:ea typeface="华文楷体" pitchFamily="2" charset="-122"/>
              </a:rPr>
              <a:t>们编撰的一部</a:t>
            </a:r>
            <a:r>
              <a:rPr lang="zh-CN" altLang="en-US" sz="3600" b="1" dirty="0">
                <a:ea typeface="华文楷体" pitchFamily="2" charset="-122"/>
                <a:hlinkClick r:id="rId6"/>
              </a:rPr>
              <a:t>黄老道家</a:t>
            </a:r>
            <a:r>
              <a:rPr lang="zh-CN" altLang="en-US" sz="3600" b="1" dirty="0">
                <a:ea typeface="华文楷体" pitchFamily="2" charset="-122"/>
              </a:rPr>
              <a:t>名著。全书共分十二卷，一百六十篇，二十余万字。</a:t>
            </a:r>
            <a:r>
              <a:rPr lang="en-US" altLang="zh-CN" sz="3600" b="1" dirty="0">
                <a:ea typeface="华文楷体" pitchFamily="2" charset="-122"/>
              </a:rPr>
              <a:t>《</a:t>
            </a:r>
            <a:r>
              <a:rPr lang="zh-CN" altLang="en-US" sz="3600" b="1" dirty="0">
                <a:ea typeface="华文楷体" pitchFamily="2" charset="-122"/>
              </a:rPr>
              <a:t>吕氏春秋</a:t>
            </a:r>
            <a:r>
              <a:rPr lang="en-US" altLang="zh-CN" sz="3600" b="1" dirty="0">
                <a:ea typeface="华文楷体" pitchFamily="2" charset="-122"/>
              </a:rPr>
              <a:t>》</a:t>
            </a:r>
            <a:r>
              <a:rPr lang="zh-CN" altLang="en-US" sz="3600" b="1" dirty="0">
                <a:ea typeface="华文楷体" pitchFamily="2" charset="-122"/>
              </a:rPr>
              <a:t>作为十二纪、</a:t>
            </a:r>
            <a:r>
              <a:rPr lang="zh-CN" altLang="en-US" sz="3600" b="1" dirty="0">
                <a:ea typeface="华文楷体" pitchFamily="2" charset="-122"/>
                <a:hlinkClick r:id="rId7"/>
              </a:rPr>
              <a:t>八览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8"/>
              </a:rPr>
              <a:t>六论</a:t>
            </a:r>
            <a:r>
              <a:rPr lang="zh-CN" altLang="en-US" sz="3600" b="1" dirty="0">
                <a:ea typeface="华文楷体" pitchFamily="2" charset="-122"/>
              </a:rPr>
              <a:t>，注重博采众家学说，以</a:t>
            </a:r>
            <a:r>
              <a:rPr lang="zh-CN" altLang="en-US" sz="3600" b="1" dirty="0">
                <a:ea typeface="华文楷体" pitchFamily="2" charset="-122"/>
                <a:hlinkClick r:id="rId9"/>
              </a:rPr>
              <a:t>道家</a:t>
            </a:r>
            <a:r>
              <a:rPr lang="zh-CN" altLang="en-US" sz="3600" b="1" dirty="0">
                <a:ea typeface="华文楷体" pitchFamily="2" charset="-122"/>
                <a:hlinkClick r:id="rId10"/>
              </a:rPr>
              <a:t>黄老</a:t>
            </a:r>
            <a:r>
              <a:rPr lang="zh-CN" altLang="en-US" sz="3600" b="1" dirty="0">
                <a:ea typeface="华文楷体" pitchFamily="2" charset="-122"/>
              </a:rPr>
              <a:t>思想为主，兼收</a:t>
            </a:r>
            <a:r>
              <a:rPr lang="zh-CN" altLang="en-US" sz="3600" b="1" dirty="0">
                <a:ea typeface="华文楷体" pitchFamily="2" charset="-122"/>
                <a:hlinkClick r:id="rId11"/>
              </a:rPr>
              <a:t>儒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12"/>
              </a:rPr>
              <a:t>墨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13"/>
              </a:rPr>
              <a:t>法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14"/>
              </a:rPr>
              <a:t>兵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15"/>
              </a:rPr>
              <a:t>农</a:t>
            </a:r>
            <a:r>
              <a:rPr lang="zh-CN" altLang="en-US" sz="3600" b="1" dirty="0">
                <a:ea typeface="华文楷体" pitchFamily="2" charset="-122"/>
              </a:rPr>
              <a:t>、</a:t>
            </a:r>
            <a:r>
              <a:rPr lang="zh-CN" altLang="en-US" sz="3600" b="1" dirty="0">
                <a:ea typeface="华文楷体" pitchFamily="2" charset="-122"/>
                <a:hlinkClick r:id="rId16"/>
              </a:rPr>
              <a:t>纵横</a:t>
            </a:r>
            <a:r>
              <a:rPr lang="zh-CN" altLang="en-US" sz="3600" b="1" dirty="0">
                <a:ea typeface="华文楷体" pitchFamily="2" charset="-122"/>
              </a:rPr>
              <a:t>和</a:t>
            </a:r>
            <a:r>
              <a:rPr lang="zh-CN" altLang="en-US" sz="3600" b="1" dirty="0">
                <a:ea typeface="华文楷体" pitchFamily="2" charset="-122"/>
                <a:hlinkClick r:id="rId17"/>
              </a:rPr>
              <a:t>阴阳</a:t>
            </a:r>
            <a:r>
              <a:rPr lang="zh-CN" altLang="en-US" sz="3600" b="1" dirty="0">
                <a:ea typeface="华文楷体" pitchFamily="2" charset="-122"/>
              </a:rPr>
              <a:t>各</a:t>
            </a:r>
            <a:r>
              <a:rPr lang="zh-CN" altLang="en-US" sz="3600" b="1" dirty="0">
                <a:ea typeface="华文楷体" pitchFamily="2" charset="-122"/>
                <a:hlinkClick r:id="rId18"/>
              </a:rPr>
              <a:t>先秦</a:t>
            </a:r>
            <a:r>
              <a:rPr lang="zh-CN" altLang="en-US" sz="3600" b="1" dirty="0">
                <a:ea typeface="华文楷体" pitchFamily="2" charset="-122"/>
                <a:hlinkClick r:id="rId19"/>
              </a:rPr>
              <a:t>诸子百家</a:t>
            </a:r>
            <a:r>
              <a:rPr lang="zh-CN" altLang="en-US" sz="3600" b="1" dirty="0">
                <a:ea typeface="华文楷体" pitchFamily="2" charset="-122"/>
              </a:rPr>
              <a:t>言论，所以</a:t>
            </a:r>
            <a:r>
              <a:rPr lang="en-US" altLang="zh-CN" sz="3600" b="1" dirty="0">
                <a:ea typeface="华文楷体" pitchFamily="2" charset="-122"/>
              </a:rPr>
              <a:t>《</a:t>
            </a:r>
            <a:r>
              <a:rPr lang="zh-CN" altLang="en-US" sz="3600" b="1" dirty="0">
                <a:ea typeface="华文楷体" pitchFamily="2" charset="-122"/>
                <a:hlinkClick r:id="rId20"/>
              </a:rPr>
              <a:t>汉书</a:t>
            </a:r>
            <a:r>
              <a:rPr lang="en-US" altLang="zh-CN" sz="3600" b="1" dirty="0">
                <a:ea typeface="华文楷体" pitchFamily="2" charset="-122"/>
                <a:hlinkClick r:id="rId20"/>
              </a:rPr>
              <a:t>·</a:t>
            </a:r>
            <a:r>
              <a:rPr lang="zh-CN" altLang="en-US" sz="3600" b="1" dirty="0">
                <a:ea typeface="华文楷体" pitchFamily="2" charset="-122"/>
                <a:hlinkClick r:id="rId20"/>
              </a:rPr>
              <a:t>艺文志</a:t>
            </a:r>
            <a:r>
              <a:rPr lang="en-US" altLang="zh-CN" sz="3600" b="1" dirty="0">
                <a:ea typeface="华文楷体" pitchFamily="2" charset="-122"/>
              </a:rPr>
              <a:t>》</a:t>
            </a:r>
            <a:r>
              <a:rPr lang="zh-CN" altLang="en-US" sz="3600" b="1" dirty="0">
                <a:ea typeface="华文楷体" pitchFamily="2" charset="-122"/>
              </a:rPr>
              <a:t>等将其列入杂家。</a:t>
            </a:r>
            <a:r>
              <a:rPr lang="zh-CN" altLang="en-US" sz="3600" b="1" dirty="0">
                <a:ea typeface="华文楷体" pitchFamily="2" charset="-122"/>
                <a:hlinkClick r:id="rId4"/>
              </a:rPr>
              <a:t>吕不韦</a:t>
            </a:r>
            <a:r>
              <a:rPr lang="zh-CN" altLang="en-US" sz="3600" b="1" dirty="0">
                <a:ea typeface="华文楷体" pitchFamily="2" charset="-122"/>
              </a:rPr>
              <a:t>自己认为其中包括了天地万物</a:t>
            </a:r>
            <a:r>
              <a:rPr lang="zh-CN" altLang="en-US" sz="3600" b="1" dirty="0">
                <a:ea typeface="华文楷体" pitchFamily="2" charset="-122"/>
                <a:hlinkClick r:id="rId21"/>
              </a:rPr>
              <a:t>古往今来</a:t>
            </a:r>
            <a:r>
              <a:rPr lang="zh-CN" altLang="en-US" sz="3600" b="1" dirty="0">
                <a:ea typeface="华文楷体" pitchFamily="2" charset="-122"/>
              </a:rPr>
              <a:t>的事理，所以称之为</a:t>
            </a:r>
            <a:r>
              <a:rPr lang="en-US" altLang="zh-CN" sz="3600" b="1" dirty="0">
                <a:ea typeface="华文楷体" pitchFamily="2" charset="-122"/>
              </a:rPr>
              <a:t>《</a:t>
            </a:r>
            <a:r>
              <a:rPr lang="zh-CN" altLang="en-US" sz="3600" b="1" dirty="0">
                <a:ea typeface="华文楷体" pitchFamily="2" charset="-122"/>
              </a:rPr>
              <a:t>吕氏春秋</a:t>
            </a:r>
            <a:r>
              <a:rPr lang="en-US" altLang="zh-CN" sz="3600" b="1" dirty="0">
                <a:ea typeface="华文楷体" pitchFamily="2" charset="-122"/>
              </a:rPr>
              <a:t>》</a:t>
            </a:r>
            <a:r>
              <a:rPr lang="zh-CN" altLang="en-US" sz="3600" b="1" dirty="0">
                <a:ea typeface="华文楷体" pitchFamily="2" charset="-122"/>
              </a:rPr>
              <a:t>。</a:t>
            </a:r>
            <a:endParaRPr lang="en-US" altLang="zh-CN" sz="3600" b="1" dirty="0"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标题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情景激趣</a:t>
            </a:r>
            <a:endParaRPr lang="zh-CN" altLang="en-US" sz="5400" b="1" dirty="0">
              <a:solidFill>
                <a:srgbClr val="7030A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7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1800" y="332656"/>
            <a:ext cx="3610744" cy="1143000"/>
          </a:xfrm>
        </p:spPr>
        <p:txBody>
          <a:bodyPr>
            <a:normAutofit/>
          </a:bodyPr>
          <a:lstStyle/>
          <a:p>
            <a:pPr algn="l" latinLnBrk="1"/>
            <a:r>
              <a:rPr lang="zh-CN" altLang="en-US" sz="6600" dirty="0">
                <a:latin typeface="华文行楷" pitchFamily="2" charset="-122"/>
                <a:ea typeface="华文行楷" pitchFamily="2" charset="-122"/>
                <a:cs typeface="+mn-cs"/>
              </a:rPr>
              <a:t>读准字音</a:t>
            </a:r>
            <a:endParaRPr lang="zh-CN" altLang="en-US" sz="6600" dirty="0"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600" b="1" dirty="0" smtClean="0">
                <a:solidFill>
                  <a:srgbClr val="7030A0"/>
                </a:solidFill>
              </a:rPr>
              <a:t>溉汲（</a:t>
            </a:r>
            <a:r>
              <a:rPr lang="en-US" altLang="zh-CN" sz="6600" b="1" dirty="0" err="1" smtClean="0">
                <a:solidFill>
                  <a:srgbClr val="7030A0"/>
                </a:solidFill>
              </a:rPr>
              <a:t>gài</a:t>
            </a:r>
            <a:r>
              <a:rPr lang="en-US" altLang="zh-CN" sz="6600" b="1" dirty="0" smtClean="0">
                <a:solidFill>
                  <a:srgbClr val="7030A0"/>
                </a:solidFill>
              </a:rPr>
              <a:t>  </a:t>
            </a:r>
            <a:r>
              <a:rPr lang="en-US" altLang="zh-CN" sz="6600" b="1" dirty="0" err="1" smtClean="0">
                <a:solidFill>
                  <a:srgbClr val="7030A0"/>
                </a:solidFill>
              </a:rPr>
              <a:t>jí</a:t>
            </a:r>
            <a:r>
              <a:rPr lang="zh-CN" altLang="en-US" sz="6600" b="1" dirty="0" smtClean="0">
                <a:solidFill>
                  <a:srgbClr val="7030A0"/>
                </a:solidFill>
              </a:rPr>
              <a:t>）</a:t>
            </a:r>
            <a:endParaRPr lang="zh-CN" altLang="en-US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8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43808" y="373899"/>
            <a:ext cx="37444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6600" dirty="0" smtClean="0">
                <a:latin typeface="华文行楷" pitchFamily="2" charset="-122"/>
                <a:ea typeface="华文行楷" pitchFamily="2" charset="-122"/>
              </a:rPr>
              <a:t>积累词语</a:t>
            </a:r>
            <a:endParaRPr lang="zh-CN" altLang="en-US" sz="6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48189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0266" y="1851226"/>
            <a:ext cx="795217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穿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井得一人：挖掘，开凿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溉汲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到外边，到外地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及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其家穿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井：待，等到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宋君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令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人问之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丁氏：派，让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15316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atinLnBrk="1"/>
            <a:r>
              <a:rPr lang="zh-CN" altLang="en-US" sz="6600" dirty="0">
                <a:latin typeface="华文行楷" pitchFamily="2" charset="-122"/>
                <a:ea typeface="华文行楷" pitchFamily="2" charset="-122"/>
                <a:cs typeface="+mn-cs"/>
              </a:rPr>
              <a:t>课文翻译</a:t>
            </a:r>
            <a:endParaRPr lang="zh-CN" altLang="en-US" sz="6600" dirty="0"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小组合作翻译课文，看谁翻译得又快又好。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要注意关键词语的翻译。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1305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3068638"/>
            <a:ext cx="9715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待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等到</a:t>
            </a:r>
            <a:r>
              <a:rPr lang="zh-CN" altLang="en-US" sz="24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79388" y="4129088"/>
            <a:ext cx="88566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译文</a:t>
            </a:r>
            <a:r>
              <a:rPr lang="en-US" altLang="zh-CN" b="1" dirty="0">
                <a:solidFill>
                  <a:srgbClr val="0000FF"/>
                </a:solidFill>
                <a:latin typeface="宋体" pitchFamily="2" charset="-122"/>
              </a:rPr>
              <a:t>: </a:t>
            </a:r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宋国有一姓丁的人家，家中没有井，要到外面去打水浇田，（他家）经常有一个人住在外面（专门做这件事）。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9388" y="981075"/>
            <a:ext cx="8856662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0" lang="zh-CN" altLang="en-US" sz="3200" b="1" dirty="0"/>
              <a:t>      宋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</a:rPr>
              <a:t>之</a:t>
            </a:r>
            <a:r>
              <a:rPr kumimoji="0" lang="zh-CN" altLang="en-US" sz="3200" b="1" dirty="0"/>
              <a:t>丁氏，家无井而出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</a:rPr>
              <a:t>溉汲</a:t>
            </a:r>
            <a:r>
              <a:rPr kumimoji="0" lang="zh-CN" altLang="en-US" sz="3200" b="1" dirty="0"/>
              <a:t>，常一人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</a:rPr>
              <a:t>居</a:t>
            </a:r>
            <a:r>
              <a:rPr kumimoji="0" lang="zh-CN" altLang="en-US" sz="3200" b="1" dirty="0"/>
              <a:t>外。</a:t>
            </a:r>
            <a:endParaRPr kumimoji="0" lang="en-US" altLang="zh-CN" sz="3200" b="1" dirty="0"/>
          </a:p>
          <a:p>
            <a:pPr>
              <a:defRPr/>
            </a:pPr>
            <a:endParaRPr kumimoji="0" lang="en-US" altLang="zh-CN" sz="3200" b="1" dirty="0"/>
          </a:p>
          <a:p>
            <a:pPr>
              <a:defRPr/>
            </a:pPr>
            <a:endParaRPr kumimoji="0" lang="en-US" altLang="zh-CN" sz="3200" b="1" dirty="0"/>
          </a:p>
          <a:p>
            <a:pPr>
              <a:defRPr/>
            </a:pP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</a:rPr>
              <a:t>及</a:t>
            </a:r>
            <a:r>
              <a:rPr kumimoji="0" lang="zh-CN" altLang="en-US" sz="3200" b="1" dirty="0"/>
              <a:t>其家穿井，告人曰：“吾穿井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</a:rPr>
              <a:t>得</a:t>
            </a:r>
            <a:r>
              <a:rPr kumimoji="0" lang="zh-CN" altLang="en-US" sz="3200" b="1" dirty="0"/>
              <a:t>一人。”</a:t>
            </a:r>
          </a:p>
        </p:txBody>
      </p:sp>
      <p:pic>
        <p:nvPicPr>
          <p:cNvPr id="18439" name="Picture 6" descr="BD1486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412875"/>
            <a:ext cx="144462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6" descr="BD1486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924175"/>
            <a:ext cx="144462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6" descr="BD14868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924175"/>
            <a:ext cx="144462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58888" y="1557338"/>
            <a:ext cx="649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的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30513" y="1585913"/>
            <a:ext cx="1800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顺接连词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29163" y="1489075"/>
            <a:ext cx="34559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溉，浇灌。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汲水，从井里取水。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85775" y="3083719"/>
            <a:ext cx="1873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代词，他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700338" y="3068638"/>
            <a:ext cx="971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告诉 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364163" y="3182938"/>
            <a:ext cx="2016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得到、获得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667625" y="1412875"/>
            <a:ext cx="649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住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79388" y="5661025"/>
            <a:ext cx="87852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等到他家了挖一口井之后，告诉别人说：“我家挖井得到了一个人。” </a:t>
            </a:r>
            <a:endParaRPr lang="zh-CN" altLang="en-US" sz="3200" b="1"/>
          </a:p>
        </p:txBody>
      </p:sp>
      <p:sp>
        <p:nvSpPr>
          <p:cNvPr id="83984" name="TextBox 18"/>
          <p:cNvSpPr txBox="1">
            <a:spLocks noChangeArrowheads="1"/>
          </p:cNvSpPr>
          <p:nvPr/>
        </p:nvSpPr>
        <p:spPr bwMode="auto">
          <a:xfrm>
            <a:off x="2700338" y="379413"/>
            <a:ext cx="442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4000" b="1"/>
              <a:t>穿井得一人</a:t>
            </a: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6072188" y="119063"/>
            <a:ext cx="2211387" cy="695325"/>
          </a:xfrm>
          <a:prstGeom prst="wedgeRoundRectCallout">
            <a:avLst>
              <a:gd name="adj1" fmla="val -76874"/>
              <a:gd name="adj2" fmla="val 87457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打水浇田</a:t>
            </a:r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179388" y="119063"/>
            <a:ext cx="2451100" cy="623887"/>
          </a:xfrm>
          <a:prstGeom prst="wedgeRoundRectCallout">
            <a:avLst>
              <a:gd name="adj1" fmla="val 61155"/>
              <a:gd name="adj2" fmla="val 5238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挖掘、开凿</a:t>
            </a:r>
          </a:p>
        </p:txBody>
      </p:sp>
    </p:spTree>
    <p:extLst>
      <p:ext uri="{BB962C8B-B14F-4D97-AF65-F5344CB8AC3E}">
        <p14:creationId xmlns:p14="http://schemas.microsoft.com/office/powerpoint/2010/main" val="174487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16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79388" y="908050"/>
            <a:ext cx="8785225" cy="2259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zh-CN" altLang="en-US" sz="3200" b="1" dirty="0">
                <a:latin typeface="宋体" pitchFamily="2" charset="-122"/>
              </a:rPr>
              <a:t>    有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闻</a:t>
            </a:r>
            <a:r>
              <a:rPr kumimoji="0" lang="zh-CN" altLang="en-US" sz="3200" b="1" dirty="0">
                <a:latin typeface="宋体" pitchFamily="2" charset="-122"/>
              </a:rPr>
              <a:t>而传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之</a:t>
            </a:r>
            <a:r>
              <a:rPr kumimoji="0" lang="zh-CN" altLang="en-US" sz="3200" b="1" dirty="0">
                <a:latin typeface="宋体" pitchFamily="2" charset="-122"/>
              </a:rPr>
              <a:t>者，曰：“丁氏穿井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得</a:t>
            </a:r>
            <a:r>
              <a:rPr kumimoji="0" lang="zh-CN" altLang="en-US" sz="3200" b="1" dirty="0">
                <a:latin typeface="宋体" pitchFamily="2" charset="-122"/>
              </a:rPr>
              <a:t>一人。”</a:t>
            </a:r>
            <a:endParaRPr kumimoji="0" lang="en-US" altLang="zh-CN" sz="3200" b="1" dirty="0">
              <a:latin typeface="宋体" pitchFamily="2" charset="-122"/>
            </a:endParaRPr>
          </a:p>
          <a:p>
            <a:pPr>
              <a:lnSpc>
                <a:spcPct val="110000"/>
              </a:lnSpc>
              <a:defRPr/>
            </a:pPr>
            <a:endParaRPr kumimoji="0" lang="en-US" altLang="zh-CN" sz="3200" b="1" dirty="0">
              <a:latin typeface="宋体" pitchFamily="2" charset="-122"/>
            </a:endParaRPr>
          </a:p>
          <a:p>
            <a:pPr>
              <a:lnSpc>
                <a:spcPct val="110000"/>
              </a:lnSpc>
              <a:defRPr/>
            </a:pPr>
            <a:endParaRPr kumimoji="0" lang="en-US" altLang="zh-CN" sz="3200" b="1" dirty="0">
              <a:latin typeface="宋体" pitchFamily="2" charset="-122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zh-CN" altLang="en-US" sz="3200" b="1" dirty="0">
                <a:latin typeface="宋体" pitchFamily="2" charset="-122"/>
              </a:rPr>
              <a:t>国人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道</a:t>
            </a:r>
            <a:r>
              <a:rPr kumimoji="0" lang="zh-CN" altLang="en-US" sz="3200" b="1" dirty="0">
                <a:latin typeface="宋体" pitchFamily="2" charset="-122"/>
              </a:rPr>
              <a:t>之，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闻</a:t>
            </a:r>
            <a:r>
              <a:rPr kumimoji="0" lang="zh-CN" altLang="en-US" sz="3200" b="1" dirty="0">
                <a:latin typeface="宋体" pitchFamily="2" charset="-122"/>
              </a:rPr>
              <a:t>之</a:t>
            </a:r>
            <a:r>
              <a:rPr kumimoji="0" lang="zh-CN" altLang="en-US" sz="3200" b="1" u="heavy" dirty="0">
                <a:uFill>
                  <a:solidFill>
                    <a:srgbClr val="FF0000"/>
                  </a:solidFill>
                </a:uFill>
                <a:latin typeface="宋体" pitchFamily="2" charset="-122"/>
              </a:rPr>
              <a:t>于</a:t>
            </a:r>
            <a:r>
              <a:rPr kumimoji="0" lang="zh-CN" altLang="en-US" sz="3200" b="1" dirty="0">
                <a:latin typeface="宋体" pitchFamily="2" charset="-122"/>
              </a:rPr>
              <a:t>宋君。</a:t>
            </a:r>
            <a:endParaRPr kumimoji="0" lang="zh-CN" altLang="en-US" sz="3200" b="1" dirty="0"/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1439863" y="3589338"/>
            <a:ext cx="2973387" cy="1079500"/>
          </a:xfrm>
          <a:prstGeom prst="wedgeRoundRectCallout">
            <a:avLst>
              <a:gd name="adj1" fmla="val -5789"/>
              <a:gd name="adj2" fmla="val -9900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28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知道，听说，</a:t>
            </a:r>
          </a:p>
          <a:p>
            <a:pPr>
              <a:spcBef>
                <a:spcPts val="0"/>
              </a:spcBef>
              <a:defRPr/>
            </a:pPr>
            <a:r>
              <a:rPr kumimoji="0" lang="zh-CN" altLang="en-US" sz="28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这里 “使知道”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403350" y="1557338"/>
            <a:ext cx="1181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听说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25413" y="4875213"/>
            <a:ext cx="88931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b="1"/>
              <a:t>译文</a:t>
            </a:r>
            <a:r>
              <a:rPr lang="en-US" altLang="zh-CN" b="1"/>
              <a:t>:    </a:t>
            </a:r>
            <a:r>
              <a:rPr lang="zh-CN" altLang="en-US" b="1">
                <a:solidFill>
                  <a:srgbClr val="0000FF"/>
                </a:solidFill>
              </a:rPr>
              <a:t>有人听说了这件事，并传播开来说：     </a:t>
            </a:r>
            <a:r>
              <a:rPr lang="zh-CN" altLang="en-US" b="1">
                <a:solidFill>
                  <a:srgbClr val="0000FF"/>
                </a:solidFill>
                <a:latin typeface="Arial" charset="0"/>
              </a:rPr>
              <a:t>“</a:t>
            </a:r>
            <a:r>
              <a:rPr lang="zh-CN" altLang="en-US" b="1">
                <a:solidFill>
                  <a:srgbClr val="0000FF"/>
                </a:solidFill>
              </a:rPr>
              <a:t>丁家打井挖到了一个人。</a:t>
            </a:r>
            <a:r>
              <a:rPr lang="zh-CN" altLang="en-US" b="1">
                <a:solidFill>
                  <a:srgbClr val="0000FF"/>
                </a:solidFill>
                <a:latin typeface="Arial" charset="0"/>
              </a:rPr>
              <a:t>”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84998" name="Text Box 7"/>
          <p:cNvSpPr txBox="1">
            <a:spLocks noChangeArrowheads="1"/>
          </p:cNvSpPr>
          <p:nvPr/>
        </p:nvSpPr>
        <p:spPr bwMode="auto">
          <a:xfrm>
            <a:off x="1116013" y="692150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>
              <a:spcBef>
                <a:spcPct val="50000"/>
              </a:spcBef>
            </a:pPr>
            <a:endParaRPr lang="zh-CN" altLang="en-US" sz="2400"/>
          </a:p>
        </p:txBody>
      </p:sp>
      <p:pic>
        <p:nvPicPr>
          <p:cNvPr id="19468" name="Picture 6" descr="BD1486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997200"/>
            <a:ext cx="144463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6" descr="BD1486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997200"/>
            <a:ext cx="144462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43213" y="1484313"/>
            <a:ext cx="25923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代词，指丁家</a:t>
            </a:r>
            <a:endParaRPr lang="en-US" altLang="zh-CN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人说的那句话。</a:t>
            </a:r>
          </a:p>
        </p:txBody>
      </p:sp>
      <p:pic>
        <p:nvPicPr>
          <p:cNvPr id="19471" name="Picture 6" descr="BD14868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412875"/>
            <a:ext cx="144462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2252663" y="231775"/>
            <a:ext cx="1166812" cy="533400"/>
          </a:xfrm>
          <a:prstGeom prst="wedgeRoundRectCallout">
            <a:avLst>
              <a:gd name="adj1" fmla="val -23453"/>
              <a:gd name="adj2" fmla="val 85170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传播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588000" y="1576388"/>
            <a:ext cx="30591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得到，挖到，挖得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1073150" y="3082925"/>
            <a:ext cx="1296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这件事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4613" y="5805488"/>
            <a:ext cx="94154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国都里的人都在讲述这件事，使宋国的国君知道</a:t>
            </a:r>
            <a:endParaRPr lang="en-US" altLang="zh-CN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了这件事。</a:t>
            </a:r>
          </a:p>
          <a:p>
            <a:endParaRPr lang="zh-CN" altLang="en-US" sz="3200" b="1"/>
          </a:p>
        </p:txBody>
      </p:sp>
      <p:sp>
        <p:nvSpPr>
          <p:cNvPr id="27" name="AutoShape 19"/>
          <p:cNvSpPr>
            <a:spLocks noChangeArrowheads="1"/>
          </p:cNvSpPr>
          <p:nvPr/>
        </p:nvSpPr>
        <p:spPr bwMode="auto">
          <a:xfrm>
            <a:off x="4598988" y="3895725"/>
            <a:ext cx="1673225" cy="696913"/>
          </a:xfrm>
          <a:prstGeom prst="wedgeRoundRectCallout">
            <a:avLst>
              <a:gd name="adj1" fmla="val -147306"/>
              <a:gd name="adj2" fmla="val -16623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这件事</a:t>
            </a:r>
          </a:p>
        </p:txBody>
      </p:sp>
      <p:sp>
        <p:nvSpPr>
          <p:cNvPr id="28" name="AutoShape 19"/>
          <p:cNvSpPr>
            <a:spLocks noChangeArrowheads="1"/>
          </p:cNvSpPr>
          <p:nvPr/>
        </p:nvSpPr>
        <p:spPr bwMode="auto">
          <a:xfrm>
            <a:off x="0" y="3432175"/>
            <a:ext cx="1176338" cy="696913"/>
          </a:xfrm>
          <a:prstGeom prst="wedgeRoundRectCallout">
            <a:avLst>
              <a:gd name="adj1" fmla="val 60330"/>
              <a:gd name="adj2" fmla="val -10776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讲述</a:t>
            </a:r>
          </a:p>
        </p:txBody>
      </p:sp>
      <p:sp>
        <p:nvSpPr>
          <p:cNvPr id="29" name="AutoShape 19"/>
          <p:cNvSpPr>
            <a:spLocks noChangeArrowheads="1"/>
          </p:cNvSpPr>
          <p:nvPr/>
        </p:nvSpPr>
        <p:spPr bwMode="auto">
          <a:xfrm>
            <a:off x="6605588" y="3365500"/>
            <a:ext cx="1022350" cy="614363"/>
          </a:xfrm>
          <a:prstGeom prst="wedgeRoundRectCallout">
            <a:avLst>
              <a:gd name="adj1" fmla="val -360846"/>
              <a:gd name="adj2" fmla="val -11463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被。</a:t>
            </a:r>
          </a:p>
        </p:txBody>
      </p:sp>
      <p:sp>
        <p:nvSpPr>
          <p:cNvPr id="30" name="AutoShape 19"/>
          <p:cNvSpPr>
            <a:spLocks noChangeArrowheads="1"/>
          </p:cNvSpPr>
          <p:nvPr/>
        </p:nvSpPr>
        <p:spPr bwMode="auto">
          <a:xfrm>
            <a:off x="-6350" y="1689100"/>
            <a:ext cx="1069975" cy="696913"/>
          </a:xfrm>
          <a:prstGeom prst="wedgeRoundRectCallout">
            <a:avLst>
              <a:gd name="adj1" fmla="val -11601"/>
              <a:gd name="adj2" fmla="val 8116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kumimoji="0" lang="zh-CN" altLang="en-US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国都</a:t>
            </a:r>
            <a:endParaRPr kumimoji="0" lang="zh-CN" altLang="en-US" sz="3200" b="1" dirty="0">
              <a:solidFill>
                <a:srgbClr val="0033CC"/>
              </a:solidFill>
              <a:uFill>
                <a:solidFill>
                  <a:srgbClr val="FF0000"/>
                </a:solidFill>
              </a:uFill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73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19460" grpId="0"/>
      <p:bldP spid="6150" grpId="0"/>
      <p:bldP spid="15" grpId="0"/>
      <p:bldP spid="17" grpId="0" animBg="1"/>
      <p:bldP spid="20" grpId="0"/>
      <p:bldP spid="21" grpId="0"/>
      <p:bldP spid="25" grpId="0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58750" y="1585913"/>
            <a:ext cx="8785225" cy="1463675"/>
          </a:xfrm>
        </p:spPr>
        <p:txBody>
          <a:bodyPr anchor="b"/>
          <a:lstStyle/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en-US" b="1" smtClean="0">
                <a:latin typeface="宋体" pitchFamily="2" charset="-122"/>
              </a:rPr>
              <a:t>    宋君</a:t>
            </a:r>
            <a:r>
              <a:rPr lang="zh-CN" altLang="en-US" b="1" u="sng" smtClean="0">
                <a:latin typeface="宋体" pitchFamily="2" charset="-122"/>
              </a:rPr>
              <a:t>令</a:t>
            </a:r>
            <a:r>
              <a:rPr lang="zh-CN" altLang="en-US" b="1" smtClean="0">
                <a:latin typeface="宋体" pitchFamily="2" charset="-122"/>
              </a:rPr>
              <a:t>人问</a:t>
            </a:r>
            <a:r>
              <a:rPr lang="zh-CN" altLang="en-US" b="1" u="sng" smtClean="0">
                <a:latin typeface="宋体" pitchFamily="2" charset="-122"/>
              </a:rPr>
              <a:t>之</a:t>
            </a:r>
            <a:r>
              <a:rPr lang="zh-CN" altLang="en-US" b="1" smtClean="0">
                <a:latin typeface="宋体" pitchFamily="2" charset="-122"/>
              </a:rPr>
              <a:t>于丁氏。丁氏</a:t>
            </a:r>
            <a:r>
              <a:rPr lang="zh-CN" altLang="en-US" b="1" u="sng" smtClean="0">
                <a:latin typeface="宋体" pitchFamily="2" charset="-122"/>
              </a:rPr>
              <a:t>对</a:t>
            </a:r>
            <a:r>
              <a:rPr lang="zh-CN" altLang="en-US" b="1" smtClean="0">
                <a:latin typeface="宋体" pitchFamily="2" charset="-122"/>
              </a:rPr>
              <a:t>曰：“</a:t>
            </a:r>
            <a:r>
              <a:rPr lang="zh-CN" altLang="en-US" b="1" u="sng" smtClean="0">
                <a:latin typeface="宋体" pitchFamily="2" charset="-122"/>
              </a:rPr>
              <a:t>得</a:t>
            </a:r>
            <a:r>
              <a:rPr lang="zh-CN" altLang="en-US" b="1" smtClean="0">
                <a:latin typeface="宋体" pitchFamily="2" charset="-122"/>
              </a:rPr>
              <a:t>一人</a:t>
            </a:r>
            <a:endParaRPr lang="en-US" altLang="zh-CN" b="1" smtClean="0">
              <a:latin typeface="宋体" pitchFamily="2" charset="-122"/>
            </a:endParaRPr>
          </a:p>
          <a:p>
            <a:pPr marL="0" indent="0" eaLnBrk="1" hangingPunct="1">
              <a:lnSpc>
                <a:spcPct val="110000"/>
              </a:lnSpc>
              <a:buFontTx/>
              <a:buNone/>
            </a:pPr>
            <a:endParaRPr lang="en-US" altLang="zh-CN" b="1" smtClean="0">
              <a:latin typeface="宋体" pitchFamily="2" charset="-122"/>
            </a:endParaRPr>
          </a:p>
          <a:p>
            <a:pPr marL="0" indent="0" eaLnBrk="1" hangingPunct="1">
              <a:lnSpc>
                <a:spcPct val="110000"/>
              </a:lnSpc>
              <a:buFontTx/>
              <a:buNone/>
            </a:pPr>
            <a:endParaRPr lang="en-US" altLang="zh-CN" b="1" smtClean="0">
              <a:latin typeface="宋体" pitchFamily="2" charset="-122"/>
            </a:endParaRPr>
          </a:p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en-US" b="1" u="sng" smtClean="0">
                <a:latin typeface="宋体" pitchFamily="2" charset="-122"/>
              </a:rPr>
              <a:t>之</a:t>
            </a:r>
            <a:r>
              <a:rPr lang="zh-CN" altLang="en-US" b="1" smtClean="0">
                <a:latin typeface="宋体" pitchFamily="2" charset="-122"/>
              </a:rPr>
              <a:t>使，非</a:t>
            </a:r>
            <a:r>
              <a:rPr lang="zh-CN" altLang="en-US" b="1" u="sng" smtClean="0">
                <a:latin typeface="宋体" pitchFamily="2" charset="-122"/>
              </a:rPr>
              <a:t>得</a:t>
            </a:r>
            <a:r>
              <a:rPr lang="zh-CN" altLang="en-US" b="1" smtClean="0">
                <a:latin typeface="宋体" pitchFamily="2" charset="-122"/>
              </a:rPr>
              <a:t>一人</a:t>
            </a:r>
            <a:r>
              <a:rPr lang="zh-CN" altLang="en-US" b="1" u="sng" smtClean="0">
                <a:latin typeface="宋体" pitchFamily="2" charset="-122"/>
              </a:rPr>
              <a:t>于</a:t>
            </a:r>
            <a:r>
              <a:rPr lang="zh-CN" altLang="en-US" b="1" smtClean="0">
                <a:latin typeface="宋体" pitchFamily="2" charset="-122"/>
              </a:rPr>
              <a:t>井中也。”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求闻</a:t>
            </a:r>
            <a:r>
              <a:rPr lang="zh-CN" altLang="en-US" b="1" smtClean="0">
                <a:latin typeface="宋体" pitchFamily="2" charset="-122"/>
              </a:rPr>
              <a:t>之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若此</a:t>
            </a:r>
            <a:r>
              <a:rPr lang="zh-CN" altLang="en-US" b="1" smtClean="0">
                <a:latin typeface="宋体" pitchFamily="2" charset="-122"/>
              </a:rPr>
              <a:t>，不如无闻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23825" y="4077072"/>
            <a:ext cx="8856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FF"/>
                </a:solidFill>
              </a:rPr>
              <a:t>译文： 宋国国君派人向丁家询问这件事。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706813" y="674688"/>
            <a:ext cx="863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向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68575" y="719138"/>
            <a:ext cx="1439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这件事</a:t>
            </a:r>
            <a:r>
              <a:rPr lang="zh-CN" altLang="en-US" sz="2800" b="1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7046" name="Text Box 9"/>
          <p:cNvSpPr txBox="1">
            <a:spLocks noChangeArrowheads="1"/>
          </p:cNvSpPr>
          <p:nvPr/>
        </p:nvSpPr>
        <p:spPr bwMode="auto">
          <a:xfrm>
            <a:off x="7235825" y="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5003800" y="622300"/>
            <a:ext cx="2324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应答，回答 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22263" y="1412875"/>
            <a:ext cx="577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的</a:t>
            </a:r>
          </a:p>
        </p:txBody>
      </p:sp>
      <p:sp>
        <p:nvSpPr>
          <p:cNvPr id="87049" name="Text Box 12"/>
          <p:cNvSpPr txBox="1">
            <a:spLocks noChangeArrowheads="1"/>
          </p:cNvSpPr>
          <p:nvPr/>
        </p:nvSpPr>
        <p:spPr bwMode="auto">
          <a:xfrm>
            <a:off x="7432675" y="1158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027363" y="2463800"/>
            <a:ext cx="7143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0000"/>
                </a:solidFill>
              </a:rPr>
              <a:t>在</a:t>
            </a:r>
          </a:p>
        </p:txBody>
      </p:sp>
      <p:pic>
        <p:nvPicPr>
          <p:cNvPr id="20491" name="Picture 6" descr="BD14868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8" y="519113"/>
            <a:ext cx="204787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6" descr="BD14868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393950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549400" y="723900"/>
            <a:ext cx="93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派遣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327900" y="673100"/>
            <a:ext cx="129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得到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8750" y="4653136"/>
            <a:ext cx="8785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FF"/>
                </a:solidFill>
              </a:rPr>
              <a:t>丁家的人回答说：</a:t>
            </a:r>
            <a:r>
              <a:rPr kumimoji="1" lang="zh-CN" altLang="en-US" sz="3200" b="1" dirty="0">
                <a:solidFill>
                  <a:srgbClr val="0000FF"/>
                </a:solidFill>
                <a:latin typeface="Arial" charset="0"/>
              </a:rPr>
              <a:t>“（家里打了井，不必再派人到个面打水）得到了</a:t>
            </a:r>
            <a:r>
              <a:rPr kumimoji="1" lang="zh-CN" altLang="en-US" sz="3200" b="1" dirty="0">
                <a:solidFill>
                  <a:srgbClr val="0000FF"/>
                </a:solidFill>
              </a:rPr>
              <a:t>一个人的劳力，并非在井中得到了一个人。</a:t>
            </a:r>
            <a:r>
              <a:rPr kumimoji="1" lang="zh-CN" altLang="en-US" sz="3200" b="1" dirty="0">
                <a:solidFill>
                  <a:srgbClr val="0000FF"/>
                </a:solidFill>
                <a:latin typeface="Arial" charset="0"/>
              </a:rPr>
              <a:t>” </a:t>
            </a:r>
            <a:endParaRPr kumimoji="1"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>
            <a:off x="1227138" y="1325563"/>
            <a:ext cx="2425700" cy="519112"/>
          </a:xfrm>
          <a:prstGeom prst="wedgeRoundRectCallout">
            <a:avLst>
              <a:gd name="adj1" fmla="val -56173"/>
              <a:gd name="adj2" fmla="val 6703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使唤，指劳力</a:t>
            </a:r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1008063" y="3081338"/>
            <a:ext cx="4040187" cy="695325"/>
          </a:xfrm>
          <a:prstGeom prst="wedgeRoundRectCallout">
            <a:avLst>
              <a:gd name="adj1" fmla="val -21407"/>
              <a:gd name="adj2" fmla="val -14308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得到， 挖到，挖得</a:t>
            </a:r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auto">
          <a:xfrm>
            <a:off x="6205538" y="2622550"/>
            <a:ext cx="2774950" cy="696913"/>
          </a:xfrm>
          <a:prstGeom prst="wedgeRoundRectCallout">
            <a:avLst>
              <a:gd name="adj1" fmla="val -24870"/>
              <a:gd name="adj2" fmla="val -88476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像这样，如此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5164138" y="3429000"/>
            <a:ext cx="2071687" cy="695325"/>
          </a:xfrm>
          <a:prstGeom prst="wedgeRoundRectCallout">
            <a:avLst>
              <a:gd name="adj1" fmla="val -943"/>
              <a:gd name="adj2" fmla="val -205977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bevel/>
            <a:headEnd/>
            <a:tailEnd/>
          </a:ln>
        </p:spPr>
        <p:txBody>
          <a:bodyPr/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33CC"/>
                </a:solidFill>
                <a:uFill>
                  <a:solidFill>
                    <a:srgbClr val="FF0000"/>
                  </a:solidFill>
                </a:uFill>
                <a:ea typeface="楷体_GB2312" pitchFamily="49" charset="-122"/>
              </a:rPr>
              <a:t>听取传闻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3283" y="5589240"/>
            <a:ext cx="91392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FF"/>
                </a:solidFill>
                <a:latin typeface="Arial" charset="0"/>
              </a:rPr>
              <a:t>                               寻到的消息如此，还不如不</a:t>
            </a:r>
            <a:endParaRPr kumimoji="1" lang="en-US" altLang="zh-CN" sz="3200" b="1" dirty="0">
              <a:solidFill>
                <a:srgbClr val="0000FF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FF"/>
                </a:solidFill>
                <a:latin typeface="Arial" charset="0"/>
              </a:rPr>
              <a:t>知道。</a:t>
            </a:r>
            <a:endParaRPr kumimoji="1" lang="zh-CN" altLang="en-US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82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p"/>
      <p:bldP spid="7174" grpId="0"/>
      <p:bldP spid="7175" grpId="0"/>
      <p:bldP spid="7176" grpId="0"/>
      <p:bldP spid="7178" grpId="0"/>
      <p:bldP spid="7179" grpId="0"/>
      <p:bldP spid="7182" grpId="0"/>
      <p:bldP spid="16" grpId="0"/>
      <p:bldP spid="17" grpId="0"/>
      <p:bldP spid="19" grpId="0"/>
      <p:bldP spid="20" grpId="0" animBg="1"/>
      <p:bldP spid="21" grpId="0" animBg="1"/>
      <p:bldP spid="22" grpId="0" animBg="1"/>
      <p:bldP spid="23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994</Words>
  <Application>Microsoft Office PowerPoint</Application>
  <PresentationFormat>全屏显示(4:3)</PresentationFormat>
  <Paragraphs>96</Paragraphs>
  <Slides>13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Office 主题</vt:lpstr>
      <vt:lpstr>默认设计模板</vt:lpstr>
      <vt:lpstr>1_默认设计模板</vt:lpstr>
      <vt:lpstr>穿井得一人</vt:lpstr>
      <vt:lpstr>PowerPoint 演示文稿</vt:lpstr>
      <vt:lpstr>情景激趣</vt:lpstr>
      <vt:lpstr>读准字音</vt:lpstr>
      <vt:lpstr>PowerPoint 演示文稿</vt:lpstr>
      <vt:lpstr>课文翻译</vt:lpstr>
      <vt:lpstr>PowerPoint 演示文稿</vt:lpstr>
      <vt:lpstr>PowerPoint 演示文稿</vt:lpstr>
      <vt:lpstr>PowerPoint 演示文稿</vt:lpstr>
      <vt:lpstr>理解课文</vt:lpstr>
      <vt:lpstr>理解课文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BZD</cp:lastModifiedBy>
  <cp:revision>22</cp:revision>
  <dcterms:created xsi:type="dcterms:W3CDTF">2016-12-12T06:40:15Z</dcterms:created>
  <dcterms:modified xsi:type="dcterms:W3CDTF">2016-12-12T08:25:52Z</dcterms:modified>
</cp:coreProperties>
</file>