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82" r:id="rId2"/>
    <p:sldId id="272" r:id="rId3"/>
    <p:sldId id="278" r:id="rId4"/>
    <p:sldId id="260" r:id="rId5"/>
    <p:sldId id="336" r:id="rId6"/>
    <p:sldId id="288" r:id="rId7"/>
    <p:sldId id="414" r:id="rId8"/>
    <p:sldId id="277" r:id="rId9"/>
    <p:sldId id="337" r:id="rId10"/>
    <p:sldId id="264" r:id="rId11"/>
    <p:sldId id="279" r:id="rId12"/>
    <p:sldId id="338" r:id="rId13"/>
    <p:sldId id="407" r:id="rId14"/>
    <p:sldId id="350" r:id="rId15"/>
    <p:sldId id="351" r:id="rId16"/>
    <p:sldId id="413" r:id="rId17"/>
    <p:sldId id="415" r:id="rId18"/>
    <p:sldId id="427" r:id="rId19"/>
    <p:sldId id="354" r:id="rId20"/>
    <p:sldId id="335" r:id="rId21"/>
  </p:sldIdLst>
  <p:sldSz cx="9144000" cy="5143500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5A7E58"/>
    <a:srgbClr val="6A905F"/>
    <a:srgbClr val="6B8E5A"/>
    <a:srgbClr val="0000FF"/>
    <a:srgbClr val="CC0099"/>
    <a:srgbClr val="000066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7"/>
    <p:restoredTop sz="85335"/>
  </p:normalViewPr>
  <p:slideViewPr>
    <p:cSldViewPr showGuides="1">
      <p:cViewPr varScale="1">
        <p:scale>
          <a:sx n="51" d="100"/>
          <a:sy n="51" d="100"/>
        </p:scale>
        <p:origin x="-378" y="-96"/>
      </p:cViewPr>
      <p:guideLst>
        <p:guide orient="horz" pos="2607"/>
        <p:guide pos="10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幻灯片图像占位符 2457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533" y="685800"/>
            <a:ext cx="6094933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24580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24582" name="页脚占位符 2458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572815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778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4" name="文本占位符 77826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0"/>
            <a:r>
              <a:rPr lang="en-US" altLang="zh-CN" dirty="0"/>
              <a:t>2</a:t>
            </a:r>
          </a:p>
        </p:txBody>
      </p:sp>
      <p:sp>
        <p:nvSpPr>
          <p:cNvPr id="819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57304"/>
            <a:ext cx="1943100" cy="411573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7304"/>
            <a:ext cx="5716657" cy="411573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8"/>
            <a:ext cx="7886700" cy="1125395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86237"/>
            <a:ext cx="3808476" cy="308679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486237"/>
            <a:ext cx="3808476" cy="308679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36"/>
            <a:ext cx="4629150" cy="365604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0"/>
            <a:ext cx="2949178" cy="2859339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9"/>
            <a:ext cx="4629150" cy="4053806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00"/>
            <a:ext cx="3124012" cy="2859339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100000">
              <a:srgbClr val="99CCFF">
                <a:alpha val="52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457304"/>
            <a:ext cx="7772400" cy="8574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85800" y="1486237"/>
            <a:ext cx="7772400" cy="308679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4687362"/>
            <a:ext cx="1905000" cy="3429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7362"/>
            <a:ext cx="2895600" cy="3429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7362"/>
            <a:ext cx="1905000" cy="3429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trips dir="ld"/>
  </p:transition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590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36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18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G:/cym/&#25945;&#26696;/&#23454;&#20064;&#25945;&#26696;/http:/www.taichie.com/jingying/images/logo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" y="133"/>
            <a:ext cx="9144635" cy="5144135"/>
          </a:xfrm>
          <a:prstGeom prst="rect">
            <a:avLst/>
          </a:prstGeom>
        </p:spPr>
      </p:pic>
      <p:pic>
        <p:nvPicPr>
          <p:cNvPr id="3075" name="图片 1" descr="梁启超图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88" y="456223"/>
            <a:ext cx="3084259" cy="42322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3" name="矩形 11282"/>
          <p:cNvSpPr/>
          <p:nvPr/>
        </p:nvSpPr>
        <p:spPr>
          <a:xfrm>
            <a:off x="4960990" y="57293"/>
            <a:ext cx="743080" cy="5030080"/>
          </a:xfrm>
          <a:prstGeom prst="rect">
            <a:avLst/>
          </a:prstGeom>
        </p:spPr>
        <p:txBody>
          <a:bodyPr vert="eaVert" wrap="none" fromWordArt="1">
            <a:normAutofit/>
            <a:scene3d>
              <a:camera prst="orthographicFront"/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base"/>
            <a:r>
              <a:rPr lang="zh-CN" altLang="en-US" sz="3600" b="1" strike="noStrike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记梁任公先生的一次演讲</a:t>
            </a:r>
          </a:p>
        </p:txBody>
      </p:sp>
      <p:sp>
        <p:nvSpPr>
          <p:cNvPr id="11284" name="文本框 11283"/>
          <p:cNvSpPr txBox="1"/>
          <p:nvPr/>
        </p:nvSpPr>
        <p:spPr>
          <a:xfrm>
            <a:off x="6138170" y="3886953"/>
            <a:ext cx="594360" cy="120036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梁实秋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5" name="矩形 14364"/>
          <p:cNvSpPr/>
          <p:nvPr/>
        </p:nvSpPr>
        <p:spPr>
          <a:xfrm>
            <a:off x="436245" y="226828"/>
            <a:ext cx="814324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由前面的分析，我们来总结一下梁启超的形象：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4366" name="矩形 14365"/>
          <p:cNvSpPr/>
          <p:nvPr/>
        </p:nvSpPr>
        <p:spPr>
          <a:xfrm>
            <a:off x="436245" y="1783213"/>
            <a:ext cx="7992110" cy="2834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撇开政坛上的梁启超不说，在文坛上，梁启超是一个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有思想、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有个性、感情丰沛、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才华横溢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博闻强记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、风趣幽默、谦逊自负、稳健潇洒、有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热心肠</a:t>
            </a:r>
            <a:r>
              <a:rPr lang="zh-CN" altLang="en-US" sz="36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的学者。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任意多边形 40963"/>
          <p:cNvSpPr/>
          <p:nvPr/>
        </p:nvSpPr>
        <p:spPr>
          <a:xfrm>
            <a:off x="3264570" y="549498"/>
            <a:ext cx="1257520" cy="74308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C0099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lvl="0" indent="0" algn="ctr"/>
            <a:r>
              <a:rPr lang="zh-CN" altLang="en-US" sz="3000" b="1" dirty="0">
                <a:solidFill>
                  <a:schemeClr val="tx2"/>
                </a:solidFill>
                <a:latin typeface="Times New Roman" panose="02020603050405020304" pitchFamily="18" charset="0"/>
                <a:ea typeface="华文琥珀" pitchFamily="2" charset="-122"/>
              </a:rPr>
              <a:t>探讨</a:t>
            </a:r>
          </a:p>
          <a:p>
            <a:pPr lvl="0" indent="0" algn="ctr"/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矩形 40964"/>
          <p:cNvSpPr/>
          <p:nvPr/>
        </p:nvSpPr>
        <p:spPr>
          <a:xfrm>
            <a:off x="3601190" y="133"/>
            <a:ext cx="584700" cy="708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5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92450" y="708793"/>
            <a:ext cx="597154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文中是怎么描写梁启超先生的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热心肠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的？提示：从先生演讲的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分析，尤其注重演讲内容具体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的部分。</a:t>
            </a:r>
          </a:p>
        </p:txBody>
      </p:sp>
      <p:pic>
        <p:nvPicPr>
          <p:cNvPr id="63491" name="图片 63490" descr="铜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9658"/>
            <a:ext cx="2814955" cy="5125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/>
      <p:bldP spid="4096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9023"/>
            <a:ext cx="9208770" cy="5125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28007" descr="2005129154846728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075" y="9023"/>
            <a:ext cx="3242310" cy="3772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7" name="文本占位符 128001"/>
          <p:cNvSpPr>
            <a:spLocks noGrp="1"/>
          </p:cNvSpPr>
          <p:nvPr/>
        </p:nvSpPr>
        <p:spPr>
          <a:xfrm>
            <a:off x="56515" y="1922913"/>
            <a:ext cx="5790565" cy="1442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公无渡河，公竟渡河！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渡河而死，其奈公何！ </a:t>
            </a:r>
          </a:p>
        </p:txBody>
      </p:sp>
      <p:sp>
        <p:nvSpPr>
          <p:cNvPr id="19459" name="文本框 128003"/>
          <p:cNvSpPr txBox="1"/>
          <p:nvPr/>
        </p:nvSpPr>
        <p:spPr>
          <a:xfrm>
            <a:off x="1069023" y="591636"/>
            <a:ext cx="362775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>
              <a:buClr>
                <a:srgbClr val="000000"/>
              </a:buClr>
            </a:pP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箜篌引</a:t>
            </a:r>
            <a:r>
              <a:rPr lang="en-US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15" y="3946023"/>
            <a:ext cx="863028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个人</a:t>
            </a:r>
            <a:r>
              <a:rPr lang="zh-CN" altLang="en-US" sz="3600"/>
              <a:t>命运的无常，</a:t>
            </a:r>
            <a:r>
              <a:rPr lang="zh-CN" altLang="en-US" sz="3600" b="1">
                <a:solidFill>
                  <a:srgbClr val="FF0000"/>
                </a:solidFill>
              </a:rPr>
              <a:t>国家</a:t>
            </a:r>
            <a:r>
              <a:rPr lang="zh-CN" altLang="en-US" sz="3600"/>
              <a:t>前途的多舛 </a:t>
            </a:r>
          </a:p>
          <a:p>
            <a:r>
              <a:rPr lang="zh-CN" altLang="en-US" sz="3600"/>
              <a:t>         </a:t>
            </a:r>
            <a:r>
              <a:rPr lang="en-US" altLang="zh-CN" sz="3600"/>
              <a:t>——执着地</a:t>
            </a:r>
            <a:r>
              <a:rPr lang="zh-CN" altLang="en-US" sz="3600" b="1">
                <a:solidFill>
                  <a:srgbClr val="FF0000"/>
                </a:solidFill>
              </a:rPr>
              <a:t>坚持</a:t>
            </a:r>
            <a:r>
              <a:rPr lang="en-US" altLang="zh-CN" sz="3600"/>
              <a:t>自己内心的</a:t>
            </a:r>
            <a:r>
              <a:rPr lang="en-US" altLang="zh-CN" sz="3600" b="1">
                <a:solidFill>
                  <a:srgbClr val="FF0000"/>
                </a:solidFill>
              </a:rPr>
              <a:t>理</a:t>
            </a:r>
            <a:r>
              <a:rPr lang="zh-CN" altLang="en-US" sz="3600" b="1">
                <a:solidFill>
                  <a:srgbClr val="FF0000"/>
                </a:solidFill>
              </a:rPr>
              <a:t>想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4" grpId="0"/>
      <p:bldP spid="4" grpId="1"/>
      <p:bldP spid="4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68588" tIns="34294" rIns="68588" bIns="34294" anchor="ctr"/>
          <a:lstStyle/>
          <a:p>
            <a:endParaRPr lang="zh-CN" altLang="en-US" dirty="0"/>
          </a:p>
        </p:txBody>
      </p:sp>
      <p:pic>
        <p:nvPicPr>
          <p:cNvPr id="8195" name="内容占位符 3" descr="20120629184801_BuyTM_thumb_600_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940" y="133"/>
            <a:ext cx="9188450" cy="5144135"/>
          </a:xfrm>
        </p:spPr>
      </p:pic>
      <p:sp>
        <p:nvSpPr>
          <p:cNvPr id="8196" name="矩形 4"/>
          <p:cNvSpPr/>
          <p:nvPr/>
        </p:nvSpPr>
        <p:spPr>
          <a:xfrm>
            <a:off x="750881" y="397345"/>
            <a:ext cx="4929796" cy="916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1800" b="1" dirty="0">
                <a:latin typeface="Calibri" panose="020F050202020403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Calibri" panose="020F050202020403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sz="1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矩形 6"/>
          <p:cNvSpPr/>
          <p:nvPr/>
        </p:nvSpPr>
        <p:spPr>
          <a:xfrm>
            <a:off x="-27940" y="457333"/>
            <a:ext cx="4006850" cy="1600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zh-CN" sz="33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《桃花扇》是清代孔尚任的戏曲，借以悲叹南明朝廷的灭亡。</a:t>
            </a:r>
            <a:endParaRPr lang="zh-CN" altLang="en-US" sz="33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3337693"/>
            <a:ext cx="243967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崇祯皇帝</a:t>
            </a:r>
          </a:p>
        </p:txBody>
      </p:sp>
      <p:sp>
        <p:nvSpPr>
          <p:cNvPr id="9" name="右箭头 8"/>
          <p:cNvSpPr/>
          <p:nvPr/>
        </p:nvSpPr>
        <p:spPr>
          <a:xfrm>
            <a:off x="3339941" y="3337435"/>
            <a:ext cx="1446788" cy="696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39" y="3337680"/>
            <a:ext cx="246489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zh-CN" sz="4400" b="1" dirty="0">
                <a:latin typeface="Calibri" panose="020F0502020204030204" pitchFamily="34" charset="0"/>
                <a:ea typeface="宋体" panose="02010600030101010101" pitchFamily="2" charset="-122"/>
              </a:rPr>
              <a:t>光绪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2225" y="4175258"/>
            <a:ext cx="918845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渴望收复祖国大好山河，实现祖国统一的爱国情怀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645" y="-8757"/>
            <a:ext cx="9208770" cy="5125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 descr="8644ebf81a4c510f3dc7b5296259252dd52a2834349b85b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645" y="-8757"/>
            <a:ext cx="2999105" cy="5125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2918460" y="278898"/>
            <a:ext cx="4671695" cy="440245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闻官军收河南河北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                                     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     ---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杜甫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剑外忽传收蓟北，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初闻涕泪满衣裳。</a:t>
            </a:r>
            <a:b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却看妻子愁何在，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漫卷诗书喜欲狂。</a:t>
            </a:r>
            <a:b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白日放歌须纵酒，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青春作伴好还乡。</a:t>
            </a:r>
            <a:b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即从巴峡穿巫峡，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便下襄阳向洛阳。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/>
            </a:r>
            <a:b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</a:b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4190" y="59823"/>
            <a:ext cx="64516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杜甫生平第一快诗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9658"/>
            <a:ext cx="9208770" cy="5125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026160" y="663073"/>
            <a:ext cx="7997190" cy="1606550"/>
          </a:xfrm>
          <a:prstGeom prst="rect">
            <a:avLst/>
          </a:prstGeom>
          <a:noFill/>
          <a:ln w="9525">
            <a:noFill/>
          </a:ln>
        </p:spPr>
        <p:txBody>
          <a:bodyPr vert="horz" lIns="68588" tIns="34294" rIns="68588" bIns="34294" rtlCol="0" anchor="ctr">
            <a:normAutofit fontScale="90000" lnSpcReduction="10000"/>
          </a:bodyPr>
          <a:lstStyle>
            <a:lvl1pPr marL="0" lvl="0" indent="0" algn="ctr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3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   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思考？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任公‘于涕泗交流之中张口大笑’，可见先生一定是与这首诗产生了共鸣。那么，先生所处的时代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社会状况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与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杜甫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当时可有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相似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之处？任公与杜甫之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心</a:t>
            </a:r>
            <a:r>
              <a:rPr kumimoji="0" lang="zh-CN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j-cs"/>
              </a:rPr>
              <a:t>又有什么相通之处呢？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630555" y="2672080"/>
            <a:ext cx="801941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相似之处：动荡、混乱的社会状况</a:t>
            </a:r>
          </a:p>
          <a:p>
            <a:pPr lvl="0"/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          忧国忧民的爱国情怀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-4312"/>
            <a:ext cx="9133205" cy="5152390"/>
          </a:xfrm>
          <a:prstGeom prst="rect">
            <a:avLst/>
          </a:prstGeom>
        </p:spPr>
      </p:pic>
      <p:sp>
        <p:nvSpPr>
          <p:cNvPr id="25602" name="Rectangle 2"/>
          <p:cNvSpPr>
            <a:spLocks noGrp="1"/>
          </p:cNvSpPr>
          <p:nvPr/>
        </p:nvSpPr>
        <p:spPr>
          <a:xfrm>
            <a:off x="763270" y="245745"/>
            <a:ext cx="8237220" cy="4191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8" tIns="34294" rIns="68588" bIns="34294" anchor="ctr"/>
          <a:lstStyle>
            <a:lvl1pPr marL="0" lvl="0" indent="0" algn="ctr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3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6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思考：</a:t>
            </a:r>
            <a:r>
              <a:rPr lang="en-US" altLang="zh-CN" sz="36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zh-CN" sz="36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本文的情感表达有什么特点？</a:t>
            </a:r>
          </a:p>
        </p:txBody>
      </p:sp>
      <p:sp>
        <p:nvSpPr>
          <p:cNvPr id="36867" name="Rectangle 3"/>
          <p:cNvSpPr>
            <a:spLocks noGrp="1"/>
          </p:cNvSpPr>
          <p:nvPr/>
        </p:nvSpPr>
        <p:spPr>
          <a:xfrm>
            <a:off x="74930" y="916305"/>
            <a:ext cx="8581390" cy="561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8" tIns="34294" rIns="68588" bIns="34294" anchor="t"/>
          <a:lstStyle>
            <a:lvl1pPr marL="257175" lvl="0" indent="-25654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399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81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直接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感情外溢，有强烈的感染力。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930" y="1602105"/>
            <a:ext cx="8582025" cy="142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）通过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听众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的感受侧面表达：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幸运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欢喜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既叙事又写心情，表达了学生对讲课老师的崇拜之情。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930" y="3113405"/>
            <a:ext cx="8582025" cy="142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）通过对人物的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生动描写含蓄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表达：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对人物外貌描绘既写实又写神采，可以体会到字里行间的欣赏赞美之情。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4312"/>
            <a:ext cx="9133205" cy="5152390"/>
          </a:xfrm>
          <a:prstGeom prst="rect">
            <a:avLst/>
          </a:prstGeom>
        </p:spPr>
      </p:pic>
      <p:sp>
        <p:nvSpPr>
          <p:cNvPr id="38915" name="Rectangle 3"/>
          <p:cNvSpPr>
            <a:spLocks noGrp="1"/>
          </p:cNvSpPr>
          <p:nvPr/>
        </p:nvSpPr>
        <p:spPr>
          <a:xfrm>
            <a:off x="-69215" y="709295"/>
            <a:ext cx="8534400" cy="8629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r>
              <a:rPr lang="en-US" altLang="zh-CN" sz="2400" dirty="0"/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）选材讲究，善用白描手法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全文只选取几个精彩的镜头，集中表现人物光彩的一面。 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6960" y="69215"/>
            <a:ext cx="77635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660066"/>
                </a:solidFill>
                <a:ea typeface="楷体_GB2312" pitchFamily="49" charset="-122"/>
                <a:cs typeface="+mn-ea"/>
              </a:rPr>
              <a:t>思考：2、本文写作的艺术特点？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145" y="1893570"/>
            <a:ext cx="8607425" cy="1739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04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（2）运用虚实相生的手法：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实写：作者紧紧抓住梁任公先生演讲时的感情投入，细致入微地刻画了他的性格、气质，画面感十足。虚写：具体写听众的反应。从侧面烘托了演讲所具有的强烈的感召力。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15" y="3963035"/>
            <a:ext cx="86188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3)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语言特点：语言简练、传神。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-3810"/>
            <a:ext cx="9133205" cy="5152390"/>
          </a:xfrm>
          <a:prstGeom prst="rect">
            <a:avLst/>
          </a:prstGeom>
        </p:spPr>
      </p:pic>
      <p:sp>
        <p:nvSpPr>
          <p:cNvPr id="4" name="Rectangle 3"/>
          <p:cNvSpPr>
            <a:spLocks noGrp="1"/>
          </p:cNvSpPr>
          <p:nvPr/>
        </p:nvSpPr>
        <p:spPr>
          <a:xfrm>
            <a:off x="154940" y="1509395"/>
            <a:ext cx="8764905" cy="305879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8" tIns="34294" rIns="68588" bIns="34294" anchor="t"/>
          <a:lstStyle>
            <a:lvl1pPr marL="257175" lvl="0" indent="-255905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336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lvl="5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lvl="6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lvl="7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lvl="8" indent="-17018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latinLnBrk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en-US" altLang="zh-CN" sz="3600" dirty="0"/>
              <a:t>         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本文通过一次演讲的情景来表现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梁任公的一些特点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，并表达对老师的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崇敬之情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。文章选取作者学生时代最有价值的记忆片段，构思成文，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篇幅短小，语言简练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，意味深长，精彩纷呈，对老师的真挚情感融化在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叙述描写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之中。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7855" y="412115"/>
            <a:ext cx="371856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 b="1" i="1">
                <a:solidFill>
                  <a:srgbClr val="7030A0"/>
                </a:solidFill>
                <a:cs typeface="+mn-ea"/>
              </a:rPr>
              <a:t>【总结】</a:t>
            </a:r>
            <a:endParaRPr lang="zh-CN" altLang="zh-CN" sz="480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" y="2673"/>
            <a:ext cx="9208770" cy="5125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29205" y="172853"/>
            <a:ext cx="6507480" cy="478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《少年中国说》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今日之责任，不在他人，而全在我少年。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少年智则中国智，少年富则中国富，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少年强则中国强，少年独立则中国独立，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少年自由则中国自由，少年进步则中国进步，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少年胜于欧洲，则中国胜于欧洲，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少年雄于地球，则中国雄于地球。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</a:t>
            </a:r>
            <a:r>
              <a:rPr lang="en-US" altLang="zh-CN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美哉，我少年中国，与天不老！壮哉，我中国少年，与国无疆！</a:t>
            </a:r>
            <a:r>
              <a:rPr lang="en-US" altLang="zh-CN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                     ----</a:t>
            </a:r>
            <a:r>
              <a:rPr lang="zh-CN" altLang="en-US" sz="28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梁启超</a:t>
            </a:r>
          </a:p>
        </p:txBody>
      </p:sp>
      <p:pic>
        <p:nvPicPr>
          <p:cNvPr id="7" name="内容占位符 6" descr="01300000040480119960196789082.jp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45" y="1846713"/>
            <a:ext cx="2591435" cy="3281680"/>
          </a:xfrm>
          <a:prstGeom prst="ellipse">
            <a:avLst/>
          </a:prstGeom>
          <a:noFill/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32771"/>
          <p:cNvSpPr/>
          <p:nvPr/>
        </p:nvSpPr>
        <p:spPr>
          <a:xfrm>
            <a:off x="102995" y="80203"/>
            <a:ext cx="4058360" cy="5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700" b="1" dirty="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[ 梁启超先生简介 ]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8" name="矩形 32772"/>
          <p:cNvSpPr/>
          <p:nvPr/>
        </p:nvSpPr>
        <p:spPr>
          <a:xfrm>
            <a:off x="102870" y="609733"/>
            <a:ext cx="9006840" cy="2090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+mn-lt"/>
                <a:ea typeface="+mn-ea"/>
                <a:cs typeface="+mn-cs"/>
                <a:sym typeface="+mn-ea"/>
              </a:rPr>
              <a:t> 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梁启超（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1873-1929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），中国近代维新派领袖，学者。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字卓如，号任公，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又号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饮冰室主人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。广东新会人。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1895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年赴北京参加会试，追随康有为发动公车上书。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1896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年在上海主编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时务报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。其著作合编为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饮冰室合集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。</a:t>
            </a:r>
            <a:endParaRPr lang="zh-CN" altLang="en-US" b="1" kern="120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lvl="0" indent="0">
              <a:lnSpc>
                <a:spcPct val="80000"/>
              </a:lnSpc>
            </a:pPr>
            <a:endParaRPr lang="zh-CN" altLang="en-US" b="1" kern="1200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</p:txBody>
      </p:sp>
      <p:pic>
        <p:nvPicPr>
          <p:cNvPr id="4100" name="图片 32773" descr="G:/cym/教案/实习教案/http:/www.taichie.com/jingying/images/logo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142400" y="4458613"/>
            <a:ext cx="6859201" cy="685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4320" y="2634748"/>
            <a:ext cx="861822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饮冰，形容十分惶恐焦灼。出自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庄子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人间世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：“今吾朝受命而夕饮冰，我其内热与？”梁启超于戊戌政变逃亡日本后用“饮冰室主人”为笔名，非常真实地反映了他忧国忧民的忧心如焚。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3943"/>
            <a:ext cx="9145270" cy="513588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4" name="文本框 3"/>
          <p:cNvSpPr txBox="1"/>
          <p:nvPr/>
        </p:nvSpPr>
        <p:spPr>
          <a:xfrm rot="21420000">
            <a:off x="2138680" y="2161038"/>
            <a:ext cx="4867275" cy="82296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  <a:scene3d>
              <a:camera prst="obliqueBottomRight"/>
              <a:lightRig rig="threePt" dir="t"/>
            </a:scene3d>
          </a:bodyPr>
          <a:lstStyle/>
          <a:p>
            <a:pPr fontAlgn="base"/>
            <a:r>
              <a:rPr lang="zh-CN" altLang="zh-CN" sz="7200" b="1" strike="noStrike" noProof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谢谢</a:t>
            </a:r>
            <a:r>
              <a:rPr lang="en-US" altLang="zh-CN" sz="7200" b="1" strike="noStrike" noProof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~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38916" descr="176-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70" y="133"/>
            <a:ext cx="6859201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矩形 38919"/>
          <p:cNvSpPr/>
          <p:nvPr/>
        </p:nvSpPr>
        <p:spPr>
          <a:xfrm rot="5400000">
            <a:off x="-1452245" y="2330583"/>
            <a:ext cx="3417570" cy="30734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梁启超先生的书法</a:t>
            </a:r>
          </a:p>
        </p:txBody>
      </p:sp>
      <p:pic>
        <p:nvPicPr>
          <p:cNvPr id="24577" name="图片 67587" descr="lq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0555" y="660533"/>
            <a:ext cx="4663440" cy="382333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accent1">
                <a:lumMod val="40000"/>
                <a:lumOff val="60000"/>
              </a:schemeClr>
            </a:bgClr>
          </a:pattFill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0253"/>
          <p:cNvSpPr txBox="1"/>
          <p:nvPr/>
        </p:nvSpPr>
        <p:spPr>
          <a:xfrm>
            <a:off x="5600960" y="285933"/>
            <a:ext cx="457200" cy="45728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0" name="图片 10265" descr="liangshiqi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55" y="612273"/>
            <a:ext cx="2606675" cy="3896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10266"/>
          <p:cNvSpPr txBox="1"/>
          <p:nvPr/>
        </p:nvSpPr>
        <p:spPr>
          <a:xfrm>
            <a:off x="3257550" y="454158"/>
            <a:ext cx="5589270" cy="423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作者简介：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b="1" dirty="0">
                <a:sym typeface="+mn-ea"/>
              </a:rPr>
              <a:t>梁实秋（1903—1987），著名文学评论家、散文家、翻译家。    </a:t>
            </a: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ym typeface="+mn-ea"/>
              </a:rPr>
              <a:t>        代表作有《雅舍小品》、《雅舍谈吃》、《看云集》、《偏见集》、《秋室杂文》、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ym typeface="+mn-ea"/>
              </a:rPr>
              <a:t>        长篇散文集《槐园梦忆》等。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ym typeface="+mn-ea"/>
              </a:rPr>
              <a:t>        译有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《莎士比亚全集》</a:t>
            </a:r>
            <a:r>
              <a:rPr lang="zh-CN" altLang="en-US" b="1" dirty="0">
                <a:sym typeface="+mn-ea"/>
              </a:rPr>
              <a:t>等。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ym typeface="+mn-ea"/>
              </a:rPr>
              <a:t>        主编有《远东英汉大辞典》。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275" y="395738"/>
            <a:ext cx="8609965" cy="4541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762000" algn="just"/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注意字词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 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戊戌（</a:t>
            </a:r>
            <a:r>
              <a:rPr lang="en-US" altLang="zh-CN" sz="2800" b="1" dirty="0">
                <a:sym typeface="+mn-ea"/>
              </a:rPr>
              <a:t>                 </a:t>
            </a:r>
            <a:r>
              <a:rPr lang="zh-CN" altLang="en-US" sz="2800" b="1" dirty="0">
                <a:sym typeface="+mn-ea"/>
              </a:rPr>
              <a:t>）</a:t>
            </a:r>
            <a:r>
              <a:rPr lang="en-US" altLang="zh-CN" sz="2800" b="1" dirty="0">
                <a:sym typeface="+mn-ea"/>
              </a:rPr>
              <a:t>             </a:t>
            </a:r>
            <a:r>
              <a:rPr lang="zh-CN" altLang="en-US" sz="2800" b="1" dirty="0">
                <a:sym typeface="+mn-ea"/>
              </a:rPr>
              <a:t>显宦（            ）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叱咤（</a:t>
            </a:r>
            <a:r>
              <a:rPr lang="en-US" altLang="zh-CN" sz="2800" b="1">
                <a:sym typeface="+mn-ea"/>
              </a:rPr>
              <a:t>                 </a:t>
            </a:r>
            <a:r>
              <a:rPr lang="zh-CN" altLang="en-US" sz="2800" b="1">
                <a:sym typeface="+mn-ea"/>
              </a:rPr>
              <a:t>）</a:t>
            </a:r>
            <a:r>
              <a:rPr lang="en-US" altLang="zh-CN" sz="2800" b="1">
                <a:sym typeface="+mn-ea"/>
              </a:rPr>
              <a:t>              </a:t>
            </a:r>
            <a:r>
              <a:rPr lang="zh-CN" altLang="en-US" sz="2800" b="1" dirty="0">
                <a:sym typeface="+mn-ea"/>
              </a:rPr>
              <a:t>莅（               ）临            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涕泗（                 ）              酣（               </a:t>
            </a:r>
            <a:r>
              <a:rPr lang="en-US" altLang="zh-CN" sz="2800" b="1">
                <a:sym typeface="+mn-ea"/>
              </a:rPr>
              <a:t>）</a:t>
            </a:r>
            <a:r>
              <a:rPr lang="zh-CN" altLang="en-US" sz="2800" b="1" dirty="0">
                <a:sym typeface="+mn-ea"/>
              </a:rPr>
              <a:t>畅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精悍（</a:t>
            </a:r>
            <a:r>
              <a:rPr lang="en-US" altLang="zh-CN" sz="2800" b="1">
                <a:sym typeface="+mn-ea"/>
              </a:rPr>
              <a:t>                 </a:t>
            </a:r>
            <a:r>
              <a:rPr lang="zh-CN" altLang="en-US" sz="2800" b="1">
                <a:sym typeface="+mn-ea"/>
              </a:rPr>
              <a:t>）</a:t>
            </a:r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 dirty="0">
                <a:sym typeface="+mn-ea"/>
              </a:rPr>
              <a:t>           激亢（</a:t>
            </a:r>
            <a:r>
              <a:rPr lang="en-US" altLang="zh-CN" sz="2800" b="1">
                <a:sym typeface="+mn-ea"/>
              </a:rPr>
              <a:t>           </a:t>
            </a:r>
            <a:r>
              <a:rPr lang="zh-CN" altLang="en-US" sz="2800" b="1">
                <a:sym typeface="+mn-ea"/>
              </a:rPr>
              <a:t>）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箜篌（                 ）</a:t>
            </a:r>
            <a:r>
              <a:rPr lang="en-US" altLang="zh-CN" sz="2800" b="1" dirty="0" err="1">
                <a:sym typeface="+mn-ea"/>
              </a:rPr>
              <a:t>              </a:t>
            </a:r>
            <a:r>
              <a:rPr lang="zh-CN" altLang="en-US" sz="2800" b="1" dirty="0">
                <a:sym typeface="+mn-ea"/>
              </a:rPr>
              <a:t>蓟（         ）北</a:t>
            </a: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淋漓（                 ）              迥（               </a:t>
            </a:r>
            <a:r>
              <a:rPr lang="en-US" altLang="zh-CN" sz="2800" b="1">
                <a:sym typeface="+mn-ea"/>
              </a:rPr>
              <a:t>）</a:t>
            </a:r>
            <a:r>
              <a:rPr lang="zh-CN" altLang="en-US" sz="2800" b="1" dirty="0">
                <a:sym typeface="+mn-ea"/>
              </a:rPr>
              <a:t>乎不同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zh-CN" altLang="en-US" sz="2800" b="1" dirty="0">
                <a:sym typeface="+mn-ea"/>
              </a:rPr>
              <a:t>                   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762000" algn="just" eaLnBrk="0" hangingPunct="0"/>
            <a:r>
              <a:rPr lang="en-US" altLang="zh-CN" sz="2800" b="1">
                <a:sym typeface="+mn-ea"/>
              </a:rPr>
              <a:t>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3765" y="1424438"/>
            <a:ext cx="13277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ym typeface="+mn-ea"/>
              </a:rPr>
              <a:t>w</a:t>
            </a:r>
            <a:r>
              <a:rPr lang="zh-CN" altLang="en-US" b="1" dirty="0">
                <a:sym typeface="+mn-ea"/>
              </a:rPr>
              <a:t>ù   </a:t>
            </a:r>
            <a:r>
              <a:rPr lang="en-US" altLang="zh-CN" b="1" dirty="0">
                <a:sym typeface="+mn-ea"/>
              </a:rPr>
              <a:t>x</a:t>
            </a:r>
            <a:r>
              <a:rPr lang="zh-CN" altLang="en-US" b="1" dirty="0">
                <a:sym typeface="+mn-ea"/>
              </a:rPr>
              <a:t>ū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79845" y="1424438"/>
            <a:ext cx="10439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ym typeface="+mn-ea"/>
              </a:rPr>
              <a:t>hu</a:t>
            </a:r>
            <a:r>
              <a:rPr lang="zh-CN" altLang="en-US" b="1" dirty="0">
                <a:sym typeface="+mn-ea"/>
              </a:rPr>
              <a:t>à</a:t>
            </a:r>
            <a:r>
              <a:rPr lang="en-US" altLang="zh-CN" b="1" dirty="0">
                <a:sym typeface="+mn-ea"/>
              </a:rPr>
              <a:t>n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87270" y="1940693"/>
            <a:ext cx="14363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ym typeface="+mn-ea"/>
              </a:rPr>
              <a:t>ch</a:t>
            </a:r>
            <a:r>
              <a:rPr lang="zh-CN" altLang="en-US" b="1" dirty="0">
                <a:sym typeface="+mn-ea"/>
              </a:rPr>
              <a:t>ì   </a:t>
            </a:r>
            <a:r>
              <a:rPr lang="en-US" altLang="zh-CN" b="1" dirty="0" err="1">
                <a:sym typeface="+mn-ea"/>
              </a:rPr>
              <a:t>zhà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47155" y="1908308"/>
            <a:ext cx="9766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lì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45055" y="2365508"/>
            <a:ext cx="13792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ym typeface="+mn-ea"/>
              </a:rPr>
              <a:t>t</a:t>
            </a:r>
            <a:r>
              <a:rPr lang="zh-CN" altLang="en-US" b="1" dirty="0">
                <a:sym typeface="+mn-ea"/>
              </a:rPr>
              <a:t>ì     </a:t>
            </a:r>
            <a:r>
              <a:rPr lang="en-US" altLang="zh-CN" b="1" dirty="0">
                <a:sym typeface="+mn-ea"/>
              </a:rPr>
              <a:t>s</a:t>
            </a:r>
            <a:r>
              <a:rPr lang="zh-CN" altLang="zh-CN" b="1" dirty="0">
                <a:sym typeface="+mn-ea"/>
              </a:rPr>
              <a:t>ì</a:t>
            </a:r>
            <a:r>
              <a:rPr lang="zh-CN" altLang="en-US" b="1" dirty="0">
                <a:sym typeface="+mn-ea"/>
              </a:rPr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91410" y="3602488"/>
            <a:ext cx="13328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ym typeface="+mn-ea"/>
              </a:rPr>
              <a:t> </a:t>
            </a:r>
            <a:r>
              <a:rPr lang="en-US" altLang="zh-CN" b="1" dirty="0">
                <a:sym typeface="+mn-ea"/>
              </a:rPr>
              <a:t>l</a:t>
            </a:r>
            <a:r>
              <a:rPr lang="zh-CN" altLang="en-US" b="1" dirty="0">
                <a:sym typeface="+mn-ea"/>
              </a:rPr>
              <a:t>í</a:t>
            </a:r>
            <a:r>
              <a:rPr lang="en-US" altLang="zh-CN" b="1" dirty="0">
                <a:sym typeface="+mn-ea"/>
              </a:rPr>
              <a:t>n    l</a:t>
            </a:r>
            <a:r>
              <a:rPr lang="zh-CN" altLang="en-US" b="1" dirty="0">
                <a:sym typeface="+mn-ea"/>
              </a:rPr>
              <a:t>í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62860" y="2766828"/>
            <a:ext cx="13284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hàn</a:t>
            </a:r>
            <a:r>
              <a:rPr lang="en-US" altLang="zh-CN" b="1">
                <a:sym typeface="+mn-ea"/>
              </a:rPr>
              <a:t> 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27165" y="2688088"/>
            <a:ext cx="1676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kàng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87270" y="3145288"/>
            <a:ext cx="20821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kōng  hóu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90945" y="2309628"/>
            <a:ext cx="12223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hān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36970" y="3602488"/>
            <a:ext cx="13303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>
                <a:sym typeface="+mn-ea"/>
              </a:rPr>
              <a:t>jiǒng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236970" y="3145288"/>
            <a:ext cx="7696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ym typeface="+mn-ea"/>
              </a:rPr>
              <a:t> </a:t>
            </a:r>
            <a:r>
              <a:rPr lang="en-US" altLang="zh-CN" b="1" dirty="0">
                <a:sym typeface="+mn-ea"/>
              </a:rPr>
              <a:t>j</a:t>
            </a:r>
            <a:r>
              <a:rPr lang="zh-CN" altLang="zh-CN" b="1" dirty="0">
                <a:sym typeface="+mn-ea"/>
              </a:rPr>
              <a:t>ì</a:t>
            </a:r>
            <a:endParaRPr lang="zh-CN" altLang="en-US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3249"/>
          <p:cNvSpPr/>
          <p:nvPr/>
        </p:nvSpPr>
        <p:spPr>
          <a:xfrm>
            <a:off x="659860" y="193868"/>
            <a:ext cx="2172080" cy="5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2700" b="1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整体感知</a:t>
            </a:r>
          </a:p>
        </p:txBody>
      </p:sp>
      <p:sp>
        <p:nvSpPr>
          <p:cNvPr id="30723" name="Rectangle 3"/>
          <p:cNvSpPr>
            <a:spLocks noGrp="1"/>
          </p:cNvSpPr>
          <p:nvPr/>
        </p:nvSpPr>
        <p:spPr>
          <a:xfrm>
            <a:off x="76200" y="765308"/>
            <a:ext cx="8990965" cy="426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课文大致可分为三个部分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第一部分（第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段）：简述演讲的一些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背景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，为写演讲作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铺垫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第二部分（第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段）：描写这次演讲的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主要情况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  第三部分（第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段）：点明梁任公作为学者的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主要特点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，结束全文。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3677"/>
            <a:ext cx="9133205" cy="5152390"/>
          </a:xfrm>
          <a:prstGeom prst="rect">
            <a:avLst/>
          </a:prstGeom>
        </p:spPr>
      </p:pic>
      <p:sp>
        <p:nvSpPr>
          <p:cNvPr id="31747" name="Rectangle 3"/>
          <p:cNvSpPr>
            <a:spLocks noGrp="1"/>
          </p:cNvSpPr>
          <p:nvPr/>
        </p:nvSpPr>
        <p:spPr>
          <a:xfrm>
            <a:off x="245110" y="1035050"/>
            <a:ext cx="8653145" cy="19691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dirty="0">
                <a:ea typeface="黑体" panose="02010609060101010101" pitchFamily="2" charset="-122"/>
              </a:rPr>
              <a:t>           </a:t>
            </a:r>
            <a:r>
              <a:rPr lang="en-US" altLang="zh-CN" sz="3600" dirty="0">
                <a:ea typeface="黑体" panose="02010609060101010101" pitchFamily="2" charset="-122"/>
              </a:rPr>
              <a:t>(1)</a:t>
            </a:r>
            <a:r>
              <a:rPr lang="zh-CN" altLang="en-US" sz="3600" dirty="0">
                <a:ea typeface="黑体" panose="02010609060101010101" pitchFamily="2" charset="-122"/>
              </a:rPr>
              <a:t>作者毕竟是一个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</a:rPr>
              <a:t>文人学者</a:t>
            </a:r>
            <a:r>
              <a:rPr lang="zh-CN" altLang="en-US" sz="3600" dirty="0">
                <a:ea typeface="黑体" panose="02010609060101010101" pitchFamily="2" charset="-122"/>
              </a:rPr>
              <a:t>，关心学术有甚于关心政治，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</a:rPr>
              <a:t>写学术人物</a:t>
            </a:r>
            <a:r>
              <a:rPr lang="zh-CN" altLang="en-US" sz="3600" dirty="0">
                <a:ea typeface="黑体" panose="02010609060101010101" pitchFamily="2" charset="-122"/>
              </a:rPr>
              <a:t>比写政治人物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</a:rPr>
              <a:t>更得心应手</a:t>
            </a:r>
            <a:r>
              <a:rPr lang="zh-CN" altLang="en-US" sz="3600" dirty="0">
                <a:ea typeface="黑体" panose="02010609060101010101" pitchFamily="2" charset="-122"/>
              </a:rPr>
              <a:t>；</a:t>
            </a:r>
            <a:r>
              <a:rPr lang="zh-CN" altLang="en-US" sz="3600" dirty="0"/>
              <a:t>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5785" y="21088"/>
            <a:ext cx="8011795" cy="116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60066"/>
                </a:solidFill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660066"/>
                </a:solidFill>
                <a:sym typeface="+mn-ea"/>
              </a:rPr>
              <a:t>思考：</a:t>
            </a:r>
            <a:r>
              <a:rPr lang="en-US" altLang="zh-CN" sz="3200" b="1" dirty="0">
                <a:solidFill>
                  <a:srgbClr val="660066"/>
                </a:solidFill>
                <a:sym typeface="+mn-ea"/>
              </a:rPr>
              <a:t>1</a:t>
            </a:r>
            <a:r>
              <a:rPr lang="zh-CN" altLang="en-US" sz="3200" b="1" dirty="0">
                <a:solidFill>
                  <a:srgbClr val="660066"/>
                </a:solidFill>
                <a:sym typeface="+mn-ea"/>
              </a:rPr>
              <a:t>、</a:t>
            </a:r>
            <a:r>
              <a:rPr lang="zh-CN" altLang="en-US" sz="3200" b="1" dirty="0">
                <a:solidFill>
                  <a:srgbClr val="660066"/>
                </a:solidFill>
                <a:ea typeface="楷体_GB2312" pitchFamily="49" charset="-122"/>
                <a:sym typeface="+mn-ea"/>
              </a:rPr>
              <a:t>本文写梁任公为什么只谈学术造诣不谈政治行为？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5785" y="3007995"/>
            <a:ext cx="801116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ea typeface="黑体" panose="02010609060101010101" pitchFamily="2" charset="-122"/>
                <a:sym typeface="+mn-ea"/>
              </a:rPr>
              <a:t>        </a:t>
            </a:r>
            <a:r>
              <a:rPr lang="en-US" altLang="zh-CN" sz="3600" dirty="0">
                <a:ea typeface="黑体" panose="02010609060101010101" pitchFamily="2" charset="-122"/>
                <a:sym typeface="+mn-ea"/>
              </a:rPr>
              <a:t>(2)</a:t>
            </a:r>
            <a:r>
              <a:rPr lang="zh-CN" altLang="en-US" sz="3600" dirty="0">
                <a:ea typeface="黑体" panose="02010609060101010101" pitchFamily="2" charset="-122"/>
                <a:sym typeface="+mn-ea"/>
              </a:rPr>
              <a:t>梁任公在中国现代政治史上也是一个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有争议</a:t>
            </a:r>
            <a:r>
              <a:rPr lang="zh-CN" altLang="en-US" sz="3600" dirty="0">
                <a:ea typeface="黑体" panose="02010609060101010101" pitchFamily="2" charset="-122"/>
                <a:sym typeface="+mn-ea"/>
              </a:rPr>
              <a:t>的人物，而他的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学术地位</a:t>
            </a:r>
            <a:r>
              <a:rPr lang="zh-CN" altLang="en-US" sz="3600" dirty="0">
                <a:ea typeface="黑体" panose="02010609060101010101" pitchFamily="2" charset="-122"/>
                <a:sym typeface="+mn-ea"/>
              </a:rPr>
              <a:t>却是一致公认的，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不可动摇</a:t>
            </a:r>
            <a:r>
              <a:rPr lang="zh-CN" altLang="en-US" sz="3600" dirty="0">
                <a:ea typeface="黑体" panose="02010609060101010101" pitchFamily="2" charset="-122"/>
                <a:sym typeface="+mn-ea"/>
              </a:rPr>
              <a:t>的。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矩形 37891"/>
          <p:cNvSpPr/>
          <p:nvPr/>
        </p:nvSpPr>
        <p:spPr>
          <a:xfrm>
            <a:off x="9525" y="2005463"/>
            <a:ext cx="9022080" cy="3108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6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阅读文章第</a:t>
            </a:r>
            <a:r>
              <a:rPr lang="en-US" altLang="zh-CN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4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～</a:t>
            </a:r>
            <a:r>
              <a:rPr lang="en-US" altLang="zh-CN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自然段</a:t>
            </a:r>
            <a:r>
              <a:rPr lang="en-US" altLang="zh-CN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找出文章记叙了梁任公先生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演讲的哪些情况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？作者是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怎样进行细节描写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的？</a:t>
            </a:r>
            <a:r>
              <a:rPr lang="zh-CN" altLang="zh-CN" sz="44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注意把握文中作者的情感。</a:t>
            </a:r>
            <a:endParaRPr lang="zh-CN" altLang="zh-CN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470" y="442093"/>
            <a:ext cx="405384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 b="1" i="1">
                <a:solidFill>
                  <a:srgbClr val="7030A0"/>
                </a:solidFill>
              </a:rPr>
              <a:t>合作探究：</a:t>
            </a:r>
          </a:p>
        </p:txBody>
      </p:sp>
      <p:pic>
        <p:nvPicPr>
          <p:cNvPr id="63490" name="图片 63489" descr="纪念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620" y="24263"/>
            <a:ext cx="2952115" cy="2322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99CCFF">
                <a:alpha val="35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右大括号 86017"/>
          <p:cNvSpPr/>
          <p:nvPr/>
        </p:nvSpPr>
        <p:spPr>
          <a:xfrm>
            <a:off x="8415267" y="735542"/>
            <a:ext cx="57157" cy="1085984"/>
          </a:xfrm>
          <a:prstGeom prst="rightBrace">
            <a:avLst>
              <a:gd name="adj1" fmla="val 158333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39702" y="34423"/>
            <a:ext cx="4115308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i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细节描写梁任公</a:t>
            </a:r>
          </a:p>
        </p:txBody>
      </p:sp>
      <p:sp>
        <p:nvSpPr>
          <p:cNvPr id="86026" name="文本框 86025"/>
          <p:cNvSpPr txBox="1"/>
          <p:nvPr/>
        </p:nvSpPr>
        <p:spPr>
          <a:xfrm>
            <a:off x="657465" y="3482692"/>
            <a:ext cx="91451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神态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86028" name="文本框 86027"/>
          <p:cNvSpPr txBox="1"/>
          <p:nvPr/>
        </p:nvSpPr>
        <p:spPr>
          <a:xfrm>
            <a:off x="570865" y="640080"/>
            <a:ext cx="10864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肖像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86029" name="文本框 86028"/>
          <p:cNvSpPr txBox="1"/>
          <p:nvPr/>
        </p:nvSpPr>
        <p:spPr>
          <a:xfrm>
            <a:off x="2388235" y="558165"/>
            <a:ext cx="602678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身材短小精悍，秃头顶，宽下巴，肥大长袍</a:t>
            </a:r>
          </a:p>
        </p:txBody>
      </p:sp>
      <p:sp>
        <p:nvSpPr>
          <p:cNvPr id="86030" name="文本框 86029"/>
          <p:cNvSpPr txBox="1"/>
          <p:nvPr/>
        </p:nvSpPr>
        <p:spPr>
          <a:xfrm>
            <a:off x="2388235" y="845185"/>
            <a:ext cx="29876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步履稳健   </a:t>
            </a:r>
          </a:p>
        </p:txBody>
      </p:sp>
      <p:sp>
        <p:nvSpPr>
          <p:cNvPr id="86031" name="文本框 86030"/>
          <p:cNvSpPr txBox="1"/>
          <p:nvPr/>
        </p:nvSpPr>
        <p:spPr>
          <a:xfrm>
            <a:off x="2335530" y="1198245"/>
            <a:ext cx="382968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气质风神潇洒</a:t>
            </a:r>
          </a:p>
        </p:txBody>
      </p:sp>
      <p:sp>
        <p:nvSpPr>
          <p:cNvPr id="86032" name="文本框 86031"/>
          <p:cNvSpPr txBox="1"/>
          <p:nvPr/>
        </p:nvSpPr>
        <p:spPr>
          <a:xfrm>
            <a:off x="2388235" y="1552575"/>
            <a:ext cx="32861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眼神光芒四射</a:t>
            </a:r>
          </a:p>
        </p:txBody>
      </p:sp>
      <p:sp>
        <p:nvSpPr>
          <p:cNvPr id="86036" name="文本框 86035"/>
          <p:cNvSpPr txBox="1"/>
          <p:nvPr/>
        </p:nvSpPr>
        <p:spPr>
          <a:xfrm>
            <a:off x="685412" y="4001120"/>
            <a:ext cx="97167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86037" name="文本框 86036"/>
          <p:cNvSpPr txBox="1"/>
          <p:nvPr/>
        </p:nvSpPr>
        <p:spPr>
          <a:xfrm>
            <a:off x="2388235" y="4001135"/>
            <a:ext cx="560514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旁征博引（风趣、博闻强识）</a:t>
            </a:r>
          </a:p>
        </p:txBody>
      </p:sp>
      <p:sp>
        <p:nvSpPr>
          <p:cNvPr id="86038" name="文本框 86037"/>
          <p:cNvSpPr txBox="1"/>
          <p:nvPr/>
        </p:nvSpPr>
        <p:spPr>
          <a:xfrm>
            <a:off x="685412" y="4470448"/>
            <a:ext cx="91451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86039" name="文本框 86038"/>
          <p:cNvSpPr txBox="1"/>
          <p:nvPr/>
        </p:nvSpPr>
        <p:spPr>
          <a:xfrm>
            <a:off x="2387981" y="4470441"/>
            <a:ext cx="382952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手舞足蹈（自由洒脱）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0865" y="1928495"/>
            <a:ext cx="139509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开场白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88002" y="1928706"/>
            <a:ext cx="31436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独特（谦逊、自信）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8255" y="2446908"/>
            <a:ext cx="102882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声音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88235" y="2446655"/>
            <a:ext cx="63944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沉着有力，洪亮又激亢（沉稳 睿智）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8255" y="2965117"/>
            <a:ext cx="97167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35530" y="2964815"/>
            <a:ext cx="54768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丰富有趣（博闻强记  学识丰富）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88235" y="3482975"/>
            <a:ext cx="53721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成为表演 酣畅淋漓（感情丰沛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)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15020" y="113665"/>
            <a:ext cx="609600" cy="233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（卓越潇洒）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6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6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6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6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6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6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ldLvl="0" animBg="1"/>
      <p:bldP spid="86026" grpId="0"/>
      <p:bldP spid="86028" grpId="0"/>
      <p:bldP spid="86029" grpId="0"/>
      <p:bldP spid="86030" grpId="0"/>
      <p:bldP spid="86031" grpId="0"/>
      <p:bldP spid="86032" grpId="0"/>
      <p:bldP spid="86036" grpId="0"/>
      <p:bldP spid="86037" grpId="0"/>
      <p:bldP spid="86038" grpId="0"/>
      <p:bldP spid="86039" grpId="0"/>
      <p:bldP spid="86039" grpId="1"/>
      <p:bldP spid="2" grpId="0"/>
      <p:bldP spid="3" grpId="0"/>
      <p:bldP spid="5" grpId="0"/>
      <p:bldP spid="6" grpId="0"/>
      <p:bldP spid="7" grpId="0"/>
      <p:bldP spid="8" grpId="0"/>
      <p:bldP spid="8" grpId="1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1066</Words>
  <Application>Microsoft Office PowerPoint</Application>
  <PresentationFormat>全屏显示(16:9)</PresentationFormat>
  <Paragraphs>104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SEEWO</cp:lastModifiedBy>
  <cp:revision>179</cp:revision>
  <dcterms:created xsi:type="dcterms:W3CDTF">2016-09-29T14:03:00Z</dcterms:created>
  <dcterms:modified xsi:type="dcterms:W3CDTF">2016-10-25T01:51:27Z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