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410" r:id="rId3"/>
    <p:sldId id="411" r:id="rId4"/>
    <p:sldId id="412" r:id="rId5"/>
    <p:sldId id="424" r:id="rId6"/>
    <p:sldId id="425" r:id="rId7"/>
    <p:sldId id="426" r:id="rId8"/>
    <p:sldId id="427" r:id="rId9"/>
    <p:sldId id="428" r:id="rId10"/>
    <p:sldId id="429" r:id="rId11"/>
    <p:sldId id="430" r:id="rId12"/>
    <p:sldId id="431" r:id="rId13"/>
    <p:sldId id="432" r:id="rId14"/>
    <p:sldId id="433" r:id="rId15"/>
    <p:sldId id="434" r:id="rId16"/>
    <p:sldId id="435" r:id="rId17"/>
    <p:sldId id="436" r:id="rId18"/>
    <p:sldId id="439" r:id="rId19"/>
    <p:sldId id="440" r:id="rId20"/>
    <p:sldId id="441" r:id="rId21"/>
    <p:sldId id="442" r:id="rId22"/>
    <p:sldId id="443" r:id="rId23"/>
    <p:sldId id="444" r:id="rId24"/>
    <p:sldId id="445" r:id="rId25"/>
    <p:sldId id="446" r:id="rId26"/>
    <p:sldId id="447" r:id="rId27"/>
    <p:sldId id="448" r:id="rId28"/>
    <p:sldId id="449" r:id="rId29"/>
    <p:sldId id="450" r:id="rId30"/>
    <p:sldId id="451" r:id="rId31"/>
    <p:sldId id="452" r:id="rId32"/>
    <p:sldId id="453" r:id="rId33"/>
    <p:sldId id="454" r:id="rId34"/>
    <p:sldId id="455" r:id="rId35"/>
    <p:sldId id="458" r:id="rId36"/>
    <p:sldId id="459" r:id="rId37"/>
    <p:sldId id="460" r:id="rId38"/>
    <p:sldId id="461" r:id="rId39"/>
    <p:sldId id="462" r:id="rId40"/>
    <p:sldId id="463" r:id="rId41"/>
    <p:sldId id="464" r:id="rId42"/>
    <p:sldId id="467" r:id="rId43"/>
    <p:sldId id="468" r:id="rId44"/>
    <p:sldId id="470" r:id="rId45"/>
    <p:sldId id="471" r:id="rId46"/>
    <p:sldId id="472" r:id="rId47"/>
    <p:sldId id="466" r:id="rId48"/>
    <p:sldId id="413" r:id="rId49"/>
    <p:sldId id="414" r:id="rId50"/>
    <p:sldId id="415" r:id="rId51"/>
    <p:sldId id="416" r:id="rId52"/>
    <p:sldId id="417"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0" clrIdx="0"/>
  <p:cmAuthor id="2" name="Administra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2021-3-11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2021-3-11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2021-3-11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2021-3-11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13.xml"/><Relationship Id="rId16" Type="http://schemas.openxmlformats.org/officeDocument/2006/relationships/tags" Target="../tags/tag6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6.xml"/><Relationship Id="rId10" Type="http://schemas.openxmlformats.org/officeDocument/2006/relationships/slideLayout" Target="../slideLayouts/slideLayout21.xml"/><Relationship Id="rId19" Type="http://schemas.openxmlformats.org/officeDocument/2006/relationships/image" Target="../media/image1.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3"/>
            <p:custDataLst>
              <p:tags r:id="rId17"/>
            </p:custDataLst>
          </p:nvPr>
        </p:nvSpPr>
        <p:spPr>
          <a:xfrm>
            <a:off x="4116070" y="6555105"/>
            <a:ext cx="3959860" cy="762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pic>
        <p:nvPicPr>
          <p:cNvPr id="7" name="图片 6" descr="t0170cd76416b6bd95f"/>
          <p:cNvPicPr>
            <a:picLocks noChangeAspect="1"/>
          </p:cNvPicPr>
          <p:nvPr userDrawn="1"/>
        </p:nvPicPr>
        <p:blipFill>
          <a:blip r:embed="rId19"/>
          <a:srcRect b="7556"/>
          <a:stretch>
            <a:fillRect/>
          </a:stretch>
        </p:blipFill>
        <p:spPr>
          <a:xfrm>
            <a:off x="635" y="0"/>
            <a:ext cx="12191365" cy="6858000"/>
          </a:xfrm>
          <a:prstGeom prst="rect">
            <a:avLst/>
          </a:prstGeom>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2021-3-11</a:t>
            </a:fld>
            <a:endParaRPr lang="zh-CN" altLang="en-US"/>
          </a:p>
        </p:txBody>
      </p:sp>
      <p:sp>
        <p:nvSpPr>
          <p:cNvPr id="5" name="页脚占位符 4"/>
          <p:cNvSpPr>
            <a:spLocks noGrp="1"/>
          </p:cNvSpPr>
          <p:nvPr>
            <p:ph type="ftr" sz="quarter" idx="3"/>
            <p:custDataLst>
              <p:tags r:id="rId17"/>
            </p:custDataLst>
          </p:nvPr>
        </p:nvSpPr>
        <p:spPr>
          <a:xfrm>
            <a:off x="4116070" y="6555105"/>
            <a:ext cx="3959860" cy="762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pic>
        <p:nvPicPr>
          <p:cNvPr id="7" name="图片 6" descr="t0170cd76416b6bd95f"/>
          <p:cNvPicPr>
            <a:picLocks noChangeAspect="1"/>
          </p:cNvPicPr>
          <p:nvPr userDrawn="1"/>
        </p:nvPicPr>
        <p:blipFill>
          <a:blip r:embed="rId19"/>
          <a:srcRect b="7556"/>
          <a:stretch>
            <a:fillRect/>
          </a:stretch>
        </p:blipFill>
        <p:spPr>
          <a:xfrm>
            <a:off x="635" y="0"/>
            <a:ext cx="12191365" cy="6858000"/>
          </a:xfrm>
          <a:prstGeom prst="rect">
            <a:avLst/>
          </a:prstGeom>
        </p:spPr>
      </p:pic>
    </p:spTree>
    <p:custDataLst>
      <p:tags r:id="rId13"/>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29.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19170" y="149295"/>
            <a:ext cx="10969200" cy="705600"/>
          </a:xfrm>
        </p:spPr>
        <p:txBody>
          <a:bodyPr/>
          <a:lstStyle/>
          <a:p>
            <a:r>
              <a:rPr lang="zh-CN" altLang="en-US"/>
              <a:t>猜一猜</a:t>
            </a:r>
          </a:p>
        </p:txBody>
      </p:sp>
      <p:sp>
        <p:nvSpPr>
          <p:cNvPr id="3" name="内容占位符 2"/>
          <p:cNvSpPr>
            <a:spLocks noGrp="1"/>
          </p:cNvSpPr>
          <p:nvPr>
            <p:ph idx="1"/>
          </p:nvPr>
        </p:nvSpPr>
        <p:spPr>
          <a:xfrm>
            <a:off x="611505" y="869950"/>
            <a:ext cx="10968990" cy="3260725"/>
          </a:xfrm>
        </p:spPr>
        <p:txBody>
          <a:bodyPr>
            <a:noAutofit/>
            <a:scene3d>
              <a:camera prst="orthographicFront"/>
              <a:lightRig rig="threePt" dir="t"/>
            </a:scene3d>
          </a:bodyPr>
          <a:lstStyle/>
          <a:p>
            <a:pPr marL="0" indent="0" algn="ctr">
              <a:buNone/>
            </a:pPr>
            <a:r>
              <a:rPr lang="zh-CN" altLang="en-US" sz="7200" b="1">
                <a:solidFill>
                  <a:schemeClr val="accent1"/>
                </a:solidFill>
                <a:effectLst>
                  <a:outerShdw blurRad="38100" dist="25400" dir="5400000" algn="ctr" rotWithShape="0">
                    <a:srgbClr val="6E747A">
                      <a:alpha val="43000"/>
                    </a:srgbClr>
                  </a:outerShdw>
                </a:effectLst>
              </a:rPr>
              <a:t>留守在河西，爱心素无二</a:t>
            </a:r>
          </a:p>
          <a:p>
            <a:pPr marL="0" indent="0" algn="ctr">
              <a:buNone/>
            </a:pPr>
            <a:r>
              <a:rPr lang="zh-CN" altLang="en-US" sz="6000" b="1">
                <a:solidFill>
                  <a:schemeClr val="accent1"/>
                </a:solidFill>
                <a:effectLst>
                  <a:outerShdw blurRad="38100" dist="25400" dir="5400000" algn="ctr" rotWithShape="0">
                    <a:srgbClr val="6E747A">
                      <a:alpha val="43000"/>
                    </a:srgbClr>
                  </a:outerShdw>
                </a:effectLst>
              </a:rPr>
              <a:t>（2字云南旧交通工具）</a:t>
            </a:r>
          </a:p>
        </p:txBody>
      </p:sp>
      <p:sp>
        <p:nvSpPr>
          <p:cNvPr id="4" name="文本框 3"/>
          <p:cNvSpPr txBox="1"/>
          <p:nvPr/>
        </p:nvSpPr>
        <p:spPr>
          <a:xfrm>
            <a:off x="1755140" y="4130675"/>
            <a:ext cx="7465695" cy="1322070"/>
          </a:xfrm>
          <a:prstGeom prst="rect">
            <a:avLst/>
          </a:prstGeom>
          <a:noFill/>
        </p:spPr>
        <p:txBody>
          <a:bodyPr wrap="square" rtlCol="0">
            <a:spAutoFit/>
          </a:bodyPr>
          <a:lstStyle/>
          <a:p>
            <a:pPr algn="ctr"/>
            <a:r>
              <a:rPr lang="zh-CN" altLang="en-US" sz="8000" b="1">
                <a:solidFill>
                  <a:srgbClr val="FF0000"/>
                </a:solidFill>
              </a:rPr>
              <a:t>溜索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标题 1"/>
          <p:cNvSpPr>
            <a:spLocks noGrp="1"/>
          </p:cNvSpPr>
          <p:nvPr>
            <p:ph type="title"/>
          </p:nvPr>
        </p:nvSpPr>
        <p:spPr/>
        <p:txBody>
          <a:bodyPr anchor="ctr"/>
          <a:lstStyle/>
          <a:p>
            <a:pPr algn="l"/>
            <a:r>
              <a:rPr lang="zh-CN" altLang="en-US" b="1">
                <a:solidFill>
                  <a:srgbClr val="FF0000"/>
                </a:solidFill>
              </a:rPr>
              <a:t>理情节</a:t>
            </a:r>
          </a:p>
        </p:txBody>
      </p:sp>
      <p:sp>
        <p:nvSpPr>
          <p:cNvPr id="3" name="内容占位符 2"/>
          <p:cNvSpPr>
            <a:spLocks noGrp="1"/>
          </p:cNvSpPr>
          <p:nvPr>
            <p:ph idx="1"/>
          </p:nvPr>
        </p:nvSpPr>
        <p:spPr/>
        <p:txBody>
          <a:bodyPr anchor="t">
            <a:normAutofit fontScale="87500" lnSpcReduction="20000"/>
          </a:bodyPr>
          <a:lstStyle/>
          <a:p>
            <a:pPr>
              <a:lnSpc>
                <a:spcPts val="2400"/>
              </a:lnSpc>
              <a:spcBef>
                <a:spcPct val="0"/>
              </a:spcBef>
            </a:pPr>
            <a:r>
              <a:rPr lang="zh-CN" altLang="en-US" sz="2800" b="1">
                <a:solidFill>
                  <a:srgbClr val="052DF9"/>
                </a:solidFill>
              </a:rPr>
              <a:t>小说的情节分为开端、发展、高潮和结局，请</a:t>
            </a:r>
            <a:r>
              <a:rPr lang="zh-CN" altLang="en-US" sz="2800" b="1">
                <a:solidFill>
                  <a:srgbClr val="FF0000"/>
                </a:solidFill>
              </a:rPr>
              <a:t>跳读课文</a:t>
            </a:r>
            <a:r>
              <a:rPr lang="zh-CN" altLang="en-US" sz="2800" b="1">
                <a:solidFill>
                  <a:srgbClr val="052DF9"/>
                </a:solidFill>
              </a:rPr>
              <a:t>用简洁的语言概括本文的开端、发展、高潮和结局。</a:t>
            </a:r>
            <a:endParaRPr lang="zh-CN" altLang="en-US" sz="2800">
              <a:solidFill>
                <a:srgbClr val="052DF9"/>
              </a:solidFill>
            </a:endParaRPr>
          </a:p>
          <a:p>
            <a:pPr>
              <a:lnSpc>
                <a:spcPts val="2400"/>
              </a:lnSpc>
              <a:spcBef>
                <a:spcPct val="0"/>
              </a:spcBef>
            </a:pPr>
            <a:endParaRPr lang="zh-CN" altLang="en-US" sz="2800"/>
          </a:p>
          <a:p>
            <a:pPr>
              <a:lnSpc>
                <a:spcPts val="2400"/>
              </a:lnSpc>
              <a:spcBef>
                <a:spcPct val="0"/>
              </a:spcBef>
            </a:pPr>
            <a:r>
              <a:rPr lang="zh-CN" altLang="en-US" sz="2800" b="1">
                <a:solidFill>
                  <a:srgbClr val="FF0000"/>
                </a:solidFill>
              </a:rPr>
              <a:t>开端</a:t>
            </a:r>
            <a:r>
              <a:rPr lang="zh-CN" altLang="en-US" sz="2800"/>
              <a:t>：</a:t>
            </a:r>
            <a:r>
              <a:rPr lang="zh-CN" altLang="en-US" sz="2800" b="1"/>
              <a:t>马帮抵达怒江边，山陡谷深，悬崖万丈，等待溜索过江。</a:t>
            </a:r>
          </a:p>
          <a:p>
            <a:pPr>
              <a:lnSpc>
                <a:spcPts val="2400"/>
              </a:lnSpc>
              <a:spcBef>
                <a:spcPct val="0"/>
              </a:spcBef>
            </a:pPr>
            <a:endParaRPr lang="zh-CN" altLang="en-US" sz="2800" b="1"/>
          </a:p>
          <a:p>
            <a:pPr>
              <a:lnSpc>
                <a:spcPts val="2400"/>
              </a:lnSpc>
              <a:spcBef>
                <a:spcPct val="0"/>
              </a:spcBef>
            </a:pPr>
            <a:r>
              <a:rPr lang="zh-CN" altLang="en-US" sz="2800" b="1">
                <a:solidFill>
                  <a:srgbClr val="FF0000"/>
                </a:solidFill>
              </a:rPr>
              <a:t>发展</a:t>
            </a:r>
            <a:r>
              <a:rPr lang="zh-CN" altLang="en-US" sz="2800" b="1"/>
              <a:t>：马帮的汉子们决定溜索，沉着、果断地将牛们以及驮子熟练地运到对岸。</a:t>
            </a:r>
          </a:p>
          <a:p>
            <a:pPr>
              <a:lnSpc>
                <a:spcPts val="2400"/>
              </a:lnSpc>
              <a:spcBef>
                <a:spcPct val="0"/>
              </a:spcBef>
            </a:pPr>
            <a:endParaRPr lang="zh-CN" altLang="en-US" sz="2800" b="1"/>
          </a:p>
          <a:p>
            <a:pPr>
              <a:lnSpc>
                <a:spcPts val="2400"/>
              </a:lnSpc>
              <a:spcBef>
                <a:spcPct val="0"/>
              </a:spcBef>
            </a:pPr>
            <a:r>
              <a:rPr lang="zh-CN" altLang="en-US" sz="2800" b="1">
                <a:solidFill>
                  <a:srgbClr val="FF0000"/>
                </a:solidFill>
              </a:rPr>
              <a:t>高潮</a:t>
            </a:r>
            <a:r>
              <a:rPr lang="zh-CN" altLang="en-US" sz="2800" b="1"/>
              <a:t>：首领从容镇定，指挥有方，在他的指导下“我”胆战心惊地溜索。</a:t>
            </a:r>
            <a:endParaRPr lang="zh-CN" altLang="en-US" sz="2400" b="1"/>
          </a:p>
          <a:p>
            <a:pPr>
              <a:lnSpc>
                <a:spcPts val="2400"/>
              </a:lnSpc>
              <a:spcBef>
                <a:spcPct val="0"/>
              </a:spcBef>
            </a:pPr>
            <a:endParaRPr lang="zh-CN" altLang="en-US" sz="2800" b="1"/>
          </a:p>
          <a:p>
            <a:pPr>
              <a:lnSpc>
                <a:spcPts val="2400"/>
              </a:lnSpc>
              <a:spcBef>
                <a:spcPct val="0"/>
              </a:spcBef>
            </a:pPr>
            <a:r>
              <a:rPr lang="zh-CN" altLang="en-US" sz="2800" b="1">
                <a:solidFill>
                  <a:srgbClr val="FF0000"/>
                </a:solidFill>
              </a:rPr>
              <a:t>结局</a:t>
            </a:r>
            <a:r>
              <a:rPr lang="zh-CN" altLang="en-US" sz="2800" b="1"/>
              <a:t>：全队团结协作、相互信任、关心爱护，</a:t>
            </a:r>
            <a:r>
              <a:rPr lang="zh-CN" altLang="en-US" sz="4445" b="1">
                <a:solidFill>
                  <a:srgbClr val="052DF9"/>
                </a:solidFill>
              </a:rPr>
              <a:t>顺利</a:t>
            </a:r>
            <a:r>
              <a:rPr lang="zh-CN" altLang="en-US" sz="2800" b="1"/>
              <a:t>到达对岸，再次上路。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chor="t">
            <a:normAutofit lnSpcReduction="10000"/>
          </a:bodyPr>
          <a:lstStyle/>
          <a:p>
            <a:r>
              <a:rPr lang="en-US" altLang="zh-CN" sz="2800" b="1"/>
              <a:t>5</a:t>
            </a:r>
            <a:r>
              <a:rPr lang="zh-CN" altLang="en-US" sz="2800" b="1"/>
              <a:t>段：万丈绝壁飞快垂下去，马帮原来就在这壁顶上……</a:t>
            </a:r>
            <a:r>
              <a:rPr lang="en-US" altLang="zh-CN" sz="2800" b="1"/>
              <a:t>6</a:t>
            </a:r>
            <a:r>
              <a:rPr lang="zh-CN" altLang="en-US" sz="2800" b="1"/>
              <a:t>段：怒江自西北天际亮亮而来，深远似涓涓细流，隐隐喧声腾上来，着一派森气。俯望那江，蓦地心中一颤，惨叫一声。</a:t>
            </a:r>
            <a:r>
              <a:rPr lang="zh-CN" altLang="en-US" sz="2800" b="1">
                <a:solidFill>
                  <a:srgbClr val="052DF9"/>
                </a:solidFill>
              </a:rPr>
              <a:t>(从感官和描写方法的角度赏析)</a:t>
            </a:r>
          </a:p>
          <a:p>
            <a:r>
              <a:rPr lang="zh-CN" altLang="en-US" sz="2800" b="1">
                <a:solidFill>
                  <a:srgbClr val="FF0000"/>
                </a:solidFill>
              </a:rPr>
              <a:t>从视觉和听觉的角度，写出了怒江峡谷壁顶孤悬、高峻、险恶的特点，“一派森气”“蓦地心中一颤”等心理方面的细节描写充分抒发了“我”初次直面峡谷时的震颤、惊恐之情，让读者如临其境，也深畏怒江之</a:t>
            </a:r>
            <a:r>
              <a:rPr lang="zh-CN" altLang="en-US" sz="4000" b="1">
                <a:solidFill>
                  <a:srgbClr val="052DF9"/>
                </a:solidFill>
              </a:rPr>
              <a:t>险！</a:t>
            </a:r>
          </a:p>
        </p:txBody>
      </p:sp>
      <p:sp>
        <p:nvSpPr>
          <p:cNvPr id="8195" name="文本框 12"/>
          <p:cNvSpPr txBox="1"/>
          <p:nvPr/>
        </p:nvSpPr>
        <p:spPr>
          <a:xfrm>
            <a:off x="2057400" y="430213"/>
            <a:ext cx="1714500" cy="706755"/>
          </a:xfrm>
          <a:prstGeom prst="rect">
            <a:avLst/>
          </a:prstGeom>
          <a:noFill/>
          <a:ln w="9525">
            <a:noFill/>
          </a:ln>
        </p:spPr>
        <p:txBody>
          <a:bodyPr wrap="none" anchor="t">
            <a:spAutoFit/>
          </a:bodyPr>
          <a:lstStyle/>
          <a:p>
            <a:r>
              <a:rPr lang="zh-CN" altLang="en-US" sz="4000" b="1">
                <a:solidFill>
                  <a:srgbClr val="FF0000"/>
                </a:solidFill>
                <a:latin typeface="Arial" panose="020B0604020202020204" pitchFamily="34" charset="0"/>
                <a:ea typeface="黑体" panose="02010609060101010101" pitchFamily="49" charset="-122"/>
              </a:rPr>
              <a:t>看环境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标题 1"/>
          <p:cNvSpPr>
            <a:spLocks noGrp="1"/>
          </p:cNvSpPr>
          <p:nvPr>
            <p:ph type="title"/>
          </p:nvPr>
        </p:nvSpPr>
        <p:spPr>
          <a:xfrm>
            <a:off x="1870075" y="119063"/>
            <a:ext cx="8229600" cy="1630362"/>
          </a:xfrm>
        </p:spPr>
        <p:txBody>
          <a:bodyPr anchor="ctr"/>
          <a:lstStyle/>
          <a:p>
            <a:endParaRPr lang="zh-CN" altLang="en-US"/>
          </a:p>
        </p:txBody>
      </p:sp>
      <p:sp>
        <p:nvSpPr>
          <p:cNvPr id="9218" name="内容占位符 2"/>
          <p:cNvSpPr>
            <a:spLocks noGrp="1"/>
          </p:cNvSpPr>
          <p:nvPr>
            <p:ph idx="1"/>
          </p:nvPr>
        </p:nvSpPr>
        <p:spPr>
          <a:xfrm>
            <a:off x="1525588" y="1819275"/>
            <a:ext cx="8920162" cy="4525963"/>
          </a:xfrm>
        </p:spPr>
        <p:txBody>
          <a:bodyPr anchor="t">
            <a:normAutofit fontScale="77500" lnSpcReduction="10000"/>
          </a:bodyPr>
          <a:lstStyle/>
          <a:p>
            <a:r>
              <a:rPr lang="zh-CN" altLang="en-US" sz="2800" b="1">
                <a:solidFill>
                  <a:srgbClr val="006600"/>
                </a:solidFill>
                <a:latin typeface="楷体" panose="02010609060101010101" pitchFamily="49" charset="-122"/>
                <a:ea typeface="楷体" panose="02010609060101010101" pitchFamily="49" charset="-122"/>
              </a:rPr>
              <a:t>（</a:t>
            </a:r>
            <a:r>
              <a:rPr lang="en-US" altLang="zh-CN" sz="2800" b="1">
                <a:solidFill>
                  <a:srgbClr val="006600"/>
                </a:solidFill>
                <a:latin typeface="楷体" panose="02010609060101010101" pitchFamily="49" charset="-122"/>
                <a:ea typeface="楷体" panose="02010609060101010101" pitchFamily="49" charset="-122"/>
              </a:rPr>
              <a:t>1</a:t>
            </a:r>
            <a:r>
              <a:rPr lang="zh-CN" altLang="en-US" sz="2800" b="1">
                <a:solidFill>
                  <a:srgbClr val="006600"/>
                </a:solidFill>
                <a:latin typeface="楷体" panose="02010609060101010101" pitchFamily="49" charset="-122"/>
                <a:ea typeface="楷体" panose="02010609060101010101" pitchFamily="49" charset="-122"/>
              </a:rPr>
              <a:t>）首领也只</a:t>
            </a:r>
            <a:r>
              <a:rPr lang="zh-CN" altLang="en-US" sz="2800" b="1">
                <a:solidFill>
                  <a:srgbClr val="052DF9"/>
                </a:solidFill>
                <a:latin typeface="楷体" panose="02010609060101010101" pitchFamily="49" charset="-122"/>
                <a:ea typeface="楷体" panose="02010609060101010101" pitchFamily="49" charset="-122"/>
              </a:rPr>
              <a:t>懒懒</a:t>
            </a:r>
            <a:r>
              <a:rPr lang="zh-CN" altLang="en-US" sz="2800" b="1">
                <a:solidFill>
                  <a:srgbClr val="006600"/>
                </a:solidFill>
                <a:latin typeface="楷体" panose="02010609060101010101" pitchFamily="49" charset="-122"/>
                <a:ea typeface="楷体" panose="02010609060101010101" pitchFamily="49" charset="-122"/>
              </a:rPr>
              <a:t>说是怒江，要过溜索了。 </a:t>
            </a:r>
          </a:p>
          <a:p>
            <a:r>
              <a:rPr lang="zh-CN" altLang="en-US" sz="2800" b="1">
                <a:solidFill>
                  <a:srgbClr val="006600"/>
                </a:solidFill>
                <a:latin typeface="楷体" panose="02010609060101010101" pitchFamily="49" charset="-122"/>
                <a:ea typeface="楷体" panose="02010609060101010101" pitchFamily="49" charset="-122"/>
              </a:rPr>
              <a:t>（</a:t>
            </a:r>
            <a:r>
              <a:rPr lang="en-US" altLang="zh-CN" sz="2800" b="1">
                <a:solidFill>
                  <a:srgbClr val="006600"/>
                </a:solidFill>
                <a:latin typeface="楷体" panose="02010609060101010101" pitchFamily="49" charset="-122"/>
                <a:ea typeface="楷体" panose="02010609060101010101" pitchFamily="49" charset="-122"/>
              </a:rPr>
              <a:t>2</a:t>
            </a:r>
            <a:r>
              <a:rPr lang="zh-CN" altLang="en-US" sz="2800" b="1">
                <a:solidFill>
                  <a:srgbClr val="006600"/>
                </a:solidFill>
                <a:latin typeface="楷体" panose="02010609060101010101" pitchFamily="49" charset="-122"/>
                <a:ea typeface="楷体" panose="02010609060101010101" pitchFamily="49" charset="-122"/>
              </a:rPr>
              <a:t>）首领</a:t>
            </a:r>
            <a:r>
              <a:rPr lang="zh-CN" altLang="en-US" sz="2800" b="1">
                <a:solidFill>
                  <a:srgbClr val="052DF9"/>
                </a:solidFill>
                <a:latin typeface="楷体" panose="02010609060101010101" pitchFamily="49" charset="-122"/>
                <a:ea typeface="楷体" panose="02010609060101010101" pitchFamily="49" charset="-122"/>
              </a:rPr>
              <a:t>稳稳</a:t>
            </a:r>
            <a:r>
              <a:rPr lang="zh-CN" altLang="en-US" sz="2800" b="1">
                <a:solidFill>
                  <a:srgbClr val="006600"/>
                </a:solidFill>
                <a:latin typeface="楷体" panose="02010609060101010101" pitchFamily="49" charset="-122"/>
                <a:ea typeface="楷体" panose="02010609060101010101" pitchFamily="49" charset="-122"/>
              </a:rPr>
              <a:t>坐在马上，</a:t>
            </a:r>
            <a:r>
              <a:rPr lang="zh-CN" altLang="en-US" sz="2800" b="1">
                <a:solidFill>
                  <a:srgbClr val="052DF9"/>
                </a:solidFill>
                <a:latin typeface="楷体" panose="02010609060101010101" pitchFamily="49" charset="-122"/>
                <a:ea typeface="楷体" panose="02010609060101010101" pitchFamily="49" charset="-122"/>
              </a:rPr>
              <a:t>笑一笑</a:t>
            </a:r>
            <a:r>
              <a:rPr lang="zh-CN" altLang="en-US" sz="2800" b="1">
                <a:solidFill>
                  <a:srgbClr val="006600"/>
                </a:solidFill>
                <a:latin typeface="楷体" panose="02010609060101010101" pitchFamily="49" charset="-122"/>
                <a:ea typeface="楷体" panose="02010609060101010101" pitchFamily="49" charset="-122"/>
              </a:rPr>
              <a:t>。</a:t>
            </a:r>
          </a:p>
          <a:p>
            <a:r>
              <a:rPr lang="zh-CN" altLang="en-US" sz="2800" b="1">
                <a:solidFill>
                  <a:srgbClr val="006600"/>
                </a:solidFill>
                <a:latin typeface="楷体" panose="02010609060101010101" pitchFamily="49" charset="-122"/>
                <a:ea typeface="楷体" panose="02010609060101010101" pitchFamily="49" charset="-122"/>
              </a:rPr>
              <a:t>（</a:t>
            </a:r>
            <a:r>
              <a:rPr lang="en-US" altLang="zh-CN" sz="2800" b="1">
                <a:solidFill>
                  <a:srgbClr val="006600"/>
                </a:solidFill>
                <a:latin typeface="楷体" panose="02010609060101010101" pitchFamily="49" charset="-122"/>
                <a:ea typeface="楷体" panose="02010609060101010101" pitchFamily="49" charset="-122"/>
              </a:rPr>
              <a:t>3</a:t>
            </a:r>
            <a:r>
              <a:rPr lang="zh-CN" altLang="en-US" sz="2800" b="1">
                <a:solidFill>
                  <a:srgbClr val="006600"/>
                </a:solidFill>
                <a:latin typeface="楷体" panose="02010609060101010101" pitchFamily="49" charset="-122"/>
                <a:ea typeface="楷体" panose="02010609060101010101" pitchFamily="49" charset="-122"/>
              </a:rPr>
              <a:t>）领队下马，走到索前，举手</a:t>
            </a:r>
            <a:r>
              <a:rPr lang="zh-CN" altLang="en-US" sz="2800" b="1">
                <a:solidFill>
                  <a:srgbClr val="052DF9"/>
                </a:solidFill>
                <a:latin typeface="楷体" panose="02010609060101010101" pitchFamily="49" charset="-122"/>
                <a:ea typeface="楷体" panose="02010609060101010101" pitchFamily="49" charset="-122"/>
              </a:rPr>
              <a:t>敲</a:t>
            </a:r>
            <a:r>
              <a:rPr lang="zh-CN" altLang="en-US" sz="2800" b="1">
                <a:solidFill>
                  <a:srgbClr val="006600"/>
                </a:solidFill>
                <a:latin typeface="楷体" panose="02010609060101010101" pitchFamily="49" charset="-122"/>
                <a:ea typeface="楷体" panose="02010609060101010101" pitchFamily="49" charset="-122"/>
              </a:rPr>
              <a:t>一敲那索，索一动不动。领队</a:t>
            </a:r>
            <a:r>
              <a:rPr lang="zh-CN" altLang="en-US" sz="2800" b="1">
                <a:solidFill>
                  <a:srgbClr val="052DF9"/>
                </a:solidFill>
                <a:latin typeface="楷体" panose="02010609060101010101" pitchFamily="49" charset="-122"/>
                <a:ea typeface="楷体" panose="02010609060101010101" pitchFamily="49" charset="-122"/>
              </a:rPr>
              <a:t>瞟</a:t>
            </a:r>
            <a:r>
              <a:rPr lang="zh-CN" altLang="en-US" sz="2800" b="1">
                <a:solidFill>
                  <a:srgbClr val="006600"/>
                </a:solidFill>
                <a:latin typeface="楷体" panose="02010609060101010101" pitchFamily="49" charset="-122"/>
                <a:ea typeface="楷体" panose="02010609060101010101" pitchFamily="49" charset="-122"/>
              </a:rPr>
              <a:t>一眼汉子们。</a:t>
            </a:r>
          </a:p>
          <a:p>
            <a:r>
              <a:rPr lang="zh-CN" altLang="en-US" sz="2800" b="1">
                <a:solidFill>
                  <a:srgbClr val="006600"/>
                </a:solidFill>
                <a:latin typeface="楷体" panose="02010609060101010101" pitchFamily="49" charset="-122"/>
                <a:ea typeface="楷体" panose="02010609060101010101" pitchFamily="49" charset="-122"/>
              </a:rPr>
              <a:t>（</a:t>
            </a:r>
            <a:r>
              <a:rPr lang="en-US" altLang="zh-CN" sz="2800" b="1">
                <a:solidFill>
                  <a:srgbClr val="006600"/>
                </a:solidFill>
                <a:latin typeface="楷体" panose="02010609060101010101" pitchFamily="49" charset="-122"/>
                <a:ea typeface="楷体" panose="02010609060101010101" pitchFamily="49" charset="-122"/>
              </a:rPr>
              <a:t>4</a:t>
            </a:r>
            <a:r>
              <a:rPr lang="zh-CN" altLang="en-US" sz="2800" b="1">
                <a:solidFill>
                  <a:srgbClr val="006600"/>
                </a:solidFill>
                <a:latin typeface="楷体" panose="02010609060101010101" pitchFamily="49" charset="-122"/>
                <a:ea typeface="楷体" panose="02010609060101010101" pitchFamily="49" charset="-122"/>
              </a:rPr>
              <a:t>）领队</a:t>
            </a:r>
            <a:r>
              <a:rPr lang="zh-CN" altLang="en-US" sz="2800" b="1">
                <a:solidFill>
                  <a:srgbClr val="052DF9"/>
                </a:solidFill>
                <a:latin typeface="楷体" panose="02010609060101010101" pitchFamily="49" charset="-122"/>
                <a:ea typeface="楷体" panose="02010609060101010101" pitchFamily="49" charset="-122"/>
              </a:rPr>
              <a:t>哑声</a:t>
            </a:r>
            <a:r>
              <a:rPr lang="zh-CN" altLang="en-US" sz="2800" b="1">
                <a:solidFill>
                  <a:srgbClr val="006600"/>
                </a:solidFill>
                <a:latin typeface="楷体" panose="02010609060101010101" pitchFamily="49" charset="-122"/>
                <a:ea typeface="楷体" panose="02010609060101010101" pitchFamily="49" charset="-122"/>
              </a:rPr>
              <a:t>问道：“可还歇？”余下的汉子漫声应道：“不消。”纷纷走到牛队里卸驮子。 </a:t>
            </a:r>
          </a:p>
          <a:p>
            <a:r>
              <a:rPr lang="zh-CN" altLang="en-US" sz="2800" b="1">
                <a:solidFill>
                  <a:srgbClr val="006600"/>
                </a:solidFill>
                <a:latin typeface="楷体" panose="02010609060101010101" pitchFamily="49" charset="-122"/>
                <a:ea typeface="楷体" panose="02010609060101010101" pitchFamily="49" charset="-122"/>
              </a:rPr>
              <a:t>（</a:t>
            </a:r>
            <a:r>
              <a:rPr lang="en-US" altLang="zh-CN" sz="2800" b="1">
                <a:solidFill>
                  <a:srgbClr val="006600"/>
                </a:solidFill>
                <a:latin typeface="楷体" panose="02010609060101010101" pitchFamily="49" charset="-122"/>
                <a:ea typeface="楷体" panose="02010609060101010101" pitchFamily="49" charset="-122"/>
              </a:rPr>
              <a:t>5</a:t>
            </a:r>
            <a:r>
              <a:rPr lang="zh-CN" altLang="en-US" sz="2800" b="1">
                <a:solidFill>
                  <a:srgbClr val="006600"/>
                </a:solidFill>
                <a:latin typeface="楷体" panose="02010609060101010101" pitchFamily="49" charset="-122"/>
                <a:ea typeface="楷体" panose="02010609060101010101" pitchFamily="49" charset="-122"/>
              </a:rPr>
              <a:t>）我战战兢兢跨上角框，领队</a:t>
            </a:r>
            <a:r>
              <a:rPr lang="zh-CN" altLang="en-US" sz="2800" b="1">
                <a:solidFill>
                  <a:srgbClr val="052DF9"/>
                </a:solidFill>
                <a:latin typeface="楷体" panose="02010609060101010101" pitchFamily="49" charset="-122"/>
                <a:ea typeface="楷体" panose="02010609060101010101" pitchFamily="49" charset="-122"/>
              </a:rPr>
              <a:t>吼</a:t>
            </a:r>
            <a:r>
              <a:rPr lang="zh-CN" altLang="en-US" sz="2800" b="1">
                <a:solidFill>
                  <a:srgbClr val="006600"/>
                </a:solidFill>
                <a:latin typeface="楷体" panose="02010609060101010101" pitchFamily="49" charset="-122"/>
                <a:ea typeface="楷体" panose="02010609060101010101" pitchFamily="49" charset="-122"/>
              </a:rPr>
              <a:t>一声：“往下看不得，命在天上！” </a:t>
            </a:r>
          </a:p>
          <a:p>
            <a:r>
              <a:rPr lang="zh-CN" altLang="en-US" sz="2800" b="1">
                <a:solidFill>
                  <a:srgbClr val="006600"/>
                </a:solidFill>
                <a:latin typeface="楷体" panose="02010609060101010101" pitchFamily="49" charset="-122"/>
                <a:ea typeface="楷体" panose="02010609060101010101" pitchFamily="49" charset="-122"/>
              </a:rPr>
              <a:t>（</a:t>
            </a:r>
            <a:r>
              <a:rPr lang="en-US" altLang="zh-CN" sz="2800" b="1">
                <a:solidFill>
                  <a:srgbClr val="006600"/>
                </a:solidFill>
                <a:latin typeface="楷体" panose="02010609060101010101" pitchFamily="49" charset="-122"/>
                <a:ea typeface="楷体" panose="02010609060101010101" pitchFamily="49" charset="-122"/>
              </a:rPr>
              <a:t>6</a:t>
            </a:r>
            <a:r>
              <a:rPr lang="zh-CN" altLang="en-US" sz="2800" b="1">
                <a:solidFill>
                  <a:srgbClr val="006600"/>
                </a:solidFill>
                <a:latin typeface="楷体" panose="02010609060101010101" pitchFamily="49" charset="-122"/>
                <a:ea typeface="楷体" panose="02010609060101010101" pitchFamily="49" charset="-122"/>
              </a:rPr>
              <a:t>）猛听得空中一声忽哨，尖得直入脑髓。回身却见领队早已飞到索头，</a:t>
            </a:r>
            <a:r>
              <a:rPr lang="zh-CN" altLang="en-US" sz="2800" b="1">
                <a:solidFill>
                  <a:srgbClr val="052DF9"/>
                </a:solidFill>
                <a:latin typeface="楷体" panose="02010609060101010101" pitchFamily="49" charset="-122"/>
                <a:ea typeface="楷体" panose="02010609060101010101" pitchFamily="49" charset="-122"/>
              </a:rPr>
              <a:t>抽</a:t>
            </a:r>
            <a:r>
              <a:rPr lang="zh-CN" altLang="en-US" sz="2800" b="1">
                <a:solidFill>
                  <a:srgbClr val="006600"/>
                </a:solidFill>
                <a:latin typeface="楷体" panose="02010609060101010101" pitchFamily="49" charset="-122"/>
                <a:ea typeface="楷体" panose="02010609060101010101" pitchFamily="49" charset="-122"/>
              </a:rPr>
              <a:t>身</a:t>
            </a:r>
            <a:r>
              <a:rPr lang="zh-CN" altLang="en-US" sz="2800" b="1">
                <a:solidFill>
                  <a:srgbClr val="052DF9"/>
                </a:solidFill>
                <a:latin typeface="楷体" panose="02010609060101010101" pitchFamily="49" charset="-122"/>
                <a:ea typeface="楷体" panose="02010609060101010101" pitchFamily="49" charset="-122"/>
              </a:rPr>
              <a:t>跃</a:t>
            </a:r>
            <a:r>
              <a:rPr lang="zh-CN" altLang="en-US" sz="2800" b="1">
                <a:solidFill>
                  <a:srgbClr val="006600"/>
                </a:solidFill>
                <a:latin typeface="楷体" panose="02010609060101010101" pitchFamily="49" charset="-122"/>
                <a:ea typeface="楷体" panose="02010609060101010101" pitchFamily="49" charset="-122"/>
              </a:rPr>
              <a:t>下，走到汉子们跟前。</a:t>
            </a:r>
          </a:p>
          <a:p>
            <a:endParaRPr lang="zh-CN" altLang="en-US" sz="2800" b="1">
              <a:solidFill>
                <a:srgbClr val="006600"/>
              </a:solidFill>
              <a:latin typeface="楷体" panose="02010609060101010101" pitchFamily="49" charset="-122"/>
              <a:ea typeface="楷体" panose="02010609060101010101" pitchFamily="49" charset="-122"/>
            </a:endParaRPr>
          </a:p>
        </p:txBody>
      </p:sp>
      <p:sp>
        <p:nvSpPr>
          <p:cNvPr id="9219" name="文本框 12"/>
          <p:cNvSpPr txBox="1"/>
          <p:nvPr/>
        </p:nvSpPr>
        <p:spPr>
          <a:xfrm>
            <a:off x="1581150" y="180975"/>
            <a:ext cx="9536113" cy="1506855"/>
          </a:xfrm>
          <a:prstGeom prst="rect">
            <a:avLst/>
          </a:prstGeom>
          <a:noFill/>
          <a:ln w="9525">
            <a:noFill/>
          </a:ln>
        </p:spPr>
        <p:txBody>
          <a:bodyPr wrap="square" anchor="t">
            <a:spAutoFit/>
          </a:bodyPr>
          <a:lstStyle/>
          <a:p>
            <a:r>
              <a:rPr lang="zh-CN" altLang="en-US" sz="4000" b="1">
                <a:solidFill>
                  <a:srgbClr val="FF0000"/>
                </a:solidFill>
                <a:latin typeface="Arial" panose="020B0604020202020204" pitchFamily="34" charset="0"/>
                <a:ea typeface="黑体" panose="02010609060101010101" pitchFamily="49" charset="-122"/>
              </a:rPr>
              <a:t>话人物：</a:t>
            </a:r>
            <a:r>
              <a:rPr lang="zh-CN" altLang="zh-CN" sz="2400" b="1">
                <a:solidFill>
                  <a:srgbClr val="0000FF"/>
                </a:solidFill>
                <a:latin typeface="宋体" panose="02010600030101010101" pitchFamily="2" charset="-122"/>
                <a:ea typeface="宋体" panose="02010600030101010101" pitchFamily="2" charset="-122"/>
                <a:sym typeface="宋体" panose="02010600030101010101" pitchFamily="2" charset="-122"/>
              </a:rPr>
              <a:t>这篇文章人物众多，有第一人称的“我”，</a:t>
            </a:r>
          </a:p>
          <a:p>
            <a:r>
              <a:rPr lang="zh-CN" altLang="zh-CN" sz="2400" b="1">
                <a:solidFill>
                  <a:srgbClr val="0000FF"/>
                </a:solidFill>
                <a:latin typeface="宋体" panose="02010600030101010101" pitchFamily="2" charset="-122"/>
                <a:ea typeface="宋体" panose="02010600030101010101" pitchFamily="2" charset="-122"/>
                <a:sym typeface="宋体" panose="02010600030101010101" pitchFamily="2" charset="-122"/>
              </a:rPr>
              <a:t>还有驮队的首领、首先溜索的精瘦短小汉子以及驮队中的其他人。</a:t>
            </a:r>
          </a:p>
          <a:p>
            <a:r>
              <a:rPr lang="zh-CN" altLang="zh-CN" sz="2400" b="1">
                <a:solidFill>
                  <a:srgbClr val="0000FF"/>
                </a:solidFill>
                <a:latin typeface="宋体" panose="02010600030101010101" pitchFamily="2" charset="-122"/>
                <a:ea typeface="宋体" panose="02010600030101010101" pitchFamily="2" charset="-122"/>
                <a:sym typeface="宋体" panose="02010600030101010101" pitchFamily="2" charset="-122"/>
              </a:rPr>
              <a:t>这些人中，谁才是文章的主人公？    </a:t>
            </a:r>
            <a:r>
              <a:rPr lang="zh-CN" altLang="zh-CN" sz="2800" b="1">
                <a:solidFill>
                  <a:srgbClr val="FF0000"/>
                </a:solidFill>
                <a:latin typeface="宋体" panose="02010600030101010101" pitchFamily="2" charset="-122"/>
                <a:ea typeface="宋体" panose="02010600030101010101" pitchFamily="2" charset="-122"/>
                <a:sym typeface="宋体" panose="02010600030101010101" pitchFamily="2" charset="-122"/>
              </a:rPr>
              <a:t>首领</a:t>
            </a:r>
            <a:endParaRPr lang="zh-CN" altLang="en-US" sz="2800" b="1">
              <a:solidFill>
                <a:srgbClr val="FF0000"/>
              </a:solidFill>
              <a:latin typeface="宋体" panose="02010600030101010101" pitchFamily="2" charset="-122"/>
              <a:ea typeface="黑体" panose="02010609060101010101" pitchFamily="49" charset="-122"/>
              <a:sym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8" name="文本框 2"/>
          <p:cNvSpPr txBox="1"/>
          <p:nvPr/>
        </p:nvSpPr>
        <p:spPr>
          <a:xfrm>
            <a:off x="2078038" y="3173413"/>
            <a:ext cx="8121650" cy="1476375"/>
          </a:xfrm>
          <a:prstGeom prst="rect">
            <a:avLst/>
          </a:prstGeom>
          <a:noFill/>
          <a:ln w="9525">
            <a:noFill/>
          </a:ln>
        </p:spPr>
        <p:txBody>
          <a:bodyPr wrap="square" anchor="t">
            <a:spAutoFit/>
          </a:bodyPr>
          <a:lstStyle/>
          <a:p>
            <a:pPr latinLnBrk="1">
              <a:buClr>
                <a:srgbClr val="0000FF"/>
              </a:buClr>
              <a:buSzTx/>
              <a:buFont typeface="Wingdings" panose="05000000000000000000" charset="0"/>
            </a:pPr>
            <a:r>
              <a:rPr lang="zh-CN" altLang="zh-CN" sz="3000" b="1">
                <a:solidFill>
                  <a:srgbClr val="0000FF"/>
                </a:solidFill>
                <a:latin typeface="宋体" panose="02010600030101010101" pitchFamily="2" charset="-122"/>
                <a:ea typeface="宋体" panose="02010600030101010101" pitchFamily="2" charset="-122"/>
              </a:rPr>
              <a:t>（</a:t>
            </a:r>
            <a:r>
              <a:rPr lang="en-US" altLang="zh-CN" sz="3000" b="1">
                <a:solidFill>
                  <a:srgbClr val="0000FF"/>
                </a:solidFill>
                <a:latin typeface="宋体" panose="02010600030101010101" pitchFamily="2" charset="-122"/>
                <a:ea typeface="宋体" panose="02010600030101010101" pitchFamily="2" charset="-122"/>
              </a:rPr>
              <a:t>1</a:t>
            </a:r>
            <a:r>
              <a:rPr lang="zh-CN" altLang="zh-CN" sz="3000" b="1">
                <a:solidFill>
                  <a:srgbClr val="0000FF"/>
                </a:solidFill>
                <a:latin typeface="宋体" panose="02010600030101010101" pitchFamily="2" charset="-122"/>
                <a:ea typeface="宋体" panose="02010600030101010101" pitchFamily="2" charset="-122"/>
              </a:rPr>
              <a:t>）首领也只懒懒说是怒江，要过溜索了。</a:t>
            </a:r>
            <a:r>
              <a:rPr lang="zh-CN" altLang="zh-CN" sz="3000" b="1">
                <a:solidFill>
                  <a:srgbClr val="D716E8"/>
                </a:solidFill>
                <a:latin typeface="宋体" panose="02010600030101010101" pitchFamily="2" charset="-122"/>
                <a:ea typeface="宋体" panose="02010600030101010101" pitchFamily="2" charset="-122"/>
              </a:rPr>
              <a:t>②</a:t>
            </a:r>
            <a:endParaRPr lang="zh-CN" altLang="zh-CN" sz="3000" b="1">
              <a:solidFill>
                <a:srgbClr val="0000FF"/>
              </a:solidFill>
              <a:latin typeface="宋体" panose="02010600030101010101" pitchFamily="2" charset="-122"/>
              <a:ea typeface="宋体" panose="02010600030101010101" pitchFamily="2" charset="-122"/>
            </a:endParaRPr>
          </a:p>
          <a:p>
            <a:pPr latinLnBrk="1">
              <a:buClr>
                <a:srgbClr val="0000FF"/>
              </a:buClr>
              <a:buSzTx/>
              <a:buFont typeface="Wingdings" panose="05000000000000000000" charset="0"/>
            </a:pPr>
            <a:endParaRPr lang="zh-CN" altLang="zh-CN" sz="3000" b="1">
              <a:solidFill>
                <a:srgbClr val="0000FF"/>
              </a:solidFill>
              <a:latin typeface="宋体" panose="02010600030101010101" pitchFamily="2" charset="-122"/>
              <a:ea typeface="宋体" panose="02010600030101010101" pitchFamily="2" charset="-122"/>
              <a:sym typeface="宋体" panose="02010600030101010101" pitchFamily="2" charset="-122"/>
            </a:endParaRPr>
          </a:p>
          <a:p>
            <a:pPr latinLnBrk="1">
              <a:buClr>
                <a:srgbClr val="0000FF"/>
              </a:buClr>
              <a:buSzTx/>
              <a:buFont typeface="Wingdings" panose="05000000000000000000" charset="0"/>
            </a:pPr>
            <a:r>
              <a:rPr lang="zh-CN" altLang="zh-CN" sz="3000" b="1">
                <a:solidFill>
                  <a:srgbClr val="0000FF"/>
                </a:solidFill>
                <a:latin typeface="宋体" panose="02010600030101010101" pitchFamily="2" charset="-122"/>
                <a:ea typeface="宋体" panose="02010600030101010101" pitchFamily="2" charset="-122"/>
                <a:sym typeface="宋体" panose="02010600030101010101" pitchFamily="2" charset="-122"/>
              </a:rPr>
              <a:t>（</a:t>
            </a:r>
            <a:r>
              <a:rPr lang="en-US" altLang="zh-CN" sz="3000" b="1">
                <a:solidFill>
                  <a:srgbClr val="0000FF"/>
                </a:solidFill>
                <a:latin typeface="宋体" panose="02010600030101010101" pitchFamily="2" charset="-122"/>
                <a:ea typeface="宋体" panose="02010600030101010101" pitchFamily="2" charset="-122"/>
                <a:sym typeface="宋体" panose="02010600030101010101" pitchFamily="2" charset="-122"/>
              </a:rPr>
              <a:t>2</a:t>
            </a:r>
            <a:r>
              <a:rPr lang="zh-CN" altLang="zh-CN" sz="3000" b="1">
                <a:solidFill>
                  <a:srgbClr val="0000FF"/>
                </a:solidFill>
                <a:latin typeface="宋体" panose="02010600030101010101" pitchFamily="2" charset="-122"/>
                <a:ea typeface="宋体" panose="02010600030101010101" pitchFamily="2" charset="-122"/>
                <a:sym typeface="宋体" panose="02010600030101010101" pitchFamily="2" charset="-122"/>
              </a:rPr>
              <a:t>）首领稳稳坐在马上，笑一笑。</a:t>
            </a:r>
            <a:r>
              <a:rPr lang="zh-CN" altLang="zh-CN" sz="3000" b="1">
                <a:solidFill>
                  <a:srgbClr val="D716E8"/>
                </a:solidFill>
                <a:latin typeface="宋体" panose="02010600030101010101" pitchFamily="2" charset="-122"/>
                <a:ea typeface="宋体" panose="02010600030101010101" pitchFamily="2" charset="-122"/>
                <a:sym typeface="宋体" panose="02010600030101010101" pitchFamily="2" charset="-122"/>
              </a:rPr>
              <a:t>⑦</a:t>
            </a:r>
            <a:endParaRPr lang="zh-CN" altLang="zh-CN" sz="3000" b="1">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矩形 3"/>
          <p:cNvSpPr/>
          <p:nvPr/>
        </p:nvSpPr>
        <p:spPr>
          <a:xfrm>
            <a:off x="2001838" y="1365250"/>
            <a:ext cx="8197850" cy="1476375"/>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marL="571500" indent="-571500" eaLnBrk="1" fontAlgn="base" latinLnBrk="1" hangingPunct="1">
              <a:lnSpc>
                <a:spcPct val="100000"/>
              </a:lnSpc>
              <a:buClr>
                <a:srgbClr val="0000FF"/>
              </a:buClr>
              <a:buFont typeface="Wingdings" panose="05000000000000000000" charset="0"/>
              <a:buChar char="u"/>
            </a:pPr>
            <a:r>
              <a:rPr lang="zh-CN" sz="3000" b="1" strike="noStrike" noProof="1">
                <a:solidFill>
                  <a:srgbClr val="0000FF"/>
                </a:solidFill>
                <a:uFillTx/>
                <a:latin typeface="宋体" panose="02010600030101010101" pitchFamily="2" charset="-122"/>
                <a:ea typeface="宋体" panose="02010600030101010101" pitchFamily="2" charset="-122"/>
                <a:cs typeface="+mn-cs"/>
              </a:rPr>
              <a:t>找出描写首领的语句，读一读，并分析其性格特征。</a:t>
            </a:r>
          </a:p>
          <a:p>
            <a:pPr marL="571500" indent="-571500" eaLnBrk="1" fontAlgn="base" latinLnBrk="1" hangingPunct="1">
              <a:lnSpc>
                <a:spcPct val="100000"/>
              </a:lnSpc>
              <a:buClr>
                <a:srgbClr val="0000FF"/>
              </a:buClr>
              <a:buFont typeface="Wingdings" panose="05000000000000000000" charset="0"/>
              <a:buChar char="u"/>
            </a:pPr>
            <a:r>
              <a:rPr lang="zh-CN" altLang="zh-CN" sz="3000" b="1" strike="noStrike" noProof="1">
                <a:solidFill>
                  <a:srgbClr val="FF0000"/>
                </a:solidFill>
                <a:uFillTx/>
                <a:latin typeface="宋体" panose="02010600030101010101" pitchFamily="2" charset="-122"/>
                <a:ea typeface="宋体" panose="02010600030101010101" pitchFamily="2" charset="-122"/>
                <a:cs typeface="+mn-cs"/>
              </a:rPr>
              <a:t>（语言描写 动作描写神态描写 等角度分析）</a:t>
            </a:r>
            <a:endParaRPr lang="zh-CN" altLang="zh-CN" sz="3000" b="1" strike="noStrike" noProof="1">
              <a:solidFill>
                <a:srgbClr val="FF0000"/>
              </a:solidFill>
              <a:uFillTx/>
              <a:latin typeface="宋体" panose="02010600030101010101" pitchFamily="2" charset="-122"/>
            </a:endParaRPr>
          </a:p>
        </p:txBody>
      </p:sp>
      <p:sp>
        <p:nvSpPr>
          <p:cNvPr id="10243" name="文本框 4"/>
          <p:cNvSpPr txBox="1"/>
          <p:nvPr/>
        </p:nvSpPr>
        <p:spPr>
          <a:xfrm>
            <a:off x="1516063" y="836613"/>
            <a:ext cx="1331595" cy="553085"/>
          </a:xfrm>
          <a:prstGeom prst="rect">
            <a:avLst/>
          </a:prstGeom>
          <a:noFill/>
          <a:ln w="9525">
            <a:noFill/>
          </a:ln>
        </p:spPr>
        <p:txBody>
          <a:bodyPr wrap="none" anchor="t">
            <a:spAutoFit/>
          </a:bodyPr>
          <a:lstStyle/>
          <a:p>
            <a:r>
              <a:rPr lang="zh-CN" altLang="en-US" sz="3000" b="1">
                <a:solidFill>
                  <a:srgbClr val="7030A0"/>
                </a:solidFill>
                <a:latin typeface="Arial" panose="020B0604020202020204" pitchFamily="34" charset="0"/>
                <a:ea typeface="黑体" panose="02010609060101010101" pitchFamily="49" charset="-122"/>
              </a:rPr>
              <a:t>话人物</a:t>
            </a:r>
          </a:p>
        </p:txBody>
      </p:sp>
      <p:sp>
        <p:nvSpPr>
          <p:cNvPr id="6" name="文本框 5"/>
          <p:cNvSpPr txBox="1"/>
          <p:nvPr/>
        </p:nvSpPr>
        <p:spPr>
          <a:xfrm>
            <a:off x="2349500" y="4708525"/>
            <a:ext cx="7158038" cy="1476375"/>
          </a:xfrm>
          <a:prstGeom prst="rect">
            <a:avLst/>
          </a:prstGeom>
          <a:noFill/>
        </p:spPr>
        <p:txBody>
          <a:bodyPr wrap="square" rtlCol="0" anchor="t">
            <a:spAutoFit/>
          </a:bodyPr>
          <a:lstStyle/>
          <a:p>
            <a:pPr latinLnBrk="1"/>
            <a:r>
              <a:rPr lang="en-US" altLang="zh-CN" sz="3000" b="1" noProof="1">
                <a:solidFill>
                  <a:srgbClr val="FF0000"/>
                </a:solidFill>
                <a:latin typeface="宋体" panose="02010600030101010101" pitchFamily="2" charset="-122"/>
                <a:ea typeface="宋体" panose="02010600030101010101" pitchFamily="2" charset="-122"/>
                <a:cs typeface="+mn-cs"/>
                <a:sym typeface="+mn-ea"/>
              </a:rPr>
              <a:t>   </a:t>
            </a:r>
            <a:r>
              <a:rPr lang="zh-CN" sz="3000" b="1" noProof="1">
                <a:solidFill>
                  <a:srgbClr val="FF0000"/>
                </a:solidFill>
                <a:latin typeface="宋体" panose="02010600030101010101" pitchFamily="2" charset="-122"/>
                <a:ea typeface="宋体" panose="02010600030101010101" pitchFamily="2" charset="-122"/>
                <a:cs typeface="+mn-cs"/>
                <a:sym typeface="+mn-ea"/>
              </a:rPr>
              <a:t>“懒懒”“稳稳”“笑一笑”，</a:t>
            </a:r>
            <a:r>
              <a:rPr lang="zh-CN" sz="3000" b="1" u="heavy"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神态描写</a:t>
            </a:r>
            <a:r>
              <a:rPr lang="zh-CN" sz="3000" b="1" noProof="1">
                <a:solidFill>
                  <a:srgbClr val="FF0000"/>
                </a:solidFill>
                <a:latin typeface="宋体" panose="02010600030101010101" pitchFamily="2" charset="-122"/>
                <a:ea typeface="宋体" panose="02010600030101010101" pitchFamily="2" charset="-122"/>
                <a:cs typeface="+mn-cs"/>
                <a:sym typeface="+mn-ea"/>
              </a:rPr>
              <a:t>，表现首领在怒江天险前的</a:t>
            </a:r>
            <a:r>
              <a:rPr lang="zh-CN" sz="3000" b="1" u="heavy"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从容不迫</a:t>
            </a:r>
            <a:r>
              <a:rPr lang="zh-CN" sz="3000" b="1"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a:t>
            </a:r>
            <a:r>
              <a:rPr lang="zh-CN" sz="3000" b="1" u="heavy"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胸有成竹</a:t>
            </a:r>
            <a:r>
              <a:rPr lang="zh-CN" sz="3000" b="1" noProof="1">
                <a:solidFill>
                  <a:srgbClr val="FF0000"/>
                </a:solidFill>
                <a:latin typeface="宋体" panose="02010600030101010101" pitchFamily="2" charset="-122"/>
                <a:ea typeface="宋体" panose="02010600030101010101" pitchFamily="2" charset="-122"/>
                <a:cs typeface="+mn-cs"/>
                <a:sym typeface="+mn-ea"/>
              </a:rPr>
              <a:t>。</a:t>
            </a:r>
            <a:endParaRPr lang="zh-CN" sz="3000" b="1" noProof="1">
              <a:solidFill>
                <a:srgbClr val="FF0000"/>
              </a:solidFill>
              <a:latin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3188"/>
                                        </p:tgtEl>
                                        <p:attrNameLst>
                                          <p:attrName>style.visibility</p:attrName>
                                        </p:attrNameLst>
                                      </p:cBhvr>
                                      <p:to>
                                        <p:strVal val="visible"/>
                                      </p:to>
                                    </p:set>
                                    <p:animEffect transition="in" filter="strips(downLeft)">
                                      <p:cBhvr>
                                        <p:cTn id="7" dur="500"/>
                                        <p:tgtEl>
                                          <p:spTgt spid="931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文本框 2"/>
          <p:cNvSpPr txBox="1"/>
          <p:nvPr/>
        </p:nvSpPr>
        <p:spPr>
          <a:xfrm>
            <a:off x="2219325" y="1230313"/>
            <a:ext cx="7610475" cy="922020"/>
          </a:xfrm>
          <a:prstGeom prst="rect">
            <a:avLst/>
          </a:prstGeom>
          <a:noFill/>
          <a:ln w="9525">
            <a:noFill/>
          </a:ln>
        </p:spPr>
        <p:txBody>
          <a:bodyPr wrap="square" anchor="t">
            <a:spAutoFit/>
          </a:bodyPr>
          <a:lstStyle/>
          <a:p>
            <a:pPr latinLnBrk="1">
              <a:buClr>
                <a:srgbClr val="0000FF"/>
              </a:buClr>
              <a:buSzTx/>
              <a:buFont typeface="Wingdings" panose="05000000000000000000" charset="0"/>
            </a:pPr>
            <a:r>
              <a:rPr lang="zh-CN" altLang="zh-CN" sz="2700" b="1">
                <a:solidFill>
                  <a:srgbClr val="0000FF"/>
                </a:solidFill>
                <a:latin typeface="黑体" panose="02010609060101010101" pitchFamily="49" charset="-122"/>
                <a:ea typeface="黑体" panose="02010609060101010101" pitchFamily="49" charset="-122"/>
              </a:rPr>
              <a:t>（</a:t>
            </a:r>
            <a:r>
              <a:rPr lang="en-US" altLang="zh-CN" sz="2700" b="1">
                <a:solidFill>
                  <a:srgbClr val="0000FF"/>
                </a:solidFill>
                <a:latin typeface="黑体" panose="02010609060101010101" pitchFamily="49" charset="-122"/>
                <a:ea typeface="黑体" panose="02010609060101010101" pitchFamily="49" charset="-122"/>
              </a:rPr>
              <a:t>3</a:t>
            </a:r>
            <a:r>
              <a:rPr lang="zh-CN" altLang="zh-CN" sz="2700" b="1">
                <a:solidFill>
                  <a:srgbClr val="0000FF"/>
                </a:solidFill>
                <a:latin typeface="黑体" panose="02010609060101010101" pitchFamily="49" charset="-122"/>
                <a:ea typeface="黑体" panose="02010609060101010101" pitchFamily="49" charset="-122"/>
              </a:rPr>
              <a:t>）首领缓缓移下马，拐着腿走到索前，举手敲一敲那索，索一动不动。首领瞟一眼汉子们。</a:t>
            </a:r>
            <a:r>
              <a:rPr lang="zh-CN" altLang="zh-CN" sz="2700" b="1">
                <a:solidFill>
                  <a:srgbClr val="D716E8"/>
                </a:solidFill>
                <a:latin typeface="黑体" panose="02010609060101010101" pitchFamily="49" charset="-122"/>
                <a:ea typeface="黑体" panose="02010609060101010101" pitchFamily="49" charset="-122"/>
              </a:rPr>
              <a:t>⑩</a:t>
            </a:r>
            <a:endParaRPr lang="zh-CN" altLang="zh-CN" sz="2700" b="1">
              <a:solidFill>
                <a:srgbClr val="D716E8"/>
              </a:solidFill>
              <a:latin typeface="黑体" panose="02010609060101010101" pitchFamily="49" charset="-122"/>
              <a:ea typeface="黑体" panose="02010609060101010101" pitchFamily="49" charset="-122"/>
              <a:sym typeface="宋体" panose="02010600030101010101" pitchFamily="2" charset="-122"/>
            </a:endParaRPr>
          </a:p>
        </p:txBody>
      </p:sp>
      <p:sp>
        <p:nvSpPr>
          <p:cNvPr id="11266" name="文本框 4"/>
          <p:cNvSpPr txBox="1"/>
          <p:nvPr/>
        </p:nvSpPr>
        <p:spPr>
          <a:xfrm>
            <a:off x="1516063" y="836613"/>
            <a:ext cx="1331595" cy="553085"/>
          </a:xfrm>
          <a:prstGeom prst="rect">
            <a:avLst/>
          </a:prstGeom>
          <a:noFill/>
          <a:ln w="9525">
            <a:noFill/>
          </a:ln>
        </p:spPr>
        <p:txBody>
          <a:bodyPr wrap="none" anchor="t">
            <a:spAutoFit/>
          </a:bodyPr>
          <a:lstStyle/>
          <a:p>
            <a:r>
              <a:rPr lang="zh-CN" altLang="en-US" sz="3000" b="1">
                <a:solidFill>
                  <a:srgbClr val="7030A0"/>
                </a:solidFill>
                <a:latin typeface="Arial" panose="020B0604020202020204" pitchFamily="34" charset="0"/>
                <a:ea typeface="黑体" panose="02010609060101010101" pitchFamily="49" charset="-122"/>
              </a:rPr>
              <a:t>话人物</a:t>
            </a:r>
          </a:p>
        </p:txBody>
      </p:sp>
      <p:sp>
        <p:nvSpPr>
          <p:cNvPr id="6" name="文本框 5"/>
          <p:cNvSpPr txBox="1"/>
          <p:nvPr/>
        </p:nvSpPr>
        <p:spPr>
          <a:xfrm>
            <a:off x="2047875" y="2073275"/>
            <a:ext cx="8208963" cy="1753235"/>
          </a:xfrm>
          <a:prstGeom prst="rect">
            <a:avLst/>
          </a:prstGeom>
          <a:noFill/>
        </p:spPr>
        <p:txBody>
          <a:bodyPr wrap="square" rtlCol="0" anchor="t">
            <a:spAutoFit/>
          </a:bodyPr>
          <a:lstStyle/>
          <a:p>
            <a:pPr latinLnBrk="1"/>
            <a:r>
              <a:rPr sz="2700" b="1" noProof="1">
                <a:solidFill>
                  <a:srgbClr val="FF0000"/>
                </a:solidFill>
                <a:latin typeface="黑体" panose="02010609060101010101" pitchFamily="49" charset="-122"/>
                <a:ea typeface="黑体" panose="02010609060101010101" pitchFamily="49" charset="-122"/>
                <a:cs typeface="+mn-cs"/>
                <a:sym typeface="+mn-ea"/>
              </a:rPr>
              <a:t>    </a:t>
            </a:r>
            <a:r>
              <a:rPr lang="zh-CN"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动作描写</a:t>
            </a:r>
            <a:r>
              <a:rPr lang="zh-CN" sz="2700" b="1" noProof="1">
                <a:solidFill>
                  <a:srgbClr val="FF0000"/>
                </a:solidFill>
                <a:latin typeface="黑体" panose="02010609060101010101" pitchFamily="49" charset="-122"/>
                <a:ea typeface="黑体" panose="02010609060101010101" pitchFamily="49" charset="-122"/>
                <a:cs typeface="+mn-cs"/>
                <a:sym typeface="+mn-ea"/>
              </a:rPr>
              <a:t>，</a:t>
            </a:r>
            <a:r>
              <a:rPr sz="2700" b="1" noProof="1">
                <a:solidFill>
                  <a:srgbClr val="FF0000"/>
                </a:solidFill>
                <a:latin typeface="黑体" panose="02010609060101010101" pitchFamily="49" charset="-122"/>
                <a:ea typeface="黑体" panose="02010609060101010101" pitchFamily="49" charset="-122"/>
                <a:cs typeface="+mn-cs"/>
                <a:sym typeface="+mn-ea"/>
              </a:rPr>
              <a:t>溜索前首领下马用手“敲一敲那索”，体现了他</a:t>
            </a:r>
            <a:r>
              <a:rPr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细心、认真、负责</a:t>
            </a:r>
            <a:r>
              <a:rPr sz="2700" b="1" noProof="1">
                <a:solidFill>
                  <a:srgbClr val="FF0000"/>
                </a:solidFill>
                <a:latin typeface="黑体" panose="02010609060101010101" pitchFamily="49" charset="-122"/>
                <a:ea typeface="黑体" panose="02010609060101010101" pitchFamily="49" charset="-122"/>
                <a:cs typeface="+mn-cs"/>
                <a:sym typeface="+mn-ea"/>
              </a:rPr>
              <a:t>的性格特征。</a:t>
            </a:r>
            <a:r>
              <a:rPr lang="zh-CN" sz="2700" b="1" noProof="1">
                <a:solidFill>
                  <a:srgbClr val="FF0000"/>
                </a:solidFill>
                <a:latin typeface="黑体" panose="02010609060101010101" pitchFamily="49" charset="-122"/>
                <a:ea typeface="黑体" panose="02010609060101010101" pitchFamily="49" charset="-122"/>
                <a:cs typeface="+mn-cs"/>
                <a:sym typeface="+mn-ea"/>
              </a:rPr>
              <a:t>     </a:t>
            </a:r>
            <a:endParaRPr lang="zh-CN" sz="2700" b="1" noProof="1">
              <a:solidFill>
                <a:srgbClr val="FF0000"/>
              </a:solidFill>
              <a:latin typeface="黑体" panose="02010609060101010101" pitchFamily="49" charset="-122"/>
              <a:ea typeface="黑体" panose="02010609060101010101" pitchFamily="49" charset="-122"/>
              <a:sym typeface="+mn-ea"/>
            </a:endParaRPr>
          </a:p>
          <a:p>
            <a:pPr latinLnBrk="1"/>
            <a:r>
              <a:rPr lang="zh-CN" sz="2700" b="1" noProof="1">
                <a:solidFill>
                  <a:srgbClr val="FF0000"/>
                </a:solidFill>
                <a:latin typeface="黑体" panose="02010609060101010101" pitchFamily="49" charset="-122"/>
                <a:ea typeface="黑体" panose="02010609060101010101" pitchFamily="49" charset="-122"/>
                <a:cs typeface="+mn-cs"/>
                <a:sym typeface="+mn-ea"/>
              </a:rPr>
              <a:t>    </a:t>
            </a:r>
            <a:r>
              <a:rPr lang="zh-CN"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神态描写</a:t>
            </a:r>
            <a:r>
              <a:rPr sz="2700" b="1" noProof="1">
                <a:solidFill>
                  <a:srgbClr val="FF0000"/>
                </a:solidFill>
                <a:latin typeface="黑体" panose="02010609060101010101" pitchFamily="49" charset="-122"/>
                <a:ea typeface="黑体" panose="02010609060101010101" pitchFamily="49" charset="-122"/>
                <a:cs typeface="+mn-cs"/>
                <a:sym typeface="+mn-ea"/>
              </a:rPr>
              <a:t>“瞟一</a:t>
            </a:r>
            <a:r>
              <a:rPr lang="zh-CN" sz="2700" b="1" noProof="1">
                <a:solidFill>
                  <a:srgbClr val="FF0000"/>
                </a:solidFill>
                <a:latin typeface="黑体" panose="02010609060101010101" pitchFamily="49" charset="-122"/>
                <a:ea typeface="黑体" panose="02010609060101010101" pitchFamily="49" charset="-122"/>
                <a:cs typeface="+mn-cs"/>
                <a:sym typeface="+mn-ea"/>
              </a:rPr>
              <a:t>眼</a:t>
            </a:r>
            <a:r>
              <a:rPr sz="2700" b="1" noProof="1">
                <a:solidFill>
                  <a:srgbClr val="FF0000"/>
                </a:solidFill>
                <a:latin typeface="黑体" panose="02010609060101010101" pitchFamily="49" charset="-122"/>
                <a:ea typeface="黑体" panose="02010609060101010101" pitchFamily="49" charset="-122"/>
                <a:cs typeface="+mn-cs"/>
                <a:sym typeface="+mn-ea"/>
              </a:rPr>
              <a:t>”立即有汉子站出来，表现出领队</a:t>
            </a:r>
            <a:r>
              <a:rPr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受人尊敬</a:t>
            </a:r>
            <a:r>
              <a:rPr sz="2700" b="1" noProof="1">
                <a:solidFill>
                  <a:srgbClr val="FF0000"/>
                </a:solidFill>
                <a:latin typeface="黑体" panose="02010609060101010101" pitchFamily="49" charset="-122"/>
                <a:ea typeface="黑体" panose="02010609060101010101" pitchFamily="49" charset="-122"/>
                <a:cs typeface="+mn-cs"/>
                <a:sym typeface="+mn-ea"/>
              </a:rPr>
              <a:t>的地位，也体现出他和汉子们</a:t>
            </a:r>
            <a:r>
              <a:rPr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配合默契</a:t>
            </a:r>
            <a:r>
              <a:rPr sz="2700" b="1" noProof="1">
                <a:solidFill>
                  <a:srgbClr val="FF0000"/>
                </a:solidFill>
                <a:latin typeface="黑体" panose="02010609060101010101" pitchFamily="49" charset="-122"/>
                <a:ea typeface="黑体" panose="02010609060101010101" pitchFamily="49" charset="-122"/>
                <a:cs typeface="+mn-cs"/>
                <a:sym typeface="+mn-ea"/>
              </a:rPr>
              <a:t>。</a:t>
            </a:r>
            <a:endParaRPr sz="2700" b="1" noProof="1">
              <a:solidFill>
                <a:srgbClr val="FF0000"/>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2381250" y="4719638"/>
            <a:ext cx="7664450" cy="1337945"/>
          </a:xfrm>
          <a:prstGeom prst="rect">
            <a:avLst/>
          </a:prstGeom>
          <a:noFill/>
        </p:spPr>
        <p:txBody>
          <a:bodyPr wrap="square" rtlCol="0" anchor="t">
            <a:spAutoFit/>
          </a:bodyPr>
          <a:lstStyle/>
          <a:p>
            <a:pPr latinLnBrk="1"/>
            <a:r>
              <a:rPr sz="2700" b="1" noProof="1">
                <a:solidFill>
                  <a:srgbClr val="FF0000"/>
                </a:solidFill>
                <a:latin typeface="黑体" panose="02010609060101010101" pitchFamily="49" charset="-122"/>
                <a:ea typeface="黑体" panose="02010609060101010101" pitchFamily="49" charset="-122"/>
                <a:cs typeface="+mn-cs"/>
                <a:sym typeface="+mn-ea"/>
              </a:rPr>
              <a:t>    </a:t>
            </a:r>
            <a:r>
              <a:rPr lang="zh-CN"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语言描写</a:t>
            </a:r>
            <a:r>
              <a:rPr lang="zh-CN" sz="2700" b="1" noProof="1">
                <a:solidFill>
                  <a:srgbClr val="FF0000"/>
                </a:solidFill>
                <a:latin typeface="黑体" panose="02010609060101010101" pitchFamily="49" charset="-122"/>
                <a:ea typeface="黑体" panose="02010609060101010101" pitchFamily="49" charset="-122"/>
                <a:cs typeface="+mn-cs"/>
                <a:sym typeface="+mn-ea"/>
              </a:rPr>
              <a:t>，</a:t>
            </a:r>
            <a:r>
              <a:rPr sz="2700" b="1" noProof="1">
                <a:solidFill>
                  <a:srgbClr val="FF0000"/>
                </a:solidFill>
                <a:latin typeface="黑体" panose="02010609060101010101" pitchFamily="49" charset="-122"/>
                <a:ea typeface="黑体" panose="02010609060101010101" pitchFamily="49" charset="-122"/>
                <a:cs typeface="+mn-cs"/>
                <a:sym typeface="+mn-ea"/>
              </a:rPr>
              <a:t>“问一声”，</a:t>
            </a:r>
            <a:r>
              <a:rPr lang="zh-CN" sz="2700" b="1" noProof="1">
                <a:solidFill>
                  <a:srgbClr val="FF0000"/>
                </a:solidFill>
                <a:latin typeface="黑体" panose="02010609060101010101" pitchFamily="49" charset="-122"/>
                <a:ea typeface="黑体" panose="02010609060101010101" pitchFamily="49" charset="-122"/>
                <a:cs typeface="+mn-cs"/>
                <a:sym typeface="+mn-ea"/>
              </a:rPr>
              <a:t>汉子们</a:t>
            </a:r>
            <a:r>
              <a:rPr sz="2700" b="1" noProof="1">
                <a:solidFill>
                  <a:srgbClr val="FF0000"/>
                </a:solidFill>
                <a:latin typeface="黑体" panose="02010609060101010101" pitchFamily="49" charset="-122"/>
                <a:ea typeface="黑体" panose="02010609060101010101" pitchFamily="49" charset="-122"/>
                <a:cs typeface="+mn-cs"/>
                <a:sym typeface="+mn-ea"/>
              </a:rPr>
              <a:t>即漫声应</a:t>
            </a:r>
            <a:r>
              <a:rPr lang="zh-CN" sz="2700" b="1" noProof="1">
                <a:solidFill>
                  <a:srgbClr val="FF0000"/>
                </a:solidFill>
                <a:latin typeface="黑体" panose="02010609060101010101" pitchFamily="49" charset="-122"/>
                <a:ea typeface="黑体" panose="02010609060101010101" pitchFamily="49" charset="-122"/>
                <a:cs typeface="+mn-cs"/>
                <a:sym typeface="+mn-ea"/>
              </a:rPr>
              <a:t>答、</a:t>
            </a:r>
            <a:r>
              <a:rPr sz="2700" b="1" noProof="1">
                <a:solidFill>
                  <a:srgbClr val="FF0000"/>
                </a:solidFill>
                <a:latin typeface="黑体" panose="02010609060101010101" pitchFamily="49" charset="-122"/>
                <a:ea typeface="黑体" panose="02010609060101010101" pitchFamily="49" charset="-122"/>
                <a:cs typeface="+mn-cs"/>
                <a:sym typeface="+mn-ea"/>
              </a:rPr>
              <a:t>卸驮子，表现出领队受人尊敬的地位，也体现出他和汉子们配合默契。</a:t>
            </a:r>
            <a:endParaRPr sz="2700" b="1" noProof="1">
              <a:solidFill>
                <a:srgbClr val="FF0000"/>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2211388" y="3897313"/>
            <a:ext cx="7881937" cy="922020"/>
          </a:xfrm>
          <a:prstGeom prst="rect">
            <a:avLst/>
          </a:prstGeom>
          <a:noFill/>
          <a:ln w="9525">
            <a:noFill/>
          </a:ln>
        </p:spPr>
        <p:txBody>
          <a:bodyPr wrap="square" anchor="t">
            <a:spAutoFit/>
          </a:bodyPr>
          <a:lstStyle/>
          <a:p>
            <a:pPr latinLnBrk="1">
              <a:buClr>
                <a:srgbClr val="0000FF"/>
              </a:buClr>
              <a:buSzTx/>
              <a:buFont typeface="Wingdings" panose="05000000000000000000" charset="0"/>
            </a:pPr>
            <a:r>
              <a:rPr lang="zh-CN" altLang="zh-CN" sz="2700" b="1">
                <a:solidFill>
                  <a:srgbClr val="0000FF"/>
                </a:solidFill>
                <a:latin typeface="黑体" panose="02010609060101010101" pitchFamily="49" charset="-122"/>
                <a:ea typeface="黑体" panose="02010609060101010101" pitchFamily="49" charset="-122"/>
                <a:sym typeface="宋体" panose="02010600030101010101" pitchFamily="2" charset="-122"/>
              </a:rPr>
              <a:t>（</a:t>
            </a:r>
            <a:r>
              <a:rPr lang="en-US" altLang="zh-CN" sz="2700" b="1">
                <a:solidFill>
                  <a:srgbClr val="0000FF"/>
                </a:solidFill>
                <a:latin typeface="黑体" panose="02010609060101010101" pitchFamily="49" charset="-122"/>
                <a:ea typeface="黑体" panose="02010609060101010101" pitchFamily="49" charset="-122"/>
                <a:sym typeface="宋体" panose="02010600030101010101" pitchFamily="2" charset="-122"/>
              </a:rPr>
              <a:t>4</a:t>
            </a:r>
            <a:r>
              <a:rPr lang="zh-CN" altLang="zh-CN" sz="2700" b="1">
                <a:solidFill>
                  <a:srgbClr val="0000FF"/>
                </a:solidFill>
                <a:latin typeface="黑体" panose="02010609060101010101" pitchFamily="49" charset="-122"/>
                <a:ea typeface="黑体" panose="02010609060101010101" pitchFamily="49" charset="-122"/>
                <a:sym typeface="宋体" panose="02010600030101010101" pitchFamily="2" charset="-122"/>
              </a:rPr>
              <a:t>）领首哑声说道：“可还歇？”余下的汉子们漫声应道：“不消。”纷纷走到牛队里卸驮子。</a:t>
            </a:r>
            <a:r>
              <a:rPr lang="zh-CN" altLang="zh-CN" sz="2700" b="1">
                <a:solidFill>
                  <a:srgbClr val="D716E8"/>
                </a:solidFill>
                <a:latin typeface="黑体" panose="02010609060101010101" pitchFamily="49" charset="-122"/>
                <a:ea typeface="黑体" panose="02010609060101010101" pitchFamily="49" charset="-122"/>
                <a:sym typeface="宋体" panose="02010600030101010101" pitchFamily="2" charset="-122"/>
              </a:rPr>
              <a:t>⑭</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500" fill="hold"/>
                                        <p:tgtEl>
                                          <p:spTgt spid="6">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500"/>
                                        <p:tgtEl>
                                          <p:spTgt spid="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5"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 calcmode="lin" valueType="num">
                                      <p:cBhvr>
                                        <p:cTn id="30"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文本框 2"/>
          <p:cNvSpPr txBox="1"/>
          <p:nvPr/>
        </p:nvSpPr>
        <p:spPr>
          <a:xfrm>
            <a:off x="2211388" y="1293813"/>
            <a:ext cx="7610475" cy="922020"/>
          </a:xfrm>
          <a:prstGeom prst="rect">
            <a:avLst/>
          </a:prstGeom>
          <a:noFill/>
          <a:ln w="9525">
            <a:noFill/>
          </a:ln>
        </p:spPr>
        <p:txBody>
          <a:bodyPr wrap="square" anchor="t">
            <a:spAutoFit/>
          </a:bodyPr>
          <a:lstStyle/>
          <a:p>
            <a:pPr latinLnBrk="1">
              <a:buClr>
                <a:srgbClr val="0000FF"/>
              </a:buClr>
              <a:buSzTx/>
              <a:buFont typeface="Wingdings" panose="05000000000000000000" charset="0"/>
            </a:pPr>
            <a:r>
              <a:rPr lang="zh-CN" altLang="zh-CN" sz="2700" b="1">
                <a:solidFill>
                  <a:srgbClr val="0000FF"/>
                </a:solidFill>
                <a:latin typeface="黑体" panose="02010609060101010101" pitchFamily="49" charset="-122"/>
                <a:ea typeface="黑体" panose="02010609060101010101" pitchFamily="49" charset="-122"/>
              </a:rPr>
              <a:t>（</a:t>
            </a:r>
            <a:r>
              <a:rPr lang="en-US" altLang="zh-CN" sz="2700" b="1">
                <a:solidFill>
                  <a:srgbClr val="0000FF"/>
                </a:solidFill>
                <a:latin typeface="黑体" panose="02010609060101010101" pitchFamily="49" charset="-122"/>
                <a:ea typeface="黑体" panose="02010609060101010101" pitchFamily="49" charset="-122"/>
              </a:rPr>
              <a:t>5</a:t>
            </a:r>
            <a:r>
              <a:rPr lang="zh-CN" altLang="zh-CN" sz="2700" b="1">
                <a:solidFill>
                  <a:srgbClr val="0000FF"/>
                </a:solidFill>
                <a:latin typeface="黑体" panose="02010609060101010101" pitchFamily="49" charset="-122"/>
                <a:ea typeface="黑体" panose="02010609060101010101" pitchFamily="49" charset="-122"/>
              </a:rPr>
              <a:t>）我战战兢兢跨上角框，首领吼一声：“往下看不得，命在天上！”</a:t>
            </a:r>
            <a:r>
              <a:rPr lang="zh-CN" altLang="zh-CN" sz="2700" b="1">
                <a:solidFill>
                  <a:srgbClr val="D716E8"/>
                </a:solidFill>
                <a:latin typeface="黑体" panose="02010609060101010101" pitchFamily="49" charset="-122"/>
                <a:ea typeface="黑体" panose="02010609060101010101" pitchFamily="49" charset="-122"/>
              </a:rPr>
              <a:t>⑱</a:t>
            </a:r>
          </a:p>
        </p:txBody>
      </p:sp>
      <p:sp>
        <p:nvSpPr>
          <p:cNvPr id="12290" name="文本框 4"/>
          <p:cNvSpPr txBox="1"/>
          <p:nvPr/>
        </p:nvSpPr>
        <p:spPr>
          <a:xfrm>
            <a:off x="1516063" y="836613"/>
            <a:ext cx="1331595" cy="553085"/>
          </a:xfrm>
          <a:prstGeom prst="rect">
            <a:avLst/>
          </a:prstGeom>
          <a:noFill/>
          <a:ln w="9525">
            <a:noFill/>
          </a:ln>
        </p:spPr>
        <p:txBody>
          <a:bodyPr wrap="none" anchor="t">
            <a:spAutoFit/>
          </a:bodyPr>
          <a:lstStyle/>
          <a:p>
            <a:r>
              <a:rPr lang="zh-CN" altLang="en-US" sz="3000" b="1">
                <a:solidFill>
                  <a:srgbClr val="7030A0"/>
                </a:solidFill>
                <a:latin typeface="Arial" panose="020B0604020202020204" pitchFamily="34" charset="0"/>
                <a:ea typeface="黑体" panose="02010609060101010101" pitchFamily="49" charset="-122"/>
              </a:rPr>
              <a:t>话人物</a:t>
            </a:r>
          </a:p>
        </p:txBody>
      </p:sp>
      <p:sp>
        <p:nvSpPr>
          <p:cNvPr id="6" name="文本框 5"/>
          <p:cNvSpPr txBox="1"/>
          <p:nvPr/>
        </p:nvSpPr>
        <p:spPr>
          <a:xfrm>
            <a:off x="2211388" y="2192338"/>
            <a:ext cx="7834313" cy="922020"/>
          </a:xfrm>
          <a:prstGeom prst="rect">
            <a:avLst/>
          </a:prstGeom>
          <a:noFill/>
        </p:spPr>
        <p:txBody>
          <a:bodyPr wrap="square" rtlCol="0" anchor="t">
            <a:spAutoFit/>
          </a:bodyPr>
          <a:lstStyle/>
          <a:p>
            <a:pPr latinLnBrk="1"/>
            <a:r>
              <a:rPr sz="2700" b="1" noProof="1">
                <a:solidFill>
                  <a:srgbClr val="FF0000"/>
                </a:solidFill>
                <a:latin typeface="黑体" panose="02010609060101010101" pitchFamily="49" charset="-122"/>
                <a:ea typeface="黑体" panose="02010609060101010101" pitchFamily="49" charset="-122"/>
                <a:cs typeface="+mn-cs"/>
                <a:sym typeface="+mn-ea"/>
              </a:rPr>
              <a:t>    </a:t>
            </a:r>
            <a:r>
              <a:rPr lang="zh-CN"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语言描写</a:t>
            </a:r>
            <a:r>
              <a:rPr lang="zh-CN" sz="2700" b="1" noProof="1">
                <a:solidFill>
                  <a:srgbClr val="FF0000"/>
                </a:solidFill>
                <a:latin typeface="黑体" panose="02010609060101010101" pitchFamily="49" charset="-122"/>
                <a:ea typeface="黑体" panose="02010609060101010101" pitchFamily="49" charset="-122"/>
                <a:cs typeface="+mn-cs"/>
                <a:sym typeface="+mn-ea"/>
              </a:rPr>
              <a:t>，</a:t>
            </a:r>
            <a:r>
              <a:rPr sz="2700" b="1" noProof="1">
                <a:solidFill>
                  <a:srgbClr val="FF0000"/>
                </a:solidFill>
                <a:latin typeface="黑体" panose="02010609060101010101" pitchFamily="49" charset="-122"/>
                <a:ea typeface="黑体" panose="02010609060101010101" pitchFamily="49" charset="-122"/>
                <a:cs typeface="+mn-cs"/>
                <a:sym typeface="+mn-ea"/>
              </a:rPr>
              <a:t>带“我”溜索时提醒“我”不要看下面，体现了</a:t>
            </a:r>
            <a:r>
              <a:rPr lang="zh-CN"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对他人的关爱</a:t>
            </a:r>
            <a:r>
              <a:rPr sz="2700" b="1" noProof="1">
                <a:solidFill>
                  <a:srgbClr val="FF0000"/>
                </a:solidFill>
                <a:latin typeface="黑体" panose="02010609060101010101" pitchFamily="49" charset="-122"/>
                <a:ea typeface="黑体" panose="02010609060101010101" pitchFamily="49" charset="-122"/>
                <a:cs typeface="+mn-cs"/>
                <a:sym typeface="+mn-ea"/>
              </a:rPr>
              <a:t>。</a:t>
            </a:r>
            <a:endParaRPr sz="2700" b="1" noProof="1">
              <a:solidFill>
                <a:srgbClr val="FF0000"/>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2278063" y="4573588"/>
            <a:ext cx="7940675" cy="1337945"/>
          </a:xfrm>
          <a:prstGeom prst="rect">
            <a:avLst/>
          </a:prstGeom>
          <a:noFill/>
        </p:spPr>
        <p:txBody>
          <a:bodyPr wrap="square" rtlCol="0" anchor="t">
            <a:spAutoFit/>
          </a:bodyPr>
          <a:lstStyle/>
          <a:p>
            <a:pPr latinLnBrk="1"/>
            <a:r>
              <a:rPr sz="2700" b="1" noProof="1">
                <a:solidFill>
                  <a:srgbClr val="FF0000"/>
                </a:solidFill>
                <a:latin typeface="黑体" panose="02010609060101010101" pitchFamily="49" charset="-122"/>
                <a:ea typeface="黑体" panose="02010609060101010101" pitchFamily="49" charset="-122"/>
                <a:cs typeface="+mn-cs"/>
                <a:sym typeface="+mn-ea"/>
              </a:rPr>
              <a:t>    </a:t>
            </a:r>
            <a:r>
              <a:rPr lang="zh-CN"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动作描写</a:t>
            </a:r>
            <a:r>
              <a:rPr lang="zh-CN" sz="2700" b="1" noProof="1">
                <a:solidFill>
                  <a:srgbClr val="FF0000"/>
                </a:solidFill>
                <a:latin typeface="黑体" panose="02010609060101010101" pitchFamily="49" charset="-122"/>
                <a:ea typeface="黑体" panose="02010609060101010101" pitchFamily="49" charset="-122"/>
                <a:cs typeface="+mn-cs"/>
                <a:sym typeface="+mn-ea"/>
              </a:rPr>
              <a:t>，</a:t>
            </a:r>
            <a:r>
              <a:rPr sz="2700" b="1" noProof="1">
                <a:solidFill>
                  <a:srgbClr val="FF0000"/>
                </a:solidFill>
                <a:latin typeface="黑体" panose="02010609060101010101" pitchFamily="49" charset="-122"/>
                <a:ea typeface="黑体" panose="02010609060101010101" pitchFamily="49" charset="-122"/>
                <a:cs typeface="+mn-cs"/>
                <a:sym typeface="+mn-ea"/>
              </a:rPr>
              <a:t>“尖”“飞”“跃”“拐”“弹”等词语的运用，</a:t>
            </a:r>
            <a:r>
              <a:rPr lang="zh-CN" sz="2700" b="1" noProof="1">
                <a:solidFill>
                  <a:srgbClr val="FF0000"/>
                </a:solidFill>
                <a:latin typeface="黑体" panose="02010609060101010101" pitchFamily="49" charset="-122"/>
                <a:ea typeface="黑体" panose="02010609060101010101" pitchFamily="49" charset="-122"/>
                <a:cs typeface="+mn-cs"/>
                <a:sym typeface="+mn-ea"/>
              </a:rPr>
              <a:t>表现了首领</a:t>
            </a:r>
            <a:r>
              <a:rPr sz="2700" b="1" noProof="1">
                <a:solidFill>
                  <a:srgbClr val="FF0000"/>
                </a:solidFill>
                <a:latin typeface="黑体" panose="02010609060101010101" pitchFamily="49" charset="-122"/>
                <a:ea typeface="黑体" panose="02010609060101010101" pitchFamily="49" charset="-122"/>
                <a:cs typeface="+mn-cs"/>
                <a:sym typeface="+mn-ea"/>
              </a:rPr>
              <a:t>虽腿有残疾却</a:t>
            </a:r>
            <a:r>
              <a:rPr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动作麻利</a:t>
            </a:r>
            <a:r>
              <a:rPr sz="2700" b="1"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a:t>
            </a:r>
            <a:r>
              <a:rPr sz="2700" b="1" u="heavy"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身手非凡，气定神闲、粗犷豪迈</a:t>
            </a:r>
            <a:r>
              <a:rPr lang="zh-CN" sz="2700" b="1" noProof="1">
                <a:solidFill>
                  <a:srgbClr val="FF0000"/>
                </a:solidFill>
                <a:latin typeface="黑体" panose="02010609060101010101" pitchFamily="49" charset="-122"/>
                <a:ea typeface="黑体" panose="02010609060101010101" pitchFamily="49" charset="-122"/>
                <a:cs typeface="+mn-cs"/>
                <a:sym typeface="+mn-ea"/>
              </a:rPr>
              <a:t>的特点</a:t>
            </a:r>
            <a:r>
              <a:rPr sz="2700" b="1" noProof="1">
                <a:solidFill>
                  <a:srgbClr val="FF0000"/>
                </a:solidFill>
                <a:latin typeface="黑体" panose="02010609060101010101" pitchFamily="49" charset="-122"/>
                <a:ea typeface="黑体" panose="02010609060101010101" pitchFamily="49" charset="-122"/>
                <a:cs typeface="+mn-cs"/>
                <a:sym typeface="+mn-ea"/>
              </a:rPr>
              <a:t>。</a:t>
            </a:r>
            <a:endParaRPr sz="2700" b="1" noProof="1">
              <a:solidFill>
                <a:srgbClr val="FF0000"/>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2189163" y="3208338"/>
            <a:ext cx="7880350" cy="1337945"/>
          </a:xfrm>
          <a:prstGeom prst="rect">
            <a:avLst/>
          </a:prstGeom>
          <a:noFill/>
          <a:ln w="9525">
            <a:noFill/>
          </a:ln>
        </p:spPr>
        <p:txBody>
          <a:bodyPr wrap="square" anchor="t">
            <a:spAutoFit/>
          </a:bodyPr>
          <a:lstStyle/>
          <a:p>
            <a:pPr latinLnBrk="1">
              <a:buClr>
                <a:srgbClr val="0000FF"/>
              </a:buClr>
              <a:buSzTx/>
              <a:buFont typeface="Wingdings" panose="05000000000000000000" charset="0"/>
            </a:pPr>
            <a:r>
              <a:rPr lang="zh-CN" altLang="zh-CN" sz="2700" b="1">
                <a:solidFill>
                  <a:srgbClr val="0000FF"/>
                </a:solidFill>
                <a:latin typeface="黑体" panose="02010609060101010101" pitchFamily="49" charset="-122"/>
                <a:ea typeface="黑体" panose="02010609060101010101" pitchFamily="49" charset="-122"/>
                <a:sym typeface="宋体" panose="02010600030101010101" pitchFamily="2" charset="-122"/>
              </a:rPr>
              <a:t>（</a:t>
            </a:r>
            <a:r>
              <a:rPr lang="en-US" altLang="zh-CN" sz="2700" b="1">
                <a:solidFill>
                  <a:srgbClr val="0000FF"/>
                </a:solidFill>
                <a:latin typeface="黑体" panose="02010609060101010101" pitchFamily="49" charset="-122"/>
                <a:ea typeface="黑体" panose="02010609060101010101" pitchFamily="49" charset="-122"/>
                <a:sym typeface="宋体" panose="02010600030101010101" pitchFamily="2" charset="-122"/>
              </a:rPr>
              <a:t>6</a:t>
            </a:r>
            <a:r>
              <a:rPr lang="zh-CN" altLang="zh-CN" sz="2700" b="1">
                <a:solidFill>
                  <a:srgbClr val="0000FF"/>
                </a:solidFill>
                <a:latin typeface="黑体" panose="02010609060101010101" pitchFamily="49" charset="-122"/>
                <a:ea typeface="黑体" panose="02010609060101010101" pitchFamily="49" charset="-122"/>
                <a:sym typeface="宋体" panose="02010600030101010101" pitchFamily="2" charset="-122"/>
              </a:rPr>
              <a:t>） 猛听得空中一声唿哨，尖得直入脑髓，腰背颤一下。回身却见首领早已飞到索头，抽身跃下，拐着腿弹一弹，走到汉子们跟前。</a:t>
            </a:r>
            <a:r>
              <a:rPr lang="zh-CN" altLang="zh-CN" sz="2700" b="1">
                <a:solidFill>
                  <a:srgbClr val="D716E8"/>
                </a:solidFill>
                <a:latin typeface="黑体" panose="02010609060101010101" pitchFamily="49" charset="-122"/>
                <a:ea typeface="黑体" panose="02010609060101010101" pitchFamily="49" charset="-122"/>
                <a:sym typeface="宋体" panose="02010600030101010101" pitchFamily="2" charset="-122"/>
              </a:rPr>
              <a:t>㉑</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533775" y="1436688"/>
            <a:ext cx="3716338" cy="553085"/>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marL="571500" indent="-571500" eaLnBrk="1" fontAlgn="base" latinLnBrk="1" hangingPunct="1">
              <a:lnSpc>
                <a:spcPct val="100000"/>
              </a:lnSpc>
              <a:buClr>
                <a:srgbClr val="0000FF"/>
              </a:buClr>
              <a:buFont typeface="Wingdings" panose="05000000000000000000" charset="0"/>
              <a:buChar char="u"/>
            </a:pPr>
            <a:r>
              <a:rPr lang="zh-CN" sz="3000" b="1" strike="noStrike" noProof="1">
                <a:solidFill>
                  <a:srgbClr val="0000FF"/>
                </a:solidFill>
                <a:uFillTx/>
                <a:latin typeface="宋体" panose="02010600030101010101" pitchFamily="2" charset="-122"/>
                <a:ea typeface="宋体" panose="02010600030101010101" pitchFamily="2" charset="-122"/>
                <a:cs typeface="+mn-cs"/>
              </a:rPr>
              <a:t>概括首领形象：</a:t>
            </a:r>
            <a:endParaRPr lang="zh-CN" sz="3000" b="1" strike="noStrike" noProof="1">
              <a:solidFill>
                <a:srgbClr val="0000FF"/>
              </a:solidFill>
              <a:uFillTx/>
              <a:latin typeface="宋体" panose="02010600030101010101" pitchFamily="2" charset="-122"/>
            </a:endParaRPr>
          </a:p>
        </p:txBody>
      </p:sp>
      <p:sp>
        <p:nvSpPr>
          <p:cNvPr id="13314" name="文本框 4"/>
          <p:cNvSpPr txBox="1"/>
          <p:nvPr/>
        </p:nvSpPr>
        <p:spPr>
          <a:xfrm>
            <a:off x="1812925" y="333375"/>
            <a:ext cx="1331595" cy="553085"/>
          </a:xfrm>
          <a:prstGeom prst="rect">
            <a:avLst/>
          </a:prstGeom>
          <a:noFill/>
          <a:ln w="9525">
            <a:noFill/>
          </a:ln>
        </p:spPr>
        <p:txBody>
          <a:bodyPr wrap="none" anchor="t">
            <a:spAutoFit/>
          </a:bodyPr>
          <a:lstStyle/>
          <a:p>
            <a:r>
              <a:rPr lang="zh-CN" altLang="en-US" sz="3000" b="1">
                <a:solidFill>
                  <a:srgbClr val="7030A0"/>
                </a:solidFill>
                <a:latin typeface="Arial" panose="020B0604020202020204" pitchFamily="34" charset="0"/>
                <a:ea typeface="黑体" panose="02010609060101010101" pitchFamily="49" charset="-122"/>
              </a:rPr>
              <a:t>话人物</a:t>
            </a:r>
          </a:p>
        </p:txBody>
      </p:sp>
      <p:sp>
        <p:nvSpPr>
          <p:cNvPr id="6" name="文本框 5"/>
          <p:cNvSpPr txBox="1"/>
          <p:nvPr/>
        </p:nvSpPr>
        <p:spPr>
          <a:xfrm>
            <a:off x="2790825" y="2471738"/>
            <a:ext cx="6354763" cy="2168525"/>
          </a:xfrm>
          <a:prstGeom prst="rect">
            <a:avLst/>
          </a:prstGeom>
          <a:noFill/>
          <a:ln w="9525">
            <a:noFill/>
          </a:ln>
        </p:spPr>
        <p:txBody>
          <a:bodyPr wrap="square" anchor="t">
            <a:spAutoFit/>
          </a:bodyPr>
          <a:lstStyle/>
          <a:p>
            <a:pPr latinLnBrk="1">
              <a:lnSpc>
                <a:spcPct val="150000"/>
              </a:lnSpc>
            </a:pPr>
            <a:r>
              <a:rPr lang="zh-CN" altLang="zh-CN" sz="3000" b="1">
                <a:solidFill>
                  <a:srgbClr val="FF0000"/>
                </a:solidFill>
                <a:latin typeface="宋体" panose="02010600030101010101" pitchFamily="2" charset="-122"/>
                <a:ea typeface="宋体" panose="02010600030101010101" pitchFamily="2" charset="-122"/>
                <a:sym typeface="宋体" panose="02010600030101010101" pitchFamily="2" charset="-122"/>
              </a:rPr>
              <a:t>    首领是一个认真负责、关爱他人、身手非凡、从容不迫、具有领袖气质的人。</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41" name="图片 39940" descr="图片5"/>
          <p:cNvPicPr>
            <a:picLocks noChangeAspect="1"/>
          </p:cNvPicPr>
          <p:nvPr/>
        </p:nvPicPr>
        <p:blipFill>
          <a:blip r:embed="rId2"/>
          <a:stretch>
            <a:fillRect/>
          </a:stretch>
        </p:blipFill>
        <p:spPr>
          <a:xfrm>
            <a:off x="-47625" y="-36512"/>
            <a:ext cx="12287250" cy="6931025"/>
          </a:xfrm>
          <a:prstGeom prst="rect">
            <a:avLst/>
          </a:prstGeom>
          <a:noFill/>
          <a:ln w="9525">
            <a:noFill/>
          </a:ln>
        </p:spPr>
      </p:pic>
      <p:sp>
        <p:nvSpPr>
          <p:cNvPr id="72705" name="Rectangle 5"/>
          <p:cNvSpPr/>
          <p:nvPr/>
        </p:nvSpPr>
        <p:spPr>
          <a:xfrm>
            <a:off x="2127250" y="1843088"/>
            <a:ext cx="8191500" cy="1938337"/>
          </a:xfrm>
          <a:prstGeom prst="rect">
            <a:avLst/>
          </a:prstGeom>
          <a:solidFill>
            <a:schemeClr val="bg1"/>
          </a:solidFill>
          <a:ln w="9525">
            <a:noFill/>
          </a:ln>
        </p:spPr>
        <p:txBody>
          <a:bodyPr>
            <a:spAutoFit/>
          </a:bodyPr>
          <a:lstStyle/>
          <a:p>
            <a:pPr lvl="0" eaLnBrk="1" latinLnBrk="1" hangingPunct="1">
              <a:lnSpc>
                <a:spcPct val="150000"/>
              </a:lnSpc>
            </a:pPr>
            <a:r>
              <a:rPr lang="en-US" altLang="zh-CN" sz="4000" b="1">
                <a:solidFill>
                  <a:srgbClr val="0000FF"/>
                </a:solidFill>
                <a:latin typeface="宋体" panose="02010600030101010101" pitchFamily="2" charset="-122"/>
                <a:ea typeface="宋体" panose="02010600030101010101" pitchFamily="2" charset="-122"/>
              </a:rPr>
              <a:t>    </a:t>
            </a:r>
            <a:r>
              <a:rPr lang="zh-CN" altLang="zh-CN" sz="4000" b="1">
                <a:solidFill>
                  <a:srgbClr val="0000FF"/>
                </a:solidFill>
                <a:latin typeface="宋体" panose="02010600030101010101" pitchFamily="2" charset="-122"/>
                <a:ea typeface="宋体" panose="02010600030101010101" pitchFamily="2" charset="-122"/>
              </a:rPr>
              <a:t>跳读课文，找出文中描写环境的语句，分析这些语句的表达效果。</a:t>
            </a:r>
          </a:p>
        </p:txBody>
      </p:sp>
      <p:sp>
        <p:nvSpPr>
          <p:cNvPr id="2" name="文本框 1"/>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FFFF0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FFFF0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2705"/>
                                        </p:tgtEl>
                                        <p:attrNameLst>
                                          <p:attrName>style.visibility</p:attrName>
                                        </p:attrNameLst>
                                      </p:cBhvr>
                                      <p:to>
                                        <p:strVal val="visible"/>
                                      </p:to>
                                    </p:set>
                                    <p:animEffect transition="in" filter="checkerboard(across)">
                                      <p:cBhvr>
                                        <p:cTn id="7" dur="500"/>
                                        <p:tgtEl>
                                          <p:spTgt spid="72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6" name="图片 40965" descr="图片6"/>
          <p:cNvPicPr>
            <a:picLocks noChangeAspect="1"/>
          </p:cNvPicPr>
          <p:nvPr/>
        </p:nvPicPr>
        <p:blipFill>
          <a:blip r:embed="rId2"/>
          <a:stretch>
            <a:fillRect/>
          </a:stretch>
        </p:blipFill>
        <p:spPr>
          <a:xfrm>
            <a:off x="2076450" y="-9525"/>
            <a:ext cx="8039100" cy="6877050"/>
          </a:xfrm>
          <a:prstGeom prst="rect">
            <a:avLst/>
          </a:prstGeom>
          <a:noFill/>
          <a:ln w="9525">
            <a:noFill/>
          </a:ln>
        </p:spPr>
      </p:pic>
      <p:sp>
        <p:nvSpPr>
          <p:cNvPr id="4" name="矩形 3"/>
          <p:cNvSpPr/>
          <p:nvPr/>
        </p:nvSpPr>
        <p:spPr>
          <a:xfrm>
            <a:off x="1168400" y="771525"/>
            <a:ext cx="9439275" cy="1938338"/>
          </a:xfrm>
          <a:prstGeom prst="rect">
            <a:avLst/>
          </a:prstGeom>
          <a:solidFill>
            <a:schemeClr val="bg1"/>
          </a:solidFill>
        </p:spPr>
        <p:txBody>
          <a:bodyPr wrap="square">
            <a:spAutoFit/>
          </a:bodyPr>
          <a:lstStyle/>
          <a:p>
            <a:pPr marL="571500" indent="-571500" eaLnBrk="1" fontAlgn="base" latinLnBrk="1" hangingPunct="1">
              <a:lnSpc>
                <a:spcPct val="100000"/>
              </a:lnSpc>
              <a:buClr>
                <a:srgbClr val="0000FF"/>
              </a:buClr>
              <a:buFont typeface="Wingdings" panose="05000000000000000000" charset="0"/>
              <a:buChar char="u"/>
            </a:pPr>
            <a:r>
              <a:rPr lang="zh-CN" sz="4000" b="1" strike="noStrike" noProof="1">
                <a:solidFill>
                  <a:srgbClr val="0000FF"/>
                </a:solidFill>
                <a:uFillTx/>
                <a:latin typeface="宋体" panose="02010600030101010101" pitchFamily="2" charset="-122"/>
                <a:ea typeface="宋体" panose="02010600030101010101" pitchFamily="2" charset="-122"/>
                <a:cs typeface="+mn-cs"/>
              </a:rPr>
              <a:t>万丈绝壁飞快垂下去，马帮原来就在这壁顶上。转了多半日，总觉山低风冷，却不料一直是在万丈之处盘桓。</a:t>
            </a:r>
            <a:r>
              <a:rPr lang="zh-CN" sz="4000" b="1" strike="noStrike" noProof="1">
                <a:solidFill>
                  <a:srgbClr val="D716E8"/>
                </a:solidFill>
                <a:uFillTx/>
                <a:latin typeface="宋体" panose="02010600030101010101" pitchFamily="2" charset="-122"/>
                <a:ea typeface="宋体" panose="02010600030101010101" pitchFamily="2" charset="-122"/>
                <a:cs typeface="+mn-cs"/>
              </a:rPr>
              <a:t>⑤</a:t>
            </a:r>
            <a:endParaRPr lang="zh-CN" sz="4000" b="1" strike="noStrike" noProof="1">
              <a:solidFill>
                <a:srgbClr val="D716E8"/>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6" name="文本框 5"/>
          <p:cNvSpPr txBox="1"/>
          <p:nvPr/>
        </p:nvSpPr>
        <p:spPr>
          <a:xfrm>
            <a:off x="1268413" y="2709863"/>
            <a:ext cx="9653588" cy="3784600"/>
          </a:xfrm>
          <a:prstGeom prst="rect">
            <a:avLst/>
          </a:prstGeom>
          <a:solidFill>
            <a:schemeClr val="bg1"/>
          </a:solidFill>
        </p:spPr>
        <p:txBody>
          <a:bodyPr wrap="square" rtlCol="0" anchor="t">
            <a:spAutoFit/>
          </a:bodyPr>
          <a:lstStyle/>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a:t>
            </a:r>
            <a:endParaRPr sz="4000" b="1" strike="noStrike" noProof="1">
              <a:solidFill>
                <a:srgbClr val="FF0000"/>
              </a:solidFill>
              <a:uFillTx/>
              <a:latin typeface="宋体" panose="02010600030101010101" pitchFamily="2" charset="-122"/>
              <a:sym typeface="+mn-ea"/>
            </a:endParaRPr>
          </a:p>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“万丈绝壁飞快垂下去”</a:t>
            </a:r>
            <a:r>
              <a:rPr lang="zh-CN" sz="4000" b="1" strike="noStrike" noProof="1">
                <a:solidFill>
                  <a:srgbClr val="FF0000"/>
                </a:solidFill>
                <a:uFillTx/>
                <a:latin typeface="宋体" panose="02010600030101010101" pitchFamily="2" charset="-122"/>
                <a:ea typeface="宋体" panose="02010600030101010101" pitchFamily="2" charset="-122"/>
                <a:cs typeface="+mn-cs"/>
                <a:sym typeface="+mn-ea"/>
              </a:rPr>
              <a:t>，</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化静为动</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：赋予绝壁以动态感，有力地表现了峡谷的</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深邃陡峭</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的特点，让人触目惊心，</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为后文</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写牛马的胆怯</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做</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了有力的</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铺垫</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a:t>
            </a:r>
            <a:endParaRPr sz="4000" b="1" strike="noStrike" noProof="1">
              <a:solidFill>
                <a:srgbClr val="FF0000"/>
              </a:solidFill>
              <a:uFillTx/>
              <a:latin typeface="宋体" panose="02010600030101010101" pitchFamily="2" charset="-122"/>
              <a:sym typeface="+mn-ea"/>
            </a:endParaRPr>
          </a:p>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a:t>
            </a:r>
            <a:endParaRPr sz="4000" b="1" strike="noStrike" noProof="1">
              <a:solidFill>
                <a:srgbClr val="FF0000"/>
              </a:solidFill>
              <a:uFillTx/>
              <a:latin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90" name="图片 41989" descr="图片7"/>
          <p:cNvPicPr>
            <a:picLocks noChangeAspect="1"/>
          </p:cNvPicPr>
          <p:nvPr/>
        </p:nvPicPr>
        <p:blipFill>
          <a:blip r:embed="rId2"/>
          <a:stretch>
            <a:fillRect/>
          </a:stretch>
        </p:blipFill>
        <p:spPr>
          <a:xfrm>
            <a:off x="-3175" y="-50800"/>
            <a:ext cx="12198350" cy="6961188"/>
          </a:xfrm>
          <a:prstGeom prst="rect">
            <a:avLst/>
          </a:prstGeom>
          <a:noFill/>
          <a:ln w="9525">
            <a:noFill/>
          </a:ln>
        </p:spPr>
      </p:pic>
      <p:sp>
        <p:nvSpPr>
          <p:cNvPr id="4" name="矩形 3"/>
          <p:cNvSpPr/>
          <p:nvPr/>
        </p:nvSpPr>
        <p:spPr>
          <a:xfrm>
            <a:off x="254000" y="603250"/>
            <a:ext cx="11744325" cy="2152650"/>
          </a:xfrm>
          <a:prstGeom prst="rect">
            <a:avLst/>
          </a:prstGeom>
          <a:solidFill>
            <a:schemeClr val="bg1"/>
          </a:solidFill>
        </p:spPr>
        <p:txBody>
          <a:bodyPr wrap="square">
            <a:spAutoFit/>
          </a:bodyPr>
          <a:lstStyle/>
          <a:p>
            <a:pPr marL="571500" indent="-571500" eaLnBrk="1" fontAlgn="base" latinLnBrk="1" hangingPunct="1">
              <a:lnSpc>
                <a:spcPts val="4020"/>
              </a:lnSpc>
              <a:buClr>
                <a:srgbClr val="0000FF"/>
              </a:buClr>
              <a:buFont typeface="Wingdings" panose="05000000000000000000" charset="0"/>
              <a:buChar char="u"/>
            </a:pPr>
            <a:r>
              <a:rPr lang="zh-CN" sz="3600" b="1" strike="noStrike" noProof="1">
                <a:solidFill>
                  <a:srgbClr val="0000FF"/>
                </a:solidFill>
                <a:uFillTx/>
                <a:latin typeface="黑体" panose="02010609060101010101" pitchFamily="49" charset="-122"/>
                <a:ea typeface="黑体" panose="02010609060101010101" pitchFamily="49" charset="-122"/>
                <a:cs typeface="+mn-cs"/>
              </a:rPr>
              <a:t>怒江自西北天际亮亮而来，深远似涓涓细流，隐隐喧声腾上来，着一派森气。俯望那江，蓦地心中一颤，惨叫一声。急转身，却什么也没有，只是再也不敢向探视。叫声漫开，撞了对面的壁，又远远荡回来。</a:t>
            </a:r>
            <a:r>
              <a:rPr lang="zh-CN" sz="3600" b="1" strike="noStrike" noProof="1">
                <a:solidFill>
                  <a:srgbClr val="D716E8"/>
                </a:solidFill>
                <a:uFillTx/>
                <a:latin typeface="黑体" panose="02010609060101010101" pitchFamily="49" charset="-122"/>
                <a:ea typeface="黑体" panose="02010609060101010101" pitchFamily="49" charset="-122"/>
                <a:cs typeface="+mn-cs"/>
              </a:rPr>
              <a:t>⑥</a:t>
            </a:r>
            <a:endParaRPr lang="zh-CN" sz="3600" b="1" strike="noStrike" noProof="1">
              <a:solidFill>
                <a:srgbClr val="D716E8"/>
              </a:solidFill>
              <a:uFillTx/>
              <a:latin typeface="黑体" panose="02010609060101010101" pitchFamily="49" charset="-122"/>
              <a:ea typeface="黑体" panose="02010609060101010101" pitchFamily="49"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FFFF0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FFFF00"/>
              </a:solidFill>
              <a:uFillTx/>
              <a:ea typeface="黑体" panose="02010609060101010101" pitchFamily="49" charset="-122"/>
            </a:endParaRPr>
          </a:p>
        </p:txBody>
      </p:sp>
      <p:sp>
        <p:nvSpPr>
          <p:cNvPr id="6" name="文本框 5"/>
          <p:cNvSpPr txBox="1"/>
          <p:nvPr/>
        </p:nvSpPr>
        <p:spPr>
          <a:xfrm>
            <a:off x="425450" y="2952750"/>
            <a:ext cx="11401425" cy="3968750"/>
          </a:xfrm>
          <a:prstGeom prst="rect">
            <a:avLst/>
          </a:prstGeom>
          <a:solidFill>
            <a:schemeClr val="bg1"/>
          </a:solidFill>
        </p:spPr>
        <p:txBody>
          <a:bodyPr wrap="square" rtlCol="0" anchor="t">
            <a:spAutoFit/>
          </a:bodyPr>
          <a:lstStyle/>
          <a:p>
            <a:pPr algn="l" eaLnBrk="1" fontAlgn="base" latinLnBrk="1" hangingPunct="1">
              <a:lnSpc>
                <a:spcPct val="100000"/>
              </a:lnSpc>
            </a:pPr>
            <a:r>
              <a:rPr lang="en-US" sz="3600" b="1" strike="noStrike" noProof="1">
                <a:solidFill>
                  <a:srgbClr val="FF0000"/>
                </a:solidFill>
                <a:uFillTx/>
                <a:latin typeface="黑体" panose="02010609060101010101" pitchFamily="49" charset="-122"/>
                <a:ea typeface="黑体" panose="02010609060101010101" pitchFamily="49" charset="-122"/>
                <a:cs typeface="+mn-cs"/>
                <a:sym typeface="+mn-ea"/>
              </a:rPr>
              <a:t>    </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视觉描写和听觉描写相结合</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，写出了怒江峡谷壁顶</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孤悬、高峻、险恶</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的特点，</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   “一派森气”“心中一颤”等</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心理</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方面的</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细节描写</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充分抒发了“我”初次直面峡谷时的震颤、</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惊恐</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之情，</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从侧面烘托出环境的奇险</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。让读者如临其境。</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    而马帮汉子们面临如此险境却能够谈笑自如，镇定自若，</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环境描写对塑造马帮汉子群像起到了衬托的作用</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87115" y="122625"/>
            <a:ext cx="10969200" cy="705600"/>
          </a:xfrm>
        </p:spPr>
        <p:txBody>
          <a:bodyPr>
            <a:normAutofit/>
          </a:bodyPr>
          <a:lstStyle/>
          <a:p>
            <a:r>
              <a:rPr lang="zh-CN" altLang="en-US">
                <a:solidFill>
                  <a:srgbClr val="FF0000"/>
                </a:solidFill>
                <a:sym typeface="+mn-ea"/>
              </a:rPr>
              <a:t>溜索</a:t>
            </a:r>
            <a:endParaRPr lang="zh-CN" altLang="en-US"/>
          </a:p>
        </p:txBody>
      </p:sp>
      <p:sp>
        <p:nvSpPr>
          <p:cNvPr id="3" name="内容占位符 2"/>
          <p:cNvSpPr>
            <a:spLocks noGrp="1"/>
          </p:cNvSpPr>
          <p:nvPr>
            <p:ph idx="1"/>
          </p:nvPr>
        </p:nvSpPr>
        <p:spPr>
          <a:xfrm>
            <a:off x="487045" y="828040"/>
            <a:ext cx="7500620" cy="4462145"/>
          </a:xfrm>
        </p:spPr>
        <p:txBody>
          <a:bodyPr>
            <a:normAutofit lnSpcReduction="10000"/>
          </a:bodyPr>
          <a:lstStyle/>
          <a:p>
            <a:r>
              <a:rPr lang="zh-CN" altLang="en-US" sz="2800" b="1">
                <a:solidFill>
                  <a:srgbClr val="FF0000"/>
                </a:solidFill>
              </a:rPr>
              <a:t>溜索</a:t>
            </a:r>
            <a:r>
              <a:rPr lang="zh-CN" altLang="en-US" sz="2800" b="1"/>
              <a:t>，是一种渡河工具，中国古代称为撞，它以一条钢索或粗绳，连接山谷两侧，一头高，一头低，人可由高向低溜过河谷。可分为平溜和陡溜等。常见于山地，如中国的横断山脉。除渡人外，亦可渡货物、牲畜等。</a:t>
            </a:r>
          </a:p>
          <a:p>
            <a:r>
              <a:rPr lang="zh-CN" altLang="en-US" sz="2800" b="1"/>
              <a:t>溜索主要使用者为中国的怒族人以及秘鲁安第斯山的印第安人。</a:t>
            </a:r>
          </a:p>
        </p:txBody>
      </p:sp>
      <p:pic>
        <p:nvPicPr>
          <p:cNvPr id="4" name="图片 3"/>
          <p:cNvPicPr>
            <a:picLocks noChangeAspect="1"/>
          </p:cNvPicPr>
          <p:nvPr/>
        </p:nvPicPr>
        <p:blipFill>
          <a:blip r:embed="rId3"/>
          <a:srcRect b="9099"/>
          <a:stretch>
            <a:fillRect/>
          </a:stretch>
        </p:blipFill>
        <p:spPr>
          <a:xfrm>
            <a:off x="7882890" y="828040"/>
            <a:ext cx="4176395" cy="512572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371600" y="3490913"/>
            <a:ext cx="9834563" cy="3414713"/>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	“前边牛们死也不肯再走”描写出了</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牛</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面对怒江峡谷时</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的惊恐</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烘托出峡谷孤悬、 高峻、险恶的特点</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牛的惊恐和我</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“抽一口气”“腿子抖起来”</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的惊恐相互映衬</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。此时 “首领也只懒懒说是怒江”，</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我和牛的惊恐状与首领的冷静、沉着形成鲜明对比</a:t>
            </a:r>
            <a:r>
              <a:rPr sz="3600" b="1"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 </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p:txBody>
      </p:sp>
      <p:sp>
        <p:nvSpPr>
          <p:cNvPr id="4" name="矩形 3"/>
          <p:cNvSpPr/>
          <p:nvPr/>
        </p:nvSpPr>
        <p:spPr>
          <a:xfrm>
            <a:off x="1141413" y="573088"/>
            <a:ext cx="9678988" cy="1198563"/>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marL="571500" indent="-571500" eaLnBrk="1" fontAlgn="base" latinLnBrk="1" hangingPunct="1">
              <a:lnSpc>
                <a:spcPct val="100000"/>
              </a:lnSpc>
              <a:buClr>
                <a:srgbClr val="0000FF"/>
              </a:buClr>
              <a:buFont typeface="Wingdings" panose="05000000000000000000" charset="0"/>
              <a:buChar char="u"/>
            </a:pPr>
            <a:r>
              <a:rPr lang="zh-CN" sz="3600" b="1" strike="noStrike" noProof="1">
                <a:solidFill>
                  <a:srgbClr val="0000FF"/>
                </a:solidFill>
                <a:uFillTx/>
                <a:latin typeface="黑体" panose="02010609060101010101" pitchFamily="49" charset="-122"/>
                <a:ea typeface="黑体" panose="02010609060101010101" pitchFamily="49" charset="-122"/>
                <a:cs typeface="+mn-cs"/>
              </a:rPr>
              <a:t>本文用不少笔墨写牛，这对环境描写和人物刻画各有什么作用？ </a:t>
            </a:r>
            <a:endParaRPr lang="zh-CN" sz="3600" b="1" strike="noStrike" noProof="1">
              <a:solidFill>
                <a:srgbClr val="0000FF"/>
              </a:solidFill>
              <a:uFillTx/>
              <a:latin typeface="黑体" panose="02010609060101010101" pitchFamily="49" charset="-122"/>
              <a:ea typeface="黑体" panose="02010609060101010101" pitchFamily="49"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1141413" y="1738313"/>
            <a:ext cx="9983788" cy="1752600"/>
          </a:xfrm>
          <a:prstGeom prst="rect">
            <a:avLst/>
          </a:prstGeom>
          <a:noFill/>
        </p:spPr>
        <p:txBody>
          <a:bodyPr wrap="square" rtlCol="0" anchor="t">
            <a:spAutoFit/>
          </a:bodyPr>
          <a:lstStyle/>
          <a:p>
            <a:pPr algn="l" fontAlgn="base"/>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（1）见前边牛们死也不肯再走，就下马向岸前移去。行到岸边，抽一口气，腿子抖起来，如牛一般，不敢再往前动半步。</a:t>
            </a:r>
            <a:r>
              <a:rPr sz="3600" b="1" strike="noStrike" noProof="1">
                <a:solidFill>
                  <a:srgbClr val="D716E8"/>
                </a:solidFill>
                <a:uFillTx/>
                <a:latin typeface="黑体" panose="02010609060101010101" pitchFamily="49" charset="-122"/>
                <a:ea typeface="黑体" panose="02010609060101010101" pitchFamily="49" charset="-122"/>
                <a:cs typeface="+mn-cs"/>
                <a:sym typeface="+mn-ea"/>
              </a:rPr>
              <a:t>④</a:t>
            </a:r>
            <a:endParaRPr sz="3600" b="1" strike="noStrike" noProof="1">
              <a:solidFill>
                <a:srgbClr val="D716E8"/>
              </a:solidFill>
              <a:uFillTx/>
              <a:latin typeface="黑体" panose="02010609060101010101" pitchFamily="49" charset="-122"/>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219200" y="3949700"/>
            <a:ext cx="10091738" cy="2890838"/>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ts val="3640"/>
              </a:lnSpc>
            </a:pPr>
            <a:r>
              <a:rPr sz="3200" b="1" strike="noStrike" noProof="1">
                <a:solidFill>
                  <a:srgbClr val="FF0000"/>
                </a:solidFill>
                <a:uFillTx/>
                <a:latin typeface="黑体" panose="02010609060101010101" pitchFamily="49" charset="-122"/>
                <a:ea typeface="黑体" panose="02010609060101010101" pitchFamily="49" charset="-122"/>
                <a:cs typeface="+mn-cs"/>
                <a:sym typeface="+mn-ea"/>
              </a:rPr>
              <a:t>    牛溜索前“早卧在地下”“两眼哀哀地慢慢眨”“大眼失神”“皮肉开始抖”，溜索中“牛嘴咧开，叫不出声，皮肉抖得模糊一层，屎尿尽数撒泄”逼真地描写出牛溜索前后惊恐失态之状，它们和等待溜索的“哀哀地叫着”的牛们一起</a:t>
            </a:r>
            <a:r>
              <a:rPr sz="32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烘托出峡谷的险恶</a:t>
            </a:r>
            <a:r>
              <a:rPr sz="3200" b="1" strike="noStrike" noProof="1">
                <a:solidFill>
                  <a:srgbClr val="FF0000"/>
                </a:solidFill>
                <a:uFillTx/>
                <a:latin typeface="黑体" panose="02010609060101010101" pitchFamily="49" charset="-122"/>
                <a:ea typeface="黑体" panose="02010609060101010101" pitchFamily="49" charset="-122"/>
                <a:cs typeface="+mn-cs"/>
                <a:sym typeface="+mn-ea"/>
              </a:rPr>
              <a:t>；而这些牛们又</a:t>
            </a:r>
            <a:r>
              <a:rPr sz="32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反衬出赶牛溜索的汉子们的沉着、果断、熟练。</a:t>
            </a:r>
            <a:endParaRPr sz="3200" b="1" strike="noStrike" noProof="1">
              <a:solidFill>
                <a:srgbClr val="FF0000"/>
              </a:solidFill>
              <a:uFillTx/>
              <a:latin typeface="黑体" panose="02010609060101010101" pitchFamily="49" charset="-122"/>
              <a:ea typeface="黑体" panose="02010609060101010101" pitchFamily="49" charset="-122"/>
              <a:sym typeface="+mn-ea"/>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1327150" y="590550"/>
            <a:ext cx="9983788" cy="3359150"/>
          </a:xfrm>
          <a:prstGeom prst="rect">
            <a:avLst/>
          </a:prstGeom>
          <a:noFill/>
        </p:spPr>
        <p:txBody>
          <a:bodyPr wrap="square" rtlCol="0" anchor="t">
            <a:spAutoFit/>
          </a:bodyPr>
          <a:lstStyle/>
          <a:p>
            <a:pPr algn="l" fontAlgn="base">
              <a:lnSpc>
                <a:spcPts val="3640"/>
              </a:lnSpc>
            </a:pPr>
            <a:r>
              <a:rPr sz="3200" b="1" strike="noStrike" noProof="1">
                <a:solidFill>
                  <a:srgbClr val="0000FF"/>
                </a:solidFill>
                <a:uFillTx/>
                <a:latin typeface="黑体" panose="02010609060101010101" pitchFamily="49" charset="-122"/>
                <a:ea typeface="黑体" panose="02010609060101010101" pitchFamily="49" charset="-122"/>
                <a:cs typeface="+mn-cs"/>
                <a:sym typeface="+mn-ea"/>
              </a:rPr>
              <a:t>（2）牛们早卧在地下，两眼哀哀地慢慢眨</a:t>
            </a:r>
            <a:r>
              <a:rPr lang="en-US" sz="32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sz="3200" b="1" strike="noStrike" noProof="1">
                <a:solidFill>
                  <a:srgbClr val="0000FF"/>
                </a:solidFill>
                <a:uFillTx/>
                <a:latin typeface="黑体" panose="02010609060101010101" pitchFamily="49" charset="-122"/>
                <a:ea typeface="黑体" panose="02010609060101010101" pitchFamily="49" charset="-122"/>
                <a:cs typeface="+mn-cs"/>
                <a:sym typeface="+mn-ea"/>
              </a:rPr>
              <a:t>那牛软下去，淌出两滴泪，大眼失了神，皮肉开始抖起来。</a:t>
            </a:r>
            <a:r>
              <a:rPr lang="en-US" sz="32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sz="3200" b="1" strike="noStrike" noProof="1">
                <a:solidFill>
                  <a:srgbClr val="0000FF"/>
                </a:solidFill>
                <a:uFillTx/>
                <a:latin typeface="黑体" panose="02010609060101010101" pitchFamily="49" charset="-122"/>
                <a:ea typeface="黑体" panose="02010609060101010101" pitchFamily="49" charset="-122"/>
                <a:cs typeface="+mn-cs"/>
                <a:sym typeface="+mn-ea"/>
              </a:rPr>
              <a:t>牛嘴咧开，叫不出声，皮肉抖得模糊一层，屎尿尽数撒泄，飞起多高，又纷纷扬扬，星散坠下峡去。</a:t>
            </a:r>
            <a:r>
              <a:rPr sz="3200" b="1" strike="noStrike" noProof="1">
                <a:solidFill>
                  <a:srgbClr val="D716E8"/>
                </a:solidFill>
                <a:uFillTx/>
                <a:latin typeface="黑体" panose="02010609060101010101" pitchFamily="49" charset="-122"/>
                <a:ea typeface="黑体" panose="02010609060101010101" pitchFamily="49" charset="-122"/>
                <a:cs typeface="+mn-cs"/>
                <a:sym typeface="+mn-ea"/>
              </a:rPr>
              <a:t>⑮</a:t>
            </a:r>
            <a:endParaRPr sz="3200" b="1" strike="noStrike" noProof="1">
              <a:solidFill>
                <a:srgbClr val="0000FF"/>
              </a:solidFill>
              <a:uFillTx/>
              <a:latin typeface="黑体" panose="02010609060101010101" pitchFamily="49" charset="-122"/>
              <a:ea typeface="黑体" panose="02010609060101010101" pitchFamily="49" charset="-122"/>
              <a:sym typeface="+mn-ea"/>
            </a:endParaRPr>
          </a:p>
          <a:p>
            <a:pPr algn="l" fontAlgn="base">
              <a:lnSpc>
                <a:spcPts val="3640"/>
              </a:lnSpc>
            </a:pPr>
            <a:r>
              <a:rPr sz="32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lang="en-US" sz="3200" b="1" strike="noStrike" noProof="1">
                <a:solidFill>
                  <a:srgbClr val="0000FF"/>
                </a:solidFill>
                <a:uFillTx/>
                <a:latin typeface="黑体" panose="02010609060101010101" pitchFamily="49" charset="-122"/>
                <a:ea typeface="黑体" panose="02010609060101010101" pitchFamily="49" charset="-122"/>
                <a:cs typeface="+mn-cs"/>
                <a:sym typeface="+mn-ea"/>
              </a:rPr>
              <a:t>3</a:t>
            </a:r>
            <a:r>
              <a:rPr sz="3200" b="1" strike="noStrike" noProof="1">
                <a:solidFill>
                  <a:srgbClr val="0000FF"/>
                </a:solidFill>
                <a:uFillTx/>
                <a:latin typeface="黑体" panose="02010609060101010101" pitchFamily="49" charset="-122"/>
                <a:ea typeface="黑体" panose="02010609060101010101" pitchFamily="49" charset="-122"/>
                <a:cs typeface="+mn-cs"/>
                <a:sym typeface="+mn-ea"/>
              </a:rPr>
              <a:t>）这边的牛们都哀哀地叫着，汉子们并不理会，仍一头一头推过去。</a:t>
            </a:r>
            <a:r>
              <a:rPr lang="zh-CN" sz="3200" b="1" strike="noStrike" noProof="1">
                <a:solidFill>
                  <a:srgbClr val="0000FF"/>
                </a:solidFill>
                <a:uFillTx/>
                <a:latin typeface="黑体" panose="02010609060101010101" pitchFamily="49" charset="-122"/>
                <a:ea typeface="黑体" panose="02010609060101010101" pitchFamily="49" charset="-122"/>
                <a:cs typeface="+mn-cs"/>
                <a:sym typeface="+mn-ea"/>
              </a:rPr>
              <a:t>牛们如商量好的，不例外都是一路屎尿，皮肉疯了一样抖。</a:t>
            </a:r>
            <a:r>
              <a:rPr sz="3200" b="1" strike="noStrike" noProof="1">
                <a:solidFill>
                  <a:srgbClr val="D716E8"/>
                </a:solidFill>
                <a:uFillTx/>
                <a:latin typeface="黑体" panose="02010609060101010101" pitchFamily="49" charset="-122"/>
                <a:ea typeface="黑体" panose="02010609060101010101" pitchFamily="49" charset="-122"/>
                <a:cs typeface="+mn-cs"/>
                <a:sym typeface="+mn-ea"/>
              </a:rPr>
              <a:t>⑯</a:t>
            </a:r>
            <a:endParaRPr sz="3200" b="1" strike="noStrike" noProof="1">
              <a:solidFill>
                <a:srgbClr val="D716E8"/>
              </a:solidFill>
              <a:uFillTx/>
              <a:latin typeface="黑体" panose="02010609060101010101" pitchFamily="49" charset="-122"/>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103313" y="2406650"/>
            <a:ext cx="9799638" cy="2306638"/>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    牛们溜索后急急地要离开峡谷边，显示出它们仍然</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惊魂未定</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，这从</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侧面</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更加</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烘托</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出</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怒江</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峡谷的非同寻常</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的险恶</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。此时我 “顺风出一口长气”，牛和我仍然相互映衬。</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1103313" y="652463"/>
            <a:ext cx="9983788" cy="1754188"/>
          </a:xfrm>
          <a:prstGeom prst="rect">
            <a:avLst/>
          </a:prstGeom>
          <a:noFill/>
        </p:spPr>
        <p:txBody>
          <a:bodyPr wrap="square" rtlCol="0" anchor="t">
            <a:spAutoFit/>
          </a:bodyPr>
          <a:lstStyle/>
          <a:p>
            <a:pPr algn="l" fontAlgn="base"/>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lang="en-US" sz="3600" b="1" strike="noStrike" noProof="1">
                <a:solidFill>
                  <a:srgbClr val="0000FF"/>
                </a:solidFill>
                <a:uFillTx/>
                <a:latin typeface="黑体" panose="02010609060101010101" pitchFamily="49" charset="-122"/>
                <a:ea typeface="黑体" panose="02010609060101010101" pitchFamily="49" charset="-122"/>
                <a:cs typeface="+mn-cs"/>
                <a:sym typeface="+mn-ea"/>
              </a:rPr>
              <a:t>4</a:t>
            </a:r>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）牛们终于又上了驮，铃铛朗朗响着，急急地要离开这里。</a:t>
            </a:r>
            <a:r>
              <a:rPr lang="zh-CN" sz="3600" b="1" strike="noStrike" noProof="1">
                <a:solidFill>
                  <a:srgbClr val="0000FF"/>
                </a:solidFill>
                <a:uFillTx/>
                <a:latin typeface="黑体" panose="02010609060101010101" pitchFamily="49" charset="-122"/>
                <a:ea typeface="黑体" panose="02010609060101010101" pitchFamily="49" charset="-122"/>
                <a:cs typeface="+mn-cs"/>
                <a:sym typeface="+mn-ea"/>
              </a:rPr>
              <a:t>上得马上，才觉出一身黏汗</a:t>
            </a:r>
            <a:r>
              <a:rPr lang="en-US" altLang="zh-CN" sz="36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lang="zh-CN" altLang="en-US" sz="3600" b="1" strike="noStrike" noProof="1">
                <a:solidFill>
                  <a:srgbClr val="0000FF"/>
                </a:solidFill>
                <a:uFillTx/>
                <a:latin typeface="黑体" panose="02010609060101010101" pitchFamily="49" charset="-122"/>
                <a:ea typeface="黑体" panose="02010609060101010101" pitchFamily="49" charset="-122"/>
                <a:cs typeface="+mn-cs"/>
                <a:sym typeface="+mn-ea"/>
              </a:rPr>
              <a:t>出一口长气。</a:t>
            </a:r>
            <a:r>
              <a:rPr sz="3600" b="1" strike="noStrike" noProof="1">
                <a:solidFill>
                  <a:srgbClr val="D716E8"/>
                </a:solidFill>
                <a:uFillTx/>
                <a:latin typeface="黑体" panose="02010609060101010101" pitchFamily="49" charset="-122"/>
                <a:ea typeface="黑体" panose="02010609060101010101" pitchFamily="49" charset="-122"/>
                <a:cs typeface="+mn-cs"/>
                <a:sym typeface="+mn-ea"/>
              </a:rPr>
              <a:t>㉕</a:t>
            </a:r>
            <a:endParaRPr sz="3600" b="1" strike="noStrike" noProof="1">
              <a:solidFill>
                <a:srgbClr val="D716E8"/>
              </a:solidFill>
              <a:uFillTx/>
              <a:latin typeface="黑体" panose="02010609060101010101" pitchFamily="49" charset="-122"/>
              <a:ea typeface="黑体" panose="02010609060101010101" pitchFamily="49" charset="-122"/>
              <a:sym typeface="+mn-ea"/>
            </a:endParaRPr>
          </a:p>
        </p:txBody>
      </p:sp>
      <p:sp>
        <p:nvSpPr>
          <p:cNvPr id="3" name="文本框 2"/>
          <p:cNvSpPr txBox="1"/>
          <p:nvPr/>
        </p:nvSpPr>
        <p:spPr>
          <a:xfrm>
            <a:off x="877888" y="4999038"/>
            <a:ext cx="10567988" cy="1752600"/>
          </a:xfrm>
          <a:prstGeom prst="rect">
            <a:avLst/>
          </a:prstGeom>
          <a:noFill/>
        </p:spPr>
        <p:txBody>
          <a:bodyPr wrap="square" rtlCol="0" anchor="t">
            <a:spAutoFit/>
          </a:bodyPr>
          <a:lstStyle/>
          <a:p>
            <a:pPr fontAlgn="base"/>
            <a:r>
              <a:rPr lang="zh-CN" altLang="en-US" b="1" strike="noStrike" noProof="1">
                <a:latin typeface="Arial" panose="020B0604020202020204" pitchFamily="34" charset="0"/>
                <a:ea typeface="宋体" panose="02010600030101010101" pitchFamily="2" charset="-122"/>
                <a:cs typeface="+mn-cs"/>
                <a:sym typeface="+mn-ea"/>
              </a:rPr>
              <a:t>              </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总之，对牛的描写，从侧面表现怒江峡谷的高峻险恶；与“我”“战战兢兢”互相映衬，反衬首领及汉子的勇敢无畏。</a:t>
            </a:r>
            <a:endParaRPr sz="3600" b="1" strike="noStrike" noProof="1">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40" name="Picture 8"/>
          <p:cNvPicPr>
            <a:picLocks noChangeAspect="1"/>
          </p:cNvPicPr>
          <p:nvPr/>
        </p:nvPicPr>
        <p:blipFill>
          <a:blip r:embed="rId2"/>
          <a:srcRect r="-21" b="15163"/>
          <a:stretch>
            <a:fillRect/>
          </a:stretch>
        </p:blipFill>
        <p:spPr>
          <a:xfrm>
            <a:off x="2433638" y="2886075"/>
            <a:ext cx="7529512" cy="3984625"/>
          </a:xfrm>
          <a:prstGeom prst="rect">
            <a:avLst/>
          </a:prstGeom>
          <a:noFill/>
          <a:ln w="9525">
            <a:noFill/>
          </a:ln>
        </p:spPr>
      </p:pic>
      <p:sp>
        <p:nvSpPr>
          <p:cNvPr id="4" name="矩形 3"/>
          <p:cNvSpPr/>
          <p:nvPr/>
        </p:nvSpPr>
        <p:spPr>
          <a:xfrm>
            <a:off x="1741488" y="425450"/>
            <a:ext cx="8915400" cy="1320800"/>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marL="571500" indent="-571500" eaLnBrk="1" fontAlgn="base" latinLnBrk="1" hangingPunct="1">
              <a:lnSpc>
                <a:spcPct val="100000"/>
              </a:lnSpc>
              <a:buClr>
                <a:srgbClr val="0000FF"/>
              </a:buClr>
              <a:buFont typeface="Wingdings" panose="05000000000000000000" charset="0"/>
              <a:buChar char="u"/>
            </a:pPr>
            <a:r>
              <a:rPr lang="zh-CN" sz="4000" b="1" strike="noStrike" noProof="1">
                <a:solidFill>
                  <a:srgbClr val="0000FF"/>
                </a:solidFill>
                <a:uFillTx/>
                <a:latin typeface="宋体" panose="02010600030101010101" pitchFamily="2" charset="-122"/>
                <a:ea typeface="宋体" panose="02010600030101010101" pitchFamily="2" charset="-122"/>
                <a:cs typeface="+mn-cs"/>
              </a:rPr>
              <a:t>文章中几次写到鹰？找出来读一读，说说各自有什么作用？</a:t>
            </a:r>
            <a:endParaRPr lang="zh-CN" sz="4000" b="1" strike="noStrike" noProof="1">
              <a:solidFill>
                <a:srgbClr val="0000FF"/>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6" name="文本框 5"/>
          <p:cNvSpPr txBox="1"/>
          <p:nvPr/>
        </p:nvSpPr>
        <p:spPr>
          <a:xfrm>
            <a:off x="1565275" y="3411538"/>
            <a:ext cx="9431338" cy="1938338"/>
          </a:xfrm>
          <a:prstGeom prst="rect">
            <a:avLst/>
          </a:prstGeom>
          <a:solidFill>
            <a:schemeClr val="bg1"/>
          </a:solidFill>
        </p:spPr>
        <p:txBody>
          <a:bodyPr wrap="square" rtlCol="0" anchor="t">
            <a:spAutoFit/>
          </a:bodyPr>
          <a:lstStyle/>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一个“扎”字写尽了鹰飞的</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急速迅猛</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的特点。扎进声音里，又</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侧面衬托出怒江的奔腾咆哮气势</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a:t>
            </a:r>
            <a:endParaRPr sz="4000" b="1" strike="noStrike" noProof="1">
              <a:solidFill>
                <a:srgbClr val="FF0000"/>
              </a:solidFill>
              <a:uFillTx/>
              <a:latin typeface="宋体" panose="02010600030101010101" pitchFamily="2" charset="-122"/>
              <a:sym typeface="+mn-ea"/>
            </a:endParaRPr>
          </a:p>
        </p:txBody>
      </p:sp>
      <p:sp>
        <p:nvSpPr>
          <p:cNvPr id="2" name="文本框 1"/>
          <p:cNvSpPr txBox="1"/>
          <p:nvPr/>
        </p:nvSpPr>
        <p:spPr>
          <a:xfrm>
            <a:off x="1411288" y="1662113"/>
            <a:ext cx="10139363" cy="1938338"/>
          </a:xfrm>
          <a:prstGeom prst="rect">
            <a:avLst/>
          </a:prstGeom>
          <a:noFill/>
        </p:spPr>
        <p:txBody>
          <a:bodyPr wrap="none" rtlCol="0" anchor="t">
            <a:spAutoFit/>
          </a:bodyPr>
          <a:lstStyle/>
          <a:p>
            <a:pPr fontAlgn="base"/>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lang="en-US" altLang="zh-CN" sz="4000" b="1" strike="noStrike" noProof="1">
                <a:solidFill>
                  <a:srgbClr val="0000FF"/>
                </a:solidFill>
                <a:uFillTx/>
                <a:latin typeface="宋体" panose="02010600030101010101" pitchFamily="2" charset="-122"/>
                <a:ea typeface="宋体" panose="02010600030101010101" pitchFamily="2" charset="-122"/>
                <a:cs typeface="+mn-cs"/>
                <a:sym typeface="+mn-ea"/>
              </a:rPr>
              <a:t>1</a:t>
            </a:r>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）一只大鹰旋了半圈，忽然一歪身，扎进</a:t>
            </a:r>
            <a:endParaRPr lang="zh-CN" sz="4000" b="1" strike="noStrike" noProof="1">
              <a:solidFill>
                <a:srgbClr val="0000FF"/>
              </a:solidFill>
              <a:uFillTx/>
              <a:latin typeface="宋体" panose="02010600030101010101" pitchFamily="2" charset="-122"/>
              <a:sym typeface="+mn-ea"/>
            </a:endParaRPr>
          </a:p>
          <a:p>
            <a:pPr fontAlgn="base"/>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山那侧的声音里。</a:t>
            </a:r>
            <a:r>
              <a:rPr lang="zh-CN" sz="4000" b="1">
                <a:solidFill>
                  <a:srgbClr val="0000FF"/>
                </a:solidFill>
                <a:uFillTx/>
                <a:latin typeface="宋体" panose="02010600030101010101" pitchFamily="2" charset="-122"/>
                <a:sym typeface="+mn-ea"/>
              </a:rPr>
              <a:t/>
            </a:r>
            <a:br>
              <a:rPr lang="zh-CN" sz="4000" b="1">
                <a:solidFill>
                  <a:srgbClr val="0000FF"/>
                </a:solidFill>
                <a:uFillTx/>
                <a:latin typeface="宋体" panose="02010600030101010101" pitchFamily="2" charset="-122"/>
                <a:sym typeface="+mn-ea"/>
              </a:rPr>
            </a:br>
            <a:endParaRPr lang="zh-CN" altLang="en-US" sz="4000" b="1" strike="noStrike" noProof="1">
              <a:solidFill>
                <a:srgbClr val="0000FF"/>
              </a:solidFill>
              <a:uFillTx/>
              <a:latin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18440"/>
                                        </p:tgtEl>
                                        <p:attrNameLst>
                                          <p:attrName>style.visibility</p:attrName>
                                        </p:attrNameLst>
                                      </p:cBhvr>
                                      <p:to>
                                        <p:strVal val="visible"/>
                                      </p:to>
                                    </p:set>
                                    <p:anim calcmode="lin" valueType="num">
                                      <p:cBhvr>
                                        <p:cTn id="10" dur="500" fill="hold"/>
                                        <p:tgtEl>
                                          <p:spTgt spid="18440"/>
                                        </p:tgtEl>
                                        <p:attrNameLst>
                                          <p:attrName>ppt_x</p:attrName>
                                        </p:attrNameLst>
                                      </p:cBhvr>
                                      <p:tavLst>
                                        <p:tav tm="0">
                                          <p:val>
                                            <p:strVal val="#ppt_x"/>
                                          </p:val>
                                        </p:tav>
                                        <p:tav tm="100000">
                                          <p:val>
                                            <p:strVal val="#ppt_x"/>
                                          </p:val>
                                        </p:tav>
                                      </p:tavLst>
                                    </p:anim>
                                    <p:anim calcmode="lin" valueType="num">
                                      <p:cBhvr>
                                        <p:cTn id="11"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0" name="Picture 2"/>
          <p:cNvPicPr>
            <a:picLocks noChangeAspect="1"/>
          </p:cNvPicPr>
          <p:nvPr/>
        </p:nvPicPr>
        <p:blipFill>
          <a:blip r:embed="rId2"/>
          <a:srcRect t="11707" r="-151" b="7652"/>
          <a:stretch>
            <a:fillRect/>
          </a:stretch>
        </p:blipFill>
        <p:spPr>
          <a:xfrm>
            <a:off x="2055813" y="1898650"/>
            <a:ext cx="8277225" cy="5013325"/>
          </a:xfrm>
          <a:prstGeom prst="rect">
            <a:avLst/>
          </a:prstGeom>
          <a:noFill/>
          <a:ln w="9525">
            <a:noFill/>
          </a:ln>
        </p:spPr>
      </p:pic>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6" name="文本框 5"/>
          <p:cNvSpPr txBox="1"/>
          <p:nvPr/>
        </p:nvSpPr>
        <p:spPr>
          <a:xfrm>
            <a:off x="1381125" y="3435350"/>
            <a:ext cx="9429750" cy="1938338"/>
          </a:xfrm>
          <a:prstGeom prst="rect">
            <a:avLst/>
          </a:prstGeom>
          <a:solidFill>
            <a:schemeClr val="bg1"/>
          </a:solidFill>
        </p:spPr>
        <p:txBody>
          <a:bodyPr wrap="square" rtlCol="0" anchor="t">
            <a:spAutoFit/>
          </a:bodyPr>
          <a:lstStyle/>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写大鹰在汉子身下移来移去</a:t>
            </a:r>
            <a:r>
              <a:rPr lang="zh-CN" sz="4000" b="1" strike="noStrike" noProof="1">
                <a:solidFill>
                  <a:srgbClr val="FF0000"/>
                </a:solidFill>
                <a:uFillTx/>
                <a:latin typeface="宋体" panose="02010600030101010101" pitchFamily="2" charset="-122"/>
                <a:ea typeface="宋体" panose="02010600030101010101" pitchFamily="2" charset="-122"/>
                <a:cs typeface="+mn-cs"/>
                <a:sym typeface="+mn-ea"/>
              </a:rPr>
              <a:t>，突出汉子溜索位置之高</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a:t>
            </a:r>
            <a:r>
              <a:rPr lang="zh-CN" sz="4000" b="1" strike="noStrike" noProof="1">
                <a:solidFill>
                  <a:srgbClr val="FF0000"/>
                </a:solidFill>
                <a:uFillTx/>
                <a:latin typeface="宋体" panose="02010600030101010101" pitchFamily="2" charset="-122"/>
                <a:ea typeface="宋体" panose="02010600030101010101" pitchFamily="2" charset="-122"/>
                <a:cs typeface="+mn-cs"/>
                <a:sym typeface="+mn-ea"/>
              </a:rPr>
              <a:t>从而突出</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溜索的</a:t>
            </a:r>
            <a:r>
              <a:rPr lang="zh-CN" sz="4000" b="1" strike="noStrike" noProof="1">
                <a:solidFill>
                  <a:srgbClr val="FF0000"/>
                </a:solidFill>
                <a:uFillTx/>
                <a:latin typeface="宋体" panose="02010600030101010101" pitchFamily="2" charset="-122"/>
                <a:ea typeface="宋体" panose="02010600030101010101" pitchFamily="2" charset="-122"/>
                <a:cs typeface="+mn-cs"/>
                <a:sym typeface="+mn-ea"/>
              </a:rPr>
              <a:t>危险性</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a:t>
            </a:r>
            <a:r>
              <a:rPr lang="zh-CN" sz="4000" b="1"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以此</a:t>
            </a:r>
            <a:r>
              <a:rPr lang="zh-CN"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烘托马帮</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汉子的</a:t>
            </a:r>
            <a:r>
              <a:rPr lang="zh-CN"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勇敢</a:t>
            </a:r>
            <a:r>
              <a:rPr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sym typeface="+mn-ea"/>
              </a:rPr>
              <a:t>无畏</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a:t>
            </a:r>
            <a:endParaRPr sz="4000" b="1" strike="noStrike" noProof="1">
              <a:solidFill>
                <a:srgbClr val="FF0000"/>
              </a:solidFill>
              <a:uFillTx/>
              <a:latin typeface="宋体" panose="02010600030101010101" pitchFamily="2" charset="-122"/>
              <a:sym typeface="+mn-ea"/>
            </a:endParaRPr>
          </a:p>
        </p:txBody>
      </p:sp>
      <p:sp>
        <p:nvSpPr>
          <p:cNvPr id="2" name="文本框 1"/>
          <p:cNvSpPr txBox="1"/>
          <p:nvPr/>
        </p:nvSpPr>
        <p:spPr>
          <a:xfrm>
            <a:off x="1263650" y="677863"/>
            <a:ext cx="10139363" cy="1322388"/>
          </a:xfrm>
          <a:prstGeom prst="rect">
            <a:avLst/>
          </a:prstGeom>
          <a:noFill/>
        </p:spPr>
        <p:txBody>
          <a:bodyPr wrap="none" rtlCol="0" anchor="t">
            <a:spAutoFit/>
          </a:bodyPr>
          <a:lstStyle/>
          <a:p>
            <a:pPr algn="l" fontAlgn="base"/>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lang="en-US" altLang="zh-CN" sz="4000" b="1" strike="noStrike" noProof="1">
                <a:solidFill>
                  <a:srgbClr val="0000FF"/>
                </a:solidFill>
                <a:uFillTx/>
                <a:latin typeface="宋体" panose="02010600030101010101" pitchFamily="2" charset="-122"/>
                <a:ea typeface="宋体" panose="02010600030101010101" pitchFamily="2" charset="-122"/>
                <a:cs typeface="+mn-cs"/>
                <a:sym typeface="+mn-ea"/>
              </a:rPr>
              <a:t>2</a:t>
            </a:r>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）那只大鹰在瘦小汉子身下十余丈处移来</a:t>
            </a:r>
            <a:endParaRPr lang="zh-CN" sz="4000" b="1" strike="noStrike" noProof="1">
              <a:solidFill>
                <a:srgbClr val="0000FF"/>
              </a:solidFill>
              <a:uFillTx/>
              <a:latin typeface="宋体" panose="02010600030101010101" pitchFamily="2" charset="-122"/>
              <a:sym typeface="+mn-ea"/>
            </a:endParaRPr>
          </a:p>
          <a:p>
            <a:pPr algn="l" fontAlgn="base"/>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移去，翅膀尖上几根羽毛被风吹得抖。</a:t>
            </a:r>
            <a:endParaRPr lang="zh-CN" sz="4000" b="1" strike="noStrike" noProof="1">
              <a:solidFill>
                <a:srgbClr val="0000FF"/>
              </a:solidFill>
              <a:uFillTx/>
              <a:latin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p:cTn id="7" dur="500" fill="hold"/>
                                        <p:tgtEl>
                                          <p:spTgt spid="63490"/>
                                        </p:tgtEl>
                                        <p:attrNameLst>
                                          <p:attrName>ppt_x</p:attrName>
                                        </p:attrNameLst>
                                      </p:cBhvr>
                                      <p:tavLst>
                                        <p:tav tm="0">
                                          <p:val>
                                            <p:strVal val="#ppt_x"/>
                                          </p:val>
                                        </p:tav>
                                        <p:tav tm="100000">
                                          <p:val>
                                            <p:strVal val="#ppt_x"/>
                                          </p:val>
                                        </p:tav>
                                      </p:tavLst>
                                    </p:anim>
                                    <p:anim calcmode="lin" valueType="num">
                                      <p:cBhvr>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29" name="Picture 2"/>
          <p:cNvPicPr>
            <a:picLocks noChangeAspect="1"/>
          </p:cNvPicPr>
          <p:nvPr/>
        </p:nvPicPr>
        <p:blipFill>
          <a:blip r:embed="rId2"/>
          <a:stretch>
            <a:fillRect/>
          </a:stretch>
        </p:blipFill>
        <p:spPr>
          <a:xfrm>
            <a:off x="2901950" y="2298700"/>
            <a:ext cx="6573838" cy="4559300"/>
          </a:xfrm>
          <a:prstGeom prst="rect">
            <a:avLst/>
          </a:prstGeom>
          <a:noFill/>
          <a:ln w="9525">
            <a:noFill/>
          </a:ln>
        </p:spPr>
      </p:pic>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6" name="文本框 5"/>
          <p:cNvSpPr txBox="1"/>
          <p:nvPr/>
        </p:nvSpPr>
        <p:spPr>
          <a:xfrm>
            <a:off x="1509713" y="3071813"/>
            <a:ext cx="9563100" cy="3170238"/>
          </a:xfrm>
          <a:prstGeom prst="rect">
            <a:avLst/>
          </a:prstGeom>
          <a:solidFill>
            <a:schemeClr val="bg1"/>
          </a:solidFill>
        </p:spPr>
        <p:txBody>
          <a:bodyPr wrap="square" rtlCol="0" anchor="t">
            <a:spAutoFit/>
          </a:bodyPr>
          <a:lstStyle/>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此处是写马帮汉子们远远地看到鹰在峭壁上抓蛇的过程，含蓄表达着汉子们对鹰的赞美与崇敬，也暗示着作者的情感倾向——做人，就要像鹰一样，搏击长空，英勇无畏，战胜一切！</a:t>
            </a:r>
            <a:endParaRPr sz="4000" b="1" strike="noStrike" noProof="1">
              <a:solidFill>
                <a:srgbClr val="FF0000"/>
              </a:solidFill>
              <a:uFillTx/>
              <a:latin typeface="宋体" panose="02010600030101010101" pitchFamily="2" charset="-122"/>
              <a:sym typeface="+mn-ea"/>
            </a:endParaRPr>
          </a:p>
        </p:txBody>
      </p:sp>
      <p:sp>
        <p:nvSpPr>
          <p:cNvPr id="2" name="文本框 1"/>
          <p:cNvSpPr txBox="1"/>
          <p:nvPr/>
        </p:nvSpPr>
        <p:spPr>
          <a:xfrm>
            <a:off x="1401763" y="782638"/>
            <a:ext cx="10139363" cy="1322388"/>
          </a:xfrm>
          <a:prstGeom prst="rect">
            <a:avLst/>
          </a:prstGeom>
          <a:noFill/>
        </p:spPr>
        <p:txBody>
          <a:bodyPr wrap="none" rtlCol="0" anchor="t">
            <a:spAutoFit/>
          </a:bodyPr>
          <a:lstStyle/>
          <a:p>
            <a:pPr algn="l" fontAlgn="base"/>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lang="en-US" altLang="zh-CN" sz="4000" b="1" strike="noStrike" noProof="1">
                <a:solidFill>
                  <a:srgbClr val="0000FF"/>
                </a:solidFill>
                <a:uFillTx/>
                <a:latin typeface="宋体" panose="02010600030101010101" pitchFamily="2" charset="-122"/>
                <a:ea typeface="宋体" panose="02010600030101010101" pitchFamily="2" charset="-122"/>
                <a:cs typeface="+mn-cs"/>
                <a:sym typeface="+mn-ea"/>
              </a:rPr>
              <a:t>3</a:t>
            </a:r>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）那鹰斜移着，忽然一栽身，射到壁上，</a:t>
            </a:r>
            <a:endParaRPr lang="zh-CN" sz="4000" b="1" strike="noStrike" noProof="1">
              <a:solidFill>
                <a:srgbClr val="0000FF"/>
              </a:solidFill>
              <a:uFillTx/>
              <a:latin typeface="宋体" panose="02010600030101010101" pitchFamily="2" charset="-122"/>
              <a:sym typeface="+mn-ea"/>
            </a:endParaRPr>
          </a:p>
          <a:p>
            <a:pPr algn="l" fontAlgn="base"/>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顷刻又飞起来，翅膀一鼓一鼓地扇动。</a:t>
            </a:r>
            <a:endParaRPr lang="zh-CN" sz="4000" b="1" strike="noStrike" noProof="1">
              <a:solidFill>
                <a:srgbClr val="0000FF"/>
              </a:solidFill>
              <a:uFillTx/>
              <a:latin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48129"/>
                                        </p:tgtEl>
                                        <p:attrNameLst>
                                          <p:attrName>style.visibility</p:attrName>
                                        </p:attrNameLst>
                                      </p:cBhvr>
                                      <p:to>
                                        <p:strVal val="visible"/>
                                      </p:to>
                                    </p:set>
                                    <p:anim calcmode="lin" valueType="num">
                                      <p:cBhvr>
                                        <p:cTn id="7" dur="500" fill="hold"/>
                                        <p:tgtEl>
                                          <p:spTgt spid="48129"/>
                                        </p:tgtEl>
                                        <p:attrNameLst>
                                          <p:attrName>ppt_x</p:attrName>
                                        </p:attrNameLst>
                                      </p:cBhvr>
                                      <p:tavLst>
                                        <p:tav tm="0">
                                          <p:val>
                                            <p:strVal val="#ppt_x"/>
                                          </p:val>
                                        </p:tav>
                                        <p:tav tm="100000">
                                          <p:val>
                                            <p:strVal val="#ppt_x"/>
                                          </p:val>
                                        </p:tav>
                                      </p:tavLst>
                                    </p:anim>
                                    <p:anim calcmode="lin" valueType="num">
                                      <p:cBhvr>
                                        <p:cTn id="8" dur="500" fill="hold"/>
                                        <p:tgtEl>
                                          <p:spTgt spid="481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874713" y="2379663"/>
            <a:ext cx="10442575" cy="4522788"/>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①“我”作为故事的亲历者，能够</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增强故事的真实感</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(效果)。</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②小说的叙述者，</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起线索作用</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：用“我”的所见所闻所感串联情节，使情节更加简洁、集中。 </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③过溜索的参与者，</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烘托环境</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：“行到岸边，抽一口气，腿子抖起来，如牛一般，不敢再往前动半步”，写出“我”面对峡谷时的表现，侧面表现怒江峡谷的高峻险恶。        </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981075" y="677863"/>
            <a:ext cx="9983788" cy="1754188"/>
          </a:xfrm>
          <a:prstGeom prst="rect">
            <a:avLst/>
          </a:prstGeom>
          <a:noFill/>
        </p:spPr>
        <p:txBody>
          <a:bodyPr wrap="square" rtlCol="0" anchor="t">
            <a:spAutoFit/>
          </a:bodyPr>
          <a:lstStyle/>
          <a:p>
            <a:pPr marL="457200" indent="-457200" algn="l" fontAlgn="base">
              <a:buClr>
                <a:srgbClr val="0000FF"/>
              </a:buClr>
              <a:buFont typeface="Wingdings" panose="05000000000000000000" charset="0"/>
              <a:buChar char="u"/>
            </a:pPr>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小说处处通过“我”的观察和感受来写，但从头到尾没有出现“我”字。试分析“我”这个隐形形象在文中所起的作用。</a:t>
            </a:r>
            <a:endParaRPr sz="3600" b="1" strike="noStrike" noProof="1">
              <a:solidFill>
                <a:srgbClr val="0000FF"/>
              </a:solidFill>
              <a:uFillTx/>
              <a:latin typeface="黑体" panose="02010609060101010101" pitchFamily="49" charset="-122"/>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500" fill="hold"/>
                                        <p:tgtEl>
                                          <p:spTgt spid="6">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6">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6">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500" fill="hold"/>
                                        <p:tgtEl>
                                          <p:spTgt spid="6">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6">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6">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885825" y="847725"/>
            <a:ext cx="10953750" cy="5632450"/>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④过溜索的参与者，</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sym typeface="+mn-ea"/>
              </a:rPr>
              <a:t>反衬主要人物</a:t>
            </a: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：“我”“战战兢兢跨上角框”“僵着脖颈盯住天”“急忙伸手在索上向身后拔去……”等表现，与领队及汉子们的表现形成鲜明对比，反衬出领队及汉子们的勇敢无畏。</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a:p>
            <a:pPr algn="l" eaLnBrk="1" fontAlgn="base" latinLnBrk="1" hangingPunct="1">
              <a:lnSpc>
                <a:spcPct val="100000"/>
              </a:lnSpc>
            </a:pPr>
            <a:endParaRPr sz="3600" b="1" strike="noStrike" noProof="1">
              <a:solidFill>
                <a:srgbClr val="FF0000"/>
              </a:solidFill>
              <a:uFillTx/>
              <a:latin typeface="黑体" panose="02010609060101010101" pitchFamily="49" charset="-122"/>
              <a:ea typeface="黑体" panose="02010609060101010101" pitchFamily="49" charset="-122"/>
              <a:sym typeface="+mn-ea"/>
            </a:endParaRPr>
          </a:p>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⑤体验者(代言者)，代替作者抒情、议论，体现主旨及情感价值趋向：“我”从战战兢兢不敢过溜索到受到领队及汉子们勇敢无畏的精神影响逐渐变得坚强，彰显了文章的主旨—对乐观向上人生态度的赞美，对平庸、畏难的厌弃。</a:t>
            </a:r>
            <a:endParaRPr sz="3600" b="1" strike="noStrike" noProof="1">
              <a:solidFill>
                <a:srgbClr val="FF0000"/>
              </a:solidFill>
              <a:uFillTx/>
              <a:latin typeface="黑体" panose="02010609060101010101" pitchFamily="49" charset="-122"/>
              <a:ea typeface="黑体" panose="02010609060101010101" pitchFamily="49" charset="-122"/>
              <a:sym typeface="+mn-ea"/>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p:cTn id="7" dur="500" fill="hold"/>
                                        <p:tgtEl>
                                          <p:spTgt spid="6">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214438" y="2417763"/>
            <a:ext cx="10177463" cy="4400550"/>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ct val="100000"/>
              </a:lnSpc>
            </a:pPr>
            <a:r>
              <a:rPr lang="en-US" sz="4000" b="1" strike="noStrike" noProof="1">
                <a:solidFill>
                  <a:srgbClr val="FF0000"/>
                </a:solidFill>
                <a:uFillTx/>
                <a:latin typeface="宋体" panose="02010600030101010101" pitchFamily="2" charset="-122"/>
                <a:ea typeface="宋体" panose="02010600030101010101" pitchFamily="2" charset="-122"/>
                <a:cs typeface="+mn-cs"/>
                <a:sym typeface="+mn-ea"/>
              </a:rPr>
              <a:t>    </a:t>
            </a:r>
            <a:r>
              <a:rPr sz="4000" b="1" strike="noStrike" noProof="1">
                <a:solidFill>
                  <a:srgbClr val="FF0000"/>
                </a:solidFill>
                <a:uFillTx/>
                <a:latin typeface="宋体" panose="02010600030101010101" pitchFamily="2" charset="-122"/>
                <a:ea typeface="宋体" panose="02010600030101010101" pitchFamily="2" charset="-122"/>
                <a:cs typeface="+mn-cs"/>
                <a:sym typeface="+mn-ea"/>
              </a:rPr>
              <a:t>写骏马、雄鹰、高山峡谷是对雄奇险峻崇高的自然之美的赞叹； </a:t>
            </a:r>
            <a:endParaRPr sz="4000" b="1" strike="noStrike" noProof="1">
              <a:solidFill>
                <a:srgbClr val="FF0000"/>
              </a:solidFill>
              <a:uFillTx/>
              <a:latin typeface="宋体" panose="02010600030101010101" pitchFamily="2" charset="-122"/>
              <a:sym typeface="+mn-ea"/>
            </a:endParaRPr>
          </a:p>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写牛的恐惧是表现对平庸、畏难的人生态度的厌弃；</a:t>
            </a:r>
            <a:endParaRPr sz="4000" b="1" strike="noStrike" noProof="1">
              <a:solidFill>
                <a:srgbClr val="FF0000"/>
              </a:solidFill>
              <a:uFillTx/>
              <a:latin typeface="宋体" panose="02010600030101010101" pitchFamily="2" charset="-122"/>
              <a:sym typeface="+mn-ea"/>
            </a:endParaRPr>
          </a:p>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写马帮汉子们是表达对乐观向上的人生态度的赞美；张扬了原始、野性的阳刚之美。</a:t>
            </a:r>
            <a:endParaRPr sz="4000" b="1" strike="noStrike" noProof="1">
              <a:solidFill>
                <a:srgbClr val="FF0000"/>
              </a:solidFill>
              <a:uFillTx/>
              <a:latin typeface="宋体" panose="02010600030101010101" pitchFamily="2" charset="-122"/>
              <a:sym typeface="+mn-ea"/>
            </a:endParaRPr>
          </a:p>
          <a:p>
            <a:pPr algn="l" eaLnBrk="1" fontAlgn="base" latinLnBrk="1" hangingPunct="1">
              <a:lnSpc>
                <a:spcPct val="100000"/>
              </a:lnSpc>
            </a:pPr>
            <a:r>
              <a:rPr sz="4000" b="1" strike="noStrike" noProof="1">
                <a:solidFill>
                  <a:srgbClr val="FF0000"/>
                </a:solidFill>
                <a:uFillTx/>
                <a:latin typeface="宋体" panose="02010600030101010101" pitchFamily="2" charset="-122"/>
                <a:ea typeface="宋体" panose="02010600030101010101" pitchFamily="2" charset="-122"/>
                <a:cs typeface="+mn-cs"/>
                <a:sym typeface="+mn-ea"/>
              </a:rPr>
              <a:t>    ……</a:t>
            </a:r>
            <a:endParaRPr sz="4000" b="1" strike="noStrike" noProof="1">
              <a:solidFill>
                <a:srgbClr val="FF0000"/>
              </a:solidFill>
              <a:uFillTx/>
              <a:latin typeface="宋体" panose="02010600030101010101" pitchFamily="2" charset="-122"/>
              <a:sym typeface="+mn-ea"/>
            </a:endParaRPr>
          </a:p>
        </p:txBody>
      </p:sp>
      <p:sp>
        <p:nvSpPr>
          <p:cNvPr id="4" name="矩形 3"/>
          <p:cNvSpPr/>
          <p:nvPr/>
        </p:nvSpPr>
        <p:spPr>
          <a:xfrm>
            <a:off x="796925" y="792163"/>
            <a:ext cx="10594975" cy="1322388"/>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marL="571500" indent="-571500" eaLnBrk="1" fontAlgn="base" latinLnBrk="1" hangingPunct="1">
              <a:lnSpc>
                <a:spcPct val="100000"/>
              </a:lnSpc>
              <a:buClr>
                <a:srgbClr val="0000FF"/>
              </a:buClr>
              <a:buFont typeface="Wingdings" panose="05000000000000000000" charset="0"/>
              <a:buChar char="u"/>
            </a:pPr>
            <a:r>
              <a:rPr lang="zh-CN" sz="4000" b="1" strike="noStrike" noProof="1">
                <a:solidFill>
                  <a:srgbClr val="0000FF"/>
                </a:solidFill>
                <a:uFillTx/>
                <a:latin typeface="宋体" panose="02010600030101010101" pitchFamily="2" charset="-122"/>
                <a:ea typeface="宋体" panose="02010600030101010101" pitchFamily="2" charset="-122"/>
                <a:cs typeface="+mn-cs"/>
              </a:rPr>
              <a:t>本文写了驮队飞渡峡谷的故事，谈谈小说字里行间蕴含着作者怎样的生活态度和情感。</a:t>
            </a:r>
            <a:endParaRPr lang="zh-CN" sz="4000" b="1" strike="noStrike" noProof="1">
              <a:solidFill>
                <a:srgbClr val="0000FF"/>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266825" y="2200275"/>
            <a:ext cx="9429750" cy="3168650"/>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algn="l"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sym typeface="+mn-ea"/>
              </a:rPr>
              <a:t>    </a:t>
            </a:r>
            <a:r>
              <a:rPr lang="zh-CN" sz="4000" b="1" strike="noStrike" noProof="1">
                <a:solidFill>
                  <a:srgbClr val="FF0000"/>
                </a:solidFill>
                <a:uFillTx/>
                <a:latin typeface="宋体" panose="02010600030101010101" pitchFamily="2" charset="-122"/>
                <a:ea typeface="宋体" panose="02010600030101010101" pitchFamily="2" charset="-122"/>
                <a:cs typeface="+mn-cs"/>
                <a:sym typeface="+mn-ea"/>
              </a:rPr>
              <a:t>小说通过“我”的观察和感受，写了在怒江奇险的环境中，一群马帮汉子过河溜索的经历，赞扬了原始、野性的阳刚之美，赞美了不惧困难、勇往直前的乐观向上的人生态度。</a:t>
            </a:r>
            <a:endParaRPr lang="zh-CN" sz="4000" b="1" strike="noStrike" noProof="1">
              <a:solidFill>
                <a:srgbClr val="FF0000"/>
              </a:solidFill>
              <a:uFillTx/>
              <a:latin typeface="宋体" panose="02010600030101010101" pitchFamily="2" charset="-122"/>
              <a:sym typeface="+mn-ea"/>
            </a:endParaRPr>
          </a:p>
        </p:txBody>
      </p:sp>
      <p:sp>
        <p:nvSpPr>
          <p:cNvPr id="4" name="矩形 3"/>
          <p:cNvSpPr/>
          <p:nvPr/>
        </p:nvSpPr>
        <p:spPr>
          <a:xfrm>
            <a:off x="4695825" y="819150"/>
            <a:ext cx="1711325" cy="706438"/>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eaLnBrk="1" fontAlgn="base" latinLnBrk="1" hangingPunct="1">
              <a:lnSpc>
                <a:spcPct val="100000"/>
              </a:lnSpc>
              <a:buClr>
                <a:srgbClr val="0000FF"/>
              </a:buClr>
              <a:buFont typeface="Wingdings" panose="05000000000000000000" charset="0"/>
            </a:pPr>
            <a:r>
              <a:rPr lang="zh-CN" sz="4000" b="1" strike="noStrike" noProof="1">
                <a:solidFill>
                  <a:srgbClr val="0000FF"/>
                </a:solidFill>
                <a:uFillTx/>
                <a:latin typeface="宋体" panose="02010600030101010101" pitchFamily="2" charset="-122"/>
                <a:ea typeface="宋体" panose="02010600030101010101" pitchFamily="2" charset="-122"/>
                <a:cs typeface="+mn-cs"/>
              </a:rPr>
              <a:t>主 旨</a:t>
            </a:r>
            <a:endParaRPr lang="zh-CN" sz="4000" b="1" strike="noStrike" noProof="1">
              <a:solidFill>
                <a:srgbClr val="0000FF"/>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合作探究</a:t>
            </a:r>
            <a:endParaRPr lang="zh-CN" altLang="en-US" sz="4000" b="1" strike="noStrike" noProof="1">
              <a:solidFill>
                <a:srgbClr val="7030A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635"/>
            <a:ext cx="12191365" cy="6857365"/>
          </a:xfrm>
          <a:prstGeom prst="rect">
            <a:avLst/>
          </a:prstGeom>
        </p:spPr>
      </p:pic>
      <p:sp>
        <p:nvSpPr>
          <p:cNvPr id="2" name="标题 1"/>
          <p:cNvSpPr>
            <a:spLocks noGrp="1"/>
          </p:cNvSpPr>
          <p:nvPr>
            <p:ph type="title"/>
          </p:nvPr>
        </p:nvSpPr>
        <p:spPr>
          <a:xfrm>
            <a:off x="708660" y="1821815"/>
            <a:ext cx="5374640" cy="1343660"/>
          </a:xfrm>
          <a:solidFill>
            <a:schemeClr val="bg1"/>
          </a:solidFill>
        </p:spPr>
        <p:txBody>
          <a:bodyPr>
            <a:normAutofit fontScale="90000"/>
          </a:bodyPr>
          <a:lstStyle/>
          <a:p>
            <a:pPr algn="ctr"/>
            <a:r>
              <a:rPr lang="zh-CN" altLang="en-US" sz="6665">
                <a:solidFill>
                  <a:srgbClr val="FF0000"/>
                </a:solidFill>
                <a:sym typeface="+mn-ea"/>
              </a:rPr>
              <a:t>《溜索》</a:t>
            </a:r>
            <a:r>
              <a:rPr lang="zh-CN" altLang="en-US" sz="3110">
                <a:solidFill>
                  <a:srgbClr val="FF0000"/>
                </a:solidFill>
                <a:sym typeface="+mn-ea"/>
              </a:rPr>
              <a:t>（小说）</a:t>
            </a:r>
            <a:r>
              <a:rPr lang="zh-CN" altLang="en-US">
                <a:solidFill>
                  <a:srgbClr val="FF0000"/>
                </a:solidFill>
                <a:sym typeface="+mn-ea"/>
              </a:rPr>
              <a:t/>
            </a:r>
            <a:br>
              <a:rPr lang="zh-CN" altLang="en-US">
                <a:solidFill>
                  <a:srgbClr val="FF0000"/>
                </a:solidFill>
                <a:sym typeface="+mn-ea"/>
              </a:rPr>
            </a:br>
            <a:r>
              <a:rPr lang="zh-CN" altLang="en-US">
                <a:solidFill>
                  <a:srgbClr val="FF0000"/>
                </a:solidFill>
                <a:sym typeface="+mn-ea"/>
              </a:rPr>
              <a:t>阿城</a:t>
            </a:r>
          </a:p>
        </p:txBody>
      </p:sp>
      <p:sp>
        <p:nvSpPr>
          <p:cNvPr id="5" name="文本框 4"/>
          <p:cNvSpPr txBox="1"/>
          <p:nvPr/>
        </p:nvSpPr>
        <p:spPr>
          <a:xfrm>
            <a:off x="291465" y="180340"/>
            <a:ext cx="4331335" cy="368300"/>
          </a:xfrm>
          <a:prstGeom prst="rect">
            <a:avLst/>
          </a:prstGeom>
          <a:solidFill>
            <a:schemeClr val="bg1"/>
          </a:solidFill>
        </p:spPr>
        <p:txBody>
          <a:bodyPr wrap="square" rtlCol="0">
            <a:spAutoFit/>
            <a:scene3d>
              <a:camera prst="orthographicFront"/>
              <a:lightRig rig="threePt" dir="t"/>
            </a:scene3d>
          </a:bodyPr>
          <a:lstStyle/>
          <a:p>
            <a:r>
              <a:rPr lang="zh-CN" altLang="en-US" b="1">
                <a:solidFill>
                  <a:schemeClr val="accent1"/>
                </a:solidFill>
                <a:effectLst>
                  <a:outerShdw blurRad="38100" dist="25400" dir="5400000" algn="ctr" rotWithShape="0">
                    <a:srgbClr val="6E747A">
                      <a:alpha val="43000"/>
                    </a:srgbClr>
                  </a:outerShdw>
                </a:effectLst>
              </a:rPr>
              <a:t>部编语文九下第</a:t>
            </a:r>
            <a:r>
              <a:rPr lang="en-US" altLang="zh-CN" b="1">
                <a:solidFill>
                  <a:schemeClr val="accent1"/>
                </a:solidFill>
                <a:effectLst>
                  <a:outerShdw blurRad="38100" dist="25400" dir="5400000" algn="ctr" rotWithShape="0">
                    <a:srgbClr val="6E747A">
                      <a:alpha val="43000"/>
                    </a:srgbClr>
                  </a:outerShdw>
                </a:effectLst>
              </a:rPr>
              <a:t>7</a:t>
            </a:r>
            <a:r>
              <a:rPr lang="zh-CN" altLang="en-US" b="1">
                <a:solidFill>
                  <a:schemeClr val="accent1"/>
                </a:solidFill>
                <a:effectLst>
                  <a:outerShdw blurRad="38100" dist="25400" dir="5400000" algn="ctr" rotWithShape="0">
                    <a:srgbClr val="6E747A">
                      <a:alpha val="43000"/>
                    </a:srgbClr>
                  </a:outerShdw>
                </a:effectLst>
              </a:rPr>
              <a:t>课</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54" name="图片 53253" descr="图片8"/>
          <p:cNvPicPr>
            <a:picLocks noChangeAspect="1"/>
          </p:cNvPicPr>
          <p:nvPr/>
        </p:nvPicPr>
        <p:blipFill>
          <a:blip r:embed="rId2"/>
          <a:stretch>
            <a:fillRect/>
          </a:stretch>
        </p:blipFill>
        <p:spPr>
          <a:xfrm>
            <a:off x="2682875" y="2479675"/>
            <a:ext cx="7283450" cy="4378325"/>
          </a:xfrm>
          <a:prstGeom prst="rect">
            <a:avLst/>
          </a:prstGeom>
          <a:noFill/>
          <a:ln w="9525">
            <a:noFill/>
          </a:ln>
        </p:spPr>
      </p:pic>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语言赏析</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919163" y="677863"/>
            <a:ext cx="10353675" cy="1322388"/>
          </a:xfrm>
          <a:prstGeom prst="rect">
            <a:avLst/>
          </a:prstGeom>
          <a:noFill/>
        </p:spPr>
        <p:txBody>
          <a:bodyPr wrap="square" rtlCol="0" anchor="t">
            <a:spAutoFit/>
          </a:bodyPr>
          <a:lstStyle/>
          <a:p>
            <a:pPr marL="571500" indent="-571500" algn="l" eaLnBrk="1" fontAlgn="base" latinLnBrk="1" hangingPunct="1">
              <a:buClr>
                <a:srgbClr val="0000FF"/>
              </a:buClr>
              <a:buFont typeface="Wingdings" panose="05000000000000000000" charset="0"/>
              <a:buChar char="u"/>
            </a:pPr>
            <a:r>
              <a:rPr sz="4000" b="1" strike="noStrike" noProof="1">
                <a:solidFill>
                  <a:srgbClr val="0000FF"/>
                </a:solidFill>
                <a:uFillTx/>
                <a:latin typeface="宋体" panose="02010600030101010101" pitchFamily="2" charset="-122"/>
                <a:ea typeface="宋体" panose="02010600030101010101" pitchFamily="2" charset="-122"/>
                <a:cs typeface="+mn-cs"/>
                <a:sym typeface="+mn-ea"/>
              </a:rPr>
              <a:t>“铃铛们又慌慌响起来，马帮如极稠的粥，慢慢流向那个山口</a:t>
            </a:r>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sz="4000" b="1" strike="noStrike" noProof="1">
                <a:solidFill>
                  <a:srgbClr val="D716E8"/>
                </a:solidFill>
                <a:uFillTx/>
                <a:latin typeface="宋体" panose="02010600030101010101" pitchFamily="2" charset="-122"/>
                <a:ea typeface="宋体" panose="02010600030101010101" pitchFamily="2" charset="-122"/>
                <a:cs typeface="+mn-cs"/>
                <a:sym typeface="+mn-ea"/>
              </a:rPr>
              <a:t>②</a:t>
            </a:r>
            <a:endParaRPr sz="4000" b="1" strike="noStrike" noProof="1">
              <a:solidFill>
                <a:srgbClr val="D716E8"/>
              </a:solidFill>
              <a:uFillTx/>
              <a:latin typeface="宋体" panose="02010600030101010101" pitchFamily="2" charset="-122"/>
              <a:sym typeface="+mn-ea"/>
            </a:endParaRPr>
          </a:p>
        </p:txBody>
      </p:sp>
      <p:sp>
        <p:nvSpPr>
          <p:cNvPr id="6" name="矩形 5"/>
          <p:cNvSpPr/>
          <p:nvPr/>
        </p:nvSpPr>
        <p:spPr>
          <a:xfrm>
            <a:off x="1606550" y="2805113"/>
            <a:ext cx="9167813" cy="3170238"/>
          </a:xfrm>
          <a:prstGeom prst="rect">
            <a:avLst/>
          </a:prstGeom>
          <a:solidFill>
            <a:schemeClr val="bg1"/>
          </a:solidFill>
        </p:spPr>
        <p:txBody>
          <a:bodyPr wrap="square">
            <a:spAutoFit/>
          </a:bodyPr>
          <a:lstStyle/>
          <a:p>
            <a:pPr fontAlgn="base">
              <a:lnSpc>
                <a:spcPct val="100000"/>
              </a:lnSpc>
            </a:pPr>
            <a:r>
              <a:rPr lang="en-US" sz="4000" b="1" strike="noStrike" noProof="1">
                <a:solidFill>
                  <a:srgbClr val="FF0000"/>
                </a:solidFill>
                <a:uFillTx/>
                <a:latin typeface="宋体" panose="02010600030101010101" pitchFamily="2" charset="-122"/>
                <a:ea typeface="宋体" panose="02010600030101010101" pitchFamily="2" charset="-122"/>
                <a:cs typeface="+mn-cs"/>
              </a:rPr>
              <a:t>    “慌慌</a:t>
            </a:r>
            <a:r>
              <a:rPr lang="en-US" altLang="zh-CN" sz="4000" b="1" strike="noStrike" noProof="1">
                <a:solidFill>
                  <a:srgbClr val="FF0000"/>
                </a:solidFill>
                <a:uFillTx/>
                <a:latin typeface="宋体" panose="02010600030101010101" pitchFamily="2" charset="-122"/>
                <a:ea typeface="宋体" panose="02010600030101010101" pitchFamily="2" charset="-122"/>
                <a:cs typeface="+mn-cs"/>
              </a:rPr>
              <a:t>”</a:t>
            </a:r>
            <a:r>
              <a:rPr lang="zh-CN" altLang="en-US" sz="4000" b="1" strike="noStrike" noProof="1">
                <a:solidFill>
                  <a:srgbClr val="FF0000"/>
                </a:solidFill>
                <a:uFillTx/>
                <a:latin typeface="宋体" panose="02010600030101010101" pitchFamily="2" charset="-122"/>
                <a:ea typeface="宋体" panose="02010600030101010101" pitchFamily="2" charset="-122"/>
                <a:cs typeface="+mn-cs"/>
              </a:rPr>
              <a:t>用了</a:t>
            </a:r>
            <a:r>
              <a:rPr lang="en-US"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rPr>
              <a:t>拟人</a:t>
            </a:r>
            <a:r>
              <a:rPr lang="en-US" sz="4000" b="1" strike="noStrike" noProof="1">
                <a:solidFill>
                  <a:srgbClr val="FF0000"/>
                </a:solidFill>
                <a:uFillTx/>
                <a:latin typeface="宋体" panose="02010600030101010101" pitchFamily="2" charset="-122"/>
                <a:ea typeface="宋体" panose="02010600030101010101" pitchFamily="2" charset="-122"/>
                <a:cs typeface="+mn-cs"/>
              </a:rPr>
              <a:t>的修辞手法</a:t>
            </a:r>
            <a:r>
              <a:rPr lang="zh-CN" altLang="en-US" sz="4000" b="1" strike="noStrike" noProof="1">
                <a:solidFill>
                  <a:srgbClr val="FF0000"/>
                </a:solidFill>
                <a:uFillTx/>
                <a:latin typeface="宋体" panose="02010600030101010101" pitchFamily="2" charset="-122"/>
                <a:ea typeface="宋体" panose="02010600030101010101" pitchFamily="2" charset="-122"/>
                <a:cs typeface="+mn-cs"/>
              </a:rPr>
              <a:t>，</a:t>
            </a:r>
            <a:r>
              <a:rPr lang="en-US" sz="4000" b="1" strike="noStrike" noProof="1">
                <a:solidFill>
                  <a:srgbClr val="FF0000"/>
                </a:solidFill>
                <a:uFillTx/>
                <a:latin typeface="宋体" panose="02010600030101010101" pitchFamily="2" charset="-122"/>
                <a:ea typeface="宋体" panose="02010600030101010101" pitchFamily="2" charset="-122"/>
                <a:cs typeface="+mn-cs"/>
              </a:rPr>
              <a:t>渲染了紧张的气氛</a:t>
            </a:r>
            <a:r>
              <a:rPr lang="zh-CN" altLang="en-US" sz="4000" b="1" strike="noStrike" noProof="1">
                <a:solidFill>
                  <a:srgbClr val="FF0000"/>
                </a:solidFill>
                <a:uFillTx/>
                <a:latin typeface="宋体" panose="02010600030101010101" pitchFamily="2" charset="-122"/>
                <a:ea typeface="宋体" panose="02010600030101010101" pitchFamily="2" charset="-122"/>
                <a:cs typeface="+mn-cs"/>
              </a:rPr>
              <a:t>。</a:t>
            </a:r>
            <a:r>
              <a:rPr lang="en-US"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rPr>
              <a:t>比喻</a:t>
            </a:r>
            <a:r>
              <a:rPr sz="4000" b="1" strike="noStrike" noProof="1">
                <a:solidFill>
                  <a:srgbClr val="FF0000"/>
                </a:solidFill>
                <a:uFillTx/>
                <a:latin typeface="宋体" panose="02010600030101010101" pitchFamily="2" charset="-122"/>
                <a:ea typeface="宋体" panose="02010600030101010101" pitchFamily="2" charset="-122"/>
                <a:cs typeface="+mn-cs"/>
              </a:rPr>
              <a:t>，将前行的马帮比作“极稠的粥”</a:t>
            </a:r>
            <a:r>
              <a:rPr lang="zh-CN" sz="4000" b="1" strike="noStrike" noProof="1">
                <a:solidFill>
                  <a:srgbClr val="FF0000"/>
                </a:solidFill>
                <a:uFillTx/>
                <a:latin typeface="宋体" panose="02010600030101010101" pitchFamily="2" charset="-122"/>
                <a:ea typeface="宋体" panose="02010600030101010101" pitchFamily="2" charset="-122"/>
                <a:cs typeface="+mn-cs"/>
              </a:rPr>
              <a:t>，</a:t>
            </a:r>
            <a:r>
              <a:rPr lang="en-US"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rPr>
              <a:t>新颖</a:t>
            </a:r>
            <a:r>
              <a:rPr sz="4000" b="1" strike="noStrike" noProof="1">
                <a:solidFill>
                  <a:srgbClr val="FF0000"/>
                </a:solidFill>
                <a:uFillTx/>
                <a:latin typeface="宋体" panose="02010600030101010101" pitchFamily="2" charset="-122"/>
                <a:ea typeface="宋体" panose="02010600030101010101" pitchFamily="2" charset="-122"/>
                <a:cs typeface="+mn-cs"/>
              </a:rPr>
              <a:t>别致,生动形象地写出了马帮</a:t>
            </a:r>
            <a:r>
              <a:rPr lang="en-US"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rPr>
              <a:t>行动的迟缓</a:t>
            </a:r>
            <a:r>
              <a:rPr lang="zh-CN" sz="4000" b="1" strike="noStrike" noProof="1">
                <a:solidFill>
                  <a:srgbClr val="FF0000"/>
                </a:solidFill>
                <a:uFillTx/>
                <a:latin typeface="宋体" panose="02010600030101010101" pitchFamily="2" charset="-122"/>
                <a:ea typeface="宋体" panose="02010600030101010101" pitchFamily="2" charset="-122"/>
                <a:cs typeface="+mn-cs"/>
              </a:rPr>
              <a:t>，</a:t>
            </a:r>
            <a:r>
              <a:rPr lang="en-US" sz="4000" b="1" u="heavy" strike="noStrike" noProof="1">
                <a:solidFill>
                  <a:srgbClr val="FF0000"/>
                </a:solidFill>
                <a:uFill>
                  <a:solidFill>
                    <a:srgbClr val="0000FF"/>
                  </a:solidFill>
                </a:uFill>
                <a:latin typeface="宋体" panose="02010600030101010101" pitchFamily="2" charset="-122"/>
                <a:ea typeface="宋体" panose="02010600030101010101" pitchFamily="2" charset="-122"/>
                <a:cs typeface="+mn-cs"/>
              </a:rPr>
              <a:t>从侧面表现了环境的奇险。</a:t>
            </a:r>
            <a:endParaRPr sz="4000" b="1" strike="noStrike" noProof="1">
              <a:solidFill>
                <a:srgbClr val="FF0000"/>
              </a:solidFill>
              <a:uFillTx/>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语言赏析</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1336675" y="857250"/>
            <a:ext cx="8974138" cy="1322388"/>
          </a:xfrm>
          <a:prstGeom prst="rect">
            <a:avLst/>
          </a:prstGeom>
          <a:noFill/>
        </p:spPr>
        <p:txBody>
          <a:bodyPr wrap="square" rtlCol="0" anchor="t">
            <a:spAutoFit/>
          </a:bodyPr>
          <a:lstStyle/>
          <a:p>
            <a:pPr marL="571500" indent="-571500" algn="l" eaLnBrk="1" fontAlgn="base" latinLnBrk="1" hangingPunct="1">
              <a:buClr>
                <a:srgbClr val="0000FF"/>
              </a:buClr>
              <a:buFont typeface="Wingdings" panose="05000000000000000000" charset="0"/>
              <a:buChar char="u"/>
            </a:pPr>
            <a:r>
              <a:rPr sz="4000" b="1" strike="noStrike" noProof="1">
                <a:solidFill>
                  <a:srgbClr val="0000FF"/>
                </a:solidFill>
                <a:uFillTx/>
                <a:latin typeface="宋体" panose="02010600030101010101" pitchFamily="2" charset="-122"/>
                <a:ea typeface="宋体" panose="02010600030101010101" pitchFamily="2" charset="-122"/>
                <a:cs typeface="+mn-cs"/>
                <a:sym typeface="+mn-ea"/>
              </a:rPr>
              <a:t>“那马平时并不觉雄壮，此时却静立如伟人，晃一晃头，鬃飘起来</a:t>
            </a:r>
            <a:r>
              <a:rPr lang="zh-CN"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sz="4000" b="1" strike="noStrike" noProof="1">
                <a:solidFill>
                  <a:srgbClr val="0000FF"/>
                </a:solidFill>
                <a:uFillTx/>
                <a:latin typeface="宋体" panose="02010600030101010101" pitchFamily="2" charset="-122"/>
                <a:ea typeface="宋体" panose="02010600030101010101" pitchFamily="2" charset="-122"/>
                <a:cs typeface="+mn-cs"/>
                <a:sym typeface="+mn-ea"/>
              </a:rPr>
              <a:t>”</a:t>
            </a:r>
            <a:r>
              <a:rPr sz="4000" b="1" strike="noStrike" noProof="1">
                <a:solidFill>
                  <a:srgbClr val="D716E8"/>
                </a:solidFill>
                <a:uFillTx/>
                <a:latin typeface="宋体" panose="02010600030101010101" pitchFamily="2" charset="-122"/>
                <a:ea typeface="宋体" panose="02010600030101010101" pitchFamily="2" charset="-122"/>
                <a:cs typeface="+mn-cs"/>
                <a:sym typeface="+mn-ea"/>
              </a:rPr>
              <a:t>⑦</a:t>
            </a:r>
            <a:endParaRPr sz="4000" b="1" strike="noStrike" noProof="1">
              <a:solidFill>
                <a:srgbClr val="D716E8"/>
              </a:solidFill>
              <a:uFillTx/>
              <a:latin typeface="宋体" panose="02010600030101010101" pitchFamily="2" charset="-122"/>
              <a:sym typeface="+mn-ea"/>
            </a:endParaRPr>
          </a:p>
        </p:txBody>
      </p:sp>
      <p:sp>
        <p:nvSpPr>
          <p:cNvPr id="6" name="矩形 5"/>
          <p:cNvSpPr/>
          <p:nvPr/>
        </p:nvSpPr>
        <p:spPr>
          <a:xfrm>
            <a:off x="1587500" y="2833688"/>
            <a:ext cx="9186863" cy="2552700"/>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eaLnBrk="1" fontAlgn="base" latinLnBrk="1" hangingPunct="1">
              <a:lnSpc>
                <a:spcPct val="100000"/>
              </a:lnSpc>
            </a:pPr>
            <a:r>
              <a:rPr lang="en-US" sz="4000" b="1" strike="noStrike" noProof="1">
                <a:solidFill>
                  <a:srgbClr val="FF0000"/>
                </a:solidFill>
                <a:uFillTx/>
                <a:latin typeface="宋体" panose="02010600030101010101" pitchFamily="2" charset="-122"/>
                <a:ea typeface="宋体" panose="02010600030101010101" pitchFamily="2" charset="-122"/>
                <a:cs typeface="+mn-cs"/>
              </a:rPr>
              <a:t>    </a:t>
            </a:r>
            <a:r>
              <a:rPr lang="zh-CN" sz="4000" b="1" strike="noStrike" noProof="1">
                <a:solidFill>
                  <a:srgbClr val="FF0000"/>
                </a:solidFill>
                <a:uFillTx/>
                <a:latin typeface="宋体" panose="02010600030101010101" pitchFamily="2" charset="-122"/>
                <a:ea typeface="宋体" panose="02010600030101010101" pitchFamily="2" charset="-122"/>
                <a:cs typeface="+mn-cs"/>
              </a:rPr>
              <a:t>比喻，把马比作伟人，</a:t>
            </a:r>
            <a:r>
              <a:rPr sz="4000" b="1" strike="noStrike" noProof="1">
                <a:solidFill>
                  <a:srgbClr val="FF0000"/>
                </a:solidFill>
                <a:uFillTx/>
                <a:latin typeface="宋体" panose="02010600030101010101" pitchFamily="2" charset="-122"/>
                <a:ea typeface="宋体" panose="02010600030101010101" pitchFamily="2" charset="-122"/>
                <a:cs typeface="+mn-cs"/>
              </a:rPr>
              <a:t>表面写马的沉静雄傲之态，与前文对牛的描写形成对比，实则以马写人，彰显了领队沉雄撼人的气势。</a:t>
            </a:r>
            <a:endParaRPr sz="4000" b="1" strike="noStrike" noProof="1">
              <a:solidFill>
                <a:srgbClr val="FF0000"/>
              </a:solidFill>
              <a:uFillTx/>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语言赏析</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1193800" y="584200"/>
            <a:ext cx="9332913" cy="2306638"/>
          </a:xfrm>
          <a:prstGeom prst="rect">
            <a:avLst/>
          </a:prstGeom>
          <a:noFill/>
        </p:spPr>
        <p:txBody>
          <a:bodyPr wrap="square" rtlCol="0" anchor="t">
            <a:spAutoFit/>
          </a:bodyPr>
          <a:lstStyle/>
          <a:p>
            <a:pPr marL="571500" indent="-571500" algn="l" eaLnBrk="1" fontAlgn="base" latinLnBrk="1" hangingPunct="1">
              <a:buClr>
                <a:srgbClr val="0000FF"/>
              </a:buClr>
              <a:buFont typeface="Wingdings" panose="05000000000000000000" charset="0"/>
              <a:buChar char="u"/>
            </a:pPr>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“首领与两个汉子走到绝壁前，扯下裤腰，弯弯地撒出一道尿，落下不到几尺，就被风吹得散开，顺峡向东南飘走。万丈下的怒江，倒像是一股尿水，细细流着</a:t>
            </a:r>
            <a:r>
              <a:rPr lang="zh-CN" sz="36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a:t>
            </a:r>
            <a:r>
              <a:rPr sz="3600" b="1" strike="noStrike" noProof="1">
                <a:solidFill>
                  <a:srgbClr val="D716E8"/>
                </a:solidFill>
                <a:uFillTx/>
                <a:latin typeface="黑体" panose="02010609060101010101" pitchFamily="49" charset="-122"/>
                <a:ea typeface="黑体" panose="02010609060101010101" pitchFamily="49" charset="-122"/>
                <a:cs typeface="+mn-cs"/>
                <a:sym typeface="+mn-ea"/>
              </a:rPr>
              <a:t>㉓</a:t>
            </a:r>
            <a:endParaRPr sz="3600" b="1" strike="noStrike" noProof="1">
              <a:solidFill>
                <a:srgbClr val="D716E8"/>
              </a:solidFill>
              <a:uFillTx/>
              <a:latin typeface="黑体" panose="02010609060101010101" pitchFamily="49" charset="-122"/>
              <a:ea typeface="黑体" panose="02010609060101010101" pitchFamily="49" charset="-122"/>
              <a:sym typeface="+mn-ea"/>
            </a:endParaRPr>
          </a:p>
        </p:txBody>
      </p:sp>
      <p:sp>
        <p:nvSpPr>
          <p:cNvPr id="6" name="矩形 5"/>
          <p:cNvSpPr/>
          <p:nvPr/>
        </p:nvSpPr>
        <p:spPr>
          <a:xfrm>
            <a:off x="1193800" y="3192463"/>
            <a:ext cx="9545638" cy="2860675"/>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eaLnBrk="1" fontAlgn="base" latinLnBrk="1" hangingPunct="1">
              <a:lnSpc>
                <a:spcPct val="100000"/>
              </a:lnSpc>
            </a:pPr>
            <a:r>
              <a:rPr lang="en-US" sz="3600" b="1" strike="noStrike" noProof="1">
                <a:solidFill>
                  <a:srgbClr val="FF0000"/>
                </a:solidFill>
                <a:uFillTx/>
                <a:latin typeface="黑体" panose="02010609060101010101" pitchFamily="49" charset="-122"/>
                <a:ea typeface="黑体" panose="02010609060101010101" pitchFamily="49" charset="-122"/>
                <a:cs typeface="+mn-cs"/>
              </a:rPr>
              <a:t>    </a:t>
            </a:r>
            <a:r>
              <a:rPr sz="3600" b="1" strike="noStrike" noProof="1">
                <a:solidFill>
                  <a:srgbClr val="FF0000"/>
                </a:solidFill>
                <a:uFillTx/>
                <a:latin typeface="黑体" panose="02010609060101010101" pitchFamily="49" charset="-122"/>
                <a:ea typeface="黑体" panose="02010609060101010101" pitchFamily="49" charset="-122"/>
                <a:cs typeface="+mn-cs"/>
              </a:rPr>
              <a:t>运用了</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rPr>
              <a:t>比喻</a:t>
            </a:r>
            <a:r>
              <a:rPr sz="3600" b="1" strike="noStrike" noProof="1">
                <a:solidFill>
                  <a:srgbClr val="FF0000"/>
                </a:solidFill>
                <a:uFillTx/>
                <a:latin typeface="黑体" panose="02010609060101010101" pitchFamily="49" charset="-122"/>
                <a:ea typeface="黑体" panose="02010609060101010101" pitchFamily="49" charset="-122"/>
                <a:cs typeface="+mn-cs"/>
              </a:rPr>
              <a:t>的修辞手法，将“万丈下的怒江”比作“一股尿水，细细流着”看似粗俗，实则形象逼真。既写出了马帮汉子们俯瞰万丈峡谷之下的怒江情景，也表现了马帮汉子的</a:t>
            </a:r>
            <a:r>
              <a:rPr sz="3600" b="1" u="heavy" strike="noStrike" noProof="1">
                <a:solidFill>
                  <a:srgbClr val="FF0000"/>
                </a:solidFill>
                <a:uFill>
                  <a:solidFill>
                    <a:srgbClr val="0000FF"/>
                  </a:solidFill>
                </a:uFill>
                <a:latin typeface="黑体" panose="02010609060101010101" pitchFamily="49" charset="-122"/>
                <a:ea typeface="黑体" panose="02010609060101010101" pitchFamily="49" charset="-122"/>
                <a:cs typeface="+mn-cs"/>
              </a:rPr>
              <a:t>豪放粗野</a:t>
            </a:r>
            <a:r>
              <a:rPr sz="3600" b="1" strike="noStrike" noProof="1">
                <a:solidFill>
                  <a:srgbClr val="FF0000"/>
                </a:solidFill>
                <a:uFillTx/>
                <a:latin typeface="黑体" panose="02010609060101010101" pitchFamily="49" charset="-122"/>
                <a:ea typeface="黑体" panose="02010609060101010101" pitchFamily="49" charset="-122"/>
                <a:cs typeface="+mn-cs"/>
              </a:rPr>
              <a:t>的个性。</a:t>
            </a:r>
            <a:endParaRPr sz="3600" b="1" strike="noStrike" noProof="1">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语言赏析</a:t>
            </a:r>
            <a:endParaRPr lang="zh-CN" altLang="en-US" sz="4000" b="1" strike="noStrike" noProof="1">
              <a:solidFill>
                <a:srgbClr val="7030A0"/>
              </a:solidFill>
              <a:uFillTx/>
              <a:ea typeface="黑体" panose="02010609060101010101" pitchFamily="49" charset="-122"/>
            </a:endParaRPr>
          </a:p>
        </p:txBody>
      </p:sp>
      <p:sp>
        <p:nvSpPr>
          <p:cNvPr id="2" name="文本框 1"/>
          <p:cNvSpPr txBox="1"/>
          <p:nvPr/>
        </p:nvSpPr>
        <p:spPr>
          <a:xfrm>
            <a:off x="1193800" y="584200"/>
            <a:ext cx="9332913" cy="1198563"/>
          </a:xfrm>
          <a:prstGeom prst="rect">
            <a:avLst/>
          </a:prstGeom>
          <a:noFill/>
        </p:spPr>
        <p:txBody>
          <a:bodyPr wrap="square" rtlCol="0" anchor="t">
            <a:spAutoFit/>
          </a:bodyPr>
          <a:lstStyle/>
          <a:p>
            <a:pPr marL="571500" indent="-571500" algn="l" eaLnBrk="1" fontAlgn="base" latinLnBrk="1" hangingPunct="1">
              <a:buClr>
                <a:srgbClr val="0000FF"/>
              </a:buClr>
              <a:buFont typeface="Wingdings" panose="05000000000000000000" charset="0"/>
              <a:buChar char="u"/>
            </a:pPr>
            <a:r>
              <a:rPr sz="3600" b="1" strike="noStrike" noProof="1">
                <a:solidFill>
                  <a:srgbClr val="0000FF"/>
                </a:solidFill>
                <a:uFillTx/>
                <a:latin typeface="黑体" panose="02010609060101010101" pitchFamily="49" charset="-122"/>
                <a:ea typeface="黑体" panose="02010609060101010101" pitchFamily="49" charset="-122"/>
                <a:cs typeface="+mn-cs"/>
                <a:sym typeface="+mn-ea"/>
              </a:rPr>
              <a:t>小说写汉子过溜索的动作，三次使用“小”字，找出来仔细体会“小”字的妙处。</a:t>
            </a:r>
            <a:endParaRPr sz="3600" b="1" strike="noStrike" noProof="1">
              <a:solidFill>
                <a:srgbClr val="0000FF"/>
              </a:solidFill>
              <a:uFillTx/>
              <a:latin typeface="黑体" panose="02010609060101010101" pitchFamily="49" charset="-122"/>
              <a:ea typeface="黑体" panose="02010609060101010101" pitchFamily="49" charset="-122"/>
              <a:sym typeface="+mn-ea"/>
            </a:endParaRPr>
          </a:p>
        </p:txBody>
      </p:sp>
      <p:sp>
        <p:nvSpPr>
          <p:cNvPr id="6" name="矩形 5"/>
          <p:cNvSpPr/>
          <p:nvPr/>
        </p:nvSpPr>
        <p:spPr>
          <a:xfrm>
            <a:off x="1193800" y="1860550"/>
            <a:ext cx="10764838" cy="5076825"/>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rPr>
              <a:t>第一次：写精瘦的汉子“脚一用力，飞身离岸，嗖的一下小过去”（10）</a:t>
            </a:r>
            <a:endParaRPr sz="3600" b="1" strike="noStrike" noProof="1">
              <a:solidFill>
                <a:srgbClr val="FF0000"/>
              </a:solidFill>
              <a:uFillTx/>
              <a:latin typeface="黑体" panose="02010609060101010101" pitchFamily="49" charset="-122"/>
              <a:ea typeface="黑体" panose="02010609060101010101" pitchFamily="49" charset="-122"/>
            </a:endParaRPr>
          </a:p>
          <a:p>
            <a:pPr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rPr>
              <a:t>第二次：“三个汉子一个一个小过去”（14）</a:t>
            </a:r>
            <a:endParaRPr sz="3600" b="1" strike="noStrike" noProof="1">
              <a:solidFill>
                <a:srgbClr val="FF0000"/>
              </a:solidFill>
              <a:uFillTx/>
              <a:latin typeface="黑体" panose="02010609060101010101" pitchFamily="49" charset="-122"/>
              <a:ea typeface="黑体" panose="02010609060101010101" pitchFamily="49" charset="-122"/>
            </a:endParaRPr>
          </a:p>
          <a:p>
            <a:pPr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rPr>
              <a:t>第三次：“之后是运驮子，就玩一般了。这岸边的汉子们也一个接一个飞身小过去”。（17）     </a:t>
            </a:r>
            <a:endParaRPr sz="3600" b="1" strike="noStrike" noProof="1">
              <a:solidFill>
                <a:srgbClr val="FF0000"/>
              </a:solidFill>
              <a:uFillTx/>
              <a:latin typeface="黑体" panose="02010609060101010101" pitchFamily="49" charset="-122"/>
              <a:ea typeface="黑体" panose="02010609060101010101" pitchFamily="49" charset="-122"/>
            </a:endParaRPr>
          </a:p>
          <a:p>
            <a:pPr eaLnBrk="1" fontAlgn="base" latinLnBrk="1" hangingPunct="1">
              <a:lnSpc>
                <a:spcPct val="100000"/>
              </a:lnSpc>
            </a:pPr>
            <a:r>
              <a:rPr sz="3600" b="1" strike="noStrike" noProof="1">
                <a:solidFill>
                  <a:srgbClr val="FF0000"/>
                </a:solidFill>
                <a:uFillTx/>
                <a:latin typeface="黑体" panose="02010609060101010101" pitchFamily="49" charset="-122"/>
                <a:ea typeface="黑体" panose="02010609060101010101" pitchFamily="49" charset="-122"/>
                <a:cs typeface="+mn-cs"/>
              </a:rPr>
              <a:t>    这几个“小”字，将人在溜索</a:t>
            </a:r>
            <a:r>
              <a:rPr lang="zh-CN" sz="3600" b="1" strike="noStrike" noProof="1">
                <a:solidFill>
                  <a:srgbClr val="FF0000"/>
                </a:solidFill>
                <a:uFillTx/>
                <a:latin typeface="黑体" panose="02010609060101010101" pitchFamily="49" charset="-122"/>
                <a:ea typeface="黑体" panose="02010609060101010101" pitchFamily="49" charset="-122"/>
                <a:cs typeface="+mn-cs"/>
              </a:rPr>
              <a:t>上</a:t>
            </a:r>
            <a:r>
              <a:rPr sz="3600" b="1" strike="noStrike" noProof="1">
                <a:solidFill>
                  <a:srgbClr val="FF0000"/>
                </a:solidFill>
                <a:uFillTx/>
                <a:latin typeface="黑体" panose="02010609060101010101" pitchFamily="49" charset="-122"/>
                <a:ea typeface="黑体" panose="02010609060101010101" pitchFamily="49" charset="-122"/>
                <a:cs typeface="+mn-cs"/>
              </a:rPr>
              <a:t>快速划过怒江峡谷时，人愈来愈小的视觉感受和情状传神地表现出来，体现了作者对语言运用的精妙。作者将普通的“小”字用得这般有创意，堪称运用语言的高手。</a:t>
            </a:r>
            <a:endParaRPr sz="3600" b="1" strike="noStrike" noProof="1">
              <a:solidFill>
                <a:srgbClr val="FF0000"/>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4577" name="内容占位符 2"/>
          <p:cNvSpPr>
            <a:spLocks noGrp="1"/>
          </p:cNvSpPr>
          <p:nvPr>
            <p:ph idx="4294967295"/>
          </p:nvPr>
        </p:nvSpPr>
        <p:spPr>
          <a:xfrm>
            <a:off x="701675" y="932180"/>
            <a:ext cx="10586720" cy="5223510"/>
          </a:xfrm>
        </p:spPr>
        <p:txBody>
          <a:bodyPr lIns="68580" tIns="34290" rIns="68580" bIns="34290" anchor="t">
            <a:noAutofit/>
          </a:bodyPr>
          <a:lstStyle/>
          <a:p>
            <a:pPr marL="0" indent="0">
              <a:lnSpc>
                <a:spcPts val="3800"/>
              </a:lnSpc>
              <a:spcBef>
                <a:spcPct val="0"/>
              </a:spcBef>
              <a:buNone/>
            </a:pPr>
            <a:r>
              <a:rPr lang="en-US" altLang="zh-CN" sz="2300" b="1">
                <a:latin typeface="宋体" panose="02010600030101010101" pitchFamily="2" charset="-122"/>
              </a:rPr>
              <a:t>   1.</a:t>
            </a:r>
            <a:r>
              <a:rPr lang="zh-CN" altLang="en-US" sz="2300" b="1">
                <a:latin typeface="宋体" panose="02010600030101010101" pitchFamily="2" charset="-122"/>
              </a:rPr>
              <a:t>这篇小说写的是驮队飞渡峡谷的故事，请结合文本内容，探究其中的深刻意蕴。     </a:t>
            </a:r>
            <a:r>
              <a:rPr lang="zh-CN" altLang="en-US" sz="2300" b="1">
                <a:solidFill>
                  <a:srgbClr val="0000FF"/>
                </a:solidFill>
                <a:latin typeface="方正楷体简体" charset="-122"/>
                <a:ea typeface="方正楷体简体" charset="-122"/>
              </a:rPr>
              <a:t>    </a:t>
            </a:r>
            <a:r>
              <a:rPr lang="zh-CN" altLang="en-US" sz="2300" b="1">
                <a:solidFill>
                  <a:srgbClr val="C00000"/>
                </a:solidFill>
                <a:latin typeface="华文楷体" charset="-122"/>
                <a:ea typeface="华文楷体" charset="-122"/>
              </a:rPr>
              <a:t> </a:t>
            </a:r>
            <a:endParaRPr lang="zh-CN" altLang="en-US" sz="2300" b="1">
              <a:latin typeface="华文楷体" charset="-122"/>
              <a:ea typeface="华文楷体" charset="-122"/>
            </a:endParaRPr>
          </a:p>
          <a:p>
            <a:pPr marL="0" indent="0">
              <a:lnSpc>
                <a:spcPts val="3800"/>
              </a:lnSpc>
              <a:spcBef>
                <a:spcPct val="0"/>
              </a:spcBef>
              <a:buNone/>
            </a:pPr>
            <a:r>
              <a:rPr lang="zh-CN" altLang="en-US" sz="2300" b="1">
                <a:latin typeface="华文楷体" charset="-122"/>
                <a:ea typeface="华文楷体" charset="-122"/>
              </a:rPr>
              <a:t>       </a:t>
            </a:r>
            <a:r>
              <a:rPr lang="zh-CN" altLang="en-US" sz="2300" b="1">
                <a:solidFill>
                  <a:srgbClr val="C00000"/>
                </a:solidFill>
                <a:latin typeface="华文楷体" charset="-122"/>
                <a:ea typeface="华文楷体" charset="-122"/>
              </a:rPr>
              <a:t>①飞渡峡谷的情景：表现了人在自然面前接受挑战、战胜艰险的勇气。</a:t>
            </a:r>
          </a:p>
          <a:p>
            <a:pPr marL="0" indent="0">
              <a:lnSpc>
                <a:spcPts val="3800"/>
              </a:lnSpc>
              <a:spcBef>
                <a:spcPct val="0"/>
              </a:spcBef>
              <a:buNone/>
            </a:pPr>
            <a:r>
              <a:rPr lang="zh-CN" altLang="en-US" sz="2300" b="1">
                <a:solidFill>
                  <a:srgbClr val="C00000"/>
                </a:solidFill>
                <a:latin typeface="华文楷体" charset="-122"/>
                <a:ea typeface="华文楷体" charset="-122"/>
              </a:rPr>
              <a:t>      ②驮队的人际关系:体现了团结协作、相互信任、关心爱护的团队精神。</a:t>
            </a:r>
          </a:p>
          <a:p>
            <a:pPr marL="0" indent="0">
              <a:lnSpc>
                <a:spcPts val="3800"/>
              </a:lnSpc>
              <a:spcBef>
                <a:spcPct val="0"/>
              </a:spcBef>
              <a:buNone/>
            </a:pPr>
            <a:r>
              <a:rPr lang="zh-CN" altLang="en-US" sz="2300" b="1">
                <a:solidFill>
                  <a:srgbClr val="C00000"/>
                </a:solidFill>
                <a:latin typeface="华文楷体" charset="-122"/>
                <a:ea typeface="华文楷体" charset="-122"/>
              </a:rPr>
              <a:t>      ③动物形象：隐喻人应该像雄鹰一样飞翔、像骏马一样奔驰，而不是像牛那样软弱畏缩。</a:t>
            </a:r>
          </a:p>
          <a:p>
            <a:pPr marL="0" indent="0">
              <a:lnSpc>
                <a:spcPts val="3800"/>
              </a:lnSpc>
              <a:spcBef>
                <a:spcPct val="0"/>
              </a:spcBef>
              <a:buNone/>
            </a:pPr>
            <a:r>
              <a:rPr lang="zh-CN" altLang="en-US" sz="2300" b="1">
                <a:solidFill>
                  <a:srgbClr val="C00000"/>
                </a:solidFill>
                <a:latin typeface="华文楷体" charset="-122"/>
                <a:ea typeface="华文楷体" charset="-122"/>
              </a:rPr>
              <a:t>     ④“我”与领队的对照：表现了人会在艰苦磨炼中成长。</a:t>
            </a:r>
          </a:p>
        </p:txBody>
      </p:sp>
      <p:sp>
        <p:nvSpPr>
          <p:cNvPr id="49" name="圆角矩形 48"/>
          <p:cNvSpPr/>
          <p:nvPr/>
        </p:nvSpPr>
        <p:spPr>
          <a:xfrm>
            <a:off x="860108" y="242570"/>
            <a:ext cx="2347913" cy="490538"/>
          </a:xfrm>
          <a:prstGeom prst="roundRect">
            <a:avLst/>
          </a:prstGeom>
          <a:noFill/>
          <a:ln w="3175">
            <a:solidFill>
              <a:srgbClr val="FF0000"/>
            </a:solidFill>
            <a:prstDash val="solid"/>
          </a:ln>
          <a:extLst>
            <a:ext uri="{909E8E84-426E-40DD-AFC4-6F175D3DCCD1}">
              <a14:hiddenFill xmlns:a14="http://schemas.microsoft.com/office/drawing/2010/main">
                <a:solidFill>
                  <a:schemeClr val="accent2"/>
                </a:solidFill>
              </a14:hiddenFill>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endParaRPr lang="zh-CN" altLang="en-US" sz="100" strike="noStrike" noProof="1"/>
          </a:p>
        </p:txBody>
      </p:sp>
      <p:sp>
        <p:nvSpPr>
          <p:cNvPr id="26628" name="文本框 51"/>
          <p:cNvSpPr txBox="1"/>
          <p:nvPr/>
        </p:nvSpPr>
        <p:spPr>
          <a:xfrm>
            <a:off x="921703" y="196215"/>
            <a:ext cx="2003425" cy="583565"/>
          </a:xfrm>
          <a:prstGeom prst="rect">
            <a:avLst/>
          </a:prstGeom>
          <a:noFill/>
          <a:ln w="9525">
            <a:noFill/>
          </a:ln>
        </p:spPr>
        <p:txBody>
          <a:bodyPr>
            <a:spAutoFit/>
          </a:bodyPr>
          <a:lstStyle/>
          <a:p>
            <a:r>
              <a:rPr lang="zh-CN" altLang="zh-CN" sz="3200" b="1">
                <a:solidFill>
                  <a:srgbClr val="162477"/>
                </a:solidFill>
                <a:latin typeface="黑体" panose="02010609060101010101" pitchFamily="49" charset="-122"/>
                <a:ea typeface="黑体" panose="02010609060101010101" pitchFamily="49" charset="-122"/>
              </a:rPr>
              <a:t>鉴赏评价</a:t>
            </a:r>
          </a:p>
        </p:txBody>
      </p:sp>
      <p:pic>
        <p:nvPicPr>
          <p:cNvPr id="26629" name="图片 52" descr="评价"/>
          <p:cNvPicPr>
            <a:picLocks noChangeAspect="1"/>
          </p:cNvPicPr>
          <p:nvPr/>
        </p:nvPicPr>
        <p:blipFill>
          <a:blip r:embed="rId3"/>
          <a:stretch>
            <a:fillRect/>
          </a:stretch>
        </p:blipFill>
        <p:spPr>
          <a:xfrm>
            <a:off x="418783" y="229870"/>
            <a:ext cx="503237" cy="5032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1" end="1"/>
                                            </p:txEl>
                                          </p:spTgt>
                                        </p:tgtEl>
                                        <p:attrNameLst>
                                          <p:attrName>style.visibility</p:attrName>
                                        </p:attrNameLst>
                                      </p:cBhvr>
                                      <p:to>
                                        <p:strVal val="visible"/>
                                      </p:to>
                                    </p:set>
                                    <p:anim calcmode="lin" valueType="num">
                                      <p:cBhvr additive="base">
                                        <p:cTn id="7" dur="500" fill="hold"/>
                                        <p:tgtEl>
                                          <p:spTgt spid="2457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7">
                                            <p:txEl>
                                              <p:pRg st="2" end="2"/>
                                            </p:txEl>
                                          </p:spTgt>
                                        </p:tgtEl>
                                        <p:attrNameLst>
                                          <p:attrName>style.visibility</p:attrName>
                                        </p:attrNameLst>
                                      </p:cBhvr>
                                      <p:to>
                                        <p:strVal val="visible"/>
                                      </p:to>
                                    </p:set>
                                    <p:anim calcmode="lin" valueType="num">
                                      <p:cBhvr additive="base">
                                        <p:cTn id="13" dur="500" fill="hold"/>
                                        <p:tgtEl>
                                          <p:spTgt spid="2457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7">
                                            <p:txEl>
                                              <p:pRg st="3" end="3"/>
                                            </p:txEl>
                                          </p:spTgt>
                                        </p:tgtEl>
                                        <p:attrNameLst>
                                          <p:attrName>style.visibility</p:attrName>
                                        </p:attrNameLst>
                                      </p:cBhvr>
                                      <p:to>
                                        <p:strVal val="visible"/>
                                      </p:to>
                                    </p:set>
                                    <p:anim calcmode="lin" valueType="num">
                                      <p:cBhvr additive="base">
                                        <p:cTn id="19" dur="500" fill="hold"/>
                                        <p:tgtEl>
                                          <p:spTgt spid="2457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577">
                                            <p:txEl>
                                              <p:pRg st="4" end="4"/>
                                            </p:txEl>
                                          </p:spTgt>
                                        </p:tgtEl>
                                        <p:attrNameLst>
                                          <p:attrName>style.visibility</p:attrName>
                                        </p:attrNameLst>
                                      </p:cBhvr>
                                      <p:to>
                                        <p:strVal val="visible"/>
                                      </p:to>
                                    </p:set>
                                    <p:anim calcmode="lin" valueType="num">
                                      <p:cBhvr additive="base">
                                        <p:cTn id="25" dur="500" fill="hold"/>
                                        <p:tgtEl>
                                          <p:spTgt spid="2457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3553" name="内容占位符 2"/>
          <p:cNvSpPr>
            <a:spLocks noGrp="1"/>
          </p:cNvSpPr>
          <p:nvPr>
            <p:ph idx="4294967295"/>
          </p:nvPr>
        </p:nvSpPr>
        <p:spPr>
          <a:xfrm>
            <a:off x="993775" y="511175"/>
            <a:ext cx="10043160" cy="4990465"/>
          </a:xfrm>
        </p:spPr>
        <p:txBody>
          <a:bodyPr lIns="91440" tIns="45720" rIns="91440" bIns="45720" anchor="t">
            <a:noAutofit/>
          </a:bodyPr>
          <a:lstStyle/>
          <a:p>
            <a:pPr marL="0" indent="0">
              <a:lnSpc>
                <a:spcPts val="3800"/>
              </a:lnSpc>
              <a:spcBef>
                <a:spcPct val="0"/>
              </a:spcBef>
              <a:buNone/>
            </a:pPr>
            <a:r>
              <a:rPr lang="en-US" altLang="zh-CN" sz="2700" b="1"/>
              <a:t>     </a:t>
            </a:r>
            <a:r>
              <a:rPr lang="en-US" altLang="zh-CN" sz="2700" b="1">
                <a:latin typeface="宋体" panose="02010600030101010101" pitchFamily="2" charset="-122"/>
              </a:rPr>
              <a:t> 2.</a:t>
            </a:r>
            <a:r>
              <a:rPr lang="zh-CN" altLang="en-US" sz="2700" b="1">
                <a:latin typeface="宋体" panose="02010600030101010101" pitchFamily="2" charset="-122"/>
              </a:rPr>
              <a:t>举例简析本文洗练、新颖的语言艺术。   </a:t>
            </a:r>
            <a:endParaRPr lang="zh-CN" altLang="en-US" sz="2700" b="1">
              <a:latin typeface="方正楷体简体" charset="-122"/>
              <a:ea typeface="方正楷体简体" charset="-122"/>
            </a:endParaRPr>
          </a:p>
          <a:p>
            <a:pPr marL="0" indent="0">
              <a:lnSpc>
                <a:spcPts val="3800"/>
              </a:lnSpc>
              <a:buNone/>
            </a:pPr>
            <a:r>
              <a:rPr lang="zh-CN" altLang="en-US" sz="2700" b="1">
                <a:latin typeface="方正楷体简体" charset="-122"/>
                <a:ea typeface="方正楷体简体" charset="-122"/>
              </a:rPr>
              <a:t>  </a:t>
            </a:r>
            <a:r>
              <a:rPr lang="zh-CN" altLang="en-US" sz="2700" b="1">
                <a:solidFill>
                  <a:srgbClr val="C00000"/>
                </a:solidFill>
                <a:latin typeface="方正楷体简体" charset="-122"/>
                <a:ea typeface="方正楷体简体" charset="-122"/>
              </a:rPr>
              <a:t>  </a:t>
            </a:r>
            <a:r>
              <a:rPr lang="zh-CN" altLang="en-US" sz="2700" b="1">
                <a:solidFill>
                  <a:srgbClr val="C00000"/>
                </a:solidFill>
                <a:latin typeface="华文楷体" charset="-122"/>
                <a:ea typeface="华文楷体" charset="-122"/>
              </a:rPr>
              <a:t> </a:t>
            </a:r>
            <a:r>
              <a:rPr lang="zh-CN" altLang="zh-CN" sz="2700" b="1">
                <a:solidFill>
                  <a:srgbClr val="C00000"/>
                </a:solidFill>
                <a:latin typeface="华文楷体" charset="-122"/>
                <a:ea typeface="华文楷体" charset="-122"/>
              </a:rPr>
              <a:t>①用词简练精妙。</a:t>
            </a:r>
          </a:p>
          <a:p>
            <a:pPr marL="0" indent="0">
              <a:lnSpc>
                <a:spcPts val="3800"/>
              </a:lnSpc>
              <a:spcBef>
                <a:spcPct val="0"/>
              </a:spcBef>
              <a:buNone/>
            </a:pPr>
            <a:r>
              <a:rPr lang="zh-CN" altLang="zh-CN" sz="2700" b="1">
                <a:solidFill>
                  <a:srgbClr val="C00000"/>
                </a:solidFill>
                <a:latin typeface="华文楷体" charset="-122"/>
                <a:ea typeface="华文楷体" charset="-122"/>
              </a:rPr>
              <a:t>       小说开篇写马帮首领“用小腿磕一下马”，这里不用“打”“抽”等词，而用“磕”，写出了首领与马的默契关系。唯有“磕”字能表现马帮首领对马的熟练驾驭和埋在心底的怜爱。</a:t>
            </a:r>
          </a:p>
          <a:p>
            <a:pPr marL="0" indent="0">
              <a:lnSpc>
                <a:spcPts val="3800"/>
              </a:lnSpc>
              <a:spcBef>
                <a:spcPct val="0"/>
              </a:spcBef>
              <a:buNone/>
            </a:pPr>
            <a:r>
              <a:rPr lang="zh-CN" altLang="zh-CN" sz="2700" b="1">
                <a:solidFill>
                  <a:srgbClr val="C00000"/>
                </a:solidFill>
                <a:latin typeface="华文楷体" charset="-122"/>
                <a:ea typeface="华文楷体" charset="-122"/>
              </a:rPr>
              <a:t>      写鹰：“旋了半圈，忽然一歪身，扎进山那侧的声音里”。一个“扎”字写尽了鹰飞的疾速、迅猛的特点。</a:t>
            </a:r>
          </a:p>
          <a:p>
            <a:pPr marL="0" indent="0">
              <a:lnSpc>
                <a:spcPts val="3800"/>
              </a:lnSpc>
              <a:spcBef>
                <a:spcPct val="0"/>
              </a:spcBef>
              <a:buNone/>
            </a:pPr>
            <a:r>
              <a:rPr lang="zh-CN" altLang="zh-CN" sz="2700" b="1">
                <a:solidFill>
                  <a:srgbClr val="C00000"/>
                </a:solidFill>
                <a:latin typeface="华文楷体" charset="-122"/>
                <a:ea typeface="华文楷体"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3">
                                            <p:txEl>
                                              <p:pRg st="1" end="1"/>
                                            </p:txEl>
                                          </p:spTgt>
                                        </p:tgtEl>
                                        <p:attrNameLst>
                                          <p:attrName>style.visibility</p:attrName>
                                        </p:attrNameLst>
                                      </p:cBhvr>
                                      <p:to>
                                        <p:strVal val="visible"/>
                                      </p:to>
                                    </p:set>
                                    <p:anim calcmode="lin" valueType="num">
                                      <p:cBhvr additive="base">
                                        <p:cTn id="7" dur="500" fill="hold"/>
                                        <p:tgtEl>
                                          <p:spTgt spid="2355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3">
                                            <p:txEl>
                                              <p:pRg st="2" end="2"/>
                                            </p:txEl>
                                          </p:spTgt>
                                        </p:tgtEl>
                                        <p:attrNameLst>
                                          <p:attrName>style.visibility</p:attrName>
                                        </p:attrNameLst>
                                      </p:cBhvr>
                                      <p:to>
                                        <p:strVal val="visible"/>
                                      </p:to>
                                    </p:set>
                                    <p:anim calcmode="lin" valueType="num">
                                      <p:cBhvr additive="base">
                                        <p:cTn id="13" dur="500" fill="hold"/>
                                        <p:tgtEl>
                                          <p:spTgt spid="2355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553">
                                            <p:txEl>
                                              <p:pRg st="3" end="3"/>
                                            </p:txEl>
                                          </p:spTgt>
                                        </p:tgtEl>
                                        <p:attrNameLst>
                                          <p:attrName>style.visibility</p:attrName>
                                        </p:attrNameLst>
                                      </p:cBhvr>
                                      <p:to>
                                        <p:strVal val="visible"/>
                                      </p:to>
                                    </p:set>
                                    <p:anim calcmode="lin" valueType="num">
                                      <p:cBhvr additive="base">
                                        <p:cTn id="19" dur="500" fill="hold"/>
                                        <p:tgtEl>
                                          <p:spTgt spid="2355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3"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3553" name="内容占位符 2"/>
          <p:cNvSpPr>
            <a:spLocks noGrp="1"/>
          </p:cNvSpPr>
          <p:nvPr>
            <p:ph idx="4294967295"/>
          </p:nvPr>
        </p:nvSpPr>
        <p:spPr>
          <a:xfrm>
            <a:off x="1903730" y="1056005"/>
            <a:ext cx="8992235" cy="4872355"/>
          </a:xfrm>
        </p:spPr>
        <p:txBody>
          <a:bodyPr lIns="91440" tIns="45720" rIns="91440" bIns="45720" anchor="t">
            <a:noAutofit/>
          </a:bodyPr>
          <a:lstStyle/>
          <a:p>
            <a:pPr marL="0" indent="0">
              <a:lnSpc>
                <a:spcPts val="3800"/>
              </a:lnSpc>
              <a:buNone/>
            </a:pPr>
            <a:r>
              <a:rPr lang="zh-CN" altLang="zh-CN" sz="2700" b="1">
                <a:solidFill>
                  <a:srgbClr val="C00000"/>
                </a:solidFill>
                <a:latin typeface="方正楷体简体" charset="-122"/>
                <a:ea typeface="方正楷体简体" charset="-122"/>
              </a:rPr>
              <a:t> </a:t>
            </a:r>
            <a:r>
              <a:rPr lang="zh-CN" altLang="zh-CN" sz="2700" b="1">
                <a:solidFill>
                  <a:srgbClr val="C00000"/>
                </a:solidFill>
                <a:latin typeface="方正楷体简体" charset="-122"/>
                <a:ea typeface="方正楷体简体" charset="-122"/>
                <a:sym typeface="宋体" panose="02010600030101010101" pitchFamily="2" charset="-122"/>
              </a:rPr>
              <a:t>  </a:t>
            </a:r>
            <a:r>
              <a:rPr lang="zh-CN" altLang="zh-CN" sz="2700" b="1">
                <a:solidFill>
                  <a:srgbClr val="C00000"/>
                </a:solidFill>
                <a:latin typeface="华文楷体" charset="-122"/>
                <a:ea typeface="华文楷体" charset="-122"/>
                <a:sym typeface="宋体" panose="02010600030101010101" pitchFamily="2" charset="-122"/>
              </a:rPr>
              <a:t>  </a:t>
            </a:r>
            <a:r>
              <a:rPr lang="zh-CN" altLang="zh-CN" sz="2700" b="1">
                <a:solidFill>
                  <a:srgbClr val="C00000"/>
                </a:solidFill>
                <a:latin typeface="华文楷体" charset="-122"/>
                <a:ea typeface="华文楷体" charset="-122"/>
              </a:rPr>
              <a:t>写峡谷的陡峭：“万丈绝壁飞快垂下去”。“绝壁”本是静止不动的，但在马帮汉子们眼里，却是“飞快垂下去”</a:t>
            </a:r>
            <a:r>
              <a:rPr lang="zh-CN" altLang="zh-CN" sz="2700" b="1">
                <a:solidFill>
                  <a:srgbClr val="C00000"/>
                </a:solidFill>
                <a:latin typeface="华文楷体" charset="-122"/>
                <a:ea typeface="华文楷体" charset="-122"/>
                <a:sym typeface="宋体" panose="02010600030101010101" pitchFamily="2" charset="-122"/>
              </a:rPr>
              <a:t>的。这里化静为动，赋予绝壁以动态，有力地表现了峡谷深邃、陡峭的特点，让人触目惊心，为后文写牛马的胆怯做了铺垫。 </a:t>
            </a:r>
            <a:endParaRPr lang="zh-CN" altLang="zh-CN" sz="2700" b="1">
              <a:solidFill>
                <a:srgbClr val="C00000"/>
              </a:solidFill>
              <a:latin typeface="华文楷体" charset="-122"/>
              <a:ea typeface="华文楷体" charset="-122"/>
            </a:endParaRPr>
          </a:p>
          <a:p>
            <a:pPr marL="0" indent="0">
              <a:lnSpc>
                <a:spcPts val="3800"/>
              </a:lnSpc>
              <a:buNone/>
            </a:pPr>
            <a:r>
              <a:rPr lang="zh-CN" altLang="zh-CN" sz="2700" b="1">
                <a:solidFill>
                  <a:srgbClr val="C00000"/>
                </a:solidFill>
                <a:latin typeface="华文楷体" charset="-122"/>
                <a:ea typeface="华文楷体" charset="-122"/>
                <a:sym typeface="宋体" panose="02010600030101010101" pitchFamily="2" charset="-122"/>
              </a:rPr>
              <a:t>        写</a:t>
            </a:r>
            <a:r>
              <a:rPr lang="zh-CN" altLang="zh-CN" sz="2700" b="1">
                <a:solidFill>
                  <a:srgbClr val="C00000"/>
                </a:solidFill>
                <a:latin typeface="华文楷体" charset="-122"/>
                <a:ea typeface="华文楷体" charset="-122"/>
              </a:rPr>
              <a:t>首领：“眼睛细成一道缝，先望望天，满脸冷光一闪，又俯身看峡，腮上绷出筋来”。不说“眯”而言“细”，以形绘形，语言凝练新颖；“闪”“绷”将首领的神态写得栩栩如生。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3">
                                            <p:txEl>
                                              <p:pRg st="0" end="0"/>
                                            </p:txEl>
                                          </p:spTgt>
                                        </p:tgtEl>
                                        <p:attrNameLst>
                                          <p:attrName>style.visibility</p:attrName>
                                        </p:attrNameLst>
                                      </p:cBhvr>
                                      <p:to>
                                        <p:strVal val="visible"/>
                                      </p:to>
                                    </p:set>
                                    <p:anim calcmode="lin" valueType="num">
                                      <p:cBhvr additive="base">
                                        <p:cTn id="7" dur="500" fill="hold"/>
                                        <p:tgtEl>
                                          <p:spTgt spid="2355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3">
                                            <p:txEl>
                                              <p:pRg st="1" end="1"/>
                                            </p:txEl>
                                          </p:spTgt>
                                        </p:tgtEl>
                                        <p:attrNameLst>
                                          <p:attrName>style.visibility</p:attrName>
                                        </p:attrNameLst>
                                      </p:cBhvr>
                                      <p:to>
                                        <p:strVal val="visible"/>
                                      </p:to>
                                    </p:set>
                                    <p:anim calcmode="lin" valueType="num">
                                      <p:cBhvr additive="base">
                                        <p:cTn id="13" dur="500" fill="hold"/>
                                        <p:tgtEl>
                                          <p:spTgt spid="2355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7"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9698" name="内容占位符 2"/>
          <p:cNvSpPr>
            <a:spLocks noGrp="1"/>
          </p:cNvSpPr>
          <p:nvPr>
            <p:ph idx="4294967295"/>
          </p:nvPr>
        </p:nvSpPr>
        <p:spPr>
          <a:xfrm>
            <a:off x="1517650" y="1011555"/>
            <a:ext cx="9156700" cy="3827780"/>
          </a:xfrm>
        </p:spPr>
        <p:txBody>
          <a:bodyPr lIns="91440" tIns="45720" rIns="91440" bIns="45720" anchor="t">
            <a:noAutofit/>
          </a:bodyPr>
          <a:lstStyle/>
          <a:p>
            <a:pPr marL="0" indent="0">
              <a:lnSpc>
                <a:spcPts val="3500"/>
              </a:lnSpc>
              <a:buNone/>
            </a:pPr>
            <a:r>
              <a:rPr lang="zh-CN" altLang="en-US" sz="3600" b="1">
                <a:solidFill>
                  <a:srgbClr val="C00000"/>
                </a:solidFill>
                <a:latin typeface="华文楷体" charset="-122"/>
                <a:ea typeface="华文楷体" charset="-122"/>
              </a:rPr>
              <a:t>     </a:t>
            </a:r>
            <a:r>
              <a:rPr lang="zh-CN" altLang="zh-CN" sz="3600" b="1">
                <a:solidFill>
                  <a:srgbClr val="C00000"/>
                </a:solidFill>
                <a:latin typeface="华文楷体" charset="-122"/>
                <a:ea typeface="华文楷体" charset="-122"/>
              </a:rPr>
              <a:t>②比喻新奇，巧妙传神。</a:t>
            </a:r>
          </a:p>
          <a:p>
            <a:pPr marL="0" indent="0">
              <a:lnSpc>
                <a:spcPts val="4000"/>
              </a:lnSpc>
              <a:buNone/>
            </a:pPr>
            <a:r>
              <a:rPr lang="zh-CN" altLang="zh-CN" sz="3600" b="1">
                <a:solidFill>
                  <a:srgbClr val="C00000"/>
                </a:solidFill>
                <a:latin typeface="华文楷体" charset="-122"/>
                <a:ea typeface="华文楷体" charset="-122"/>
              </a:rPr>
              <a:t>     如写马帮队伍在峡谷行走的缓慢:“铃档们又慌慌响起来，马帮如极稠的粥，慢慢流向那个山口。”将马帮缓慢行进的状态喻为“极稠的粥”，比喻新颖别致，巧妙传神。</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3553" name="内容占位符 2"/>
          <p:cNvSpPr>
            <a:spLocks noGrp="1"/>
          </p:cNvSpPr>
          <p:nvPr>
            <p:ph idx="4294967295"/>
          </p:nvPr>
        </p:nvSpPr>
        <p:spPr>
          <a:xfrm>
            <a:off x="1910715" y="511175"/>
            <a:ext cx="9565005" cy="5911215"/>
          </a:xfrm>
        </p:spPr>
        <p:txBody>
          <a:bodyPr lIns="91440" tIns="45720" rIns="91440" bIns="45720" anchor="t">
            <a:noAutofit/>
          </a:bodyPr>
          <a:lstStyle/>
          <a:p>
            <a:pPr marL="0" indent="0">
              <a:lnSpc>
                <a:spcPts val="3700"/>
              </a:lnSpc>
              <a:spcBef>
                <a:spcPct val="0"/>
              </a:spcBef>
              <a:buNone/>
            </a:pPr>
            <a:r>
              <a:rPr lang="en-US" altLang="zh-CN" sz="2700" b="1">
                <a:solidFill>
                  <a:srgbClr val="C00000"/>
                </a:solidFill>
                <a:latin typeface="方正楷体简体" charset="-122"/>
                <a:ea typeface="方正楷体简体" charset="-122"/>
              </a:rPr>
              <a:t>    </a:t>
            </a:r>
            <a:r>
              <a:rPr lang="en-US" altLang="zh-CN" sz="2700" b="1">
                <a:solidFill>
                  <a:srgbClr val="C00000"/>
                </a:solidFill>
                <a:latin typeface="华文楷体" charset="-122"/>
                <a:ea typeface="华文楷体" charset="-122"/>
              </a:rPr>
              <a:t> </a:t>
            </a:r>
            <a:r>
              <a:rPr lang="zh-CN" altLang="zh-CN" sz="2700" b="1">
                <a:solidFill>
                  <a:srgbClr val="C00000"/>
                </a:solidFill>
                <a:latin typeface="华文楷体" charset="-122"/>
                <a:ea typeface="华文楷体" charset="-122"/>
              </a:rPr>
              <a:t>③平中见奇，回味无穷。</a:t>
            </a:r>
          </a:p>
          <a:p>
            <a:pPr marL="0" indent="0">
              <a:lnSpc>
                <a:spcPts val="3700"/>
              </a:lnSpc>
              <a:spcBef>
                <a:spcPct val="0"/>
              </a:spcBef>
              <a:buNone/>
            </a:pPr>
            <a:r>
              <a:rPr lang="zh-CN" altLang="zh-CN" sz="2700" b="1">
                <a:solidFill>
                  <a:srgbClr val="C00000"/>
                </a:solidFill>
                <a:latin typeface="华文楷体" charset="-122"/>
                <a:ea typeface="华文楷体" charset="-122"/>
              </a:rPr>
              <a:t>     如“那只大鹰在瘦小汉子身下十余丈处移来移去，翅膀尖上几根羽毛被风吹得抖”，用“移来移去”写天空中的鹰，初读，甚觉普通、直白；细品，发现鹰在空中滑翔的姿态，不就是“移来移去”吗？没有仔细的观察和思考，难以写出这样的词句，我们似也很难再找出其他字眼替换这个词语了。</a:t>
            </a:r>
          </a:p>
          <a:p>
            <a:pPr marL="0" indent="0">
              <a:lnSpc>
                <a:spcPts val="3700"/>
              </a:lnSpc>
              <a:spcBef>
                <a:spcPct val="0"/>
              </a:spcBef>
              <a:buNone/>
            </a:pPr>
            <a:r>
              <a:rPr lang="zh-CN" altLang="zh-CN" sz="2700" b="1">
                <a:solidFill>
                  <a:srgbClr val="C00000"/>
                </a:solidFill>
                <a:latin typeface="华文楷体" charset="-122"/>
                <a:ea typeface="华文楷体" charset="-122"/>
              </a:rPr>
              <a:t>     再如，“首领稳稳坐在马上，笑一笑”“首领缓缓移下马”，“稳稳”“缓缓”这些极普通的词语，写出了首领的从容、镇静和胸有成竹。没有无数次风雨的历练，难以走到今天，不愧是马帮“首领”。</a:t>
            </a:r>
          </a:p>
          <a:p>
            <a:pPr marL="0" indent="0">
              <a:lnSpc>
                <a:spcPts val="3700"/>
              </a:lnSpc>
              <a:spcBef>
                <a:spcPct val="0"/>
              </a:spcBef>
              <a:buNone/>
            </a:pPr>
            <a:r>
              <a:rPr lang="zh-CN" altLang="zh-CN" sz="2700" b="1">
                <a:solidFill>
                  <a:srgbClr val="C00000"/>
                </a:solidFill>
                <a:latin typeface="华文楷体" charset="-122"/>
                <a:ea typeface="华文楷体"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3">
                                            <p:txEl>
                                              <p:charRg st="0" end="19"/>
                                            </p:txEl>
                                          </p:spTgt>
                                        </p:tgtEl>
                                        <p:attrNameLst>
                                          <p:attrName>style.visibility</p:attrName>
                                        </p:attrNameLst>
                                      </p:cBhvr>
                                      <p:to>
                                        <p:strVal val="visible"/>
                                      </p:to>
                                    </p:set>
                                    <p:anim calcmode="lin" valueType="num">
                                      <p:cBhvr>
                                        <p:cTn id="7" dur="500" fill="hold"/>
                                        <p:tgtEl>
                                          <p:spTgt spid="23553">
                                            <p:txEl>
                                              <p:charRg st="0" end="19"/>
                                            </p:txEl>
                                          </p:spTgt>
                                        </p:tgtEl>
                                        <p:attrNameLst>
                                          <p:attrName>ppt_x</p:attrName>
                                        </p:attrNameLst>
                                      </p:cBhvr>
                                      <p:tavLst>
                                        <p:tav tm="0">
                                          <p:val>
                                            <p:strVal val="#ppt_x"/>
                                          </p:val>
                                        </p:tav>
                                        <p:tav tm="100000">
                                          <p:val>
                                            <p:strVal val="#ppt_x"/>
                                          </p:val>
                                        </p:tav>
                                      </p:tavLst>
                                    </p:anim>
                                    <p:anim calcmode="lin" valueType="num">
                                      <p:cBhvr>
                                        <p:cTn id="8" dur="500" fill="hold"/>
                                        <p:tgtEl>
                                          <p:spTgt spid="23553">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3553">
                                            <p:txEl>
                                              <p:charRg st="19" end="158"/>
                                            </p:txEl>
                                          </p:spTgt>
                                        </p:tgtEl>
                                        <p:attrNameLst>
                                          <p:attrName>style.visibility</p:attrName>
                                        </p:attrNameLst>
                                      </p:cBhvr>
                                      <p:to>
                                        <p:strVal val="visible"/>
                                      </p:to>
                                    </p:set>
                                    <p:animEffect transition="in" filter="blinds(horizontal)">
                                      <p:cBhvr>
                                        <p:cTn id="13" dur="500"/>
                                        <p:tgtEl>
                                          <p:spTgt spid="23553">
                                            <p:txEl>
                                              <p:charRg st="19" end="158"/>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23553">
                                            <p:txEl>
                                              <p:charRg st="158" end="253"/>
                                            </p:txEl>
                                          </p:spTgt>
                                        </p:tgtEl>
                                        <p:attrNameLst>
                                          <p:attrName>style.visibility</p:attrName>
                                        </p:attrNameLst>
                                      </p:cBhvr>
                                      <p:to>
                                        <p:strVal val="visible"/>
                                      </p:to>
                                    </p:set>
                                    <p:animEffect transition="in" filter="blinds(horizontal)">
                                      <p:cBhvr>
                                        <p:cTn id="18" dur="500"/>
                                        <p:tgtEl>
                                          <p:spTgt spid="23553">
                                            <p:txEl>
                                              <p:charRg st="158" end="2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5"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3553" name="内容占位符 2"/>
          <p:cNvSpPr>
            <a:spLocks noGrp="1"/>
          </p:cNvSpPr>
          <p:nvPr>
            <p:ph idx="4294967295"/>
          </p:nvPr>
        </p:nvSpPr>
        <p:spPr>
          <a:xfrm>
            <a:off x="1800860" y="511175"/>
            <a:ext cx="9260840" cy="4944745"/>
          </a:xfrm>
        </p:spPr>
        <p:txBody>
          <a:bodyPr lIns="91440" tIns="45720" rIns="91440" bIns="45720" anchor="t">
            <a:noAutofit/>
          </a:bodyPr>
          <a:lstStyle/>
          <a:p>
            <a:pPr marL="0" indent="0">
              <a:lnSpc>
                <a:spcPts val="4000"/>
              </a:lnSpc>
              <a:buNone/>
            </a:pPr>
            <a:r>
              <a:rPr lang="en-US" altLang="zh-CN" sz="3600" b="1">
                <a:solidFill>
                  <a:srgbClr val="C00000"/>
                </a:solidFill>
                <a:latin typeface="方正楷体简体" charset="-122"/>
                <a:ea typeface="方正楷体简体" charset="-122"/>
              </a:rPr>
              <a:t>    </a:t>
            </a:r>
            <a:r>
              <a:rPr lang="zh-CN" altLang="zh-CN" sz="3600" b="1">
                <a:solidFill>
                  <a:srgbClr val="C00000"/>
                </a:solidFill>
                <a:latin typeface="华文楷体" charset="-122"/>
                <a:ea typeface="华文楷体" charset="-122"/>
              </a:rPr>
              <a:t>写瘸腿的马帮首领高超的溜索技艺，也同样如此：“猛听得空中一声呼哨，尖得直入脑髓，腰背颤一下。回身却见首领早已飞到索头，抽身跃下，拐着腿弹一弹，走到汉子们跟前。”“尖”“飞”“跃”“拐”“弹”等词语的运用，将马帮首领溜索、下索时的麻利动作和气定神闲的风度刻画得如在目前。</a:t>
            </a:r>
          </a:p>
        </p:txBody>
      </p:sp>
      <p:pic>
        <p:nvPicPr>
          <p:cNvPr id="31747" name="图片 1" descr="图片1"/>
          <p:cNvPicPr>
            <a:picLocks noChangeAspect="1"/>
          </p:cNvPicPr>
          <p:nvPr/>
        </p:nvPicPr>
        <p:blipFill>
          <a:blip r:embed="rId3"/>
          <a:stretch>
            <a:fillRect/>
          </a:stretch>
        </p:blipFill>
        <p:spPr>
          <a:xfrm>
            <a:off x="2243138" y="4937125"/>
            <a:ext cx="3140075" cy="1731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3">
                                            <p:txEl>
                                              <p:pRg st="0" end="0"/>
                                            </p:txEl>
                                          </p:spTgt>
                                        </p:tgtEl>
                                        <p:attrNameLst>
                                          <p:attrName>style.visibility</p:attrName>
                                        </p:attrNameLst>
                                      </p:cBhvr>
                                      <p:to>
                                        <p:strVal val="visible"/>
                                      </p:to>
                                    </p:set>
                                    <p:animEffect transition="in" filter="blinds(horizontal)">
                                      <p:cBhvr>
                                        <p:cTn id="7" dur="500"/>
                                        <p:tgtEl>
                                          <p:spTgt spid="235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679575" y="1111250"/>
            <a:ext cx="9264650" cy="3784600"/>
          </a:xfrm>
          <a:prstGeom prst="rect">
            <a:avLst/>
          </a:prstGeom>
          <a:solidFill>
            <a:schemeClr val="bg1"/>
          </a:solidFill>
        </p:spPr>
        <p:txBody>
          <a:bodyPr wrap="square">
            <a:spAutoFit/>
          </a:bodyPr>
          <a:lstStyle/>
          <a:p>
            <a:pPr eaLnBrk="1" fontAlgn="base" latinLnBrk="1" hangingPunct="1">
              <a:lnSpc>
                <a:spcPct val="150000"/>
              </a:lnSpc>
            </a:pPr>
            <a:r>
              <a:rPr sz="4000" b="1" strike="noStrike" noProof="1">
                <a:solidFill>
                  <a:srgbClr val="0000FF"/>
                </a:solidFill>
                <a:uFillTx/>
                <a:latin typeface="宋体" panose="02010600030101010101" pitchFamily="2" charset="-122"/>
                <a:ea typeface="宋体" panose="02010600030101010101" pitchFamily="2" charset="-122"/>
                <a:cs typeface="+mn-cs"/>
              </a:rPr>
              <a:t>1</a:t>
            </a:r>
            <a:r>
              <a:rPr lang="zh-CN" sz="4000" b="1" strike="noStrike" noProof="1">
                <a:solidFill>
                  <a:srgbClr val="0000FF"/>
                </a:solidFill>
                <a:uFillTx/>
                <a:latin typeface="宋体" panose="02010600030101010101" pitchFamily="2" charset="-122"/>
                <a:ea typeface="宋体" panose="02010600030101010101" pitchFamily="2" charset="-122"/>
                <a:cs typeface="+mn-cs"/>
              </a:rPr>
              <a:t>、</a:t>
            </a:r>
            <a:r>
              <a:rPr sz="4000" b="1" strike="noStrike" noProof="1">
                <a:solidFill>
                  <a:srgbClr val="0000FF"/>
                </a:solidFill>
                <a:uFillTx/>
                <a:latin typeface="宋体" panose="02010600030101010101" pitchFamily="2" charset="-122"/>
                <a:ea typeface="宋体" panose="02010600030101010101" pitchFamily="2" charset="-122"/>
                <a:cs typeface="+mn-cs"/>
              </a:rPr>
              <a:t>梳理故事情节，分析环境描写的作用，把握文章内容。</a:t>
            </a:r>
            <a:endParaRPr sz="4000" b="1" strike="noStrike" noProof="1">
              <a:solidFill>
                <a:srgbClr val="0000FF"/>
              </a:solidFill>
              <a:uFillTx/>
              <a:latin typeface="宋体" panose="02010600030101010101" pitchFamily="2" charset="-122"/>
            </a:endParaRPr>
          </a:p>
          <a:p>
            <a:pPr eaLnBrk="1" fontAlgn="base" latinLnBrk="1" hangingPunct="1">
              <a:lnSpc>
                <a:spcPct val="150000"/>
              </a:lnSpc>
            </a:pPr>
            <a:r>
              <a:rPr sz="4000" b="1" strike="noStrike" noProof="1">
                <a:solidFill>
                  <a:srgbClr val="0000FF"/>
                </a:solidFill>
                <a:uFillTx/>
                <a:latin typeface="宋体" panose="02010600030101010101" pitchFamily="2" charset="-122"/>
                <a:ea typeface="宋体" panose="02010600030101010101" pitchFamily="2" charset="-122"/>
                <a:cs typeface="+mn-cs"/>
              </a:rPr>
              <a:t>2</a:t>
            </a:r>
            <a:r>
              <a:rPr lang="zh-CN" sz="4000" b="1" strike="noStrike" noProof="1">
                <a:solidFill>
                  <a:srgbClr val="0000FF"/>
                </a:solidFill>
                <a:uFillTx/>
                <a:latin typeface="宋体" panose="02010600030101010101" pitchFamily="2" charset="-122"/>
                <a:ea typeface="宋体" panose="02010600030101010101" pitchFamily="2" charset="-122"/>
                <a:cs typeface="+mn-cs"/>
              </a:rPr>
              <a:t>、</a:t>
            </a:r>
            <a:r>
              <a:rPr sz="4000" b="1" strike="noStrike" noProof="1">
                <a:solidFill>
                  <a:srgbClr val="0000FF"/>
                </a:solidFill>
                <a:uFillTx/>
                <a:latin typeface="宋体" panose="02010600030101010101" pitchFamily="2" charset="-122"/>
                <a:ea typeface="宋体" panose="02010600030101010101" pitchFamily="2" charset="-122"/>
                <a:cs typeface="+mn-cs"/>
              </a:rPr>
              <a:t>分析人物性格，概括人物形象。</a:t>
            </a:r>
            <a:endParaRPr sz="4000" b="1" strike="noStrike" noProof="1">
              <a:solidFill>
                <a:srgbClr val="0000FF"/>
              </a:solidFill>
              <a:uFillTx/>
              <a:latin typeface="宋体" panose="02010600030101010101" pitchFamily="2" charset="-122"/>
            </a:endParaRPr>
          </a:p>
          <a:p>
            <a:pPr eaLnBrk="1" fontAlgn="base" latinLnBrk="1" hangingPunct="1">
              <a:lnSpc>
                <a:spcPct val="150000"/>
              </a:lnSpc>
            </a:pPr>
            <a:r>
              <a:rPr sz="4000" b="1" strike="noStrike" noProof="1">
                <a:solidFill>
                  <a:srgbClr val="0000FF"/>
                </a:solidFill>
                <a:uFillTx/>
                <a:latin typeface="宋体" panose="02010600030101010101" pitchFamily="2" charset="-122"/>
                <a:ea typeface="宋体" panose="02010600030101010101" pitchFamily="2" charset="-122"/>
                <a:cs typeface="+mn-cs"/>
              </a:rPr>
              <a:t>3</a:t>
            </a:r>
            <a:r>
              <a:rPr lang="zh-CN" sz="4000" b="1" strike="noStrike" noProof="1">
                <a:solidFill>
                  <a:srgbClr val="0000FF"/>
                </a:solidFill>
                <a:uFillTx/>
                <a:latin typeface="宋体" panose="02010600030101010101" pitchFamily="2" charset="-122"/>
                <a:ea typeface="宋体" panose="02010600030101010101" pitchFamily="2" charset="-122"/>
                <a:cs typeface="+mn-cs"/>
              </a:rPr>
              <a:t>、</a:t>
            </a:r>
            <a:r>
              <a:rPr sz="4000" b="1" strike="noStrike" noProof="1">
                <a:solidFill>
                  <a:srgbClr val="0000FF"/>
                </a:solidFill>
                <a:uFillTx/>
                <a:latin typeface="宋体" panose="02010600030101010101" pitchFamily="2" charset="-122"/>
                <a:ea typeface="宋体" panose="02010600030101010101" pitchFamily="2" charset="-122"/>
                <a:cs typeface="+mn-cs"/>
              </a:rPr>
              <a:t>领悟深刻意蕴和作者的情感取向。</a:t>
            </a:r>
            <a:endParaRPr sz="4000" b="1" strike="noStrike" noProof="1">
              <a:solidFill>
                <a:srgbClr val="0000FF"/>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学习目标</a:t>
            </a:r>
            <a:endParaRPr lang="zh-CN" altLang="en-US" sz="4000" b="1" strike="noStrike" noProof="1">
              <a:solidFill>
                <a:srgbClr val="7030A0"/>
              </a:solidFill>
              <a:uFillTx/>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3553" name="内容占位符 2"/>
          <p:cNvSpPr>
            <a:spLocks noGrp="1"/>
          </p:cNvSpPr>
          <p:nvPr>
            <p:ph idx="4294967295"/>
          </p:nvPr>
        </p:nvSpPr>
        <p:spPr>
          <a:xfrm>
            <a:off x="1745615" y="511175"/>
            <a:ext cx="9396095" cy="3827145"/>
          </a:xfrm>
        </p:spPr>
        <p:txBody>
          <a:bodyPr lIns="91440" tIns="45720" rIns="91440" bIns="45720" anchor="t">
            <a:noAutofit/>
          </a:bodyPr>
          <a:lstStyle/>
          <a:p>
            <a:pPr marL="0" indent="0">
              <a:lnSpc>
                <a:spcPts val="3800"/>
              </a:lnSpc>
              <a:spcBef>
                <a:spcPct val="0"/>
              </a:spcBef>
              <a:buNone/>
            </a:pPr>
            <a:r>
              <a:rPr lang="en-US" altLang="zh-CN" sz="3600" b="1">
                <a:solidFill>
                  <a:srgbClr val="C00000"/>
                </a:solidFill>
                <a:latin typeface="华文楷体" charset="-122"/>
                <a:ea typeface="华文楷体" charset="-122"/>
              </a:rPr>
              <a:t>     </a:t>
            </a:r>
            <a:r>
              <a:rPr lang="zh-CN" altLang="zh-CN" sz="3600" b="1">
                <a:solidFill>
                  <a:srgbClr val="C00000"/>
                </a:solidFill>
                <a:latin typeface="华文楷体" charset="-122"/>
                <a:ea typeface="华文楷体" charset="-122"/>
              </a:rPr>
              <a:t>④人物语言明快洗练。</a:t>
            </a:r>
          </a:p>
          <a:p>
            <a:pPr marL="0" indent="0">
              <a:lnSpc>
                <a:spcPts val="3800"/>
              </a:lnSpc>
              <a:spcBef>
                <a:spcPct val="0"/>
              </a:spcBef>
              <a:buNone/>
            </a:pPr>
            <a:r>
              <a:rPr lang="zh-CN" altLang="zh-CN" sz="3600" b="1">
                <a:solidFill>
                  <a:srgbClr val="C00000"/>
                </a:solidFill>
                <a:latin typeface="华文楷体" charset="-122"/>
                <a:ea typeface="华文楷体" charset="-122"/>
              </a:rPr>
              <a:t>     如，“首领哑声说道：‘可还歇？’余下的汉子们漫声应道：‘不消。”，多么简洁的对白！汉子们之间的默契可见一斑。</a:t>
            </a:r>
          </a:p>
          <a:p>
            <a:pPr marL="0" indent="0">
              <a:lnSpc>
                <a:spcPts val="3800"/>
              </a:lnSpc>
              <a:spcBef>
                <a:spcPct val="0"/>
              </a:spcBef>
              <a:buNone/>
            </a:pPr>
            <a:r>
              <a:rPr lang="zh-CN" altLang="zh-CN" sz="3600" b="1">
                <a:solidFill>
                  <a:srgbClr val="C00000"/>
                </a:solidFill>
                <a:latin typeface="华文楷体" charset="-122"/>
                <a:ea typeface="华文楷体" charset="-122"/>
              </a:rPr>
              <a:t>     再如，首领“曲着眼望那鹰，说:‘蛇？’几个汉子也望那鹰，都说：‘是呢，蛇。”，每次对话都惜墨如金，鲜明地突出了马帮汉子彪悍而木讷的性格特点。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3">
                                            <p:txEl>
                                              <p:charRg st="0" end="19"/>
                                            </p:txEl>
                                          </p:spTgt>
                                        </p:tgtEl>
                                        <p:attrNameLst>
                                          <p:attrName>style.visibility</p:attrName>
                                        </p:attrNameLst>
                                      </p:cBhvr>
                                      <p:to>
                                        <p:strVal val="visible"/>
                                      </p:to>
                                    </p:set>
                                    <p:anim calcmode="lin" valueType="num">
                                      <p:cBhvr additive="base">
                                        <p:cTn id="7" dur="500" fill="hold"/>
                                        <p:tgtEl>
                                          <p:spTgt spid="23553">
                                            <p:txEl>
                                              <p:charRg st="0" end="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3">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3553">
                                            <p:txEl>
                                              <p:charRg st="19" end="81"/>
                                            </p:txEl>
                                          </p:spTgt>
                                        </p:tgtEl>
                                        <p:attrNameLst>
                                          <p:attrName>style.visibility</p:attrName>
                                        </p:attrNameLst>
                                      </p:cBhvr>
                                      <p:to>
                                        <p:strVal val="visible"/>
                                      </p:to>
                                    </p:set>
                                    <p:animEffect transition="in" filter="blinds(horizontal)">
                                      <p:cBhvr>
                                        <p:cTn id="13" dur="500"/>
                                        <p:tgtEl>
                                          <p:spTgt spid="23553">
                                            <p:txEl>
                                              <p:charRg st="19" end="8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23553">
                                            <p:txEl>
                                              <p:charRg st="81" end="156"/>
                                            </p:txEl>
                                          </p:spTgt>
                                        </p:tgtEl>
                                        <p:attrNameLst>
                                          <p:attrName>style.visibility</p:attrName>
                                        </p:attrNameLst>
                                      </p:cBhvr>
                                      <p:to>
                                        <p:strVal val="visible"/>
                                      </p:to>
                                    </p:set>
                                    <p:animEffect transition="in" filter="blinds(horizontal)">
                                      <p:cBhvr>
                                        <p:cTn id="18" dur="500"/>
                                        <p:tgtEl>
                                          <p:spTgt spid="23553">
                                            <p:txEl>
                                              <p:charRg st="81" end="1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1" name="图片 3"/>
          <p:cNvPicPr>
            <a:picLocks noChangeAspect="1"/>
          </p:cNvPicPr>
          <p:nvPr/>
        </p:nvPicPr>
        <p:blipFill>
          <a:blip r:embed="rId2"/>
          <a:stretch>
            <a:fillRect/>
          </a:stretch>
        </p:blipFill>
        <p:spPr>
          <a:xfrm flipH="1">
            <a:off x="3302953" y="547370"/>
            <a:ext cx="7434262" cy="6157913"/>
          </a:xfrm>
          <a:prstGeom prst="rect">
            <a:avLst/>
          </a:prstGeom>
          <a:noFill/>
          <a:ln w="9525">
            <a:noFill/>
          </a:ln>
        </p:spPr>
      </p:pic>
      <p:sp>
        <p:nvSpPr>
          <p:cNvPr id="2" name="内容占位符 2"/>
          <p:cNvSpPr>
            <a:spLocks noGrp="1"/>
          </p:cNvSpPr>
          <p:nvPr>
            <p:ph idx="4294967295"/>
          </p:nvPr>
        </p:nvSpPr>
        <p:spPr>
          <a:xfrm>
            <a:off x="1760855" y="1718945"/>
            <a:ext cx="9196705" cy="3090545"/>
          </a:xfrm>
        </p:spPr>
        <p:txBody>
          <a:bodyPr lIns="68580" tIns="34290" rIns="68580" bIns="34290" anchor="t">
            <a:noAutofit/>
          </a:bodyPr>
          <a:lstStyle/>
          <a:p>
            <a:pPr marL="0" indent="0">
              <a:lnSpc>
                <a:spcPts val="5000"/>
              </a:lnSpc>
              <a:spcBef>
                <a:spcPct val="0"/>
              </a:spcBef>
              <a:buNone/>
            </a:pPr>
            <a:r>
              <a:rPr lang="en-US" altLang="zh-CN" sz="3600" b="1">
                <a:latin typeface="宋体" panose="02010600030101010101" pitchFamily="2" charset="-122"/>
              </a:rPr>
              <a:t>   </a:t>
            </a:r>
            <a:r>
              <a:rPr lang="zh-CN" altLang="en-US" sz="3600" b="1">
                <a:latin typeface="宋体" panose="02010600030101010101" pitchFamily="2" charset="-122"/>
              </a:rPr>
              <a:t>《溜索》这篇小说描写了</a:t>
            </a:r>
            <a:r>
              <a:rPr lang="en-US" altLang="zh-CN" sz="3600" b="1">
                <a:latin typeface="宋体" panose="02010600030101010101" pitchFamily="2" charset="-122"/>
              </a:rPr>
              <a:t>“</a:t>
            </a:r>
            <a:r>
              <a:rPr lang="zh-CN" altLang="en-US" sz="3600" b="1">
                <a:latin typeface="宋体" panose="02010600030101010101" pitchFamily="2" charset="-122"/>
              </a:rPr>
              <a:t>我”和一群马帮汉子在怒江峡谷的一次溜索经历，表现了人在自然面前接受挑战、战胜艰险的勇气，赞美了乐观向上的人生态度。    </a:t>
            </a:r>
          </a:p>
          <a:p>
            <a:pPr marL="0" indent="0">
              <a:lnSpc>
                <a:spcPts val="5000"/>
              </a:lnSpc>
              <a:spcBef>
                <a:spcPct val="0"/>
              </a:spcBef>
              <a:buNone/>
            </a:pPr>
            <a:r>
              <a:rPr lang="zh-CN" altLang="en-US" sz="3600" b="1">
                <a:latin typeface="宋体" panose="02010600030101010101" pitchFamily="2" charset="-122"/>
              </a:rPr>
              <a:t>    </a:t>
            </a:r>
          </a:p>
        </p:txBody>
      </p:sp>
      <p:sp>
        <p:nvSpPr>
          <p:cNvPr id="60" name="圆角矩形 59"/>
          <p:cNvSpPr/>
          <p:nvPr/>
        </p:nvSpPr>
        <p:spPr>
          <a:xfrm>
            <a:off x="1803400" y="947738"/>
            <a:ext cx="2166938" cy="492125"/>
          </a:xfrm>
          <a:prstGeom prst="roundRect">
            <a:avLst/>
          </a:prstGeom>
          <a:noFill/>
          <a:ln w="3175">
            <a:solidFill>
              <a:srgbClr val="FF0000"/>
            </a:solidFill>
            <a:prstDash val="solid"/>
          </a:ln>
          <a:extLst>
            <a:ext uri="{909E8E84-426E-40DD-AFC4-6F175D3DCCD1}">
              <a14:hiddenFill xmlns:a14="http://schemas.microsoft.com/office/drawing/2010/main">
                <a:solidFill>
                  <a:schemeClr val="accent2"/>
                </a:solidFill>
              </a14:hiddenFill>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fontAlgn="auto"/>
            <a:endParaRPr lang="zh-CN" altLang="en-US" sz="100" strike="noStrike" noProof="1"/>
          </a:p>
        </p:txBody>
      </p:sp>
      <p:sp>
        <p:nvSpPr>
          <p:cNvPr id="35844" name="文本框 60"/>
          <p:cNvSpPr txBox="1"/>
          <p:nvPr/>
        </p:nvSpPr>
        <p:spPr>
          <a:xfrm>
            <a:off x="2333625" y="920750"/>
            <a:ext cx="1673225" cy="583565"/>
          </a:xfrm>
          <a:prstGeom prst="rect">
            <a:avLst/>
          </a:prstGeom>
          <a:noFill/>
          <a:ln w="9525">
            <a:noFill/>
          </a:ln>
        </p:spPr>
        <p:txBody>
          <a:bodyPr>
            <a:spAutoFit/>
          </a:bodyPr>
          <a:lstStyle/>
          <a:p>
            <a:r>
              <a:rPr lang="zh-CN" altLang="zh-CN" sz="3200" b="1">
                <a:solidFill>
                  <a:srgbClr val="162477"/>
                </a:solidFill>
                <a:latin typeface="黑体" panose="02010609060101010101" pitchFamily="49" charset="-122"/>
                <a:ea typeface="黑体" panose="02010609060101010101" pitchFamily="49" charset="-122"/>
              </a:rPr>
              <a:t>总  结</a:t>
            </a:r>
          </a:p>
        </p:txBody>
      </p:sp>
      <p:pic>
        <p:nvPicPr>
          <p:cNvPr id="35845" name="图片 70" descr="咨询总结"/>
          <p:cNvPicPr>
            <a:picLocks noChangeAspect="1"/>
          </p:cNvPicPr>
          <p:nvPr/>
        </p:nvPicPr>
        <p:blipFill>
          <a:blip r:embed="rId3"/>
          <a:stretch>
            <a:fillRect/>
          </a:stretch>
        </p:blipFill>
        <p:spPr>
          <a:xfrm>
            <a:off x="1760538" y="868363"/>
            <a:ext cx="663575" cy="6635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5" name="图片 3"/>
          <p:cNvPicPr>
            <a:picLocks noChangeAspect="1"/>
          </p:cNvPicPr>
          <p:nvPr/>
        </p:nvPicPr>
        <p:blipFill>
          <a:blip r:embed="rId2"/>
          <a:stretch>
            <a:fillRect/>
          </a:stretch>
        </p:blipFill>
        <p:spPr>
          <a:xfrm flipH="1">
            <a:off x="3046413" y="511175"/>
            <a:ext cx="7434262" cy="6157913"/>
          </a:xfrm>
          <a:prstGeom prst="rect">
            <a:avLst/>
          </a:prstGeom>
          <a:noFill/>
          <a:ln w="9525">
            <a:noFill/>
          </a:ln>
        </p:spPr>
      </p:pic>
      <p:sp>
        <p:nvSpPr>
          <p:cNvPr id="2" name="内容占位符 2"/>
          <p:cNvSpPr>
            <a:spLocks noGrp="1"/>
          </p:cNvSpPr>
          <p:nvPr>
            <p:ph idx="4294967295"/>
          </p:nvPr>
        </p:nvSpPr>
        <p:spPr>
          <a:xfrm>
            <a:off x="1627505" y="511175"/>
            <a:ext cx="9216390" cy="4325620"/>
          </a:xfrm>
        </p:spPr>
        <p:txBody>
          <a:bodyPr lIns="68580" tIns="34290" rIns="68580" bIns="34290" anchor="t">
            <a:normAutofit/>
          </a:bodyPr>
          <a:lstStyle/>
          <a:p>
            <a:pPr marL="0" indent="0">
              <a:lnSpc>
                <a:spcPts val="3800"/>
              </a:lnSpc>
              <a:spcBef>
                <a:spcPct val="0"/>
              </a:spcBef>
              <a:buNone/>
            </a:pPr>
            <a:r>
              <a:rPr lang="en-US" altLang="zh-CN" sz="2800" b="1">
                <a:latin typeface="宋体" panose="02010600030101010101" pitchFamily="2" charset="-122"/>
              </a:rPr>
              <a:t>   </a:t>
            </a:r>
            <a:r>
              <a:rPr lang="zh-CN" altLang="en-US" sz="2800" b="1">
                <a:latin typeface="宋体" panose="02010600030101010101" pitchFamily="2" charset="-122"/>
              </a:rPr>
              <a:t> 作者以其独特的视角、传神凝练的语言、舒徐有致的节奏，层层烘托，表现了滇西马帮的生活。用词凝练、以少胜多是这篇小说的一大特色。我们都知道，诗歌的语言讲究凝练含蓄，小说同样如此。文学批评家郭枫曾说过，“阿城的小说语言，近乎中国文学中的古典诗的手法。明白一点说，阿城的小说语言的特色是：说的少，说的淡，说的轻”。学完《溜索》，读过《峡谷》后，我们都能感受到，这个评价无疑是切中肯綮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charRg st="0" end="77"/>
                                            </p:txEl>
                                          </p:spTgt>
                                        </p:tgtEl>
                                        <p:attrNameLst>
                                          <p:attrName>style.visibility</p:attrName>
                                        </p:attrNameLst>
                                      </p:cBhvr>
                                      <p:to>
                                        <p:strVal val="visible"/>
                                      </p:to>
                                    </p:set>
                                    <p:animEffect transition="in" filter="blinds(horizontal)">
                                      <p:cBhvr>
                                        <p:cTn id="7" dur="500"/>
                                        <p:tgtEl>
                                          <p:spTgt spid="2">
                                            <p:txEl>
                                              <p:charRg st="0"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6" name="文本框 72"/>
          <p:cNvSpPr txBox="1"/>
          <p:nvPr/>
        </p:nvSpPr>
        <p:spPr>
          <a:xfrm>
            <a:off x="1125855" y="233045"/>
            <a:ext cx="10207625" cy="911860"/>
          </a:xfrm>
          <a:prstGeom prst="rect">
            <a:avLst/>
          </a:prstGeom>
          <a:noFill/>
          <a:ln w="9525">
            <a:noFill/>
          </a:ln>
        </p:spPr>
        <p:txBody>
          <a:bodyPr wrap="square">
            <a:spAutoFit/>
          </a:bodyPr>
          <a:lstStyle/>
          <a:p>
            <a:pPr>
              <a:lnSpc>
                <a:spcPts val="3200"/>
              </a:lnSpc>
            </a:pPr>
            <a:r>
              <a:rPr lang="zh-CN" altLang="zh-CN" sz="3200" b="1">
                <a:solidFill>
                  <a:srgbClr val="162477"/>
                </a:solidFill>
                <a:latin typeface="黑体" panose="02010609060101010101" pitchFamily="49" charset="-122"/>
                <a:ea typeface="黑体" panose="02010609060101010101" pitchFamily="49" charset="-122"/>
              </a:rPr>
              <a:t>拓展延伸：</a:t>
            </a:r>
            <a:r>
              <a:rPr lang="zh-CN" altLang="en-US" sz="2000" b="1">
                <a:latin typeface="宋体" panose="02010600030101010101" pitchFamily="2" charset="-122"/>
                <a:sym typeface="+mn-ea"/>
              </a:rPr>
              <a:t>阅读阿城的另一篇作品《峡谷》，试作赏析并做阅读题。</a:t>
            </a:r>
            <a:endParaRPr lang="zh-CN" altLang="en-US" sz="3200" b="1">
              <a:latin typeface="宋体" panose="02010600030101010101" pitchFamily="2" charset="-122"/>
            </a:endParaRPr>
          </a:p>
          <a:p>
            <a:pPr>
              <a:lnSpc>
                <a:spcPts val="3200"/>
              </a:lnSpc>
            </a:pPr>
            <a:endParaRPr lang="zh-CN" altLang="zh-CN" sz="3200" b="1">
              <a:solidFill>
                <a:srgbClr val="162477"/>
              </a:solidFill>
              <a:latin typeface="黑体" panose="02010609060101010101" pitchFamily="49" charset="-122"/>
              <a:ea typeface="黑体" panose="02010609060101010101" pitchFamily="49" charset="-122"/>
            </a:endParaRPr>
          </a:p>
        </p:txBody>
      </p:sp>
      <p:sp>
        <p:nvSpPr>
          <p:cNvPr id="2" name="文本框 1"/>
          <p:cNvSpPr txBox="1"/>
          <p:nvPr/>
        </p:nvSpPr>
        <p:spPr>
          <a:xfrm>
            <a:off x="791845" y="861695"/>
            <a:ext cx="10878185" cy="5631180"/>
          </a:xfrm>
          <a:prstGeom prst="rect">
            <a:avLst/>
          </a:prstGeom>
          <a:noFill/>
        </p:spPr>
        <p:txBody>
          <a:bodyPr wrap="square" rtlCol="0">
            <a:spAutoFit/>
          </a:bodyPr>
          <a:lstStyle/>
          <a:p>
            <a:pPr indent="493395" algn="ctr" fontAlgn="auto"/>
            <a:r>
              <a:rPr lang="zh-CN" altLang="en-US" b="1">
                <a:solidFill>
                  <a:srgbClr val="FF0000"/>
                </a:solidFill>
              </a:rPr>
              <a:t>阿城: 峡 谷</a:t>
            </a:r>
          </a:p>
          <a:p>
            <a:pPr indent="493395" algn="ctr" fontAlgn="auto"/>
            <a:endParaRPr lang="zh-CN" altLang="en-US" b="1">
              <a:solidFill>
                <a:srgbClr val="FF0000"/>
              </a:solidFill>
            </a:endParaRPr>
          </a:p>
          <a:p>
            <a:pPr indent="493395" algn="ctr" fontAlgn="auto"/>
            <a:r>
              <a:rPr lang="zh-CN" altLang="en-US" b="1">
                <a:solidFill>
                  <a:srgbClr val="FF0000"/>
                </a:solidFill>
              </a:rPr>
              <a:t>───《遍地风流》之一</a:t>
            </a:r>
          </a:p>
          <a:p>
            <a:pPr indent="493395" fontAlgn="auto"/>
            <a:endParaRPr lang="zh-CN" altLang="en-US" b="1">
              <a:solidFill>
                <a:srgbClr val="FF0000"/>
              </a:solidFill>
            </a:endParaRPr>
          </a:p>
          <a:p>
            <a:pPr indent="493395" fontAlgn="auto"/>
            <a:r>
              <a:rPr lang="zh-CN" altLang="en-US"/>
              <a:t>被直着劈开，于是当中有七八里谷地。大约是那刀有些弯，结果谷地中央高出如许，愈近峡口，便愈低。</a:t>
            </a:r>
          </a:p>
          <a:p>
            <a:pPr indent="493395" fontAlgn="auto"/>
            <a:endParaRPr lang="zh-CN" altLang="en-US"/>
          </a:p>
          <a:p>
            <a:pPr indent="493395" fontAlgn="auto"/>
            <a:r>
              <a:rPr lang="zh-CN" altLang="en-US"/>
              <a:t>森森冷气漫出峡口，收掉一身粘汗，近着峡口，倒一株大树，连根拔起，似谷里出了什么不测之事，把大树唬得跑，一跤仰翻在那里。峡顶一线蓝天，深得令人不敢久看。一只鹰在空中移来移去。</a:t>
            </a:r>
          </a:p>
          <a:p>
            <a:pPr indent="493395" fontAlgn="auto"/>
            <a:endParaRPr lang="zh-CN" altLang="en-US"/>
          </a:p>
          <a:p>
            <a:pPr indent="493395" fontAlgn="auto"/>
            <a:r>
              <a:rPr lang="zh-CN" altLang="en-US"/>
              <a:t>峭壁上草木不甚生长，石头生铁般锈着。一块巨石和百十块斗大石头，昏死在峡壁根，一动不动。巨石上伏两只四脚蛇，眼睛眨也不眨，只偶尔吐一下舌芯子，与石头们赛呆。</a:t>
            </a:r>
          </a:p>
          <a:p>
            <a:pPr indent="493395" fontAlgn="auto"/>
            <a:endParaRPr lang="zh-CN" altLang="en-US"/>
          </a:p>
          <a:p>
            <a:pPr indent="493395" fontAlgn="auto"/>
            <a:r>
              <a:rPr lang="zh-CN" altLang="en-US"/>
              <a:t>因有人在峡中走，壁上时时落下些许小石，声音左右荡着升上去。那鹰却忽地不见去向。</a:t>
            </a:r>
          </a:p>
          <a:p>
            <a:pPr indent="493395" fontAlgn="auto"/>
            <a:endParaRPr lang="zh-CN" altLang="en-US"/>
          </a:p>
          <a:p>
            <a:pPr indent="493395" fontAlgn="auto"/>
            <a:r>
              <a:rPr lang="zh-CN" altLang="en-US"/>
              <a:t>顺路上去，有三五人家在高处。临路立一幢石屋，门开着，却像睡觉的人。门口一幅布旗静静垂着。愈近人家，便有稀松的石板垫路。</a:t>
            </a:r>
          </a:p>
          <a:p>
            <a:pPr indent="493395" fontAlgn="auto"/>
            <a:endParaRPr lang="zh-CN" altLang="en-US"/>
          </a:p>
          <a:p>
            <a:pPr indent="493395" fontAlgn="auto"/>
            <a:r>
              <a:rPr lang="zh-CN" altLang="en-US"/>
              <a:t>中午的阳光慢慢挤进峡谷，阴气浮开，地气熏上来，石板有些颤。似乎有了噪音，细听却什么也不响。忍不住干咳一两声，总是自讨没趣。一世界都静着，不要谁来多舌。</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32740" y="151765"/>
            <a:ext cx="11458575" cy="6247130"/>
          </a:xfrm>
          <a:prstGeom prst="rect">
            <a:avLst/>
          </a:prstGeom>
          <a:noFill/>
        </p:spPr>
        <p:txBody>
          <a:bodyPr wrap="square" rtlCol="0">
            <a:spAutoFit/>
          </a:bodyPr>
          <a:lstStyle/>
          <a:p>
            <a:pPr indent="493395" fontAlgn="auto"/>
            <a:r>
              <a:rPr lang="zh-CN" altLang="en-US" sz="2000"/>
              <a:t>走近了，方才辨出布旗上有个藏文字，布色已经晒退，字色也相去不远，随旗沉甸甸地垂着。</a:t>
            </a:r>
          </a:p>
          <a:p>
            <a:pPr indent="493395" fontAlgn="auto"/>
            <a:endParaRPr lang="zh-CN" altLang="en-US" sz="2000"/>
          </a:p>
          <a:p>
            <a:pPr indent="493395" fontAlgn="auto"/>
            <a:r>
              <a:rPr lang="zh-CN" altLang="en-US" sz="2000"/>
              <a:t>忽然峡谷中有一点异响，却不辨来源。往身后寻去，只见来路的峡口有一匹马负一条汉，直腿走来。那马腿移得极密，蹄子踏在土路上，闷闷响成一团。骑手侧着身，并不上下颠。</a:t>
            </a:r>
          </a:p>
          <a:p>
            <a:pPr indent="493395" fontAlgn="auto"/>
            <a:endParaRPr lang="zh-CN" altLang="en-US" sz="2000"/>
          </a:p>
          <a:p>
            <a:pPr indent="493395" fontAlgn="auto"/>
            <a:r>
              <a:rPr lang="zh-CN" altLang="en-US" sz="2000"/>
              <a:t>   愈来愈近，一到上坡，马慢下来。骑手轻轻一夹，马上了石板，蹄铁连珠般脆响。马一耸一耸向上走，骑手就一坐一坐随它。蹄声在峡谷中回转，又响又高。那只鹰又出现了，慢慢移来移去。</a:t>
            </a:r>
          </a:p>
          <a:p>
            <a:pPr indent="493395" fontAlgn="auto"/>
            <a:endParaRPr lang="zh-CN" altLang="en-US" sz="2000"/>
          </a:p>
          <a:p>
            <a:pPr indent="493395" fontAlgn="auto"/>
            <a:r>
              <a:rPr lang="zh-CN" altLang="en-US" sz="2000"/>
              <a:t>骑手走过眼前，结结实实一脸黑肉，直鼻紧嘴，细眼高颧，眉睫似漆。皮袍裹在身上，胸微敞，露出油灰布衣。手隐在袖中，并不拽缰。藏靴上一层细土，脚尖直翘着。眼睛遇着了，脸一短，肉横着默默一笑，随即复原，似乎咔嚓一响。马直走上去，屁股锦缎一样闪着。</a:t>
            </a:r>
          </a:p>
          <a:p>
            <a:pPr indent="493395" fontAlgn="auto"/>
            <a:endParaRPr lang="zh-CN" altLang="en-US" sz="2000"/>
          </a:p>
          <a:p>
            <a:pPr indent="493395" fontAlgn="auto"/>
            <a:r>
              <a:rPr lang="zh-CN" altLang="en-US" sz="2000"/>
              <a:t>   到了布旗下，骑手俯身移下马，将缰绳缚在门前木桩上。马平了脖子立着，甩一甩尾巴，曲一曲前蹄，倒换一下后腿。骑手望望门，那门不算大，骑手似乎比门宽着许多，可拐着腿，左右一晃，竟进去了。</a:t>
            </a:r>
          </a:p>
          <a:p>
            <a:pPr indent="493395" fontAlgn="auto"/>
            <a:endParaRPr lang="zh-CN" altLang="en-US" sz="2000"/>
          </a:p>
          <a:p>
            <a:pPr indent="493395" fontAlgn="auto"/>
            <a:r>
              <a:rPr lang="zh-CN" altLang="en-US" sz="2000"/>
              <a:t>屋里极暗，不辨大小。慢慢就看出有两张粗木桌子，三四把长凳，墙里一条木柜。木柜后面一个肥脸汉子，两眼陷进肉里，渗不出光，双肘支在柜上，似在瞌睡。骑手走近柜台，也不说话，只伸手从胸口掏进去，捉出几张纸币，撒在柜上。肥汉也不瞧那钱，转身进了里屋。少顷拿出一大木碗干肉，一副筷，放在骑手面前的木桌上，又回去舀来一碗酒，顺手把钱划到柜里。</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32740" y="151765"/>
            <a:ext cx="11458575" cy="5015865"/>
          </a:xfrm>
          <a:prstGeom prst="rect">
            <a:avLst/>
          </a:prstGeom>
          <a:noFill/>
        </p:spPr>
        <p:txBody>
          <a:bodyPr wrap="square" rtlCol="0">
            <a:spAutoFit/>
          </a:bodyPr>
          <a:lstStyle/>
          <a:p>
            <a:pPr indent="493395" fontAlgn="auto"/>
            <a:r>
              <a:rPr lang="zh-CN" altLang="en-US" sz="2000"/>
              <a:t>骑手喝一口酒，用袖擦一下嘴。又摸出刀割肉，将肉丢进嘴里，脸上凸起，腮紧紧一缩，又紧紧一缩，就咽了。把帽摘了，放在桌上，一头鬈发沉甸甸慢慢松开。手掌在桌上划一划，就有嚓嚓的声音。手指扇一样散着，一般长短，并不拢，肥汉又端出一碗汤来，放在桌上冒气。</a:t>
            </a:r>
          </a:p>
          <a:p>
            <a:pPr indent="493395" fontAlgn="auto"/>
            <a:endParaRPr lang="zh-CN" altLang="en-US" sz="2000"/>
          </a:p>
          <a:p>
            <a:pPr indent="493395" fontAlgn="auto"/>
            <a:r>
              <a:rPr lang="zh-CN" altLang="en-US" sz="2000"/>
              <a:t>一刻功夫，一碗肉已不见。骑手将嘴啃进酒碗里，一仰头，喉节猛一缩，又缓缓移下来，并不出长气，就喝汤。一时满屋都是喉咙响。</a:t>
            </a:r>
          </a:p>
          <a:p>
            <a:pPr indent="493395" fontAlgn="auto"/>
            <a:endParaRPr lang="zh-CN" altLang="en-US" sz="2000"/>
          </a:p>
          <a:p>
            <a:pPr indent="493395" fontAlgn="auto"/>
            <a:r>
              <a:rPr lang="zh-CN" altLang="en-US" sz="2000"/>
              <a:t>不多时，骑手立起身，把帽捏在手里，脸上蒸出一团热气，向肥汉微微一咧嘴，晃出门外，肥汉梦一样呆着。</a:t>
            </a:r>
          </a:p>
          <a:p>
            <a:pPr indent="493395" fontAlgn="auto"/>
            <a:endParaRPr lang="zh-CN" altLang="en-US" sz="2000"/>
          </a:p>
          <a:p>
            <a:pPr indent="493395" fontAlgn="auto"/>
            <a:r>
              <a:rPr lang="zh-CN" altLang="en-US" sz="2000"/>
              <a:t>阳光已移出峡谷，风又窜来窜去。布旗上下扭着动。马鬃飘起来，马打了一串响鼻。</a:t>
            </a:r>
          </a:p>
          <a:p>
            <a:pPr indent="493395" fontAlgn="auto"/>
            <a:endParaRPr lang="zh-CN" altLang="en-US" sz="2000"/>
          </a:p>
          <a:p>
            <a:pPr indent="493395" fontAlgn="auto"/>
            <a:r>
              <a:rPr lang="zh-CN" altLang="en-US" sz="2000"/>
              <a:t>   骑手戴上帽子，正一正，解下缰绳，马就踏起四蹄。骑手翻上去，紧一紧皮袍，用腿一夹，峡谷里响起一片脆响，不多时又闷闷响成一团，越来越小，越来越小。</a:t>
            </a:r>
          </a:p>
          <a:p>
            <a:pPr indent="493395" fontAlgn="auto"/>
            <a:endParaRPr lang="zh-CN" altLang="en-US" sz="2000"/>
          </a:p>
          <a:p>
            <a:pPr indent="493395" fontAlgn="auto"/>
            <a:r>
              <a:rPr lang="zh-CN" altLang="en-US" sz="2000"/>
              <a:t>耳朵一直支着，不信蹄声竟没有了，许久才辨出风声和布旗的响动。</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内容占位符 2"/>
          <p:cNvSpPr>
            <a:spLocks noGrp="1"/>
          </p:cNvSpPr>
          <p:nvPr>
            <p:ph idx="4294967295"/>
          </p:nvPr>
        </p:nvSpPr>
        <p:spPr>
          <a:xfrm>
            <a:off x="655955" y="434975"/>
            <a:ext cx="10880090" cy="6192520"/>
          </a:xfrm>
        </p:spPr>
        <p:txBody>
          <a:bodyPr lIns="91440" tIns="45720" rIns="91440" bIns="45720" anchor="t">
            <a:noAutofit/>
          </a:bodyPr>
          <a:lstStyle/>
          <a:p>
            <a:pPr marL="0" indent="0">
              <a:lnSpc>
                <a:spcPts val="3500"/>
              </a:lnSpc>
              <a:buNone/>
            </a:pPr>
            <a:r>
              <a:rPr lang="zh-CN" altLang="zh-CN" sz="2300" b="1">
                <a:solidFill>
                  <a:srgbClr val="C00000"/>
                </a:solidFill>
                <a:latin typeface="华文楷体" charset="-122"/>
                <a:ea typeface="华文楷体" charset="-122"/>
              </a:rPr>
              <a:t>赏析：</a:t>
            </a:r>
          </a:p>
          <a:p>
            <a:pPr marL="0" indent="0">
              <a:lnSpc>
                <a:spcPts val="3500"/>
              </a:lnSpc>
              <a:buNone/>
            </a:pPr>
            <a:r>
              <a:rPr lang="zh-CN" altLang="zh-CN" sz="2300" b="1">
                <a:solidFill>
                  <a:srgbClr val="C00000"/>
                </a:solidFill>
                <a:latin typeface="华文楷体" charset="-122"/>
                <a:ea typeface="华文楷体" charset="-122"/>
              </a:rPr>
              <a:t>      </a:t>
            </a:r>
            <a:r>
              <a:rPr lang="zh-CN" altLang="zh-CN" sz="2300" b="1">
                <a:solidFill>
                  <a:srgbClr val="C00000"/>
                </a:solidFill>
                <a:latin typeface="华文楷体" charset="-122"/>
                <a:ea typeface="华文楷体" charset="-122"/>
                <a:sym typeface="+mn-ea"/>
              </a:rPr>
              <a:t>《峡谷》这篇小说同样以“我”的耳闻目睹为线索，描写了神奇的峡谷与质朴的边民，观察细致，笔法老练，用语奇崛，文字简洁，注重细节描写，极具艺术张力。</a:t>
            </a:r>
            <a:endParaRPr lang="zh-CN" altLang="zh-CN" sz="2300" b="1">
              <a:solidFill>
                <a:srgbClr val="C00000"/>
              </a:solidFill>
              <a:latin typeface="华文楷体" charset="-122"/>
              <a:ea typeface="华文楷体" charset="-122"/>
            </a:endParaRPr>
          </a:p>
          <a:p>
            <a:pPr marL="0" indent="0">
              <a:lnSpc>
                <a:spcPts val="3500"/>
              </a:lnSpc>
              <a:buNone/>
            </a:pPr>
            <a:r>
              <a:rPr lang="zh-CN" altLang="zh-CN" sz="2300" b="1">
                <a:solidFill>
                  <a:srgbClr val="C00000"/>
                </a:solidFill>
                <a:latin typeface="华文楷体" charset="-122"/>
                <a:ea typeface="华文楷体" charset="-122"/>
                <a:sym typeface="+mn-ea"/>
              </a:rPr>
              <a:t>       小说中的主要人物是骑手，但几乎一半篇幅是在写峡谷，从其在小说中的地位来看，峡谷是作者有意塑造的一个自然形象，与骑手一样具有重要的审美意义，所以峡谷的描写是小说不可缺少的内容。从形象塑造上来看，峡谷是骑手活动的主要空间，所以峡谷的描写对塑造骑手形象、表现骑手性格起着关键作用。</a:t>
            </a:r>
            <a:r>
              <a:rPr lang="zh-CN" altLang="zh-CN" sz="2300" b="1">
                <a:solidFill>
                  <a:srgbClr val="C00000"/>
                </a:solidFill>
                <a:latin typeface="华文楷体" charset="-122"/>
                <a:ea typeface="华文楷体" charset="-122"/>
              </a:rPr>
              <a:t>从艺术表现上来看，峡谷的描写使人与物有机结合，峡谷的原始沉静与骑手的孤独沉默相辅相成，互为比照映衬，产生了更好的艺术效果。</a:t>
            </a:r>
          </a:p>
          <a:p>
            <a:pPr marL="0" indent="0">
              <a:lnSpc>
                <a:spcPts val="4000"/>
              </a:lnSpc>
              <a:buNone/>
            </a:pPr>
            <a:r>
              <a:rPr lang="zh-CN" altLang="zh-CN" sz="2300" b="1">
                <a:solidFill>
                  <a:srgbClr val="C00000"/>
                </a:solidFill>
                <a:latin typeface="华文楷体" charset="-122"/>
                <a:ea typeface="华文楷体" charset="-122"/>
              </a:rPr>
              <a:t>      从思想内涵上看，峡谷的描写蕴含着作者对大自然的原始美与生命力的赞叹之情，这不仅丰富了小说的内涵，也使小说的主题更为鲜明。</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284550"/>
            <a:ext cx="10969200" cy="705600"/>
          </a:xfrm>
        </p:spPr>
        <p:txBody>
          <a:bodyPr/>
          <a:lstStyle/>
          <a:p>
            <a:r>
              <a:rPr lang="zh-CN" altLang="en-US"/>
              <a:t>阅读题</a:t>
            </a:r>
          </a:p>
        </p:txBody>
      </p:sp>
      <p:sp>
        <p:nvSpPr>
          <p:cNvPr id="5" name="文本框 4"/>
          <p:cNvSpPr txBox="1"/>
          <p:nvPr/>
        </p:nvSpPr>
        <p:spPr>
          <a:xfrm>
            <a:off x="508000" y="989965"/>
            <a:ext cx="11069320" cy="5423535"/>
          </a:xfrm>
          <a:prstGeom prst="rect">
            <a:avLst/>
          </a:prstGeom>
          <a:noFill/>
        </p:spPr>
        <p:txBody>
          <a:bodyPr wrap="square" rtlCol="0">
            <a:spAutoFit/>
          </a:bodyPr>
          <a:lstStyle/>
          <a:p>
            <a:pPr fontAlgn="auto">
              <a:lnSpc>
                <a:spcPts val="3780"/>
              </a:lnSpc>
            </a:pPr>
            <a:r>
              <a:rPr lang="zh-CN" altLang="en-US" sz="2400"/>
              <a:t>（1）下列对这篇小说有关内容的分析和概括，最恰当的两项是（5分）（        ）</a:t>
            </a:r>
          </a:p>
          <a:p>
            <a:pPr fontAlgn="auto">
              <a:lnSpc>
                <a:spcPts val="3780"/>
              </a:lnSpc>
            </a:pPr>
            <a:r>
              <a:rPr lang="zh-CN" altLang="en-US" sz="2400"/>
              <a:t>A．小说开篇描写峡谷，着力突出了它的“险”、“奇”、“静”；对四脚蛇的描写，更是以动衬静，十分生动地表现了这些特点。</a:t>
            </a:r>
          </a:p>
          <a:p>
            <a:pPr fontAlgn="auto">
              <a:lnSpc>
                <a:spcPts val="3780"/>
              </a:lnSpc>
            </a:pPr>
            <a:r>
              <a:rPr lang="zh-CN" altLang="en-US" sz="2400"/>
              <a:t>B．肥汉“梦一样呆着”，是被骑手喝酒吃肉时的气概，以及酒后不痛寻常的动作和表情所震撼，“呆”突出了肥汉的性格特征。</a:t>
            </a:r>
          </a:p>
          <a:p>
            <a:pPr fontAlgn="auto">
              <a:lnSpc>
                <a:spcPts val="3780"/>
              </a:lnSpc>
            </a:pPr>
            <a:r>
              <a:rPr lang="zh-CN" altLang="en-US" sz="2400"/>
              <a:t>C．小说文字简洁，注重细节描写。“布旗上有个藏文字”、“藏靴上一层细土”，看似简单的两句话，却巧妙地暗示出人物的身份。</a:t>
            </a:r>
          </a:p>
          <a:p>
            <a:pPr fontAlgn="auto">
              <a:lnSpc>
                <a:spcPts val="3780"/>
              </a:lnSpc>
            </a:pPr>
            <a:r>
              <a:rPr lang="zh-CN" altLang="en-US" sz="2400"/>
              <a:t>D．小说擅长人物性格描写，尤其重视人物心理的细腻刻画，经常在人与人、人与景的对比与衬托中，凸显人物丰富复杂的内心世界。</a:t>
            </a:r>
          </a:p>
          <a:p>
            <a:pPr fontAlgn="auto">
              <a:lnSpc>
                <a:spcPts val="3780"/>
              </a:lnSpc>
            </a:pPr>
            <a:r>
              <a:rPr lang="zh-CN" altLang="en-US" sz="2400"/>
              <a:t>E．小说以“我”的耳闻目睹为线索，描写神奇的峡谷与质朴的边民，观察细致，笔法老练，用语奇崛，具有独特的艺术风格。</a:t>
            </a:r>
          </a:p>
        </p:txBody>
      </p:sp>
      <p:sp>
        <p:nvSpPr>
          <p:cNvPr id="6" name="文本框 5"/>
          <p:cNvSpPr txBox="1"/>
          <p:nvPr/>
        </p:nvSpPr>
        <p:spPr>
          <a:xfrm>
            <a:off x="10357485" y="989965"/>
            <a:ext cx="782955" cy="583565"/>
          </a:xfrm>
          <a:prstGeom prst="rect">
            <a:avLst/>
          </a:prstGeom>
          <a:noFill/>
        </p:spPr>
        <p:txBody>
          <a:bodyPr wrap="square" rtlCol="0">
            <a:spAutoFit/>
          </a:bodyPr>
          <a:lstStyle/>
          <a:p>
            <a:r>
              <a:rPr lang="en-US" altLang="zh-CN" sz="3200" b="1">
                <a:solidFill>
                  <a:srgbClr val="FF0000"/>
                </a:solidFill>
              </a:rPr>
              <a:t>EC</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解析</a:t>
            </a:r>
          </a:p>
        </p:txBody>
      </p:sp>
      <p:sp>
        <p:nvSpPr>
          <p:cNvPr id="3" name="内容占位符 2"/>
          <p:cNvSpPr>
            <a:spLocks noGrp="1"/>
          </p:cNvSpPr>
          <p:nvPr>
            <p:ph idx="1"/>
          </p:nvPr>
        </p:nvSpPr>
        <p:spPr/>
        <p:txBody>
          <a:bodyPr/>
          <a:lstStyle/>
          <a:p>
            <a:r>
              <a:rPr lang="zh-CN" altLang="en-US" sz="3600">
                <a:solidFill>
                  <a:srgbClr val="FF0000"/>
                </a:solidFill>
              </a:rPr>
              <a:t>【答E给3分，C给2分，A给1分】 A“眼睛眨也不眨，只偶尔吐一下舌芯子”不能算“以动衬静”。B“‘呆’突出了肥汉的性格特征”不对，只能写出他当时的情态。D“尤其重视人物心理的刻画”不对，文中几乎没有心理描写，而侧重人物的表情、动作等的描写。</a:t>
            </a:r>
          </a:p>
        </p:txBody>
      </p:sp>
    </p:spTree>
    <p:custDataLst>
      <p:tags r:id="rId1"/>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（2）小说中三次写到鹰，分别表现了什么意图？请简要分析。（6分）</a:t>
            </a:r>
          </a:p>
        </p:txBody>
      </p:sp>
      <p:sp>
        <p:nvSpPr>
          <p:cNvPr id="6" name="文本框 5"/>
          <p:cNvSpPr txBox="1"/>
          <p:nvPr/>
        </p:nvSpPr>
        <p:spPr>
          <a:xfrm>
            <a:off x="608330" y="1502410"/>
            <a:ext cx="10975340" cy="5015865"/>
          </a:xfrm>
          <a:prstGeom prst="rect">
            <a:avLst/>
          </a:prstGeom>
          <a:noFill/>
        </p:spPr>
        <p:txBody>
          <a:bodyPr wrap="square" rtlCol="0">
            <a:spAutoFit/>
          </a:bodyPr>
          <a:lstStyle/>
          <a:p>
            <a:r>
              <a:rPr lang="en-US" altLang="zh-CN" sz="3200" b="1">
                <a:solidFill>
                  <a:srgbClr val="FF0000"/>
                </a:solidFill>
              </a:rPr>
              <a:t>①“一只鹰在空中移来移去”，强化了峡谷荒凉僻静，为骑手的出现提供了独特的背景；②“那鹰忽的不见去向”，暗示骑手来了；③“那鹰有出现了”，空中自由飞翔的鹰与独来独往的骑手互相比照，丰富了骑手的形象内涵。（每点2分）</a:t>
            </a:r>
          </a:p>
          <a:p>
            <a:r>
              <a:rPr lang="en-US" altLang="zh-CN" sz="3200" b="1">
                <a:solidFill>
                  <a:srgbClr val="FF0000"/>
                </a:solidFill>
              </a:rPr>
              <a:t>提示：考查领悟作品的艺术魅力的能力，能力层级D。“鹰”在文中是一个次要形象，作者对其进行描写，其用意是为了突出“骑手”这一形象。分析时，要结合文中的具体描写来进行，如“一只鹰在空中移来移去”“那鹰却忽地不知去向”“那鹰又出现了”等，可以从对环境的烘托与对骑手这一形象的作用两个方面考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968750" y="677863"/>
            <a:ext cx="8015288" cy="5734050"/>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eaLnBrk="1" fontAlgn="base" latinLnBrk="1" hangingPunct="1">
              <a:lnSpc>
                <a:spcPts val="5500"/>
              </a:lnSpc>
            </a:pPr>
            <a:r>
              <a:rPr sz="4000" b="1" strike="noStrike" noProof="1">
                <a:solidFill>
                  <a:srgbClr val="0000FF"/>
                </a:solidFill>
                <a:uFillTx/>
                <a:latin typeface="宋体" panose="02010600030101010101" pitchFamily="2" charset="-122"/>
                <a:ea typeface="宋体" panose="02010600030101010101" pitchFamily="2" charset="-122"/>
                <a:cs typeface="+mn-cs"/>
              </a:rPr>
              <a:t>    阿城，原名钟阿城，1949年出生于北京，作家、编剧。阿城十二三岁时遍览了曹雪芹、罗贯中、施耐庵、托尔斯泰、巴尔扎克、奥斯特洛夫斯基、雨果等中外名家的著作。阿城于1984年开始创作。</a:t>
            </a:r>
            <a:r>
              <a:rPr lang="zh-CN" sz="4000" b="1" strike="noStrike" noProof="1">
                <a:solidFill>
                  <a:srgbClr val="0000FF"/>
                </a:solidFill>
                <a:uFillTx/>
                <a:latin typeface="宋体" panose="02010600030101010101" pitchFamily="2" charset="-122"/>
                <a:ea typeface="宋体" panose="02010600030101010101" pitchFamily="2" charset="-122"/>
                <a:cs typeface="+mn-cs"/>
              </a:rPr>
              <a:t>代表作有小说《棋王》《树王》《孩子王》。</a:t>
            </a:r>
            <a:endParaRPr lang="zh-CN" sz="4000" b="1" strike="noStrike" noProof="1">
              <a:solidFill>
                <a:srgbClr val="0000FF"/>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作者简介</a:t>
            </a:r>
            <a:endParaRPr lang="zh-CN" altLang="en-US" sz="4000" b="1" strike="noStrike" noProof="1">
              <a:solidFill>
                <a:srgbClr val="7030A0"/>
              </a:solidFill>
              <a:uFillTx/>
              <a:ea typeface="黑体" panose="02010609060101010101" pitchFamily="49" charset="-122"/>
            </a:endParaRPr>
          </a:p>
        </p:txBody>
      </p:sp>
      <p:pic>
        <p:nvPicPr>
          <p:cNvPr id="24580" name="图片 1"/>
          <p:cNvPicPr>
            <a:picLocks noChangeAspect="1"/>
          </p:cNvPicPr>
          <p:nvPr/>
        </p:nvPicPr>
        <p:blipFill>
          <a:blip r:embed="rId3"/>
          <a:stretch>
            <a:fillRect/>
          </a:stretch>
        </p:blipFill>
        <p:spPr>
          <a:xfrm>
            <a:off x="127000" y="2082800"/>
            <a:ext cx="3079750" cy="4033838"/>
          </a:xfrm>
          <a:prstGeom prst="rect">
            <a:avLst/>
          </a:prstGeom>
          <a:noFill/>
          <a:ln w="9525">
            <a:noFill/>
          </a:ln>
        </p:spPr>
      </p:pic>
      <p:pic>
        <p:nvPicPr>
          <p:cNvPr id="192516" name="Picture 4"/>
          <p:cNvPicPr>
            <a:picLocks noChangeAspect="1" noChangeArrowheads="1"/>
          </p:cNvPicPr>
          <p:nvPr/>
        </p:nvPicPr>
        <p:blipFill>
          <a:blip r:embed="rId4"/>
          <a:stretch>
            <a:fillRect/>
          </a:stretch>
        </p:blipFill>
        <p:spPr bwMode="auto">
          <a:xfrm>
            <a:off x="126365" y="1118869"/>
            <a:ext cx="3601085" cy="5142866"/>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Tree>
    <p:custDataLst>
      <p:tags r:id="rId1"/>
    </p:custDataLst>
  </p:cSld>
  <p:clrMapOvr>
    <a:overrideClrMapping bg1="lt1" tx1="dk1" bg2="lt2" tx2="dk2" accent1="accent1" accent2="accent2" accent3="accent3" accent4="accent4" accent5="accent5" accent6="accent6" hlink="hlink" folHlink="folHlink"/>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（3）小说中的“骑手”有哪些特点？请简要说明。（6分）</a:t>
            </a:r>
          </a:p>
        </p:txBody>
      </p:sp>
      <p:sp>
        <p:nvSpPr>
          <p:cNvPr id="6" name="文本框 5"/>
          <p:cNvSpPr txBox="1"/>
          <p:nvPr/>
        </p:nvSpPr>
        <p:spPr>
          <a:xfrm>
            <a:off x="608330" y="1692275"/>
            <a:ext cx="10381615" cy="4030980"/>
          </a:xfrm>
          <a:prstGeom prst="rect">
            <a:avLst/>
          </a:prstGeom>
          <a:noFill/>
        </p:spPr>
        <p:txBody>
          <a:bodyPr wrap="square" rtlCol="0">
            <a:spAutoFit/>
          </a:bodyPr>
          <a:lstStyle/>
          <a:p>
            <a:r>
              <a:rPr lang="en-US" altLang="zh-CN" sz="3200" b="1">
                <a:solidFill>
                  <a:srgbClr val="FF0000"/>
                </a:solidFill>
              </a:rPr>
              <a:t>①外形：相貌不凡身体强壮，肌肉结实，有着质朴自然的力与美；②举止：一人一骑，独行于峡谷中，虽山路崎岖，因骑术高超而从容沉稳；③性情：大口吃肉，大碗喝酒，不拘生活小节，粗犷而又野性。（每点2分）</a:t>
            </a:r>
          </a:p>
          <a:p>
            <a:r>
              <a:rPr lang="en-US" altLang="zh-CN" sz="3200" b="1">
                <a:solidFill>
                  <a:srgbClr val="FF0000"/>
                </a:solidFill>
              </a:rPr>
              <a:t>提示：考查欣赏作品形象的能力，能力层级D。“骑手”是作者着力刻画的人物形象，可以围绕文中的描写及故事情节的发展进行分析，如写他的出场、外貌、动作、喝酒吃肉等，可以从外形、举止、性格等几个方面分条作答。</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（4）小说中的主要人物是骑手，但几乎一半篇幅是在写峡谷。作者为什么这样处理？请结合全文，谈谈你的看法。（8分）</a:t>
            </a:r>
          </a:p>
        </p:txBody>
      </p:sp>
      <p:sp>
        <p:nvSpPr>
          <p:cNvPr id="6" name="文本框 5"/>
          <p:cNvSpPr txBox="1"/>
          <p:nvPr/>
        </p:nvSpPr>
        <p:spPr>
          <a:xfrm>
            <a:off x="608330" y="1799590"/>
            <a:ext cx="11244580" cy="4523105"/>
          </a:xfrm>
          <a:prstGeom prst="rect">
            <a:avLst/>
          </a:prstGeom>
          <a:noFill/>
        </p:spPr>
        <p:txBody>
          <a:bodyPr wrap="square" rtlCol="0">
            <a:spAutoFit/>
          </a:bodyPr>
          <a:lstStyle/>
          <a:p>
            <a:r>
              <a:rPr lang="en-US" altLang="zh-CN" sz="2400" b="1">
                <a:solidFill>
                  <a:srgbClr val="FF0000"/>
                </a:solidFill>
              </a:rPr>
              <a:t>①从在小说中的地位来看，峡谷是作者有意塑造的一个自然形象，与骑手一样有着重要的审美意义，所以峡谷的描写是小说中不可缺失的内容；②从形象塑造上看，峡谷是骑手的主要活动空间，所以峡谷的描写对塑造骑手形象、表现骑手的性格起着关键作用；③从艺术表现上看，峡谷的描写是人与物有机融合，峡谷的原始沉静与骑手的孤独沉默相辅相成，互为比照映衬，产生更好的艺术效果；④从思想内涵上看，峡谷的描写，蕴含着作者对大自然原始美与生命力的赞叹之情，这不仅丰富了小说的内涵，也使小说的主题更为鲜明。（答出一点给2分，答出两点给5分，答出三点给8分）</a:t>
            </a:r>
          </a:p>
          <a:p>
            <a:r>
              <a:rPr lang="en-US" altLang="zh-CN" sz="2400" b="1">
                <a:solidFill>
                  <a:srgbClr val="FF0000"/>
                </a:solidFill>
              </a:rPr>
              <a:t>提示：考查探讨作者的创作背景和创作意图的能力，能力层级F。“峡谷”本身就是一个自然形象，同时它对骑手性格的塑造、作品的思想内涵及艺术效果上都有着十分重要的作用。这类题目具有开放性，意思答对即可，答案不强求一致，只要观点鲜明，理由充分，论述合理，就能得到相应的分数。</a:t>
            </a:r>
          </a:p>
        </p:txBody>
      </p:sp>
      <p:pic>
        <p:nvPicPr>
          <p:cNvPr id="7" name="New picture"/>
          <p:cNvPicPr/>
          <p:nvPr/>
        </p:nvPicPr>
        <p:blipFill>
          <a:blip r:embed="rId3"/>
          <a:stretch>
            <a:fillRect/>
          </a:stretch>
        </p:blipFill>
        <p:spPr>
          <a:xfrm>
            <a:off x="11480800" y="11328400"/>
            <a:ext cx="304800" cy="228600"/>
          </a:xfrm>
          <a:prstGeom prst="cube">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690688" y="1190625"/>
            <a:ext cx="8810625" cy="4476750"/>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p>
            <a:pPr eaLnBrk="1" fontAlgn="base" latinLnBrk="1" hangingPunct="1">
              <a:lnSpc>
                <a:spcPts val="5700"/>
              </a:lnSpc>
            </a:pPr>
            <a:r>
              <a:rPr lang="en-US" sz="4000" b="1" strike="noStrike" noProof="1">
                <a:solidFill>
                  <a:srgbClr val="0000FF"/>
                </a:solidFill>
                <a:uFillTx/>
                <a:latin typeface="宋体" panose="02010600030101010101" pitchFamily="2" charset="-122"/>
                <a:ea typeface="宋体" panose="02010600030101010101" pitchFamily="2" charset="-122"/>
                <a:cs typeface="+mn-cs"/>
              </a:rPr>
              <a:t>    本文选自阿城小说集《遍地风流》</a:t>
            </a:r>
            <a:r>
              <a:rPr lang="zh-CN" altLang="en-US" sz="4000" b="1" strike="noStrike" noProof="1">
                <a:solidFill>
                  <a:srgbClr val="0000FF"/>
                </a:solidFill>
                <a:uFillTx/>
                <a:latin typeface="宋体" panose="02010600030101010101" pitchFamily="2" charset="-122"/>
                <a:ea typeface="宋体" panose="02010600030101010101" pitchFamily="2" charset="-122"/>
                <a:cs typeface="+mn-cs"/>
              </a:rPr>
              <a:t>，</a:t>
            </a:r>
            <a:r>
              <a:rPr lang="en-US" sz="4000" b="1" strike="noStrike" noProof="1">
                <a:solidFill>
                  <a:srgbClr val="0000FF"/>
                </a:solidFill>
                <a:uFillTx/>
                <a:latin typeface="宋体" panose="02010600030101010101" pitchFamily="2" charset="-122"/>
                <a:ea typeface="宋体" panose="02010600030101010101" pitchFamily="2" charset="-122"/>
                <a:cs typeface="+mn-cs"/>
              </a:rPr>
              <a:t>记叙的就是一次惊险的溜索渡河的经历。</a:t>
            </a:r>
            <a:endParaRPr lang="en-US" sz="4000" b="1" strike="noStrike" noProof="1">
              <a:solidFill>
                <a:srgbClr val="0000FF"/>
              </a:solidFill>
              <a:uFillTx/>
              <a:latin typeface="宋体" panose="02010600030101010101" pitchFamily="2" charset="-122"/>
            </a:endParaRPr>
          </a:p>
          <a:p>
            <a:pPr eaLnBrk="1" fontAlgn="base" latinLnBrk="1" hangingPunct="1">
              <a:lnSpc>
                <a:spcPts val="5700"/>
              </a:lnSpc>
            </a:pPr>
            <a:r>
              <a:rPr lang="zh-CN" altLang="en-US" sz="4000" b="1" strike="noStrike" noProof="1">
                <a:solidFill>
                  <a:srgbClr val="0000FF"/>
                </a:solidFill>
                <a:uFillTx/>
                <a:latin typeface="宋体" panose="02010600030101010101" pitchFamily="2" charset="-122"/>
                <a:ea typeface="宋体" panose="02010600030101010101" pitchFamily="2" charset="-122"/>
                <a:cs typeface="+mn-cs"/>
              </a:rPr>
              <a:t>    作者以独特的视角，用传神凝练的语言，舒徐有致的节奏，层层烘托，表现了滇西马帮的生活。</a:t>
            </a:r>
            <a:r>
              <a:rPr sz="4000" b="1" strike="noStrike" noProof="1">
                <a:solidFill>
                  <a:srgbClr val="0000FF"/>
                </a:solidFill>
                <a:uFillTx/>
                <a:latin typeface="宋体" panose="02010600030101010101" pitchFamily="2" charset="-122"/>
                <a:ea typeface="宋体" panose="02010600030101010101" pitchFamily="2" charset="-122"/>
                <a:cs typeface="+mn-cs"/>
              </a:rPr>
              <a:t>　　</a:t>
            </a:r>
            <a:endParaRPr sz="4000" b="1" strike="noStrike" noProof="1">
              <a:solidFill>
                <a:srgbClr val="0000FF"/>
              </a:solidFill>
              <a:uFillTx/>
              <a:latin typeface="宋体" panose="02010600030101010101" pitchFamily="2" charset="-122"/>
            </a:endParaRPr>
          </a:p>
        </p:txBody>
      </p:sp>
      <p:sp>
        <p:nvSpPr>
          <p:cNvPr id="5" name="文本框 4"/>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写作背景</a:t>
            </a:r>
            <a:endParaRPr lang="zh-CN" altLang="en-US" sz="4000" b="1" strike="noStrike" noProof="1">
              <a:solidFill>
                <a:srgbClr val="7030A0"/>
              </a:solidFill>
              <a:uFillTx/>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内容占位符 2"/>
          <p:cNvSpPr>
            <a:spLocks noGrp="1"/>
          </p:cNvSpPr>
          <p:nvPr>
            <p:ph idx="4294967295"/>
          </p:nvPr>
        </p:nvSpPr>
        <p:spPr>
          <a:xfrm>
            <a:off x="1473518" y="1135380"/>
            <a:ext cx="9598025" cy="5391150"/>
          </a:xfrm>
          <a:prstGeom prst="rect">
            <a:avLst/>
          </a:prstGeom>
        </p:spPr>
        <p:txBody>
          <a:bodyPr lIns="68580" tIns="34290" rIns="68580" bIns="34290"/>
          <a:lstStyle/>
          <a:p>
            <a:pPr marL="0" marR="0" lvl="0" indent="0" algn="l" defTabSz="914400" rtl="0" eaLnBrk="1" fontAlgn="base" latinLnBrk="0" hangingPunct="1">
              <a:lnSpc>
                <a:spcPts val="6200"/>
              </a:lnSpc>
              <a:spcBef>
                <a:spcPct val="0"/>
              </a:spcBef>
              <a:spcAft>
                <a:spcPct val="0"/>
              </a:spcAft>
              <a:buClrTx/>
              <a:buSzTx/>
              <a:buFont typeface="Arial" panose="020B0604020202020204" pitchFamily="34" charset="0"/>
              <a:buNone/>
              <a:defRPr/>
            </a:pP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鬃  （    ）       脑</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髓</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    ）  </a:t>
            </a:r>
          </a:p>
          <a:p>
            <a:pPr marL="0" marR="0" lvl="0" indent="0" algn="l" defTabSz="914400" rtl="0" eaLnBrk="1" fontAlgn="base" latinLnBrk="0" hangingPunct="1">
              <a:lnSpc>
                <a:spcPts val="6200"/>
              </a:lnSpc>
              <a:spcBef>
                <a:spcPct val="0"/>
              </a:spcBef>
              <a:spcAft>
                <a:spcPct val="0"/>
              </a:spcAft>
              <a:buClrTx/>
              <a:buSzTx/>
              <a:buFont typeface="Arial" panose="020B0604020202020204" pitchFamily="34" charset="0"/>
              <a:buNone/>
              <a:defRPr/>
            </a:pP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一</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睹</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    ）       </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滇</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西</a:t>
            </a:r>
            <a:r>
              <a:rPr lang="zh-CN" altLang="en-US" sz="4000" b="1" strike="noStrike" noProof="1">
                <a:ln>
                  <a:noFill/>
                </a:ln>
                <a:solidFill>
                  <a:srgbClr val="0000FF"/>
                </a:solidFill>
                <a:effectLst/>
                <a:uLnTx/>
                <a:uFillTx/>
                <a:latin typeface="宋体" panose="02010600030101010101" pitchFamily="2" charset="-122"/>
                <a:ea typeface="黑体" panose="02010609060101010101" pitchFamily="49" charset="-122"/>
                <a:sym typeface="+mn-ea"/>
              </a:rPr>
              <a:t>（    ）</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 </a:t>
            </a:r>
          </a:p>
          <a:p>
            <a:pPr marL="0" marR="0" lvl="0" indent="0" algn="l" defTabSz="914400" rtl="0" eaLnBrk="1" fontAlgn="base" latinLnBrk="0" hangingPunct="1">
              <a:lnSpc>
                <a:spcPts val="6200"/>
              </a:lnSpc>
              <a:spcBef>
                <a:spcPct val="0"/>
              </a:spcBef>
              <a:spcAft>
                <a:spcPct val="0"/>
              </a:spcAft>
              <a:buClrTx/>
              <a:buSzTx/>
              <a:buFont typeface="Arial" panose="020B0604020202020204" pitchFamily="34" charset="0"/>
              <a:buNone/>
              <a:defRPr/>
            </a:pP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驮</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子（    ）       </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锱铢</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      ）  </a:t>
            </a:r>
          </a:p>
          <a:p>
            <a:pPr marL="0" marR="0" lvl="0" indent="0" algn="l" defTabSz="914400" rtl="0" eaLnBrk="1" fontAlgn="base" latinLnBrk="0" hangingPunct="1">
              <a:lnSpc>
                <a:spcPts val="6200"/>
              </a:lnSpc>
              <a:spcBef>
                <a:spcPct val="0"/>
              </a:spcBef>
              <a:spcAft>
                <a:spcPct val="0"/>
              </a:spcAft>
              <a:buClrTx/>
              <a:buSzTx/>
              <a:buFont typeface="Arial" panose="020B0604020202020204" pitchFamily="34" charset="0"/>
              <a:buNone/>
              <a:defRPr/>
            </a:pP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黏</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汗（    ）       盘</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桓</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    ） </a:t>
            </a:r>
          </a:p>
          <a:p>
            <a:pPr marL="0" marR="0" lvl="0" indent="0" algn="l" defTabSz="914400" rtl="0" eaLnBrk="1" fontAlgn="base" latinLnBrk="0" hangingPunct="1">
              <a:lnSpc>
                <a:spcPts val="6200"/>
              </a:lnSpc>
              <a:spcBef>
                <a:spcPct val="0"/>
              </a:spcBef>
              <a:spcAft>
                <a:spcPct val="0"/>
              </a:spcAft>
              <a:buClrTx/>
              <a:buSzTx/>
              <a:buFont typeface="Arial" panose="020B0604020202020204" pitchFamily="34" charset="0"/>
              <a:buNone/>
              <a:defRPr/>
            </a:pP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顷</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刻（    ）       </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蓦地</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    ）</a:t>
            </a:r>
          </a:p>
          <a:p>
            <a:pPr marL="0" marR="0" lvl="0" indent="0" algn="l" defTabSz="914400" rtl="0" eaLnBrk="1" fontAlgn="base" latinLnBrk="0" hangingPunct="1">
              <a:lnSpc>
                <a:spcPts val="6200"/>
              </a:lnSpc>
              <a:spcBef>
                <a:spcPct val="0"/>
              </a:spcBef>
              <a:spcAft>
                <a:spcPct val="0"/>
              </a:spcAft>
              <a:buClrTx/>
              <a:buSzTx/>
              <a:buFont typeface="Arial" panose="020B0604020202020204" pitchFamily="34" charset="0"/>
              <a:buNone/>
              <a:defRPr/>
            </a:pP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战战</a:t>
            </a:r>
            <a:r>
              <a:rPr kumimoji="0" lang="zh-CN" altLang="en-US" sz="4000" b="1" i="0" u="heavy" strike="noStrike" baseline="0" noProof="1">
                <a:ln>
                  <a:noFill/>
                </a:ln>
                <a:solidFill>
                  <a:srgbClr val="0000FF"/>
                </a:solidFill>
                <a:effectLst/>
                <a:uLnTx/>
                <a:uFill>
                  <a:solidFill>
                    <a:srgbClr val="FF0000"/>
                  </a:solidFill>
                </a:uFill>
                <a:latin typeface="宋体" panose="02010600030101010101" pitchFamily="2" charset="-122"/>
                <a:ea typeface="黑体" panose="02010609060101010101" pitchFamily="49" charset="-122"/>
                <a:cs typeface="+mn-cs"/>
              </a:rPr>
              <a:t>兢</a:t>
            </a:r>
            <a:r>
              <a:rPr kumimoji="0" lang="zh-CN" altLang="en-US" sz="4000" b="1" i="0" strike="noStrike" baseline="0" noProof="1">
                <a:ln>
                  <a:noFill/>
                </a:ln>
                <a:solidFill>
                  <a:srgbClr val="0000FF"/>
                </a:solidFill>
                <a:effectLst/>
                <a:uLnTx/>
                <a:uFillTx/>
                <a:latin typeface="宋体" panose="02010600030101010101" pitchFamily="2" charset="-122"/>
                <a:ea typeface="黑体" panose="02010609060101010101" pitchFamily="49" charset="-122"/>
                <a:cs typeface="+mn-cs"/>
              </a:rPr>
              <a:t>兢（    ）         </a:t>
            </a:r>
          </a:p>
        </p:txBody>
      </p:sp>
      <p:sp>
        <p:nvSpPr>
          <p:cNvPr id="2" name="文本框 1"/>
          <p:cNvSpPr txBox="1"/>
          <p:nvPr/>
        </p:nvSpPr>
        <p:spPr>
          <a:xfrm>
            <a:off x="3194050" y="1238250"/>
            <a:ext cx="1476375" cy="706438"/>
          </a:xfrm>
          <a:prstGeom prst="rect">
            <a:avLst/>
          </a:prstGeom>
          <a:noFill/>
          <a:ln w="9525">
            <a:noFill/>
          </a:ln>
        </p:spPr>
        <p:txBody>
          <a:bodyPr wrap="square">
            <a:spAutoFit/>
          </a:bodyPr>
          <a:lstStyle/>
          <a:p>
            <a:pPr eaLnBrk="1" fontAlgn="base" hangingPunct="1"/>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zōnɡ</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3" name="文本框 2"/>
          <p:cNvSpPr txBox="1"/>
          <p:nvPr/>
        </p:nvSpPr>
        <p:spPr>
          <a:xfrm>
            <a:off x="8188325" y="1236663"/>
            <a:ext cx="995363" cy="708025"/>
          </a:xfrm>
          <a:prstGeom prst="rect">
            <a:avLst/>
          </a:prstGeom>
          <a:noFill/>
          <a:ln w="9525">
            <a:noFill/>
          </a:ln>
        </p:spPr>
        <p:txBody>
          <a:bodyPr>
            <a:spAutoFit/>
          </a:bodyPr>
          <a:lstStyle/>
          <a:p>
            <a:pPr eaLnBrk="1" fontAlgn="base" hangingPunct="1"/>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suǐ </a:t>
            </a:r>
            <a:r>
              <a:rPr lang="zh-CN" altLang="en-US" sz="2800" b="1" strike="noStrike" noProof="1">
                <a:solidFill>
                  <a:srgbClr val="0000FF"/>
                </a:solidFill>
                <a:latin typeface="宋体" panose="02010600030101010101" pitchFamily="2" charset="-122"/>
                <a:ea typeface="宋体" panose="02010600030101010101" pitchFamily="2" charset="-122"/>
                <a:cs typeface="+mn-cs"/>
              </a:rPr>
              <a:t> </a:t>
            </a:r>
            <a:endParaRPr lang="zh-CN" altLang="en-US" sz="2800" b="1" strike="noStrike" noProof="1">
              <a:solidFill>
                <a:srgbClr val="0000FF"/>
              </a:solidFill>
              <a:latin typeface="宋体" panose="02010600030101010101" pitchFamily="2" charset="-122"/>
            </a:endParaRPr>
          </a:p>
        </p:txBody>
      </p:sp>
      <p:sp>
        <p:nvSpPr>
          <p:cNvPr id="4" name="文本框 3"/>
          <p:cNvSpPr txBox="1"/>
          <p:nvPr/>
        </p:nvSpPr>
        <p:spPr>
          <a:xfrm>
            <a:off x="3278188" y="2014538"/>
            <a:ext cx="928688" cy="708025"/>
          </a:xfrm>
          <a:prstGeom prst="rect">
            <a:avLst/>
          </a:prstGeom>
          <a:noFill/>
          <a:ln w="9525">
            <a:noFill/>
          </a:ln>
        </p:spPr>
        <p:txBody>
          <a:bodyPr>
            <a:spAutoFit/>
          </a:bodyPr>
          <a:lstStyle/>
          <a:p>
            <a:pPr eaLnBrk="1" fontAlgn="base" hangingPunct="1"/>
            <a:r>
              <a:rPr lang="en-US" altLang="zh-CN" sz="2800" b="1" strike="noStrike" noProof="1">
                <a:solidFill>
                  <a:srgbClr val="0000FF"/>
                </a:solidFill>
                <a:latin typeface="宋体" panose="02010600030101010101" pitchFamily="2" charset="-122"/>
                <a:ea typeface="宋体" panose="02010600030101010101" pitchFamily="2" charset="-122"/>
                <a:cs typeface="+mn-cs"/>
              </a:rPr>
              <a:t> </a:t>
            </a:r>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dǔ </a:t>
            </a:r>
            <a:endParaRPr lang="zh-CN" altLang="en-US" sz="2800" b="1" strike="noStrike" noProof="1">
              <a:solidFill>
                <a:srgbClr val="0000FF"/>
              </a:solidFill>
              <a:latin typeface="宋体" panose="02010600030101010101" pitchFamily="2" charset="-122"/>
            </a:endParaRPr>
          </a:p>
        </p:txBody>
      </p:sp>
      <p:sp>
        <p:nvSpPr>
          <p:cNvPr id="5" name="文本框 4"/>
          <p:cNvSpPr txBox="1"/>
          <p:nvPr/>
        </p:nvSpPr>
        <p:spPr>
          <a:xfrm>
            <a:off x="8053388" y="2016125"/>
            <a:ext cx="1570038" cy="706438"/>
          </a:xfrm>
          <a:prstGeom prst="rect">
            <a:avLst/>
          </a:prstGeom>
          <a:noFill/>
          <a:ln w="9525">
            <a:noFill/>
          </a:ln>
        </p:spPr>
        <p:txBody>
          <a:bodyPr wrap="square">
            <a:spAutoFit/>
          </a:bodyPr>
          <a:lstStyle/>
          <a:p>
            <a:pPr algn="l" eaLnBrk="1" fontAlgn="base" hangingPunct="1">
              <a:buClrTx/>
              <a:buSzTx/>
            </a:pPr>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diān</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6" name="文本框 5"/>
          <p:cNvSpPr txBox="1"/>
          <p:nvPr/>
        </p:nvSpPr>
        <p:spPr>
          <a:xfrm>
            <a:off x="3297238" y="2722563"/>
            <a:ext cx="1270000" cy="706438"/>
          </a:xfrm>
          <a:prstGeom prst="rect">
            <a:avLst/>
          </a:prstGeom>
          <a:noFill/>
          <a:ln w="9525">
            <a:noFill/>
          </a:ln>
        </p:spPr>
        <p:txBody>
          <a:bodyPr wrap="square">
            <a:spAutoFit/>
          </a:bodyPr>
          <a:lstStyle/>
          <a:p>
            <a:pPr eaLnBrk="1" fontAlgn="base" hangingPunct="1"/>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duò </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7" name="文本框 6"/>
          <p:cNvSpPr txBox="1"/>
          <p:nvPr/>
        </p:nvSpPr>
        <p:spPr>
          <a:xfrm>
            <a:off x="8108950" y="2806700"/>
            <a:ext cx="1901825" cy="706438"/>
          </a:xfrm>
          <a:prstGeom prst="rect">
            <a:avLst/>
          </a:prstGeom>
          <a:noFill/>
          <a:ln w="9525">
            <a:noFill/>
          </a:ln>
        </p:spPr>
        <p:txBody>
          <a:bodyPr wrap="square">
            <a:spAutoFit/>
          </a:bodyPr>
          <a:lstStyle/>
          <a:p>
            <a:pPr eaLnBrk="1" fontAlgn="base" hangingPunct="1"/>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zī zhū</a:t>
            </a:r>
            <a:r>
              <a:rPr lang="zh-CN" altLang="en-US" sz="2800" b="1" strike="noStrike" noProof="1">
                <a:solidFill>
                  <a:srgbClr val="0000FF"/>
                </a:solidFill>
                <a:latin typeface="宋体" panose="02010600030101010101" pitchFamily="2" charset="-122"/>
                <a:ea typeface="宋体" panose="02010600030101010101" pitchFamily="2" charset="-122"/>
                <a:cs typeface="+mn-cs"/>
              </a:rPr>
              <a:t>   </a:t>
            </a:r>
            <a:endParaRPr lang="zh-CN" altLang="en-US" sz="2800" b="1" strike="noStrike" noProof="1">
              <a:solidFill>
                <a:srgbClr val="0000FF"/>
              </a:solidFill>
              <a:latin typeface="宋体" panose="02010600030101010101" pitchFamily="2" charset="-122"/>
            </a:endParaRPr>
          </a:p>
        </p:txBody>
      </p:sp>
      <p:sp>
        <p:nvSpPr>
          <p:cNvPr id="8" name="文本框 7"/>
          <p:cNvSpPr txBox="1"/>
          <p:nvPr/>
        </p:nvSpPr>
        <p:spPr>
          <a:xfrm>
            <a:off x="3297238" y="3568700"/>
            <a:ext cx="1295400" cy="708025"/>
          </a:xfrm>
          <a:prstGeom prst="rect">
            <a:avLst/>
          </a:prstGeom>
          <a:noFill/>
          <a:ln w="9525">
            <a:noFill/>
          </a:ln>
        </p:spPr>
        <p:txBody>
          <a:bodyPr>
            <a:spAutoFit/>
          </a:bodyPr>
          <a:lstStyle/>
          <a:p>
            <a:pPr eaLnBrk="1" fontAlgn="base" hangingPunct="1"/>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nián</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9" name="文本框 8"/>
          <p:cNvSpPr txBox="1"/>
          <p:nvPr/>
        </p:nvSpPr>
        <p:spPr>
          <a:xfrm>
            <a:off x="8053388" y="3568700"/>
            <a:ext cx="1471613" cy="708025"/>
          </a:xfrm>
          <a:prstGeom prst="rect">
            <a:avLst/>
          </a:prstGeom>
          <a:noFill/>
          <a:ln w="9525">
            <a:noFill/>
          </a:ln>
        </p:spPr>
        <p:txBody>
          <a:bodyPr wrap="square">
            <a:spAutoFit/>
          </a:bodyPr>
          <a:lstStyle/>
          <a:p>
            <a:pPr algn="l" eaLnBrk="1" fontAlgn="base" hangingPunct="1">
              <a:buClrTx/>
              <a:buSzTx/>
            </a:pPr>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huán</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10" name="文本框 9"/>
          <p:cNvSpPr txBox="1"/>
          <p:nvPr/>
        </p:nvSpPr>
        <p:spPr>
          <a:xfrm>
            <a:off x="8010525" y="4387850"/>
            <a:ext cx="1555750" cy="706438"/>
          </a:xfrm>
          <a:prstGeom prst="rect">
            <a:avLst/>
          </a:prstGeom>
          <a:noFill/>
          <a:ln w="9525">
            <a:noFill/>
          </a:ln>
        </p:spPr>
        <p:txBody>
          <a:bodyPr wrap="square">
            <a:spAutoFit/>
          </a:bodyPr>
          <a:lstStyle/>
          <a:p>
            <a:pPr algn="l" eaLnBrk="1" fontAlgn="base" hangingPunct="1">
              <a:buClrTx/>
              <a:buSzTx/>
            </a:pPr>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mò dì</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11" name="文本框 10"/>
          <p:cNvSpPr txBox="1"/>
          <p:nvPr/>
        </p:nvSpPr>
        <p:spPr>
          <a:xfrm>
            <a:off x="4206875" y="5195888"/>
            <a:ext cx="1598613" cy="706438"/>
          </a:xfrm>
          <a:prstGeom prst="rect">
            <a:avLst/>
          </a:prstGeom>
          <a:noFill/>
          <a:ln w="9525">
            <a:noFill/>
          </a:ln>
        </p:spPr>
        <p:txBody>
          <a:bodyPr wrap="square">
            <a:spAutoFit/>
          </a:bodyPr>
          <a:lstStyle/>
          <a:p>
            <a:pPr lvl="0" algn="l" eaLnBrk="1" fontAlgn="base" hangingPunct="1">
              <a:buClrTx/>
              <a:buSzTx/>
            </a:pPr>
            <a:r>
              <a:rPr lang="zh-CN" altLang="en-US" sz="4000" b="1" strike="noStrike" noProof="1">
                <a:solidFill>
                  <a:srgbClr val="FF0000"/>
                </a:solidFill>
                <a:uFillTx/>
                <a:latin typeface="黑体" panose="02010609060101010101" pitchFamily="49" charset="-122"/>
                <a:ea typeface="黑体" panose="02010609060101010101" pitchFamily="49" charset="-122"/>
                <a:cs typeface="+mn-cs"/>
                <a:sym typeface="+mn-ea"/>
              </a:rPr>
              <a:t>jīnɡ</a:t>
            </a:r>
            <a:endParaRPr lang="zh-CN" altLang="en-US" sz="4000" b="1" strike="noStrike" noProof="1">
              <a:solidFill>
                <a:srgbClr val="FF0000"/>
              </a:solidFill>
              <a:uFillTx/>
              <a:latin typeface="黑体" panose="02010609060101010101" pitchFamily="49" charset="-122"/>
              <a:ea typeface="黑体" panose="02010609060101010101" pitchFamily="49" charset="-122"/>
              <a:sym typeface="+mn-ea"/>
            </a:endParaRPr>
          </a:p>
        </p:txBody>
      </p:sp>
      <p:sp>
        <p:nvSpPr>
          <p:cNvPr id="12" name="文本框 11"/>
          <p:cNvSpPr txBox="1"/>
          <p:nvPr/>
        </p:nvSpPr>
        <p:spPr>
          <a:xfrm>
            <a:off x="3268663" y="4387850"/>
            <a:ext cx="1325563" cy="706438"/>
          </a:xfrm>
          <a:prstGeom prst="rect">
            <a:avLst/>
          </a:prstGeom>
          <a:noFill/>
          <a:ln w="9525">
            <a:noFill/>
          </a:ln>
        </p:spPr>
        <p:txBody>
          <a:bodyPr wrap="square">
            <a:spAutoFit/>
          </a:bodyPr>
          <a:lstStyle/>
          <a:p>
            <a:pPr algn="l" eaLnBrk="1" fontAlgn="base" hangingPunct="1">
              <a:buClrTx/>
              <a:buSzTx/>
            </a:pPr>
            <a:r>
              <a:rPr lang="zh-CN" altLang="en-US" sz="4000" b="1" strike="noStrike" noProof="1">
                <a:solidFill>
                  <a:srgbClr val="FF0000"/>
                </a:solidFill>
                <a:uFillTx/>
                <a:latin typeface="黑体" panose="02010609060101010101" pitchFamily="49" charset="-122"/>
                <a:ea typeface="黑体" panose="02010609060101010101" pitchFamily="49" charset="-122"/>
                <a:cs typeface="+mn-cs"/>
              </a:rPr>
              <a:t>qǐnɡ</a:t>
            </a:r>
            <a:endParaRPr lang="zh-CN" altLang="en-US" sz="4000" b="1" strike="noStrike" noProof="1">
              <a:solidFill>
                <a:srgbClr val="FF0000"/>
              </a:solidFill>
              <a:uFillTx/>
              <a:latin typeface="黑体" panose="02010609060101010101" pitchFamily="49" charset="-122"/>
              <a:ea typeface="黑体" panose="02010609060101010101" pitchFamily="49" charset="-122"/>
            </a:endParaRPr>
          </a:p>
        </p:txBody>
      </p:sp>
      <p:sp>
        <p:nvSpPr>
          <p:cNvPr id="13" name="文本框 12"/>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检查预习</a:t>
            </a:r>
            <a:endParaRPr lang="zh-CN" altLang="en-US" sz="4000" b="1" strike="noStrike" noProof="1">
              <a:solidFill>
                <a:srgbClr val="7030A0"/>
              </a:solidFill>
              <a:uFillTx/>
              <a:ea typeface="黑体" panose="02010609060101010101" pitchFamily="49" charset="-122"/>
            </a:endParaRPr>
          </a:p>
        </p:txBody>
      </p:sp>
      <p:sp>
        <p:nvSpPr>
          <p:cNvPr id="14" name="文本框 13"/>
          <p:cNvSpPr txBox="1"/>
          <p:nvPr/>
        </p:nvSpPr>
        <p:spPr>
          <a:xfrm>
            <a:off x="2949575" y="107950"/>
            <a:ext cx="2224088" cy="706438"/>
          </a:xfrm>
          <a:prstGeom prst="rect">
            <a:avLst/>
          </a:prstGeom>
          <a:noFill/>
        </p:spPr>
        <p:txBody>
          <a:bodyPr wrap="none" rtlCol="0">
            <a:spAutoFit/>
          </a:bodyPr>
          <a:lstStyle/>
          <a:p>
            <a:pPr fontAlgn="base"/>
            <a:r>
              <a:rPr lang="zh-CN" altLang="en-US" sz="4000" b="1" strike="noStrike" noProof="1">
                <a:solidFill>
                  <a:srgbClr val="00B050"/>
                </a:solidFill>
                <a:uFillTx/>
                <a:latin typeface="Calibri" panose="020F0502020204030204" charset="0"/>
                <a:ea typeface="黑体" panose="02010609060101010101" pitchFamily="49" charset="-122"/>
                <a:cs typeface="+mn-cs"/>
              </a:rPr>
              <a:t>字音字形</a:t>
            </a:r>
            <a:endParaRPr lang="zh-CN" altLang="en-US" sz="4000" b="1" strike="noStrike" noProof="1">
              <a:solidFill>
                <a:srgbClr val="00B050"/>
              </a:solidFill>
              <a:uFillTx/>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2">
                                            <p:txEl>
                                              <p:charRg st="0" end="4"/>
                                            </p:txEl>
                                          </p:spTgt>
                                        </p:tgtEl>
                                        <p:attrNameLst>
                                          <p:attrName>style.visibility</p:attrName>
                                        </p:attrNameLst>
                                      </p:cBhvr>
                                      <p:to>
                                        <p:strVal val="visible"/>
                                      </p:to>
                                    </p:set>
                                    <p:anim calcmode="lin" valueType="num">
                                      <p:cBhvr>
                                        <p:cTn id="55" dur="500" fill="hold"/>
                                        <p:tgtEl>
                                          <p:spTgt spid="12">
                                            <p:txEl>
                                              <p:charRg st="0" end="4"/>
                                            </p:txEl>
                                          </p:spTgt>
                                        </p:tgtEl>
                                        <p:attrNameLst>
                                          <p:attrName>ppt_x</p:attrName>
                                        </p:attrNameLst>
                                      </p:cBhvr>
                                      <p:tavLst>
                                        <p:tav tm="0">
                                          <p:val>
                                            <p:strVal val="#ppt_x"/>
                                          </p:val>
                                        </p:tav>
                                        <p:tav tm="100000">
                                          <p:val>
                                            <p:strVal val="#ppt_x"/>
                                          </p:val>
                                        </p:tav>
                                      </p:tavLst>
                                    </p:anim>
                                    <p:anim calcmode="lin" valueType="num">
                                      <p:cBhvr>
                                        <p:cTn id="56" dur="500" fill="hold"/>
                                        <p:tgtEl>
                                          <p:spTgt spid="12">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0">
                                            <p:txEl>
                                              <p:charRg st="0" end="3"/>
                                            </p:txEl>
                                          </p:spTgt>
                                        </p:tgtEl>
                                        <p:attrNameLst>
                                          <p:attrName>style.visibility</p:attrName>
                                        </p:attrNameLst>
                                      </p:cBhvr>
                                      <p:to>
                                        <p:strVal val="visible"/>
                                      </p:to>
                                    </p:set>
                                    <p:anim calcmode="lin" valueType="num">
                                      <p:cBhvr>
                                        <p:cTn id="61" dur="500" fill="hold"/>
                                        <p:tgtEl>
                                          <p:spTgt spid="10">
                                            <p:txEl>
                                              <p:charRg st="0" end="3"/>
                                            </p:txEl>
                                          </p:spTgt>
                                        </p:tgtEl>
                                        <p:attrNameLst>
                                          <p:attrName>ppt_x</p:attrName>
                                        </p:attrNameLst>
                                      </p:cBhvr>
                                      <p:tavLst>
                                        <p:tav tm="0">
                                          <p:val>
                                            <p:strVal val="#ppt_x"/>
                                          </p:val>
                                        </p:tav>
                                        <p:tav tm="100000">
                                          <p:val>
                                            <p:strVal val="#ppt_x"/>
                                          </p:val>
                                        </p:tav>
                                      </p:tavLst>
                                    </p:anim>
                                    <p:anim calcmode="lin" valueType="num">
                                      <p:cBhvr>
                                        <p:cTn id="62" dur="500" fill="hold"/>
                                        <p:tgtEl>
                                          <p:spTgt spid="10">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1">
                                            <p:txEl>
                                              <p:charRg st="0" end="4"/>
                                            </p:txEl>
                                          </p:spTgt>
                                        </p:tgtEl>
                                        <p:attrNameLst>
                                          <p:attrName>style.visibility</p:attrName>
                                        </p:attrNameLst>
                                      </p:cBhvr>
                                      <p:to>
                                        <p:strVal val="visible"/>
                                      </p:to>
                                    </p:set>
                                    <p:anim calcmode="lin" valueType="num">
                                      <p:cBhvr>
                                        <p:cTn id="67" dur="500" fill="hold"/>
                                        <p:tgtEl>
                                          <p:spTgt spid="11">
                                            <p:txEl>
                                              <p:charRg st="0" end="4"/>
                                            </p:txEl>
                                          </p:spTgt>
                                        </p:tgtEl>
                                        <p:attrNameLst>
                                          <p:attrName>ppt_x</p:attrName>
                                        </p:attrNameLst>
                                      </p:cBhvr>
                                      <p:tavLst>
                                        <p:tav tm="0">
                                          <p:val>
                                            <p:strVal val="#ppt_x"/>
                                          </p:val>
                                        </p:tav>
                                        <p:tav tm="100000">
                                          <p:val>
                                            <p:strVal val="#ppt_x"/>
                                          </p:val>
                                        </p:tav>
                                      </p:tavLst>
                                    </p:anim>
                                    <p:anim calcmode="lin" valueType="num">
                                      <p:cBhvr>
                                        <p:cTn id="68" dur="500" fill="hold"/>
                                        <p:tgtEl>
                                          <p:spTgt spid="11">
                                            <p:txEl>
                                              <p:charRg st="0"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内容占位符 2"/>
          <p:cNvSpPr>
            <a:spLocks noGrp="1"/>
          </p:cNvSpPr>
          <p:nvPr>
            <p:ph/>
          </p:nvPr>
        </p:nvSpPr>
        <p:spPr>
          <a:xfrm>
            <a:off x="660400" y="617855"/>
            <a:ext cx="11085830" cy="6107430"/>
          </a:xfrm>
          <a:prstGeom prst="rect">
            <a:avLst/>
          </a:prstGeom>
          <a:noFill/>
          <a:ln w="9525" cap="flat" cmpd="sng" algn="ctr">
            <a:noFill/>
            <a:prstDash val="solid"/>
          </a:ln>
        </p:spPr>
        <p:txBody>
          <a:bodyPr>
            <a:noAutofit/>
          </a:bodyPr>
          <a:lstStyle/>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探视：</a:t>
            </a:r>
            <a:r>
              <a:rPr lang="zh-CN" altLang="en-US" sz="2800" b="1" strike="noStrike" noProof="1">
                <a:solidFill>
                  <a:srgbClr val="FF0000"/>
                </a:solidFill>
                <a:uFillTx/>
                <a:latin typeface="宋体" panose="02010600030101010101" pitchFamily="2" charset="-122"/>
                <a:ea typeface="黑体" panose="02010609060101010101" pitchFamily="49" charset="-122"/>
              </a:rPr>
              <a:t>察看。</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盘桓：</a:t>
            </a:r>
            <a:r>
              <a:rPr lang="zh-CN" altLang="en-US" sz="2800" b="1" strike="noStrike" noProof="1">
                <a:solidFill>
                  <a:srgbClr val="FF0000"/>
                </a:solidFill>
                <a:uFillTx/>
                <a:latin typeface="宋体" panose="02010600030101010101" pitchFamily="2" charset="-122"/>
                <a:ea typeface="黑体" panose="02010609060101010101" pitchFamily="49" charset="-122"/>
              </a:rPr>
              <a:t>回环旋绕。</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顷刻：</a:t>
            </a:r>
            <a:r>
              <a:rPr lang="zh-CN" altLang="en-US" sz="2800" b="1" strike="noStrike" noProof="1">
                <a:solidFill>
                  <a:srgbClr val="FF0000"/>
                </a:solidFill>
                <a:uFillTx/>
                <a:latin typeface="宋体" panose="02010600030101010101" pitchFamily="2" charset="-122"/>
                <a:ea typeface="黑体" panose="02010609060101010101" pitchFamily="49" charset="-122"/>
              </a:rPr>
              <a:t>极短的时间。</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涓涓：</a:t>
            </a:r>
            <a:r>
              <a:rPr lang="zh-CN" altLang="en-US" sz="2800" b="1" strike="noStrike" noProof="1">
                <a:solidFill>
                  <a:srgbClr val="FF0000"/>
                </a:solidFill>
                <a:uFillTx/>
                <a:latin typeface="宋体" panose="02010600030101010101" pitchFamily="2" charset="-122"/>
                <a:ea typeface="黑体" panose="02010609060101010101" pitchFamily="49" charset="-122"/>
              </a:rPr>
              <a:t>细水慢流的样子。</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森气：</a:t>
            </a:r>
            <a:r>
              <a:rPr lang="zh-CN" altLang="en-US" sz="2800" b="1" strike="noStrike" noProof="1">
                <a:solidFill>
                  <a:srgbClr val="FF0000"/>
                </a:solidFill>
                <a:uFillTx/>
                <a:latin typeface="宋体" panose="02010600030101010101" pitchFamily="2" charset="-122"/>
                <a:ea typeface="黑体" panose="02010609060101010101" pitchFamily="49" charset="-122"/>
              </a:rPr>
              <a:t>森严可畏的气势。</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蓦地：</a:t>
            </a:r>
            <a:r>
              <a:rPr lang="zh-CN" altLang="en-US" sz="2800" b="1" strike="noStrike" noProof="1">
                <a:solidFill>
                  <a:srgbClr val="FF0000"/>
                </a:solidFill>
                <a:uFillTx/>
                <a:latin typeface="宋体" panose="02010600030101010101" pitchFamily="2" charset="-122"/>
                <a:ea typeface="黑体" panose="02010609060101010101" pitchFamily="49" charset="-122"/>
              </a:rPr>
              <a:t>出乎意料的；突然。</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迟疑：</a:t>
            </a:r>
            <a:r>
              <a:rPr lang="zh-CN" altLang="en-US" sz="2800" b="1" strike="noStrike" noProof="1">
                <a:solidFill>
                  <a:srgbClr val="FF0000"/>
                </a:solidFill>
                <a:uFillTx/>
                <a:latin typeface="宋体" panose="02010600030101010101" pitchFamily="2" charset="-122"/>
                <a:ea typeface="黑体" panose="02010609060101010101" pitchFamily="49" charset="-122"/>
              </a:rPr>
              <a:t>拿不定主意；犹豫。</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战战兢兢：</a:t>
            </a:r>
            <a:r>
              <a:rPr lang="zh-CN" altLang="en-US" sz="2800" b="1" strike="noStrike" noProof="1">
                <a:solidFill>
                  <a:srgbClr val="FF0000"/>
                </a:solidFill>
                <a:uFillTx/>
                <a:latin typeface="宋体" panose="02010600030101010101" pitchFamily="2" charset="-122"/>
                <a:ea typeface="黑体" panose="02010609060101010101" pitchFamily="49" charset="-122"/>
              </a:rPr>
              <a:t>形容因害怕而微微发抖的样子。</a:t>
            </a:r>
          </a:p>
          <a:p>
            <a:pPr marL="0" indent="0" fontAlgn="base">
              <a:lnSpc>
                <a:spcPts val="3020"/>
              </a:lnSpc>
              <a:spcBef>
                <a:spcPct val="0"/>
              </a:spcBef>
              <a:buNone/>
            </a:pPr>
            <a:r>
              <a:rPr lang="zh-CN" altLang="en-US" sz="2800" b="1" strike="noStrike" noProof="1">
                <a:solidFill>
                  <a:srgbClr val="FF0000"/>
                </a:solidFill>
                <a:uFillTx/>
                <a:latin typeface="宋体" panose="02010600030101010101" pitchFamily="2" charset="-122"/>
                <a:ea typeface="黑体" panose="02010609060101010101" pitchFamily="49" charset="-122"/>
              </a:rPr>
              <a:t>锱铢：古代重量单位，六铢等于一锱，四锱等于一两。形容很微小。</a:t>
            </a:r>
          </a:p>
          <a:p>
            <a:pPr marL="0" indent="0" fontAlgn="base">
              <a:lnSpc>
                <a:spcPts val="3020"/>
              </a:lnSpc>
              <a:spcBef>
                <a:spcPct val="0"/>
              </a:spcBef>
              <a:buNone/>
            </a:pPr>
            <a:r>
              <a:rPr lang="zh-CN" altLang="en-US" sz="2800" b="1" strike="noStrike" noProof="1">
                <a:solidFill>
                  <a:srgbClr val="0000FF"/>
                </a:solidFill>
                <a:uFillTx/>
                <a:latin typeface="宋体" panose="02010600030101010101" pitchFamily="2" charset="-122"/>
                <a:ea typeface="黑体" panose="02010609060101010101" pitchFamily="49" charset="-122"/>
              </a:rPr>
              <a:t>千钧之力：</a:t>
            </a:r>
            <a:r>
              <a:rPr lang="zh-CN" altLang="en-US" sz="2800" b="1" strike="noStrike" noProof="1">
                <a:solidFill>
                  <a:srgbClr val="FF0000"/>
                </a:solidFill>
                <a:uFillTx/>
                <a:latin typeface="宋体" panose="02010600030101010101" pitchFamily="2" charset="-122"/>
                <a:ea typeface="黑体" panose="02010609060101010101" pitchFamily="49" charset="-122"/>
              </a:rPr>
              <a:t>形容力量之大。钧，古代重量单位，一钧等于三十斤。</a:t>
            </a:r>
          </a:p>
          <a:p>
            <a:pPr marL="0" indent="0" fontAlgn="base">
              <a:lnSpc>
                <a:spcPts val="3020"/>
              </a:lnSpc>
              <a:spcBef>
                <a:spcPct val="0"/>
              </a:spcBef>
              <a:buNone/>
            </a:pPr>
            <a:r>
              <a:rPr lang="zh-CN" altLang="en-US" sz="2800" b="1" strike="noStrike" noProof="1">
                <a:solidFill>
                  <a:srgbClr val="FF0000"/>
                </a:solidFill>
                <a:uFillTx/>
                <a:ea typeface="黑体" panose="02010609060101010101" pitchFamily="49" charset="-122"/>
              </a:rPr>
              <a:t>           </a:t>
            </a:r>
          </a:p>
        </p:txBody>
      </p:sp>
      <p:sp>
        <p:nvSpPr>
          <p:cNvPr id="13" name="文本框 12"/>
          <p:cNvSpPr txBox="1"/>
          <p:nvPr/>
        </p:nvSpPr>
        <p:spPr>
          <a:xfrm>
            <a:off x="-11112" y="-28575"/>
            <a:ext cx="2224088" cy="706438"/>
          </a:xfrm>
          <a:prstGeom prst="rect">
            <a:avLst/>
          </a:prstGeom>
          <a:noFill/>
        </p:spPr>
        <p:txBody>
          <a:bodyPr wrap="none" rtlCol="0">
            <a:spAutoFit/>
          </a:bodyPr>
          <a:lstStyle/>
          <a:p>
            <a:pPr fontAlgn="base"/>
            <a:r>
              <a:rPr lang="zh-CN" altLang="en-US" sz="4000" b="1" strike="noStrike" noProof="1">
                <a:solidFill>
                  <a:srgbClr val="7030A0"/>
                </a:solidFill>
                <a:uFillTx/>
                <a:latin typeface="Calibri" panose="020F0502020204030204" charset="0"/>
                <a:ea typeface="黑体" panose="02010609060101010101" pitchFamily="49" charset="-122"/>
                <a:cs typeface="+mn-cs"/>
              </a:rPr>
              <a:t>检查预习</a:t>
            </a:r>
            <a:endParaRPr lang="zh-CN" altLang="en-US" sz="4000" b="1" strike="noStrike" noProof="1">
              <a:solidFill>
                <a:srgbClr val="7030A0"/>
              </a:solidFill>
              <a:uFillTx/>
              <a:ea typeface="黑体" panose="02010609060101010101" pitchFamily="49" charset="-122"/>
            </a:endParaRPr>
          </a:p>
        </p:txBody>
      </p:sp>
      <p:sp>
        <p:nvSpPr>
          <p:cNvPr id="14" name="文本框 13"/>
          <p:cNvSpPr txBox="1"/>
          <p:nvPr/>
        </p:nvSpPr>
        <p:spPr>
          <a:xfrm>
            <a:off x="5132388" y="88900"/>
            <a:ext cx="2224088" cy="706438"/>
          </a:xfrm>
          <a:prstGeom prst="rect">
            <a:avLst/>
          </a:prstGeom>
          <a:noFill/>
        </p:spPr>
        <p:txBody>
          <a:bodyPr wrap="none" rtlCol="0">
            <a:spAutoFit/>
          </a:bodyPr>
          <a:lstStyle/>
          <a:p>
            <a:pPr fontAlgn="base"/>
            <a:r>
              <a:rPr lang="zh-CN" altLang="en-US" sz="4000" b="1" strike="noStrike" noProof="1">
                <a:solidFill>
                  <a:srgbClr val="00B050"/>
                </a:solidFill>
                <a:uFillTx/>
                <a:latin typeface="Calibri" panose="020F0502020204030204" charset="0"/>
                <a:ea typeface="黑体" panose="02010609060101010101" pitchFamily="49" charset="-122"/>
                <a:cs typeface="+mn-cs"/>
              </a:rPr>
              <a:t>词语释义</a:t>
            </a:r>
            <a:endParaRPr lang="zh-CN" altLang="en-US" sz="4000" b="1" strike="noStrike" noProof="1">
              <a:solidFill>
                <a:srgbClr val="00B050"/>
              </a:solidFill>
              <a:uFillTx/>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chor="t"/>
          <a:lstStyle/>
          <a:p>
            <a:r>
              <a:rPr lang="en-US" altLang="zh-CN" sz="3200" b="1"/>
              <a:t>1.</a:t>
            </a:r>
            <a:r>
              <a:rPr lang="zh-CN" altLang="en-US" sz="3200" b="1"/>
              <a:t>什么是溜索？（见课下注释）</a:t>
            </a:r>
          </a:p>
          <a:p>
            <a:endParaRPr lang="en-US" altLang="zh-CN" sz="3200" b="1"/>
          </a:p>
          <a:p>
            <a:r>
              <a:rPr lang="en-US" altLang="zh-CN" sz="3200" b="1"/>
              <a:t>2.</a:t>
            </a:r>
            <a:r>
              <a:rPr lang="zh-CN" altLang="en-US" sz="3200" b="1"/>
              <a:t>自由朗读课文，以</a:t>
            </a:r>
            <a:r>
              <a:rPr lang="en-US" altLang="zh-CN" sz="3200" b="1"/>
              <a:t>“</a:t>
            </a:r>
            <a:r>
              <a:rPr lang="zh-CN" altLang="en-US" sz="3200" b="1"/>
              <a:t>溜索</a:t>
            </a:r>
            <a:r>
              <a:rPr lang="en-US" altLang="zh-CN" sz="3200" b="1"/>
              <a:t>”</a:t>
            </a:r>
            <a:r>
              <a:rPr lang="zh-CN" altLang="en-US" sz="3200" b="1"/>
              <a:t>关键词，概括文章的主要事件。</a:t>
            </a:r>
          </a:p>
          <a:p>
            <a:r>
              <a:rPr lang="zh-CN" altLang="en-US" sz="3200" b="1">
                <a:solidFill>
                  <a:srgbClr val="FF0000"/>
                </a:solidFill>
              </a:rPr>
              <a:t>（谁   在哪里  干什么 结果如何  ） </a:t>
            </a:r>
          </a:p>
          <a:p>
            <a:r>
              <a:rPr lang="zh-CN" altLang="en-US" sz="3200" b="1">
                <a:solidFill>
                  <a:srgbClr val="FF0000"/>
                </a:solidFill>
              </a:rPr>
              <a:t>一个首领带领马帮一起</a:t>
            </a:r>
            <a:r>
              <a:rPr lang="zh-CN" altLang="en-US" sz="3200" b="1">
                <a:solidFill>
                  <a:srgbClr val="052DF9"/>
                </a:solidFill>
              </a:rPr>
              <a:t>顺利</a:t>
            </a:r>
            <a:r>
              <a:rPr lang="zh-CN" altLang="en-US" sz="3200" b="1">
                <a:solidFill>
                  <a:srgbClr val="FF0000"/>
                </a:solidFill>
              </a:rPr>
              <a:t>地溜索过怒江。</a:t>
            </a:r>
          </a:p>
        </p:txBody>
      </p:sp>
      <p:sp>
        <p:nvSpPr>
          <p:cNvPr id="6147" name="文本框 12"/>
          <p:cNvSpPr txBox="1"/>
          <p:nvPr/>
        </p:nvSpPr>
        <p:spPr>
          <a:xfrm>
            <a:off x="2057400" y="430213"/>
            <a:ext cx="4972050" cy="706755"/>
          </a:xfrm>
          <a:prstGeom prst="rect">
            <a:avLst/>
          </a:prstGeom>
          <a:noFill/>
          <a:ln w="9525">
            <a:noFill/>
          </a:ln>
        </p:spPr>
        <p:txBody>
          <a:bodyPr wrap="none" anchor="t">
            <a:spAutoFit/>
          </a:bodyPr>
          <a:lstStyle/>
          <a:p>
            <a:r>
              <a:rPr lang="zh-CN" altLang="en-US" sz="4000" b="1">
                <a:solidFill>
                  <a:srgbClr val="FF0000"/>
                </a:solidFill>
                <a:latin typeface="Arial" panose="020B0604020202020204" pitchFamily="34" charset="0"/>
                <a:ea typeface="黑体" panose="02010609060101010101" pitchFamily="49" charset="-122"/>
              </a:rPr>
              <a:t>解标题：     </a:t>
            </a:r>
            <a:r>
              <a:rPr lang="zh-CN" altLang="en-US" sz="4000" b="1">
                <a:solidFill>
                  <a:srgbClr val="052DF9"/>
                </a:solidFill>
                <a:latin typeface="Arial" panose="020B0604020202020204" pitchFamily="34" charset="0"/>
                <a:ea typeface="黑体" panose="02010609060101010101" pitchFamily="49" charset="-122"/>
              </a:rPr>
              <a:t>《溜索》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29.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4904</Words>
  <Application>Microsoft Office PowerPoint</Application>
  <PresentationFormat>自定义</PresentationFormat>
  <Paragraphs>257</Paragraphs>
  <Slides>51</Slides>
  <Notes>0</Notes>
  <HiddenSlides>0</HiddenSlides>
  <MMClips>0</MMClips>
  <ScaleCrop>false</ScaleCrop>
  <HeadingPairs>
    <vt:vector size="4" baseType="variant">
      <vt:variant>
        <vt:lpstr>主题</vt:lpstr>
      </vt:variant>
      <vt:variant>
        <vt:i4>2</vt:i4>
      </vt:variant>
      <vt:variant>
        <vt:lpstr>幻灯片标题</vt:lpstr>
      </vt:variant>
      <vt:variant>
        <vt:i4>51</vt:i4>
      </vt:variant>
    </vt:vector>
  </HeadingPairs>
  <TitlesOfParts>
    <vt:vector size="53" baseType="lpstr">
      <vt:lpstr>Office 主题​​</vt:lpstr>
      <vt:lpstr>1_Office 主题​​</vt:lpstr>
      <vt:lpstr>猜一猜</vt:lpstr>
      <vt:lpstr>溜索</vt:lpstr>
      <vt:lpstr>《溜索》（小说） 阿城</vt:lpstr>
      <vt:lpstr>PowerPoint 演示文稿</vt:lpstr>
      <vt:lpstr>PowerPoint 演示文稿</vt:lpstr>
      <vt:lpstr>PowerPoint 演示文稿</vt:lpstr>
      <vt:lpstr>PowerPoint 演示文稿</vt:lpstr>
      <vt:lpstr>PowerPoint 演示文稿</vt:lpstr>
      <vt:lpstr>PowerPoint 演示文稿</vt:lpstr>
      <vt:lpstr>理情节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阅读题</vt:lpstr>
      <vt:lpstr>解析</vt:lpstr>
      <vt:lpstr>（2）小说中三次写到鹰，分别表现了什么意图？请简要分析。（6分）</vt:lpstr>
      <vt:lpstr>（3）小说中的“骑手”有哪些特点？请简要说明。（6分）</vt:lpstr>
      <vt:lpstr>（4）小说中的主要人物是骑手，但几乎一半篇幅是在写峡谷。作者为什么这样处理？请结合全文，谈谈你的看法。（8分）</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猜一猜</dc:title>
  <dc:creator>rbm.xkw.com</dc:creator>
  <cp:lastModifiedBy>hj</cp:lastModifiedBy>
  <cp:revision>2</cp:revision>
  <cp:lastPrinted>2021-02-13T20:38:01Z</cp:lastPrinted>
  <dcterms:created xsi:type="dcterms:W3CDTF">2021-02-13T20:38:01Z</dcterms:created>
  <dcterms:modified xsi:type="dcterms:W3CDTF">2021-03-11T06:05:55Z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