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58" r:id="rId3"/>
    <p:sldId id="289" r:id="rId4"/>
    <p:sldId id="290" r:id="rId5"/>
    <p:sldId id="291" r:id="rId6"/>
    <p:sldId id="292" r:id="rId7"/>
    <p:sldId id="293" r:id="rId8"/>
    <p:sldId id="294" r:id="rId9"/>
    <p:sldId id="295" r:id="rId10"/>
    <p:sldId id="296" r:id="rId11"/>
    <p:sldId id="297" r:id="rId12"/>
    <p:sldId id="298" r:id="rId13"/>
    <p:sldId id="299" r:id="rId14"/>
    <p:sldId id="300" r:id="rId15"/>
    <p:sldId id="301" r:id="rId16"/>
    <p:sldId id="302" r:id="rId17"/>
    <p:sldId id="303" r:id="rId18"/>
    <p:sldId id="304" r:id="rId19"/>
    <p:sldId id="305" r:id="rId20"/>
    <p:sldId id="306" r:id="rId21"/>
    <p:sldId id="307" r:id="rId22"/>
    <p:sldId id="286" r:id="rId23"/>
    <p:sldId id="308" r:id="rId24"/>
    <p:sldId id="309" r:id="rId25"/>
    <p:sldId id="310" r:id="rId26"/>
    <p:sldId id="311" r:id="rId27"/>
    <p:sldId id="312" r:id="rId28"/>
    <p:sldId id="313" r:id="rId29"/>
    <p:sldId id="314" r:id="rId30"/>
    <p:sldId id="315" r:id="rId31"/>
    <p:sldId id="316" r:id="rId32"/>
    <p:sldId id="317" r:id="rId33"/>
    <p:sldId id="318" r:id="rId34"/>
    <p:sldId id="319" r:id="rId35"/>
    <p:sldId id="320" r:id="rId36"/>
    <p:sldId id="321" r:id="rId37"/>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441" autoAdjust="0"/>
    <p:restoredTop sz="94660"/>
  </p:normalViewPr>
  <p:slideViewPr>
    <p:cSldViewPr snapToGrid="0">
      <p:cViewPr varScale="1">
        <p:scale>
          <a:sx n="75" d="100"/>
          <a:sy n="75" d="100"/>
        </p:scale>
        <p:origin x="72" y="126"/>
      </p:cViewPr>
      <p:guideLst/>
    </p:cSldViewPr>
  </p:slideViewPr>
  <p:notesTextViewPr>
    <p:cViewPr>
      <p:scale>
        <a:sx n="1" d="1"/>
        <a:sy n="1" d="1"/>
      </p:scale>
      <p:origin x="0" y="0"/>
    </p:cViewPr>
  </p:notesTextViewPr>
  <p:notesViewPr>
    <p:cSldViewPr snapToGrid="0">
      <p:cViewPr varScale="1">
        <p:scale>
          <a:sx n="57" d="100"/>
          <a:sy n="57" d="100"/>
        </p:scale>
        <p:origin x="2652" y="36"/>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tags" Target="tags/tag6.xml" /><Relationship Id="rId39" Type="http://schemas.openxmlformats.org/officeDocument/2006/relationships/presProps" Target="presProps.xml" /><Relationship Id="rId4" Type="http://schemas.openxmlformats.org/officeDocument/2006/relationships/slide" Target="slides/slide2.xml" /><Relationship Id="rId40" Type="http://schemas.openxmlformats.org/officeDocument/2006/relationships/viewProps" Target="viewProps.xml" /><Relationship Id="rId41" Type="http://schemas.openxmlformats.org/officeDocument/2006/relationships/theme" Target="theme/theme1.xml" /><Relationship Id="rId42"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1AB706-C163-419D-B29B-241B9E35F220}" type="datetimeFigureOut">
              <a:rPr lang="zh-CN" altLang="en-US" smtClean="0"/>
              <a:t>2021/10/4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71FFBC-76F8-4F9F-9DF7-F66F8A4CE9B1}" type="slidenum">
              <a:rPr lang="zh-CN" altLang="en-US" smtClean="0"/>
              <a:t>‹#›</a:t>
            </a:fld>
            <a:endParaRPr lang="zh-CN" altLang="en-US"/>
          </a:p>
        </p:txBody>
      </p:sp>
    </p:spTree>
    <p:extLst>
      <p:ext uri="{BB962C8B-B14F-4D97-AF65-F5344CB8AC3E}">
        <p14:creationId xmlns:p14="http://schemas.microsoft.com/office/powerpoint/2010/main" val="38639095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38913" name="幻灯片图像占位符 1"/>
          <p:cNvSpPr>
            <a:spLocks noGrp="1" noRot="1" noChangeAspect="1" noChangeArrowheads="1" noTextEdit="1"/>
          </p:cNvSpPr>
          <p:nvPr>
            <p:ph type="sldImg" idx="4294967295"/>
          </p:nvPr>
        </p:nvSpPr>
        <p:spPr>
          <a:xfrm>
            <a:off x="381000" y="685800"/>
            <a:ext cx="6096000" cy="3429000"/>
          </a:xfrm>
        </p:spPr>
      </p:sp>
      <p:sp>
        <p:nvSpPr>
          <p:cNvPr id="38914" name="文本占位符 2"/>
          <p:cNvSpPr>
            <a:spLocks noGrp="1" noChangeArrowheads="1"/>
          </p:cNvSpPr>
          <p:nvPr>
            <p:ph type="body" idx="1"/>
          </p:nvPr>
        </p:nvSpPr>
        <p:spPr/>
        <p:txBody>
          <a:bodyPr/>
          <a:lstStyle/>
          <a:p>
            <a:pPr eaLnBrk="1" hangingPunct="1"/>
            <a:endParaRPr lang="zh-CN" altLang="en-US" smtClean="0"/>
          </a:p>
        </p:txBody>
      </p:sp>
    </p:spTree>
    <p:extLst>
      <p:ext uri="{BB962C8B-B14F-4D97-AF65-F5344CB8AC3E}">
        <p14:creationId xmlns:p14="http://schemas.microsoft.com/office/powerpoint/2010/main" val="64985351"/>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1985" name="幻灯片图像占位符 1"/>
          <p:cNvSpPr>
            <a:spLocks noGrp="1" noRot="1" noChangeAspect="1" noChangeArrowheads="1" noTextEdit="1"/>
          </p:cNvSpPr>
          <p:nvPr>
            <p:ph type="sldImg" idx="4294967295"/>
          </p:nvPr>
        </p:nvSpPr>
        <p:spPr>
          <a:xfrm>
            <a:off x="381000" y="685800"/>
            <a:ext cx="6096000" cy="3429000"/>
          </a:xfrm>
        </p:spPr>
      </p:sp>
      <p:sp>
        <p:nvSpPr>
          <p:cNvPr id="41986" name="文本占位符 2"/>
          <p:cNvSpPr>
            <a:spLocks noGrp="1" noChangeArrowheads="1"/>
          </p:cNvSpPr>
          <p:nvPr>
            <p:ph type="body" idx="1"/>
          </p:nvPr>
        </p:nvSpPr>
        <p:spPr/>
        <p:txBody>
          <a:bodyPr/>
          <a:lstStyle/>
          <a:p>
            <a:pPr eaLnBrk="1" hangingPunct="1"/>
            <a:endParaRPr lang="zh-CN" altLang="en-US" smtClean="0"/>
          </a:p>
        </p:txBody>
      </p:sp>
    </p:spTree>
    <p:extLst>
      <p:ext uri="{BB962C8B-B14F-4D97-AF65-F5344CB8AC3E}">
        <p14:creationId xmlns:p14="http://schemas.microsoft.com/office/powerpoint/2010/main" val="1684776146"/>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4033" name="幻灯片图像占位符 1"/>
          <p:cNvSpPr>
            <a:spLocks noGrp="1" noRot="1" noChangeAspect="1" noChangeArrowheads="1" noTextEdit="1"/>
          </p:cNvSpPr>
          <p:nvPr>
            <p:ph type="sldImg" idx="4294967295"/>
          </p:nvPr>
        </p:nvSpPr>
        <p:spPr>
          <a:xfrm>
            <a:off x="381000" y="685800"/>
            <a:ext cx="6096000" cy="3429000"/>
          </a:xfrm>
        </p:spPr>
      </p:sp>
      <p:sp>
        <p:nvSpPr>
          <p:cNvPr id="44034" name="文本占位符 2"/>
          <p:cNvSpPr>
            <a:spLocks noGrp="1" noChangeArrowheads="1"/>
          </p:cNvSpPr>
          <p:nvPr>
            <p:ph type="body" idx="1"/>
          </p:nvPr>
        </p:nvSpPr>
        <p:spPr/>
        <p:txBody>
          <a:bodyPr/>
          <a:lstStyle/>
          <a:p>
            <a:pPr eaLnBrk="1" hangingPunct="1"/>
            <a:endParaRPr lang="zh-CN" altLang="en-US" smtClean="0"/>
          </a:p>
        </p:txBody>
      </p:sp>
    </p:spTree>
    <p:extLst>
      <p:ext uri="{BB962C8B-B14F-4D97-AF65-F5344CB8AC3E}">
        <p14:creationId xmlns:p14="http://schemas.microsoft.com/office/powerpoint/2010/main" val="2660572812"/>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4033" name="幻灯片图像占位符 1"/>
          <p:cNvSpPr>
            <a:spLocks noGrp="1" noRot="1" noChangeAspect="1" noChangeArrowheads="1" noTextEdit="1"/>
          </p:cNvSpPr>
          <p:nvPr>
            <p:ph type="sldImg" idx="4294967295"/>
          </p:nvPr>
        </p:nvSpPr>
        <p:spPr>
          <a:xfrm>
            <a:off x="381000" y="685800"/>
            <a:ext cx="6096000" cy="3429000"/>
          </a:xfrm>
        </p:spPr>
      </p:sp>
      <p:sp>
        <p:nvSpPr>
          <p:cNvPr id="44034" name="文本占位符 2"/>
          <p:cNvSpPr>
            <a:spLocks noGrp="1" noChangeArrowheads="1"/>
          </p:cNvSpPr>
          <p:nvPr>
            <p:ph type="body" idx="1"/>
          </p:nvPr>
        </p:nvSpPr>
        <p:spPr/>
        <p:txBody>
          <a:bodyPr/>
          <a:lstStyle/>
          <a:p>
            <a:pPr eaLnBrk="1" hangingPunct="1"/>
            <a:endParaRPr lang="zh-CN" altLang="en-US" smtClean="0"/>
          </a:p>
        </p:txBody>
      </p:sp>
    </p:spTree>
    <p:extLst>
      <p:ext uri="{BB962C8B-B14F-4D97-AF65-F5344CB8AC3E}">
        <p14:creationId xmlns:p14="http://schemas.microsoft.com/office/powerpoint/2010/main" val="1338742546"/>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4033" name="幻灯片图像占位符 1"/>
          <p:cNvSpPr>
            <a:spLocks noGrp="1" noRot="1" noChangeAspect="1" noChangeArrowheads="1" noTextEdit="1"/>
          </p:cNvSpPr>
          <p:nvPr>
            <p:ph type="sldImg" idx="4294967295"/>
          </p:nvPr>
        </p:nvSpPr>
        <p:spPr>
          <a:xfrm>
            <a:off x="381000" y="685800"/>
            <a:ext cx="6096000" cy="3429000"/>
          </a:xfrm>
        </p:spPr>
      </p:sp>
      <p:sp>
        <p:nvSpPr>
          <p:cNvPr id="44034" name="文本占位符 2"/>
          <p:cNvSpPr>
            <a:spLocks noGrp="1" noChangeArrowheads="1"/>
          </p:cNvSpPr>
          <p:nvPr>
            <p:ph type="body" idx="1"/>
          </p:nvPr>
        </p:nvSpPr>
        <p:spPr/>
        <p:txBody>
          <a:bodyPr/>
          <a:lstStyle/>
          <a:p>
            <a:pPr eaLnBrk="1" hangingPunct="1"/>
            <a:endParaRPr lang="zh-CN" altLang="en-US" smtClean="0"/>
          </a:p>
        </p:txBody>
      </p:sp>
    </p:spTree>
    <p:extLst>
      <p:ext uri="{BB962C8B-B14F-4D97-AF65-F5344CB8AC3E}">
        <p14:creationId xmlns:p14="http://schemas.microsoft.com/office/powerpoint/2010/main" val="3259551437"/>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4033" name="幻灯片图像占位符 1"/>
          <p:cNvSpPr>
            <a:spLocks noGrp="1" noRot="1" noChangeAspect="1" noChangeArrowheads="1" noTextEdit="1"/>
          </p:cNvSpPr>
          <p:nvPr>
            <p:ph type="sldImg" idx="4294967295"/>
          </p:nvPr>
        </p:nvSpPr>
        <p:spPr>
          <a:xfrm>
            <a:off x="381000" y="685800"/>
            <a:ext cx="6096000" cy="3429000"/>
          </a:xfrm>
        </p:spPr>
      </p:sp>
      <p:sp>
        <p:nvSpPr>
          <p:cNvPr id="44034" name="文本占位符 2"/>
          <p:cNvSpPr>
            <a:spLocks noGrp="1" noChangeArrowheads="1"/>
          </p:cNvSpPr>
          <p:nvPr>
            <p:ph type="body" idx="1"/>
          </p:nvPr>
        </p:nvSpPr>
        <p:spPr/>
        <p:txBody>
          <a:bodyPr/>
          <a:lstStyle/>
          <a:p>
            <a:pPr eaLnBrk="1" hangingPunct="1"/>
            <a:endParaRPr lang="zh-CN" altLang="en-US" smtClean="0"/>
          </a:p>
        </p:txBody>
      </p:sp>
    </p:spTree>
    <p:extLst>
      <p:ext uri="{BB962C8B-B14F-4D97-AF65-F5344CB8AC3E}">
        <p14:creationId xmlns:p14="http://schemas.microsoft.com/office/powerpoint/2010/main" val="3120556167"/>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4033" name="幻灯片图像占位符 1"/>
          <p:cNvSpPr>
            <a:spLocks noGrp="1" noRot="1" noChangeAspect="1" noChangeArrowheads="1" noTextEdit="1"/>
          </p:cNvSpPr>
          <p:nvPr>
            <p:ph type="sldImg" idx="4294967295"/>
          </p:nvPr>
        </p:nvSpPr>
        <p:spPr>
          <a:xfrm>
            <a:off x="381000" y="685800"/>
            <a:ext cx="6096000" cy="3429000"/>
          </a:xfrm>
        </p:spPr>
      </p:sp>
      <p:sp>
        <p:nvSpPr>
          <p:cNvPr id="44034" name="文本占位符 2"/>
          <p:cNvSpPr>
            <a:spLocks noGrp="1" noChangeArrowheads="1"/>
          </p:cNvSpPr>
          <p:nvPr>
            <p:ph type="body" idx="1"/>
          </p:nvPr>
        </p:nvSpPr>
        <p:spPr/>
        <p:txBody>
          <a:bodyPr/>
          <a:lstStyle/>
          <a:p>
            <a:pPr eaLnBrk="1" hangingPunct="1"/>
            <a:endParaRPr lang="zh-CN" altLang="en-US" smtClean="0"/>
          </a:p>
        </p:txBody>
      </p:sp>
    </p:spTree>
    <p:extLst>
      <p:ext uri="{BB962C8B-B14F-4D97-AF65-F5344CB8AC3E}">
        <p14:creationId xmlns:p14="http://schemas.microsoft.com/office/powerpoint/2010/main" val="314316186"/>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4033" name="幻灯片图像占位符 1"/>
          <p:cNvSpPr>
            <a:spLocks noGrp="1" noRot="1" noChangeAspect="1" noChangeArrowheads="1" noTextEdit="1"/>
          </p:cNvSpPr>
          <p:nvPr>
            <p:ph type="sldImg" idx="4294967295"/>
          </p:nvPr>
        </p:nvSpPr>
        <p:spPr>
          <a:xfrm>
            <a:off x="381000" y="685800"/>
            <a:ext cx="6096000" cy="3429000"/>
          </a:xfrm>
        </p:spPr>
      </p:sp>
      <p:sp>
        <p:nvSpPr>
          <p:cNvPr id="44034" name="文本占位符 2"/>
          <p:cNvSpPr>
            <a:spLocks noGrp="1" noChangeArrowheads="1"/>
          </p:cNvSpPr>
          <p:nvPr>
            <p:ph type="body" idx="1"/>
          </p:nvPr>
        </p:nvSpPr>
        <p:spPr/>
        <p:txBody>
          <a:bodyPr/>
          <a:lstStyle/>
          <a:p>
            <a:pPr eaLnBrk="1" hangingPunct="1"/>
            <a:endParaRPr lang="zh-CN" altLang="en-US" smtClean="0"/>
          </a:p>
        </p:txBody>
      </p:sp>
    </p:spTree>
    <p:extLst>
      <p:ext uri="{BB962C8B-B14F-4D97-AF65-F5344CB8AC3E}">
        <p14:creationId xmlns:p14="http://schemas.microsoft.com/office/powerpoint/2010/main" val="998077889"/>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44033" name="幻灯片图像占位符 1"/>
          <p:cNvSpPr>
            <a:spLocks noGrp="1" noRot="1" noChangeAspect="1" noChangeArrowheads="1" noTextEdit="1"/>
          </p:cNvSpPr>
          <p:nvPr>
            <p:ph type="sldImg" idx="4294967295"/>
          </p:nvPr>
        </p:nvSpPr>
        <p:spPr>
          <a:xfrm>
            <a:off x="381000" y="685800"/>
            <a:ext cx="6096000" cy="3429000"/>
          </a:xfrm>
        </p:spPr>
      </p:sp>
      <p:sp>
        <p:nvSpPr>
          <p:cNvPr id="44034" name="文本占位符 2"/>
          <p:cNvSpPr>
            <a:spLocks noGrp="1" noChangeArrowheads="1"/>
          </p:cNvSpPr>
          <p:nvPr>
            <p:ph type="body" idx="1"/>
          </p:nvPr>
        </p:nvSpPr>
        <p:spPr/>
        <p:txBody>
          <a:bodyPr/>
          <a:lstStyle/>
          <a:p>
            <a:pPr eaLnBrk="1" hangingPunct="1"/>
            <a:endParaRPr lang="zh-CN" altLang="en-US" smtClean="0"/>
          </a:p>
        </p:txBody>
      </p:sp>
    </p:spTree>
    <p:extLst>
      <p:ext uri="{BB962C8B-B14F-4D97-AF65-F5344CB8AC3E}">
        <p14:creationId xmlns:p14="http://schemas.microsoft.com/office/powerpoint/2010/main" val="1643213150"/>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E396420-8A5A-4634-ABA0-AAF87668090A}" type="datetimeFigureOut">
              <a:rPr lang="zh-CN" altLang="en-US" smtClean="0"/>
              <a:t>2021/10/4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E7E0AC-0854-4452-9402-586F32DC8F56}"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40"/>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E396420-8A5A-4634-ABA0-AAF87668090A}" type="datetimeFigureOut">
              <a:rPr lang="zh-CN" altLang="en-US" smtClean="0"/>
              <a:t>2021/10/4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0E7E0AC-0854-4452-9402-586F32DC8F56}"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1"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E396420-8A5A-4634-ABA0-AAF87668090A}" type="datetimeFigureOut">
              <a:rPr lang="zh-CN" altLang="en-US" smtClean="0"/>
              <a:t>2021/10/4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0E7E0AC-0854-4452-9402-586F32DC8F56}"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7E396420-8A5A-4634-ABA0-AAF87668090A}" type="datetimeFigureOut">
              <a:rPr lang="zh-CN" altLang="en-US" smtClean="0"/>
              <a:t>2021/10/4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0E7E0AC-0854-4452-9402-586F32DC8F56}"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E396420-8A5A-4634-ABA0-AAF87668090A}" type="datetimeFigureOut">
              <a:rPr lang="zh-CN" altLang="en-US" smtClean="0"/>
              <a:t>2021/10/4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0E7E0AC-0854-4452-9402-586F32DC8F56}"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1" y="365127"/>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1"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396420-8A5A-4634-ABA0-AAF87668090A}" type="datetimeFigureOut">
              <a:rPr lang="zh-CN" altLang="en-US" smtClean="0"/>
              <a:t>2021/10/4</a:t>
            </a:fld>
            <a:endParaRPr lang="zh-CN" altLang="en-US"/>
          </a:p>
        </p:txBody>
      </p:sp>
      <p:sp>
        <p:nvSpPr>
          <p:cNvPr id="5" name="页脚占位符 4"/>
          <p:cNvSpPr>
            <a:spLocks noGrp="1"/>
          </p:cNvSpPr>
          <p:nvPr>
            <p:ph type="ftr" sz="quarter" idx="3"/>
          </p:nvPr>
        </p:nvSpPr>
        <p:spPr>
          <a:xfrm>
            <a:off x="4038601"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E7E0AC-0854-4452-9402-586F32DC8F5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5.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9.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xml" /><Relationship Id="rId3" Type="http://schemas.openxmlformats.org/officeDocument/2006/relationships/tags" Target="../tags/tag2.xml" /><Relationship Id="rId4" Type="http://schemas.openxmlformats.org/officeDocument/2006/relationships/tags" Target="../tags/tag3.xml" /><Relationship Id="rId5" Type="http://schemas.openxmlformats.org/officeDocument/2006/relationships/tags" Target="../tags/tag4.xml" /><Relationship Id="rId6" Type="http://schemas.openxmlformats.org/officeDocument/2006/relationships/tags" Target="../tags/tag5.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3.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4.jpeg" /><Relationship Id="rId3" Type="http://schemas.openxmlformats.org/officeDocument/2006/relationships/hyperlink" Target="http://www.hongen.com/art/sjds/bxllm/img/sb1302al.jpg" TargetMode="Externa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5.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6.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7.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8.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9.pn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0.jpeg" /><Relationship Id="rId3" Type="http://schemas.openxmlformats.org/officeDocument/2006/relationships/hyperlink" Target="http://yinsha.elady.enet.com.cn/elady/inforcenter/A20050106379367_3.html" TargetMode="Externa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1.jpeg" /><Relationship Id="rId3" Type="http://schemas.openxmlformats.org/officeDocument/2006/relationships/hyperlink" Target="http://www.sinoct.com/hometown/homeshow.asp?id=11300" TargetMode="Externa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2.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3.jpe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4.pn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5.jpe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6.jpeg" /><Relationship Id="rId3" Type="http://schemas.openxmlformats.org/officeDocument/2006/relationships/image" Target="../media/image17.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2.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notesSlide" Target="../notesSlides/notesSlide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6147" name="文本框 2"/>
          <p:cNvSpPr txBox="1">
            <a:spLocks noChangeArrowheads="1"/>
          </p:cNvSpPr>
          <p:nvPr/>
        </p:nvSpPr>
        <p:spPr bwMode="auto">
          <a:xfrm>
            <a:off x="2654696" y="3740236"/>
            <a:ext cx="195117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zh-CN" altLang="en-US" sz="3000" b="1" smtClean="0">
                <a:solidFill>
                  <a:srgbClr val="008651"/>
                </a:solidFill>
                <a:latin typeface="微软雅黑" panose="020b0503020204020204" pitchFamily="34" charset="-122"/>
                <a:ea typeface="微软雅黑" panose="020b0503020204020204" pitchFamily="34" charset="-122"/>
                <a:sym typeface="微软雅黑" panose="020b0503020204020204" pitchFamily="34" charset="-122"/>
              </a:rPr>
              <a:t>九年级  </a:t>
            </a:r>
            <a:r>
              <a:rPr lang="zh-CN" altLang="en-US" sz="3000" b="1">
                <a:solidFill>
                  <a:srgbClr val="008651"/>
                </a:solidFill>
                <a:latin typeface="微软雅黑" panose="020b0503020204020204" pitchFamily="34" charset="-122"/>
                <a:ea typeface="微软雅黑" panose="020b0503020204020204" pitchFamily="34" charset="-122"/>
                <a:sym typeface="微软雅黑" panose="020b0503020204020204" pitchFamily="34" charset="-122"/>
              </a:rPr>
              <a:t>上</a:t>
            </a:r>
            <a:endParaRPr lang="zh-CN" altLang="en-US" sz="3000" b="1" smtClean="0">
              <a:solidFill>
                <a:srgbClr val="00865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96108" y="2442728"/>
            <a:ext cx="7068350" cy="830997"/>
          </a:xfrm>
          <a:prstGeom prst="rect">
            <a:avLst/>
          </a:prstGeom>
        </p:spPr>
        <p:txBody>
          <a:bodyPr wrap="square">
            <a:spAutoFit/>
          </a:bodyPr>
          <a:lstStyle/>
          <a:p>
            <a:pPr algn="ctr">
              <a:spcBef>
                <a:spcPct val="50000"/>
              </a:spcBef>
              <a:defRPr/>
            </a:pPr>
            <a:r>
              <a:rPr lang="en-US" altLang="zh-CN" sz="4800" b="1" smtClean="0">
                <a:solidFill>
                  <a:srgbClr val="262626"/>
                </a:solidFill>
                <a:latin typeface="微软雅黑" panose="020b0503020204020204" pitchFamily="34" charset="-122"/>
                <a:ea typeface="微软雅黑" panose="020b0503020204020204" pitchFamily="34" charset="-122"/>
              </a:rPr>
              <a:t>21.</a:t>
            </a:r>
            <a:r>
              <a:rPr lang="zh-CN" altLang="en-US" sz="4800" b="1" smtClean="0">
                <a:solidFill>
                  <a:srgbClr val="262626"/>
                </a:solidFill>
                <a:latin typeface="微软雅黑" panose="020b0503020204020204" pitchFamily="34" charset="-122"/>
                <a:ea typeface="微软雅黑" panose="020b0503020204020204" pitchFamily="34" charset="-122"/>
              </a:rPr>
              <a:t>创造宣言</a:t>
            </a:r>
            <a:endParaRPr lang="zh-CN" altLang="en-US" sz="4800" b="1">
              <a:solidFill>
                <a:srgbClr val="262626"/>
              </a:solidFill>
              <a:latin typeface="微软雅黑" panose="020b0503020204020204" pitchFamily="34" charset="-122"/>
              <a:ea typeface="微软雅黑" panose="020b0503020204020204" pitchFamily="34" charset="-122"/>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9937" name="矩形 92171"/>
          <p:cNvSpPr>
            <a:spLocks noChangeArrowheads="1"/>
          </p:cNvSpPr>
          <p:nvPr/>
        </p:nvSpPr>
        <p:spPr bwMode="auto">
          <a:xfrm>
            <a:off x="931671" y="1597940"/>
            <a:ext cx="853405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3000">
                <a:latin typeface="华文行楷" panose="02010800040101010101" pitchFamily="2" charset="-122"/>
                <a:ea typeface="华文行楷" panose="02010800040101010101" pitchFamily="2" charset="-122"/>
              </a:rPr>
              <a:t>2.</a:t>
            </a:r>
            <a:r>
              <a:rPr lang="zh-CN" altLang="en-US" sz="3000">
                <a:latin typeface="华文行楷" panose="02010800040101010101" pitchFamily="2" charset="-122"/>
                <a:ea typeface="华文行楷" panose="02010800040101010101" pitchFamily="2" charset="-122"/>
              </a:rPr>
              <a:t> 请分别找出别人的观点和作者自己的观点</a:t>
            </a:r>
          </a:p>
        </p:txBody>
      </p:sp>
      <p:sp>
        <p:nvSpPr>
          <p:cNvPr id="2" name="文本框 1"/>
          <p:cNvSpPr txBox="1">
            <a:spLocks noChangeArrowheads="1"/>
          </p:cNvSpPr>
          <p:nvPr/>
        </p:nvSpPr>
        <p:spPr bwMode="auto">
          <a:xfrm>
            <a:off x="927224" y="2166579"/>
            <a:ext cx="884118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华文行楷" panose="02010800040101010101" pitchFamily="2" charset="-122"/>
                <a:ea typeface="华文行楷" panose="02010800040101010101" pitchFamily="2" charset="-122"/>
              </a:rPr>
              <a:t>教育者所要创造的是真善美的活人</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值得自己崇拜的人</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a:t>
            </a:r>
          </a:p>
          <a:p>
            <a:r>
              <a:rPr lang="zh-CN" altLang="en-US" sz="2800">
                <a:latin typeface="华文行楷" panose="02010800040101010101" pitchFamily="2" charset="-122"/>
                <a:ea typeface="华文行楷" panose="02010800040101010101" pitchFamily="2" charset="-122"/>
              </a:rPr>
              <a:t>教育者也要创造值得自己崇拜之创造理论和创造技术。</a:t>
            </a:r>
          </a:p>
        </p:txBody>
      </p:sp>
      <p:sp>
        <p:nvSpPr>
          <p:cNvPr id="3" name="文本框 2"/>
          <p:cNvSpPr txBox="1">
            <a:spLocks noChangeArrowheads="1"/>
          </p:cNvSpPr>
          <p:nvPr/>
        </p:nvSpPr>
        <p:spPr bwMode="auto">
          <a:xfrm>
            <a:off x="1602488" y="3135326"/>
            <a:ext cx="816592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a:solidFill>
                  <a:srgbClr val="FF00FF"/>
                </a:solidFill>
                <a:latin typeface="华文行楷" panose="02010800040101010101" pitchFamily="2" charset="-122"/>
                <a:ea typeface="华文行楷" panose="02010800040101010101" pitchFamily="2" charset="-122"/>
              </a:rPr>
              <a:t>环境太平凡，不能创造；生活太单调，不能创造</a:t>
            </a:r>
          </a:p>
          <a:p>
            <a:r>
              <a:rPr lang="zh-CN" altLang="en-US" sz="2400">
                <a:solidFill>
                  <a:srgbClr val="FF00FF"/>
                </a:solidFill>
                <a:latin typeface="华文行楷" panose="02010800040101010101" pitchFamily="2" charset="-122"/>
                <a:ea typeface="华文行楷" panose="02010800040101010101" pitchFamily="2" charset="-122"/>
              </a:rPr>
              <a:t>年纪太小，不能创造；我太无能，不能创造</a:t>
            </a:r>
          </a:p>
          <a:p>
            <a:r>
              <a:rPr lang="zh-CN" altLang="en-US" sz="2400">
                <a:solidFill>
                  <a:srgbClr val="FF00FF"/>
                </a:solidFill>
                <a:latin typeface="华文行楷" panose="02010800040101010101" pitchFamily="2" charset="-122"/>
                <a:ea typeface="华文行楷" panose="02010800040101010101" pitchFamily="2" charset="-122"/>
              </a:rPr>
              <a:t>山穷水尽，走投无路，陷入绝境，等死而已，不能创造</a:t>
            </a:r>
          </a:p>
        </p:txBody>
      </p:sp>
      <p:sp>
        <p:nvSpPr>
          <p:cNvPr id="4" name="文本框 3"/>
          <p:cNvSpPr txBox="1">
            <a:spLocks noChangeArrowheads="1"/>
          </p:cNvSpPr>
          <p:nvPr/>
        </p:nvSpPr>
        <p:spPr bwMode="auto">
          <a:xfrm>
            <a:off x="952370" y="5368932"/>
            <a:ext cx="9176079"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华文行楷" panose="02010800040101010101" pitchFamily="2" charset="-122"/>
                <a:ea typeface="华文行楷" panose="02010800040101010101" pitchFamily="2" charset="-122"/>
              </a:rPr>
              <a:t>只要有一滴汗</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一滴血</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一滴热情</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便是创造之神所爱住的行宫</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就能开创造之花</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结创造之果</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繁殖创造之森林。</a:t>
            </a:r>
          </a:p>
        </p:txBody>
      </p:sp>
      <p:sp>
        <p:nvSpPr>
          <p:cNvPr id="5" name="文本框 4"/>
          <p:cNvSpPr txBox="1">
            <a:spLocks noChangeArrowheads="1"/>
          </p:cNvSpPr>
          <p:nvPr/>
        </p:nvSpPr>
        <p:spPr bwMode="auto">
          <a:xfrm>
            <a:off x="927224" y="4320443"/>
            <a:ext cx="88411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华文行楷" panose="02010800040101010101" pitchFamily="2" charset="-122"/>
                <a:ea typeface="华文行楷" panose="02010800040101010101" pitchFamily="2" charset="-122"/>
              </a:rPr>
              <a:t>处处是创造之地</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天天是创造之时</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人人是创造之人。</a:t>
            </a:r>
          </a:p>
        </p:txBody>
      </p:sp>
      <p:sp>
        <p:nvSpPr>
          <p:cNvPr id="6" name="文本框 5"/>
          <p:cNvSpPr txBox="1">
            <a:spLocks noChangeArrowheads="1"/>
          </p:cNvSpPr>
          <p:nvPr/>
        </p:nvSpPr>
        <p:spPr bwMode="auto">
          <a:xfrm>
            <a:off x="952369" y="4862234"/>
            <a:ext cx="751211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华文行楷" panose="02010800040101010101" pitchFamily="2" charset="-122"/>
                <a:ea typeface="华文行楷" panose="02010800040101010101" pitchFamily="2" charset="-122"/>
              </a:rPr>
              <a:t>需要重视点滴的创造</a:t>
            </a:r>
          </a:p>
        </p:txBody>
      </p:sp>
      <p:sp>
        <p:nvSpPr>
          <p:cNvPr id="9" name="TextBox 8"/>
          <p:cNvSpPr txBox="1">
            <a:spLocks noChangeArrowheads="1"/>
          </p:cNvSpPr>
          <p:nvPr/>
        </p:nvSpPr>
        <p:spPr bwMode="auto">
          <a:xfrm>
            <a:off x="10455907" y="2605968"/>
            <a:ext cx="646331" cy="3428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000">
                <a:solidFill>
                  <a:srgbClr val="FF00FF"/>
                </a:solidFill>
                <a:latin typeface="华文行楷" panose="02010800040101010101" pitchFamily="2" charset="-122"/>
                <a:ea typeface="华文行楷" panose="02010800040101010101" pitchFamily="2" charset="-122"/>
              </a:rPr>
              <a:t>我们应该继续创造</a:t>
            </a:r>
          </a:p>
        </p:txBody>
      </p:sp>
      <p:sp>
        <p:nvSpPr>
          <p:cNvPr id="10" name="AutoShape 34"/>
          <p:cNvSpPr/>
          <p:nvPr/>
        </p:nvSpPr>
        <p:spPr bwMode="auto">
          <a:xfrm>
            <a:off x="9768409" y="2313922"/>
            <a:ext cx="580705" cy="4009116"/>
          </a:xfrm>
          <a:prstGeom prst="rightBrace">
            <a:avLst>
              <a:gd name="adj1" fmla="val 86887"/>
              <a:gd name="adj2" fmla="val 46153"/>
            </a:avLst>
          </a:pr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 name="矩形 95234"/>
          <p:cNvSpPr>
            <a:spLocks noChangeArrowheads="1"/>
          </p:cNvSpPr>
          <p:nvPr/>
        </p:nvSpPr>
        <p:spPr bwMode="auto">
          <a:xfrm>
            <a:off x="479377" y="962262"/>
            <a:ext cx="6848475" cy="732508"/>
          </a:xfrm>
          <a:prstGeom prst="rect">
            <a:avLst/>
          </a:prstGeom>
          <a:noFill/>
          <a:ln w="9525">
            <a:noFill/>
            <a:miter lim="800000"/>
          </a:ln>
        </p:spPr>
        <p:txBody>
          <a:bodyPr anchor="ctr">
            <a:spAutoFit/>
          </a:bodyPr>
          <a:lstStyle/>
          <a:p>
            <a:pPr indent="457200">
              <a:lnSpc>
                <a:spcPct val="130000"/>
              </a:lnSpc>
            </a:pPr>
            <a:r>
              <a:rPr lang="zh-CN" altLang="en-US" sz="3200" b="1">
                <a:latin typeface="华文行楷" panose="02010800040101010101" pitchFamily="2" charset="-122"/>
                <a:ea typeface="华文行楷" panose="02010800040101010101" pitchFamily="2" charset="-122"/>
              </a:rPr>
              <a:t>二、阅读课文，思考：</a:t>
            </a:r>
          </a:p>
        </p:txBody>
      </p:sp>
      <p:sp>
        <p:nvSpPr>
          <p:cNvPr id="12" name="Text Box 1030"/>
          <p:cNvSpPr txBox="1">
            <a:spLocks noChangeArrowheads="1"/>
          </p:cNvSpPr>
          <p:nvPr/>
        </p:nvSpPr>
        <p:spPr bwMode="auto">
          <a:xfrm>
            <a:off x="1199457" y="332656"/>
            <a:ext cx="2428875" cy="646112"/>
          </a:xfrm>
          <a:prstGeom prst="rect">
            <a:avLst/>
          </a:prstGeom>
          <a:noFill/>
          <a:ln w="9525">
            <a:noFill/>
            <a:miter lim="800000"/>
          </a:ln>
        </p:spPr>
        <p:txBody>
          <a:bodyPr>
            <a:spAutoFit/>
          </a:bodyPr>
          <a:lstStyle/>
          <a:p>
            <a:pPr>
              <a:spcBef>
                <a:spcPct val="50000"/>
              </a:spcBef>
              <a:buFont typeface="Arial" panose="020b0604020202020204" pitchFamily="34" charset="0"/>
              <a:buNone/>
            </a:pPr>
            <a:r>
              <a:rPr lang="zh-CN" altLang="en-US" sz="3600" b="1">
                <a:solidFill>
                  <a:srgbClr val="FF00FF"/>
                </a:solidFill>
                <a:latin typeface="华文行楷" panose="02010800040101010101" pitchFamily="2" charset="-122"/>
                <a:ea typeface="华文行楷" panose="02010800040101010101" pitchFamily="2" charset="-122"/>
              </a:rPr>
              <a:t>自主学习</a:t>
            </a:r>
            <a:endParaRPr lang="zh-CN" altLang="zh-CN" sz="3600" b="1">
              <a:solidFill>
                <a:srgbClr val="FF00FF"/>
              </a:solidFill>
              <a:latin typeface="华文行楷" panose="02010800040101010101" pitchFamily="2" charset="-122"/>
              <a:ea typeface="华文行楷"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linds(horizontal)">
                                      <p:cBhvr>
                                        <p:cTn id="27" dur="500"/>
                                        <p:tgtEl>
                                          <p:spTgt spid="4"/>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4" presetClass="entr" presetSubtype="0" accel="10000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strVal val="#ppt_w*0.05"/>
                                          </p:val>
                                        </p:tav>
                                        <p:tav tm="100000">
                                          <p:val>
                                            <p:strVal val="#ppt_w"/>
                                          </p:val>
                                        </p:tav>
                                      </p:tavLst>
                                    </p:anim>
                                    <p:anim calcmode="lin" valueType="num">
                                      <p:cBhvr>
                                        <p:cTn id="33" dur="500" fill="hold"/>
                                        <p:tgtEl>
                                          <p:spTgt spid="10"/>
                                        </p:tgtEl>
                                        <p:attrNameLst>
                                          <p:attrName>ppt_h</p:attrName>
                                        </p:attrNameLst>
                                      </p:cBhvr>
                                      <p:tavLst>
                                        <p:tav tm="0">
                                          <p:val>
                                            <p:strVal val="#ppt_h"/>
                                          </p:val>
                                        </p:tav>
                                        <p:tav tm="100000">
                                          <p:val>
                                            <p:strVal val="#ppt_h"/>
                                          </p:val>
                                        </p:tav>
                                      </p:tavLst>
                                    </p:anim>
                                    <p:anim calcmode="lin" valueType="num">
                                      <p:cBhvr>
                                        <p:cTn id="34" dur="500" fill="hold"/>
                                        <p:tgtEl>
                                          <p:spTgt spid="10"/>
                                        </p:tgtEl>
                                        <p:attrNameLst>
                                          <p:attrName>ppt_x</p:attrName>
                                        </p:attrNameLst>
                                      </p:cBhvr>
                                      <p:tavLst>
                                        <p:tav tm="0">
                                          <p:val>
                                            <p:strVal val="#ppt_x-.2"/>
                                          </p:val>
                                        </p:tav>
                                        <p:tav tm="100000">
                                          <p:val>
                                            <p:strVal val="#ppt_x"/>
                                          </p:val>
                                        </p:tav>
                                      </p:tavLst>
                                    </p:anim>
                                    <p:anim calcmode="lin" valueType="num">
                                      <p:cBhvr>
                                        <p:cTn id="35" dur="500" fill="hold"/>
                                        <p:tgtEl>
                                          <p:spTgt spid="10"/>
                                        </p:tgtEl>
                                        <p:attrNameLst>
                                          <p:attrName>ppt_y</p:attrName>
                                        </p:attrNameLst>
                                      </p:cBhvr>
                                      <p:tavLst>
                                        <p:tav tm="0">
                                          <p:val>
                                            <p:strVal val="#ppt_y"/>
                                          </p:val>
                                        </p:tav>
                                        <p:tav tm="100000">
                                          <p:val>
                                            <p:strVal val="#ppt_y"/>
                                          </p:val>
                                        </p:tav>
                                      </p:tavLst>
                                    </p:anim>
                                    <p:animEffect transition="in" filter="fade">
                                      <p:cBhvr>
                                        <p:cTn id="36" dur="500"/>
                                        <p:tgtEl>
                                          <p:spTgt spid="10"/>
                                        </p:tgtEl>
                                      </p:cBhvr>
                                    </p:animEffect>
                                  </p:childTnLst>
                                </p:cTn>
                              </p:par>
                            </p:childTnLst>
                          </p:cTn>
                        </p:par>
                      </p:childTnLst>
                    </p:cTn>
                  </p:par>
                  <p:par>
                    <p:cTn id="37" fill="hold" nodeType="clickPar">
                      <p:stCondLst>
                        <p:cond delay="indefinite"/>
                      </p:stCondLst>
                      <p:childTnLst>
                        <p:par>
                          <p:cTn id="38" fill="hold" nodeType="afterGroup">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blinds(horizontal)">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9" grpId="0"/>
      <p:bldP spid="10"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3428" name="矩形 103427"/>
          <p:cNvSpPr>
            <a:spLocks noChangeArrowheads="1"/>
          </p:cNvSpPr>
          <p:nvPr/>
        </p:nvSpPr>
        <p:spPr bwMode="auto">
          <a:xfrm>
            <a:off x="551385" y="3329431"/>
            <a:ext cx="1019868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Clr>
                <a:srgbClr val="BBE0E3"/>
              </a:buClr>
              <a:buFont typeface="Wingdings" panose="05000000000000000000" pitchFamily="2" charset="2"/>
              <a:buNone/>
            </a:pPr>
            <a:r>
              <a:rPr lang="en-US" altLang="zh-CN" sz="2800">
                <a:latin typeface="华文行楷" panose="02010800040101010101" pitchFamily="2" charset="-122"/>
                <a:ea typeface="华文行楷" panose="02010800040101010101" pitchFamily="2" charset="-122"/>
              </a:rPr>
              <a:t>    </a:t>
            </a:r>
            <a:r>
              <a:rPr lang="zh-CN" altLang="zh-CN" sz="2800">
                <a:latin typeface="华文行楷" panose="02010800040101010101" pitchFamily="2" charset="-122"/>
                <a:ea typeface="华文行楷" panose="02010800040101010101" pitchFamily="2" charset="-122"/>
              </a:rPr>
              <a:t>与《中国人失掉自信力了吗》相同</a:t>
            </a:r>
            <a:r>
              <a:rPr lang="en-US" altLang="zh-CN" sz="2800">
                <a:latin typeface="华文行楷" panose="02010800040101010101" pitchFamily="2" charset="-122"/>
                <a:ea typeface="华文行楷" panose="02010800040101010101" pitchFamily="2" charset="-122"/>
              </a:rPr>
              <a:t>,</a:t>
            </a:r>
            <a:r>
              <a:rPr lang="zh-CN" altLang="zh-CN" sz="2800">
                <a:latin typeface="华文行楷" panose="02010800040101010101" pitchFamily="2" charset="-122"/>
                <a:ea typeface="华文行楷" panose="02010800040101010101" pitchFamily="2" charset="-122"/>
              </a:rPr>
              <a:t>通过</a:t>
            </a:r>
            <a:r>
              <a:rPr lang="zh-CN" altLang="zh-CN" sz="2800">
                <a:solidFill>
                  <a:srgbClr val="FF00FF"/>
                </a:solidFill>
                <a:latin typeface="华文行楷" panose="02010800040101010101" pitchFamily="2" charset="-122"/>
                <a:ea typeface="华文行楷" panose="02010800040101010101" pitchFamily="2" charset="-122"/>
              </a:rPr>
              <a:t>驳论</a:t>
            </a:r>
            <a:r>
              <a:rPr lang="zh-CN" altLang="zh-CN" sz="2800">
                <a:latin typeface="华文行楷" panose="02010800040101010101" pitchFamily="2" charset="-122"/>
                <a:ea typeface="华文行楷" panose="02010800040101010101" pitchFamily="2" charset="-122"/>
              </a:rPr>
              <a:t>达到立论的目的。</a:t>
            </a:r>
          </a:p>
        </p:txBody>
      </p:sp>
      <p:sp>
        <p:nvSpPr>
          <p:cNvPr id="4" name="矩形 101378"/>
          <p:cNvSpPr>
            <a:spLocks noChangeArrowheads="1"/>
          </p:cNvSpPr>
          <p:nvPr/>
        </p:nvSpPr>
        <p:spPr bwMode="auto">
          <a:xfrm>
            <a:off x="479376" y="2243240"/>
            <a:ext cx="1130525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457200" eaLnBrk="1" hangingPunct="1"/>
            <a:r>
              <a:rPr lang="zh-CN" altLang="en-US" sz="2800">
                <a:latin typeface="华文行楷" panose="02010800040101010101" pitchFamily="2" charset="-122"/>
                <a:ea typeface="华文行楷" panose="02010800040101010101" pitchFamily="2" charset="-122"/>
              </a:rPr>
              <a:t>阅读第二部分，联系本单元前面</a:t>
            </a:r>
            <a:r>
              <a:rPr lang="en-US" altLang="zh-CN" sz="2800">
                <a:latin typeface="华文行楷" panose="02010800040101010101" pitchFamily="2" charset="-122"/>
                <a:ea typeface="华文行楷" panose="02010800040101010101" pitchFamily="2" charset="-122"/>
              </a:rPr>
              <a:t>3</a:t>
            </a:r>
            <a:r>
              <a:rPr lang="zh-CN" altLang="en-US" sz="2800">
                <a:latin typeface="华文行楷" panose="02010800040101010101" pitchFamily="2" charset="-122"/>
                <a:ea typeface="华文行楷" panose="02010800040101010101" pitchFamily="2" charset="-122"/>
              </a:rPr>
              <a:t>篇课文，思考课文第二部分的</a:t>
            </a:r>
            <a:r>
              <a:rPr lang="zh-CN" altLang="en-US" sz="2800">
                <a:solidFill>
                  <a:srgbClr val="FF00FF"/>
                </a:solidFill>
                <a:latin typeface="华文行楷" panose="02010800040101010101" pitchFamily="2" charset="-122"/>
                <a:ea typeface="华文行楷" panose="02010800040101010101" pitchFamily="2" charset="-122"/>
              </a:rPr>
              <a:t>论证方式</a:t>
            </a:r>
            <a:r>
              <a:rPr lang="zh-CN" altLang="en-US" sz="2800">
                <a:latin typeface="华文行楷" panose="02010800040101010101" pitchFamily="2" charset="-122"/>
                <a:ea typeface="华文行楷" panose="02010800040101010101" pitchFamily="2" charset="-122"/>
              </a:rPr>
              <a:t>与哪一篇相同。</a:t>
            </a:r>
            <a:endParaRPr lang="en-US" altLang="zh-CN" sz="2800">
              <a:latin typeface="华文行楷" panose="02010800040101010101" pitchFamily="2" charset="-122"/>
              <a:ea typeface="华文行楷" panose="02010800040101010101" pitchFamily="2" charset="-122"/>
            </a:endParaRPr>
          </a:p>
        </p:txBody>
      </p:sp>
      <p:sp>
        <p:nvSpPr>
          <p:cNvPr id="5" name="矩形 4"/>
          <p:cNvSpPr>
            <a:spLocks noChangeArrowheads="1"/>
          </p:cNvSpPr>
          <p:nvPr/>
        </p:nvSpPr>
        <p:spPr bwMode="auto">
          <a:xfrm>
            <a:off x="695401" y="3987633"/>
            <a:ext cx="75968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Clr>
                <a:srgbClr val="BBE0E3"/>
              </a:buClr>
              <a:buFont typeface="Wingdings" panose="05000000000000000000" pitchFamily="2" charset="2"/>
              <a:buNone/>
            </a:pPr>
            <a:r>
              <a:rPr lang="en-US" altLang="zh-CN" sz="2800">
                <a:latin typeface="华文行楷" panose="02010800040101010101" pitchFamily="2" charset="-122"/>
                <a:ea typeface="华文行楷" panose="02010800040101010101" pitchFamily="2" charset="-122"/>
              </a:rPr>
              <a:t>    </a:t>
            </a:r>
            <a:r>
              <a:rPr lang="zh-CN" altLang="en-US" sz="2800">
                <a:latin typeface="华文行楷" panose="02010800040101010101" pitchFamily="2" charset="-122"/>
                <a:ea typeface="华文行楷" panose="02010800040101010101" pitchFamily="2" charset="-122"/>
              </a:rPr>
              <a:t>批驳了</a:t>
            </a:r>
            <a:r>
              <a:rPr lang="zh-CN" altLang="en-US" sz="2800">
                <a:solidFill>
                  <a:srgbClr val="FF00FF"/>
                </a:solidFill>
                <a:latin typeface="华文行楷" panose="02010800040101010101" pitchFamily="2" charset="-122"/>
                <a:ea typeface="华文行楷" panose="02010800040101010101" pitchFamily="2" charset="-122"/>
              </a:rPr>
              <a:t>哪几种错误观点</a:t>
            </a:r>
            <a:r>
              <a:rPr lang="zh-CN" altLang="en-US" sz="2800">
                <a:latin typeface="华文行楷" panose="02010800040101010101" pitchFamily="2" charset="-122"/>
                <a:ea typeface="华文行楷" panose="02010800040101010101" pitchFamily="2" charset="-122"/>
              </a:rPr>
              <a:t>？得出了怎么的结论？</a:t>
            </a:r>
            <a:endParaRPr lang="zh-CN" altLang="zh-CN" sz="2800">
              <a:latin typeface="华文行楷" panose="02010800040101010101" pitchFamily="2" charset="-122"/>
              <a:ea typeface="华文行楷" panose="02010800040101010101" pitchFamily="2" charset="-122"/>
            </a:endParaRPr>
          </a:p>
        </p:txBody>
      </p:sp>
      <p:sp>
        <p:nvSpPr>
          <p:cNvPr id="6" name="矩形 5"/>
          <p:cNvSpPr>
            <a:spLocks noChangeArrowheads="1"/>
          </p:cNvSpPr>
          <p:nvPr/>
        </p:nvSpPr>
        <p:spPr bwMode="auto">
          <a:xfrm>
            <a:off x="2492945" y="4681738"/>
            <a:ext cx="6555383" cy="1837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indent="0" eaLnBrk="1" hangingPunct="1">
              <a:lnSpc>
                <a:spcPct val="80000"/>
              </a:lnSpc>
              <a:buClr>
                <a:srgbClr val="9ED3D7"/>
              </a:buClr>
            </a:pPr>
            <a:r>
              <a:rPr lang="zh-CN" altLang="zh-CN" sz="2800">
                <a:latin typeface="华文行楷" panose="02010800040101010101" pitchFamily="2" charset="-122"/>
                <a:ea typeface="华文行楷" panose="02010800040101010101" pitchFamily="2" charset="-122"/>
              </a:rPr>
              <a:t>环境太平凡；</a:t>
            </a:r>
          </a:p>
          <a:p>
            <a:pPr marL="0" indent="0" eaLnBrk="1" hangingPunct="1">
              <a:lnSpc>
                <a:spcPct val="80000"/>
              </a:lnSpc>
              <a:buClr>
                <a:srgbClr val="9ED3D7"/>
              </a:buClr>
            </a:pPr>
            <a:r>
              <a:rPr lang="zh-CN" altLang="zh-CN" sz="2800">
                <a:latin typeface="华文行楷" panose="02010800040101010101" pitchFamily="2" charset="-122"/>
                <a:ea typeface="华文行楷" panose="02010800040101010101" pitchFamily="2" charset="-122"/>
              </a:rPr>
              <a:t>生活太单调； </a:t>
            </a:r>
          </a:p>
          <a:p>
            <a:pPr marL="0" indent="0" eaLnBrk="1" hangingPunct="1">
              <a:lnSpc>
                <a:spcPct val="80000"/>
              </a:lnSpc>
              <a:buClr>
                <a:srgbClr val="9ED3D7"/>
              </a:buClr>
            </a:pPr>
            <a:r>
              <a:rPr lang="zh-CN" altLang="zh-CN" sz="2800">
                <a:latin typeface="华文行楷" panose="02010800040101010101" pitchFamily="2" charset="-122"/>
                <a:ea typeface="华文行楷" panose="02010800040101010101" pitchFamily="2" charset="-122"/>
              </a:rPr>
              <a:t>年纪太小；</a:t>
            </a:r>
          </a:p>
          <a:p>
            <a:pPr marL="0" indent="0" eaLnBrk="1" hangingPunct="1">
              <a:lnSpc>
                <a:spcPct val="80000"/>
              </a:lnSpc>
              <a:buClr>
                <a:srgbClr val="9ED3D7"/>
              </a:buClr>
            </a:pPr>
            <a:r>
              <a:rPr lang="zh-CN" altLang="zh-CN" sz="2800">
                <a:latin typeface="华文行楷" panose="02010800040101010101" pitchFamily="2" charset="-122"/>
                <a:ea typeface="华文行楷" panose="02010800040101010101" pitchFamily="2" charset="-122"/>
              </a:rPr>
              <a:t>太无能；</a:t>
            </a:r>
          </a:p>
          <a:p>
            <a:pPr marL="0" indent="0" eaLnBrk="1" hangingPunct="1">
              <a:lnSpc>
                <a:spcPct val="80000"/>
              </a:lnSpc>
              <a:buClr>
                <a:srgbClr val="9ED3D7"/>
              </a:buClr>
            </a:pPr>
            <a:r>
              <a:rPr lang="zh-CN" altLang="zh-CN" sz="2600">
                <a:latin typeface="华文行楷" panose="02010800040101010101" pitchFamily="2" charset="-122"/>
                <a:ea typeface="华文行楷" panose="02010800040101010101" pitchFamily="2" charset="-122"/>
              </a:rPr>
              <a:t>山穷水尽</a:t>
            </a:r>
            <a:r>
              <a:rPr lang="en-US" altLang="zh-CN" sz="2600">
                <a:latin typeface="华文行楷" panose="02010800040101010101" pitchFamily="2" charset="-122"/>
                <a:ea typeface="华文行楷" panose="02010800040101010101" pitchFamily="2" charset="-122"/>
              </a:rPr>
              <a:t>,</a:t>
            </a:r>
            <a:r>
              <a:rPr lang="zh-CN" altLang="zh-CN" sz="2600">
                <a:latin typeface="华文行楷" panose="02010800040101010101" pitchFamily="2" charset="-122"/>
                <a:ea typeface="华文行楷" panose="02010800040101010101" pitchFamily="2" charset="-122"/>
              </a:rPr>
              <a:t>走投无路</a:t>
            </a:r>
            <a:r>
              <a:rPr lang="en-US" altLang="zh-CN" sz="2600">
                <a:latin typeface="华文行楷" panose="02010800040101010101" pitchFamily="2" charset="-122"/>
                <a:ea typeface="华文行楷" panose="02010800040101010101" pitchFamily="2" charset="-122"/>
              </a:rPr>
              <a:t>,</a:t>
            </a:r>
            <a:r>
              <a:rPr lang="zh-CN" altLang="zh-CN" sz="2600">
                <a:latin typeface="华文行楷" panose="02010800040101010101" pitchFamily="2" charset="-122"/>
                <a:ea typeface="华文行楷" panose="02010800040101010101" pitchFamily="2" charset="-122"/>
              </a:rPr>
              <a:t>陷入绝境</a:t>
            </a:r>
            <a:r>
              <a:rPr lang="en-US" altLang="zh-CN" sz="2600">
                <a:latin typeface="华文行楷" panose="02010800040101010101" pitchFamily="2" charset="-122"/>
                <a:ea typeface="华文行楷" panose="02010800040101010101" pitchFamily="2" charset="-122"/>
              </a:rPr>
              <a:t>,</a:t>
            </a:r>
            <a:r>
              <a:rPr lang="zh-CN" altLang="zh-CN" sz="2600">
                <a:latin typeface="华文行楷" panose="02010800040101010101" pitchFamily="2" charset="-122"/>
                <a:ea typeface="华文行楷" panose="02010800040101010101" pitchFamily="2" charset="-122"/>
              </a:rPr>
              <a:t>等死而已</a:t>
            </a:r>
          </a:p>
        </p:txBody>
      </p:sp>
      <p:sp>
        <p:nvSpPr>
          <p:cNvPr id="7" name="AutoShape 34"/>
          <p:cNvSpPr/>
          <p:nvPr/>
        </p:nvSpPr>
        <p:spPr bwMode="auto">
          <a:xfrm flipH="1">
            <a:off x="2279576" y="4753749"/>
            <a:ext cx="235121" cy="1621401"/>
          </a:xfrm>
          <a:prstGeom prst="rightBrace">
            <a:avLst>
              <a:gd name="adj1" fmla="val 86887"/>
              <a:gd name="adj2" fmla="val 46153"/>
            </a:avLst>
          </a:pr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 name="矩形 7"/>
          <p:cNvSpPr>
            <a:spLocks noChangeArrowheads="1"/>
          </p:cNvSpPr>
          <p:nvPr/>
        </p:nvSpPr>
        <p:spPr bwMode="auto">
          <a:xfrm>
            <a:off x="1379476" y="5061003"/>
            <a:ext cx="97210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buClr>
                <a:srgbClr val="BBE0E3"/>
              </a:buClr>
              <a:buFont typeface="Wingdings" panose="05000000000000000000" pitchFamily="2" charset="2"/>
              <a:buNone/>
            </a:pPr>
            <a:r>
              <a:rPr lang="zh-CN" altLang="en-US" sz="2800">
                <a:solidFill>
                  <a:srgbClr val="FF00FF"/>
                </a:solidFill>
                <a:latin typeface="华文行楷" panose="02010800040101010101" pitchFamily="2" charset="-122"/>
                <a:ea typeface="华文行楷" panose="02010800040101010101" pitchFamily="2" charset="-122"/>
              </a:rPr>
              <a:t>不能创造</a:t>
            </a:r>
            <a:endParaRPr lang="zh-CN" altLang="zh-CN" sz="2800">
              <a:solidFill>
                <a:srgbClr val="FF00FF"/>
              </a:solidFill>
              <a:latin typeface="华文行楷" panose="02010800040101010101" pitchFamily="2" charset="-122"/>
              <a:ea typeface="华文行楷" panose="02010800040101010101" pitchFamily="2" charset="-122"/>
            </a:endParaRPr>
          </a:p>
        </p:txBody>
      </p:sp>
      <p:sp>
        <p:nvSpPr>
          <p:cNvPr id="9" name="AutoShape 34"/>
          <p:cNvSpPr/>
          <p:nvPr/>
        </p:nvSpPr>
        <p:spPr bwMode="auto">
          <a:xfrm>
            <a:off x="8220238" y="4789752"/>
            <a:ext cx="196927" cy="1621401"/>
          </a:xfrm>
          <a:prstGeom prst="rightBrace">
            <a:avLst>
              <a:gd name="adj1" fmla="val 86887"/>
              <a:gd name="adj2" fmla="val 46153"/>
            </a:avLst>
          </a:pr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 name="矩形 9"/>
          <p:cNvSpPr>
            <a:spLocks noChangeArrowheads="1"/>
          </p:cNvSpPr>
          <p:nvPr/>
        </p:nvSpPr>
        <p:spPr bwMode="auto">
          <a:xfrm>
            <a:off x="8292246" y="4775290"/>
            <a:ext cx="2251345"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indent="0" eaLnBrk="1" hangingPunct="1">
              <a:lnSpc>
                <a:spcPct val="80000"/>
              </a:lnSpc>
              <a:buClr>
                <a:srgbClr val="9ED3D7"/>
              </a:buClr>
            </a:pPr>
            <a:r>
              <a:rPr lang="zh-CN" altLang="en-US" sz="2800">
                <a:solidFill>
                  <a:srgbClr val="FF00FF"/>
                </a:solidFill>
                <a:latin typeface="华文行楷" panose="02010800040101010101" pitchFamily="2" charset="-122"/>
                <a:ea typeface="华文行楷" panose="02010800040101010101" pitchFamily="2" charset="-122"/>
              </a:rPr>
              <a:t>处处是创造之地</a:t>
            </a:r>
            <a:r>
              <a:rPr lang="en-US" altLang="zh-CN" sz="2800">
                <a:solidFill>
                  <a:srgbClr val="FF00FF"/>
                </a:solidFill>
                <a:latin typeface="华文行楷" panose="02010800040101010101" pitchFamily="2" charset="-122"/>
                <a:ea typeface="华文行楷" panose="02010800040101010101" pitchFamily="2" charset="-122"/>
              </a:rPr>
              <a:t>,</a:t>
            </a:r>
            <a:r>
              <a:rPr lang="zh-CN" altLang="en-US" sz="2800">
                <a:solidFill>
                  <a:srgbClr val="FF00FF"/>
                </a:solidFill>
                <a:latin typeface="华文行楷" panose="02010800040101010101" pitchFamily="2" charset="-122"/>
                <a:ea typeface="华文行楷" panose="02010800040101010101" pitchFamily="2" charset="-122"/>
              </a:rPr>
              <a:t>天天是创造之时</a:t>
            </a:r>
            <a:r>
              <a:rPr lang="en-US" altLang="zh-CN" sz="2800">
                <a:solidFill>
                  <a:srgbClr val="FF00FF"/>
                </a:solidFill>
                <a:latin typeface="华文行楷" panose="02010800040101010101" pitchFamily="2" charset="-122"/>
                <a:ea typeface="华文行楷" panose="02010800040101010101" pitchFamily="2" charset="-122"/>
              </a:rPr>
              <a:t>,</a:t>
            </a:r>
            <a:r>
              <a:rPr lang="zh-CN" altLang="en-US" sz="2800">
                <a:solidFill>
                  <a:srgbClr val="FF00FF"/>
                </a:solidFill>
                <a:latin typeface="华文行楷" panose="02010800040101010101" pitchFamily="2" charset="-122"/>
                <a:ea typeface="华文行楷" panose="02010800040101010101" pitchFamily="2" charset="-122"/>
              </a:rPr>
              <a:t>人人是创造之人</a:t>
            </a:r>
            <a:endParaRPr lang="zh-CN" altLang="zh-CN" sz="2800">
              <a:solidFill>
                <a:srgbClr val="FF00FF"/>
              </a:solidFill>
              <a:latin typeface="华文行楷" panose="02010800040101010101" pitchFamily="2" charset="-122"/>
              <a:ea typeface="华文行楷" panose="02010800040101010101" pitchFamily="2" charset="-122"/>
            </a:endParaRPr>
          </a:p>
        </p:txBody>
      </p:sp>
      <p:sp>
        <p:nvSpPr>
          <p:cNvPr id="11" name="矩形 95234"/>
          <p:cNvSpPr>
            <a:spLocks noChangeArrowheads="1"/>
          </p:cNvSpPr>
          <p:nvPr/>
        </p:nvSpPr>
        <p:spPr bwMode="auto">
          <a:xfrm>
            <a:off x="479377" y="962262"/>
            <a:ext cx="6848475" cy="732508"/>
          </a:xfrm>
          <a:prstGeom prst="rect">
            <a:avLst/>
          </a:prstGeom>
          <a:noFill/>
          <a:ln w="9525">
            <a:noFill/>
            <a:miter lim="800000"/>
          </a:ln>
        </p:spPr>
        <p:txBody>
          <a:bodyPr anchor="ctr">
            <a:spAutoFit/>
          </a:bodyPr>
          <a:lstStyle/>
          <a:p>
            <a:pPr indent="457200">
              <a:lnSpc>
                <a:spcPct val="130000"/>
              </a:lnSpc>
            </a:pPr>
            <a:r>
              <a:rPr lang="zh-CN" altLang="en-US" sz="3200" b="1">
                <a:latin typeface="华文行楷" panose="02010800040101010101" pitchFamily="2" charset="-122"/>
                <a:ea typeface="华文行楷" panose="02010800040101010101" pitchFamily="2" charset="-122"/>
              </a:rPr>
              <a:t>二、阅读课文，思考：</a:t>
            </a:r>
          </a:p>
        </p:txBody>
      </p:sp>
      <p:sp>
        <p:nvSpPr>
          <p:cNvPr id="12" name="Text Box 1030"/>
          <p:cNvSpPr txBox="1">
            <a:spLocks noChangeArrowheads="1"/>
          </p:cNvSpPr>
          <p:nvPr/>
        </p:nvSpPr>
        <p:spPr bwMode="auto">
          <a:xfrm>
            <a:off x="1199457" y="332656"/>
            <a:ext cx="2428875" cy="646112"/>
          </a:xfrm>
          <a:prstGeom prst="rect">
            <a:avLst/>
          </a:prstGeom>
          <a:noFill/>
          <a:ln w="9525">
            <a:noFill/>
            <a:miter lim="800000"/>
          </a:ln>
        </p:spPr>
        <p:txBody>
          <a:bodyPr>
            <a:spAutoFit/>
          </a:bodyPr>
          <a:lstStyle/>
          <a:p>
            <a:pPr>
              <a:spcBef>
                <a:spcPct val="50000"/>
              </a:spcBef>
              <a:buFont typeface="Arial" panose="020b0604020202020204" pitchFamily="34" charset="0"/>
              <a:buNone/>
            </a:pPr>
            <a:r>
              <a:rPr lang="zh-CN" altLang="en-US" sz="3600" b="1">
                <a:solidFill>
                  <a:srgbClr val="FF00FF"/>
                </a:solidFill>
                <a:latin typeface="华文行楷" panose="02010800040101010101" pitchFamily="2" charset="-122"/>
                <a:ea typeface="华文行楷" panose="02010800040101010101" pitchFamily="2" charset="-122"/>
              </a:rPr>
              <a:t>自主学习</a:t>
            </a:r>
            <a:endParaRPr lang="zh-CN" altLang="zh-CN" sz="3600" b="1">
              <a:solidFill>
                <a:srgbClr val="FF00FF"/>
              </a:solidFill>
              <a:latin typeface="华文行楷" panose="02010800040101010101" pitchFamily="2" charset="-122"/>
              <a:ea typeface="华文行楷" panose="02010800040101010101" pitchFamily="2" charset="-122"/>
            </a:endParaRPr>
          </a:p>
        </p:txBody>
      </p:sp>
      <p:sp>
        <p:nvSpPr>
          <p:cNvPr id="13" name="矩形 92171"/>
          <p:cNvSpPr>
            <a:spLocks noChangeArrowheads="1"/>
          </p:cNvSpPr>
          <p:nvPr/>
        </p:nvSpPr>
        <p:spPr bwMode="auto">
          <a:xfrm>
            <a:off x="931671" y="1597940"/>
            <a:ext cx="853405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3000">
                <a:latin typeface="华文行楷" panose="02010800040101010101" pitchFamily="2" charset="-122"/>
                <a:ea typeface="华文行楷" panose="02010800040101010101" pitchFamily="2" charset="-122"/>
              </a:rPr>
              <a:t>2.</a:t>
            </a:r>
            <a:r>
              <a:rPr lang="zh-CN" altLang="en-US" sz="3000">
                <a:latin typeface="华文行楷" panose="02010800040101010101" pitchFamily="2" charset="-122"/>
                <a:ea typeface="华文行楷" panose="02010800040101010101" pitchFamily="2" charset="-122"/>
              </a:rPr>
              <a:t> 请分别找出别人的观点和作者自己的观点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3428"/>
                                        </p:tgtEl>
                                        <p:attrNameLst>
                                          <p:attrName>style.visibility</p:attrName>
                                        </p:attrNameLst>
                                      </p:cBhvr>
                                      <p:to>
                                        <p:strVal val="visible"/>
                                      </p:to>
                                    </p:set>
                                    <p:animEffect transition="in" filter="diamond(in)">
                                      <p:cBhvr>
                                        <p:cTn id="7" dur="2000"/>
                                        <p:tgtEl>
                                          <p:spTgt spid="10342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amond(in)">
                                      <p:cBhvr>
                                        <p:cTn id="17" dur="2000"/>
                                        <p:tgtEl>
                                          <p:spTgt spid="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4" presetClass="entr" presetSubtype="0" accel="10000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strVal val="#ppt_w*0.05"/>
                                          </p:val>
                                        </p:tav>
                                        <p:tav tm="100000">
                                          <p:val>
                                            <p:strVal val="#ppt_w"/>
                                          </p:val>
                                        </p:tav>
                                      </p:tavLst>
                                    </p:anim>
                                    <p:anim calcmode="lin" valueType="num">
                                      <p:cBhvr>
                                        <p:cTn id="23" dur="500" fill="hold"/>
                                        <p:tgtEl>
                                          <p:spTgt spid="7"/>
                                        </p:tgtEl>
                                        <p:attrNameLst>
                                          <p:attrName>ppt_h</p:attrName>
                                        </p:attrNameLst>
                                      </p:cBhvr>
                                      <p:tavLst>
                                        <p:tav tm="0">
                                          <p:val>
                                            <p:strVal val="#ppt_h"/>
                                          </p:val>
                                        </p:tav>
                                        <p:tav tm="100000">
                                          <p:val>
                                            <p:strVal val="#ppt_h"/>
                                          </p:val>
                                        </p:tav>
                                      </p:tavLst>
                                    </p:anim>
                                    <p:anim calcmode="lin" valueType="num">
                                      <p:cBhvr>
                                        <p:cTn id="24" dur="500" fill="hold"/>
                                        <p:tgtEl>
                                          <p:spTgt spid="7"/>
                                        </p:tgtEl>
                                        <p:attrNameLst>
                                          <p:attrName>ppt_x</p:attrName>
                                        </p:attrNameLst>
                                      </p:cBhvr>
                                      <p:tavLst>
                                        <p:tav tm="0">
                                          <p:val>
                                            <p:strVal val="#ppt_x-.2"/>
                                          </p:val>
                                        </p:tav>
                                        <p:tav tm="100000">
                                          <p:val>
                                            <p:strVal val="#ppt_x"/>
                                          </p:val>
                                        </p:tav>
                                      </p:tavLst>
                                    </p:anim>
                                    <p:anim calcmode="lin" valueType="num">
                                      <p:cBhvr>
                                        <p:cTn id="25" dur="500" fill="hold"/>
                                        <p:tgtEl>
                                          <p:spTgt spid="7"/>
                                        </p:tgtEl>
                                        <p:attrNameLst>
                                          <p:attrName>ppt_y</p:attrName>
                                        </p:attrNameLst>
                                      </p:cBhvr>
                                      <p:tavLst>
                                        <p:tav tm="0">
                                          <p:val>
                                            <p:strVal val="#ppt_y"/>
                                          </p:val>
                                        </p:tav>
                                        <p:tav tm="100000">
                                          <p:val>
                                            <p:strVal val="#ppt_y"/>
                                          </p:val>
                                        </p:tav>
                                      </p:tavLst>
                                    </p:anim>
                                    <p:animEffect transition="in" filter="fade">
                                      <p:cBhvr>
                                        <p:cTn id="26" dur="500"/>
                                        <p:tgtEl>
                                          <p:spTgt spid="7"/>
                                        </p:tgtEl>
                                      </p:cBhvr>
                                    </p:animEffect>
                                  </p:childTnLst>
                                </p:cTn>
                              </p:par>
                            </p:childTnLst>
                          </p:cTn>
                        </p:par>
                      </p:childTnLst>
                    </p:cTn>
                  </p:par>
                  <p:par>
                    <p:cTn id="27" fill="hold" nodeType="clickPar">
                      <p:stCondLst>
                        <p:cond delay="indefinite"/>
                      </p:stCondLst>
                      <p:childTnLst>
                        <p:par>
                          <p:cTn id="28" fill="hold" nodeType="afterGroup">
                            <p:stCondLst>
                              <p:cond delay="0"/>
                            </p:stCondLst>
                            <p:childTnLst>
                              <p:par>
                                <p:cTn id="29" presetID="39" presetClass="entr" presetSubtype="0" accel="10000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6"/>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6"/>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54" presetClass="entr" presetSubtype="0" accel="100000"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strVal val="#ppt_w*0.05"/>
                                          </p:val>
                                        </p:tav>
                                        <p:tav tm="100000">
                                          <p:val>
                                            <p:strVal val="#ppt_w"/>
                                          </p:val>
                                        </p:tav>
                                      </p:tavLst>
                                    </p:anim>
                                    <p:anim calcmode="lin" valueType="num">
                                      <p:cBhvr>
                                        <p:cTn id="40" dur="500" fill="hold"/>
                                        <p:tgtEl>
                                          <p:spTgt spid="9"/>
                                        </p:tgtEl>
                                        <p:attrNameLst>
                                          <p:attrName>ppt_h</p:attrName>
                                        </p:attrNameLst>
                                      </p:cBhvr>
                                      <p:tavLst>
                                        <p:tav tm="0">
                                          <p:val>
                                            <p:strVal val="#ppt_h"/>
                                          </p:val>
                                        </p:tav>
                                        <p:tav tm="100000">
                                          <p:val>
                                            <p:strVal val="#ppt_h"/>
                                          </p:val>
                                        </p:tav>
                                      </p:tavLst>
                                    </p:anim>
                                    <p:anim calcmode="lin" valueType="num">
                                      <p:cBhvr>
                                        <p:cTn id="41" dur="500" fill="hold"/>
                                        <p:tgtEl>
                                          <p:spTgt spid="9"/>
                                        </p:tgtEl>
                                        <p:attrNameLst>
                                          <p:attrName>ppt_x</p:attrName>
                                        </p:attrNameLst>
                                      </p:cBhvr>
                                      <p:tavLst>
                                        <p:tav tm="0">
                                          <p:val>
                                            <p:strVal val="#ppt_x-.2"/>
                                          </p:val>
                                        </p:tav>
                                        <p:tav tm="100000">
                                          <p:val>
                                            <p:strVal val="#ppt_x"/>
                                          </p:val>
                                        </p:tav>
                                      </p:tavLst>
                                    </p:anim>
                                    <p:anim calcmode="lin" valueType="num">
                                      <p:cBhvr>
                                        <p:cTn id="42" dur="500" fill="hold"/>
                                        <p:tgtEl>
                                          <p:spTgt spid="9"/>
                                        </p:tgtEl>
                                        <p:attrNameLst>
                                          <p:attrName>ppt_y</p:attrName>
                                        </p:attrNameLst>
                                      </p:cBhvr>
                                      <p:tavLst>
                                        <p:tav tm="0">
                                          <p:val>
                                            <p:strVal val="#ppt_y"/>
                                          </p:val>
                                        </p:tav>
                                        <p:tav tm="100000">
                                          <p:val>
                                            <p:strVal val="#ppt_y"/>
                                          </p:val>
                                        </p:tav>
                                      </p:tavLst>
                                    </p:anim>
                                    <p:animEffect transition="in" filter="fade">
                                      <p:cBhvr>
                                        <p:cTn id="43" dur="500"/>
                                        <p:tgtEl>
                                          <p:spTgt spid="9"/>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39" presetClass="entr" presetSubtype="0" accel="100000" fill="hold" grpId="0" nodeType="click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p:cTn id="48" dur="500" fill="hold"/>
                                        <p:tgtEl>
                                          <p:spTgt spid="10"/>
                                        </p:tgtEl>
                                        <p:attrNameLst>
                                          <p:attrName>ppt_h</p:attrName>
                                        </p:attrNameLst>
                                      </p:cBhvr>
                                      <p:tavLst>
                                        <p:tav tm="0">
                                          <p:val>
                                            <p:strVal val="#ppt_h/20"/>
                                          </p:val>
                                        </p:tav>
                                        <p:tav tm="50000">
                                          <p:val>
                                            <p:strVal val="#ppt_h/20"/>
                                          </p:val>
                                        </p:tav>
                                        <p:tav tm="100000">
                                          <p:val>
                                            <p:strVal val="#ppt_h"/>
                                          </p:val>
                                        </p:tav>
                                      </p:tavLst>
                                    </p:anim>
                                    <p:anim calcmode="lin" valueType="num">
                                      <p:cBhvr>
                                        <p:cTn id="49" dur="500" fill="hold"/>
                                        <p:tgtEl>
                                          <p:spTgt spid="10"/>
                                        </p:tgtEl>
                                        <p:attrNameLst>
                                          <p:attrName>ppt_w</p:attrName>
                                        </p:attrNameLst>
                                      </p:cBhvr>
                                      <p:tavLst>
                                        <p:tav tm="0">
                                          <p:val>
                                            <p:strVal val="#ppt_w+.3"/>
                                          </p:val>
                                        </p:tav>
                                        <p:tav tm="50000">
                                          <p:val>
                                            <p:strVal val="#ppt_w+.3"/>
                                          </p:val>
                                        </p:tav>
                                        <p:tav tm="100000">
                                          <p:val>
                                            <p:strVal val="#ppt_w"/>
                                          </p:val>
                                        </p:tav>
                                      </p:tavLst>
                                    </p:anim>
                                    <p:anim calcmode="lin" valueType="num">
                                      <p:cBhvr>
                                        <p:cTn id="50" dur="500" fill="hold"/>
                                        <p:tgtEl>
                                          <p:spTgt spid="10"/>
                                        </p:tgtEl>
                                        <p:attrNameLst>
                                          <p:attrName>ppt_x</p:attrName>
                                        </p:attrNameLst>
                                      </p:cBhvr>
                                      <p:tavLst>
                                        <p:tav tm="0">
                                          <p:val>
                                            <p:strVal val="#ppt_x-.3"/>
                                          </p:val>
                                        </p:tav>
                                        <p:tav tm="50000">
                                          <p:val>
                                            <p:strVal val="#ppt_x"/>
                                          </p:val>
                                        </p:tav>
                                        <p:tav tm="100000">
                                          <p:val>
                                            <p:strVal val="#ppt_x"/>
                                          </p:val>
                                        </p:tav>
                                      </p:tavLst>
                                    </p:anim>
                                    <p:anim calcmode="lin" valueType="num">
                                      <p:cBhvr>
                                        <p:cTn id="51"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8" grpId="0"/>
      <p:bldP spid="5" grpId="0"/>
      <p:bldP spid="6" grpId="0"/>
      <p:bldP spid="7" grpId="0"/>
      <p:bldP spid="8" grpId="0"/>
      <p:bldP spid="9" grpId="0"/>
      <p:bldP spid="10"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40961" name="矩形 92171"/>
          <p:cNvSpPr>
            <a:spLocks noChangeArrowheads="1"/>
          </p:cNvSpPr>
          <p:nvPr/>
        </p:nvSpPr>
        <p:spPr bwMode="auto">
          <a:xfrm>
            <a:off x="695400" y="1231069"/>
            <a:ext cx="1051316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457200"/>
            <a:r>
              <a:rPr lang="zh-CN" altLang="en-US" sz="3200">
                <a:latin typeface="华文行楷" panose="02010800040101010101" pitchFamily="2" charset="-122"/>
                <a:ea typeface="华文行楷" panose="02010800040101010101" pitchFamily="2" charset="-122"/>
              </a:rPr>
              <a:t>一、文中运用了哪些论证方法？有什么作用？</a:t>
            </a:r>
          </a:p>
        </p:txBody>
      </p:sp>
      <p:sp>
        <p:nvSpPr>
          <p:cNvPr id="3" name="矩形 2"/>
          <p:cNvSpPr>
            <a:spLocks noChangeArrowheads="1"/>
          </p:cNvSpPr>
          <p:nvPr/>
        </p:nvSpPr>
        <p:spPr bwMode="auto">
          <a:xfrm>
            <a:off x="1972149" y="2177702"/>
            <a:ext cx="192839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b="1">
                <a:solidFill>
                  <a:srgbClr val="FF00FF"/>
                </a:solidFill>
                <a:latin typeface="华文行楷" panose="02010800040101010101" pitchFamily="2" charset="-122"/>
                <a:ea typeface="华文行楷" panose="02010800040101010101" pitchFamily="2" charset="-122"/>
              </a:rPr>
              <a:t>举例论证：</a:t>
            </a:r>
          </a:p>
        </p:txBody>
      </p:sp>
      <p:sp>
        <p:nvSpPr>
          <p:cNvPr id="2" name="文本框 1"/>
          <p:cNvSpPr txBox="1">
            <a:spLocks noChangeArrowheads="1"/>
          </p:cNvSpPr>
          <p:nvPr/>
        </p:nvSpPr>
        <p:spPr bwMode="auto">
          <a:xfrm>
            <a:off x="3772347" y="2177704"/>
            <a:ext cx="7868269"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华文行楷" panose="02010800040101010101" pitchFamily="2" charset="-122"/>
                <a:ea typeface="华文行楷" panose="02010800040101010101" pitchFamily="2" charset="-122"/>
              </a:rPr>
              <a:t>举了</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例子，具体有力的反驳了</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观点，间接论证了</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观点。</a:t>
            </a:r>
          </a:p>
        </p:txBody>
      </p:sp>
      <p:sp>
        <p:nvSpPr>
          <p:cNvPr id="4" name="文本框 3"/>
          <p:cNvSpPr txBox="1">
            <a:spLocks noChangeArrowheads="1"/>
          </p:cNvSpPr>
          <p:nvPr/>
        </p:nvSpPr>
        <p:spPr bwMode="auto">
          <a:xfrm>
            <a:off x="3785098" y="4481395"/>
            <a:ext cx="500419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华文行楷" panose="02010800040101010101" pitchFamily="2" charset="-122"/>
                <a:ea typeface="华文行楷" panose="02010800040101010101" pitchFamily="2" charset="-122"/>
                <a:sym typeface="微软雅黑" panose="020b0503020204020204" pitchFamily="34" charset="-122"/>
              </a:rPr>
              <a:t>教育</a:t>
            </a:r>
            <a:r>
              <a:rPr lang="en-US" altLang="zh-CN" sz="2800">
                <a:latin typeface="华文行楷" panose="02010800040101010101" pitchFamily="2" charset="-122"/>
                <a:ea typeface="华文行楷" panose="02010800040101010101" pitchFamily="2" charset="-122"/>
                <a:sym typeface="微软雅黑" panose="020b0503020204020204" pitchFamily="34" charset="-122"/>
              </a:rPr>
              <a:t>→</a:t>
            </a:r>
            <a:r>
              <a:rPr lang="zh-CN" altLang="en-US" sz="2800">
                <a:latin typeface="华文行楷" panose="02010800040101010101" pitchFamily="2" charset="-122"/>
                <a:ea typeface="华文行楷" panose="02010800040101010101" pitchFamily="2" charset="-122"/>
                <a:sym typeface="微软雅黑" panose="020b0503020204020204" pitchFamily="34" charset="-122"/>
              </a:rPr>
              <a:t>塑像</a:t>
            </a:r>
          </a:p>
        </p:txBody>
      </p:sp>
      <p:sp>
        <p:nvSpPr>
          <p:cNvPr id="9" name="Text Box 1030"/>
          <p:cNvSpPr txBox="1">
            <a:spLocks noChangeArrowheads="1"/>
          </p:cNvSpPr>
          <p:nvPr/>
        </p:nvSpPr>
        <p:spPr bwMode="auto">
          <a:xfrm>
            <a:off x="1343473" y="357238"/>
            <a:ext cx="2428875" cy="646112"/>
          </a:xfrm>
          <a:prstGeom prst="rect">
            <a:avLst/>
          </a:prstGeom>
          <a:noFill/>
          <a:ln w="9525">
            <a:noFill/>
            <a:miter lim="800000"/>
          </a:ln>
        </p:spPr>
        <p:txBody>
          <a:bodyPr>
            <a:spAutoFit/>
          </a:bodyPr>
          <a:lstStyle/>
          <a:p>
            <a:pPr>
              <a:spcBef>
                <a:spcPct val="50000"/>
              </a:spcBef>
              <a:buFont typeface="Arial" panose="020b0604020202020204" pitchFamily="34" charset="0"/>
              <a:buNone/>
            </a:pPr>
            <a:r>
              <a:rPr lang="zh-CN" altLang="en-US" sz="3600" b="1">
                <a:solidFill>
                  <a:srgbClr val="FF00FF"/>
                </a:solidFill>
                <a:latin typeface="华文行楷" panose="02010800040101010101" pitchFamily="2" charset="-122"/>
                <a:ea typeface="华文行楷" panose="02010800040101010101" pitchFamily="2" charset="-122"/>
              </a:rPr>
              <a:t>合作探究</a:t>
            </a:r>
            <a:endParaRPr lang="zh-CN" altLang="zh-CN" sz="3600" b="1">
              <a:solidFill>
                <a:srgbClr val="FF00FF"/>
              </a:solidFill>
              <a:latin typeface="华文行楷" panose="02010800040101010101" pitchFamily="2" charset="-122"/>
              <a:ea typeface="华文行楷" panose="02010800040101010101" pitchFamily="2" charset="-122"/>
            </a:endParaRPr>
          </a:p>
        </p:txBody>
      </p:sp>
      <p:sp>
        <p:nvSpPr>
          <p:cNvPr id="11" name="矩形 10"/>
          <p:cNvSpPr>
            <a:spLocks noChangeArrowheads="1"/>
          </p:cNvSpPr>
          <p:nvPr/>
        </p:nvSpPr>
        <p:spPr bwMode="auto">
          <a:xfrm>
            <a:off x="1954878" y="3477265"/>
            <a:ext cx="192839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800" b="1">
                <a:solidFill>
                  <a:srgbClr val="FF00FF"/>
                </a:solidFill>
                <a:latin typeface="华文行楷" panose="02010800040101010101" pitchFamily="2" charset="-122"/>
                <a:ea typeface="华文行楷" panose="02010800040101010101" pitchFamily="2" charset="-122"/>
              </a:rPr>
              <a:t> </a:t>
            </a:r>
            <a:r>
              <a:rPr lang="zh-CN" altLang="en-US" sz="2800" b="1">
                <a:solidFill>
                  <a:srgbClr val="FF00FF"/>
                </a:solidFill>
                <a:latin typeface="华文行楷" panose="02010800040101010101" pitchFamily="2" charset="-122"/>
                <a:ea typeface="华文行楷" panose="02010800040101010101" pitchFamily="2" charset="-122"/>
              </a:rPr>
              <a:t>道理论证：</a:t>
            </a:r>
          </a:p>
        </p:txBody>
      </p:sp>
      <p:sp>
        <p:nvSpPr>
          <p:cNvPr id="12" name="文本框 11"/>
          <p:cNvSpPr txBox="1">
            <a:spLocks noChangeArrowheads="1"/>
          </p:cNvSpPr>
          <p:nvPr/>
        </p:nvSpPr>
        <p:spPr bwMode="auto">
          <a:xfrm>
            <a:off x="3851919" y="3514644"/>
            <a:ext cx="648072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华文行楷" panose="02010800040101010101" pitchFamily="2" charset="-122"/>
                <a:ea typeface="华文行楷" panose="02010800040101010101" pitchFamily="2" charset="-122"/>
              </a:rPr>
              <a:t>引用名言警句讲道理。</a:t>
            </a:r>
          </a:p>
        </p:txBody>
      </p:sp>
      <p:sp>
        <p:nvSpPr>
          <p:cNvPr id="13" name="矩形 12"/>
          <p:cNvSpPr>
            <a:spLocks noChangeArrowheads="1"/>
          </p:cNvSpPr>
          <p:nvPr/>
        </p:nvSpPr>
        <p:spPr bwMode="auto">
          <a:xfrm>
            <a:off x="1954877" y="4457652"/>
            <a:ext cx="192839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800" b="1">
                <a:solidFill>
                  <a:srgbClr val="FF00FF"/>
                </a:solidFill>
                <a:latin typeface="华文行楷" panose="02010800040101010101" pitchFamily="2" charset="-122"/>
                <a:ea typeface="华文行楷" panose="02010800040101010101" pitchFamily="2" charset="-122"/>
              </a:rPr>
              <a:t> </a:t>
            </a:r>
            <a:r>
              <a:rPr lang="zh-CN" altLang="en-US" sz="2800" b="1">
                <a:solidFill>
                  <a:srgbClr val="FF00FF"/>
                </a:solidFill>
                <a:latin typeface="华文行楷" panose="02010800040101010101" pitchFamily="2" charset="-122"/>
                <a:ea typeface="华文行楷" panose="02010800040101010101" pitchFamily="2" charset="-122"/>
              </a:rPr>
              <a:t>比喻论证：</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500"/>
                                        <p:tgtEl>
                                          <p:spTgt spid="1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blinds(horizontal)">
                                      <p:cBhvr>
                                        <p:cTn id="3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4" grpId="0"/>
      <p:bldP spid="11" grpId="0"/>
      <p:bldP spid="12" grpId="0"/>
      <p:bldP spid="13"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43009" name="矩形 92171"/>
          <p:cNvSpPr>
            <a:spLocks noChangeArrowheads="1"/>
          </p:cNvSpPr>
          <p:nvPr/>
        </p:nvSpPr>
        <p:spPr bwMode="auto">
          <a:xfrm>
            <a:off x="551384" y="1234704"/>
            <a:ext cx="1105981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457200"/>
            <a:r>
              <a:rPr lang="zh-CN" altLang="en-US" sz="3200">
                <a:latin typeface="华文行楷" panose="02010800040101010101" pitchFamily="2" charset="-122"/>
                <a:ea typeface="华文行楷" panose="02010800040101010101" pitchFamily="2" charset="-122"/>
              </a:rPr>
              <a:t>二、细读</a:t>
            </a:r>
            <a:r>
              <a:rPr lang="en-US" altLang="zh-CN" sz="3200">
                <a:latin typeface="华文行楷" panose="02010800040101010101" pitchFamily="2" charset="-122"/>
                <a:ea typeface="华文行楷" panose="02010800040101010101" pitchFamily="2" charset="-122"/>
              </a:rPr>
              <a:t>13—15</a:t>
            </a:r>
            <a:r>
              <a:rPr lang="zh-CN" altLang="en-US" sz="3200">
                <a:latin typeface="华文行楷" panose="02010800040101010101" pitchFamily="2" charset="-122"/>
                <a:ea typeface="华文行楷" panose="02010800040101010101" pitchFamily="2" charset="-122"/>
              </a:rPr>
              <a:t>段，指出比喻论证的本体和喻体，并在文章找出依据？</a:t>
            </a:r>
          </a:p>
        </p:txBody>
      </p:sp>
      <p:sp>
        <p:nvSpPr>
          <p:cNvPr id="3" name="矩形 2"/>
          <p:cNvSpPr>
            <a:spLocks noChangeArrowheads="1"/>
          </p:cNvSpPr>
          <p:nvPr/>
        </p:nvSpPr>
        <p:spPr bwMode="auto">
          <a:xfrm>
            <a:off x="1178775" y="2371678"/>
            <a:ext cx="189912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2800">
                <a:solidFill>
                  <a:srgbClr val="FF00FF"/>
                </a:solidFill>
                <a:latin typeface="华文行楷" panose="02010800040101010101" pitchFamily="2" charset="-122"/>
                <a:ea typeface="华文行楷" panose="02010800040101010101" pitchFamily="2" charset="-122"/>
              </a:rPr>
              <a:t>比喻论证：</a:t>
            </a:r>
          </a:p>
        </p:txBody>
      </p:sp>
      <p:sp>
        <p:nvSpPr>
          <p:cNvPr id="4" name="文本框 3"/>
          <p:cNvSpPr txBox="1">
            <a:spLocks noChangeArrowheads="1"/>
          </p:cNvSpPr>
          <p:nvPr/>
        </p:nvSpPr>
        <p:spPr bwMode="auto">
          <a:xfrm>
            <a:off x="2974717" y="2303258"/>
            <a:ext cx="2202826" cy="1643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2800">
                <a:latin typeface="华文行楷" panose="02010800040101010101" pitchFamily="2" charset="-122"/>
                <a:ea typeface="华文行楷" panose="02010800040101010101" pitchFamily="2" charset="-122"/>
                <a:sym typeface="微软雅黑" panose="020b0503020204020204" pitchFamily="34" charset="-122"/>
              </a:rPr>
              <a:t>东山樵夫</a:t>
            </a:r>
            <a:r>
              <a:rPr lang="en-US" altLang="zh-CN" sz="2800">
                <a:latin typeface="华文行楷" panose="02010800040101010101" pitchFamily="2" charset="-122"/>
                <a:ea typeface="华文行楷" panose="02010800040101010101" pitchFamily="2" charset="-122"/>
                <a:sym typeface="微软雅黑" panose="020b0503020204020204" pitchFamily="34" charset="-122"/>
              </a:rPr>
              <a:t>→</a:t>
            </a:r>
            <a:r>
              <a:rPr lang="zh-CN" altLang="en-US" sz="2800">
                <a:latin typeface="华文行楷" panose="02010800040101010101" pitchFamily="2" charset="-122"/>
                <a:ea typeface="华文行楷" panose="02010800040101010101" pitchFamily="2" charset="-122"/>
                <a:sym typeface="微软雅黑" panose="020b0503020204020204" pitchFamily="34" charset="-122"/>
              </a:rPr>
              <a:t>茅草</a:t>
            </a:r>
            <a:r>
              <a:rPr lang="en-US" altLang="zh-CN" sz="2800">
                <a:latin typeface="华文行楷" panose="02010800040101010101" pitchFamily="2" charset="-122"/>
                <a:ea typeface="华文行楷" panose="02010800040101010101" pitchFamily="2" charset="-122"/>
                <a:sym typeface="微软雅黑" panose="020b0503020204020204" pitchFamily="34" charset="-122"/>
              </a:rPr>
              <a:t>→</a:t>
            </a:r>
          </a:p>
          <a:p>
            <a:pPr>
              <a:lnSpc>
                <a:spcPct val="120000"/>
              </a:lnSpc>
            </a:pPr>
            <a:r>
              <a:rPr lang="zh-CN" altLang="en-US" sz="2800">
                <a:latin typeface="华文行楷" panose="02010800040101010101" pitchFamily="2" charset="-122"/>
                <a:ea typeface="华文行楷" panose="02010800040101010101" pitchFamily="2" charset="-122"/>
                <a:sym typeface="微软雅黑" panose="020b0503020204020204" pitchFamily="34" charset="-122"/>
              </a:rPr>
              <a:t>树苗</a:t>
            </a:r>
            <a:r>
              <a:rPr lang="en-US" altLang="zh-CN" sz="2800">
                <a:latin typeface="华文行楷" panose="02010800040101010101" pitchFamily="2" charset="-122"/>
                <a:ea typeface="华文行楷" panose="02010800040101010101" pitchFamily="2" charset="-122"/>
                <a:sym typeface="微软雅黑" panose="020b0503020204020204" pitchFamily="34" charset="-122"/>
              </a:rPr>
              <a:t>→</a:t>
            </a:r>
            <a:endParaRPr lang="zh-CN" altLang="en-US" sz="2800">
              <a:latin typeface="华文行楷" panose="02010800040101010101" pitchFamily="2" charset="-122"/>
              <a:ea typeface="华文行楷" panose="02010800040101010101" pitchFamily="2" charset="-122"/>
              <a:sym typeface="微软雅黑" panose="020b0503020204020204" pitchFamily="34" charset="-122"/>
            </a:endParaRPr>
          </a:p>
        </p:txBody>
      </p:sp>
      <p:sp>
        <p:nvSpPr>
          <p:cNvPr id="10" name="Text Box 1030"/>
          <p:cNvSpPr txBox="1">
            <a:spLocks noChangeArrowheads="1"/>
          </p:cNvSpPr>
          <p:nvPr/>
        </p:nvSpPr>
        <p:spPr bwMode="auto">
          <a:xfrm>
            <a:off x="1271465" y="347822"/>
            <a:ext cx="2428875" cy="646112"/>
          </a:xfrm>
          <a:prstGeom prst="rect">
            <a:avLst/>
          </a:prstGeom>
          <a:noFill/>
          <a:ln w="9525">
            <a:noFill/>
            <a:miter lim="800000"/>
          </a:ln>
        </p:spPr>
        <p:txBody>
          <a:bodyPr>
            <a:spAutoFit/>
          </a:bodyPr>
          <a:lstStyle/>
          <a:p>
            <a:pPr>
              <a:spcBef>
                <a:spcPct val="50000"/>
              </a:spcBef>
              <a:buFont typeface="Arial" panose="020b0604020202020204" pitchFamily="34" charset="0"/>
              <a:buNone/>
            </a:pPr>
            <a:r>
              <a:rPr lang="zh-CN" altLang="en-US" sz="3600" b="1">
                <a:solidFill>
                  <a:srgbClr val="FF00FF"/>
                </a:solidFill>
                <a:latin typeface="华文行楷" panose="02010800040101010101" pitchFamily="2" charset="-122"/>
                <a:ea typeface="华文行楷" panose="02010800040101010101" pitchFamily="2" charset="-122"/>
              </a:rPr>
              <a:t>合作探究</a:t>
            </a:r>
            <a:endParaRPr lang="zh-CN" altLang="zh-CN" sz="3600" b="1">
              <a:solidFill>
                <a:srgbClr val="FF00FF"/>
              </a:solidFill>
              <a:latin typeface="华文行楷" panose="02010800040101010101" pitchFamily="2" charset="-122"/>
              <a:ea typeface="华文行楷" panose="02010800040101010101" pitchFamily="2" charset="-122"/>
            </a:endParaRPr>
          </a:p>
        </p:txBody>
      </p:sp>
      <p:sp>
        <p:nvSpPr>
          <p:cNvPr id="12" name="文本框 11"/>
          <p:cNvSpPr txBox="1">
            <a:spLocks noChangeArrowheads="1"/>
          </p:cNvSpPr>
          <p:nvPr/>
        </p:nvSpPr>
        <p:spPr bwMode="auto">
          <a:xfrm>
            <a:off x="4931844" y="2328943"/>
            <a:ext cx="408328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solidFill>
                  <a:srgbClr val="FF00FF"/>
                </a:solidFill>
                <a:latin typeface="华文行楷" panose="02010800040101010101" pitchFamily="2" charset="-122"/>
                <a:ea typeface="华文行楷" panose="02010800040101010101" pitchFamily="2" charset="-122"/>
                <a:sym typeface="微软雅黑" panose="020b0503020204020204" pitchFamily="34" charset="-122"/>
              </a:rPr>
              <a:t>缺乏创造力的教育者</a:t>
            </a:r>
          </a:p>
        </p:txBody>
      </p:sp>
      <p:sp>
        <p:nvSpPr>
          <p:cNvPr id="13" name="文本框 12"/>
          <p:cNvSpPr txBox="1">
            <a:spLocks noChangeArrowheads="1"/>
          </p:cNvSpPr>
          <p:nvPr/>
        </p:nvSpPr>
        <p:spPr bwMode="auto">
          <a:xfrm>
            <a:off x="4931843" y="2852936"/>
            <a:ext cx="59472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solidFill>
                  <a:srgbClr val="FF00FF"/>
                </a:solidFill>
                <a:latin typeface="华文行楷" panose="02010800040101010101" pitchFamily="2" charset="-122"/>
                <a:ea typeface="华文行楷" panose="02010800040101010101" pitchFamily="2" charset="-122"/>
                <a:sym typeface="微软雅黑" panose="020b0503020204020204" pitchFamily="34" charset="-122"/>
              </a:rPr>
              <a:t>平凡的学生</a:t>
            </a:r>
          </a:p>
        </p:txBody>
      </p:sp>
      <p:sp>
        <p:nvSpPr>
          <p:cNvPr id="14" name="文本框 13"/>
          <p:cNvSpPr txBox="1">
            <a:spLocks noChangeArrowheads="1"/>
          </p:cNvSpPr>
          <p:nvPr/>
        </p:nvSpPr>
        <p:spPr bwMode="auto">
          <a:xfrm>
            <a:off x="4910922" y="3409836"/>
            <a:ext cx="59472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solidFill>
                  <a:srgbClr val="FF00FF"/>
                </a:solidFill>
                <a:latin typeface="华文行楷" panose="02010800040101010101" pitchFamily="2" charset="-122"/>
                <a:ea typeface="华文行楷" panose="02010800040101010101" pitchFamily="2" charset="-122"/>
                <a:sym typeface="微软雅黑" panose="020b0503020204020204" pitchFamily="34" charset="-122"/>
              </a:rPr>
              <a:t>出类拔萃的学生（人才）</a:t>
            </a:r>
          </a:p>
        </p:txBody>
      </p:sp>
      <p:sp>
        <p:nvSpPr>
          <p:cNvPr id="15" name="文本框 14"/>
          <p:cNvSpPr txBox="1">
            <a:spLocks noChangeArrowheads="1"/>
          </p:cNvSpPr>
          <p:nvPr/>
        </p:nvSpPr>
        <p:spPr bwMode="auto">
          <a:xfrm>
            <a:off x="695400" y="3994322"/>
            <a:ext cx="11161240" cy="112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457200">
              <a:lnSpc>
                <a:spcPct val="120000"/>
              </a:lnSpc>
            </a:pPr>
            <a:r>
              <a:rPr lang="zh-CN" altLang="en-US" sz="2800">
                <a:latin typeface="华文行楷" panose="02010800040101010101" pitchFamily="2" charset="-122"/>
                <a:ea typeface="华文行楷" panose="02010800040101010101" pitchFamily="2" charset="-122"/>
                <a:sym typeface="微软雅黑" panose="020b0503020204020204" pitchFamily="34" charset="-122"/>
              </a:rPr>
              <a:t>以“东山樵夫”砍树为喻，揭示了失去创造力的可怕之处，鼓励教育者要保护和培育学生的创造力。</a:t>
            </a:r>
          </a:p>
        </p:txBody>
      </p:sp>
      <p:sp>
        <p:nvSpPr>
          <p:cNvPr id="16" name="文本框 15"/>
          <p:cNvSpPr txBox="1">
            <a:spLocks noChangeArrowheads="1"/>
          </p:cNvSpPr>
          <p:nvPr/>
        </p:nvSpPr>
        <p:spPr bwMode="auto">
          <a:xfrm>
            <a:off x="839416" y="5157192"/>
            <a:ext cx="11017224" cy="112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457200">
              <a:lnSpc>
                <a:spcPct val="120000"/>
              </a:lnSpc>
            </a:pPr>
            <a:r>
              <a:rPr lang="zh-CN" altLang="en-US" sz="2800">
                <a:latin typeface="华文行楷" panose="02010800040101010101" pitchFamily="2" charset="-122"/>
                <a:ea typeface="华文行楷" panose="02010800040101010101" pitchFamily="2" charset="-122"/>
                <a:sym typeface="微软雅黑" panose="020b0503020204020204" pitchFamily="34" charset="-122"/>
              </a:rPr>
              <a:t>指出没有创造力的教育者，既不能发现学生的价值，也不能给予他们更好的指导，最后只会毁灭他们。</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linds(horizontal)">
                                      <p:cBhvr>
                                        <p:cTn id="27" dur="500"/>
                                        <p:tgtEl>
                                          <p:spTgt spid="14"/>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linds(horizontal)">
                                      <p:cBhvr>
                                        <p:cTn id="32" dur="500"/>
                                        <p:tgtEl>
                                          <p:spTgt spid="15"/>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linds(horizontal)">
                                      <p:cBhvr>
                                        <p:cTn id="3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2" grpId="0"/>
      <p:bldP spid="13" grpId="0"/>
      <p:bldP spid="14" grpId="0"/>
      <p:bldP spid="15" grpId="0"/>
      <p:bldP spid="16"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6" name="文本框 15"/>
          <p:cNvSpPr txBox="1">
            <a:spLocks noChangeArrowheads="1"/>
          </p:cNvSpPr>
          <p:nvPr/>
        </p:nvSpPr>
        <p:spPr bwMode="auto">
          <a:xfrm>
            <a:off x="767408" y="2293920"/>
            <a:ext cx="1094521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457200"/>
            <a:r>
              <a:rPr lang="en-US" altLang="zh-CN" sz="2800">
                <a:latin typeface="华文行楷" panose="02010800040101010101" pitchFamily="2" charset="-122"/>
                <a:ea typeface="华文行楷" panose="02010800040101010101" pitchFamily="2" charset="-122"/>
                <a:sym typeface="微软雅黑" panose="020b0503020204020204" pitchFamily="34" charset="-122"/>
              </a:rPr>
              <a:t>1</a:t>
            </a:r>
            <a:r>
              <a:rPr lang="zh-CN" altLang="en-US" sz="2800">
                <a:latin typeface="华文行楷" panose="02010800040101010101" pitchFamily="2" charset="-122"/>
                <a:ea typeface="华文行楷" panose="02010800040101010101" pitchFamily="2" charset="-122"/>
                <a:sym typeface="微软雅黑" panose="020b0503020204020204" pitchFamily="34" charset="-122"/>
              </a:rPr>
              <a:t>、 “活人的塑像和大理石的塑像有一点不同</a:t>
            </a:r>
            <a:r>
              <a:rPr lang="en-US" altLang="zh-CN" sz="2800">
                <a:latin typeface="华文行楷" panose="02010800040101010101" pitchFamily="2" charset="-122"/>
                <a:ea typeface="华文行楷" panose="02010800040101010101" pitchFamily="2" charset="-122"/>
                <a:sym typeface="微软雅黑" panose="020b0503020204020204" pitchFamily="34" charset="-122"/>
              </a:rPr>
              <a:t>……</a:t>
            </a:r>
            <a:r>
              <a:rPr lang="zh-CN" altLang="en-US" sz="2800">
                <a:latin typeface="华文行楷" panose="02010800040101010101" pitchFamily="2" charset="-122"/>
                <a:ea typeface="华文行楷" panose="02010800040101010101" pitchFamily="2" charset="-122"/>
                <a:sym typeface="微软雅黑" panose="020b0503020204020204" pitchFamily="34" charset="-122"/>
              </a:rPr>
              <a:t>则一笔下去，画龙点睛”（</a:t>
            </a:r>
            <a:r>
              <a:rPr lang="en-US" altLang="zh-CN" sz="2800">
                <a:latin typeface="华文行楷" panose="02010800040101010101" pitchFamily="2" charset="-122"/>
                <a:ea typeface="华文行楷" panose="02010800040101010101" pitchFamily="2" charset="-122"/>
                <a:sym typeface="微软雅黑" panose="020b0503020204020204" pitchFamily="34" charset="-122"/>
              </a:rPr>
              <a:t>4</a:t>
            </a:r>
            <a:r>
              <a:rPr lang="zh-CN" altLang="en-US" sz="2800">
                <a:latin typeface="华文行楷" panose="02010800040101010101" pitchFamily="2" charset="-122"/>
                <a:ea typeface="华文行楷" panose="02010800040101010101" pitchFamily="2" charset="-122"/>
                <a:sym typeface="微软雅黑" panose="020b0503020204020204" pitchFamily="34" charset="-122"/>
              </a:rPr>
              <a:t>段）</a:t>
            </a:r>
          </a:p>
        </p:txBody>
      </p:sp>
      <p:sp>
        <p:nvSpPr>
          <p:cNvPr id="11" name="文本框 10"/>
          <p:cNvSpPr txBox="1">
            <a:spLocks noChangeArrowheads="1"/>
          </p:cNvSpPr>
          <p:nvPr/>
        </p:nvSpPr>
        <p:spPr bwMode="auto">
          <a:xfrm>
            <a:off x="628782" y="3473529"/>
            <a:ext cx="1105981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457200"/>
            <a:r>
              <a:rPr lang="zh-CN" altLang="en-US" sz="2800">
                <a:latin typeface="华文行楷" panose="02010800040101010101" pitchFamily="2" charset="-122"/>
                <a:ea typeface="华文行楷" panose="02010800040101010101" pitchFamily="2" charset="-122"/>
                <a:sym typeface="微软雅黑" panose="020b0503020204020204" pitchFamily="34" charset="-122"/>
              </a:rPr>
              <a:t>“</a:t>
            </a:r>
            <a:r>
              <a:rPr lang="zh-CN" altLang="en-US" sz="2800">
                <a:solidFill>
                  <a:srgbClr val="FF00FF"/>
                </a:solidFill>
                <a:latin typeface="华文行楷" panose="02010800040101010101" pitchFamily="2" charset="-122"/>
                <a:ea typeface="华文行楷" panose="02010800040101010101" pitchFamily="2" charset="-122"/>
                <a:sym typeface="微软雅黑" panose="020b0503020204020204" pitchFamily="34" charset="-122"/>
              </a:rPr>
              <a:t>刀法</a:t>
            </a:r>
            <a:r>
              <a:rPr lang="zh-CN" altLang="en-US" sz="2800">
                <a:latin typeface="华文行楷" panose="02010800040101010101" pitchFamily="2" charset="-122"/>
                <a:ea typeface="华文行楷" panose="02010800040101010101" pitchFamily="2" charset="-122"/>
                <a:sym typeface="微软雅黑" panose="020b0503020204020204" pitchFamily="34" charset="-122"/>
              </a:rPr>
              <a:t>”比喻</a:t>
            </a:r>
            <a:r>
              <a:rPr lang="zh-CN" altLang="en-US" sz="2800">
                <a:solidFill>
                  <a:srgbClr val="FF00FF"/>
                </a:solidFill>
                <a:latin typeface="华文行楷" panose="02010800040101010101" pitchFamily="2" charset="-122"/>
                <a:ea typeface="华文行楷" panose="02010800040101010101" pitchFamily="2" charset="-122"/>
                <a:sym typeface="微软雅黑" panose="020b0503020204020204" pitchFamily="34" charset="-122"/>
              </a:rPr>
              <a:t>教育方法</a:t>
            </a:r>
            <a:r>
              <a:rPr lang="zh-CN" altLang="en-US" sz="2800">
                <a:latin typeface="华文行楷" panose="02010800040101010101" pitchFamily="2" charset="-122"/>
                <a:ea typeface="华文行楷" panose="02010800040101010101" pitchFamily="2" charset="-122"/>
                <a:sym typeface="微软雅黑" panose="020b0503020204020204" pitchFamily="34" charset="-122"/>
              </a:rPr>
              <a:t>；“</a:t>
            </a:r>
            <a:r>
              <a:rPr lang="zh-CN" altLang="en-US" sz="2800">
                <a:solidFill>
                  <a:srgbClr val="FF00FF"/>
                </a:solidFill>
                <a:latin typeface="华文行楷" panose="02010800040101010101" pitchFamily="2" charset="-122"/>
                <a:ea typeface="华文行楷" panose="02010800040101010101" pitchFamily="2" charset="-122"/>
                <a:sym typeface="微软雅黑" panose="020b0503020204020204" pitchFamily="34" charset="-122"/>
              </a:rPr>
              <a:t>万像</a:t>
            </a:r>
            <a:r>
              <a:rPr lang="zh-CN" altLang="en-US" sz="2800">
                <a:latin typeface="华文行楷" panose="02010800040101010101" pitchFamily="2" charset="-122"/>
                <a:ea typeface="华文行楷" panose="02010800040101010101" pitchFamily="2" charset="-122"/>
                <a:sym typeface="微软雅黑" panose="020b0503020204020204" pitchFamily="34" charset="-122"/>
              </a:rPr>
              <a:t>”比喻</a:t>
            </a:r>
            <a:r>
              <a:rPr lang="zh-CN" altLang="en-US" sz="2800">
                <a:solidFill>
                  <a:srgbClr val="FF00FF"/>
                </a:solidFill>
                <a:latin typeface="华文行楷" panose="02010800040101010101" pitchFamily="2" charset="-122"/>
                <a:ea typeface="华文行楷" panose="02010800040101010101" pitchFamily="2" charset="-122"/>
                <a:sym typeface="微软雅黑" panose="020b0503020204020204" pitchFamily="34" charset="-122"/>
              </a:rPr>
              <a:t>众多教育对象</a:t>
            </a:r>
            <a:r>
              <a:rPr lang="zh-CN" altLang="en-US" sz="2800">
                <a:latin typeface="华文行楷" panose="02010800040101010101" pitchFamily="2" charset="-122"/>
                <a:ea typeface="华文行楷" panose="02010800040101010101" pitchFamily="2" charset="-122"/>
                <a:sym typeface="微软雅黑" panose="020b0503020204020204" pitchFamily="34" charset="-122"/>
              </a:rPr>
              <a:t>。“</a:t>
            </a:r>
            <a:r>
              <a:rPr lang="zh-CN" altLang="en-US" sz="2800">
                <a:solidFill>
                  <a:srgbClr val="FF00FF"/>
                </a:solidFill>
                <a:latin typeface="华文行楷" panose="02010800040101010101" pitchFamily="2" charset="-122"/>
                <a:ea typeface="华文行楷" panose="02010800040101010101" pitchFamily="2" charset="-122"/>
                <a:sym typeface="微软雅黑" panose="020b0503020204020204" pitchFamily="34" charset="-122"/>
              </a:rPr>
              <a:t>画龙点睛</a:t>
            </a:r>
            <a:r>
              <a:rPr lang="zh-CN" altLang="en-US" sz="2800">
                <a:latin typeface="华文行楷" panose="02010800040101010101" pitchFamily="2" charset="-122"/>
                <a:ea typeface="华文行楷" panose="02010800040101010101" pitchFamily="2" charset="-122"/>
                <a:sym typeface="微软雅黑" panose="020b0503020204020204" pitchFamily="34" charset="-122"/>
              </a:rPr>
              <a:t>”比喻</a:t>
            </a:r>
            <a:r>
              <a:rPr lang="zh-CN" altLang="en-US" sz="2800">
                <a:solidFill>
                  <a:srgbClr val="FF00FF"/>
                </a:solidFill>
                <a:latin typeface="华文行楷" panose="02010800040101010101" pitchFamily="2" charset="-122"/>
                <a:ea typeface="华文行楷" panose="02010800040101010101" pitchFamily="2" charset="-122"/>
                <a:sym typeface="微软雅黑" panose="020b0503020204020204" pitchFamily="34" charset="-122"/>
              </a:rPr>
              <a:t>使众多教育对象成才</a:t>
            </a:r>
            <a:r>
              <a:rPr lang="zh-CN" altLang="en-US" sz="2800">
                <a:latin typeface="华文行楷" panose="02010800040101010101" pitchFamily="2" charset="-122"/>
                <a:ea typeface="华文行楷" panose="02010800040101010101" pitchFamily="2" charset="-122"/>
                <a:sym typeface="微软雅黑" panose="020b0503020204020204" pitchFamily="34" charset="-122"/>
              </a:rPr>
              <a:t>。</a:t>
            </a:r>
          </a:p>
        </p:txBody>
      </p:sp>
      <p:sp>
        <p:nvSpPr>
          <p:cNvPr id="17" name="文本框 16"/>
          <p:cNvSpPr txBox="1">
            <a:spLocks noChangeArrowheads="1"/>
          </p:cNvSpPr>
          <p:nvPr/>
        </p:nvSpPr>
        <p:spPr bwMode="auto">
          <a:xfrm>
            <a:off x="795030" y="4734407"/>
            <a:ext cx="1089750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457200"/>
            <a:r>
              <a:rPr lang="zh-CN" altLang="en-US" sz="2800">
                <a:latin typeface="华文行楷" panose="02010800040101010101" pitchFamily="2" charset="-122"/>
                <a:ea typeface="华文行楷" panose="02010800040101010101" pitchFamily="2" charset="-122"/>
                <a:sym typeface="微软雅黑" panose="020b0503020204020204" pitchFamily="34" charset="-122"/>
              </a:rPr>
              <a:t>全句的意思是：教育方法不当，可能使众多受教育者被毁，教育方法得当，可以使众多受教育者成才，给人以警示。</a:t>
            </a:r>
          </a:p>
        </p:txBody>
      </p:sp>
      <p:sp>
        <p:nvSpPr>
          <p:cNvPr id="7" name="矩形 92171"/>
          <p:cNvSpPr>
            <a:spLocks noChangeArrowheads="1"/>
          </p:cNvSpPr>
          <p:nvPr/>
        </p:nvSpPr>
        <p:spPr bwMode="auto">
          <a:xfrm>
            <a:off x="605105" y="1135432"/>
            <a:ext cx="1105981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457200"/>
            <a:r>
              <a:rPr lang="zh-CN" altLang="en-US" sz="3200">
                <a:latin typeface="华文行楷" panose="02010800040101010101" pitchFamily="2" charset="-122"/>
                <a:ea typeface="华文行楷" panose="02010800040101010101" pitchFamily="2" charset="-122"/>
              </a:rPr>
              <a:t>二、 本文语言生动，富有气势，饱含哲理。选择你喜欢的一两句，谈谈你喜欢的理由。</a:t>
            </a:r>
          </a:p>
        </p:txBody>
      </p:sp>
      <p:sp>
        <p:nvSpPr>
          <p:cNvPr id="8" name="Text Box 1030"/>
          <p:cNvSpPr txBox="1">
            <a:spLocks noChangeArrowheads="1"/>
          </p:cNvSpPr>
          <p:nvPr/>
        </p:nvSpPr>
        <p:spPr bwMode="auto">
          <a:xfrm>
            <a:off x="1271465" y="347822"/>
            <a:ext cx="2428875" cy="646112"/>
          </a:xfrm>
          <a:prstGeom prst="rect">
            <a:avLst/>
          </a:prstGeom>
          <a:noFill/>
          <a:ln w="9525">
            <a:noFill/>
            <a:miter lim="800000"/>
          </a:ln>
        </p:spPr>
        <p:txBody>
          <a:bodyPr>
            <a:spAutoFit/>
          </a:bodyPr>
          <a:lstStyle/>
          <a:p>
            <a:pPr>
              <a:spcBef>
                <a:spcPct val="50000"/>
              </a:spcBef>
              <a:buFont typeface="Arial" panose="020b0604020202020204" pitchFamily="34" charset="0"/>
              <a:buNone/>
            </a:pPr>
            <a:r>
              <a:rPr lang="zh-CN" altLang="en-US" sz="3600" b="1">
                <a:solidFill>
                  <a:srgbClr val="FF00FF"/>
                </a:solidFill>
                <a:latin typeface="华文行楷" panose="02010800040101010101" pitchFamily="2" charset="-122"/>
                <a:ea typeface="华文行楷" panose="02010800040101010101" pitchFamily="2" charset="-122"/>
              </a:rPr>
              <a:t>合作探究</a:t>
            </a:r>
            <a:endParaRPr lang="zh-CN" altLang="zh-CN" sz="3600" b="1">
              <a:solidFill>
                <a:srgbClr val="FF00FF"/>
              </a:solidFill>
              <a:latin typeface="华文行楷" panose="02010800040101010101" pitchFamily="2" charset="-122"/>
              <a:ea typeface="华文行楷"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1" grpId="0"/>
      <p:bldP spid="17"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6" name="文本框 15"/>
          <p:cNvSpPr txBox="1">
            <a:spLocks noChangeArrowheads="1"/>
          </p:cNvSpPr>
          <p:nvPr/>
        </p:nvSpPr>
        <p:spPr bwMode="auto">
          <a:xfrm>
            <a:off x="703080" y="2400526"/>
            <a:ext cx="1117952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457200"/>
            <a:r>
              <a:rPr lang="en-US" altLang="zh-CN" sz="2800">
                <a:latin typeface="华文行楷" panose="02010800040101010101" pitchFamily="2" charset="-122"/>
                <a:ea typeface="华文行楷" panose="02010800040101010101" pitchFamily="2" charset="-122"/>
                <a:sym typeface="微软雅黑" panose="020b0503020204020204" pitchFamily="34" charset="-122"/>
              </a:rPr>
              <a:t>2</a:t>
            </a:r>
            <a:r>
              <a:rPr lang="zh-CN" altLang="en-US" sz="2800">
                <a:latin typeface="华文行楷" panose="02010800040101010101" pitchFamily="2" charset="-122"/>
                <a:ea typeface="华文行楷" panose="02010800040101010101" pitchFamily="2" charset="-122"/>
                <a:sym typeface="微软雅黑" panose="020b0503020204020204" pitchFamily="34" charset="-122"/>
              </a:rPr>
              <a:t>、“当英雄无用武之地，他除了大无畏之斧</a:t>
            </a:r>
            <a:r>
              <a:rPr lang="en-US" altLang="zh-CN" sz="2800">
                <a:latin typeface="华文行楷" panose="02010800040101010101" pitchFamily="2" charset="-122"/>
                <a:ea typeface="华文行楷" panose="02010800040101010101" pitchFamily="2" charset="-122"/>
                <a:sym typeface="微软雅黑" panose="020b0503020204020204" pitchFamily="34" charset="-122"/>
              </a:rPr>
              <a:t>……</a:t>
            </a:r>
            <a:r>
              <a:rPr lang="zh-CN" altLang="en-US" sz="2800">
                <a:latin typeface="华文行楷" panose="02010800040101010101" pitchFamily="2" charset="-122"/>
                <a:ea typeface="华文行楷" panose="02010800040101010101" pitchFamily="2" charset="-122"/>
                <a:sym typeface="微软雅黑" panose="020b0503020204020204" pitchFamily="34" charset="-122"/>
              </a:rPr>
              <a:t>才能开出一条生路。”（</a:t>
            </a:r>
            <a:r>
              <a:rPr lang="en-US" altLang="zh-CN" sz="2800">
                <a:latin typeface="华文行楷" panose="02010800040101010101" pitchFamily="2" charset="-122"/>
                <a:ea typeface="华文行楷" panose="02010800040101010101" pitchFamily="2" charset="-122"/>
                <a:sym typeface="微软雅黑" panose="020b0503020204020204" pitchFamily="34" charset="-122"/>
              </a:rPr>
              <a:t>10</a:t>
            </a:r>
            <a:r>
              <a:rPr lang="zh-CN" altLang="en-US" sz="2800">
                <a:latin typeface="华文行楷" panose="02010800040101010101" pitchFamily="2" charset="-122"/>
                <a:ea typeface="华文行楷" panose="02010800040101010101" pitchFamily="2" charset="-122"/>
                <a:sym typeface="微软雅黑" panose="020b0503020204020204" pitchFamily="34" charset="-122"/>
              </a:rPr>
              <a:t>段）</a:t>
            </a:r>
          </a:p>
        </p:txBody>
      </p:sp>
      <p:sp>
        <p:nvSpPr>
          <p:cNvPr id="11" name="文本框 10"/>
          <p:cNvSpPr txBox="1">
            <a:spLocks noChangeArrowheads="1"/>
          </p:cNvSpPr>
          <p:nvPr/>
        </p:nvSpPr>
        <p:spPr bwMode="auto">
          <a:xfrm>
            <a:off x="695400" y="3717033"/>
            <a:ext cx="108012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457200"/>
            <a:r>
              <a:rPr lang="zh-CN" altLang="en-US" sz="2800">
                <a:latin typeface="华文行楷" panose="02010800040101010101" pitchFamily="2" charset="-122"/>
                <a:ea typeface="华文行楷" panose="02010800040101010101" pitchFamily="2" charset="-122"/>
                <a:sym typeface="微软雅黑" panose="020b0503020204020204" pitchFamily="34" charset="-122"/>
              </a:rPr>
              <a:t>作者把</a:t>
            </a:r>
            <a:r>
              <a:rPr lang="zh-CN" altLang="en-US" sz="2800">
                <a:solidFill>
                  <a:srgbClr val="FF00FF"/>
                </a:solidFill>
                <a:latin typeface="华文行楷" panose="02010800040101010101" pitchFamily="2" charset="-122"/>
                <a:ea typeface="华文行楷" panose="02010800040101010101" pitchFamily="2" charset="-122"/>
                <a:sym typeface="微软雅黑" panose="020b0503020204020204" pitchFamily="34" charset="-122"/>
              </a:rPr>
              <a:t>勇气</a:t>
            </a:r>
            <a:r>
              <a:rPr lang="zh-CN" altLang="en-US" sz="2800">
                <a:latin typeface="华文行楷" panose="02010800040101010101" pitchFamily="2" charset="-122"/>
                <a:ea typeface="华文行楷" panose="02010800040101010101" pitchFamily="2" charset="-122"/>
                <a:sym typeface="微软雅黑" panose="020b0503020204020204" pitchFamily="34" charset="-122"/>
              </a:rPr>
              <a:t>比作</a:t>
            </a:r>
            <a:r>
              <a:rPr lang="zh-CN" altLang="en-US" sz="2800">
                <a:solidFill>
                  <a:srgbClr val="FF00FF"/>
                </a:solidFill>
                <a:latin typeface="华文行楷" panose="02010800040101010101" pitchFamily="2" charset="-122"/>
                <a:ea typeface="华文行楷" panose="02010800040101010101" pitchFamily="2" charset="-122"/>
                <a:sym typeface="微软雅黑" panose="020b0503020204020204" pitchFamily="34" charset="-122"/>
              </a:rPr>
              <a:t>斧</a:t>
            </a:r>
            <a:r>
              <a:rPr lang="zh-CN" altLang="en-US" sz="2800">
                <a:latin typeface="华文行楷" panose="02010800040101010101" pitchFamily="2" charset="-122"/>
                <a:ea typeface="华文行楷" panose="02010800040101010101" pitchFamily="2" charset="-122"/>
                <a:sym typeface="微软雅黑" panose="020b0503020204020204" pitchFamily="34" charset="-122"/>
              </a:rPr>
              <a:t>，把</a:t>
            </a:r>
            <a:r>
              <a:rPr lang="zh-CN" altLang="en-US" sz="2800">
                <a:solidFill>
                  <a:srgbClr val="FF00FF"/>
                </a:solidFill>
                <a:latin typeface="华文行楷" panose="02010800040101010101" pitchFamily="2" charset="-122"/>
                <a:ea typeface="华文行楷" panose="02010800040101010101" pitchFamily="2" charset="-122"/>
                <a:sym typeface="微软雅黑" panose="020b0503020204020204" pitchFamily="34" charset="-122"/>
              </a:rPr>
              <a:t>智慧</a:t>
            </a:r>
            <a:r>
              <a:rPr lang="zh-CN" altLang="en-US" sz="2800">
                <a:latin typeface="华文行楷" panose="02010800040101010101" pitchFamily="2" charset="-122"/>
                <a:ea typeface="华文行楷" panose="02010800040101010101" pitchFamily="2" charset="-122"/>
                <a:sym typeface="微软雅黑" panose="020b0503020204020204" pitchFamily="34" charset="-122"/>
              </a:rPr>
              <a:t>比作</a:t>
            </a:r>
            <a:r>
              <a:rPr lang="zh-CN" altLang="en-US" sz="2800">
                <a:solidFill>
                  <a:srgbClr val="FF00FF"/>
                </a:solidFill>
                <a:latin typeface="华文行楷" panose="02010800040101010101" pitchFamily="2" charset="-122"/>
                <a:ea typeface="华文行楷" panose="02010800040101010101" pitchFamily="2" charset="-122"/>
                <a:sym typeface="微软雅黑" panose="020b0503020204020204" pitchFamily="34" charset="-122"/>
              </a:rPr>
              <a:t>剑</a:t>
            </a:r>
            <a:r>
              <a:rPr lang="zh-CN" altLang="en-US" sz="2800">
                <a:latin typeface="华文行楷" panose="02010800040101010101" pitchFamily="2" charset="-122"/>
                <a:ea typeface="华文行楷" panose="02010800040101010101" pitchFamily="2" charset="-122"/>
                <a:sym typeface="微软雅黑" panose="020b0503020204020204" pitchFamily="34" charset="-122"/>
              </a:rPr>
              <a:t>，把</a:t>
            </a:r>
            <a:r>
              <a:rPr lang="zh-CN" altLang="en-US" sz="2800">
                <a:solidFill>
                  <a:srgbClr val="FF00FF"/>
                </a:solidFill>
                <a:latin typeface="华文行楷" panose="02010800040101010101" pitchFamily="2" charset="-122"/>
                <a:ea typeface="华文行楷" panose="02010800040101010101" pitchFamily="2" charset="-122"/>
                <a:sym typeface="微软雅黑" panose="020b0503020204020204" pitchFamily="34" charset="-122"/>
              </a:rPr>
              <a:t>信念和意志</a:t>
            </a:r>
            <a:r>
              <a:rPr lang="zh-CN" altLang="en-US" sz="2800">
                <a:latin typeface="华文行楷" panose="02010800040101010101" pitchFamily="2" charset="-122"/>
                <a:ea typeface="华文行楷" panose="02010800040101010101" pitchFamily="2" charset="-122"/>
                <a:sym typeface="微软雅黑" panose="020b0503020204020204" pitchFamily="34" charset="-122"/>
              </a:rPr>
              <a:t>比作</a:t>
            </a:r>
            <a:r>
              <a:rPr lang="zh-CN" altLang="en-US" sz="2800">
                <a:solidFill>
                  <a:srgbClr val="FF00FF"/>
                </a:solidFill>
                <a:latin typeface="华文行楷" panose="02010800040101010101" pitchFamily="2" charset="-122"/>
                <a:ea typeface="华文行楷" panose="02010800040101010101" pitchFamily="2" charset="-122"/>
                <a:sym typeface="微软雅黑" panose="020b0503020204020204" pitchFamily="34" charset="-122"/>
              </a:rPr>
              <a:t>金刚</a:t>
            </a:r>
            <a:r>
              <a:rPr lang="zh-CN" altLang="en-US" sz="2800">
                <a:latin typeface="华文行楷" panose="02010800040101010101" pitchFamily="2" charset="-122"/>
                <a:ea typeface="华文行楷" panose="02010800040101010101" pitchFamily="2" charset="-122"/>
                <a:sym typeface="微软雅黑" panose="020b0503020204020204" pitchFamily="34" charset="-122"/>
              </a:rPr>
              <a:t>。</a:t>
            </a:r>
          </a:p>
        </p:txBody>
      </p:sp>
      <p:sp>
        <p:nvSpPr>
          <p:cNvPr id="17" name="文本框 16"/>
          <p:cNvSpPr txBox="1">
            <a:spLocks noChangeArrowheads="1"/>
          </p:cNvSpPr>
          <p:nvPr/>
        </p:nvSpPr>
        <p:spPr bwMode="auto">
          <a:xfrm>
            <a:off x="724920" y="4673891"/>
            <a:ext cx="11089231"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457200"/>
            <a:r>
              <a:rPr lang="zh-CN" altLang="en-US" sz="2800">
                <a:latin typeface="华文行楷" panose="02010800040101010101" pitchFamily="2" charset="-122"/>
                <a:ea typeface="华文行楷" panose="02010800040101010101" pitchFamily="2" charset="-122"/>
                <a:sym typeface="微软雅黑" panose="020b0503020204020204" pitchFamily="34" charset="-122"/>
              </a:rPr>
              <a:t>全句的意思是：意指当一个人陷入绝境，走投无路时，只有勇气、智慧、信念与意志，才能使人绝处逢生，闯出一条生路。</a:t>
            </a:r>
          </a:p>
        </p:txBody>
      </p:sp>
      <p:sp>
        <p:nvSpPr>
          <p:cNvPr id="7" name="矩形 92171"/>
          <p:cNvSpPr>
            <a:spLocks noChangeArrowheads="1"/>
          </p:cNvSpPr>
          <p:nvPr/>
        </p:nvSpPr>
        <p:spPr bwMode="auto">
          <a:xfrm>
            <a:off x="605105" y="1135432"/>
            <a:ext cx="1105981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457200"/>
            <a:r>
              <a:rPr lang="zh-CN" altLang="en-US" sz="3200">
                <a:latin typeface="华文行楷" panose="02010800040101010101" pitchFamily="2" charset="-122"/>
                <a:ea typeface="华文行楷" panose="02010800040101010101" pitchFamily="2" charset="-122"/>
              </a:rPr>
              <a:t>二、 本文语言生动，富有气势，饱含哲理。选择你喜欢的一两句，谈谈你喜欢的理由。</a:t>
            </a:r>
          </a:p>
        </p:txBody>
      </p:sp>
      <p:sp>
        <p:nvSpPr>
          <p:cNvPr id="8" name="Text Box 1030"/>
          <p:cNvSpPr txBox="1">
            <a:spLocks noChangeArrowheads="1"/>
          </p:cNvSpPr>
          <p:nvPr/>
        </p:nvSpPr>
        <p:spPr bwMode="auto">
          <a:xfrm>
            <a:off x="1271465" y="347822"/>
            <a:ext cx="2428875" cy="646112"/>
          </a:xfrm>
          <a:prstGeom prst="rect">
            <a:avLst/>
          </a:prstGeom>
          <a:noFill/>
          <a:ln w="9525">
            <a:noFill/>
            <a:miter lim="800000"/>
          </a:ln>
        </p:spPr>
        <p:txBody>
          <a:bodyPr>
            <a:spAutoFit/>
          </a:bodyPr>
          <a:lstStyle/>
          <a:p>
            <a:pPr>
              <a:spcBef>
                <a:spcPct val="50000"/>
              </a:spcBef>
              <a:buFont typeface="Arial" panose="020b0604020202020204" pitchFamily="34" charset="0"/>
              <a:buNone/>
            </a:pPr>
            <a:r>
              <a:rPr lang="zh-CN" altLang="en-US" sz="3600" b="1">
                <a:solidFill>
                  <a:srgbClr val="FF00FF"/>
                </a:solidFill>
                <a:latin typeface="华文行楷" panose="02010800040101010101" pitchFamily="2" charset="-122"/>
                <a:ea typeface="华文行楷" panose="02010800040101010101" pitchFamily="2" charset="-122"/>
              </a:rPr>
              <a:t>合作探究</a:t>
            </a:r>
            <a:endParaRPr lang="zh-CN" altLang="zh-CN" sz="3600" b="1">
              <a:solidFill>
                <a:srgbClr val="FF00FF"/>
              </a:solidFill>
              <a:latin typeface="华文行楷" panose="02010800040101010101" pitchFamily="2" charset="-122"/>
              <a:ea typeface="华文行楷"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1" grpId="0"/>
      <p:bldP spid="17"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6" name="文本框 15"/>
          <p:cNvSpPr txBox="1">
            <a:spLocks noChangeArrowheads="1"/>
          </p:cNvSpPr>
          <p:nvPr/>
        </p:nvSpPr>
        <p:spPr bwMode="auto">
          <a:xfrm>
            <a:off x="767408" y="2310103"/>
            <a:ext cx="1108923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457200"/>
            <a:r>
              <a:rPr lang="en-US" altLang="zh-CN" sz="2800">
                <a:latin typeface="华文行楷" panose="02010800040101010101" pitchFamily="2" charset="-122"/>
                <a:ea typeface="华文行楷" panose="02010800040101010101" pitchFamily="2" charset="-122"/>
                <a:sym typeface="微软雅黑" panose="020b0503020204020204" pitchFamily="34" charset="-122"/>
              </a:rPr>
              <a:t>3</a:t>
            </a:r>
            <a:r>
              <a:rPr lang="zh-CN" altLang="en-US" sz="2800">
                <a:latin typeface="华文行楷" panose="02010800040101010101" pitchFamily="2" charset="-122"/>
                <a:ea typeface="华文行楷" panose="02010800040101010101" pitchFamily="2" charset="-122"/>
                <a:sym typeface="微软雅黑" panose="020b0503020204020204" pitchFamily="34" charset="-122"/>
              </a:rPr>
              <a:t>、是的，生路是要勇气探出来，走出来，创造出来的。（</a:t>
            </a:r>
            <a:r>
              <a:rPr lang="en-US" altLang="zh-CN" sz="2800">
                <a:latin typeface="华文行楷" panose="02010800040101010101" pitchFamily="2" charset="-122"/>
                <a:ea typeface="华文行楷" panose="02010800040101010101" pitchFamily="2" charset="-122"/>
                <a:sym typeface="微软雅黑" panose="020b0503020204020204" pitchFamily="34" charset="-122"/>
              </a:rPr>
              <a:t>10</a:t>
            </a:r>
            <a:r>
              <a:rPr lang="zh-CN" altLang="en-US" sz="2800">
                <a:latin typeface="华文行楷" panose="02010800040101010101" pitchFamily="2" charset="-122"/>
                <a:ea typeface="华文行楷" panose="02010800040101010101" pitchFamily="2" charset="-122"/>
                <a:sym typeface="微软雅黑" panose="020b0503020204020204" pitchFamily="34" charset="-122"/>
              </a:rPr>
              <a:t>段）</a:t>
            </a:r>
          </a:p>
        </p:txBody>
      </p:sp>
      <p:sp>
        <p:nvSpPr>
          <p:cNvPr id="11" name="文本框 10"/>
          <p:cNvSpPr txBox="1">
            <a:spLocks noChangeArrowheads="1"/>
          </p:cNvSpPr>
          <p:nvPr/>
        </p:nvSpPr>
        <p:spPr bwMode="auto">
          <a:xfrm>
            <a:off x="1199456" y="3039989"/>
            <a:ext cx="871296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solidFill>
                  <a:srgbClr val="FF00FF"/>
                </a:solidFill>
                <a:latin typeface="华文行楷" panose="02010800040101010101" pitchFamily="2" charset="-122"/>
                <a:ea typeface="华文行楷" panose="02010800040101010101" pitchFamily="2" charset="-122"/>
                <a:sym typeface="微软雅黑" panose="020b0503020204020204" pitchFamily="34" charset="-122"/>
              </a:rPr>
              <a:t>       这是作者在强调开辟生路首先靠的是勇气。</a:t>
            </a:r>
          </a:p>
        </p:txBody>
      </p:sp>
      <p:sp>
        <p:nvSpPr>
          <p:cNvPr id="17" name="文本框 16"/>
          <p:cNvSpPr txBox="1">
            <a:spLocks noChangeArrowheads="1"/>
          </p:cNvSpPr>
          <p:nvPr/>
        </p:nvSpPr>
        <p:spPr bwMode="auto">
          <a:xfrm>
            <a:off x="767409" y="4059070"/>
            <a:ext cx="1089750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457200"/>
            <a:r>
              <a:rPr lang="en-US" altLang="zh-CN" sz="2800">
                <a:latin typeface="华文行楷" panose="02010800040101010101" pitchFamily="2" charset="-122"/>
                <a:ea typeface="华文行楷" panose="02010800040101010101" pitchFamily="2" charset="-122"/>
                <a:sym typeface="微软雅黑" panose="020b0503020204020204" pitchFamily="34" charset="-122"/>
              </a:rPr>
              <a:t>4</a:t>
            </a:r>
            <a:r>
              <a:rPr lang="zh-CN" altLang="en-US" sz="2800">
                <a:latin typeface="华文行楷" panose="02010800040101010101" pitchFamily="2" charset="-122"/>
                <a:ea typeface="华文行楷" panose="02010800040101010101" pitchFamily="2" charset="-122"/>
                <a:sym typeface="微软雅黑" panose="020b0503020204020204" pitchFamily="34" charset="-122"/>
              </a:rPr>
              <a:t>、所以，处处是创造之地，天天是创造之时，人人是创造之人。（</a:t>
            </a:r>
            <a:r>
              <a:rPr lang="en-US" altLang="zh-CN" sz="2800">
                <a:latin typeface="华文行楷" panose="02010800040101010101" pitchFamily="2" charset="-122"/>
                <a:ea typeface="华文行楷" panose="02010800040101010101" pitchFamily="2" charset="-122"/>
                <a:sym typeface="微软雅黑" panose="020b0503020204020204" pitchFamily="34" charset="-122"/>
              </a:rPr>
              <a:t>11</a:t>
            </a:r>
            <a:r>
              <a:rPr lang="zh-CN" altLang="en-US" sz="2800">
                <a:latin typeface="华文行楷" panose="02010800040101010101" pitchFamily="2" charset="-122"/>
                <a:ea typeface="华文行楷" panose="02010800040101010101" pitchFamily="2" charset="-122"/>
                <a:sym typeface="微软雅黑" panose="020b0503020204020204" pitchFamily="34" charset="-122"/>
              </a:rPr>
              <a:t>段）</a:t>
            </a:r>
          </a:p>
        </p:txBody>
      </p:sp>
      <p:sp>
        <p:nvSpPr>
          <p:cNvPr id="7" name="文本框 6"/>
          <p:cNvSpPr txBox="1">
            <a:spLocks noChangeArrowheads="1"/>
          </p:cNvSpPr>
          <p:nvPr/>
        </p:nvSpPr>
        <p:spPr bwMode="auto">
          <a:xfrm>
            <a:off x="1199382" y="5403533"/>
            <a:ext cx="871296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solidFill>
                  <a:srgbClr val="FF00FF"/>
                </a:solidFill>
                <a:latin typeface="华文行楷" panose="02010800040101010101" pitchFamily="2" charset="-122"/>
                <a:ea typeface="华文行楷" panose="02010800040101010101" pitchFamily="2" charset="-122"/>
                <a:sym typeface="微软雅黑" panose="020b0503020204020204" pitchFamily="34" charset="-122"/>
              </a:rPr>
              <a:t>       这是作者在强调创造是每个人都拥有的潜能。</a:t>
            </a:r>
          </a:p>
        </p:txBody>
      </p:sp>
      <p:sp>
        <p:nvSpPr>
          <p:cNvPr id="8" name="矩形 92171"/>
          <p:cNvSpPr>
            <a:spLocks noChangeArrowheads="1"/>
          </p:cNvSpPr>
          <p:nvPr/>
        </p:nvSpPr>
        <p:spPr bwMode="auto">
          <a:xfrm>
            <a:off x="605105" y="1135432"/>
            <a:ext cx="1105981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457200"/>
            <a:r>
              <a:rPr lang="zh-CN" altLang="en-US" sz="3200">
                <a:latin typeface="华文行楷" panose="02010800040101010101" pitchFamily="2" charset="-122"/>
                <a:ea typeface="华文行楷" panose="02010800040101010101" pitchFamily="2" charset="-122"/>
              </a:rPr>
              <a:t>二、 本文语言生动，富有气势，饱含哲理。选择你喜欢的一两句，谈谈你喜欢的理由。</a:t>
            </a:r>
          </a:p>
        </p:txBody>
      </p:sp>
      <p:sp>
        <p:nvSpPr>
          <p:cNvPr id="9" name="Text Box 1030"/>
          <p:cNvSpPr txBox="1">
            <a:spLocks noChangeArrowheads="1"/>
          </p:cNvSpPr>
          <p:nvPr/>
        </p:nvSpPr>
        <p:spPr bwMode="auto">
          <a:xfrm>
            <a:off x="1271465" y="347822"/>
            <a:ext cx="2428875" cy="646112"/>
          </a:xfrm>
          <a:prstGeom prst="rect">
            <a:avLst/>
          </a:prstGeom>
          <a:noFill/>
          <a:ln w="9525">
            <a:noFill/>
            <a:miter lim="800000"/>
          </a:ln>
        </p:spPr>
        <p:txBody>
          <a:bodyPr>
            <a:spAutoFit/>
          </a:bodyPr>
          <a:lstStyle/>
          <a:p>
            <a:pPr>
              <a:spcBef>
                <a:spcPct val="50000"/>
              </a:spcBef>
              <a:buFont typeface="Arial" panose="020b0604020202020204" pitchFamily="34" charset="0"/>
              <a:buNone/>
            </a:pPr>
            <a:r>
              <a:rPr lang="zh-CN" altLang="en-US" sz="3600" b="1">
                <a:solidFill>
                  <a:srgbClr val="FF00FF"/>
                </a:solidFill>
                <a:latin typeface="华文行楷" panose="02010800040101010101" pitchFamily="2" charset="-122"/>
                <a:ea typeface="华文行楷" panose="02010800040101010101" pitchFamily="2" charset="-122"/>
              </a:rPr>
              <a:t>合作探究</a:t>
            </a:r>
            <a:endParaRPr lang="zh-CN" altLang="zh-CN" sz="3600" b="1">
              <a:solidFill>
                <a:srgbClr val="FF00FF"/>
              </a:solidFill>
              <a:latin typeface="华文行楷" panose="02010800040101010101" pitchFamily="2" charset="-122"/>
              <a:ea typeface="华文行楷"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1" grpId="0"/>
      <p:bldP spid="17" grpId="0"/>
      <p:bldP spid="7"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6" name="文本框 15"/>
          <p:cNvSpPr txBox="1">
            <a:spLocks noChangeArrowheads="1"/>
          </p:cNvSpPr>
          <p:nvPr/>
        </p:nvSpPr>
        <p:spPr bwMode="auto">
          <a:xfrm>
            <a:off x="763041" y="2303406"/>
            <a:ext cx="1067547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457200"/>
            <a:r>
              <a:rPr lang="en-US" altLang="zh-CN" sz="2800">
                <a:latin typeface="华文行楷" panose="02010800040101010101" pitchFamily="2" charset="-122"/>
                <a:ea typeface="华文行楷" panose="02010800040101010101" pitchFamily="2" charset="-122"/>
                <a:sym typeface="微软雅黑" panose="020b0503020204020204" pitchFamily="34" charset="-122"/>
              </a:rPr>
              <a:t>5</a:t>
            </a:r>
            <a:r>
              <a:rPr lang="zh-CN" altLang="en-US" sz="2800">
                <a:latin typeface="华文行楷" panose="02010800040101010101" pitchFamily="2" charset="-122"/>
                <a:ea typeface="华文行楷" panose="02010800040101010101" pitchFamily="2" charset="-122"/>
                <a:sym typeface="微软雅黑" panose="020b0503020204020204" pitchFamily="34" charset="-122"/>
              </a:rPr>
              <a:t>、汗干了</a:t>
            </a:r>
            <a:r>
              <a:rPr lang="en-US" altLang="zh-CN" sz="2800">
                <a:latin typeface="华文行楷" panose="02010800040101010101" pitchFamily="2" charset="-122"/>
                <a:ea typeface="华文行楷" panose="02010800040101010101" pitchFamily="2" charset="-122"/>
                <a:sym typeface="微软雅黑" panose="020b0503020204020204" pitchFamily="34" charset="-122"/>
              </a:rPr>
              <a:t>,</a:t>
            </a:r>
            <a:r>
              <a:rPr lang="zh-CN" altLang="en-US" sz="2800">
                <a:latin typeface="华文行楷" panose="02010800040101010101" pitchFamily="2" charset="-122"/>
                <a:ea typeface="华文行楷" panose="02010800040101010101" pitchFamily="2" charset="-122"/>
                <a:sym typeface="微软雅黑" panose="020b0503020204020204" pitchFamily="34" charset="-122"/>
              </a:rPr>
              <a:t>血干了</a:t>
            </a:r>
            <a:r>
              <a:rPr lang="en-US" altLang="zh-CN" sz="2800">
                <a:latin typeface="华文行楷" panose="02010800040101010101" pitchFamily="2" charset="-122"/>
                <a:ea typeface="华文行楷" panose="02010800040101010101" pitchFamily="2" charset="-122"/>
                <a:sym typeface="微软雅黑" panose="020b0503020204020204" pitchFamily="34" charset="-122"/>
              </a:rPr>
              <a:t>,</a:t>
            </a:r>
            <a:r>
              <a:rPr lang="zh-CN" altLang="en-US" sz="2800">
                <a:latin typeface="华文行楷" panose="02010800040101010101" pitchFamily="2" charset="-122"/>
                <a:ea typeface="华文行楷" panose="02010800040101010101" pitchFamily="2" charset="-122"/>
                <a:sym typeface="微软雅黑" panose="020b0503020204020204" pitchFamily="34" charset="-122"/>
              </a:rPr>
              <a:t>热情干了</a:t>
            </a:r>
            <a:r>
              <a:rPr lang="en-US" altLang="zh-CN" sz="2800">
                <a:latin typeface="华文行楷" panose="02010800040101010101" pitchFamily="2" charset="-122"/>
                <a:ea typeface="华文行楷" panose="02010800040101010101" pitchFamily="2" charset="-122"/>
                <a:sym typeface="微软雅黑" panose="020b0503020204020204" pitchFamily="34" charset="-122"/>
              </a:rPr>
              <a:t>,</a:t>
            </a:r>
            <a:r>
              <a:rPr lang="zh-CN" altLang="en-US" sz="2800">
                <a:latin typeface="华文行楷" panose="02010800040101010101" pitchFamily="2" charset="-122"/>
                <a:ea typeface="华文行楷" panose="02010800040101010101" pitchFamily="2" charset="-122"/>
                <a:sym typeface="微软雅黑" panose="020b0503020204020204" pitchFamily="34" charset="-122"/>
              </a:rPr>
              <a:t>僵了</a:t>
            </a:r>
            <a:r>
              <a:rPr lang="en-US" altLang="zh-CN" sz="2800">
                <a:latin typeface="华文行楷" panose="02010800040101010101" pitchFamily="2" charset="-122"/>
                <a:ea typeface="华文行楷" panose="02010800040101010101" pitchFamily="2" charset="-122"/>
                <a:sym typeface="微软雅黑" panose="020b0503020204020204" pitchFamily="34" charset="-122"/>
              </a:rPr>
              <a:t>,</a:t>
            </a:r>
            <a:r>
              <a:rPr lang="zh-CN" altLang="en-US" sz="2800">
                <a:latin typeface="华文行楷" panose="02010800040101010101" pitchFamily="2" charset="-122"/>
                <a:ea typeface="华文行楷" panose="02010800040101010101" pitchFamily="2" charset="-122"/>
                <a:sym typeface="微软雅黑" panose="020b0503020204020204" pitchFamily="34" charset="-122"/>
              </a:rPr>
              <a:t>死了。（</a:t>
            </a:r>
            <a:r>
              <a:rPr lang="en-US" altLang="zh-CN" sz="2800">
                <a:latin typeface="华文行楷" panose="02010800040101010101" pitchFamily="2" charset="-122"/>
                <a:ea typeface="华文行楷" panose="02010800040101010101" pitchFamily="2" charset="-122"/>
                <a:sym typeface="微软雅黑" panose="020b0503020204020204" pitchFamily="34" charset="-122"/>
              </a:rPr>
              <a:t>16</a:t>
            </a:r>
            <a:r>
              <a:rPr lang="zh-CN" altLang="en-US" sz="2800">
                <a:latin typeface="华文行楷" panose="02010800040101010101" pitchFamily="2" charset="-122"/>
                <a:ea typeface="华文行楷" panose="02010800040101010101" pitchFamily="2" charset="-122"/>
                <a:sym typeface="微软雅黑" panose="020b0503020204020204" pitchFamily="34" charset="-122"/>
              </a:rPr>
              <a:t>段）</a:t>
            </a:r>
          </a:p>
        </p:txBody>
      </p:sp>
      <p:sp>
        <p:nvSpPr>
          <p:cNvPr id="11" name="文本框 10"/>
          <p:cNvSpPr txBox="1">
            <a:spLocks noChangeArrowheads="1"/>
          </p:cNvSpPr>
          <p:nvPr/>
        </p:nvSpPr>
        <p:spPr bwMode="auto">
          <a:xfrm>
            <a:off x="605105" y="3010219"/>
            <a:ext cx="871296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solidFill>
                  <a:srgbClr val="FF00FF"/>
                </a:solidFill>
                <a:latin typeface="华文行楷" panose="02010800040101010101" pitchFamily="2" charset="-122"/>
                <a:ea typeface="华文行楷" panose="02010800040101010101" pitchFamily="2" charset="-122"/>
                <a:sym typeface="微软雅黑" panose="020b0503020204020204" pitchFamily="34" charset="-122"/>
              </a:rPr>
              <a:t>       这是作者在强调没有创造力就如同没有了生命力。</a:t>
            </a:r>
          </a:p>
        </p:txBody>
      </p:sp>
      <p:sp>
        <p:nvSpPr>
          <p:cNvPr id="17" name="文本框 16"/>
          <p:cNvSpPr txBox="1">
            <a:spLocks noChangeArrowheads="1"/>
          </p:cNvSpPr>
          <p:nvPr/>
        </p:nvSpPr>
        <p:spPr bwMode="auto">
          <a:xfrm>
            <a:off x="620807" y="3717033"/>
            <a:ext cx="1105981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457200"/>
            <a:r>
              <a:rPr lang="en-US" altLang="zh-CN" sz="2800">
                <a:latin typeface="华文行楷" panose="02010800040101010101" pitchFamily="2" charset="-122"/>
                <a:ea typeface="华文行楷" panose="02010800040101010101" pitchFamily="2" charset="-122"/>
                <a:sym typeface="微软雅黑" panose="020b0503020204020204" pitchFamily="34" charset="-122"/>
              </a:rPr>
              <a:t>6</a:t>
            </a:r>
            <a:r>
              <a:rPr lang="zh-CN" altLang="en-US" sz="2800">
                <a:latin typeface="华文行楷" panose="02010800040101010101" pitchFamily="2" charset="-122"/>
                <a:ea typeface="华文行楷" panose="02010800040101010101" pitchFamily="2" charset="-122"/>
                <a:sym typeface="微软雅黑" panose="020b0503020204020204" pitchFamily="34" charset="-122"/>
              </a:rPr>
              <a:t>、只要有一滴汗、一滴血、一滴热情，便是　创造之神所爱住的行宫，就能开创造之花，结创造之果，繁殖创造之森林。（</a:t>
            </a:r>
            <a:r>
              <a:rPr lang="en-US" altLang="zh-CN" sz="2800">
                <a:latin typeface="华文行楷" panose="02010800040101010101" pitchFamily="2" charset="-122"/>
                <a:ea typeface="华文行楷" panose="02010800040101010101" pitchFamily="2" charset="-122"/>
                <a:sym typeface="微软雅黑" panose="020b0503020204020204" pitchFamily="34" charset="-122"/>
              </a:rPr>
              <a:t>16</a:t>
            </a:r>
            <a:r>
              <a:rPr lang="zh-CN" altLang="en-US" sz="2800">
                <a:latin typeface="华文行楷" panose="02010800040101010101" pitchFamily="2" charset="-122"/>
                <a:ea typeface="华文行楷" panose="02010800040101010101" pitchFamily="2" charset="-122"/>
                <a:sym typeface="微软雅黑" panose="020b0503020204020204" pitchFamily="34" charset="-122"/>
              </a:rPr>
              <a:t>段）</a:t>
            </a:r>
          </a:p>
        </p:txBody>
      </p:sp>
      <p:sp>
        <p:nvSpPr>
          <p:cNvPr id="7" name="文本框 6"/>
          <p:cNvSpPr txBox="1">
            <a:spLocks noChangeArrowheads="1"/>
          </p:cNvSpPr>
          <p:nvPr/>
        </p:nvSpPr>
        <p:spPr bwMode="auto">
          <a:xfrm>
            <a:off x="911425" y="5071974"/>
            <a:ext cx="1016704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457200"/>
            <a:r>
              <a:rPr lang="zh-CN" altLang="en-US" sz="2800">
                <a:solidFill>
                  <a:srgbClr val="FF00FF"/>
                </a:solidFill>
                <a:latin typeface="华文行楷" panose="02010800040101010101" pitchFamily="2" charset="-122"/>
                <a:ea typeface="华文行楷" panose="02010800040101010101" pitchFamily="2" charset="-122"/>
                <a:sym typeface="微软雅黑" panose="020b0503020204020204" pitchFamily="34" charset="-122"/>
              </a:rPr>
              <a:t>这是作者在强调任何一点的创造力，都会促进成就的取得。</a:t>
            </a:r>
          </a:p>
        </p:txBody>
      </p:sp>
      <p:sp>
        <p:nvSpPr>
          <p:cNvPr id="8" name="矩形 92171"/>
          <p:cNvSpPr>
            <a:spLocks noChangeArrowheads="1"/>
          </p:cNvSpPr>
          <p:nvPr/>
        </p:nvSpPr>
        <p:spPr bwMode="auto">
          <a:xfrm>
            <a:off x="605105" y="1135432"/>
            <a:ext cx="1105981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457200"/>
            <a:r>
              <a:rPr lang="zh-CN" altLang="en-US" sz="3200">
                <a:latin typeface="华文行楷" panose="02010800040101010101" pitchFamily="2" charset="-122"/>
                <a:ea typeface="华文行楷" panose="02010800040101010101" pitchFamily="2" charset="-122"/>
              </a:rPr>
              <a:t>二、 本文语言生动，富有气势，饱含哲理。选择你喜欢的一两句，谈谈你喜欢的理由。</a:t>
            </a:r>
          </a:p>
        </p:txBody>
      </p:sp>
      <p:sp>
        <p:nvSpPr>
          <p:cNvPr id="9" name="Text Box 1030"/>
          <p:cNvSpPr txBox="1">
            <a:spLocks noChangeArrowheads="1"/>
          </p:cNvSpPr>
          <p:nvPr/>
        </p:nvSpPr>
        <p:spPr bwMode="auto">
          <a:xfrm>
            <a:off x="1271465" y="347822"/>
            <a:ext cx="2428875" cy="646112"/>
          </a:xfrm>
          <a:prstGeom prst="rect">
            <a:avLst/>
          </a:prstGeom>
          <a:noFill/>
          <a:ln w="9525">
            <a:noFill/>
            <a:miter lim="800000"/>
          </a:ln>
        </p:spPr>
        <p:txBody>
          <a:bodyPr>
            <a:spAutoFit/>
          </a:bodyPr>
          <a:lstStyle/>
          <a:p>
            <a:pPr>
              <a:spcBef>
                <a:spcPct val="50000"/>
              </a:spcBef>
              <a:buFont typeface="Arial" panose="020b0604020202020204" pitchFamily="34" charset="0"/>
              <a:buNone/>
            </a:pPr>
            <a:r>
              <a:rPr lang="zh-CN" altLang="en-US" sz="3600" b="1">
                <a:solidFill>
                  <a:srgbClr val="FF00FF"/>
                </a:solidFill>
                <a:latin typeface="华文行楷" panose="02010800040101010101" pitchFamily="2" charset="-122"/>
                <a:ea typeface="华文行楷" panose="02010800040101010101" pitchFamily="2" charset="-122"/>
              </a:rPr>
              <a:t>合作探究</a:t>
            </a:r>
            <a:endParaRPr lang="zh-CN" altLang="zh-CN" sz="3600" b="1">
              <a:solidFill>
                <a:srgbClr val="FF00FF"/>
              </a:solidFill>
              <a:latin typeface="华文行楷" panose="02010800040101010101" pitchFamily="2" charset="-122"/>
              <a:ea typeface="华文行楷"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1" grpId="0"/>
      <p:bldP spid="17" grpId="0"/>
      <p:bldP spid="7"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 name="Text Box 1030"/>
          <p:cNvSpPr txBox="1">
            <a:spLocks noChangeArrowheads="1"/>
          </p:cNvSpPr>
          <p:nvPr/>
        </p:nvSpPr>
        <p:spPr bwMode="auto">
          <a:xfrm>
            <a:off x="1199457" y="332656"/>
            <a:ext cx="2428875" cy="646112"/>
          </a:xfrm>
          <a:prstGeom prst="rect">
            <a:avLst/>
          </a:prstGeom>
          <a:noFill/>
          <a:ln w="9525">
            <a:noFill/>
            <a:miter lim="800000"/>
          </a:ln>
        </p:spPr>
        <p:txBody>
          <a:bodyPr>
            <a:spAutoFit/>
          </a:bodyPr>
          <a:lstStyle/>
          <a:p>
            <a:pPr>
              <a:spcBef>
                <a:spcPct val="50000"/>
              </a:spcBef>
              <a:buFont typeface="Arial" panose="020b0604020202020204" pitchFamily="34" charset="0"/>
              <a:buNone/>
            </a:pPr>
            <a:r>
              <a:rPr lang="zh-CN" altLang="en-US" sz="3600" b="1">
                <a:solidFill>
                  <a:srgbClr val="FF00FF"/>
                </a:solidFill>
                <a:latin typeface="华文行楷" panose="02010800040101010101" pitchFamily="2" charset="-122"/>
                <a:ea typeface="华文行楷" panose="02010800040101010101" pitchFamily="2" charset="-122"/>
              </a:rPr>
              <a:t>主题思想</a:t>
            </a:r>
            <a:endParaRPr lang="zh-CN" altLang="zh-CN" sz="3600" b="1">
              <a:solidFill>
                <a:srgbClr val="FF00FF"/>
              </a:solidFill>
              <a:latin typeface="华文行楷" panose="02010800040101010101" pitchFamily="2" charset="-122"/>
              <a:ea typeface="华文行楷" panose="02010800040101010101" pitchFamily="2" charset="-122"/>
            </a:endParaRPr>
          </a:p>
        </p:txBody>
      </p:sp>
      <p:sp>
        <p:nvSpPr>
          <p:cNvPr id="7" name="文本框 6"/>
          <p:cNvSpPr txBox="1">
            <a:spLocks noChangeArrowheads="1"/>
          </p:cNvSpPr>
          <p:nvPr/>
        </p:nvSpPr>
        <p:spPr bwMode="auto">
          <a:xfrm>
            <a:off x="1199457" y="2254221"/>
            <a:ext cx="9937103"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457200"/>
            <a:r>
              <a:rPr lang="zh-CN" altLang="en-US" sz="3200">
                <a:latin typeface="华文行楷" panose="02010800040101010101" pitchFamily="2" charset="-122"/>
                <a:ea typeface="华文行楷" panose="02010800040101010101" pitchFamily="2" charset="-122"/>
                <a:sym typeface="微软雅黑" panose="020b0503020204020204" pitchFamily="34" charset="-122"/>
              </a:rPr>
              <a:t>本文作者用生动的事例，主要论述教育者需要探索创造理论和创造技术。文章的主旨是号召师生共同献身于创造，处处、天天、人人都要创造，教育要创造出真善美的活人，以达到教育的最大成功。</a:t>
            </a:r>
          </a:p>
          <a:p>
            <a:pPr indent="457200"/>
            <a:endParaRPr lang="zh-CN" altLang="en-US" sz="3200">
              <a:latin typeface="华文行楷" panose="02010800040101010101" pitchFamily="2" charset="-122"/>
              <a:ea typeface="华文行楷" panose="02010800040101010101" pitchFamily="2" charset="-122"/>
              <a:sym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 name="Text Box 1030"/>
          <p:cNvSpPr txBox="1">
            <a:spLocks noChangeArrowheads="1"/>
          </p:cNvSpPr>
          <p:nvPr/>
        </p:nvSpPr>
        <p:spPr bwMode="auto">
          <a:xfrm>
            <a:off x="1199457" y="332656"/>
            <a:ext cx="2428875" cy="646112"/>
          </a:xfrm>
          <a:prstGeom prst="rect">
            <a:avLst/>
          </a:prstGeom>
          <a:noFill/>
          <a:ln w="9525">
            <a:noFill/>
            <a:miter lim="800000"/>
          </a:ln>
        </p:spPr>
        <p:txBody>
          <a:bodyPr>
            <a:spAutoFit/>
          </a:bodyPr>
          <a:lstStyle/>
          <a:p>
            <a:pPr>
              <a:spcBef>
                <a:spcPct val="50000"/>
              </a:spcBef>
              <a:buFont typeface="Arial" panose="020b0604020202020204" pitchFamily="34" charset="0"/>
              <a:buNone/>
            </a:pPr>
            <a:r>
              <a:rPr lang="zh-CN" altLang="en-US" sz="3600" b="1">
                <a:solidFill>
                  <a:srgbClr val="FF00FF"/>
                </a:solidFill>
                <a:latin typeface="华文行楷" panose="02010800040101010101" pitchFamily="2" charset="-122"/>
                <a:ea typeface="华文行楷" panose="02010800040101010101" pitchFamily="2" charset="-122"/>
              </a:rPr>
              <a:t>老师寄语</a:t>
            </a:r>
            <a:endParaRPr lang="zh-CN" altLang="zh-CN" sz="3600" b="1">
              <a:solidFill>
                <a:srgbClr val="FF00FF"/>
              </a:solidFill>
              <a:latin typeface="华文行楷" panose="02010800040101010101" pitchFamily="2" charset="-122"/>
              <a:ea typeface="华文行楷" panose="02010800040101010101" pitchFamily="2" charset="-122"/>
            </a:endParaRPr>
          </a:p>
        </p:txBody>
      </p:sp>
      <p:sp>
        <p:nvSpPr>
          <p:cNvPr id="7" name="文本框 6"/>
          <p:cNvSpPr txBox="1">
            <a:spLocks noChangeArrowheads="1"/>
          </p:cNvSpPr>
          <p:nvPr/>
        </p:nvSpPr>
        <p:spPr bwMode="auto">
          <a:xfrm>
            <a:off x="911425" y="1646890"/>
            <a:ext cx="10657184"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457200"/>
            <a:r>
              <a:rPr lang="zh-CN" altLang="en-US" sz="3200">
                <a:latin typeface="华文行楷" panose="02010800040101010101" pitchFamily="2" charset="-122"/>
                <a:ea typeface="华文行楷" panose="02010800040101010101" pitchFamily="2" charset="-122"/>
                <a:sym typeface="微软雅黑" panose="020b0503020204020204" pitchFamily="34" charset="-122"/>
              </a:rPr>
              <a:t>正如陶行知先生在文中所言</a:t>
            </a:r>
            <a:r>
              <a:rPr lang="en-US" altLang="zh-CN" sz="3200">
                <a:latin typeface="华文行楷" panose="02010800040101010101" pitchFamily="2" charset="-122"/>
                <a:ea typeface="华文行楷" panose="02010800040101010101" pitchFamily="2" charset="-122"/>
                <a:sym typeface="微软雅黑" panose="020b0503020204020204" pitchFamily="34" charset="-122"/>
              </a:rPr>
              <a:t>,</a:t>
            </a:r>
            <a:r>
              <a:rPr lang="zh-CN" altLang="en-US" sz="3200">
                <a:latin typeface="华文行楷" panose="02010800040101010101" pitchFamily="2" charset="-122"/>
                <a:ea typeface="华文行楷" panose="02010800040101010101" pitchFamily="2" charset="-122"/>
                <a:sym typeface="微软雅黑" panose="020b0503020204020204" pitchFamily="34" charset="-122"/>
              </a:rPr>
              <a:t>除了有勇气、意志、信念之外</a:t>
            </a:r>
            <a:r>
              <a:rPr lang="en-US" altLang="zh-CN" sz="3200">
                <a:latin typeface="华文行楷" panose="02010800040101010101" pitchFamily="2" charset="-122"/>
                <a:ea typeface="华文行楷" panose="02010800040101010101" pitchFamily="2" charset="-122"/>
                <a:sym typeface="微软雅黑" panose="020b0503020204020204" pitchFamily="34" charset="-122"/>
              </a:rPr>
              <a:t>,</a:t>
            </a:r>
            <a:r>
              <a:rPr lang="zh-CN" altLang="en-US" sz="3200">
                <a:latin typeface="华文行楷" panose="02010800040101010101" pitchFamily="2" charset="-122"/>
                <a:ea typeface="华文行楷" panose="02010800040101010101" pitchFamily="2" charset="-122"/>
                <a:sym typeface="微软雅黑" panose="020b0503020204020204" pitchFamily="34" charset="-122"/>
              </a:rPr>
              <a:t>要创造还需要有智慧。而智慧主要来源于学习。我们只有现在好好努力</a:t>
            </a:r>
            <a:r>
              <a:rPr lang="en-US" altLang="zh-CN" sz="3200">
                <a:latin typeface="华文行楷" panose="02010800040101010101" pitchFamily="2" charset="-122"/>
                <a:ea typeface="华文行楷" panose="02010800040101010101" pitchFamily="2" charset="-122"/>
                <a:sym typeface="微软雅黑" panose="020b0503020204020204" pitchFamily="34" charset="-122"/>
              </a:rPr>
              <a:t>,</a:t>
            </a:r>
            <a:r>
              <a:rPr lang="zh-CN" altLang="en-US" sz="3200">
                <a:latin typeface="华文行楷" panose="02010800040101010101" pitchFamily="2" charset="-122"/>
                <a:ea typeface="华文行楷" panose="02010800040101010101" pitchFamily="2" charset="-122"/>
                <a:sym typeface="微软雅黑" panose="020b0503020204020204" pitchFamily="34" charset="-122"/>
              </a:rPr>
              <a:t>才能为将来更好的创造奠定坚实的基础。</a:t>
            </a:r>
          </a:p>
        </p:txBody>
      </p:sp>
      <p:sp>
        <p:nvSpPr>
          <p:cNvPr id="4" name="文本框 3"/>
          <p:cNvSpPr txBox="1">
            <a:spLocks noChangeArrowheads="1"/>
          </p:cNvSpPr>
          <p:nvPr/>
        </p:nvSpPr>
        <p:spPr bwMode="auto">
          <a:xfrm>
            <a:off x="911425" y="3429001"/>
            <a:ext cx="10945216"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457200"/>
            <a:r>
              <a:rPr lang="zh-CN" altLang="en-US" sz="3200">
                <a:latin typeface="华文行楷" panose="02010800040101010101" pitchFamily="2" charset="-122"/>
                <a:ea typeface="华文行楷" panose="02010800040101010101" pitchFamily="2" charset="-122"/>
                <a:sym typeface="微软雅黑" panose="020b0503020204020204" pitchFamily="34" charset="-122"/>
              </a:rPr>
              <a:t>生活中有许多条件不如我们</a:t>
            </a:r>
            <a:r>
              <a:rPr lang="en-US" altLang="zh-CN" sz="3200">
                <a:latin typeface="华文行楷" panose="02010800040101010101" pitchFamily="2" charset="-122"/>
                <a:ea typeface="华文行楷" panose="02010800040101010101" pitchFamily="2" charset="-122"/>
                <a:sym typeface="微软雅黑" panose="020b0503020204020204" pitchFamily="34" charset="-122"/>
              </a:rPr>
              <a:t>,</a:t>
            </a:r>
            <a:r>
              <a:rPr lang="zh-CN" altLang="en-US" sz="3200">
                <a:latin typeface="华文行楷" panose="02010800040101010101" pitchFamily="2" charset="-122"/>
                <a:ea typeface="华文行楷" panose="02010800040101010101" pitchFamily="2" charset="-122"/>
                <a:sym typeface="微软雅黑" panose="020b0503020204020204" pitchFamily="34" charset="-122"/>
              </a:rPr>
              <a:t>健康不如我们，或者和我们一样平凡的人</a:t>
            </a:r>
            <a:r>
              <a:rPr lang="en-US" altLang="zh-CN" sz="3200">
                <a:latin typeface="华文行楷" panose="02010800040101010101" pitchFamily="2" charset="-122"/>
                <a:ea typeface="华文行楷" panose="02010800040101010101" pitchFamily="2" charset="-122"/>
                <a:sym typeface="微软雅黑" panose="020b0503020204020204" pitchFamily="34" charset="-122"/>
              </a:rPr>
              <a:t>,</a:t>
            </a:r>
            <a:r>
              <a:rPr lang="zh-CN" altLang="en-US" sz="3200">
                <a:latin typeface="华文行楷" panose="02010800040101010101" pitchFamily="2" charset="-122"/>
                <a:ea typeface="华文行楷" panose="02010800040101010101" pitchFamily="2" charset="-122"/>
                <a:sym typeface="微软雅黑" panose="020b0503020204020204" pitchFamily="34" charset="-122"/>
              </a:rPr>
              <a:t>都创造出了自己不平凡的人生。所以</a:t>
            </a:r>
            <a:r>
              <a:rPr lang="en-US" altLang="zh-CN" sz="3200">
                <a:latin typeface="华文行楷" panose="02010800040101010101" pitchFamily="2" charset="-122"/>
                <a:ea typeface="华文行楷" panose="02010800040101010101" pitchFamily="2" charset="-122"/>
                <a:sym typeface="微软雅黑" panose="020b0503020204020204" pitchFamily="34" charset="-122"/>
              </a:rPr>
              <a:t>,</a:t>
            </a:r>
            <a:r>
              <a:rPr lang="zh-CN" altLang="en-US" sz="3200">
                <a:latin typeface="华文行楷" panose="02010800040101010101" pitchFamily="2" charset="-122"/>
                <a:ea typeface="华文行楷" panose="02010800040101010101" pitchFamily="2" charset="-122"/>
                <a:sym typeface="微软雅黑" panose="020b0503020204020204" pitchFamily="34" charset="-122"/>
              </a:rPr>
              <a:t>只要我们有勇气</a:t>
            </a:r>
            <a:r>
              <a:rPr lang="en-US" altLang="zh-CN" sz="3200">
                <a:latin typeface="华文行楷" panose="02010800040101010101" pitchFamily="2" charset="-122"/>
                <a:ea typeface="华文行楷" panose="02010800040101010101" pitchFamily="2" charset="-122"/>
                <a:sym typeface="微软雅黑" panose="020b0503020204020204" pitchFamily="34" charset="-122"/>
              </a:rPr>
              <a:t>,</a:t>
            </a:r>
            <a:r>
              <a:rPr lang="zh-CN" altLang="en-US" sz="3200">
                <a:latin typeface="华文行楷" panose="02010800040101010101" pitchFamily="2" charset="-122"/>
                <a:ea typeface="华文行楷" panose="02010800040101010101" pitchFamily="2" charset="-122"/>
                <a:sym typeface="微软雅黑" panose="020b0503020204020204" pitchFamily="34" charset="-122"/>
              </a:rPr>
              <a:t>有自信</a:t>
            </a:r>
            <a:r>
              <a:rPr lang="en-US" altLang="zh-CN" sz="3200">
                <a:latin typeface="华文行楷" panose="02010800040101010101" pitchFamily="2" charset="-122"/>
                <a:ea typeface="华文行楷" panose="02010800040101010101" pitchFamily="2" charset="-122"/>
                <a:sym typeface="微软雅黑" panose="020b0503020204020204" pitchFamily="34" charset="-122"/>
              </a:rPr>
              <a:t>,</a:t>
            </a:r>
            <a:r>
              <a:rPr lang="zh-CN" altLang="en-US" sz="3200">
                <a:latin typeface="华文行楷" panose="02010800040101010101" pitchFamily="2" charset="-122"/>
                <a:ea typeface="华文行楷" panose="02010800040101010101" pitchFamily="2" charset="-122"/>
                <a:sym typeface="微软雅黑" panose="020b0503020204020204" pitchFamily="34" charset="-122"/>
              </a:rPr>
              <a:t>敢创造</a:t>
            </a:r>
            <a:r>
              <a:rPr lang="en-US" altLang="zh-CN" sz="3200">
                <a:latin typeface="华文行楷" panose="02010800040101010101" pitchFamily="2" charset="-122"/>
                <a:ea typeface="华文行楷" panose="02010800040101010101" pitchFamily="2" charset="-122"/>
                <a:sym typeface="微软雅黑" panose="020b0503020204020204" pitchFamily="34" charset="-122"/>
              </a:rPr>
              <a:t>,</a:t>
            </a:r>
            <a:r>
              <a:rPr lang="zh-CN" altLang="en-US" sz="3200">
                <a:latin typeface="华文行楷" panose="02010800040101010101" pitchFamily="2" charset="-122"/>
                <a:ea typeface="华文行楷" panose="02010800040101010101" pitchFamily="2" charset="-122"/>
                <a:sym typeface="微软雅黑" panose="020b0503020204020204" pitchFamily="34" charset="-122"/>
              </a:rPr>
              <a:t>同样也能书写出属于自己的精彩人生篇章。</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4" name="文本框 1"/>
          <p:cNvSpPr txBox="1">
            <a:spLocks noChangeArrowheads="1"/>
          </p:cNvSpPr>
          <p:nvPr/>
        </p:nvSpPr>
        <p:spPr bwMode="auto">
          <a:xfrm>
            <a:off x="695400" y="1775785"/>
            <a:ext cx="10565332"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457200"/>
            <a:r>
              <a:rPr lang="zh-CN" altLang="en-US" sz="3200">
                <a:latin typeface="华文行楷" panose="02010800040101010101" pitchFamily="2" charset="-122"/>
                <a:ea typeface="华文行楷" panose="02010800040101010101" pitchFamily="2" charset="-122"/>
              </a:rPr>
              <a:t>唯一真正快乐的人们是儿童和富有创造性的那一部分人</a:t>
            </a:r>
          </a:p>
          <a:p>
            <a:pPr indent="457200" algn="r"/>
            <a:r>
              <a:rPr lang="en-US" altLang="zh-CN" sz="3200">
                <a:latin typeface="华文行楷" panose="02010800040101010101" pitchFamily="2" charset="-122"/>
                <a:ea typeface="华文行楷" panose="02010800040101010101" pitchFamily="2" charset="-122"/>
              </a:rPr>
              <a:t>   ——</a:t>
            </a:r>
            <a:r>
              <a:rPr lang="zh-CN" altLang="en-US" sz="3200">
                <a:latin typeface="华文行楷" panose="02010800040101010101" pitchFamily="2" charset="-122"/>
                <a:ea typeface="华文行楷" panose="02010800040101010101" pitchFamily="2" charset="-122"/>
              </a:rPr>
              <a:t>罗伽·费·因格</a:t>
            </a:r>
          </a:p>
        </p:txBody>
      </p:sp>
      <p:sp>
        <p:nvSpPr>
          <p:cNvPr id="15365" name="内容占位符 2"/>
          <p:cNvSpPr txBox="1">
            <a:spLocks noChangeArrowheads="1"/>
          </p:cNvSpPr>
          <p:nvPr/>
        </p:nvSpPr>
        <p:spPr bwMode="auto">
          <a:xfrm>
            <a:off x="911425" y="4573588"/>
            <a:ext cx="10801199"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600"/>
              </a:spcBef>
              <a:buClr>
                <a:schemeClr val="accent1"/>
              </a:buClr>
              <a:buSzPct val="70000"/>
              <a:buFont typeface="Wingdings" panose="05000000000000000000" pitchFamily="2" charset="2"/>
              <a:buChar char=""/>
              <a:defRPr sz="2400">
                <a:solidFill>
                  <a:schemeClr val="tx1"/>
                </a:solidFill>
                <a:latin typeface="Century Schoolbook" pitchFamily="18" charset="0"/>
                <a:ea typeface="宋体" panose="02010600030101010101" pitchFamily="2" charset="-122"/>
              </a:defRPr>
            </a:lvl1pPr>
            <a:lvl2pPr marL="640080" indent="-273050">
              <a:spcBef>
                <a:spcPct val="20000"/>
              </a:spcBef>
              <a:buClr>
                <a:schemeClr val="accent1"/>
              </a:buClr>
              <a:buSzPct val="80000"/>
              <a:buFont typeface="Wingdings 2" panose="05020102010507070707" pitchFamily="18" charset="2"/>
              <a:buChar char=""/>
              <a:defRPr sz="2100">
                <a:solidFill>
                  <a:schemeClr val="tx1"/>
                </a:solidFill>
                <a:latin typeface="Century Schoolbook" pitchFamily="18" charset="0"/>
                <a:ea typeface="宋体" panose="02010600030101010101" pitchFamily="2" charset="-122"/>
              </a:defRPr>
            </a:lvl2pPr>
            <a:lvl3pPr indent="-182880">
              <a:spcBef>
                <a:spcPct val="20000"/>
              </a:spcBef>
              <a:buClr>
                <a:srgbClr val="E0752F"/>
              </a:buClr>
              <a:buSzPct val="60000"/>
              <a:buFont typeface="Wingdings" panose="05000000000000000000" pitchFamily="2" charset="2"/>
              <a:buChar char=""/>
              <a:defRPr sz="2400">
                <a:solidFill>
                  <a:schemeClr val="tx1"/>
                </a:solidFill>
                <a:latin typeface="Century Schoolbook" pitchFamily="18" charset="0"/>
                <a:ea typeface="宋体" panose="02010600030101010101" pitchFamily="2" charset="-122"/>
              </a:defRPr>
            </a:lvl3pPr>
            <a:lvl4pPr marL="1187450" indent="-182880">
              <a:spcBef>
                <a:spcPct val="20000"/>
              </a:spcBef>
              <a:buClr>
                <a:srgbClr val="FEC3AE"/>
              </a:buClr>
              <a:buSzPct val="60000"/>
              <a:buFont typeface="Wingdings" panose="05000000000000000000" pitchFamily="2" charset="2"/>
              <a:buChar char=""/>
              <a:defRPr sz="2000">
                <a:solidFill>
                  <a:schemeClr val="tx1"/>
                </a:solidFill>
                <a:latin typeface="Century Schoolbook" pitchFamily="18" charset="0"/>
                <a:ea typeface="宋体" panose="02010600030101010101" pitchFamily="2" charset="-122"/>
              </a:defRPr>
            </a:lvl4pPr>
            <a:lvl5pPr marL="1462405" indent="-182880">
              <a:spcBef>
                <a:spcPct val="20000"/>
              </a:spcBef>
              <a:buClr>
                <a:srgbClr val="BDCAE9"/>
              </a:buClr>
              <a:buSzPct val="68000"/>
              <a:buFont typeface="Wingdings 2" panose="05020102010507070707" pitchFamily="18" charset="2"/>
              <a:buChar char=""/>
              <a:defRPr sz="1600">
                <a:solidFill>
                  <a:schemeClr val="tx1"/>
                </a:solidFill>
                <a:latin typeface="Century Schoolbook" pitchFamily="18" charset="0"/>
                <a:ea typeface="宋体" panose="02010600030101010101" pitchFamily="2" charset="-122"/>
              </a:defRPr>
            </a:lvl5pPr>
            <a:lvl6pPr marL="1919605" indent="-18288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itchFamily="18" charset="0"/>
                <a:ea typeface="宋体" panose="02010600030101010101" pitchFamily="2" charset="-122"/>
              </a:defRPr>
            </a:lvl6pPr>
            <a:lvl7pPr marL="2376805" indent="-18288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itchFamily="18" charset="0"/>
                <a:ea typeface="宋体" panose="02010600030101010101" pitchFamily="2" charset="-122"/>
              </a:defRPr>
            </a:lvl7pPr>
            <a:lvl8pPr marL="2834005" indent="-18288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itchFamily="18" charset="0"/>
                <a:ea typeface="宋体" panose="02010600030101010101" pitchFamily="2" charset="-122"/>
              </a:defRPr>
            </a:lvl8pPr>
            <a:lvl9pPr marL="3291205" indent="-182880" eaLnBrk="0" fontAlgn="base" hangingPunct="0">
              <a:spcBef>
                <a:spcPct val="20000"/>
              </a:spcBef>
              <a:spcAft>
                <a:spcPct val="0"/>
              </a:spcAft>
              <a:buClr>
                <a:srgbClr val="BDCAE9"/>
              </a:buClr>
              <a:buSzPct val="68000"/>
              <a:buFont typeface="Wingdings 2" panose="05020102010507070707" pitchFamily="18" charset="2"/>
              <a:buChar char=""/>
              <a:defRPr sz="1600">
                <a:solidFill>
                  <a:schemeClr val="tx1"/>
                </a:solidFill>
                <a:latin typeface="Century Schoolbook" pitchFamily="18" charset="0"/>
                <a:ea typeface="宋体" panose="02010600030101010101" pitchFamily="2" charset="-122"/>
              </a:defRPr>
            </a:lvl9pPr>
          </a:lstStyle>
          <a:p>
            <a:pPr indent="457200">
              <a:spcBef>
                <a:spcPct val="0"/>
              </a:spcBef>
              <a:buNone/>
            </a:pPr>
            <a:r>
              <a:rPr lang="zh-CN" altLang="en-US" sz="3200">
                <a:latin typeface="华文行楷" panose="02010800040101010101" pitchFamily="2" charset="-122"/>
                <a:ea typeface="华文行楷" panose="02010800040101010101" pitchFamily="2" charset="-122"/>
              </a:rPr>
              <a:t>那么生活在20世纪的我们的教育家，又是怎样理解“创造”的呢？今天我们来学习陶行知的《创造宣言》。</a:t>
            </a:r>
          </a:p>
        </p:txBody>
      </p:sp>
      <p:sp>
        <p:nvSpPr>
          <p:cNvPr id="2" name="矩形 1"/>
          <p:cNvSpPr/>
          <p:nvPr/>
        </p:nvSpPr>
        <p:spPr>
          <a:xfrm>
            <a:off x="1199457" y="404665"/>
            <a:ext cx="2031325" cy="646331"/>
          </a:xfrm>
          <a:prstGeom prst="rect">
            <a:avLst/>
          </a:prstGeom>
        </p:spPr>
        <p:txBody>
          <a:bodyPr wrap="none">
            <a:spAutoFit/>
          </a:bodyPr>
          <a:lstStyle/>
          <a:p>
            <a:r>
              <a:rPr lang="zh-CN" altLang="en-US" sz="3600" b="1">
                <a:solidFill>
                  <a:srgbClr val="FF00FF"/>
                </a:solidFill>
                <a:latin typeface="华文行楷" panose="02010800040101010101" pitchFamily="2" charset="-122"/>
                <a:ea typeface="华文行楷" panose="02010800040101010101" pitchFamily="2" charset="-122"/>
              </a:rPr>
              <a:t>导入新课</a:t>
            </a:r>
            <a:endParaRPr lang="zh-CN" altLang="en-US" sz="3600"/>
          </a:p>
        </p:txBody>
      </p:sp>
      <p:sp>
        <p:nvSpPr>
          <p:cNvPr id="3" name="矩形 2"/>
          <p:cNvSpPr/>
          <p:nvPr/>
        </p:nvSpPr>
        <p:spPr>
          <a:xfrm>
            <a:off x="829494" y="3174686"/>
            <a:ext cx="10883130" cy="1077218"/>
          </a:xfrm>
          <a:prstGeom prst="rect">
            <a:avLst/>
          </a:prstGeom>
        </p:spPr>
        <p:txBody>
          <a:bodyPr wrap="square">
            <a:spAutoFit/>
          </a:bodyPr>
          <a:lstStyle/>
          <a:p>
            <a:pPr indent="457200"/>
            <a:r>
              <a:rPr lang="zh-CN" altLang="en-US" sz="3200">
                <a:latin typeface="华文行楷" panose="02010800040101010101" pitchFamily="2" charset="-122"/>
                <a:ea typeface="华文行楷" panose="02010800040101010101" pitchFamily="2" charset="-122"/>
              </a:rPr>
              <a:t>请同学们说说“什么是创造”，再结合自己的亲身体会或别人的经历具体说说你对“创造”的理解。</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15" presetClass="entr" presetSubtype="0" fill="hold" grpId="0" nodeType="clickEffect">
                                  <p:stCondLst>
                                    <p:cond delay="0"/>
                                  </p:stCondLst>
                                  <p:childTnLst>
                                    <p:set>
                                      <p:cBhvr>
                                        <p:cTn id="17" dur="1" fill="hold">
                                          <p:stCondLst>
                                            <p:cond delay="0"/>
                                          </p:stCondLst>
                                        </p:cTn>
                                        <p:tgtEl>
                                          <p:spTgt spid="15365"/>
                                        </p:tgtEl>
                                        <p:attrNameLst>
                                          <p:attrName>style.visibility</p:attrName>
                                        </p:attrNameLst>
                                      </p:cBhvr>
                                      <p:to>
                                        <p:strVal val="visible"/>
                                      </p:to>
                                    </p:set>
                                    <p:anim calcmode="lin" valueType="num">
                                      <p:cBhvr>
                                        <p:cTn id="18" dur="1000" fill="hold"/>
                                        <p:tgtEl>
                                          <p:spTgt spid="15365"/>
                                        </p:tgtEl>
                                        <p:attrNameLst>
                                          <p:attrName>ppt_w</p:attrName>
                                        </p:attrNameLst>
                                      </p:cBhvr>
                                      <p:tavLst>
                                        <p:tav tm="0">
                                          <p:val>
                                            <p:fltVal val="0"/>
                                          </p:val>
                                        </p:tav>
                                        <p:tav tm="100000">
                                          <p:val>
                                            <p:strVal val="#ppt_w"/>
                                          </p:val>
                                        </p:tav>
                                      </p:tavLst>
                                    </p:anim>
                                    <p:anim calcmode="lin" valueType="num">
                                      <p:cBhvr>
                                        <p:cTn id="19" dur="1000" fill="hold"/>
                                        <p:tgtEl>
                                          <p:spTgt spid="15365"/>
                                        </p:tgtEl>
                                        <p:attrNameLst>
                                          <p:attrName>ppt_h</p:attrName>
                                        </p:attrNameLst>
                                      </p:cBhvr>
                                      <p:tavLst>
                                        <p:tav tm="0">
                                          <p:val>
                                            <p:fltVal val="0"/>
                                          </p:val>
                                        </p:tav>
                                        <p:tav tm="100000">
                                          <p:val>
                                            <p:strVal val="#ppt_h"/>
                                          </p:val>
                                        </p:tav>
                                      </p:tavLst>
                                    </p:anim>
                                    <p:anim calcmode="lin" valueType="num">
                                      <p:cBhvr>
                                        <p:cTn id="20" dur="1000" fill="hold"/>
                                        <p:tgtEl>
                                          <p:spTgt spid="15365"/>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1536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365" grpId="0"/>
      <p:bldP spid="3"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7" name="文本框 6"/>
          <p:cNvSpPr txBox="1">
            <a:spLocks noChangeArrowheads="1"/>
          </p:cNvSpPr>
          <p:nvPr/>
        </p:nvSpPr>
        <p:spPr bwMode="auto">
          <a:xfrm>
            <a:off x="983432" y="2121238"/>
            <a:ext cx="1044116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457200">
              <a:lnSpc>
                <a:spcPct val="150000"/>
              </a:lnSpc>
            </a:pPr>
            <a:r>
              <a:rPr lang="zh-CN" altLang="zh-CN" sz="3200">
                <a:latin typeface="华文行楷" panose="02010800040101010101" pitchFamily="2" charset="-122"/>
                <a:ea typeface="华文行楷" panose="02010800040101010101" pitchFamily="2" charset="-122"/>
                <a:sym typeface="宋体" panose="02010600030101010101" pitchFamily="2" charset="-122"/>
              </a:rPr>
              <a:t>“创造”一词，我们已经在《谈创造性思维》一文中略有涉及，在本文中，陶行知强调了创造对于教育者的重要性。请你结合两篇课文的学习经验，说说“创造”于当今社会的重要性。</a:t>
            </a:r>
            <a:r>
              <a:rPr lang="zh-CN" altLang="zh-CN" sz="3200">
                <a:solidFill>
                  <a:srgbClr val="FF00FF"/>
                </a:solidFill>
                <a:latin typeface="华文行楷" panose="02010800040101010101" pitchFamily="2" charset="-122"/>
                <a:ea typeface="华文行楷" panose="02010800040101010101" pitchFamily="2" charset="-122"/>
                <a:sym typeface="宋体" panose="02010600030101010101" pitchFamily="2" charset="-122"/>
              </a:rPr>
              <a:t>（可以从其他领域谈拥有创造力或缺乏创造力的不同结果）</a:t>
            </a:r>
          </a:p>
        </p:txBody>
      </p:sp>
      <p:sp>
        <p:nvSpPr>
          <p:cNvPr id="6" name="Text Box 1030"/>
          <p:cNvSpPr txBox="1">
            <a:spLocks noChangeArrowheads="1"/>
          </p:cNvSpPr>
          <p:nvPr/>
        </p:nvSpPr>
        <p:spPr bwMode="auto">
          <a:xfrm>
            <a:off x="1271465" y="404664"/>
            <a:ext cx="2428875" cy="646112"/>
          </a:xfrm>
          <a:prstGeom prst="rect">
            <a:avLst/>
          </a:prstGeom>
          <a:noFill/>
          <a:ln w="9525">
            <a:noFill/>
            <a:miter lim="800000"/>
          </a:ln>
        </p:spPr>
        <p:txBody>
          <a:bodyPr>
            <a:spAutoFit/>
          </a:bodyPr>
          <a:lstStyle/>
          <a:p>
            <a:pPr>
              <a:spcBef>
                <a:spcPct val="50000"/>
              </a:spcBef>
              <a:buFont typeface="Arial" panose="020b0604020202020204" pitchFamily="34" charset="0"/>
              <a:buNone/>
            </a:pPr>
            <a:r>
              <a:rPr lang="zh-CN" altLang="en-US" sz="3600" b="1">
                <a:solidFill>
                  <a:srgbClr val="FF00FF"/>
                </a:solidFill>
                <a:latin typeface="华文行楷" panose="02010800040101010101" pitchFamily="2" charset="-122"/>
                <a:ea typeface="华文行楷" panose="02010800040101010101" pitchFamily="2" charset="-122"/>
              </a:rPr>
              <a:t>拓展延伸</a:t>
            </a:r>
            <a:endParaRPr lang="zh-CN" altLang="zh-CN" sz="3600" b="1">
              <a:solidFill>
                <a:srgbClr val="FF00FF"/>
              </a:solidFill>
              <a:latin typeface="华文行楷" panose="02010800040101010101" pitchFamily="2" charset="-122"/>
              <a:ea typeface="华文行楷"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7"/>
                                        </p:tgtEl>
                                        <p:attrNameLst>
                                          <p:attrName>style.visibility</p:attrName>
                                        </p:attrNameLst>
                                      </p:cBhvr>
                                      <p:to>
                                        <p:strVal val="visible"/>
                                      </p:to>
                                    </p:set>
                                    <p:anim calcmode="discrete" valueType="clr">
                                      <p:cBhvr override="childStyle">
                                        <p:cTn id="7" dur="100"/>
                                        <p:tgtEl>
                                          <p:spTgt spid="7"/>
                                        </p:tgtEl>
                                        <p:attrNameLst>
                                          <p:attrName>style.color</p:attrName>
                                        </p:attrNameLst>
                                      </p:cBhvr>
                                      <p:tavLst>
                                        <p:tav tm="0">
                                          <p:val>
                                            <p:clrVal>
                                              <a:srgbClr val="00CCFF"/>
                                            </p:clrVal>
                                          </p:val>
                                        </p:tav>
                                        <p:tav tm="50000">
                                          <p:val>
                                            <p:clrVal>
                                              <a:srgbClr val="0000FF"/>
                                            </p:clrVal>
                                          </p:val>
                                        </p:tav>
                                      </p:tavLst>
                                    </p:anim>
                                    <p:anim calcmode="discrete" valueType="clr">
                                      <p:cBhvr>
                                        <p:cTn id="8" dur="100"/>
                                        <p:tgtEl>
                                          <p:spTgt spid="7"/>
                                        </p:tgtEl>
                                        <p:attrNameLst>
                                          <p:attrName>fillcolor</p:attrName>
                                        </p:attrNameLst>
                                      </p:cBhvr>
                                      <p:tavLst>
                                        <p:tav tm="0">
                                          <p:val>
                                            <p:clrVal>
                                              <a:schemeClr val="accent2"/>
                                            </p:clrVal>
                                          </p:val>
                                        </p:tav>
                                        <p:tav tm="50000">
                                          <p:val>
                                            <p:clrVal>
                                              <a:schemeClr val="hlink"/>
                                            </p:clrVal>
                                          </p:val>
                                        </p:tav>
                                      </p:tavLst>
                                    </p:anim>
                                    <p:set>
                                      <p:cBhvr>
                                        <p:cTn id="9" dur="100"/>
                                        <p:tgtEl>
                                          <p:spTgt spid="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7" name="矩形 6"/>
          <p:cNvSpPr/>
          <p:nvPr>
            <p:custDataLst>
              <p:tags r:id="rId2"/>
            </p:custDataLst>
          </p:nvPr>
        </p:nvSpPr>
        <p:spPr>
          <a:xfrm>
            <a:off x="269422" y="1431398"/>
            <a:ext cx="4419600" cy="3657600"/>
          </a:xfrm>
          <a:prstGeom prst="rect">
            <a:avLst/>
          </a:prstGeom>
          <a:solidFill>
            <a:schemeClr val="dk2"/>
          </a:solidFill>
          <a:ln w="50800">
            <a:solidFill>
              <a:schemeClr val="dk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8" name="矩形 7"/>
          <p:cNvSpPr/>
          <p:nvPr>
            <p:custDataLst>
              <p:tags r:id="rId3"/>
            </p:custDataLst>
          </p:nvPr>
        </p:nvSpPr>
        <p:spPr>
          <a:xfrm>
            <a:off x="4658751" y="1431398"/>
            <a:ext cx="7010456" cy="3657600"/>
          </a:xfrm>
          <a:prstGeom prst="rect">
            <a:avLst/>
          </a:prstGeom>
          <a:noFill/>
          <a:ln w="50800">
            <a:solidFill>
              <a:schemeClr val="dk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4"/>
            </p:custDataLst>
          </p:nvPr>
        </p:nvSpPr>
        <p:spPr>
          <a:xfrm>
            <a:off x="512417" y="1911219"/>
            <a:ext cx="3933609" cy="2851849"/>
          </a:xfrm>
          <a:prstGeom prst="rect">
            <a:avLst/>
          </a:prstGeom>
          <a:noFill/>
        </p:spPr>
        <p:txBody>
          <a:bodyPr wrap="square" lIns="63500" tIns="25400" rIns="63500" bIns="25400" rtlCol="0" anchor="ctr" anchorCtr="0">
            <a:normAutofit fontScale="95000"/>
          </a:bodyPr>
          <a:lstStyle/>
          <a:p>
            <a:pPr marL="0" indent="457200">
              <a:buSzTx/>
              <a:buNone/>
            </a:pPr>
            <a:r>
              <a:rPr lang="en-US" altLang="zh-CN" sz="3200" b="1" spc="240" smtClean="0">
                <a:solidFill>
                  <a:schemeClr val="lt1"/>
                </a:solidFill>
                <a:latin typeface="微软雅黑" panose="020b0503020204020204" pitchFamily="34" charset="-122"/>
                <a:ea typeface="微软雅黑" panose="020b0503020204020204" pitchFamily="34" charset="-122"/>
              </a:rPr>
              <a:t>1.</a:t>
            </a:r>
            <a:r>
              <a:rPr lang="zh-CN" altLang="en-US" sz="3200" b="1" spc="240" smtClean="0">
                <a:solidFill>
                  <a:schemeClr val="lt1"/>
                </a:solidFill>
                <a:latin typeface="微软雅黑" panose="020b0503020204020204" pitchFamily="34" charset="-122"/>
                <a:ea typeface="微软雅黑" panose="020b0503020204020204" pitchFamily="34" charset="-122"/>
              </a:rPr>
              <a:t>完成</a:t>
            </a:r>
            <a:r>
              <a:rPr lang="zh-CN" altLang="en-US" sz="3200" b="1" spc="240">
                <a:solidFill>
                  <a:schemeClr val="lt1"/>
                </a:solidFill>
                <a:latin typeface="微软雅黑" panose="020b0503020204020204" pitchFamily="34" charset="-122"/>
                <a:ea typeface="微软雅黑" panose="020b0503020204020204" pitchFamily="34" charset="-122"/>
              </a:rPr>
              <a:t>课后</a:t>
            </a:r>
            <a:r>
              <a:rPr lang="zh-CN" altLang="en-US" sz="3200" b="1" spc="240" smtClean="0">
                <a:solidFill>
                  <a:schemeClr val="lt1"/>
                </a:solidFill>
                <a:latin typeface="微软雅黑" panose="020b0503020204020204" pitchFamily="34" charset="-122"/>
                <a:ea typeface="微软雅黑" panose="020b0503020204020204" pitchFamily="34" charset="-122"/>
              </a:rPr>
              <a:t>练习</a:t>
            </a:r>
            <a:endParaRPr lang="en-US" altLang="zh-CN" sz="3200" b="1" spc="240" smtClean="0">
              <a:solidFill>
                <a:schemeClr val="lt1"/>
              </a:solidFill>
              <a:latin typeface="微软雅黑" panose="020b0503020204020204" pitchFamily="34" charset="-122"/>
              <a:ea typeface="微软雅黑" panose="020b0503020204020204" pitchFamily="34" charset="-122"/>
            </a:endParaRPr>
          </a:p>
          <a:p>
            <a:pPr indent="457200">
              <a:buSzTx/>
            </a:pPr>
            <a:r>
              <a:rPr lang="en-US" altLang="zh-CN" sz="3200" b="1" spc="240" smtClean="0">
                <a:solidFill>
                  <a:schemeClr val="lt1"/>
                </a:solidFill>
                <a:latin typeface="微软雅黑" panose="020b0503020204020204" pitchFamily="34" charset="-122"/>
                <a:ea typeface="微软雅黑" panose="020b0503020204020204" pitchFamily="34" charset="-122"/>
              </a:rPr>
              <a:t>2.</a:t>
            </a:r>
            <a:r>
              <a:rPr lang="zh-CN" altLang="en-US" sz="3200" b="1" spc="240">
                <a:solidFill>
                  <a:schemeClr val="lt1"/>
                </a:solidFill>
                <a:latin typeface="微软雅黑" panose="020b0503020204020204" pitchFamily="34" charset="-122"/>
                <a:ea typeface="微软雅黑" panose="020b0503020204020204" pitchFamily="34" charset="-122"/>
              </a:rPr>
              <a:t>课后查阅本课列举的事例，进一步理解作者举例的意图</a:t>
            </a:r>
            <a:r>
              <a:rPr lang="zh-CN" altLang="en-US" sz="3200" b="1" spc="240" smtClean="0">
                <a:solidFill>
                  <a:schemeClr val="lt1"/>
                </a:solidFill>
                <a:latin typeface="微软雅黑" panose="020b0503020204020204" pitchFamily="34" charset="-122"/>
                <a:ea typeface="微软雅黑" panose="020b0503020204020204" pitchFamily="34" charset="-122"/>
              </a:rPr>
              <a:t>。</a:t>
            </a:r>
            <a:endParaRPr lang="zh-CN" altLang="en-US" sz="3200" b="1" spc="240">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5"/>
            </p:custDataLst>
          </p:nvPr>
        </p:nvSpPr>
        <p:spPr>
          <a:xfrm>
            <a:off x="5668416" y="2269611"/>
            <a:ext cx="4991125" cy="1828813"/>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00000"/>
              </a:lnSpc>
              <a:spcBef>
                <a:spcPct val="0"/>
              </a:spcBef>
              <a:spcAft>
                <a:spcPts val="800"/>
              </a:spcAft>
              <a:buSzTx/>
              <a:buNone/>
            </a:pPr>
            <a:r>
              <a:rPr lang="zh-CN" altLang="en-US" sz="8800" spc="72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作业布置</a:t>
            </a:r>
          </a:p>
        </p:txBody>
      </p:sp>
    </p:spTree>
    <p:custDataLst>
      <p:tags r:id="rId6"/>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showMasterPhAnim="0">
  <p:cSld>
    <p:spTree>
      <p:nvGrpSpPr>
        <p:cNvPr id="1" name=""/>
        <p:cNvGrpSpPr/>
        <p:nvPr/>
      </p:nvGrpSpPr>
      <p:grpSpPr>
        <a:xfrm>
          <a:off x="0" y="0"/>
          <a:ext cx="0" cy="0"/>
        </a:xfrm>
      </p:grpSpPr>
      <p:pic>
        <p:nvPicPr>
          <p:cNvPr id="28683" name="Picture 11"/>
          <p:cNvPicPr>
            <a:picLocks noGrp="1" noChangeAspect="1" noChangeArrowheads="1"/>
          </p:cNvPicPr>
          <p:nvPr>
            <p:ph type="clipArt" sz="half" idx="4294967295"/>
          </p:nvPr>
        </p:nvPicPr>
        <p:blipFill>
          <a:blip r:embed="rId2">
            <a:extLst>
              <a:ext uri="{28A0092B-C50C-407E-A947-70E740481C1C}">
                <a14:useLocalDpi xmlns:a14="http://schemas.microsoft.com/office/drawing/2010/main" val="0"/>
              </a:ext>
            </a:extLst>
          </a:blip>
          <a:stretch>
            <a:fillRect/>
          </a:stretch>
        </p:blipFill>
        <p:spPr>
          <a:xfrm>
            <a:off x="8904312" y="1231886"/>
            <a:ext cx="2232248" cy="5023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矩形 1"/>
          <p:cNvSpPr/>
          <p:nvPr/>
        </p:nvSpPr>
        <p:spPr>
          <a:xfrm>
            <a:off x="3863752" y="692697"/>
            <a:ext cx="1569660" cy="646331"/>
          </a:xfrm>
          <a:prstGeom prst="rect">
            <a:avLst/>
          </a:prstGeom>
        </p:spPr>
        <p:txBody>
          <a:bodyPr wrap="none">
            <a:spAutoFit/>
          </a:bodyPr>
          <a:lstStyle/>
          <a:p>
            <a:r>
              <a:rPr lang="zh-CN" altLang="en-US" sz="3600" b="1">
                <a:solidFill>
                  <a:srgbClr val="FF00FF"/>
                </a:solidFill>
                <a:latin typeface="华文行楷" panose="02010800040101010101" pitchFamily="2" charset="-122"/>
                <a:ea typeface="华文行楷" panose="02010800040101010101" pitchFamily="2" charset="-122"/>
              </a:rPr>
              <a:t>朱　耷</a:t>
            </a:r>
            <a:endParaRPr lang="zh-CN" altLang="en-US" sz="3600"/>
          </a:p>
        </p:txBody>
      </p:sp>
      <p:sp>
        <p:nvSpPr>
          <p:cNvPr id="3" name="矩形 2"/>
          <p:cNvSpPr/>
          <p:nvPr/>
        </p:nvSpPr>
        <p:spPr>
          <a:xfrm>
            <a:off x="472118" y="1728725"/>
            <a:ext cx="8352928" cy="4524315"/>
          </a:xfrm>
          <a:prstGeom prst="rect">
            <a:avLst/>
          </a:prstGeom>
        </p:spPr>
        <p:txBody>
          <a:bodyPr wrap="square">
            <a:spAutoFit/>
          </a:bodyPr>
          <a:lstStyle/>
          <a:p>
            <a:pPr indent="457200">
              <a:spcAft>
                <a:spcPts val="600"/>
              </a:spcAft>
            </a:pPr>
            <a:r>
              <a:rPr lang="zh-CN" altLang="en-US" sz="3200">
                <a:latin typeface="华文行楷" panose="02010800040101010101" pitchFamily="2" charset="-122"/>
                <a:ea typeface="华文行楷" panose="02010800040101010101" pitchFamily="2" charset="-122"/>
              </a:rPr>
              <a:t>（1626－约1697）清初画家。南昌（今属江西）人。明宁王朱权后裔。明亡，一度为僧，又当道士，在南昌建青云谱道院。有雪个、个山、人屋、八大山人等别号。擅画水墨花卉禽鸟，笔墨简括凝练，形象夸张；亦写山水，意境冷寂。所画鱼鸟每作“白眼向人”的情态，署款八大山人。他的绘画技法，对后来的写意画影响很大。工书法，行楷学王羲之，纯朴圆润，自成一格。 </a:t>
            </a:r>
          </a:p>
        </p:txBody>
      </p:sp>
    </p:spTree>
  </p:cSld>
  <p:clrMapOvr>
    <a:masterClrMapping/>
  </p:clrMapOvr>
  <p:transition spd="slow">
    <p:zoom dir="in"/>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showMasterPhAnim="0">
  <p:cSld>
    <p:spTree>
      <p:nvGrpSpPr>
        <p:cNvPr id="1" name=""/>
        <p:cNvGrpSpPr/>
        <p:nvPr/>
      </p:nvGrpSpPr>
      <p:grpSpPr>
        <a:xfrm>
          <a:off x="0" y="0"/>
          <a:ext cx="0" cy="0"/>
        </a:xfrm>
      </p:grpSpPr>
      <p:pic>
        <p:nvPicPr>
          <p:cNvPr id="29707" name="Picture 11">
            <a:hlinkClick r:id="rId3"/>
          </p:cNvPr>
          <p:cNvPicPr>
            <a:picLocks noGrp="1" noChangeAspect="1" noChangeArrowheads="1"/>
          </p:cNvPicPr>
          <p:nvPr>
            <p:ph type="clipArt" sz="half" idx="4294967295"/>
          </p:nvPr>
        </p:nvPicPr>
        <p:blipFill>
          <a:blip r:embed="rId2">
            <a:extLst>
              <a:ext uri="{28A0092B-C50C-407E-A947-70E740481C1C}">
                <a14:useLocalDpi xmlns:a14="http://schemas.microsoft.com/office/drawing/2010/main" val="0"/>
              </a:ext>
            </a:extLst>
          </a:blip>
          <a:stretch>
            <a:fillRect/>
          </a:stretch>
        </p:blipFill>
        <p:spPr>
          <a:xfrm>
            <a:off x="9192344" y="1476902"/>
            <a:ext cx="2635772" cy="370717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9708" name="Text Box 12"/>
          <p:cNvSpPr txBox="1">
            <a:spLocks noChangeArrowheads="1"/>
          </p:cNvSpPr>
          <p:nvPr/>
        </p:nvSpPr>
        <p:spPr bwMode="auto">
          <a:xfrm>
            <a:off x="9336360" y="5373216"/>
            <a:ext cx="249175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800" b="1">
                <a:solidFill>
                  <a:srgbClr val="FF00FF"/>
                </a:solidFill>
                <a:latin typeface="华文行楷" panose="02010800040101010101" pitchFamily="2" charset="-122"/>
                <a:ea typeface="华文行楷" panose="02010800040101010101" pitchFamily="2" charset="-122"/>
              </a:rPr>
              <a:t>（雅典娜头像）</a:t>
            </a:r>
          </a:p>
        </p:txBody>
      </p:sp>
      <p:sp>
        <p:nvSpPr>
          <p:cNvPr id="2" name="矩形 1"/>
          <p:cNvSpPr/>
          <p:nvPr/>
        </p:nvSpPr>
        <p:spPr>
          <a:xfrm>
            <a:off x="3071664" y="692697"/>
            <a:ext cx="3945311" cy="584775"/>
          </a:xfrm>
          <a:prstGeom prst="rect">
            <a:avLst/>
          </a:prstGeom>
        </p:spPr>
        <p:txBody>
          <a:bodyPr wrap="none">
            <a:spAutoFit/>
          </a:bodyPr>
          <a:lstStyle/>
          <a:p>
            <a:r>
              <a:rPr lang="zh-CN" altLang="en-US" sz="3200" b="1">
                <a:solidFill>
                  <a:srgbClr val="FF00FF"/>
                </a:solidFill>
                <a:latin typeface="华文行楷" panose="02010800040101010101" pitchFamily="2" charset="-122"/>
                <a:ea typeface="华文行楷" panose="02010800040101010101" pitchFamily="2" charset="-122"/>
              </a:rPr>
              <a:t>菲狄亚斯  (飞帝亚斯)</a:t>
            </a:r>
            <a:endParaRPr lang="zh-CN" altLang="en-US" sz="3200"/>
          </a:p>
        </p:txBody>
      </p:sp>
      <p:sp>
        <p:nvSpPr>
          <p:cNvPr id="3" name="矩形 2"/>
          <p:cNvSpPr/>
          <p:nvPr/>
        </p:nvSpPr>
        <p:spPr>
          <a:xfrm>
            <a:off x="767409" y="1507936"/>
            <a:ext cx="8237351" cy="5016758"/>
          </a:xfrm>
          <a:prstGeom prst="rect">
            <a:avLst/>
          </a:prstGeom>
        </p:spPr>
        <p:txBody>
          <a:bodyPr wrap="square">
            <a:spAutoFit/>
          </a:bodyPr>
          <a:lstStyle/>
          <a:p>
            <a:pPr indent="457200"/>
            <a:r>
              <a:rPr lang="zh-CN" altLang="en-US" sz="3200">
                <a:latin typeface="华文行楷" panose="02010800040101010101" pitchFamily="2" charset="-122"/>
                <a:ea typeface="华文行楷" panose="02010800040101010101" pitchFamily="2" charset="-122"/>
              </a:rPr>
              <a:t> (</a:t>
            </a:r>
            <a:r>
              <a:rPr lang="en-US" altLang="zh-CN" sz="3200">
                <a:latin typeface="华文行楷" panose="02010800040101010101" pitchFamily="2" charset="-122"/>
                <a:ea typeface="华文行楷" panose="02010800040101010101" pitchFamily="2" charset="-122"/>
              </a:rPr>
              <a:t>Phidias，</a:t>
            </a:r>
            <a:r>
              <a:rPr lang="zh-CN" altLang="en-US" sz="3200">
                <a:latin typeface="华文行楷" panose="02010800040101010101" pitchFamily="2" charset="-122"/>
                <a:ea typeface="华文行楷" panose="02010800040101010101" pitchFamily="2" charset="-122"/>
              </a:rPr>
              <a:t>公元前5世纪初—431年，主要活动时期公元前490－公元前430年)古希腊著名雕塑家、建筑设计师，雅典人。擅长神像雕塑。作品有建立在雅典卫城上的巨大的雅典娜铜像、有用象牙嵌金的奥林匹亚的宙斯像和巴台农的雅典娜，这些作品已不存在。据说巴台农神殿的装饰雕塑，也是在他领导设计和监督下完成的。这些装饰雕塑的主要部分现藏伦敦不列颠博物馆，被认为是古希腊雕塑全盛时期的代表作。 </a:t>
            </a:r>
            <a:endParaRPr lang="zh-CN" altLang="en-US" sz="3200"/>
          </a:p>
        </p:txBody>
      </p:sp>
    </p:spTree>
  </p:cSld>
  <p:clrMapOvr>
    <a:masterClrMapping/>
  </p:clrMapOvr>
  <p:transition spd="slow">
    <p:zoom/>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showMasterPhAnim="0">
  <p:cSld>
    <p:spTree>
      <p:nvGrpSpPr>
        <p:cNvPr id="1" name=""/>
        <p:cNvGrpSpPr/>
        <p:nvPr/>
      </p:nvGrpSpPr>
      <p:grpSpPr>
        <a:xfrm>
          <a:off x="0" y="0"/>
          <a:ext cx="0" cy="0"/>
        </a:xfrm>
      </p:grpSpPr>
      <p:pic>
        <p:nvPicPr>
          <p:cNvPr id="30731" name="Picture 11"/>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760296" y="1244132"/>
            <a:ext cx="2546722" cy="3751692"/>
          </a:xfrm>
          <a:prstGeom prst="rect">
            <a:avLst/>
          </a:prstGeom>
          <a:noFill/>
          <a:extLst>
            <a:ext uri="{909E8E84-426E-40DD-AFC4-6F175D3DCCD1}">
              <a14:hiddenFill xmlns:a14="http://schemas.microsoft.com/office/drawing/2010/main">
                <a:solidFill>
                  <a:srgbClr val="FFFFFF"/>
                </a:solidFill>
              </a14:hiddenFill>
            </a:ext>
          </a:extLst>
        </p:spPr>
      </p:pic>
      <p:sp>
        <p:nvSpPr>
          <p:cNvPr id="30732" name="Text Box 12"/>
          <p:cNvSpPr txBox="1">
            <a:spLocks noChangeArrowheads="1"/>
          </p:cNvSpPr>
          <p:nvPr/>
        </p:nvSpPr>
        <p:spPr bwMode="auto">
          <a:xfrm>
            <a:off x="9021334" y="5013833"/>
            <a:ext cx="2024646"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3200" b="1">
                <a:solidFill>
                  <a:srgbClr val="FF00FF"/>
                </a:solidFill>
                <a:latin typeface="华文行楷" panose="02010800040101010101" pitchFamily="2" charset="-122"/>
                <a:ea typeface="华文行楷" panose="02010800040101010101" pitchFamily="2" charset="-122"/>
              </a:rPr>
              <a:t>（大卫像）</a:t>
            </a:r>
          </a:p>
        </p:txBody>
      </p:sp>
      <p:sp>
        <p:nvSpPr>
          <p:cNvPr id="2" name="矩形 1"/>
          <p:cNvSpPr/>
          <p:nvPr/>
        </p:nvSpPr>
        <p:spPr>
          <a:xfrm>
            <a:off x="2855641" y="764705"/>
            <a:ext cx="4153701" cy="584775"/>
          </a:xfrm>
          <a:prstGeom prst="rect">
            <a:avLst/>
          </a:prstGeom>
        </p:spPr>
        <p:txBody>
          <a:bodyPr wrap="none">
            <a:spAutoFit/>
          </a:bodyPr>
          <a:lstStyle/>
          <a:p>
            <a:r>
              <a:rPr lang="zh-CN" altLang="en-US" sz="3200" b="1">
                <a:solidFill>
                  <a:srgbClr val="FF00FF"/>
                </a:solidFill>
                <a:latin typeface="华文行楷" panose="02010800040101010101" pitchFamily="2" charset="-122"/>
                <a:ea typeface="华文行楷" panose="02010800040101010101" pitchFamily="2" charset="-122"/>
              </a:rPr>
              <a:t>米开朗基(米开朗琪罗)</a:t>
            </a:r>
            <a:endParaRPr lang="zh-CN" altLang="en-US" sz="3200"/>
          </a:p>
        </p:txBody>
      </p:sp>
      <p:sp>
        <p:nvSpPr>
          <p:cNvPr id="3" name="矩形 2"/>
          <p:cNvSpPr/>
          <p:nvPr/>
        </p:nvSpPr>
        <p:spPr>
          <a:xfrm>
            <a:off x="983432" y="1700809"/>
            <a:ext cx="7344816" cy="4524315"/>
          </a:xfrm>
          <a:prstGeom prst="rect">
            <a:avLst/>
          </a:prstGeom>
        </p:spPr>
        <p:txBody>
          <a:bodyPr wrap="square">
            <a:spAutoFit/>
          </a:bodyPr>
          <a:lstStyle/>
          <a:p>
            <a:pPr indent="457200" algn="just"/>
            <a:r>
              <a:rPr lang="en-US" altLang="zh-CN" sz="3200">
                <a:latin typeface="华文行楷" panose="02010800040101010101" pitchFamily="2" charset="-122"/>
                <a:ea typeface="华文行楷" panose="02010800040101010101" pitchFamily="2" charset="-122"/>
              </a:rPr>
              <a:t>Michelangelo Buonarroti,1475—1564)</a:t>
            </a:r>
            <a:r>
              <a:rPr lang="zh-CN" altLang="en-US" sz="3200">
                <a:latin typeface="华文行楷" panose="02010800040101010101" pitchFamily="2" charset="-122"/>
                <a:ea typeface="华文行楷" panose="02010800040101010101" pitchFamily="2" charset="-122"/>
              </a:rPr>
              <a:t>意大利文艺复兴时期的雕塑家、画家、建筑师和诗人。作品有雕像《大卫》、巨型天顶画《创世纪》、雕像《晨》、《暮》、《昼》、《夜》和壁画《最后的审判》等。以现实主义方法和浪漫主义的幻想，表现当时市民阶层的爱国主义和为自由而斗争的精神面貌。体现出坚强的毅力和雄伟的气魄。</a:t>
            </a:r>
          </a:p>
        </p:txBody>
      </p:sp>
    </p:spTree>
  </p:cSld>
  <p:clrMapOvr>
    <a:masterClrMapping/>
  </p:clrMapOvr>
  <p:transition spd="slow">
    <p:checke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60418" name="Rectangle 2"/>
          <p:cNvSpPr>
            <a:spLocks noChangeArrowheads="1"/>
          </p:cNvSpPr>
          <p:nvPr/>
        </p:nvSpPr>
        <p:spPr bwMode="auto">
          <a:xfrm>
            <a:off x="3575720" y="694945"/>
            <a:ext cx="249299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spcBef>
                <a:spcPct val="0"/>
              </a:spcBef>
            </a:pPr>
            <a:r>
              <a:rPr lang="zh-CN" altLang="en-US" sz="3600" b="1">
                <a:solidFill>
                  <a:srgbClr val="FF00FF"/>
                </a:solidFill>
                <a:latin typeface="华文行楷" panose="02010800040101010101" pitchFamily="2" charset="-122"/>
                <a:ea typeface="华文行楷" panose="02010800040101010101" pitchFamily="2" charset="-122"/>
              </a:rPr>
              <a:t>《正气歌》</a:t>
            </a:r>
          </a:p>
        </p:txBody>
      </p:sp>
      <p:sp>
        <p:nvSpPr>
          <p:cNvPr id="60419" name="Rectangle 3"/>
          <p:cNvSpPr>
            <a:spLocks noChangeArrowheads="1"/>
          </p:cNvSpPr>
          <p:nvPr/>
        </p:nvSpPr>
        <p:spPr bwMode="auto">
          <a:xfrm>
            <a:off x="623392" y="1341275"/>
            <a:ext cx="10657184" cy="5472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spcBef>
                <a:spcPct val="0"/>
              </a:spcBef>
            </a:pPr>
            <a:r>
              <a:rPr lang="zh-CN" altLang="en-US" sz="3000">
                <a:latin typeface="华文行楷" panose="02010800040101010101" pitchFamily="2" charset="-122"/>
                <a:ea typeface="华文行楷" panose="02010800040101010101" pitchFamily="2" charset="-122"/>
              </a:rPr>
              <a:t>     1279年阴历十月初一，文天祥被押送到大都，</a:t>
            </a:r>
            <a:endParaRPr lang="en-US" altLang="zh-CN" sz="3000">
              <a:latin typeface="华文行楷" panose="02010800040101010101" pitchFamily="2" charset="-122"/>
              <a:ea typeface="华文行楷" panose="02010800040101010101" pitchFamily="2" charset="-122"/>
            </a:endParaRPr>
          </a:p>
          <a:p>
            <a:pPr>
              <a:spcBef>
                <a:spcPct val="0"/>
              </a:spcBef>
            </a:pPr>
            <a:r>
              <a:rPr lang="zh-CN" altLang="en-US" sz="3000">
                <a:latin typeface="华文行楷" panose="02010800040101010101" pitchFamily="2" charset="-122"/>
                <a:ea typeface="华文行楷" panose="02010800040101010101" pitchFamily="2" charset="-122"/>
              </a:rPr>
              <a:t>安置在馆驿。元世祖忽必烈很赞赏文天祥的才</a:t>
            </a:r>
            <a:endParaRPr lang="en-US" altLang="zh-CN" sz="3000">
              <a:latin typeface="华文行楷" panose="02010800040101010101" pitchFamily="2" charset="-122"/>
              <a:ea typeface="华文行楷" panose="02010800040101010101" pitchFamily="2" charset="-122"/>
            </a:endParaRPr>
          </a:p>
          <a:p>
            <a:pPr>
              <a:spcBef>
                <a:spcPct val="0"/>
              </a:spcBef>
            </a:pPr>
            <a:r>
              <a:rPr lang="zh-CN" altLang="en-US" sz="3000">
                <a:latin typeface="华文行楷" panose="02010800040101010101" pitchFamily="2" charset="-122"/>
                <a:ea typeface="华文行楷" panose="02010800040101010101" pitchFamily="2" charset="-122"/>
              </a:rPr>
              <a:t>干，他派已降的南宋恭帝及多批降臣前来劝诱，</a:t>
            </a:r>
            <a:endParaRPr lang="en-US" altLang="zh-CN" sz="3000">
              <a:latin typeface="华文行楷" panose="02010800040101010101" pitchFamily="2" charset="-122"/>
              <a:ea typeface="华文行楷" panose="02010800040101010101" pitchFamily="2" charset="-122"/>
            </a:endParaRPr>
          </a:p>
          <a:p>
            <a:pPr>
              <a:spcBef>
                <a:spcPct val="0"/>
              </a:spcBef>
            </a:pPr>
            <a:r>
              <a:rPr lang="zh-CN" altLang="en-US" sz="3000">
                <a:latin typeface="华文行楷" panose="02010800040101010101" pitchFamily="2" charset="-122"/>
                <a:ea typeface="华文行楷" panose="02010800040101010101" pitchFamily="2" charset="-122"/>
              </a:rPr>
              <a:t>文天祥不为所动，严词拒绝，后于十月初五日</a:t>
            </a:r>
            <a:endParaRPr lang="en-US" altLang="zh-CN" sz="3000">
              <a:latin typeface="华文行楷" panose="02010800040101010101" pitchFamily="2" charset="-122"/>
              <a:ea typeface="华文行楷" panose="02010800040101010101" pitchFamily="2" charset="-122"/>
            </a:endParaRPr>
          </a:p>
          <a:p>
            <a:pPr>
              <a:spcBef>
                <a:spcPct val="0"/>
              </a:spcBef>
            </a:pPr>
            <a:r>
              <a:rPr lang="zh-CN" altLang="en-US" sz="3000">
                <a:latin typeface="华文行楷" panose="02010800040101010101" pitchFamily="2" charset="-122"/>
                <a:ea typeface="华文行楷" panose="02010800040101010101" pitchFamily="2" charset="-122"/>
              </a:rPr>
              <a:t>被关进兵马司牢房(在今府学胡同)。</a:t>
            </a:r>
          </a:p>
          <a:p>
            <a:pPr>
              <a:spcBef>
                <a:spcPct val="0"/>
              </a:spcBef>
            </a:pPr>
            <a:r>
              <a:rPr lang="zh-CN" altLang="en-US" sz="3000">
                <a:latin typeface="华文行楷" panose="02010800040101010101" pitchFamily="2" charset="-122"/>
                <a:ea typeface="华文行楷" panose="02010800040101010101" pitchFamily="2" charset="-122"/>
              </a:rPr>
              <a:t>　　文天祥不愧为状元出身的诗人</a:t>
            </a:r>
            <a:r>
              <a:rPr lang="en-US" altLang="zh-CN" sz="3000">
                <a:latin typeface="华文行楷" panose="02010800040101010101" pitchFamily="2" charset="-122"/>
                <a:ea typeface="华文行楷" panose="02010800040101010101" pitchFamily="2" charset="-122"/>
              </a:rPr>
              <a:t>,</a:t>
            </a:r>
            <a:r>
              <a:rPr lang="zh-CN" altLang="en-US" sz="3000">
                <a:latin typeface="华文行楷" panose="02010800040101010101" pitchFamily="2" charset="-122"/>
                <a:ea typeface="华文行楷" panose="02010800040101010101" pitchFamily="2" charset="-122"/>
              </a:rPr>
              <a:t>他在关押三年期间</a:t>
            </a:r>
            <a:r>
              <a:rPr lang="en-US" altLang="zh-CN" sz="3000">
                <a:latin typeface="华文行楷" panose="02010800040101010101" pitchFamily="2" charset="-122"/>
                <a:ea typeface="华文行楷" panose="02010800040101010101" pitchFamily="2" charset="-122"/>
              </a:rPr>
              <a:t>,</a:t>
            </a:r>
            <a:r>
              <a:rPr lang="zh-CN" altLang="en-US" sz="3000">
                <a:latin typeface="华文行楷" panose="02010800040101010101" pitchFamily="2" charset="-122"/>
                <a:ea typeface="华文行楷" panose="02010800040101010101" pitchFamily="2" charset="-122"/>
              </a:rPr>
              <a:t>写作了几百篇诗词文章</a:t>
            </a:r>
            <a:r>
              <a:rPr lang="en-US" altLang="zh-CN" sz="3000">
                <a:latin typeface="华文行楷" panose="02010800040101010101" pitchFamily="2" charset="-122"/>
                <a:ea typeface="华文行楷" panose="02010800040101010101" pitchFamily="2" charset="-122"/>
              </a:rPr>
              <a:t>,</a:t>
            </a:r>
            <a:r>
              <a:rPr lang="zh-CN" altLang="en-US" sz="3000">
                <a:latin typeface="华文行楷" panose="02010800040101010101" pitchFamily="2" charset="-122"/>
                <a:ea typeface="华文行楷" panose="02010800040101010101" pitchFamily="2" charset="-122"/>
              </a:rPr>
              <a:t>以抒发爱国之情。1281年夏季</a:t>
            </a:r>
            <a:r>
              <a:rPr lang="en-US" altLang="zh-CN" sz="3000">
                <a:latin typeface="华文行楷" panose="02010800040101010101" pitchFamily="2" charset="-122"/>
                <a:ea typeface="华文行楷" panose="02010800040101010101" pitchFamily="2" charset="-122"/>
              </a:rPr>
              <a:t>,</a:t>
            </a:r>
            <a:r>
              <a:rPr lang="zh-CN" altLang="en-US" sz="3000">
                <a:latin typeface="华文行楷" panose="02010800040101010101" pitchFamily="2" charset="-122"/>
                <a:ea typeface="华文行楷" panose="02010800040101010101" pitchFamily="2" charset="-122"/>
              </a:rPr>
              <a:t>在暑气、腐气、秽气等七气的熏蒸中</a:t>
            </a:r>
            <a:r>
              <a:rPr lang="en-US" altLang="zh-CN" sz="3000">
                <a:latin typeface="华文行楷" panose="02010800040101010101" pitchFamily="2" charset="-122"/>
                <a:ea typeface="华文行楷" panose="02010800040101010101" pitchFamily="2" charset="-122"/>
              </a:rPr>
              <a:t>,</a:t>
            </a:r>
            <a:r>
              <a:rPr lang="zh-CN" altLang="en-US" sz="3000">
                <a:latin typeface="华文行楷" panose="02010800040101010101" pitchFamily="2" charset="-122"/>
                <a:ea typeface="华文行楷" panose="02010800040101010101" pitchFamily="2" charset="-122"/>
              </a:rPr>
              <a:t>文天祥说要</a:t>
            </a:r>
            <a:r>
              <a:rPr lang="en-US" altLang="zh-CN" sz="3000">
                <a:latin typeface="华文行楷" panose="02010800040101010101" pitchFamily="2" charset="-122"/>
                <a:ea typeface="华文行楷" panose="02010800040101010101" pitchFamily="2" charset="-122"/>
              </a:rPr>
              <a:t>"</a:t>
            </a:r>
            <a:r>
              <a:rPr lang="zh-CN" altLang="en-US" sz="3000">
                <a:latin typeface="华文行楷" panose="02010800040101010101" pitchFamily="2" charset="-122"/>
                <a:ea typeface="华文行楷" panose="02010800040101010101" pitchFamily="2" charset="-122"/>
              </a:rPr>
              <a:t>以一正气而敌七气</a:t>
            </a:r>
            <a:r>
              <a:rPr lang="en-US" altLang="zh-CN" sz="3000">
                <a:latin typeface="华文行楷" panose="02010800040101010101" pitchFamily="2" charset="-122"/>
                <a:ea typeface="华文行楷" panose="02010800040101010101" pitchFamily="2" charset="-122"/>
              </a:rPr>
              <a:t>",</a:t>
            </a:r>
            <a:r>
              <a:rPr lang="zh-CN" altLang="en-US" sz="3000">
                <a:latin typeface="华文行楷" panose="02010800040101010101" pitchFamily="2" charset="-122"/>
                <a:ea typeface="华文行楷" panose="02010800040101010101" pitchFamily="2" charset="-122"/>
              </a:rPr>
              <a:t>他慷慨挥毫</a:t>
            </a:r>
            <a:r>
              <a:rPr lang="en-US" altLang="zh-CN" sz="3000">
                <a:latin typeface="华文行楷" panose="02010800040101010101" pitchFamily="2" charset="-122"/>
                <a:ea typeface="华文行楷" panose="02010800040101010101" pitchFamily="2" charset="-122"/>
              </a:rPr>
              <a:t>,</a:t>
            </a:r>
            <a:r>
              <a:rPr lang="zh-CN" altLang="en-US" sz="3000">
                <a:latin typeface="华文行楷" panose="02010800040101010101" pitchFamily="2" charset="-122"/>
                <a:ea typeface="华文行楷" panose="02010800040101010101" pitchFamily="2" charset="-122"/>
              </a:rPr>
              <a:t>在牢中写就了千古流传、掷地有声的铿锵之作《正气歌》</a:t>
            </a:r>
            <a:r>
              <a:rPr lang="en-US" altLang="zh-CN" sz="3000">
                <a:latin typeface="华文行楷" panose="02010800040101010101" pitchFamily="2" charset="-122"/>
                <a:ea typeface="华文行楷" panose="02010800040101010101" pitchFamily="2" charset="-122"/>
              </a:rPr>
              <a:t>:"</a:t>
            </a:r>
            <a:r>
              <a:rPr lang="zh-CN" altLang="en-US" sz="3000">
                <a:latin typeface="华文行楷" panose="02010800040101010101" pitchFamily="2" charset="-122"/>
                <a:ea typeface="华文行楷" panose="02010800040101010101" pitchFamily="2" charset="-122"/>
              </a:rPr>
              <a:t>天地有正气</a:t>
            </a:r>
            <a:r>
              <a:rPr lang="en-US" altLang="zh-CN" sz="3000">
                <a:latin typeface="华文行楷" panose="02010800040101010101" pitchFamily="2" charset="-122"/>
                <a:ea typeface="华文行楷" panose="02010800040101010101" pitchFamily="2" charset="-122"/>
              </a:rPr>
              <a:t>,</a:t>
            </a:r>
            <a:r>
              <a:rPr lang="zh-CN" altLang="en-US" sz="3000">
                <a:latin typeface="华文行楷" panose="02010800040101010101" pitchFamily="2" charset="-122"/>
                <a:ea typeface="华文行楷" panose="02010800040101010101" pitchFamily="2" charset="-122"/>
              </a:rPr>
              <a:t>杂然赋流形。下则为河岳</a:t>
            </a:r>
            <a:r>
              <a:rPr lang="en-US" altLang="zh-CN" sz="3000">
                <a:latin typeface="华文行楷" panose="02010800040101010101" pitchFamily="2" charset="-122"/>
                <a:ea typeface="华文行楷" panose="02010800040101010101" pitchFamily="2" charset="-122"/>
              </a:rPr>
              <a:t>,</a:t>
            </a:r>
            <a:r>
              <a:rPr lang="zh-CN" altLang="en-US" sz="3000">
                <a:latin typeface="华文行楷" panose="02010800040101010101" pitchFamily="2" charset="-122"/>
                <a:ea typeface="华文行楷" panose="02010800040101010101" pitchFamily="2" charset="-122"/>
              </a:rPr>
              <a:t>上则为日星。于人曰浩然</a:t>
            </a:r>
            <a:r>
              <a:rPr lang="en-US" altLang="zh-CN" sz="3000">
                <a:latin typeface="华文行楷" panose="02010800040101010101" pitchFamily="2" charset="-122"/>
                <a:ea typeface="华文行楷" panose="02010800040101010101" pitchFamily="2" charset="-122"/>
              </a:rPr>
              <a:t>,</a:t>
            </a:r>
            <a:r>
              <a:rPr lang="zh-CN" altLang="en-US" sz="3000">
                <a:latin typeface="华文行楷" panose="02010800040101010101" pitchFamily="2" charset="-122"/>
                <a:ea typeface="华文行楷" panose="02010800040101010101" pitchFamily="2" charset="-122"/>
              </a:rPr>
              <a:t>沛乎塞苍冥……</a:t>
            </a:r>
            <a:r>
              <a:rPr lang="en-US" altLang="zh-CN" sz="3000">
                <a:latin typeface="华文行楷" panose="02010800040101010101" pitchFamily="2" charset="-122"/>
                <a:ea typeface="华文行楷" panose="02010800040101010101" pitchFamily="2" charset="-122"/>
              </a:rPr>
              <a:t>"</a:t>
            </a:r>
            <a:endParaRPr lang="zh-CN" altLang="en-US" sz="3000">
              <a:latin typeface="华文行楷" panose="02010800040101010101" pitchFamily="2" charset="-122"/>
              <a:ea typeface="华文行楷" panose="02010800040101010101" pitchFamily="2" charset="-122"/>
            </a:endParaRPr>
          </a:p>
        </p:txBody>
      </p:sp>
      <p:pic>
        <p:nvPicPr>
          <p:cNvPr id="60427" name="Picture 11"/>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688288" y="1484784"/>
            <a:ext cx="2736304" cy="21705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hecker dir="vert"/>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showMasterPhAnim="0">
  <p:cSld>
    <p:spTree>
      <p:nvGrpSpPr>
        <p:cNvPr id="1" name=""/>
        <p:cNvGrpSpPr/>
        <p:nvPr/>
      </p:nvGrpSpPr>
      <p:grpSpPr>
        <a:xfrm>
          <a:off x="0" y="0"/>
          <a:ext cx="0" cy="0"/>
        </a:xfrm>
      </p:grpSpPr>
      <p:sp>
        <p:nvSpPr>
          <p:cNvPr id="35843" name="Rectangle 3"/>
          <p:cNvSpPr>
            <a:spLocks noGrp="1" noChangeArrowheads="1"/>
          </p:cNvSpPr>
          <p:nvPr>
            <p:ph type="body" sz="half" idx="4294967295"/>
          </p:nvPr>
        </p:nvSpPr>
        <p:spPr>
          <a:xfrm>
            <a:off x="4799856" y="2529763"/>
            <a:ext cx="6408712" cy="3084513"/>
          </a:xfrm>
          <a:prstGeom prst="rect">
            <a:avLst/>
          </a:prstGeom>
        </p:spPr>
        <p:txBody>
          <a:bodyPr/>
          <a:lstStyle/>
          <a:p>
            <a:pPr marL="0" indent="457200">
              <a:buNone/>
            </a:pPr>
            <a:r>
              <a:rPr lang="zh-CN" altLang="en-US" sz="3200">
                <a:latin typeface="华文行楷" panose="02010800040101010101" pitchFamily="2" charset="-122"/>
                <a:ea typeface="华文行楷" panose="02010800040101010101" pitchFamily="2" charset="-122"/>
              </a:rPr>
              <a:t>国际歌的歌词由欧仁·鲍狄埃（1816年</a:t>
            </a:r>
            <a:r>
              <a:rPr lang="en-US" altLang="zh-CN" sz="3200">
                <a:latin typeface="华文行楷" panose="02010800040101010101" pitchFamily="2" charset="-122"/>
                <a:ea typeface="华文行楷" panose="02010800040101010101" pitchFamily="2" charset="-122"/>
              </a:rPr>
              <a:t>—1887</a:t>
            </a:r>
            <a:r>
              <a:rPr lang="zh-CN" altLang="en-US" sz="3200">
                <a:latin typeface="华文行楷" panose="02010800040101010101" pitchFamily="2" charset="-122"/>
                <a:ea typeface="华文行楷" panose="02010800040101010101" pitchFamily="2" charset="-122"/>
              </a:rPr>
              <a:t>年）在1871年所作（当时用马赛曲的曲调演唱），彼尔·狄盖特（1848年</a:t>
            </a:r>
            <a:r>
              <a:rPr lang="en-US" altLang="zh-CN" sz="3200">
                <a:latin typeface="华文行楷" panose="02010800040101010101" pitchFamily="2" charset="-122"/>
                <a:ea typeface="华文行楷" panose="02010800040101010101" pitchFamily="2" charset="-122"/>
              </a:rPr>
              <a:t>—1932</a:t>
            </a:r>
            <a:r>
              <a:rPr lang="zh-CN" altLang="en-US" sz="3200">
                <a:latin typeface="华文行楷" panose="02010800040101010101" pitchFamily="2" charset="-122"/>
                <a:ea typeface="华文行楷" panose="02010800040101010101" pitchFamily="2" charset="-122"/>
              </a:rPr>
              <a:t>年）于1888年为其谱曲。这首歌被翻译成许多种语言。</a:t>
            </a:r>
          </a:p>
        </p:txBody>
      </p:sp>
      <p:pic>
        <p:nvPicPr>
          <p:cNvPr id="35851" name="Picture 11"/>
          <p:cNvPicPr>
            <a:picLocks noGrp="1" noChangeAspect="1" noChangeArrowheads="1"/>
          </p:cNvPicPr>
          <p:nvPr>
            <p:ph type="clipArt" sz="half" idx="4294967295"/>
          </p:nvPr>
        </p:nvPicPr>
        <p:blipFill>
          <a:blip r:embed="rId2">
            <a:extLst>
              <a:ext uri="{28A0092B-C50C-407E-A947-70E740481C1C}">
                <a14:useLocalDpi xmlns:a14="http://schemas.microsoft.com/office/drawing/2010/main" val="0"/>
              </a:ext>
            </a:extLst>
          </a:blip>
          <a:stretch>
            <a:fillRect/>
          </a:stretch>
        </p:blipFill>
        <p:spPr>
          <a:xfrm>
            <a:off x="911424" y="2039640"/>
            <a:ext cx="3024336" cy="332106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5853" name="Text Box 13"/>
          <p:cNvSpPr txBox="1">
            <a:spLocks noChangeArrowheads="1"/>
          </p:cNvSpPr>
          <p:nvPr/>
        </p:nvSpPr>
        <p:spPr bwMode="auto">
          <a:xfrm>
            <a:off x="767408" y="5369050"/>
            <a:ext cx="302433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800" b="1">
                <a:solidFill>
                  <a:srgbClr val="FF00FF"/>
                </a:solidFill>
                <a:latin typeface="华文行楷" panose="02010800040101010101" pitchFamily="2" charset="-122"/>
                <a:ea typeface="华文行楷" panose="02010800040101010101" pitchFamily="2" charset="-122"/>
              </a:rPr>
              <a:t>（欧仁·鲍狄埃）</a:t>
            </a:r>
          </a:p>
        </p:txBody>
      </p:sp>
      <p:sp>
        <p:nvSpPr>
          <p:cNvPr id="8" name="Text Box 13"/>
          <p:cNvSpPr txBox="1">
            <a:spLocks noChangeArrowheads="1"/>
          </p:cNvSpPr>
          <p:nvPr/>
        </p:nvSpPr>
        <p:spPr bwMode="auto">
          <a:xfrm>
            <a:off x="2495600" y="980729"/>
            <a:ext cx="3384376"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3600" b="1">
                <a:solidFill>
                  <a:srgbClr val="FF00FF"/>
                </a:solidFill>
                <a:latin typeface="华文行楷" panose="02010800040101010101" pitchFamily="2" charset="-122"/>
                <a:ea typeface="华文行楷" panose="02010800040101010101" pitchFamily="2" charset="-122"/>
              </a:rPr>
              <a:t>（欧仁·鲍狄埃）</a:t>
            </a:r>
          </a:p>
        </p:txBody>
      </p:sp>
    </p:spTree>
  </p:cSld>
  <p:clrMapOvr>
    <a:masterClrMapping/>
  </p:clrMapOvr>
  <p:transition spd="slow">
    <p:checker dir="vert"/>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showMasterPhAnim="0">
  <p:cSld>
    <p:spTree>
      <p:nvGrpSpPr>
        <p:cNvPr id="1" name=""/>
        <p:cNvGrpSpPr/>
        <p:nvPr/>
      </p:nvGrpSpPr>
      <p:grpSpPr>
        <a:xfrm>
          <a:off x="0" y="0"/>
          <a:ext cx="0" cy="0"/>
        </a:xfrm>
      </p:grpSpPr>
      <p:sp>
        <p:nvSpPr>
          <p:cNvPr id="36866" name="Rectangle 1026"/>
          <p:cNvSpPr>
            <a:spLocks noGrp="1" noChangeArrowheads="1"/>
          </p:cNvSpPr>
          <p:nvPr>
            <p:ph type="title" idx="4294967295"/>
          </p:nvPr>
        </p:nvSpPr>
        <p:spPr>
          <a:xfrm>
            <a:off x="2567608" y="1021784"/>
            <a:ext cx="5256584" cy="628650"/>
          </a:xfrm>
          <a:prstGeom prst="rect">
            <a:avLst/>
          </a:prstGeom>
        </p:spPr>
        <p:txBody>
          <a:bodyPr>
            <a:noAutofit/>
          </a:bodyPr>
          <a:lstStyle/>
          <a:p>
            <a:r>
              <a:rPr lang="zh-CN" altLang="en-US" sz="3200" b="1">
                <a:solidFill>
                  <a:srgbClr val="FF00FF"/>
                </a:solidFill>
                <a:latin typeface="华文行楷" panose="02010800040101010101" pitchFamily="2" charset="-122"/>
                <a:ea typeface="华文行楷" panose="02010800040101010101" pitchFamily="2" charset="-122"/>
              </a:rPr>
              <a:t>苏彝士运河（苏伊士运河）</a:t>
            </a:r>
          </a:p>
        </p:txBody>
      </p:sp>
      <p:pic>
        <p:nvPicPr>
          <p:cNvPr id="36901" name="Picture 1061"/>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582266" y="1617146"/>
            <a:ext cx="2835449" cy="3719182"/>
          </a:xfrm>
          <a:prstGeom prst="rect">
            <a:avLst/>
          </a:prstGeom>
          <a:noFill/>
          <a:ln w="9525">
            <a:solidFill>
              <a:schemeClr val="hlink"/>
            </a:solidFill>
            <a:miter lim="800000"/>
          </a:ln>
          <a:extLst>
            <a:ext uri="{909E8E84-426E-40DD-AFC4-6F175D3DCCD1}">
              <a14:hiddenFill xmlns:a14="http://schemas.microsoft.com/office/drawing/2010/main">
                <a:solidFill>
                  <a:srgbClr val="FFFFFF"/>
                </a:solidFill>
              </a14:hiddenFill>
            </a:ext>
          </a:extLst>
        </p:spPr>
      </p:pic>
      <p:sp>
        <p:nvSpPr>
          <p:cNvPr id="7" name="Rectangle 1026"/>
          <p:cNvSpPr txBox="1">
            <a:spLocks noChangeArrowheads="1"/>
          </p:cNvSpPr>
          <p:nvPr/>
        </p:nvSpPr>
        <p:spPr>
          <a:xfrm>
            <a:off x="9113458" y="5316885"/>
            <a:ext cx="2304256" cy="628650"/>
          </a:xfrm>
          <a:prstGeom prst="rect">
            <a:avLst/>
          </a:prstGeom>
        </p:spPr>
        <p:txBody>
          <a:bodyPr vert="horz" anchor="b">
            <a:noAutofit/>
          </a:bodyPr>
          <a:lstStyle>
            <a:lvl1pPr algn="l" rtl="0" eaLnBrk="0" fontAlgn="base" hangingPunct="0">
              <a:spcBef>
                <a:spcPct val="0"/>
              </a:spcBef>
              <a:spcAft>
                <a:spcPct val="0"/>
              </a:spcAft>
              <a:defRPr sz="3000" kern="1200" cap="small">
                <a:solidFill>
                  <a:schemeClr val="tx2"/>
                </a:solidFill>
                <a:latin typeface="+mj-lt"/>
                <a:ea typeface="+mj-ea"/>
                <a:cs typeface="+mj-cs"/>
              </a:defRPr>
            </a:lvl1pPr>
            <a:lvl2pPr algn="l" rtl="0" eaLnBrk="0" fontAlgn="base" hangingPunct="0">
              <a:spcBef>
                <a:spcPct val="0"/>
              </a:spcBef>
              <a:spcAft>
                <a:spcPct val="0"/>
              </a:spcAft>
              <a:defRPr sz="3000">
                <a:solidFill>
                  <a:schemeClr val="tx2"/>
                </a:solidFill>
                <a:latin typeface="Century Schoolbook"/>
                <a:ea typeface="华文楷体" pitchFamily="2" charset="-122"/>
              </a:defRPr>
            </a:lvl2pPr>
            <a:lvl3pPr algn="l" rtl="0" eaLnBrk="0" fontAlgn="base" hangingPunct="0">
              <a:spcBef>
                <a:spcPct val="0"/>
              </a:spcBef>
              <a:spcAft>
                <a:spcPct val="0"/>
              </a:spcAft>
              <a:defRPr sz="3000">
                <a:solidFill>
                  <a:schemeClr val="tx2"/>
                </a:solidFill>
                <a:latin typeface="Century Schoolbook"/>
                <a:ea typeface="华文楷体" pitchFamily="2" charset="-122"/>
              </a:defRPr>
            </a:lvl3pPr>
            <a:lvl4pPr algn="l" rtl="0" eaLnBrk="0" fontAlgn="base" hangingPunct="0">
              <a:spcBef>
                <a:spcPct val="0"/>
              </a:spcBef>
              <a:spcAft>
                <a:spcPct val="0"/>
              </a:spcAft>
              <a:defRPr sz="3000">
                <a:solidFill>
                  <a:schemeClr val="tx2"/>
                </a:solidFill>
                <a:latin typeface="Century Schoolbook"/>
                <a:ea typeface="华文楷体" pitchFamily="2" charset="-122"/>
              </a:defRPr>
            </a:lvl4pPr>
            <a:lvl5pPr algn="l" rtl="0" eaLnBrk="0" fontAlgn="base" hangingPunct="0">
              <a:spcBef>
                <a:spcPct val="0"/>
              </a:spcBef>
              <a:spcAft>
                <a:spcPct val="0"/>
              </a:spcAft>
              <a:defRPr sz="3000">
                <a:solidFill>
                  <a:schemeClr val="tx2"/>
                </a:solidFill>
                <a:latin typeface="Century Schoolbook"/>
                <a:ea typeface="华文楷体" pitchFamily="2" charset="-122"/>
              </a:defRPr>
            </a:lvl5pPr>
            <a:lvl6pPr marL="457200" algn="l" rtl="0" fontAlgn="base">
              <a:spcBef>
                <a:spcPct val="0"/>
              </a:spcBef>
              <a:spcAft>
                <a:spcPct val="0"/>
              </a:spcAft>
              <a:defRPr sz="3000">
                <a:solidFill>
                  <a:schemeClr val="tx2"/>
                </a:solidFill>
                <a:latin typeface="Century Schoolbook"/>
                <a:ea typeface="华文楷体" pitchFamily="2" charset="-122"/>
              </a:defRPr>
            </a:lvl6pPr>
            <a:lvl7pPr marL="914400" algn="l" rtl="0" fontAlgn="base">
              <a:spcBef>
                <a:spcPct val="0"/>
              </a:spcBef>
              <a:spcAft>
                <a:spcPct val="0"/>
              </a:spcAft>
              <a:defRPr sz="3000">
                <a:solidFill>
                  <a:schemeClr val="tx2"/>
                </a:solidFill>
                <a:latin typeface="Century Schoolbook"/>
                <a:ea typeface="华文楷体" pitchFamily="2" charset="-122"/>
              </a:defRPr>
            </a:lvl7pPr>
            <a:lvl8pPr marL="1371600" algn="l" rtl="0" fontAlgn="base">
              <a:spcBef>
                <a:spcPct val="0"/>
              </a:spcBef>
              <a:spcAft>
                <a:spcPct val="0"/>
              </a:spcAft>
              <a:defRPr sz="3000">
                <a:solidFill>
                  <a:schemeClr val="tx2"/>
                </a:solidFill>
                <a:latin typeface="Century Schoolbook"/>
                <a:ea typeface="华文楷体" pitchFamily="2" charset="-122"/>
              </a:defRPr>
            </a:lvl8pPr>
            <a:lvl9pPr marL="1828800" algn="l" rtl="0" fontAlgn="base">
              <a:spcBef>
                <a:spcPct val="0"/>
              </a:spcBef>
              <a:spcAft>
                <a:spcPct val="0"/>
              </a:spcAft>
              <a:defRPr sz="3000">
                <a:solidFill>
                  <a:schemeClr val="tx2"/>
                </a:solidFill>
                <a:latin typeface="Century Schoolbook"/>
                <a:ea typeface="华文楷体" pitchFamily="2" charset="-122"/>
              </a:defRPr>
            </a:lvl9pPr>
          </a:lstStyle>
          <a:p>
            <a:r>
              <a:rPr lang="zh-CN" altLang="en-US" sz="2800" b="1">
                <a:solidFill>
                  <a:srgbClr val="FF00FF"/>
                </a:solidFill>
                <a:latin typeface="华文行楷" panose="02010800040101010101" pitchFamily="2" charset="-122"/>
                <a:ea typeface="华文行楷" panose="02010800040101010101" pitchFamily="2" charset="-122"/>
              </a:rPr>
              <a:t>苏伊士运河</a:t>
            </a:r>
          </a:p>
        </p:txBody>
      </p:sp>
      <p:sp>
        <p:nvSpPr>
          <p:cNvPr id="2" name="矩形 1"/>
          <p:cNvSpPr/>
          <p:nvPr/>
        </p:nvSpPr>
        <p:spPr>
          <a:xfrm>
            <a:off x="803412" y="1650434"/>
            <a:ext cx="7344817" cy="4601260"/>
          </a:xfrm>
          <a:prstGeom prst="rect">
            <a:avLst/>
          </a:prstGeom>
        </p:spPr>
        <p:txBody>
          <a:bodyPr wrap="square">
            <a:spAutoFit/>
          </a:bodyPr>
          <a:lstStyle/>
          <a:p>
            <a:pPr indent="457200">
              <a:spcAft>
                <a:spcPts val="600"/>
              </a:spcAft>
            </a:pPr>
            <a:r>
              <a:rPr lang="zh-CN" altLang="en-US" sz="3200">
                <a:latin typeface="华文行楷" panose="02010800040101010101" pitchFamily="2" charset="-122"/>
                <a:ea typeface="华文行楷" panose="02010800040101010101" pitchFamily="2" charset="-122"/>
              </a:rPr>
              <a:t> 苏伊士运河(</a:t>
            </a:r>
            <a:r>
              <a:rPr lang="en-US" altLang="zh-CN" sz="3200">
                <a:latin typeface="华文行楷" panose="02010800040101010101" pitchFamily="2" charset="-122"/>
                <a:ea typeface="华文行楷" panose="02010800040101010101" pitchFamily="2" charset="-122"/>
              </a:rPr>
              <a:t>Suez Canal)</a:t>
            </a:r>
            <a:r>
              <a:rPr lang="zh-CN" altLang="en-US" sz="3200">
                <a:latin typeface="华文行楷" panose="02010800040101010101" pitchFamily="2" charset="-122"/>
                <a:ea typeface="华文行楷" panose="02010800040101010101" pitchFamily="2" charset="-122"/>
              </a:rPr>
              <a:t>位于埃及境内，扼欧、亚、非三洲交通要道，沟通红海与地中海，使大西洋、地中海与印度洋联结起来，大大缩短了东西方航程。它是一条在国际航运中具有重要战略意义的水道。 </a:t>
            </a:r>
          </a:p>
          <a:p>
            <a:pPr indent="457200">
              <a:spcAft>
                <a:spcPts val="600"/>
              </a:spcAft>
            </a:pPr>
            <a:r>
              <a:rPr lang="zh-CN" altLang="en-US" sz="3200">
                <a:latin typeface="华文行楷" panose="02010800040101010101" pitchFamily="2" charset="-122"/>
                <a:ea typeface="华文行楷" panose="02010800040101010101" pitchFamily="2" charset="-122"/>
              </a:rPr>
              <a:t>苏伊士运河全长</a:t>
            </a:r>
            <a:r>
              <a:rPr lang="en-US" altLang="zh-CN" sz="3200">
                <a:latin typeface="华文行楷" panose="02010800040101010101" pitchFamily="2" charset="-122"/>
                <a:ea typeface="华文行楷" panose="02010800040101010101" pitchFamily="2" charset="-122"/>
              </a:rPr>
              <a:t>175</a:t>
            </a:r>
            <a:r>
              <a:rPr lang="zh-CN" altLang="en-US" sz="3200">
                <a:latin typeface="华文行楷" panose="02010800040101010101" pitchFamily="2" charset="-122"/>
                <a:ea typeface="华文行楷" panose="02010800040101010101" pitchFamily="2" charset="-122"/>
              </a:rPr>
              <a:t>公里，河面平均宽度为</a:t>
            </a:r>
            <a:r>
              <a:rPr lang="en-US" altLang="zh-CN" sz="3200">
                <a:latin typeface="华文行楷" panose="02010800040101010101" pitchFamily="2" charset="-122"/>
                <a:ea typeface="华文行楷" panose="02010800040101010101" pitchFamily="2" charset="-122"/>
              </a:rPr>
              <a:t>135</a:t>
            </a:r>
            <a:r>
              <a:rPr lang="zh-CN" altLang="en-US" sz="3200">
                <a:latin typeface="华文行楷" panose="02010800040101010101" pitchFamily="2" charset="-122"/>
                <a:ea typeface="华文行楷" panose="02010800040101010101" pitchFamily="2" charset="-122"/>
              </a:rPr>
              <a:t>米，平均深度为</a:t>
            </a:r>
            <a:r>
              <a:rPr lang="en-US" altLang="zh-CN" sz="3200">
                <a:latin typeface="华文行楷" panose="02010800040101010101" pitchFamily="2" charset="-122"/>
                <a:ea typeface="华文行楷" panose="02010800040101010101" pitchFamily="2" charset="-122"/>
              </a:rPr>
              <a:t>13</a:t>
            </a:r>
            <a:r>
              <a:rPr lang="zh-CN" altLang="en-US" sz="3200">
                <a:latin typeface="华文行楷" panose="02010800040101010101" pitchFamily="2" charset="-122"/>
                <a:ea typeface="华文行楷" panose="02010800040101010101" pitchFamily="2" charset="-122"/>
              </a:rPr>
              <a:t>米。苏伊士运河从</a:t>
            </a:r>
            <a:r>
              <a:rPr lang="en-US" altLang="zh-CN" sz="3200">
                <a:latin typeface="华文行楷" panose="02010800040101010101" pitchFamily="2" charset="-122"/>
                <a:ea typeface="华文行楷" panose="02010800040101010101" pitchFamily="2" charset="-122"/>
              </a:rPr>
              <a:t>1859</a:t>
            </a:r>
            <a:r>
              <a:rPr lang="zh-CN" altLang="en-US" sz="3200">
                <a:latin typeface="华文行楷" panose="02010800040101010101" pitchFamily="2" charset="-122"/>
                <a:ea typeface="华文行楷" panose="02010800040101010101" pitchFamily="2" charset="-122"/>
              </a:rPr>
              <a:t>年开工建设到</a:t>
            </a:r>
            <a:r>
              <a:rPr lang="en-US" altLang="zh-CN" sz="3200">
                <a:latin typeface="华文行楷" panose="02010800040101010101" pitchFamily="2" charset="-122"/>
                <a:ea typeface="华文行楷" panose="02010800040101010101" pitchFamily="2" charset="-122"/>
              </a:rPr>
              <a:t>1869</a:t>
            </a:r>
            <a:r>
              <a:rPr lang="zh-CN" altLang="en-US" sz="3200">
                <a:latin typeface="华文行楷" panose="02010800040101010101" pitchFamily="2" charset="-122"/>
                <a:ea typeface="华文行楷" panose="02010800040101010101" pitchFamily="2" charset="-122"/>
              </a:rPr>
              <a:t>年峻工。</a:t>
            </a:r>
            <a:endParaRPr lang="zh-CN" altLang="en-US" sz="3200"/>
          </a:p>
        </p:txBody>
      </p:sp>
    </p:spTree>
  </p:cSld>
  <p:clrMapOvr>
    <a:masterClrMapping/>
  </p:clrMapOvr>
  <p:transition spd="slow">
    <p:cover dir="d"/>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showMasterPhAnim="0">
  <p:cSld>
    <p:spTree>
      <p:nvGrpSpPr>
        <p:cNvPr id="1" name=""/>
        <p:cNvGrpSpPr/>
        <p:nvPr/>
      </p:nvGrpSpPr>
      <p:grpSpPr>
        <a:xfrm>
          <a:off x="0" y="0"/>
          <a:ext cx="0" cy="0"/>
        </a:xfrm>
      </p:grpSpPr>
      <p:sp>
        <p:nvSpPr>
          <p:cNvPr id="2" name="矩形 1"/>
          <p:cNvSpPr/>
          <p:nvPr/>
        </p:nvSpPr>
        <p:spPr>
          <a:xfrm>
            <a:off x="551384" y="1444609"/>
            <a:ext cx="10513169" cy="5295296"/>
          </a:xfrm>
          <a:prstGeom prst="rect">
            <a:avLst/>
          </a:prstGeom>
        </p:spPr>
        <p:txBody>
          <a:bodyPr wrap="square">
            <a:spAutoFit/>
          </a:bodyPr>
          <a:lstStyle/>
          <a:p>
            <a:pPr indent="457200" algn="just">
              <a:lnSpc>
                <a:spcPct val="110000"/>
              </a:lnSpc>
            </a:pPr>
            <a:r>
              <a:rPr lang="zh-CN" altLang="en-US" sz="2800">
                <a:latin typeface="华文行楷" panose="02010800040101010101" pitchFamily="2" charset="-122"/>
                <a:ea typeface="华文行楷" panose="02010800040101010101" pitchFamily="2" charset="-122"/>
              </a:rPr>
              <a:t> (</a:t>
            </a:r>
            <a:r>
              <a:rPr lang="en-US" altLang="zh-CN" sz="2800">
                <a:latin typeface="华文行楷" panose="02010800040101010101" pitchFamily="2" charset="-122"/>
                <a:ea typeface="华文行楷" panose="02010800040101010101" pitchFamily="2" charset="-122"/>
              </a:rPr>
              <a:t>Wolfgang Amadeus Mozart,1756—1791)</a:t>
            </a:r>
            <a:r>
              <a:rPr lang="zh-CN" altLang="en-US" sz="2800">
                <a:latin typeface="华文行楷" panose="02010800040101010101" pitchFamily="2" charset="-122"/>
                <a:ea typeface="华文行楷" panose="02010800040101010101" pitchFamily="2" charset="-122"/>
              </a:rPr>
              <a:t>奥地利作曲</a:t>
            </a:r>
            <a:endParaRPr lang="en-US" altLang="zh-CN" sz="2800">
              <a:latin typeface="华文行楷" panose="02010800040101010101" pitchFamily="2" charset="-122"/>
              <a:ea typeface="华文行楷" panose="02010800040101010101" pitchFamily="2" charset="-122"/>
            </a:endParaRPr>
          </a:p>
          <a:p>
            <a:pPr algn="just">
              <a:lnSpc>
                <a:spcPct val="110000"/>
              </a:lnSpc>
            </a:pPr>
            <a:r>
              <a:rPr lang="zh-CN" altLang="en-US" sz="2800">
                <a:latin typeface="华文行楷" panose="02010800040101010101" pitchFamily="2" charset="-122"/>
                <a:ea typeface="华文行楷" panose="02010800040101010101" pitchFamily="2" charset="-122"/>
              </a:rPr>
              <a:t>家</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维也纳古典乐派代表人物之一。自幼从父学</a:t>
            </a:r>
            <a:endParaRPr lang="en-US" altLang="zh-CN" sz="2800">
              <a:latin typeface="华文行楷" panose="02010800040101010101" pitchFamily="2" charset="-122"/>
              <a:ea typeface="华文行楷" panose="02010800040101010101" pitchFamily="2" charset="-122"/>
            </a:endParaRPr>
          </a:p>
          <a:p>
            <a:pPr algn="just">
              <a:lnSpc>
                <a:spcPct val="110000"/>
              </a:lnSpc>
            </a:pPr>
            <a:r>
              <a:rPr lang="zh-CN" altLang="en-US" sz="2800">
                <a:latin typeface="华文行楷" panose="02010800040101010101" pitchFamily="2" charset="-122"/>
                <a:ea typeface="华文行楷" panose="02010800040101010101" pitchFamily="2" charset="-122"/>
              </a:rPr>
              <a:t>钢琴、小提琴</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并开始作曲。1761年起随父、姊</a:t>
            </a:r>
            <a:endParaRPr lang="en-US" altLang="zh-CN" sz="2800">
              <a:latin typeface="华文行楷" panose="02010800040101010101" pitchFamily="2" charset="-122"/>
              <a:ea typeface="华文行楷" panose="02010800040101010101" pitchFamily="2" charset="-122"/>
            </a:endParaRPr>
          </a:p>
          <a:p>
            <a:pPr algn="just">
              <a:lnSpc>
                <a:spcPct val="110000"/>
              </a:lnSpc>
            </a:pPr>
            <a:r>
              <a:rPr lang="zh-CN" altLang="en-US" sz="2800">
                <a:latin typeface="华文行楷" panose="02010800040101010101" pitchFamily="2" charset="-122"/>
                <a:ea typeface="华文行楷" panose="02010800040101010101" pitchFamily="2" charset="-122"/>
              </a:rPr>
              <a:t>往德、法、英、荷等国旅行演出。1769年三度游</a:t>
            </a:r>
            <a:endParaRPr lang="en-US" altLang="zh-CN" sz="2800">
              <a:latin typeface="华文行楷" panose="02010800040101010101" pitchFamily="2" charset="-122"/>
              <a:ea typeface="华文行楷" panose="02010800040101010101" pitchFamily="2" charset="-122"/>
            </a:endParaRPr>
          </a:p>
          <a:p>
            <a:pPr algn="just">
              <a:lnSpc>
                <a:spcPct val="110000"/>
              </a:lnSpc>
            </a:pPr>
            <a:r>
              <a:rPr lang="zh-CN" altLang="en-US" sz="2800">
                <a:latin typeface="华文行楷" panose="02010800040101010101" pitchFamily="2" charset="-122"/>
                <a:ea typeface="华文行楷" panose="02010800040101010101" pitchFamily="2" charset="-122"/>
              </a:rPr>
              <a:t>历意大利各地</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演出其所作歌剧。1773年返故乡</a:t>
            </a:r>
            <a:endParaRPr lang="en-US" altLang="zh-CN" sz="2800">
              <a:latin typeface="华文行楷" panose="02010800040101010101" pitchFamily="2" charset="-122"/>
              <a:ea typeface="华文行楷" panose="02010800040101010101" pitchFamily="2" charset="-122"/>
            </a:endParaRPr>
          </a:p>
          <a:p>
            <a:pPr algn="just">
              <a:lnSpc>
                <a:spcPct val="110000"/>
              </a:lnSpc>
            </a:pPr>
            <a:r>
              <a:rPr lang="zh-CN" altLang="en-US" sz="2800">
                <a:latin typeface="华文行楷" panose="02010800040101010101" pitchFamily="2" charset="-122"/>
                <a:ea typeface="华文行楷" panose="02010800040101010101" pitchFamily="2" charset="-122"/>
              </a:rPr>
              <a:t>萨尔斯堡</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任大主教宫廷乐师。1781年因不满大</a:t>
            </a:r>
            <a:endParaRPr lang="en-US" altLang="zh-CN" sz="2800">
              <a:latin typeface="华文行楷" panose="02010800040101010101" pitchFamily="2" charset="-122"/>
              <a:ea typeface="华文行楷" panose="02010800040101010101" pitchFamily="2" charset="-122"/>
            </a:endParaRPr>
          </a:p>
          <a:p>
            <a:pPr algn="just">
              <a:lnSpc>
                <a:spcPct val="110000"/>
              </a:lnSpc>
            </a:pPr>
            <a:r>
              <a:rPr lang="zh-CN" altLang="en-US" sz="2800">
                <a:latin typeface="华文行楷" panose="02010800040101010101" pitchFamily="2" charset="-122"/>
                <a:ea typeface="华文行楷" panose="02010800040101010101" pitchFamily="2" charset="-122"/>
              </a:rPr>
              <a:t>主教阻挠其社交活动</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愤而辞职。此后在贫困</a:t>
            </a:r>
            <a:endParaRPr lang="en-US" altLang="zh-CN" sz="2800">
              <a:latin typeface="华文行楷" panose="02010800040101010101" pitchFamily="2" charset="-122"/>
              <a:ea typeface="华文行楷" panose="02010800040101010101" pitchFamily="2" charset="-122"/>
            </a:endParaRPr>
          </a:p>
          <a:p>
            <a:pPr algn="just">
              <a:lnSpc>
                <a:spcPct val="110000"/>
              </a:lnSpc>
            </a:pPr>
            <a:r>
              <a:rPr lang="zh-CN" altLang="en-US" sz="2800">
                <a:latin typeface="华文行楷" panose="02010800040101010101" pitchFamily="2" charset="-122"/>
                <a:ea typeface="华文行楷" panose="02010800040101010101" pitchFamily="2" charset="-122"/>
              </a:rPr>
              <a:t>处境中</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继续创作出大量作品，其中包括</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具有鲜</a:t>
            </a:r>
            <a:endParaRPr lang="en-US" altLang="zh-CN" sz="2800">
              <a:latin typeface="华文行楷" panose="02010800040101010101" pitchFamily="2" charset="-122"/>
              <a:ea typeface="华文行楷" panose="02010800040101010101" pitchFamily="2" charset="-122"/>
            </a:endParaRPr>
          </a:p>
          <a:p>
            <a:pPr algn="just">
              <a:lnSpc>
                <a:spcPct val="110000"/>
              </a:lnSpc>
            </a:pPr>
            <a:r>
              <a:rPr lang="zh-CN" altLang="en-US" sz="2800">
                <a:latin typeface="华文行楷" panose="02010800040101010101" pitchFamily="2" charset="-122"/>
                <a:ea typeface="华文行楷" panose="02010800040101010101" pitchFamily="2" charset="-122"/>
              </a:rPr>
              <a:t>明反贵族倾向的意大利式歌剧《费加罗的婚礼》</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反映贵族荒淫生活的意大利式歌剧《唐璜》等。其作品以清丽流畅、结构工致为特点。 </a:t>
            </a:r>
            <a:endParaRPr lang="zh-CN" altLang="en-US" sz="2800"/>
          </a:p>
        </p:txBody>
      </p:sp>
      <p:pic>
        <p:nvPicPr>
          <p:cNvPr id="31751" name="Picture 7"/>
          <p:cNvPicPr>
            <a:picLocks noGrp="1" noChangeAspect="1" noChangeArrowheads="1"/>
          </p:cNvPicPr>
          <p:nvPr>
            <p:ph type="clipArt" sz="half" idx="4294967295"/>
          </p:nvPr>
        </p:nvPicPr>
        <p:blipFill>
          <a:blip r:embed="rId2">
            <a:extLst>
              <a:ext uri="{28A0092B-C50C-407E-A947-70E740481C1C}">
                <a14:useLocalDpi xmlns:a14="http://schemas.microsoft.com/office/drawing/2010/main" val="0"/>
              </a:ext>
            </a:extLst>
          </a:blip>
          <a:stretch>
            <a:fillRect/>
          </a:stretch>
        </p:blipFill>
        <p:spPr>
          <a:xfrm>
            <a:off x="8472264" y="1628800"/>
            <a:ext cx="2389822" cy="338437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 name="Rectangle 2"/>
          <p:cNvSpPr txBox="1">
            <a:spLocks noChangeArrowheads="1"/>
          </p:cNvSpPr>
          <p:nvPr/>
        </p:nvSpPr>
        <p:spPr>
          <a:xfrm>
            <a:off x="3359696" y="603524"/>
            <a:ext cx="2088232" cy="648072"/>
          </a:xfrm>
          <a:prstGeom prst="rect">
            <a:avLst/>
          </a:prstGeom>
        </p:spPr>
        <p:txBody>
          <a:bodyPr vert="horz" anchor="b">
            <a:noAutofit/>
          </a:bodyPr>
          <a:lstStyle>
            <a:lvl1pPr algn="l" rtl="0" eaLnBrk="0" fontAlgn="base" hangingPunct="0">
              <a:spcBef>
                <a:spcPct val="0"/>
              </a:spcBef>
              <a:spcAft>
                <a:spcPct val="0"/>
              </a:spcAft>
              <a:defRPr sz="3000" kern="1200" cap="small">
                <a:solidFill>
                  <a:schemeClr val="tx2"/>
                </a:solidFill>
                <a:latin typeface="+mj-lt"/>
                <a:ea typeface="+mj-ea"/>
                <a:cs typeface="+mj-cs"/>
              </a:defRPr>
            </a:lvl1pPr>
            <a:lvl2pPr algn="l" rtl="0" eaLnBrk="0" fontAlgn="base" hangingPunct="0">
              <a:spcBef>
                <a:spcPct val="0"/>
              </a:spcBef>
              <a:spcAft>
                <a:spcPct val="0"/>
              </a:spcAft>
              <a:defRPr sz="3000">
                <a:solidFill>
                  <a:schemeClr val="tx2"/>
                </a:solidFill>
                <a:latin typeface="Century Schoolbook"/>
                <a:ea typeface="华文楷体" pitchFamily="2" charset="-122"/>
              </a:defRPr>
            </a:lvl2pPr>
            <a:lvl3pPr algn="l" rtl="0" eaLnBrk="0" fontAlgn="base" hangingPunct="0">
              <a:spcBef>
                <a:spcPct val="0"/>
              </a:spcBef>
              <a:spcAft>
                <a:spcPct val="0"/>
              </a:spcAft>
              <a:defRPr sz="3000">
                <a:solidFill>
                  <a:schemeClr val="tx2"/>
                </a:solidFill>
                <a:latin typeface="Century Schoolbook"/>
                <a:ea typeface="华文楷体" pitchFamily="2" charset="-122"/>
              </a:defRPr>
            </a:lvl3pPr>
            <a:lvl4pPr algn="l" rtl="0" eaLnBrk="0" fontAlgn="base" hangingPunct="0">
              <a:spcBef>
                <a:spcPct val="0"/>
              </a:spcBef>
              <a:spcAft>
                <a:spcPct val="0"/>
              </a:spcAft>
              <a:defRPr sz="3000">
                <a:solidFill>
                  <a:schemeClr val="tx2"/>
                </a:solidFill>
                <a:latin typeface="Century Schoolbook"/>
                <a:ea typeface="华文楷体" pitchFamily="2" charset="-122"/>
              </a:defRPr>
            </a:lvl4pPr>
            <a:lvl5pPr algn="l" rtl="0" eaLnBrk="0" fontAlgn="base" hangingPunct="0">
              <a:spcBef>
                <a:spcPct val="0"/>
              </a:spcBef>
              <a:spcAft>
                <a:spcPct val="0"/>
              </a:spcAft>
              <a:defRPr sz="3000">
                <a:solidFill>
                  <a:schemeClr val="tx2"/>
                </a:solidFill>
                <a:latin typeface="Century Schoolbook"/>
                <a:ea typeface="华文楷体" pitchFamily="2" charset="-122"/>
              </a:defRPr>
            </a:lvl5pPr>
            <a:lvl6pPr marL="457200" algn="l" rtl="0" fontAlgn="base">
              <a:spcBef>
                <a:spcPct val="0"/>
              </a:spcBef>
              <a:spcAft>
                <a:spcPct val="0"/>
              </a:spcAft>
              <a:defRPr sz="3000">
                <a:solidFill>
                  <a:schemeClr val="tx2"/>
                </a:solidFill>
                <a:latin typeface="Century Schoolbook"/>
                <a:ea typeface="华文楷体" pitchFamily="2" charset="-122"/>
              </a:defRPr>
            </a:lvl6pPr>
            <a:lvl7pPr marL="914400" algn="l" rtl="0" fontAlgn="base">
              <a:spcBef>
                <a:spcPct val="0"/>
              </a:spcBef>
              <a:spcAft>
                <a:spcPct val="0"/>
              </a:spcAft>
              <a:defRPr sz="3000">
                <a:solidFill>
                  <a:schemeClr val="tx2"/>
                </a:solidFill>
                <a:latin typeface="Century Schoolbook"/>
                <a:ea typeface="华文楷体" pitchFamily="2" charset="-122"/>
              </a:defRPr>
            </a:lvl7pPr>
            <a:lvl8pPr marL="1371600" algn="l" rtl="0" fontAlgn="base">
              <a:spcBef>
                <a:spcPct val="0"/>
              </a:spcBef>
              <a:spcAft>
                <a:spcPct val="0"/>
              </a:spcAft>
              <a:defRPr sz="3000">
                <a:solidFill>
                  <a:schemeClr val="tx2"/>
                </a:solidFill>
                <a:latin typeface="Century Schoolbook"/>
                <a:ea typeface="华文楷体" pitchFamily="2" charset="-122"/>
              </a:defRPr>
            </a:lvl8pPr>
            <a:lvl9pPr marL="1828800" algn="l" rtl="0" fontAlgn="base">
              <a:spcBef>
                <a:spcPct val="0"/>
              </a:spcBef>
              <a:spcAft>
                <a:spcPct val="0"/>
              </a:spcAft>
              <a:defRPr sz="3000">
                <a:solidFill>
                  <a:schemeClr val="tx2"/>
                </a:solidFill>
                <a:latin typeface="Century Schoolbook"/>
                <a:ea typeface="华文楷体" pitchFamily="2" charset="-122"/>
              </a:defRPr>
            </a:lvl9pPr>
          </a:lstStyle>
          <a:p>
            <a:r>
              <a:rPr lang="zh-CN" altLang="en-US" sz="3600" b="1">
                <a:solidFill>
                  <a:srgbClr val="FF00FF"/>
                </a:solidFill>
                <a:latin typeface="华文行楷" panose="02010800040101010101" pitchFamily="2" charset="-122"/>
                <a:ea typeface="华文行楷" panose="02010800040101010101" pitchFamily="2" charset="-122"/>
              </a:rPr>
              <a:t>莫扎特</a:t>
            </a:r>
          </a:p>
        </p:txBody>
      </p:sp>
      <p:sp>
        <p:nvSpPr>
          <p:cNvPr id="3" name="矩形 2"/>
          <p:cNvSpPr/>
          <p:nvPr/>
        </p:nvSpPr>
        <p:spPr>
          <a:xfrm>
            <a:off x="11064553" y="2522597"/>
            <a:ext cx="595035" cy="1569660"/>
          </a:xfrm>
          <a:prstGeom prst="rect">
            <a:avLst/>
          </a:prstGeom>
        </p:spPr>
        <p:txBody>
          <a:bodyPr wrap="none">
            <a:spAutoFit/>
          </a:bodyPr>
          <a:lstStyle/>
          <a:p>
            <a:r>
              <a:rPr lang="zh-CN" altLang="en-US" sz="3200">
                <a:solidFill>
                  <a:srgbClr val="FF00FF"/>
                </a:solidFill>
                <a:latin typeface="华文行楷" panose="02010800040101010101" pitchFamily="2" charset="-122"/>
                <a:ea typeface="华文行楷" panose="02010800040101010101" pitchFamily="2" charset="-122"/>
              </a:rPr>
              <a:t>莫</a:t>
            </a:r>
            <a:endParaRPr lang="en-US" altLang="zh-CN" sz="3200">
              <a:solidFill>
                <a:srgbClr val="FF00FF"/>
              </a:solidFill>
              <a:latin typeface="华文行楷" panose="02010800040101010101" pitchFamily="2" charset="-122"/>
              <a:ea typeface="华文行楷" panose="02010800040101010101" pitchFamily="2" charset="-122"/>
            </a:endParaRPr>
          </a:p>
          <a:p>
            <a:r>
              <a:rPr lang="zh-CN" altLang="en-US" sz="3200">
                <a:solidFill>
                  <a:srgbClr val="FF00FF"/>
                </a:solidFill>
                <a:latin typeface="华文行楷" panose="02010800040101010101" pitchFamily="2" charset="-122"/>
                <a:ea typeface="华文行楷" panose="02010800040101010101" pitchFamily="2" charset="-122"/>
              </a:rPr>
              <a:t>扎</a:t>
            </a:r>
            <a:endParaRPr lang="en-US" altLang="zh-CN" sz="3200">
              <a:solidFill>
                <a:srgbClr val="FF00FF"/>
              </a:solidFill>
              <a:latin typeface="华文行楷" panose="02010800040101010101" pitchFamily="2" charset="-122"/>
              <a:ea typeface="华文行楷" panose="02010800040101010101" pitchFamily="2" charset="-122"/>
            </a:endParaRPr>
          </a:p>
          <a:p>
            <a:r>
              <a:rPr lang="zh-CN" altLang="en-US" sz="3200">
                <a:solidFill>
                  <a:srgbClr val="FF00FF"/>
                </a:solidFill>
                <a:latin typeface="华文行楷" panose="02010800040101010101" pitchFamily="2" charset="-122"/>
                <a:ea typeface="华文行楷" panose="02010800040101010101" pitchFamily="2" charset="-122"/>
              </a:rPr>
              <a:t>特</a:t>
            </a:r>
            <a:endParaRPr lang="zh-CN" altLang="en-US" sz="3200"/>
          </a:p>
        </p:txBody>
      </p:sp>
    </p:spTree>
  </p:cSld>
  <p:clrMapOvr>
    <a:masterClrMapping/>
  </p:clrMapOvr>
  <p:transition spd="slow">
    <p:cove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showMasterPhAnim="0">
  <p:cSld>
    <p:spTree>
      <p:nvGrpSpPr>
        <p:cNvPr id="1" name=""/>
        <p:cNvGrpSpPr/>
        <p:nvPr/>
      </p:nvGrpSpPr>
      <p:grpSpPr>
        <a:xfrm>
          <a:off x="0" y="0"/>
          <a:ext cx="0" cy="0"/>
        </a:xfrm>
      </p:grpSpPr>
      <p:sp>
        <p:nvSpPr>
          <p:cNvPr id="38914" name="Rectangle 2"/>
          <p:cNvSpPr>
            <a:spLocks noGrp="1" noChangeArrowheads="1"/>
          </p:cNvSpPr>
          <p:nvPr>
            <p:ph type="title" idx="4294967295"/>
          </p:nvPr>
        </p:nvSpPr>
        <p:spPr>
          <a:xfrm>
            <a:off x="3287688" y="821413"/>
            <a:ext cx="1828800" cy="627534"/>
          </a:xfrm>
          <a:prstGeom prst="rect">
            <a:avLst/>
          </a:prstGeom>
        </p:spPr>
        <p:txBody>
          <a:bodyPr>
            <a:noAutofit/>
          </a:bodyPr>
          <a:lstStyle/>
          <a:p>
            <a:r>
              <a:rPr lang="zh-CN" altLang="en-US" sz="3200" b="1">
                <a:solidFill>
                  <a:srgbClr val="FF00FF"/>
                </a:solidFill>
                <a:latin typeface="华文行楷" panose="02010800040101010101" pitchFamily="2" charset="-122"/>
                <a:ea typeface="华文行楷" panose="02010800040101010101" pitchFamily="2" charset="-122"/>
              </a:rPr>
              <a:t>曾参</a:t>
            </a:r>
          </a:p>
        </p:txBody>
      </p:sp>
      <p:sp>
        <p:nvSpPr>
          <p:cNvPr id="38915" name="Rectangle 3"/>
          <p:cNvSpPr>
            <a:spLocks noGrp="1" noChangeArrowheads="1"/>
          </p:cNvSpPr>
          <p:nvPr>
            <p:ph type="body" sz="half" idx="4294967295"/>
          </p:nvPr>
        </p:nvSpPr>
        <p:spPr>
          <a:xfrm>
            <a:off x="736369" y="1649492"/>
            <a:ext cx="6671393" cy="4536504"/>
          </a:xfrm>
          <a:prstGeom prst="rect">
            <a:avLst/>
          </a:prstGeom>
        </p:spPr>
        <p:txBody>
          <a:bodyPr/>
          <a:lstStyle/>
          <a:p>
            <a:pPr marL="0" indent="0">
              <a:spcBef>
                <a:spcPct val="0"/>
              </a:spcBef>
              <a:buNone/>
            </a:pPr>
            <a:r>
              <a:rPr lang="zh-CN" altLang="en-US" sz="3200">
                <a:latin typeface="华文行楷" panose="02010800040101010101" pitchFamily="2" charset="-122"/>
                <a:ea typeface="华文行楷" panose="02010800040101010101" pitchFamily="2" charset="-122"/>
              </a:rPr>
              <a:t>       曾参(前505年一前463年)</a:t>
            </a:r>
            <a:r>
              <a:rPr lang="en-US" altLang="zh-CN" sz="3200">
                <a:latin typeface="华文行楷" panose="02010800040101010101" pitchFamily="2" charset="-122"/>
                <a:ea typeface="华文行楷" panose="02010800040101010101" pitchFamily="2" charset="-122"/>
              </a:rPr>
              <a:t>,</a:t>
            </a:r>
            <a:r>
              <a:rPr lang="zh-CN" altLang="en-US" sz="3200">
                <a:latin typeface="华文行楷" panose="02010800040101010101" pitchFamily="2" charset="-122"/>
                <a:ea typeface="华文行楷" panose="02010800040101010101" pitchFamily="2" charset="-122"/>
              </a:rPr>
              <a:t>字于舆，生于鲁国南武城 (今山东嘉祥人)。</a:t>
            </a:r>
            <a:br>
              <a:rPr lang="zh-CN" altLang="en-US" sz="3200">
                <a:latin typeface="华文行楷" panose="02010800040101010101" pitchFamily="2" charset="-122"/>
                <a:ea typeface="华文行楷" panose="02010800040101010101" pitchFamily="2" charset="-122"/>
              </a:rPr>
            </a:br>
            <a:r>
              <a:rPr lang="zh-CN" altLang="en-US" sz="3200">
                <a:latin typeface="华文行楷" panose="02010800040101010101" pitchFamily="2" charset="-122"/>
                <a:ea typeface="华文行楷" panose="02010800040101010101" pitchFamily="2" charset="-122"/>
              </a:rPr>
              <a:t>　   曾参16岁拜孔子为师。由于他刻苦好学，造诣很深，成为孔子的得意门生。他著有《大学》，《孝经》两书，被后世视为儒家经典，尊其为“宗圣”，“述圣”。曾参传业于子思，子思传业于孟子，形成著名的“思孟学派”。</a:t>
            </a:r>
          </a:p>
        </p:txBody>
      </p:sp>
      <p:pic>
        <p:nvPicPr>
          <p:cNvPr id="39965" name="Picture 29">
            <a:hlinkClick r:id="rId3"/>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680176" y="1649493"/>
            <a:ext cx="4064452" cy="3060173"/>
          </a:xfrm>
          <a:prstGeom prst="rect">
            <a:avLst/>
          </a:prstGeom>
          <a:noFill/>
          <a:ln w="9525">
            <a:solidFill>
              <a:schemeClr val="hlink"/>
            </a:solidFill>
            <a:miter lim="800000"/>
          </a:ln>
          <a:extLst>
            <a:ext uri="{909E8E84-426E-40DD-AFC4-6F175D3DCCD1}">
              <a14:hiddenFill xmlns:a14="http://schemas.microsoft.com/office/drawing/2010/main">
                <a:solidFill>
                  <a:srgbClr val="FFFFFF"/>
                </a:solidFill>
              </a14:hiddenFill>
            </a:ext>
          </a:extLst>
        </p:spPr>
      </p:pic>
      <p:sp>
        <p:nvSpPr>
          <p:cNvPr id="7" name="Rectangle 2"/>
          <p:cNvSpPr txBox="1">
            <a:spLocks noChangeArrowheads="1"/>
          </p:cNvSpPr>
          <p:nvPr/>
        </p:nvSpPr>
        <p:spPr>
          <a:xfrm>
            <a:off x="9192344" y="4730490"/>
            <a:ext cx="1828800" cy="627534"/>
          </a:xfrm>
          <a:prstGeom prst="rect">
            <a:avLst/>
          </a:prstGeom>
        </p:spPr>
        <p:txBody>
          <a:bodyPr vert="horz" anchor="b">
            <a:noAutofit/>
          </a:bodyPr>
          <a:lstStyle>
            <a:lvl1pPr algn="l" rtl="0" eaLnBrk="0" fontAlgn="base" hangingPunct="0">
              <a:spcBef>
                <a:spcPct val="0"/>
              </a:spcBef>
              <a:spcAft>
                <a:spcPct val="0"/>
              </a:spcAft>
              <a:defRPr sz="3000" kern="1200" cap="small">
                <a:solidFill>
                  <a:schemeClr val="tx2"/>
                </a:solidFill>
                <a:latin typeface="+mj-lt"/>
                <a:ea typeface="+mj-ea"/>
                <a:cs typeface="+mj-cs"/>
              </a:defRPr>
            </a:lvl1pPr>
            <a:lvl2pPr algn="l" rtl="0" eaLnBrk="0" fontAlgn="base" hangingPunct="0">
              <a:spcBef>
                <a:spcPct val="0"/>
              </a:spcBef>
              <a:spcAft>
                <a:spcPct val="0"/>
              </a:spcAft>
              <a:defRPr sz="3000">
                <a:solidFill>
                  <a:schemeClr val="tx2"/>
                </a:solidFill>
                <a:latin typeface="Century Schoolbook"/>
                <a:ea typeface="华文楷体" pitchFamily="2" charset="-122"/>
              </a:defRPr>
            </a:lvl2pPr>
            <a:lvl3pPr algn="l" rtl="0" eaLnBrk="0" fontAlgn="base" hangingPunct="0">
              <a:spcBef>
                <a:spcPct val="0"/>
              </a:spcBef>
              <a:spcAft>
                <a:spcPct val="0"/>
              </a:spcAft>
              <a:defRPr sz="3000">
                <a:solidFill>
                  <a:schemeClr val="tx2"/>
                </a:solidFill>
                <a:latin typeface="Century Schoolbook"/>
                <a:ea typeface="华文楷体" pitchFamily="2" charset="-122"/>
              </a:defRPr>
            </a:lvl3pPr>
            <a:lvl4pPr algn="l" rtl="0" eaLnBrk="0" fontAlgn="base" hangingPunct="0">
              <a:spcBef>
                <a:spcPct val="0"/>
              </a:spcBef>
              <a:spcAft>
                <a:spcPct val="0"/>
              </a:spcAft>
              <a:defRPr sz="3000">
                <a:solidFill>
                  <a:schemeClr val="tx2"/>
                </a:solidFill>
                <a:latin typeface="Century Schoolbook"/>
                <a:ea typeface="华文楷体" pitchFamily="2" charset="-122"/>
              </a:defRPr>
            </a:lvl4pPr>
            <a:lvl5pPr algn="l" rtl="0" eaLnBrk="0" fontAlgn="base" hangingPunct="0">
              <a:spcBef>
                <a:spcPct val="0"/>
              </a:spcBef>
              <a:spcAft>
                <a:spcPct val="0"/>
              </a:spcAft>
              <a:defRPr sz="3000">
                <a:solidFill>
                  <a:schemeClr val="tx2"/>
                </a:solidFill>
                <a:latin typeface="Century Schoolbook"/>
                <a:ea typeface="华文楷体" pitchFamily="2" charset="-122"/>
              </a:defRPr>
            </a:lvl5pPr>
            <a:lvl6pPr marL="457200" algn="l" rtl="0" fontAlgn="base">
              <a:spcBef>
                <a:spcPct val="0"/>
              </a:spcBef>
              <a:spcAft>
                <a:spcPct val="0"/>
              </a:spcAft>
              <a:defRPr sz="3000">
                <a:solidFill>
                  <a:schemeClr val="tx2"/>
                </a:solidFill>
                <a:latin typeface="Century Schoolbook"/>
                <a:ea typeface="华文楷体" pitchFamily="2" charset="-122"/>
              </a:defRPr>
            </a:lvl6pPr>
            <a:lvl7pPr marL="914400" algn="l" rtl="0" fontAlgn="base">
              <a:spcBef>
                <a:spcPct val="0"/>
              </a:spcBef>
              <a:spcAft>
                <a:spcPct val="0"/>
              </a:spcAft>
              <a:defRPr sz="3000">
                <a:solidFill>
                  <a:schemeClr val="tx2"/>
                </a:solidFill>
                <a:latin typeface="Century Schoolbook"/>
                <a:ea typeface="华文楷体" pitchFamily="2" charset="-122"/>
              </a:defRPr>
            </a:lvl7pPr>
            <a:lvl8pPr marL="1371600" algn="l" rtl="0" fontAlgn="base">
              <a:spcBef>
                <a:spcPct val="0"/>
              </a:spcBef>
              <a:spcAft>
                <a:spcPct val="0"/>
              </a:spcAft>
              <a:defRPr sz="3000">
                <a:solidFill>
                  <a:schemeClr val="tx2"/>
                </a:solidFill>
                <a:latin typeface="Century Schoolbook"/>
                <a:ea typeface="华文楷体" pitchFamily="2" charset="-122"/>
              </a:defRPr>
            </a:lvl8pPr>
            <a:lvl9pPr marL="1828800" algn="l" rtl="0" fontAlgn="base">
              <a:spcBef>
                <a:spcPct val="0"/>
              </a:spcBef>
              <a:spcAft>
                <a:spcPct val="0"/>
              </a:spcAft>
              <a:defRPr sz="3000">
                <a:solidFill>
                  <a:schemeClr val="tx2"/>
                </a:solidFill>
                <a:latin typeface="Century Schoolbook"/>
                <a:ea typeface="华文楷体" pitchFamily="2" charset="-122"/>
              </a:defRPr>
            </a:lvl9pPr>
          </a:lstStyle>
          <a:p>
            <a:r>
              <a:rPr lang="zh-CN" altLang="en-US" sz="3200" b="1">
                <a:solidFill>
                  <a:srgbClr val="FF00FF"/>
                </a:solidFill>
                <a:latin typeface="华文行楷" panose="02010800040101010101" pitchFamily="2" charset="-122"/>
                <a:ea typeface="华文行楷" panose="02010800040101010101" pitchFamily="2" charset="-122"/>
              </a:rPr>
              <a:t>曾  参</a:t>
            </a:r>
          </a:p>
        </p:txBody>
      </p:sp>
    </p:spTree>
  </p:cSld>
  <p:clrMapOvr>
    <a:masterClrMapping/>
  </p:clrMapOvr>
  <p:transition spd="slow">
    <p:cover dir="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5872" y="1421489"/>
            <a:ext cx="7252297" cy="4351411"/>
          </a:xfrm>
          <a:prstGeom prst="rect">
            <a:avLst/>
          </a:prstGeom>
        </p:spPr>
      </p:pic>
      <p:sp>
        <p:nvSpPr>
          <p:cNvPr id="5" name="Rectangle 2"/>
          <p:cNvSpPr>
            <a:spLocks noGrp="1" noChangeArrowheads="1"/>
          </p:cNvSpPr>
          <p:nvPr>
            <p:ph type="title"/>
          </p:nvPr>
        </p:nvSpPr>
        <p:spPr>
          <a:xfrm>
            <a:off x="8158486" y="1844824"/>
            <a:ext cx="3698155" cy="1074986"/>
          </a:xfrm>
        </p:spPr>
        <p:txBody>
          <a:bodyPr>
            <a:noAutofit/>
          </a:bodyPr>
          <a:lstStyle/>
          <a:p>
            <a:pPr eaLnBrk="1" hangingPunct="1">
              <a:defRPr/>
            </a:pPr>
            <a:r>
              <a:rPr lang="zh-CN" altLang="en-US" sz="5400" b="1">
                <a:latin typeface="华文行楷" panose="02010800040101010101" pitchFamily="2" charset="-122"/>
                <a:ea typeface="华文行楷" panose="02010800040101010101" pitchFamily="2" charset="-122"/>
              </a:rPr>
              <a:t>创造宣言</a:t>
            </a:r>
          </a:p>
        </p:txBody>
      </p:sp>
      <p:sp>
        <p:nvSpPr>
          <p:cNvPr id="6" name="Rectangle 2"/>
          <p:cNvSpPr txBox="1">
            <a:spLocks noChangeArrowheads="1"/>
          </p:cNvSpPr>
          <p:nvPr/>
        </p:nvSpPr>
        <p:spPr>
          <a:xfrm>
            <a:off x="9416917" y="3250257"/>
            <a:ext cx="2771726" cy="648072"/>
          </a:xfrm>
          <a:prstGeom prst="rect">
            <a:avLst/>
          </a:prstGeom>
        </p:spPr>
        <p:txBody>
          <a:bodyPr vert="horz" anchor="b">
            <a:noAutofit/>
          </a:bodyPr>
          <a:lstStyle>
            <a:lvl1pPr algn="l" rtl="0" eaLnBrk="0" fontAlgn="base" hangingPunct="0">
              <a:spcBef>
                <a:spcPct val="0"/>
              </a:spcBef>
              <a:spcAft>
                <a:spcPct val="0"/>
              </a:spcAft>
              <a:defRPr sz="3000" kern="1200" cap="small">
                <a:solidFill>
                  <a:schemeClr val="tx2"/>
                </a:solidFill>
                <a:latin typeface="+mj-lt"/>
                <a:ea typeface="+mj-ea"/>
                <a:cs typeface="+mj-cs"/>
              </a:defRPr>
            </a:lvl1pPr>
            <a:lvl2pPr algn="l" rtl="0" eaLnBrk="0" fontAlgn="base" hangingPunct="0">
              <a:spcBef>
                <a:spcPct val="0"/>
              </a:spcBef>
              <a:spcAft>
                <a:spcPct val="0"/>
              </a:spcAft>
              <a:defRPr sz="3000">
                <a:solidFill>
                  <a:schemeClr val="tx2"/>
                </a:solidFill>
                <a:latin typeface="Century Schoolbook"/>
                <a:ea typeface="华文楷体" pitchFamily="2" charset="-122"/>
              </a:defRPr>
            </a:lvl2pPr>
            <a:lvl3pPr algn="l" rtl="0" eaLnBrk="0" fontAlgn="base" hangingPunct="0">
              <a:spcBef>
                <a:spcPct val="0"/>
              </a:spcBef>
              <a:spcAft>
                <a:spcPct val="0"/>
              </a:spcAft>
              <a:defRPr sz="3000">
                <a:solidFill>
                  <a:schemeClr val="tx2"/>
                </a:solidFill>
                <a:latin typeface="Century Schoolbook"/>
                <a:ea typeface="华文楷体" pitchFamily="2" charset="-122"/>
              </a:defRPr>
            </a:lvl3pPr>
            <a:lvl4pPr algn="l" rtl="0" eaLnBrk="0" fontAlgn="base" hangingPunct="0">
              <a:spcBef>
                <a:spcPct val="0"/>
              </a:spcBef>
              <a:spcAft>
                <a:spcPct val="0"/>
              </a:spcAft>
              <a:defRPr sz="3000">
                <a:solidFill>
                  <a:schemeClr val="tx2"/>
                </a:solidFill>
                <a:latin typeface="Century Schoolbook"/>
                <a:ea typeface="华文楷体" pitchFamily="2" charset="-122"/>
              </a:defRPr>
            </a:lvl4pPr>
            <a:lvl5pPr algn="l" rtl="0" eaLnBrk="0" fontAlgn="base" hangingPunct="0">
              <a:spcBef>
                <a:spcPct val="0"/>
              </a:spcBef>
              <a:spcAft>
                <a:spcPct val="0"/>
              </a:spcAft>
              <a:defRPr sz="3000">
                <a:solidFill>
                  <a:schemeClr val="tx2"/>
                </a:solidFill>
                <a:latin typeface="Century Schoolbook"/>
                <a:ea typeface="华文楷体" pitchFamily="2" charset="-122"/>
              </a:defRPr>
            </a:lvl5pPr>
            <a:lvl6pPr marL="457200" algn="l" rtl="0" fontAlgn="base">
              <a:spcBef>
                <a:spcPct val="0"/>
              </a:spcBef>
              <a:spcAft>
                <a:spcPct val="0"/>
              </a:spcAft>
              <a:defRPr sz="3000">
                <a:solidFill>
                  <a:schemeClr val="tx2"/>
                </a:solidFill>
                <a:latin typeface="Century Schoolbook"/>
                <a:ea typeface="华文楷体" pitchFamily="2" charset="-122"/>
              </a:defRPr>
            </a:lvl6pPr>
            <a:lvl7pPr marL="914400" algn="l" rtl="0" fontAlgn="base">
              <a:spcBef>
                <a:spcPct val="0"/>
              </a:spcBef>
              <a:spcAft>
                <a:spcPct val="0"/>
              </a:spcAft>
              <a:defRPr sz="3000">
                <a:solidFill>
                  <a:schemeClr val="tx2"/>
                </a:solidFill>
                <a:latin typeface="Century Schoolbook"/>
                <a:ea typeface="华文楷体" pitchFamily="2" charset="-122"/>
              </a:defRPr>
            </a:lvl7pPr>
            <a:lvl8pPr marL="1371600" algn="l" rtl="0" fontAlgn="base">
              <a:spcBef>
                <a:spcPct val="0"/>
              </a:spcBef>
              <a:spcAft>
                <a:spcPct val="0"/>
              </a:spcAft>
              <a:defRPr sz="3000">
                <a:solidFill>
                  <a:schemeClr val="tx2"/>
                </a:solidFill>
                <a:latin typeface="Century Schoolbook"/>
                <a:ea typeface="华文楷体" pitchFamily="2" charset="-122"/>
              </a:defRPr>
            </a:lvl8pPr>
            <a:lvl9pPr marL="1828800" algn="l" rtl="0" fontAlgn="base">
              <a:spcBef>
                <a:spcPct val="0"/>
              </a:spcBef>
              <a:spcAft>
                <a:spcPct val="0"/>
              </a:spcAft>
              <a:defRPr sz="3000">
                <a:solidFill>
                  <a:schemeClr val="tx2"/>
                </a:solidFill>
                <a:latin typeface="Century Schoolbook"/>
                <a:ea typeface="华文楷体" pitchFamily="2" charset="-122"/>
              </a:defRPr>
            </a:lvl9pPr>
          </a:lstStyle>
          <a:p>
            <a:pPr eaLnBrk="1" hangingPunct="1">
              <a:defRPr/>
            </a:pPr>
            <a:r>
              <a:rPr lang="zh-CN" altLang="en-US" sz="3600" b="1">
                <a:solidFill>
                  <a:schemeClr val="tx1"/>
                </a:solidFill>
                <a:latin typeface="华文行楷" panose="02010800040101010101" pitchFamily="2" charset="-122"/>
                <a:ea typeface="华文行楷" panose="02010800040101010101" pitchFamily="2" charset="-122"/>
              </a:rPr>
              <a:t>陶行知</a:t>
            </a: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showMasterPhAnim="0">
  <p:cSld>
    <p:spTree>
      <p:nvGrpSpPr>
        <p:cNvPr id="1" name=""/>
        <p:cNvGrpSpPr/>
        <p:nvPr/>
      </p:nvGrpSpPr>
      <p:grpSpPr>
        <a:xfrm>
          <a:off x="0" y="0"/>
          <a:ext cx="0" cy="0"/>
        </a:xfrm>
      </p:grpSpPr>
      <p:sp>
        <p:nvSpPr>
          <p:cNvPr id="39938" name="Rectangle 2"/>
          <p:cNvSpPr>
            <a:spLocks noGrp="1" noChangeArrowheads="1"/>
          </p:cNvSpPr>
          <p:nvPr>
            <p:ph type="title" idx="4294967295"/>
          </p:nvPr>
        </p:nvSpPr>
        <p:spPr>
          <a:xfrm>
            <a:off x="3665116" y="764704"/>
            <a:ext cx="2286000" cy="616074"/>
          </a:xfrm>
          <a:prstGeom prst="rect">
            <a:avLst/>
          </a:prstGeom>
        </p:spPr>
        <p:txBody>
          <a:bodyPr>
            <a:noAutofit/>
          </a:bodyPr>
          <a:lstStyle/>
          <a:p>
            <a:pPr algn="ctr"/>
            <a:r>
              <a:rPr lang="zh-CN" altLang="en-US" sz="3200" b="1">
                <a:solidFill>
                  <a:srgbClr val="FF00FF"/>
                </a:solidFill>
                <a:latin typeface="华文行楷" panose="02010800040101010101" pitchFamily="2" charset="-122"/>
                <a:ea typeface="华文行楷" panose="02010800040101010101" pitchFamily="2" charset="-122"/>
              </a:rPr>
              <a:t>惠能</a:t>
            </a:r>
          </a:p>
        </p:txBody>
      </p:sp>
      <p:pic>
        <p:nvPicPr>
          <p:cNvPr id="72707" name="Picture 3">
            <a:hlinkClick r:id="rId3"/>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120337" y="1080315"/>
            <a:ext cx="2493823" cy="3060603"/>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695400" y="1509427"/>
            <a:ext cx="10009112" cy="4832092"/>
          </a:xfrm>
          <a:prstGeom prst="rect">
            <a:avLst/>
          </a:prstGeom>
        </p:spPr>
        <p:txBody>
          <a:bodyPr wrap="square">
            <a:spAutoFit/>
          </a:bodyPr>
          <a:lstStyle/>
          <a:p>
            <a:pPr indent="457200"/>
            <a:r>
              <a:rPr lang="zh-CN" altLang="en-US" sz="2800">
                <a:latin typeface="华文行楷" panose="02010800040101010101" pitchFamily="2" charset="-122"/>
                <a:ea typeface="华文行楷" panose="02010800040101010101" pitchFamily="2" charset="-122"/>
              </a:rPr>
              <a:t>惠能大师（公元</a:t>
            </a:r>
            <a:r>
              <a:rPr lang="en-US" altLang="zh-CN" sz="2800">
                <a:latin typeface="华文行楷" panose="02010800040101010101" pitchFamily="2" charset="-122"/>
                <a:ea typeface="华文行楷" panose="02010800040101010101" pitchFamily="2" charset="-122"/>
              </a:rPr>
              <a:t>638</a:t>
            </a:r>
            <a:r>
              <a:rPr lang="zh-CN" altLang="en-US" sz="2800">
                <a:latin typeface="华文行楷" panose="02010800040101010101" pitchFamily="2" charset="-122"/>
                <a:ea typeface="华文行楷" panose="02010800040101010101" pitchFamily="2" charset="-122"/>
              </a:rPr>
              <a:t>至</a:t>
            </a:r>
            <a:r>
              <a:rPr lang="en-US" altLang="zh-CN" sz="2800">
                <a:latin typeface="华文行楷" panose="02010800040101010101" pitchFamily="2" charset="-122"/>
                <a:ea typeface="华文行楷" panose="02010800040101010101" pitchFamily="2" charset="-122"/>
              </a:rPr>
              <a:t>713</a:t>
            </a:r>
            <a:r>
              <a:rPr lang="zh-CN" altLang="en-US" sz="2800">
                <a:latin typeface="华文行楷" panose="02010800040101010101" pitchFamily="2" charset="-122"/>
                <a:ea typeface="华文行楷" panose="02010800040101010101" pitchFamily="2" charset="-122"/>
              </a:rPr>
              <a:t>年）</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俗姓卢氏</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三岁</a:t>
            </a:r>
            <a:endParaRPr lang="en-US" altLang="zh-CN" sz="2800">
              <a:latin typeface="华文行楷" panose="02010800040101010101" pitchFamily="2" charset="-122"/>
              <a:ea typeface="华文行楷" panose="02010800040101010101" pitchFamily="2" charset="-122"/>
            </a:endParaRPr>
          </a:p>
          <a:p>
            <a:r>
              <a:rPr lang="zh-CN" altLang="en-US" sz="2800">
                <a:latin typeface="华文行楷" panose="02010800040101010101" pitchFamily="2" charset="-122"/>
                <a:ea typeface="华文行楷" panose="02010800040101010101" pitchFamily="2" charset="-122"/>
              </a:rPr>
              <a:t>丧父，家境艰贫</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稍长以伐薪卖柴为业养母度日。</a:t>
            </a:r>
            <a:endParaRPr lang="en-US" altLang="zh-CN" sz="2800">
              <a:latin typeface="华文行楷" panose="02010800040101010101" pitchFamily="2" charset="-122"/>
              <a:ea typeface="华文行楷" panose="02010800040101010101" pitchFamily="2" charset="-122"/>
            </a:endParaRPr>
          </a:p>
          <a:p>
            <a:r>
              <a:rPr lang="zh-CN" altLang="en-US" sz="2800">
                <a:latin typeface="华文行楷" panose="02010800040101010101" pitchFamily="2" charset="-122"/>
                <a:ea typeface="华文行楷" panose="02010800040101010101" pitchFamily="2" charset="-122"/>
              </a:rPr>
              <a:t>二十四岁时</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惠能辞母出家</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往蕲州黄梅东山参拜五</a:t>
            </a:r>
            <a:endParaRPr lang="en-US" altLang="zh-CN" sz="2800">
              <a:latin typeface="华文行楷" panose="02010800040101010101" pitchFamily="2" charset="-122"/>
              <a:ea typeface="华文行楷" panose="02010800040101010101" pitchFamily="2" charset="-122"/>
            </a:endParaRPr>
          </a:p>
          <a:p>
            <a:r>
              <a:rPr lang="zh-CN" altLang="en-US" sz="2800">
                <a:latin typeface="华文行楷" panose="02010800040101010101" pitchFamily="2" charset="-122"/>
                <a:ea typeface="华文行楷" panose="02010800040101010101" pitchFamily="2" charset="-122"/>
              </a:rPr>
              <a:t>祖弘忍大师。初为行者</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随众劳役</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踏碓舂米。后因</a:t>
            </a:r>
            <a:endParaRPr lang="en-US" altLang="zh-CN" sz="2800">
              <a:latin typeface="华文行楷" panose="02010800040101010101" pitchFamily="2" charset="-122"/>
              <a:ea typeface="华文行楷" panose="02010800040101010101" pitchFamily="2" charset="-122"/>
            </a:endParaRPr>
          </a:p>
          <a:p>
            <a:r>
              <a:rPr lang="zh-CN" altLang="en-US" sz="2800">
                <a:latin typeface="华文行楷" panose="02010800040101010101" pitchFamily="2" charset="-122"/>
                <a:ea typeface="华文行楷" panose="02010800040101010101" pitchFamily="2" charset="-122"/>
              </a:rPr>
              <a:t>书写了得法诗偈而备受弘忍赏识</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嘱付衣法</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成为禅</a:t>
            </a:r>
            <a:endParaRPr lang="en-US" altLang="zh-CN" sz="2800">
              <a:latin typeface="华文行楷" panose="02010800040101010101" pitchFamily="2" charset="-122"/>
              <a:ea typeface="华文行楷" panose="02010800040101010101" pitchFamily="2" charset="-122"/>
            </a:endParaRPr>
          </a:p>
          <a:p>
            <a:r>
              <a:rPr lang="zh-CN" altLang="en-US" sz="2800">
                <a:latin typeface="华文行楷" panose="02010800040101010101" pitchFamily="2" charset="-122"/>
                <a:ea typeface="华文行楷" panose="02010800040101010101" pitchFamily="2" charset="-122"/>
              </a:rPr>
              <a:t>宗六祖。因当时佛教内部争夺宗祖地位的竞争十分</a:t>
            </a:r>
            <a:endParaRPr lang="en-US" altLang="zh-CN" sz="2800">
              <a:latin typeface="华文行楷" panose="02010800040101010101" pitchFamily="2" charset="-122"/>
              <a:ea typeface="华文行楷" panose="02010800040101010101" pitchFamily="2" charset="-122"/>
            </a:endParaRPr>
          </a:p>
          <a:p>
            <a:r>
              <a:rPr lang="zh-CN" altLang="en-US" sz="2800">
                <a:latin typeface="华文行楷" panose="02010800040101010101" pitchFamily="2" charset="-122"/>
                <a:ea typeface="华文行楷" panose="02010800040101010101" pitchFamily="2" charset="-122"/>
              </a:rPr>
              <a:t>激烈</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惠能多次遇险</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最后藏迹于猎人群伍之中</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隐居</a:t>
            </a:r>
            <a:endParaRPr lang="en-US" altLang="zh-CN" sz="2800">
              <a:latin typeface="华文行楷" panose="02010800040101010101" pitchFamily="2" charset="-122"/>
              <a:ea typeface="华文行楷" panose="02010800040101010101" pitchFamily="2" charset="-122"/>
            </a:endParaRPr>
          </a:p>
          <a:p>
            <a:r>
              <a:rPr lang="zh-CN" altLang="en-US" sz="2800">
                <a:latin typeface="华文行楷" panose="02010800040101010101" pitchFamily="2" charset="-122"/>
                <a:ea typeface="华文行楷" panose="02010800040101010101" pitchFamily="2" charset="-122"/>
              </a:rPr>
              <a:t>十五年。弘忍入灭之后</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惠能才开始传法受戒。此后演化佛法三十余年</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弘法度众无数。武则天、唐中宗闻其名声</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多次敕书征召入京</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惠能皆以老病相辞</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竟不奉诏。唐玄宗先天二年</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公元</a:t>
            </a:r>
            <a:r>
              <a:rPr lang="en-US" altLang="zh-CN" sz="2800">
                <a:latin typeface="华文行楷" panose="02010800040101010101" pitchFamily="2" charset="-122"/>
                <a:ea typeface="华文行楷" panose="02010800040101010101" pitchFamily="2" charset="-122"/>
              </a:rPr>
              <a:t>713</a:t>
            </a:r>
            <a:r>
              <a:rPr lang="zh-CN" altLang="en-US" sz="2800">
                <a:latin typeface="华文行楷" panose="02010800040101010101" pitchFamily="2" charset="-122"/>
                <a:ea typeface="华文行楷" panose="02010800040101010101" pitchFamily="2" charset="-122"/>
              </a:rPr>
              <a:t>年</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惠能赴新州入灭</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享年七十有六。  </a:t>
            </a:r>
          </a:p>
        </p:txBody>
      </p:sp>
    </p:spTree>
  </p:cSld>
  <p:clrMapOvr>
    <a:masterClrMapping/>
  </p:clrMapOvr>
  <p:transition spd="slow">
    <p:cover dir="u"/>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showMasterPhAnim="0">
  <p:cSld>
    <p:spTree>
      <p:nvGrpSpPr>
        <p:cNvPr id="1" name=""/>
        <p:cNvGrpSpPr/>
        <p:nvPr/>
      </p:nvGrpSpPr>
      <p:grpSpPr>
        <a:xfrm>
          <a:off x="0" y="0"/>
          <a:ext cx="0" cy="0"/>
        </a:xfrm>
      </p:grpSpPr>
      <p:sp>
        <p:nvSpPr>
          <p:cNvPr id="40962" name="Rectangle 2"/>
          <p:cNvSpPr>
            <a:spLocks noGrp="1" noChangeArrowheads="1"/>
          </p:cNvSpPr>
          <p:nvPr>
            <p:ph type="title" idx="4294967295"/>
          </p:nvPr>
        </p:nvSpPr>
        <p:spPr>
          <a:xfrm>
            <a:off x="3991805" y="815008"/>
            <a:ext cx="1371600" cy="619472"/>
          </a:xfrm>
          <a:prstGeom prst="rect">
            <a:avLst/>
          </a:prstGeom>
        </p:spPr>
        <p:txBody>
          <a:bodyPr>
            <a:noAutofit/>
          </a:bodyPr>
          <a:lstStyle/>
          <a:p>
            <a:r>
              <a:rPr lang="zh-CN" altLang="en-US" sz="3600" b="1">
                <a:solidFill>
                  <a:srgbClr val="FF00FF"/>
                </a:solidFill>
                <a:latin typeface="华文行楷" panose="02010800040101010101" pitchFamily="2" charset="-122"/>
                <a:ea typeface="华文行楷" panose="02010800040101010101" pitchFamily="2" charset="-122"/>
              </a:rPr>
              <a:t>玄奘</a:t>
            </a:r>
          </a:p>
        </p:txBody>
      </p:sp>
      <p:pic>
        <p:nvPicPr>
          <p:cNvPr id="42011" name="Picture 1051"/>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688288" y="1124745"/>
            <a:ext cx="2808312" cy="3734555"/>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623392" y="1628800"/>
            <a:ext cx="10553330" cy="4832092"/>
          </a:xfrm>
          <a:prstGeom prst="rect">
            <a:avLst/>
          </a:prstGeom>
        </p:spPr>
        <p:txBody>
          <a:bodyPr wrap="square">
            <a:spAutoFit/>
          </a:bodyPr>
          <a:lstStyle/>
          <a:p>
            <a:pPr indent="457200"/>
            <a:r>
              <a:rPr lang="zh-CN" altLang="en-US" sz="2800">
                <a:latin typeface="华文行楷" panose="02010800040101010101" pitchFamily="2" charset="-122"/>
                <a:ea typeface="华文行楷" panose="02010800040101010101" pitchFamily="2" charset="-122"/>
              </a:rPr>
              <a:t>玄奘是唐代的高僧</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唐太宗贞观元年(公元627年)，</a:t>
            </a:r>
            <a:endParaRPr lang="en-US" altLang="zh-CN" sz="2800">
              <a:latin typeface="华文行楷" panose="02010800040101010101" pitchFamily="2" charset="-122"/>
              <a:ea typeface="华文行楷" panose="02010800040101010101" pitchFamily="2" charset="-122"/>
            </a:endParaRPr>
          </a:p>
          <a:p>
            <a:r>
              <a:rPr lang="zh-CN" altLang="en-US" sz="2800">
                <a:latin typeface="华文行楷" panose="02010800040101010101" pitchFamily="2" charset="-122"/>
                <a:ea typeface="华文行楷" panose="02010800040101010101" pitchFamily="2" charset="-122"/>
              </a:rPr>
              <a:t>玄奘二十六岁时</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决心去佛教圣地天竺</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古印度</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寻</a:t>
            </a:r>
            <a:endParaRPr lang="en-US" altLang="zh-CN" sz="2800">
              <a:latin typeface="华文行楷" panose="02010800040101010101" pitchFamily="2" charset="-122"/>
              <a:ea typeface="华文行楷" panose="02010800040101010101" pitchFamily="2" charset="-122"/>
            </a:endParaRPr>
          </a:p>
          <a:p>
            <a:r>
              <a:rPr lang="zh-CN" altLang="en-US" sz="2800">
                <a:latin typeface="华文行楷" panose="02010800040101010101" pitchFamily="2" charset="-122"/>
                <a:ea typeface="华文行楷" panose="02010800040101010101" pitchFamily="2" charset="-122"/>
              </a:rPr>
              <a:t>求真正的佛教经典。至摩揭陀国</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入那烂陀寺</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从</a:t>
            </a:r>
            <a:endParaRPr lang="en-US" altLang="zh-CN" sz="2800">
              <a:latin typeface="华文行楷" panose="02010800040101010101" pitchFamily="2" charset="-122"/>
              <a:ea typeface="华文行楷" panose="02010800040101010101" pitchFamily="2" charset="-122"/>
            </a:endParaRPr>
          </a:p>
          <a:p>
            <a:r>
              <a:rPr lang="zh-CN" altLang="en-US" sz="2800">
                <a:latin typeface="华文行楷" panose="02010800040101010101" pitchFamily="2" charset="-122"/>
                <a:ea typeface="华文行楷" panose="02010800040101010101" pitchFamily="2" charset="-122"/>
              </a:rPr>
              <a:t>戒贤为师</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学《瑜伽论》等。</a:t>
            </a:r>
          </a:p>
          <a:p>
            <a:r>
              <a:rPr lang="zh-CN" altLang="en-US" sz="2800">
                <a:latin typeface="华文行楷" panose="02010800040101010101" pitchFamily="2" charset="-122"/>
                <a:ea typeface="华文行楷" panose="02010800040101010101" pitchFamily="2" charset="-122"/>
              </a:rPr>
              <a:t>　贞观十八年（公元645年)正月归国，受到长安</a:t>
            </a:r>
            <a:endParaRPr lang="en-US" altLang="zh-CN" sz="2800">
              <a:latin typeface="华文行楷" panose="02010800040101010101" pitchFamily="2" charset="-122"/>
              <a:ea typeface="华文行楷" panose="02010800040101010101" pitchFamily="2" charset="-122"/>
            </a:endParaRPr>
          </a:p>
          <a:p>
            <a:r>
              <a:rPr lang="zh-CN" altLang="en-US" sz="2800">
                <a:latin typeface="华文行楷" panose="02010800040101010101" pitchFamily="2" charset="-122"/>
                <a:ea typeface="华文行楷" panose="02010800040101010101" pitchFamily="2" charset="-122"/>
              </a:rPr>
              <a:t>“空城出观”的盛大欢迎，唐太宗又在东京洛阳</a:t>
            </a:r>
            <a:endParaRPr lang="en-US" altLang="zh-CN" sz="2800">
              <a:latin typeface="华文行楷" panose="02010800040101010101" pitchFamily="2" charset="-122"/>
              <a:ea typeface="华文行楷" panose="02010800040101010101" pitchFamily="2" charset="-122"/>
            </a:endParaRPr>
          </a:p>
          <a:p>
            <a:r>
              <a:rPr lang="zh-CN" altLang="en-US" sz="2800">
                <a:latin typeface="华文行楷" panose="02010800040101010101" pitchFamily="2" charset="-122"/>
                <a:ea typeface="华文行楷" panose="02010800040101010101" pitchFamily="2" charset="-122"/>
              </a:rPr>
              <a:t>亲自接见了他 。他将所获梵本经书657部献于朝廷，</a:t>
            </a:r>
            <a:endParaRPr lang="en-US" altLang="zh-CN" sz="2800">
              <a:latin typeface="华文行楷" panose="02010800040101010101" pitchFamily="2" charset="-122"/>
              <a:ea typeface="华文行楷" panose="02010800040101010101" pitchFamily="2" charset="-122"/>
            </a:endParaRPr>
          </a:p>
          <a:p>
            <a:r>
              <a:rPr lang="zh-CN" altLang="en-US" sz="2800">
                <a:latin typeface="华文行楷" panose="02010800040101010101" pitchFamily="2" charset="-122"/>
                <a:ea typeface="华文行楷" panose="02010800040101010101" pitchFamily="2" charset="-122"/>
              </a:rPr>
              <a:t>太宗命他在弘福寺翻译群经。经过十九年的刻苦</a:t>
            </a:r>
            <a:endParaRPr lang="en-US" altLang="zh-CN" sz="2800">
              <a:latin typeface="华文行楷" panose="02010800040101010101" pitchFamily="2" charset="-122"/>
              <a:ea typeface="华文行楷" panose="02010800040101010101" pitchFamily="2" charset="-122"/>
            </a:endParaRPr>
          </a:p>
          <a:p>
            <a:r>
              <a:rPr lang="zh-CN" altLang="en-US" sz="2800">
                <a:latin typeface="华文行楷" panose="02010800040101010101" pitchFamily="2" charset="-122"/>
                <a:ea typeface="华文行楷" panose="02010800040101010101" pitchFamily="2" charset="-122"/>
              </a:rPr>
              <a:t>努力，共译出佛经75部，1,338卷，1,300多万字。佛教由是渐盛，玄奘法师为中、印文化，特别是佛教文化的沟通做出了卓越的贡献。</a:t>
            </a:r>
            <a:br>
              <a:rPr lang="zh-CN" altLang="en-US" sz="2800">
                <a:latin typeface="华文行楷" panose="02010800040101010101" pitchFamily="2" charset="-122"/>
                <a:ea typeface="华文行楷" panose="02010800040101010101" pitchFamily="2" charset="-122"/>
              </a:rPr>
            </a:br>
            <a:endParaRPr lang="zh-CN" altLang="en-US" sz="2800">
              <a:latin typeface="华文行楷" panose="02010800040101010101" pitchFamily="2" charset="-122"/>
              <a:ea typeface="华文行楷" panose="02010800040101010101" pitchFamily="2" charset="-122"/>
            </a:endParaRPr>
          </a:p>
        </p:txBody>
      </p:sp>
    </p:spTree>
  </p:cSld>
  <p:clrMapOvr>
    <a:masterClrMapping/>
  </p:clrMapOvr>
  <p:transition spd="slow">
    <p:cover dir="ld"/>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showMasterPhAnim="0">
  <p:cSld>
    <p:spTree>
      <p:nvGrpSpPr>
        <p:cNvPr id="1" name=""/>
        <p:cNvGrpSpPr/>
        <p:nvPr/>
      </p:nvGrpSpPr>
      <p:grpSpPr>
        <a:xfrm>
          <a:off x="0" y="0"/>
          <a:ext cx="0" cy="0"/>
        </a:xfrm>
      </p:grpSpPr>
      <p:pic>
        <p:nvPicPr>
          <p:cNvPr id="42008" name="Picture 24"/>
          <p:cNvPicPr>
            <a:picLocks noGrp="1" noChangeAspect="1" noChangeArrowheads="1"/>
          </p:cNvPicPr>
          <p:nvPr>
            <p:ph type="clipArt" sz="half" idx="4294967295"/>
          </p:nvPr>
        </p:nvPicPr>
        <p:blipFill>
          <a:blip r:embed="rId2">
            <a:extLst>
              <a:ext uri="{28A0092B-C50C-407E-A947-70E740481C1C}">
                <a14:useLocalDpi xmlns:a14="http://schemas.microsoft.com/office/drawing/2010/main" val="0"/>
              </a:ext>
            </a:extLst>
          </a:blip>
          <a:stretch>
            <a:fillRect/>
          </a:stretch>
        </p:blipFill>
        <p:spPr>
          <a:xfrm>
            <a:off x="8650858" y="1678113"/>
            <a:ext cx="3015282" cy="373632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 name="Rectangle 2"/>
          <p:cNvSpPr txBox="1">
            <a:spLocks noChangeArrowheads="1"/>
          </p:cNvSpPr>
          <p:nvPr/>
        </p:nvSpPr>
        <p:spPr>
          <a:xfrm>
            <a:off x="3431704" y="834481"/>
            <a:ext cx="2114550" cy="843632"/>
          </a:xfrm>
          <a:prstGeom prst="rect">
            <a:avLst/>
          </a:prstGeom>
        </p:spPr>
        <p:txBody>
          <a:bodyPr vert="horz" anchor="b">
            <a:noAutofit/>
          </a:bodyPr>
          <a:lstStyle>
            <a:lvl1pPr algn="l" rtl="0" eaLnBrk="0" fontAlgn="base" hangingPunct="0">
              <a:spcBef>
                <a:spcPct val="0"/>
              </a:spcBef>
              <a:spcAft>
                <a:spcPct val="0"/>
              </a:spcAft>
              <a:defRPr sz="3000" kern="1200" cap="small">
                <a:solidFill>
                  <a:schemeClr val="tx2"/>
                </a:solidFill>
                <a:latin typeface="+mj-lt"/>
                <a:ea typeface="+mj-ea"/>
                <a:cs typeface="+mj-cs"/>
              </a:defRPr>
            </a:lvl1pPr>
            <a:lvl2pPr algn="l" rtl="0" eaLnBrk="0" fontAlgn="base" hangingPunct="0">
              <a:spcBef>
                <a:spcPct val="0"/>
              </a:spcBef>
              <a:spcAft>
                <a:spcPct val="0"/>
              </a:spcAft>
              <a:defRPr sz="3000">
                <a:solidFill>
                  <a:schemeClr val="tx2"/>
                </a:solidFill>
                <a:latin typeface="Century Schoolbook"/>
                <a:ea typeface="华文楷体" pitchFamily="2" charset="-122"/>
              </a:defRPr>
            </a:lvl2pPr>
            <a:lvl3pPr algn="l" rtl="0" eaLnBrk="0" fontAlgn="base" hangingPunct="0">
              <a:spcBef>
                <a:spcPct val="0"/>
              </a:spcBef>
              <a:spcAft>
                <a:spcPct val="0"/>
              </a:spcAft>
              <a:defRPr sz="3000">
                <a:solidFill>
                  <a:schemeClr val="tx2"/>
                </a:solidFill>
                <a:latin typeface="Century Schoolbook"/>
                <a:ea typeface="华文楷体" pitchFamily="2" charset="-122"/>
              </a:defRPr>
            </a:lvl3pPr>
            <a:lvl4pPr algn="l" rtl="0" eaLnBrk="0" fontAlgn="base" hangingPunct="0">
              <a:spcBef>
                <a:spcPct val="0"/>
              </a:spcBef>
              <a:spcAft>
                <a:spcPct val="0"/>
              </a:spcAft>
              <a:defRPr sz="3000">
                <a:solidFill>
                  <a:schemeClr val="tx2"/>
                </a:solidFill>
                <a:latin typeface="Century Schoolbook"/>
                <a:ea typeface="华文楷体" pitchFamily="2" charset="-122"/>
              </a:defRPr>
            </a:lvl4pPr>
            <a:lvl5pPr algn="l" rtl="0" eaLnBrk="0" fontAlgn="base" hangingPunct="0">
              <a:spcBef>
                <a:spcPct val="0"/>
              </a:spcBef>
              <a:spcAft>
                <a:spcPct val="0"/>
              </a:spcAft>
              <a:defRPr sz="3000">
                <a:solidFill>
                  <a:schemeClr val="tx2"/>
                </a:solidFill>
                <a:latin typeface="Century Schoolbook"/>
                <a:ea typeface="华文楷体" pitchFamily="2" charset="-122"/>
              </a:defRPr>
            </a:lvl5pPr>
            <a:lvl6pPr marL="457200" algn="l" rtl="0" fontAlgn="base">
              <a:spcBef>
                <a:spcPct val="0"/>
              </a:spcBef>
              <a:spcAft>
                <a:spcPct val="0"/>
              </a:spcAft>
              <a:defRPr sz="3000">
                <a:solidFill>
                  <a:schemeClr val="tx2"/>
                </a:solidFill>
                <a:latin typeface="Century Schoolbook"/>
                <a:ea typeface="华文楷体" pitchFamily="2" charset="-122"/>
              </a:defRPr>
            </a:lvl6pPr>
            <a:lvl7pPr marL="914400" algn="l" rtl="0" fontAlgn="base">
              <a:spcBef>
                <a:spcPct val="0"/>
              </a:spcBef>
              <a:spcAft>
                <a:spcPct val="0"/>
              </a:spcAft>
              <a:defRPr sz="3000">
                <a:solidFill>
                  <a:schemeClr val="tx2"/>
                </a:solidFill>
                <a:latin typeface="Century Schoolbook"/>
                <a:ea typeface="华文楷体" pitchFamily="2" charset="-122"/>
              </a:defRPr>
            </a:lvl7pPr>
            <a:lvl8pPr marL="1371600" algn="l" rtl="0" fontAlgn="base">
              <a:spcBef>
                <a:spcPct val="0"/>
              </a:spcBef>
              <a:spcAft>
                <a:spcPct val="0"/>
              </a:spcAft>
              <a:defRPr sz="3000">
                <a:solidFill>
                  <a:schemeClr val="tx2"/>
                </a:solidFill>
                <a:latin typeface="Century Schoolbook"/>
                <a:ea typeface="华文楷体" pitchFamily="2" charset="-122"/>
              </a:defRPr>
            </a:lvl8pPr>
            <a:lvl9pPr marL="1828800" algn="l" rtl="0" fontAlgn="base">
              <a:spcBef>
                <a:spcPct val="0"/>
              </a:spcBef>
              <a:spcAft>
                <a:spcPct val="0"/>
              </a:spcAft>
              <a:defRPr sz="3000">
                <a:solidFill>
                  <a:schemeClr val="tx2"/>
                </a:solidFill>
                <a:latin typeface="Century Schoolbook"/>
                <a:ea typeface="华文楷体" pitchFamily="2" charset="-122"/>
              </a:defRPr>
            </a:lvl9pPr>
          </a:lstStyle>
          <a:p>
            <a:pPr algn="ctr"/>
            <a:r>
              <a:rPr lang="zh-CN" altLang="en-US" sz="4000" b="1">
                <a:solidFill>
                  <a:srgbClr val="FF00FF"/>
                </a:solidFill>
                <a:latin typeface="华文行楷" panose="02010800040101010101" pitchFamily="2" charset="-122"/>
                <a:ea typeface="华文行楷" panose="02010800040101010101" pitchFamily="2" charset="-122"/>
              </a:rPr>
              <a:t>哥伦布</a:t>
            </a:r>
          </a:p>
        </p:txBody>
      </p:sp>
      <p:sp>
        <p:nvSpPr>
          <p:cNvPr id="2" name="矩形 1"/>
          <p:cNvSpPr/>
          <p:nvPr/>
        </p:nvSpPr>
        <p:spPr>
          <a:xfrm>
            <a:off x="713458" y="1844824"/>
            <a:ext cx="7937400" cy="3539430"/>
          </a:xfrm>
          <a:prstGeom prst="rect">
            <a:avLst/>
          </a:prstGeom>
        </p:spPr>
        <p:txBody>
          <a:bodyPr wrap="square">
            <a:spAutoFit/>
          </a:bodyPr>
          <a:lstStyle/>
          <a:p>
            <a:pPr indent="457200"/>
            <a:r>
              <a:rPr lang="zh-CN" altLang="en-US" sz="3200">
                <a:solidFill>
                  <a:srgbClr val="000000"/>
                </a:solidFill>
                <a:latin typeface="华文行楷" panose="02010800040101010101" pitchFamily="2" charset="-122"/>
                <a:ea typeface="华文行楷" panose="02010800040101010101" pitchFamily="2" charset="-122"/>
              </a:rPr>
              <a:t>克里斯托弗</a:t>
            </a:r>
            <a:r>
              <a:rPr lang="en-US" altLang="zh-CN" sz="3200" b="1">
                <a:solidFill>
                  <a:srgbClr val="000000"/>
                </a:solidFill>
                <a:latin typeface="华文行楷" panose="02010800040101010101" pitchFamily="2" charset="-122"/>
                <a:ea typeface="华文行楷" panose="02010800040101010101" pitchFamily="2" charset="-122"/>
              </a:rPr>
              <a:t>·</a:t>
            </a:r>
            <a:r>
              <a:rPr lang="zh-CN" altLang="en-US" sz="3200">
                <a:solidFill>
                  <a:srgbClr val="000000"/>
                </a:solidFill>
                <a:latin typeface="华文行楷" panose="02010800040101010101" pitchFamily="2" charset="-122"/>
                <a:ea typeface="华文行楷" panose="02010800040101010101" pitchFamily="2" charset="-122"/>
              </a:rPr>
              <a:t>哥伦布(145</a:t>
            </a:r>
            <a:r>
              <a:rPr lang="en-US" altLang="zh-CN" sz="3200">
                <a:solidFill>
                  <a:srgbClr val="000000"/>
                </a:solidFill>
                <a:latin typeface="华文行楷" panose="02010800040101010101" pitchFamily="2" charset="-122"/>
                <a:ea typeface="华文行楷" panose="02010800040101010101" pitchFamily="2" charset="-122"/>
              </a:rPr>
              <a:t>l—1506</a:t>
            </a:r>
            <a:r>
              <a:rPr lang="zh-CN" altLang="en-US" sz="3200">
                <a:solidFill>
                  <a:srgbClr val="000000"/>
                </a:solidFill>
                <a:latin typeface="华文行楷" panose="02010800040101010101" pitchFamily="2" charset="-122"/>
                <a:ea typeface="华文行楷" panose="02010800040101010101" pitchFamily="2" charset="-122"/>
              </a:rPr>
              <a:t>年)是西班牙著名航海家，是地理大发现的先驱者。哥伦布年轻时就是地圆说的信奉者，他十分推祟马可</a:t>
            </a:r>
            <a:r>
              <a:rPr lang="en-US" altLang="zh-CN" sz="3200" b="1">
                <a:solidFill>
                  <a:srgbClr val="000000"/>
                </a:solidFill>
                <a:latin typeface="华文行楷" panose="02010800040101010101" pitchFamily="2" charset="-122"/>
                <a:ea typeface="华文行楷" panose="02010800040101010101" pitchFamily="2" charset="-122"/>
              </a:rPr>
              <a:t>·</a:t>
            </a:r>
            <a:r>
              <a:rPr lang="zh-CN" altLang="en-US" sz="3200">
                <a:solidFill>
                  <a:srgbClr val="000000"/>
                </a:solidFill>
                <a:latin typeface="华文行楷" panose="02010800040101010101" pitchFamily="2" charset="-122"/>
                <a:ea typeface="华文行楷" panose="02010800040101010101" pitchFamily="2" charset="-122"/>
              </a:rPr>
              <a:t>波罗，立志要做一名航海家。 </a:t>
            </a:r>
          </a:p>
          <a:p>
            <a:pPr indent="457200"/>
            <a:r>
              <a:rPr lang="zh-CN" altLang="en-US" sz="3200">
                <a:solidFill>
                  <a:srgbClr val="000000"/>
                </a:solidFill>
                <a:latin typeface="华文行楷" panose="02010800040101010101" pitchFamily="2" charset="-122"/>
                <a:ea typeface="华文行楷" panose="02010800040101010101" pitchFamily="2" charset="-122"/>
              </a:rPr>
              <a:t>他在1492年到1502年间四次横渡大西洋，发现了美洲大陆，他也因此成为名垂青史的航海家。 </a:t>
            </a:r>
          </a:p>
        </p:txBody>
      </p:sp>
    </p:spTree>
  </p:cSld>
  <p:clrMapOvr>
    <a:masterClrMapping/>
  </p:clrMapOvr>
  <p:transition spd="slow">
    <p:cover dir="lu"/>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showMasterPhAnim="0">
  <p:cSld>
    <p:spTree>
      <p:nvGrpSpPr>
        <p:cNvPr id="1" name=""/>
        <p:cNvGrpSpPr/>
        <p:nvPr/>
      </p:nvGrpSpPr>
      <p:grpSpPr>
        <a:xfrm>
          <a:off x="0" y="0"/>
          <a:ext cx="0" cy="0"/>
        </a:xfrm>
      </p:grpSpPr>
      <p:sp>
        <p:nvSpPr>
          <p:cNvPr id="59395" name="Rectangle 3"/>
          <p:cNvSpPr>
            <a:spLocks noGrp="1" noChangeArrowheads="1"/>
          </p:cNvSpPr>
          <p:nvPr>
            <p:ph type="body" sz="half" idx="4294967295"/>
          </p:nvPr>
        </p:nvSpPr>
        <p:spPr>
          <a:xfrm>
            <a:off x="816902" y="1772816"/>
            <a:ext cx="7583355" cy="4083918"/>
          </a:xfrm>
          <a:prstGeom prst="rect">
            <a:avLst/>
          </a:prstGeom>
        </p:spPr>
        <p:txBody>
          <a:bodyPr/>
          <a:lstStyle/>
          <a:p>
            <a:pPr marL="0" indent="457200">
              <a:spcBef>
                <a:spcPct val="0"/>
              </a:spcBef>
              <a:buNone/>
            </a:pPr>
            <a:r>
              <a:rPr lang="zh-CN" altLang="en-US" sz="3200">
                <a:latin typeface="华文行楷" panose="02010800040101010101" pitchFamily="2" charset="-122"/>
                <a:ea typeface="华文行楷" panose="02010800040101010101" pitchFamily="2" charset="-122"/>
              </a:rPr>
              <a:t>安魂曲 作于1791年</a:t>
            </a:r>
            <a:r>
              <a:rPr lang="en-US" altLang="zh-CN" sz="3200">
                <a:latin typeface="华文行楷" panose="02010800040101010101" pitchFamily="2" charset="-122"/>
                <a:ea typeface="华文行楷" panose="02010800040101010101" pitchFamily="2" charset="-122"/>
              </a:rPr>
              <a:t>,</a:t>
            </a:r>
            <a:r>
              <a:rPr lang="zh-CN" altLang="en-US" sz="3200">
                <a:latin typeface="华文行楷" panose="02010800040101010101" pitchFamily="2" charset="-122"/>
                <a:ea typeface="华文行楷" panose="02010800040101010101" pitchFamily="2" charset="-122"/>
              </a:rPr>
              <a:t>是莫扎特最后的作品。 直到去世</a:t>
            </a:r>
            <a:r>
              <a:rPr lang="en-US" altLang="zh-CN" sz="3200">
                <a:latin typeface="华文行楷" panose="02010800040101010101" pitchFamily="2" charset="-122"/>
                <a:ea typeface="华文行楷" panose="02010800040101010101" pitchFamily="2" charset="-122"/>
              </a:rPr>
              <a:t>,</a:t>
            </a:r>
            <a:r>
              <a:rPr lang="zh-CN" altLang="en-US" sz="3200">
                <a:latin typeface="华文行楷" panose="02010800040101010101" pitchFamily="2" charset="-122"/>
                <a:ea typeface="华文行楷" panose="02010800040101010101" pitchFamily="2" charset="-122"/>
              </a:rPr>
              <a:t>莫扎特也没能完成这部富于人道主义色彩的作品</a:t>
            </a:r>
            <a:r>
              <a:rPr lang="en-US" altLang="zh-CN" sz="3200">
                <a:latin typeface="华文行楷" panose="02010800040101010101" pitchFamily="2" charset="-122"/>
                <a:ea typeface="华文行楷" panose="02010800040101010101" pitchFamily="2" charset="-122"/>
              </a:rPr>
              <a:t>,</a:t>
            </a:r>
            <a:r>
              <a:rPr lang="zh-CN" altLang="en-US" sz="3200">
                <a:latin typeface="华文行楷" panose="02010800040101010101" pitchFamily="2" charset="-122"/>
                <a:ea typeface="华文行楷" panose="02010800040101010101" pitchFamily="2" charset="-122"/>
              </a:rPr>
              <a:t>最终由他的学生苏斯迈尔根据他留下的手稿续完。 </a:t>
            </a:r>
          </a:p>
          <a:p>
            <a:pPr marL="0" indent="457200">
              <a:spcBef>
                <a:spcPct val="0"/>
              </a:spcBef>
              <a:buNone/>
            </a:pPr>
            <a:r>
              <a:rPr lang="zh-CN" altLang="en-US" sz="3200">
                <a:latin typeface="华文行楷" panose="02010800040101010101" pitchFamily="2" charset="-122"/>
                <a:ea typeface="华文行楷" panose="02010800040101010101" pitchFamily="2" charset="-122"/>
              </a:rPr>
              <a:t>莫扎特一生直到穷极潦倒之时，在他的音乐中也一直没有痛苦，而只有纯净的欢乐。这部临终前的作品仍是如此，只有那种天国的光芒照耀着他的感觉。</a:t>
            </a:r>
          </a:p>
          <a:p>
            <a:pPr marL="0" indent="457200">
              <a:spcBef>
                <a:spcPct val="0"/>
              </a:spcBef>
            </a:pPr>
            <a:endParaRPr lang="zh-CN" altLang="en-US" sz="3200">
              <a:latin typeface="华文行楷" panose="02010800040101010101" pitchFamily="2" charset="-122"/>
              <a:ea typeface="华文行楷" panose="02010800040101010101" pitchFamily="2" charset="-122"/>
            </a:endParaRPr>
          </a:p>
        </p:txBody>
      </p:sp>
      <p:pic>
        <p:nvPicPr>
          <p:cNvPr id="59403" name="Picture 11"/>
          <p:cNvPicPr>
            <a:picLocks noGrp="1" noChangeAspect="1" noChangeArrowheads="1"/>
          </p:cNvPicPr>
          <p:nvPr>
            <p:ph type="clipArt" sz="half" idx="4294967295"/>
          </p:nvPr>
        </p:nvPicPr>
        <p:blipFill>
          <a:blip r:embed="rId2">
            <a:extLst>
              <a:ext uri="{28A0092B-C50C-407E-A947-70E740481C1C}">
                <a14:useLocalDpi xmlns:a14="http://schemas.microsoft.com/office/drawing/2010/main" val="0"/>
              </a:ext>
            </a:extLst>
          </a:blip>
          <a:stretch>
            <a:fillRect/>
          </a:stretch>
        </p:blipFill>
        <p:spPr>
          <a:xfrm>
            <a:off x="8400256" y="1772816"/>
            <a:ext cx="3168352" cy="367240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矩形 1"/>
          <p:cNvSpPr/>
          <p:nvPr/>
        </p:nvSpPr>
        <p:spPr>
          <a:xfrm>
            <a:off x="3431704" y="836713"/>
            <a:ext cx="2880320" cy="646331"/>
          </a:xfrm>
          <a:prstGeom prst="rect">
            <a:avLst/>
          </a:prstGeom>
        </p:spPr>
        <p:txBody>
          <a:bodyPr wrap="square">
            <a:spAutoFit/>
          </a:bodyPr>
          <a:lstStyle/>
          <a:p>
            <a:r>
              <a:rPr lang="zh-CN" altLang="en-US" sz="3600" b="1">
                <a:solidFill>
                  <a:srgbClr val="FF00FF"/>
                </a:solidFill>
                <a:latin typeface="华文行楷" panose="02010800040101010101" pitchFamily="2" charset="-122"/>
                <a:ea typeface="华文行楷" panose="02010800040101010101" pitchFamily="2" charset="-122"/>
              </a:rPr>
              <a:t>《安魂曲》</a:t>
            </a:r>
            <a:endParaRPr lang="zh-CN" altLang="en-US" sz="3600"/>
          </a:p>
        </p:txBody>
      </p:sp>
    </p:spTree>
  </p:cSld>
  <p:clrMapOvr>
    <a:masterClrMapping/>
  </p:clrMapOvr>
  <p:transition spd="slow">
    <p:cover dir="rd"/>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showMasterPhAnim="0">
  <p:cSld>
    <p:spTree>
      <p:nvGrpSpPr>
        <p:cNvPr id="1" name=""/>
        <p:cNvGrpSpPr/>
        <p:nvPr/>
      </p:nvGrpSpPr>
      <p:grpSpPr>
        <a:xfrm>
          <a:off x="0" y="0"/>
          <a:ext cx="0" cy="0"/>
        </a:xfrm>
      </p:grpSpPr>
      <p:sp>
        <p:nvSpPr>
          <p:cNvPr id="32770" name="Rectangle 2"/>
          <p:cNvSpPr>
            <a:spLocks noGrp="1" noChangeArrowheads="1"/>
          </p:cNvSpPr>
          <p:nvPr>
            <p:ph type="title" idx="4294967295"/>
          </p:nvPr>
        </p:nvSpPr>
        <p:spPr>
          <a:xfrm>
            <a:off x="4295801" y="971550"/>
            <a:ext cx="1101725" cy="685800"/>
          </a:xfrm>
          <a:prstGeom prst="rect">
            <a:avLst/>
          </a:prstGeom>
        </p:spPr>
        <p:txBody>
          <a:bodyPr>
            <a:normAutofit/>
          </a:bodyPr>
          <a:lstStyle/>
          <a:p>
            <a:r>
              <a:rPr lang="zh-CN" altLang="en-US" sz="3600" b="1">
                <a:solidFill>
                  <a:srgbClr val="FF00FF"/>
                </a:solidFill>
                <a:latin typeface="华文行楷" panose="02010800040101010101" pitchFamily="2" charset="-122"/>
                <a:ea typeface="华文行楷" panose="02010800040101010101" pitchFamily="2" charset="-122"/>
              </a:rPr>
              <a:t>歌德</a:t>
            </a:r>
          </a:p>
        </p:txBody>
      </p:sp>
      <p:sp>
        <p:nvSpPr>
          <p:cNvPr id="32771" name="Rectangle 3"/>
          <p:cNvSpPr>
            <a:spLocks noGrp="1" noChangeArrowheads="1"/>
          </p:cNvSpPr>
          <p:nvPr>
            <p:ph type="body" sz="half" idx="4294967295"/>
          </p:nvPr>
        </p:nvSpPr>
        <p:spPr>
          <a:xfrm>
            <a:off x="623392" y="1916832"/>
            <a:ext cx="7776864" cy="4104456"/>
          </a:xfrm>
          <a:prstGeom prst="rect">
            <a:avLst/>
          </a:prstGeom>
        </p:spPr>
        <p:txBody>
          <a:bodyPr/>
          <a:lstStyle/>
          <a:p>
            <a:pPr marL="0" indent="0" algn="just">
              <a:spcBef>
                <a:spcPct val="0"/>
              </a:spcBef>
              <a:buNone/>
            </a:pPr>
            <a:r>
              <a:rPr lang="zh-CN" altLang="en-US" sz="3200">
                <a:latin typeface="华文行楷" panose="02010800040101010101" pitchFamily="2" charset="-122"/>
                <a:ea typeface="华文行楷" panose="02010800040101010101" pitchFamily="2" charset="-122"/>
              </a:rPr>
              <a:t>　　(</a:t>
            </a:r>
            <a:r>
              <a:rPr lang="en-US" altLang="zh-CN" sz="3200">
                <a:latin typeface="华文行楷" panose="02010800040101010101" pitchFamily="2" charset="-122"/>
                <a:ea typeface="华文行楷" panose="02010800040101010101" pitchFamily="2" charset="-122"/>
              </a:rPr>
              <a:t>Johann Wolfgang von Goethe。1749—1832)</a:t>
            </a:r>
            <a:r>
              <a:rPr lang="zh-CN" altLang="en-US" sz="3200">
                <a:latin typeface="华文行楷" panose="02010800040101010101" pitchFamily="2" charset="-122"/>
                <a:ea typeface="华文行楷" panose="02010800040101010101" pitchFamily="2" charset="-122"/>
              </a:rPr>
              <a:t>德国诗人、剧作家、思想家。生于莱因河畔法兰克福富裕市民家庭，学过法律。深受卢梭、莱辛和斯宾诺莎著影响。和席勒交谊深厚，青年时为狂飙运动的主要人物。早期重要作品有剧本《葛兹</a:t>
            </a:r>
            <a:r>
              <a:rPr lang="en-US" altLang="zh-CN" sz="3200" b="1">
                <a:solidFill>
                  <a:srgbClr val="000000"/>
                </a:solidFill>
                <a:latin typeface="华文行楷" panose="02010800040101010101" pitchFamily="2" charset="-122"/>
                <a:ea typeface="华文行楷" panose="02010800040101010101" pitchFamily="2" charset="-122"/>
              </a:rPr>
              <a:t>·</a:t>
            </a:r>
            <a:r>
              <a:rPr lang="zh-CN" altLang="en-US" sz="3200">
                <a:latin typeface="华文行楷" panose="02010800040101010101" pitchFamily="2" charset="-122"/>
                <a:ea typeface="华文行楷" panose="02010800040101010101" pitchFamily="2" charset="-122"/>
              </a:rPr>
              <a:t>冯</a:t>
            </a:r>
            <a:r>
              <a:rPr lang="en-US" altLang="zh-CN" sz="3200" b="1">
                <a:solidFill>
                  <a:srgbClr val="000000"/>
                </a:solidFill>
                <a:latin typeface="华文行楷" panose="02010800040101010101" pitchFamily="2" charset="-122"/>
                <a:ea typeface="华文行楷" panose="02010800040101010101" pitchFamily="2" charset="-122"/>
              </a:rPr>
              <a:t>·</a:t>
            </a:r>
            <a:r>
              <a:rPr lang="zh-CN" altLang="en-US" sz="3200">
                <a:latin typeface="华文行楷" panose="02010800040101010101" pitchFamily="2" charset="-122"/>
                <a:ea typeface="华文行楷" panose="02010800040101010101" pitchFamily="2" charset="-122"/>
              </a:rPr>
              <a:t>伯利欣根》和书信体小说《少年维特之烦恼》。代表作是《浮士德》。</a:t>
            </a:r>
          </a:p>
          <a:p>
            <a:pPr>
              <a:spcBef>
                <a:spcPct val="0"/>
              </a:spcBef>
            </a:pPr>
            <a:endParaRPr lang="zh-CN" altLang="en-US" sz="3200">
              <a:latin typeface="华文行楷" panose="02010800040101010101" pitchFamily="2" charset="-122"/>
              <a:ea typeface="华文行楷" panose="02010800040101010101" pitchFamily="2" charset="-122"/>
            </a:endParaRPr>
          </a:p>
        </p:txBody>
      </p:sp>
      <p:pic>
        <p:nvPicPr>
          <p:cNvPr id="44039" name="Picture 1031"/>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832304" y="1657351"/>
            <a:ext cx="2758732" cy="3417579"/>
          </a:xfrm>
          <a:prstGeom prst="rect">
            <a:avLst/>
          </a:prstGeom>
          <a:noFill/>
          <a:ln w="9525">
            <a:solidFill>
              <a:schemeClr val="hlink"/>
            </a:solidFill>
            <a:miter lim="800000"/>
          </a:ln>
          <a:extLst>
            <a:ext uri="{909E8E84-426E-40DD-AFC4-6F175D3DCCD1}">
              <a14:hiddenFill xmlns:a14="http://schemas.microsoft.com/office/drawing/2010/main">
                <a:solidFill>
                  <a:srgbClr val="FFFFFF"/>
                </a:solidFill>
              </a14:hiddenFill>
            </a:ext>
          </a:extLst>
        </p:spPr>
      </p:pic>
      <p:sp>
        <p:nvSpPr>
          <p:cNvPr id="7" name="Rectangle 2"/>
          <p:cNvSpPr txBox="1">
            <a:spLocks noChangeArrowheads="1"/>
          </p:cNvSpPr>
          <p:nvPr/>
        </p:nvSpPr>
        <p:spPr>
          <a:xfrm>
            <a:off x="9660808" y="5074929"/>
            <a:ext cx="1101725" cy="685800"/>
          </a:xfrm>
          <a:prstGeom prst="rect">
            <a:avLst/>
          </a:prstGeom>
        </p:spPr>
        <p:txBody>
          <a:bodyPr vert="horz" anchor="b">
            <a:normAutofit/>
          </a:bodyPr>
          <a:lstStyle>
            <a:lvl1pPr algn="l" rtl="0" eaLnBrk="0" fontAlgn="base" hangingPunct="0">
              <a:spcBef>
                <a:spcPct val="0"/>
              </a:spcBef>
              <a:spcAft>
                <a:spcPct val="0"/>
              </a:spcAft>
              <a:defRPr sz="3000" kern="1200" cap="small">
                <a:solidFill>
                  <a:schemeClr val="tx2"/>
                </a:solidFill>
                <a:latin typeface="+mj-lt"/>
                <a:ea typeface="+mj-ea"/>
                <a:cs typeface="+mj-cs"/>
              </a:defRPr>
            </a:lvl1pPr>
            <a:lvl2pPr algn="l" rtl="0" eaLnBrk="0" fontAlgn="base" hangingPunct="0">
              <a:spcBef>
                <a:spcPct val="0"/>
              </a:spcBef>
              <a:spcAft>
                <a:spcPct val="0"/>
              </a:spcAft>
              <a:defRPr sz="3000">
                <a:solidFill>
                  <a:schemeClr val="tx2"/>
                </a:solidFill>
                <a:latin typeface="Century Schoolbook"/>
                <a:ea typeface="华文楷体" pitchFamily="2" charset="-122"/>
              </a:defRPr>
            </a:lvl2pPr>
            <a:lvl3pPr algn="l" rtl="0" eaLnBrk="0" fontAlgn="base" hangingPunct="0">
              <a:spcBef>
                <a:spcPct val="0"/>
              </a:spcBef>
              <a:spcAft>
                <a:spcPct val="0"/>
              </a:spcAft>
              <a:defRPr sz="3000">
                <a:solidFill>
                  <a:schemeClr val="tx2"/>
                </a:solidFill>
                <a:latin typeface="Century Schoolbook"/>
                <a:ea typeface="华文楷体" pitchFamily="2" charset="-122"/>
              </a:defRPr>
            </a:lvl3pPr>
            <a:lvl4pPr algn="l" rtl="0" eaLnBrk="0" fontAlgn="base" hangingPunct="0">
              <a:spcBef>
                <a:spcPct val="0"/>
              </a:spcBef>
              <a:spcAft>
                <a:spcPct val="0"/>
              </a:spcAft>
              <a:defRPr sz="3000">
                <a:solidFill>
                  <a:schemeClr val="tx2"/>
                </a:solidFill>
                <a:latin typeface="Century Schoolbook"/>
                <a:ea typeface="华文楷体" pitchFamily="2" charset="-122"/>
              </a:defRPr>
            </a:lvl4pPr>
            <a:lvl5pPr algn="l" rtl="0" eaLnBrk="0" fontAlgn="base" hangingPunct="0">
              <a:spcBef>
                <a:spcPct val="0"/>
              </a:spcBef>
              <a:spcAft>
                <a:spcPct val="0"/>
              </a:spcAft>
              <a:defRPr sz="3000">
                <a:solidFill>
                  <a:schemeClr val="tx2"/>
                </a:solidFill>
                <a:latin typeface="Century Schoolbook"/>
                <a:ea typeface="华文楷体" pitchFamily="2" charset="-122"/>
              </a:defRPr>
            </a:lvl5pPr>
            <a:lvl6pPr marL="457200" algn="l" rtl="0" fontAlgn="base">
              <a:spcBef>
                <a:spcPct val="0"/>
              </a:spcBef>
              <a:spcAft>
                <a:spcPct val="0"/>
              </a:spcAft>
              <a:defRPr sz="3000">
                <a:solidFill>
                  <a:schemeClr val="tx2"/>
                </a:solidFill>
                <a:latin typeface="Century Schoolbook"/>
                <a:ea typeface="华文楷体" pitchFamily="2" charset="-122"/>
              </a:defRPr>
            </a:lvl6pPr>
            <a:lvl7pPr marL="914400" algn="l" rtl="0" fontAlgn="base">
              <a:spcBef>
                <a:spcPct val="0"/>
              </a:spcBef>
              <a:spcAft>
                <a:spcPct val="0"/>
              </a:spcAft>
              <a:defRPr sz="3000">
                <a:solidFill>
                  <a:schemeClr val="tx2"/>
                </a:solidFill>
                <a:latin typeface="Century Schoolbook"/>
                <a:ea typeface="华文楷体" pitchFamily="2" charset="-122"/>
              </a:defRPr>
            </a:lvl7pPr>
            <a:lvl8pPr marL="1371600" algn="l" rtl="0" fontAlgn="base">
              <a:spcBef>
                <a:spcPct val="0"/>
              </a:spcBef>
              <a:spcAft>
                <a:spcPct val="0"/>
              </a:spcAft>
              <a:defRPr sz="3000">
                <a:solidFill>
                  <a:schemeClr val="tx2"/>
                </a:solidFill>
                <a:latin typeface="Century Schoolbook"/>
                <a:ea typeface="华文楷体" pitchFamily="2" charset="-122"/>
              </a:defRPr>
            </a:lvl8pPr>
            <a:lvl9pPr marL="1828800" algn="l" rtl="0" fontAlgn="base">
              <a:spcBef>
                <a:spcPct val="0"/>
              </a:spcBef>
              <a:spcAft>
                <a:spcPct val="0"/>
              </a:spcAft>
              <a:defRPr sz="3000">
                <a:solidFill>
                  <a:schemeClr val="tx2"/>
                </a:solidFill>
                <a:latin typeface="Century Schoolbook"/>
                <a:ea typeface="华文楷体" pitchFamily="2" charset="-122"/>
              </a:defRPr>
            </a:lvl9pPr>
          </a:lstStyle>
          <a:p>
            <a:r>
              <a:rPr lang="zh-CN" altLang="en-US" sz="3200" b="1">
                <a:solidFill>
                  <a:srgbClr val="FF00FF"/>
                </a:solidFill>
                <a:latin typeface="华文行楷" panose="02010800040101010101" pitchFamily="2" charset="-122"/>
                <a:ea typeface="华文行楷" panose="02010800040101010101" pitchFamily="2" charset="-122"/>
              </a:rPr>
              <a:t>歌德</a:t>
            </a:r>
          </a:p>
        </p:txBody>
      </p:sp>
    </p:spTree>
  </p:cSld>
  <p:clrMapOvr>
    <a:masterClrMapping/>
  </p:clrMapOvr>
  <p:transition spd="slow">
    <p:cover dir="ru"/>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7651" name="Text Box 3"/>
          <p:cNvSpPr txBox="1">
            <a:spLocks noChangeArrowheads="1"/>
          </p:cNvSpPr>
          <p:nvPr/>
        </p:nvSpPr>
        <p:spPr bwMode="auto">
          <a:xfrm>
            <a:off x="767409" y="1772817"/>
            <a:ext cx="7848873"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indent="457200" algn="just"/>
            <a:r>
              <a:rPr lang="zh-CN" altLang="en-US" sz="3200">
                <a:latin typeface="华文行楷" panose="02010800040101010101" pitchFamily="2" charset="-122"/>
                <a:ea typeface="华文行楷" panose="02010800040101010101" pitchFamily="2" charset="-122"/>
              </a:rPr>
              <a:t>罗丹（</a:t>
            </a:r>
            <a:r>
              <a:rPr lang="en-US" altLang="zh-CN" sz="3200">
                <a:latin typeface="华文行楷" panose="02010800040101010101" pitchFamily="2" charset="-122"/>
                <a:ea typeface="华文行楷" panose="02010800040101010101" pitchFamily="2" charset="-122"/>
              </a:rPr>
              <a:t>Augusta  Rodin,1840－1917）</a:t>
            </a:r>
            <a:r>
              <a:rPr lang="zh-CN" altLang="en-US" sz="3200">
                <a:latin typeface="华文行楷" panose="02010800040101010101" pitchFamily="2" charset="-122"/>
                <a:ea typeface="华文行楷" panose="02010800040101010101" pitchFamily="2" charset="-122"/>
              </a:rPr>
              <a:t>法国雕塑家，深受米开朗琪罗的启发，从而确立了现实主义的创作方法。他的《青铜时代》、《思想者》、《加莱义民》和《巴尔扎克》等作品都有新的创造，善于用丰富多样的绘画性手法塑造出神态生动富有力量的艺术形象。生平作了许多速写，别具风格，并有《艺术论》传世。他的创作对欧洲近代雕塑的发展有较大影响。 </a:t>
            </a:r>
          </a:p>
        </p:txBody>
      </p:sp>
      <p:sp>
        <p:nvSpPr>
          <p:cNvPr id="27653" name="Text Box 5"/>
          <p:cNvSpPr txBox="1">
            <a:spLocks noChangeArrowheads="1"/>
          </p:cNvSpPr>
          <p:nvPr/>
        </p:nvSpPr>
        <p:spPr bwMode="auto">
          <a:xfrm>
            <a:off x="2783632" y="1124746"/>
            <a:ext cx="200025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b="1">
                <a:solidFill>
                  <a:srgbClr val="FF00FF"/>
                </a:solidFill>
                <a:latin typeface="华文行楷" panose="02010800040101010101" pitchFamily="2" charset="-122"/>
                <a:ea typeface="华文行楷" panose="02010800040101010101" pitchFamily="2" charset="-122"/>
              </a:rPr>
              <a:t>罗　丹</a:t>
            </a:r>
          </a:p>
        </p:txBody>
      </p:sp>
      <p:pic>
        <p:nvPicPr>
          <p:cNvPr id="27655" name="Picture 7"/>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976320" y="1916833"/>
            <a:ext cx="3050206" cy="3606155"/>
          </a:xfrm>
          <a:prstGeom prst="rect">
            <a:avLst/>
          </a:prstGeom>
          <a:noFill/>
          <a:extLst>
            <a:ext uri="{909E8E84-426E-40DD-AFC4-6F175D3DCCD1}">
              <a14:hiddenFill xmlns:a14="http://schemas.microsoft.com/office/drawing/2010/main">
                <a:solidFill>
                  <a:srgbClr val="FFFFFF"/>
                </a:solidFill>
              </a14:hiddenFill>
            </a:ext>
          </a:extLst>
        </p:spPr>
      </p:pic>
      <p:sp>
        <p:nvSpPr>
          <p:cNvPr id="7" name="Text Box 5"/>
          <p:cNvSpPr txBox="1">
            <a:spLocks noChangeArrowheads="1"/>
          </p:cNvSpPr>
          <p:nvPr/>
        </p:nvSpPr>
        <p:spPr bwMode="auto">
          <a:xfrm>
            <a:off x="9367044" y="5632093"/>
            <a:ext cx="198072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zh-CN" altLang="en-US" sz="3600" b="1">
                <a:solidFill>
                  <a:srgbClr val="FF00FF"/>
                </a:solidFill>
                <a:latin typeface="华文行楷" panose="02010800040101010101" pitchFamily="2" charset="-122"/>
                <a:ea typeface="华文行楷" panose="02010800040101010101" pitchFamily="2" charset="-122"/>
              </a:rPr>
              <a:t>罗丹</a:t>
            </a:r>
          </a:p>
        </p:txBody>
      </p:sp>
      <p:pic>
        <p:nvPicPr>
          <p:cNvPr id="27656" name="New picture"/>
          <p:cNvPicPr/>
          <p:nvPr/>
        </p:nvPicPr>
        <p:blipFill>
          <a:blip r:embed="rId3"/>
          <a:stretch>
            <a:fillRect/>
          </a:stretch>
        </p:blipFill>
        <p:spPr>
          <a:xfrm>
            <a:off x="11023600" y="10922000"/>
            <a:ext cx="330200" cy="241300"/>
          </a:xfrm>
          <a:prstGeom prst="cube">
            <a:avLst/>
          </a:prstGeom>
        </p:spPr>
      </p:pic>
    </p:spTree>
  </p:cSld>
  <p:clrMapOvr>
    <a:masterClrMapping/>
  </p:clrMapOvr>
  <p:transition spd="slow">
    <p:fade thruBlk="1"/>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1" name="文本框 1"/>
          <p:cNvSpPr txBox="1">
            <a:spLocks noChangeArrowheads="1"/>
          </p:cNvSpPr>
          <p:nvPr/>
        </p:nvSpPr>
        <p:spPr bwMode="auto">
          <a:xfrm>
            <a:off x="1487489" y="1916833"/>
            <a:ext cx="10136753" cy="3554819"/>
          </a:xfrm>
          <a:prstGeom prst="rect">
            <a:avLst/>
          </a:prstGeom>
          <a:noFill/>
          <a:ln w="9525">
            <a:noFill/>
            <a:miter lim="800000"/>
          </a:ln>
        </p:spPr>
        <p:txBody>
          <a:bodyPr wrap="square">
            <a:spAutoFit/>
          </a:bodyPr>
          <a:lstStyle/>
          <a:p>
            <a:pPr indent="457200">
              <a:lnSpc>
                <a:spcPct val="150000"/>
              </a:lnSpc>
            </a:pPr>
            <a:r>
              <a:rPr lang="en-US" altLang="zh-CN" sz="3000">
                <a:latin typeface="华文行楷" panose="02010800040101010101" pitchFamily="2" charset="-122"/>
                <a:ea typeface="华文行楷" panose="02010800040101010101" pitchFamily="2" charset="-122"/>
              </a:rPr>
              <a:t>1.</a:t>
            </a:r>
            <a:r>
              <a:rPr lang="zh-CN" altLang="en-US" sz="3000">
                <a:latin typeface="华文行楷" panose="02010800040101010101" pitchFamily="2" charset="-122"/>
                <a:ea typeface="华文行楷" panose="02010800040101010101" pitchFamily="2" charset="-122"/>
              </a:rPr>
              <a:t>学习运用具体事例驳斥错误观点，从而得出正确观点的驳论方法。 </a:t>
            </a:r>
          </a:p>
          <a:p>
            <a:pPr indent="457200">
              <a:lnSpc>
                <a:spcPct val="150000"/>
              </a:lnSpc>
            </a:pPr>
            <a:r>
              <a:rPr lang="en-US" altLang="zh-CN" sz="3000">
                <a:latin typeface="华文行楷" panose="02010800040101010101" pitchFamily="2" charset="-122"/>
                <a:ea typeface="华文行楷" panose="02010800040101010101" pitchFamily="2" charset="-122"/>
              </a:rPr>
              <a:t>2.</a:t>
            </a:r>
            <a:r>
              <a:rPr lang="zh-CN" altLang="en-US" sz="3000">
                <a:latin typeface="华文行楷" panose="02010800040101010101" pitchFamily="2" charset="-122"/>
                <a:ea typeface="华文行楷" panose="02010800040101010101" pitchFamily="2" charset="-122"/>
              </a:rPr>
              <a:t>体会本文生动形象的比喻论证。</a:t>
            </a:r>
          </a:p>
          <a:p>
            <a:pPr indent="457200">
              <a:lnSpc>
                <a:spcPct val="150000"/>
              </a:lnSpc>
            </a:pPr>
            <a:r>
              <a:rPr lang="en-US" altLang="zh-CN" sz="3000">
                <a:latin typeface="华文行楷" panose="02010800040101010101" pitchFamily="2" charset="-122"/>
                <a:ea typeface="华文行楷" panose="02010800040101010101" pitchFamily="2" charset="-122"/>
              </a:rPr>
              <a:t>3.</a:t>
            </a:r>
            <a:r>
              <a:rPr lang="zh-CN" altLang="en-US" sz="3000">
                <a:latin typeface="华文行楷" panose="02010800040101010101" pitchFamily="2" charset="-122"/>
                <a:ea typeface="华文行楷" panose="02010800040101010101" pitchFamily="2" charset="-122"/>
              </a:rPr>
              <a:t>品味文章精妙的语言。</a:t>
            </a:r>
          </a:p>
          <a:p>
            <a:pPr indent="457200">
              <a:lnSpc>
                <a:spcPct val="150000"/>
              </a:lnSpc>
            </a:pPr>
            <a:r>
              <a:rPr lang="en-US" altLang="zh-CN" sz="3000">
                <a:latin typeface="华文行楷" panose="02010800040101010101" pitchFamily="2" charset="-122"/>
                <a:ea typeface="华文行楷" panose="02010800040101010101" pitchFamily="2" charset="-122"/>
              </a:rPr>
              <a:t>4.</a:t>
            </a:r>
            <a:r>
              <a:rPr lang="zh-CN" altLang="en-US" sz="3000">
                <a:latin typeface="华文行楷" panose="02010800040101010101" pitchFamily="2" charset="-122"/>
                <a:ea typeface="华文行楷" panose="02010800040101010101" pitchFamily="2" charset="-122"/>
              </a:rPr>
              <a:t>重视创造的力量，培养自主、自信的创造能力。</a:t>
            </a:r>
          </a:p>
        </p:txBody>
      </p:sp>
      <p:sp>
        <p:nvSpPr>
          <p:cNvPr id="15363" name="TextBox 1"/>
          <p:cNvSpPr txBox="1">
            <a:spLocks noChangeArrowheads="1"/>
          </p:cNvSpPr>
          <p:nvPr/>
        </p:nvSpPr>
        <p:spPr bwMode="auto">
          <a:xfrm>
            <a:off x="1199457" y="404665"/>
            <a:ext cx="2428875" cy="646113"/>
          </a:xfrm>
          <a:prstGeom prst="rect">
            <a:avLst/>
          </a:prstGeom>
          <a:noFill/>
          <a:ln w="9525">
            <a:noFill/>
            <a:miter lim="800000"/>
          </a:ln>
        </p:spPr>
        <p:txBody>
          <a:bodyPr>
            <a:spAutoFit/>
          </a:bodyPr>
          <a:lstStyle/>
          <a:p>
            <a:r>
              <a:rPr lang="zh-CN" altLang="en-US" sz="3600" b="1">
                <a:solidFill>
                  <a:srgbClr val="FF00FF"/>
                </a:solidFill>
                <a:latin typeface="华文行楷" panose="02010800040101010101" pitchFamily="2" charset="-122"/>
                <a:ea typeface="华文行楷" panose="02010800040101010101" pitchFamily="2" charset="-122"/>
              </a:rPr>
              <a:t>学习目标</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22" name="文本框 1"/>
          <p:cNvSpPr txBox="1">
            <a:spLocks noChangeArrowheads="1"/>
          </p:cNvSpPr>
          <p:nvPr/>
        </p:nvSpPr>
        <p:spPr bwMode="auto">
          <a:xfrm>
            <a:off x="479376" y="1556792"/>
            <a:ext cx="8280920" cy="4724370"/>
          </a:xfrm>
          <a:prstGeom prst="rect">
            <a:avLst/>
          </a:prstGeom>
          <a:noFill/>
          <a:ln w="9525">
            <a:noFill/>
            <a:miter lim="800000"/>
          </a:ln>
        </p:spPr>
        <p:txBody>
          <a:bodyPr wrap="square">
            <a:spAutoFit/>
          </a:bodyPr>
          <a:lstStyle/>
          <a:p>
            <a:pPr>
              <a:lnSpc>
                <a:spcPct val="120000"/>
              </a:lnSpc>
              <a:buFont typeface="Arial" panose="020b0604020202020204" pitchFamily="34" charset="0"/>
              <a:buNone/>
            </a:pPr>
            <a:r>
              <a:rPr lang="zh-CN" altLang="en-US" sz="2800">
                <a:latin typeface="华文行楷" panose="02010800040101010101" pitchFamily="2" charset="-122"/>
                <a:ea typeface="华文行楷" panose="02010800040101010101" pitchFamily="2" charset="-122"/>
              </a:rPr>
              <a:t>       陶行知（</a:t>
            </a:r>
            <a:r>
              <a:rPr lang="en-US" altLang="zh-CN" sz="2800">
                <a:latin typeface="华文行楷" panose="02010800040101010101" pitchFamily="2" charset="-122"/>
                <a:ea typeface="华文行楷" panose="02010800040101010101" pitchFamily="2" charset="-122"/>
              </a:rPr>
              <a:t>1891—1946</a:t>
            </a:r>
            <a:r>
              <a:rPr lang="zh-CN" altLang="en-US" sz="2800">
                <a:latin typeface="华文行楷" panose="02010800040101010101" pitchFamily="2" charset="-122"/>
                <a:ea typeface="华文行楷" panose="02010800040101010101" pitchFamily="2" charset="-122"/>
              </a:rPr>
              <a:t>），安徽省徽州</a:t>
            </a:r>
            <a:r>
              <a:rPr lang="zh-CN" altLang="en-US" sz="2800">
                <a:latin typeface="宋体" panose="02010600030101010101" pitchFamily="2" charset="-122"/>
              </a:rPr>
              <a:t>歙</a:t>
            </a:r>
            <a:r>
              <a:rPr lang="zh-CN" altLang="en-US" sz="2800" b="1">
                <a:solidFill>
                  <a:srgbClr val="000000"/>
                </a:solidFill>
                <a:latin typeface="Times New Roman" panose="02020603050405020304" pitchFamily="18" charset="0"/>
              </a:rPr>
              <a:t>（</a:t>
            </a:r>
            <a:r>
              <a:rPr lang="en-US" altLang="zh-CN" sz="2800" b="1" err="1">
                <a:solidFill>
                  <a:srgbClr val="000000"/>
                </a:solidFill>
                <a:latin typeface="Times New Roman" panose="02020603050405020304" pitchFamily="18" charset="0"/>
              </a:rPr>
              <a:t>shè</a:t>
            </a:r>
            <a:r>
              <a:rPr lang="zh-CN" altLang="en-US" sz="2800" b="1">
                <a:solidFill>
                  <a:srgbClr val="000000"/>
                </a:solidFill>
                <a:latin typeface="Times New Roman" panose="02020603050405020304" pitchFamily="18" charset="0"/>
              </a:rPr>
              <a:t>）</a:t>
            </a:r>
            <a:r>
              <a:rPr lang="zh-CN" altLang="en-US" sz="2800">
                <a:latin typeface="华文行楷" panose="02010800040101010101" pitchFamily="2" charset="-122"/>
                <a:ea typeface="华文行楷" panose="02010800040101010101" pitchFamily="2" charset="-122"/>
              </a:rPr>
              <a:t>县人，祖籍绍兴。</a:t>
            </a:r>
            <a:r>
              <a:rPr lang="zh-CN" altLang="en-US" sz="2800">
                <a:solidFill>
                  <a:srgbClr val="FF00FF"/>
                </a:solidFill>
                <a:latin typeface="华文行楷" panose="02010800040101010101" pitchFamily="2" charset="-122"/>
                <a:ea typeface="华文行楷" panose="02010800040101010101" pitchFamily="2" charset="-122"/>
              </a:rPr>
              <a:t>中国人民教育家、思想家，伟大的民主主义战士，爱国者</a:t>
            </a:r>
            <a:r>
              <a:rPr lang="zh-CN" altLang="en-US" sz="2800">
                <a:latin typeface="华文行楷" panose="02010800040101010101" pitchFamily="2" charset="-122"/>
                <a:ea typeface="华文行楷" panose="02010800040101010101" pitchFamily="2" charset="-122"/>
              </a:rPr>
              <a:t>，中国人民救国会和中国民主同盟的主要领导人之一。</a:t>
            </a:r>
          </a:p>
          <a:p>
            <a:pPr>
              <a:lnSpc>
                <a:spcPct val="120000"/>
              </a:lnSpc>
            </a:pPr>
            <a:r>
              <a:rPr lang="zh-CN" altLang="en-US" sz="2800">
                <a:latin typeface="华文行楷" panose="02010800040101010101" pitchFamily="2" charset="-122"/>
                <a:ea typeface="华文行楷" panose="02010800040101010101" pitchFamily="2" charset="-122"/>
              </a:rPr>
              <a:t>       他早年留学美国，归国后，</a:t>
            </a:r>
            <a:r>
              <a:rPr lang="zh-CN" altLang="en-US" sz="2800">
                <a:solidFill>
                  <a:srgbClr val="FF00FF"/>
                </a:solidFill>
                <a:latin typeface="华文行楷" panose="02010800040101010101" pitchFamily="2" charset="-122"/>
                <a:ea typeface="华文行楷" panose="02010800040101010101" pitchFamily="2" charset="-122"/>
              </a:rPr>
              <a:t>终身致力于中国教育的改造</a:t>
            </a:r>
            <a:r>
              <a:rPr lang="zh-CN" altLang="en-US" sz="2800">
                <a:latin typeface="华文行楷" panose="02010800040101010101" pitchFamily="2" charset="-122"/>
                <a:ea typeface="华文行楷" panose="02010800040101010101" pitchFamily="2" charset="-122"/>
              </a:rPr>
              <a:t>，探索中国人民教育的新路，教育思想和实践经验都十分丰富。他在实践中创立的</a:t>
            </a:r>
            <a:r>
              <a:rPr lang="zh-CN" altLang="en-US" sz="2800">
                <a:solidFill>
                  <a:srgbClr val="FF00FF"/>
                </a:solidFill>
                <a:latin typeface="华文行楷" panose="02010800040101010101" pitchFamily="2" charset="-122"/>
                <a:ea typeface="华文行楷" panose="02010800040101010101" pitchFamily="2" charset="-122"/>
              </a:rPr>
              <a:t>以</a:t>
            </a:r>
            <a:r>
              <a:rPr lang="en-US" altLang="zh-CN" sz="2800">
                <a:solidFill>
                  <a:srgbClr val="FF00FF"/>
                </a:solidFill>
                <a:latin typeface="华文行楷" panose="02010800040101010101" pitchFamily="2" charset="-122"/>
                <a:ea typeface="华文行楷" panose="02010800040101010101" pitchFamily="2" charset="-122"/>
              </a:rPr>
              <a:t>"</a:t>
            </a:r>
            <a:r>
              <a:rPr lang="zh-CN" altLang="en-US" sz="2800">
                <a:solidFill>
                  <a:srgbClr val="FF00FF"/>
                </a:solidFill>
                <a:latin typeface="华文行楷" panose="02010800040101010101" pitchFamily="2" charset="-122"/>
                <a:ea typeface="华文行楷" panose="02010800040101010101" pitchFamily="2" charset="-122"/>
              </a:rPr>
              <a:t>生活即教育</a:t>
            </a:r>
            <a:r>
              <a:rPr lang="en-US" altLang="zh-CN" sz="2800">
                <a:solidFill>
                  <a:srgbClr val="FF00FF"/>
                </a:solidFill>
                <a:latin typeface="华文行楷" panose="02010800040101010101" pitchFamily="2" charset="-122"/>
                <a:ea typeface="华文行楷" panose="02010800040101010101" pitchFamily="2" charset="-122"/>
              </a:rPr>
              <a:t>""</a:t>
            </a:r>
            <a:r>
              <a:rPr lang="zh-CN" altLang="en-US" sz="2800">
                <a:solidFill>
                  <a:srgbClr val="FF00FF"/>
                </a:solidFill>
                <a:latin typeface="华文行楷" panose="02010800040101010101" pitchFamily="2" charset="-122"/>
                <a:ea typeface="华文行楷" panose="02010800040101010101" pitchFamily="2" charset="-122"/>
              </a:rPr>
              <a:t>教学做合一</a:t>
            </a:r>
            <a:r>
              <a:rPr lang="en-US" altLang="zh-CN" sz="2800">
                <a:solidFill>
                  <a:srgbClr val="FF00FF"/>
                </a:solidFill>
                <a:latin typeface="华文行楷" panose="02010800040101010101" pitchFamily="2" charset="-122"/>
                <a:ea typeface="华文行楷" panose="02010800040101010101" pitchFamily="2" charset="-122"/>
              </a:rPr>
              <a:t>“"</a:t>
            </a:r>
            <a:r>
              <a:rPr lang="zh-CN" altLang="en-US" sz="2800">
                <a:solidFill>
                  <a:srgbClr val="FF00FF"/>
                </a:solidFill>
                <a:latin typeface="华文行楷" panose="02010800040101010101" pitchFamily="2" charset="-122"/>
                <a:ea typeface="华文行楷" panose="02010800040101010101" pitchFamily="2" charset="-122"/>
              </a:rPr>
              <a:t>社会即学校</a:t>
            </a:r>
            <a:r>
              <a:rPr lang="en-US" altLang="zh-CN" sz="2800">
                <a:solidFill>
                  <a:srgbClr val="FF00FF"/>
                </a:solidFill>
                <a:latin typeface="华文行楷" panose="02010800040101010101" pitchFamily="2" charset="-122"/>
                <a:ea typeface="华文行楷" panose="02010800040101010101" pitchFamily="2" charset="-122"/>
              </a:rPr>
              <a:t>"</a:t>
            </a:r>
            <a:r>
              <a:rPr lang="zh-CN" altLang="en-US" sz="2800">
                <a:solidFill>
                  <a:srgbClr val="FF00FF"/>
                </a:solidFill>
                <a:latin typeface="华文行楷" panose="02010800040101010101" pitchFamily="2" charset="-122"/>
                <a:ea typeface="华文行楷" panose="02010800040101010101" pitchFamily="2" charset="-122"/>
              </a:rPr>
              <a:t>为中心的教育理论，是我国教育思想史上的一座丰碑</a:t>
            </a:r>
            <a:r>
              <a:rPr lang="zh-CN" altLang="en-US" sz="2800">
                <a:latin typeface="华文行楷" panose="02010800040101010101" pitchFamily="2" charset="-122"/>
                <a:ea typeface="华文行楷" panose="02010800040101010101" pitchFamily="2" charset="-122"/>
              </a:rPr>
              <a:t>。</a:t>
            </a:r>
          </a:p>
        </p:txBody>
      </p:sp>
      <p:sp>
        <p:nvSpPr>
          <p:cNvPr id="16387" name="AutoShape 16"/>
          <p:cNvSpPr>
            <a:spLocks noChangeAspect="1" noChangeArrowheads="1"/>
          </p:cNvSpPr>
          <p:nvPr/>
        </p:nvSpPr>
        <p:spPr bwMode="auto">
          <a:xfrm>
            <a:off x="1679575" y="712789"/>
            <a:ext cx="304800" cy="304801"/>
          </a:xfrm>
          <a:prstGeom prst="rect">
            <a:avLst/>
          </a:prstGeom>
          <a:noFill/>
          <a:ln w="9525">
            <a:noFill/>
            <a:miter lim="800000"/>
          </a:ln>
        </p:spPr>
        <p:txBody>
          <a:bodyPr/>
          <a:lstStyle/>
          <a:p>
            <a:pPr>
              <a:buFont typeface="Arial" panose="020b0604020202020204" pitchFamily="34" charset="0"/>
              <a:buNone/>
            </a:pPr>
            <a:endParaRPr lang="zh-CN" altLang="en-US"/>
          </a:p>
        </p:txBody>
      </p:sp>
      <p:sp>
        <p:nvSpPr>
          <p:cNvPr id="16388" name="AutoShape 18"/>
          <p:cNvSpPr>
            <a:spLocks noChangeAspect="1" noChangeArrowheads="1"/>
          </p:cNvSpPr>
          <p:nvPr/>
        </p:nvSpPr>
        <p:spPr bwMode="auto">
          <a:xfrm>
            <a:off x="1679575" y="712789"/>
            <a:ext cx="304800" cy="304801"/>
          </a:xfrm>
          <a:prstGeom prst="rect">
            <a:avLst/>
          </a:prstGeom>
          <a:noFill/>
          <a:ln w="9525">
            <a:noFill/>
            <a:miter lim="800000"/>
          </a:ln>
        </p:spPr>
        <p:txBody>
          <a:bodyPr/>
          <a:lstStyle/>
          <a:p>
            <a:pPr>
              <a:buFont typeface="Arial" panose="020b0604020202020204" pitchFamily="34" charset="0"/>
              <a:buNone/>
            </a:pPr>
            <a:endParaRPr lang="zh-CN" altLang="en-US"/>
          </a:p>
        </p:txBody>
      </p:sp>
      <p:sp>
        <p:nvSpPr>
          <p:cNvPr id="16389" name="TextBox 1"/>
          <p:cNvSpPr txBox="1">
            <a:spLocks noChangeArrowheads="1"/>
          </p:cNvSpPr>
          <p:nvPr/>
        </p:nvSpPr>
        <p:spPr bwMode="auto">
          <a:xfrm>
            <a:off x="1199457" y="371477"/>
            <a:ext cx="2428875" cy="646113"/>
          </a:xfrm>
          <a:prstGeom prst="rect">
            <a:avLst/>
          </a:prstGeom>
          <a:noFill/>
          <a:ln w="9525">
            <a:noFill/>
            <a:miter lim="800000"/>
          </a:ln>
        </p:spPr>
        <p:txBody>
          <a:bodyPr>
            <a:spAutoFit/>
          </a:bodyPr>
          <a:lstStyle/>
          <a:p>
            <a:r>
              <a:rPr lang="zh-CN" altLang="en-US" sz="3600" b="1">
                <a:solidFill>
                  <a:srgbClr val="FF00FF"/>
                </a:solidFill>
                <a:latin typeface="华文行楷" panose="02010800040101010101" pitchFamily="2" charset="-122"/>
                <a:ea typeface="华文行楷" panose="02010800040101010101" pitchFamily="2" charset="-122"/>
              </a:rPr>
              <a:t>作者简介</a:t>
            </a:r>
          </a:p>
        </p:txBody>
      </p:sp>
      <p:pic>
        <p:nvPicPr>
          <p:cNvPr id="6" name="图片 5"/>
          <p:cNvPicPr>
            <a:picLocks noChangeAspect="1"/>
          </p:cNvPicPr>
          <p:nvPr/>
        </p:nvPicPr>
        <p:blipFill>
          <a:blip r:embed="rId2"/>
          <a:stretch>
            <a:fillRect/>
          </a:stretch>
        </p:blipFill>
        <p:spPr>
          <a:xfrm>
            <a:off x="8904313" y="1807452"/>
            <a:ext cx="3163741" cy="3472100"/>
          </a:xfrm>
          <a:prstGeom prst="ellipse">
            <a:avLst/>
          </a:prstGeom>
          <a:noFill/>
          <a:ln w="9525">
            <a:noFill/>
          </a:ln>
        </p:spPr>
      </p:pic>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6150" name="Text Box 1030"/>
          <p:cNvSpPr txBox="1">
            <a:spLocks noChangeArrowheads="1"/>
          </p:cNvSpPr>
          <p:nvPr/>
        </p:nvSpPr>
        <p:spPr bwMode="auto">
          <a:xfrm>
            <a:off x="767408" y="1700808"/>
            <a:ext cx="10873208" cy="4207306"/>
          </a:xfrm>
          <a:prstGeom prst="rect">
            <a:avLst/>
          </a:prstGeom>
          <a:noFill/>
          <a:ln w="9525">
            <a:noFill/>
            <a:miter lim="800000"/>
          </a:ln>
        </p:spPr>
        <p:txBody>
          <a:bodyPr wrap="square">
            <a:spAutoFit/>
          </a:bodyPr>
          <a:lstStyle/>
          <a:p>
            <a:pPr indent="457200">
              <a:lnSpc>
                <a:spcPct val="120000"/>
              </a:lnSpc>
            </a:pPr>
            <a:r>
              <a:rPr lang="zh-CN" altLang="zh-CN" sz="2800">
                <a:latin typeface="华文行楷" panose="02010800040101010101" pitchFamily="2" charset="-122"/>
                <a:ea typeface="华文行楷" panose="02010800040101010101" pitchFamily="2" charset="-122"/>
              </a:rPr>
              <a:t>本文写于1943年，</a:t>
            </a:r>
            <a:r>
              <a:rPr lang="zh-CN" altLang="en-US" sz="2800">
                <a:latin typeface="华文行楷" panose="02010800040101010101" pitchFamily="2" charset="-122"/>
                <a:ea typeface="华文行楷" panose="02010800040101010101" pitchFamily="2" charset="-122"/>
              </a:rPr>
              <a:t>选自</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陶行知全集</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第四卷</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四川教育出版社</a:t>
            </a:r>
            <a:r>
              <a:rPr lang="en-US" altLang="zh-CN" sz="2800">
                <a:latin typeface="华文行楷" panose="02010800040101010101" pitchFamily="2" charset="-122"/>
                <a:ea typeface="华文行楷" panose="02010800040101010101" pitchFamily="2" charset="-122"/>
              </a:rPr>
              <a:t>2015</a:t>
            </a:r>
            <a:r>
              <a:rPr lang="zh-CN" altLang="en-US" sz="2800">
                <a:latin typeface="华文行楷" panose="02010800040101010101" pitchFamily="2" charset="-122"/>
                <a:ea typeface="华文行楷" panose="02010800040101010101" pitchFamily="2" charset="-122"/>
              </a:rPr>
              <a:t>年版</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。创造教育思想是陶行知教育思想的核心。针对旧中国教育脱离实际的弊端，</a:t>
            </a:r>
            <a:r>
              <a:rPr lang="zh-CN" altLang="zh-CN" sz="2800">
                <a:latin typeface="华文行楷" panose="02010800040101010101" pitchFamily="2" charset="-122"/>
                <a:ea typeface="华文行楷" panose="02010800040101010101" pitchFamily="2" charset="-122"/>
              </a:rPr>
              <a:t>陶行知先生否定了“不能创造”的种种错误看法，提出了“处处是创造之地，天天是创造之时，人人是创造之人”的观点</a:t>
            </a:r>
            <a:r>
              <a:rPr lang="en-US" altLang="zh-CN" sz="2800">
                <a:latin typeface="华文行楷" panose="02010800040101010101" pitchFamily="2" charset="-122"/>
                <a:ea typeface="华文行楷" panose="02010800040101010101" pitchFamily="2" charset="-122"/>
              </a:rPr>
              <a:t>,</a:t>
            </a:r>
            <a:r>
              <a:rPr lang="zh-CN" altLang="zh-CN" sz="2800">
                <a:latin typeface="华文行楷" panose="02010800040101010101" pitchFamily="2" charset="-122"/>
                <a:ea typeface="华文行楷" panose="02010800040101010101" pitchFamily="2" charset="-122"/>
              </a:rPr>
              <a:t>激励每一个人时时、处处要去创造。</a:t>
            </a:r>
            <a:r>
              <a:rPr lang="zh-CN" altLang="en-US" sz="2800">
                <a:latin typeface="华文行楷" panose="02010800040101010101" pitchFamily="2" charset="-122"/>
                <a:ea typeface="华文行楷" panose="02010800040101010101" pitchFamily="2" charset="-122"/>
              </a:rPr>
              <a:t>旨在造就创造型人才，培养创新精神的创造教育思想，是我国创造教育的开拓者。本文即是他关于创造教育的重要论述。此文发表前，他曾在育才学校的晨会上向全体学生宣读。</a:t>
            </a:r>
            <a:endParaRPr lang="zh-CN" altLang="zh-CN" sz="2800">
              <a:latin typeface="华文行楷" panose="02010800040101010101" pitchFamily="2" charset="-122"/>
              <a:ea typeface="华文行楷" panose="02010800040101010101" pitchFamily="2" charset="-122"/>
            </a:endParaRPr>
          </a:p>
        </p:txBody>
      </p:sp>
      <p:sp>
        <p:nvSpPr>
          <p:cNvPr id="17411" name="Text Box 1030"/>
          <p:cNvSpPr txBox="1">
            <a:spLocks noChangeArrowheads="1"/>
          </p:cNvSpPr>
          <p:nvPr/>
        </p:nvSpPr>
        <p:spPr bwMode="auto">
          <a:xfrm>
            <a:off x="1199457" y="332656"/>
            <a:ext cx="2428875" cy="646112"/>
          </a:xfrm>
          <a:prstGeom prst="rect">
            <a:avLst/>
          </a:prstGeom>
          <a:noFill/>
          <a:ln w="9525">
            <a:noFill/>
            <a:miter lim="800000"/>
          </a:ln>
        </p:spPr>
        <p:txBody>
          <a:bodyPr>
            <a:spAutoFit/>
          </a:bodyPr>
          <a:lstStyle/>
          <a:p>
            <a:pPr>
              <a:spcBef>
                <a:spcPct val="50000"/>
              </a:spcBef>
              <a:buFont typeface="Arial" panose="020b0604020202020204" pitchFamily="34" charset="0"/>
              <a:buNone/>
            </a:pPr>
            <a:r>
              <a:rPr lang="zh-CN" altLang="en-US" sz="3600" b="1">
                <a:solidFill>
                  <a:srgbClr val="FF00FF"/>
                </a:solidFill>
                <a:latin typeface="华文行楷" panose="02010800040101010101" pitchFamily="2" charset="-122"/>
                <a:ea typeface="华文行楷" panose="02010800040101010101" pitchFamily="2" charset="-122"/>
              </a:rPr>
              <a:t>写作背景</a:t>
            </a:r>
            <a:endParaRPr lang="zh-CN" altLang="zh-CN" sz="3600" b="1">
              <a:solidFill>
                <a:srgbClr val="FF00FF"/>
              </a:solidFill>
              <a:latin typeface="华文行楷" panose="02010800040101010101" pitchFamily="2" charset="-122"/>
              <a:ea typeface="华文行楷" panose="02010800040101010101" pitchFamily="2"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6150"/>
                                        </p:tgtEl>
                                        <p:attrNameLst>
                                          <p:attrName>style.visibility</p:attrName>
                                        </p:attrNameLst>
                                      </p:cBhvr>
                                      <p:to>
                                        <p:strVal val="visible"/>
                                      </p:to>
                                    </p:set>
                                    <p:anim calcmode="lin" valueType="num">
                                      <p:cBhvr>
                                        <p:cTn id="7" dur="500" fill="hold"/>
                                        <p:tgtEl>
                                          <p:spTgt spid="6150"/>
                                        </p:tgtEl>
                                        <p:attrNameLst>
                                          <p:attrName>ppt_w</p:attrName>
                                        </p:attrNameLst>
                                      </p:cBhvr>
                                      <p:tavLst>
                                        <p:tav tm="0">
                                          <p:val>
                                            <p:fltVal val="0"/>
                                          </p:val>
                                        </p:tav>
                                        <p:tav tm="100000">
                                          <p:val>
                                            <p:strVal val="#ppt_w"/>
                                          </p:val>
                                        </p:tav>
                                      </p:tavLst>
                                    </p:anim>
                                    <p:anim calcmode="lin" valueType="num">
                                      <p:cBhvr>
                                        <p:cTn id="8" dur="500" fill="hold"/>
                                        <p:tgtEl>
                                          <p:spTgt spid="615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0"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9467" name="Text Box 1030"/>
          <p:cNvSpPr txBox="1">
            <a:spLocks noChangeArrowheads="1"/>
          </p:cNvSpPr>
          <p:nvPr/>
        </p:nvSpPr>
        <p:spPr bwMode="auto">
          <a:xfrm>
            <a:off x="1122012" y="332656"/>
            <a:ext cx="2428875" cy="646112"/>
          </a:xfrm>
          <a:prstGeom prst="rect">
            <a:avLst/>
          </a:prstGeom>
          <a:noFill/>
          <a:ln w="9525">
            <a:noFill/>
            <a:miter lim="800000"/>
          </a:ln>
        </p:spPr>
        <p:txBody>
          <a:bodyPr>
            <a:spAutoFit/>
          </a:bodyPr>
          <a:lstStyle/>
          <a:p>
            <a:pPr>
              <a:spcBef>
                <a:spcPct val="50000"/>
              </a:spcBef>
              <a:buFont typeface="Arial" panose="020b0604020202020204" pitchFamily="34" charset="0"/>
              <a:buNone/>
            </a:pPr>
            <a:r>
              <a:rPr lang="zh-CN" altLang="en-US" sz="3600" b="1">
                <a:solidFill>
                  <a:srgbClr val="FF00FF"/>
                </a:solidFill>
                <a:latin typeface="华文行楷" panose="02010800040101010101" pitchFamily="2" charset="-122"/>
                <a:ea typeface="华文行楷" panose="02010800040101010101" pitchFamily="2" charset="-122"/>
              </a:rPr>
              <a:t>自主学习</a:t>
            </a:r>
            <a:endParaRPr lang="zh-CN" altLang="zh-CN" sz="3600" b="1">
              <a:solidFill>
                <a:srgbClr val="FF00FF"/>
              </a:solidFill>
              <a:latin typeface="华文行楷" panose="02010800040101010101" pitchFamily="2" charset="-122"/>
              <a:ea typeface="华文行楷" panose="02010800040101010101" pitchFamily="2" charset="-122"/>
            </a:endParaRPr>
          </a:p>
        </p:txBody>
      </p:sp>
      <p:sp>
        <p:nvSpPr>
          <p:cNvPr id="19476" name="文本框 1"/>
          <p:cNvSpPr txBox="1">
            <a:spLocks noChangeArrowheads="1"/>
          </p:cNvSpPr>
          <p:nvPr/>
        </p:nvSpPr>
        <p:spPr bwMode="auto">
          <a:xfrm>
            <a:off x="548546" y="1016926"/>
            <a:ext cx="7250894" cy="584775"/>
          </a:xfrm>
          <a:prstGeom prst="rect">
            <a:avLst/>
          </a:prstGeom>
          <a:noFill/>
          <a:ln w="9525">
            <a:noFill/>
            <a:miter lim="800000"/>
          </a:ln>
        </p:spPr>
        <p:txBody>
          <a:bodyPr wrap="square">
            <a:spAutoFit/>
          </a:bodyPr>
          <a:lstStyle/>
          <a:p>
            <a:pPr indent="457200"/>
            <a:r>
              <a:rPr lang="zh-CN" altLang="en-US" sz="3200" b="1">
                <a:latin typeface="华文行楷" panose="02010800040101010101" pitchFamily="2" charset="-122"/>
                <a:ea typeface="华文行楷" panose="02010800040101010101" pitchFamily="2" charset="-122"/>
              </a:rPr>
              <a:t>一、朗读课文，注意下列字词</a:t>
            </a:r>
          </a:p>
        </p:txBody>
      </p:sp>
      <p:sp>
        <p:nvSpPr>
          <p:cNvPr id="25" name="文本框 24"/>
          <p:cNvSpPr txBox="1">
            <a:spLocks noChangeArrowheads="1"/>
          </p:cNvSpPr>
          <p:nvPr/>
        </p:nvSpPr>
        <p:spPr bwMode="auto">
          <a:xfrm>
            <a:off x="623392" y="1600862"/>
            <a:ext cx="11556701" cy="5306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zh-CN" altLang="en-US" sz="2800">
                <a:solidFill>
                  <a:srgbClr val="0000FF"/>
                </a:solidFill>
                <a:latin typeface="华文行楷" panose="02010800040101010101" pitchFamily="2" charset="-122"/>
                <a:ea typeface="华文行楷" panose="02010800040101010101" pitchFamily="2" charset="-122"/>
              </a:rPr>
              <a:t>中</a:t>
            </a:r>
            <a:r>
              <a:rPr lang="en-US" altLang="zh-CN" sz="2800">
                <a:latin typeface="华文行楷" panose="02010800040101010101" pitchFamily="2" charset="-122"/>
                <a:ea typeface="华文行楷" panose="02010800040101010101" pitchFamily="2" charset="-122"/>
              </a:rPr>
              <a:t>(          )</a:t>
            </a:r>
            <a:r>
              <a:rPr lang="zh-CN" altLang="en-US" sz="2800">
                <a:latin typeface="华文行楷" panose="02010800040101010101" pitchFamily="2" charset="-122"/>
                <a:ea typeface="华文行楷" panose="02010800040101010101" pitchFamily="2" charset="-122"/>
              </a:rPr>
              <a:t>伤   </a:t>
            </a:r>
            <a:r>
              <a:rPr lang="zh-CN" altLang="en-US" sz="2800">
                <a:solidFill>
                  <a:srgbClr val="0000FF"/>
                </a:solidFill>
                <a:latin typeface="华文行楷" panose="02010800040101010101" pitchFamily="2" charset="-122"/>
                <a:ea typeface="华文行楷" panose="02010800040101010101" pitchFamily="2" charset="-122"/>
              </a:rPr>
              <a:t>遁</a:t>
            </a:r>
            <a:r>
              <a:rPr lang="en-US" altLang="zh-CN" sz="2800">
                <a:latin typeface="华文行楷" panose="02010800040101010101" pitchFamily="2" charset="-122"/>
                <a:ea typeface="华文行楷" panose="02010800040101010101" pitchFamily="2" charset="-122"/>
              </a:rPr>
              <a:t>(      )</a:t>
            </a:r>
            <a:r>
              <a:rPr lang="zh-CN" altLang="en-US" sz="2800">
                <a:latin typeface="华文行楷" panose="02010800040101010101" pitchFamily="2" charset="-122"/>
                <a:ea typeface="华文行楷" panose="02010800040101010101" pitchFamily="2" charset="-122"/>
              </a:rPr>
              <a:t>词   </a:t>
            </a:r>
            <a:r>
              <a:rPr lang="zh-CN" altLang="en-US" sz="2800">
                <a:solidFill>
                  <a:srgbClr val="0000FF"/>
                </a:solidFill>
                <a:latin typeface="华文行楷" panose="02010800040101010101" pitchFamily="2" charset="-122"/>
                <a:ea typeface="华文行楷" panose="02010800040101010101" pitchFamily="2" charset="-122"/>
              </a:rPr>
              <a:t>懦</a:t>
            </a:r>
            <a:r>
              <a:rPr lang="en-US" altLang="zh-CN" sz="2800">
                <a:latin typeface="华文行楷" panose="02010800040101010101" pitchFamily="2" charset="-122"/>
                <a:ea typeface="华文行楷" panose="02010800040101010101" pitchFamily="2" charset="-122"/>
              </a:rPr>
              <a:t>(      )</a:t>
            </a:r>
            <a:r>
              <a:rPr lang="zh-CN" altLang="en-US" sz="2800">
                <a:latin typeface="华文行楷" panose="02010800040101010101" pitchFamily="2" charset="-122"/>
                <a:ea typeface="华文行楷" panose="02010800040101010101" pitchFamily="2" charset="-122"/>
              </a:rPr>
              <a:t>夫  </a:t>
            </a:r>
            <a:r>
              <a:rPr lang="zh-CN" altLang="en-US" sz="2800">
                <a:solidFill>
                  <a:srgbClr val="0000FF"/>
                </a:solidFill>
                <a:latin typeface="华文行楷" panose="02010800040101010101" pitchFamily="2" charset="-122"/>
                <a:ea typeface="华文行楷" panose="02010800040101010101" pitchFamily="2" charset="-122"/>
              </a:rPr>
              <a:t>豢</a:t>
            </a:r>
            <a:r>
              <a:rPr lang="en-US" altLang="zh-CN" sz="2800">
                <a:latin typeface="华文行楷" panose="02010800040101010101" pitchFamily="2" charset="-122"/>
                <a:ea typeface="华文行楷" panose="02010800040101010101" pitchFamily="2" charset="-122"/>
              </a:rPr>
              <a:t>(        )</a:t>
            </a:r>
            <a:r>
              <a:rPr lang="zh-CN" altLang="en-US" sz="2800">
                <a:latin typeface="华文行楷" panose="02010800040101010101" pitchFamily="2" charset="-122"/>
                <a:ea typeface="华文行楷" panose="02010800040101010101" pitchFamily="2" charset="-122"/>
              </a:rPr>
              <a:t>养   灌</a:t>
            </a:r>
            <a:r>
              <a:rPr lang="zh-CN" altLang="en-US" sz="2800">
                <a:solidFill>
                  <a:srgbClr val="0000FF"/>
                </a:solidFill>
                <a:latin typeface="华文行楷" panose="02010800040101010101" pitchFamily="2" charset="-122"/>
                <a:ea typeface="华文行楷" panose="02010800040101010101" pitchFamily="2" charset="-122"/>
              </a:rPr>
              <a:t>溉</a:t>
            </a:r>
            <a:r>
              <a:rPr lang="en-US" altLang="zh-CN" sz="2800">
                <a:latin typeface="华文行楷" panose="02010800040101010101" pitchFamily="2" charset="-122"/>
                <a:ea typeface="华文行楷" panose="02010800040101010101" pitchFamily="2" charset="-122"/>
              </a:rPr>
              <a:t>(     )</a:t>
            </a:r>
            <a:r>
              <a:rPr lang="zh-CN" altLang="en-US" sz="2800">
                <a:latin typeface="华文行楷" panose="02010800040101010101" pitchFamily="2" charset="-122"/>
                <a:ea typeface="华文行楷" panose="02010800040101010101" pitchFamily="2" charset="-122"/>
              </a:rPr>
              <a:t>   繁</a:t>
            </a:r>
            <a:r>
              <a:rPr lang="zh-CN" altLang="en-US" sz="2800">
                <a:solidFill>
                  <a:srgbClr val="0000FF"/>
                </a:solidFill>
                <a:latin typeface="华文行楷" panose="02010800040101010101" pitchFamily="2" charset="-122"/>
                <a:ea typeface="华文行楷" panose="02010800040101010101" pitchFamily="2" charset="-122"/>
              </a:rPr>
              <a:t>殖</a:t>
            </a:r>
            <a:r>
              <a:rPr lang="en-US" altLang="zh-CN" sz="2800">
                <a:latin typeface="华文行楷" panose="02010800040101010101" pitchFamily="2" charset="-122"/>
                <a:ea typeface="华文行楷" panose="02010800040101010101" pitchFamily="2" charset="-122"/>
              </a:rPr>
              <a:t>(     )   </a:t>
            </a:r>
          </a:p>
          <a:p>
            <a:pPr eaLnBrk="1" hangingPunct="1">
              <a:lnSpc>
                <a:spcPct val="110000"/>
              </a:lnSpc>
            </a:pPr>
            <a:r>
              <a:rPr lang="zh-CN" altLang="en-US" sz="2800">
                <a:latin typeface="华文行楷" panose="02010800040101010101" pitchFamily="2" charset="-122"/>
                <a:ea typeface="华文行楷" panose="02010800040101010101" pitchFamily="2" charset="-122"/>
              </a:rPr>
              <a:t>鲁</a:t>
            </a:r>
            <a:r>
              <a:rPr lang="zh-CN" altLang="en-US" sz="2800">
                <a:solidFill>
                  <a:srgbClr val="0000FF"/>
                </a:solidFill>
                <a:latin typeface="华文行楷" panose="02010800040101010101" pitchFamily="2" charset="-122"/>
                <a:ea typeface="华文行楷" panose="02010800040101010101" pitchFamily="2" charset="-122"/>
              </a:rPr>
              <a:t>钝</a:t>
            </a:r>
            <a:r>
              <a:rPr lang="en-US" altLang="zh-CN" sz="2800">
                <a:latin typeface="华文行楷" panose="02010800040101010101" pitchFamily="2" charset="-122"/>
                <a:ea typeface="华文行楷" panose="02010800040101010101" pitchFamily="2" charset="-122"/>
              </a:rPr>
              <a:t>(     )        </a:t>
            </a:r>
            <a:r>
              <a:rPr lang="zh-CN" altLang="en-US" sz="2800">
                <a:latin typeface="华文行楷" panose="02010800040101010101" pitchFamily="2" charset="-122"/>
                <a:ea typeface="华文行楷" panose="02010800040101010101" pitchFamily="2" charset="-122"/>
              </a:rPr>
              <a:t>走</a:t>
            </a:r>
            <a:r>
              <a:rPr lang="zh-CN" altLang="en-US" sz="2800">
                <a:solidFill>
                  <a:srgbClr val="FF00FF"/>
                </a:solidFill>
                <a:latin typeface="华文行楷" panose="02010800040101010101" pitchFamily="2" charset="-122"/>
                <a:ea typeface="华文行楷" panose="02010800040101010101" pitchFamily="2" charset="-122"/>
              </a:rPr>
              <a:t>投</a:t>
            </a:r>
            <a:r>
              <a:rPr lang="zh-CN" altLang="en-US" sz="2800">
                <a:latin typeface="华文行楷" panose="02010800040101010101" pitchFamily="2" charset="-122"/>
                <a:ea typeface="华文行楷" panose="02010800040101010101" pitchFamily="2" charset="-122"/>
              </a:rPr>
              <a:t>无路</a:t>
            </a:r>
            <a:r>
              <a:rPr lang="en-US" altLang="zh-CN" sz="2800">
                <a:latin typeface="华文行楷" panose="02010800040101010101" pitchFamily="2" charset="-122"/>
                <a:ea typeface="华文行楷" panose="02010800040101010101" pitchFamily="2" charset="-122"/>
              </a:rPr>
              <a:t>:</a:t>
            </a:r>
          </a:p>
          <a:p>
            <a:pPr eaLnBrk="1" hangingPunct="1">
              <a:lnSpc>
                <a:spcPct val="110000"/>
              </a:lnSpc>
            </a:pPr>
            <a:r>
              <a:rPr lang="zh-CN" altLang="en-US" sz="2800">
                <a:latin typeface="华文行楷" panose="02010800040101010101" pitchFamily="2" charset="-122"/>
                <a:ea typeface="华文行楷" panose="02010800040101010101" pitchFamily="2" charset="-122"/>
              </a:rPr>
              <a:t>画龙点</a:t>
            </a:r>
            <a:r>
              <a:rPr lang="zh-CN" altLang="en-US" sz="2800">
                <a:solidFill>
                  <a:srgbClr val="FF00FF"/>
                </a:solidFill>
                <a:latin typeface="华文行楷" panose="02010800040101010101" pitchFamily="2" charset="-122"/>
                <a:ea typeface="华文行楷" panose="02010800040101010101" pitchFamily="2" charset="-122"/>
              </a:rPr>
              <a:t>睛</a:t>
            </a:r>
            <a:r>
              <a:rPr lang="en-US" altLang="zh-CN" sz="2800">
                <a:latin typeface="华文行楷" panose="02010800040101010101" pitchFamily="2" charset="-122"/>
                <a:ea typeface="华文行楷" panose="02010800040101010101" pitchFamily="2" charset="-122"/>
              </a:rPr>
              <a:t>:</a:t>
            </a:r>
          </a:p>
          <a:p>
            <a:pPr eaLnBrk="1" hangingPunct="1">
              <a:lnSpc>
                <a:spcPct val="110000"/>
              </a:lnSpc>
            </a:pPr>
            <a:endParaRPr lang="en-US" altLang="zh-CN" sz="2800">
              <a:latin typeface="华文行楷" panose="02010800040101010101" pitchFamily="2" charset="-122"/>
              <a:ea typeface="华文行楷" panose="02010800040101010101" pitchFamily="2" charset="-122"/>
            </a:endParaRPr>
          </a:p>
          <a:p>
            <a:pPr eaLnBrk="1" hangingPunct="1">
              <a:lnSpc>
                <a:spcPct val="110000"/>
              </a:lnSpc>
            </a:pPr>
            <a:r>
              <a:rPr lang="zh-CN" altLang="en-US" sz="2800">
                <a:latin typeface="华文行楷" panose="02010800040101010101" pitchFamily="2" charset="-122"/>
                <a:ea typeface="华文行楷" panose="02010800040101010101" pitchFamily="2" charset="-122"/>
              </a:rPr>
              <a:t>自</a:t>
            </a:r>
            <a:r>
              <a:rPr lang="zh-CN" altLang="en-US" sz="2800">
                <a:solidFill>
                  <a:srgbClr val="FF00FF"/>
                </a:solidFill>
                <a:latin typeface="华文行楷" panose="02010800040101010101" pitchFamily="2" charset="-122"/>
                <a:ea typeface="华文行楷" panose="02010800040101010101" pitchFamily="2" charset="-122"/>
              </a:rPr>
              <a:t>暴</a:t>
            </a:r>
            <a:r>
              <a:rPr lang="zh-CN" altLang="en-US" sz="2800">
                <a:latin typeface="华文行楷" panose="02010800040101010101" pitchFamily="2" charset="-122"/>
                <a:ea typeface="华文行楷" panose="02010800040101010101" pitchFamily="2" charset="-122"/>
              </a:rPr>
              <a:t>自弃</a:t>
            </a:r>
            <a:r>
              <a:rPr lang="en-US" altLang="zh-CN" sz="2800">
                <a:latin typeface="华文行楷" panose="02010800040101010101" pitchFamily="2" charset="-122"/>
                <a:ea typeface="华文行楷" panose="02010800040101010101" pitchFamily="2" charset="-122"/>
              </a:rPr>
              <a:t>:</a:t>
            </a:r>
          </a:p>
          <a:p>
            <a:pPr eaLnBrk="1" hangingPunct="1">
              <a:lnSpc>
                <a:spcPct val="110000"/>
              </a:lnSpc>
            </a:pPr>
            <a:r>
              <a:rPr lang="zh-CN" altLang="en-US" sz="2800">
                <a:latin typeface="华文行楷" panose="02010800040101010101" pitchFamily="2" charset="-122"/>
                <a:ea typeface="华文行楷" panose="02010800040101010101" pitchFamily="2" charset="-122"/>
              </a:rPr>
              <a:t>山穷水尽</a:t>
            </a:r>
            <a:r>
              <a:rPr lang="en-US" altLang="zh-CN" sz="2800">
                <a:latin typeface="华文行楷" panose="02010800040101010101" pitchFamily="2" charset="-122"/>
                <a:ea typeface="华文行楷" panose="02010800040101010101" pitchFamily="2" charset="-122"/>
              </a:rPr>
              <a:t>:</a:t>
            </a:r>
          </a:p>
          <a:p>
            <a:pPr eaLnBrk="1" hangingPunct="1">
              <a:lnSpc>
                <a:spcPct val="110000"/>
              </a:lnSpc>
            </a:pPr>
            <a:r>
              <a:rPr lang="zh-CN" altLang="en-US" sz="2800">
                <a:latin typeface="华文行楷" panose="02010800040101010101" pitchFamily="2" charset="-122"/>
                <a:ea typeface="华文行楷" panose="02010800040101010101" pitchFamily="2" charset="-122"/>
              </a:rPr>
              <a:t>众</a:t>
            </a:r>
            <a:r>
              <a:rPr lang="zh-CN" altLang="en-US" sz="2800">
                <a:solidFill>
                  <a:srgbClr val="FF00FF"/>
                </a:solidFill>
                <a:latin typeface="华文行楷" panose="02010800040101010101" pitchFamily="2" charset="-122"/>
                <a:ea typeface="华文行楷" panose="02010800040101010101" pitchFamily="2" charset="-122"/>
              </a:rPr>
              <a:t>叛</a:t>
            </a:r>
            <a:r>
              <a:rPr lang="zh-CN" altLang="en-US" sz="2800">
                <a:latin typeface="华文行楷" panose="02010800040101010101" pitchFamily="2" charset="-122"/>
                <a:ea typeface="华文行楷" panose="02010800040101010101" pitchFamily="2" charset="-122"/>
              </a:rPr>
              <a:t>亲离</a:t>
            </a:r>
            <a:r>
              <a:rPr lang="en-US" altLang="zh-CN" sz="2800">
                <a:latin typeface="华文行楷" panose="02010800040101010101" pitchFamily="2" charset="-122"/>
                <a:ea typeface="华文行楷" panose="02010800040101010101" pitchFamily="2" charset="-122"/>
              </a:rPr>
              <a:t>:</a:t>
            </a:r>
          </a:p>
          <a:p>
            <a:pPr eaLnBrk="1" hangingPunct="1">
              <a:lnSpc>
                <a:spcPct val="110000"/>
              </a:lnSpc>
            </a:pPr>
            <a:r>
              <a:rPr lang="zh-CN" altLang="en-US" sz="2800">
                <a:latin typeface="华文行楷" panose="02010800040101010101" pitchFamily="2" charset="-122"/>
                <a:ea typeface="华文行楷" panose="02010800040101010101" pitchFamily="2" charset="-122"/>
              </a:rPr>
              <a:t>望</a:t>
            </a:r>
            <a:r>
              <a:rPr lang="zh-CN" altLang="en-US" sz="2800">
                <a:solidFill>
                  <a:srgbClr val="FF00FF"/>
                </a:solidFill>
                <a:latin typeface="华文行楷" panose="02010800040101010101" pitchFamily="2" charset="-122"/>
                <a:ea typeface="华文行楷" panose="02010800040101010101" pitchFamily="2" charset="-122"/>
              </a:rPr>
              <a:t>洋</a:t>
            </a:r>
            <a:r>
              <a:rPr lang="zh-CN" altLang="en-US" sz="2800">
                <a:latin typeface="华文行楷" panose="02010800040101010101" pitchFamily="2" charset="-122"/>
                <a:ea typeface="华文行楷" panose="02010800040101010101" pitchFamily="2" charset="-122"/>
              </a:rPr>
              <a:t>兴叹</a:t>
            </a:r>
            <a:r>
              <a:rPr lang="en-US" altLang="zh-CN" sz="2800">
                <a:latin typeface="华文行楷" panose="02010800040101010101" pitchFamily="2" charset="-122"/>
                <a:ea typeface="华文行楷" panose="02010800040101010101" pitchFamily="2" charset="-122"/>
              </a:rPr>
              <a:t>:</a:t>
            </a:r>
          </a:p>
          <a:p>
            <a:pPr eaLnBrk="1" hangingPunct="1">
              <a:lnSpc>
                <a:spcPct val="110000"/>
              </a:lnSpc>
            </a:pPr>
            <a:endParaRPr lang="en-US" altLang="zh-CN" sz="2800">
              <a:latin typeface="华文行楷" panose="02010800040101010101" pitchFamily="2" charset="-122"/>
              <a:ea typeface="华文行楷" panose="02010800040101010101" pitchFamily="2" charset="-122"/>
            </a:endParaRPr>
          </a:p>
          <a:p>
            <a:pPr eaLnBrk="1" hangingPunct="1">
              <a:lnSpc>
                <a:spcPct val="110000"/>
              </a:lnSpc>
            </a:pPr>
            <a:r>
              <a:rPr lang="zh-CN" altLang="en-US" sz="2800">
                <a:latin typeface="华文行楷" panose="02010800040101010101" pitchFamily="2" charset="-122"/>
                <a:ea typeface="华文行楷" panose="02010800040101010101" pitchFamily="2" charset="-122"/>
              </a:rPr>
              <a:t>顾影自</a:t>
            </a:r>
            <a:r>
              <a:rPr lang="zh-CN" altLang="en-US" sz="2800">
                <a:solidFill>
                  <a:srgbClr val="FF00FF"/>
                </a:solidFill>
                <a:latin typeface="华文行楷" panose="02010800040101010101" pitchFamily="2" charset="-122"/>
                <a:ea typeface="华文行楷" panose="02010800040101010101" pitchFamily="2" charset="-122"/>
              </a:rPr>
              <a:t>怜</a:t>
            </a:r>
            <a:r>
              <a:rPr lang="zh-CN" altLang="en-US" sz="2800">
                <a:latin typeface="华文行楷" panose="02010800040101010101" pitchFamily="2" charset="-122"/>
                <a:ea typeface="华文行楷" panose="02010800040101010101" pitchFamily="2" charset="-122"/>
              </a:rPr>
              <a:t>：</a:t>
            </a:r>
            <a:endParaRPr lang="en-US" altLang="zh-CN" sz="2800">
              <a:latin typeface="华文行楷" panose="02010800040101010101" pitchFamily="2" charset="-122"/>
              <a:ea typeface="华文行楷" panose="02010800040101010101" pitchFamily="2" charset="-122"/>
            </a:endParaRPr>
          </a:p>
          <a:p>
            <a:pPr eaLnBrk="1" hangingPunct="1">
              <a:lnSpc>
                <a:spcPct val="110000"/>
              </a:lnSpc>
            </a:pPr>
            <a:endParaRPr lang="zh-CN" altLang="en-US" sz="2800">
              <a:latin typeface="华文行楷" panose="02010800040101010101" pitchFamily="2" charset="-122"/>
              <a:ea typeface="华文行楷" panose="02010800040101010101" pitchFamily="2" charset="-122"/>
            </a:endParaRPr>
          </a:p>
        </p:txBody>
      </p:sp>
      <p:sp>
        <p:nvSpPr>
          <p:cNvPr id="26" name="Text Box 3"/>
          <p:cNvSpPr txBox="1">
            <a:spLocks noChangeArrowheads="1"/>
          </p:cNvSpPr>
          <p:nvPr/>
        </p:nvSpPr>
        <p:spPr bwMode="auto">
          <a:xfrm>
            <a:off x="1101187" y="1546113"/>
            <a:ext cx="13176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zh-CN" sz="2800" b="1">
                <a:solidFill>
                  <a:srgbClr val="FF00FF"/>
                </a:solidFill>
                <a:latin typeface="宋体" panose="02010600030101010101" pitchFamily="2" charset="-122"/>
              </a:rPr>
              <a:t>zhòng</a:t>
            </a:r>
          </a:p>
        </p:txBody>
      </p:sp>
      <p:sp>
        <p:nvSpPr>
          <p:cNvPr id="27" name="Text Box 3"/>
          <p:cNvSpPr txBox="1">
            <a:spLocks noChangeArrowheads="1"/>
          </p:cNvSpPr>
          <p:nvPr/>
        </p:nvSpPr>
        <p:spPr bwMode="auto">
          <a:xfrm>
            <a:off x="3143673" y="1586713"/>
            <a:ext cx="8524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zh-CN" sz="2800" b="1">
                <a:solidFill>
                  <a:srgbClr val="FF00FF"/>
                </a:solidFill>
                <a:latin typeface="宋体" panose="02010600030101010101" pitchFamily="2" charset="-122"/>
              </a:rPr>
              <a:t>dùn</a:t>
            </a:r>
          </a:p>
        </p:txBody>
      </p:sp>
      <p:sp>
        <p:nvSpPr>
          <p:cNvPr id="28" name="Text Box 3"/>
          <p:cNvSpPr txBox="1">
            <a:spLocks noChangeArrowheads="1"/>
          </p:cNvSpPr>
          <p:nvPr/>
        </p:nvSpPr>
        <p:spPr bwMode="auto">
          <a:xfrm>
            <a:off x="4871864" y="1571725"/>
            <a:ext cx="8445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zh-CN" sz="2800" b="1">
                <a:solidFill>
                  <a:srgbClr val="FF00FF"/>
                </a:solidFill>
                <a:latin typeface="宋体" panose="02010600030101010101" pitchFamily="2" charset="-122"/>
              </a:rPr>
              <a:t>nuò</a:t>
            </a:r>
          </a:p>
        </p:txBody>
      </p:sp>
      <p:sp>
        <p:nvSpPr>
          <p:cNvPr id="29" name="Text Box 3"/>
          <p:cNvSpPr txBox="1">
            <a:spLocks noChangeArrowheads="1"/>
          </p:cNvSpPr>
          <p:nvPr/>
        </p:nvSpPr>
        <p:spPr bwMode="auto">
          <a:xfrm>
            <a:off x="6528049" y="1543059"/>
            <a:ext cx="10445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zh-CN" sz="2800" b="1">
                <a:solidFill>
                  <a:srgbClr val="FF00FF"/>
                </a:solidFill>
                <a:latin typeface="宋体" panose="02010600030101010101" pitchFamily="2" charset="-122"/>
              </a:rPr>
              <a:t>huàn</a:t>
            </a:r>
          </a:p>
        </p:txBody>
      </p:sp>
      <p:sp>
        <p:nvSpPr>
          <p:cNvPr id="30" name="Text Box 3"/>
          <p:cNvSpPr txBox="1">
            <a:spLocks noChangeArrowheads="1"/>
          </p:cNvSpPr>
          <p:nvPr/>
        </p:nvSpPr>
        <p:spPr bwMode="auto">
          <a:xfrm>
            <a:off x="10437877" y="1577630"/>
            <a:ext cx="8604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zh-CN" sz="2800" b="1">
                <a:solidFill>
                  <a:srgbClr val="FF00FF"/>
                </a:solidFill>
                <a:latin typeface="宋体" panose="02010600030101010101" pitchFamily="2" charset="-122"/>
              </a:rPr>
              <a:t>zhí</a:t>
            </a:r>
          </a:p>
        </p:txBody>
      </p:sp>
      <p:sp>
        <p:nvSpPr>
          <p:cNvPr id="31" name="Text Box 3"/>
          <p:cNvSpPr txBox="1">
            <a:spLocks noChangeArrowheads="1"/>
          </p:cNvSpPr>
          <p:nvPr/>
        </p:nvSpPr>
        <p:spPr bwMode="auto">
          <a:xfrm>
            <a:off x="8760297" y="1534454"/>
            <a:ext cx="8350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zh-CN" sz="2800" b="1">
                <a:solidFill>
                  <a:srgbClr val="FF00FF"/>
                </a:solidFill>
                <a:latin typeface="宋体" panose="02010600030101010101" pitchFamily="2" charset="-122"/>
              </a:rPr>
              <a:t>gài</a:t>
            </a:r>
          </a:p>
        </p:txBody>
      </p:sp>
      <p:sp>
        <p:nvSpPr>
          <p:cNvPr id="11" name="矩形 10"/>
          <p:cNvSpPr/>
          <p:nvPr/>
        </p:nvSpPr>
        <p:spPr>
          <a:xfrm>
            <a:off x="1398564" y="2014913"/>
            <a:ext cx="744538" cy="523875"/>
          </a:xfrm>
          <a:prstGeom prst="rect">
            <a:avLst/>
          </a:prstGeom>
        </p:spPr>
        <p:txBody>
          <a:bodyPr>
            <a:spAutoFit/>
          </a:bodyPr>
          <a:lstStyle/>
          <a:p>
            <a:pPr eaLnBrk="0" fontAlgn="base" hangingPunct="0">
              <a:spcBef>
                <a:spcPct val="0"/>
              </a:spcBef>
              <a:spcAft>
                <a:spcPct val="0"/>
              </a:spcAft>
              <a:defRPr/>
            </a:pPr>
            <a:r>
              <a:rPr lang="en-US" altLang="zh-CN" sz="2800" b="1" err="1">
                <a:solidFill>
                  <a:srgbClr val="FF00FF"/>
                </a:solidFill>
                <a:latin typeface="+mn-ea"/>
              </a:rPr>
              <a:t>dùn</a:t>
            </a:r>
            <a:endParaRPr lang="zh-CN" altLang="en-US" sz="2800">
              <a:solidFill>
                <a:srgbClr val="FF00FF"/>
              </a:solidFill>
              <a:latin typeface="+mn-ea"/>
            </a:endParaRPr>
          </a:p>
        </p:txBody>
      </p:sp>
      <p:sp>
        <p:nvSpPr>
          <p:cNvPr id="12" name="文本框 11"/>
          <p:cNvSpPr txBox="1">
            <a:spLocks noChangeArrowheads="1"/>
          </p:cNvSpPr>
          <p:nvPr/>
        </p:nvSpPr>
        <p:spPr bwMode="auto">
          <a:xfrm>
            <a:off x="2236694" y="2541665"/>
            <a:ext cx="9547939" cy="104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zh-CN" altLang="en-US" sz="2800">
                <a:latin typeface="华文行楷" panose="02010800040101010101" pitchFamily="2" charset="-122"/>
                <a:ea typeface="华文行楷" panose="02010800040101010101" pitchFamily="2" charset="-122"/>
              </a:rPr>
              <a:t>原形容梁代画家张僧繇作画的神妙。后多比喻写文章或讲话时，在关键处用几句话点明实质，使内容生动有力。</a:t>
            </a:r>
          </a:p>
        </p:txBody>
      </p:sp>
      <p:sp>
        <p:nvSpPr>
          <p:cNvPr id="13" name="文本框 12"/>
          <p:cNvSpPr txBox="1">
            <a:spLocks noChangeArrowheads="1"/>
          </p:cNvSpPr>
          <p:nvPr/>
        </p:nvSpPr>
        <p:spPr bwMode="auto">
          <a:xfrm>
            <a:off x="2299704" y="3504412"/>
            <a:ext cx="849694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solidFill>
                  <a:srgbClr val="0000FF"/>
                </a:solidFill>
                <a:latin typeface="华文行楷" panose="02010800040101010101" pitchFamily="2" charset="-122"/>
                <a:ea typeface="华文行楷" panose="02010800040101010101" pitchFamily="2" charset="-122"/>
              </a:rPr>
              <a:t>自己瞧不起自己，甘于落后或堕落。</a:t>
            </a:r>
          </a:p>
        </p:txBody>
      </p:sp>
      <p:sp>
        <p:nvSpPr>
          <p:cNvPr id="14" name="文本框 3"/>
          <p:cNvSpPr txBox="1">
            <a:spLocks noChangeArrowheads="1"/>
          </p:cNvSpPr>
          <p:nvPr/>
        </p:nvSpPr>
        <p:spPr bwMode="auto">
          <a:xfrm>
            <a:off x="2336448" y="3978453"/>
            <a:ext cx="864096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latin typeface="华文行楷" panose="02010800040101010101" pitchFamily="2" charset="-122"/>
                <a:ea typeface="华文行楷" panose="02010800040101010101" pitchFamily="2" charset="-122"/>
              </a:rPr>
              <a:t>意为山和水都到了尽头，借以比喻无路可走陷入绝境。</a:t>
            </a:r>
          </a:p>
        </p:txBody>
      </p:sp>
      <p:sp>
        <p:nvSpPr>
          <p:cNvPr id="16" name="文本框 15"/>
          <p:cNvSpPr txBox="1">
            <a:spLocks noChangeArrowheads="1"/>
          </p:cNvSpPr>
          <p:nvPr/>
        </p:nvSpPr>
        <p:spPr bwMode="auto">
          <a:xfrm>
            <a:off x="2317010" y="4456156"/>
            <a:ext cx="91065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solidFill>
                  <a:srgbClr val="0000FF"/>
                </a:solidFill>
                <a:latin typeface="华文行楷" panose="02010800040101010101" pitchFamily="2" charset="-122"/>
                <a:ea typeface="华文行楷" panose="02010800040101010101" pitchFamily="2" charset="-122"/>
              </a:rPr>
              <a:t>众人反对</a:t>
            </a:r>
            <a:r>
              <a:rPr lang="en-US" altLang="zh-CN" sz="2800">
                <a:solidFill>
                  <a:srgbClr val="0000FF"/>
                </a:solidFill>
                <a:latin typeface="华文行楷" panose="02010800040101010101" pitchFamily="2" charset="-122"/>
                <a:ea typeface="华文行楷" panose="02010800040101010101" pitchFamily="2" charset="-122"/>
              </a:rPr>
              <a:t>,</a:t>
            </a:r>
            <a:r>
              <a:rPr lang="zh-CN" altLang="en-US" sz="2800">
                <a:solidFill>
                  <a:srgbClr val="0000FF"/>
                </a:solidFill>
                <a:latin typeface="华文行楷" panose="02010800040101010101" pitchFamily="2" charset="-122"/>
                <a:ea typeface="华文行楷" panose="02010800040101010101" pitchFamily="2" charset="-122"/>
              </a:rPr>
              <a:t>亲人背离。形容完全孤立。叛</a:t>
            </a:r>
            <a:r>
              <a:rPr lang="en-US" altLang="zh-CN" sz="2800">
                <a:solidFill>
                  <a:srgbClr val="0000FF"/>
                </a:solidFill>
                <a:latin typeface="华文行楷" panose="02010800040101010101" pitchFamily="2" charset="-122"/>
                <a:ea typeface="华文行楷" panose="02010800040101010101" pitchFamily="2" charset="-122"/>
              </a:rPr>
              <a:t>,</a:t>
            </a:r>
            <a:r>
              <a:rPr lang="zh-CN" altLang="en-US" sz="2800">
                <a:solidFill>
                  <a:srgbClr val="0000FF"/>
                </a:solidFill>
                <a:latin typeface="华文行楷" panose="02010800040101010101" pitchFamily="2" charset="-122"/>
                <a:ea typeface="华文行楷" panose="02010800040101010101" pitchFamily="2" charset="-122"/>
              </a:rPr>
              <a:t>背叛；离</a:t>
            </a:r>
            <a:r>
              <a:rPr lang="en-US" altLang="zh-CN" sz="2800">
                <a:solidFill>
                  <a:srgbClr val="0000FF"/>
                </a:solidFill>
                <a:latin typeface="华文行楷" panose="02010800040101010101" pitchFamily="2" charset="-122"/>
                <a:ea typeface="华文行楷" panose="02010800040101010101" pitchFamily="2" charset="-122"/>
              </a:rPr>
              <a:t>,</a:t>
            </a:r>
            <a:r>
              <a:rPr lang="zh-CN" altLang="en-US" sz="2800">
                <a:solidFill>
                  <a:srgbClr val="0000FF"/>
                </a:solidFill>
                <a:latin typeface="华文行楷" panose="02010800040101010101" pitchFamily="2" charset="-122"/>
                <a:ea typeface="华文行楷" panose="02010800040101010101" pitchFamily="2" charset="-122"/>
              </a:rPr>
              <a:t>离开。</a:t>
            </a:r>
          </a:p>
        </p:txBody>
      </p:sp>
      <p:sp>
        <p:nvSpPr>
          <p:cNvPr id="17" name="文本框 16"/>
          <p:cNvSpPr txBox="1">
            <a:spLocks noChangeArrowheads="1"/>
          </p:cNvSpPr>
          <p:nvPr/>
        </p:nvSpPr>
        <p:spPr bwMode="auto">
          <a:xfrm>
            <a:off x="2299705" y="4980170"/>
            <a:ext cx="9321621"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latin typeface="华文行楷" panose="02010800040101010101" pitchFamily="2" charset="-122"/>
                <a:ea typeface="华文行楷" panose="02010800040101010101" pitchFamily="2" charset="-122"/>
              </a:rPr>
              <a:t>本义指在伟大的事物面前感叹自己的渺小</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今多指要做一件事而力量不够</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感到无可奈何。望洋</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抬头向上看的样子。</a:t>
            </a:r>
          </a:p>
        </p:txBody>
      </p:sp>
      <p:sp>
        <p:nvSpPr>
          <p:cNvPr id="18" name="文本框 17"/>
          <p:cNvSpPr txBox="1">
            <a:spLocks noChangeArrowheads="1"/>
          </p:cNvSpPr>
          <p:nvPr/>
        </p:nvSpPr>
        <p:spPr bwMode="auto">
          <a:xfrm>
            <a:off x="2376974" y="5901584"/>
            <a:ext cx="972584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solidFill>
                  <a:srgbClr val="0000FF"/>
                </a:solidFill>
                <a:latin typeface="华文行楷" panose="02010800040101010101" pitchFamily="2" charset="-122"/>
                <a:ea typeface="华文行楷" panose="02010800040101010101" pitchFamily="2" charset="-122"/>
              </a:rPr>
              <a:t>望着自己的影子自己怜惜自己。形容孤独失意的样子</a:t>
            </a:r>
            <a:r>
              <a:rPr lang="en-US" altLang="zh-CN" sz="2800">
                <a:solidFill>
                  <a:srgbClr val="0000FF"/>
                </a:solidFill>
                <a:latin typeface="华文行楷" panose="02010800040101010101" pitchFamily="2" charset="-122"/>
                <a:ea typeface="华文行楷" panose="02010800040101010101" pitchFamily="2" charset="-122"/>
              </a:rPr>
              <a:t>,</a:t>
            </a:r>
            <a:r>
              <a:rPr lang="zh-CN" altLang="en-US" sz="2800">
                <a:solidFill>
                  <a:srgbClr val="0000FF"/>
                </a:solidFill>
                <a:latin typeface="华文行楷" panose="02010800040101010101" pitchFamily="2" charset="-122"/>
                <a:ea typeface="华文行楷" panose="02010800040101010101" pitchFamily="2" charset="-122"/>
              </a:rPr>
              <a:t>也指自我欣赏。</a:t>
            </a:r>
          </a:p>
        </p:txBody>
      </p:sp>
      <p:sp>
        <p:nvSpPr>
          <p:cNvPr id="19" name="文本框 18"/>
          <p:cNvSpPr txBox="1">
            <a:spLocks noChangeArrowheads="1"/>
          </p:cNvSpPr>
          <p:nvPr/>
        </p:nvSpPr>
        <p:spPr bwMode="auto">
          <a:xfrm>
            <a:off x="4376458" y="2127313"/>
            <a:ext cx="81010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a:solidFill>
                  <a:srgbClr val="0000FF"/>
                </a:solidFill>
                <a:latin typeface="华文行楷" panose="02010800040101010101" pitchFamily="2" charset="-122"/>
                <a:ea typeface="华文行楷" panose="02010800040101010101" pitchFamily="2" charset="-122"/>
              </a:rPr>
              <a:t>无路可走。比喻陷入绝境，没有出路。</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linds(horizontal)">
                                      <p:cBhvr>
                                        <p:cTn id="7" dur="500"/>
                                        <p:tgtEl>
                                          <p:spTgt spid="2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blinds(horizontal)">
                                      <p:cBhvr>
                                        <p:cTn id="12" dur="500"/>
                                        <p:tgtEl>
                                          <p:spTgt spid="2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blinds(horizontal)">
                                      <p:cBhvr>
                                        <p:cTn id="17" dur="500"/>
                                        <p:tgtEl>
                                          <p:spTgt spid="2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blinds(horizontal)">
                                      <p:cBhvr>
                                        <p:cTn id="22" dur="500"/>
                                        <p:tgtEl>
                                          <p:spTgt spid="2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blinds(horizontal)">
                                      <p:cBhvr>
                                        <p:cTn id="27" dur="500"/>
                                        <p:tgtEl>
                                          <p:spTgt spid="31"/>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blinds(horizontal)">
                                      <p:cBhvr>
                                        <p:cTn id="32" dur="500"/>
                                        <p:tgtEl>
                                          <p:spTgt spid="30"/>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0" fill="hold" nodeType="clickPar">
                      <p:stCondLst>
                        <p:cond delay="indefinite"/>
                      </p:stCondLst>
                      <p:childTnLst>
                        <p:par>
                          <p:cTn id="41" fill="hold" nodeType="afterGroup">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1000"/>
                                        <p:tgtEl>
                                          <p:spTgt spid="19"/>
                                        </p:tgtEl>
                                      </p:cBhvr>
                                    </p:animEffect>
                                    <p:anim calcmode="lin" valueType="num">
                                      <p:cBhvr>
                                        <p:cTn id="45" dur="1000" fill="hold"/>
                                        <p:tgtEl>
                                          <p:spTgt spid="19"/>
                                        </p:tgtEl>
                                        <p:attrNameLst>
                                          <p:attrName>ppt_x</p:attrName>
                                        </p:attrNameLst>
                                      </p:cBhvr>
                                      <p:tavLst>
                                        <p:tav tm="0">
                                          <p:val>
                                            <p:strVal val="#ppt_x"/>
                                          </p:val>
                                        </p:tav>
                                        <p:tav tm="100000">
                                          <p:val>
                                            <p:strVal val="#ppt_x"/>
                                          </p:val>
                                        </p:tav>
                                      </p:tavLst>
                                    </p:anim>
                                    <p:anim calcmode="lin" valueType="num">
                                      <p:cBhvr>
                                        <p:cTn id="4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47" fill="hold" nodeType="clickPar">
                      <p:stCondLst>
                        <p:cond delay="indefinite"/>
                      </p:stCondLst>
                      <p:childTnLst>
                        <p:par>
                          <p:cTn id="48" fill="hold" nodeType="afterGroup">
                            <p:stCondLst>
                              <p:cond delay="0"/>
                            </p:stCondLst>
                            <p:childTnLst>
                              <p:par>
                                <p:cTn id="49" presetID="16" presetClass="entr" presetSubtype="21" fill="hold" grpId="0" nodeType="click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barn(inVertical)">
                                      <p:cBhvr>
                                        <p:cTn id="51" dur="500"/>
                                        <p:tgtEl>
                                          <p:spTgt spid="12"/>
                                        </p:tgtEl>
                                      </p:cBhvr>
                                    </p:animEffect>
                                  </p:childTnLst>
                                </p:cTn>
                              </p:par>
                            </p:childTnLst>
                          </p:cTn>
                        </p:par>
                      </p:childTnLst>
                    </p:cTn>
                  </p:par>
                  <p:par>
                    <p:cTn id="52" fill="hold" nodeType="clickPar">
                      <p:stCondLst>
                        <p:cond delay="indefinite"/>
                      </p:stCondLst>
                      <p:childTnLst>
                        <p:par>
                          <p:cTn id="53" fill="hold" nodeType="afterGroup">
                            <p:stCondLst>
                              <p:cond delay="0"/>
                            </p:stCondLst>
                            <p:childTnLst>
                              <p:par>
                                <p:cTn id="54" presetID="6" presetClass="entr" presetSubtype="16" fill="hold" grpId="0" nodeType="click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circle(in)">
                                      <p:cBhvr>
                                        <p:cTn id="56" dur="500"/>
                                        <p:tgtEl>
                                          <p:spTgt spid="13"/>
                                        </p:tgtEl>
                                      </p:cBhvr>
                                    </p:animEffect>
                                  </p:childTnLst>
                                </p:cTn>
                              </p:par>
                            </p:childTnLst>
                          </p:cTn>
                        </p:par>
                      </p:childTnLst>
                    </p:cTn>
                  </p:par>
                  <p:par>
                    <p:cTn id="57" fill="hold" nodeType="clickPar">
                      <p:stCondLst>
                        <p:cond delay="indefinite"/>
                      </p:stCondLst>
                      <p:childTnLst>
                        <p:par>
                          <p:cTn id="58" fill="hold" nodeType="afterGroup">
                            <p:stCondLst>
                              <p:cond delay="0"/>
                            </p:stCondLst>
                            <p:childTnLst>
                              <p:par>
                                <p:cTn id="59" presetID="21" presetClass="entr" presetSubtype="1" fill="hold" grpId="0" nodeType="click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heel(1)">
                                      <p:cBhvr>
                                        <p:cTn id="61" dur="500"/>
                                        <p:tgtEl>
                                          <p:spTgt spid="14"/>
                                        </p:tgtEl>
                                      </p:cBhvr>
                                    </p:animEffect>
                                  </p:childTnLst>
                                </p:cTn>
                              </p:par>
                            </p:childTnLst>
                          </p:cTn>
                        </p:par>
                      </p:childTnLst>
                    </p:cTn>
                  </p:par>
                  <p:par>
                    <p:cTn id="62" fill="hold" nodeType="clickPar">
                      <p:stCondLst>
                        <p:cond delay="indefinite"/>
                      </p:stCondLst>
                      <p:childTnLst>
                        <p:par>
                          <p:cTn id="63" fill="hold" nodeType="afterGroup">
                            <p:stCondLst>
                              <p:cond delay="0"/>
                            </p:stCondLst>
                            <p:childTnLst>
                              <p:par>
                                <p:cTn id="64" presetID="21" presetClass="entr" presetSubtype="1" fill="hold" grpId="0" nodeType="click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heel(1)">
                                      <p:cBhvr>
                                        <p:cTn id="66" dur="500"/>
                                        <p:tgtEl>
                                          <p:spTgt spid="16"/>
                                        </p:tgtEl>
                                      </p:cBhvr>
                                    </p:animEffect>
                                  </p:childTnLst>
                                </p:cTn>
                              </p:par>
                            </p:childTnLst>
                          </p:cTn>
                        </p:par>
                      </p:childTnLst>
                    </p:cTn>
                  </p:par>
                  <p:par>
                    <p:cTn id="67" fill="hold" nodeType="clickPar">
                      <p:stCondLst>
                        <p:cond delay="indefinite"/>
                      </p:stCondLst>
                      <p:childTnLst>
                        <p:par>
                          <p:cTn id="68" fill="hold" nodeType="afterGroup">
                            <p:stCondLst>
                              <p:cond delay="0"/>
                            </p:stCondLst>
                            <p:childTnLst>
                              <p:par>
                                <p:cTn id="69" presetID="53" presetClass="entr" presetSubtype="0" fill="hold" grpId="0" nodeType="clickEffect">
                                  <p:stCondLst>
                                    <p:cond delay="0"/>
                                  </p:stCondLst>
                                  <p:childTnLst>
                                    <p:set>
                                      <p:cBhvr>
                                        <p:cTn id="70" dur="1" fill="hold">
                                          <p:stCondLst>
                                            <p:cond delay="0"/>
                                          </p:stCondLst>
                                        </p:cTn>
                                        <p:tgtEl>
                                          <p:spTgt spid="17"/>
                                        </p:tgtEl>
                                        <p:attrNameLst>
                                          <p:attrName>style.visibility</p:attrName>
                                        </p:attrNameLst>
                                      </p:cBhvr>
                                      <p:to>
                                        <p:strVal val="visible"/>
                                      </p:to>
                                    </p:set>
                                    <p:anim calcmode="lin" valueType="num">
                                      <p:cBhvr>
                                        <p:cTn id="71" dur="500" fill="hold"/>
                                        <p:tgtEl>
                                          <p:spTgt spid="17"/>
                                        </p:tgtEl>
                                        <p:attrNameLst>
                                          <p:attrName>ppt_w</p:attrName>
                                        </p:attrNameLst>
                                      </p:cBhvr>
                                      <p:tavLst>
                                        <p:tav tm="0">
                                          <p:val>
                                            <p:fltVal val="0"/>
                                          </p:val>
                                        </p:tav>
                                        <p:tav tm="100000">
                                          <p:val>
                                            <p:strVal val="#ppt_w"/>
                                          </p:val>
                                        </p:tav>
                                      </p:tavLst>
                                    </p:anim>
                                    <p:anim calcmode="lin" valueType="num">
                                      <p:cBhvr>
                                        <p:cTn id="72" dur="500" fill="hold"/>
                                        <p:tgtEl>
                                          <p:spTgt spid="17"/>
                                        </p:tgtEl>
                                        <p:attrNameLst>
                                          <p:attrName>ppt_h</p:attrName>
                                        </p:attrNameLst>
                                      </p:cBhvr>
                                      <p:tavLst>
                                        <p:tav tm="0">
                                          <p:val>
                                            <p:fltVal val="0"/>
                                          </p:val>
                                        </p:tav>
                                        <p:tav tm="100000">
                                          <p:val>
                                            <p:strVal val="#ppt_h"/>
                                          </p:val>
                                        </p:tav>
                                      </p:tavLst>
                                    </p:anim>
                                    <p:animEffect transition="in" filter="fade">
                                      <p:cBhvr>
                                        <p:cTn id="73" dur="500"/>
                                        <p:tgtEl>
                                          <p:spTgt spid="17"/>
                                        </p:tgtEl>
                                      </p:cBhvr>
                                    </p:animEffect>
                                  </p:childTnLst>
                                </p:cTn>
                              </p:par>
                            </p:childTnLst>
                          </p:cTn>
                        </p:par>
                      </p:childTnLst>
                    </p:cTn>
                  </p:par>
                  <p:par>
                    <p:cTn id="74" fill="hold" nodeType="clickPar">
                      <p:stCondLst>
                        <p:cond delay="indefinite"/>
                      </p:stCondLst>
                      <p:childTnLst>
                        <p:par>
                          <p:cTn id="75" fill="hold" nodeType="afterGroup">
                            <p:stCondLst>
                              <p:cond delay="0"/>
                            </p:stCondLst>
                            <p:childTnLst>
                              <p:par>
                                <p:cTn id="76" presetID="41" presetClass="entr" presetSubtype="0" fill="hold" grpId="0" nodeType="clickEffect">
                                  <p:stCondLst>
                                    <p:cond delay="0"/>
                                  </p:stCondLst>
                                  <p:iterate type="lt">
                                    <p:tmPct val="10000"/>
                                  </p:iterate>
                                  <p:childTnLst>
                                    <p:set>
                                      <p:cBhvr>
                                        <p:cTn id="77" dur="1" fill="hold">
                                          <p:stCondLst>
                                            <p:cond delay="0"/>
                                          </p:stCondLst>
                                        </p:cTn>
                                        <p:tgtEl>
                                          <p:spTgt spid="18"/>
                                        </p:tgtEl>
                                        <p:attrNameLst>
                                          <p:attrName>style.visibility</p:attrName>
                                        </p:attrNameLst>
                                      </p:cBhvr>
                                      <p:to>
                                        <p:strVal val="visible"/>
                                      </p:to>
                                    </p:set>
                                    <p:anim calcmode="lin" valueType="num">
                                      <p:cBhvr>
                                        <p:cTn id="78"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79" dur="500" fill="hold"/>
                                        <p:tgtEl>
                                          <p:spTgt spid="18"/>
                                        </p:tgtEl>
                                        <p:attrNameLst>
                                          <p:attrName>ppt_y</p:attrName>
                                        </p:attrNameLst>
                                      </p:cBhvr>
                                      <p:tavLst>
                                        <p:tav tm="0">
                                          <p:val>
                                            <p:strVal val="#ppt_y"/>
                                          </p:val>
                                        </p:tav>
                                        <p:tav tm="100000">
                                          <p:val>
                                            <p:strVal val="#ppt_y"/>
                                          </p:val>
                                        </p:tav>
                                      </p:tavLst>
                                    </p:anim>
                                    <p:anim calcmode="lin" valueType="num">
                                      <p:cBhvr>
                                        <p:cTn id="80"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81"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82"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11" grpId="0"/>
      <p:bldP spid="12" grpId="0"/>
      <p:bldP spid="13" grpId="0"/>
      <p:bldP spid="14" grpId="0"/>
      <p:bldP spid="16" grpId="0"/>
      <p:bldP spid="17" grpId="0"/>
      <p:bldP spid="18" grpId="0"/>
      <p:bldP spid="19"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3313" name="矩形 95234"/>
          <p:cNvSpPr>
            <a:spLocks noChangeArrowheads="1"/>
          </p:cNvSpPr>
          <p:nvPr/>
        </p:nvSpPr>
        <p:spPr bwMode="auto">
          <a:xfrm>
            <a:off x="983432" y="2547266"/>
            <a:ext cx="10153128" cy="1908215"/>
          </a:xfrm>
          <a:prstGeom prst="rect">
            <a:avLst/>
          </a:prstGeom>
          <a:noFill/>
          <a:ln w="9525">
            <a:noFill/>
            <a:miter lim="800000"/>
          </a:ln>
        </p:spPr>
        <p:txBody>
          <a:bodyPr wrap="square" anchor="ctr">
            <a:spAutoFit/>
          </a:bodyPr>
          <a:lstStyle/>
          <a:p>
            <a:pPr indent="457200">
              <a:lnSpc>
                <a:spcPct val="120000"/>
              </a:lnSpc>
              <a:spcBef>
                <a:spcPts val="600"/>
              </a:spcBef>
              <a:spcAft>
                <a:spcPts val="600"/>
              </a:spcAft>
            </a:pPr>
            <a:r>
              <a:rPr lang="en-US" altLang="zh-CN" sz="3000">
                <a:latin typeface="华文行楷" panose="02010800040101010101" pitchFamily="2" charset="-122"/>
                <a:ea typeface="华文行楷" panose="02010800040101010101" pitchFamily="2" charset="-122"/>
              </a:rPr>
              <a:t>1.</a:t>
            </a:r>
            <a:r>
              <a:rPr lang="zh-CN" altLang="en-US" sz="3000">
                <a:latin typeface="华文行楷" panose="02010800040101010101" pitchFamily="2" charset="-122"/>
                <a:ea typeface="华文行楷" panose="02010800040101010101" pitchFamily="2" charset="-122"/>
              </a:rPr>
              <a:t>结合阅读提示，理清文章的结构层次；</a:t>
            </a:r>
          </a:p>
          <a:p>
            <a:pPr indent="457200">
              <a:lnSpc>
                <a:spcPct val="120000"/>
              </a:lnSpc>
              <a:spcBef>
                <a:spcPts val="600"/>
              </a:spcBef>
              <a:spcAft>
                <a:spcPts val="600"/>
              </a:spcAft>
            </a:pPr>
            <a:r>
              <a:rPr lang="en-US" altLang="zh-CN" sz="3000">
                <a:latin typeface="华文行楷" panose="02010800040101010101" pitchFamily="2" charset="-122"/>
                <a:ea typeface="华文行楷" panose="02010800040101010101" pitchFamily="2" charset="-122"/>
              </a:rPr>
              <a:t>2.</a:t>
            </a:r>
            <a:r>
              <a:rPr lang="zh-CN" altLang="en-US" sz="3000">
                <a:latin typeface="华文行楷" panose="02010800040101010101" pitchFamily="2" charset="-122"/>
                <a:ea typeface="华文行楷" panose="02010800040101010101" pitchFamily="2" charset="-122"/>
              </a:rPr>
              <a:t>这篇文章中立中有驳，请分别找出别人的观点和作者自己的观点；</a:t>
            </a:r>
            <a:endParaRPr lang="zh-CN" altLang="en-US" sz="3000">
              <a:latin typeface="华文行楷" panose="02010800040101010101" pitchFamily="2" charset="-122"/>
              <a:ea typeface="华文行楷" panose="02010800040101010101" pitchFamily="2" charset="-122"/>
            </a:endParaRPr>
          </a:p>
        </p:txBody>
      </p:sp>
      <p:sp>
        <p:nvSpPr>
          <p:cNvPr id="22533" name="矩形 95234"/>
          <p:cNvSpPr>
            <a:spLocks noChangeArrowheads="1"/>
          </p:cNvSpPr>
          <p:nvPr/>
        </p:nvSpPr>
        <p:spPr bwMode="auto">
          <a:xfrm>
            <a:off x="623393" y="1178286"/>
            <a:ext cx="6848475" cy="732508"/>
          </a:xfrm>
          <a:prstGeom prst="rect">
            <a:avLst/>
          </a:prstGeom>
          <a:noFill/>
          <a:ln w="9525">
            <a:noFill/>
            <a:miter lim="800000"/>
          </a:ln>
        </p:spPr>
        <p:txBody>
          <a:bodyPr anchor="ctr">
            <a:spAutoFit/>
          </a:bodyPr>
          <a:lstStyle/>
          <a:p>
            <a:pPr indent="457200">
              <a:lnSpc>
                <a:spcPct val="130000"/>
              </a:lnSpc>
            </a:pPr>
            <a:r>
              <a:rPr lang="zh-CN" altLang="en-US" sz="3200" b="1">
                <a:latin typeface="华文行楷" panose="02010800040101010101" pitchFamily="2" charset="-122"/>
                <a:ea typeface="华文行楷" panose="02010800040101010101" pitchFamily="2" charset="-122"/>
              </a:rPr>
              <a:t>二、阅读课文，思考：</a:t>
            </a:r>
          </a:p>
        </p:txBody>
      </p:sp>
      <p:sp>
        <p:nvSpPr>
          <p:cNvPr id="22534" name="Text Box 1030"/>
          <p:cNvSpPr txBox="1">
            <a:spLocks noChangeArrowheads="1"/>
          </p:cNvSpPr>
          <p:nvPr/>
        </p:nvSpPr>
        <p:spPr bwMode="auto">
          <a:xfrm>
            <a:off x="1199457" y="332656"/>
            <a:ext cx="2428875" cy="646112"/>
          </a:xfrm>
          <a:prstGeom prst="rect">
            <a:avLst/>
          </a:prstGeom>
          <a:noFill/>
          <a:ln w="9525">
            <a:noFill/>
            <a:miter lim="800000"/>
          </a:ln>
        </p:spPr>
        <p:txBody>
          <a:bodyPr>
            <a:spAutoFit/>
          </a:bodyPr>
          <a:lstStyle/>
          <a:p>
            <a:pPr>
              <a:spcBef>
                <a:spcPct val="50000"/>
              </a:spcBef>
              <a:buFont typeface="Arial" panose="020b0604020202020204" pitchFamily="34" charset="0"/>
              <a:buNone/>
            </a:pPr>
            <a:r>
              <a:rPr lang="zh-CN" altLang="en-US" sz="3600" b="1">
                <a:solidFill>
                  <a:srgbClr val="FF00FF"/>
                </a:solidFill>
                <a:latin typeface="华文行楷" panose="02010800040101010101" pitchFamily="2" charset="-122"/>
                <a:ea typeface="华文行楷" panose="02010800040101010101" pitchFamily="2" charset="-122"/>
              </a:rPr>
              <a:t>自主学习</a:t>
            </a:r>
            <a:endParaRPr lang="zh-CN" altLang="zh-CN" sz="3600" b="1">
              <a:solidFill>
                <a:srgbClr val="FF00FF"/>
              </a:solidFill>
              <a:latin typeface="华文行楷" panose="02010800040101010101" pitchFamily="2" charset="-122"/>
              <a:ea typeface="华文行楷" panose="02010800040101010101" pitchFamily="2" charset="-122"/>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3313"/>
                                        </p:tgtEl>
                                        <p:attrNameLst>
                                          <p:attrName>style.visibility</p:attrName>
                                        </p:attrNameLst>
                                      </p:cBhvr>
                                      <p:to>
                                        <p:strVal val="visible"/>
                                      </p:to>
                                    </p:set>
                                    <p:animEffect transition="in" filter="checkerboard(across)">
                                      <p:cBhvr>
                                        <p:cTn id="7" dur="500"/>
                                        <p:tgtEl>
                                          <p:spTgt spid="133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3"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7889" name="矩形 92171"/>
          <p:cNvSpPr>
            <a:spLocks noChangeArrowheads="1"/>
          </p:cNvSpPr>
          <p:nvPr/>
        </p:nvSpPr>
        <p:spPr bwMode="auto">
          <a:xfrm>
            <a:off x="950644" y="1702144"/>
            <a:ext cx="917780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latin typeface="华文行楷" panose="02010800040101010101" pitchFamily="2" charset="-122"/>
                <a:ea typeface="华文行楷" panose="02010800040101010101" pitchFamily="2" charset="-122"/>
              </a:rPr>
              <a:t>1. </a:t>
            </a:r>
            <a:r>
              <a:rPr lang="zh-CN" altLang="en-US" sz="2800" b="1">
                <a:solidFill>
                  <a:srgbClr val="FF00FF"/>
                </a:solidFill>
                <a:latin typeface="华文行楷" panose="02010800040101010101" pitchFamily="2" charset="-122"/>
                <a:ea typeface="华文行楷" panose="02010800040101010101" pitchFamily="2" charset="-122"/>
              </a:rPr>
              <a:t>结合阅读提示</a:t>
            </a:r>
            <a:r>
              <a:rPr lang="zh-CN" altLang="en-US" sz="2800" b="1">
                <a:latin typeface="华文行楷" panose="02010800040101010101" pitchFamily="2" charset="-122"/>
                <a:ea typeface="华文行楷" panose="02010800040101010101" pitchFamily="2" charset="-122"/>
              </a:rPr>
              <a:t>，理清文章的结构层次</a:t>
            </a:r>
          </a:p>
        </p:txBody>
      </p:sp>
      <p:sp>
        <p:nvSpPr>
          <p:cNvPr id="3" name="矩形 2"/>
          <p:cNvSpPr>
            <a:spLocks noChangeArrowheads="1"/>
          </p:cNvSpPr>
          <p:nvPr/>
        </p:nvSpPr>
        <p:spPr bwMode="auto">
          <a:xfrm>
            <a:off x="2308551" y="2248712"/>
            <a:ext cx="950267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华文行楷" panose="02010800040101010101" pitchFamily="2" charset="-122"/>
                <a:ea typeface="华文行楷" panose="02010800040101010101" pitchFamily="2" charset="-122"/>
              </a:rPr>
              <a:t>开宗明义</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总领全文</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提出“我们要创造”的总论点。</a:t>
            </a:r>
          </a:p>
        </p:txBody>
      </p:sp>
      <p:sp>
        <p:nvSpPr>
          <p:cNvPr id="2" name="文本框 1"/>
          <p:cNvSpPr txBox="1">
            <a:spLocks noChangeArrowheads="1"/>
          </p:cNvSpPr>
          <p:nvPr/>
        </p:nvSpPr>
        <p:spPr bwMode="auto">
          <a:xfrm>
            <a:off x="983433" y="2278651"/>
            <a:ext cx="117348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FF00FF"/>
                </a:solidFill>
                <a:latin typeface="华文行楷" panose="02010800040101010101" pitchFamily="2" charset="-122"/>
                <a:ea typeface="华文行楷" panose="02010800040101010101" pitchFamily="2" charset="-122"/>
              </a:rPr>
              <a:t>一</a:t>
            </a:r>
            <a:r>
              <a:rPr lang="en-US" altLang="zh-CN" sz="2800" b="1">
                <a:solidFill>
                  <a:srgbClr val="FF00FF"/>
                </a:solidFill>
                <a:latin typeface="华文行楷" panose="02010800040101010101" pitchFamily="2" charset="-122"/>
                <a:ea typeface="华文行楷" panose="02010800040101010101" pitchFamily="2" charset="-122"/>
              </a:rPr>
              <a:t>(1)</a:t>
            </a:r>
            <a:r>
              <a:rPr lang="zh-CN" altLang="en-US" sz="2800" b="1">
                <a:solidFill>
                  <a:srgbClr val="FF00FF"/>
                </a:solidFill>
                <a:latin typeface="华文行楷" panose="02010800040101010101" pitchFamily="2" charset="-122"/>
                <a:ea typeface="华文行楷" panose="02010800040101010101" pitchFamily="2" charset="-122"/>
              </a:rPr>
              <a:t>：</a:t>
            </a:r>
          </a:p>
        </p:txBody>
      </p:sp>
      <p:sp>
        <p:nvSpPr>
          <p:cNvPr id="4" name="文本框 3"/>
          <p:cNvSpPr txBox="1">
            <a:spLocks noChangeArrowheads="1"/>
          </p:cNvSpPr>
          <p:nvPr/>
        </p:nvSpPr>
        <p:spPr bwMode="auto">
          <a:xfrm>
            <a:off x="977314" y="3813627"/>
            <a:ext cx="18573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FF00FF"/>
                </a:solidFill>
                <a:latin typeface="华文行楷" panose="02010800040101010101" pitchFamily="2" charset="-122"/>
                <a:ea typeface="华文行楷" panose="02010800040101010101" pitchFamily="2" charset="-122"/>
              </a:rPr>
              <a:t>三</a:t>
            </a:r>
            <a:r>
              <a:rPr lang="en-US" altLang="zh-CN" sz="2800" b="1">
                <a:solidFill>
                  <a:srgbClr val="FF00FF"/>
                </a:solidFill>
                <a:latin typeface="华文行楷" panose="02010800040101010101" pitchFamily="2" charset="-122"/>
                <a:ea typeface="华文行楷" panose="02010800040101010101" pitchFamily="2" charset="-122"/>
              </a:rPr>
              <a:t>(5-11)</a:t>
            </a:r>
            <a:r>
              <a:rPr lang="zh-CN" altLang="en-US" sz="2800" b="1">
                <a:solidFill>
                  <a:srgbClr val="FF00FF"/>
                </a:solidFill>
                <a:latin typeface="华文行楷" panose="02010800040101010101" pitchFamily="2" charset="-122"/>
                <a:ea typeface="华文行楷" panose="02010800040101010101" pitchFamily="2" charset="-122"/>
              </a:rPr>
              <a:t>：</a:t>
            </a:r>
          </a:p>
        </p:txBody>
      </p:sp>
      <p:sp>
        <p:nvSpPr>
          <p:cNvPr id="5" name="文本框 4"/>
          <p:cNvSpPr txBox="1">
            <a:spLocks noChangeArrowheads="1"/>
          </p:cNvSpPr>
          <p:nvPr/>
        </p:nvSpPr>
        <p:spPr bwMode="auto">
          <a:xfrm>
            <a:off x="950644" y="4797152"/>
            <a:ext cx="18573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FF00FF"/>
                </a:solidFill>
                <a:latin typeface="华文行楷" panose="02010800040101010101" pitchFamily="2" charset="-122"/>
                <a:ea typeface="华文行楷" panose="02010800040101010101" pitchFamily="2" charset="-122"/>
              </a:rPr>
              <a:t>四</a:t>
            </a:r>
            <a:r>
              <a:rPr lang="en-US" altLang="zh-CN" sz="2800" b="1">
                <a:solidFill>
                  <a:srgbClr val="FF00FF"/>
                </a:solidFill>
                <a:latin typeface="华文行楷" panose="02010800040101010101" pitchFamily="2" charset="-122"/>
                <a:ea typeface="华文行楷" panose="02010800040101010101" pitchFamily="2" charset="-122"/>
              </a:rPr>
              <a:t>(12-15)</a:t>
            </a:r>
            <a:r>
              <a:rPr lang="zh-CN" altLang="en-US" sz="2800" b="1">
                <a:solidFill>
                  <a:srgbClr val="FF00FF"/>
                </a:solidFill>
                <a:latin typeface="华文行楷" panose="02010800040101010101" pitchFamily="2" charset="-122"/>
                <a:ea typeface="华文行楷" panose="02010800040101010101" pitchFamily="2" charset="-122"/>
              </a:rPr>
              <a:t>：</a:t>
            </a:r>
          </a:p>
        </p:txBody>
      </p:sp>
      <p:sp>
        <p:nvSpPr>
          <p:cNvPr id="6" name="文本框 5"/>
          <p:cNvSpPr txBox="1">
            <a:spLocks noChangeArrowheads="1"/>
          </p:cNvSpPr>
          <p:nvPr/>
        </p:nvSpPr>
        <p:spPr bwMode="auto">
          <a:xfrm>
            <a:off x="1108470" y="5786100"/>
            <a:ext cx="144016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FF00FF"/>
                </a:solidFill>
                <a:latin typeface="华文行楷" panose="02010800040101010101" pitchFamily="2" charset="-122"/>
                <a:ea typeface="华文行楷" panose="02010800040101010101" pitchFamily="2" charset="-122"/>
              </a:rPr>
              <a:t>五</a:t>
            </a:r>
            <a:r>
              <a:rPr lang="en-US" altLang="zh-CN" sz="2800" b="1">
                <a:solidFill>
                  <a:srgbClr val="FF00FF"/>
                </a:solidFill>
                <a:latin typeface="华文行楷" panose="02010800040101010101" pitchFamily="2" charset="-122"/>
                <a:ea typeface="华文行楷" panose="02010800040101010101" pitchFamily="2" charset="-122"/>
              </a:rPr>
              <a:t>(16)</a:t>
            </a:r>
            <a:r>
              <a:rPr lang="zh-CN" altLang="en-US" sz="2800" b="1">
                <a:solidFill>
                  <a:srgbClr val="FF00FF"/>
                </a:solidFill>
                <a:latin typeface="华文行楷" panose="02010800040101010101" pitchFamily="2" charset="-122"/>
                <a:ea typeface="华文行楷" panose="02010800040101010101" pitchFamily="2" charset="-122"/>
              </a:rPr>
              <a:t>：</a:t>
            </a:r>
          </a:p>
        </p:txBody>
      </p:sp>
      <p:sp>
        <p:nvSpPr>
          <p:cNvPr id="8" name="矩形 95234"/>
          <p:cNvSpPr>
            <a:spLocks noChangeArrowheads="1"/>
          </p:cNvSpPr>
          <p:nvPr/>
        </p:nvSpPr>
        <p:spPr bwMode="auto">
          <a:xfrm>
            <a:off x="479377" y="962262"/>
            <a:ext cx="6848475" cy="732508"/>
          </a:xfrm>
          <a:prstGeom prst="rect">
            <a:avLst/>
          </a:prstGeom>
          <a:noFill/>
          <a:ln w="9525">
            <a:noFill/>
            <a:miter lim="800000"/>
          </a:ln>
        </p:spPr>
        <p:txBody>
          <a:bodyPr anchor="ctr">
            <a:spAutoFit/>
          </a:bodyPr>
          <a:lstStyle/>
          <a:p>
            <a:pPr indent="457200">
              <a:lnSpc>
                <a:spcPct val="130000"/>
              </a:lnSpc>
            </a:pPr>
            <a:r>
              <a:rPr lang="zh-CN" altLang="en-US" sz="3200" b="1">
                <a:latin typeface="华文行楷" panose="02010800040101010101" pitchFamily="2" charset="-122"/>
                <a:ea typeface="华文行楷" panose="02010800040101010101" pitchFamily="2" charset="-122"/>
              </a:rPr>
              <a:t>二、阅读课文，思考：</a:t>
            </a:r>
          </a:p>
        </p:txBody>
      </p:sp>
      <p:sp>
        <p:nvSpPr>
          <p:cNvPr id="9" name="Text Box 1030"/>
          <p:cNvSpPr txBox="1">
            <a:spLocks noChangeArrowheads="1"/>
          </p:cNvSpPr>
          <p:nvPr/>
        </p:nvSpPr>
        <p:spPr bwMode="auto">
          <a:xfrm>
            <a:off x="1199457" y="332656"/>
            <a:ext cx="2428875" cy="646112"/>
          </a:xfrm>
          <a:prstGeom prst="rect">
            <a:avLst/>
          </a:prstGeom>
          <a:noFill/>
          <a:ln w="9525">
            <a:noFill/>
            <a:miter lim="800000"/>
          </a:ln>
        </p:spPr>
        <p:txBody>
          <a:bodyPr>
            <a:spAutoFit/>
          </a:bodyPr>
          <a:lstStyle/>
          <a:p>
            <a:pPr>
              <a:spcBef>
                <a:spcPct val="50000"/>
              </a:spcBef>
              <a:buFont typeface="Arial" panose="020b0604020202020204" pitchFamily="34" charset="0"/>
              <a:buNone/>
            </a:pPr>
            <a:r>
              <a:rPr lang="zh-CN" altLang="en-US" sz="3600" b="1">
                <a:solidFill>
                  <a:srgbClr val="FF00FF"/>
                </a:solidFill>
                <a:latin typeface="华文行楷" panose="02010800040101010101" pitchFamily="2" charset="-122"/>
                <a:ea typeface="华文行楷" panose="02010800040101010101" pitchFamily="2" charset="-122"/>
              </a:rPr>
              <a:t>自主学习</a:t>
            </a:r>
            <a:endParaRPr lang="zh-CN" altLang="zh-CN" sz="3600" b="1">
              <a:solidFill>
                <a:srgbClr val="FF00FF"/>
              </a:solidFill>
              <a:latin typeface="华文行楷" panose="02010800040101010101" pitchFamily="2" charset="-122"/>
              <a:ea typeface="华文行楷" panose="02010800040101010101" pitchFamily="2" charset="-122"/>
            </a:endParaRPr>
          </a:p>
        </p:txBody>
      </p:sp>
      <p:sp>
        <p:nvSpPr>
          <p:cNvPr id="10" name="矩形 9"/>
          <p:cNvSpPr>
            <a:spLocks noChangeArrowheads="1"/>
          </p:cNvSpPr>
          <p:nvPr/>
        </p:nvSpPr>
        <p:spPr bwMode="auto">
          <a:xfrm>
            <a:off x="2281953" y="3815618"/>
            <a:ext cx="949412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华文行楷" panose="02010800040101010101" pitchFamily="2" charset="-122"/>
                <a:ea typeface="华文行楷" panose="02010800040101010101" pitchFamily="2" charset="-122"/>
              </a:rPr>
              <a:t>再从客观和主观两方面列举事例</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批评一些人的错误看法</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指出</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处处</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天天</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人人</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皆可创造。</a:t>
            </a:r>
          </a:p>
        </p:txBody>
      </p:sp>
      <p:sp>
        <p:nvSpPr>
          <p:cNvPr id="11" name="矩形 10"/>
          <p:cNvSpPr>
            <a:spLocks noChangeArrowheads="1"/>
          </p:cNvSpPr>
          <p:nvPr/>
        </p:nvSpPr>
        <p:spPr bwMode="auto">
          <a:xfrm>
            <a:off x="2413892" y="4814409"/>
            <a:ext cx="922672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华文行楷" panose="02010800040101010101" pitchFamily="2" charset="-122"/>
                <a:ea typeface="华文行楷" panose="02010800040101010101" pitchFamily="2" charset="-122"/>
              </a:rPr>
              <a:t>以“东山樵夫”砍树为喻</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揭示了逝去创造力的可怕之处，鼓励教育者要保护和培育学生的创造力。</a:t>
            </a:r>
          </a:p>
        </p:txBody>
      </p:sp>
      <p:sp>
        <p:nvSpPr>
          <p:cNvPr id="12" name="矩形 11"/>
          <p:cNvSpPr>
            <a:spLocks noChangeArrowheads="1"/>
          </p:cNvSpPr>
          <p:nvPr/>
        </p:nvSpPr>
        <p:spPr bwMode="auto">
          <a:xfrm>
            <a:off x="2273399" y="5787262"/>
            <a:ext cx="950267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华文行楷" panose="02010800040101010101" pitchFamily="2" charset="-122"/>
                <a:ea typeface="华文行楷" panose="02010800040101010101" pitchFamily="2" charset="-122"/>
              </a:rPr>
              <a:t>借罗丹的话，发出创造宣言，激励人们用自己的</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汗</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血</a:t>
            </a:r>
            <a:r>
              <a:rPr lang="en-US" altLang="zh-CN" sz="2800">
                <a:latin typeface="华文行楷" panose="02010800040101010101" pitchFamily="2" charset="-122"/>
                <a:ea typeface="华文行楷" panose="02010800040101010101" pitchFamily="2" charset="-122"/>
              </a:rPr>
              <a:t>”</a:t>
            </a:r>
          </a:p>
          <a:p>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热情</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去创造。</a:t>
            </a:r>
          </a:p>
        </p:txBody>
      </p:sp>
      <p:sp>
        <p:nvSpPr>
          <p:cNvPr id="13" name="矩形 12"/>
          <p:cNvSpPr>
            <a:spLocks noChangeArrowheads="1"/>
          </p:cNvSpPr>
          <p:nvPr/>
        </p:nvSpPr>
        <p:spPr bwMode="auto">
          <a:xfrm>
            <a:off x="2273399" y="2834934"/>
            <a:ext cx="950267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a:latin typeface="华文行楷" panose="02010800040101010101" pitchFamily="2" charset="-122"/>
                <a:ea typeface="华文行楷" panose="02010800040101010101" pitchFamily="2" charset="-122"/>
              </a:rPr>
              <a:t>阐释</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教育者要创造出值得自己崇拜的人和值得自己崇拜的创造理论和创造技术</a:t>
            </a:r>
            <a:r>
              <a:rPr lang="en-US" altLang="zh-CN" sz="2800">
                <a:latin typeface="华文行楷" panose="02010800040101010101" pitchFamily="2" charset="-122"/>
                <a:ea typeface="华文行楷" panose="02010800040101010101" pitchFamily="2" charset="-122"/>
              </a:rPr>
              <a:t>"</a:t>
            </a:r>
            <a:r>
              <a:rPr lang="zh-CN" altLang="en-US" sz="2800">
                <a:latin typeface="华文行楷" panose="02010800040101010101" pitchFamily="2" charset="-122"/>
                <a:ea typeface="华文行楷" panose="02010800040101010101" pitchFamily="2" charset="-122"/>
              </a:rPr>
              <a:t> 。</a:t>
            </a:r>
          </a:p>
        </p:txBody>
      </p:sp>
      <p:sp>
        <p:nvSpPr>
          <p:cNvPr id="14" name="文本框 13"/>
          <p:cNvSpPr txBox="1">
            <a:spLocks noChangeArrowheads="1"/>
          </p:cNvSpPr>
          <p:nvPr/>
        </p:nvSpPr>
        <p:spPr bwMode="auto">
          <a:xfrm>
            <a:off x="968759" y="2834933"/>
            <a:ext cx="18573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FF00FF"/>
                </a:solidFill>
                <a:latin typeface="华文行楷" panose="02010800040101010101" pitchFamily="2" charset="-122"/>
                <a:ea typeface="华文行楷" panose="02010800040101010101" pitchFamily="2" charset="-122"/>
              </a:rPr>
              <a:t>二</a:t>
            </a:r>
            <a:r>
              <a:rPr lang="en-US" altLang="zh-CN" sz="2800" b="1">
                <a:solidFill>
                  <a:srgbClr val="FF00FF"/>
                </a:solidFill>
                <a:latin typeface="华文行楷" panose="02010800040101010101" pitchFamily="2" charset="-122"/>
                <a:ea typeface="华文行楷" panose="02010800040101010101" pitchFamily="2" charset="-122"/>
              </a:rPr>
              <a:t>(2-4)</a:t>
            </a:r>
            <a:r>
              <a:rPr lang="zh-CN" altLang="en-US" sz="2800" b="1">
                <a:solidFill>
                  <a:srgbClr val="FF00FF"/>
                </a:solidFill>
                <a:latin typeface="华文行楷" panose="02010800040101010101" pitchFamily="2" charset="-122"/>
                <a:ea typeface="华文行楷" panose="02010800040101010101"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linds(horizontal)">
                                      <p:cBhvr>
                                        <p:cTn id="27" dur="500"/>
                                        <p:tgtEl>
                                          <p:spTgt spid="4"/>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3"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blinds(horizontal)">
                                      <p:cBhvr>
                                        <p:cTn id="39" dur="500"/>
                                        <p:tgtEl>
                                          <p:spTgt spid="5"/>
                                        </p:tgtEl>
                                      </p:cBhvr>
                                    </p:animEffect>
                                  </p:childTnLst>
                                </p:cTn>
                              </p:par>
                            </p:childTnLst>
                          </p:cTn>
                        </p:par>
                      </p:childTnLst>
                    </p:cTn>
                  </p:par>
                  <p:par>
                    <p:cTn id="40" fill="hold" nodeType="clickPar">
                      <p:stCondLst>
                        <p:cond delay="indefinite"/>
                      </p:stCondLst>
                      <p:childTnLst>
                        <p:par>
                          <p:cTn id="41" fill="hold" nodeType="afterGroup">
                            <p:stCondLst>
                              <p:cond delay="0"/>
                            </p:stCondLst>
                            <p:childTnLst>
                              <p:par>
                                <p:cTn id="42" presetID="31" presetClass="entr" presetSubtype="0" fill="hold" grpId="0" nodeType="click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p:cTn id="44" dur="1000" fill="hold"/>
                                        <p:tgtEl>
                                          <p:spTgt spid="11"/>
                                        </p:tgtEl>
                                        <p:attrNameLst>
                                          <p:attrName>ppt_w</p:attrName>
                                        </p:attrNameLst>
                                      </p:cBhvr>
                                      <p:tavLst>
                                        <p:tav tm="0">
                                          <p:val>
                                            <p:fltVal val="0"/>
                                          </p:val>
                                        </p:tav>
                                        <p:tav tm="100000">
                                          <p:val>
                                            <p:strVal val="#ppt_w"/>
                                          </p:val>
                                        </p:tav>
                                      </p:tavLst>
                                    </p:anim>
                                    <p:anim calcmode="lin" valueType="num">
                                      <p:cBhvr>
                                        <p:cTn id="45" dur="1000" fill="hold"/>
                                        <p:tgtEl>
                                          <p:spTgt spid="11"/>
                                        </p:tgtEl>
                                        <p:attrNameLst>
                                          <p:attrName>ppt_h</p:attrName>
                                        </p:attrNameLst>
                                      </p:cBhvr>
                                      <p:tavLst>
                                        <p:tav tm="0">
                                          <p:val>
                                            <p:fltVal val="0"/>
                                          </p:val>
                                        </p:tav>
                                        <p:tav tm="100000">
                                          <p:val>
                                            <p:strVal val="#ppt_h"/>
                                          </p:val>
                                        </p:tav>
                                      </p:tavLst>
                                    </p:anim>
                                    <p:anim calcmode="lin" valueType="num">
                                      <p:cBhvr>
                                        <p:cTn id="46" dur="1000" fill="hold"/>
                                        <p:tgtEl>
                                          <p:spTgt spid="11"/>
                                        </p:tgtEl>
                                        <p:attrNameLst>
                                          <p:attrName>style.rotation</p:attrName>
                                        </p:attrNameLst>
                                      </p:cBhvr>
                                      <p:tavLst>
                                        <p:tav tm="0">
                                          <p:val>
                                            <p:fltVal val="90"/>
                                          </p:val>
                                        </p:tav>
                                        <p:tav tm="100000">
                                          <p:val>
                                            <p:fltVal val="0"/>
                                          </p:val>
                                        </p:tav>
                                      </p:tavLst>
                                    </p:anim>
                                    <p:animEffect transition="in" filter="fade">
                                      <p:cBhvr>
                                        <p:cTn id="47" dur="1000"/>
                                        <p:tgtEl>
                                          <p:spTgt spid="11"/>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blinds(horizontal)">
                                      <p:cBhvr>
                                        <p:cTn id="52" dur="500"/>
                                        <p:tgtEl>
                                          <p:spTgt spid="6"/>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21" presetClass="entr" presetSubtype="1" fill="hold" grpId="0" nodeType="click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wheel(1)">
                                      <p:cBhvr>
                                        <p:cTn id="5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4" grpId="0"/>
      <p:bldP spid="5" grpId="0"/>
      <p:bldP spid="6" grpId="0"/>
      <p:bldP spid="10" grpId="0"/>
      <p:bldP spid="11" grpId="0"/>
      <p:bldP spid="12" grpId="0"/>
      <p:bldP spid="13" grpId="0"/>
      <p:bldP spid="14" grpId="0"/>
    </p:bldLst>
  </p:timing>
</p:sld>
</file>

<file path=ppt/tags/tag1.xml><?xml version="1.0" encoding="utf-8"?>
<p:tagLst xmlns:p="http://schemas.openxmlformats.org/presentationml/2006/main">
  <p:tag name="KSO_WM_BEAUTIFY_FLAG" val="#wm#"/>
  <p:tag name="KSO_WM_CHIP_GROUPID" val="5f2298f1dda340fd2c9b5892"/>
  <p:tag name="KSO_WM_CHIP_XID" val="5f2298f1dda340fd2c9b5893"/>
  <p:tag name="KSO_WM_TAG_VERSION" val="1.0"/>
  <p:tag name="KSO_WM_TEMPLATE_ASSEMBLE_GROUPID" val="5fd0d4f51fa9d42129dd8203"/>
  <p:tag name="KSO_WM_TEMPLATE_ASSEMBLE_XID" val="5fd0d4f51fa9d42129dd8203"/>
  <p:tag name="KSO_WM_TEMPLATE_CATEGORY" val="diagram"/>
  <p:tag name="KSO_WM_TEMPLATE_INDEX" val="20212755"/>
  <p:tag name="KSO_WM_UNIT_BLOCK" val="0"/>
  <p:tag name="KSO_WM_UNIT_COMPATIBLE" val="0"/>
  <p:tag name="KSO_WM_UNIT_DEC_AREA_ID" val="ae65eab5f4f6474db60bd97616c5caa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2755_1*i*1"/>
  <p:tag name="KSO_WM_UNIT_INDEX" val="1"/>
  <p:tag name="KSO_WM_UNIT_LAYERLEVEL" val="1"/>
  <p:tag name="KSO_WM_UNIT_LINE_FILL_TYPE" val="2"/>
  <p:tag name="KSO_WM_UNIT_LINE_FORE_SCHEMECOLOR_INDEX" val="1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47"/>
</p:tagLst>
</file>

<file path=ppt/tags/tag2.xml><?xml version="1.0" encoding="utf-8"?>
<p:tagLst xmlns:p="http://schemas.openxmlformats.org/presentationml/2006/main">
  <p:tag name="KSO_WM_BEAUTIFY_FLAG" val="#wm#"/>
  <p:tag name="KSO_WM_CHIP_GROUPID" val="5f2298f1dda340fd2c9b5892"/>
  <p:tag name="KSO_WM_CHIP_XID" val="5f2298f1dda340fd2c9b5893"/>
  <p:tag name="KSO_WM_TAG_VERSION" val="1.0"/>
  <p:tag name="KSO_WM_TEMPLATE_ASSEMBLE_GROUPID" val="5fd0d4f51fa9d42129dd8203"/>
  <p:tag name="KSO_WM_TEMPLATE_ASSEMBLE_XID" val="5fd0d4f51fa9d42129dd8203"/>
  <p:tag name="KSO_WM_TEMPLATE_CATEGORY" val="diagram"/>
  <p:tag name="KSO_WM_TEMPLATE_INDEX" val="20212755"/>
  <p:tag name="KSO_WM_UNIT_BLOCK" val="0"/>
  <p:tag name="KSO_WM_UNIT_COMPATIBLE" val="0"/>
  <p:tag name="KSO_WM_UNIT_DEC_AREA_ID" val="d15fdf9f19b547c39c00ee750aa71d31"/>
  <p:tag name="KSO_WM_UNIT_DECORATE_INFO" val="{&quot;ReferentInfo&quot;:{&quot;Id&quot;:&quot;slide&quot;,&quot;X&quot;:{&quot;Pos&quot;:2},&quot;Y&quot;:{&quot;Pos&quot;:0}},&quot;DecorateInfoX&quot;:{&quot;Pos&quot;:2,&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2755_1*i*2"/>
  <p:tag name="KSO_WM_UNIT_INDEX" val="2"/>
  <p:tag name="KSO_WM_UNIT_LAYERLEVEL" val="1"/>
  <p:tag name="KSO_WM_UNIT_LINE_FILL_TYPE" val="2"/>
  <p:tag name="KSO_WM_UNIT_LINE_FORE_SCHEMECOLOR_INDEX" val="1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390"/>
</p:tagLst>
</file>

<file path=ppt/tags/tag3.xml><?xml version="1.0" encoding="utf-8"?>
<p:tagLst xmlns:p="http://schemas.openxmlformats.org/presentationml/2006/main">
  <p:tag name="KSO_WM_ASSEMBLE_CHIP_INDEX" val="bdd48f5b18fb41b78cf957e30bada5e1"/>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d0d4f51fa9d42129dd8203"/>
  <p:tag name="KSO_WM_TEMPLATE_ASSEMBLE_XID" val="5fd0d4f51fa9d42129dd8203"/>
  <p:tag name="KSO_WM_TEMPLATE_CATEGORY" val="diagram"/>
  <p:tag name="KSO_WM_TEMPLATE_INDEX" val="20212755"/>
  <p:tag name="KSO_WM_UNIT_BLOCK" val="0"/>
  <p:tag name="KSO_WM_UNIT_COMPATIBLE" val="0"/>
  <p:tag name="KSO_WM_UNIT_DEC_AREA_ID" val="8c687297b8394a21822cc6ae51a6774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755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6"/>
</p:tagLst>
</file>

<file path=ppt/tags/tag4.xml><?xml version="1.0" encoding="utf-8"?>
<p:tagLst xmlns:p="http://schemas.openxmlformats.org/presentationml/2006/main">
  <p:tag name="KSO_WM_ASSEMBLE_CHIP_INDEX" val="b1a69293fb904c2cbae8fcd6d0cd895b"/>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d4f51fa9d42129dd8203"/>
  <p:tag name="KSO_WM_TEMPLATE_ASSEMBLE_XID" val="5fd0d4f51fa9d42129dd8203"/>
  <p:tag name="KSO_WM_TEMPLATE_CATEGORY" val="diagram"/>
  <p:tag name="KSO_WM_TEMPLATE_INDEX" val="20212755"/>
  <p:tag name="KSO_WM_UNIT_BLOCK" val="0"/>
  <p:tag name="KSO_WM_UNIT_COMPATIBLE" val="0"/>
  <p:tag name="KSO_WM_UNIT_DEC_AREA_ID" val="a2b7c2dfcaa040a0b7c6601e2d3e35a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755_1*f*1"/>
  <p:tag name="KSO_WM_UNIT_INDEX" val="1"/>
  <p:tag name="KSO_WM_UNIT_LAYERLEVEL" val="1"/>
  <p:tag name="KSO_WM_UNIT_NOCLEAR" val="0"/>
  <p:tag name="KSO_WM_UNIT_PRESET_TEXT" val="单击此处添加正文，文字是您思想的提炼，为了演示发布的良好效果，请言简意赅的阐述您的观点。"/>
  <p:tag name="KSO_WM_UNIT_SHOW_EDIT_AREA_INDICATION" val="1"/>
  <p:tag name="KSO_WM_UNIT_SM_LIMIT_TYPE" val="2"/>
  <p:tag name="KSO_WM_UNIT_SUBTYPE" val="a"/>
  <p:tag name="KSO_WM_UNIT_SUPPORT_BIG_FONT" val="1"/>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70"/>
</p:tagLst>
</file>

<file path=ppt/tags/tag5.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big_font&quot;:true,&quot;picture_toward&quot;:0,&quot;picture_dockside&quot;:[],&quot;fill_id&quot;:&quot;16e2242bd0014a3cbecbb008fcc22690&quot;,&quot;fill_align&quot;:&quot;cm&quot;,&quot;chip_types&quot;:[&quot;text&quot;,&quot;header&quot;]},{&quot;text_align&quot;:&quot;lm&quot;,&quot;text_direction&quot;:&quot;horizontal&quot;,&quot;support_big_font&quot;:true,&quot;picture_toward&quot;:0,&quot;picture_dockside&quot;:[],&quot;fill_id&quot;:&quot;a0ace50ddfc340b79efa6c32e142e016&quot;,&quot;fill_align&quot;:&quot;cm&quot;,&quot;chip_types&quot;:[&quot;text&quot;,&quot;picture&quot;,&quot;chart&quot;,&quot;table&quot;]}]]"/>
  <p:tag name="KSO_WM_CHIP_GROUPID" val="5f2298f1dda340fd2c9b5892"/>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298f1dda340fd2c9b5893"/>
  <p:tag name="KSO_WM_SLIDE_BACKGROUND_TYPE" val="general"/>
  <p:tag name="KSO_WM_SLIDE_BK_DARK_LIGHT" val="2"/>
  <p:tag name="KSO_WM_SLIDE_ID" val="diagram20212755_1"/>
  <p:tag name="KSO_WM_SLIDE_INDEX" val="1"/>
  <p:tag name="KSO_WM_SLIDE_ITEM_CNT" val="0"/>
  <p:tag name="KSO_WM_SLIDE_LAYOUT" val="a_f"/>
  <p:tag name="KSO_WM_SLIDE_LAYOUT_CNT" val="1_1"/>
  <p:tag name="KSO_WM_SLIDE_LAYOUT_INFO" val="{&quot;direction&quot;:1,&quot;id&quot;:&quot;2020-12-09T21:45:25&quot;,&quot;maxSize&quot;:{&quot;size1&quot;:36.200000000000003},&quot;minSize&quot;:{&quot;size1&quot;:36.200000000000003},&quot;normalSize&quot;:{&quot;size1&quot;:36.200000000000003},&quot;subLayout&quot;:[{&quot;id&quot;:&quot;2020-12-09T21:45:25&quot;,&quot;margin&quot;:{&quot;bottom&quot;:5.9270000457763672,&quot;left&quot;:2.1170001029968262,&quot;right&quot;:2.0899999141693115,&quot;top&quot;:5.9270000457763672},&quot;type&quot;:0},{&quot;id&quot;:&quot;2020-12-09T21:45:25&quot;,&quot;margin&quot;:{&quot;bottom&quot;:5.9270000457763672,&quot;left&quot;:2.1170001029968262,&quot;right&quot;:4.2329998016357422,&quot;top&quot;:5.9270000457763672},&quot;type&quot;:0}],&quot;type&quot;:0}"/>
  <p:tag name="KSO_WM_SLIDE_POSITION" val="0*126"/>
  <p:tag name="KSO_WM_SLIDE_RATIO" val="1.777778"/>
  <p:tag name="KSO_WM_SLIDE_SIZE" val="900*288"/>
  <p:tag name="KSO_WM_SLIDE_SUBTYPE" val="pureTxt"/>
  <p:tag name="KSO_WM_SLIDE_SUPPORT_FEATURE_TYPE" val="0"/>
  <p:tag name="KSO_WM_SLIDE_TYPE" val="text"/>
  <p:tag name="KSO_WM_TAG_VERSION" val="1.0"/>
  <p:tag name="KSO_WM_TEMPLATE_ASSEMBLE_GROUPID" val="5fd0d4f51fa9d42129dd8203"/>
  <p:tag name="KSO_WM_TEMPLATE_ASSEMBLE_XID" val="5fd0d4f51fa9d42129dd8203"/>
  <p:tag name="KSO_WM_TEMPLATE_CATEGORY" val="diagram"/>
  <p:tag name="KSO_WM_TEMPLATE_COLOR_TYPE" val="1"/>
  <p:tag name="KSO_WM_TEMPLATE_INDEX" val="20212755"/>
  <p:tag name="KSO_WM_TEMPLATE_MASTER_TYPE" val="0"/>
  <p:tag name="KSO_WM_TEMPLATE_SUBCATEGORY" val="21"/>
</p:tagLst>
</file>

<file path=ppt/tags/tag6.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205</Paragraphs>
  <Slides>35</Slides>
  <Notes>9</Notes>
  <TotalTime>0</TotalTime>
  <HiddenSlides>0</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35</vt:i4>
      </vt:variant>
    </vt:vector>
  </HeadingPairs>
  <TitlesOfParts>
    <vt:vector baseType="lpstr" size="48">
      <vt:lpstr>Arial</vt:lpstr>
      <vt:lpstr>Calibri Light</vt:lpstr>
      <vt:lpstr>Calibri</vt:lpstr>
      <vt:lpstr>宋体</vt:lpstr>
      <vt:lpstr>微软雅黑</vt:lpstr>
      <vt:lpstr>华文行楷</vt:lpstr>
      <vt:lpstr>Wingdings</vt:lpstr>
      <vt:lpstr>Century Schoolbook</vt:lpstr>
      <vt:lpstr>Wingdings 2</vt:lpstr>
      <vt:lpstr>华文楷体</vt:lpstr>
      <vt:lpstr>Times New Roman</vt:lpstr>
      <vt:lpstr>Segoe UI</vt:lpstr>
      <vt:lpstr>自定义设计方案</vt:lpstr>
      <vt:lpstr>PowerPoint Presentation</vt:lpstr>
      <vt:lpstr>PowerPoint Presentation</vt:lpstr>
      <vt:lpstr>创造宣言</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苏彝士运河（苏伊士运河）</vt:lpstr>
      <vt:lpstr>PowerPoint Presentation</vt:lpstr>
      <vt:lpstr>曾参</vt:lpstr>
      <vt:lpstr>惠能</vt:lpstr>
      <vt:lpstr>玄奘</vt:lpstr>
      <vt:lpstr>PowerPoint Presentation</vt:lpstr>
      <vt:lpstr>PowerPoint Presentation</vt:lpstr>
      <vt:lpstr>歌德</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2021-10-04T22:21:27.679</cp:lastPrinted>
  <dcterms:created xsi:type="dcterms:W3CDTF">2021-10-04T22:21:27Z</dcterms:created>
  <dcterms:modified xsi:type="dcterms:W3CDTF">2021-10-04T14:21:28Z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