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303" r:id="rId3"/>
    <p:sldId id="257" r:id="rId4"/>
    <p:sldId id="299" r:id="rId5"/>
    <p:sldId id="272" r:id="rId6"/>
    <p:sldId id="274" r:id="rId7"/>
    <p:sldId id="275" r:id="rId8"/>
    <p:sldId id="276" r:id="rId9"/>
    <p:sldId id="273" r:id="rId10"/>
    <p:sldId id="277" r:id="rId11"/>
    <p:sldId id="278" r:id="rId12"/>
    <p:sldId id="302" r:id="rId13"/>
    <p:sldId id="300" r:id="rId14"/>
    <p:sldId id="301" r:id="rId15"/>
    <p:sldId id="282" r:id="rId16"/>
    <p:sldId id="295" r:id="rId17"/>
    <p:sldId id="296" r:id="rId18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FF00"/>
    <a:srgbClr val="FF0000"/>
    <a:srgbClr val="FFFF66"/>
    <a:srgbClr val="E94B47"/>
    <a:srgbClr val="FF6600"/>
    <a:srgbClr val="660066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858" y="-198"/>
      </p:cViewPr>
      <p:guideLst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9D86D-0B6B-4AE7-8433-5E36E547AA9D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84E9E-0ABB-42E9-88BD-187D0D268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F3ABD-4E90-44C5-983D-94C79E1C9A73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1A1AE-28F6-4381-BD75-68238FD50E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2D557-3E5B-4AB6-BA25-031B2B32BFFE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D9E6D-087B-4671-94EE-BABDAAB36C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EBE5D-47F2-45CC-8CC6-079358E88A7C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1D6B6-896F-4870-AF67-C2E3DEB4D0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0089-FF74-482C-89EF-B1662D1201C3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3C062-B258-45A3-8BF4-BC9A6B12B7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927A-237D-402F-8E03-38F7703EA56F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22FB1-29F7-4F1B-AF53-336BC79DF8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E5B1E-4E3B-42D9-B160-7E9A19AEC32F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0B262-2D07-45DE-8918-3DC02E90C7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9E19C-E918-4C3E-91A1-F875FC9A79EA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C8380-2671-46AE-AFF4-056BBFC4C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AA6C0-9233-4D4E-B3BF-51406FDCB073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FF5A-BCBA-4ACB-9460-23DEC46A16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4B1CF-EB84-47E5-A80E-D1E5C4D0C1F5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C8977-5120-4A28-8301-81080ACAA4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4FC73DA-519C-4720-8E13-E05E34914DAF}" type="datetimeFigureOut">
              <a:rPr lang="zh-CN" altLang="en-US"/>
              <a:pPr>
                <a:defRPr/>
              </a:pPr>
              <a:t>2016/11/30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1FE971-C752-47DB-8DE1-AD0276FB62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1201\&#24402;&#22253;&#30000;&#23621;&#24429;&#27704;1\Bandari-Annie's%20Wonderland(&#23433;&#22958;&#30340;&#20185;&#22659;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1201\&#24402;&#22253;&#30000;&#23621;&#24429;&#27704;1\Bandari-&#26085;&#20809;&#28023;&#23736;%20(Sunny-Bay).mp3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Users\Administrator\Desktop\1201\&#24402;&#22253;&#30000;&#23621;&#24429;&#27704;1\&#31532;&#20108;&#27425;&#23436;&#25104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820863" y="0"/>
            <a:ext cx="825182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endParaRPr lang="en-US" altLang="zh-CN" sz="6600" b="1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66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itchFamily="49" charset="-122"/>
                <a:ea typeface="楷体" pitchFamily="49" charset="-122"/>
              </a:rPr>
              <a:t>   永顺县第一中学</a:t>
            </a:r>
            <a:endParaRPr lang="en-US" altLang="zh-CN" sz="4800" b="1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4800" b="1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      </a:t>
            </a:r>
            <a:endParaRPr lang="zh-CN" altLang="en-US" sz="4800" b="1">
              <a:solidFill>
                <a:srgbClr val="E94B47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96913" y="4937125"/>
            <a:ext cx="113379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你我相识,本就是快乐的,若能相知,一定是惊喜的!</a:t>
            </a:r>
          </a:p>
          <a:p>
            <a:pPr>
              <a:defRPr/>
            </a:pPr>
            <a:r>
              <a:rPr lang="zh-CN" altLang="en-US" sz="4000" b="1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                                                    4</a:t>
            </a:r>
            <a:r>
              <a:rPr lang="en-US" altLang="zh-CN" sz="4000" b="1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0</a:t>
            </a:r>
            <a:r>
              <a:rPr lang="zh-CN" altLang="en-US" sz="4000" b="1" i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分钟,你我共分享共成长!</a:t>
            </a: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4918075" y="2428875"/>
            <a:ext cx="2052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E94B47"/>
                </a:solidFill>
              </a:rPr>
              <a:t>彭  永</a:t>
            </a:r>
          </a:p>
        </p:txBody>
      </p:sp>
      <p:pic>
        <p:nvPicPr>
          <p:cNvPr id="12294" name="Bandari-Annie's Wonderland(安妮的仙境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34738" y="0"/>
            <a:ext cx="7921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909" fill="hold"/>
                                        <p:tgtEl>
                                          <p:spTgt spid="122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1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9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0" y="2019300"/>
            <a:ext cx="28162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田园风光</a:t>
            </a:r>
          </a:p>
        </p:txBody>
      </p:sp>
      <p:sp>
        <p:nvSpPr>
          <p:cNvPr id="21507" name="左大括号 3"/>
          <p:cNvSpPr>
            <a:spLocks/>
          </p:cNvSpPr>
          <p:nvPr/>
        </p:nvSpPr>
        <p:spPr bwMode="auto">
          <a:xfrm>
            <a:off x="2617788" y="949325"/>
            <a:ext cx="646112" cy="3055938"/>
          </a:xfrm>
          <a:prstGeom prst="leftBrace">
            <a:avLst>
              <a:gd name="adj1" fmla="val 8343"/>
              <a:gd name="adj2" fmla="val 50000"/>
            </a:avLst>
          </a:prstGeom>
          <a:noFill/>
          <a:ln w="508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21508" name="文本框 4"/>
          <p:cNvSpPr txBox="1">
            <a:spLocks noChangeArrowheads="1"/>
          </p:cNvSpPr>
          <p:nvPr/>
        </p:nvSpPr>
        <p:spPr bwMode="auto">
          <a:xfrm>
            <a:off x="3611563" y="557213"/>
            <a:ext cx="19065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方宅  草屋</a:t>
            </a:r>
          </a:p>
        </p:txBody>
      </p:sp>
      <p:sp>
        <p:nvSpPr>
          <p:cNvPr id="21509" name="文本框 5"/>
          <p:cNvSpPr txBox="1">
            <a:spLocks noChangeArrowheads="1"/>
          </p:cNvSpPr>
          <p:nvPr/>
        </p:nvSpPr>
        <p:spPr bwMode="auto">
          <a:xfrm>
            <a:off x="3617913" y="1238250"/>
            <a:ext cx="1868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榆柳  桃李</a:t>
            </a:r>
          </a:p>
        </p:txBody>
      </p:sp>
      <p:sp>
        <p:nvSpPr>
          <p:cNvPr id="21510" name="右中括号 7"/>
          <p:cNvSpPr>
            <a:spLocks/>
          </p:cNvSpPr>
          <p:nvPr/>
        </p:nvSpPr>
        <p:spPr bwMode="auto">
          <a:xfrm>
            <a:off x="5791200" y="760413"/>
            <a:ext cx="242888" cy="766762"/>
          </a:xfrm>
          <a:prstGeom prst="rightBracket">
            <a:avLst>
              <a:gd name="adj" fmla="val 8331"/>
            </a:avLst>
          </a:prstGeom>
          <a:noFill/>
          <a:ln w="508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20487" name="文本框 8"/>
          <p:cNvSpPr txBox="1">
            <a:spLocks noChangeArrowheads="1"/>
          </p:cNvSpPr>
          <p:nvPr/>
        </p:nvSpPr>
        <p:spPr bwMode="auto">
          <a:xfrm>
            <a:off x="6284913" y="857250"/>
            <a:ext cx="1196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ea typeface="微软雅黑" pitchFamily="34" charset="-122"/>
              </a:rPr>
              <a:t>近</a:t>
            </a:r>
          </a:p>
        </p:txBody>
      </p:sp>
      <p:sp>
        <p:nvSpPr>
          <p:cNvPr id="21512" name="文本框 9"/>
          <p:cNvSpPr txBox="1">
            <a:spLocks noChangeArrowheads="1"/>
          </p:cNvSpPr>
          <p:nvPr/>
        </p:nvSpPr>
        <p:spPr bwMode="auto">
          <a:xfrm>
            <a:off x="3551238" y="3400425"/>
            <a:ext cx="1908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远村  炊烟</a:t>
            </a:r>
          </a:p>
        </p:txBody>
      </p:sp>
      <p:sp>
        <p:nvSpPr>
          <p:cNvPr id="21513" name="文本框 10"/>
          <p:cNvSpPr txBox="1">
            <a:spLocks noChangeArrowheads="1"/>
          </p:cNvSpPr>
          <p:nvPr/>
        </p:nvSpPr>
        <p:spPr bwMode="auto">
          <a:xfrm>
            <a:off x="3565525" y="4129088"/>
            <a:ext cx="2027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狗吠  鸡鸣</a:t>
            </a:r>
          </a:p>
        </p:txBody>
      </p:sp>
      <p:sp>
        <p:nvSpPr>
          <p:cNvPr id="21514" name="右中括号 11"/>
          <p:cNvSpPr>
            <a:spLocks/>
          </p:cNvSpPr>
          <p:nvPr/>
        </p:nvSpPr>
        <p:spPr bwMode="auto">
          <a:xfrm>
            <a:off x="5772150" y="3603625"/>
            <a:ext cx="188913" cy="839788"/>
          </a:xfrm>
          <a:prstGeom prst="rightBracket">
            <a:avLst>
              <a:gd name="adj" fmla="val 8335"/>
            </a:avLst>
          </a:prstGeom>
          <a:noFill/>
          <a:ln w="508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23563" name="文本框 12"/>
          <p:cNvSpPr txBox="1">
            <a:spLocks noChangeArrowheads="1"/>
          </p:cNvSpPr>
          <p:nvPr/>
        </p:nvSpPr>
        <p:spPr bwMode="auto">
          <a:xfrm>
            <a:off x="6286500" y="3719513"/>
            <a:ext cx="955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远</a:t>
            </a:r>
          </a:p>
        </p:txBody>
      </p:sp>
      <p:sp>
        <p:nvSpPr>
          <p:cNvPr id="20492" name="下箭头 13" descr="近"/>
          <p:cNvSpPr>
            <a:spLocks noChangeArrowheads="1"/>
          </p:cNvSpPr>
          <p:nvPr/>
        </p:nvSpPr>
        <p:spPr bwMode="auto">
          <a:xfrm>
            <a:off x="6537325" y="1993900"/>
            <a:ext cx="211138" cy="142875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 algn="ctr">
            <a:solidFill>
              <a:srgbClr val="4171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565" name="文本框 15"/>
          <p:cNvSpPr txBox="1">
            <a:spLocks noChangeArrowheads="1"/>
          </p:cNvSpPr>
          <p:nvPr/>
        </p:nvSpPr>
        <p:spPr bwMode="auto">
          <a:xfrm>
            <a:off x="8234363" y="1044575"/>
            <a:ext cx="2287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微软雅黑" pitchFamily="34" charset="-122"/>
              </a:rPr>
              <a:t>视觉（静）</a:t>
            </a:r>
          </a:p>
        </p:txBody>
      </p:sp>
      <p:sp>
        <p:nvSpPr>
          <p:cNvPr id="21518" name="右中括号 2"/>
          <p:cNvSpPr>
            <a:spLocks/>
          </p:cNvSpPr>
          <p:nvPr/>
        </p:nvSpPr>
        <p:spPr bwMode="auto">
          <a:xfrm>
            <a:off x="7297738" y="1204913"/>
            <a:ext cx="382587" cy="2736850"/>
          </a:xfrm>
          <a:prstGeom prst="rightBracket">
            <a:avLst>
              <a:gd name="adj" fmla="val 7054"/>
            </a:avLst>
          </a:prstGeom>
          <a:noFill/>
          <a:ln w="50800" algn="ctr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</a:endParaRPr>
          </a:p>
        </p:txBody>
      </p:sp>
      <p:sp>
        <p:nvSpPr>
          <p:cNvPr id="23567" name="文本框 6"/>
          <p:cNvSpPr txBox="1">
            <a:spLocks noChangeArrowheads="1"/>
          </p:cNvSpPr>
          <p:nvPr/>
        </p:nvSpPr>
        <p:spPr bwMode="auto">
          <a:xfrm>
            <a:off x="8228013" y="3509963"/>
            <a:ext cx="2341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微软雅黑" pitchFamily="34" charset="-122"/>
              </a:rPr>
              <a:t>听觉（动）</a:t>
            </a:r>
          </a:p>
        </p:txBody>
      </p:sp>
      <p:sp>
        <p:nvSpPr>
          <p:cNvPr id="23568" name="文本框 16"/>
          <p:cNvSpPr txBox="1">
            <a:spLocks noChangeArrowheads="1"/>
          </p:cNvSpPr>
          <p:nvPr/>
        </p:nvSpPr>
        <p:spPr bwMode="auto">
          <a:xfrm>
            <a:off x="515938" y="5054600"/>
            <a:ext cx="11676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ea typeface="微软雅黑" pitchFamily="34" charset="-122"/>
              </a:rPr>
              <a:t>常见的景物描写方法有：远近结合、动静结合、白描、点面结合、虚实结合、远近高低观察角度的变化等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3563" grpId="0"/>
      <p:bldP spid="20492" grpId="0" animBg="1"/>
      <p:bldP spid="23565" grpId="0"/>
      <p:bldP spid="235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Bandari-日光海岸 (Sunny-Bay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42700" y="190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15925" y="1538288"/>
            <a:ext cx="6669088" cy="1920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请闭上眼睛，穿越时空，</a:t>
            </a:r>
          </a:p>
          <a:p>
            <a:r>
              <a:rPr lang="zh-CN" altLang="en-US" sz="4000" b="1" dirty="0">
                <a:solidFill>
                  <a:srgbClr val="FF0000"/>
                </a:solidFill>
              </a:rPr>
              <a:t>跟随陶渊明一同进入到优美迷人的田园风光之中。</a:t>
            </a:r>
          </a:p>
        </p:txBody>
      </p:sp>
      <p:sp>
        <p:nvSpPr>
          <p:cNvPr id="22533" name="矩形 15369"/>
          <p:cNvSpPr>
            <a:spLocks noChangeArrowheads="1" noChangeShapeType="1" noTextEdit="1"/>
          </p:cNvSpPr>
          <p:nvPr/>
        </p:nvSpPr>
        <p:spPr bwMode="auto">
          <a:xfrm>
            <a:off x="638175" y="223838"/>
            <a:ext cx="4032250" cy="12239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400" i="1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993366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微软雅黑"/>
                <a:ea typeface="微软雅黑"/>
              </a:rPr>
              <a:t>感受意境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225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repeatCount="10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8"/>
                </p:tgtEl>
              </p:cMediaNode>
            </p:audio>
          </p:childTnLst>
        </p:cTn>
      </p:par>
    </p:tnLst>
    <p:bldLst>
      <p:bldP spid="21508" grpId="0" animBg="1"/>
      <p:bldP spid="225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547688" y="417513"/>
            <a:ext cx="10515600" cy="2928937"/>
          </a:xfrm>
        </p:spPr>
        <p:txBody>
          <a:bodyPr/>
          <a:lstStyle/>
          <a:p>
            <a:r>
              <a:rPr lang="zh-CN" altLang="en-US" sz="4800" b="1" smtClean="0">
                <a:solidFill>
                  <a:srgbClr val="FF0000"/>
                </a:solidFill>
                <a:ea typeface="微软雅黑" pitchFamily="34" charset="-122"/>
              </a:rPr>
              <a:t>探讨主旨：</a:t>
            </a:r>
            <a:r>
              <a:rPr lang="en-US" altLang="zh-CN" b="1" smtClean="0"/>
              <a:t/>
            </a:r>
            <a:br>
              <a:rPr lang="en-US" altLang="zh-CN" b="1" smtClean="0"/>
            </a:br>
            <a:r>
              <a:rPr lang="en-US" altLang="zh-CN" b="1" smtClean="0"/>
              <a:t>              </a:t>
            </a:r>
            <a:r>
              <a:rPr lang="zh-CN" altLang="en-US" b="1" smtClean="0">
                <a:ea typeface="楷体" pitchFamily="49" charset="-122"/>
              </a:rPr>
              <a:t>作者把普通的农村景物描写得如此优美生动，其中蕴含了诗人怎样的思想感情呢？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227138" y="3687763"/>
            <a:ext cx="5227637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4400" b="1">
                <a:ea typeface="楷体" pitchFamily="49" charset="-122"/>
              </a:rPr>
              <a:t>①对田园生活的热爱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212850" y="4679950"/>
            <a:ext cx="5227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ea typeface="楷体" pitchFamily="49" charset="-122"/>
              </a:rPr>
              <a:t>②对官场生活的厌恶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9909175" y="2762250"/>
            <a:ext cx="109855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/>
              <a:t>返璞</a:t>
            </a:r>
            <a:r>
              <a:rPr lang="zh-CN" altLang="en-US" sz="6000" b="1">
                <a:solidFill>
                  <a:srgbClr val="FF0000"/>
                </a:solidFill>
              </a:rPr>
              <a:t>归真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25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  <p:bldP spid="27653" grpId="0"/>
      <p:bldP spid="22533" grpId="2"/>
      <p:bldP spid="22533" grpId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003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6"/>
          <p:cNvSpPr txBox="1">
            <a:spLocks noChangeArrowheads="1"/>
          </p:cNvSpPr>
          <p:nvPr/>
        </p:nvSpPr>
        <p:spPr bwMode="auto">
          <a:xfrm>
            <a:off x="887413" y="384175"/>
            <a:ext cx="59769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a typeface="楷体" pitchFamily="49" charset="-122"/>
              </a:rPr>
              <a:t>拓展探究</a:t>
            </a:r>
          </a:p>
        </p:txBody>
      </p:sp>
      <p:sp>
        <p:nvSpPr>
          <p:cNvPr id="24579" name="Text Box 7"/>
          <p:cNvSpPr txBox="1">
            <a:spLocks noChangeArrowheads="1"/>
          </p:cNvSpPr>
          <p:nvPr/>
        </p:nvSpPr>
        <p:spPr bwMode="auto">
          <a:xfrm>
            <a:off x="1895475" y="2503488"/>
            <a:ext cx="77787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4400" b="1"/>
              <a:t>结合现代生活，谈谈你对陶渊明归隐的看法？</a:t>
            </a:r>
          </a:p>
          <a:p>
            <a:pPr>
              <a:spcBef>
                <a:spcPct val="50000"/>
              </a:spcBef>
            </a:pP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437197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ea typeface="微软雅黑" pitchFamily="34" charset="-122"/>
              </a:rPr>
              <a:t>结束语：</a:t>
            </a:r>
            <a:r>
              <a:rPr lang="zh-CN" altLang="en-US" b="1" smtClean="0">
                <a:ea typeface="微软雅黑" pitchFamily="34" charset="-122"/>
              </a:rPr>
              <a:t/>
            </a:r>
            <a:br>
              <a:rPr lang="zh-CN" altLang="en-US" b="1" smtClean="0">
                <a:ea typeface="微软雅黑" pitchFamily="34" charset="-122"/>
              </a:rPr>
            </a:br>
            <a:r>
              <a:rPr lang="zh-CN" altLang="en-US" b="1" smtClean="0">
                <a:ea typeface="微软雅黑" pitchFamily="34" charset="-122"/>
              </a:rPr>
              <a:t>             德国哲学家海德格尔说过这样一句话：“人类的本质就是诗意的栖居在大地上。”让我们拒绝沉迷物欲，崇尚精神；让我们拒绝摧眉折腰，固守人格；让我们拒绝随波逐流，坚守本性。</a:t>
            </a:r>
            <a:r>
              <a:rPr lang="en-US" altLang="zh-CN" b="1" smtClean="0">
                <a:ea typeface="微软雅黑" pitchFamily="34" charset="-122"/>
              </a:rPr>
              <a:t/>
            </a:r>
            <a:br>
              <a:rPr lang="en-US" altLang="zh-CN" b="1" smtClean="0">
                <a:ea typeface="微软雅黑" pitchFamily="34" charset="-122"/>
              </a:rPr>
            </a:br>
            <a:endParaRPr lang="zh-CN" altLang="en-US" b="1" smtClean="0">
              <a:ea typeface="微软雅黑" pitchFamily="34" charset="-122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2184400" y="4094163"/>
            <a:ext cx="7042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ea typeface="微软雅黑" pitchFamily="34" charset="-122"/>
              </a:rPr>
              <a:t>坚守本性，勿忘初心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843713" y="6216650"/>
            <a:ext cx="5348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 </a:t>
            </a:r>
            <a:r>
              <a:rPr lang="en-US" altLang="zh-CN" sz="3600" b="1" i="1">
                <a:ea typeface="微软雅黑" pitchFamily="34" charset="-122"/>
              </a:rPr>
              <a:t>----</a:t>
            </a:r>
            <a:r>
              <a:rPr lang="en-US" altLang="zh-CN" sz="3600" b="1" i="1">
                <a:solidFill>
                  <a:srgbClr val="000000"/>
                </a:solidFill>
                <a:ea typeface="微软雅黑" pitchFamily="34" charset="-122"/>
              </a:rPr>
              <a:t>147879017@qq.com</a:t>
            </a:r>
            <a:r>
              <a:rPr lang="en-US" altLang="zh-CN" sz="24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9" grpId="0"/>
      <p:bldP spid="256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0" y="0"/>
            <a:ext cx="12017375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/>
              <a:t>一、阅读下面一首唐诗，完成下面问题</a:t>
            </a:r>
          </a:p>
          <a:p>
            <a:endParaRPr lang="zh-CN" altLang="en-US" sz="2800" b="1"/>
          </a:p>
          <a:p>
            <a:pPr algn="ctr"/>
            <a:r>
              <a:rPr lang="zh-CN" altLang="en-US" sz="2400" b="1"/>
              <a:t>辋川闲居赠裴秀才迪</a:t>
            </a:r>
          </a:p>
          <a:p>
            <a:pPr algn="ctr"/>
            <a:r>
              <a:rPr lang="en-US" altLang="zh-CN" b="1"/>
              <a:t> </a:t>
            </a:r>
            <a:r>
              <a:rPr lang="zh-CN" altLang="en-US" sz="2400"/>
              <a:t>王 维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             </a:t>
            </a:r>
            <a:r>
              <a:rPr lang="zh-CN" altLang="en-US" sz="2400" b="1"/>
              <a:t>寒山转苍翠，秋水日潺湲。</a:t>
            </a:r>
            <a:br>
              <a:rPr lang="zh-CN" altLang="en-US" sz="2400" b="1"/>
            </a:br>
            <a:r>
              <a:rPr lang="zh-CN" altLang="en-US" sz="2400" b="1"/>
              <a:t>             倚杖柴门外，临风听暮蝉。</a:t>
            </a:r>
            <a:br>
              <a:rPr lang="zh-CN" altLang="en-US" sz="2400" b="1"/>
            </a:br>
            <a:r>
              <a:rPr lang="zh-CN" altLang="en-US" sz="2400" b="1"/>
              <a:t>          渡头余落日，墟里上孤烟。</a:t>
            </a:r>
            <a:br>
              <a:rPr lang="zh-CN" altLang="en-US" sz="2400" b="1"/>
            </a:br>
            <a:r>
              <a:rPr lang="zh-CN" altLang="en-US" sz="2400" b="1"/>
              <a:t>          复值接舆②醉，狂歌五柳前。</a:t>
            </a:r>
          </a:p>
          <a:p>
            <a:pPr algn="ctr"/>
            <a:endParaRPr lang="zh-CN" altLang="en-US" sz="2800" b="1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292225" y="3187700"/>
            <a:ext cx="96551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ea typeface="微软雅黑" pitchFamily="34" charset="-122"/>
              </a:rPr>
              <a:t>注：①</a:t>
            </a:r>
            <a:r>
              <a:rPr lang="en-US" altLang="zh-CN" sz="2400">
                <a:ea typeface="微软雅黑" pitchFamily="34" charset="-122"/>
              </a:rPr>
              <a:t>《</a:t>
            </a:r>
            <a:r>
              <a:rPr lang="zh-CN" altLang="en-US" sz="2400">
                <a:ea typeface="微软雅黑" pitchFamily="34" charset="-122"/>
              </a:rPr>
              <a:t>新唐书</a:t>
            </a:r>
            <a:r>
              <a:rPr lang="en-US" altLang="zh-CN" sz="2400">
                <a:ea typeface="微软雅黑" pitchFamily="34" charset="-122"/>
              </a:rPr>
              <a:t>·</a:t>
            </a:r>
            <a:r>
              <a:rPr lang="zh-CN" altLang="en-US" sz="2400">
                <a:ea typeface="微软雅黑" pitchFamily="34" charset="-122"/>
              </a:rPr>
              <a:t>王维传</a:t>
            </a:r>
            <a:r>
              <a:rPr lang="en-US" altLang="zh-CN" sz="2400">
                <a:ea typeface="微软雅黑" pitchFamily="34" charset="-122"/>
              </a:rPr>
              <a:t>》</a:t>
            </a:r>
            <a:r>
              <a:rPr lang="zh-CN" altLang="en-US" sz="2400">
                <a:ea typeface="微软雅黑" pitchFamily="34" charset="-122"/>
              </a:rPr>
              <a:t>：“别墅在辋川，地奇胜</a:t>
            </a:r>
            <a:r>
              <a:rPr lang="en-US" altLang="zh-CN" sz="2400">
                <a:ea typeface="微软雅黑" pitchFamily="34" charset="-122"/>
              </a:rPr>
              <a:t>……</a:t>
            </a:r>
            <a:r>
              <a:rPr lang="zh-CN" altLang="en-US" sz="2400">
                <a:ea typeface="微软雅黑" pitchFamily="34" charset="-122"/>
              </a:rPr>
              <a:t>与裴迪游其中，赋诗相酬为乐。” </a:t>
            </a:r>
          </a:p>
          <a:p>
            <a:r>
              <a:rPr lang="zh-CN" altLang="en-US" sz="2400">
                <a:ea typeface="微软雅黑" pitchFamily="34" charset="-122"/>
              </a:rPr>
              <a:t>②潺湲：水流动的样子。也可以指流水声   接舆：春秋楚一隐士一狂士。</a:t>
            </a:r>
          </a:p>
          <a:p>
            <a:r>
              <a:rPr lang="en-US" altLang="zh-CN" sz="2400">
                <a:ea typeface="微软雅黑" pitchFamily="34" charset="-122"/>
              </a:rPr>
              <a:t>           1</a:t>
            </a:r>
            <a:r>
              <a:rPr lang="zh-CN" altLang="en-US" sz="2400">
                <a:ea typeface="微软雅黑" pitchFamily="34" charset="-122"/>
              </a:rPr>
              <a:t>、找出与陶诗中“暧暧远人村，依依墟里烟”有异曲同工之妙的诗句。</a:t>
            </a:r>
          </a:p>
          <a:p>
            <a:r>
              <a:rPr lang="en-US" altLang="zh-CN" sz="2400">
                <a:ea typeface="微软雅黑" pitchFamily="34" charset="-122"/>
              </a:rPr>
              <a:t>           2</a:t>
            </a:r>
            <a:r>
              <a:rPr lang="zh-CN" altLang="en-US" sz="2400">
                <a:ea typeface="微软雅黑" pitchFamily="34" charset="-122"/>
              </a:rPr>
              <a:t>、此诗的首联与颈联写景，诗人描绘的是一幅怎样的图景？</a:t>
            </a:r>
          </a:p>
          <a:p>
            <a:r>
              <a:rPr lang="en-US" altLang="zh-CN" sz="2400">
                <a:ea typeface="微软雅黑" pitchFamily="34" charset="-122"/>
              </a:rPr>
              <a:t>           3</a:t>
            </a:r>
            <a:r>
              <a:rPr lang="zh-CN" altLang="en-US" sz="2400">
                <a:ea typeface="微软雅黑" pitchFamily="34" charset="-122"/>
              </a:rPr>
              <a:t>、全诗表现了作者怎样的思想感情？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6054725"/>
            <a:ext cx="628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ea typeface="微软雅黑" pitchFamily="34" charset="-122"/>
              </a:rPr>
              <a:t>二、请同学们描绘一幅自己喜欢的生活图景。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8921750" y="15875"/>
            <a:ext cx="3343275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 b="1">
                <a:latin typeface="微软雅黑" pitchFamily="34" charset="-122"/>
                <a:ea typeface="微软雅黑" pitchFamily="34" charset="-122"/>
              </a:rPr>
              <a:t>普罗旺斯位于法国南部，从诞生之日起，就谨慎地保守着她的秘密，直到英国人彼得·梅尔的到来，普罗旺斯许久以来独特生活风格的面纱才渐渐揭开。在梅尔的笔下“普罗旺斯”已不再是一个单纯的地域名称，更代表了一种简单无忧、轻松慵懒的生活方式，一种宠辱不惊，看庭前花开花落；去留无意，望天上云卷云舒的闲适意境。如果旅行是为了摆脱生活的桎梏，普罗旺斯会让你忘掉一切。</a:t>
            </a:r>
          </a:p>
        </p:txBody>
      </p:sp>
      <p:pic>
        <p:nvPicPr>
          <p:cNvPr id="2765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75" y="15875"/>
            <a:ext cx="89376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4"/>
          <p:cNvSpPr txBox="1">
            <a:spLocks noChangeArrowheads="1"/>
          </p:cNvSpPr>
          <p:nvPr/>
        </p:nvSpPr>
        <p:spPr bwMode="auto">
          <a:xfrm>
            <a:off x="-15875" y="5768975"/>
            <a:ext cx="11882438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彼得·梅尔原本是一家广告公司的高级主管，但他厌倦了城市生活的喧嚣与压力，带着妻子和爱犬，来到了普罗旺斯，过着几乎隐逸的生活，并开始了他的创作生涯。在彼得梅尔笔下，普罗旺斯成了一种悠闲、安逸、健康的生活方式的代名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"/>
          <p:cNvSpPr txBox="1">
            <a:spLocks noChangeArrowheads="1"/>
          </p:cNvSpPr>
          <p:nvPr/>
        </p:nvSpPr>
        <p:spPr bwMode="auto">
          <a:xfrm>
            <a:off x="7867650" y="639763"/>
            <a:ext cx="427037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   </a:t>
            </a:r>
          </a:p>
          <a:p>
            <a:endParaRPr lang="en-US" altLang="zh-CN"/>
          </a:p>
          <a:p>
            <a:r>
              <a:rPr lang="en-US" altLang="zh-CN"/>
              <a:t>      </a:t>
            </a:r>
            <a:r>
              <a:rPr lang="zh-CN" altLang="en-US" b="1"/>
              <a:t>薄雾如纱，在湛蓝天空下笼罩着山谷的早晨。我们散步归来，狗儿们身上沾湿了露水，胡须映着阳光闪闪生辉。它们首先看见那陌生人，勇猛地绕着他打转，作出狰狞攻击的样子。   </a:t>
            </a:r>
          </a:p>
          <a:p>
            <a:r>
              <a:rPr lang="zh-CN" altLang="en-US" b="1"/>
              <a:t>       不过，前几公里也没什么，我们让轮子滑动，只管欣赏风景。樱桃开始红了，葡萄藤包覆着绿叶，不再是冬天的枯朽模样；山色青苍柔婉；轮子在地面摩擦出规律的声响。偶然有迷送香、蓑衣草或百里香的气味飘过。这比散步有趣，又比开车安静、健康，不算太累人，可挺让人愉快。以前我们怎么没骑？以后我们天天骑好不好？  </a:t>
            </a:r>
          </a:p>
          <a:p>
            <a:r>
              <a:rPr lang="zh-CN" altLang="en-US" b="1"/>
              <a:t>       敞开的门外传来青蛙的鸣叫和夜营悠扬的歌声。我们走出屋外，再饮一杯。月光照亮了新种的薰衣草花圃，狗儿在苜蓿田里搜索野鼠的踪迹</a:t>
            </a:r>
            <a:r>
              <a:rPr lang="zh-CN" altLang="en-US"/>
              <a:t>。</a:t>
            </a:r>
          </a:p>
        </p:txBody>
      </p:sp>
      <p:sp>
        <p:nvSpPr>
          <p:cNvPr id="28674" name="文本框 4"/>
          <p:cNvSpPr txBox="1">
            <a:spLocks noChangeArrowheads="1"/>
          </p:cNvSpPr>
          <p:nvPr/>
        </p:nvSpPr>
        <p:spPr bwMode="auto">
          <a:xfrm>
            <a:off x="7689850" y="166688"/>
            <a:ext cx="444817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拓展延伸（对比阅读）——比较白描与细描的区别 《普罗旺斯的一年》（节选）-----彼德.梅尔</a:t>
            </a:r>
          </a:p>
        </p:txBody>
      </p:sp>
      <p:pic>
        <p:nvPicPr>
          <p:cNvPr id="28675" name="图片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400"/>
            <a:ext cx="7667625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第二次完成.mp4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7974013" y="2779713"/>
            <a:ext cx="1816100" cy="642937"/>
          </a:xfrm>
        </p:spPr>
        <p:txBody>
          <a:bodyPr/>
          <a:lstStyle/>
          <a:p>
            <a:pPr eaLnBrk="1" hangingPunct="1"/>
            <a:r>
              <a:rPr lang="zh-CN" altLang="en-US" sz="2800" b="1" i="1" smtClean="0"/>
              <a:t>陶渊明</a:t>
            </a:r>
          </a:p>
        </p:txBody>
      </p:sp>
      <p:pic>
        <p:nvPicPr>
          <p:cNvPr id="14339" name="Picture 5" descr="get (16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946525" cy="3941763"/>
          </a:xfrm>
        </p:spPr>
      </p:pic>
      <p:pic>
        <p:nvPicPr>
          <p:cNvPr id="14340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8713" y="3944938"/>
            <a:ext cx="8523287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6400" y="0"/>
            <a:ext cx="41656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3863975" y="393700"/>
            <a:ext cx="4389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000" b="1">
                <a:solidFill>
                  <a:srgbClr val="FF6600"/>
                </a:solidFill>
                <a:ea typeface="微软雅黑" pitchFamily="34" charset="-122"/>
              </a:rPr>
              <a:t>归园田居 （其一）</a:t>
            </a:r>
          </a:p>
        </p:txBody>
      </p:sp>
      <p:pic>
        <p:nvPicPr>
          <p:cNvPr id="14343" name="Picture 11" descr="36724040212442520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03663"/>
            <a:ext cx="3676650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5781675" y="1339850"/>
            <a:ext cx="20224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6600"/>
                </a:solidFill>
              </a:rPr>
              <a:t>陶渊明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Viabf0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9713"/>
            <a:ext cx="12192000" cy="709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3408363" y="476250"/>
            <a:ext cx="7102475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少无适俗韵，  性本爱丘山。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误落尘网中，  一去三十年。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羁鸟恋旧林</a:t>
            </a:r>
            <a:r>
              <a:rPr lang="en-US" altLang="zh-CN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,   </a:t>
            </a: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池鱼思故渊。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开荒南野际，  守拙归园田。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方宅十余亩，  草屋八九间。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榆柳荫后檐，  桃李罗堂前。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暧暧远人村，  依依墟里烟。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狗吠深巷中，  鸡鸣桑树颠。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户庭无尘杂，  虚室有余闲。</a:t>
            </a: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久在樊笼里，  复得返自然。</a:t>
            </a:r>
          </a:p>
        </p:txBody>
      </p:sp>
      <p:sp>
        <p:nvSpPr>
          <p:cNvPr id="29701" name="AutoShape 15"/>
          <p:cNvSpPr>
            <a:spLocks noChangeArrowheads="1"/>
          </p:cNvSpPr>
          <p:nvPr/>
        </p:nvSpPr>
        <p:spPr bwMode="auto">
          <a:xfrm>
            <a:off x="239713" y="117475"/>
            <a:ext cx="2592387" cy="720725"/>
          </a:xfrm>
          <a:prstGeom prst="foldedCorner">
            <a:avLst>
              <a:gd name="adj" fmla="val 22134"/>
            </a:avLst>
          </a:prstGeom>
          <a:solidFill>
            <a:srgbClr val="008000">
              <a:alpha val="50980"/>
            </a:srgb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3200" b="1">
                <a:solidFill>
                  <a:srgbClr val="FF6600"/>
                </a:solidFill>
                <a:ea typeface="微软雅黑" pitchFamily="34" charset="-122"/>
              </a:rPr>
              <a:t>课文朗读</a:t>
            </a:r>
          </a:p>
        </p:txBody>
      </p:sp>
      <p:sp>
        <p:nvSpPr>
          <p:cNvPr id="15364" name="Rectangle 7"/>
          <p:cNvSpPr>
            <a:spLocks noChangeArrowheads="1"/>
          </p:cNvSpPr>
          <p:nvPr/>
        </p:nvSpPr>
        <p:spPr bwMode="auto">
          <a:xfrm>
            <a:off x="1860550" y="1346200"/>
            <a:ext cx="43656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FF66"/>
                </a:solidFill>
                <a:ea typeface="微软雅黑" pitchFamily="34" charset="-122"/>
              </a:rPr>
              <a:t>归园田居  其一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/>
          </p:cNvSpPr>
          <p:nvPr/>
        </p:nvSpPr>
        <p:spPr bwMode="auto">
          <a:xfrm>
            <a:off x="4767263" y="4711700"/>
            <a:ext cx="2406650" cy="17859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222500" y="1055688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华文宋体"/>
                <a:cs typeface="华文宋体"/>
              </a:rPr>
              <a:t>        </a:t>
            </a:r>
            <a:endParaRPr lang="en-US" altLang="zh-CN" sz="2800" b="1">
              <a:latin typeface="Times New Roman" pitchFamily="18" charset="0"/>
              <a:ea typeface="华文宋体"/>
              <a:cs typeface="华文宋体"/>
            </a:endParaRPr>
          </a:p>
        </p:txBody>
      </p:sp>
      <p:sp>
        <p:nvSpPr>
          <p:cNvPr id="16388" name="Text Box 11"/>
          <p:cNvSpPr txBox="1">
            <a:spLocks noChangeArrowheads="1"/>
          </p:cNvSpPr>
          <p:nvPr/>
        </p:nvSpPr>
        <p:spPr bwMode="auto">
          <a:xfrm>
            <a:off x="2351088" y="2636838"/>
            <a:ext cx="70580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487988" y="3776663"/>
            <a:ext cx="2125662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　　　   </a:t>
            </a:r>
            <a:r>
              <a:rPr lang="en-US" sz="36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4000" b="1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600" b="1">
                <a:latin typeface="微软雅黑" pitchFamily="34" charset="-122"/>
                <a:ea typeface="微软雅黑" pitchFamily="34" charset="-122"/>
              </a:rPr>
              <a:t>归</a:t>
            </a:r>
          </a:p>
        </p:txBody>
      </p:sp>
      <p:sp>
        <p:nvSpPr>
          <p:cNvPr id="16390" name="矩形 15369"/>
          <p:cNvSpPr>
            <a:spLocks noChangeArrowheads="1" noChangeShapeType="1" noTextEdit="1"/>
          </p:cNvSpPr>
          <p:nvPr/>
        </p:nvSpPr>
        <p:spPr bwMode="auto">
          <a:xfrm>
            <a:off x="493713" y="179388"/>
            <a:ext cx="4032250" cy="12239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993366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微软雅黑"/>
                <a:ea typeface="微软雅黑"/>
              </a:rPr>
              <a:t>品析诗歌</a:t>
            </a:r>
          </a:p>
        </p:txBody>
      </p:sp>
      <p:sp>
        <p:nvSpPr>
          <p:cNvPr id="15371" name="Text Box 12"/>
          <p:cNvSpPr txBox="1"/>
          <p:nvPr/>
        </p:nvSpPr>
        <p:spPr>
          <a:xfrm>
            <a:off x="1847850" y="1917700"/>
            <a:ext cx="8712200" cy="223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但凡对于诗歌来说，题目是很重要的。它往往能传达或暗示许多信息，那么归园田居这个诗题中，最重要的是哪一个字呢？哪一个最能体现诗人的感情和价值取向？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5" grpId="0"/>
      <p:bldP spid="153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6" descr="http://p0.so.qhmsg.com/bdr/_240_/t019ec06b005b1ecfa5.jpg"/>
          <p:cNvPicPr>
            <a:picLocks noChangeAspect="1" noChangeArrowheads="1"/>
          </p:cNvPicPr>
          <p:nvPr/>
        </p:nvPicPr>
        <p:blipFill>
          <a:blip r:embed="rId2" cstate="print"/>
          <a:srcRect b="4178"/>
          <a:stretch>
            <a:fillRect/>
          </a:stretch>
        </p:blipFill>
        <p:spPr bwMode="auto">
          <a:xfrm>
            <a:off x="0" y="0"/>
            <a:ext cx="12211050" cy="728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7" descr="http://image.xout.cn/forum/day_140724/1407241504bfd13a9930ab14fe.jpg"/>
          <p:cNvPicPr>
            <a:picLocks noChangeAspect="1" noChangeArrowheads="1"/>
          </p:cNvPicPr>
          <p:nvPr/>
        </p:nvPicPr>
        <p:blipFill>
          <a:blip r:embed="rId2" cstate="print"/>
          <a:srcRect r="18506"/>
          <a:stretch>
            <a:fillRect/>
          </a:stretch>
        </p:blipFill>
        <p:spPr bwMode="auto">
          <a:xfrm>
            <a:off x="0" y="0"/>
            <a:ext cx="12192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6" descr="u=898060140,359466851&amp;fm=21&amp;gp=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2" name="AutoShape 18" descr="u=898060140,359466851&amp;fm=21&amp;gp=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3" name="AutoShape 20" descr="u=898060140,359466851&amp;fm=21&amp;gp=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4" name="AutoShape 22" descr="u=898060140,359466851&amp;fm=21&amp;gp=0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85" name="图片 10" descr="http://www.yssylt.com/UploadFile/2016-6/201662311182536219.jpg"/>
          <p:cNvPicPr>
            <a:picLocks noChangeAspect="1" noChangeArrowheads="1"/>
          </p:cNvPicPr>
          <p:nvPr/>
        </p:nvPicPr>
        <p:blipFill>
          <a:blip r:embed="rId2" cstate="print"/>
          <a:srcRect l="5911" t="3912" r="5702" b="4167"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13" descr="http://p4.so.qhmsg.com/bdr/_240_/t01664a09b3f9bfbc24.jpg"/>
          <p:cNvPicPr>
            <a:picLocks noChangeAspect="1" noChangeArrowheads="1"/>
          </p:cNvPicPr>
          <p:nvPr/>
        </p:nvPicPr>
        <p:blipFill>
          <a:blip r:embed="rId3" cstate="print"/>
          <a:srcRect l="22151" b="10457"/>
          <a:stretch>
            <a:fillRect/>
          </a:stretch>
        </p:blipFill>
        <p:spPr bwMode="auto">
          <a:xfrm>
            <a:off x="7381875" y="0"/>
            <a:ext cx="4810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1166</Words>
  <Application>Microsoft Office PowerPoint</Application>
  <PresentationFormat>自定义</PresentationFormat>
  <Paragraphs>66</Paragraphs>
  <Slides>17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陶渊明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探讨主旨：               作者把普通的农村景物描写得如此优美生动，其中蕴含了诗人怎样的思想感情呢？</vt:lpstr>
      <vt:lpstr>幻灯片 13</vt:lpstr>
      <vt:lpstr>结束语：              德国哲学家海德格尔说过这样一句话：“人类的本质就是诗意的栖居在大地上。”让我们拒绝沉迷物欲，崇尚精神；让我们拒绝摧眉折腰，固守人格；让我们拒绝随波逐流，坚守本性。 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2016-11-14T05:44:00Z</dcterms:created>
  <dcterms:modified xsi:type="dcterms:W3CDTF">2016-11-30T11:11:25Z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